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312" r:id="rId3"/>
    <p:sldId id="315" r:id="rId4"/>
    <p:sldId id="309" r:id="rId5"/>
    <p:sldId id="308" r:id="rId6"/>
    <p:sldId id="301" r:id="rId7"/>
    <p:sldId id="280" r:id="rId8"/>
    <p:sldId id="314" r:id="rId9"/>
    <p:sldId id="302" r:id="rId10"/>
    <p:sldId id="311" r:id="rId11"/>
    <p:sldId id="310" r:id="rId12"/>
    <p:sldId id="334" r:id="rId13"/>
    <p:sldId id="324" r:id="rId14"/>
    <p:sldId id="330" r:id="rId15"/>
    <p:sldId id="333" r:id="rId16"/>
    <p:sldId id="335" r:id="rId17"/>
    <p:sldId id="331" r:id="rId18"/>
    <p:sldId id="332" r:id="rId19"/>
    <p:sldId id="336" r:id="rId20"/>
    <p:sldId id="339" r:id="rId21"/>
    <p:sldId id="326" r:id="rId22"/>
    <p:sldId id="323" r:id="rId23"/>
    <p:sldId id="342" r:id="rId24"/>
    <p:sldId id="340" r:id="rId25"/>
    <p:sldId id="316" r:id="rId26"/>
    <p:sldId id="317" r:id="rId27"/>
    <p:sldId id="343" r:id="rId28"/>
    <p:sldId id="341" r:id="rId29"/>
    <p:sldId id="319" r:id="rId30"/>
    <p:sldId id="320" r:id="rId31"/>
    <p:sldId id="345" r:id="rId32"/>
    <p:sldId id="344" r:id="rId33"/>
    <p:sldId id="289" r:id="rId3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FA4A1"/>
    <a:srgbClr val="00CD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66"/>
    <p:restoredTop sz="94698"/>
  </p:normalViewPr>
  <p:slideViewPr>
    <p:cSldViewPr snapToGrid="0" snapToObjects="1">
      <p:cViewPr varScale="1">
        <p:scale>
          <a:sx n="93" d="100"/>
          <a:sy n="93" d="100"/>
        </p:scale>
        <p:origin x="552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E4E03-F4E3-184A-9A05-3CE8DCDC2EA7}" type="datetimeFigureOut">
              <a:rPr lang="fr-FR" smtClean="0"/>
              <a:t>14/01/2020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865FD-05CD-2B46-90C2-738EAECBD78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6324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E4E03-F4E3-184A-9A05-3CE8DCDC2EA7}" type="datetimeFigureOut">
              <a:rPr lang="fr-FR" smtClean="0"/>
              <a:t>14/01/2020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865FD-05CD-2B46-90C2-738EAECBD78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7917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E4E03-F4E3-184A-9A05-3CE8DCDC2EA7}" type="datetimeFigureOut">
              <a:rPr lang="fr-FR" smtClean="0"/>
              <a:t>14/01/2020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865FD-05CD-2B46-90C2-738EAECBD78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0137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E4E03-F4E3-184A-9A05-3CE8DCDC2EA7}" type="datetimeFigureOut">
              <a:rPr lang="fr-FR" smtClean="0"/>
              <a:t>14/01/2020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865FD-05CD-2B46-90C2-738EAECBD78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9033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E4E03-F4E3-184A-9A05-3CE8DCDC2EA7}" type="datetimeFigureOut">
              <a:rPr lang="fr-FR" smtClean="0"/>
              <a:t>14/01/2020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865FD-05CD-2B46-90C2-738EAECBD78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3869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E4E03-F4E3-184A-9A05-3CE8DCDC2EA7}" type="datetimeFigureOut">
              <a:rPr lang="fr-FR" smtClean="0"/>
              <a:t>14/01/2020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865FD-05CD-2B46-90C2-738EAECBD78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0116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E4E03-F4E3-184A-9A05-3CE8DCDC2EA7}" type="datetimeFigureOut">
              <a:rPr lang="fr-FR" smtClean="0"/>
              <a:t>14/01/2020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865FD-05CD-2B46-90C2-738EAECBD78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4670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E4E03-F4E3-184A-9A05-3CE8DCDC2EA7}" type="datetimeFigureOut">
              <a:rPr lang="fr-FR" smtClean="0"/>
              <a:t>14/01/2020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865FD-05CD-2B46-90C2-738EAECBD78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973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E4E03-F4E3-184A-9A05-3CE8DCDC2EA7}" type="datetimeFigureOut">
              <a:rPr lang="fr-FR" smtClean="0"/>
              <a:t>14/01/2020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865FD-05CD-2B46-90C2-738EAECBD78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4643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E4E03-F4E3-184A-9A05-3CE8DCDC2EA7}" type="datetimeFigureOut">
              <a:rPr lang="fr-FR" smtClean="0"/>
              <a:t>14/01/2020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865FD-05CD-2B46-90C2-738EAECBD78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6803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E4E03-F4E3-184A-9A05-3CE8DCDC2EA7}" type="datetimeFigureOut">
              <a:rPr lang="fr-FR" smtClean="0"/>
              <a:t>14/01/2020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865FD-05CD-2B46-90C2-738EAECBD78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806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E4E03-F4E3-184A-9A05-3CE8DCDC2EA7}" type="datetimeFigureOut">
              <a:rPr lang="fr-FR" smtClean="0"/>
              <a:t>14/01/2020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2865FD-05CD-2B46-90C2-738EAECBD78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3257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3FFDE6D-5333-E04F-9275-4C5F8949C11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074" r="25555" b="45573"/>
          <a:stretch/>
        </p:blipFill>
        <p:spPr>
          <a:xfrm>
            <a:off x="0" y="40640"/>
            <a:ext cx="920496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82E77D0-8134-D04E-8E11-0AE9AFA6CB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705889"/>
            <a:ext cx="8143574" cy="2913883"/>
          </a:xfrm>
        </p:spPr>
        <p:txBody>
          <a:bodyPr>
            <a:normAutofit/>
          </a:bodyPr>
          <a:lstStyle/>
          <a:p>
            <a:r>
              <a:rPr lang="fr-FR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ENRIITC  </a:t>
            </a:r>
            <a:br>
              <a:rPr lang="fr-FR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fr-FR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WP 2</a:t>
            </a:r>
            <a:br>
              <a:rPr lang="fr-FR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fr-FR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Mapping</a:t>
            </a:r>
            <a:r>
              <a:rPr lang="fr-FR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FR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Industry</a:t>
            </a:r>
            <a:r>
              <a:rPr lang="fr-FR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-RI collaboration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9C745F-1F7B-664C-A5AA-3FC2156841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1387" y="6099070"/>
            <a:ext cx="7772400" cy="758930"/>
          </a:xfrm>
        </p:spPr>
        <p:txBody>
          <a:bodyPr>
            <a:normAutofit fontScale="85000" lnSpcReduction="20000"/>
          </a:bodyPr>
          <a:lstStyle/>
          <a:p>
            <a:r>
              <a:rPr lang="fr-FR" sz="18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Stazione</a:t>
            </a:r>
            <a:r>
              <a:rPr lang="fr-FR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FR" sz="18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Zoologica</a:t>
            </a:r>
            <a:r>
              <a:rPr lang="fr-FR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di </a:t>
            </a:r>
            <a:r>
              <a:rPr lang="fr-FR" sz="18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Napoli</a:t>
            </a:r>
            <a:r>
              <a:rPr lang="fr-FR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Villa </a:t>
            </a:r>
            <a:r>
              <a:rPr lang="fr-FR" sz="18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Comunale</a:t>
            </a:r>
            <a:r>
              <a:rPr lang="fr-FR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fr-FR" sz="18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Napoli</a:t>
            </a:r>
            <a:br>
              <a:rPr lang="fr-FR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fr-FR" sz="1800" b="1" dirty="0">
              <a:solidFill>
                <a:schemeClr val="tx1">
                  <a:lumMod val="75000"/>
                  <a:lumOff val="2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fr-FR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21st of </a:t>
            </a:r>
            <a:r>
              <a:rPr lang="fr-FR" sz="1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January</a:t>
            </a:r>
            <a:r>
              <a:rPr lang="fr-FR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2020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447DEF3-27FF-6044-8DC3-07EB4A7DBEC4}"/>
              </a:ext>
            </a:extLst>
          </p:cNvPr>
          <p:cNvSpPr txBox="1"/>
          <p:nvPr/>
        </p:nvSpPr>
        <p:spPr>
          <a:xfrm rot="10800000">
            <a:off x="0" y="-37597"/>
            <a:ext cx="685800" cy="7014474"/>
          </a:xfrm>
          <a:prstGeom prst="rect">
            <a:avLst/>
          </a:prstGeom>
          <a:gradFill>
            <a:gsLst>
              <a:gs pos="0">
                <a:srgbClr val="5FA4A1"/>
              </a:gs>
              <a:gs pos="100000">
                <a:srgbClr val="00CDC9"/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793160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1636C-94EF-6B49-A811-1E37AB12D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3760" y="365126"/>
            <a:ext cx="7641589" cy="1325563"/>
          </a:xfrm>
        </p:spPr>
        <p:txBody>
          <a:bodyPr>
            <a:normAutofit/>
          </a:bodyPr>
          <a:lstStyle/>
          <a:p>
            <a:r>
              <a:rPr lang="en-GB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WP2 </a:t>
            </a:r>
            <a:r>
              <a:rPr lang="en-GB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itchFamily="2" charset="2"/>
              </a:rPr>
              <a:t> WP4</a:t>
            </a:r>
            <a:endParaRPr lang="fr-FR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957611-CC9F-0A45-BC71-F06793B01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3760" y="1825625"/>
            <a:ext cx="7641590" cy="4351338"/>
          </a:xfrm>
        </p:spPr>
        <p:txBody>
          <a:bodyPr>
            <a:normAutofit/>
          </a:bodyPr>
          <a:lstStyle/>
          <a:p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</a:t>
            </a:r>
            <a:r>
              <a:rPr lang="fr-FR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mapping</a:t>
            </a:r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FR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exercises</a:t>
            </a:r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(T1.1-2) </a:t>
            </a:r>
            <a:r>
              <a:rPr lang="fr-FR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will</a:t>
            </a:r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FR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feed</a:t>
            </a:r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FR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directly</a:t>
            </a:r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FR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into</a:t>
            </a:r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WP4, as the basis for the collection of case </a:t>
            </a:r>
            <a:r>
              <a:rPr lang="fr-FR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studies</a:t>
            </a:r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(T4.2), the </a:t>
            </a:r>
            <a:r>
              <a:rPr lang="fr-FR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realisation</a:t>
            </a:r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of pilot </a:t>
            </a:r>
            <a:r>
              <a:rPr lang="fr-FR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brokering</a:t>
            </a:r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FR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events</a:t>
            </a:r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(T4.3).</a:t>
            </a:r>
          </a:p>
          <a:p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Information </a:t>
            </a:r>
            <a:r>
              <a:rPr lang="fr-FR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from</a:t>
            </a:r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T2.3 on key </a:t>
            </a:r>
            <a:r>
              <a:rPr lang="fr-FR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indicators</a:t>
            </a:r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to </a:t>
            </a:r>
            <a:r>
              <a:rPr lang="fr-FR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measure</a:t>
            </a:r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ILO/ICO performances </a:t>
            </a:r>
            <a:r>
              <a:rPr lang="fr-FR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will</a:t>
            </a:r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flow </a:t>
            </a:r>
            <a:r>
              <a:rPr lang="fr-FR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into</a:t>
            </a:r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WP4, </a:t>
            </a:r>
            <a:r>
              <a:rPr lang="fr-FR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with</a:t>
            </a:r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FR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its</a:t>
            </a:r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FR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tasks</a:t>
            </a:r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FR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related</a:t>
            </a:r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to the </a:t>
            </a:r>
            <a:r>
              <a:rPr lang="fr-FR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measuring</a:t>
            </a:r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fr-FR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reporting</a:t>
            </a:r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of impact (T4.4).</a:t>
            </a:r>
          </a:p>
          <a:p>
            <a:endParaRPr lang="fr-F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C1A4B2-5E33-8B41-9554-7F9EB35C2259}"/>
              </a:ext>
            </a:extLst>
          </p:cNvPr>
          <p:cNvSpPr txBox="1"/>
          <p:nvPr/>
        </p:nvSpPr>
        <p:spPr>
          <a:xfrm rot="10800000">
            <a:off x="0" y="-37597"/>
            <a:ext cx="685800" cy="7014474"/>
          </a:xfrm>
          <a:prstGeom prst="rect">
            <a:avLst/>
          </a:prstGeom>
          <a:gradFill>
            <a:gsLst>
              <a:gs pos="0">
                <a:srgbClr val="5FA4A1"/>
              </a:gs>
              <a:gs pos="100000">
                <a:srgbClr val="00CDC9"/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844040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1636C-94EF-6B49-A811-1E37AB12D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3760" y="365126"/>
            <a:ext cx="7641589" cy="1325563"/>
          </a:xfrm>
        </p:spPr>
        <p:txBody>
          <a:bodyPr>
            <a:normAutofit/>
          </a:bodyPr>
          <a:lstStyle/>
          <a:p>
            <a:r>
              <a:rPr lang="en-GB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WP2 </a:t>
            </a:r>
            <a:r>
              <a:rPr lang="en-GB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itchFamily="2" charset="2"/>
              </a:rPr>
              <a:t> WP5</a:t>
            </a:r>
            <a:endParaRPr lang="fr-FR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957611-CC9F-0A45-BC71-F06793B01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3760" y="1825625"/>
            <a:ext cx="764159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WP2 </a:t>
            </a:r>
            <a:r>
              <a:rPr lang="fr-FR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mapping</a:t>
            </a:r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FR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excercises</a:t>
            </a:r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(T1.1-2) </a:t>
            </a:r>
            <a:r>
              <a:rPr lang="fr-FR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will</a:t>
            </a:r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FR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provide</a:t>
            </a:r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WP5 </a:t>
            </a:r>
            <a:r>
              <a:rPr lang="fr-FR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with</a:t>
            </a:r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FR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most</a:t>
            </a:r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relevant communication network to </a:t>
            </a:r>
            <a:r>
              <a:rPr lang="fr-FR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disseminate</a:t>
            </a:r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the </a:t>
            </a:r>
            <a:r>
              <a:rPr lang="fr-FR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project</a:t>
            </a:r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FR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results</a:t>
            </a:r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endParaRPr lang="fr-F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C1A4B2-5E33-8B41-9554-7F9EB35C2259}"/>
              </a:ext>
            </a:extLst>
          </p:cNvPr>
          <p:cNvSpPr txBox="1"/>
          <p:nvPr/>
        </p:nvSpPr>
        <p:spPr>
          <a:xfrm rot="10800000">
            <a:off x="0" y="-37597"/>
            <a:ext cx="685800" cy="7014474"/>
          </a:xfrm>
          <a:prstGeom prst="rect">
            <a:avLst/>
          </a:prstGeom>
          <a:gradFill>
            <a:gsLst>
              <a:gs pos="0">
                <a:srgbClr val="5FA4A1"/>
              </a:gs>
              <a:gs pos="100000">
                <a:srgbClr val="00CDC9"/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379117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CC1A4B2-5E33-8B41-9554-7F9EB35C2259}"/>
              </a:ext>
            </a:extLst>
          </p:cNvPr>
          <p:cNvSpPr txBox="1"/>
          <p:nvPr/>
        </p:nvSpPr>
        <p:spPr>
          <a:xfrm rot="10800000">
            <a:off x="0" y="-37597"/>
            <a:ext cx="9144000" cy="7014474"/>
          </a:xfrm>
          <a:prstGeom prst="rect">
            <a:avLst/>
          </a:prstGeom>
          <a:gradFill>
            <a:gsLst>
              <a:gs pos="0">
                <a:srgbClr val="5FA4A1"/>
              </a:gs>
              <a:gs pos="100000">
                <a:srgbClr val="00CDC9"/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0C1636C-94EF-6B49-A811-1E37AB12D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676" y="2144077"/>
            <a:ext cx="7641589" cy="1325563"/>
          </a:xfrm>
        </p:spPr>
        <p:txBody>
          <a:bodyPr>
            <a:normAutofit/>
          </a:bodyPr>
          <a:lstStyle/>
          <a:p>
            <a:pPr algn="ctr"/>
            <a:r>
              <a:rPr lang="fr-FR" sz="3200" b="1" dirty="0" err="1">
                <a:solidFill>
                  <a:schemeClr val="bg1"/>
                </a:solidFill>
              </a:rPr>
              <a:t>Task</a:t>
            </a:r>
            <a:r>
              <a:rPr lang="fr-FR" sz="3200" b="1" dirty="0">
                <a:solidFill>
                  <a:schemeClr val="bg1"/>
                </a:solidFill>
              </a:rPr>
              <a:t> 2.1: </a:t>
            </a:r>
            <a:r>
              <a:rPr lang="fr-FR" sz="3200" b="1" dirty="0" err="1">
                <a:solidFill>
                  <a:schemeClr val="bg1"/>
                </a:solidFill>
              </a:rPr>
              <a:t>Mapping</a:t>
            </a:r>
            <a:r>
              <a:rPr lang="fr-FR" sz="3200" b="1" dirty="0">
                <a:solidFill>
                  <a:schemeClr val="bg1"/>
                </a:solidFill>
              </a:rPr>
              <a:t> of “</a:t>
            </a:r>
            <a:r>
              <a:rPr lang="fr-FR" sz="3200" b="1" dirty="0" err="1">
                <a:solidFill>
                  <a:schemeClr val="bg1"/>
                </a:solidFill>
              </a:rPr>
              <a:t>industry</a:t>
            </a:r>
            <a:r>
              <a:rPr lang="fr-FR" sz="3200" b="1" dirty="0">
                <a:solidFill>
                  <a:schemeClr val="bg1"/>
                </a:solidFill>
              </a:rPr>
              <a:t> as a supplier” (WPT, EMSO; CDTI, ESRF, SZN)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957611-CC9F-0A45-BC71-F06793B01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676" y="1825625"/>
            <a:ext cx="7641590" cy="7542964"/>
          </a:xfrm>
        </p:spPr>
        <p:txBody>
          <a:bodyPr>
            <a:normAutofit/>
          </a:bodyPr>
          <a:lstStyle/>
          <a:p>
            <a:endParaRPr lang="fr-FR" dirty="0"/>
          </a:p>
          <a:p>
            <a:pPr marL="0" indent="0">
              <a:buNone/>
            </a:pP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fr-F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16674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1636C-94EF-6B49-A811-1E37AB12D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3760" y="365126"/>
            <a:ext cx="7641589" cy="1325563"/>
          </a:xfrm>
        </p:spPr>
        <p:txBody>
          <a:bodyPr>
            <a:normAutofit/>
          </a:bodyPr>
          <a:lstStyle/>
          <a:p>
            <a:r>
              <a:rPr lang="fr-FR" sz="3200" b="1" dirty="0" err="1"/>
              <a:t>Task</a:t>
            </a:r>
            <a:r>
              <a:rPr lang="fr-FR" sz="3200" b="1" dirty="0"/>
              <a:t> 2.1 - Objective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957611-CC9F-0A45-BC71-F06793B01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676" y="1825625"/>
            <a:ext cx="7641590" cy="7542964"/>
          </a:xfrm>
        </p:spPr>
        <p:txBody>
          <a:bodyPr>
            <a:normAutofit/>
          </a:bodyPr>
          <a:lstStyle/>
          <a:p>
            <a:r>
              <a:rPr lang="fr-FR" dirty="0"/>
              <a:t>The goal of </a:t>
            </a:r>
            <a:r>
              <a:rPr lang="fr-FR" dirty="0" err="1"/>
              <a:t>Task</a:t>
            </a:r>
            <a:r>
              <a:rPr lang="fr-FR" dirty="0"/>
              <a:t> 2.1 </a:t>
            </a:r>
            <a:r>
              <a:rPr lang="fr-FR" dirty="0" err="1"/>
              <a:t>is</a:t>
            </a:r>
            <a:r>
              <a:rPr lang="fr-FR" dirty="0"/>
              <a:t> to </a:t>
            </a:r>
            <a:r>
              <a:rPr lang="fr-FR" dirty="0" err="1"/>
              <a:t>identify</a:t>
            </a:r>
            <a:r>
              <a:rPr lang="fr-FR" dirty="0"/>
              <a:t> the main areas of </a:t>
            </a:r>
            <a:r>
              <a:rPr lang="fr-FR" dirty="0" err="1"/>
              <a:t>competence</a:t>
            </a:r>
            <a:r>
              <a:rPr lang="fr-FR" dirty="0"/>
              <a:t> of </a:t>
            </a:r>
            <a:r>
              <a:rPr lang="fr-FR" dirty="0" err="1"/>
              <a:t>current</a:t>
            </a:r>
            <a:r>
              <a:rPr lang="fr-FR" dirty="0"/>
              <a:t> </a:t>
            </a:r>
            <a:r>
              <a:rPr lang="fr-FR" dirty="0" err="1"/>
              <a:t>suppliers</a:t>
            </a:r>
            <a:r>
              <a:rPr lang="fr-FR" dirty="0"/>
              <a:t> to </a:t>
            </a:r>
            <a:r>
              <a:rPr lang="fr-FR" dirty="0" err="1"/>
              <a:t>RIs</a:t>
            </a:r>
            <a:r>
              <a:rPr lang="fr-FR" dirty="0"/>
              <a:t> (</a:t>
            </a:r>
            <a:r>
              <a:rPr lang="fr-FR" dirty="0" err="1"/>
              <a:t>including</a:t>
            </a:r>
            <a:r>
              <a:rPr lang="fr-FR" dirty="0"/>
              <a:t> </a:t>
            </a:r>
            <a:r>
              <a:rPr lang="fr-FR" dirty="0" err="1"/>
              <a:t>SMEs</a:t>
            </a:r>
            <a:r>
              <a:rPr lang="fr-FR" dirty="0"/>
              <a:t>) and </a:t>
            </a:r>
            <a:r>
              <a:rPr lang="fr-FR" dirty="0" err="1"/>
              <a:t>from</a:t>
            </a:r>
            <a:r>
              <a:rPr lang="fr-FR" dirty="0"/>
              <a:t> </a:t>
            </a:r>
            <a:r>
              <a:rPr lang="fr-FR" dirty="0" err="1"/>
              <a:t>this</a:t>
            </a:r>
            <a:r>
              <a:rPr lang="fr-FR" dirty="0"/>
              <a:t> to </a:t>
            </a:r>
            <a:r>
              <a:rPr lang="fr-FR" dirty="0" err="1"/>
              <a:t>create</a:t>
            </a:r>
            <a:r>
              <a:rPr lang="fr-FR" dirty="0"/>
              <a:t> a </a:t>
            </a:r>
            <a:r>
              <a:rPr lang="fr-FR" dirty="0" err="1"/>
              <a:t>general</a:t>
            </a:r>
            <a:r>
              <a:rPr lang="fr-FR" dirty="0"/>
              <a:t> </a:t>
            </a:r>
            <a:r>
              <a:rPr lang="fr-FR" dirty="0" err="1"/>
              <a:t>map</a:t>
            </a:r>
            <a:r>
              <a:rPr lang="fr-FR" dirty="0"/>
              <a:t> of </a:t>
            </a:r>
            <a:r>
              <a:rPr lang="fr-FR" dirty="0" err="1"/>
              <a:t>needed</a:t>
            </a:r>
            <a:r>
              <a:rPr lang="fr-FR" dirty="0"/>
              <a:t> supplier </a:t>
            </a:r>
            <a:r>
              <a:rPr lang="fr-FR" dirty="0" err="1"/>
              <a:t>competences</a:t>
            </a:r>
            <a:r>
              <a:rPr lang="fr-FR" dirty="0"/>
              <a:t>.</a:t>
            </a:r>
            <a:br>
              <a:rPr lang="fr-FR" dirty="0"/>
            </a:br>
            <a:br>
              <a:rPr lang="fr-FR" dirty="0"/>
            </a:br>
            <a:r>
              <a:rPr lang="fr-FR" dirty="0" err="1"/>
              <a:t>Such</a:t>
            </a:r>
            <a:r>
              <a:rPr lang="fr-FR" dirty="0"/>
              <a:t> an </a:t>
            </a:r>
            <a:r>
              <a:rPr lang="fr-FR" dirty="0" err="1"/>
              <a:t>approach</a:t>
            </a:r>
            <a:r>
              <a:rPr lang="fr-FR" dirty="0"/>
              <a:t> </a:t>
            </a:r>
            <a:r>
              <a:rPr lang="fr-FR" dirty="0" err="1"/>
              <a:t>will</a:t>
            </a:r>
            <a:r>
              <a:rPr lang="fr-FR" dirty="0"/>
              <a:t> help </a:t>
            </a:r>
            <a:r>
              <a:rPr lang="fr-FR" dirty="0" err="1"/>
              <a:t>facilitate</a:t>
            </a:r>
            <a:r>
              <a:rPr lang="fr-FR" dirty="0"/>
              <a:t> the </a:t>
            </a:r>
            <a:r>
              <a:rPr lang="fr-FR" dirty="0" err="1"/>
              <a:t>work</a:t>
            </a:r>
            <a:r>
              <a:rPr lang="fr-FR" dirty="0"/>
              <a:t> of </a:t>
            </a:r>
            <a:r>
              <a:rPr lang="fr-FR" dirty="0" err="1"/>
              <a:t>ILOs</a:t>
            </a:r>
            <a:r>
              <a:rPr lang="fr-FR" dirty="0"/>
              <a:t> and </a:t>
            </a:r>
            <a:r>
              <a:rPr lang="fr-FR" dirty="0" err="1"/>
              <a:t>RIs</a:t>
            </a:r>
            <a:r>
              <a:rPr lang="fr-FR" dirty="0"/>
              <a:t> in </a:t>
            </a:r>
            <a:r>
              <a:rPr lang="fr-FR" dirty="0" err="1"/>
              <a:t>finding</a:t>
            </a:r>
            <a:r>
              <a:rPr lang="fr-FR" dirty="0"/>
              <a:t> </a:t>
            </a:r>
            <a:r>
              <a:rPr lang="fr-FR" dirty="0" err="1"/>
              <a:t>suitable</a:t>
            </a:r>
            <a:r>
              <a:rPr lang="fr-FR" dirty="0"/>
              <a:t> </a:t>
            </a:r>
            <a:r>
              <a:rPr lang="fr-FR" dirty="0" err="1"/>
              <a:t>suppliers</a:t>
            </a:r>
            <a:r>
              <a:rPr lang="fr-FR" dirty="0"/>
              <a:t> and </a:t>
            </a:r>
            <a:r>
              <a:rPr lang="fr-FR" dirty="0" err="1"/>
              <a:t>enable</a:t>
            </a:r>
            <a:r>
              <a:rPr lang="fr-FR" dirty="0"/>
              <a:t> to </a:t>
            </a:r>
            <a:r>
              <a:rPr lang="fr-FR" dirty="0" err="1"/>
              <a:t>establish</a:t>
            </a:r>
            <a:r>
              <a:rPr lang="fr-FR" dirty="0"/>
              <a:t> a </a:t>
            </a:r>
            <a:r>
              <a:rPr lang="fr-FR" dirty="0" err="1"/>
              <a:t>cooperation</a:t>
            </a:r>
            <a:r>
              <a:rPr lang="fr-FR" dirty="0"/>
              <a:t> </a:t>
            </a:r>
            <a:r>
              <a:rPr lang="fr-FR" dirty="0" err="1"/>
              <a:t>framework</a:t>
            </a:r>
            <a:r>
              <a:rPr lang="fr-FR" dirty="0"/>
              <a:t> for building international consortia. It </a:t>
            </a:r>
            <a:r>
              <a:rPr lang="fr-FR" dirty="0" err="1"/>
              <a:t>could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also</a:t>
            </a:r>
            <a:r>
              <a:rPr lang="fr-FR" dirty="0"/>
              <a:t> the basis for </a:t>
            </a:r>
            <a:r>
              <a:rPr lang="fr-FR" dirty="0" err="1"/>
              <a:t>creating</a:t>
            </a:r>
            <a:r>
              <a:rPr lang="fr-FR" dirty="0"/>
              <a:t> consortia of large </a:t>
            </a:r>
            <a:r>
              <a:rPr lang="fr-FR" dirty="0" err="1"/>
              <a:t>companies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dirty="0" err="1"/>
              <a:t>SMEs</a:t>
            </a:r>
            <a:r>
              <a:rPr lang="fr-FR" dirty="0"/>
              <a:t>.</a:t>
            </a:r>
          </a:p>
          <a:p>
            <a:pPr marL="0" indent="0">
              <a:buNone/>
            </a:pP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fr-F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C1A4B2-5E33-8B41-9554-7F9EB35C2259}"/>
              </a:ext>
            </a:extLst>
          </p:cNvPr>
          <p:cNvSpPr txBox="1"/>
          <p:nvPr/>
        </p:nvSpPr>
        <p:spPr>
          <a:xfrm rot="10800000">
            <a:off x="0" y="-37597"/>
            <a:ext cx="685800" cy="7014474"/>
          </a:xfrm>
          <a:prstGeom prst="rect">
            <a:avLst/>
          </a:prstGeom>
          <a:gradFill>
            <a:gsLst>
              <a:gs pos="0">
                <a:srgbClr val="5FA4A1"/>
              </a:gs>
              <a:gs pos="100000">
                <a:srgbClr val="00CDC9"/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226697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1636C-94EF-6B49-A811-1E37AB12D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3760" y="365126"/>
            <a:ext cx="7641589" cy="1325563"/>
          </a:xfrm>
        </p:spPr>
        <p:txBody>
          <a:bodyPr>
            <a:normAutofit/>
          </a:bodyPr>
          <a:lstStyle/>
          <a:p>
            <a:r>
              <a:rPr lang="fr-FR" sz="3200" b="1" dirty="0" err="1"/>
              <a:t>Task</a:t>
            </a:r>
            <a:r>
              <a:rPr lang="fr-FR" sz="3200" b="1" dirty="0"/>
              <a:t> 2.1 – </a:t>
            </a:r>
            <a:r>
              <a:rPr lang="fr-FR" sz="3200" b="1" dirty="0" err="1"/>
              <a:t>Methodology</a:t>
            </a:r>
            <a:endParaRPr lang="fr-FR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957611-CC9F-0A45-BC71-F06793B01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676" y="1825625"/>
            <a:ext cx="7641590" cy="75429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> </a:t>
            </a:r>
            <a:r>
              <a:rPr lang="fr-FR" dirty="0" err="1"/>
              <a:t>Surveying</a:t>
            </a:r>
            <a:r>
              <a:rPr lang="fr-FR" dirty="0"/>
              <a:t> the </a:t>
            </a:r>
            <a:r>
              <a:rPr lang="fr-FR" dirty="0" err="1"/>
              <a:t>ILOs</a:t>
            </a:r>
            <a:r>
              <a:rPr lang="fr-FR" dirty="0"/>
              <a:t>. The </a:t>
            </a:r>
            <a:r>
              <a:rPr lang="fr-FR" dirty="0" err="1"/>
              <a:t>survey</a:t>
            </a:r>
            <a:r>
              <a:rPr lang="fr-FR" dirty="0"/>
              <a:t> 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include</a:t>
            </a:r>
            <a:r>
              <a:rPr lang="fr-FR" dirty="0"/>
              <a:t> questions </a:t>
            </a:r>
            <a:r>
              <a:rPr lang="fr-FR" dirty="0" err="1"/>
              <a:t>addressing</a:t>
            </a:r>
            <a:r>
              <a:rPr lang="fr-FR" dirty="0"/>
              <a:t> the ILO </a:t>
            </a:r>
            <a:r>
              <a:rPr lang="fr-FR" dirty="0" err="1"/>
              <a:t>core</a:t>
            </a:r>
            <a:r>
              <a:rPr lang="fr-FR" dirty="0"/>
              <a:t> business </a:t>
            </a:r>
            <a:r>
              <a:rPr lang="fr-FR" dirty="0" err="1"/>
              <a:t>such</a:t>
            </a:r>
            <a:r>
              <a:rPr lang="fr-FR" dirty="0"/>
              <a:t> as: the </a:t>
            </a:r>
            <a:r>
              <a:rPr lang="fr-FR" dirty="0" err="1"/>
              <a:t>way</a:t>
            </a:r>
            <a:r>
              <a:rPr lang="fr-FR" dirty="0"/>
              <a:t> the </a:t>
            </a:r>
            <a:r>
              <a:rPr lang="fr-FR" dirty="0" err="1"/>
              <a:t>ILOs</a:t>
            </a:r>
            <a:r>
              <a:rPr lang="fr-FR" dirty="0"/>
              <a:t> are </a:t>
            </a:r>
            <a:r>
              <a:rPr lang="fr-FR" dirty="0" err="1"/>
              <a:t>set-up</a:t>
            </a:r>
            <a:r>
              <a:rPr lang="fr-FR" dirty="0"/>
              <a:t> in </a:t>
            </a:r>
            <a:r>
              <a:rPr lang="fr-FR" dirty="0" err="1"/>
              <a:t>their</a:t>
            </a:r>
            <a:r>
              <a:rPr lang="fr-FR" dirty="0"/>
              <a:t> country (size, scope, </a:t>
            </a:r>
            <a:r>
              <a:rPr lang="fr-FR" dirty="0" err="1"/>
              <a:t>funding</a:t>
            </a:r>
            <a:r>
              <a:rPr lang="fr-FR" dirty="0"/>
              <a:t> </a:t>
            </a:r>
            <a:r>
              <a:rPr lang="fr-FR" dirty="0" err="1"/>
              <a:t>streams</a:t>
            </a:r>
            <a:r>
              <a:rPr lang="fr-FR" dirty="0"/>
              <a:t> etc.), the industries </a:t>
            </a:r>
            <a:r>
              <a:rPr lang="fr-FR" dirty="0" err="1"/>
              <a:t>they</a:t>
            </a:r>
            <a:r>
              <a:rPr lang="fr-FR" dirty="0"/>
              <a:t> are </a:t>
            </a:r>
            <a:r>
              <a:rPr lang="fr-FR" dirty="0" err="1"/>
              <a:t>dealing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, the performance </a:t>
            </a:r>
            <a:r>
              <a:rPr lang="fr-FR" dirty="0" err="1"/>
              <a:t>metrics</a:t>
            </a:r>
            <a:r>
              <a:rPr lang="fr-FR" dirty="0"/>
              <a:t> </a:t>
            </a:r>
            <a:r>
              <a:rPr lang="fr-FR" dirty="0" err="1"/>
              <a:t>they</a:t>
            </a:r>
            <a:r>
              <a:rPr lang="fr-FR" dirty="0"/>
              <a:t> are </a:t>
            </a:r>
            <a:r>
              <a:rPr lang="fr-FR" dirty="0" err="1"/>
              <a:t>measured</a:t>
            </a:r>
            <a:r>
              <a:rPr lang="fr-FR" dirty="0"/>
              <a:t> </a:t>
            </a:r>
            <a:r>
              <a:rPr lang="fr-FR" dirty="0" err="1"/>
              <a:t>against</a:t>
            </a:r>
            <a:r>
              <a:rPr lang="fr-FR" dirty="0"/>
              <a:t>. Data </a:t>
            </a:r>
            <a:r>
              <a:rPr lang="fr-FR" dirty="0" err="1"/>
              <a:t>from</a:t>
            </a:r>
            <a:r>
              <a:rPr lang="fr-FR" dirty="0"/>
              <a:t> </a:t>
            </a:r>
            <a:r>
              <a:rPr lang="fr-FR" dirty="0" err="1"/>
              <a:t>purchasing</a:t>
            </a:r>
            <a:r>
              <a:rPr lang="fr-FR" dirty="0"/>
              <a:t> </a:t>
            </a:r>
            <a:r>
              <a:rPr lang="fr-FR" dirty="0" err="1"/>
              <a:t>departments</a:t>
            </a:r>
            <a:r>
              <a:rPr lang="fr-FR" dirty="0"/>
              <a:t> of RI, </a:t>
            </a:r>
            <a:r>
              <a:rPr lang="fr-FR" dirty="0" err="1"/>
              <a:t>regional</a:t>
            </a:r>
            <a:r>
              <a:rPr lang="fr-FR" dirty="0"/>
              <a:t> innovation centres as </a:t>
            </a:r>
            <a:r>
              <a:rPr lang="fr-FR" dirty="0" err="1"/>
              <a:t>well</a:t>
            </a:r>
            <a:r>
              <a:rPr lang="fr-FR" dirty="0"/>
              <a:t> as </a:t>
            </a:r>
            <a:r>
              <a:rPr lang="fr-FR" dirty="0" err="1"/>
              <a:t>individual</a:t>
            </a:r>
            <a:r>
              <a:rPr lang="fr-FR" dirty="0"/>
              <a:t> innovation </a:t>
            </a:r>
            <a:r>
              <a:rPr lang="fr-FR" dirty="0" err="1"/>
              <a:t>development</a:t>
            </a:r>
            <a:r>
              <a:rPr lang="fr-FR" dirty="0"/>
              <a:t> </a:t>
            </a:r>
            <a:r>
              <a:rPr lang="fr-FR" dirty="0" err="1"/>
              <a:t>strategies</a:t>
            </a:r>
            <a:r>
              <a:rPr lang="fr-FR" dirty="0"/>
              <a:t> 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taken</a:t>
            </a:r>
            <a:r>
              <a:rPr lang="fr-FR" dirty="0"/>
              <a:t> </a:t>
            </a:r>
            <a:r>
              <a:rPr lang="fr-FR" dirty="0" err="1"/>
              <a:t>into</a:t>
            </a:r>
            <a:r>
              <a:rPr lang="fr-FR" dirty="0"/>
              <a:t> </a:t>
            </a:r>
            <a:r>
              <a:rPr lang="fr-FR" dirty="0" err="1"/>
              <a:t>account</a:t>
            </a:r>
            <a:r>
              <a:rPr lang="fr-FR" dirty="0"/>
              <a:t>.</a:t>
            </a:r>
          </a:p>
          <a:p>
            <a:endParaRPr lang="fr-FR" dirty="0"/>
          </a:p>
          <a:p>
            <a:pPr marL="0" indent="0">
              <a:buNone/>
            </a:pP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fr-F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C1A4B2-5E33-8B41-9554-7F9EB35C2259}"/>
              </a:ext>
            </a:extLst>
          </p:cNvPr>
          <p:cNvSpPr txBox="1"/>
          <p:nvPr/>
        </p:nvSpPr>
        <p:spPr>
          <a:xfrm rot="10800000">
            <a:off x="0" y="-37597"/>
            <a:ext cx="685800" cy="7014474"/>
          </a:xfrm>
          <a:prstGeom prst="rect">
            <a:avLst/>
          </a:prstGeom>
          <a:gradFill>
            <a:gsLst>
              <a:gs pos="0">
                <a:srgbClr val="5FA4A1"/>
              </a:gs>
              <a:gs pos="100000">
                <a:srgbClr val="00CDC9"/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734544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B36DFB-9984-B042-8AEF-11D8B88632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..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2405344-B04B-E24E-AFF0-093E09F99674}"/>
              </a:ext>
            </a:extLst>
          </p:cNvPr>
          <p:cNvSpPr txBox="1">
            <a:spLocks/>
          </p:cNvSpPr>
          <p:nvPr/>
        </p:nvSpPr>
        <p:spPr>
          <a:xfrm>
            <a:off x="628650" y="378981"/>
            <a:ext cx="764158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200" dirty="0" err="1"/>
              <a:t>Task</a:t>
            </a:r>
            <a:r>
              <a:rPr lang="fr-FR" sz="3200" dirty="0"/>
              <a:t> 2.1 – </a:t>
            </a:r>
            <a:r>
              <a:rPr lang="it-IT" sz="3200" dirty="0" err="1"/>
              <a:t>Workplan</a:t>
            </a:r>
            <a:r>
              <a:rPr lang="it-IT" sz="3200" dirty="0"/>
              <a:t> and </a:t>
            </a:r>
            <a:r>
              <a:rPr lang="it-IT" sz="3200" dirty="0" err="1"/>
              <a:t>expected</a:t>
            </a:r>
            <a:r>
              <a:rPr lang="it-IT" sz="3200" dirty="0"/>
              <a:t> </a:t>
            </a:r>
            <a:r>
              <a:rPr lang="it-IT" sz="3200" dirty="0" err="1"/>
              <a:t>outcome</a:t>
            </a:r>
            <a:endParaRPr lang="it-IT" sz="3200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2021FE45-83BD-C24F-9325-01E22F15F6C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19356630"/>
              </p:ext>
            </p:extLst>
          </p:nvPr>
        </p:nvGraphicFramePr>
        <p:xfrm>
          <a:off x="382229" y="2420076"/>
          <a:ext cx="8379542" cy="13967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6454">
                  <a:extLst>
                    <a:ext uri="{9D8B030D-6E8A-4147-A177-3AD203B41FA5}">
                      <a16:colId xmlns:a16="http://schemas.microsoft.com/office/drawing/2014/main" val="1656573215"/>
                    </a:ext>
                  </a:extLst>
                </a:gridCol>
                <a:gridCol w="1697087">
                  <a:extLst>
                    <a:ext uri="{9D8B030D-6E8A-4147-A177-3AD203B41FA5}">
                      <a16:colId xmlns:a16="http://schemas.microsoft.com/office/drawing/2014/main" val="2189624716"/>
                    </a:ext>
                  </a:extLst>
                </a:gridCol>
                <a:gridCol w="1179871">
                  <a:extLst>
                    <a:ext uri="{9D8B030D-6E8A-4147-A177-3AD203B41FA5}">
                      <a16:colId xmlns:a16="http://schemas.microsoft.com/office/drawing/2014/main" val="207545736"/>
                    </a:ext>
                  </a:extLst>
                </a:gridCol>
                <a:gridCol w="1307690">
                  <a:extLst>
                    <a:ext uri="{9D8B030D-6E8A-4147-A177-3AD203B41FA5}">
                      <a16:colId xmlns:a16="http://schemas.microsoft.com/office/drawing/2014/main" val="2623574215"/>
                    </a:ext>
                  </a:extLst>
                </a:gridCol>
                <a:gridCol w="1563329">
                  <a:extLst>
                    <a:ext uri="{9D8B030D-6E8A-4147-A177-3AD203B41FA5}">
                      <a16:colId xmlns:a16="http://schemas.microsoft.com/office/drawing/2014/main" val="3690976904"/>
                    </a:ext>
                  </a:extLst>
                </a:gridCol>
                <a:gridCol w="2045111">
                  <a:extLst>
                    <a:ext uri="{9D8B030D-6E8A-4147-A177-3AD203B41FA5}">
                      <a16:colId xmlns:a16="http://schemas.microsoft.com/office/drawing/2014/main" val="603479693"/>
                    </a:ext>
                  </a:extLst>
                </a:gridCol>
              </a:tblGrid>
              <a:tr h="308427">
                <a:tc gridSpan="6">
                  <a:txBody>
                    <a:bodyPr/>
                    <a:lstStyle/>
                    <a:p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WP2 - </a:t>
                      </a:r>
                      <a:r>
                        <a:rPr lang="it-IT" sz="1400" dirty="0" err="1">
                          <a:solidFill>
                            <a:schemeClr val="tx1"/>
                          </a:solidFill>
                        </a:rPr>
                        <a:t>Mapping</a:t>
                      </a:r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 of </a:t>
                      </a:r>
                      <a:r>
                        <a:rPr lang="it-IT" sz="1400" dirty="0" err="1">
                          <a:solidFill>
                            <a:schemeClr val="tx1"/>
                          </a:solidFill>
                        </a:rPr>
                        <a:t>research</a:t>
                      </a:r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it-IT" sz="1400" dirty="0" err="1">
                          <a:solidFill>
                            <a:schemeClr val="tx1"/>
                          </a:solidFill>
                        </a:rPr>
                        <a:t>infrastructure-industry</a:t>
                      </a:r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it-IT" sz="1400" dirty="0" err="1">
                          <a:solidFill>
                            <a:schemeClr val="tx1"/>
                          </a:solidFill>
                        </a:rPr>
                        <a:t>collaborations</a:t>
                      </a:r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 (Leader: </a:t>
                      </a:r>
                      <a:r>
                        <a:rPr lang="it-IT" sz="1400" dirty="0" err="1">
                          <a:solidFill>
                            <a:schemeClr val="tx1"/>
                          </a:solidFill>
                        </a:rPr>
                        <a:t>I.Nardello</a:t>
                      </a:r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, SZN)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8336068"/>
                  </a:ext>
                </a:extLst>
              </a:tr>
              <a:tr h="436234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u="none" strike="noStrike" dirty="0">
                          <a:effectLst/>
                        </a:rPr>
                        <a:t>Task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 dirty="0" err="1">
                          <a:effectLst/>
                        </a:rPr>
                        <a:t>Description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 dirty="0">
                          <a:effectLst/>
                        </a:rPr>
                        <a:t>Co. </a:t>
                      </a:r>
                      <a:br>
                        <a:rPr lang="it-IT" sz="1400" b="1" u="none" strike="noStrike" dirty="0">
                          <a:effectLst/>
                        </a:rPr>
                      </a:br>
                      <a:r>
                        <a:rPr lang="it-IT" sz="1400" b="1" u="none" strike="noStrike" dirty="0">
                          <a:effectLst/>
                        </a:rPr>
                        <a:t>Leader 1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 dirty="0">
                          <a:effectLst/>
                        </a:rPr>
                        <a:t>Co. Leader 2 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>
                          <a:effectLst/>
                        </a:rPr>
                        <a:t>Milestones</a:t>
                      </a:r>
                      <a:endParaRPr lang="it-IT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 dirty="0" err="1">
                          <a:effectLst/>
                        </a:rPr>
                        <a:t>Deliverables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7460424"/>
                  </a:ext>
                </a:extLst>
              </a:tr>
              <a:tr h="652134">
                <a:tc>
                  <a:txBody>
                    <a:bodyPr/>
                    <a:lstStyle/>
                    <a:p>
                      <a:pPr algn="ctr" fontAlgn="t"/>
                      <a:r>
                        <a:rPr lang="it-IT" sz="1400" u="none" strike="noStrike" dirty="0">
                          <a:effectLst/>
                        </a:rPr>
                        <a:t>2.1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400" u="none" strike="noStrike" dirty="0" err="1">
                          <a:effectLst/>
                        </a:rPr>
                        <a:t>Mapping</a:t>
                      </a:r>
                      <a:r>
                        <a:rPr lang="it-IT" sz="1400" u="none" strike="noStrike" dirty="0">
                          <a:effectLst/>
                        </a:rPr>
                        <a:t> of "</a:t>
                      </a:r>
                      <a:r>
                        <a:rPr lang="it-IT" sz="1400" u="none" strike="noStrike" dirty="0" err="1">
                          <a:effectLst/>
                        </a:rPr>
                        <a:t>industry</a:t>
                      </a:r>
                      <a:r>
                        <a:rPr lang="it-IT" sz="1400" u="none" strike="noStrike" dirty="0">
                          <a:effectLst/>
                        </a:rPr>
                        <a:t> </a:t>
                      </a:r>
                      <a:r>
                        <a:rPr lang="it-IT" sz="1400" u="none" strike="noStrike" dirty="0" err="1">
                          <a:effectLst/>
                        </a:rPr>
                        <a:t>as</a:t>
                      </a:r>
                      <a:r>
                        <a:rPr lang="it-IT" sz="1400" u="none" strike="noStrike" dirty="0">
                          <a:effectLst/>
                        </a:rPr>
                        <a:t> a </a:t>
                      </a:r>
                      <a:r>
                        <a:rPr lang="it-IT" sz="1400" u="none" strike="noStrike" dirty="0" err="1">
                          <a:effectLst/>
                        </a:rPr>
                        <a:t>supplier</a:t>
                      </a:r>
                      <a:r>
                        <a:rPr lang="it-IT" sz="1400" u="none" strike="noStrike" dirty="0">
                          <a:effectLst/>
                        </a:rPr>
                        <a:t>"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400" u="none" strike="noStrike" dirty="0">
                          <a:effectLst/>
                        </a:rPr>
                        <a:t>WPT</a:t>
                      </a:r>
                      <a:br>
                        <a:rPr lang="it-IT" sz="1400" u="none" strike="noStrike" dirty="0">
                          <a:effectLst/>
                        </a:rPr>
                      </a:br>
                      <a:r>
                        <a:rPr lang="it-IT" sz="1400" u="none" strike="noStrike" dirty="0" err="1">
                          <a:effectLst/>
                        </a:rPr>
                        <a:t>Sylwia</a:t>
                      </a:r>
                      <a:r>
                        <a:rPr lang="it-IT" sz="1400" u="none" strike="noStrike" dirty="0">
                          <a:effectLst/>
                        </a:rPr>
                        <a:t> </a:t>
                      </a:r>
                      <a:r>
                        <a:rPr lang="it-IT" sz="1400" u="none" strike="noStrike" dirty="0" err="1">
                          <a:effectLst/>
                        </a:rPr>
                        <a:t>Wojtowicz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u="none" strike="noStrike" dirty="0">
                          <a:effectLst/>
                        </a:rPr>
                        <a:t>EMSO</a:t>
                      </a:r>
                      <a:br>
                        <a:rPr lang="it-IT" sz="1400" u="none" strike="noStrike" dirty="0">
                          <a:effectLst/>
                        </a:rPr>
                      </a:br>
                      <a:r>
                        <a:rPr lang="it-IT" sz="1400" u="none" strike="noStrike" dirty="0">
                          <a:effectLst/>
                        </a:rPr>
                        <a:t>Paola Materia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400" u="none" strike="noStrike" dirty="0">
                          <a:effectLst/>
                        </a:rPr>
                        <a:t>M3: </a:t>
                      </a:r>
                      <a:br>
                        <a:rPr lang="it-IT" sz="1400" u="none" strike="noStrike" dirty="0">
                          <a:effectLst/>
                        </a:rPr>
                      </a:br>
                      <a:r>
                        <a:rPr lang="it-IT" sz="1400" u="none" strike="noStrike" dirty="0" err="1">
                          <a:effectLst/>
                        </a:rPr>
                        <a:t>Questionnaire</a:t>
                      </a:r>
                      <a:r>
                        <a:rPr lang="it-IT" sz="1400" u="none" strike="noStrike" dirty="0">
                          <a:effectLst/>
                        </a:rPr>
                        <a:t> ready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400" u="none" strike="noStrike" dirty="0">
                          <a:effectLst/>
                        </a:rPr>
                        <a:t>M9 D2.1.a: Report on the </a:t>
                      </a:r>
                      <a:r>
                        <a:rPr lang="it-IT" sz="1400" u="none" strike="noStrike" dirty="0" err="1">
                          <a:effectLst/>
                        </a:rPr>
                        <a:t>mapping</a:t>
                      </a:r>
                      <a:r>
                        <a:rPr lang="it-IT" sz="1400" u="none" strike="noStrike" dirty="0">
                          <a:effectLst/>
                        </a:rPr>
                        <a:t> of </a:t>
                      </a:r>
                      <a:r>
                        <a:rPr lang="it-IT" sz="1400" u="none" strike="noStrike" dirty="0" err="1">
                          <a:effectLst/>
                        </a:rPr>
                        <a:t>industry</a:t>
                      </a:r>
                      <a:r>
                        <a:rPr lang="it-IT" sz="1400" u="none" strike="noStrike" dirty="0">
                          <a:effectLst/>
                        </a:rPr>
                        <a:t> </a:t>
                      </a:r>
                      <a:r>
                        <a:rPr lang="it-IT" sz="1400" u="none" strike="noStrike" dirty="0" err="1">
                          <a:effectLst/>
                        </a:rPr>
                        <a:t>as</a:t>
                      </a:r>
                      <a:r>
                        <a:rPr lang="it-IT" sz="1400" u="none" strike="noStrike" dirty="0">
                          <a:effectLst/>
                        </a:rPr>
                        <a:t> a </a:t>
                      </a:r>
                      <a:r>
                        <a:rPr lang="it-IT" sz="1400" u="none" strike="noStrike" dirty="0" err="1">
                          <a:effectLst/>
                        </a:rPr>
                        <a:t>supplier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/>
                </a:tc>
                <a:extLst>
                  <a:ext uri="{0D108BD9-81ED-4DB2-BD59-A6C34878D82A}">
                    <a16:rowId xmlns:a16="http://schemas.microsoft.com/office/drawing/2014/main" val="36349211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84255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0C7DA8D-2307-1347-9089-6FDB43E1F1EF}"/>
              </a:ext>
            </a:extLst>
          </p:cNvPr>
          <p:cNvSpPr txBox="1"/>
          <p:nvPr/>
        </p:nvSpPr>
        <p:spPr>
          <a:xfrm rot="10800000">
            <a:off x="0" y="-37597"/>
            <a:ext cx="9144000" cy="7014474"/>
          </a:xfrm>
          <a:prstGeom prst="rect">
            <a:avLst/>
          </a:prstGeom>
          <a:gradFill>
            <a:gsLst>
              <a:gs pos="0">
                <a:srgbClr val="5FA4A1"/>
              </a:gs>
              <a:gs pos="100000">
                <a:srgbClr val="00CDC9"/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8B67BE6-B50D-8141-B08C-6FF6F3C52676}"/>
              </a:ext>
            </a:extLst>
          </p:cNvPr>
          <p:cNvSpPr txBox="1">
            <a:spLocks/>
          </p:cNvSpPr>
          <p:nvPr/>
        </p:nvSpPr>
        <p:spPr>
          <a:xfrm>
            <a:off x="751205" y="2900508"/>
            <a:ext cx="764158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3200" b="1" dirty="0" err="1">
                <a:solidFill>
                  <a:schemeClr val="bg1"/>
                </a:solidFill>
              </a:rPr>
              <a:t>Task</a:t>
            </a:r>
            <a:r>
              <a:rPr lang="fr-FR" sz="3200" b="1" dirty="0">
                <a:solidFill>
                  <a:schemeClr val="bg1"/>
                </a:solidFill>
              </a:rPr>
              <a:t> 2.2: </a:t>
            </a:r>
            <a:r>
              <a:rPr lang="fr-FR" sz="3200" b="1" dirty="0" err="1">
                <a:solidFill>
                  <a:schemeClr val="bg1"/>
                </a:solidFill>
              </a:rPr>
              <a:t>Mapping</a:t>
            </a:r>
            <a:r>
              <a:rPr lang="fr-FR" sz="3200" b="1" dirty="0">
                <a:solidFill>
                  <a:schemeClr val="bg1"/>
                </a:solidFill>
              </a:rPr>
              <a:t> of “</a:t>
            </a:r>
            <a:r>
              <a:rPr lang="fr-FR" sz="3200" b="1" dirty="0" err="1">
                <a:solidFill>
                  <a:schemeClr val="bg1"/>
                </a:solidFill>
              </a:rPr>
              <a:t>industry</a:t>
            </a:r>
            <a:r>
              <a:rPr lang="fr-FR" sz="3200" b="1" dirty="0">
                <a:solidFill>
                  <a:schemeClr val="bg1"/>
                </a:solidFill>
              </a:rPr>
              <a:t> as a user” </a:t>
            </a:r>
            <a:r>
              <a:rPr lang="fr-FR" sz="3200" dirty="0">
                <a:solidFill>
                  <a:schemeClr val="bg1"/>
                </a:solidFill>
              </a:rPr>
              <a:t>(DTI, EATRIS; SZN, ESRF, CLARIN, EMSO, ESS)</a:t>
            </a:r>
            <a:br>
              <a:rPr lang="fr-FR" sz="3200" dirty="0">
                <a:solidFill>
                  <a:schemeClr val="bg1"/>
                </a:solidFill>
              </a:rPr>
            </a:br>
            <a:endParaRPr lang="fr-FR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00342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1636C-94EF-6B49-A811-1E37AB12D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3760" y="365126"/>
            <a:ext cx="7641589" cy="1325563"/>
          </a:xfrm>
        </p:spPr>
        <p:txBody>
          <a:bodyPr>
            <a:noAutofit/>
          </a:bodyPr>
          <a:lstStyle/>
          <a:p>
            <a:r>
              <a:rPr lang="fr-FR" sz="3200" b="1" dirty="0" err="1"/>
              <a:t>Task</a:t>
            </a:r>
            <a:r>
              <a:rPr lang="fr-FR" sz="3200" b="1" dirty="0"/>
              <a:t> 2.2: Objective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957611-CC9F-0A45-BC71-F06793B01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676" y="1825625"/>
            <a:ext cx="7641590" cy="7542964"/>
          </a:xfrm>
        </p:spPr>
        <p:txBody>
          <a:bodyPr>
            <a:normAutofit/>
          </a:bodyPr>
          <a:lstStyle/>
          <a:p>
            <a:r>
              <a:rPr lang="fr-FR" dirty="0"/>
              <a:t>The </a:t>
            </a:r>
            <a:r>
              <a:rPr lang="fr-FR" dirty="0" err="1"/>
              <a:t>industrial</a:t>
            </a:r>
            <a:r>
              <a:rPr lang="fr-FR" dirty="0"/>
              <a:t> usage of </a:t>
            </a:r>
            <a:r>
              <a:rPr lang="fr-FR" dirty="0" err="1"/>
              <a:t>RIs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investigated</a:t>
            </a:r>
            <a:r>
              <a:rPr lang="fr-FR" dirty="0"/>
              <a:t> and </a:t>
            </a:r>
            <a:r>
              <a:rPr lang="fr-FR" dirty="0" err="1"/>
              <a:t>documented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the </a:t>
            </a:r>
            <a:r>
              <a:rPr lang="fr-FR" dirty="0" err="1"/>
              <a:t>purpose</a:t>
            </a:r>
            <a:r>
              <a:rPr lang="fr-FR" dirty="0"/>
              <a:t> of </a:t>
            </a:r>
            <a:r>
              <a:rPr lang="fr-FR" dirty="0" err="1"/>
              <a:t>establishing</a:t>
            </a:r>
            <a:r>
              <a:rPr lang="fr-FR" dirty="0"/>
              <a:t> a data </a:t>
            </a:r>
            <a:r>
              <a:rPr lang="fr-FR" dirty="0" err="1"/>
              <a:t>bank</a:t>
            </a:r>
            <a:r>
              <a:rPr lang="fr-FR" dirty="0"/>
              <a:t> to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used</a:t>
            </a:r>
            <a:r>
              <a:rPr lang="fr-FR" dirty="0"/>
              <a:t> for </a:t>
            </a:r>
            <a:r>
              <a:rPr lang="fr-FR" dirty="0" err="1"/>
              <a:t>establishing</a:t>
            </a:r>
            <a:r>
              <a:rPr lang="fr-FR" dirty="0"/>
              <a:t> the </a:t>
            </a:r>
            <a:r>
              <a:rPr lang="fr-FR" dirty="0" err="1"/>
              <a:t>strategic</a:t>
            </a:r>
            <a:r>
              <a:rPr lang="fr-FR" dirty="0"/>
              <a:t> </a:t>
            </a:r>
            <a:r>
              <a:rPr lang="fr-FR" dirty="0" err="1"/>
              <a:t>platform</a:t>
            </a:r>
            <a:r>
              <a:rPr lang="fr-FR" dirty="0"/>
              <a:t> </a:t>
            </a:r>
            <a:r>
              <a:rPr lang="fr-FR" dirty="0" err="1"/>
              <a:t>towards</a:t>
            </a:r>
            <a:r>
              <a:rPr lang="fr-FR" dirty="0"/>
              <a:t> </a:t>
            </a:r>
            <a:r>
              <a:rPr lang="fr-FR" dirty="0" err="1"/>
              <a:t>potential</a:t>
            </a:r>
            <a:r>
              <a:rPr lang="fr-FR" dirty="0"/>
              <a:t> </a:t>
            </a:r>
            <a:r>
              <a:rPr lang="fr-FR" dirty="0" err="1"/>
              <a:t>industry</a:t>
            </a:r>
            <a:r>
              <a:rPr lang="fr-FR" dirty="0"/>
              <a:t> user </a:t>
            </a:r>
            <a:r>
              <a:rPr lang="fr-FR" dirty="0" err="1"/>
              <a:t>awareness</a:t>
            </a:r>
            <a:r>
              <a:rPr lang="fr-FR" dirty="0"/>
              <a:t> in WP3.</a:t>
            </a:r>
          </a:p>
          <a:p>
            <a:endParaRPr lang="fr-FR" dirty="0"/>
          </a:p>
          <a:p>
            <a:pPr marL="0" indent="0">
              <a:buNone/>
            </a:pP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fr-F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C1A4B2-5E33-8B41-9554-7F9EB35C2259}"/>
              </a:ext>
            </a:extLst>
          </p:cNvPr>
          <p:cNvSpPr txBox="1"/>
          <p:nvPr/>
        </p:nvSpPr>
        <p:spPr>
          <a:xfrm rot="10800000">
            <a:off x="0" y="-37597"/>
            <a:ext cx="685800" cy="7014474"/>
          </a:xfrm>
          <a:prstGeom prst="rect">
            <a:avLst/>
          </a:prstGeom>
          <a:gradFill>
            <a:gsLst>
              <a:gs pos="0">
                <a:srgbClr val="5FA4A1"/>
              </a:gs>
              <a:gs pos="100000">
                <a:srgbClr val="00CDC9"/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235042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1636C-94EF-6B49-A811-1E37AB12D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3760" y="365126"/>
            <a:ext cx="7641589" cy="1325563"/>
          </a:xfrm>
        </p:spPr>
        <p:txBody>
          <a:bodyPr>
            <a:noAutofit/>
          </a:bodyPr>
          <a:lstStyle/>
          <a:p>
            <a:r>
              <a:rPr lang="fr-FR" sz="3200" dirty="0" err="1"/>
              <a:t>Task</a:t>
            </a:r>
            <a:r>
              <a:rPr lang="fr-FR" sz="3200" dirty="0"/>
              <a:t> 2.2: </a:t>
            </a:r>
            <a:r>
              <a:rPr lang="fr-FR" sz="3200" b="1" dirty="0" err="1"/>
              <a:t>Methodology</a:t>
            </a:r>
            <a:br>
              <a:rPr lang="fr-FR" sz="3200" dirty="0"/>
            </a:br>
            <a:endParaRPr lang="fr-FR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957611-CC9F-0A45-BC71-F06793B01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3759" y="1440615"/>
            <a:ext cx="7641590" cy="7542964"/>
          </a:xfrm>
        </p:spPr>
        <p:txBody>
          <a:bodyPr>
            <a:normAutofit/>
          </a:bodyPr>
          <a:lstStyle/>
          <a:p>
            <a:r>
              <a:rPr lang="fr-FR" dirty="0"/>
              <a:t>A </a:t>
            </a:r>
            <a:r>
              <a:rPr lang="fr-FR" dirty="0" err="1"/>
              <a:t>survey</a:t>
            </a:r>
            <a:r>
              <a:rPr lang="fr-FR" dirty="0"/>
              <a:t> and a qualitative </a:t>
            </a:r>
            <a:r>
              <a:rPr lang="fr-FR" dirty="0" err="1"/>
              <a:t>approach</a:t>
            </a:r>
            <a:r>
              <a:rPr lang="fr-FR" dirty="0"/>
              <a:t> </a:t>
            </a:r>
            <a:r>
              <a:rPr lang="fr-FR" dirty="0" err="1"/>
              <a:t>using</a:t>
            </a:r>
            <a:r>
              <a:rPr lang="fr-FR" dirty="0"/>
              <a:t> phone interviews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dirty="0" err="1"/>
              <a:t>industrial</a:t>
            </a:r>
            <a:r>
              <a:rPr lang="fr-FR" dirty="0"/>
              <a:t> </a:t>
            </a:r>
            <a:r>
              <a:rPr lang="fr-FR" dirty="0" err="1"/>
              <a:t>users</a:t>
            </a:r>
            <a:r>
              <a:rPr lang="fr-FR" dirty="0"/>
              <a:t> </a:t>
            </a:r>
            <a:r>
              <a:rPr lang="fr-FR" dirty="0" err="1"/>
              <a:t>currently</a:t>
            </a:r>
            <a:r>
              <a:rPr lang="fr-FR" dirty="0"/>
              <a:t> </a:t>
            </a:r>
            <a:r>
              <a:rPr lang="fr-FR" dirty="0" err="1"/>
              <a:t>registered</a:t>
            </a:r>
            <a:r>
              <a:rPr lang="fr-FR" dirty="0"/>
              <a:t> at the </a:t>
            </a:r>
            <a:r>
              <a:rPr lang="fr-FR" dirty="0" err="1"/>
              <a:t>partner</a:t>
            </a:r>
            <a:r>
              <a:rPr lang="fr-FR" dirty="0"/>
              <a:t> </a:t>
            </a:r>
            <a:r>
              <a:rPr lang="fr-FR" dirty="0" err="1"/>
              <a:t>RIs</a:t>
            </a:r>
            <a:r>
              <a:rPr lang="fr-FR" dirty="0"/>
              <a:t>. The interviews 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cover</a:t>
            </a:r>
            <a:r>
              <a:rPr lang="fr-FR" dirty="0"/>
              <a:t> </a:t>
            </a:r>
            <a:r>
              <a:rPr lang="fr-FR" dirty="0" err="1"/>
              <a:t>both</a:t>
            </a:r>
            <a:r>
              <a:rPr lang="fr-FR" dirty="0"/>
              <a:t> direct </a:t>
            </a:r>
            <a:r>
              <a:rPr lang="fr-FR" dirty="0" err="1"/>
              <a:t>industrial</a:t>
            </a:r>
            <a:r>
              <a:rPr lang="fr-FR" dirty="0"/>
              <a:t> </a:t>
            </a:r>
            <a:r>
              <a:rPr lang="fr-FR" dirty="0" err="1"/>
              <a:t>users</a:t>
            </a:r>
            <a:r>
              <a:rPr lang="fr-FR" dirty="0"/>
              <a:t> and </a:t>
            </a:r>
            <a:r>
              <a:rPr lang="fr-FR" dirty="0" err="1"/>
              <a:t>intermediary</a:t>
            </a:r>
            <a:r>
              <a:rPr lang="fr-FR" dirty="0"/>
              <a:t> </a:t>
            </a:r>
            <a:r>
              <a:rPr lang="fr-FR" dirty="0" err="1"/>
              <a:t>users</a:t>
            </a:r>
            <a:r>
              <a:rPr lang="fr-FR" dirty="0"/>
              <a:t> (</a:t>
            </a:r>
            <a:r>
              <a:rPr lang="fr-FR" dirty="0" err="1"/>
              <a:t>users</a:t>
            </a:r>
            <a:r>
              <a:rPr lang="fr-FR" dirty="0"/>
              <a:t> </a:t>
            </a:r>
            <a:r>
              <a:rPr lang="fr-FR" dirty="0" err="1"/>
              <a:t>who</a:t>
            </a:r>
            <a:r>
              <a:rPr lang="fr-FR" dirty="0"/>
              <a:t> engage </a:t>
            </a:r>
            <a:r>
              <a:rPr lang="fr-FR" dirty="0" err="1"/>
              <a:t>with</a:t>
            </a:r>
            <a:r>
              <a:rPr lang="fr-FR" dirty="0"/>
              <a:t> RI and have a </a:t>
            </a:r>
            <a:r>
              <a:rPr lang="fr-FR" dirty="0" err="1"/>
              <a:t>company</a:t>
            </a:r>
            <a:r>
              <a:rPr lang="fr-FR" dirty="0"/>
              <a:t> as end-user). </a:t>
            </a:r>
          </a:p>
          <a:p>
            <a:r>
              <a:rPr lang="fr-FR" dirty="0"/>
              <a:t>The qualitative </a:t>
            </a:r>
            <a:r>
              <a:rPr lang="fr-FR" dirty="0" err="1"/>
              <a:t>mapping</a:t>
            </a:r>
            <a:r>
              <a:rPr lang="fr-FR" dirty="0"/>
              <a:t> 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supplemented</a:t>
            </a:r>
            <a:r>
              <a:rPr lang="fr-FR" dirty="0"/>
              <a:t> by a </a:t>
            </a:r>
            <a:r>
              <a:rPr lang="fr-FR" dirty="0" err="1"/>
              <a:t>focused</a:t>
            </a:r>
            <a:r>
              <a:rPr lang="fr-FR" dirty="0"/>
              <a:t> collection of data </a:t>
            </a:r>
            <a:r>
              <a:rPr lang="fr-FR" dirty="0" err="1"/>
              <a:t>from</a:t>
            </a:r>
            <a:r>
              <a:rPr lang="fr-FR" dirty="0"/>
              <a:t> </a:t>
            </a:r>
            <a:r>
              <a:rPr lang="fr-FR" dirty="0" err="1"/>
              <a:t>partner</a:t>
            </a:r>
            <a:r>
              <a:rPr lang="fr-FR" dirty="0"/>
              <a:t>/non-</a:t>
            </a:r>
            <a:r>
              <a:rPr lang="fr-FR" dirty="0" err="1"/>
              <a:t>partner</a:t>
            </a:r>
            <a:r>
              <a:rPr lang="fr-FR" dirty="0"/>
              <a:t> </a:t>
            </a:r>
            <a:r>
              <a:rPr lang="fr-FR" dirty="0" err="1"/>
              <a:t>RIs</a:t>
            </a:r>
            <a:r>
              <a:rPr lang="fr-FR" dirty="0"/>
              <a:t> </a:t>
            </a:r>
            <a:r>
              <a:rPr lang="fr-FR" dirty="0" err="1"/>
              <a:t>mapping</a:t>
            </a:r>
            <a:r>
              <a:rPr lang="fr-FR" dirty="0"/>
              <a:t> </a:t>
            </a:r>
            <a:r>
              <a:rPr lang="fr-FR" dirty="0" err="1"/>
              <a:t>current</a:t>
            </a:r>
            <a:r>
              <a:rPr lang="fr-FR" dirty="0"/>
              <a:t> </a:t>
            </a:r>
            <a:r>
              <a:rPr lang="fr-FR" dirty="0" err="1"/>
              <a:t>industrial</a:t>
            </a:r>
            <a:r>
              <a:rPr lang="fr-FR" dirty="0"/>
              <a:t> usage. </a:t>
            </a:r>
            <a:r>
              <a:rPr lang="fr-FR" dirty="0" err="1"/>
              <a:t>Existing</a:t>
            </a:r>
            <a:r>
              <a:rPr lang="fr-FR" dirty="0"/>
              <a:t> data (</a:t>
            </a:r>
            <a:r>
              <a:rPr lang="fr-FR" dirty="0" err="1"/>
              <a:t>mapping</a:t>
            </a:r>
            <a:r>
              <a:rPr lang="fr-FR" dirty="0"/>
              <a:t>, </a:t>
            </a:r>
            <a:r>
              <a:rPr lang="fr-FR" dirty="0" err="1"/>
              <a:t>surveys</a:t>
            </a:r>
            <a:r>
              <a:rPr lang="fr-FR" dirty="0"/>
              <a:t>, etc.) </a:t>
            </a:r>
            <a:r>
              <a:rPr lang="fr-FR" dirty="0" err="1"/>
              <a:t>from</a:t>
            </a:r>
            <a:r>
              <a:rPr lang="fr-FR" dirty="0"/>
              <a:t> RI and </a:t>
            </a:r>
            <a:r>
              <a:rPr lang="fr-FR" dirty="0" err="1"/>
              <a:t>regional</a:t>
            </a:r>
            <a:r>
              <a:rPr lang="fr-FR" dirty="0"/>
              <a:t> </a:t>
            </a:r>
            <a:r>
              <a:rPr lang="fr-FR" dirty="0" err="1"/>
              <a:t>development</a:t>
            </a:r>
            <a:r>
              <a:rPr lang="fr-FR" dirty="0"/>
              <a:t> offices 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included</a:t>
            </a:r>
            <a:r>
              <a:rPr lang="fr-FR" dirty="0"/>
              <a:t> if </a:t>
            </a:r>
            <a:r>
              <a:rPr lang="fr-FR" dirty="0" err="1"/>
              <a:t>actual</a:t>
            </a:r>
            <a:r>
              <a:rPr lang="fr-FR" dirty="0"/>
              <a:t> and </a:t>
            </a:r>
            <a:r>
              <a:rPr lang="fr-FR" dirty="0" err="1"/>
              <a:t>accurate</a:t>
            </a:r>
            <a:r>
              <a:rPr lang="fr-FR" dirty="0"/>
              <a:t>.</a:t>
            </a:r>
          </a:p>
          <a:p>
            <a:endParaRPr lang="fr-FR" dirty="0"/>
          </a:p>
          <a:p>
            <a:endParaRPr lang="fr-FR" dirty="0"/>
          </a:p>
          <a:p>
            <a:pPr marL="0" indent="0">
              <a:buNone/>
            </a:pP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fr-F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C1A4B2-5E33-8B41-9554-7F9EB35C2259}"/>
              </a:ext>
            </a:extLst>
          </p:cNvPr>
          <p:cNvSpPr txBox="1"/>
          <p:nvPr/>
        </p:nvSpPr>
        <p:spPr>
          <a:xfrm rot="10800000">
            <a:off x="0" y="-37597"/>
            <a:ext cx="685800" cy="7014474"/>
          </a:xfrm>
          <a:prstGeom prst="rect">
            <a:avLst/>
          </a:prstGeom>
          <a:gradFill>
            <a:gsLst>
              <a:gs pos="0">
                <a:srgbClr val="5FA4A1"/>
              </a:gs>
              <a:gs pos="100000">
                <a:srgbClr val="00CDC9"/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241154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B36DFB-9984-B042-8AEF-11D8B88632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75007"/>
            <a:ext cx="7886700" cy="4351338"/>
          </a:xfrm>
        </p:spPr>
        <p:txBody>
          <a:bodyPr/>
          <a:lstStyle/>
          <a:p>
            <a:r>
              <a:rPr lang="it-IT" dirty="0"/>
              <a:t>Audience: </a:t>
            </a:r>
            <a:br>
              <a:rPr lang="it-IT" dirty="0"/>
            </a:br>
            <a:r>
              <a:rPr lang="it-IT" dirty="0"/>
              <a:t>  - </a:t>
            </a:r>
            <a:r>
              <a:rPr lang="it-IT" sz="2400" dirty="0" err="1"/>
              <a:t>Ask</a:t>
            </a:r>
            <a:r>
              <a:rPr lang="it-IT" sz="2400" dirty="0"/>
              <a:t> the </a:t>
            </a:r>
            <a:r>
              <a:rPr lang="it-IT" sz="2400" dirty="0" err="1"/>
              <a:t>RIs</a:t>
            </a:r>
            <a:r>
              <a:rPr lang="it-IT" sz="2400" dirty="0"/>
              <a:t> and </a:t>
            </a:r>
            <a:r>
              <a:rPr lang="it-IT" sz="2400" dirty="0" err="1"/>
              <a:t>they</a:t>
            </a:r>
            <a:r>
              <a:rPr lang="it-IT" sz="2400" dirty="0"/>
              <a:t> </a:t>
            </a:r>
            <a:r>
              <a:rPr lang="it-IT" sz="2400" dirty="0" err="1"/>
              <a:t>should</a:t>
            </a:r>
            <a:r>
              <a:rPr lang="it-IT" sz="2400" dirty="0"/>
              <a:t> </a:t>
            </a:r>
            <a:r>
              <a:rPr lang="it-IT" sz="2400" dirty="0" err="1"/>
              <a:t>ask</a:t>
            </a:r>
            <a:r>
              <a:rPr lang="it-IT" sz="2400" dirty="0"/>
              <a:t> </a:t>
            </a:r>
            <a:r>
              <a:rPr lang="it-IT" sz="2400" dirty="0" err="1"/>
              <a:t>their</a:t>
            </a:r>
            <a:r>
              <a:rPr lang="it-IT" sz="2400" dirty="0"/>
              <a:t> </a:t>
            </a:r>
            <a:r>
              <a:rPr lang="it-IT" sz="2400" dirty="0" err="1"/>
              <a:t>nodes</a:t>
            </a:r>
            <a:r>
              <a:rPr lang="it-IT" sz="2400" dirty="0"/>
              <a:t>;  </a:t>
            </a:r>
            <a:r>
              <a:rPr lang="it-IT" sz="2400" dirty="0" err="1"/>
              <a:t>See</a:t>
            </a:r>
            <a:r>
              <a:rPr lang="it-IT" sz="2400" dirty="0"/>
              <a:t> the </a:t>
            </a:r>
            <a:r>
              <a:rPr lang="it-IT" sz="2400" dirty="0" err="1"/>
              <a:t>innovation</a:t>
            </a:r>
            <a:r>
              <a:rPr lang="it-IT" sz="2400" dirty="0"/>
              <a:t> report by </a:t>
            </a:r>
            <a:r>
              <a:rPr lang="it-IT" sz="2400" dirty="0" err="1"/>
              <a:t>Eatris</a:t>
            </a:r>
            <a:r>
              <a:rPr lang="it-IT" sz="2400" dirty="0"/>
              <a:t>; </a:t>
            </a:r>
          </a:p>
          <a:p>
            <a:pPr marL="457200" lvl="1" indent="0">
              <a:buNone/>
            </a:pPr>
            <a:r>
              <a:rPr lang="it-IT" dirty="0"/>
              <a:t>- </a:t>
            </a:r>
            <a:r>
              <a:rPr lang="it-IT" dirty="0" err="1"/>
              <a:t>Questions</a:t>
            </a:r>
            <a:r>
              <a:rPr lang="it-IT" dirty="0"/>
              <a:t> to </a:t>
            </a:r>
            <a:r>
              <a:rPr lang="it-IT" dirty="0" err="1"/>
              <a:t>RIs</a:t>
            </a:r>
            <a:r>
              <a:rPr lang="it-IT" dirty="0"/>
              <a:t>;</a:t>
            </a:r>
          </a:p>
          <a:p>
            <a:r>
              <a:rPr lang="it-IT" dirty="0"/>
              <a:t>How to </a:t>
            </a:r>
            <a:r>
              <a:rPr lang="it-IT" dirty="0" err="1"/>
              <a:t>submit</a:t>
            </a:r>
            <a:r>
              <a:rPr lang="it-IT" dirty="0"/>
              <a:t> the </a:t>
            </a:r>
            <a:r>
              <a:rPr lang="it-IT" dirty="0" err="1"/>
              <a:t>questionnaire</a:t>
            </a:r>
            <a:r>
              <a:rPr lang="it-IT" dirty="0"/>
              <a:t>: </a:t>
            </a:r>
            <a:r>
              <a:rPr lang="it-IT" dirty="0" err="1"/>
              <a:t>provide</a:t>
            </a:r>
            <a:r>
              <a:rPr lang="it-IT" dirty="0"/>
              <a:t> some incentive for </a:t>
            </a:r>
            <a:r>
              <a:rPr lang="it-IT" dirty="0" err="1"/>
              <a:t>answering</a:t>
            </a:r>
            <a:r>
              <a:rPr lang="it-IT" dirty="0"/>
              <a:t> the</a:t>
            </a:r>
          </a:p>
          <a:p>
            <a:r>
              <a:rPr lang="it-IT" dirty="0"/>
              <a:t>Phone </a:t>
            </a:r>
            <a:r>
              <a:rPr lang="it-IT" dirty="0" err="1"/>
              <a:t>interviews</a:t>
            </a:r>
            <a:r>
              <a:rPr lang="it-IT" dirty="0"/>
              <a:t>: 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2405344-B04B-E24E-AFF0-093E09F99674}"/>
              </a:ext>
            </a:extLst>
          </p:cNvPr>
          <p:cNvSpPr txBox="1">
            <a:spLocks/>
          </p:cNvSpPr>
          <p:nvPr/>
        </p:nvSpPr>
        <p:spPr>
          <a:xfrm>
            <a:off x="628650" y="378981"/>
            <a:ext cx="764158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200" dirty="0" err="1"/>
              <a:t>Task</a:t>
            </a:r>
            <a:r>
              <a:rPr lang="fr-FR" sz="3200" dirty="0"/>
              <a:t> 2.2 – </a:t>
            </a:r>
            <a:r>
              <a:rPr lang="it-IT" sz="3200" dirty="0" err="1"/>
              <a:t>Workplan</a:t>
            </a:r>
            <a:r>
              <a:rPr lang="it-IT" sz="3200" dirty="0"/>
              <a:t> and </a:t>
            </a:r>
            <a:r>
              <a:rPr lang="it-IT" sz="3200" dirty="0" err="1"/>
              <a:t>expected</a:t>
            </a:r>
            <a:r>
              <a:rPr lang="it-IT" sz="3200" dirty="0"/>
              <a:t> </a:t>
            </a:r>
            <a:r>
              <a:rPr lang="it-IT" sz="3200" dirty="0" err="1"/>
              <a:t>outcome</a:t>
            </a:r>
            <a:endParaRPr lang="it-IT" sz="3200" dirty="0"/>
          </a:p>
        </p:txBody>
      </p:sp>
      <p:graphicFrame>
        <p:nvGraphicFramePr>
          <p:cNvPr id="5" name="Content Placeholder 6">
            <a:extLst>
              <a:ext uri="{FF2B5EF4-FFF2-40B4-BE49-F238E27FC236}">
                <a16:creationId xmlns:a16="http://schemas.microsoft.com/office/drawing/2014/main" id="{60363868-7BFD-9B44-9751-E88406B0BE5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73285493"/>
              </p:ext>
            </p:extLst>
          </p:nvPr>
        </p:nvGraphicFramePr>
        <p:xfrm>
          <a:off x="628650" y="5619998"/>
          <a:ext cx="8379542" cy="161269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6454">
                  <a:extLst>
                    <a:ext uri="{9D8B030D-6E8A-4147-A177-3AD203B41FA5}">
                      <a16:colId xmlns:a16="http://schemas.microsoft.com/office/drawing/2014/main" val="1656573215"/>
                    </a:ext>
                  </a:extLst>
                </a:gridCol>
                <a:gridCol w="1697087">
                  <a:extLst>
                    <a:ext uri="{9D8B030D-6E8A-4147-A177-3AD203B41FA5}">
                      <a16:colId xmlns:a16="http://schemas.microsoft.com/office/drawing/2014/main" val="2189624716"/>
                    </a:ext>
                  </a:extLst>
                </a:gridCol>
                <a:gridCol w="1179871">
                  <a:extLst>
                    <a:ext uri="{9D8B030D-6E8A-4147-A177-3AD203B41FA5}">
                      <a16:colId xmlns:a16="http://schemas.microsoft.com/office/drawing/2014/main" val="207545736"/>
                    </a:ext>
                  </a:extLst>
                </a:gridCol>
                <a:gridCol w="1307690">
                  <a:extLst>
                    <a:ext uri="{9D8B030D-6E8A-4147-A177-3AD203B41FA5}">
                      <a16:colId xmlns:a16="http://schemas.microsoft.com/office/drawing/2014/main" val="2623574215"/>
                    </a:ext>
                  </a:extLst>
                </a:gridCol>
                <a:gridCol w="1563329">
                  <a:extLst>
                    <a:ext uri="{9D8B030D-6E8A-4147-A177-3AD203B41FA5}">
                      <a16:colId xmlns:a16="http://schemas.microsoft.com/office/drawing/2014/main" val="3690976904"/>
                    </a:ext>
                  </a:extLst>
                </a:gridCol>
                <a:gridCol w="2045111">
                  <a:extLst>
                    <a:ext uri="{9D8B030D-6E8A-4147-A177-3AD203B41FA5}">
                      <a16:colId xmlns:a16="http://schemas.microsoft.com/office/drawing/2014/main" val="603479693"/>
                    </a:ext>
                  </a:extLst>
                </a:gridCol>
              </a:tblGrid>
              <a:tr h="308427">
                <a:tc gridSpan="6">
                  <a:txBody>
                    <a:bodyPr/>
                    <a:lstStyle/>
                    <a:p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WP2 - </a:t>
                      </a:r>
                      <a:r>
                        <a:rPr lang="it-IT" sz="1400" dirty="0" err="1">
                          <a:solidFill>
                            <a:schemeClr val="tx1"/>
                          </a:solidFill>
                        </a:rPr>
                        <a:t>Mapping</a:t>
                      </a:r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 of </a:t>
                      </a:r>
                      <a:r>
                        <a:rPr lang="it-IT" sz="1400" dirty="0" err="1">
                          <a:solidFill>
                            <a:schemeClr val="tx1"/>
                          </a:solidFill>
                        </a:rPr>
                        <a:t>research</a:t>
                      </a:r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it-IT" sz="1400" dirty="0" err="1">
                          <a:solidFill>
                            <a:schemeClr val="tx1"/>
                          </a:solidFill>
                        </a:rPr>
                        <a:t>infrastructure-industry</a:t>
                      </a:r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it-IT" sz="1400" dirty="0" err="1">
                          <a:solidFill>
                            <a:schemeClr val="tx1"/>
                          </a:solidFill>
                        </a:rPr>
                        <a:t>collaborations</a:t>
                      </a:r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 (Leader: </a:t>
                      </a:r>
                      <a:r>
                        <a:rPr lang="it-IT" sz="1400" dirty="0" err="1">
                          <a:solidFill>
                            <a:schemeClr val="tx1"/>
                          </a:solidFill>
                        </a:rPr>
                        <a:t>I.Nardello</a:t>
                      </a:r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, SZN)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8336068"/>
                  </a:ext>
                </a:extLst>
              </a:tr>
              <a:tr h="436234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u="none" strike="noStrike" dirty="0">
                          <a:effectLst/>
                        </a:rPr>
                        <a:t>Task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 dirty="0" err="1">
                          <a:effectLst/>
                        </a:rPr>
                        <a:t>Description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 dirty="0">
                          <a:effectLst/>
                        </a:rPr>
                        <a:t>Co. </a:t>
                      </a:r>
                      <a:br>
                        <a:rPr lang="it-IT" sz="1400" b="1" u="none" strike="noStrike" dirty="0">
                          <a:effectLst/>
                        </a:rPr>
                      </a:br>
                      <a:r>
                        <a:rPr lang="it-IT" sz="1400" b="1" u="none" strike="noStrike" dirty="0">
                          <a:effectLst/>
                        </a:rPr>
                        <a:t>Leader 1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>
                          <a:effectLst/>
                        </a:rPr>
                        <a:t>Co. Leader 2 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>
                          <a:effectLst/>
                        </a:rPr>
                        <a:t>Milestones</a:t>
                      </a:r>
                      <a:endParaRPr lang="it-IT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 dirty="0" err="1">
                          <a:effectLst/>
                        </a:rPr>
                        <a:t>Deliverables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7460424"/>
                  </a:ext>
                </a:extLst>
              </a:tr>
              <a:tr h="868032">
                <a:tc>
                  <a:txBody>
                    <a:bodyPr/>
                    <a:lstStyle/>
                    <a:p>
                      <a:pPr algn="ctr" fontAlgn="t"/>
                      <a:r>
                        <a:rPr lang="it-IT" sz="1400" u="none" strike="noStrike" dirty="0">
                          <a:effectLst/>
                        </a:rPr>
                        <a:t>2.2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400" u="none" strike="noStrike" dirty="0" err="1">
                          <a:effectLst/>
                        </a:rPr>
                        <a:t>Mapping</a:t>
                      </a:r>
                      <a:r>
                        <a:rPr lang="it-IT" sz="1400" u="none" strike="noStrike" dirty="0">
                          <a:effectLst/>
                        </a:rPr>
                        <a:t> of "</a:t>
                      </a:r>
                      <a:r>
                        <a:rPr lang="it-IT" sz="1400" u="none" strike="noStrike" dirty="0" err="1">
                          <a:effectLst/>
                        </a:rPr>
                        <a:t>industry</a:t>
                      </a:r>
                      <a:r>
                        <a:rPr lang="it-IT" sz="1400" u="none" strike="noStrike" dirty="0">
                          <a:effectLst/>
                        </a:rPr>
                        <a:t> </a:t>
                      </a:r>
                      <a:r>
                        <a:rPr lang="it-IT" sz="1400" u="none" strike="noStrike" dirty="0" err="1">
                          <a:effectLst/>
                        </a:rPr>
                        <a:t>as</a:t>
                      </a:r>
                      <a:r>
                        <a:rPr lang="it-IT" sz="1400" u="none" strike="noStrike" dirty="0">
                          <a:effectLst/>
                        </a:rPr>
                        <a:t> a </a:t>
                      </a:r>
                      <a:r>
                        <a:rPr lang="it-IT" sz="1400" u="none" strike="noStrike" dirty="0" err="1">
                          <a:effectLst/>
                        </a:rPr>
                        <a:t>user</a:t>
                      </a:r>
                      <a:r>
                        <a:rPr lang="it-IT" sz="1400" u="none" strike="noStrike" dirty="0">
                          <a:effectLst/>
                        </a:rPr>
                        <a:t>"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u="none" strike="noStrike">
                          <a:effectLst/>
                        </a:rPr>
                        <a:t>DTI</a:t>
                      </a:r>
                      <a:br>
                        <a:rPr lang="it-IT" sz="1400" u="none" strike="noStrike">
                          <a:effectLst/>
                        </a:rPr>
                      </a:br>
                      <a:r>
                        <a:rPr lang="it-IT" sz="1400" u="none" strike="noStrike">
                          <a:effectLst/>
                        </a:rPr>
                        <a:t>Nikolaj Zangenberg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u="none" strike="noStrike" dirty="0">
                          <a:effectLst/>
                        </a:rPr>
                        <a:t>EATRIS</a:t>
                      </a:r>
                      <a:br>
                        <a:rPr lang="it-IT" sz="1400" u="none" strike="noStrike" dirty="0">
                          <a:effectLst/>
                        </a:rPr>
                      </a:br>
                      <a:r>
                        <a:rPr lang="it-IT" sz="1400" u="none" strike="noStrike" dirty="0">
                          <a:effectLst/>
                        </a:rPr>
                        <a:t>Nigel </a:t>
                      </a:r>
                      <a:r>
                        <a:rPr lang="it-IT" sz="1400" u="none" strike="noStrike" dirty="0" err="1">
                          <a:effectLst/>
                        </a:rPr>
                        <a:t>Wagstaff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400" u="none" strike="noStrike" dirty="0">
                          <a:effectLst/>
                        </a:rPr>
                        <a:t>M3: </a:t>
                      </a:r>
                      <a:br>
                        <a:rPr lang="it-IT" sz="1400" u="none" strike="noStrike" dirty="0">
                          <a:effectLst/>
                        </a:rPr>
                      </a:br>
                      <a:r>
                        <a:rPr lang="it-IT" sz="1400" u="none" strike="noStrike" dirty="0" err="1">
                          <a:effectLst/>
                        </a:rPr>
                        <a:t>Questionnaire</a:t>
                      </a:r>
                      <a:r>
                        <a:rPr lang="it-IT" sz="1400" u="none" strike="noStrike" dirty="0">
                          <a:effectLst/>
                        </a:rPr>
                        <a:t> ready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400" u="none" strike="noStrike" dirty="0">
                          <a:effectLst/>
                        </a:rPr>
                        <a:t>M9: D2.1.b: Report on the </a:t>
                      </a:r>
                      <a:r>
                        <a:rPr lang="it-IT" sz="1400" u="none" strike="noStrike" dirty="0" err="1">
                          <a:effectLst/>
                        </a:rPr>
                        <a:t>mapping</a:t>
                      </a:r>
                      <a:r>
                        <a:rPr lang="it-IT" sz="1400" u="none" strike="noStrike" dirty="0">
                          <a:effectLst/>
                        </a:rPr>
                        <a:t> of </a:t>
                      </a:r>
                      <a:r>
                        <a:rPr lang="it-IT" sz="1400" u="none" strike="noStrike" dirty="0" err="1">
                          <a:effectLst/>
                        </a:rPr>
                        <a:t>industry</a:t>
                      </a:r>
                      <a:r>
                        <a:rPr lang="it-IT" sz="1400" u="none" strike="noStrike" dirty="0">
                          <a:effectLst/>
                        </a:rPr>
                        <a:t> </a:t>
                      </a:r>
                      <a:r>
                        <a:rPr lang="it-IT" sz="1400" u="none" strike="noStrike" dirty="0" err="1">
                          <a:effectLst/>
                        </a:rPr>
                        <a:t>as</a:t>
                      </a:r>
                      <a:r>
                        <a:rPr lang="it-IT" sz="1400" u="none" strike="noStrike" dirty="0">
                          <a:effectLst/>
                        </a:rPr>
                        <a:t> a </a:t>
                      </a:r>
                      <a:r>
                        <a:rPr lang="it-IT" sz="1400" u="none" strike="noStrike" dirty="0" err="1">
                          <a:effectLst/>
                        </a:rPr>
                        <a:t>user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/>
                </a:tc>
                <a:extLst>
                  <a:ext uri="{0D108BD9-81ED-4DB2-BD59-A6C34878D82A}">
                    <a16:rowId xmlns:a16="http://schemas.microsoft.com/office/drawing/2014/main" val="36246957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6667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14759-88B8-8948-92B2-F7ABFCCB42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1155" y="362929"/>
            <a:ext cx="7886700" cy="1325563"/>
          </a:xfrm>
        </p:spPr>
        <p:txBody>
          <a:bodyPr>
            <a:normAutofit/>
          </a:bodyPr>
          <a:lstStyle/>
          <a:p>
            <a:r>
              <a:rPr lang="fr-FR" sz="3200" b="1" dirty="0">
                <a:solidFill>
                  <a:srgbClr val="5FA4A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Introduction to WP2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DFFE2B-40FF-B543-9975-564FAA54CC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1155" y="1841667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>
                <a:solidFill>
                  <a:schemeClr val="bg2">
                    <a:lumMod val="25000"/>
                  </a:schemeClr>
                </a:solidFill>
              </a:rPr>
              <a:t>WP2 </a:t>
            </a:r>
            <a:r>
              <a:rPr lang="fr-FR" dirty="0" err="1">
                <a:solidFill>
                  <a:schemeClr val="bg2">
                    <a:lumMod val="25000"/>
                  </a:schemeClr>
                </a:solidFill>
              </a:rPr>
              <a:t>aims</a:t>
            </a:r>
            <a:r>
              <a:rPr lang="fr-FR" dirty="0">
                <a:solidFill>
                  <a:schemeClr val="bg2">
                    <a:lumMod val="25000"/>
                  </a:schemeClr>
                </a:solidFill>
              </a:rPr>
              <a:t> at </a:t>
            </a:r>
            <a:r>
              <a:rPr lang="fr-FR" dirty="0" err="1">
                <a:solidFill>
                  <a:schemeClr val="bg2">
                    <a:lumMod val="25000"/>
                  </a:schemeClr>
                </a:solidFill>
              </a:rPr>
              <a:t>mapping</a:t>
            </a:r>
            <a:r>
              <a:rPr lang="fr-FR" dirty="0">
                <a:solidFill>
                  <a:schemeClr val="bg2">
                    <a:lumMod val="25000"/>
                  </a:schemeClr>
                </a:solidFill>
              </a:rPr>
              <a:t> the key </a:t>
            </a:r>
            <a:r>
              <a:rPr lang="fr-FR" dirty="0" err="1">
                <a:solidFill>
                  <a:schemeClr val="bg2">
                    <a:lumMod val="25000"/>
                  </a:schemeClr>
                </a:solidFill>
              </a:rPr>
              <a:t>elements</a:t>
            </a:r>
            <a:r>
              <a:rPr lang="fr-FR" dirty="0">
                <a:solidFill>
                  <a:schemeClr val="bg2">
                    <a:lumMod val="25000"/>
                  </a:schemeClr>
                </a:solidFill>
              </a:rPr>
              <a:t> to </a:t>
            </a:r>
            <a:r>
              <a:rPr lang="fr-FR" dirty="0" err="1">
                <a:solidFill>
                  <a:schemeClr val="bg2">
                    <a:lumMod val="25000"/>
                  </a:schemeClr>
                </a:solidFill>
              </a:rPr>
              <a:t>enact</a:t>
            </a:r>
            <a:r>
              <a:rPr lang="fr-FR" dirty="0">
                <a:solidFill>
                  <a:schemeClr val="bg2">
                    <a:lumMod val="25000"/>
                  </a:schemeClr>
                </a:solidFill>
              </a:rPr>
              <a:t> the </a:t>
            </a:r>
            <a:r>
              <a:rPr lang="fr-FR" dirty="0" err="1">
                <a:solidFill>
                  <a:schemeClr val="bg2">
                    <a:lumMod val="25000"/>
                  </a:schemeClr>
                </a:solidFill>
              </a:rPr>
              <a:t>envisaged</a:t>
            </a:r>
            <a:r>
              <a:rPr lang="fr-FR" dirty="0">
                <a:solidFill>
                  <a:schemeClr val="bg2">
                    <a:lumMod val="25000"/>
                  </a:schemeClr>
                </a:solidFill>
              </a:rPr>
              <a:t> collaborative </a:t>
            </a:r>
            <a:r>
              <a:rPr lang="fr-FR" dirty="0" err="1">
                <a:solidFill>
                  <a:schemeClr val="bg2">
                    <a:lumMod val="25000"/>
                  </a:schemeClr>
                </a:solidFill>
              </a:rPr>
              <a:t>framework</a:t>
            </a:r>
            <a:r>
              <a:rPr lang="fr-FR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fr-FR" dirty="0" err="1">
                <a:solidFill>
                  <a:schemeClr val="bg2">
                    <a:lumMod val="25000"/>
                  </a:schemeClr>
                </a:solidFill>
              </a:rPr>
              <a:t>between</a:t>
            </a:r>
            <a:r>
              <a:rPr lang="fr-FR" dirty="0">
                <a:solidFill>
                  <a:schemeClr val="bg2">
                    <a:lumMod val="25000"/>
                  </a:schemeClr>
                </a:solidFill>
              </a:rPr>
              <a:t> the ESFRI </a:t>
            </a:r>
            <a:r>
              <a:rPr lang="fr-FR" dirty="0" err="1">
                <a:solidFill>
                  <a:schemeClr val="bg2">
                    <a:lumMod val="25000"/>
                  </a:schemeClr>
                </a:solidFill>
              </a:rPr>
              <a:t>RIs</a:t>
            </a:r>
            <a:r>
              <a:rPr lang="fr-FR" dirty="0">
                <a:solidFill>
                  <a:schemeClr val="bg2">
                    <a:lumMod val="25000"/>
                  </a:schemeClr>
                </a:solidFill>
              </a:rPr>
              <a:t> and </a:t>
            </a:r>
            <a:r>
              <a:rPr lang="fr-FR" dirty="0" err="1">
                <a:solidFill>
                  <a:schemeClr val="bg2">
                    <a:lumMod val="25000"/>
                  </a:schemeClr>
                </a:solidFill>
              </a:rPr>
              <a:t>industry</a:t>
            </a:r>
            <a:r>
              <a:rPr lang="fr-FR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fr-FR" dirty="0" err="1">
                <a:solidFill>
                  <a:schemeClr val="bg2">
                    <a:lumMod val="25000"/>
                  </a:schemeClr>
                </a:solidFill>
              </a:rPr>
              <a:t>players</a:t>
            </a:r>
            <a:r>
              <a:rPr lang="fr-FR" dirty="0">
                <a:solidFill>
                  <a:schemeClr val="bg2">
                    <a:lumMod val="25000"/>
                  </a:schemeClr>
                </a:solidFill>
              </a:rPr>
              <a:t>  to </a:t>
            </a:r>
            <a:r>
              <a:rPr lang="fr-FR" dirty="0" err="1">
                <a:solidFill>
                  <a:schemeClr val="bg2">
                    <a:lumMod val="25000"/>
                  </a:schemeClr>
                </a:solidFill>
              </a:rPr>
              <a:t>bring</a:t>
            </a:r>
            <a:r>
              <a:rPr lang="fr-FR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fr-FR" dirty="0" err="1">
                <a:solidFill>
                  <a:schemeClr val="bg2">
                    <a:lumMod val="25000"/>
                  </a:schemeClr>
                </a:solidFill>
              </a:rPr>
              <a:t>technological</a:t>
            </a:r>
            <a:r>
              <a:rPr lang="fr-FR" dirty="0">
                <a:solidFill>
                  <a:schemeClr val="bg2">
                    <a:lumMod val="25000"/>
                  </a:schemeClr>
                </a:solidFill>
              </a:rPr>
              <a:t> innovation about. </a:t>
            </a:r>
            <a:endParaRPr lang="fr-FR" b="1" dirty="0">
              <a:solidFill>
                <a:schemeClr val="bg2">
                  <a:lumMod val="2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endParaRPr lang="fr-FR" sz="1400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A9DBD86-C761-F143-BCA1-801CC0BC83EB}"/>
              </a:ext>
            </a:extLst>
          </p:cNvPr>
          <p:cNvSpPr txBox="1"/>
          <p:nvPr/>
        </p:nvSpPr>
        <p:spPr>
          <a:xfrm rot="10800000">
            <a:off x="-1" y="-37597"/>
            <a:ext cx="689811" cy="6895597"/>
          </a:xfrm>
          <a:prstGeom prst="rect">
            <a:avLst/>
          </a:prstGeom>
          <a:gradFill>
            <a:gsLst>
              <a:gs pos="0">
                <a:srgbClr val="5FA4A1"/>
              </a:gs>
              <a:gs pos="100000">
                <a:srgbClr val="00CDC9"/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895503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1C13D57-9B3A-B84E-807C-B8CD7F0FFAE8}"/>
              </a:ext>
            </a:extLst>
          </p:cNvPr>
          <p:cNvSpPr txBox="1"/>
          <p:nvPr/>
        </p:nvSpPr>
        <p:spPr>
          <a:xfrm rot="10800000">
            <a:off x="0" y="-37597"/>
            <a:ext cx="9144000" cy="7014474"/>
          </a:xfrm>
          <a:prstGeom prst="rect">
            <a:avLst/>
          </a:prstGeom>
          <a:gradFill>
            <a:gsLst>
              <a:gs pos="0">
                <a:srgbClr val="5FA4A1"/>
              </a:gs>
              <a:gs pos="100000">
                <a:srgbClr val="00CDC9"/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8B67BE6-B50D-8141-B08C-6FF6F3C52676}"/>
              </a:ext>
            </a:extLst>
          </p:cNvPr>
          <p:cNvSpPr txBox="1">
            <a:spLocks/>
          </p:cNvSpPr>
          <p:nvPr/>
        </p:nvSpPr>
        <p:spPr>
          <a:xfrm>
            <a:off x="751205" y="2900508"/>
            <a:ext cx="764158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3200" b="1" dirty="0" err="1">
                <a:solidFill>
                  <a:schemeClr val="bg1"/>
                </a:solidFill>
              </a:rPr>
              <a:t>Task</a:t>
            </a:r>
            <a:r>
              <a:rPr lang="fr-FR" sz="3200" b="1" dirty="0">
                <a:solidFill>
                  <a:schemeClr val="bg1"/>
                </a:solidFill>
              </a:rPr>
              <a:t> 2.3: </a:t>
            </a:r>
            <a:r>
              <a:rPr lang="fr-FR" sz="3200" b="1" dirty="0" err="1">
                <a:solidFill>
                  <a:schemeClr val="bg1"/>
                </a:solidFill>
              </a:rPr>
              <a:t>Analysis</a:t>
            </a:r>
            <a:r>
              <a:rPr lang="fr-FR" sz="3200" b="1" dirty="0">
                <a:solidFill>
                  <a:schemeClr val="bg1"/>
                </a:solidFill>
              </a:rPr>
              <a:t> of national </a:t>
            </a:r>
            <a:r>
              <a:rPr lang="fr-FR" sz="3200" b="1" dirty="0" err="1">
                <a:solidFill>
                  <a:schemeClr val="bg1"/>
                </a:solidFill>
              </a:rPr>
              <a:t>indicators</a:t>
            </a:r>
            <a:r>
              <a:rPr lang="fr-FR" sz="3200" b="1" dirty="0">
                <a:solidFill>
                  <a:schemeClr val="bg1"/>
                </a:solidFill>
              </a:rPr>
              <a:t> for ILO/ICO performances</a:t>
            </a:r>
            <a:r>
              <a:rPr lang="fr-FR" sz="3200" dirty="0">
                <a:solidFill>
                  <a:schemeClr val="bg1"/>
                </a:solidFill>
              </a:rPr>
              <a:t> </a:t>
            </a:r>
            <a:br>
              <a:rPr lang="fr-FR" sz="3200" dirty="0">
                <a:solidFill>
                  <a:schemeClr val="bg1"/>
                </a:solidFill>
              </a:rPr>
            </a:br>
            <a:r>
              <a:rPr lang="fr-FR" sz="3200" dirty="0">
                <a:solidFill>
                  <a:schemeClr val="bg1"/>
                </a:solidFill>
              </a:rPr>
              <a:t>(NWO, CLARIN)</a:t>
            </a:r>
          </a:p>
        </p:txBody>
      </p:sp>
    </p:spTree>
    <p:extLst>
      <p:ext uri="{BB962C8B-B14F-4D97-AF65-F5344CB8AC3E}">
        <p14:creationId xmlns:p14="http://schemas.microsoft.com/office/powerpoint/2010/main" val="13023346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1636C-94EF-6B49-A811-1E37AB12D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3760" y="365126"/>
            <a:ext cx="7641589" cy="1325563"/>
          </a:xfrm>
        </p:spPr>
        <p:txBody>
          <a:bodyPr>
            <a:normAutofit/>
          </a:bodyPr>
          <a:lstStyle/>
          <a:p>
            <a:r>
              <a:rPr lang="fr-FR" sz="3200" dirty="0" err="1"/>
              <a:t>Task</a:t>
            </a:r>
            <a:r>
              <a:rPr lang="fr-FR" sz="3200" dirty="0"/>
              <a:t> 2.3: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957611-CC9F-0A45-BC71-F06793B01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676" y="1825625"/>
            <a:ext cx="7641590" cy="7542964"/>
          </a:xfrm>
        </p:spPr>
        <p:txBody>
          <a:bodyPr>
            <a:normAutofit/>
          </a:bodyPr>
          <a:lstStyle/>
          <a:p>
            <a:r>
              <a:rPr lang="fr-FR" dirty="0"/>
              <a:t>Analyse the </a:t>
            </a:r>
            <a:r>
              <a:rPr lang="fr-FR" dirty="0" err="1"/>
              <a:t>indicators</a:t>
            </a:r>
            <a:r>
              <a:rPr lang="fr-FR" dirty="0"/>
              <a:t> for the performance of </a:t>
            </a:r>
            <a:r>
              <a:rPr lang="fr-FR" dirty="0" err="1"/>
              <a:t>ILOs</a:t>
            </a:r>
            <a:r>
              <a:rPr lang="fr-FR" dirty="0"/>
              <a:t> and </a:t>
            </a:r>
            <a:r>
              <a:rPr lang="fr-FR" dirty="0" err="1"/>
              <a:t>ICOs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are active in the </a:t>
            </a:r>
            <a:r>
              <a:rPr lang="fr-FR" dirty="0" err="1"/>
              <a:t>realm</a:t>
            </a:r>
            <a:r>
              <a:rPr lang="fr-FR" dirty="0"/>
              <a:t> of </a:t>
            </a:r>
            <a:r>
              <a:rPr lang="fr-FR" dirty="0" err="1"/>
              <a:t>research</a:t>
            </a:r>
            <a:r>
              <a:rPr lang="fr-FR" dirty="0"/>
              <a:t> infrastructures in </a:t>
            </a:r>
            <a:r>
              <a:rPr lang="fr-FR" dirty="0" err="1"/>
              <a:t>order</a:t>
            </a:r>
            <a:r>
              <a:rPr lang="fr-FR" dirty="0"/>
              <a:t> to </a:t>
            </a:r>
            <a:r>
              <a:rPr lang="fr-FR" dirty="0" err="1"/>
              <a:t>deepen</a:t>
            </a:r>
            <a:r>
              <a:rPr lang="fr-FR" dirty="0"/>
              <a:t> the insight </a:t>
            </a:r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determines</a:t>
            </a:r>
            <a:r>
              <a:rPr lang="fr-FR" dirty="0"/>
              <a:t> the </a:t>
            </a:r>
            <a:r>
              <a:rPr lang="fr-FR" dirty="0" err="1"/>
              <a:t>success</a:t>
            </a:r>
            <a:r>
              <a:rPr lang="fr-FR" dirty="0"/>
              <a:t> of </a:t>
            </a:r>
            <a:r>
              <a:rPr lang="fr-FR" dirty="0" err="1"/>
              <a:t>ILOs</a:t>
            </a:r>
            <a:r>
              <a:rPr lang="fr-FR" dirty="0"/>
              <a:t> and </a:t>
            </a:r>
            <a:r>
              <a:rPr lang="fr-FR" dirty="0" err="1"/>
              <a:t>ICOs</a:t>
            </a:r>
            <a:r>
              <a:rPr lang="fr-FR" dirty="0"/>
              <a:t>, and in the </a:t>
            </a:r>
            <a:r>
              <a:rPr lang="fr-FR" dirty="0" err="1"/>
              <a:t>diversity</a:t>
            </a:r>
            <a:r>
              <a:rPr lang="fr-FR" dirty="0"/>
              <a:t> of the expectations for the </a:t>
            </a:r>
            <a:r>
              <a:rPr lang="fr-FR" dirty="0" err="1"/>
              <a:t>effect</a:t>
            </a:r>
            <a:r>
              <a:rPr lang="fr-FR" dirty="0"/>
              <a:t> and impact of </a:t>
            </a:r>
            <a:r>
              <a:rPr lang="fr-FR" dirty="0" err="1"/>
              <a:t>ICOs</a:t>
            </a:r>
            <a:r>
              <a:rPr lang="fr-FR" dirty="0"/>
              <a:t> and </a:t>
            </a:r>
            <a:r>
              <a:rPr lang="fr-FR" dirty="0" err="1"/>
              <a:t>ILOs</a:t>
            </a:r>
            <a:endParaRPr lang="fr-FR" dirty="0"/>
          </a:p>
          <a:p>
            <a:pPr marL="0" indent="0">
              <a:buNone/>
            </a:pP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fr-F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C1A4B2-5E33-8B41-9554-7F9EB35C2259}"/>
              </a:ext>
            </a:extLst>
          </p:cNvPr>
          <p:cNvSpPr txBox="1"/>
          <p:nvPr/>
        </p:nvSpPr>
        <p:spPr>
          <a:xfrm rot="10800000">
            <a:off x="0" y="-37597"/>
            <a:ext cx="685800" cy="7014474"/>
          </a:xfrm>
          <a:prstGeom prst="rect">
            <a:avLst/>
          </a:prstGeom>
          <a:gradFill>
            <a:gsLst>
              <a:gs pos="0">
                <a:srgbClr val="5FA4A1"/>
              </a:gs>
              <a:gs pos="100000">
                <a:srgbClr val="00CDC9"/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580419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1636C-94EF-6B49-A811-1E37AB12D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3760" y="365126"/>
            <a:ext cx="7641589" cy="1325563"/>
          </a:xfrm>
        </p:spPr>
        <p:txBody>
          <a:bodyPr>
            <a:normAutofit/>
          </a:bodyPr>
          <a:lstStyle/>
          <a:p>
            <a:r>
              <a:rPr lang="fr-FR" sz="3200" dirty="0" err="1"/>
              <a:t>Task</a:t>
            </a:r>
            <a:r>
              <a:rPr lang="fr-FR" sz="3200" dirty="0"/>
              <a:t> 2.3: </a:t>
            </a:r>
            <a:r>
              <a:rPr lang="fr-FR" sz="3200" dirty="0" err="1"/>
              <a:t>Methodology</a:t>
            </a:r>
            <a:endParaRPr lang="fr-FR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957611-CC9F-0A45-BC71-F06793B01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676" y="1825625"/>
            <a:ext cx="7641590" cy="7542964"/>
          </a:xfrm>
        </p:spPr>
        <p:txBody>
          <a:bodyPr>
            <a:normAutofit/>
          </a:bodyPr>
          <a:lstStyle/>
          <a:p>
            <a:r>
              <a:rPr lang="fr-FR" dirty="0" err="1"/>
              <a:t>Methods</a:t>
            </a:r>
            <a:r>
              <a:rPr lang="fr-FR" dirty="0"/>
              <a:t>: The </a:t>
            </a:r>
            <a:r>
              <a:rPr lang="fr-FR" dirty="0" err="1"/>
              <a:t>work</a:t>
            </a:r>
            <a:r>
              <a:rPr lang="fr-FR" dirty="0"/>
              <a:t> 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take</a:t>
            </a:r>
            <a:r>
              <a:rPr lang="fr-FR" dirty="0"/>
              <a:t> the </a:t>
            </a:r>
            <a:r>
              <a:rPr lang="fr-FR" dirty="0" err="1"/>
              <a:t>survey</a:t>
            </a:r>
            <a:r>
              <a:rPr lang="fr-FR" dirty="0"/>
              <a:t> </a:t>
            </a:r>
            <a:r>
              <a:rPr lang="fr-FR" dirty="0" err="1"/>
              <a:t>results</a:t>
            </a:r>
            <a:r>
              <a:rPr lang="fr-FR" dirty="0"/>
              <a:t> </a:t>
            </a:r>
            <a:r>
              <a:rPr lang="fr-FR" dirty="0" err="1"/>
              <a:t>from</a:t>
            </a:r>
            <a:r>
              <a:rPr lang="fr-FR" dirty="0"/>
              <a:t> </a:t>
            </a:r>
            <a:r>
              <a:rPr lang="fr-FR" dirty="0" err="1"/>
              <a:t>T</a:t>
            </a:r>
            <a:r>
              <a:rPr lang="fr-FR" dirty="0"/>
              <a:t> 2.1 and </a:t>
            </a:r>
            <a:r>
              <a:rPr lang="fr-FR" dirty="0" err="1"/>
              <a:t>T</a:t>
            </a:r>
            <a:r>
              <a:rPr lang="fr-FR" dirty="0"/>
              <a:t> 2.2., and </a:t>
            </a:r>
            <a:r>
              <a:rPr lang="fr-FR" dirty="0" err="1"/>
              <a:t>existing</a:t>
            </a:r>
            <a:r>
              <a:rPr lang="fr-FR" dirty="0"/>
              <a:t> </a:t>
            </a:r>
            <a:r>
              <a:rPr lang="fr-FR" dirty="0" err="1"/>
              <a:t>studies</a:t>
            </a:r>
            <a:r>
              <a:rPr lang="fr-FR" dirty="0"/>
              <a:t>.</a:t>
            </a:r>
          </a:p>
          <a:p>
            <a:r>
              <a:rPr lang="fr-FR" dirty="0"/>
              <a:t>The focus on the </a:t>
            </a:r>
            <a:r>
              <a:rPr lang="fr-FR" dirty="0" err="1"/>
              <a:t>various</a:t>
            </a:r>
            <a:r>
              <a:rPr lang="fr-FR" dirty="0"/>
              <a:t> </a:t>
            </a:r>
            <a:r>
              <a:rPr lang="fr-FR" dirty="0" err="1"/>
              <a:t>ecosystems</a:t>
            </a:r>
            <a:r>
              <a:rPr lang="fr-FR" dirty="0"/>
              <a:t> and </a:t>
            </a:r>
            <a:r>
              <a:rPr lang="fr-FR" dirty="0" err="1"/>
              <a:t>governance</a:t>
            </a:r>
            <a:r>
              <a:rPr lang="fr-FR" dirty="0"/>
              <a:t> structures in </a:t>
            </a:r>
            <a:r>
              <a:rPr lang="fr-FR" dirty="0" err="1"/>
              <a:t>which</a:t>
            </a:r>
            <a:r>
              <a:rPr lang="fr-FR" dirty="0"/>
              <a:t> </a:t>
            </a:r>
            <a:r>
              <a:rPr lang="fr-FR" dirty="0" err="1"/>
              <a:t>context</a:t>
            </a:r>
            <a:r>
              <a:rPr lang="fr-FR" dirty="0"/>
              <a:t> the </a:t>
            </a:r>
            <a:r>
              <a:rPr lang="fr-FR" dirty="0" err="1"/>
              <a:t>development</a:t>
            </a:r>
            <a:r>
              <a:rPr lang="fr-FR" dirty="0"/>
              <a:t> of (large-</a:t>
            </a:r>
            <a:r>
              <a:rPr lang="fr-FR" dirty="0" err="1"/>
              <a:t>scale</a:t>
            </a:r>
            <a:r>
              <a:rPr lang="fr-FR" dirty="0"/>
              <a:t>) </a:t>
            </a:r>
            <a:r>
              <a:rPr lang="fr-FR" dirty="0" err="1"/>
              <a:t>scientific</a:t>
            </a:r>
            <a:r>
              <a:rPr lang="fr-FR" dirty="0"/>
              <a:t> infrastructures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undertaken</a:t>
            </a:r>
            <a:r>
              <a:rPr lang="fr-FR" dirty="0"/>
              <a:t>, (ii) insight in </a:t>
            </a:r>
            <a:r>
              <a:rPr lang="fr-FR" dirty="0" err="1"/>
              <a:t>existing</a:t>
            </a:r>
            <a:r>
              <a:rPr lang="fr-FR" dirty="0"/>
              <a:t> </a:t>
            </a:r>
            <a:r>
              <a:rPr lang="fr-FR" dirty="0" err="1"/>
              <a:t>models</a:t>
            </a:r>
            <a:r>
              <a:rPr lang="fr-FR" dirty="0"/>
              <a:t> for the collaboration of </a:t>
            </a:r>
            <a:r>
              <a:rPr lang="fr-FR" dirty="0" err="1"/>
              <a:t>RIs</a:t>
            </a:r>
            <a:r>
              <a:rPr lang="fr-FR" dirty="0"/>
              <a:t> and </a:t>
            </a:r>
            <a:r>
              <a:rPr lang="fr-FR" dirty="0" err="1"/>
              <a:t>ICOs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dirty="0" err="1"/>
              <a:t>ILOs</a:t>
            </a:r>
            <a:r>
              <a:rPr lang="fr-FR" dirty="0"/>
              <a:t>, (iii) insight in the </a:t>
            </a:r>
            <a:r>
              <a:rPr lang="fr-FR" dirty="0" err="1"/>
              <a:t>financial</a:t>
            </a:r>
            <a:r>
              <a:rPr lang="fr-FR" dirty="0"/>
              <a:t> instruments </a:t>
            </a:r>
            <a:r>
              <a:rPr lang="fr-FR" dirty="0" err="1"/>
              <a:t>available</a:t>
            </a:r>
            <a:r>
              <a:rPr lang="fr-FR" dirty="0"/>
              <a:t> to support the collaboration, and (iv) best practices for </a:t>
            </a:r>
            <a:r>
              <a:rPr lang="fr-FR" dirty="0" err="1"/>
              <a:t>this</a:t>
            </a:r>
            <a:r>
              <a:rPr lang="fr-FR" dirty="0"/>
              <a:t> collaboration. The </a:t>
            </a:r>
            <a:r>
              <a:rPr lang="fr-FR" dirty="0" err="1"/>
              <a:t>diversity</a:t>
            </a:r>
            <a:r>
              <a:rPr lang="fr-FR" dirty="0"/>
              <a:t> </a:t>
            </a:r>
            <a:r>
              <a:rPr lang="fr-FR" dirty="0" err="1"/>
              <a:t>across</a:t>
            </a:r>
            <a:r>
              <a:rPr lang="fr-FR" dirty="0"/>
              <a:t> countries and </a:t>
            </a:r>
            <a:r>
              <a:rPr lang="fr-FR" dirty="0" err="1"/>
              <a:t>domains</a:t>
            </a:r>
            <a:r>
              <a:rPr lang="fr-FR" dirty="0"/>
              <a:t> 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carefully</a:t>
            </a:r>
            <a:r>
              <a:rPr lang="fr-FR" dirty="0"/>
              <a:t> </a:t>
            </a:r>
            <a:r>
              <a:rPr lang="fr-FR" dirty="0" err="1"/>
              <a:t>taken</a:t>
            </a:r>
            <a:r>
              <a:rPr lang="fr-FR" dirty="0"/>
              <a:t> </a:t>
            </a:r>
            <a:r>
              <a:rPr lang="fr-FR" dirty="0" err="1"/>
              <a:t>into</a:t>
            </a:r>
            <a:r>
              <a:rPr lang="fr-FR" dirty="0"/>
              <a:t> </a:t>
            </a:r>
            <a:r>
              <a:rPr lang="fr-FR" dirty="0" err="1"/>
              <a:t>account</a:t>
            </a:r>
            <a:r>
              <a:rPr lang="fr-FR" dirty="0"/>
              <a:t>.</a:t>
            </a:r>
          </a:p>
          <a:p>
            <a:pPr marL="0" indent="0">
              <a:buNone/>
            </a:pP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fr-F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C1A4B2-5E33-8B41-9554-7F9EB35C2259}"/>
              </a:ext>
            </a:extLst>
          </p:cNvPr>
          <p:cNvSpPr txBox="1"/>
          <p:nvPr/>
        </p:nvSpPr>
        <p:spPr>
          <a:xfrm rot="10800000">
            <a:off x="0" y="-37597"/>
            <a:ext cx="685800" cy="7014474"/>
          </a:xfrm>
          <a:prstGeom prst="rect">
            <a:avLst/>
          </a:prstGeom>
          <a:gradFill>
            <a:gsLst>
              <a:gs pos="0">
                <a:srgbClr val="5FA4A1"/>
              </a:gs>
              <a:gs pos="100000">
                <a:srgbClr val="00CDC9"/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113891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B36DFB-9984-B042-8AEF-11D8B88632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..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2405344-B04B-E24E-AFF0-093E09F99674}"/>
              </a:ext>
            </a:extLst>
          </p:cNvPr>
          <p:cNvSpPr txBox="1">
            <a:spLocks/>
          </p:cNvSpPr>
          <p:nvPr/>
        </p:nvSpPr>
        <p:spPr>
          <a:xfrm>
            <a:off x="628650" y="378981"/>
            <a:ext cx="764158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200" dirty="0" err="1"/>
              <a:t>Task</a:t>
            </a:r>
            <a:r>
              <a:rPr lang="fr-FR" sz="3200" dirty="0"/>
              <a:t> 2.3 – </a:t>
            </a:r>
            <a:r>
              <a:rPr lang="it-IT" sz="3200" dirty="0" err="1"/>
              <a:t>Workplan</a:t>
            </a:r>
            <a:r>
              <a:rPr lang="it-IT" sz="3200" dirty="0"/>
              <a:t> and </a:t>
            </a:r>
            <a:r>
              <a:rPr lang="it-IT" sz="3200" dirty="0" err="1"/>
              <a:t>expected</a:t>
            </a:r>
            <a:r>
              <a:rPr lang="it-IT" sz="3200" dirty="0"/>
              <a:t> </a:t>
            </a:r>
            <a:r>
              <a:rPr lang="it-IT" sz="3200" dirty="0" err="1"/>
              <a:t>outcome</a:t>
            </a:r>
            <a:endParaRPr lang="it-IT" sz="3200" dirty="0"/>
          </a:p>
        </p:txBody>
      </p:sp>
      <p:graphicFrame>
        <p:nvGraphicFramePr>
          <p:cNvPr id="5" name="Content Placeholder 6">
            <a:extLst>
              <a:ext uri="{FF2B5EF4-FFF2-40B4-BE49-F238E27FC236}">
                <a16:creationId xmlns:a16="http://schemas.microsoft.com/office/drawing/2014/main" id="{36341D52-A6B6-DE45-BBD1-C69D2E0CB58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8401596"/>
              </p:ext>
            </p:extLst>
          </p:nvPr>
        </p:nvGraphicFramePr>
        <p:xfrm>
          <a:off x="628650" y="2530912"/>
          <a:ext cx="8379542" cy="161269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6454">
                  <a:extLst>
                    <a:ext uri="{9D8B030D-6E8A-4147-A177-3AD203B41FA5}">
                      <a16:colId xmlns:a16="http://schemas.microsoft.com/office/drawing/2014/main" val="1656573215"/>
                    </a:ext>
                  </a:extLst>
                </a:gridCol>
                <a:gridCol w="1697087">
                  <a:extLst>
                    <a:ext uri="{9D8B030D-6E8A-4147-A177-3AD203B41FA5}">
                      <a16:colId xmlns:a16="http://schemas.microsoft.com/office/drawing/2014/main" val="2189624716"/>
                    </a:ext>
                  </a:extLst>
                </a:gridCol>
                <a:gridCol w="1179871">
                  <a:extLst>
                    <a:ext uri="{9D8B030D-6E8A-4147-A177-3AD203B41FA5}">
                      <a16:colId xmlns:a16="http://schemas.microsoft.com/office/drawing/2014/main" val="207545736"/>
                    </a:ext>
                  </a:extLst>
                </a:gridCol>
                <a:gridCol w="1307690">
                  <a:extLst>
                    <a:ext uri="{9D8B030D-6E8A-4147-A177-3AD203B41FA5}">
                      <a16:colId xmlns:a16="http://schemas.microsoft.com/office/drawing/2014/main" val="2623574215"/>
                    </a:ext>
                  </a:extLst>
                </a:gridCol>
                <a:gridCol w="1563329">
                  <a:extLst>
                    <a:ext uri="{9D8B030D-6E8A-4147-A177-3AD203B41FA5}">
                      <a16:colId xmlns:a16="http://schemas.microsoft.com/office/drawing/2014/main" val="3690976904"/>
                    </a:ext>
                  </a:extLst>
                </a:gridCol>
                <a:gridCol w="2045111">
                  <a:extLst>
                    <a:ext uri="{9D8B030D-6E8A-4147-A177-3AD203B41FA5}">
                      <a16:colId xmlns:a16="http://schemas.microsoft.com/office/drawing/2014/main" val="603479693"/>
                    </a:ext>
                  </a:extLst>
                </a:gridCol>
              </a:tblGrid>
              <a:tr h="308427">
                <a:tc gridSpan="6">
                  <a:txBody>
                    <a:bodyPr/>
                    <a:lstStyle/>
                    <a:p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WP2 - </a:t>
                      </a:r>
                      <a:r>
                        <a:rPr lang="it-IT" sz="1400" dirty="0" err="1">
                          <a:solidFill>
                            <a:schemeClr val="tx1"/>
                          </a:solidFill>
                        </a:rPr>
                        <a:t>Mapping</a:t>
                      </a:r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 of </a:t>
                      </a:r>
                      <a:r>
                        <a:rPr lang="it-IT" sz="1400" dirty="0" err="1">
                          <a:solidFill>
                            <a:schemeClr val="tx1"/>
                          </a:solidFill>
                        </a:rPr>
                        <a:t>research</a:t>
                      </a:r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it-IT" sz="1400" dirty="0" err="1">
                          <a:solidFill>
                            <a:schemeClr val="tx1"/>
                          </a:solidFill>
                        </a:rPr>
                        <a:t>infrastructure-industry</a:t>
                      </a:r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it-IT" sz="1400" dirty="0" err="1">
                          <a:solidFill>
                            <a:schemeClr val="tx1"/>
                          </a:solidFill>
                        </a:rPr>
                        <a:t>collaborations</a:t>
                      </a:r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 (Leader: </a:t>
                      </a:r>
                      <a:r>
                        <a:rPr lang="it-IT" sz="1400" dirty="0" err="1">
                          <a:solidFill>
                            <a:schemeClr val="tx1"/>
                          </a:solidFill>
                        </a:rPr>
                        <a:t>I.Nardello</a:t>
                      </a:r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, SZN)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8336068"/>
                  </a:ext>
                </a:extLst>
              </a:tr>
              <a:tr h="436234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u="none" strike="noStrike" dirty="0">
                          <a:effectLst/>
                        </a:rPr>
                        <a:t>Task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 dirty="0" err="1">
                          <a:effectLst/>
                        </a:rPr>
                        <a:t>Description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 dirty="0">
                          <a:effectLst/>
                        </a:rPr>
                        <a:t>Co. </a:t>
                      </a:r>
                      <a:br>
                        <a:rPr lang="it-IT" sz="1400" b="1" u="none" strike="noStrike" dirty="0">
                          <a:effectLst/>
                        </a:rPr>
                      </a:br>
                      <a:r>
                        <a:rPr lang="it-IT" sz="1400" b="1" u="none" strike="noStrike" dirty="0">
                          <a:effectLst/>
                        </a:rPr>
                        <a:t>Leader 1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 dirty="0">
                          <a:effectLst/>
                        </a:rPr>
                        <a:t>Co. Leader 2 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>
                          <a:effectLst/>
                        </a:rPr>
                        <a:t>Milestones</a:t>
                      </a:r>
                      <a:endParaRPr lang="it-IT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 dirty="0" err="1">
                          <a:effectLst/>
                        </a:rPr>
                        <a:t>Deliverables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7460424"/>
                  </a:ext>
                </a:extLst>
              </a:tr>
              <a:tr h="868032">
                <a:tc>
                  <a:txBody>
                    <a:bodyPr/>
                    <a:lstStyle/>
                    <a:p>
                      <a:pPr algn="ctr" fontAlgn="t"/>
                      <a:r>
                        <a:rPr lang="it-IT" sz="1400" u="none" strike="noStrike" dirty="0">
                          <a:effectLst/>
                        </a:rPr>
                        <a:t>2.3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400" u="none" strike="noStrike">
                          <a:effectLst/>
                        </a:rPr>
                        <a:t>Analysis of national indicators for ILO/ICO performances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u="none" strike="noStrike" dirty="0">
                          <a:effectLst/>
                        </a:rPr>
                        <a:t>NWO</a:t>
                      </a:r>
                      <a:br>
                        <a:rPr lang="it-IT" sz="1400" u="none" strike="noStrike" dirty="0">
                          <a:effectLst/>
                        </a:rPr>
                      </a:br>
                      <a:r>
                        <a:rPr lang="it-IT" sz="1400" u="none" strike="noStrike" dirty="0">
                          <a:effectLst/>
                        </a:rPr>
                        <a:t>Gerard </a:t>
                      </a:r>
                      <a:r>
                        <a:rPr lang="it-IT" sz="1400" u="none" strike="noStrike" dirty="0" err="1">
                          <a:effectLst/>
                        </a:rPr>
                        <a:t>Cornet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u="none" strike="noStrike" dirty="0">
                          <a:effectLst/>
                        </a:rPr>
                        <a:t>CLARIN</a:t>
                      </a:r>
                      <a:br>
                        <a:rPr lang="it-IT" sz="1400" u="none" strike="noStrike" dirty="0">
                          <a:effectLst/>
                        </a:rPr>
                      </a:br>
                      <a:r>
                        <a:rPr lang="it-IT" sz="1400" u="none" strike="noStrike" dirty="0" err="1">
                          <a:effectLst/>
                        </a:rPr>
                        <a:t>Franciska</a:t>
                      </a:r>
                      <a:r>
                        <a:rPr lang="it-IT" sz="1400" u="none" strike="noStrike" dirty="0">
                          <a:effectLst/>
                        </a:rPr>
                        <a:t> de Jong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400" u="none" strike="noStrike" dirty="0">
                          <a:effectLst/>
                        </a:rPr>
                        <a:t>M14: D2.3: Analysis of performance </a:t>
                      </a:r>
                      <a:r>
                        <a:rPr lang="it-IT" sz="1400" u="none" strike="noStrike" dirty="0" err="1">
                          <a:effectLst/>
                        </a:rPr>
                        <a:t>indicators</a:t>
                      </a:r>
                      <a:r>
                        <a:rPr lang="it-IT" sz="1400" u="none" strike="noStrike" dirty="0">
                          <a:effectLst/>
                        </a:rPr>
                        <a:t> of </a:t>
                      </a:r>
                      <a:r>
                        <a:rPr lang="it-IT" sz="1400" u="none" strike="noStrike" dirty="0" err="1">
                          <a:effectLst/>
                        </a:rPr>
                        <a:t>ILOs</a:t>
                      </a:r>
                      <a:r>
                        <a:rPr lang="it-IT" sz="1400" u="none" strike="noStrike" dirty="0">
                          <a:effectLst/>
                        </a:rPr>
                        <a:t>/</a:t>
                      </a:r>
                      <a:r>
                        <a:rPr lang="it-IT" sz="1400" u="none" strike="noStrike" dirty="0" err="1">
                          <a:effectLst/>
                        </a:rPr>
                        <a:t>ICOs</a:t>
                      </a:r>
                      <a:r>
                        <a:rPr lang="it-IT" sz="1400" u="none" strike="noStrike" dirty="0">
                          <a:effectLst/>
                        </a:rPr>
                        <a:t> </a:t>
                      </a:r>
                      <a:r>
                        <a:rPr lang="it-IT" sz="1400" u="none" strike="noStrike" dirty="0" err="1">
                          <a:effectLst/>
                        </a:rPr>
                        <a:t>across</a:t>
                      </a:r>
                      <a:r>
                        <a:rPr lang="it-IT" sz="1400" u="none" strike="noStrike" dirty="0">
                          <a:effectLst/>
                        </a:rPr>
                        <a:t> </a:t>
                      </a:r>
                      <a:r>
                        <a:rPr lang="it-IT" sz="1400" u="none" strike="noStrike" dirty="0" err="1">
                          <a:effectLst/>
                        </a:rPr>
                        <a:t>countries</a:t>
                      </a:r>
                      <a:r>
                        <a:rPr lang="it-IT" sz="1400" u="none" strike="noStrike" dirty="0">
                          <a:effectLst/>
                        </a:rPr>
                        <a:t> and </a:t>
                      </a:r>
                      <a:r>
                        <a:rPr lang="it-IT" sz="1400" u="none" strike="noStrike" dirty="0" err="1">
                          <a:effectLst/>
                        </a:rPr>
                        <a:t>domains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/>
                </a:tc>
                <a:extLst>
                  <a:ext uri="{0D108BD9-81ED-4DB2-BD59-A6C34878D82A}">
                    <a16:rowId xmlns:a16="http://schemas.microsoft.com/office/drawing/2014/main" val="42186328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12630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7F508FDD-442C-EA4F-994C-7B302B9454BC}"/>
              </a:ext>
            </a:extLst>
          </p:cNvPr>
          <p:cNvSpPr txBox="1"/>
          <p:nvPr/>
        </p:nvSpPr>
        <p:spPr>
          <a:xfrm rot="10800000">
            <a:off x="0" y="-37597"/>
            <a:ext cx="9144000" cy="7014474"/>
          </a:xfrm>
          <a:prstGeom prst="rect">
            <a:avLst/>
          </a:prstGeom>
          <a:gradFill>
            <a:gsLst>
              <a:gs pos="0">
                <a:srgbClr val="5FA4A1"/>
              </a:gs>
              <a:gs pos="100000">
                <a:srgbClr val="00CDC9"/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0C1636C-94EF-6B49-A811-1E37AB12D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205" y="2387890"/>
            <a:ext cx="7641589" cy="1325563"/>
          </a:xfrm>
        </p:spPr>
        <p:txBody>
          <a:bodyPr>
            <a:normAutofit/>
          </a:bodyPr>
          <a:lstStyle/>
          <a:p>
            <a:pPr algn="ctr"/>
            <a:r>
              <a:rPr lang="fr-FR" sz="3200" b="1" dirty="0" err="1">
                <a:solidFill>
                  <a:schemeClr val="bg1"/>
                </a:solidFill>
              </a:rPr>
              <a:t>Task</a:t>
            </a:r>
            <a:r>
              <a:rPr lang="fr-FR" sz="3200" b="1" dirty="0">
                <a:solidFill>
                  <a:schemeClr val="bg1"/>
                </a:solidFill>
              </a:rPr>
              <a:t> 2.4: </a:t>
            </a:r>
            <a:r>
              <a:rPr lang="fr-FR" sz="3200" b="1" dirty="0" err="1">
                <a:solidFill>
                  <a:schemeClr val="bg1"/>
                </a:solidFill>
              </a:rPr>
              <a:t>Assessment</a:t>
            </a:r>
            <a:r>
              <a:rPr lang="fr-FR" sz="3200" b="1" dirty="0">
                <a:solidFill>
                  <a:schemeClr val="bg1"/>
                </a:solidFill>
              </a:rPr>
              <a:t> of information </a:t>
            </a:r>
            <a:r>
              <a:rPr lang="fr-FR" sz="3200" b="1" dirty="0" err="1">
                <a:solidFill>
                  <a:schemeClr val="bg1"/>
                </a:solidFill>
              </a:rPr>
              <a:t>portals</a:t>
            </a:r>
            <a:r>
              <a:rPr lang="fr-FR" sz="3200" b="1" dirty="0">
                <a:solidFill>
                  <a:schemeClr val="bg1"/>
                </a:solidFill>
              </a:rPr>
              <a:t> on </a:t>
            </a:r>
            <a:r>
              <a:rPr lang="fr-FR" sz="3200" b="1" dirty="0" err="1">
                <a:solidFill>
                  <a:schemeClr val="bg1"/>
                </a:solidFill>
              </a:rPr>
              <a:t>opportunities</a:t>
            </a:r>
            <a:r>
              <a:rPr lang="fr-FR" sz="3200" b="1" dirty="0">
                <a:solidFill>
                  <a:schemeClr val="bg1"/>
                </a:solidFill>
              </a:rPr>
              <a:t> </a:t>
            </a:r>
            <a:r>
              <a:rPr lang="fr-FR" sz="3200" b="1" dirty="0" err="1">
                <a:solidFill>
                  <a:schemeClr val="bg1"/>
                </a:solidFill>
              </a:rPr>
              <a:t>with</a:t>
            </a:r>
            <a:r>
              <a:rPr lang="fr-FR" sz="3200" b="1" dirty="0">
                <a:solidFill>
                  <a:schemeClr val="bg1"/>
                </a:solidFill>
              </a:rPr>
              <a:t> </a:t>
            </a:r>
            <a:r>
              <a:rPr lang="fr-FR" sz="3200" b="1" dirty="0" err="1">
                <a:solidFill>
                  <a:schemeClr val="bg1"/>
                </a:solidFill>
              </a:rPr>
              <a:t>RIs</a:t>
            </a:r>
            <a:r>
              <a:rPr lang="fr-FR" sz="3200" b="1" dirty="0">
                <a:solidFill>
                  <a:schemeClr val="bg1"/>
                </a:solidFill>
              </a:rPr>
              <a:t> (DTI, SZN)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C1A4B2-5E33-8B41-9554-7F9EB35C2259}"/>
              </a:ext>
            </a:extLst>
          </p:cNvPr>
          <p:cNvSpPr txBox="1"/>
          <p:nvPr/>
        </p:nvSpPr>
        <p:spPr>
          <a:xfrm rot="10800000">
            <a:off x="0" y="-37597"/>
            <a:ext cx="685800" cy="7014474"/>
          </a:xfrm>
          <a:prstGeom prst="rect">
            <a:avLst/>
          </a:prstGeom>
          <a:gradFill>
            <a:gsLst>
              <a:gs pos="0">
                <a:srgbClr val="5FA4A1"/>
              </a:gs>
              <a:gs pos="100000">
                <a:srgbClr val="00CDC9"/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1556220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1636C-94EF-6B49-A811-1E37AB12D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3760" y="365126"/>
            <a:ext cx="7641589" cy="1325563"/>
          </a:xfrm>
        </p:spPr>
        <p:txBody>
          <a:bodyPr>
            <a:normAutofit/>
          </a:bodyPr>
          <a:lstStyle/>
          <a:p>
            <a:r>
              <a:rPr lang="fr-FR" sz="3200" dirty="0" err="1"/>
              <a:t>Task</a:t>
            </a:r>
            <a:r>
              <a:rPr lang="fr-FR" sz="3200" dirty="0"/>
              <a:t> 2.4: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957611-CC9F-0A45-BC71-F06793B01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676" y="1825625"/>
            <a:ext cx="7641590" cy="7542964"/>
          </a:xfrm>
        </p:spPr>
        <p:txBody>
          <a:bodyPr>
            <a:normAutofit/>
          </a:bodyPr>
          <a:lstStyle/>
          <a:p>
            <a:r>
              <a:rPr lang="fr-FR" dirty="0" err="1"/>
              <a:t>Assess</a:t>
            </a:r>
            <a:r>
              <a:rPr lang="fr-FR" dirty="0"/>
              <a:t> the </a:t>
            </a:r>
            <a:r>
              <a:rPr lang="fr-FR" dirty="0" err="1"/>
              <a:t>current</a:t>
            </a:r>
            <a:r>
              <a:rPr lang="fr-FR" dirty="0"/>
              <a:t> state of information-flow </a:t>
            </a:r>
            <a:r>
              <a:rPr lang="fr-FR" dirty="0" err="1"/>
              <a:t>between</a:t>
            </a:r>
            <a:r>
              <a:rPr lang="fr-FR" dirty="0"/>
              <a:t> </a:t>
            </a:r>
            <a:r>
              <a:rPr lang="fr-FR" dirty="0" err="1"/>
              <a:t>RIs</a:t>
            </a:r>
            <a:r>
              <a:rPr lang="fr-FR" dirty="0"/>
              <a:t> and </a:t>
            </a:r>
            <a:r>
              <a:rPr lang="fr-FR" dirty="0" err="1"/>
              <a:t>industry</a:t>
            </a:r>
            <a:r>
              <a:rPr lang="fr-FR" dirty="0"/>
              <a:t>.</a:t>
            </a:r>
          </a:p>
          <a:p>
            <a:pPr lvl="1"/>
            <a:r>
              <a:rPr lang="fr-FR" dirty="0" err="1"/>
              <a:t>Procurement-related</a:t>
            </a:r>
            <a:r>
              <a:rPr lang="fr-FR" dirty="0"/>
              <a:t> </a:t>
            </a:r>
            <a:r>
              <a:rPr lang="fr-FR" dirty="0" err="1"/>
              <a:t>opportunities</a:t>
            </a:r>
            <a:r>
              <a:rPr lang="fr-FR" dirty="0"/>
              <a:t> (</a:t>
            </a:r>
            <a:r>
              <a:rPr lang="fr-FR" dirty="0" err="1"/>
              <a:t>e.g</a:t>
            </a:r>
            <a:r>
              <a:rPr lang="fr-FR" dirty="0"/>
              <a:t>., call for tenders and </a:t>
            </a:r>
            <a:r>
              <a:rPr lang="fr-FR" dirty="0" err="1"/>
              <a:t>related</a:t>
            </a:r>
            <a:r>
              <a:rPr lang="fr-FR" dirty="0"/>
              <a:t> </a:t>
            </a:r>
            <a:r>
              <a:rPr lang="fr-FR" dirty="0" err="1"/>
              <a:t>procedures</a:t>
            </a:r>
            <a:r>
              <a:rPr lang="fr-FR" dirty="0"/>
              <a:t> </a:t>
            </a:r>
            <a:r>
              <a:rPr lang="fr-FR" dirty="0" err="1"/>
              <a:t>published</a:t>
            </a:r>
            <a:r>
              <a:rPr lang="fr-FR" dirty="0"/>
              <a:t> on </a:t>
            </a:r>
            <a:r>
              <a:rPr lang="fr-FR" dirty="0" err="1"/>
              <a:t>RIs</a:t>
            </a:r>
            <a:r>
              <a:rPr lang="fr-FR" dirty="0"/>
              <a:t> </a:t>
            </a:r>
            <a:r>
              <a:rPr lang="fr-FR" dirty="0" err="1"/>
              <a:t>own</a:t>
            </a:r>
            <a:r>
              <a:rPr lang="fr-FR" dirty="0"/>
              <a:t> </a:t>
            </a:r>
            <a:r>
              <a:rPr lang="fr-FR" dirty="0" err="1"/>
              <a:t>websites</a:t>
            </a:r>
            <a:r>
              <a:rPr lang="fr-FR" dirty="0"/>
              <a:t>, on TED-tenders </a:t>
            </a:r>
            <a:r>
              <a:rPr lang="fr-FR" dirty="0" err="1"/>
              <a:t>electronics</a:t>
            </a:r>
            <a:r>
              <a:rPr lang="fr-FR" dirty="0"/>
              <a:t> </a:t>
            </a:r>
            <a:r>
              <a:rPr lang="fr-FR" dirty="0" err="1"/>
              <a:t>daily</a:t>
            </a:r>
            <a:r>
              <a:rPr lang="fr-FR" dirty="0"/>
              <a:t>, </a:t>
            </a:r>
            <a:r>
              <a:rPr lang="fr-FR" dirty="0" err="1"/>
              <a:t>disseminated</a:t>
            </a:r>
            <a:r>
              <a:rPr lang="fr-FR" dirty="0"/>
              <a:t> via </a:t>
            </a:r>
            <a:r>
              <a:rPr lang="fr-FR" dirty="0" err="1"/>
              <a:t>ILOs</a:t>
            </a:r>
            <a:r>
              <a:rPr lang="fr-FR" dirty="0"/>
              <a:t>, etc.),</a:t>
            </a:r>
          </a:p>
          <a:p>
            <a:pPr lvl="1"/>
            <a:r>
              <a:rPr lang="fr-FR" dirty="0"/>
              <a:t>Services and </a:t>
            </a:r>
            <a:r>
              <a:rPr lang="fr-FR" dirty="0" err="1"/>
              <a:t>access</a:t>
            </a:r>
            <a:r>
              <a:rPr lang="fr-FR" dirty="0"/>
              <a:t> to the RI-user </a:t>
            </a:r>
            <a:r>
              <a:rPr lang="fr-FR" dirty="0" err="1"/>
              <a:t>community</a:t>
            </a:r>
            <a:r>
              <a:rPr lang="fr-FR" dirty="0"/>
              <a:t> (</a:t>
            </a:r>
            <a:r>
              <a:rPr lang="fr-FR" dirty="0" err="1"/>
              <a:t>e.g</a:t>
            </a:r>
            <a:r>
              <a:rPr lang="fr-FR" dirty="0"/>
              <a:t>., </a:t>
            </a:r>
            <a:r>
              <a:rPr lang="fr-FR" dirty="0" err="1"/>
              <a:t>access</a:t>
            </a:r>
            <a:r>
              <a:rPr lang="fr-FR" dirty="0"/>
              <a:t> to </a:t>
            </a:r>
            <a:r>
              <a:rPr lang="fr-FR" dirty="0" err="1"/>
              <a:t>experimental</a:t>
            </a:r>
            <a:r>
              <a:rPr lang="fr-FR" dirty="0"/>
              <a:t> </a:t>
            </a:r>
            <a:r>
              <a:rPr lang="fr-FR" dirty="0" err="1"/>
              <a:t>facilities</a:t>
            </a:r>
            <a:r>
              <a:rPr lang="fr-FR" dirty="0"/>
              <a:t>, </a:t>
            </a:r>
            <a:r>
              <a:rPr lang="fr-FR" dirty="0" err="1"/>
              <a:t>scientific</a:t>
            </a:r>
            <a:r>
              <a:rPr lang="fr-FR" dirty="0"/>
              <a:t> </a:t>
            </a:r>
            <a:r>
              <a:rPr lang="fr-FR" dirty="0" err="1"/>
              <a:t>resources</a:t>
            </a:r>
            <a:r>
              <a:rPr lang="fr-FR" dirty="0"/>
              <a:t>/data, expert </a:t>
            </a:r>
            <a:r>
              <a:rPr lang="fr-FR" dirty="0" err="1"/>
              <a:t>advice</a:t>
            </a:r>
            <a:r>
              <a:rPr lang="fr-FR" dirty="0"/>
              <a:t>, engineering &amp; </a:t>
            </a:r>
            <a:r>
              <a:rPr lang="fr-FR" dirty="0" err="1"/>
              <a:t>logistics</a:t>
            </a:r>
            <a:r>
              <a:rPr lang="fr-FR" dirty="0"/>
              <a:t>, training services, etc.),</a:t>
            </a:r>
          </a:p>
          <a:p>
            <a:pPr lvl="1"/>
            <a:r>
              <a:rPr lang="fr-FR" dirty="0" err="1"/>
              <a:t>Technology</a:t>
            </a:r>
            <a:r>
              <a:rPr lang="fr-FR" dirty="0"/>
              <a:t>/</a:t>
            </a:r>
            <a:r>
              <a:rPr lang="fr-FR" dirty="0" err="1"/>
              <a:t>Knowledge</a:t>
            </a:r>
            <a:r>
              <a:rPr lang="fr-FR" dirty="0"/>
              <a:t> </a:t>
            </a:r>
            <a:r>
              <a:rPr lang="fr-FR" dirty="0" err="1"/>
              <a:t>transfer</a:t>
            </a:r>
            <a:r>
              <a:rPr lang="fr-FR" dirty="0"/>
              <a:t> </a:t>
            </a:r>
            <a:r>
              <a:rPr lang="fr-FR" dirty="0" err="1"/>
              <a:t>opportunities</a:t>
            </a:r>
            <a:r>
              <a:rPr lang="fr-FR" dirty="0"/>
              <a:t> and services (</a:t>
            </a:r>
            <a:r>
              <a:rPr lang="fr-FR" dirty="0" err="1"/>
              <a:t>e.g</a:t>
            </a:r>
            <a:r>
              <a:rPr lang="fr-FR" dirty="0"/>
              <a:t>., </a:t>
            </a:r>
            <a:r>
              <a:rPr lang="fr-FR" dirty="0" err="1"/>
              <a:t>industry</a:t>
            </a:r>
            <a:r>
              <a:rPr lang="fr-FR" dirty="0"/>
              <a:t>-RI </a:t>
            </a:r>
            <a:r>
              <a:rPr lang="fr-FR" dirty="0" err="1"/>
              <a:t>partnerships</a:t>
            </a:r>
            <a:r>
              <a:rPr lang="fr-FR" dirty="0"/>
              <a:t>, </a:t>
            </a:r>
            <a:r>
              <a:rPr lang="fr-FR" dirty="0" err="1"/>
              <a:t>licensing</a:t>
            </a:r>
            <a:r>
              <a:rPr lang="fr-FR" dirty="0"/>
              <a:t> </a:t>
            </a:r>
            <a:r>
              <a:rPr lang="fr-FR" dirty="0" err="1"/>
              <a:t>opportunities</a:t>
            </a:r>
            <a:r>
              <a:rPr lang="fr-FR" dirty="0"/>
              <a:t>, commercialisation </a:t>
            </a:r>
            <a:r>
              <a:rPr lang="fr-FR" dirty="0" err="1"/>
              <a:t>strategies</a:t>
            </a:r>
            <a:r>
              <a:rPr lang="fr-FR" dirty="0"/>
              <a:t>, IPR consulting, etc.).</a:t>
            </a:r>
          </a:p>
          <a:p>
            <a:pPr marL="0" indent="0">
              <a:buNone/>
            </a:pP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fr-F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C1A4B2-5E33-8B41-9554-7F9EB35C2259}"/>
              </a:ext>
            </a:extLst>
          </p:cNvPr>
          <p:cNvSpPr txBox="1"/>
          <p:nvPr/>
        </p:nvSpPr>
        <p:spPr>
          <a:xfrm rot="10800000">
            <a:off x="0" y="-37597"/>
            <a:ext cx="685800" cy="7014474"/>
          </a:xfrm>
          <a:prstGeom prst="rect">
            <a:avLst/>
          </a:prstGeom>
          <a:gradFill>
            <a:gsLst>
              <a:gs pos="0">
                <a:srgbClr val="5FA4A1"/>
              </a:gs>
              <a:gs pos="100000">
                <a:srgbClr val="00CDC9"/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728082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1636C-94EF-6B49-A811-1E37AB12D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3760" y="365126"/>
            <a:ext cx="7641589" cy="1325563"/>
          </a:xfrm>
        </p:spPr>
        <p:txBody>
          <a:bodyPr>
            <a:normAutofit/>
          </a:bodyPr>
          <a:lstStyle/>
          <a:p>
            <a:r>
              <a:rPr lang="fr-FR" sz="3200" dirty="0" err="1"/>
              <a:t>Task</a:t>
            </a:r>
            <a:r>
              <a:rPr lang="fr-FR" sz="3200" dirty="0"/>
              <a:t> 2.4: </a:t>
            </a:r>
            <a:r>
              <a:rPr lang="fr-FR" sz="3200" dirty="0" err="1"/>
              <a:t>Methodology</a:t>
            </a:r>
            <a:endParaRPr lang="fr-FR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957611-CC9F-0A45-BC71-F06793B01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676" y="1825625"/>
            <a:ext cx="7641590" cy="7542964"/>
          </a:xfrm>
        </p:spPr>
        <p:txBody>
          <a:bodyPr>
            <a:normAutofit/>
          </a:bodyPr>
          <a:lstStyle/>
          <a:p>
            <a:r>
              <a:rPr lang="fr-FR" dirty="0"/>
              <a:t>This </a:t>
            </a:r>
            <a:r>
              <a:rPr lang="fr-FR" dirty="0" err="1"/>
              <a:t>assessment</a:t>
            </a:r>
            <a:r>
              <a:rPr lang="fr-FR" dirty="0"/>
              <a:t> 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done</a:t>
            </a:r>
            <a:r>
              <a:rPr lang="fr-FR" dirty="0"/>
              <a:t> by:</a:t>
            </a:r>
          </a:p>
          <a:p>
            <a:pPr lvl="1"/>
            <a:r>
              <a:rPr lang="fr-FR" dirty="0" err="1"/>
              <a:t>Analysing</a:t>
            </a:r>
            <a:r>
              <a:rPr lang="fr-FR" dirty="0"/>
              <a:t> the </a:t>
            </a:r>
            <a:r>
              <a:rPr lang="fr-FR" dirty="0" err="1"/>
              <a:t>already</a:t>
            </a:r>
            <a:r>
              <a:rPr lang="fr-FR" dirty="0"/>
              <a:t> </a:t>
            </a:r>
            <a:r>
              <a:rPr lang="fr-FR" dirty="0" err="1"/>
              <a:t>existing</a:t>
            </a:r>
            <a:r>
              <a:rPr lang="fr-FR" dirty="0"/>
              <a:t> initiatives/</a:t>
            </a:r>
            <a:r>
              <a:rPr lang="fr-FR" dirty="0" err="1"/>
              <a:t>portals</a:t>
            </a:r>
            <a:r>
              <a:rPr lang="fr-FR" dirty="0"/>
              <a:t> </a:t>
            </a:r>
            <a:r>
              <a:rPr lang="fr-FR" dirty="0" err="1"/>
              <a:t>both</a:t>
            </a:r>
            <a:r>
              <a:rPr lang="fr-FR" dirty="0"/>
              <a:t> in Europe (</a:t>
            </a:r>
            <a:r>
              <a:rPr lang="fr-FR" dirty="0" err="1"/>
              <a:t>e.g</a:t>
            </a:r>
            <a:r>
              <a:rPr lang="fr-FR" dirty="0"/>
              <a:t>., TED, </a:t>
            </a:r>
            <a:r>
              <a:rPr lang="fr-FR" dirty="0" err="1"/>
              <a:t>European</a:t>
            </a:r>
            <a:r>
              <a:rPr lang="fr-FR" dirty="0"/>
              <a:t> </a:t>
            </a:r>
            <a:r>
              <a:rPr lang="fr-FR" dirty="0" err="1"/>
              <a:t>Commission’s</a:t>
            </a:r>
            <a:r>
              <a:rPr lang="fr-FR" dirty="0"/>
              <a:t> “</a:t>
            </a:r>
            <a:r>
              <a:rPr lang="fr-FR" dirty="0" err="1"/>
              <a:t>Funding</a:t>
            </a:r>
            <a:r>
              <a:rPr lang="fr-FR" dirty="0"/>
              <a:t> &amp; Tender </a:t>
            </a:r>
            <a:r>
              <a:rPr lang="fr-FR" dirty="0" err="1"/>
              <a:t>opportunities</a:t>
            </a:r>
            <a:r>
              <a:rPr lang="fr-FR" dirty="0"/>
              <a:t>” portal, ILO </a:t>
            </a:r>
            <a:r>
              <a:rPr lang="fr-FR" dirty="0" err="1"/>
              <a:t>websites</a:t>
            </a:r>
            <a:r>
              <a:rPr lang="fr-FR" dirty="0"/>
              <a:t>, etc.) and </a:t>
            </a:r>
            <a:r>
              <a:rPr lang="fr-FR" dirty="0" err="1"/>
              <a:t>when</a:t>
            </a:r>
            <a:r>
              <a:rPr lang="fr-FR" dirty="0"/>
              <a:t> relevant at global </a:t>
            </a:r>
            <a:r>
              <a:rPr lang="fr-FR" dirty="0" err="1"/>
              <a:t>level</a:t>
            </a:r>
            <a:r>
              <a:rPr lang="fr-FR" dirty="0"/>
              <a:t> (</a:t>
            </a:r>
            <a:r>
              <a:rPr lang="fr-FR" dirty="0" err="1"/>
              <a:t>e.g</a:t>
            </a:r>
            <a:r>
              <a:rPr lang="fr-FR" dirty="0"/>
              <a:t>., </a:t>
            </a:r>
            <a:r>
              <a:rPr lang="fr-FR" dirty="0" err="1"/>
              <a:t>navigator.innovation.ca</a:t>
            </a:r>
            <a:r>
              <a:rPr lang="fr-FR" dirty="0"/>
              <a:t>),</a:t>
            </a:r>
          </a:p>
          <a:p>
            <a:pPr lvl="1"/>
            <a:r>
              <a:rPr lang="fr-FR" dirty="0"/>
              <a:t>The </a:t>
            </a:r>
            <a:r>
              <a:rPr lang="fr-FR" dirty="0" err="1"/>
              <a:t>analysis</a:t>
            </a:r>
            <a:r>
              <a:rPr lang="fr-FR" dirty="0"/>
              <a:t> of a </a:t>
            </a:r>
            <a:r>
              <a:rPr lang="fr-FR" dirty="0" err="1"/>
              <a:t>survey</a:t>
            </a:r>
            <a:r>
              <a:rPr lang="fr-FR" dirty="0"/>
              <a:t>, </a:t>
            </a:r>
            <a:r>
              <a:rPr lang="fr-FR" dirty="0" err="1"/>
              <a:t>organised</a:t>
            </a:r>
            <a:r>
              <a:rPr lang="fr-FR" dirty="0"/>
              <a:t> </a:t>
            </a:r>
            <a:r>
              <a:rPr lang="fr-FR" dirty="0" err="1"/>
              <a:t>through</a:t>
            </a:r>
            <a:r>
              <a:rPr lang="fr-FR" dirty="0"/>
              <a:t> </a:t>
            </a:r>
            <a:r>
              <a:rPr lang="fr-FR" dirty="0" err="1"/>
              <a:t>task</a:t>
            </a:r>
            <a:r>
              <a:rPr lang="fr-FR" dirty="0"/>
              <a:t> 2.1 and 2.2., in </a:t>
            </a:r>
            <a:r>
              <a:rPr lang="fr-FR" dirty="0" err="1"/>
              <a:t>order</a:t>
            </a:r>
            <a:r>
              <a:rPr lang="fr-FR" dirty="0"/>
              <a:t> to </a:t>
            </a:r>
            <a:r>
              <a:rPr lang="fr-FR" dirty="0" err="1"/>
              <a:t>get</a:t>
            </a:r>
            <a:r>
              <a:rPr lang="fr-FR" dirty="0"/>
              <a:t> direct inputs </a:t>
            </a:r>
            <a:r>
              <a:rPr lang="fr-FR" dirty="0" err="1"/>
              <a:t>from</a:t>
            </a:r>
            <a:r>
              <a:rPr lang="fr-FR" dirty="0"/>
              <a:t> the key </a:t>
            </a:r>
            <a:r>
              <a:rPr lang="fr-FR" dirty="0" err="1"/>
              <a:t>stakeholders</a:t>
            </a:r>
            <a:r>
              <a:rPr lang="fr-FR" dirty="0"/>
              <a:t> (</a:t>
            </a:r>
            <a:r>
              <a:rPr lang="fr-FR" dirty="0" err="1"/>
              <a:t>RIs</a:t>
            </a:r>
            <a:r>
              <a:rPr lang="fr-FR" dirty="0"/>
              <a:t>, </a:t>
            </a:r>
            <a:r>
              <a:rPr lang="fr-FR" dirty="0" err="1"/>
              <a:t>industry</a:t>
            </a:r>
            <a:r>
              <a:rPr lang="fr-FR" dirty="0"/>
              <a:t> </a:t>
            </a:r>
            <a:r>
              <a:rPr lang="fr-FR" dirty="0" err="1"/>
              <a:t>representatives</a:t>
            </a:r>
            <a:r>
              <a:rPr lang="fr-FR" dirty="0"/>
              <a:t>, </a:t>
            </a:r>
            <a:r>
              <a:rPr lang="fr-FR" dirty="0" err="1"/>
              <a:t>ILOs</a:t>
            </a:r>
            <a:r>
              <a:rPr lang="fr-FR" dirty="0"/>
              <a:t>/</a:t>
            </a:r>
            <a:r>
              <a:rPr lang="fr-FR" dirty="0" err="1"/>
              <a:t>ICOs</a:t>
            </a:r>
            <a:r>
              <a:rPr lang="fr-FR" dirty="0"/>
              <a:t>, </a:t>
            </a:r>
            <a:r>
              <a:rPr lang="fr-FR" dirty="0" err="1"/>
              <a:t>other</a:t>
            </a:r>
            <a:r>
              <a:rPr lang="fr-FR" dirty="0"/>
              <a:t> </a:t>
            </a:r>
            <a:r>
              <a:rPr lang="fr-FR" dirty="0" err="1"/>
              <a:t>industry</a:t>
            </a:r>
            <a:r>
              <a:rPr lang="fr-FR" dirty="0"/>
              <a:t> </a:t>
            </a:r>
            <a:r>
              <a:rPr lang="fr-FR" dirty="0" err="1"/>
              <a:t>intermediaries</a:t>
            </a:r>
            <a:r>
              <a:rPr lang="fr-FR" dirty="0"/>
              <a:t>, the </a:t>
            </a:r>
            <a:r>
              <a:rPr lang="fr-FR" dirty="0" err="1"/>
              <a:t>European</a:t>
            </a:r>
            <a:r>
              <a:rPr lang="fr-FR" dirty="0"/>
              <a:t> Commission) as to gain an insight on the </a:t>
            </a:r>
            <a:r>
              <a:rPr lang="fr-FR" dirty="0" err="1"/>
              <a:t>unmet</a:t>
            </a:r>
            <a:r>
              <a:rPr lang="fr-FR" dirty="0"/>
              <a:t> </a:t>
            </a:r>
            <a:r>
              <a:rPr lang="fr-FR" dirty="0" err="1"/>
              <a:t>needs</a:t>
            </a:r>
            <a:r>
              <a:rPr lang="fr-FR" dirty="0"/>
              <a:t> and </a:t>
            </a:r>
            <a:r>
              <a:rPr lang="fr-FR" dirty="0" err="1"/>
              <a:t>feasibility</a:t>
            </a:r>
            <a:r>
              <a:rPr lang="fr-FR" dirty="0"/>
              <a:t> of </a:t>
            </a:r>
            <a:r>
              <a:rPr lang="fr-FR" dirty="0" err="1"/>
              <a:t>proposed</a:t>
            </a:r>
            <a:r>
              <a:rPr lang="fr-FR" dirty="0"/>
              <a:t> modifications or new initiatives. </a:t>
            </a:r>
            <a:endParaRPr lang="fr-F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C1A4B2-5E33-8B41-9554-7F9EB35C2259}"/>
              </a:ext>
            </a:extLst>
          </p:cNvPr>
          <p:cNvSpPr txBox="1"/>
          <p:nvPr/>
        </p:nvSpPr>
        <p:spPr>
          <a:xfrm rot="10800000">
            <a:off x="0" y="-37597"/>
            <a:ext cx="685800" cy="7014474"/>
          </a:xfrm>
          <a:prstGeom prst="rect">
            <a:avLst/>
          </a:prstGeom>
          <a:gradFill>
            <a:gsLst>
              <a:gs pos="0">
                <a:srgbClr val="5FA4A1"/>
              </a:gs>
              <a:gs pos="100000">
                <a:srgbClr val="00CDC9"/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61307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B36DFB-9984-B042-8AEF-11D8B88632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..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2405344-B04B-E24E-AFF0-093E09F99674}"/>
              </a:ext>
            </a:extLst>
          </p:cNvPr>
          <p:cNvSpPr txBox="1">
            <a:spLocks/>
          </p:cNvSpPr>
          <p:nvPr/>
        </p:nvSpPr>
        <p:spPr>
          <a:xfrm>
            <a:off x="628650" y="378981"/>
            <a:ext cx="764158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200" dirty="0" err="1"/>
              <a:t>Task</a:t>
            </a:r>
            <a:r>
              <a:rPr lang="fr-FR" sz="3200" dirty="0"/>
              <a:t> 2.4 – </a:t>
            </a:r>
            <a:r>
              <a:rPr lang="it-IT" sz="3200" dirty="0" err="1"/>
              <a:t>Workplan</a:t>
            </a:r>
            <a:r>
              <a:rPr lang="it-IT" sz="3200" dirty="0"/>
              <a:t> and </a:t>
            </a:r>
            <a:r>
              <a:rPr lang="it-IT" sz="3200" dirty="0" err="1"/>
              <a:t>expected</a:t>
            </a:r>
            <a:r>
              <a:rPr lang="it-IT" sz="3200" dirty="0"/>
              <a:t> </a:t>
            </a:r>
            <a:r>
              <a:rPr lang="it-IT" sz="3200" dirty="0" err="1"/>
              <a:t>outcome</a:t>
            </a:r>
            <a:endParaRPr lang="it-IT" sz="3200" dirty="0"/>
          </a:p>
        </p:txBody>
      </p:sp>
      <p:graphicFrame>
        <p:nvGraphicFramePr>
          <p:cNvPr id="5" name="Content Placeholder 6">
            <a:extLst>
              <a:ext uri="{FF2B5EF4-FFF2-40B4-BE49-F238E27FC236}">
                <a16:creationId xmlns:a16="http://schemas.microsoft.com/office/drawing/2014/main" id="{C3D681E1-EDF5-3F41-BCE4-23C7F027256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14767589"/>
              </p:ext>
            </p:extLst>
          </p:nvPr>
        </p:nvGraphicFramePr>
        <p:xfrm>
          <a:off x="628650" y="2572476"/>
          <a:ext cx="8379542" cy="161269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6454">
                  <a:extLst>
                    <a:ext uri="{9D8B030D-6E8A-4147-A177-3AD203B41FA5}">
                      <a16:colId xmlns:a16="http://schemas.microsoft.com/office/drawing/2014/main" val="1656573215"/>
                    </a:ext>
                  </a:extLst>
                </a:gridCol>
                <a:gridCol w="1697087">
                  <a:extLst>
                    <a:ext uri="{9D8B030D-6E8A-4147-A177-3AD203B41FA5}">
                      <a16:colId xmlns:a16="http://schemas.microsoft.com/office/drawing/2014/main" val="2189624716"/>
                    </a:ext>
                  </a:extLst>
                </a:gridCol>
                <a:gridCol w="1179871">
                  <a:extLst>
                    <a:ext uri="{9D8B030D-6E8A-4147-A177-3AD203B41FA5}">
                      <a16:colId xmlns:a16="http://schemas.microsoft.com/office/drawing/2014/main" val="207545736"/>
                    </a:ext>
                  </a:extLst>
                </a:gridCol>
                <a:gridCol w="1307690">
                  <a:extLst>
                    <a:ext uri="{9D8B030D-6E8A-4147-A177-3AD203B41FA5}">
                      <a16:colId xmlns:a16="http://schemas.microsoft.com/office/drawing/2014/main" val="2623574215"/>
                    </a:ext>
                  </a:extLst>
                </a:gridCol>
                <a:gridCol w="1563329">
                  <a:extLst>
                    <a:ext uri="{9D8B030D-6E8A-4147-A177-3AD203B41FA5}">
                      <a16:colId xmlns:a16="http://schemas.microsoft.com/office/drawing/2014/main" val="3690976904"/>
                    </a:ext>
                  </a:extLst>
                </a:gridCol>
                <a:gridCol w="2045111">
                  <a:extLst>
                    <a:ext uri="{9D8B030D-6E8A-4147-A177-3AD203B41FA5}">
                      <a16:colId xmlns:a16="http://schemas.microsoft.com/office/drawing/2014/main" val="603479693"/>
                    </a:ext>
                  </a:extLst>
                </a:gridCol>
              </a:tblGrid>
              <a:tr h="308427">
                <a:tc gridSpan="6">
                  <a:txBody>
                    <a:bodyPr/>
                    <a:lstStyle/>
                    <a:p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WP2 - </a:t>
                      </a:r>
                      <a:r>
                        <a:rPr lang="it-IT" sz="1400" dirty="0" err="1">
                          <a:solidFill>
                            <a:schemeClr val="tx1"/>
                          </a:solidFill>
                        </a:rPr>
                        <a:t>Mapping</a:t>
                      </a:r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 of </a:t>
                      </a:r>
                      <a:r>
                        <a:rPr lang="it-IT" sz="1400" dirty="0" err="1">
                          <a:solidFill>
                            <a:schemeClr val="tx1"/>
                          </a:solidFill>
                        </a:rPr>
                        <a:t>research</a:t>
                      </a:r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it-IT" sz="1400" dirty="0" err="1">
                          <a:solidFill>
                            <a:schemeClr val="tx1"/>
                          </a:solidFill>
                        </a:rPr>
                        <a:t>infrastructure-industry</a:t>
                      </a:r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it-IT" sz="1400" dirty="0" err="1">
                          <a:solidFill>
                            <a:schemeClr val="tx1"/>
                          </a:solidFill>
                        </a:rPr>
                        <a:t>collaborations</a:t>
                      </a:r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 (Leader: </a:t>
                      </a:r>
                      <a:r>
                        <a:rPr lang="it-IT" sz="1400" dirty="0" err="1">
                          <a:solidFill>
                            <a:schemeClr val="tx1"/>
                          </a:solidFill>
                        </a:rPr>
                        <a:t>I.Nardello</a:t>
                      </a:r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, SZN)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8336068"/>
                  </a:ext>
                </a:extLst>
              </a:tr>
              <a:tr h="436234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u="none" strike="noStrike" dirty="0">
                          <a:effectLst/>
                        </a:rPr>
                        <a:t>Task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 dirty="0" err="1">
                          <a:effectLst/>
                        </a:rPr>
                        <a:t>Description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 dirty="0">
                          <a:effectLst/>
                        </a:rPr>
                        <a:t>Co. </a:t>
                      </a:r>
                      <a:br>
                        <a:rPr lang="it-IT" sz="1400" b="1" u="none" strike="noStrike" dirty="0">
                          <a:effectLst/>
                        </a:rPr>
                      </a:br>
                      <a:r>
                        <a:rPr lang="it-IT" sz="1400" b="1" u="none" strike="noStrike" dirty="0">
                          <a:effectLst/>
                        </a:rPr>
                        <a:t>Leader 1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 dirty="0">
                          <a:effectLst/>
                        </a:rPr>
                        <a:t>Co. Leader 2 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>
                          <a:effectLst/>
                        </a:rPr>
                        <a:t>Milestones</a:t>
                      </a:r>
                      <a:endParaRPr lang="it-IT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 dirty="0" err="1">
                          <a:effectLst/>
                        </a:rPr>
                        <a:t>Deliverables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7460424"/>
                  </a:ext>
                </a:extLst>
              </a:tr>
              <a:tr h="868032">
                <a:tc>
                  <a:txBody>
                    <a:bodyPr/>
                    <a:lstStyle/>
                    <a:p>
                      <a:pPr algn="ctr" fontAlgn="t"/>
                      <a:r>
                        <a:rPr lang="it-IT" sz="1400" u="none" strike="noStrike" dirty="0">
                          <a:effectLst/>
                        </a:rPr>
                        <a:t>2.4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400" u="none" strike="noStrike" dirty="0" err="1">
                          <a:effectLst/>
                        </a:rPr>
                        <a:t>Assessment</a:t>
                      </a:r>
                      <a:r>
                        <a:rPr lang="it-IT" sz="1400" u="none" strike="noStrike" dirty="0">
                          <a:effectLst/>
                        </a:rPr>
                        <a:t> of information </a:t>
                      </a:r>
                      <a:r>
                        <a:rPr lang="it-IT" sz="1400" u="none" strike="noStrike" dirty="0" err="1">
                          <a:effectLst/>
                        </a:rPr>
                        <a:t>portals</a:t>
                      </a:r>
                      <a:r>
                        <a:rPr lang="it-IT" sz="1400" u="none" strike="noStrike" dirty="0">
                          <a:effectLst/>
                        </a:rPr>
                        <a:t> on </a:t>
                      </a:r>
                      <a:r>
                        <a:rPr lang="it-IT" sz="1400" u="none" strike="noStrike" dirty="0" err="1">
                          <a:effectLst/>
                        </a:rPr>
                        <a:t>opportunities</a:t>
                      </a:r>
                      <a:r>
                        <a:rPr lang="it-IT" sz="1400" u="none" strike="noStrike" dirty="0">
                          <a:effectLst/>
                        </a:rPr>
                        <a:t> with </a:t>
                      </a:r>
                      <a:r>
                        <a:rPr lang="it-IT" sz="1400" u="none" strike="noStrike" dirty="0" err="1">
                          <a:effectLst/>
                        </a:rPr>
                        <a:t>Ris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u="none" strike="noStrike" dirty="0">
                          <a:effectLst/>
                        </a:rPr>
                        <a:t>DTI</a:t>
                      </a:r>
                      <a:br>
                        <a:rPr lang="it-IT" sz="1400" u="none" strike="noStrike" dirty="0">
                          <a:effectLst/>
                        </a:rPr>
                      </a:br>
                      <a:r>
                        <a:rPr lang="it-IT" sz="1400" u="none" strike="noStrike" dirty="0">
                          <a:effectLst/>
                        </a:rPr>
                        <a:t>Nikolaj </a:t>
                      </a:r>
                      <a:r>
                        <a:rPr lang="it-IT" sz="1400" u="none" strike="noStrike" dirty="0" err="1">
                          <a:effectLst/>
                        </a:rPr>
                        <a:t>Zangenberg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u="none" strike="noStrike" dirty="0">
                          <a:effectLst/>
                        </a:rPr>
                        <a:t>SZN</a:t>
                      </a:r>
                      <a:br>
                        <a:rPr lang="it-IT" sz="1400" u="none" strike="noStrike" dirty="0">
                          <a:effectLst/>
                        </a:rPr>
                      </a:br>
                      <a:r>
                        <a:rPr lang="it-IT" sz="1400" u="none" strike="noStrike" dirty="0">
                          <a:effectLst/>
                        </a:rPr>
                        <a:t>Ilaria Nardello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400" u="none" strike="noStrike" dirty="0">
                          <a:effectLst/>
                        </a:rPr>
                        <a:t>M14: D2.2: Report on information </a:t>
                      </a:r>
                      <a:r>
                        <a:rPr lang="it-IT" sz="1400" u="none" strike="noStrike" dirty="0" err="1">
                          <a:effectLst/>
                        </a:rPr>
                        <a:t>portals</a:t>
                      </a:r>
                      <a:r>
                        <a:rPr lang="it-IT" sz="1400" u="none" strike="noStrike" dirty="0">
                          <a:effectLst/>
                        </a:rPr>
                        <a:t> and </a:t>
                      </a:r>
                      <a:r>
                        <a:rPr lang="it-IT" sz="1400" u="none" strike="noStrike" dirty="0" err="1">
                          <a:effectLst/>
                        </a:rPr>
                        <a:t>opportunities</a:t>
                      </a:r>
                      <a:r>
                        <a:rPr lang="it-IT" sz="1400" u="none" strike="noStrike" dirty="0">
                          <a:effectLst/>
                        </a:rPr>
                        <a:t> with </a:t>
                      </a:r>
                      <a:r>
                        <a:rPr lang="it-IT" sz="1400" u="none" strike="noStrike" dirty="0" err="1">
                          <a:effectLst/>
                        </a:rPr>
                        <a:t>Ris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/>
                </a:tc>
                <a:extLst>
                  <a:ext uri="{0D108BD9-81ED-4DB2-BD59-A6C34878D82A}">
                    <a16:rowId xmlns:a16="http://schemas.microsoft.com/office/drawing/2014/main" val="2622325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024128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42283E8B-3CD5-BB42-A592-AAB2ABE3DE73}"/>
              </a:ext>
            </a:extLst>
          </p:cNvPr>
          <p:cNvSpPr txBox="1"/>
          <p:nvPr/>
        </p:nvSpPr>
        <p:spPr>
          <a:xfrm rot="10800000">
            <a:off x="0" y="-37597"/>
            <a:ext cx="9144000" cy="7014474"/>
          </a:xfrm>
          <a:prstGeom prst="rect">
            <a:avLst/>
          </a:prstGeom>
          <a:gradFill>
            <a:gsLst>
              <a:gs pos="0">
                <a:srgbClr val="5FA4A1"/>
              </a:gs>
              <a:gs pos="100000">
                <a:srgbClr val="00CDC9"/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0C1636C-94EF-6B49-A811-1E37AB12D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7615" y="2406902"/>
            <a:ext cx="7641589" cy="1325563"/>
          </a:xfrm>
        </p:spPr>
        <p:txBody>
          <a:bodyPr>
            <a:noAutofit/>
          </a:bodyPr>
          <a:lstStyle/>
          <a:p>
            <a:pPr algn="ctr"/>
            <a:r>
              <a:rPr lang="fr-FR" sz="3200" b="1" dirty="0" err="1">
                <a:solidFill>
                  <a:schemeClr val="bg1"/>
                </a:solidFill>
              </a:rPr>
              <a:t>Task</a:t>
            </a:r>
            <a:r>
              <a:rPr lang="fr-FR" sz="3200" b="1" dirty="0">
                <a:solidFill>
                  <a:schemeClr val="bg1"/>
                </a:solidFill>
              </a:rPr>
              <a:t> 2.5: </a:t>
            </a:r>
            <a:r>
              <a:rPr lang="fr-FR" sz="3200" b="1" dirty="0" err="1">
                <a:solidFill>
                  <a:schemeClr val="bg1"/>
                </a:solidFill>
              </a:rPr>
              <a:t>Analysis</a:t>
            </a:r>
            <a:r>
              <a:rPr lang="fr-FR" sz="3200" b="1" dirty="0">
                <a:solidFill>
                  <a:schemeClr val="bg1"/>
                </a:solidFill>
              </a:rPr>
              <a:t> of drivers and </a:t>
            </a:r>
            <a:r>
              <a:rPr lang="fr-FR" sz="3200" b="1" dirty="0" err="1">
                <a:solidFill>
                  <a:schemeClr val="bg1"/>
                </a:solidFill>
              </a:rPr>
              <a:t>barriers</a:t>
            </a:r>
            <a:r>
              <a:rPr lang="fr-FR" sz="3200" b="1" dirty="0">
                <a:solidFill>
                  <a:schemeClr val="bg1"/>
                </a:solidFill>
              </a:rPr>
              <a:t> in </a:t>
            </a:r>
            <a:r>
              <a:rPr lang="fr-FR" sz="3200" b="1" dirty="0" err="1">
                <a:solidFill>
                  <a:schemeClr val="bg1"/>
                </a:solidFill>
              </a:rPr>
              <a:t>industry</a:t>
            </a:r>
            <a:r>
              <a:rPr lang="fr-FR" sz="3200" b="1" dirty="0">
                <a:solidFill>
                  <a:schemeClr val="bg1"/>
                </a:solidFill>
              </a:rPr>
              <a:t>-RI engagement and business</a:t>
            </a:r>
            <a:br>
              <a:rPr lang="fr-FR" sz="3200" b="1" dirty="0">
                <a:solidFill>
                  <a:schemeClr val="bg1"/>
                </a:solidFill>
              </a:rPr>
            </a:br>
            <a:r>
              <a:rPr lang="fr-FR" sz="3200" b="1" dirty="0" err="1">
                <a:solidFill>
                  <a:schemeClr val="bg1"/>
                </a:solidFill>
              </a:rPr>
              <a:t>relationships</a:t>
            </a:r>
            <a:r>
              <a:rPr lang="fr-FR" sz="3200" b="1" dirty="0">
                <a:solidFill>
                  <a:schemeClr val="bg1"/>
                </a:solidFill>
              </a:rPr>
              <a:t> (SZN, ESRF)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C1A4B2-5E33-8B41-9554-7F9EB35C2259}"/>
              </a:ext>
            </a:extLst>
          </p:cNvPr>
          <p:cNvSpPr txBox="1"/>
          <p:nvPr/>
        </p:nvSpPr>
        <p:spPr>
          <a:xfrm rot="10800000">
            <a:off x="0" y="-37597"/>
            <a:ext cx="685800" cy="7014474"/>
          </a:xfrm>
          <a:prstGeom prst="rect">
            <a:avLst/>
          </a:prstGeom>
          <a:gradFill>
            <a:gsLst>
              <a:gs pos="0">
                <a:srgbClr val="5FA4A1"/>
              </a:gs>
              <a:gs pos="100000">
                <a:srgbClr val="00CDC9"/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1185441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1636C-94EF-6B49-A811-1E37AB12D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3760" y="365126"/>
            <a:ext cx="7641589" cy="1325563"/>
          </a:xfrm>
        </p:spPr>
        <p:txBody>
          <a:bodyPr>
            <a:noAutofit/>
          </a:bodyPr>
          <a:lstStyle/>
          <a:p>
            <a:r>
              <a:rPr lang="fr-FR" sz="3200" b="1" dirty="0" err="1"/>
              <a:t>Task</a:t>
            </a:r>
            <a:r>
              <a:rPr lang="fr-FR" sz="3200" b="1" dirty="0"/>
              <a:t> 2.5: Objective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957611-CC9F-0A45-BC71-F06793B01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676" y="1825625"/>
            <a:ext cx="7641590" cy="7542964"/>
          </a:xfrm>
        </p:spPr>
        <p:txBody>
          <a:bodyPr>
            <a:normAutofit/>
          </a:bodyPr>
          <a:lstStyle/>
          <a:p>
            <a:r>
              <a:rPr lang="fr-FR" dirty="0"/>
              <a:t>Objective: </a:t>
            </a:r>
            <a:r>
              <a:rPr lang="fr-FR" dirty="0" err="1"/>
              <a:t>get</a:t>
            </a:r>
            <a:r>
              <a:rPr lang="fr-FR" dirty="0"/>
              <a:t> a real insight on </a:t>
            </a:r>
            <a:r>
              <a:rPr lang="fr-FR" dirty="0" err="1"/>
              <a:t>what</a:t>
            </a:r>
            <a:r>
              <a:rPr lang="fr-FR" dirty="0"/>
              <a:t> drives or </a:t>
            </a:r>
            <a:r>
              <a:rPr lang="fr-FR" dirty="0" err="1"/>
              <a:t>hinders</a:t>
            </a:r>
            <a:r>
              <a:rPr lang="fr-FR" dirty="0"/>
              <a:t> the </a:t>
            </a:r>
            <a:r>
              <a:rPr lang="fr-FR" dirty="0" err="1"/>
              <a:t>reciprocal</a:t>
            </a:r>
            <a:r>
              <a:rPr lang="fr-FR" dirty="0"/>
              <a:t> engagement of </a:t>
            </a:r>
            <a:r>
              <a:rPr lang="fr-FR" dirty="0" err="1"/>
              <a:t>industry</a:t>
            </a:r>
            <a:r>
              <a:rPr lang="fr-FR" dirty="0"/>
              <a:t> and RI, </a:t>
            </a:r>
            <a:r>
              <a:rPr lang="fr-FR" dirty="0" err="1"/>
              <a:t>whether</a:t>
            </a:r>
            <a:r>
              <a:rPr lang="fr-FR" dirty="0"/>
              <a:t> as </a:t>
            </a:r>
            <a:r>
              <a:rPr lang="fr-FR" dirty="0" err="1"/>
              <a:t>suppliers</a:t>
            </a:r>
            <a:r>
              <a:rPr lang="fr-FR" dirty="0"/>
              <a:t> or </a:t>
            </a:r>
            <a:r>
              <a:rPr lang="fr-FR" dirty="0" err="1"/>
              <a:t>users</a:t>
            </a:r>
            <a:r>
              <a:rPr lang="fr-FR" dirty="0"/>
              <a:t>, </a:t>
            </a:r>
            <a:r>
              <a:rPr lang="fr-FR" dirty="0" err="1"/>
              <a:t>based</a:t>
            </a:r>
            <a:r>
              <a:rPr lang="fr-FR" dirty="0"/>
              <a:t> on </a:t>
            </a:r>
            <a:r>
              <a:rPr lang="fr-FR" dirty="0" err="1"/>
              <a:t>their</a:t>
            </a:r>
            <a:r>
              <a:rPr lang="fr-FR" dirty="0"/>
              <a:t> real </a:t>
            </a:r>
            <a:r>
              <a:rPr lang="fr-FR" dirty="0" err="1"/>
              <a:t>experience</a:t>
            </a:r>
            <a:r>
              <a:rPr lang="fr-FR" dirty="0"/>
              <a:t>. </a:t>
            </a:r>
            <a:r>
              <a:rPr lang="fr-FR" dirty="0" err="1"/>
              <a:t>Done</a:t>
            </a:r>
            <a:r>
              <a:rPr lang="fr-FR" dirty="0"/>
              <a:t> as a </a:t>
            </a:r>
            <a:r>
              <a:rPr lang="fr-FR" dirty="0" err="1"/>
              <a:t>survey</a:t>
            </a:r>
            <a:r>
              <a:rPr lang="fr-FR" dirty="0"/>
              <a:t>, </a:t>
            </a:r>
            <a:r>
              <a:rPr lang="fr-FR" dirty="0" err="1"/>
              <a:t>this</a:t>
            </a:r>
            <a:r>
              <a:rPr lang="fr-FR" dirty="0"/>
              <a:t> 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identify</a:t>
            </a:r>
            <a:r>
              <a:rPr lang="fr-FR" dirty="0"/>
              <a:t> the </a:t>
            </a:r>
            <a:r>
              <a:rPr lang="fr-FR" dirty="0" err="1"/>
              <a:t>reasons</a:t>
            </a:r>
            <a:r>
              <a:rPr lang="fr-FR" dirty="0"/>
              <a:t> for </a:t>
            </a:r>
            <a:r>
              <a:rPr lang="fr-FR" dirty="0" err="1"/>
              <a:t>industry</a:t>
            </a:r>
            <a:r>
              <a:rPr lang="fr-FR" dirty="0"/>
              <a:t> not </a:t>
            </a:r>
            <a:r>
              <a:rPr lang="fr-FR" dirty="0" err="1"/>
              <a:t>being</a:t>
            </a:r>
            <a:r>
              <a:rPr lang="fr-FR" dirty="0"/>
              <a:t> </a:t>
            </a:r>
            <a:r>
              <a:rPr lang="fr-FR" dirty="0" err="1"/>
              <a:t>adequately</a:t>
            </a:r>
            <a:r>
              <a:rPr lang="fr-FR" dirty="0"/>
              <a:t> </a:t>
            </a:r>
            <a:r>
              <a:rPr lang="fr-FR" dirty="0" err="1"/>
              <a:t>prone</a:t>
            </a:r>
            <a:r>
              <a:rPr lang="fr-FR" dirty="0"/>
              <a:t> to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involved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dirty="0" err="1"/>
              <a:t>RIs</a:t>
            </a:r>
            <a:r>
              <a:rPr lang="fr-FR" dirty="0"/>
              <a:t> in </a:t>
            </a:r>
            <a:r>
              <a:rPr lang="fr-FR" dirty="0" err="1"/>
              <a:t>their</a:t>
            </a:r>
            <a:r>
              <a:rPr lang="fr-FR" dirty="0"/>
              <a:t> innovation plans.</a:t>
            </a:r>
          </a:p>
          <a:p>
            <a:pPr marL="0" indent="0">
              <a:buNone/>
            </a:pPr>
            <a:endParaRPr lang="fr-F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C1A4B2-5E33-8B41-9554-7F9EB35C2259}"/>
              </a:ext>
            </a:extLst>
          </p:cNvPr>
          <p:cNvSpPr txBox="1"/>
          <p:nvPr/>
        </p:nvSpPr>
        <p:spPr>
          <a:xfrm rot="10800000">
            <a:off x="0" y="-37597"/>
            <a:ext cx="685800" cy="7014474"/>
          </a:xfrm>
          <a:prstGeom prst="rect">
            <a:avLst/>
          </a:prstGeom>
          <a:gradFill>
            <a:gsLst>
              <a:gs pos="0">
                <a:srgbClr val="5FA4A1"/>
              </a:gs>
              <a:gs pos="100000">
                <a:srgbClr val="00CDC9"/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038065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14759-88B8-8948-92B2-F7ABFCCB42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1155" y="362929"/>
            <a:ext cx="7886700" cy="1325563"/>
          </a:xfrm>
        </p:spPr>
        <p:txBody>
          <a:bodyPr>
            <a:normAutofit/>
          </a:bodyPr>
          <a:lstStyle/>
          <a:p>
            <a:r>
              <a:rPr lang="fr-FR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Introduction to WP2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DFFE2B-40FF-B543-9975-564FAA54CC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1155" y="1841667"/>
            <a:ext cx="7886700" cy="4351338"/>
          </a:xfrm>
        </p:spPr>
        <p:txBody>
          <a:bodyPr>
            <a:normAutofit/>
          </a:bodyPr>
          <a:lstStyle/>
          <a:p>
            <a:pPr lvl="1"/>
            <a:endParaRPr lang="fr-FR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fr-FR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Industry</a:t>
            </a:r>
            <a:r>
              <a:rPr lang="fr-FR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as </a:t>
            </a:r>
            <a:r>
              <a:rPr lang="fr-FR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users</a:t>
            </a: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b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fr-FR" sz="14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 the RI « </a:t>
            </a:r>
            <a:r>
              <a:rPr lang="fr-FR" sz="14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techKnowledge</a:t>
            </a:r>
            <a:r>
              <a:rPr lang="fr-FR" sz="14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» portfolio</a:t>
            </a:r>
            <a:br>
              <a:rPr lang="fr-FR" sz="14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fr-FR" sz="1400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fr-FR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Industry</a:t>
            </a:r>
            <a:r>
              <a:rPr lang="fr-FR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as providers </a:t>
            </a:r>
            <a:b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fr-FR" sz="14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 </a:t>
            </a:r>
            <a:r>
              <a:rPr lang="fr-FR" sz="14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techKnowledge</a:t>
            </a:r>
            <a:r>
              <a:rPr lang="fr-FR" sz="14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(T2.1) to </a:t>
            </a:r>
            <a:r>
              <a:rPr lang="fr-FR" sz="14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</a:t>
            </a:r>
            <a:r>
              <a:rPr lang="fr-FR" sz="14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FR" sz="14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utilised</a:t>
            </a:r>
            <a:r>
              <a:rPr lang="fr-FR" sz="14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to </a:t>
            </a:r>
            <a:r>
              <a:rPr lang="fr-FR" sz="14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improve</a:t>
            </a:r>
            <a:r>
              <a:rPr lang="fr-FR" sz="14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the RI services </a:t>
            </a:r>
            <a:r>
              <a:rPr lang="fr-FR" sz="14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towards</a:t>
            </a:r>
            <a:r>
              <a:rPr lang="fr-FR" sz="14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 </a:t>
            </a:r>
            <a:r>
              <a:rPr lang="fr-FR" sz="14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enhanced</a:t>
            </a:r>
            <a:r>
              <a:rPr lang="fr-FR" sz="14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user </a:t>
            </a:r>
            <a:r>
              <a:rPr lang="fr-FR" sz="14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experience</a:t>
            </a:r>
            <a:r>
              <a:rPr lang="fr-FR" sz="14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fr-FR" sz="14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advances</a:t>
            </a:r>
            <a:r>
              <a:rPr lang="fr-FR" sz="14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the investigation </a:t>
            </a:r>
            <a:r>
              <a:rPr lang="fr-FR" sz="14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capabilities</a:t>
            </a:r>
            <a:r>
              <a:rPr lang="fr-FR" sz="14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of </a:t>
            </a:r>
            <a:r>
              <a:rPr lang="fr-FR" sz="14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researchers</a:t>
            </a:r>
            <a:r>
              <a:rPr lang="fr-FR" sz="14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at the ESFRI </a:t>
            </a:r>
            <a:r>
              <a:rPr lang="fr-FR" sz="14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RIs</a:t>
            </a:r>
            <a:r>
              <a:rPr lang="fr-FR" sz="14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fr-FR" sz="14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towards</a:t>
            </a:r>
            <a:r>
              <a:rPr lang="fr-FR" sz="14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 </a:t>
            </a:r>
            <a:r>
              <a:rPr lang="fr-FR" sz="14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greater</a:t>
            </a:r>
            <a:r>
              <a:rPr lang="fr-FR" sz="14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service </a:t>
            </a:r>
            <a:r>
              <a:rPr lang="fr-FR" sz="14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offer</a:t>
            </a:r>
            <a:r>
              <a:rPr lang="fr-FR" sz="14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fr-FR" sz="14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enhanced</a:t>
            </a:r>
            <a:r>
              <a:rPr lang="fr-FR" sz="14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FR" sz="14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competitiveness</a:t>
            </a:r>
            <a:r>
              <a:rPr lang="fr-FR" sz="14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of the EU </a:t>
            </a:r>
            <a:r>
              <a:rPr lang="fr-FR" sz="14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RIs</a:t>
            </a:r>
            <a:r>
              <a:rPr lang="fr-FR" sz="14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fr-FR" sz="14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ultimately</a:t>
            </a:r>
            <a:r>
              <a:rPr lang="fr-FR" sz="14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FR" sz="14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serving</a:t>
            </a:r>
            <a:r>
              <a:rPr lang="fr-FR" sz="14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the EU </a:t>
            </a:r>
            <a:r>
              <a:rPr lang="fr-FR" sz="14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competitiveness</a:t>
            </a:r>
            <a:r>
              <a:rPr lang="fr-FR" sz="14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as </a:t>
            </a:r>
            <a:r>
              <a:rPr lang="fr-FR" sz="14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well</a:t>
            </a:r>
            <a:r>
              <a:rPr lang="fr-FR" sz="14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as </a:t>
            </a:r>
            <a:r>
              <a:rPr lang="fr-FR" sz="14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general</a:t>
            </a:r>
            <a:r>
              <a:rPr lang="fr-FR" sz="14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FR" sz="14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advances</a:t>
            </a:r>
            <a:r>
              <a:rPr lang="fr-FR" sz="14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</a:t>
            </a:r>
            <a:r>
              <a:rPr lang="fr-FR" sz="14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societal</a:t>
            </a:r>
            <a:r>
              <a:rPr lang="fr-FR" sz="14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key challenges.</a:t>
            </a:r>
            <a:endParaRPr lang="fr-FR" sz="1400" i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A9DBD86-C761-F143-BCA1-801CC0BC83EB}"/>
              </a:ext>
            </a:extLst>
          </p:cNvPr>
          <p:cNvSpPr txBox="1"/>
          <p:nvPr/>
        </p:nvSpPr>
        <p:spPr>
          <a:xfrm rot="10800000">
            <a:off x="-1" y="-37597"/>
            <a:ext cx="689811" cy="6895597"/>
          </a:xfrm>
          <a:prstGeom prst="rect">
            <a:avLst/>
          </a:prstGeom>
          <a:gradFill>
            <a:gsLst>
              <a:gs pos="0">
                <a:srgbClr val="5FA4A1"/>
              </a:gs>
              <a:gs pos="100000">
                <a:srgbClr val="00CDC9"/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4920359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1636C-94EF-6B49-A811-1E37AB12D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3760" y="365126"/>
            <a:ext cx="7641589" cy="1325563"/>
          </a:xfrm>
        </p:spPr>
        <p:txBody>
          <a:bodyPr>
            <a:noAutofit/>
          </a:bodyPr>
          <a:lstStyle/>
          <a:p>
            <a:r>
              <a:rPr lang="fr-FR" sz="3200" b="1" dirty="0" err="1"/>
              <a:t>Task</a:t>
            </a:r>
            <a:r>
              <a:rPr lang="fr-FR" sz="3200" b="1" dirty="0"/>
              <a:t> 2.5: </a:t>
            </a:r>
            <a:r>
              <a:rPr lang="fr-FR" sz="3200" b="1" dirty="0" err="1"/>
              <a:t>Methodology</a:t>
            </a:r>
            <a:endParaRPr lang="fr-FR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957611-CC9F-0A45-BC71-F06793B01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676" y="1825625"/>
            <a:ext cx="7641590" cy="7542964"/>
          </a:xfrm>
        </p:spPr>
        <p:txBody>
          <a:bodyPr>
            <a:normAutofit/>
          </a:bodyPr>
          <a:lstStyle/>
          <a:p>
            <a:r>
              <a:rPr lang="fr-FR" dirty="0"/>
              <a:t>Interview a </a:t>
            </a:r>
            <a:r>
              <a:rPr lang="fr-FR" dirty="0" err="1"/>
              <a:t>sample</a:t>
            </a:r>
            <a:r>
              <a:rPr lang="fr-FR" dirty="0"/>
              <a:t> of relevant </a:t>
            </a:r>
            <a:r>
              <a:rPr lang="fr-FR" dirty="0" err="1"/>
              <a:t>target</a:t>
            </a:r>
            <a:r>
              <a:rPr lang="fr-FR" dirty="0"/>
              <a:t> </a:t>
            </a:r>
            <a:r>
              <a:rPr lang="fr-FR" dirty="0" err="1"/>
              <a:t>companies</a:t>
            </a:r>
            <a:r>
              <a:rPr lang="fr-FR" dirty="0"/>
              <a:t> </a:t>
            </a:r>
            <a:r>
              <a:rPr lang="fr-FR" dirty="0" err="1"/>
              <a:t>covering</a:t>
            </a:r>
            <a:r>
              <a:rPr lang="fr-FR" dirty="0"/>
              <a:t> the </a:t>
            </a:r>
            <a:r>
              <a:rPr lang="fr-FR" dirty="0" err="1"/>
              <a:t>whole</a:t>
            </a:r>
            <a:r>
              <a:rPr lang="fr-FR" dirty="0"/>
              <a:t> </a:t>
            </a:r>
            <a:r>
              <a:rPr lang="fr-FR" dirty="0" err="1"/>
              <a:t>spectrum</a:t>
            </a:r>
            <a:r>
              <a:rPr lang="fr-FR" dirty="0"/>
              <a:t> </a:t>
            </a:r>
            <a:r>
              <a:rPr lang="fr-FR" dirty="0" err="1"/>
              <a:t>from</a:t>
            </a:r>
            <a:r>
              <a:rPr lang="fr-FR" dirty="0"/>
              <a:t> micro-</a:t>
            </a:r>
            <a:r>
              <a:rPr lang="fr-FR" dirty="0" err="1"/>
              <a:t>small</a:t>
            </a:r>
            <a:r>
              <a:rPr lang="fr-FR" dirty="0"/>
              <a:t> </a:t>
            </a:r>
            <a:r>
              <a:rPr lang="fr-FR" dirty="0" err="1"/>
              <a:t>enterprises</a:t>
            </a:r>
            <a:r>
              <a:rPr lang="fr-FR" dirty="0"/>
              <a:t> to </a:t>
            </a:r>
            <a:r>
              <a:rPr lang="fr-FR" dirty="0" err="1"/>
              <a:t>multinationals</a:t>
            </a:r>
            <a:r>
              <a:rPr lang="fr-FR" dirty="0"/>
              <a:t> and the </a:t>
            </a:r>
            <a:r>
              <a:rPr lang="fr-FR" dirty="0" err="1"/>
              <a:t>spectrum</a:t>
            </a:r>
            <a:r>
              <a:rPr lang="fr-FR" dirty="0"/>
              <a:t> of possible RI use </a:t>
            </a:r>
            <a:r>
              <a:rPr lang="fr-FR" dirty="0" err="1"/>
              <a:t>across</a:t>
            </a:r>
            <a:r>
              <a:rPr lang="fr-FR" dirty="0"/>
              <a:t> the ESFRI RI “</a:t>
            </a:r>
            <a:r>
              <a:rPr lang="fr-FR" dirty="0" err="1"/>
              <a:t>families</a:t>
            </a:r>
            <a:r>
              <a:rPr lang="fr-FR" dirty="0"/>
              <a:t>”. In </a:t>
            </a:r>
            <a:r>
              <a:rPr lang="fr-FR" dirty="0" err="1"/>
              <a:t>parallel</a:t>
            </a:r>
            <a:r>
              <a:rPr lang="fr-FR" dirty="0"/>
              <a:t>, </a:t>
            </a:r>
            <a:r>
              <a:rPr lang="fr-FR" dirty="0" err="1"/>
              <a:t>we</a:t>
            </a:r>
            <a:r>
              <a:rPr lang="fr-FR" dirty="0"/>
              <a:t> </a:t>
            </a:r>
            <a:r>
              <a:rPr lang="fr-FR" dirty="0" err="1"/>
              <a:t>shall</a:t>
            </a:r>
            <a:r>
              <a:rPr lang="fr-FR" dirty="0"/>
              <a:t> interview </a:t>
            </a:r>
            <a:r>
              <a:rPr lang="fr-FR" dirty="0" err="1"/>
              <a:t>RIs</a:t>
            </a:r>
            <a:r>
              <a:rPr lang="fr-FR" dirty="0"/>
              <a:t> </a:t>
            </a:r>
            <a:r>
              <a:rPr lang="fr-FR" dirty="0" err="1"/>
              <a:t>from</a:t>
            </a:r>
            <a:r>
              <a:rPr lang="fr-FR" dirty="0"/>
              <a:t> </a:t>
            </a:r>
            <a:r>
              <a:rPr lang="fr-FR" dirty="0" err="1"/>
              <a:t>different</a:t>
            </a:r>
            <a:r>
              <a:rPr lang="fr-FR" dirty="0"/>
              <a:t> </a:t>
            </a:r>
            <a:r>
              <a:rPr lang="fr-FR" dirty="0" err="1"/>
              <a:t>domains</a:t>
            </a:r>
            <a:r>
              <a:rPr lang="fr-FR" dirty="0"/>
              <a:t>. The </a:t>
            </a:r>
            <a:r>
              <a:rPr lang="fr-FR" dirty="0" err="1"/>
              <a:t>methodology</a:t>
            </a:r>
            <a:r>
              <a:rPr lang="fr-FR" dirty="0"/>
              <a:t> 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draw</a:t>
            </a:r>
            <a:r>
              <a:rPr lang="fr-FR" dirty="0"/>
              <a:t> </a:t>
            </a:r>
            <a:r>
              <a:rPr lang="fr-FR" dirty="0" err="1"/>
              <a:t>upon</a:t>
            </a:r>
            <a:r>
              <a:rPr lang="fr-FR" dirty="0"/>
              <a:t> </a:t>
            </a:r>
            <a:r>
              <a:rPr lang="fr-FR" dirty="0" err="1"/>
              <a:t>existing</a:t>
            </a:r>
            <a:r>
              <a:rPr lang="fr-FR" dirty="0"/>
              <a:t> </a:t>
            </a:r>
            <a:r>
              <a:rPr lang="fr-FR" dirty="0" err="1"/>
              <a:t>material</a:t>
            </a:r>
            <a:r>
              <a:rPr lang="fr-FR" dirty="0"/>
              <a:t> </a:t>
            </a:r>
            <a:r>
              <a:rPr lang="fr-FR" dirty="0" err="1"/>
              <a:t>including</a:t>
            </a:r>
            <a:r>
              <a:rPr lang="fr-FR" dirty="0"/>
              <a:t> the ESFRI Innovation </a:t>
            </a:r>
            <a:r>
              <a:rPr lang="fr-FR" dirty="0" err="1"/>
              <a:t>Working</a:t>
            </a:r>
            <a:r>
              <a:rPr lang="fr-FR" dirty="0"/>
              <a:t> Group, and </a:t>
            </a:r>
            <a:r>
              <a:rPr lang="fr-FR" dirty="0" err="1"/>
              <a:t>CALIPSOplus</a:t>
            </a:r>
            <a:r>
              <a:rPr lang="fr-FR" dirty="0"/>
              <a:t>, NMI3 and EIRISS.</a:t>
            </a:r>
          </a:p>
          <a:p>
            <a:r>
              <a:rPr lang="fr-FR" dirty="0"/>
              <a:t>A meeting </a:t>
            </a:r>
            <a:r>
              <a:rPr lang="fr-FR" dirty="0" err="1"/>
              <a:t>shall</a:t>
            </a:r>
            <a:r>
              <a:rPr lang="fr-FR" dirty="0"/>
              <a:t> </a:t>
            </a:r>
            <a:r>
              <a:rPr lang="fr-FR" dirty="0" err="1"/>
              <a:t>validate</a:t>
            </a:r>
            <a:r>
              <a:rPr lang="fr-FR" dirty="0"/>
              <a:t> </a:t>
            </a:r>
            <a:r>
              <a:rPr lang="fr-FR" dirty="0" err="1"/>
              <a:t>results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dirty="0" err="1"/>
              <a:t>representatives</a:t>
            </a:r>
            <a:r>
              <a:rPr lang="fr-FR" dirty="0"/>
              <a:t> of relevant </a:t>
            </a:r>
            <a:r>
              <a:rPr lang="fr-FR" dirty="0" err="1"/>
              <a:t>stakeholders</a:t>
            </a:r>
            <a:endParaRPr lang="fr-FR" dirty="0"/>
          </a:p>
          <a:p>
            <a:pPr marL="0" indent="0">
              <a:buNone/>
            </a:pPr>
            <a:endParaRPr lang="fr-F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C1A4B2-5E33-8B41-9554-7F9EB35C2259}"/>
              </a:ext>
            </a:extLst>
          </p:cNvPr>
          <p:cNvSpPr txBox="1"/>
          <p:nvPr/>
        </p:nvSpPr>
        <p:spPr>
          <a:xfrm rot="10800000">
            <a:off x="0" y="-37597"/>
            <a:ext cx="685800" cy="7014474"/>
          </a:xfrm>
          <a:prstGeom prst="rect">
            <a:avLst/>
          </a:prstGeom>
          <a:gradFill>
            <a:gsLst>
              <a:gs pos="0">
                <a:srgbClr val="5FA4A1"/>
              </a:gs>
              <a:gs pos="100000">
                <a:srgbClr val="00CDC9"/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7B59F47-CE9E-5B44-9D08-6EAA2584CB1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1030"/>
          <a:stretch/>
        </p:blipFill>
        <p:spPr>
          <a:xfrm>
            <a:off x="-35093" y="6176963"/>
            <a:ext cx="1293592" cy="681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383672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B36DFB-9984-B042-8AEF-11D8B88632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dirty="0" err="1"/>
              <a:t>Partners</a:t>
            </a:r>
            <a:r>
              <a:rPr lang="it-IT" dirty="0"/>
              <a:t> to </a:t>
            </a:r>
            <a:r>
              <a:rPr lang="it-IT" dirty="0" err="1"/>
              <a:t>inventorise</a:t>
            </a:r>
            <a:r>
              <a:rPr lang="it-IT" dirty="0"/>
              <a:t> and </a:t>
            </a:r>
            <a:r>
              <a:rPr lang="it-IT" dirty="0" err="1"/>
              <a:t>discuss</a:t>
            </a:r>
            <a:r>
              <a:rPr lang="it-IT" dirty="0"/>
              <a:t> </a:t>
            </a:r>
            <a:r>
              <a:rPr lang="it-IT" dirty="0" err="1"/>
              <a:t>similar</a:t>
            </a:r>
            <a:r>
              <a:rPr lang="it-IT" dirty="0"/>
              <a:t> work </a:t>
            </a:r>
            <a:r>
              <a:rPr lang="it-IT" dirty="0" err="1"/>
              <a:t>already</a:t>
            </a:r>
            <a:r>
              <a:rPr lang="it-IT" dirty="0"/>
              <a:t> </a:t>
            </a:r>
            <a:r>
              <a:rPr lang="it-IT" dirty="0" err="1"/>
              <a:t>produced</a:t>
            </a:r>
            <a:r>
              <a:rPr lang="it-IT" dirty="0"/>
              <a:t>  (ABT, ..)</a:t>
            </a:r>
            <a:br>
              <a:rPr lang="it-IT" dirty="0"/>
            </a:br>
            <a:r>
              <a:rPr lang="it-IT" dirty="0"/>
              <a:t>(M1-5)</a:t>
            </a:r>
          </a:p>
          <a:p>
            <a:r>
              <a:rPr lang="it-IT" dirty="0" err="1"/>
              <a:t>Creation</a:t>
            </a:r>
            <a:r>
              <a:rPr lang="it-IT" dirty="0"/>
              <a:t> of a </a:t>
            </a:r>
            <a:r>
              <a:rPr lang="it-IT" dirty="0" err="1"/>
              <a:t>questionnaire</a:t>
            </a:r>
            <a:r>
              <a:rPr lang="it-IT" dirty="0"/>
              <a:t> and of a </a:t>
            </a:r>
            <a:r>
              <a:rPr lang="it-IT" dirty="0" err="1"/>
              <a:t>submission</a:t>
            </a:r>
            <a:r>
              <a:rPr lang="it-IT" dirty="0"/>
              <a:t> </a:t>
            </a:r>
            <a:r>
              <a:rPr lang="it-IT" dirty="0" err="1"/>
              <a:t>platform</a:t>
            </a:r>
            <a:r>
              <a:rPr lang="it-IT" dirty="0"/>
              <a:t> </a:t>
            </a:r>
            <a:br>
              <a:rPr lang="it-IT" dirty="0"/>
            </a:br>
            <a:r>
              <a:rPr lang="it-IT" dirty="0"/>
              <a:t>(M6-12)</a:t>
            </a:r>
          </a:p>
          <a:p>
            <a:r>
              <a:rPr lang="it-IT" dirty="0" err="1"/>
              <a:t>Submission</a:t>
            </a:r>
            <a:r>
              <a:rPr lang="it-IT" dirty="0"/>
              <a:t> of </a:t>
            </a:r>
            <a:r>
              <a:rPr lang="it-IT" dirty="0" err="1"/>
              <a:t>questionnaire</a:t>
            </a:r>
            <a:r>
              <a:rPr lang="it-IT" dirty="0"/>
              <a:t> and </a:t>
            </a:r>
            <a:r>
              <a:rPr lang="it-IT" dirty="0" err="1"/>
              <a:t>analysis</a:t>
            </a:r>
            <a:r>
              <a:rPr lang="it-IT" dirty="0"/>
              <a:t> of </a:t>
            </a:r>
            <a:r>
              <a:rPr lang="it-IT" dirty="0" err="1"/>
              <a:t>results</a:t>
            </a:r>
            <a:r>
              <a:rPr lang="it-IT" dirty="0"/>
              <a:t> (M13-18)</a:t>
            </a:r>
          </a:p>
          <a:p>
            <a:r>
              <a:rPr lang="it-IT" dirty="0" err="1"/>
              <a:t>Validation</a:t>
            </a:r>
            <a:r>
              <a:rPr lang="it-IT" dirty="0"/>
              <a:t> with stakeholder Forum - </a:t>
            </a:r>
            <a:r>
              <a:rPr lang="it-IT" dirty="0">
                <a:solidFill>
                  <a:srgbClr val="5FA4A1"/>
                </a:solidFill>
              </a:rPr>
              <a:t>can </a:t>
            </a:r>
            <a:r>
              <a:rPr lang="it-IT" dirty="0" err="1">
                <a:solidFill>
                  <a:srgbClr val="5FA4A1"/>
                </a:solidFill>
              </a:rPr>
              <a:t>we</a:t>
            </a:r>
            <a:r>
              <a:rPr lang="it-IT" dirty="0">
                <a:solidFill>
                  <a:srgbClr val="5FA4A1"/>
                </a:solidFill>
              </a:rPr>
              <a:t> </a:t>
            </a:r>
            <a:r>
              <a:rPr lang="it-IT" dirty="0" err="1">
                <a:solidFill>
                  <a:srgbClr val="5FA4A1"/>
                </a:solidFill>
              </a:rPr>
              <a:t>align</a:t>
            </a:r>
            <a:r>
              <a:rPr lang="it-IT" dirty="0">
                <a:solidFill>
                  <a:srgbClr val="5FA4A1"/>
                </a:solidFill>
              </a:rPr>
              <a:t> to </a:t>
            </a:r>
            <a:r>
              <a:rPr lang="it-IT" dirty="0" err="1">
                <a:solidFill>
                  <a:srgbClr val="5FA4A1"/>
                </a:solidFill>
              </a:rPr>
              <a:t>any</a:t>
            </a:r>
            <a:r>
              <a:rPr lang="it-IT" dirty="0">
                <a:solidFill>
                  <a:srgbClr val="5FA4A1"/>
                </a:solidFill>
              </a:rPr>
              <a:t> </a:t>
            </a:r>
            <a:r>
              <a:rPr lang="it-IT" dirty="0" err="1">
                <a:solidFill>
                  <a:srgbClr val="5FA4A1"/>
                </a:solidFill>
              </a:rPr>
              <a:t>initiative</a:t>
            </a:r>
            <a:r>
              <a:rPr lang="it-IT" dirty="0">
                <a:solidFill>
                  <a:srgbClr val="5FA4A1"/>
                </a:solidFill>
              </a:rPr>
              <a:t> to </a:t>
            </a:r>
            <a:r>
              <a:rPr lang="it-IT" dirty="0" err="1">
                <a:solidFill>
                  <a:srgbClr val="5FA4A1"/>
                </a:solidFill>
              </a:rPr>
              <a:t>organise</a:t>
            </a:r>
            <a:r>
              <a:rPr lang="it-IT" dirty="0">
                <a:solidFill>
                  <a:srgbClr val="5FA4A1"/>
                </a:solidFill>
              </a:rPr>
              <a:t> </a:t>
            </a:r>
            <a:r>
              <a:rPr lang="it-IT" dirty="0" err="1">
                <a:solidFill>
                  <a:srgbClr val="5FA4A1"/>
                </a:solidFill>
              </a:rPr>
              <a:t>this</a:t>
            </a:r>
            <a:r>
              <a:rPr lang="it-IT" dirty="0">
                <a:solidFill>
                  <a:srgbClr val="5FA4A1"/>
                </a:solidFill>
              </a:rPr>
              <a:t>? </a:t>
            </a:r>
            <a:br>
              <a:rPr lang="it-IT" dirty="0">
                <a:solidFill>
                  <a:srgbClr val="5FA4A1"/>
                </a:solidFill>
              </a:rPr>
            </a:br>
            <a:r>
              <a:rPr lang="it-IT" dirty="0"/>
              <a:t>(M18-20)</a:t>
            </a:r>
            <a:endParaRPr lang="it-IT" dirty="0">
              <a:solidFill>
                <a:srgbClr val="5FA4A1"/>
              </a:solidFill>
            </a:endParaRPr>
          </a:p>
          <a:p>
            <a:r>
              <a:rPr lang="it-IT" dirty="0"/>
              <a:t>«Report on drivers and </a:t>
            </a:r>
            <a:r>
              <a:rPr lang="it-IT" dirty="0" err="1"/>
              <a:t>barriers</a:t>
            </a:r>
            <a:r>
              <a:rPr lang="it-IT" dirty="0"/>
              <a:t> in </a:t>
            </a:r>
            <a:r>
              <a:rPr lang="it-IT" dirty="0" err="1"/>
              <a:t>Industry</a:t>
            </a:r>
            <a:r>
              <a:rPr lang="it-IT" dirty="0"/>
              <a:t>-RI </a:t>
            </a:r>
            <a:r>
              <a:rPr lang="it-IT" dirty="0" err="1"/>
              <a:t>enagement</a:t>
            </a:r>
            <a:r>
              <a:rPr lang="it-IT" dirty="0"/>
              <a:t>» </a:t>
            </a:r>
            <a:br>
              <a:rPr lang="it-IT" dirty="0"/>
            </a:br>
            <a:r>
              <a:rPr lang="it-IT" dirty="0"/>
              <a:t>(M21-24) </a:t>
            </a:r>
          </a:p>
          <a:p>
            <a:endParaRPr lang="it-IT" dirty="0"/>
          </a:p>
          <a:p>
            <a:endParaRPr lang="it-IT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2405344-B04B-E24E-AFF0-093E09F99674}"/>
              </a:ext>
            </a:extLst>
          </p:cNvPr>
          <p:cNvSpPr txBox="1">
            <a:spLocks/>
          </p:cNvSpPr>
          <p:nvPr/>
        </p:nvSpPr>
        <p:spPr>
          <a:xfrm>
            <a:off x="628650" y="378981"/>
            <a:ext cx="764158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200" b="1" dirty="0" err="1"/>
              <a:t>Task</a:t>
            </a:r>
            <a:r>
              <a:rPr lang="fr-FR" sz="3200" b="1" dirty="0"/>
              <a:t> 2.5 – </a:t>
            </a:r>
            <a:r>
              <a:rPr lang="it-IT" sz="3200" b="1" dirty="0" err="1"/>
              <a:t>Workplan</a:t>
            </a:r>
            <a:endParaRPr lang="it-IT" sz="3200" b="1" dirty="0"/>
          </a:p>
        </p:txBody>
      </p:sp>
    </p:spTree>
    <p:extLst>
      <p:ext uri="{BB962C8B-B14F-4D97-AF65-F5344CB8AC3E}">
        <p14:creationId xmlns:p14="http://schemas.microsoft.com/office/powerpoint/2010/main" val="365467331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B36DFB-9984-B042-8AEF-11D8B88632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400" dirty="0"/>
              <a:t>Provide insights and leverages to overcome the EU innovation paradox, with the Identification of main obstacles and drivers to RI-Industry engagement, towards innovation </a:t>
            </a:r>
            <a:br>
              <a:rPr lang="en-US" sz="2400" dirty="0"/>
            </a:br>
            <a:r>
              <a:rPr lang="en-US" sz="2400" dirty="0"/>
              <a:t>@RIs, @Policy makers/shapers, @Industry, @ICOs, @ILOs;</a:t>
            </a:r>
            <a:endParaRPr lang="it-IT" sz="2400" dirty="0"/>
          </a:p>
          <a:p>
            <a:pPr lvl="0"/>
            <a:r>
              <a:rPr lang="en-US" sz="2400" dirty="0"/>
              <a:t>Raise awareness of obstacles and drivers to RI-Industry engagement </a:t>
            </a:r>
            <a:br>
              <a:rPr lang="en-US" sz="2400" dirty="0"/>
            </a:br>
            <a:r>
              <a:rPr lang="en-US" sz="2400" dirty="0"/>
              <a:t>@RIs, @Policy makers/shapers, @Industry, @ICOs, @ILOs;</a:t>
            </a:r>
            <a:endParaRPr lang="it-IT" sz="2400" dirty="0"/>
          </a:p>
          <a:p>
            <a:pPr lvl="0"/>
            <a:r>
              <a:rPr lang="en-US" sz="2400" dirty="0">
                <a:solidFill>
                  <a:srgbClr val="5FA4A1"/>
                </a:solidFill>
              </a:rPr>
              <a:t>Others?</a:t>
            </a:r>
            <a:endParaRPr lang="it-IT" sz="2400" dirty="0">
              <a:solidFill>
                <a:srgbClr val="5FA4A1"/>
              </a:solidFill>
            </a:endParaRPr>
          </a:p>
          <a:p>
            <a:pPr lvl="0"/>
            <a:endParaRPr lang="it-IT" sz="24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2405344-B04B-E24E-AFF0-093E09F99674}"/>
              </a:ext>
            </a:extLst>
          </p:cNvPr>
          <p:cNvSpPr txBox="1">
            <a:spLocks/>
          </p:cNvSpPr>
          <p:nvPr/>
        </p:nvSpPr>
        <p:spPr>
          <a:xfrm>
            <a:off x="628650" y="378981"/>
            <a:ext cx="764158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200" b="1" dirty="0" err="1"/>
              <a:t>Task</a:t>
            </a:r>
            <a:r>
              <a:rPr lang="fr-FR" sz="3200" b="1" dirty="0"/>
              <a:t> 2.5 – </a:t>
            </a:r>
            <a:r>
              <a:rPr lang="it-IT" sz="3200" b="1" dirty="0" err="1"/>
              <a:t>Expected</a:t>
            </a:r>
            <a:r>
              <a:rPr lang="it-IT" sz="3200" b="1" dirty="0"/>
              <a:t> </a:t>
            </a:r>
            <a:r>
              <a:rPr lang="it-IT" sz="3200" b="1" dirty="0" err="1"/>
              <a:t>outcome</a:t>
            </a:r>
            <a:endParaRPr lang="it-IT" sz="3200" b="1" dirty="0"/>
          </a:p>
        </p:txBody>
      </p:sp>
      <p:graphicFrame>
        <p:nvGraphicFramePr>
          <p:cNvPr id="5" name="Content Placeholder 6">
            <a:extLst>
              <a:ext uri="{FF2B5EF4-FFF2-40B4-BE49-F238E27FC236}">
                <a16:creationId xmlns:a16="http://schemas.microsoft.com/office/drawing/2014/main" id="{D6A4E150-E71F-0C40-89D9-7BF94763285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4698242"/>
              </p:ext>
            </p:extLst>
          </p:nvPr>
        </p:nvGraphicFramePr>
        <p:xfrm>
          <a:off x="503959" y="6961107"/>
          <a:ext cx="8379542" cy="161269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6454">
                  <a:extLst>
                    <a:ext uri="{9D8B030D-6E8A-4147-A177-3AD203B41FA5}">
                      <a16:colId xmlns:a16="http://schemas.microsoft.com/office/drawing/2014/main" val="1656573215"/>
                    </a:ext>
                  </a:extLst>
                </a:gridCol>
                <a:gridCol w="1697087">
                  <a:extLst>
                    <a:ext uri="{9D8B030D-6E8A-4147-A177-3AD203B41FA5}">
                      <a16:colId xmlns:a16="http://schemas.microsoft.com/office/drawing/2014/main" val="2189624716"/>
                    </a:ext>
                  </a:extLst>
                </a:gridCol>
                <a:gridCol w="1179871">
                  <a:extLst>
                    <a:ext uri="{9D8B030D-6E8A-4147-A177-3AD203B41FA5}">
                      <a16:colId xmlns:a16="http://schemas.microsoft.com/office/drawing/2014/main" val="207545736"/>
                    </a:ext>
                  </a:extLst>
                </a:gridCol>
                <a:gridCol w="1307690">
                  <a:extLst>
                    <a:ext uri="{9D8B030D-6E8A-4147-A177-3AD203B41FA5}">
                      <a16:colId xmlns:a16="http://schemas.microsoft.com/office/drawing/2014/main" val="2623574215"/>
                    </a:ext>
                  </a:extLst>
                </a:gridCol>
                <a:gridCol w="1563329">
                  <a:extLst>
                    <a:ext uri="{9D8B030D-6E8A-4147-A177-3AD203B41FA5}">
                      <a16:colId xmlns:a16="http://schemas.microsoft.com/office/drawing/2014/main" val="3690976904"/>
                    </a:ext>
                  </a:extLst>
                </a:gridCol>
                <a:gridCol w="2045111">
                  <a:extLst>
                    <a:ext uri="{9D8B030D-6E8A-4147-A177-3AD203B41FA5}">
                      <a16:colId xmlns:a16="http://schemas.microsoft.com/office/drawing/2014/main" val="603479693"/>
                    </a:ext>
                  </a:extLst>
                </a:gridCol>
              </a:tblGrid>
              <a:tr h="308427">
                <a:tc gridSpan="6">
                  <a:txBody>
                    <a:bodyPr/>
                    <a:lstStyle/>
                    <a:p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WP2 - </a:t>
                      </a:r>
                      <a:r>
                        <a:rPr lang="it-IT" sz="1400" dirty="0" err="1">
                          <a:solidFill>
                            <a:schemeClr val="tx1"/>
                          </a:solidFill>
                        </a:rPr>
                        <a:t>Mapping</a:t>
                      </a:r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 of </a:t>
                      </a:r>
                      <a:r>
                        <a:rPr lang="it-IT" sz="1400" dirty="0" err="1">
                          <a:solidFill>
                            <a:schemeClr val="tx1"/>
                          </a:solidFill>
                        </a:rPr>
                        <a:t>research</a:t>
                      </a:r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it-IT" sz="1400" dirty="0" err="1">
                          <a:solidFill>
                            <a:schemeClr val="tx1"/>
                          </a:solidFill>
                        </a:rPr>
                        <a:t>infrastructure-industry</a:t>
                      </a:r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it-IT" sz="1400" dirty="0" err="1">
                          <a:solidFill>
                            <a:schemeClr val="tx1"/>
                          </a:solidFill>
                        </a:rPr>
                        <a:t>collaborations</a:t>
                      </a:r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 (Leader: </a:t>
                      </a:r>
                      <a:r>
                        <a:rPr lang="it-IT" sz="1400" dirty="0" err="1">
                          <a:solidFill>
                            <a:schemeClr val="tx1"/>
                          </a:solidFill>
                        </a:rPr>
                        <a:t>I.Nardello</a:t>
                      </a:r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, SZN)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8336068"/>
                  </a:ext>
                </a:extLst>
              </a:tr>
              <a:tr h="436234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u="none" strike="noStrike" dirty="0">
                          <a:effectLst/>
                        </a:rPr>
                        <a:t>Task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 dirty="0" err="1">
                          <a:effectLst/>
                        </a:rPr>
                        <a:t>Description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 dirty="0">
                          <a:effectLst/>
                        </a:rPr>
                        <a:t>Co. </a:t>
                      </a:r>
                      <a:br>
                        <a:rPr lang="it-IT" sz="1400" b="1" u="none" strike="noStrike" dirty="0">
                          <a:effectLst/>
                        </a:rPr>
                      </a:br>
                      <a:r>
                        <a:rPr lang="it-IT" sz="1400" b="1" u="none" strike="noStrike" dirty="0">
                          <a:effectLst/>
                        </a:rPr>
                        <a:t>Leader 1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 dirty="0">
                          <a:effectLst/>
                        </a:rPr>
                        <a:t>Co. Leader 2 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>
                          <a:effectLst/>
                        </a:rPr>
                        <a:t>Milestones</a:t>
                      </a:r>
                      <a:endParaRPr lang="it-IT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 dirty="0" err="1">
                          <a:effectLst/>
                        </a:rPr>
                        <a:t>Deliverables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7460424"/>
                  </a:ext>
                </a:extLst>
              </a:tr>
              <a:tr h="868032">
                <a:tc>
                  <a:txBody>
                    <a:bodyPr/>
                    <a:lstStyle/>
                    <a:p>
                      <a:pPr algn="ctr" fontAlgn="t"/>
                      <a:r>
                        <a:rPr lang="it-IT" sz="1400" u="none" strike="noStrike" dirty="0">
                          <a:effectLst/>
                        </a:rPr>
                        <a:t>2.5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400" u="none" strike="noStrike" dirty="0">
                          <a:effectLst/>
                        </a:rPr>
                        <a:t>Analysis of drivers and </a:t>
                      </a:r>
                      <a:r>
                        <a:rPr lang="it-IT" sz="1400" u="none" strike="noStrike" dirty="0" err="1">
                          <a:effectLst/>
                        </a:rPr>
                        <a:t>barriers</a:t>
                      </a:r>
                      <a:r>
                        <a:rPr lang="it-IT" sz="1400" u="none" strike="noStrike" dirty="0">
                          <a:effectLst/>
                        </a:rPr>
                        <a:t> in </a:t>
                      </a:r>
                      <a:r>
                        <a:rPr lang="it-IT" sz="1400" u="none" strike="noStrike" dirty="0" err="1">
                          <a:effectLst/>
                        </a:rPr>
                        <a:t>industry</a:t>
                      </a:r>
                      <a:r>
                        <a:rPr lang="it-IT" sz="1400" u="none" strike="noStrike" dirty="0">
                          <a:effectLst/>
                        </a:rPr>
                        <a:t>-RI engagement and business </a:t>
                      </a:r>
                      <a:r>
                        <a:rPr lang="it-IT" sz="1400" u="none" strike="noStrike" dirty="0" err="1">
                          <a:effectLst/>
                        </a:rPr>
                        <a:t>relationships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u="none" strike="noStrike" dirty="0">
                          <a:effectLst/>
                        </a:rPr>
                        <a:t>SZN</a:t>
                      </a:r>
                      <a:br>
                        <a:rPr lang="it-IT" sz="1400" u="none" strike="noStrike" dirty="0">
                          <a:effectLst/>
                        </a:rPr>
                      </a:br>
                      <a:r>
                        <a:rPr lang="it-IT" sz="1400" u="none" strike="noStrike" dirty="0">
                          <a:effectLst/>
                        </a:rPr>
                        <a:t>Ilaria Nardello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u="none" strike="noStrike" dirty="0">
                          <a:effectLst/>
                        </a:rPr>
                        <a:t>ESRF</a:t>
                      </a:r>
                      <a:br>
                        <a:rPr lang="it-IT" sz="1400" u="none" strike="noStrike" dirty="0">
                          <a:effectLst/>
                        </a:rPr>
                      </a:br>
                      <a:r>
                        <a:rPr lang="it-IT" sz="1400" u="none" strike="noStrike" dirty="0">
                          <a:effectLst/>
                        </a:rPr>
                        <a:t>Ed Mitchell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400" u="none" strike="noStrike" dirty="0">
                          <a:effectLst/>
                        </a:rPr>
                        <a:t>M24: D2.4: Report on drivers and </a:t>
                      </a:r>
                      <a:r>
                        <a:rPr lang="it-IT" sz="1400" u="none" strike="noStrike" dirty="0" err="1">
                          <a:effectLst/>
                        </a:rPr>
                        <a:t>barriers</a:t>
                      </a:r>
                      <a:r>
                        <a:rPr lang="it-IT" sz="1400" u="none" strike="noStrike" dirty="0">
                          <a:effectLst/>
                        </a:rPr>
                        <a:t> (M24)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/>
                </a:tc>
                <a:extLst>
                  <a:ext uri="{0D108BD9-81ED-4DB2-BD59-A6C34878D82A}">
                    <a16:rowId xmlns:a16="http://schemas.microsoft.com/office/drawing/2014/main" val="22786483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96838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1636C-94EF-6B49-A811-1E37AB12D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9424" y="2338305"/>
            <a:ext cx="7641589" cy="1325563"/>
          </a:xfrm>
        </p:spPr>
        <p:txBody>
          <a:bodyPr>
            <a:normAutofit/>
          </a:bodyPr>
          <a:lstStyle/>
          <a:p>
            <a:r>
              <a:rPr lang="fr-FR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957611-CC9F-0A45-BC71-F06793B01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3760" y="1825625"/>
            <a:ext cx="7641590" cy="4351338"/>
          </a:xfrm>
        </p:spPr>
        <p:txBody>
          <a:bodyPr>
            <a:normAutofit/>
          </a:bodyPr>
          <a:lstStyle/>
          <a:p>
            <a:endParaRPr lang="fr-F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fr-F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fr-F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C1A4B2-5E33-8B41-9554-7F9EB35C2259}"/>
              </a:ext>
            </a:extLst>
          </p:cNvPr>
          <p:cNvSpPr txBox="1"/>
          <p:nvPr/>
        </p:nvSpPr>
        <p:spPr>
          <a:xfrm rot="10800000">
            <a:off x="0" y="-37597"/>
            <a:ext cx="685800" cy="7014474"/>
          </a:xfrm>
          <a:prstGeom prst="rect">
            <a:avLst/>
          </a:prstGeom>
          <a:gradFill>
            <a:gsLst>
              <a:gs pos="0">
                <a:srgbClr val="5FA4A1"/>
              </a:gs>
              <a:gs pos="100000">
                <a:srgbClr val="00CDC9"/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00108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14759-88B8-8948-92B2-F7ABFCCB42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1156" y="362929"/>
            <a:ext cx="7886700" cy="1325563"/>
          </a:xfrm>
        </p:spPr>
        <p:txBody>
          <a:bodyPr>
            <a:normAutofit/>
          </a:bodyPr>
          <a:lstStyle/>
          <a:p>
            <a:r>
              <a:rPr lang="fr-FR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Introduction to WP2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DFFE2B-40FF-B543-9975-564FAA54CC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1156" y="1825625"/>
            <a:ext cx="7886700" cy="4351338"/>
          </a:xfrm>
        </p:spPr>
        <p:txBody>
          <a:bodyPr>
            <a:normAutofit fontScale="92500" lnSpcReduction="10000"/>
          </a:bodyPr>
          <a:lstStyle/>
          <a:p>
            <a:r>
              <a:rPr lang="fr-FR" dirty="0" err="1"/>
              <a:t>Two</a:t>
            </a:r>
            <a:r>
              <a:rPr lang="fr-FR" dirty="0"/>
              <a:t> </a:t>
            </a:r>
            <a:r>
              <a:rPr lang="fr-FR" dirty="0" err="1"/>
              <a:t>surveys</a:t>
            </a:r>
            <a:r>
              <a:rPr lang="fr-FR" dirty="0"/>
              <a:t> on </a:t>
            </a:r>
            <a:r>
              <a:rPr lang="fr-FR" dirty="0" err="1"/>
              <a:t>both</a:t>
            </a:r>
            <a:r>
              <a:rPr lang="fr-FR" dirty="0"/>
              <a:t> ILO and ICO networks </a:t>
            </a:r>
            <a:r>
              <a:rPr lang="fr-FR" dirty="0">
                <a:sym typeface="Wingdings" pitchFamily="2" charset="2"/>
              </a:rPr>
              <a:t> </a:t>
            </a:r>
            <a:r>
              <a:rPr lang="fr-FR" dirty="0" err="1"/>
              <a:t>inform</a:t>
            </a:r>
            <a:r>
              <a:rPr lang="fr-FR" dirty="0"/>
              <a:t> on the </a:t>
            </a:r>
            <a:r>
              <a:rPr lang="fr-FR" dirty="0" err="1"/>
              <a:t>current</a:t>
            </a:r>
            <a:r>
              <a:rPr lang="fr-FR" dirty="0"/>
              <a:t> state of </a:t>
            </a:r>
            <a:r>
              <a:rPr lang="fr-FR" dirty="0" err="1"/>
              <a:t>play</a:t>
            </a:r>
            <a:r>
              <a:rPr lang="fr-FR" dirty="0"/>
              <a:t> and support the production of </a:t>
            </a:r>
            <a:r>
              <a:rPr lang="fr-FR" dirty="0" err="1"/>
              <a:t>specific</a:t>
            </a:r>
            <a:r>
              <a:rPr lang="fr-FR" dirty="0"/>
              <a:t> </a:t>
            </a:r>
            <a:r>
              <a:rPr lang="fr-FR" dirty="0" err="1"/>
              <a:t>strategic</a:t>
            </a:r>
            <a:r>
              <a:rPr lang="fr-FR" dirty="0"/>
              <a:t> </a:t>
            </a:r>
            <a:r>
              <a:rPr lang="fr-FR" dirty="0" err="1"/>
              <a:t>recommendations</a:t>
            </a:r>
            <a:r>
              <a:rPr lang="fr-FR" dirty="0"/>
              <a:t> (WP3) and actions (WP4). </a:t>
            </a:r>
          </a:p>
          <a:p>
            <a:r>
              <a:rPr lang="fr-FR" dirty="0"/>
              <a:t>Analyse the </a:t>
            </a:r>
            <a:r>
              <a:rPr lang="fr-FR" dirty="0" err="1"/>
              <a:t>available</a:t>
            </a:r>
            <a:r>
              <a:rPr lang="fr-FR" dirty="0"/>
              <a:t> instruments for match-</a:t>
            </a:r>
            <a:r>
              <a:rPr lang="fr-FR" dirty="0" err="1"/>
              <a:t>making</a:t>
            </a:r>
            <a:r>
              <a:rPr lang="fr-FR" dirty="0"/>
              <a:t> of </a:t>
            </a:r>
            <a:r>
              <a:rPr lang="fr-FR" dirty="0" err="1"/>
              <a:t>industry</a:t>
            </a:r>
            <a:r>
              <a:rPr lang="fr-FR" dirty="0"/>
              <a:t>-RI </a:t>
            </a:r>
            <a:r>
              <a:rPr lang="fr-FR" dirty="0" err="1"/>
              <a:t>needs</a:t>
            </a:r>
            <a:r>
              <a:rPr lang="fr-FR" dirty="0"/>
              <a:t> </a:t>
            </a:r>
            <a:r>
              <a:rPr lang="fr-FR" dirty="0">
                <a:sym typeface="Wingdings" pitchFamily="2" charset="2"/>
              </a:rPr>
              <a:t> </a:t>
            </a:r>
            <a:r>
              <a:rPr lang="fr-FR" dirty="0" err="1"/>
              <a:t>Evaluate</a:t>
            </a:r>
            <a:r>
              <a:rPr lang="fr-FR" dirty="0"/>
              <a:t> the </a:t>
            </a:r>
            <a:r>
              <a:rPr lang="fr-FR" dirty="0" err="1"/>
              <a:t>need</a:t>
            </a:r>
            <a:r>
              <a:rPr lang="fr-FR" dirty="0"/>
              <a:t> to </a:t>
            </a:r>
            <a:r>
              <a:rPr lang="fr-FR" dirty="0" err="1"/>
              <a:t>refurbish</a:t>
            </a:r>
            <a:r>
              <a:rPr lang="fr-FR" dirty="0"/>
              <a:t> </a:t>
            </a:r>
            <a:r>
              <a:rPr lang="fr-FR" dirty="0" err="1"/>
              <a:t>some</a:t>
            </a:r>
            <a:r>
              <a:rPr lang="fr-FR" dirty="0"/>
              <a:t> of the match-</a:t>
            </a:r>
            <a:r>
              <a:rPr lang="fr-FR" dirty="0" err="1"/>
              <a:t>making</a:t>
            </a:r>
            <a:r>
              <a:rPr lang="fr-FR" dirty="0"/>
              <a:t> </a:t>
            </a:r>
            <a:r>
              <a:rPr lang="fr-FR" dirty="0" err="1"/>
              <a:t>tools</a:t>
            </a:r>
            <a:r>
              <a:rPr lang="fr-FR" dirty="0"/>
              <a:t>, or the basis for a new effort, </a:t>
            </a:r>
            <a:r>
              <a:rPr lang="fr-FR" dirty="0" err="1"/>
              <a:t>based</a:t>
            </a:r>
            <a:r>
              <a:rPr lang="fr-FR" dirty="0"/>
              <a:t> on a </a:t>
            </a:r>
            <a:r>
              <a:rPr lang="fr-FR" dirty="0" err="1"/>
              <a:t>prioritisation</a:t>
            </a:r>
            <a:r>
              <a:rPr lang="fr-FR" dirty="0"/>
              <a:t> </a:t>
            </a:r>
            <a:r>
              <a:rPr lang="fr-FR" dirty="0" err="1"/>
              <a:t>exercise</a:t>
            </a:r>
            <a:r>
              <a:rPr lang="fr-FR" dirty="0"/>
              <a:t>.</a:t>
            </a:r>
          </a:p>
          <a:p>
            <a:r>
              <a:rPr lang="fr-FR" dirty="0" err="1"/>
              <a:t>Investigate</a:t>
            </a:r>
            <a:r>
              <a:rPr lang="fr-FR" dirty="0"/>
              <a:t> the </a:t>
            </a:r>
            <a:r>
              <a:rPr lang="fr-FR" dirty="0" err="1"/>
              <a:t>barriers</a:t>
            </a:r>
            <a:r>
              <a:rPr lang="fr-FR" dirty="0"/>
              <a:t>/drivers to RI-</a:t>
            </a:r>
            <a:r>
              <a:rPr lang="fr-FR" dirty="0" err="1"/>
              <a:t>Industry</a:t>
            </a:r>
            <a:r>
              <a:rPr lang="fr-FR" dirty="0"/>
              <a:t> engagement </a:t>
            </a:r>
            <a:r>
              <a:rPr lang="fr-FR" dirty="0">
                <a:sym typeface="Wingdings" pitchFamily="2" charset="2"/>
              </a:rPr>
              <a:t></a:t>
            </a:r>
            <a:r>
              <a:rPr lang="fr-FR" dirty="0"/>
              <a:t> </a:t>
            </a:r>
            <a:r>
              <a:rPr lang="fr-FR" dirty="0" err="1"/>
              <a:t>define</a:t>
            </a:r>
            <a:r>
              <a:rPr lang="fr-FR" dirty="0"/>
              <a:t> </a:t>
            </a:r>
            <a:r>
              <a:rPr lang="fr-FR" dirty="0" err="1"/>
              <a:t>appropriate</a:t>
            </a:r>
            <a:r>
              <a:rPr lang="fr-FR" dirty="0"/>
              <a:t> </a:t>
            </a:r>
            <a:r>
              <a:rPr lang="fr-FR" dirty="0" err="1"/>
              <a:t>strategies</a:t>
            </a:r>
            <a:r>
              <a:rPr lang="fr-FR" dirty="0"/>
              <a:t> and actions for the establishment of the </a:t>
            </a:r>
            <a:r>
              <a:rPr lang="fr-FR" dirty="0" err="1"/>
              <a:t>envisaged</a:t>
            </a:r>
            <a:r>
              <a:rPr lang="fr-FR" dirty="0"/>
              <a:t> collaborative </a:t>
            </a:r>
            <a:r>
              <a:rPr lang="fr-FR" dirty="0" err="1"/>
              <a:t>framework</a:t>
            </a:r>
            <a:r>
              <a:rPr lang="fr-FR" dirty="0"/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F275E5-B6BD-BA46-90F2-007907EC0DF6}"/>
              </a:ext>
            </a:extLst>
          </p:cNvPr>
          <p:cNvSpPr txBox="1"/>
          <p:nvPr/>
        </p:nvSpPr>
        <p:spPr>
          <a:xfrm rot="10800000">
            <a:off x="-1" y="-37597"/>
            <a:ext cx="705853" cy="6895597"/>
          </a:xfrm>
          <a:prstGeom prst="rect">
            <a:avLst/>
          </a:prstGeom>
          <a:gradFill>
            <a:gsLst>
              <a:gs pos="0">
                <a:srgbClr val="5FA4A1"/>
              </a:gs>
              <a:gs pos="100000">
                <a:srgbClr val="00CDC9"/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425907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1636C-94EF-6B49-A811-1E37AB12D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3760" y="365126"/>
            <a:ext cx="7641589" cy="1325563"/>
          </a:xfrm>
        </p:spPr>
        <p:txBody>
          <a:bodyPr>
            <a:normAutofit/>
          </a:bodyPr>
          <a:lstStyle/>
          <a:p>
            <a:r>
              <a:rPr lang="en-GB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WP2: 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Industry Mapping - Identify needs and opportunities</a:t>
            </a:r>
            <a:endParaRPr lang="fr-FR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957611-CC9F-0A45-BC71-F06793B01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3760" y="1991880"/>
            <a:ext cx="7641590" cy="4351338"/>
          </a:xfrm>
        </p:spPr>
        <p:txBody>
          <a:bodyPr>
            <a:norm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T2.1 - Mapping of “industry as a supplier”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T2.2 - Mapping of “industry as a user”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T2.3 - </a:t>
            </a:r>
            <a:r>
              <a:rPr lang="fr-FR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Analysis</a:t>
            </a:r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of national </a:t>
            </a:r>
            <a:r>
              <a:rPr lang="fr-FR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indicators</a:t>
            </a:r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for ILO/ICO performances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T2.4 Assessment of information portals on opportunities with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Ris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spcAft>
                <a:spcPts val="1200"/>
              </a:spcAft>
              <a:buNone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T2.5 Drivers and barriers in industry-RI engagement and business relationships”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C1A4B2-5E33-8B41-9554-7F9EB35C2259}"/>
              </a:ext>
            </a:extLst>
          </p:cNvPr>
          <p:cNvSpPr txBox="1"/>
          <p:nvPr/>
        </p:nvSpPr>
        <p:spPr>
          <a:xfrm rot="10800000">
            <a:off x="0" y="-37597"/>
            <a:ext cx="685800" cy="7014474"/>
          </a:xfrm>
          <a:prstGeom prst="rect">
            <a:avLst/>
          </a:prstGeom>
          <a:gradFill>
            <a:gsLst>
              <a:gs pos="0">
                <a:srgbClr val="5FA4A1"/>
              </a:gs>
              <a:gs pos="100000">
                <a:srgbClr val="00CDC9"/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625695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1636C-94EF-6B49-A811-1E37AB12D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3760" y="365126"/>
            <a:ext cx="7641589" cy="1325563"/>
          </a:xfrm>
        </p:spPr>
        <p:txBody>
          <a:bodyPr>
            <a:normAutofit/>
          </a:bodyPr>
          <a:lstStyle/>
          <a:p>
            <a:r>
              <a:rPr lang="en-GB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WP2: 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Partners (ILOs and ICOs)</a:t>
            </a:r>
            <a:endParaRPr lang="fr-FR" sz="3200" b="1" dirty="0">
              <a:solidFill>
                <a:schemeClr val="tx1">
                  <a:lumMod val="85000"/>
                  <a:lumOff val="1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957611-CC9F-0A45-BC71-F06793B01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3760" y="1825624"/>
            <a:ext cx="7641590" cy="4782993"/>
          </a:xfrm>
        </p:spPr>
        <p:txBody>
          <a:bodyPr>
            <a:noAutofit/>
          </a:bodyPr>
          <a:lstStyle/>
          <a:p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SZN – WP2 Leader </a:t>
            </a:r>
          </a:p>
          <a:p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ESS </a:t>
            </a:r>
          </a:p>
          <a:p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DTI </a:t>
            </a:r>
          </a:p>
          <a:p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ESRF </a:t>
            </a:r>
          </a:p>
          <a:p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CDTI </a:t>
            </a:r>
          </a:p>
          <a:p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CLARIN </a:t>
            </a:r>
          </a:p>
          <a:p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EATRIS </a:t>
            </a:r>
          </a:p>
          <a:p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EMSO</a:t>
            </a:r>
          </a:p>
          <a:p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NWO </a:t>
            </a:r>
          </a:p>
          <a:p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WPT </a:t>
            </a:r>
          </a:p>
          <a:p>
            <a:endParaRPr lang="fr-F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fr-F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fr-F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C1A4B2-5E33-8B41-9554-7F9EB35C2259}"/>
              </a:ext>
            </a:extLst>
          </p:cNvPr>
          <p:cNvSpPr txBox="1"/>
          <p:nvPr/>
        </p:nvSpPr>
        <p:spPr>
          <a:xfrm rot="10800000">
            <a:off x="0" y="-37597"/>
            <a:ext cx="685800" cy="7014474"/>
          </a:xfrm>
          <a:prstGeom prst="rect">
            <a:avLst/>
          </a:prstGeom>
          <a:gradFill>
            <a:gsLst>
              <a:gs pos="0">
                <a:srgbClr val="5FA4A1"/>
              </a:gs>
              <a:gs pos="100000">
                <a:srgbClr val="00CDC9"/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641170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1636C-94EF-6B49-A811-1E37AB12D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3760" y="365126"/>
            <a:ext cx="7641589" cy="1325563"/>
          </a:xfrm>
        </p:spPr>
        <p:txBody>
          <a:bodyPr>
            <a:normAutofit/>
          </a:bodyPr>
          <a:lstStyle/>
          <a:p>
            <a:r>
              <a:rPr lang="fr-FR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Deliverables</a:t>
            </a:r>
            <a:endParaRPr lang="fr-FR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587F258B-073C-4148-A794-0FD2FCD9CC02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688259" y="1602658"/>
          <a:ext cx="8379542" cy="486892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6454">
                  <a:extLst>
                    <a:ext uri="{9D8B030D-6E8A-4147-A177-3AD203B41FA5}">
                      <a16:colId xmlns:a16="http://schemas.microsoft.com/office/drawing/2014/main" val="1656573215"/>
                    </a:ext>
                  </a:extLst>
                </a:gridCol>
                <a:gridCol w="1697087">
                  <a:extLst>
                    <a:ext uri="{9D8B030D-6E8A-4147-A177-3AD203B41FA5}">
                      <a16:colId xmlns:a16="http://schemas.microsoft.com/office/drawing/2014/main" val="2189624716"/>
                    </a:ext>
                  </a:extLst>
                </a:gridCol>
                <a:gridCol w="1179871">
                  <a:extLst>
                    <a:ext uri="{9D8B030D-6E8A-4147-A177-3AD203B41FA5}">
                      <a16:colId xmlns:a16="http://schemas.microsoft.com/office/drawing/2014/main" val="207545736"/>
                    </a:ext>
                  </a:extLst>
                </a:gridCol>
                <a:gridCol w="1307690">
                  <a:extLst>
                    <a:ext uri="{9D8B030D-6E8A-4147-A177-3AD203B41FA5}">
                      <a16:colId xmlns:a16="http://schemas.microsoft.com/office/drawing/2014/main" val="2623574215"/>
                    </a:ext>
                  </a:extLst>
                </a:gridCol>
                <a:gridCol w="1563329">
                  <a:extLst>
                    <a:ext uri="{9D8B030D-6E8A-4147-A177-3AD203B41FA5}">
                      <a16:colId xmlns:a16="http://schemas.microsoft.com/office/drawing/2014/main" val="3690976904"/>
                    </a:ext>
                  </a:extLst>
                </a:gridCol>
                <a:gridCol w="2045111">
                  <a:extLst>
                    <a:ext uri="{9D8B030D-6E8A-4147-A177-3AD203B41FA5}">
                      <a16:colId xmlns:a16="http://schemas.microsoft.com/office/drawing/2014/main" val="603479693"/>
                    </a:ext>
                  </a:extLst>
                </a:gridCol>
              </a:tblGrid>
              <a:tr h="308427">
                <a:tc gridSpan="6">
                  <a:txBody>
                    <a:bodyPr/>
                    <a:lstStyle/>
                    <a:p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WP2 - </a:t>
                      </a:r>
                      <a:r>
                        <a:rPr lang="it-IT" sz="1400" dirty="0" err="1">
                          <a:solidFill>
                            <a:schemeClr val="tx1"/>
                          </a:solidFill>
                        </a:rPr>
                        <a:t>Mapping</a:t>
                      </a:r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 of </a:t>
                      </a:r>
                      <a:r>
                        <a:rPr lang="it-IT" sz="1400" dirty="0" err="1">
                          <a:solidFill>
                            <a:schemeClr val="tx1"/>
                          </a:solidFill>
                        </a:rPr>
                        <a:t>research</a:t>
                      </a:r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it-IT" sz="1400" dirty="0" err="1">
                          <a:solidFill>
                            <a:schemeClr val="tx1"/>
                          </a:solidFill>
                        </a:rPr>
                        <a:t>infrastructure-industry</a:t>
                      </a:r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it-IT" sz="1400" dirty="0" err="1">
                          <a:solidFill>
                            <a:schemeClr val="tx1"/>
                          </a:solidFill>
                        </a:rPr>
                        <a:t>collaborations</a:t>
                      </a:r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 (Leader: </a:t>
                      </a:r>
                      <a:r>
                        <a:rPr lang="it-IT" sz="1400" dirty="0" err="1">
                          <a:solidFill>
                            <a:schemeClr val="tx1"/>
                          </a:solidFill>
                        </a:rPr>
                        <a:t>I.Nardello</a:t>
                      </a:r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, SZN)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8336068"/>
                  </a:ext>
                </a:extLst>
              </a:tr>
              <a:tr h="436234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u="none" strike="noStrike" dirty="0">
                          <a:effectLst/>
                        </a:rPr>
                        <a:t>Task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 dirty="0" err="1">
                          <a:effectLst/>
                        </a:rPr>
                        <a:t>Description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 dirty="0">
                          <a:effectLst/>
                        </a:rPr>
                        <a:t>Co. </a:t>
                      </a:r>
                      <a:br>
                        <a:rPr lang="it-IT" sz="1400" b="1" u="none" strike="noStrike" dirty="0">
                          <a:effectLst/>
                        </a:rPr>
                      </a:br>
                      <a:r>
                        <a:rPr lang="it-IT" sz="1400" b="1" u="none" strike="noStrike" dirty="0">
                          <a:effectLst/>
                        </a:rPr>
                        <a:t>Leader 1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 dirty="0">
                          <a:effectLst/>
                        </a:rPr>
                        <a:t>Co. Leader 2 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>
                          <a:effectLst/>
                        </a:rPr>
                        <a:t>Milestones</a:t>
                      </a:r>
                      <a:endParaRPr lang="it-IT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 dirty="0" err="1">
                          <a:effectLst/>
                        </a:rPr>
                        <a:t>Deliverables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7460424"/>
                  </a:ext>
                </a:extLst>
              </a:tr>
              <a:tr h="652134">
                <a:tc>
                  <a:txBody>
                    <a:bodyPr/>
                    <a:lstStyle/>
                    <a:p>
                      <a:pPr algn="ctr" fontAlgn="t"/>
                      <a:r>
                        <a:rPr lang="it-IT" sz="1400" u="none" strike="noStrike" dirty="0">
                          <a:effectLst/>
                        </a:rPr>
                        <a:t>2.1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400" u="none" strike="noStrike" dirty="0" err="1">
                          <a:effectLst/>
                        </a:rPr>
                        <a:t>Mapping</a:t>
                      </a:r>
                      <a:r>
                        <a:rPr lang="it-IT" sz="1400" u="none" strike="noStrike" dirty="0">
                          <a:effectLst/>
                        </a:rPr>
                        <a:t> of "</a:t>
                      </a:r>
                      <a:r>
                        <a:rPr lang="it-IT" sz="1400" u="none" strike="noStrike" dirty="0" err="1">
                          <a:effectLst/>
                        </a:rPr>
                        <a:t>industry</a:t>
                      </a:r>
                      <a:r>
                        <a:rPr lang="it-IT" sz="1400" u="none" strike="noStrike" dirty="0">
                          <a:effectLst/>
                        </a:rPr>
                        <a:t> </a:t>
                      </a:r>
                      <a:r>
                        <a:rPr lang="it-IT" sz="1400" u="none" strike="noStrike" dirty="0" err="1">
                          <a:effectLst/>
                        </a:rPr>
                        <a:t>as</a:t>
                      </a:r>
                      <a:r>
                        <a:rPr lang="it-IT" sz="1400" u="none" strike="noStrike" dirty="0">
                          <a:effectLst/>
                        </a:rPr>
                        <a:t> a </a:t>
                      </a:r>
                      <a:r>
                        <a:rPr lang="it-IT" sz="1400" u="none" strike="noStrike" dirty="0" err="1">
                          <a:effectLst/>
                        </a:rPr>
                        <a:t>supplier</a:t>
                      </a:r>
                      <a:r>
                        <a:rPr lang="it-IT" sz="1400" u="none" strike="noStrike" dirty="0">
                          <a:effectLst/>
                        </a:rPr>
                        <a:t>"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400" u="none" strike="noStrike" dirty="0">
                          <a:effectLst/>
                        </a:rPr>
                        <a:t>WPT</a:t>
                      </a:r>
                      <a:br>
                        <a:rPr lang="it-IT" sz="1400" u="none" strike="noStrike" dirty="0">
                          <a:effectLst/>
                        </a:rPr>
                      </a:br>
                      <a:r>
                        <a:rPr lang="it-IT" sz="1400" u="none" strike="noStrike" dirty="0" err="1">
                          <a:effectLst/>
                        </a:rPr>
                        <a:t>Sylwia</a:t>
                      </a:r>
                      <a:r>
                        <a:rPr lang="it-IT" sz="1400" u="none" strike="noStrike" dirty="0">
                          <a:effectLst/>
                        </a:rPr>
                        <a:t> </a:t>
                      </a:r>
                      <a:r>
                        <a:rPr lang="it-IT" sz="1400" u="none" strike="noStrike" dirty="0" err="1">
                          <a:effectLst/>
                        </a:rPr>
                        <a:t>Wojtowicz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u="none" strike="noStrike" dirty="0">
                          <a:effectLst/>
                        </a:rPr>
                        <a:t>EMSO</a:t>
                      </a:r>
                      <a:br>
                        <a:rPr lang="it-IT" sz="1400" u="none" strike="noStrike" dirty="0">
                          <a:effectLst/>
                        </a:rPr>
                      </a:br>
                      <a:r>
                        <a:rPr lang="it-IT" sz="1400" u="none" strike="noStrike" dirty="0">
                          <a:effectLst/>
                        </a:rPr>
                        <a:t>Paola Materia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400" u="none" strike="noStrike" dirty="0">
                          <a:effectLst/>
                        </a:rPr>
                        <a:t>M3: </a:t>
                      </a:r>
                      <a:br>
                        <a:rPr lang="it-IT" sz="1400" u="none" strike="noStrike" dirty="0">
                          <a:effectLst/>
                        </a:rPr>
                      </a:br>
                      <a:r>
                        <a:rPr lang="it-IT" sz="1400" u="none" strike="noStrike" dirty="0" err="1">
                          <a:effectLst/>
                        </a:rPr>
                        <a:t>Questionnaire</a:t>
                      </a:r>
                      <a:r>
                        <a:rPr lang="it-IT" sz="1400" u="none" strike="noStrike" dirty="0">
                          <a:effectLst/>
                        </a:rPr>
                        <a:t> ready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400" u="none" strike="noStrike" dirty="0">
                          <a:effectLst/>
                        </a:rPr>
                        <a:t>M9 D2.1.a: Report on the </a:t>
                      </a:r>
                      <a:r>
                        <a:rPr lang="it-IT" sz="1400" u="none" strike="noStrike" dirty="0" err="1">
                          <a:effectLst/>
                        </a:rPr>
                        <a:t>mapping</a:t>
                      </a:r>
                      <a:r>
                        <a:rPr lang="it-IT" sz="1400" u="none" strike="noStrike" dirty="0">
                          <a:effectLst/>
                        </a:rPr>
                        <a:t> of </a:t>
                      </a:r>
                      <a:r>
                        <a:rPr lang="it-IT" sz="1400" u="none" strike="noStrike" dirty="0" err="1">
                          <a:effectLst/>
                        </a:rPr>
                        <a:t>industry</a:t>
                      </a:r>
                      <a:r>
                        <a:rPr lang="it-IT" sz="1400" u="none" strike="noStrike" dirty="0">
                          <a:effectLst/>
                        </a:rPr>
                        <a:t> </a:t>
                      </a:r>
                      <a:r>
                        <a:rPr lang="it-IT" sz="1400" u="none" strike="noStrike" dirty="0" err="1">
                          <a:effectLst/>
                        </a:rPr>
                        <a:t>as</a:t>
                      </a:r>
                      <a:r>
                        <a:rPr lang="it-IT" sz="1400" u="none" strike="noStrike" dirty="0">
                          <a:effectLst/>
                        </a:rPr>
                        <a:t> a </a:t>
                      </a:r>
                      <a:r>
                        <a:rPr lang="it-IT" sz="1400" u="none" strike="noStrike" dirty="0" err="1">
                          <a:effectLst/>
                        </a:rPr>
                        <a:t>supplier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/>
                </a:tc>
                <a:extLst>
                  <a:ext uri="{0D108BD9-81ED-4DB2-BD59-A6C34878D82A}">
                    <a16:rowId xmlns:a16="http://schemas.microsoft.com/office/drawing/2014/main" val="3634921198"/>
                  </a:ext>
                </a:extLst>
              </a:tr>
              <a:tr h="868032">
                <a:tc>
                  <a:txBody>
                    <a:bodyPr/>
                    <a:lstStyle/>
                    <a:p>
                      <a:pPr algn="ctr" fontAlgn="t"/>
                      <a:r>
                        <a:rPr lang="it-IT" sz="1400" u="none" strike="noStrike" dirty="0">
                          <a:effectLst/>
                        </a:rPr>
                        <a:t>2.2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400" u="none" strike="noStrike">
                          <a:effectLst/>
                        </a:rPr>
                        <a:t>Mapping of "industry as a user"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u="none" strike="noStrike" dirty="0">
                          <a:effectLst/>
                        </a:rPr>
                        <a:t>DTI</a:t>
                      </a:r>
                      <a:br>
                        <a:rPr lang="it-IT" sz="1400" u="none" strike="noStrike" dirty="0">
                          <a:effectLst/>
                        </a:rPr>
                      </a:br>
                      <a:r>
                        <a:rPr lang="it-IT" sz="1400" u="none" strike="noStrike" dirty="0">
                          <a:effectLst/>
                        </a:rPr>
                        <a:t>Nikolaj </a:t>
                      </a:r>
                      <a:r>
                        <a:rPr lang="it-IT" sz="1400" u="none" strike="noStrike" dirty="0" err="1">
                          <a:effectLst/>
                        </a:rPr>
                        <a:t>Zangenberg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u="none" strike="noStrike" dirty="0">
                          <a:effectLst/>
                        </a:rPr>
                        <a:t>EATRIS</a:t>
                      </a:r>
                      <a:br>
                        <a:rPr lang="it-IT" sz="1400" u="none" strike="noStrike" dirty="0">
                          <a:effectLst/>
                        </a:rPr>
                      </a:br>
                      <a:r>
                        <a:rPr lang="it-IT" sz="1400" u="none" strike="noStrike" dirty="0">
                          <a:effectLst/>
                        </a:rPr>
                        <a:t>Nigel </a:t>
                      </a:r>
                      <a:r>
                        <a:rPr lang="it-IT" sz="1400" u="none" strike="noStrike" dirty="0" err="1">
                          <a:effectLst/>
                        </a:rPr>
                        <a:t>Wagstaff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400" u="none" strike="noStrike" dirty="0">
                          <a:effectLst/>
                        </a:rPr>
                        <a:t>M3: </a:t>
                      </a:r>
                      <a:br>
                        <a:rPr lang="it-IT" sz="1400" u="none" strike="noStrike" dirty="0">
                          <a:effectLst/>
                        </a:rPr>
                      </a:br>
                      <a:r>
                        <a:rPr lang="it-IT" sz="1400" u="none" strike="noStrike" dirty="0" err="1">
                          <a:effectLst/>
                        </a:rPr>
                        <a:t>Questionnaire</a:t>
                      </a:r>
                      <a:r>
                        <a:rPr lang="it-IT" sz="1400" u="none" strike="noStrike" dirty="0">
                          <a:effectLst/>
                        </a:rPr>
                        <a:t> ready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400" u="none" strike="noStrike" dirty="0">
                          <a:effectLst/>
                        </a:rPr>
                        <a:t>M9: D2.1.b: Report on the </a:t>
                      </a:r>
                      <a:r>
                        <a:rPr lang="it-IT" sz="1400" u="none" strike="noStrike" dirty="0" err="1">
                          <a:effectLst/>
                        </a:rPr>
                        <a:t>mapping</a:t>
                      </a:r>
                      <a:r>
                        <a:rPr lang="it-IT" sz="1400" u="none" strike="noStrike" dirty="0">
                          <a:effectLst/>
                        </a:rPr>
                        <a:t> of </a:t>
                      </a:r>
                      <a:r>
                        <a:rPr lang="it-IT" sz="1400" u="none" strike="noStrike" dirty="0" err="1">
                          <a:effectLst/>
                        </a:rPr>
                        <a:t>industry</a:t>
                      </a:r>
                      <a:r>
                        <a:rPr lang="it-IT" sz="1400" u="none" strike="noStrike" dirty="0">
                          <a:effectLst/>
                        </a:rPr>
                        <a:t> </a:t>
                      </a:r>
                      <a:r>
                        <a:rPr lang="it-IT" sz="1400" u="none" strike="noStrike" dirty="0" err="1">
                          <a:effectLst/>
                        </a:rPr>
                        <a:t>as</a:t>
                      </a:r>
                      <a:r>
                        <a:rPr lang="it-IT" sz="1400" u="none" strike="noStrike" dirty="0">
                          <a:effectLst/>
                        </a:rPr>
                        <a:t> a </a:t>
                      </a:r>
                      <a:r>
                        <a:rPr lang="it-IT" sz="1400" u="none" strike="noStrike" dirty="0" err="1">
                          <a:effectLst/>
                        </a:rPr>
                        <a:t>user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/>
                </a:tc>
                <a:extLst>
                  <a:ext uri="{0D108BD9-81ED-4DB2-BD59-A6C34878D82A}">
                    <a16:rowId xmlns:a16="http://schemas.microsoft.com/office/drawing/2014/main" val="3624695774"/>
                  </a:ext>
                </a:extLst>
              </a:tr>
              <a:tr h="868032">
                <a:tc>
                  <a:txBody>
                    <a:bodyPr/>
                    <a:lstStyle/>
                    <a:p>
                      <a:pPr algn="ctr" fontAlgn="t"/>
                      <a:r>
                        <a:rPr lang="it-IT" sz="1400" u="none" strike="noStrike" dirty="0">
                          <a:effectLst/>
                        </a:rPr>
                        <a:t>2.3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400" u="none" strike="noStrike">
                          <a:effectLst/>
                        </a:rPr>
                        <a:t>Analysis of national indicators for ILO/ICO performances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u="none" strike="noStrike" dirty="0">
                          <a:effectLst/>
                        </a:rPr>
                        <a:t>NWO</a:t>
                      </a:r>
                      <a:br>
                        <a:rPr lang="it-IT" sz="1400" u="none" strike="noStrike" dirty="0">
                          <a:effectLst/>
                        </a:rPr>
                      </a:br>
                      <a:r>
                        <a:rPr lang="it-IT" sz="1400" u="none" strike="noStrike" dirty="0">
                          <a:effectLst/>
                        </a:rPr>
                        <a:t>Gerard </a:t>
                      </a:r>
                      <a:r>
                        <a:rPr lang="it-IT" sz="1400" u="none" strike="noStrike" dirty="0" err="1">
                          <a:effectLst/>
                        </a:rPr>
                        <a:t>Cornet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u="none" strike="noStrike" dirty="0">
                          <a:effectLst/>
                        </a:rPr>
                        <a:t>CLARIN</a:t>
                      </a:r>
                      <a:br>
                        <a:rPr lang="it-IT" sz="1400" u="none" strike="noStrike" dirty="0">
                          <a:effectLst/>
                        </a:rPr>
                      </a:br>
                      <a:r>
                        <a:rPr lang="it-IT" sz="1400" u="none" strike="noStrike" dirty="0" err="1">
                          <a:effectLst/>
                        </a:rPr>
                        <a:t>Franciska</a:t>
                      </a:r>
                      <a:r>
                        <a:rPr lang="it-IT" sz="1400" u="none" strike="noStrike" dirty="0">
                          <a:effectLst/>
                        </a:rPr>
                        <a:t> de Jong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400" u="none" strike="noStrike" dirty="0">
                          <a:effectLst/>
                        </a:rPr>
                        <a:t>M14: D2.3: Analysis of performance </a:t>
                      </a:r>
                      <a:r>
                        <a:rPr lang="it-IT" sz="1400" u="none" strike="noStrike" dirty="0" err="1">
                          <a:effectLst/>
                        </a:rPr>
                        <a:t>indicators</a:t>
                      </a:r>
                      <a:r>
                        <a:rPr lang="it-IT" sz="1400" u="none" strike="noStrike" dirty="0">
                          <a:effectLst/>
                        </a:rPr>
                        <a:t> of </a:t>
                      </a:r>
                      <a:r>
                        <a:rPr lang="it-IT" sz="1400" u="none" strike="noStrike" dirty="0" err="1">
                          <a:effectLst/>
                        </a:rPr>
                        <a:t>ILOs</a:t>
                      </a:r>
                      <a:r>
                        <a:rPr lang="it-IT" sz="1400" u="none" strike="noStrike" dirty="0">
                          <a:effectLst/>
                        </a:rPr>
                        <a:t>/</a:t>
                      </a:r>
                      <a:r>
                        <a:rPr lang="it-IT" sz="1400" u="none" strike="noStrike" dirty="0" err="1">
                          <a:effectLst/>
                        </a:rPr>
                        <a:t>ICOs</a:t>
                      </a:r>
                      <a:r>
                        <a:rPr lang="it-IT" sz="1400" u="none" strike="noStrike" dirty="0">
                          <a:effectLst/>
                        </a:rPr>
                        <a:t> </a:t>
                      </a:r>
                      <a:r>
                        <a:rPr lang="it-IT" sz="1400" u="none" strike="noStrike" dirty="0" err="1">
                          <a:effectLst/>
                        </a:rPr>
                        <a:t>across</a:t>
                      </a:r>
                      <a:r>
                        <a:rPr lang="it-IT" sz="1400" u="none" strike="noStrike" dirty="0">
                          <a:effectLst/>
                        </a:rPr>
                        <a:t> </a:t>
                      </a:r>
                      <a:r>
                        <a:rPr lang="it-IT" sz="1400" u="none" strike="noStrike" dirty="0" err="1">
                          <a:effectLst/>
                        </a:rPr>
                        <a:t>countries</a:t>
                      </a:r>
                      <a:r>
                        <a:rPr lang="it-IT" sz="1400" u="none" strike="noStrike" dirty="0">
                          <a:effectLst/>
                        </a:rPr>
                        <a:t> and </a:t>
                      </a:r>
                      <a:r>
                        <a:rPr lang="it-IT" sz="1400" u="none" strike="noStrike" dirty="0" err="1">
                          <a:effectLst/>
                        </a:rPr>
                        <a:t>domains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/>
                </a:tc>
                <a:extLst>
                  <a:ext uri="{0D108BD9-81ED-4DB2-BD59-A6C34878D82A}">
                    <a16:rowId xmlns:a16="http://schemas.microsoft.com/office/drawing/2014/main" val="4218632859"/>
                  </a:ext>
                </a:extLst>
              </a:tr>
              <a:tr h="868032">
                <a:tc>
                  <a:txBody>
                    <a:bodyPr/>
                    <a:lstStyle/>
                    <a:p>
                      <a:pPr algn="ctr" fontAlgn="t"/>
                      <a:r>
                        <a:rPr lang="it-IT" sz="1400" u="none" strike="noStrike" dirty="0">
                          <a:effectLst/>
                        </a:rPr>
                        <a:t>2.4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400" u="none" strike="noStrike" dirty="0" err="1">
                          <a:effectLst/>
                        </a:rPr>
                        <a:t>Assessment</a:t>
                      </a:r>
                      <a:r>
                        <a:rPr lang="it-IT" sz="1400" u="none" strike="noStrike" dirty="0">
                          <a:effectLst/>
                        </a:rPr>
                        <a:t> of information </a:t>
                      </a:r>
                      <a:r>
                        <a:rPr lang="it-IT" sz="1400" u="none" strike="noStrike" dirty="0" err="1">
                          <a:effectLst/>
                        </a:rPr>
                        <a:t>portals</a:t>
                      </a:r>
                      <a:r>
                        <a:rPr lang="it-IT" sz="1400" u="none" strike="noStrike" dirty="0">
                          <a:effectLst/>
                        </a:rPr>
                        <a:t> on </a:t>
                      </a:r>
                      <a:r>
                        <a:rPr lang="it-IT" sz="1400" u="none" strike="noStrike" dirty="0" err="1">
                          <a:effectLst/>
                        </a:rPr>
                        <a:t>opportunities</a:t>
                      </a:r>
                      <a:r>
                        <a:rPr lang="it-IT" sz="1400" u="none" strike="noStrike" dirty="0">
                          <a:effectLst/>
                        </a:rPr>
                        <a:t> with </a:t>
                      </a:r>
                      <a:r>
                        <a:rPr lang="it-IT" sz="1400" u="none" strike="noStrike" dirty="0" err="1">
                          <a:effectLst/>
                        </a:rPr>
                        <a:t>Ris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u="none" strike="noStrike" dirty="0">
                          <a:effectLst/>
                        </a:rPr>
                        <a:t>DTI</a:t>
                      </a:r>
                      <a:br>
                        <a:rPr lang="it-IT" sz="1400" u="none" strike="noStrike" dirty="0">
                          <a:effectLst/>
                        </a:rPr>
                      </a:br>
                      <a:r>
                        <a:rPr lang="it-IT" sz="1400" u="none" strike="noStrike" dirty="0">
                          <a:effectLst/>
                        </a:rPr>
                        <a:t>Nikolaj </a:t>
                      </a:r>
                      <a:r>
                        <a:rPr lang="it-IT" sz="1400" u="none" strike="noStrike" dirty="0" err="1">
                          <a:effectLst/>
                        </a:rPr>
                        <a:t>Zangenberg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u="none" strike="noStrike" dirty="0">
                          <a:effectLst/>
                        </a:rPr>
                        <a:t>SZN</a:t>
                      </a:r>
                      <a:br>
                        <a:rPr lang="it-IT" sz="1400" u="none" strike="noStrike" dirty="0">
                          <a:effectLst/>
                        </a:rPr>
                      </a:br>
                      <a:r>
                        <a:rPr lang="it-IT" sz="1400" u="none" strike="noStrike" dirty="0">
                          <a:effectLst/>
                        </a:rPr>
                        <a:t>Ilaria Nardello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400" u="none" strike="noStrike" dirty="0">
                          <a:effectLst/>
                        </a:rPr>
                        <a:t>M14: D2.2: Report on information </a:t>
                      </a:r>
                      <a:r>
                        <a:rPr lang="it-IT" sz="1400" u="none" strike="noStrike" dirty="0" err="1">
                          <a:effectLst/>
                        </a:rPr>
                        <a:t>portals</a:t>
                      </a:r>
                      <a:r>
                        <a:rPr lang="it-IT" sz="1400" u="none" strike="noStrike" dirty="0">
                          <a:effectLst/>
                        </a:rPr>
                        <a:t> and </a:t>
                      </a:r>
                      <a:r>
                        <a:rPr lang="it-IT" sz="1400" u="none" strike="noStrike" dirty="0" err="1">
                          <a:effectLst/>
                        </a:rPr>
                        <a:t>opportunities</a:t>
                      </a:r>
                      <a:r>
                        <a:rPr lang="it-IT" sz="1400" u="none" strike="noStrike" dirty="0">
                          <a:effectLst/>
                        </a:rPr>
                        <a:t> with </a:t>
                      </a:r>
                      <a:r>
                        <a:rPr lang="it-IT" sz="1400" u="none" strike="noStrike" dirty="0" err="1">
                          <a:effectLst/>
                        </a:rPr>
                        <a:t>Ris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/>
                </a:tc>
                <a:extLst>
                  <a:ext uri="{0D108BD9-81ED-4DB2-BD59-A6C34878D82A}">
                    <a16:rowId xmlns:a16="http://schemas.microsoft.com/office/drawing/2014/main" val="2622325009"/>
                  </a:ext>
                </a:extLst>
              </a:tr>
              <a:tr h="868032">
                <a:tc>
                  <a:txBody>
                    <a:bodyPr/>
                    <a:lstStyle/>
                    <a:p>
                      <a:pPr algn="ctr" fontAlgn="t"/>
                      <a:r>
                        <a:rPr lang="it-IT" sz="1400" u="none" strike="noStrike" dirty="0">
                          <a:effectLst/>
                        </a:rPr>
                        <a:t>2.5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400" u="none" strike="noStrike">
                          <a:effectLst/>
                        </a:rPr>
                        <a:t>Analysis of drivers and barriers in industry-RI engagement and business relationships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u="none" strike="noStrike" dirty="0">
                          <a:effectLst/>
                        </a:rPr>
                        <a:t>SZN</a:t>
                      </a:r>
                      <a:br>
                        <a:rPr lang="it-IT" sz="1400" u="none" strike="noStrike" dirty="0">
                          <a:effectLst/>
                        </a:rPr>
                      </a:br>
                      <a:r>
                        <a:rPr lang="it-IT" sz="1400" u="none" strike="noStrike" dirty="0">
                          <a:effectLst/>
                        </a:rPr>
                        <a:t>Ilaria Nardello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u="none" strike="noStrike" dirty="0">
                          <a:effectLst/>
                        </a:rPr>
                        <a:t>ESRF</a:t>
                      </a:r>
                      <a:br>
                        <a:rPr lang="it-IT" sz="1400" u="none" strike="noStrike" dirty="0">
                          <a:effectLst/>
                        </a:rPr>
                      </a:br>
                      <a:r>
                        <a:rPr lang="it-IT" sz="1400" u="none" strike="noStrike" dirty="0">
                          <a:effectLst/>
                        </a:rPr>
                        <a:t>Ed Mitchell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400" u="none" strike="noStrike" dirty="0">
                          <a:effectLst/>
                        </a:rPr>
                        <a:t>M24: D2.4: Report on drivers and </a:t>
                      </a:r>
                      <a:r>
                        <a:rPr lang="it-IT" sz="1400" u="none" strike="noStrike" dirty="0" err="1">
                          <a:effectLst/>
                        </a:rPr>
                        <a:t>barriers</a:t>
                      </a:r>
                      <a:r>
                        <a:rPr lang="it-IT" sz="1400" u="none" strike="noStrike" dirty="0">
                          <a:effectLst/>
                        </a:rPr>
                        <a:t> (M24)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5" marR="4385" marT="4385" marB="0" anchor="ctr"/>
                </a:tc>
                <a:extLst>
                  <a:ext uri="{0D108BD9-81ED-4DB2-BD59-A6C34878D82A}">
                    <a16:rowId xmlns:a16="http://schemas.microsoft.com/office/drawing/2014/main" val="2278648324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CC1A4B2-5E33-8B41-9554-7F9EB35C2259}"/>
              </a:ext>
            </a:extLst>
          </p:cNvPr>
          <p:cNvSpPr txBox="1"/>
          <p:nvPr/>
        </p:nvSpPr>
        <p:spPr>
          <a:xfrm rot="10800000">
            <a:off x="0" y="-37597"/>
            <a:ext cx="688258" cy="6895597"/>
          </a:xfrm>
          <a:prstGeom prst="rect">
            <a:avLst/>
          </a:prstGeom>
          <a:gradFill>
            <a:gsLst>
              <a:gs pos="0">
                <a:srgbClr val="5FA4A1"/>
              </a:gs>
              <a:gs pos="100000">
                <a:srgbClr val="00CDC9"/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095139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1636C-94EF-6B49-A811-1E37AB12D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3760" y="365126"/>
            <a:ext cx="7641589" cy="1325563"/>
          </a:xfrm>
        </p:spPr>
        <p:txBody>
          <a:bodyPr>
            <a:normAutofit/>
          </a:bodyPr>
          <a:lstStyle/>
          <a:p>
            <a:r>
              <a:rPr lang="fr-FR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Relations to </a:t>
            </a:r>
            <a:r>
              <a:rPr lang="fr-FR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other</a:t>
            </a:r>
            <a:r>
              <a:rPr lang="fr-FR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FR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WPs</a:t>
            </a:r>
            <a:endParaRPr lang="fr-FR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957611-CC9F-0A45-BC71-F06793B01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3760" y="1825625"/>
            <a:ext cx="7641590" cy="4351338"/>
          </a:xfrm>
        </p:spPr>
        <p:txBody>
          <a:bodyPr>
            <a:normAutofit/>
          </a:bodyPr>
          <a:lstStyle/>
          <a:p>
            <a:endParaRPr lang="fr-F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C1A4B2-5E33-8B41-9554-7F9EB35C2259}"/>
              </a:ext>
            </a:extLst>
          </p:cNvPr>
          <p:cNvSpPr txBox="1"/>
          <p:nvPr/>
        </p:nvSpPr>
        <p:spPr>
          <a:xfrm rot="10800000">
            <a:off x="0" y="-37597"/>
            <a:ext cx="685800" cy="7014474"/>
          </a:xfrm>
          <a:prstGeom prst="rect">
            <a:avLst/>
          </a:prstGeom>
          <a:gradFill>
            <a:gsLst>
              <a:gs pos="0">
                <a:srgbClr val="5FA4A1"/>
              </a:gs>
              <a:gs pos="100000">
                <a:srgbClr val="00CDC9"/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BFF8605-FD3C-5347-9696-D274E3707D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1558810"/>
            <a:ext cx="7994044" cy="4938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5919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1636C-94EF-6B49-A811-1E37AB12D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3760" y="365126"/>
            <a:ext cx="7641589" cy="1325563"/>
          </a:xfrm>
        </p:spPr>
        <p:txBody>
          <a:bodyPr>
            <a:normAutofit/>
          </a:bodyPr>
          <a:lstStyle/>
          <a:p>
            <a:r>
              <a:rPr lang="en-GB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WP2 </a:t>
            </a:r>
            <a:r>
              <a:rPr lang="en-GB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itchFamily="2" charset="2"/>
              </a:rPr>
              <a:t></a:t>
            </a:r>
            <a:r>
              <a:rPr lang="en-GB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WP3</a:t>
            </a:r>
            <a:endParaRPr lang="fr-FR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957611-CC9F-0A45-BC71-F06793B01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4625" y="1669264"/>
            <a:ext cx="5735587" cy="4854438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WP2 results will inform WP3 on the “Development and refining of strategies for innovation, training, and outreach”. </a:t>
            </a:r>
            <a:b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particular:</a:t>
            </a:r>
          </a:p>
          <a:p>
            <a:pPr lvl="1"/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Development of strategy and best practices for exploiting the innovation potential of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Ris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(T3.1) 	</a:t>
            </a:r>
          </a:p>
          <a:p>
            <a:pPr lvl="1"/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Development of strategy for the training of ILOs/ICOs (T3.2). </a:t>
            </a:r>
          </a:p>
          <a:p>
            <a:pPr lvl="1"/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Outreach strategies towards industry (T3.3)</a:t>
            </a:r>
          </a:p>
          <a:p>
            <a:pPr lvl="1"/>
            <a:r>
              <a:rPr lang="fr-FR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Recommendations</a:t>
            </a: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on sets of </a:t>
            </a:r>
            <a:r>
              <a:rPr lang="fr-FR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indicators</a:t>
            </a: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on </a:t>
            </a:r>
            <a:r>
              <a:rPr lang="fr-FR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industry</a:t>
            </a: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-RI </a:t>
            </a:r>
            <a:r>
              <a:rPr lang="fr-FR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connection</a:t>
            </a: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(T3.4)</a:t>
            </a:r>
          </a:p>
          <a:p>
            <a:pPr lvl="1"/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fr-F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C1A4B2-5E33-8B41-9554-7F9EB35C2259}"/>
              </a:ext>
            </a:extLst>
          </p:cNvPr>
          <p:cNvSpPr txBox="1"/>
          <p:nvPr/>
        </p:nvSpPr>
        <p:spPr>
          <a:xfrm rot="10800000">
            <a:off x="-1" y="-37597"/>
            <a:ext cx="834625" cy="6895597"/>
          </a:xfrm>
          <a:prstGeom prst="rect">
            <a:avLst/>
          </a:prstGeom>
          <a:gradFill>
            <a:gsLst>
              <a:gs pos="0">
                <a:srgbClr val="5FA4A1"/>
              </a:gs>
              <a:gs pos="100000">
                <a:srgbClr val="00CDC9"/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7B59F47-CE9E-5B44-9D08-6EAA2584CB1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1030"/>
          <a:stretch/>
        </p:blipFill>
        <p:spPr>
          <a:xfrm>
            <a:off x="-71921" y="6239742"/>
            <a:ext cx="1112694" cy="65034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5130309-704A-2F40-A73F-E04D8EB416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0281" y="1027907"/>
            <a:ext cx="2113338" cy="5179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54774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1726</TotalTime>
  <Words>2132</Words>
  <Application>Microsoft Macintosh PowerPoint</Application>
  <PresentationFormat>On-screen Show (4:3)</PresentationFormat>
  <Paragraphs>204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9" baseType="lpstr">
      <vt:lpstr>Arial</vt:lpstr>
      <vt:lpstr>Calibri</vt:lpstr>
      <vt:lpstr>Calibri Light</vt:lpstr>
      <vt:lpstr>Tahoma</vt:lpstr>
      <vt:lpstr>Wingdings</vt:lpstr>
      <vt:lpstr>Office Theme</vt:lpstr>
      <vt:lpstr>ENRIITC   WP 2 Mapping Industry-RI collaboration</vt:lpstr>
      <vt:lpstr>Introduction to WP2</vt:lpstr>
      <vt:lpstr>Introduction to WP2</vt:lpstr>
      <vt:lpstr>Introduction to WP2</vt:lpstr>
      <vt:lpstr>WP2: Industry Mapping - Identify needs and opportunities</vt:lpstr>
      <vt:lpstr>WP2: Partners (ILOs and ICOs)</vt:lpstr>
      <vt:lpstr>Deliverables</vt:lpstr>
      <vt:lpstr>Relations to other WPs</vt:lpstr>
      <vt:lpstr>WP2  WP3</vt:lpstr>
      <vt:lpstr>WP2  WP4</vt:lpstr>
      <vt:lpstr>WP2  WP5</vt:lpstr>
      <vt:lpstr>Task 2.1: Mapping of “industry as a supplier” (WPT, EMSO; CDTI, ESRF, SZN)</vt:lpstr>
      <vt:lpstr>Task 2.1 - Objective</vt:lpstr>
      <vt:lpstr>Task 2.1 – Methodology</vt:lpstr>
      <vt:lpstr>PowerPoint Presentation</vt:lpstr>
      <vt:lpstr>PowerPoint Presentation</vt:lpstr>
      <vt:lpstr>Task 2.2: Objective</vt:lpstr>
      <vt:lpstr>Task 2.2: Methodology </vt:lpstr>
      <vt:lpstr>PowerPoint Presentation</vt:lpstr>
      <vt:lpstr>PowerPoint Presentation</vt:lpstr>
      <vt:lpstr>Task 2.3: Objectives</vt:lpstr>
      <vt:lpstr>Task 2.3: Methodology</vt:lpstr>
      <vt:lpstr>PowerPoint Presentation</vt:lpstr>
      <vt:lpstr>Task 2.4: Assessment of information portals on opportunities with RIs (DTI, SZN)</vt:lpstr>
      <vt:lpstr>Task 2.4: Objectives</vt:lpstr>
      <vt:lpstr>Task 2.4: Methodology</vt:lpstr>
      <vt:lpstr>PowerPoint Presentation</vt:lpstr>
      <vt:lpstr>Task 2.5: Analysis of drivers and barriers in industry-RI engagement and business relationships (SZN, ESRF)</vt:lpstr>
      <vt:lpstr>Task 2.5: Objective</vt:lpstr>
      <vt:lpstr>Task 2.5: Methodology</vt:lpstr>
      <vt:lpstr>PowerPoint Presentation</vt:lpstr>
      <vt:lpstr>PowerPoint Presentation</vt:lpstr>
      <vt:lpstr>THANKS!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Ilarnar</dc:creator>
  <cp:lastModifiedBy>Ilarnar</cp:lastModifiedBy>
  <cp:revision>50</cp:revision>
  <cp:lastPrinted>2019-10-16T07:18:49Z</cp:lastPrinted>
  <dcterms:created xsi:type="dcterms:W3CDTF">2019-10-16T04:33:07Z</dcterms:created>
  <dcterms:modified xsi:type="dcterms:W3CDTF">2020-01-15T13:52:20Z</dcterms:modified>
</cp:coreProperties>
</file>