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1" r:id="rId4"/>
    <p:sldId id="263" r:id="rId5"/>
    <p:sldId id="282" r:id="rId6"/>
    <p:sldId id="264" r:id="rId7"/>
    <p:sldId id="267" r:id="rId8"/>
    <p:sldId id="283" r:id="rId9"/>
    <p:sldId id="266" r:id="rId10"/>
    <p:sldId id="261" r:id="rId11"/>
    <p:sldId id="269" r:id="rId12"/>
    <p:sldId id="268" r:id="rId13"/>
    <p:sldId id="270" r:id="rId14"/>
    <p:sldId id="271" r:id="rId15"/>
    <p:sldId id="272" r:id="rId16"/>
    <p:sldId id="276" r:id="rId17"/>
    <p:sldId id="280" r:id="rId18"/>
    <p:sldId id="277" r:id="rId19"/>
    <p:sldId id="278" r:id="rId20"/>
    <p:sldId id="279" r:id="rId21"/>
    <p:sldId id="262" r:id="rId22"/>
    <p:sldId id="265" r:id="rId2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24FAC-4F3D-49ED-B325-217F04E05318}" type="datetimeFigureOut">
              <a:rPr lang="en-NL" smtClean="0"/>
              <a:t>21/01/2020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B48A-2E60-4259-932B-E8C2C74798B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443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Having a diverse network allows you to look in areas you would not look in the first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Needless to say that this is a unique opportunity to boost the visibility of </a:t>
            </a:r>
            <a:r>
              <a:rPr lang="en-US" dirty="0" err="1"/>
              <a:t>Ris</a:t>
            </a:r>
            <a:r>
              <a:rPr lang="en-US" dirty="0"/>
              <a:t> and establish their position in the mind of industry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1B48A-2E60-4259-932B-E8C2C74798BD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2493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Having a diverse network allows you to look in areas you would not look in the first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Needless to say that this is a unique opportunity to boost the visibility of </a:t>
            </a:r>
            <a:r>
              <a:rPr lang="en-US" dirty="0" err="1"/>
              <a:t>Ris</a:t>
            </a:r>
            <a:r>
              <a:rPr lang="en-US" dirty="0"/>
              <a:t> and establish their position in the mind of industry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1B48A-2E60-4259-932B-E8C2C74798BD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6310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Having a diverse network allows you to look in areas you would not look in the first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Needless to say that this is a unique opportunity to boost the visibility of </a:t>
            </a:r>
            <a:r>
              <a:rPr lang="en-US" dirty="0" err="1"/>
              <a:t>Ris</a:t>
            </a:r>
            <a:r>
              <a:rPr lang="en-US" dirty="0"/>
              <a:t> and establish their position in the mind of industry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1B48A-2E60-4259-932B-E8C2C74798BD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9755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505E05F-3513-4834-9E5F-5E427D71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33748"/>
          <a:stretch/>
        </p:blipFill>
        <p:spPr>
          <a:xfrm>
            <a:off x="0" y="2735103"/>
            <a:ext cx="12192000" cy="2646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D93462-E91A-42FD-A195-F17F734E3CFE}"/>
              </a:ext>
            </a:extLst>
          </p:cNvPr>
          <p:cNvSpPr txBox="1"/>
          <p:nvPr userDrawn="1"/>
        </p:nvSpPr>
        <p:spPr>
          <a:xfrm>
            <a:off x="1897378" y="1501205"/>
            <a:ext cx="506548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dirty="0"/>
              <a:t>ENRIITC</a:t>
            </a:r>
            <a:endParaRPr lang="en-NL" sz="6100" dirty="0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794D3306-EB2D-4A2F-8CF0-A064426EFC05}"/>
              </a:ext>
            </a:extLst>
          </p:cNvPr>
          <p:cNvSpPr/>
          <p:nvPr userDrawn="1"/>
        </p:nvSpPr>
        <p:spPr>
          <a:xfrm>
            <a:off x="-112750" y="2532254"/>
            <a:ext cx="12304750" cy="3142831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25397"/>
              <a:gd name="connsiteY0" fmla="*/ 19050 h 2368551"/>
              <a:gd name="connsiteX1" fmla="*/ 6225397 w 6225397"/>
              <a:gd name="connsiteY1" fmla="*/ 0 h 2368551"/>
              <a:gd name="connsiteX2" fmla="*/ 6213929 w 6225397"/>
              <a:gd name="connsiteY2" fmla="*/ 2368551 h 2368551"/>
              <a:gd name="connsiteX3" fmla="*/ 0 w 6225397"/>
              <a:gd name="connsiteY3" fmla="*/ 2359026 h 2368551"/>
              <a:gd name="connsiteX4" fmla="*/ 0 w 6225397"/>
              <a:gd name="connsiteY4" fmla="*/ 19050 h 2368551"/>
              <a:gd name="connsiteX0" fmla="*/ 0 w 6538084"/>
              <a:gd name="connsiteY0" fmla="*/ 0 h 2349501"/>
              <a:gd name="connsiteX1" fmla="*/ 6538084 w 6538084"/>
              <a:gd name="connsiteY1" fmla="*/ 176084 h 2349501"/>
              <a:gd name="connsiteX2" fmla="*/ 6213929 w 6538084"/>
              <a:gd name="connsiteY2" fmla="*/ 2349501 h 2349501"/>
              <a:gd name="connsiteX3" fmla="*/ 0 w 6538084"/>
              <a:gd name="connsiteY3" fmla="*/ 2339976 h 2349501"/>
              <a:gd name="connsiteX4" fmla="*/ 0 w 6538084"/>
              <a:gd name="connsiteY4" fmla="*/ 0 h 2349501"/>
              <a:gd name="connsiteX0" fmla="*/ 0 w 6538084"/>
              <a:gd name="connsiteY0" fmla="*/ 425580 h 2173417"/>
              <a:gd name="connsiteX1" fmla="*/ 6538084 w 6538084"/>
              <a:gd name="connsiteY1" fmla="*/ 0 h 2173417"/>
              <a:gd name="connsiteX2" fmla="*/ 6213929 w 6538084"/>
              <a:gd name="connsiteY2" fmla="*/ 2173417 h 2173417"/>
              <a:gd name="connsiteX3" fmla="*/ 0 w 6538084"/>
              <a:gd name="connsiteY3" fmla="*/ 2163892 h 2173417"/>
              <a:gd name="connsiteX4" fmla="*/ 0 w 6538084"/>
              <a:gd name="connsiteY4" fmla="*/ 425580 h 2173417"/>
              <a:gd name="connsiteX0" fmla="*/ 0 w 6214021"/>
              <a:gd name="connsiteY0" fmla="*/ 523147 h 2270984"/>
              <a:gd name="connsiteX1" fmla="*/ 6105841 w 6214021"/>
              <a:gd name="connsiteY1" fmla="*/ 0 h 2270984"/>
              <a:gd name="connsiteX2" fmla="*/ 6213929 w 6214021"/>
              <a:gd name="connsiteY2" fmla="*/ 2270984 h 2270984"/>
              <a:gd name="connsiteX3" fmla="*/ 0 w 6214021"/>
              <a:gd name="connsiteY3" fmla="*/ 2261459 h 2270984"/>
              <a:gd name="connsiteX4" fmla="*/ 0 w 6214021"/>
              <a:gd name="connsiteY4" fmla="*/ 523147 h 2270984"/>
              <a:gd name="connsiteX0" fmla="*/ 0 w 6105841"/>
              <a:gd name="connsiteY0" fmla="*/ 523147 h 2270984"/>
              <a:gd name="connsiteX1" fmla="*/ 6105841 w 6105841"/>
              <a:gd name="connsiteY1" fmla="*/ 0 h 2270984"/>
              <a:gd name="connsiteX2" fmla="*/ 6094372 w 6105841"/>
              <a:gd name="connsiteY2" fmla="*/ 2270984 h 2270984"/>
              <a:gd name="connsiteX3" fmla="*/ 0 w 6105841"/>
              <a:gd name="connsiteY3" fmla="*/ 2261459 h 2270984"/>
              <a:gd name="connsiteX4" fmla="*/ 0 w 6105841"/>
              <a:gd name="connsiteY4" fmla="*/ 523147 h 2270984"/>
              <a:gd name="connsiteX0" fmla="*/ 45983 w 6105841"/>
              <a:gd name="connsiteY0" fmla="*/ 0 h 2365761"/>
              <a:gd name="connsiteX1" fmla="*/ 6105841 w 6105841"/>
              <a:gd name="connsiteY1" fmla="*/ 94777 h 2365761"/>
              <a:gd name="connsiteX2" fmla="*/ 6094372 w 6105841"/>
              <a:gd name="connsiteY2" fmla="*/ 2365761 h 2365761"/>
              <a:gd name="connsiteX3" fmla="*/ 0 w 6105841"/>
              <a:gd name="connsiteY3" fmla="*/ 2356236 h 2365761"/>
              <a:gd name="connsiteX4" fmla="*/ 45983 w 6105841"/>
              <a:gd name="connsiteY4" fmla="*/ 0 h 2365761"/>
              <a:gd name="connsiteX0" fmla="*/ 45983 w 6094617"/>
              <a:gd name="connsiteY0" fmla="*/ 2790 h 2368551"/>
              <a:gd name="connsiteX1" fmla="*/ 6059858 w 6094617"/>
              <a:gd name="connsiteY1" fmla="*/ 0 h 2368551"/>
              <a:gd name="connsiteX2" fmla="*/ 6094372 w 6094617"/>
              <a:gd name="connsiteY2" fmla="*/ 2368551 h 2368551"/>
              <a:gd name="connsiteX3" fmla="*/ 0 w 6094617"/>
              <a:gd name="connsiteY3" fmla="*/ 2359026 h 2368551"/>
              <a:gd name="connsiteX4" fmla="*/ 45983 w 6094617"/>
              <a:gd name="connsiteY4" fmla="*/ 2790 h 2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617" h="2368551">
                <a:moveTo>
                  <a:pt x="45983" y="2790"/>
                </a:moveTo>
                <a:lnTo>
                  <a:pt x="6059858" y="0"/>
                </a:lnTo>
                <a:cubicBezTo>
                  <a:pt x="6056035" y="789517"/>
                  <a:pt x="6098195" y="1579034"/>
                  <a:pt x="6094372" y="2368551"/>
                </a:cubicBezTo>
                <a:lnTo>
                  <a:pt x="0" y="2359026"/>
                </a:lnTo>
                <a:lnTo>
                  <a:pt x="45983" y="2790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5000"/>
                  <a:lumOff val="55000"/>
                  <a:alpha val="8000"/>
                </a:schemeClr>
              </a:gs>
              <a:gs pos="15000">
                <a:schemeClr val="bg2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DBEAAF4-39EF-4A8A-B520-8EB9FD101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866819" cy="4047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9F51DA-9EA1-4C6D-A85C-26217213C71E}"/>
              </a:ext>
            </a:extLst>
          </p:cNvPr>
          <p:cNvSpPr/>
          <p:nvPr userDrawn="1"/>
        </p:nvSpPr>
        <p:spPr>
          <a:xfrm>
            <a:off x="0" y="2460625"/>
            <a:ext cx="12192000" cy="3305175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6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C83CD-AED1-4FB9-80DD-0A1D6041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5175" y="2955698"/>
            <a:ext cx="6682106" cy="593725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Type 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226E3B-0121-40C5-929D-7E27E31AB9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5175" y="3640138"/>
            <a:ext cx="6697663" cy="504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Type name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DF7C71-76C3-4462-8E7B-A97EAF9CA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5175" y="4239828"/>
            <a:ext cx="2536825" cy="429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DD/MM/YYYY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791550-42E0-42E3-919F-CCC4C0CED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6D709E3-4770-452A-AC39-9112A3E4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E2CA6960-5911-48B4-824A-B2B8CA9EACD4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354230-C9B8-4AB4-B833-AC10E242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83869-8A1D-44A6-BF6F-4F56AE5FE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0E0DA6A-1F8E-4096-87AE-A1122661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6028AB2-3499-4CB2-8248-783A9AA786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7415B0-0415-4E13-B6E2-3C60A404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416855"/>
            <a:ext cx="5302250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866144-63C0-494E-AD5E-032EF815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3004457"/>
            <a:ext cx="5305425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1AAF99-BD54-406E-B011-B4745C5D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416855"/>
            <a:ext cx="5183188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8554F35-D73B-4B8F-9EB4-22C01C69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4457"/>
            <a:ext cx="5183188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C184-98E1-4B00-9018-CCFB06B4F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82EAFD9F-98B7-4BE0-B998-CF81F4870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23" name="Rectangle 20">
            <a:extLst>
              <a:ext uri="{FF2B5EF4-FFF2-40B4-BE49-F238E27FC236}">
                <a16:creationId xmlns:a16="http://schemas.microsoft.com/office/drawing/2014/main" id="{AEE33C70-99FF-4732-A203-27CA25F78E21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C2C1FE5-CAB6-4F82-882F-440B8D54A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B87E4CB-594E-4412-89EA-9D96BED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8108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4543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F2E7-97DF-46CD-BB08-F2D07B798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5999"/>
            <a:ext cx="5181600" cy="389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14755-0822-4F7B-98A1-2A7BF543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181600" cy="3890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842D7D9-E32B-41EA-9A9F-2E0131B03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04ACCE8B-9313-4DC6-BCBC-5F432BD4DA7A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5D5D52-33DB-425E-8D50-6104933DC1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3BBA50-2339-4E79-98C1-A0F14AD52AF2}"/>
              </a:ext>
            </a:extLst>
          </p:cNvPr>
          <p:cNvSpPr txBox="1">
            <a:spLocks/>
          </p:cNvSpPr>
          <p:nvPr userDrawn="1"/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CEF30A-A37E-4B0D-948A-E906446F6F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5654F7-0A1B-4CEC-AFBF-F57CD7EBF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05" y="1118384"/>
            <a:ext cx="10968694" cy="231061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E2AB49F-1796-418B-A74D-89764D6BA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904" y="3703584"/>
            <a:ext cx="1096869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7A3E3-B7E3-4C0E-9E7D-488E7EF0A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2990053D-8E3D-455B-83C8-75CFBA04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3D875CF4-B65D-48C6-BD76-04173AD7F7FB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11EA7A2-A3CC-4306-BE75-ECCB0B1BAC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ire, table, small, hanging&#10;&#10;Description automatically generated">
            <a:extLst>
              <a:ext uri="{FF2B5EF4-FFF2-40B4-BE49-F238E27FC236}">
                <a16:creationId xmlns:a16="http://schemas.microsoft.com/office/drawing/2014/main" id="{AEABACCA-6012-47B2-A0B3-60AE5F7C5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779"/>
            <a:ext cx="12192000" cy="3686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43B76C-B35D-4626-B362-91BBEA450BA0}"/>
              </a:ext>
            </a:extLst>
          </p:cNvPr>
          <p:cNvSpPr/>
          <p:nvPr userDrawn="1"/>
        </p:nvSpPr>
        <p:spPr>
          <a:xfrm>
            <a:off x="0" y="1941779"/>
            <a:ext cx="12192000" cy="3686573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5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359381-5013-4EF6-B1D3-A07308CE5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6" y="2419595"/>
            <a:ext cx="572331" cy="5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EE741-699F-4B32-B6DA-0D2AC5BE88B4}"/>
              </a:ext>
            </a:extLst>
          </p:cNvPr>
          <p:cNvSpPr txBox="1"/>
          <p:nvPr userDrawn="1"/>
        </p:nvSpPr>
        <p:spPr>
          <a:xfrm>
            <a:off x="2927687" y="2507533"/>
            <a:ext cx="19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 Project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FC67E08-B263-4BCC-ADEA-A6274A7D2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08717" y="3135203"/>
            <a:ext cx="524300" cy="515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8998D-BEA9-4AA1-B58D-162589A4E51C}"/>
              </a:ext>
            </a:extLst>
          </p:cNvPr>
          <p:cNvSpPr txBox="1"/>
          <p:nvPr userDrawn="1"/>
        </p:nvSpPr>
        <p:spPr>
          <a:xfrm>
            <a:off x="2927687" y="3214245"/>
            <a:ext cx="22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ENRIITC_eu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CC7DB-4449-45D1-A345-1A0147E3AE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46408" y="3850810"/>
            <a:ext cx="646004" cy="64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51A83E-F333-40C1-B66A-0D17053EA617}"/>
              </a:ext>
            </a:extLst>
          </p:cNvPr>
          <p:cNvSpPr txBox="1"/>
          <p:nvPr userDrawn="1"/>
        </p:nvSpPr>
        <p:spPr>
          <a:xfrm>
            <a:off x="2927687" y="3996872"/>
            <a:ext cx="25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www.enriitc-project.eu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1E5463-B649-4B2F-B2B0-58603011F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AE2059-6D4F-4888-BB3A-7772958A3E24}"/>
              </a:ext>
            </a:extLst>
          </p:cNvPr>
          <p:cNvSpPr txBox="1"/>
          <p:nvPr userDrawn="1"/>
        </p:nvSpPr>
        <p:spPr>
          <a:xfrm>
            <a:off x="2965406" y="4783893"/>
            <a:ext cx="232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FFECA3-DC18-4B0E-8432-63B967E59F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80" y="4652009"/>
            <a:ext cx="633101" cy="633101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7EA5F5D-F09B-4DA4-85FA-D0C5C12F0C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1771554" cy="8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5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555C4-F641-4B28-ADC3-B828371F6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Communications’ strategy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EACA2-E1C2-4A09-B5B5-12405CD81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Spyros Goudelis (EATRIS ERIC)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BC2E5-46F3-4794-9F4F-6199FB0FF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21/01/2020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6343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E08FDA-56D7-42CD-8BE6-D196F294C0D6}"/>
              </a:ext>
            </a:extLst>
          </p:cNvPr>
          <p:cNvSpPr txBox="1"/>
          <p:nvPr/>
        </p:nvSpPr>
        <p:spPr>
          <a:xfrm>
            <a:off x="1379316" y="937677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 the Coca-Cola of house furniture?</a:t>
            </a:r>
            <a:endParaRPr lang="en-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6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7384A-63C6-47AF-ACF2-A6807858B976}"/>
              </a:ext>
            </a:extLst>
          </p:cNvPr>
          <p:cNvSpPr txBox="1"/>
          <p:nvPr/>
        </p:nvSpPr>
        <p:spPr>
          <a:xfrm>
            <a:off x="2941417" y="1683934"/>
            <a:ext cx="63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" dirty="0">
                <a:latin typeface="Arial" panose="020B0604020202020204" pitchFamily="34" charset="0"/>
                <a:cs typeface="Arial" panose="020B0604020202020204" pitchFamily="34" charset="0"/>
              </a:rPr>
              <a:t>The IKEA of search engine?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84B50-0951-457F-B676-A7F3DF4B5282}"/>
              </a:ext>
            </a:extLst>
          </p:cNvPr>
          <p:cNvSpPr txBox="1"/>
          <p:nvPr/>
        </p:nvSpPr>
        <p:spPr>
          <a:xfrm>
            <a:off x="1379316" y="937677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the Coca-Cola of house furniture?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6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A5E96C-ED0E-40CA-9976-E5F34638CE32}"/>
              </a:ext>
            </a:extLst>
          </p:cNvPr>
          <p:cNvSpPr txBox="1"/>
          <p:nvPr/>
        </p:nvSpPr>
        <p:spPr>
          <a:xfrm>
            <a:off x="2941417" y="1683934"/>
            <a:ext cx="63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The IKEA of search engine?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A924E-D9BF-41B0-82CB-BBA630059062}"/>
              </a:ext>
            </a:extLst>
          </p:cNvPr>
          <p:cNvSpPr txBox="1"/>
          <p:nvPr/>
        </p:nvSpPr>
        <p:spPr>
          <a:xfrm>
            <a:off x="1379316" y="937677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the Coca-Cola of house furniture?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B3CFB-3B2F-425E-B53E-4CAEEFEC5E3A}"/>
              </a:ext>
            </a:extLst>
          </p:cNvPr>
          <p:cNvSpPr txBox="1"/>
          <p:nvPr/>
        </p:nvSpPr>
        <p:spPr>
          <a:xfrm>
            <a:off x="2981960" y="2430191"/>
            <a:ext cx="62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The Google of</a:t>
            </a:r>
            <a:r>
              <a:rPr lang="en-GB" sz="3600" b="1"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sportswear?</a:t>
            </a:r>
            <a:endParaRPr lang="en-N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0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22F5C-F54A-4B7D-B136-46C908818FDB}"/>
              </a:ext>
            </a:extLst>
          </p:cNvPr>
          <p:cNvSpPr txBox="1"/>
          <p:nvPr/>
        </p:nvSpPr>
        <p:spPr>
          <a:xfrm>
            <a:off x="3067685" y="3176448"/>
            <a:ext cx="60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The Nike of coffee</a:t>
            </a:r>
            <a:r>
              <a:rPr lang="en-US" sz="3600" b="1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spc="-5" dirty="0">
                <a:latin typeface="Arial" panose="020B0604020202020204" pitchFamily="34" charset="0"/>
                <a:cs typeface="Arial" panose="020B0604020202020204" pitchFamily="34" charset="0"/>
              </a:rPr>
              <a:t>shops?</a:t>
            </a:r>
            <a:endParaRPr lang="en-N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67EC0-DF42-43B3-8A4F-C4E29D43B61F}"/>
              </a:ext>
            </a:extLst>
          </p:cNvPr>
          <p:cNvSpPr txBox="1"/>
          <p:nvPr/>
        </p:nvSpPr>
        <p:spPr>
          <a:xfrm>
            <a:off x="2941417" y="1683934"/>
            <a:ext cx="63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The IKEA of search engine?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514A0-9C51-42DD-9A87-DFA6300B1DC9}"/>
              </a:ext>
            </a:extLst>
          </p:cNvPr>
          <p:cNvSpPr txBox="1"/>
          <p:nvPr/>
        </p:nvSpPr>
        <p:spPr>
          <a:xfrm>
            <a:off x="1379316" y="937677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the Coca-Cola of house furniture?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75D76-8234-4574-B9AD-983F98F8968C}"/>
              </a:ext>
            </a:extLst>
          </p:cNvPr>
          <p:cNvSpPr txBox="1"/>
          <p:nvPr/>
        </p:nvSpPr>
        <p:spPr>
          <a:xfrm>
            <a:off x="2981960" y="2430191"/>
            <a:ext cx="62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Google of</a:t>
            </a:r>
            <a:r>
              <a:rPr lang="en-GB" sz="3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spc="-5" dirty="0">
                <a:latin typeface="Arial" panose="020B0604020202020204" pitchFamily="34" charset="0"/>
                <a:cs typeface="Arial" panose="020B0604020202020204" pitchFamily="34" charset="0"/>
              </a:rPr>
              <a:t>sportswear?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1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8C022-3F48-4A12-9186-FE852B0C324A}"/>
              </a:ext>
            </a:extLst>
          </p:cNvPr>
          <p:cNvSpPr txBox="1"/>
          <p:nvPr/>
        </p:nvSpPr>
        <p:spPr>
          <a:xfrm>
            <a:off x="3417093" y="3922705"/>
            <a:ext cx="535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The Starbucks of</a:t>
            </a:r>
            <a:r>
              <a:rPr lang="en-GB" sz="3600" b="1" i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beer?</a:t>
            </a:r>
            <a:endParaRPr lang="en-N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01B1C-A714-4D05-B99C-1955C95F3B91}"/>
              </a:ext>
            </a:extLst>
          </p:cNvPr>
          <p:cNvSpPr txBox="1"/>
          <p:nvPr/>
        </p:nvSpPr>
        <p:spPr>
          <a:xfrm>
            <a:off x="3067685" y="3176448"/>
            <a:ext cx="60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Nike of coffee</a:t>
            </a:r>
            <a:r>
              <a:rPr lang="en-US" sz="3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5" dirty="0">
                <a:latin typeface="Arial" panose="020B0604020202020204" pitchFamily="34" charset="0"/>
                <a:cs typeface="Arial" panose="020B0604020202020204" pitchFamily="34" charset="0"/>
              </a:rPr>
              <a:t>shops?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55800-1911-40DB-A7FF-03D4BDF9852A}"/>
              </a:ext>
            </a:extLst>
          </p:cNvPr>
          <p:cNvSpPr txBox="1"/>
          <p:nvPr/>
        </p:nvSpPr>
        <p:spPr>
          <a:xfrm>
            <a:off x="2941417" y="1683934"/>
            <a:ext cx="63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The IKEA of search engine?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899ED-3CCF-44E8-AF3D-6469CCD260C3}"/>
              </a:ext>
            </a:extLst>
          </p:cNvPr>
          <p:cNvSpPr txBox="1"/>
          <p:nvPr/>
        </p:nvSpPr>
        <p:spPr>
          <a:xfrm>
            <a:off x="1379316" y="937677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the Coca-Cola of house furniture?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9A843-CBB0-42AA-9D07-31E4D8C1723A}"/>
              </a:ext>
            </a:extLst>
          </p:cNvPr>
          <p:cNvSpPr txBox="1"/>
          <p:nvPr/>
        </p:nvSpPr>
        <p:spPr>
          <a:xfrm>
            <a:off x="2981960" y="2430191"/>
            <a:ext cx="62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Google of</a:t>
            </a:r>
            <a:r>
              <a:rPr lang="en-GB" sz="3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spc="-5" dirty="0">
                <a:latin typeface="Arial" panose="020B0604020202020204" pitchFamily="34" charset="0"/>
                <a:cs typeface="Arial" panose="020B0604020202020204" pitchFamily="34" charset="0"/>
              </a:rPr>
              <a:t>sportswear?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8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D410D-0F85-440D-B20E-0B5D8F75ED2F}"/>
              </a:ext>
            </a:extLst>
          </p:cNvPr>
          <p:cNvSpPr txBox="1"/>
          <p:nvPr/>
        </p:nvSpPr>
        <p:spPr>
          <a:xfrm>
            <a:off x="1409422" y="4668963"/>
            <a:ext cx="937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The Heineken of computers </a:t>
            </a:r>
            <a:r>
              <a:rPr lang="en-US" sz="3600" b="1" i="1" spc="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600" b="1" i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mobiles?</a:t>
            </a:r>
            <a:endParaRPr lang="en-N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41D41-160B-47A7-A119-A99BE326ACC7}"/>
              </a:ext>
            </a:extLst>
          </p:cNvPr>
          <p:cNvSpPr txBox="1"/>
          <p:nvPr/>
        </p:nvSpPr>
        <p:spPr>
          <a:xfrm>
            <a:off x="3417093" y="3922705"/>
            <a:ext cx="535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Starbucks of</a:t>
            </a:r>
            <a:r>
              <a:rPr lang="en-GB" sz="3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beer?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6E480-960F-4474-A196-DE1B65A613B0}"/>
              </a:ext>
            </a:extLst>
          </p:cNvPr>
          <p:cNvSpPr txBox="1"/>
          <p:nvPr/>
        </p:nvSpPr>
        <p:spPr>
          <a:xfrm>
            <a:off x="3067685" y="3176448"/>
            <a:ext cx="60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Nike of coffee</a:t>
            </a:r>
            <a:r>
              <a:rPr lang="en-US" sz="3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5" dirty="0">
                <a:latin typeface="Arial" panose="020B0604020202020204" pitchFamily="34" charset="0"/>
                <a:cs typeface="Arial" panose="020B0604020202020204" pitchFamily="34" charset="0"/>
              </a:rPr>
              <a:t>shops?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75247-5377-49B7-BD1C-045DFFE7B758}"/>
              </a:ext>
            </a:extLst>
          </p:cNvPr>
          <p:cNvSpPr txBox="1"/>
          <p:nvPr/>
        </p:nvSpPr>
        <p:spPr>
          <a:xfrm>
            <a:off x="2941417" y="1683934"/>
            <a:ext cx="63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The IKEA of search engine?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EC6D3-F9BD-4258-BC63-F358FA1BA484}"/>
              </a:ext>
            </a:extLst>
          </p:cNvPr>
          <p:cNvSpPr txBox="1"/>
          <p:nvPr/>
        </p:nvSpPr>
        <p:spPr>
          <a:xfrm>
            <a:off x="1379316" y="937677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5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the Coca-Cola of house furniture?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378F0-57B0-40E4-BDA2-0785E5F120E7}"/>
              </a:ext>
            </a:extLst>
          </p:cNvPr>
          <p:cNvSpPr txBox="1"/>
          <p:nvPr/>
        </p:nvSpPr>
        <p:spPr>
          <a:xfrm>
            <a:off x="2981960" y="2430191"/>
            <a:ext cx="62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Google of</a:t>
            </a:r>
            <a:r>
              <a:rPr lang="en-GB" sz="3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spc="-5" dirty="0">
                <a:latin typeface="Arial" panose="020B0604020202020204" pitchFamily="34" charset="0"/>
                <a:cs typeface="Arial" panose="020B0604020202020204" pitchFamily="34" charset="0"/>
              </a:rPr>
              <a:t>sportswear?</a:t>
            </a:r>
            <a:endParaRPr lang="en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1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US" dirty="0"/>
          </a:p>
          <a:p>
            <a:endParaRPr lang="en-N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A7EE12-BE01-4C21-85D8-7E4E9979762A}"/>
              </a:ext>
            </a:extLst>
          </p:cNvPr>
          <p:cNvSpPr txBox="1">
            <a:spLocks/>
          </p:cNvSpPr>
          <p:nvPr/>
        </p:nvSpPr>
        <p:spPr>
          <a:xfrm>
            <a:off x="847725" y="1213305"/>
            <a:ext cx="10658476" cy="64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our approach?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9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US" dirty="0"/>
          </a:p>
          <a:p>
            <a:endParaRPr lang="en-NL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79D8A-E018-45D5-923C-E2FB88ED1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891030"/>
            <a:ext cx="3086100" cy="4762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A7EE12-BE01-4C21-85D8-7E4E9979762A}"/>
              </a:ext>
            </a:extLst>
          </p:cNvPr>
          <p:cNvSpPr txBox="1">
            <a:spLocks/>
          </p:cNvSpPr>
          <p:nvPr/>
        </p:nvSpPr>
        <p:spPr>
          <a:xfrm>
            <a:off x="847725" y="1213305"/>
            <a:ext cx="10658476" cy="64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our approach?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9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is our approach?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US" dirty="0"/>
          </a:p>
          <a:p>
            <a:endParaRPr lang="en-NL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8C323E8-3456-4F26-8310-9EC769CAF6DD}"/>
              </a:ext>
            </a:extLst>
          </p:cNvPr>
          <p:cNvSpPr txBox="1">
            <a:spLocks/>
          </p:cNvSpPr>
          <p:nvPr/>
        </p:nvSpPr>
        <p:spPr>
          <a:xfrm>
            <a:off x="847724" y="2271487"/>
            <a:ext cx="10658476" cy="4057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We need to introduce ourselves</a:t>
            </a:r>
          </a:p>
          <a:p>
            <a:pPr>
              <a:lnSpc>
                <a:spcPct val="150000"/>
              </a:lnSpc>
            </a:pPr>
            <a:r>
              <a:rPr lang="en-US" dirty="0"/>
              <a:t>Regularly disseminate related content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9543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Legal aspects?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US" dirty="0"/>
          </a:p>
          <a:p>
            <a:endParaRPr lang="en-NL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8C323E8-3456-4F26-8310-9EC769CAF6DD}"/>
              </a:ext>
            </a:extLst>
          </p:cNvPr>
          <p:cNvSpPr txBox="1">
            <a:spLocks/>
          </p:cNvSpPr>
          <p:nvPr/>
        </p:nvSpPr>
        <p:spPr>
          <a:xfrm>
            <a:off x="847724" y="2271487"/>
            <a:ext cx="10658476" cy="4057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GDPR </a:t>
            </a:r>
          </a:p>
          <a:p>
            <a:pPr>
              <a:lnSpc>
                <a:spcPct val="100000"/>
              </a:lnSpc>
            </a:pPr>
            <a:r>
              <a:rPr lang="en-US" dirty="0"/>
              <a:t>GDPR</a:t>
            </a:r>
          </a:p>
          <a:p>
            <a:pPr>
              <a:lnSpc>
                <a:spcPct val="100000"/>
              </a:lnSpc>
            </a:pPr>
            <a:r>
              <a:rPr lang="en-US" dirty="0"/>
              <a:t>GDPR</a:t>
            </a:r>
          </a:p>
          <a:p>
            <a:pPr>
              <a:lnSpc>
                <a:spcPct val="100000"/>
              </a:lnSpc>
            </a:pPr>
            <a:r>
              <a:rPr lang="en-US" dirty="0"/>
              <a:t>GDPR</a:t>
            </a:r>
          </a:p>
          <a:p>
            <a:pPr>
              <a:lnSpc>
                <a:spcPct val="100000"/>
              </a:lnSpc>
            </a:pPr>
            <a:r>
              <a:rPr lang="en-US" dirty="0"/>
              <a:t>Copyright infringement </a:t>
            </a:r>
          </a:p>
          <a:p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05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Initial questions</a:t>
            </a:r>
            <a:endParaRPr lang="en-NL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ENRIITC Project. Why?</a:t>
            </a:r>
          </a:p>
          <a:p>
            <a:pPr>
              <a:lnSpc>
                <a:spcPct val="100000"/>
              </a:lnSpc>
            </a:pPr>
            <a:r>
              <a:rPr lang="en-US" dirty="0"/>
              <a:t>Who participates in this? </a:t>
            </a:r>
          </a:p>
          <a:p>
            <a:pPr>
              <a:lnSpc>
                <a:spcPct val="100000"/>
              </a:lnSpc>
            </a:pPr>
            <a:r>
              <a:rPr lang="en-US" dirty="0"/>
              <a:t>Role of Communications. Do they help?</a:t>
            </a:r>
          </a:p>
          <a:p>
            <a:pPr>
              <a:lnSpc>
                <a:spcPct val="100000"/>
              </a:lnSpc>
            </a:pPr>
            <a:r>
              <a:rPr lang="en-US" dirty="0"/>
              <a:t>What is our approach? </a:t>
            </a:r>
          </a:p>
          <a:p>
            <a:pPr>
              <a:lnSpc>
                <a:spcPct val="100000"/>
              </a:lnSpc>
            </a:pPr>
            <a:r>
              <a:rPr lang="en-US" dirty="0"/>
              <a:t>Legal aspects? </a:t>
            </a:r>
          </a:p>
          <a:p>
            <a:pPr>
              <a:lnSpc>
                <a:spcPct val="100000"/>
              </a:lnSpc>
            </a:pPr>
            <a:r>
              <a:rPr lang="en-US" dirty="0"/>
              <a:t>What happens next? </a:t>
            </a:r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5365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happens next</a:t>
            </a:r>
            <a:r>
              <a:rPr lang="en-US"/>
              <a:t>?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US" dirty="0"/>
          </a:p>
          <a:p>
            <a:endParaRPr lang="en-NL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8C323E8-3456-4F26-8310-9EC769CAF6DD}"/>
              </a:ext>
            </a:extLst>
          </p:cNvPr>
          <p:cNvSpPr txBox="1">
            <a:spLocks/>
          </p:cNvSpPr>
          <p:nvPr/>
        </p:nvSpPr>
        <p:spPr>
          <a:xfrm>
            <a:off x="847724" y="2271487"/>
            <a:ext cx="10658476" cy="4057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Website to be a collaboration portal 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 proof of concept</a:t>
            </a:r>
          </a:p>
          <a:p>
            <a:pPr>
              <a:lnSpc>
                <a:spcPct val="150000"/>
              </a:lnSpc>
            </a:pPr>
            <a:r>
              <a:rPr lang="en-US" dirty="0"/>
              <a:t>Introduce cases from running projects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52993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16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0D308-02A9-4903-8192-36B6D6D1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11824"/>
            <a:ext cx="3721768" cy="8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ENRIITC Project. Why?</a:t>
            </a:r>
          </a:p>
        </p:txBody>
      </p:sp>
    </p:spTree>
    <p:extLst>
      <p:ext uri="{BB962C8B-B14F-4D97-AF65-F5344CB8AC3E}">
        <p14:creationId xmlns:p14="http://schemas.microsoft.com/office/powerpoint/2010/main" val="2319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ENRIITC Project. Why?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Create THE network for public-private collaboration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2320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ENRIITC Project. Why?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Create THE network for public-private collaboration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*A unique opportunity for the visibility of RIs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6476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Who participates in this? Why?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349314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RIs		Associates		Industry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ILOs			 ICOs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1114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Role of Communications.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96ED56D-8E7E-4C0F-A7F7-5481922D08AF}"/>
              </a:ext>
            </a:extLst>
          </p:cNvPr>
          <p:cNvSpPr txBox="1">
            <a:spLocks/>
          </p:cNvSpPr>
          <p:nvPr/>
        </p:nvSpPr>
        <p:spPr>
          <a:xfrm>
            <a:off x="847724" y="2271487"/>
            <a:ext cx="10658476" cy="4057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Catalysis</a:t>
            </a:r>
            <a:r>
              <a:rPr lang="en-US" sz="2400" dirty="0"/>
              <a:t> 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8983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Do they help?</a:t>
            </a:r>
          </a:p>
        </p:txBody>
      </p:sp>
    </p:spTree>
    <p:extLst>
      <p:ext uri="{BB962C8B-B14F-4D97-AF65-F5344CB8AC3E}">
        <p14:creationId xmlns:p14="http://schemas.microsoft.com/office/powerpoint/2010/main" val="304108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2A4AA-B8A1-4181-BA36-9C2894B1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04B15F-B6BD-4E35-B75F-AA6F746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</p:spPr>
        <p:txBody>
          <a:bodyPr/>
          <a:lstStyle/>
          <a:p>
            <a:endParaRPr lang="en-US" dirty="0"/>
          </a:p>
          <a:p>
            <a:endParaRPr lang="en-NL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834806C-4820-4C8E-A825-DBF1A9175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72" y="1796099"/>
            <a:ext cx="7611979" cy="42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5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RIITC_Colour_Codes">
      <a:dk1>
        <a:srgbClr val="0657A3"/>
      </a:dk1>
      <a:lt1>
        <a:sysClr val="window" lastClr="FFFFFF"/>
      </a:lt1>
      <a:dk2>
        <a:srgbClr val="81818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6" id="{EFE0522F-9D0A-4B41-8E18-15086D5DE3F1}" vid="{596D952E-B024-49A0-B4EB-DED9607EF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ENRIITC_Project_Presentation_Slides_Template_</Template>
  <TotalTime>0</TotalTime>
  <Words>425</Words>
  <Application>Microsoft Office PowerPoint</Application>
  <PresentationFormat>Widescreen</PresentationFormat>
  <Paragraphs>97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Initial questions</vt:lpstr>
      <vt:lpstr>ENRIITC Project. Why?</vt:lpstr>
      <vt:lpstr>ENRIITC Project. Why?</vt:lpstr>
      <vt:lpstr>ENRIITC Project. Why?</vt:lpstr>
      <vt:lpstr>Who participates in this? Why?</vt:lpstr>
      <vt:lpstr>Role of Communications.</vt:lpstr>
      <vt:lpstr>Do they help?</vt:lpstr>
      <vt:lpstr>Quiz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our approach?</vt:lpstr>
      <vt:lpstr>Legal aspects?  </vt:lpstr>
      <vt:lpstr>What happens next?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Spyros Goudelis | EATRIS</dc:creator>
  <cp:lastModifiedBy>Spyros Goudelis | EATRIS</cp:lastModifiedBy>
  <cp:revision>14</cp:revision>
  <dcterms:created xsi:type="dcterms:W3CDTF">2020-01-20T21:25:43Z</dcterms:created>
  <dcterms:modified xsi:type="dcterms:W3CDTF">2020-01-21T08:17:48Z</dcterms:modified>
</cp:coreProperties>
</file>