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73" r:id="rId4"/>
    <p:sldId id="268" r:id="rId5"/>
    <p:sldId id="275" r:id="rId6"/>
    <p:sldId id="263" r:id="rId7"/>
    <p:sldId id="264" r:id="rId8"/>
    <p:sldId id="265" r:id="rId9"/>
    <p:sldId id="272" r:id="rId10"/>
    <p:sldId id="266" r:id="rId11"/>
    <p:sldId id="269" r:id="rId12"/>
    <p:sldId id="276" r:id="rId13"/>
    <p:sldId id="277" r:id="rId14"/>
    <p:sldId id="270" r:id="rId15"/>
    <p:sldId id="274" r:id="rId16"/>
    <p:sldId id="262" r:id="rId17"/>
    <p:sldId id="259" r:id="rId18"/>
    <p:sldId id="267" r:id="rId19"/>
    <p:sldId id="280" r:id="rId20"/>
    <p:sldId id="278" r:id="rId21"/>
    <p:sldId id="284" r:id="rId22"/>
    <p:sldId id="281" r:id="rId23"/>
    <p:sldId id="294" r:id="rId24"/>
    <p:sldId id="282" r:id="rId25"/>
    <p:sldId id="29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533FA-A622-49A8-B9C7-0EFB7E4C0F2C}" type="datetimeFigureOut">
              <a:rPr lang="da-DK" smtClean="0"/>
              <a:t>21-01-2020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9D7D3-452A-4591-88CA-A79A2ABE3F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160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505E05F-3513-4834-9E5F-5E427D71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33748"/>
          <a:stretch/>
        </p:blipFill>
        <p:spPr>
          <a:xfrm>
            <a:off x="0" y="2735103"/>
            <a:ext cx="12192000" cy="2646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93462-E91A-42FD-A195-F17F734E3CFE}"/>
              </a:ext>
            </a:extLst>
          </p:cNvPr>
          <p:cNvSpPr txBox="1"/>
          <p:nvPr userDrawn="1"/>
        </p:nvSpPr>
        <p:spPr>
          <a:xfrm>
            <a:off x="1897378" y="1501205"/>
            <a:ext cx="506548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0" dirty="0"/>
              <a:t>ENRIITC</a:t>
            </a:r>
            <a:endParaRPr lang="en-NL" sz="6100" dirty="0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794D3306-EB2D-4A2F-8CF0-A064426EFC05}"/>
              </a:ext>
            </a:extLst>
          </p:cNvPr>
          <p:cNvSpPr/>
          <p:nvPr userDrawn="1"/>
        </p:nvSpPr>
        <p:spPr>
          <a:xfrm>
            <a:off x="-112750" y="2532254"/>
            <a:ext cx="12304750" cy="3142831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25397"/>
              <a:gd name="connsiteY0" fmla="*/ 19050 h 2368551"/>
              <a:gd name="connsiteX1" fmla="*/ 6225397 w 6225397"/>
              <a:gd name="connsiteY1" fmla="*/ 0 h 2368551"/>
              <a:gd name="connsiteX2" fmla="*/ 6213929 w 6225397"/>
              <a:gd name="connsiteY2" fmla="*/ 2368551 h 2368551"/>
              <a:gd name="connsiteX3" fmla="*/ 0 w 6225397"/>
              <a:gd name="connsiteY3" fmla="*/ 2359026 h 2368551"/>
              <a:gd name="connsiteX4" fmla="*/ 0 w 6225397"/>
              <a:gd name="connsiteY4" fmla="*/ 19050 h 2368551"/>
              <a:gd name="connsiteX0" fmla="*/ 0 w 6538084"/>
              <a:gd name="connsiteY0" fmla="*/ 0 h 2349501"/>
              <a:gd name="connsiteX1" fmla="*/ 6538084 w 6538084"/>
              <a:gd name="connsiteY1" fmla="*/ 176084 h 2349501"/>
              <a:gd name="connsiteX2" fmla="*/ 6213929 w 6538084"/>
              <a:gd name="connsiteY2" fmla="*/ 2349501 h 2349501"/>
              <a:gd name="connsiteX3" fmla="*/ 0 w 6538084"/>
              <a:gd name="connsiteY3" fmla="*/ 2339976 h 2349501"/>
              <a:gd name="connsiteX4" fmla="*/ 0 w 6538084"/>
              <a:gd name="connsiteY4" fmla="*/ 0 h 2349501"/>
              <a:gd name="connsiteX0" fmla="*/ 0 w 6538084"/>
              <a:gd name="connsiteY0" fmla="*/ 425580 h 2173417"/>
              <a:gd name="connsiteX1" fmla="*/ 6538084 w 6538084"/>
              <a:gd name="connsiteY1" fmla="*/ 0 h 2173417"/>
              <a:gd name="connsiteX2" fmla="*/ 6213929 w 6538084"/>
              <a:gd name="connsiteY2" fmla="*/ 2173417 h 2173417"/>
              <a:gd name="connsiteX3" fmla="*/ 0 w 6538084"/>
              <a:gd name="connsiteY3" fmla="*/ 2163892 h 2173417"/>
              <a:gd name="connsiteX4" fmla="*/ 0 w 6538084"/>
              <a:gd name="connsiteY4" fmla="*/ 425580 h 2173417"/>
              <a:gd name="connsiteX0" fmla="*/ 0 w 6214021"/>
              <a:gd name="connsiteY0" fmla="*/ 523147 h 2270984"/>
              <a:gd name="connsiteX1" fmla="*/ 6105841 w 6214021"/>
              <a:gd name="connsiteY1" fmla="*/ 0 h 2270984"/>
              <a:gd name="connsiteX2" fmla="*/ 6213929 w 6214021"/>
              <a:gd name="connsiteY2" fmla="*/ 2270984 h 2270984"/>
              <a:gd name="connsiteX3" fmla="*/ 0 w 6214021"/>
              <a:gd name="connsiteY3" fmla="*/ 2261459 h 2270984"/>
              <a:gd name="connsiteX4" fmla="*/ 0 w 6214021"/>
              <a:gd name="connsiteY4" fmla="*/ 523147 h 2270984"/>
              <a:gd name="connsiteX0" fmla="*/ 0 w 6105841"/>
              <a:gd name="connsiteY0" fmla="*/ 523147 h 2270984"/>
              <a:gd name="connsiteX1" fmla="*/ 6105841 w 6105841"/>
              <a:gd name="connsiteY1" fmla="*/ 0 h 2270984"/>
              <a:gd name="connsiteX2" fmla="*/ 6094372 w 6105841"/>
              <a:gd name="connsiteY2" fmla="*/ 2270984 h 2270984"/>
              <a:gd name="connsiteX3" fmla="*/ 0 w 6105841"/>
              <a:gd name="connsiteY3" fmla="*/ 2261459 h 2270984"/>
              <a:gd name="connsiteX4" fmla="*/ 0 w 6105841"/>
              <a:gd name="connsiteY4" fmla="*/ 523147 h 2270984"/>
              <a:gd name="connsiteX0" fmla="*/ 45983 w 6105841"/>
              <a:gd name="connsiteY0" fmla="*/ 0 h 2365761"/>
              <a:gd name="connsiteX1" fmla="*/ 6105841 w 6105841"/>
              <a:gd name="connsiteY1" fmla="*/ 94777 h 2365761"/>
              <a:gd name="connsiteX2" fmla="*/ 6094372 w 6105841"/>
              <a:gd name="connsiteY2" fmla="*/ 2365761 h 2365761"/>
              <a:gd name="connsiteX3" fmla="*/ 0 w 6105841"/>
              <a:gd name="connsiteY3" fmla="*/ 2356236 h 2365761"/>
              <a:gd name="connsiteX4" fmla="*/ 45983 w 6105841"/>
              <a:gd name="connsiteY4" fmla="*/ 0 h 2365761"/>
              <a:gd name="connsiteX0" fmla="*/ 45983 w 6094617"/>
              <a:gd name="connsiteY0" fmla="*/ 2790 h 2368551"/>
              <a:gd name="connsiteX1" fmla="*/ 6059858 w 6094617"/>
              <a:gd name="connsiteY1" fmla="*/ 0 h 2368551"/>
              <a:gd name="connsiteX2" fmla="*/ 6094372 w 6094617"/>
              <a:gd name="connsiteY2" fmla="*/ 2368551 h 2368551"/>
              <a:gd name="connsiteX3" fmla="*/ 0 w 6094617"/>
              <a:gd name="connsiteY3" fmla="*/ 2359026 h 2368551"/>
              <a:gd name="connsiteX4" fmla="*/ 45983 w 6094617"/>
              <a:gd name="connsiteY4" fmla="*/ 2790 h 2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617" h="2368551">
                <a:moveTo>
                  <a:pt x="45983" y="2790"/>
                </a:moveTo>
                <a:lnTo>
                  <a:pt x="6059858" y="0"/>
                </a:lnTo>
                <a:cubicBezTo>
                  <a:pt x="6056035" y="789517"/>
                  <a:pt x="6098195" y="1579034"/>
                  <a:pt x="6094372" y="2368551"/>
                </a:cubicBezTo>
                <a:lnTo>
                  <a:pt x="0" y="2359026"/>
                </a:lnTo>
                <a:lnTo>
                  <a:pt x="45983" y="2790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5000"/>
                  <a:lumOff val="55000"/>
                  <a:alpha val="8000"/>
                </a:schemeClr>
              </a:gs>
              <a:gs pos="15000">
                <a:schemeClr val="bg2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DBEAAF4-39EF-4A8A-B520-8EB9FD101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866819" cy="4047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9F51DA-9EA1-4C6D-A85C-26217213C71E}"/>
              </a:ext>
            </a:extLst>
          </p:cNvPr>
          <p:cNvSpPr/>
          <p:nvPr userDrawn="1"/>
        </p:nvSpPr>
        <p:spPr>
          <a:xfrm>
            <a:off x="0" y="2460625"/>
            <a:ext cx="12192000" cy="3305175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6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C83CD-AED1-4FB9-80DD-0A1D60415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5175" y="2955698"/>
            <a:ext cx="6682106" cy="593725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dirty="0"/>
              <a:t>Type 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226E3B-0121-40C5-929D-7E27E31AB9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5175" y="3640138"/>
            <a:ext cx="6697663" cy="504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Type name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DF7C71-76C3-4462-8E7B-A97EAF9CA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5175" y="4239828"/>
            <a:ext cx="2536825" cy="429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DD/MM/YYYY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791550-42E0-42E3-919F-CCC4C0CED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6D709E3-4770-452A-AC39-9112A3E4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E2CA6960-5911-48B4-824A-B2B8CA9EACD4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354230-C9B8-4AB4-B833-AC10E242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83869-8A1D-44A6-BF6F-4F56AE5FE5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0E0DA6A-1F8E-4096-87AE-A1122661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6028AB2-3499-4CB2-8248-783A9AA786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7415B0-0415-4E13-B6E2-3C60A4048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416855"/>
            <a:ext cx="5302250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1866144-63C0-494E-AD5E-032EF8153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3004457"/>
            <a:ext cx="5305425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1AAF99-BD54-406E-B011-B4745C5D8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416855"/>
            <a:ext cx="5183188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8554F35-D73B-4B8F-9EB4-22C01C69E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4457"/>
            <a:ext cx="5183188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5C184-98E1-4B00-9018-CCFB06B4F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82EAFD9F-98B7-4BE0-B998-CF81F4870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23" name="Rectangle 20">
            <a:extLst>
              <a:ext uri="{FF2B5EF4-FFF2-40B4-BE49-F238E27FC236}">
                <a16:creationId xmlns:a16="http://schemas.microsoft.com/office/drawing/2014/main" id="{AEE33C70-99FF-4732-A203-27CA25F78E21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3C2C1FE5-CAB6-4F82-882F-440B8D54A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9B87E4CB-594E-4412-89EA-9D96BEDA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8108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4543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F2E7-97DF-46CD-BB08-F2D07B798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5999"/>
            <a:ext cx="5181600" cy="389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14755-0822-4F7B-98A1-2A7BF543C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5999"/>
            <a:ext cx="5181600" cy="3890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842D7D9-E32B-41EA-9A9F-2E0131B03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04ACCE8B-9313-4DC6-BCBC-5F432BD4DA7A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15D5D52-33DB-425E-8D50-6104933DC1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3BBA50-2339-4E79-98C1-A0F14AD52AF2}"/>
              </a:ext>
            </a:extLst>
          </p:cNvPr>
          <p:cNvSpPr txBox="1">
            <a:spLocks/>
          </p:cNvSpPr>
          <p:nvPr userDrawn="1"/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CEF30A-A37E-4B0D-948A-E906446F6F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6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5654F7-0A1B-4CEC-AFBF-F57CD7EBF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05" y="1118384"/>
            <a:ext cx="10968694" cy="231061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E2AB49F-1796-418B-A74D-89764D6BA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904" y="3703584"/>
            <a:ext cx="1096869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7A3E3-B7E3-4C0E-9E7D-488E7EF0A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2990053D-8E3D-455B-83C8-75CFBA04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3D875CF4-B65D-48C6-BD76-04173AD7F7FB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11EA7A2-A3CC-4306-BE75-ECCB0B1BAC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ire, table, small, hanging&#10;&#10;Description automatically generated">
            <a:extLst>
              <a:ext uri="{FF2B5EF4-FFF2-40B4-BE49-F238E27FC236}">
                <a16:creationId xmlns:a16="http://schemas.microsoft.com/office/drawing/2014/main" id="{AEABACCA-6012-47B2-A0B3-60AE5F7C5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779"/>
            <a:ext cx="12192000" cy="36865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43B76C-B35D-4626-B362-91BBEA450BA0}"/>
              </a:ext>
            </a:extLst>
          </p:cNvPr>
          <p:cNvSpPr/>
          <p:nvPr userDrawn="1"/>
        </p:nvSpPr>
        <p:spPr>
          <a:xfrm>
            <a:off x="0" y="1941779"/>
            <a:ext cx="12192000" cy="3686573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5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359381-5013-4EF6-B1D3-A07308CE5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6" y="2419595"/>
            <a:ext cx="572331" cy="5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EE741-699F-4B32-B6DA-0D2AC5BE88B4}"/>
              </a:ext>
            </a:extLst>
          </p:cNvPr>
          <p:cNvSpPr txBox="1"/>
          <p:nvPr userDrawn="1"/>
        </p:nvSpPr>
        <p:spPr>
          <a:xfrm>
            <a:off x="2927687" y="2507533"/>
            <a:ext cx="19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 Project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FC67E08-B263-4BCC-ADEA-A6274A7D27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08717" y="3135203"/>
            <a:ext cx="524300" cy="515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08998D-BEA9-4AA1-B58D-162589A4E51C}"/>
              </a:ext>
            </a:extLst>
          </p:cNvPr>
          <p:cNvSpPr txBox="1"/>
          <p:nvPr userDrawn="1"/>
        </p:nvSpPr>
        <p:spPr>
          <a:xfrm>
            <a:off x="2927687" y="3214245"/>
            <a:ext cx="221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 err="1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ENRIITC_eu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CC7DB-4449-45D1-A345-1A0147E3AE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46408" y="3850810"/>
            <a:ext cx="646004" cy="64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51A83E-F333-40C1-B66A-0D17053EA617}"/>
              </a:ext>
            </a:extLst>
          </p:cNvPr>
          <p:cNvSpPr txBox="1"/>
          <p:nvPr userDrawn="1"/>
        </p:nvSpPr>
        <p:spPr>
          <a:xfrm>
            <a:off x="2927687" y="3996872"/>
            <a:ext cx="25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www.enriitc-project.eu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1E5463-B649-4B2F-B2B0-58603011F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AE2059-6D4F-4888-BB3A-7772958A3E24}"/>
              </a:ext>
            </a:extLst>
          </p:cNvPr>
          <p:cNvSpPr txBox="1"/>
          <p:nvPr userDrawn="1"/>
        </p:nvSpPr>
        <p:spPr>
          <a:xfrm>
            <a:off x="2965406" y="4783893"/>
            <a:ext cx="232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FFECA3-DC18-4B0E-8432-63B967E59F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80" y="4652009"/>
            <a:ext cx="633101" cy="633101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7EA5F5D-F09B-4DA4-85FA-D0C5C12F0C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1771554" cy="8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5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E555C4-F641-4B28-ADC3-B828371F6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5174" y="3196998"/>
            <a:ext cx="9242425" cy="59372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WP3: </a:t>
            </a:r>
          </a:p>
          <a:p>
            <a:pPr marL="0" indent="0">
              <a:buNone/>
            </a:pPr>
            <a:r>
              <a:rPr lang="en-US" dirty="0"/>
              <a:t>Development and refining of strategies for innovation, training and outreach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EACA2-E1C2-4A09-B5B5-12405CD81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5174" y="4567238"/>
            <a:ext cx="6697663" cy="504825"/>
          </a:xfrm>
        </p:spPr>
        <p:txBody>
          <a:bodyPr/>
          <a:lstStyle/>
          <a:p>
            <a:r>
              <a:rPr lang="da-DK" dirty="0"/>
              <a:t>WP-</a:t>
            </a:r>
            <a:r>
              <a:rPr lang="da-DK" dirty="0" err="1"/>
              <a:t>leader</a:t>
            </a:r>
            <a:r>
              <a:rPr lang="da-DK" dirty="0"/>
              <a:t>: Nikolaj Zangenberg, DTI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BC2E5-46F3-4794-9F4F-6199FB0FFA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5174" y="5166928"/>
            <a:ext cx="2536825" cy="429260"/>
          </a:xfrm>
        </p:spPr>
        <p:txBody>
          <a:bodyPr/>
          <a:lstStyle/>
          <a:p>
            <a:r>
              <a:rPr lang="da-DK" dirty="0"/>
              <a:t>21/01/2020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6343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3975100"/>
            <a:ext cx="11331576" cy="2151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objective is to </a:t>
            </a:r>
            <a:r>
              <a:rPr lang="en-US" sz="2000" dirty="0" err="1"/>
              <a:t>maximise</a:t>
            </a:r>
            <a:r>
              <a:rPr lang="en-US" sz="2000" dirty="0"/>
              <a:t> the full potential of research infrastructures, ESFRI Landmarks and Projects to attract new industry as a user and as a supplier. </a:t>
            </a:r>
          </a:p>
          <a:p>
            <a:pPr marL="0" indent="0">
              <a:buNone/>
            </a:pPr>
            <a:r>
              <a:rPr lang="en-US" sz="2000" dirty="0"/>
              <a:t>This task will develop strategies for the </a:t>
            </a:r>
            <a:r>
              <a:rPr lang="en-US" sz="2000" dirty="0" err="1"/>
              <a:t>organisation</a:t>
            </a:r>
            <a:r>
              <a:rPr lang="en-US" sz="2000" dirty="0"/>
              <a:t> of outreach towards industry including specifically brokerage events and awareness raising activities.</a:t>
            </a:r>
          </a:p>
          <a:p>
            <a:pPr marL="0" indent="0">
              <a:buNone/>
            </a:pPr>
            <a:r>
              <a:rPr lang="en-US" sz="2000" dirty="0"/>
              <a:t>Using data from task 2.1, 2.2 and 2.5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3.3: </a:t>
            </a:r>
            <a:br>
              <a:rPr lang="en-US" b="1" dirty="0"/>
            </a:br>
            <a:r>
              <a:rPr lang="en-US" b="1" dirty="0"/>
              <a:t>Outreach strategies towards industry </a:t>
            </a:r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229C3-F590-4A15-813F-DEA027279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35531"/>
              </p:ext>
            </p:extLst>
          </p:nvPr>
        </p:nvGraphicFramePr>
        <p:xfrm>
          <a:off x="695325" y="2674937"/>
          <a:ext cx="10518776" cy="1104901"/>
        </p:xfrm>
        <a:graphic>
          <a:graphicData uri="http://schemas.openxmlformats.org/drawingml/2006/table">
            <a:tbl>
              <a:tblPr/>
              <a:tblGrid>
                <a:gridCol w="1463676">
                  <a:extLst>
                    <a:ext uri="{9D8B030D-6E8A-4147-A177-3AD203B41FA5}">
                      <a16:colId xmlns:a16="http://schemas.microsoft.com/office/drawing/2014/main" val="2983131589"/>
                    </a:ext>
                  </a:extLst>
                </a:gridCol>
                <a:gridCol w="3699107">
                  <a:extLst>
                    <a:ext uri="{9D8B030D-6E8A-4147-A177-3AD203B41FA5}">
                      <a16:colId xmlns:a16="http://schemas.microsoft.com/office/drawing/2014/main" val="2316440717"/>
                    </a:ext>
                  </a:extLst>
                </a:gridCol>
                <a:gridCol w="1736493">
                  <a:extLst>
                    <a:ext uri="{9D8B030D-6E8A-4147-A177-3AD203B41FA5}">
                      <a16:colId xmlns:a16="http://schemas.microsoft.com/office/drawing/2014/main" val="822950242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082049233"/>
                    </a:ext>
                  </a:extLst>
                </a:gridCol>
              </a:tblGrid>
              <a:tr h="4220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52090"/>
                  </a:ext>
                </a:extLst>
              </a:tr>
              <a:tr h="682875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Ilaria Nardello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IUC Syd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 Hall/Frida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Tibblin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-Citron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0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67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90140"/>
            <a:ext cx="11331576" cy="12319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awareness raising actions will take into account the diversity of the European RI families where various mechanisms of outreach may need specific styles appropriate to the markets targeted. </a:t>
            </a:r>
          </a:p>
          <a:p>
            <a:pPr marL="0" indent="0">
              <a:buNone/>
            </a:pPr>
            <a:r>
              <a:rPr lang="en-US" sz="2000" dirty="0"/>
              <a:t>The work will draw on experience from 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3.3: </a:t>
            </a:r>
            <a:br>
              <a:rPr lang="en-US" b="1" dirty="0"/>
            </a:br>
            <a:r>
              <a:rPr lang="en-US" b="1" dirty="0"/>
              <a:t>Outreach strategies towards industry </a:t>
            </a:r>
            <a:endParaRPr lang="da-DK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37D54F-A4BB-4942-99D0-5A45B485E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77870"/>
              </p:ext>
            </p:extLst>
          </p:nvPr>
        </p:nvGraphicFramePr>
        <p:xfrm>
          <a:off x="695325" y="3429000"/>
          <a:ext cx="110617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850">
                  <a:extLst>
                    <a:ext uri="{9D8B030D-6E8A-4147-A177-3AD203B41FA5}">
                      <a16:colId xmlns:a16="http://schemas.microsoft.com/office/drawing/2014/main" val="2021158870"/>
                    </a:ext>
                  </a:extLst>
                </a:gridCol>
                <a:gridCol w="5530850">
                  <a:extLst>
                    <a:ext uri="{9D8B030D-6E8A-4147-A177-3AD203B41FA5}">
                      <a16:colId xmlns:a16="http://schemas.microsoft.com/office/drawing/2014/main" val="2009941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Industry as a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Industry as a </a:t>
                      </a:r>
                      <a:r>
                        <a:rPr lang="da-DK" sz="2000" dirty="0" err="1"/>
                        <a:t>supplier</a:t>
                      </a:r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194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User </a:t>
                      </a:r>
                      <a:r>
                        <a:rPr lang="da-DK" sz="2000" dirty="0" err="1"/>
                        <a:t>industry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focus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group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Supplier </a:t>
                      </a:r>
                      <a:r>
                        <a:rPr lang="da-DK" sz="2000" dirty="0" err="1"/>
                        <a:t>industry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focus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group</a:t>
                      </a:r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99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err="1"/>
                        <a:t>Experience</a:t>
                      </a:r>
                      <a:r>
                        <a:rPr lang="da-DK" sz="2000" dirty="0"/>
                        <a:t> from partners, </a:t>
                      </a:r>
                      <a:r>
                        <a:rPr lang="da-DK" sz="2000" dirty="0" err="1"/>
                        <a:t>associates</a:t>
                      </a:r>
                      <a:r>
                        <a:rPr lang="da-DK" sz="2000" dirty="0"/>
                        <a:t> (</a:t>
                      </a:r>
                      <a:r>
                        <a:rPr lang="da-DK" sz="2000" dirty="0" err="1"/>
                        <a:t>mainly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ICOs</a:t>
                      </a:r>
                      <a:r>
                        <a:rPr lang="da-DK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err="1"/>
                        <a:t>Experience</a:t>
                      </a:r>
                      <a:r>
                        <a:rPr lang="da-DK" sz="2000" dirty="0"/>
                        <a:t> from partners, </a:t>
                      </a:r>
                      <a:r>
                        <a:rPr lang="da-DK" sz="2000" dirty="0" err="1"/>
                        <a:t>associates</a:t>
                      </a:r>
                      <a:r>
                        <a:rPr lang="da-DK" sz="2000" dirty="0"/>
                        <a:t> (</a:t>
                      </a:r>
                      <a:r>
                        <a:rPr lang="da-DK" sz="2000" dirty="0" err="1"/>
                        <a:t>mainly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ILOs</a:t>
                      </a:r>
                      <a:r>
                        <a:rPr lang="da-DK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146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/>
                        <a:t>Earlier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activites</a:t>
                      </a:r>
                      <a:r>
                        <a:rPr lang="da-DK" sz="2000" dirty="0"/>
                        <a:t>/</a:t>
                      </a:r>
                      <a:r>
                        <a:rPr lang="da-DK" sz="2000" dirty="0" err="1"/>
                        <a:t>projects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434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Experiences from global perspectives in the context of RI engagement with industry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49325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Input from </a:t>
                      </a:r>
                      <a:r>
                        <a:rPr lang="da-DK" sz="2000" dirty="0" err="1"/>
                        <a:t>interest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groups</a:t>
                      </a:r>
                      <a:r>
                        <a:rPr lang="da-DK" sz="2000" dirty="0"/>
                        <a:t>, </a:t>
                      </a:r>
                      <a:r>
                        <a:rPr lang="da-DK" sz="2000" dirty="0" err="1"/>
                        <a:t>tech</a:t>
                      </a:r>
                      <a:r>
                        <a:rPr lang="da-DK" sz="2000" dirty="0"/>
                        <a:t>-transfer and science-to-business organisations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90615"/>
                  </a:ext>
                </a:extLst>
              </a:tr>
            </a:tbl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2025F5D-402B-40DA-AC86-1EFB9030A9D0}"/>
              </a:ext>
            </a:extLst>
          </p:cNvPr>
          <p:cNvSpPr txBox="1">
            <a:spLocks/>
          </p:cNvSpPr>
          <p:nvPr/>
        </p:nvSpPr>
        <p:spPr>
          <a:xfrm>
            <a:off x="695325" y="5895340"/>
            <a:ext cx="11331576" cy="378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Next step: Develop charter for 6 focus groups; composition of focus groups.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635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BBA753-BDB9-6F41-A381-E037CC24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M1-3      : </a:t>
            </a:r>
            <a:r>
              <a:rPr lang="it-IT" dirty="0" err="1"/>
              <a:t>Review</a:t>
            </a:r>
            <a:r>
              <a:rPr lang="it-IT" dirty="0"/>
              <a:t> </a:t>
            </a:r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literature</a:t>
            </a:r>
            <a:r>
              <a:rPr lang="it-IT" dirty="0"/>
              <a:t> and </a:t>
            </a:r>
            <a:r>
              <a:rPr lang="it-IT" dirty="0" err="1"/>
              <a:t>past</a:t>
            </a:r>
            <a:r>
              <a:rPr lang="it-IT" dirty="0"/>
              <a:t> </a:t>
            </a:r>
            <a:r>
              <a:rPr lang="it-IT" dirty="0" err="1"/>
              <a:t>initiatives</a:t>
            </a:r>
            <a:endParaRPr lang="it-IT" dirty="0"/>
          </a:p>
          <a:p>
            <a:pPr marL="0" indent="0">
              <a:buNone/>
            </a:pPr>
            <a:r>
              <a:rPr lang="it-IT" i="1" dirty="0">
                <a:solidFill>
                  <a:srgbClr val="FF0000"/>
                </a:solidFill>
              </a:rPr>
              <a:t>M4          :Take </a:t>
            </a:r>
            <a:r>
              <a:rPr lang="it-IT" i="1" dirty="0" err="1">
                <a:solidFill>
                  <a:srgbClr val="FF0000"/>
                </a:solidFill>
              </a:rPr>
              <a:t>industry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mapping</a:t>
            </a:r>
            <a:r>
              <a:rPr lang="it-IT" i="1" dirty="0">
                <a:solidFill>
                  <a:srgbClr val="FF0000"/>
                </a:solidFill>
              </a:rPr>
              <a:t> from WP2</a:t>
            </a:r>
          </a:p>
          <a:p>
            <a:pPr marL="0" indent="0">
              <a:buNone/>
            </a:pPr>
            <a:r>
              <a:rPr lang="it-IT" dirty="0"/>
              <a:t>M1-9      : </a:t>
            </a:r>
            <a:r>
              <a:rPr lang="it-IT" dirty="0" err="1"/>
              <a:t>Draft</a:t>
            </a:r>
            <a:r>
              <a:rPr lang="it-IT" dirty="0"/>
              <a:t> </a:t>
            </a:r>
            <a:r>
              <a:rPr lang="it-IT" dirty="0" err="1"/>
              <a:t>strategy</a:t>
            </a:r>
            <a:r>
              <a:rPr lang="it-IT" dirty="0"/>
              <a:t> and </a:t>
            </a:r>
            <a:r>
              <a:rPr lang="it-IT" dirty="0" err="1"/>
              <a:t>Organise</a:t>
            </a:r>
            <a:r>
              <a:rPr lang="it-IT" dirty="0"/>
              <a:t> Focus </a:t>
            </a:r>
            <a:r>
              <a:rPr lang="it-IT" dirty="0" err="1"/>
              <a:t>Groups</a:t>
            </a:r>
            <a:r>
              <a:rPr lang="it-IT" dirty="0"/>
              <a:t> (</a:t>
            </a:r>
            <a:r>
              <a:rPr lang="it-IT" dirty="0" err="1"/>
              <a:t>industry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M10-14 : </a:t>
            </a:r>
            <a:r>
              <a:rPr lang="it-IT" dirty="0" err="1"/>
              <a:t>Discussion</a:t>
            </a:r>
            <a:r>
              <a:rPr lang="it-IT" dirty="0"/>
              <a:t> of </a:t>
            </a:r>
            <a:r>
              <a:rPr lang="it-IT" dirty="0" err="1"/>
              <a:t>draft</a:t>
            </a:r>
            <a:r>
              <a:rPr lang="it-IT" dirty="0"/>
              <a:t> </a:t>
            </a:r>
            <a:r>
              <a:rPr lang="it-IT" dirty="0" err="1"/>
              <a:t>strategy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M14-17 : </a:t>
            </a:r>
            <a:r>
              <a:rPr lang="it-IT" dirty="0" err="1"/>
              <a:t>Refinement</a:t>
            </a:r>
            <a:r>
              <a:rPr lang="it-IT" dirty="0"/>
              <a:t> of </a:t>
            </a:r>
            <a:r>
              <a:rPr lang="it-IT" dirty="0" err="1"/>
              <a:t>Final</a:t>
            </a:r>
            <a:r>
              <a:rPr lang="it-IT" dirty="0"/>
              <a:t> report</a:t>
            </a:r>
            <a:br>
              <a:rPr lang="it-IT" dirty="0"/>
            </a:br>
            <a:r>
              <a:rPr lang="it-IT" dirty="0"/>
              <a:t>                 </a:t>
            </a:r>
            <a:r>
              <a:rPr lang="it-IT" sz="2000" b="1" dirty="0"/>
              <a:t>«D3.4 </a:t>
            </a:r>
            <a:r>
              <a:rPr lang="it-IT" sz="2000" b="1" dirty="0" err="1"/>
              <a:t>practical</a:t>
            </a:r>
            <a:r>
              <a:rPr lang="it-IT" sz="2000" b="1" dirty="0"/>
              <a:t> </a:t>
            </a:r>
            <a:r>
              <a:rPr lang="it-IT" sz="2000" b="1" dirty="0" err="1"/>
              <a:t>step-by-step</a:t>
            </a:r>
            <a:r>
              <a:rPr lang="it-IT" sz="2000" b="1" dirty="0"/>
              <a:t> guide for </a:t>
            </a:r>
            <a:r>
              <a:rPr lang="it-IT" sz="2000" b="1" dirty="0" err="1"/>
              <a:t>ILOs</a:t>
            </a:r>
            <a:r>
              <a:rPr lang="it-IT" sz="2000" b="1" dirty="0"/>
              <a:t>/</a:t>
            </a:r>
            <a:r>
              <a:rPr lang="it-IT" sz="2000" b="1" dirty="0" err="1"/>
              <a:t>ICOs</a:t>
            </a:r>
            <a:r>
              <a:rPr lang="it-IT" sz="2000" b="1" dirty="0"/>
              <a:t> to </a:t>
            </a:r>
            <a:r>
              <a:rPr lang="it-IT" sz="2000" b="1" dirty="0" err="1"/>
              <a:t>organise</a:t>
            </a:r>
            <a:r>
              <a:rPr lang="it-IT" sz="2000" b="1" dirty="0"/>
              <a:t> brokerage </a:t>
            </a:r>
            <a:r>
              <a:rPr lang="it-IT" sz="2000" b="1" dirty="0" err="1"/>
              <a:t>events</a:t>
            </a:r>
            <a:r>
              <a:rPr lang="it-IT" sz="2000" b="1" dirty="0"/>
              <a:t>» </a:t>
            </a:r>
            <a:r>
              <a:rPr lang="it-IT" sz="2000" dirty="0"/>
              <a:t>(M17)</a:t>
            </a:r>
            <a:endParaRPr lang="it-IT" sz="2000" b="1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339B-B96D-DC42-B4AE-25F34360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Workplan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58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BBA753-BDB9-6F41-A381-E037CC24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339B-B96D-DC42-B4AE-25F34360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Outcome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793C5CF-D4B9-CD47-B792-748D61224A5C}"/>
              </a:ext>
            </a:extLst>
          </p:cNvPr>
          <p:cNvSpPr txBox="1">
            <a:spLocks/>
          </p:cNvSpPr>
          <p:nvPr/>
        </p:nvSpPr>
        <p:spPr>
          <a:xfrm>
            <a:off x="847724" y="2271486"/>
            <a:ext cx="10658476" cy="35599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Principles</a:t>
            </a:r>
            <a:r>
              <a:rPr lang="it-IT" dirty="0"/>
              <a:t> and </a:t>
            </a:r>
            <a:r>
              <a:rPr lang="it-IT" dirty="0" err="1"/>
              <a:t>values</a:t>
            </a:r>
            <a:r>
              <a:rPr lang="it-IT" dirty="0"/>
              <a:t> in </a:t>
            </a:r>
            <a:r>
              <a:rPr lang="it-IT" dirty="0" err="1"/>
              <a:t>Industry</a:t>
            </a:r>
            <a:r>
              <a:rPr lang="it-IT" dirty="0"/>
              <a:t>-RI </a:t>
            </a:r>
            <a:r>
              <a:rPr lang="it-IT" dirty="0" err="1"/>
              <a:t>enagement</a:t>
            </a:r>
            <a:r>
              <a:rPr lang="it-IT" dirty="0"/>
              <a:t> </a:t>
            </a:r>
            <a:r>
              <a:rPr lang="it-IT" dirty="0" err="1"/>
              <a:t>internalised</a:t>
            </a:r>
            <a:r>
              <a:rPr lang="it-IT" dirty="0"/>
              <a:t> @</a:t>
            </a:r>
            <a:r>
              <a:rPr lang="it-IT" dirty="0" err="1"/>
              <a:t>EU_RIs</a:t>
            </a:r>
            <a:endParaRPr lang="it-IT" dirty="0"/>
          </a:p>
          <a:p>
            <a:endParaRPr lang="it-IT" sz="1200" dirty="0"/>
          </a:p>
          <a:p>
            <a:r>
              <a:rPr lang="it-IT" dirty="0" err="1"/>
              <a:t>Familiarised</a:t>
            </a:r>
            <a:r>
              <a:rPr lang="it-IT" dirty="0"/>
              <a:t> </a:t>
            </a:r>
            <a:r>
              <a:rPr lang="it-IT" dirty="0" err="1"/>
              <a:t>ICOs</a:t>
            </a:r>
            <a:r>
              <a:rPr lang="it-IT" dirty="0"/>
              <a:t> in </a:t>
            </a:r>
            <a:r>
              <a:rPr lang="it-IT" dirty="0" err="1"/>
              <a:t>connecting</a:t>
            </a:r>
            <a:r>
              <a:rPr lang="it-IT" dirty="0"/>
              <a:t> with </a:t>
            </a:r>
            <a:r>
              <a:rPr lang="it-IT" dirty="0" err="1"/>
              <a:t>Industry</a:t>
            </a:r>
            <a:endParaRPr lang="it-IT" dirty="0"/>
          </a:p>
          <a:p>
            <a:endParaRPr lang="it-IT" sz="1200" dirty="0"/>
          </a:p>
          <a:p>
            <a:r>
              <a:rPr lang="it-IT" dirty="0" err="1"/>
              <a:t>Quality</a:t>
            </a:r>
            <a:r>
              <a:rPr lang="it-IT" dirty="0"/>
              <a:t> of engagement </a:t>
            </a:r>
            <a:r>
              <a:rPr lang="it-IT" dirty="0" err="1"/>
              <a:t>enhanced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RI and </a:t>
            </a:r>
            <a:r>
              <a:rPr lang="it-IT" dirty="0" err="1"/>
              <a:t>Industry</a:t>
            </a:r>
            <a:endParaRPr lang="it-IT" dirty="0"/>
          </a:p>
          <a:p>
            <a:endParaRPr lang="it-IT" sz="1200" dirty="0"/>
          </a:p>
          <a:p>
            <a:r>
              <a:rPr lang="it-IT" dirty="0" err="1"/>
              <a:t>Underpinned</a:t>
            </a:r>
            <a:r>
              <a:rPr lang="it-IT" dirty="0"/>
              <a:t> </a:t>
            </a:r>
            <a:r>
              <a:rPr lang="it-IT" dirty="0" err="1"/>
              <a:t>relationships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RI and </a:t>
            </a:r>
            <a:r>
              <a:rPr lang="it-IT" dirty="0" err="1"/>
              <a:t>reference</a:t>
            </a:r>
            <a:r>
              <a:rPr lang="it-IT" dirty="0"/>
              <a:t> </a:t>
            </a:r>
            <a:r>
              <a:rPr lang="it-IT" dirty="0" err="1"/>
              <a:t>industry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82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4254500"/>
            <a:ext cx="11331576" cy="1795462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 err="1"/>
              <a:t>Based</a:t>
            </a:r>
            <a:r>
              <a:rPr lang="da-DK" sz="2000" dirty="0"/>
              <a:t> on the </a:t>
            </a:r>
            <a:r>
              <a:rPr lang="da-DK" sz="2000" dirty="0" err="1"/>
              <a:t>mapping</a:t>
            </a:r>
            <a:r>
              <a:rPr lang="da-DK" sz="2000" dirty="0"/>
              <a:t> of </a:t>
            </a:r>
            <a:r>
              <a:rPr lang="da-DK" sz="2000" dirty="0" err="1"/>
              <a:t>current</a:t>
            </a:r>
            <a:r>
              <a:rPr lang="da-DK" sz="2000" dirty="0"/>
              <a:t> ILO and ICO performance </a:t>
            </a:r>
            <a:r>
              <a:rPr lang="da-DK" sz="2000" dirty="0" err="1"/>
              <a:t>indicators</a:t>
            </a:r>
            <a:r>
              <a:rPr lang="da-DK" sz="2000" dirty="0"/>
              <a:t> (task 2.3) </a:t>
            </a:r>
            <a:r>
              <a:rPr lang="da-DK" sz="2000" dirty="0" err="1"/>
              <a:t>this</a:t>
            </a:r>
            <a:r>
              <a:rPr lang="da-DK" sz="2000" dirty="0"/>
              <a:t> task </a:t>
            </a:r>
            <a:r>
              <a:rPr lang="da-DK" sz="2000" dirty="0" err="1"/>
              <a:t>will</a:t>
            </a:r>
            <a:r>
              <a:rPr lang="da-DK" sz="2000" dirty="0"/>
              <a:t> </a:t>
            </a:r>
            <a:r>
              <a:rPr lang="da-DK" sz="2000" dirty="0" err="1"/>
              <a:t>make</a:t>
            </a:r>
            <a:r>
              <a:rPr lang="da-DK" sz="2000" dirty="0"/>
              <a:t> </a:t>
            </a:r>
            <a:r>
              <a:rPr lang="da-DK" sz="2000" dirty="0" err="1"/>
              <a:t>recommendations</a:t>
            </a:r>
            <a:r>
              <a:rPr lang="da-DK" sz="2000" dirty="0"/>
              <a:t> for:</a:t>
            </a:r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 using incentives</a:t>
            </a:r>
            <a:r>
              <a:rPr lang="da-DK" sz="1800" dirty="0"/>
              <a:t> </a:t>
            </a:r>
            <a:r>
              <a:rPr lang="en-US" sz="1800" dirty="0"/>
              <a:t>for </a:t>
            </a:r>
            <a:r>
              <a:rPr lang="en-US" sz="1800" dirty="0" err="1"/>
              <a:t>optimising</a:t>
            </a:r>
            <a:r>
              <a:rPr lang="en-US" sz="1800" dirty="0"/>
              <a:t> ILO/ICO effectiveness.</a:t>
            </a:r>
            <a:endParaRPr lang="da-DK" sz="1800" dirty="0"/>
          </a:p>
          <a:p>
            <a:pPr marL="0" indent="0">
              <a:buNone/>
            </a:pPr>
            <a:r>
              <a:rPr lang="en-US" sz="1800" dirty="0"/>
              <a:t>(ii) performance indicators for the activities of ILOs and ICOs across domains and national contexts. </a:t>
            </a:r>
            <a:endParaRPr lang="da-DK" sz="1800" dirty="0"/>
          </a:p>
          <a:p>
            <a:pPr marL="0" indent="0">
              <a:buNone/>
            </a:pPr>
            <a:r>
              <a:rPr lang="en-US" sz="1800" dirty="0"/>
              <a:t>(iii) division</a:t>
            </a:r>
            <a:r>
              <a:rPr lang="da-DK" sz="1800" dirty="0"/>
              <a:t> </a:t>
            </a:r>
            <a:r>
              <a:rPr lang="en-US" sz="1800" dirty="0"/>
              <a:t>of responsibilities between ILOs/ICOs and other stakeholders</a:t>
            </a:r>
          </a:p>
          <a:p>
            <a:pPr marL="0" indent="0">
              <a:buNone/>
            </a:pPr>
            <a:r>
              <a:rPr lang="en-US" sz="2000" b="1" dirty="0"/>
              <a:t>Next Step: Await results from other tasks.</a:t>
            </a:r>
            <a:endParaRPr lang="da-DK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3.4: </a:t>
            </a:r>
            <a:br>
              <a:rPr lang="en-US" b="1" dirty="0"/>
            </a:br>
            <a:r>
              <a:rPr lang="en-US" b="1" dirty="0"/>
              <a:t>Policy recommendations for </a:t>
            </a:r>
            <a:r>
              <a:rPr lang="en-US" b="1" dirty="0" err="1"/>
              <a:t>optimising</a:t>
            </a:r>
            <a:r>
              <a:rPr lang="en-US" b="1" dirty="0"/>
              <a:t> the performance of ILOs/ICOs activities</a:t>
            </a:r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229C3-F590-4A15-813F-DEA027279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14674"/>
              </p:ext>
            </p:extLst>
          </p:nvPr>
        </p:nvGraphicFramePr>
        <p:xfrm>
          <a:off x="695324" y="3043237"/>
          <a:ext cx="10518776" cy="1104901"/>
        </p:xfrm>
        <a:graphic>
          <a:graphicData uri="http://schemas.openxmlformats.org/drawingml/2006/table">
            <a:tbl>
              <a:tblPr/>
              <a:tblGrid>
                <a:gridCol w="1463676">
                  <a:extLst>
                    <a:ext uri="{9D8B030D-6E8A-4147-A177-3AD203B41FA5}">
                      <a16:colId xmlns:a16="http://schemas.microsoft.com/office/drawing/2014/main" val="2983131589"/>
                    </a:ext>
                  </a:extLst>
                </a:gridCol>
                <a:gridCol w="3699107">
                  <a:extLst>
                    <a:ext uri="{9D8B030D-6E8A-4147-A177-3AD203B41FA5}">
                      <a16:colId xmlns:a16="http://schemas.microsoft.com/office/drawing/2014/main" val="2316440717"/>
                    </a:ext>
                  </a:extLst>
                </a:gridCol>
                <a:gridCol w="1736493">
                  <a:extLst>
                    <a:ext uri="{9D8B030D-6E8A-4147-A177-3AD203B41FA5}">
                      <a16:colId xmlns:a16="http://schemas.microsoft.com/office/drawing/2014/main" val="822950242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082049233"/>
                    </a:ext>
                  </a:extLst>
                </a:gridCol>
              </a:tblGrid>
              <a:tr h="4220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52090"/>
                  </a:ext>
                </a:extLst>
              </a:tr>
              <a:tr h="682875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Gerard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Cornet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Franciska de Jong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0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08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WP3 roles &amp; resources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4AFDF-5C01-4114-9475-2619C794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910"/>
          <a:stretch/>
        </p:blipFill>
        <p:spPr>
          <a:xfrm>
            <a:off x="1198329" y="1885745"/>
            <a:ext cx="2471971" cy="4164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6D892-43FD-4B72-8564-4A09E97C8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34"/>
          <a:stretch/>
        </p:blipFill>
        <p:spPr>
          <a:xfrm>
            <a:off x="3670300" y="1885744"/>
            <a:ext cx="838358" cy="4164217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E99E4F7-733F-4323-8AE3-9CEFBA0FE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921152"/>
              </p:ext>
            </p:extLst>
          </p:nvPr>
        </p:nvGraphicFramePr>
        <p:xfrm>
          <a:off x="4508658" y="2251474"/>
          <a:ext cx="6019644" cy="3432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911">
                  <a:extLst>
                    <a:ext uri="{9D8B030D-6E8A-4147-A177-3AD203B41FA5}">
                      <a16:colId xmlns:a16="http://schemas.microsoft.com/office/drawing/2014/main" val="23442472"/>
                    </a:ext>
                  </a:extLst>
                </a:gridCol>
                <a:gridCol w="1504911">
                  <a:extLst>
                    <a:ext uri="{9D8B030D-6E8A-4147-A177-3AD203B41FA5}">
                      <a16:colId xmlns:a16="http://schemas.microsoft.com/office/drawing/2014/main" val="479739406"/>
                    </a:ext>
                  </a:extLst>
                </a:gridCol>
                <a:gridCol w="1504911">
                  <a:extLst>
                    <a:ext uri="{9D8B030D-6E8A-4147-A177-3AD203B41FA5}">
                      <a16:colId xmlns:a16="http://schemas.microsoft.com/office/drawing/2014/main" val="4251707774"/>
                    </a:ext>
                  </a:extLst>
                </a:gridCol>
                <a:gridCol w="1504911">
                  <a:extLst>
                    <a:ext uri="{9D8B030D-6E8A-4147-A177-3AD203B41FA5}">
                      <a16:colId xmlns:a16="http://schemas.microsoft.com/office/drawing/2014/main" val="4213016787"/>
                    </a:ext>
                  </a:extLst>
                </a:gridCol>
              </a:tblGrid>
              <a:tr h="286063"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Task 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Task 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Task 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Task 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791355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420766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850821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212028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938529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279662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74124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609174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745364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21860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930851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69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24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1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687AD-1154-44BA-9B9C-6185F1378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1CF78-A586-4886-AD8D-0F1DC3CBE3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33B37-F511-4B09-BEFC-0AB522A31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575FD-E662-40E3-A97B-8747C8B457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49A51B-95B3-4D69-A9D2-78F57B04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548B2-EFDD-471A-BAC8-EC725698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704470"/>
            <a:ext cx="6973273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1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DA39D-DDBF-4B00-B15E-38E168FDC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A392-5595-4798-9A6D-9B3FB77D4C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A4C68-160B-4D0B-9D4B-AF4DD199B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2FB6C6-0F7F-4004-B0A6-60C8254D3F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E38AD6-4ECF-4A22-BC90-2F1AF000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3DBF9-737E-4553-ABED-F9A54B4A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12" y="28100"/>
            <a:ext cx="5020376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2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B3E110-5DC8-43CE-8EF6-557934ED8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AA56-8CFD-4B00-A113-3C0EC1E2A4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F8A48-2D44-4309-8991-FD88D5B22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823319-5A9A-4933-A53E-88C46343B8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94BAB9-0EF3-44F4-B2C9-472D979E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Communications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1FF43BE-363E-4BC4-AC10-873343BD97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752308"/>
              </p:ext>
            </p:extLst>
          </p:nvPr>
        </p:nvGraphicFramePr>
        <p:xfrm>
          <a:off x="7919206" y="2009164"/>
          <a:ext cx="4023221" cy="408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221">
                  <a:extLst>
                    <a:ext uri="{9D8B030D-6E8A-4147-A177-3AD203B41FA5}">
                      <a16:colId xmlns:a16="http://schemas.microsoft.com/office/drawing/2014/main" val="2285140319"/>
                    </a:ext>
                  </a:extLst>
                </a:gridCol>
              </a:tblGrid>
              <a:tr h="553074">
                <a:tc>
                  <a:txBody>
                    <a:bodyPr/>
                    <a:lstStyle/>
                    <a:p>
                      <a:r>
                        <a:rPr lang="da-DK" dirty="0"/>
                        <a:t>Contact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49169"/>
                  </a:ext>
                </a:extLst>
              </a:tr>
              <a:tr h="592023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95272"/>
                  </a:ext>
                </a:extLst>
              </a:tr>
              <a:tr h="37750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07424"/>
                  </a:ext>
                </a:extLst>
              </a:tr>
              <a:tr h="79695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062468"/>
                  </a:ext>
                </a:extLst>
              </a:tr>
              <a:tr h="780176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913483"/>
                  </a:ext>
                </a:extLst>
              </a:tr>
              <a:tr h="42783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978030"/>
                  </a:ext>
                </a:extLst>
              </a:tr>
              <a:tr h="55307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1333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B288340-B6D0-4AA7-8163-85AE460E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7792"/>
            <a:ext cx="7001852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Overall role of WP3 in ENRIITC</a:t>
            </a:r>
            <a:endParaRPr lang="en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endParaRPr lang="en-N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96BE57-472D-4F60-B20B-802D5C16A046}"/>
              </a:ext>
            </a:extLst>
          </p:cNvPr>
          <p:cNvGrpSpPr/>
          <p:nvPr/>
        </p:nvGrpSpPr>
        <p:grpSpPr>
          <a:xfrm>
            <a:off x="1925990" y="3429000"/>
            <a:ext cx="8746419" cy="1582063"/>
            <a:chOff x="2981740" y="4517528"/>
            <a:chExt cx="7096532" cy="15820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04FF27-845B-48F3-9FD1-9B3879F9B65C}"/>
                </a:ext>
              </a:extLst>
            </p:cNvPr>
            <p:cNvSpPr/>
            <p:nvPr/>
          </p:nvSpPr>
          <p:spPr>
            <a:xfrm>
              <a:off x="2981740" y="4517528"/>
              <a:ext cx="2113718" cy="1582063"/>
            </a:xfrm>
            <a:prstGeom prst="rect">
              <a:avLst/>
            </a:prstGeom>
            <a:solidFill>
              <a:srgbClr val="CB61FD">
                <a:alpha val="98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WP2: Industry </a:t>
              </a: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mapping</a:t>
              </a: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identify</a:t>
              </a: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needs</a:t>
              </a: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</a:t>
              </a: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oppontunities</a:t>
              </a: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8EFC12-6BD2-45B6-A805-304D58067673}"/>
                </a:ext>
              </a:extLst>
            </p:cNvPr>
            <p:cNvSpPr/>
            <p:nvPr/>
          </p:nvSpPr>
          <p:spPr>
            <a:xfrm>
              <a:off x="5473147" y="4517528"/>
              <a:ext cx="2226365" cy="15723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WP3: Industry </a:t>
              </a: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engagement</a:t>
              </a: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create best practice &amp; strategies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528E1D-C930-4FD5-A9E5-3D7D3494A1E9}"/>
                </a:ext>
              </a:extLst>
            </p:cNvPr>
            <p:cNvSpPr/>
            <p:nvPr/>
          </p:nvSpPr>
          <p:spPr>
            <a:xfrm>
              <a:off x="7964554" y="4517531"/>
              <a:ext cx="2113718" cy="1572356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WP4: </a:t>
              </a: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Demonstrating</a:t>
              </a: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quality</a:t>
              </a: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performance</a:t>
              </a: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</a:t>
              </a:r>
              <a:r>
                <a:rPr kumimoji="0" lang="sv-S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impact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ight Arrow 13">
              <a:extLst>
                <a:ext uri="{FF2B5EF4-FFF2-40B4-BE49-F238E27FC236}">
                  <a16:creationId xmlns:a16="http://schemas.microsoft.com/office/drawing/2014/main" id="{1B62105E-1EBC-400E-9D9A-20EAAB581604}"/>
                </a:ext>
              </a:extLst>
            </p:cNvPr>
            <p:cNvSpPr/>
            <p:nvPr/>
          </p:nvSpPr>
          <p:spPr>
            <a:xfrm>
              <a:off x="5049079" y="4611755"/>
              <a:ext cx="602974" cy="38883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ight Arrow 14">
              <a:extLst>
                <a:ext uri="{FF2B5EF4-FFF2-40B4-BE49-F238E27FC236}">
                  <a16:creationId xmlns:a16="http://schemas.microsoft.com/office/drawing/2014/main" id="{B543BEEA-4D95-4361-B72A-D2E249205949}"/>
                </a:ext>
              </a:extLst>
            </p:cNvPr>
            <p:cNvSpPr/>
            <p:nvPr/>
          </p:nvSpPr>
          <p:spPr>
            <a:xfrm>
              <a:off x="7537173" y="4528231"/>
              <a:ext cx="622852" cy="40254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Left Arrow 15">
              <a:extLst>
                <a:ext uri="{FF2B5EF4-FFF2-40B4-BE49-F238E27FC236}">
                  <a16:creationId xmlns:a16="http://schemas.microsoft.com/office/drawing/2014/main" id="{C6191F9C-05AB-412D-80E1-6EF52BBAC6BE}"/>
                </a:ext>
              </a:extLst>
            </p:cNvPr>
            <p:cNvSpPr/>
            <p:nvPr/>
          </p:nvSpPr>
          <p:spPr>
            <a:xfrm>
              <a:off x="7464285" y="5423873"/>
              <a:ext cx="622852" cy="362797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7D2B43D-DA1B-45CD-B687-B05B3A8C18EF}"/>
              </a:ext>
            </a:extLst>
          </p:cNvPr>
          <p:cNvSpPr/>
          <p:nvPr/>
        </p:nvSpPr>
        <p:spPr>
          <a:xfrm>
            <a:off x="2944851" y="2179526"/>
            <a:ext cx="2153209" cy="931178"/>
          </a:xfrm>
          <a:prstGeom prst="wedgeRoundRectCallout">
            <a:avLst>
              <a:gd name="adj1" fmla="val 37337"/>
              <a:gd name="adj2" fmla="val 11433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Data from </a:t>
            </a:r>
            <a:r>
              <a:rPr lang="da-DK" dirty="0" err="1"/>
              <a:t>mapping</a:t>
            </a:r>
            <a:r>
              <a:rPr lang="da-DK" dirty="0"/>
              <a:t> </a:t>
            </a:r>
            <a:r>
              <a:rPr lang="da-DK" dirty="0" err="1"/>
              <a:t>exercises</a:t>
            </a:r>
            <a:endParaRPr lang="da-DK" dirty="0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09AB72A-ABB3-4456-A794-AEBFF32467A9}"/>
              </a:ext>
            </a:extLst>
          </p:cNvPr>
          <p:cNvSpPr/>
          <p:nvPr/>
        </p:nvSpPr>
        <p:spPr>
          <a:xfrm>
            <a:off x="7914227" y="1785687"/>
            <a:ext cx="2153209" cy="931178"/>
          </a:xfrm>
          <a:prstGeom prst="wedgeRoundRectCallout">
            <a:avLst>
              <a:gd name="adj1" fmla="val -51509"/>
              <a:gd name="adj2" fmla="val 14932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err="1"/>
              <a:t>Recommendations</a:t>
            </a:r>
            <a:r>
              <a:rPr lang="da-DK" dirty="0"/>
              <a:t> for pilots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E0D295F-E2F5-4148-B019-0924C79C237D}"/>
              </a:ext>
            </a:extLst>
          </p:cNvPr>
          <p:cNvSpPr/>
          <p:nvPr/>
        </p:nvSpPr>
        <p:spPr>
          <a:xfrm>
            <a:off x="8218351" y="5753470"/>
            <a:ext cx="2153209" cy="931178"/>
          </a:xfrm>
          <a:prstGeom prst="wedgeRoundRectCallout">
            <a:avLst>
              <a:gd name="adj1" fmla="val -63938"/>
              <a:gd name="adj2" fmla="val -17999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Feedback from pilots</a:t>
            </a:r>
          </a:p>
        </p:txBody>
      </p:sp>
    </p:spTree>
    <p:extLst>
      <p:ext uri="{BB962C8B-B14F-4D97-AF65-F5344CB8AC3E}">
        <p14:creationId xmlns:p14="http://schemas.microsoft.com/office/powerpoint/2010/main" val="345365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59FDD9-0141-493F-B38C-B54504CAC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B9692-D1CA-469D-9BAD-7B817341EF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518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E555C4-F641-4B28-ADC3-B828371F6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5174" y="3196998"/>
            <a:ext cx="9242425" cy="59372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WP3: </a:t>
            </a:r>
          </a:p>
          <a:p>
            <a:pPr marL="0" indent="0">
              <a:buNone/>
            </a:pPr>
            <a:r>
              <a:rPr lang="en-US" dirty="0"/>
              <a:t>Development and refining of strategies for innovation, training and outreach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EACA2-E1C2-4A09-B5B5-12405CD81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5174" y="4567238"/>
            <a:ext cx="6697663" cy="504825"/>
          </a:xfrm>
        </p:spPr>
        <p:txBody>
          <a:bodyPr/>
          <a:lstStyle/>
          <a:p>
            <a:r>
              <a:rPr lang="da-DK" dirty="0"/>
              <a:t>Group </a:t>
            </a:r>
            <a:r>
              <a:rPr lang="da-DK" dirty="0" err="1"/>
              <a:t>discussions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BC2E5-46F3-4794-9F4F-6199FB0FFA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5174" y="5166928"/>
            <a:ext cx="2536825" cy="429260"/>
          </a:xfrm>
        </p:spPr>
        <p:txBody>
          <a:bodyPr/>
          <a:lstStyle/>
          <a:p>
            <a:r>
              <a:rPr lang="da-DK" dirty="0"/>
              <a:t>21/01/2020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57786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C0F429-D3C7-42F7-B8AE-CD4B6BAD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AAC4AB-D1D0-4E5B-8B69-9A672C7F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79899-1299-436A-967C-03209145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4" y="794587"/>
            <a:ext cx="11517332" cy="5382376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3EBC8DB5-82E1-441E-971A-97226BE98C28}"/>
              </a:ext>
            </a:extLst>
          </p:cNvPr>
          <p:cNvSpPr/>
          <p:nvPr/>
        </p:nvSpPr>
        <p:spPr>
          <a:xfrm rot="16200000">
            <a:off x="7039137" y="2268085"/>
            <a:ext cx="1058182" cy="1525957"/>
          </a:xfrm>
          <a:prstGeom prst="rightBrac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481B7-5D3A-4933-805F-BF05FFAD88F5}"/>
              </a:ext>
            </a:extLst>
          </p:cNvPr>
          <p:cNvSpPr/>
          <p:nvPr/>
        </p:nvSpPr>
        <p:spPr>
          <a:xfrm>
            <a:off x="5885731" y="1706564"/>
            <a:ext cx="3364993" cy="83264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dirty="0"/>
              <a:t>Main WP3 </a:t>
            </a:r>
            <a:r>
              <a:rPr lang="da-DK" sz="2000" dirty="0" err="1"/>
              <a:t>activities</a:t>
            </a:r>
            <a:r>
              <a:rPr lang="da-DK" sz="2000" dirty="0"/>
              <a:t>: </a:t>
            </a:r>
          </a:p>
          <a:p>
            <a:pPr algn="ctr"/>
            <a:r>
              <a:rPr lang="da-DK" sz="2000" dirty="0" err="1"/>
              <a:t>develop</a:t>
            </a:r>
            <a:r>
              <a:rPr lang="da-DK" sz="2000" dirty="0"/>
              <a:t> </a:t>
            </a:r>
            <a:r>
              <a:rPr lang="da-DK" sz="2000" dirty="0" err="1"/>
              <a:t>strategies</a:t>
            </a:r>
            <a:endParaRPr lang="da-DK" sz="20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42427F3-222B-43BB-BEE0-D31414DB66A7}"/>
              </a:ext>
            </a:extLst>
          </p:cNvPr>
          <p:cNvSpPr/>
          <p:nvPr/>
        </p:nvSpPr>
        <p:spPr>
          <a:xfrm rot="16200000">
            <a:off x="9285090" y="2572728"/>
            <a:ext cx="1058182" cy="1974853"/>
          </a:xfrm>
          <a:prstGeom prst="rightBrac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DDF85-E539-4DFB-80F5-43F95C4A7868}"/>
              </a:ext>
            </a:extLst>
          </p:cNvPr>
          <p:cNvSpPr/>
          <p:nvPr/>
        </p:nvSpPr>
        <p:spPr>
          <a:xfrm>
            <a:off x="8584123" y="2741670"/>
            <a:ext cx="2460116" cy="4201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dirty="0" err="1"/>
              <a:t>Recommendations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29109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WP3 roles &amp; resources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4AFDF-5C01-4114-9475-2619C794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910"/>
          <a:stretch/>
        </p:blipFill>
        <p:spPr>
          <a:xfrm>
            <a:off x="1198329" y="1885745"/>
            <a:ext cx="2471971" cy="4164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6D892-43FD-4B72-8564-4A09E97C8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34"/>
          <a:stretch/>
        </p:blipFill>
        <p:spPr>
          <a:xfrm>
            <a:off x="3670300" y="1885744"/>
            <a:ext cx="838358" cy="4164217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E99E4F7-733F-4323-8AE3-9CEFBA0FE483}"/>
              </a:ext>
            </a:extLst>
          </p:cNvPr>
          <p:cNvGraphicFramePr>
            <a:graphicFrameLocks noGrp="1"/>
          </p:cNvGraphicFramePr>
          <p:nvPr/>
        </p:nvGraphicFramePr>
        <p:xfrm>
          <a:off x="4508658" y="2251474"/>
          <a:ext cx="6019644" cy="3432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911">
                  <a:extLst>
                    <a:ext uri="{9D8B030D-6E8A-4147-A177-3AD203B41FA5}">
                      <a16:colId xmlns:a16="http://schemas.microsoft.com/office/drawing/2014/main" val="23442472"/>
                    </a:ext>
                  </a:extLst>
                </a:gridCol>
                <a:gridCol w="1504911">
                  <a:extLst>
                    <a:ext uri="{9D8B030D-6E8A-4147-A177-3AD203B41FA5}">
                      <a16:colId xmlns:a16="http://schemas.microsoft.com/office/drawing/2014/main" val="479739406"/>
                    </a:ext>
                  </a:extLst>
                </a:gridCol>
                <a:gridCol w="1504911">
                  <a:extLst>
                    <a:ext uri="{9D8B030D-6E8A-4147-A177-3AD203B41FA5}">
                      <a16:colId xmlns:a16="http://schemas.microsoft.com/office/drawing/2014/main" val="4251707774"/>
                    </a:ext>
                  </a:extLst>
                </a:gridCol>
                <a:gridCol w="1504911">
                  <a:extLst>
                    <a:ext uri="{9D8B030D-6E8A-4147-A177-3AD203B41FA5}">
                      <a16:colId xmlns:a16="http://schemas.microsoft.com/office/drawing/2014/main" val="4213016787"/>
                    </a:ext>
                  </a:extLst>
                </a:gridCol>
              </a:tblGrid>
              <a:tr h="286063"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Task 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Task 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Task 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Task 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791355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420766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850821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212028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938529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279662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74124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609174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745364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21860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930851"/>
                  </a:ext>
                </a:extLst>
              </a:tr>
              <a:tr h="286063"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Co-</a:t>
                      </a:r>
                      <a:r>
                        <a:rPr lang="da-DK" sz="1200" dirty="0" err="1"/>
                        <a:t>lead</a:t>
                      </a:r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69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43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A99593-494E-40C9-AF18-DD67AAC63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695313"/>
              </p:ext>
            </p:extLst>
          </p:nvPr>
        </p:nvGraphicFramePr>
        <p:xfrm>
          <a:off x="695325" y="2280874"/>
          <a:ext cx="10658474" cy="2667728"/>
        </p:xfrm>
        <a:graphic>
          <a:graphicData uri="http://schemas.openxmlformats.org/drawingml/2006/table">
            <a:tbl>
              <a:tblPr/>
              <a:tblGrid>
                <a:gridCol w="1082016">
                  <a:extLst>
                    <a:ext uri="{9D8B030D-6E8A-4147-A177-3AD203B41FA5}">
                      <a16:colId xmlns:a16="http://schemas.microsoft.com/office/drawing/2014/main" val="2192025470"/>
                    </a:ext>
                  </a:extLst>
                </a:gridCol>
                <a:gridCol w="820839">
                  <a:extLst>
                    <a:ext uri="{9D8B030D-6E8A-4147-A177-3AD203B41FA5}">
                      <a16:colId xmlns:a16="http://schemas.microsoft.com/office/drawing/2014/main" val="3508316736"/>
                    </a:ext>
                  </a:extLst>
                </a:gridCol>
                <a:gridCol w="1952603">
                  <a:extLst>
                    <a:ext uri="{9D8B030D-6E8A-4147-A177-3AD203B41FA5}">
                      <a16:colId xmlns:a16="http://schemas.microsoft.com/office/drawing/2014/main" val="3755570147"/>
                    </a:ext>
                  </a:extLst>
                </a:gridCol>
                <a:gridCol w="820839">
                  <a:extLst>
                    <a:ext uri="{9D8B030D-6E8A-4147-A177-3AD203B41FA5}">
                      <a16:colId xmlns:a16="http://schemas.microsoft.com/office/drawing/2014/main" val="1242357224"/>
                    </a:ext>
                  </a:extLst>
                </a:gridCol>
                <a:gridCol w="820839">
                  <a:extLst>
                    <a:ext uri="{9D8B030D-6E8A-4147-A177-3AD203B41FA5}">
                      <a16:colId xmlns:a16="http://schemas.microsoft.com/office/drawing/2014/main" val="3793448586"/>
                    </a:ext>
                  </a:extLst>
                </a:gridCol>
                <a:gridCol w="2126720">
                  <a:extLst>
                    <a:ext uri="{9D8B030D-6E8A-4147-A177-3AD203B41FA5}">
                      <a16:colId xmlns:a16="http://schemas.microsoft.com/office/drawing/2014/main" val="647052930"/>
                    </a:ext>
                  </a:extLst>
                </a:gridCol>
                <a:gridCol w="3034618">
                  <a:extLst>
                    <a:ext uri="{9D8B030D-6E8A-4147-A177-3AD203B41FA5}">
                      <a16:colId xmlns:a16="http://schemas.microsoft.com/office/drawing/2014/main" val="1334181848"/>
                    </a:ext>
                  </a:extLst>
                </a:gridCol>
              </a:tblGrid>
              <a:tr h="233193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WP3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and refining of strategies for innovation, training and outreach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3487"/>
                  </a:ext>
                </a:extLst>
              </a:tr>
              <a:tr h="195882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Leader: DTI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leaders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 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98681"/>
                  </a:ext>
                </a:extLst>
              </a:tr>
              <a:tr h="559663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Nikolaj Zangenberg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strategy and best practices for exploiting the innovation potential of RIs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DTI/EMSO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ESRF, CDTI, SZN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M16: D3.1 Strategy to exploit the innovation potential of RIs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21420"/>
                  </a:ext>
                </a:extLst>
              </a:tr>
              <a:tr h="373109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M17: D3.2 Strategy for innovation and industry-RI cooperation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868467"/>
                  </a:ext>
                </a:extLst>
              </a:tr>
              <a:tr h="373109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strategy for the training of ILOs/ICOs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WPT/EMSO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CDTI, CLARIN, EATRIS, SZN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M17: D3.3 Strategy for training of ILOs/ICOs and outreach towards industry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640132"/>
                  </a:ext>
                </a:extLst>
              </a:tr>
              <a:tr h="37310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Outreach strategies towards industry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SZN/IUC Syd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ESRF, CDTI, EATRIS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M14: MS06 Implementation of six focus groups to verify strategies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M17: D3.4 practical step-by-step guide for ILOs/ICOs to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brokerage events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940600"/>
                  </a:ext>
                </a:extLst>
              </a:tr>
              <a:tr h="55966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 recommendations for optimising the performance of ILOs/ICOs activities 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NWO/CLARIN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M30: D3.5 Policy recommendations for the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optimisation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ILO/ICO performance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54337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D63E47A-711A-4299-8D85-AB8AEB0A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WP3 Milestones and </a:t>
            </a:r>
            <a:r>
              <a:rPr lang="da-DK" dirty="0" err="1"/>
              <a:t>Deliverables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372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4425156"/>
            <a:ext cx="10658476" cy="1751806"/>
          </a:xfrm>
        </p:spPr>
        <p:txBody>
          <a:bodyPr/>
          <a:lstStyle/>
          <a:p>
            <a:pPr marL="0" fontAlgn="t">
              <a:spcBef>
                <a:spcPts val="0"/>
              </a:spcBef>
            </a:pPr>
            <a:r>
              <a:rPr lang="en-US" sz="2000" dirty="0"/>
              <a:t>M16: D3.1 Strategy to exploit the innovation potential of RIs</a:t>
            </a:r>
            <a:endParaRPr lang="da-DK" sz="2000" dirty="0"/>
          </a:p>
          <a:p>
            <a:pPr marL="0" fontAlgn="t">
              <a:spcBef>
                <a:spcPts val="0"/>
              </a:spcBef>
            </a:pPr>
            <a:r>
              <a:rPr lang="en-US" sz="2000" dirty="0"/>
              <a:t>M17: D3.2 Strategy for innovation and industry-RI cooperation</a:t>
            </a:r>
            <a:endParaRPr lang="da-DK" sz="2000" dirty="0"/>
          </a:p>
          <a:p>
            <a:pPr marL="0" indent="0">
              <a:buNone/>
            </a:pPr>
            <a:r>
              <a:rPr lang="en-US" sz="2000" dirty="0"/>
              <a:t>“Providing RIs with a comprehensive common system and support framework for pro-actively pursuing successful innovation relationships with industry” </a:t>
            </a:r>
          </a:p>
          <a:p>
            <a:pPr marL="0" indent="0">
              <a:buNone/>
            </a:pPr>
            <a:r>
              <a:rPr lang="en-US" sz="2000" dirty="0"/>
              <a:t>Using data from task 2.1, 2.2 and 2.5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3.1: </a:t>
            </a:r>
            <a:br>
              <a:rPr lang="en-US" b="1" dirty="0"/>
            </a:br>
            <a:r>
              <a:rPr lang="en-US" b="1" dirty="0"/>
              <a:t>Development of strategy and best practices for exploiting the innovation potential of RIs </a:t>
            </a:r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F2FFC1-8FE6-4D02-9C45-A740247AFFC2}"/>
              </a:ext>
            </a:extLst>
          </p:cNvPr>
          <p:cNvGraphicFramePr>
            <a:graphicFrameLocks noGrp="1"/>
          </p:cNvGraphicFramePr>
          <p:nvPr/>
        </p:nvGraphicFramePr>
        <p:xfrm>
          <a:off x="695324" y="3043237"/>
          <a:ext cx="10518776" cy="1104901"/>
        </p:xfrm>
        <a:graphic>
          <a:graphicData uri="http://schemas.openxmlformats.org/drawingml/2006/table">
            <a:tbl>
              <a:tblPr/>
              <a:tblGrid>
                <a:gridCol w="1463676">
                  <a:extLst>
                    <a:ext uri="{9D8B030D-6E8A-4147-A177-3AD203B41FA5}">
                      <a16:colId xmlns:a16="http://schemas.microsoft.com/office/drawing/2014/main" val="2983131589"/>
                    </a:ext>
                  </a:extLst>
                </a:gridCol>
                <a:gridCol w="3699107">
                  <a:extLst>
                    <a:ext uri="{9D8B030D-6E8A-4147-A177-3AD203B41FA5}">
                      <a16:colId xmlns:a16="http://schemas.microsoft.com/office/drawing/2014/main" val="2316440717"/>
                    </a:ext>
                  </a:extLst>
                </a:gridCol>
                <a:gridCol w="1736493">
                  <a:extLst>
                    <a:ext uri="{9D8B030D-6E8A-4147-A177-3AD203B41FA5}">
                      <a16:colId xmlns:a16="http://schemas.microsoft.com/office/drawing/2014/main" val="822950242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082049233"/>
                    </a:ext>
                  </a:extLst>
                </a:gridCol>
              </a:tblGrid>
              <a:tr h="4220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52090"/>
                  </a:ext>
                </a:extLst>
              </a:tr>
              <a:tr h="682875"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Nikolaj Zangenberg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Paola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0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90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231473"/>
            <a:ext cx="5235692" cy="3894690"/>
          </a:xfrm>
        </p:spPr>
        <p:txBody>
          <a:bodyPr/>
          <a:lstStyle/>
          <a:p>
            <a:pPr marL="0" fontAlgn="t">
              <a:spcBef>
                <a:spcPts val="0"/>
              </a:spcBef>
            </a:pPr>
            <a:r>
              <a:rPr lang="en-US" sz="2000" dirty="0"/>
              <a:t>M16: D3.1 Strategy to exploit the innovation potential of RIs</a:t>
            </a:r>
            <a:endParaRPr lang="da-DK" sz="2000" dirty="0"/>
          </a:p>
          <a:p>
            <a:pPr marL="0" indent="0">
              <a:buNone/>
            </a:pPr>
            <a:r>
              <a:rPr lang="en-US" sz="2000" b="1" dirty="0"/>
              <a:t>Main output: RI Innovation-Partnering Readiness Strategic Action Plan</a:t>
            </a:r>
            <a:endParaRPr lang="en-US" sz="2000" dirty="0"/>
          </a:p>
          <a:p>
            <a:r>
              <a:rPr lang="en-US" sz="1800" dirty="0"/>
              <a:t>Who is it made for? </a:t>
            </a:r>
          </a:p>
          <a:p>
            <a:r>
              <a:rPr lang="en-US" sz="1800" dirty="0"/>
              <a:t>What is the process until M16?</a:t>
            </a:r>
          </a:p>
          <a:p>
            <a:r>
              <a:rPr lang="en-US" sz="1800" dirty="0"/>
              <a:t>How and when do we involve associate/other RIs? How do we use focus groups?</a:t>
            </a:r>
          </a:p>
          <a:p>
            <a:r>
              <a:rPr lang="en-US" sz="1800" dirty="0"/>
              <a:t>How do we communicate plans to WP4 – and what do they require? </a:t>
            </a:r>
          </a:p>
          <a:p>
            <a:r>
              <a:rPr lang="en-US" sz="1800" dirty="0"/>
              <a:t>How do we adopt input from WP4?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Task 3.1: Development of strategy and best practices for exploiting the innovation potential of RIs </a:t>
            </a:r>
            <a:endParaRPr lang="da-DK" sz="32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43372E-1BEA-47E9-BC03-129B16C1D6EB}"/>
              </a:ext>
            </a:extLst>
          </p:cNvPr>
          <p:cNvSpPr txBox="1">
            <a:spLocks/>
          </p:cNvSpPr>
          <p:nvPr/>
        </p:nvSpPr>
        <p:spPr>
          <a:xfrm>
            <a:off x="6703240" y="2231473"/>
            <a:ext cx="5235692" cy="3894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t">
              <a:spcBef>
                <a:spcPts val="0"/>
              </a:spcBef>
            </a:pPr>
            <a:r>
              <a:rPr lang="en-US" sz="2000" dirty="0"/>
              <a:t>M17: D3.2 Strategy for innovation and industry-RI cooperation</a:t>
            </a:r>
            <a:endParaRPr lang="da-DK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Main output: Report / Strategic Action Plan</a:t>
            </a:r>
            <a:endParaRPr lang="en-US" sz="2000" dirty="0"/>
          </a:p>
          <a:p>
            <a:endParaRPr lang="en-US" sz="1800" dirty="0"/>
          </a:p>
          <a:p>
            <a:r>
              <a:rPr lang="en-US" sz="1800" dirty="0"/>
              <a:t>Who is it made for? </a:t>
            </a:r>
          </a:p>
          <a:p>
            <a:r>
              <a:rPr lang="en-US" sz="1800" dirty="0"/>
              <a:t>What is the process until M17?</a:t>
            </a:r>
          </a:p>
          <a:p>
            <a:r>
              <a:rPr lang="en-US" sz="1800" dirty="0"/>
              <a:t>How and when do we involve associate/other RIs? How do we use focus groups?</a:t>
            </a:r>
          </a:p>
          <a:p>
            <a:r>
              <a:rPr lang="en-US" sz="1800" dirty="0"/>
              <a:t>How do we communicate plans to WP4 – and what do they require? </a:t>
            </a:r>
          </a:p>
          <a:p>
            <a:r>
              <a:rPr lang="en-US" sz="1800" dirty="0"/>
              <a:t>How do we adopt input from WP4?</a:t>
            </a:r>
          </a:p>
        </p:txBody>
      </p:sp>
    </p:spTree>
    <p:extLst>
      <p:ext uri="{BB962C8B-B14F-4D97-AF65-F5344CB8AC3E}">
        <p14:creationId xmlns:p14="http://schemas.microsoft.com/office/powerpoint/2010/main" val="3684467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4330700"/>
            <a:ext cx="11331576" cy="1795462"/>
          </a:xfrm>
        </p:spPr>
        <p:txBody>
          <a:bodyPr/>
          <a:lstStyle/>
          <a:p>
            <a:r>
              <a:rPr lang="en-US" sz="2000" dirty="0"/>
              <a:t>M17: D3.3 Strategy for training of ILOs/ICOs and outreach towards industry</a:t>
            </a:r>
          </a:p>
          <a:p>
            <a:pPr marL="0" indent="0">
              <a:buNone/>
            </a:pPr>
            <a:r>
              <a:rPr lang="da-DK" sz="2000" dirty="0"/>
              <a:t>The </a:t>
            </a:r>
            <a:r>
              <a:rPr lang="da-DK" sz="2000" dirty="0" err="1"/>
              <a:t>main</a:t>
            </a:r>
            <a:r>
              <a:rPr lang="da-DK" sz="2000" dirty="0"/>
              <a:t> </a:t>
            </a:r>
            <a:r>
              <a:rPr lang="da-DK" sz="2000" dirty="0" err="1"/>
              <a:t>objective</a:t>
            </a:r>
            <a:r>
              <a:rPr lang="da-DK" sz="2000" dirty="0"/>
              <a:t> is to </a:t>
            </a:r>
            <a:r>
              <a:rPr lang="da-DK" sz="2000" dirty="0" err="1"/>
              <a:t>develop</a:t>
            </a:r>
            <a:r>
              <a:rPr lang="da-DK" sz="2000" dirty="0"/>
              <a:t> </a:t>
            </a:r>
            <a:r>
              <a:rPr lang="en-US" sz="2000" dirty="0"/>
              <a:t>a tool box for the training of new ICOs and ILOs in order </a:t>
            </a:r>
            <a:r>
              <a:rPr lang="da-DK" sz="2000" dirty="0"/>
              <a:t>t</a:t>
            </a:r>
            <a:r>
              <a:rPr lang="en-US" sz="2000" dirty="0"/>
              <a:t>o ensure sustainability of the project learnings. </a:t>
            </a:r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3.2: </a:t>
            </a:r>
            <a:br>
              <a:rPr lang="en-US" b="1" dirty="0"/>
            </a:br>
            <a:r>
              <a:rPr lang="en-US" b="1" dirty="0"/>
              <a:t>Development of strategy for the training of ILOs/ICOs </a:t>
            </a:r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229C3-F590-4A15-813F-DEA027279133}"/>
              </a:ext>
            </a:extLst>
          </p:cNvPr>
          <p:cNvGraphicFramePr>
            <a:graphicFrameLocks noGrp="1"/>
          </p:cNvGraphicFramePr>
          <p:nvPr/>
        </p:nvGraphicFramePr>
        <p:xfrm>
          <a:off x="695324" y="3043237"/>
          <a:ext cx="10518776" cy="1104901"/>
        </p:xfrm>
        <a:graphic>
          <a:graphicData uri="http://schemas.openxmlformats.org/drawingml/2006/table">
            <a:tbl>
              <a:tblPr/>
              <a:tblGrid>
                <a:gridCol w="1463676">
                  <a:extLst>
                    <a:ext uri="{9D8B030D-6E8A-4147-A177-3AD203B41FA5}">
                      <a16:colId xmlns:a16="http://schemas.microsoft.com/office/drawing/2014/main" val="2983131589"/>
                    </a:ext>
                  </a:extLst>
                </a:gridCol>
                <a:gridCol w="3699107">
                  <a:extLst>
                    <a:ext uri="{9D8B030D-6E8A-4147-A177-3AD203B41FA5}">
                      <a16:colId xmlns:a16="http://schemas.microsoft.com/office/drawing/2014/main" val="2316440717"/>
                    </a:ext>
                  </a:extLst>
                </a:gridCol>
                <a:gridCol w="1736493">
                  <a:extLst>
                    <a:ext uri="{9D8B030D-6E8A-4147-A177-3AD203B41FA5}">
                      <a16:colId xmlns:a16="http://schemas.microsoft.com/office/drawing/2014/main" val="822950242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082049233"/>
                    </a:ext>
                  </a:extLst>
                </a:gridCol>
              </a:tblGrid>
              <a:tr h="4220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52090"/>
                  </a:ext>
                </a:extLst>
              </a:tr>
              <a:tr h="682875"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Sylwia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Wojtowicz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Paola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0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889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77219"/>
            <a:ext cx="11331576" cy="4364190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Content of </a:t>
            </a:r>
            <a:r>
              <a:rPr lang="en-US" sz="2000" dirty="0"/>
              <a:t>tool box for training of new ICOs and ILOs: </a:t>
            </a:r>
          </a:p>
          <a:p>
            <a:pPr>
              <a:buFontTx/>
              <a:buChar char="-"/>
            </a:pPr>
            <a:r>
              <a:rPr lang="en-US" sz="2000" dirty="0"/>
              <a:t>how to lead the RI innovation awareness-building,</a:t>
            </a:r>
          </a:p>
          <a:p>
            <a:pPr>
              <a:buFontTx/>
              <a:buChar char="-"/>
            </a:pPr>
            <a:r>
              <a:rPr lang="en-US" sz="2000" dirty="0"/>
              <a:t>design industry outreach and communications strategies,</a:t>
            </a:r>
          </a:p>
          <a:p>
            <a:pPr>
              <a:buFontTx/>
              <a:buChar char="-"/>
            </a:pPr>
            <a:r>
              <a:rPr lang="en-US" sz="2000" dirty="0"/>
              <a:t>develop the </a:t>
            </a:r>
            <a:r>
              <a:rPr lang="en-US" sz="2000" dirty="0" err="1"/>
              <a:t>organisational</a:t>
            </a:r>
            <a:r>
              <a:rPr lang="en-US" sz="2000" dirty="0"/>
              <a:t> structure,</a:t>
            </a:r>
          </a:p>
          <a:p>
            <a:pPr>
              <a:buFontTx/>
              <a:buChar char="-"/>
            </a:pPr>
            <a:r>
              <a:rPr lang="da-DK" sz="2000" dirty="0" err="1"/>
              <a:t>how</a:t>
            </a:r>
            <a:r>
              <a:rPr lang="da-DK" sz="2000" dirty="0"/>
              <a:t> to </a:t>
            </a:r>
            <a:r>
              <a:rPr lang="da-DK" sz="2000" dirty="0" err="1"/>
              <a:t>implement</a:t>
            </a:r>
            <a:r>
              <a:rPr lang="da-DK" sz="2000" dirty="0"/>
              <a:t> </a:t>
            </a:r>
            <a:r>
              <a:rPr lang="en-US" sz="2000" dirty="0"/>
              <a:t>the Plan defined in task 3.1 at ICO/ILO-level</a:t>
            </a:r>
            <a:endParaRPr lang="da-DK" sz="2000" dirty="0"/>
          </a:p>
          <a:p>
            <a:pPr marL="0" indent="0">
              <a:buNone/>
            </a:pPr>
            <a:r>
              <a:rPr lang="en-US" sz="2000" dirty="0"/>
              <a:t>Task 3.2 will define the range of </a:t>
            </a:r>
            <a:r>
              <a:rPr lang="en-US" sz="2000" dirty="0" err="1"/>
              <a:t>specialised</a:t>
            </a:r>
            <a:r>
              <a:rPr lang="en-US" sz="2000" dirty="0"/>
              <a:t> support services and training for ILOs/ICOs on how to support the industry innovation process and how to collaborate across borders.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Who is it made for?</a:t>
            </a:r>
          </a:p>
          <a:p>
            <a:r>
              <a:rPr lang="en-US" sz="2000" dirty="0"/>
              <a:t>What should be the content?</a:t>
            </a:r>
          </a:p>
          <a:p>
            <a:r>
              <a:rPr lang="en-US" sz="2000" dirty="0"/>
              <a:t>How do we adopt existing material, e.g. from CERN?</a:t>
            </a:r>
          </a:p>
          <a:p>
            <a:pPr marL="0" indent="0">
              <a:buNone/>
            </a:pPr>
            <a:endParaRPr lang="da-DK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Task 3.2: Development of strategy for the training of ILOs/ICOs 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861749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3975100"/>
            <a:ext cx="11331576" cy="2151062"/>
          </a:xfrm>
        </p:spPr>
        <p:txBody>
          <a:bodyPr/>
          <a:lstStyle/>
          <a:p>
            <a:r>
              <a:rPr lang="en-US" sz="2000" dirty="0"/>
              <a:t>M14: MS06 Implementation of six focus groups to verify strategies</a:t>
            </a:r>
          </a:p>
          <a:p>
            <a:r>
              <a:rPr lang="en-US" sz="2000" dirty="0"/>
              <a:t>M17: D3.4 practical step-by-step guide for ILOs/ICOs to </a:t>
            </a:r>
            <a:r>
              <a:rPr lang="en-US" sz="2000" dirty="0" err="1"/>
              <a:t>organise</a:t>
            </a:r>
            <a:r>
              <a:rPr lang="en-US" sz="2000" dirty="0"/>
              <a:t> brokerage events</a:t>
            </a:r>
          </a:p>
          <a:p>
            <a:pPr marL="0" indent="0">
              <a:buNone/>
            </a:pPr>
            <a:r>
              <a:rPr lang="en-US" sz="2000" dirty="0"/>
              <a:t>The objective is to </a:t>
            </a:r>
            <a:r>
              <a:rPr lang="en-US" sz="2000" dirty="0" err="1"/>
              <a:t>maximise</a:t>
            </a:r>
            <a:r>
              <a:rPr lang="en-US" sz="2000" dirty="0"/>
              <a:t> the full potential of research infrastructures, ESFRI Landmarks and Projects to attract new industry as a user and as a supplier. </a:t>
            </a:r>
          </a:p>
          <a:p>
            <a:pPr marL="0" indent="0">
              <a:buNone/>
            </a:pPr>
            <a:r>
              <a:rPr lang="en-US" sz="2000" dirty="0"/>
              <a:t>This task will develop strategies for the </a:t>
            </a:r>
            <a:r>
              <a:rPr lang="en-US" sz="2000" dirty="0" err="1"/>
              <a:t>organisation</a:t>
            </a:r>
            <a:r>
              <a:rPr lang="en-US" sz="2000" dirty="0"/>
              <a:t> of outreach towards industry including specifically brokerage events and awareness raising activities.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3.3: </a:t>
            </a:r>
            <a:br>
              <a:rPr lang="en-US" b="1" dirty="0"/>
            </a:br>
            <a:r>
              <a:rPr lang="en-US" b="1" dirty="0"/>
              <a:t>Outreach strategies towards industry </a:t>
            </a:r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229C3-F590-4A15-813F-DEA027279133}"/>
              </a:ext>
            </a:extLst>
          </p:cNvPr>
          <p:cNvGraphicFramePr>
            <a:graphicFrameLocks noGrp="1"/>
          </p:cNvGraphicFramePr>
          <p:nvPr/>
        </p:nvGraphicFramePr>
        <p:xfrm>
          <a:off x="695325" y="2674937"/>
          <a:ext cx="10518776" cy="1104901"/>
        </p:xfrm>
        <a:graphic>
          <a:graphicData uri="http://schemas.openxmlformats.org/drawingml/2006/table">
            <a:tbl>
              <a:tblPr/>
              <a:tblGrid>
                <a:gridCol w="1463676">
                  <a:extLst>
                    <a:ext uri="{9D8B030D-6E8A-4147-A177-3AD203B41FA5}">
                      <a16:colId xmlns:a16="http://schemas.microsoft.com/office/drawing/2014/main" val="2983131589"/>
                    </a:ext>
                  </a:extLst>
                </a:gridCol>
                <a:gridCol w="3699107">
                  <a:extLst>
                    <a:ext uri="{9D8B030D-6E8A-4147-A177-3AD203B41FA5}">
                      <a16:colId xmlns:a16="http://schemas.microsoft.com/office/drawing/2014/main" val="2316440717"/>
                    </a:ext>
                  </a:extLst>
                </a:gridCol>
                <a:gridCol w="1736493">
                  <a:extLst>
                    <a:ext uri="{9D8B030D-6E8A-4147-A177-3AD203B41FA5}">
                      <a16:colId xmlns:a16="http://schemas.microsoft.com/office/drawing/2014/main" val="822950242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082049233"/>
                    </a:ext>
                  </a:extLst>
                </a:gridCol>
              </a:tblGrid>
              <a:tr h="4220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52090"/>
                  </a:ext>
                </a:extLst>
              </a:tr>
              <a:tr h="682875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Ilaria Nardello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IUC Syd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 Hall/Frida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Tibblin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-Citron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0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3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70AF5-0572-49DE-A684-4C9276EA9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BAF79C-A4E1-474B-BDB5-43ACAF52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Helicopter</a:t>
            </a:r>
            <a:r>
              <a:rPr lang="da-DK" dirty="0"/>
              <a:t>-view of ILO and ICO intervention</a:t>
            </a:r>
          </a:p>
        </p:txBody>
      </p:sp>
      <p:pic>
        <p:nvPicPr>
          <p:cNvPr id="4" name="Picture 3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7292FB2-1C53-4DD1-BF6E-63CEA068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8" y="1923875"/>
            <a:ext cx="2304193" cy="3854179"/>
          </a:xfrm>
          <a:prstGeom prst="rect">
            <a:avLst/>
          </a:prstGeom>
        </p:spPr>
      </p:pic>
      <p:pic>
        <p:nvPicPr>
          <p:cNvPr id="5" name="Content Placeholder 12" descr="A picture containing small, sitting, boat, table&#10;&#10;Description automatically generated">
            <a:extLst>
              <a:ext uri="{FF2B5EF4-FFF2-40B4-BE49-F238E27FC236}">
                <a16:creationId xmlns:a16="http://schemas.microsoft.com/office/drawing/2014/main" id="{FBFB39E3-EA58-4A96-B31E-DE03FFCCC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82" y="2194731"/>
            <a:ext cx="4964418" cy="331246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605B8A8-50E7-44B6-A5AA-F33EBD1A01D4}"/>
              </a:ext>
            </a:extLst>
          </p:cNvPr>
          <p:cNvSpPr/>
          <p:nvPr/>
        </p:nvSpPr>
        <p:spPr>
          <a:xfrm>
            <a:off x="3142161" y="3118255"/>
            <a:ext cx="2923592" cy="125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Contribution</a:t>
            </a:r>
            <a:r>
              <a:rPr lang="da-DK" dirty="0"/>
              <a:t> for </a:t>
            </a:r>
            <a:r>
              <a:rPr lang="da-DK" dirty="0" err="1"/>
              <a:t>building</a:t>
            </a:r>
            <a:r>
              <a:rPr lang="da-DK" dirty="0"/>
              <a:t> and running </a:t>
            </a:r>
            <a:r>
              <a:rPr lang="da-DK" dirty="0" err="1"/>
              <a:t>cost</a:t>
            </a:r>
            <a:endParaRPr lang="da-DK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269A5FF-4D8B-4709-91A9-D378FF5C3C23}"/>
              </a:ext>
            </a:extLst>
          </p:cNvPr>
          <p:cNvSpPr/>
          <p:nvPr/>
        </p:nvSpPr>
        <p:spPr>
          <a:xfrm flipH="1">
            <a:off x="3142161" y="1862638"/>
            <a:ext cx="2923593" cy="125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Experiment time for </a:t>
            </a:r>
            <a:r>
              <a:rPr lang="da-DK" dirty="0" err="1"/>
              <a:t>scientists</a:t>
            </a:r>
            <a:endParaRPr lang="da-DK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34781D6-D05C-4320-A926-E8DCC0D19DE5}"/>
              </a:ext>
            </a:extLst>
          </p:cNvPr>
          <p:cNvSpPr/>
          <p:nvPr/>
        </p:nvSpPr>
        <p:spPr>
          <a:xfrm>
            <a:off x="2091171" y="4294488"/>
            <a:ext cx="5100506" cy="2112712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Volume </a:t>
            </a:r>
            <a:r>
              <a:rPr lang="da-DK" dirty="0" err="1">
                <a:solidFill>
                  <a:schemeClr val="tx1"/>
                </a:solidFill>
              </a:rPr>
              <a:t>changes</a:t>
            </a:r>
            <a:r>
              <a:rPr lang="da-DK" dirty="0">
                <a:solidFill>
                  <a:schemeClr val="tx1"/>
                </a:solidFill>
              </a:rPr>
              <a:t> as a</a:t>
            </a:r>
          </a:p>
          <a:p>
            <a:pPr algn="ctr"/>
            <a:r>
              <a:rPr lang="da-DK" dirty="0" err="1">
                <a:solidFill>
                  <a:schemeClr val="tx1"/>
                </a:solidFill>
              </a:rPr>
              <a:t>function</a:t>
            </a:r>
            <a:r>
              <a:rPr lang="da-DK" dirty="0">
                <a:solidFill>
                  <a:schemeClr val="tx1"/>
                </a:solidFill>
              </a:rPr>
              <a:t> of ILO/ICO </a:t>
            </a:r>
            <a:r>
              <a:rPr lang="da-DK" dirty="0" err="1">
                <a:solidFill>
                  <a:schemeClr val="tx1"/>
                </a:solidFill>
              </a:rPr>
              <a:t>activity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A9F60FF-9906-4198-B164-196039B05EF7}"/>
              </a:ext>
            </a:extLst>
          </p:cNvPr>
          <p:cNvSpPr/>
          <p:nvPr/>
        </p:nvSpPr>
        <p:spPr>
          <a:xfrm rot="2779775">
            <a:off x="1571766" y="5198581"/>
            <a:ext cx="1571680" cy="743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ILO </a:t>
            </a:r>
            <a:r>
              <a:rPr lang="da-DK" dirty="0" err="1"/>
              <a:t>funding</a:t>
            </a:r>
            <a:endParaRPr lang="da-DK" dirty="0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A6315470-5751-43F3-B6BF-B9FEDC6699CD}"/>
              </a:ext>
            </a:extLst>
          </p:cNvPr>
          <p:cNvSpPr/>
          <p:nvPr/>
        </p:nvSpPr>
        <p:spPr>
          <a:xfrm rot="13495076" flipH="1">
            <a:off x="5831833" y="4106596"/>
            <a:ext cx="1503700" cy="20583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22B3D-73B4-48BC-8CEE-7B51DE48BFB9}"/>
              </a:ext>
            </a:extLst>
          </p:cNvPr>
          <p:cNvSpPr txBox="1"/>
          <p:nvPr/>
        </p:nvSpPr>
        <p:spPr>
          <a:xfrm rot="18796320">
            <a:off x="6269020" y="4884644"/>
            <a:ext cx="17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ICO </a:t>
            </a:r>
            <a:r>
              <a:rPr lang="da-DK" dirty="0" err="1">
                <a:solidFill>
                  <a:schemeClr val="bg1"/>
                </a:solidFill>
              </a:rPr>
              <a:t>funding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358A8DC-4F5F-404E-A4F7-44CA08D9D76D}"/>
              </a:ext>
            </a:extLst>
          </p:cNvPr>
          <p:cNvSpPr/>
          <p:nvPr/>
        </p:nvSpPr>
        <p:spPr>
          <a:xfrm flipH="1">
            <a:off x="3142160" y="4380163"/>
            <a:ext cx="2923593" cy="1251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Contracts</a:t>
            </a:r>
            <a:r>
              <a:rPr lang="da-DK" dirty="0"/>
              <a:t> and innovation at </a:t>
            </a:r>
            <a:r>
              <a:rPr lang="da-DK" dirty="0" err="1"/>
              <a:t>companies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35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390140"/>
            <a:ext cx="11331576" cy="12319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awareness raising actions will take into account the diversity of the European RI families where various mechanisms of outreach may need specific styles appropriate to the markets targeted. </a:t>
            </a:r>
          </a:p>
          <a:p>
            <a:pPr marL="0" indent="0">
              <a:buNone/>
            </a:pPr>
            <a:r>
              <a:rPr lang="en-US" sz="2000" dirty="0"/>
              <a:t>The work will draw on experience from 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3.3: </a:t>
            </a:r>
            <a:br>
              <a:rPr lang="en-US" b="1" dirty="0"/>
            </a:br>
            <a:r>
              <a:rPr lang="en-US" b="1" dirty="0"/>
              <a:t>Outreach strategies towards industry </a:t>
            </a:r>
            <a:endParaRPr lang="da-DK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37D54F-A4BB-4942-99D0-5A45B485E843}"/>
              </a:ext>
            </a:extLst>
          </p:cNvPr>
          <p:cNvGraphicFramePr>
            <a:graphicFrameLocks noGrp="1"/>
          </p:cNvGraphicFramePr>
          <p:nvPr/>
        </p:nvGraphicFramePr>
        <p:xfrm>
          <a:off x="695325" y="3429000"/>
          <a:ext cx="110617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850">
                  <a:extLst>
                    <a:ext uri="{9D8B030D-6E8A-4147-A177-3AD203B41FA5}">
                      <a16:colId xmlns:a16="http://schemas.microsoft.com/office/drawing/2014/main" val="2021158870"/>
                    </a:ext>
                  </a:extLst>
                </a:gridCol>
                <a:gridCol w="5530850">
                  <a:extLst>
                    <a:ext uri="{9D8B030D-6E8A-4147-A177-3AD203B41FA5}">
                      <a16:colId xmlns:a16="http://schemas.microsoft.com/office/drawing/2014/main" val="2009941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Industry as a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Industry as a </a:t>
                      </a:r>
                      <a:r>
                        <a:rPr lang="da-DK" sz="2000" dirty="0" err="1"/>
                        <a:t>supplier</a:t>
                      </a:r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194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User </a:t>
                      </a:r>
                      <a:r>
                        <a:rPr lang="da-DK" sz="2000" dirty="0" err="1"/>
                        <a:t>industry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focus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group</a:t>
                      </a:r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Supplier </a:t>
                      </a:r>
                      <a:r>
                        <a:rPr lang="da-DK" sz="2000" dirty="0" err="1"/>
                        <a:t>industry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focus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group</a:t>
                      </a:r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99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err="1"/>
                        <a:t>Experience</a:t>
                      </a:r>
                      <a:r>
                        <a:rPr lang="da-DK" sz="2000" dirty="0"/>
                        <a:t> from partners, </a:t>
                      </a:r>
                      <a:r>
                        <a:rPr lang="da-DK" sz="2000" dirty="0" err="1"/>
                        <a:t>associates</a:t>
                      </a:r>
                      <a:r>
                        <a:rPr lang="da-DK" sz="2000" dirty="0"/>
                        <a:t> (</a:t>
                      </a:r>
                      <a:r>
                        <a:rPr lang="da-DK" sz="2000" dirty="0" err="1"/>
                        <a:t>mainly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ICOs</a:t>
                      </a:r>
                      <a:r>
                        <a:rPr lang="da-DK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err="1"/>
                        <a:t>Experience</a:t>
                      </a:r>
                      <a:r>
                        <a:rPr lang="da-DK" sz="2000" dirty="0"/>
                        <a:t> from partners, </a:t>
                      </a:r>
                      <a:r>
                        <a:rPr lang="da-DK" sz="2000" dirty="0" err="1"/>
                        <a:t>associates</a:t>
                      </a:r>
                      <a:r>
                        <a:rPr lang="da-DK" sz="2000" dirty="0"/>
                        <a:t> (</a:t>
                      </a:r>
                      <a:r>
                        <a:rPr lang="da-DK" sz="2000" dirty="0" err="1"/>
                        <a:t>mainly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ILOs</a:t>
                      </a:r>
                      <a:r>
                        <a:rPr lang="da-DK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146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/>
                        <a:t>Earlier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activites</a:t>
                      </a:r>
                      <a:r>
                        <a:rPr lang="da-DK" sz="2000" dirty="0"/>
                        <a:t>/</a:t>
                      </a:r>
                      <a:r>
                        <a:rPr lang="da-DK" sz="2000" dirty="0" err="1"/>
                        <a:t>projects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434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Experiences from global perspectives in the context of RI engagement with industry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49325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Input from </a:t>
                      </a:r>
                      <a:r>
                        <a:rPr lang="da-DK" sz="2000" dirty="0" err="1"/>
                        <a:t>interest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groups</a:t>
                      </a:r>
                      <a:r>
                        <a:rPr lang="da-DK" sz="2000" dirty="0"/>
                        <a:t>, </a:t>
                      </a:r>
                      <a:r>
                        <a:rPr lang="da-DK" sz="2000" dirty="0" err="1"/>
                        <a:t>tech</a:t>
                      </a:r>
                      <a:r>
                        <a:rPr lang="da-DK" sz="2000" dirty="0"/>
                        <a:t>-transfer and science-to-business organisations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90615"/>
                  </a:ext>
                </a:extLst>
              </a:tr>
            </a:tbl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2025F5D-402B-40DA-AC86-1EFB9030A9D0}"/>
              </a:ext>
            </a:extLst>
          </p:cNvPr>
          <p:cNvSpPr txBox="1">
            <a:spLocks/>
          </p:cNvSpPr>
          <p:nvPr/>
        </p:nvSpPr>
        <p:spPr>
          <a:xfrm>
            <a:off x="695325" y="5895340"/>
            <a:ext cx="11331576" cy="378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Next step: Develop charter for 6 focus groups; composition of focus groups.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90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BBA753-BDB9-6F41-A381-E037CC24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M1-3      : </a:t>
            </a:r>
            <a:r>
              <a:rPr lang="it-IT" dirty="0" err="1"/>
              <a:t>Review</a:t>
            </a:r>
            <a:r>
              <a:rPr lang="it-IT" dirty="0"/>
              <a:t> </a:t>
            </a:r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literature</a:t>
            </a:r>
            <a:r>
              <a:rPr lang="it-IT" dirty="0"/>
              <a:t> and </a:t>
            </a:r>
            <a:r>
              <a:rPr lang="it-IT" dirty="0" err="1"/>
              <a:t>past</a:t>
            </a:r>
            <a:r>
              <a:rPr lang="it-IT" dirty="0"/>
              <a:t> </a:t>
            </a:r>
            <a:r>
              <a:rPr lang="it-IT" dirty="0" err="1"/>
              <a:t>initiatives</a:t>
            </a:r>
            <a:endParaRPr lang="it-IT" dirty="0"/>
          </a:p>
          <a:p>
            <a:pPr marL="0" indent="0">
              <a:buNone/>
            </a:pPr>
            <a:r>
              <a:rPr lang="it-IT" i="1" dirty="0">
                <a:solidFill>
                  <a:srgbClr val="FF0000"/>
                </a:solidFill>
              </a:rPr>
              <a:t>M4          :Take </a:t>
            </a:r>
            <a:r>
              <a:rPr lang="it-IT" i="1" dirty="0" err="1">
                <a:solidFill>
                  <a:srgbClr val="FF0000"/>
                </a:solidFill>
              </a:rPr>
              <a:t>industry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mapping</a:t>
            </a:r>
            <a:r>
              <a:rPr lang="it-IT" i="1" dirty="0">
                <a:solidFill>
                  <a:srgbClr val="FF0000"/>
                </a:solidFill>
              </a:rPr>
              <a:t> from WP2</a:t>
            </a:r>
          </a:p>
          <a:p>
            <a:pPr marL="0" indent="0">
              <a:buNone/>
            </a:pPr>
            <a:r>
              <a:rPr lang="it-IT" dirty="0"/>
              <a:t>M1-9      : Draft strategy and Organise Focus Groups (industry)</a:t>
            </a:r>
          </a:p>
          <a:p>
            <a:pPr>
              <a:buFontTx/>
              <a:buChar char="-"/>
            </a:pPr>
            <a:r>
              <a:rPr lang="en-US" b="1" dirty="0"/>
              <a:t>Develop charter for 6 focus groups</a:t>
            </a:r>
          </a:p>
          <a:p>
            <a:pPr>
              <a:buFontTx/>
              <a:buChar char="-"/>
            </a:pPr>
            <a:r>
              <a:rPr lang="en-US" b="1" dirty="0"/>
              <a:t>Composition of focus groups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M10-14 : </a:t>
            </a:r>
            <a:r>
              <a:rPr lang="it-IT" dirty="0" err="1"/>
              <a:t>Discussion</a:t>
            </a:r>
            <a:r>
              <a:rPr lang="it-IT" dirty="0"/>
              <a:t> of </a:t>
            </a:r>
            <a:r>
              <a:rPr lang="it-IT" dirty="0" err="1"/>
              <a:t>draft</a:t>
            </a:r>
            <a:r>
              <a:rPr lang="it-IT" dirty="0"/>
              <a:t> </a:t>
            </a:r>
            <a:r>
              <a:rPr lang="it-IT" dirty="0" err="1"/>
              <a:t>strategy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M14-17 : </a:t>
            </a:r>
            <a:r>
              <a:rPr lang="it-IT" dirty="0" err="1"/>
              <a:t>Refinement</a:t>
            </a:r>
            <a:r>
              <a:rPr lang="it-IT" dirty="0"/>
              <a:t> of </a:t>
            </a:r>
            <a:r>
              <a:rPr lang="it-IT" dirty="0" err="1"/>
              <a:t>Final</a:t>
            </a:r>
            <a:r>
              <a:rPr lang="it-IT" dirty="0"/>
              <a:t> report</a:t>
            </a:r>
            <a:br>
              <a:rPr lang="it-IT" dirty="0"/>
            </a:br>
            <a:r>
              <a:rPr lang="it-IT" dirty="0"/>
              <a:t>                 </a:t>
            </a:r>
            <a:r>
              <a:rPr lang="it-IT" sz="2000" b="1" dirty="0"/>
              <a:t>«D3.4 </a:t>
            </a:r>
            <a:r>
              <a:rPr lang="it-IT" sz="2000" b="1" dirty="0" err="1"/>
              <a:t>practical</a:t>
            </a:r>
            <a:r>
              <a:rPr lang="it-IT" sz="2000" b="1" dirty="0"/>
              <a:t> </a:t>
            </a:r>
            <a:r>
              <a:rPr lang="it-IT" sz="2000" b="1" dirty="0" err="1"/>
              <a:t>step-by-step</a:t>
            </a:r>
            <a:r>
              <a:rPr lang="it-IT" sz="2000" b="1" dirty="0"/>
              <a:t> guide for </a:t>
            </a:r>
            <a:r>
              <a:rPr lang="it-IT" sz="2000" b="1" dirty="0" err="1"/>
              <a:t>ILOs</a:t>
            </a:r>
            <a:r>
              <a:rPr lang="it-IT" sz="2000" b="1" dirty="0"/>
              <a:t>/</a:t>
            </a:r>
            <a:r>
              <a:rPr lang="it-IT" sz="2000" b="1" dirty="0" err="1"/>
              <a:t>ICOs</a:t>
            </a:r>
            <a:r>
              <a:rPr lang="it-IT" sz="2000" b="1" dirty="0"/>
              <a:t> to </a:t>
            </a:r>
            <a:r>
              <a:rPr lang="it-IT" sz="2000" b="1" dirty="0" err="1"/>
              <a:t>organise</a:t>
            </a:r>
            <a:r>
              <a:rPr lang="it-IT" sz="2000" b="1" dirty="0"/>
              <a:t> brokerage </a:t>
            </a:r>
            <a:r>
              <a:rPr lang="it-IT" sz="2000" b="1" dirty="0" err="1"/>
              <a:t>events</a:t>
            </a:r>
            <a:r>
              <a:rPr lang="it-IT" sz="2000" b="1" dirty="0"/>
              <a:t>» </a:t>
            </a:r>
            <a:r>
              <a:rPr lang="it-IT" sz="2000" dirty="0"/>
              <a:t>(M17)</a:t>
            </a:r>
            <a:endParaRPr lang="it-IT" sz="2000" b="1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339B-B96D-DC42-B4AE-25F34360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Workplan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753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BBA753-BDB9-6F41-A381-E037CC24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339B-B96D-DC42-B4AE-25F34360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Outcome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793C5CF-D4B9-CD47-B792-748D61224A5C}"/>
              </a:ext>
            </a:extLst>
          </p:cNvPr>
          <p:cNvSpPr txBox="1">
            <a:spLocks/>
          </p:cNvSpPr>
          <p:nvPr/>
        </p:nvSpPr>
        <p:spPr>
          <a:xfrm>
            <a:off x="847724" y="2271486"/>
            <a:ext cx="10658476" cy="35599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Principles</a:t>
            </a:r>
            <a:r>
              <a:rPr lang="it-IT" dirty="0"/>
              <a:t> and </a:t>
            </a:r>
            <a:r>
              <a:rPr lang="it-IT" dirty="0" err="1"/>
              <a:t>values</a:t>
            </a:r>
            <a:r>
              <a:rPr lang="it-IT" dirty="0"/>
              <a:t> in </a:t>
            </a:r>
            <a:r>
              <a:rPr lang="it-IT" dirty="0" err="1"/>
              <a:t>Industry</a:t>
            </a:r>
            <a:r>
              <a:rPr lang="it-IT" dirty="0"/>
              <a:t>-RI </a:t>
            </a:r>
            <a:r>
              <a:rPr lang="it-IT" dirty="0" err="1"/>
              <a:t>enagement</a:t>
            </a:r>
            <a:r>
              <a:rPr lang="it-IT" dirty="0"/>
              <a:t> </a:t>
            </a:r>
            <a:r>
              <a:rPr lang="it-IT" dirty="0" err="1"/>
              <a:t>internalised</a:t>
            </a:r>
            <a:r>
              <a:rPr lang="it-IT" dirty="0"/>
              <a:t> @</a:t>
            </a:r>
            <a:r>
              <a:rPr lang="it-IT" dirty="0" err="1"/>
              <a:t>EU_RIs</a:t>
            </a:r>
            <a:endParaRPr lang="it-IT" dirty="0"/>
          </a:p>
          <a:p>
            <a:endParaRPr lang="it-IT" sz="1200" dirty="0"/>
          </a:p>
          <a:p>
            <a:r>
              <a:rPr lang="it-IT" dirty="0" err="1"/>
              <a:t>Familiarised</a:t>
            </a:r>
            <a:r>
              <a:rPr lang="it-IT" dirty="0"/>
              <a:t> </a:t>
            </a:r>
            <a:r>
              <a:rPr lang="it-IT" dirty="0" err="1"/>
              <a:t>ICOs</a:t>
            </a:r>
            <a:r>
              <a:rPr lang="it-IT" dirty="0"/>
              <a:t> in </a:t>
            </a:r>
            <a:r>
              <a:rPr lang="it-IT" dirty="0" err="1"/>
              <a:t>connecting</a:t>
            </a:r>
            <a:r>
              <a:rPr lang="it-IT" dirty="0"/>
              <a:t> with </a:t>
            </a:r>
            <a:r>
              <a:rPr lang="it-IT" dirty="0" err="1"/>
              <a:t>Industry</a:t>
            </a:r>
            <a:endParaRPr lang="it-IT" dirty="0"/>
          </a:p>
          <a:p>
            <a:endParaRPr lang="it-IT" sz="1200" dirty="0"/>
          </a:p>
          <a:p>
            <a:r>
              <a:rPr lang="it-IT" dirty="0" err="1"/>
              <a:t>Quality</a:t>
            </a:r>
            <a:r>
              <a:rPr lang="it-IT" dirty="0"/>
              <a:t> of engagement </a:t>
            </a:r>
            <a:r>
              <a:rPr lang="it-IT" dirty="0" err="1"/>
              <a:t>enhanced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RI and </a:t>
            </a:r>
            <a:r>
              <a:rPr lang="it-IT" dirty="0" err="1"/>
              <a:t>Industry</a:t>
            </a:r>
            <a:endParaRPr lang="it-IT" dirty="0"/>
          </a:p>
          <a:p>
            <a:endParaRPr lang="it-IT" sz="1200" dirty="0"/>
          </a:p>
          <a:p>
            <a:r>
              <a:rPr lang="it-IT" dirty="0" err="1"/>
              <a:t>Underpinned</a:t>
            </a:r>
            <a:r>
              <a:rPr lang="it-IT" dirty="0"/>
              <a:t> </a:t>
            </a:r>
            <a:r>
              <a:rPr lang="it-IT" dirty="0" err="1"/>
              <a:t>relationships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RI and </a:t>
            </a:r>
            <a:r>
              <a:rPr lang="it-IT" dirty="0" err="1"/>
              <a:t>reference</a:t>
            </a:r>
            <a:r>
              <a:rPr lang="it-IT" dirty="0"/>
              <a:t> </a:t>
            </a:r>
            <a:r>
              <a:rPr lang="it-IT" dirty="0" err="1"/>
              <a:t>industry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2713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4254500"/>
            <a:ext cx="11331576" cy="1795462"/>
          </a:xfrm>
        </p:spPr>
        <p:txBody>
          <a:bodyPr/>
          <a:lstStyle/>
          <a:p>
            <a:r>
              <a:rPr lang="en-US" sz="2000" dirty="0"/>
              <a:t>M30: D3.5 Policy recommendations for the </a:t>
            </a:r>
            <a:r>
              <a:rPr lang="en-US" sz="2000" dirty="0" err="1"/>
              <a:t>optimisation</a:t>
            </a:r>
            <a:r>
              <a:rPr lang="en-US" sz="2000" dirty="0"/>
              <a:t> of ILO/ICO performance</a:t>
            </a:r>
          </a:p>
          <a:p>
            <a:pPr marL="0" indent="0">
              <a:buNone/>
            </a:pPr>
            <a:r>
              <a:rPr lang="da-DK" sz="2000" dirty="0"/>
              <a:t>This task </a:t>
            </a:r>
            <a:r>
              <a:rPr lang="da-DK" sz="2000" dirty="0" err="1"/>
              <a:t>will</a:t>
            </a:r>
            <a:r>
              <a:rPr lang="da-DK" sz="2000" dirty="0"/>
              <a:t> </a:t>
            </a:r>
            <a:r>
              <a:rPr lang="da-DK" sz="2000" dirty="0" err="1"/>
              <a:t>make</a:t>
            </a:r>
            <a:r>
              <a:rPr lang="da-DK" sz="2000" dirty="0"/>
              <a:t> </a:t>
            </a:r>
            <a:r>
              <a:rPr lang="da-DK" sz="2000" dirty="0" err="1"/>
              <a:t>recommendations</a:t>
            </a:r>
            <a:r>
              <a:rPr lang="da-DK" sz="2000" dirty="0"/>
              <a:t> for: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i</a:t>
            </a:r>
            <a:r>
              <a:rPr lang="en-US" sz="1400" dirty="0"/>
              <a:t>) using incentives</a:t>
            </a:r>
            <a:r>
              <a:rPr lang="da-DK" sz="1400" dirty="0"/>
              <a:t> </a:t>
            </a:r>
            <a:r>
              <a:rPr lang="en-US" sz="1400" dirty="0"/>
              <a:t>for </a:t>
            </a:r>
            <a:r>
              <a:rPr lang="en-US" sz="1400" dirty="0" err="1"/>
              <a:t>optimising</a:t>
            </a:r>
            <a:r>
              <a:rPr lang="en-US" sz="1400" dirty="0"/>
              <a:t> ILO/ICO effectiveness.</a:t>
            </a:r>
            <a:endParaRPr lang="da-DK" sz="1400" dirty="0"/>
          </a:p>
          <a:p>
            <a:r>
              <a:rPr lang="en-US" sz="1400" dirty="0"/>
              <a:t>(ii) performance indicators for the activities of ILOs and ICOs across domains and national contexts. </a:t>
            </a:r>
            <a:endParaRPr lang="da-DK" sz="1400" dirty="0"/>
          </a:p>
          <a:p>
            <a:r>
              <a:rPr lang="en-US" sz="1400" dirty="0"/>
              <a:t>(iii) division</a:t>
            </a:r>
            <a:r>
              <a:rPr lang="da-DK" sz="1400" dirty="0"/>
              <a:t> </a:t>
            </a:r>
            <a:r>
              <a:rPr lang="en-US" sz="1400" dirty="0"/>
              <a:t>of responsibilities between ILOs/ICOs and other stakeholders</a:t>
            </a:r>
          </a:p>
          <a:p>
            <a:pPr marL="0" indent="0">
              <a:buNone/>
            </a:pPr>
            <a:r>
              <a:rPr lang="en-US" sz="2000" b="1" dirty="0"/>
              <a:t>Who should the task target and how do we engage with the stakeholders?</a:t>
            </a:r>
            <a:endParaRPr lang="da-DK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3.4: </a:t>
            </a:r>
            <a:br>
              <a:rPr lang="en-US" b="1" dirty="0"/>
            </a:br>
            <a:r>
              <a:rPr lang="en-US" b="1" dirty="0"/>
              <a:t>Policy recommendations for </a:t>
            </a:r>
            <a:r>
              <a:rPr lang="en-US" b="1" dirty="0" err="1"/>
              <a:t>optimising</a:t>
            </a:r>
            <a:r>
              <a:rPr lang="en-US" b="1" dirty="0"/>
              <a:t> the performance of ILOs/ICOs activities</a:t>
            </a:r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229C3-F590-4A15-813F-DEA027279133}"/>
              </a:ext>
            </a:extLst>
          </p:cNvPr>
          <p:cNvGraphicFramePr>
            <a:graphicFrameLocks noGrp="1"/>
          </p:cNvGraphicFramePr>
          <p:nvPr/>
        </p:nvGraphicFramePr>
        <p:xfrm>
          <a:off x="695324" y="3043237"/>
          <a:ext cx="10518776" cy="1104901"/>
        </p:xfrm>
        <a:graphic>
          <a:graphicData uri="http://schemas.openxmlformats.org/drawingml/2006/table">
            <a:tbl>
              <a:tblPr/>
              <a:tblGrid>
                <a:gridCol w="1463676">
                  <a:extLst>
                    <a:ext uri="{9D8B030D-6E8A-4147-A177-3AD203B41FA5}">
                      <a16:colId xmlns:a16="http://schemas.microsoft.com/office/drawing/2014/main" val="2983131589"/>
                    </a:ext>
                  </a:extLst>
                </a:gridCol>
                <a:gridCol w="3699107">
                  <a:extLst>
                    <a:ext uri="{9D8B030D-6E8A-4147-A177-3AD203B41FA5}">
                      <a16:colId xmlns:a16="http://schemas.microsoft.com/office/drawing/2014/main" val="2316440717"/>
                    </a:ext>
                  </a:extLst>
                </a:gridCol>
                <a:gridCol w="1736493">
                  <a:extLst>
                    <a:ext uri="{9D8B030D-6E8A-4147-A177-3AD203B41FA5}">
                      <a16:colId xmlns:a16="http://schemas.microsoft.com/office/drawing/2014/main" val="822950242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082049233"/>
                    </a:ext>
                  </a:extLst>
                </a:gridCol>
              </a:tblGrid>
              <a:tr h="4220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52090"/>
                  </a:ext>
                </a:extLst>
              </a:tr>
              <a:tr h="682875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Gerard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Cornet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Franciska de Jong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0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36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C0F429-D3C7-42F7-B8AE-CD4B6BAD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AAC4AB-D1D0-4E5B-8B69-9A672C7F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79899-1299-436A-967C-03209145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4" y="794587"/>
            <a:ext cx="11517332" cy="5382376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3EBC8DB5-82E1-441E-971A-97226BE98C28}"/>
              </a:ext>
            </a:extLst>
          </p:cNvPr>
          <p:cNvSpPr/>
          <p:nvPr/>
        </p:nvSpPr>
        <p:spPr>
          <a:xfrm rot="16200000">
            <a:off x="7039137" y="2268085"/>
            <a:ext cx="1058182" cy="1525957"/>
          </a:xfrm>
          <a:prstGeom prst="rightBrac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481B7-5D3A-4933-805F-BF05FFAD88F5}"/>
              </a:ext>
            </a:extLst>
          </p:cNvPr>
          <p:cNvSpPr/>
          <p:nvPr/>
        </p:nvSpPr>
        <p:spPr>
          <a:xfrm>
            <a:off x="5885731" y="1706564"/>
            <a:ext cx="3364993" cy="83264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dirty="0"/>
              <a:t>Main WP3 </a:t>
            </a:r>
            <a:r>
              <a:rPr lang="da-DK" sz="2000" dirty="0" err="1"/>
              <a:t>activities</a:t>
            </a:r>
            <a:r>
              <a:rPr lang="da-DK" sz="2000" dirty="0"/>
              <a:t>: </a:t>
            </a:r>
          </a:p>
          <a:p>
            <a:pPr algn="ctr"/>
            <a:r>
              <a:rPr lang="da-DK" sz="2000" dirty="0" err="1"/>
              <a:t>develop</a:t>
            </a:r>
            <a:r>
              <a:rPr lang="da-DK" sz="2000" dirty="0"/>
              <a:t> </a:t>
            </a:r>
            <a:r>
              <a:rPr lang="da-DK" sz="2000" dirty="0" err="1"/>
              <a:t>strategies</a:t>
            </a:r>
            <a:endParaRPr lang="da-DK" sz="20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42427F3-222B-43BB-BEE0-D31414DB66A7}"/>
              </a:ext>
            </a:extLst>
          </p:cNvPr>
          <p:cNvSpPr/>
          <p:nvPr/>
        </p:nvSpPr>
        <p:spPr>
          <a:xfrm rot="16200000">
            <a:off x="9285090" y="2572728"/>
            <a:ext cx="1058182" cy="1974853"/>
          </a:xfrm>
          <a:prstGeom prst="rightBrac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DDF85-E539-4DFB-80F5-43F95C4A7868}"/>
              </a:ext>
            </a:extLst>
          </p:cNvPr>
          <p:cNvSpPr/>
          <p:nvPr/>
        </p:nvSpPr>
        <p:spPr>
          <a:xfrm>
            <a:off x="8584123" y="2741670"/>
            <a:ext cx="2460116" cy="4201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dirty="0" err="1"/>
              <a:t>Recommendations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93432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A99593-494E-40C9-AF18-DD67AAC63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324720"/>
              </p:ext>
            </p:extLst>
          </p:nvPr>
        </p:nvGraphicFramePr>
        <p:xfrm>
          <a:off x="695325" y="2280874"/>
          <a:ext cx="10658474" cy="2667728"/>
        </p:xfrm>
        <a:graphic>
          <a:graphicData uri="http://schemas.openxmlformats.org/drawingml/2006/table">
            <a:tbl>
              <a:tblPr/>
              <a:tblGrid>
                <a:gridCol w="1082016">
                  <a:extLst>
                    <a:ext uri="{9D8B030D-6E8A-4147-A177-3AD203B41FA5}">
                      <a16:colId xmlns:a16="http://schemas.microsoft.com/office/drawing/2014/main" val="2192025470"/>
                    </a:ext>
                  </a:extLst>
                </a:gridCol>
                <a:gridCol w="820839">
                  <a:extLst>
                    <a:ext uri="{9D8B030D-6E8A-4147-A177-3AD203B41FA5}">
                      <a16:colId xmlns:a16="http://schemas.microsoft.com/office/drawing/2014/main" val="3508316736"/>
                    </a:ext>
                  </a:extLst>
                </a:gridCol>
                <a:gridCol w="1952603">
                  <a:extLst>
                    <a:ext uri="{9D8B030D-6E8A-4147-A177-3AD203B41FA5}">
                      <a16:colId xmlns:a16="http://schemas.microsoft.com/office/drawing/2014/main" val="3755570147"/>
                    </a:ext>
                  </a:extLst>
                </a:gridCol>
                <a:gridCol w="820839">
                  <a:extLst>
                    <a:ext uri="{9D8B030D-6E8A-4147-A177-3AD203B41FA5}">
                      <a16:colId xmlns:a16="http://schemas.microsoft.com/office/drawing/2014/main" val="1242357224"/>
                    </a:ext>
                  </a:extLst>
                </a:gridCol>
                <a:gridCol w="820839">
                  <a:extLst>
                    <a:ext uri="{9D8B030D-6E8A-4147-A177-3AD203B41FA5}">
                      <a16:colId xmlns:a16="http://schemas.microsoft.com/office/drawing/2014/main" val="3793448586"/>
                    </a:ext>
                  </a:extLst>
                </a:gridCol>
                <a:gridCol w="2126720">
                  <a:extLst>
                    <a:ext uri="{9D8B030D-6E8A-4147-A177-3AD203B41FA5}">
                      <a16:colId xmlns:a16="http://schemas.microsoft.com/office/drawing/2014/main" val="647052930"/>
                    </a:ext>
                  </a:extLst>
                </a:gridCol>
                <a:gridCol w="3034618">
                  <a:extLst>
                    <a:ext uri="{9D8B030D-6E8A-4147-A177-3AD203B41FA5}">
                      <a16:colId xmlns:a16="http://schemas.microsoft.com/office/drawing/2014/main" val="1334181848"/>
                    </a:ext>
                  </a:extLst>
                </a:gridCol>
              </a:tblGrid>
              <a:tr h="233193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WP3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and refining of strategies for innovation, training and outreach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3487"/>
                  </a:ext>
                </a:extLst>
              </a:tr>
              <a:tr h="195882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Leader: DTI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1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2 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98681"/>
                  </a:ext>
                </a:extLst>
              </a:tr>
              <a:tr h="559663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Nikolaj Zangenberg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strategy and best practices for exploiting the innovation potential of RIs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DTI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EMSO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M16: D3.1 Strategy to exploit the innovation potential of RIs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21420"/>
                  </a:ext>
                </a:extLst>
              </a:tr>
              <a:tr h="373109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M17: D3.2 Strategy for innovation and industry-RI cooperation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868467"/>
                  </a:ext>
                </a:extLst>
              </a:tr>
              <a:tr h="373109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strategy for the training of ILOs/ICOs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WPT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EMSO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M17: D3.3 Strategy for training of ILOs/ICOs and outreach towards industry</a:t>
                      </a:r>
                    </a:p>
                  </a:txBody>
                  <a:tcPr marL="9328" marR="9328" marT="93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640132"/>
                  </a:ext>
                </a:extLst>
              </a:tr>
              <a:tr h="37310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Outreach strategies towards industry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SZN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IUC Syd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M14: MS06 Implementation of six focus groups to verify strategies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M17: D3.4 practical step-by-step guide for ILOs/ICOs to organise brokerage events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940600"/>
                  </a:ext>
                </a:extLst>
              </a:tr>
              <a:tr h="559663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 recommendations for optimising the performance of ILOs/ICOs activities 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NWO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CLARIN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M30: D3.5 Policy recommendations for the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optimisation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ILO/ICO performance</a:t>
                      </a:r>
                    </a:p>
                  </a:txBody>
                  <a:tcPr marL="9328" marR="9328" marT="9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54337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D63E47A-711A-4299-8D85-AB8AEB0A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Milestones and </a:t>
            </a:r>
            <a:r>
              <a:rPr lang="da-DK" dirty="0" err="1"/>
              <a:t>Deliverables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230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4425156"/>
            <a:ext cx="10658476" cy="1751806"/>
          </a:xfrm>
        </p:spPr>
        <p:txBody>
          <a:bodyPr/>
          <a:lstStyle/>
          <a:p>
            <a:pPr marL="0" fontAlgn="t">
              <a:spcBef>
                <a:spcPts val="0"/>
              </a:spcBef>
            </a:pPr>
            <a:r>
              <a:rPr lang="en-US" sz="2000" dirty="0"/>
              <a:t>M16: D3.1 Strategy to exploit the innovation potential of RIs</a:t>
            </a:r>
            <a:endParaRPr lang="da-DK" sz="2000" dirty="0"/>
          </a:p>
          <a:p>
            <a:pPr marL="0" fontAlgn="t">
              <a:spcBef>
                <a:spcPts val="0"/>
              </a:spcBef>
            </a:pPr>
            <a:r>
              <a:rPr lang="en-US" sz="2000" dirty="0"/>
              <a:t>M17: D3.2 Strategy for innovation and industry-RI cooperation</a:t>
            </a:r>
            <a:endParaRPr lang="da-DK" sz="2000" dirty="0"/>
          </a:p>
          <a:p>
            <a:pPr marL="0" indent="0">
              <a:buNone/>
            </a:pPr>
            <a:r>
              <a:rPr lang="en-US" sz="2000" dirty="0"/>
              <a:t>“Providing RIs with a comprehensive common system and support framework for pro-actively pursuing successful innovation relationships with industry” </a:t>
            </a:r>
          </a:p>
          <a:p>
            <a:pPr marL="0" indent="0">
              <a:buNone/>
            </a:pPr>
            <a:r>
              <a:rPr lang="en-US" sz="2000" dirty="0"/>
              <a:t>Using data from task 2.1, 2.2 and 2.5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3.1: </a:t>
            </a:r>
            <a:br>
              <a:rPr lang="en-US" b="1" dirty="0"/>
            </a:br>
            <a:r>
              <a:rPr lang="en-US" b="1" dirty="0"/>
              <a:t>Development of strategy and best practices for exploiting the innovation potential of RIs </a:t>
            </a:r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F2FFC1-8FE6-4D02-9C45-A740247AF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13709"/>
              </p:ext>
            </p:extLst>
          </p:nvPr>
        </p:nvGraphicFramePr>
        <p:xfrm>
          <a:off x="695324" y="3043237"/>
          <a:ext cx="10518776" cy="1104901"/>
        </p:xfrm>
        <a:graphic>
          <a:graphicData uri="http://schemas.openxmlformats.org/drawingml/2006/table">
            <a:tbl>
              <a:tblPr/>
              <a:tblGrid>
                <a:gridCol w="1463676">
                  <a:extLst>
                    <a:ext uri="{9D8B030D-6E8A-4147-A177-3AD203B41FA5}">
                      <a16:colId xmlns:a16="http://schemas.microsoft.com/office/drawing/2014/main" val="2983131589"/>
                    </a:ext>
                  </a:extLst>
                </a:gridCol>
                <a:gridCol w="3699107">
                  <a:extLst>
                    <a:ext uri="{9D8B030D-6E8A-4147-A177-3AD203B41FA5}">
                      <a16:colId xmlns:a16="http://schemas.microsoft.com/office/drawing/2014/main" val="2316440717"/>
                    </a:ext>
                  </a:extLst>
                </a:gridCol>
                <a:gridCol w="1736493">
                  <a:extLst>
                    <a:ext uri="{9D8B030D-6E8A-4147-A177-3AD203B41FA5}">
                      <a16:colId xmlns:a16="http://schemas.microsoft.com/office/drawing/2014/main" val="822950242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082049233"/>
                    </a:ext>
                  </a:extLst>
                </a:gridCol>
              </a:tblGrid>
              <a:tr h="4220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52090"/>
                  </a:ext>
                </a:extLst>
              </a:tr>
              <a:tr h="682875"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Nikolaj Zangenberg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Paola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0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76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3060699"/>
            <a:ext cx="11331576" cy="30654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D3.1 Strategy to exploit the innovation potential of RIs:</a:t>
            </a:r>
            <a:endParaRPr lang="da-DK" sz="2000" dirty="0"/>
          </a:p>
          <a:p>
            <a:pPr marL="0" indent="0">
              <a:buNone/>
            </a:pPr>
            <a:r>
              <a:rPr lang="en-US" sz="2000" b="1" dirty="0"/>
              <a:t>Create the “RI Innovation-Partnering Readiness Strategic Action Plan”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An overall ILO/ICO Network Development Strategy – vision, drivers, goals (training 3.2) </a:t>
            </a:r>
            <a:endParaRPr lang="da-DK" sz="1600" dirty="0"/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Definition of the ILO and ICO mandates and key components</a:t>
            </a:r>
            <a:endParaRPr lang="da-DK" sz="1600" dirty="0"/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Common definitions and objectives able to focus RI awareness and buy-in</a:t>
            </a:r>
            <a:endParaRPr lang="da-DK" sz="1600" dirty="0"/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A “hub and spoke” </a:t>
            </a:r>
            <a:r>
              <a:rPr lang="en-US" sz="1600" dirty="0" err="1"/>
              <a:t>organisational</a:t>
            </a:r>
            <a:r>
              <a:rPr lang="en-US" sz="1600" dirty="0"/>
              <a:t> architecture based on a pooled Central RI Innovation Services Hub and resident ICO personnel in each RI</a:t>
            </a:r>
            <a:endParaRPr lang="da-DK" sz="1600" dirty="0"/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Recommendations for overcoming barriers for RI interaction with</a:t>
            </a:r>
            <a:r>
              <a:rPr lang="da-DK" sz="1600" dirty="0"/>
              <a:t> </a:t>
            </a:r>
            <a:r>
              <a:rPr lang="en-US" sz="1600" dirty="0"/>
              <a:t>industry</a:t>
            </a:r>
            <a:endParaRPr lang="da-DK" sz="1600" dirty="0"/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Overall strategy of RI industry outreach and attraction efforts (brokerage event 3.3)</a:t>
            </a:r>
          </a:p>
          <a:p>
            <a:pPr marL="0" indent="0">
              <a:buNone/>
            </a:pPr>
            <a:r>
              <a:rPr lang="en-US" sz="2000" b="1" dirty="0"/>
              <a:t>Next step: Define format for strategies and process for developing it. Await results from mapping (D2.1)</a:t>
            </a:r>
            <a:endParaRPr lang="da-DK" sz="2000" b="1" dirty="0"/>
          </a:p>
          <a:p>
            <a:pPr marL="457200" lvl="1" indent="0">
              <a:buNone/>
            </a:pPr>
            <a:endParaRPr lang="da-DK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3.1: </a:t>
            </a:r>
            <a:br>
              <a:rPr lang="en-US" b="1" dirty="0"/>
            </a:br>
            <a:r>
              <a:rPr lang="en-US" b="1" dirty="0"/>
              <a:t>Development of strategy and best practices for exploiting the innovation potential of RIs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87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4330700"/>
            <a:ext cx="11331576" cy="1795462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The </a:t>
            </a:r>
            <a:r>
              <a:rPr lang="da-DK" sz="2000" dirty="0" err="1"/>
              <a:t>main</a:t>
            </a:r>
            <a:r>
              <a:rPr lang="da-DK" sz="2000" dirty="0"/>
              <a:t> </a:t>
            </a:r>
            <a:r>
              <a:rPr lang="da-DK" sz="2000" dirty="0" err="1"/>
              <a:t>objective</a:t>
            </a:r>
            <a:r>
              <a:rPr lang="da-DK" sz="2000" dirty="0"/>
              <a:t> is to </a:t>
            </a:r>
            <a:r>
              <a:rPr lang="da-DK" sz="2000" dirty="0" err="1"/>
              <a:t>develop</a:t>
            </a:r>
            <a:r>
              <a:rPr lang="da-DK" sz="2000" dirty="0"/>
              <a:t> </a:t>
            </a:r>
            <a:r>
              <a:rPr lang="en-US" sz="2000" dirty="0"/>
              <a:t>a tool box for the training of new ICOs and ILOs in order </a:t>
            </a:r>
            <a:r>
              <a:rPr lang="da-DK" sz="2000" dirty="0"/>
              <a:t>t</a:t>
            </a:r>
            <a:r>
              <a:rPr lang="en-US" sz="2000" dirty="0"/>
              <a:t>o ensure sustainability of the project learnings. </a:t>
            </a:r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3.2: </a:t>
            </a:r>
            <a:br>
              <a:rPr lang="en-US" b="1" dirty="0"/>
            </a:br>
            <a:r>
              <a:rPr lang="en-US" b="1" dirty="0"/>
              <a:t>Development of strategy for the training of ILOs/ICOs </a:t>
            </a:r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229C3-F590-4A15-813F-DEA027279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038472"/>
              </p:ext>
            </p:extLst>
          </p:nvPr>
        </p:nvGraphicFramePr>
        <p:xfrm>
          <a:off x="695324" y="3043237"/>
          <a:ext cx="10518776" cy="1104901"/>
        </p:xfrm>
        <a:graphic>
          <a:graphicData uri="http://schemas.openxmlformats.org/drawingml/2006/table">
            <a:tbl>
              <a:tblPr/>
              <a:tblGrid>
                <a:gridCol w="1463676">
                  <a:extLst>
                    <a:ext uri="{9D8B030D-6E8A-4147-A177-3AD203B41FA5}">
                      <a16:colId xmlns:a16="http://schemas.microsoft.com/office/drawing/2014/main" val="2983131589"/>
                    </a:ext>
                  </a:extLst>
                </a:gridCol>
                <a:gridCol w="3699107">
                  <a:extLst>
                    <a:ext uri="{9D8B030D-6E8A-4147-A177-3AD203B41FA5}">
                      <a16:colId xmlns:a16="http://schemas.microsoft.com/office/drawing/2014/main" val="2316440717"/>
                    </a:ext>
                  </a:extLst>
                </a:gridCol>
                <a:gridCol w="1736493">
                  <a:extLst>
                    <a:ext uri="{9D8B030D-6E8A-4147-A177-3AD203B41FA5}">
                      <a16:colId xmlns:a16="http://schemas.microsoft.com/office/drawing/2014/main" val="822950242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082049233"/>
                    </a:ext>
                  </a:extLst>
                </a:gridCol>
              </a:tblGrid>
              <a:tr h="422026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Co. Leader 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52090"/>
                  </a:ext>
                </a:extLst>
              </a:tr>
              <a:tr h="682875"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Sylwia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Wojtowicz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Paola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00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36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89702-9D04-4A17-9595-38BCF9CD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3022600"/>
            <a:ext cx="11331576" cy="3103562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Content of </a:t>
            </a:r>
            <a:r>
              <a:rPr lang="en-US" sz="2000" dirty="0"/>
              <a:t>tool box for training of new ICOs and ILOs: </a:t>
            </a:r>
          </a:p>
          <a:p>
            <a:pPr>
              <a:buFontTx/>
              <a:buChar char="-"/>
            </a:pPr>
            <a:r>
              <a:rPr lang="en-US" sz="2000" dirty="0"/>
              <a:t>how to lead the RI innovation awareness-building,</a:t>
            </a:r>
          </a:p>
          <a:p>
            <a:pPr>
              <a:buFontTx/>
              <a:buChar char="-"/>
            </a:pPr>
            <a:r>
              <a:rPr lang="en-US" sz="2000" dirty="0"/>
              <a:t>design industry outreach and communications strategies,</a:t>
            </a:r>
          </a:p>
          <a:p>
            <a:pPr>
              <a:buFontTx/>
              <a:buChar char="-"/>
            </a:pPr>
            <a:r>
              <a:rPr lang="en-US" sz="2000" dirty="0"/>
              <a:t>develop the </a:t>
            </a:r>
            <a:r>
              <a:rPr lang="en-US" sz="2000" dirty="0" err="1"/>
              <a:t>organisational</a:t>
            </a:r>
            <a:r>
              <a:rPr lang="en-US" sz="2000" dirty="0"/>
              <a:t> structure,</a:t>
            </a:r>
          </a:p>
          <a:p>
            <a:pPr>
              <a:buFontTx/>
              <a:buChar char="-"/>
            </a:pPr>
            <a:r>
              <a:rPr lang="da-DK" sz="2000" dirty="0" err="1"/>
              <a:t>how</a:t>
            </a:r>
            <a:r>
              <a:rPr lang="da-DK" sz="2000" dirty="0"/>
              <a:t> to </a:t>
            </a:r>
            <a:r>
              <a:rPr lang="da-DK" sz="2000" dirty="0" err="1"/>
              <a:t>implement</a:t>
            </a:r>
            <a:r>
              <a:rPr lang="da-DK" sz="2000" dirty="0"/>
              <a:t> </a:t>
            </a:r>
            <a:r>
              <a:rPr lang="en-US" sz="2000" dirty="0"/>
              <a:t>the Plan defined in task 3.1 at ICO/ILO-level</a:t>
            </a:r>
            <a:endParaRPr lang="da-DK" sz="2000" dirty="0"/>
          </a:p>
          <a:p>
            <a:pPr marL="0" indent="0">
              <a:buNone/>
            </a:pPr>
            <a:r>
              <a:rPr lang="en-US" sz="2000" dirty="0"/>
              <a:t>Task 3.2 will define the range of </a:t>
            </a:r>
            <a:r>
              <a:rPr lang="en-US" sz="2000" dirty="0" err="1"/>
              <a:t>specialised</a:t>
            </a:r>
            <a:r>
              <a:rPr lang="en-US" sz="2000" dirty="0"/>
              <a:t> support services and training for ILOs/ICOs on how to support the industry innovation process and how to collaborate across borders.</a:t>
            </a:r>
          </a:p>
          <a:p>
            <a:pPr marL="0" indent="0">
              <a:buNone/>
            </a:pPr>
            <a:r>
              <a:rPr lang="en-US" sz="2000" b="1" dirty="0"/>
              <a:t>Next step: …</a:t>
            </a:r>
            <a:endParaRPr lang="da-DK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54601-A4C6-49BC-A911-146D389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 3.2: </a:t>
            </a:r>
            <a:br>
              <a:rPr lang="en-US" b="1" dirty="0"/>
            </a:br>
            <a:r>
              <a:rPr lang="en-US" b="1" dirty="0"/>
              <a:t>Development of strategy for the training of ILOs/ICOs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03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RIITC_Colour_Codes">
      <a:dk1>
        <a:srgbClr val="0657A3"/>
      </a:dk1>
      <a:lt1>
        <a:sysClr val="window" lastClr="FFFFFF"/>
      </a:lt1>
      <a:dk2>
        <a:srgbClr val="81818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6" id="{EFE0522F-9D0A-4B41-8E18-15086D5DE3F1}" vid="{596D952E-B024-49A0-B4EB-DED9607EF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2191</Words>
  <Application>Microsoft Office PowerPoint</Application>
  <PresentationFormat>Widescreen</PresentationFormat>
  <Paragraphs>381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Overall role of WP3 in ENRIITC</vt:lpstr>
      <vt:lpstr>Helicopter-view of ILO and ICO intervention</vt:lpstr>
      <vt:lpstr>PowerPoint Presentation</vt:lpstr>
      <vt:lpstr>Milestones and Deliverables</vt:lpstr>
      <vt:lpstr>Task 3.1:  Development of strategy and best practices for exploiting the innovation potential of RIs </vt:lpstr>
      <vt:lpstr>Task 3.1:  Development of strategy and best practices for exploiting the innovation potential of RIs </vt:lpstr>
      <vt:lpstr>Task 3.2:  Development of strategy for the training of ILOs/ICOs </vt:lpstr>
      <vt:lpstr>Task 3.2:  Development of strategy for the training of ILOs/ICOs </vt:lpstr>
      <vt:lpstr>Task 3.3:  Outreach strategies towards industry </vt:lpstr>
      <vt:lpstr>Task 3.3:  Outreach strategies towards industry </vt:lpstr>
      <vt:lpstr>Workplan </vt:lpstr>
      <vt:lpstr>Outcome  </vt:lpstr>
      <vt:lpstr>Task 3.4:  Policy recommendations for optimising the performance of ILOs/ICOs activities</vt:lpstr>
      <vt:lpstr>WP3 roles &amp; resources</vt:lpstr>
      <vt:lpstr>PowerPoint Presentation</vt:lpstr>
      <vt:lpstr>Click to edit Master title style</vt:lpstr>
      <vt:lpstr>PowerPoint Presentation</vt:lpstr>
      <vt:lpstr>Communications</vt:lpstr>
      <vt:lpstr>PowerPoint Presentation</vt:lpstr>
      <vt:lpstr>PowerPoint Presentation</vt:lpstr>
      <vt:lpstr>PowerPoint Presentation</vt:lpstr>
      <vt:lpstr>WP3 roles &amp; resources</vt:lpstr>
      <vt:lpstr>WP3 Milestones and Deliverables</vt:lpstr>
      <vt:lpstr>Task 3.1:  Development of strategy and best practices for exploiting the innovation potential of RIs </vt:lpstr>
      <vt:lpstr>Task 3.1: Development of strategy and best practices for exploiting the innovation potential of RIs </vt:lpstr>
      <vt:lpstr>Task 3.2:  Development of strategy for the training of ILOs/ICOs </vt:lpstr>
      <vt:lpstr>Task 3.2: Development of strategy for the training of ILOs/ICOs </vt:lpstr>
      <vt:lpstr>Task 3.3:  Outreach strategies towards industry </vt:lpstr>
      <vt:lpstr>Task 3.3:  Outreach strategies towards industry </vt:lpstr>
      <vt:lpstr>Workplan </vt:lpstr>
      <vt:lpstr>Outcome  </vt:lpstr>
      <vt:lpstr>Task 3.4:  Policy recommendations for optimising the performance of ILOs/ICOs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Nikolaj Zangenberg</cp:lastModifiedBy>
  <cp:revision>21</cp:revision>
  <dcterms:created xsi:type="dcterms:W3CDTF">2020-01-16T08:18:59Z</dcterms:created>
  <dcterms:modified xsi:type="dcterms:W3CDTF">2020-01-21T07:42:31Z</dcterms:modified>
</cp:coreProperties>
</file>