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505E05F-3513-4834-9E5F-5E427D71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3748"/>
          <a:stretch/>
        </p:blipFill>
        <p:spPr>
          <a:xfrm>
            <a:off x="0" y="2735103"/>
            <a:ext cx="12192000" cy="2646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93462-E91A-42FD-A195-F17F734E3CFE}"/>
              </a:ext>
            </a:extLst>
          </p:cNvPr>
          <p:cNvSpPr txBox="1"/>
          <p:nvPr userDrawn="1"/>
        </p:nvSpPr>
        <p:spPr>
          <a:xfrm>
            <a:off x="1897378" y="1501205"/>
            <a:ext cx="506548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dirty="0"/>
              <a:t>ENRIITC</a:t>
            </a:r>
            <a:endParaRPr lang="en-NL" sz="6100"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794D3306-EB2D-4A2F-8CF0-A064426EFC05}"/>
              </a:ext>
            </a:extLst>
          </p:cNvPr>
          <p:cNvSpPr/>
          <p:nvPr userDrawn="1"/>
        </p:nvSpPr>
        <p:spPr>
          <a:xfrm>
            <a:off x="-112750" y="2532254"/>
            <a:ext cx="12304750" cy="3142831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25397"/>
              <a:gd name="connsiteY0" fmla="*/ 19050 h 2368551"/>
              <a:gd name="connsiteX1" fmla="*/ 6225397 w 6225397"/>
              <a:gd name="connsiteY1" fmla="*/ 0 h 2368551"/>
              <a:gd name="connsiteX2" fmla="*/ 6213929 w 6225397"/>
              <a:gd name="connsiteY2" fmla="*/ 2368551 h 2368551"/>
              <a:gd name="connsiteX3" fmla="*/ 0 w 6225397"/>
              <a:gd name="connsiteY3" fmla="*/ 2359026 h 2368551"/>
              <a:gd name="connsiteX4" fmla="*/ 0 w 6225397"/>
              <a:gd name="connsiteY4" fmla="*/ 19050 h 2368551"/>
              <a:gd name="connsiteX0" fmla="*/ 0 w 6538084"/>
              <a:gd name="connsiteY0" fmla="*/ 0 h 2349501"/>
              <a:gd name="connsiteX1" fmla="*/ 6538084 w 6538084"/>
              <a:gd name="connsiteY1" fmla="*/ 176084 h 2349501"/>
              <a:gd name="connsiteX2" fmla="*/ 6213929 w 6538084"/>
              <a:gd name="connsiteY2" fmla="*/ 2349501 h 2349501"/>
              <a:gd name="connsiteX3" fmla="*/ 0 w 6538084"/>
              <a:gd name="connsiteY3" fmla="*/ 2339976 h 2349501"/>
              <a:gd name="connsiteX4" fmla="*/ 0 w 6538084"/>
              <a:gd name="connsiteY4" fmla="*/ 0 h 2349501"/>
              <a:gd name="connsiteX0" fmla="*/ 0 w 6538084"/>
              <a:gd name="connsiteY0" fmla="*/ 425580 h 2173417"/>
              <a:gd name="connsiteX1" fmla="*/ 6538084 w 6538084"/>
              <a:gd name="connsiteY1" fmla="*/ 0 h 2173417"/>
              <a:gd name="connsiteX2" fmla="*/ 6213929 w 6538084"/>
              <a:gd name="connsiteY2" fmla="*/ 2173417 h 2173417"/>
              <a:gd name="connsiteX3" fmla="*/ 0 w 6538084"/>
              <a:gd name="connsiteY3" fmla="*/ 2163892 h 2173417"/>
              <a:gd name="connsiteX4" fmla="*/ 0 w 6538084"/>
              <a:gd name="connsiteY4" fmla="*/ 425580 h 2173417"/>
              <a:gd name="connsiteX0" fmla="*/ 0 w 6214021"/>
              <a:gd name="connsiteY0" fmla="*/ 523147 h 2270984"/>
              <a:gd name="connsiteX1" fmla="*/ 6105841 w 6214021"/>
              <a:gd name="connsiteY1" fmla="*/ 0 h 2270984"/>
              <a:gd name="connsiteX2" fmla="*/ 6213929 w 6214021"/>
              <a:gd name="connsiteY2" fmla="*/ 2270984 h 2270984"/>
              <a:gd name="connsiteX3" fmla="*/ 0 w 6214021"/>
              <a:gd name="connsiteY3" fmla="*/ 2261459 h 2270984"/>
              <a:gd name="connsiteX4" fmla="*/ 0 w 6214021"/>
              <a:gd name="connsiteY4" fmla="*/ 523147 h 2270984"/>
              <a:gd name="connsiteX0" fmla="*/ 0 w 6105841"/>
              <a:gd name="connsiteY0" fmla="*/ 523147 h 2270984"/>
              <a:gd name="connsiteX1" fmla="*/ 6105841 w 6105841"/>
              <a:gd name="connsiteY1" fmla="*/ 0 h 2270984"/>
              <a:gd name="connsiteX2" fmla="*/ 6094372 w 6105841"/>
              <a:gd name="connsiteY2" fmla="*/ 2270984 h 2270984"/>
              <a:gd name="connsiteX3" fmla="*/ 0 w 6105841"/>
              <a:gd name="connsiteY3" fmla="*/ 2261459 h 2270984"/>
              <a:gd name="connsiteX4" fmla="*/ 0 w 6105841"/>
              <a:gd name="connsiteY4" fmla="*/ 523147 h 2270984"/>
              <a:gd name="connsiteX0" fmla="*/ 45983 w 6105841"/>
              <a:gd name="connsiteY0" fmla="*/ 0 h 2365761"/>
              <a:gd name="connsiteX1" fmla="*/ 6105841 w 6105841"/>
              <a:gd name="connsiteY1" fmla="*/ 94777 h 2365761"/>
              <a:gd name="connsiteX2" fmla="*/ 6094372 w 6105841"/>
              <a:gd name="connsiteY2" fmla="*/ 2365761 h 2365761"/>
              <a:gd name="connsiteX3" fmla="*/ 0 w 6105841"/>
              <a:gd name="connsiteY3" fmla="*/ 2356236 h 2365761"/>
              <a:gd name="connsiteX4" fmla="*/ 45983 w 6105841"/>
              <a:gd name="connsiteY4" fmla="*/ 0 h 2365761"/>
              <a:gd name="connsiteX0" fmla="*/ 45983 w 6094617"/>
              <a:gd name="connsiteY0" fmla="*/ 2790 h 2368551"/>
              <a:gd name="connsiteX1" fmla="*/ 6059858 w 6094617"/>
              <a:gd name="connsiteY1" fmla="*/ 0 h 2368551"/>
              <a:gd name="connsiteX2" fmla="*/ 6094372 w 6094617"/>
              <a:gd name="connsiteY2" fmla="*/ 2368551 h 2368551"/>
              <a:gd name="connsiteX3" fmla="*/ 0 w 6094617"/>
              <a:gd name="connsiteY3" fmla="*/ 2359026 h 2368551"/>
              <a:gd name="connsiteX4" fmla="*/ 45983 w 6094617"/>
              <a:gd name="connsiteY4" fmla="*/ 2790 h 2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617" h="2368551">
                <a:moveTo>
                  <a:pt x="45983" y="2790"/>
                </a:moveTo>
                <a:lnTo>
                  <a:pt x="6059858" y="0"/>
                </a:lnTo>
                <a:cubicBezTo>
                  <a:pt x="6056035" y="789517"/>
                  <a:pt x="6098195" y="1579034"/>
                  <a:pt x="6094372" y="2368551"/>
                </a:cubicBezTo>
                <a:lnTo>
                  <a:pt x="0" y="2359026"/>
                </a:lnTo>
                <a:lnTo>
                  <a:pt x="45983" y="2790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5000"/>
                  <a:lumOff val="55000"/>
                  <a:alpha val="8000"/>
                </a:schemeClr>
              </a:gs>
              <a:gs pos="15000">
                <a:schemeClr val="bg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DBEAAF4-39EF-4A8A-B520-8EB9FD101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866819" cy="404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F51DA-9EA1-4C6D-A85C-26217213C71E}"/>
              </a:ext>
            </a:extLst>
          </p:cNvPr>
          <p:cNvSpPr/>
          <p:nvPr userDrawn="1"/>
        </p:nvSpPr>
        <p:spPr>
          <a:xfrm>
            <a:off x="0" y="2460625"/>
            <a:ext cx="12192000" cy="3305175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6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C83CD-AED1-4FB9-80DD-0A1D6041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5175" y="2955698"/>
            <a:ext cx="6682106" cy="593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226E3B-0121-40C5-929D-7E27E31AB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5175" y="3640138"/>
            <a:ext cx="6697663" cy="504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Type name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DF7C71-76C3-4462-8E7B-A97EAF9CA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175" y="4239828"/>
            <a:ext cx="2536825" cy="429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DD/MM/YYYY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791550-42E0-42E3-919F-CCC4C0CED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6D709E3-4770-452A-AC39-9112A3E4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E2CA6960-5911-48B4-824A-B2B8CA9EACD4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54230-C9B8-4AB4-B833-AC10E242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83869-8A1D-44A6-BF6F-4F56AE5FE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0E0DA6A-1F8E-4096-87AE-A1122661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6028AB2-3499-4CB2-8248-783A9AA78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7415B0-0415-4E13-B6E2-3C60A404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416855"/>
            <a:ext cx="5302250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866144-63C0-494E-AD5E-032EF815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3004457"/>
            <a:ext cx="5305425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1AAF99-BD54-406E-B011-B4745C5D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16855"/>
            <a:ext cx="5183188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554F35-D73B-4B8F-9EB4-22C01C69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4457"/>
            <a:ext cx="5183188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C184-98E1-4B00-9018-CCFB06B4F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2EAFD9F-98B7-4BE0-B998-CF81F487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AEE33C70-99FF-4732-A203-27CA25F78E21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C2C1FE5-CAB6-4F82-882F-440B8D54A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B87E4CB-594E-4412-89EA-9D96BED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8108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54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2E7-97DF-46CD-BB08-F2D07B79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14755-0822-4F7B-98A1-2A7BF543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890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842D7D9-E32B-41EA-9A9F-2E0131B0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04ACCE8B-9313-4DC6-BCBC-5F432BD4DA7A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5D5D52-33DB-425E-8D50-6104933DC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3BBA50-2339-4E79-98C1-A0F14AD52AF2}"/>
              </a:ext>
            </a:extLst>
          </p:cNvPr>
          <p:cNvSpPr txBox="1">
            <a:spLocks/>
          </p:cNvSpPr>
          <p:nvPr userDrawn="1"/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CEF30A-A37E-4B0D-948A-E906446F6F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5654F7-0A1B-4CEC-AFBF-F57CD7EB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2AB49F-1796-418B-A74D-89764D6B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7A3E3-B7E3-4C0E-9E7D-488E7EF0A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990053D-8E3D-455B-83C8-75CFBA04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3D875CF4-B65D-48C6-BD76-04173AD7F7FB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11EA7A2-A3CC-4306-BE75-ECCB0B1BAC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re, table, small, hanging&#10;&#10;Description automatically generated">
            <a:extLst>
              <a:ext uri="{FF2B5EF4-FFF2-40B4-BE49-F238E27FC236}">
                <a16:creationId xmlns:a16="http://schemas.microsoft.com/office/drawing/2014/main" id="{AEABACCA-6012-47B2-A0B3-60AE5F7C5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79"/>
            <a:ext cx="12192000" cy="3686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43B76C-B35D-4626-B362-91BBEA450BA0}"/>
              </a:ext>
            </a:extLst>
          </p:cNvPr>
          <p:cNvSpPr/>
          <p:nvPr userDrawn="1"/>
        </p:nvSpPr>
        <p:spPr>
          <a:xfrm>
            <a:off x="0" y="1941779"/>
            <a:ext cx="12192000" cy="3686573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5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359381-5013-4EF6-B1D3-A07308CE5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6" y="2419595"/>
            <a:ext cx="572331" cy="5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EE741-699F-4B32-B6DA-0D2AC5BE88B4}"/>
              </a:ext>
            </a:extLst>
          </p:cNvPr>
          <p:cNvSpPr txBox="1"/>
          <p:nvPr userDrawn="1"/>
        </p:nvSpPr>
        <p:spPr>
          <a:xfrm>
            <a:off x="2927687" y="2507533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 Project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FC67E08-B263-4BCC-ADEA-A6274A7D2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8717" y="3135203"/>
            <a:ext cx="524300" cy="51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8998D-BEA9-4AA1-B58D-162589A4E51C}"/>
              </a:ext>
            </a:extLst>
          </p:cNvPr>
          <p:cNvSpPr txBox="1"/>
          <p:nvPr userDrawn="1"/>
        </p:nvSpPr>
        <p:spPr>
          <a:xfrm>
            <a:off x="2927687" y="3214245"/>
            <a:ext cx="22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ENRIITC_eu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CC7DB-4449-45D1-A345-1A0147E3AE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6408" y="3850810"/>
            <a:ext cx="646004" cy="64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51A83E-F333-40C1-B66A-0D17053EA617}"/>
              </a:ext>
            </a:extLst>
          </p:cNvPr>
          <p:cNvSpPr txBox="1"/>
          <p:nvPr userDrawn="1"/>
        </p:nvSpPr>
        <p:spPr>
          <a:xfrm>
            <a:off x="2927687" y="3996872"/>
            <a:ext cx="25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www.enriitc-project.eu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E5463-B649-4B2F-B2B0-58603011F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AE2059-6D4F-4888-BB3A-7772958A3E24}"/>
              </a:ext>
            </a:extLst>
          </p:cNvPr>
          <p:cNvSpPr txBox="1"/>
          <p:nvPr userDrawn="1"/>
        </p:nvSpPr>
        <p:spPr>
          <a:xfrm>
            <a:off x="2965406" y="4783893"/>
            <a:ext cx="232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FFECA3-DC18-4B0E-8432-63B967E59F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0" y="4652009"/>
            <a:ext cx="633101" cy="63310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7EA5F5D-F09B-4DA4-85FA-D0C5C12F0C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1771554" cy="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55C4-F641-4B28-ADC3-B828371F6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Advisory Committee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EACA2-E1C2-4A09-B5B5-12405CD81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4337" y="5273199"/>
            <a:ext cx="6697663" cy="5048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Ute </a:t>
            </a:r>
            <a:r>
              <a:rPr lang="en-US" dirty="0" err="1"/>
              <a:t>Gunsenheimer</a:t>
            </a:r>
            <a:r>
              <a:rPr lang="en-US" dirty="0"/>
              <a:t>	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C2E5-46F3-4794-9F4F-6199FB0F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4432" y="5310982"/>
            <a:ext cx="2536825" cy="4292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21/01/2020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34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795614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Terms of Reference</a:t>
            </a:r>
            <a:br>
              <a:rPr lang="en-US" dirty="0"/>
            </a:br>
            <a:endParaRPr lang="en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3" y="1463046"/>
            <a:ext cx="10658476" cy="152835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bg2">
                    <a:lumMod val="10000"/>
                  </a:schemeClr>
                </a:solidFill>
              </a:rPr>
              <a:t>Aim: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benefit from external expert advice, ENRIITC will establish an Innovation Advisory Committee, which will meet once a year to give input on the project strategy and its implementation. As the primary goal of ENRIITC is to enhance RI-industry collaborations, the IAC will be composed of representatives of industry, ESFRI and a strategic ENRIITC Associate. </a:t>
            </a:r>
            <a:endParaRPr lang="sv-SE" sz="21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L" b="1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ACAF3C4-32A7-8849-B6A1-3E4463372961}"/>
              </a:ext>
            </a:extLst>
          </p:cNvPr>
          <p:cNvSpPr txBox="1">
            <a:spLocks/>
          </p:cNvSpPr>
          <p:nvPr/>
        </p:nvSpPr>
        <p:spPr>
          <a:xfrm>
            <a:off x="695323" y="3182984"/>
            <a:ext cx="10658476" cy="111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2">
                    <a:lumMod val="10000"/>
                  </a:schemeClr>
                </a:solidFill>
              </a:rPr>
              <a:t>Composition: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The proposed composition of the IAC is as follows: one representative from industry, one representative from an industry association, one representative from </a:t>
            </a:r>
            <a:r>
              <a:rPr lang="en-US" sz="2100" dirty="0" err="1">
                <a:solidFill>
                  <a:schemeClr val="bg2">
                    <a:lumMod val="10000"/>
                  </a:schemeClr>
                </a:solidFill>
              </a:rPr>
              <a:t>ASTPproton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, and one representative of the ESFRI Working Group on Innovation.</a:t>
            </a:r>
            <a:endParaRPr lang="sv-SE" sz="21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NL" b="1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7A2B7CA-DF68-B744-8DB4-B656ABA701B6}"/>
              </a:ext>
            </a:extLst>
          </p:cNvPr>
          <p:cNvSpPr txBox="1">
            <a:spLocks/>
          </p:cNvSpPr>
          <p:nvPr/>
        </p:nvSpPr>
        <p:spPr>
          <a:xfrm>
            <a:off x="695323" y="4484908"/>
            <a:ext cx="10658476" cy="1793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2">
                    <a:lumMod val="10000"/>
                  </a:schemeClr>
                </a:solidFill>
              </a:rPr>
              <a:t>Roles</a:t>
            </a:r>
          </a:p>
          <a:p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Promote new opportunities and provision of appropriate training sessions,</a:t>
            </a:r>
            <a:endParaRPr lang="sv-SE" sz="2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Help define opportunities for industry to engage with European RIs as a supplier and as a user,</a:t>
            </a:r>
            <a:endParaRPr lang="sv-SE" sz="2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Advise on industry-specific issues related to proprietary and pre-competitive R&amp;D.”</a:t>
            </a:r>
            <a:endParaRPr lang="sv-SE" sz="2100" dirty="0">
              <a:solidFill>
                <a:schemeClr val="bg2">
                  <a:lumMod val="10000"/>
                </a:schemeClr>
              </a:solidFill>
            </a:endParaRPr>
          </a:p>
          <a:p>
            <a:endParaRPr lang="sv-SE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NL" b="1"/>
          </a:p>
        </p:txBody>
      </p:sp>
    </p:spTree>
    <p:extLst>
      <p:ext uri="{BB962C8B-B14F-4D97-AF65-F5344CB8AC3E}">
        <p14:creationId xmlns:p14="http://schemas.microsoft.com/office/powerpoint/2010/main" val="345365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687AD-1154-44BA-9B9C-6185F137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1CF78-A586-4886-AD8D-0F1DC3CBE3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33B37-F511-4B09-BEFC-0AB522A31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575FD-E662-40E3-A97B-8747C8B457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49A51B-95B3-4D69-A9D2-78F57B04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9341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634F-E4DF-4BEC-93F7-92E8A8D87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44580-4533-448B-A348-A4B55662DC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6309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B27182-8FA8-4312-9707-9FE9D0AD2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028AEF-87A1-4C66-BAD0-2B84CE709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656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1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RIITC_Colour_Codes">
      <a:dk1>
        <a:srgbClr val="0657A3"/>
      </a:dk1>
      <a:lt1>
        <a:sysClr val="window" lastClr="FFFFFF"/>
      </a:lt1>
      <a:dk2>
        <a:srgbClr val="81818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6" id="{EFE0522F-9D0A-4B41-8E18-15086D5DE3F1}" vid="{596D952E-B024-49A0-B4EB-DED9607EF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110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Terms of Reference </vt:lpstr>
      <vt:lpstr>Click to edit Master title style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2020-01-16T08:18:59Z</dcterms:created>
  <dcterms:modified xsi:type="dcterms:W3CDTF">2020-01-17T15:39:38Z</dcterms:modified>
</cp:coreProperties>
</file>