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4" r:id="rId5"/>
    <p:sldId id="263" r:id="rId6"/>
    <p:sldId id="262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2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505E05F-3513-4834-9E5F-5E427D71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33748"/>
          <a:stretch/>
        </p:blipFill>
        <p:spPr>
          <a:xfrm>
            <a:off x="0" y="2735103"/>
            <a:ext cx="12192000" cy="264614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82F7C6F-C609-47E9-9FAE-472341BD78C1}"/>
              </a:ext>
            </a:extLst>
          </p:cNvPr>
          <p:cNvGrpSpPr/>
          <p:nvPr userDrawn="1"/>
        </p:nvGrpSpPr>
        <p:grpSpPr>
          <a:xfrm>
            <a:off x="1897378" y="1501205"/>
            <a:ext cx="7598228" cy="1031051"/>
            <a:chOff x="1919483" y="1636095"/>
            <a:chExt cx="7598228" cy="10310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D93462-E91A-42FD-A195-F17F734E3CFE}"/>
                </a:ext>
              </a:extLst>
            </p:cNvPr>
            <p:cNvSpPr txBox="1"/>
            <p:nvPr userDrawn="1"/>
          </p:nvSpPr>
          <p:spPr>
            <a:xfrm>
              <a:off x="1919483" y="1636095"/>
              <a:ext cx="506548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00" dirty="0"/>
                <a:t>ENRIITC</a:t>
              </a:r>
              <a:endParaRPr lang="en-NL" sz="61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EC1CF6-DB12-4B76-BE53-ADBC9E98F9F4}"/>
                </a:ext>
              </a:extLst>
            </p:cNvPr>
            <p:cNvSpPr txBox="1"/>
            <p:nvPr userDrawn="1"/>
          </p:nvSpPr>
          <p:spPr>
            <a:xfrm>
              <a:off x="4452226" y="1797677"/>
              <a:ext cx="50654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E</a:t>
              </a:r>
              <a:r>
                <a:rPr lang="en-US" sz="20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uropean </a:t>
              </a:r>
              <a:r>
                <a:rPr lang="en-US" sz="20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</a:t>
              </a:r>
              <a:r>
                <a:rPr lang="en-US" sz="20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etwork of </a:t>
              </a:r>
              <a:r>
                <a:rPr lang="en-US" sz="20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R</a:t>
              </a:r>
              <a:r>
                <a:rPr lang="en-US" sz="20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esearch </a:t>
              </a:r>
              <a:r>
                <a:rPr lang="en-US" sz="20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</a:t>
              </a:r>
              <a:r>
                <a:rPr lang="en-US" sz="20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nfrastructures &amp; </a:t>
              </a:r>
              <a:r>
                <a:rPr lang="en-US" sz="20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</a:t>
              </a:r>
              <a:r>
                <a:rPr lang="en-US" sz="20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ndustry for </a:t>
              </a:r>
              <a:r>
                <a:rPr lang="en-US" sz="20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C</a:t>
              </a:r>
              <a:r>
                <a:rPr lang="en-US" sz="20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ollaboration</a:t>
              </a:r>
              <a:endParaRPr lang="en-NL" sz="9600" dirty="0"/>
            </a:p>
          </p:txBody>
        </p:sp>
      </p:grpSp>
      <p:sp>
        <p:nvSpPr>
          <p:cNvPr id="11" name="Rectangle 20">
            <a:extLst>
              <a:ext uri="{FF2B5EF4-FFF2-40B4-BE49-F238E27FC236}">
                <a16:creationId xmlns:a16="http://schemas.microsoft.com/office/drawing/2014/main" id="{794D3306-EB2D-4A2F-8CF0-A064426EFC05}"/>
              </a:ext>
            </a:extLst>
          </p:cNvPr>
          <p:cNvSpPr/>
          <p:nvPr userDrawn="1"/>
        </p:nvSpPr>
        <p:spPr>
          <a:xfrm>
            <a:off x="-112750" y="2532254"/>
            <a:ext cx="12304750" cy="3142831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25397"/>
              <a:gd name="connsiteY0" fmla="*/ 19050 h 2368551"/>
              <a:gd name="connsiteX1" fmla="*/ 6225397 w 6225397"/>
              <a:gd name="connsiteY1" fmla="*/ 0 h 2368551"/>
              <a:gd name="connsiteX2" fmla="*/ 6213929 w 6225397"/>
              <a:gd name="connsiteY2" fmla="*/ 2368551 h 2368551"/>
              <a:gd name="connsiteX3" fmla="*/ 0 w 6225397"/>
              <a:gd name="connsiteY3" fmla="*/ 2359026 h 2368551"/>
              <a:gd name="connsiteX4" fmla="*/ 0 w 6225397"/>
              <a:gd name="connsiteY4" fmla="*/ 19050 h 2368551"/>
              <a:gd name="connsiteX0" fmla="*/ 0 w 6538084"/>
              <a:gd name="connsiteY0" fmla="*/ 0 h 2349501"/>
              <a:gd name="connsiteX1" fmla="*/ 6538084 w 6538084"/>
              <a:gd name="connsiteY1" fmla="*/ 176084 h 2349501"/>
              <a:gd name="connsiteX2" fmla="*/ 6213929 w 6538084"/>
              <a:gd name="connsiteY2" fmla="*/ 2349501 h 2349501"/>
              <a:gd name="connsiteX3" fmla="*/ 0 w 6538084"/>
              <a:gd name="connsiteY3" fmla="*/ 2339976 h 2349501"/>
              <a:gd name="connsiteX4" fmla="*/ 0 w 6538084"/>
              <a:gd name="connsiteY4" fmla="*/ 0 h 2349501"/>
              <a:gd name="connsiteX0" fmla="*/ 0 w 6538084"/>
              <a:gd name="connsiteY0" fmla="*/ 425580 h 2173417"/>
              <a:gd name="connsiteX1" fmla="*/ 6538084 w 6538084"/>
              <a:gd name="connsiteY1" fmla="*/ 0 h 2173417"/>
              <a:gd name="connsiteX2" fmla="*/ 6213929 w 6538084"/>
              <a:gd name="connsiteY2" fmla="*/ 2173417 h 2173417"/>
              <a:gd name="connsiteX3" fmla="*/ 0 w 6538084"/>
              <a:gd name="connsiteY3" fmla="*/ 2163892 h 2173417"/>
              <a:gd name="connsiteX4" fmla="*/ 0 w 6538084"/>
              <a:gd name="connsiteY4" fmla="*/ 425580 h 2173417"/>
              <a:gd name="connsiteX0" fmla="*/ 0 w 6214021"/>
              <a:gd name="connsiteY0" fmla="*/ 523147 h 2270984"/>
              <a:gd name="connsiteX1" fmla="*/ 6105841 w 6214021"/>
              <a:gd name="connsiteY1" fmla="*/ 0 h 2270984"/>
              <a:gd name="connsiteX2" fmla="*/ 6213929 w 6214021"/>
              <a:gd name="connsiteY2" fmla="*/ 2270984 h 2270984"/>
              <a:gd name="connsiteX3" fmla="*/ 0 w 6214021"/>
              <a:gd name="connsiteY3" fmla="*/ 2261459 h 2270984"/>
              <a:gd name="connsiteX4" fmla="*/ 0 w 6214021"/>
              <a:gd name="connsiteY4" fmla="*/ 523147 h 2270984"/>
              <a:gd name="connsiteX0" fmla="*/ 0 w 6105841"/>
              <a:gd name="connsiteY0" fmla="*/ 523147 h 2270984"/>
              <a:gd name="connsiteX1" fmla="*/ 6105841 w 6105841"/>
              <a:gd name="connsiteY1" fmla="*/ 0 h 2270984"/>
              <a:gd name="connsiteX2" fmla="*/ 6094372 w 6105841"/>
              <a:gd name="connsiteY2" fmla="*/ 2270984 h 2270984"/>
              <a:gd name="connsiteX3" fmla="*/ 0 w 6105841"/>
              <a:gd name="connsiteY3" fmla="*/ 2261459 h 2270984"/>
              <a:gd name="connsiteX4" fmla="*/ 0 w 6105841"/>
              <a:gd name="connsiteY4" fmla="*/ 523147 h 2270984"/>
              <a:gd name="connsiteX0" fmla="*/ 45983 w 6105841"/>
              <a:gd name="connsiteY0" fmla="*/ 0 h 2365761"/>
              <a:gd name="connsiteX1" fmla="*/ 6105841 w 6105841"/>
              <a:gd name="connsiteY1" fmla="*/ 94777 h 2365761"/>
              <a:gd name="connsiteX2" fmla="*/ 6094372 w 6105841"/>
              <a:gd name="connsiteY2" fmla="*/ 2365761 h 2365761"/>
              <a:gd name="connsiteX3" fmla="*/ 0 w 6105841"/>
              <a:gd name="connsiteY3" fmla="*/ 2356236 h 2365761"/>
              <a:gd name="connsiteX4" fmla="*/ 45983 w 6105841"/>
              <a:gd name="connsiteY4" fmla="*/ 0 h 2365761"/>
              <a:gd name="connsiteX0" fmla="*/ 45983 w 6094617"/>
              <a:gd name="connsiteY0" fmla="*/ 2790 h 2368551"/>
              <a:gd name="connsiteX1" fmla="*/ 6059858 w 6094617"/>
              <a:gd name="connsiteY1" fmla="*/ 0 h 2368551"/>
              <a:gd name="connsiteX2" fmla="*/ 6094372 w 6094617"/>
              <a:gd name="connsiteY2" fmla="*/ 2368551 h 2368551"/>
              <a:gd name="connsiteX3" fmla="*/ 0 w 6094617"/>
              <a:gd name="connsiteY3" fmla="*/ 2359026 h 2368551"/>
              <a:gd name="connsiteX4" fmla="*/ 45983 w 6094617"/>
              <a:gd name="connsiteY4" fmla="*/ 2790 h 2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617" h="2368551">
                <a:moveTo>
                  <a:pt x="45983" y="2790"/>
                </a:moveTo>
                <a:lnTo>
                  <a:pt x="6059858" y="0"/>
                </a:lnTo>
                <a:cubicBezTo>
                  <a:pt x="6056035" y="789517"/>
                  <a:pt x="6098195" y="1579034"/>
                  <a:pt x="6094372" y="2368551"/>
                </a:cubicBezTo>
                <a:lnTo>
                  <a:pt x="0" y="2359026"/>
                </a:lnTo>
                <a:lnTo>
                  <a:pt x="45983" y="2790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5000"/>
                  <a:lumOff val="55000"/>
                  <a:alpha val="8000"/>
                </a:schemeClr>
              </a:gs>
              <a:gs pos="15000">
                <a:schemeClr val="bg2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DBEAAF4-39EF-4A8A-B520-8EB9FD101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" y="317606"/>
            <a:ext cx="866819" cy="4047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9F51DA-9EA1-4C6D-A85C-26217213C71E}"/>
              </a:ext>
            </a:extLst>
          </p:cNvPr>
          <p:cNvSpPr/>
          <p:nvPr userDrawn="1"/>
        </p:nvSpPr>
        <p:spPr>
          <a:xfrm>
            <a:off x="0" y="2460625"/>
            <a:ext cx="12192000" cy="3305175"/>
          </a:xfrm>
          <a:prstGeom prst="rect">
            <a:avLst/>
          </a:prstGeom>
          <a:gradFill>
            <a:gsLst>
              <a:gs pos="92000">
                <a:schemeClr val="accent1">
                  <a:lumMod val="45000"/>
                  <a:lumOff val="55000"/>
                  <a:alpha val="65000"/>
                </a:schemeClr>
              </a:gs>
              <a:gs pos="15000">
                <a:schemeClr val="bg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C83CD-AED1-4FB9-80DD-0A1D60415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5175" y="2955698"/>
            <a:ext cx="6682106" cy="593725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 dirty="0"/>
              <a:t>Type 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226E3B-0121-40C5-929D-7E27E31AB9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5175" y="3640138"/>
            <a:ext cx="6697663" cy="504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Type name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DF7C71-76C3-4462-8E7B-A97EAF9CA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5175" y="4239828"/>
            <a:ext cx="2536825" cy="4292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DD/MM/YYYY</a:t>
            </a:r>
          </a:p>
        </p:txBody>
      </p:sp>
    </p:spTree>
    <p:extLst>
      <p:ext uri="{BB962C8B-B14F-4D97-AF65-F5344CB8AC3E}">
        <p14:creationId xmlns:p14="http://schemas.microsoft.com/office/powerpoint/2010/main" val="265480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6D709E3-4770-452A-AC39-9112A3E4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8" name="Rectangle 20">
            <a:extLst>
              <a:ext uri="{FF2B5EF4-FFF2-40B4-BE49-F238E27FC236}">
                <a16:creationId xmlns:a16="http://schemas.microsoft.com/office/drawing/2014/main" id="{E2CA6960-5911-48B4-824A-B2B8CA9EACD4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354230-C9B8-4AB4-B833-AC10E242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83869-8A1D-44A6-BF6F-4F56AE5FE5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0E0DA6A-1F8E-4096-87AE-A1122661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6028AB2-3499-4CB2-8248-783A9AA786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8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7415B0-0415-4E13-B6E2-3C60A4048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416855"/>
            <a:ext cx="5302250" cy="587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1866144-63C0-494E-AD5E-032EF8153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3004457"/>
            <a:ext cx="5305425" cy="318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1AAF99-BD54-406E-B011-B4745C5D8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416855"/>
            <a:ext cx="5183188" cy="587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8554F35-D73B-4B8F-9EB4-22C01C69E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4457"/>
            <a:ext cx="5183188" cy="318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65C184-98E1-4B00-9018-CCFB06B4F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82EAFD9F-98B7-4BE0-B998-CF81F4870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23" name="Rectangle 20">
            <a:extLst>
              <a:ext uri="{FF2B5EF4-FFF2-40B4-BE49-F238E27FC236}">
                <a16:creationId xmlns:a16="http://schemas.microsoft.com/office/drawing/2014/main" id="{AEE33C70-99FF-4732-A203-27CA25F78E21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3C2C1FE5-CAB6-4F82-882F-440B8D54A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9B87E4CB-594E-4412-89EA-9D96BEDA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8108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4543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F2E7-97DF-46CD-BB08-F2D07B798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5999"/>
            <a:ext cx="5181600" cy="3890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14755-0822-4F7B-98A1-2A7BF543C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5999"/>
            <a:ext cx="5181600" cy="3890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3A42C-ECB9-422F-9596-91268E5F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525280-1FA7-4944-AFC3-A8194B90F6EE}" type="datetimeFigureOut">
              <a:rPr lang="en-NL" smtClean="0"/>
              <a:t>1/20/20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72D59-5B52-4DB7-9F7C-4F0E9E65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6ED62-2389-4434-9DE2-B53240D8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D8F01E-8E45-4865-83DF-FBBC8A498A1B}" type="slidenum">
              <a:rPr lang="en-NL" smtClean="0"/>
              <a:t>‹#›</a:t>
            </a:fld>
            <a:endParaRPr lang="en-NL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842D7D9-E32B-41EA-9A9F-2E0131B03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04ACCE8B-9313-4DC6-BCBC-5F432BD4DA7A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15D5D52-33DB-425E-8D50-6104933DC1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3BBA50-2339-4E79-98C1-A0F14AD52AF2}"/>
              </a:ext>
            </a:extLst>
          </p:cNvPr>
          <p:cNvSpPr txBox="1">
            <a:spLocks/>
          </p:cNvSpPr>
          <p:nvPr userDrawn="1"/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4196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D5654F7-0A1B-4CEC-AFBF-F57CD7EBF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905" y="1118384"/>
            <a:ext cx="10968694" cy="231061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E2AB49F-1796-418B-A74D-89764D6BA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904" y="3703584"/>
            <a:ext cx="1096869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E7A3E3-B7E3-4C0E-9E7D-488E7EF0A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2990053D-8E3D-455B-83C8-75CFBA049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3D875CF4-B65D-48C6-BD76-04173AD7F7FB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11EA7A2-A3CC-4306-BE75-ECCB0B1BAC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7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ire, table, small, hanging&#10;&#10;Description automatically generated">
            <a:extLst>
              <a:ext uri="{FF2B5EF4-FFF2-40B4-BE49-F238E27FC236}">
                <a16:creationId xmlns:a16="http://schemas.microsoft.com/office/drawing/2014/main" id="{AEABACCA-6012-47B2-A0B3-60AE5F7C5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779"/>
            <a:ext cx="12192000" cy="36865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43B76C-B35D-4626-B362-91BBEA450BA0}"/>
              </a:ext>
            </a:extLst>
          </p:cNvPr>
          <p:cNvSpPr/>
          <p:nvPr userDrawn="1"/>
        </p:nvSpPr>
        <p:spPr>
          <a:xfrm>
            <a:off x="0" y="1941779"/>
            <a:ext cx="12192000" cy="3686573"/>
          </a:xfrm>
          <a:prstGeom prst="rect">
            <a:avLst/>
          </a:prstGeom>
          <a:gradFill>
            <a:gsLst>
              <a:gs pos="92000">
                <a:schemeClr val="accent1">
                  <a:lumMod val="45000"/>
                  <a:lumOff val="55000"/>
                  <a:alpha val="55000"/>
                </a:schemeClr>
              </a:gs>
              <a:gs pos="15000">
                <a:schemeClr val="bg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7359381-5013-4EF6-B1D3-A07308CE5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26" y="2419595"/>
            <a:ext cx="572331" cy="5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EE741-699F-4B32-B6DA-0D2AC5BE88B4}"/>
              </a:ext>
            </a:extLst>
          </p:cNvPr>
          <p:cNvSpPr txBox="1"/>
          <p:nvPr userDrawn="1"/>
        </p:nvSpPr>
        <p:spPr>
          <a:xfrm>
            <a:off x="2927687" y="2507533"/>
            <a:ext cx="196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ENRIITC Project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FC67E08-B263-4BCC-ADEA-A6274A7D27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08717" y="3135203"/>
            <a:ext cx="524300" cy="5150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08998D-BEA9-4AA1-B58D-162589A4E51C}"/>
              </a:ext>
            </a:extLst>
          </p:cNvPr>
          <p:cNvSpPr txBox="1"/>
          <p:nvPr userDrawn="1"/>
        </p:nvSpPr>
        <p:spPr>
          <a:xfrm>
            <a:off x="2927687" y="3214245"/>
            <a:ext cx="221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dirty="0" err="1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ENRIITC_eu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CC7DB-4449-45D1-A345-1A0147E3AE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46408" y="3850810"/>
            <a:ext cx="646004" cy="64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51A83E-F333-40C1-B66A-0D17053EA617}"/>
              </a:ext>
            </a:extLst>
          </p:cNvPr>
          <p:cNvSpPr txBox="1"/>
          <p:nvPr userDrawn="1"/>
        </p:nvSpPr>
        <p:spPr>
          <a:xfrm>
            <a:off x="2927687" y="3996872"/>
            <a:ext cx="25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www.enriitc-project.eu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1E5463-B649-4B2F-B2B0-58603011F2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AE2059-6D4F-4888-BB3A-7772958A3E24}"/>
              </a:ext>
            </a:extLst>
          </p:cNvPr>
          <p:cNvSpPr txBox="1"/>
          <p:nvPr userDrawn="1"/>
        </p:nvSpPr>
        <p:spPr>
          <a:xfrm>
            <a:off x="2965406" y="4783893"/>
            <a:ext cx="232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FFECA3-DC18-4B0E-8432-63B967E59F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80" y="4652009"/>
            <a:ext cx="633101" cy="633101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7EA5F5D-F09B-4DA4-85FA-D0C5C12F0C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" y="317606"/>
            <a:ext cx="1771554" cy="8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56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E555C4-F641-4B28-ADC3-B828371F6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Data Management Plan</a:t>
            </a:r>
            <a:endParaRPr lang="en-NL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EACA2-E1C2-4A09-B5B5-12405CD816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5175" y="4127026"/>
            <a:ext cx="7868846" cy="5048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Anne-Charlotte Joubert, ENRIITC Project Manager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BC2E5-46F3-4794-9F4F-6199FB0FFA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35175" y="4726716"/>
            <a:ext cx="4009365" cy="4292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Naples, 21</a:t>
            </a:r>
            <a:r>
              <a:rPr lang="en-US" baseline="30000" dirty="0"/>
              <a:t>st</a:t>
            </a:r>
            <a:r>
              <a:rPr lang="en-US" dirty="0"/>
              <a:t> January 2020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6343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7867D-9E6F-C84B-A5F3-843B04D6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76583"/>
            <a:ext cx="10658476" cy="4057876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Data Management Plans (</a:t>
            </a:r>
            <a:r>
              <a:rPr lang="sv-SE" sz="1800" dirty="0" err="1"/>
              <a:t>DMPs</a:t>
            </a:r>
            <a:r>
              <a:rPr lang="sv-SE" sz="1800" dirty="0"/>
              <a:t>) </a:t>
            </a:r>
            <a:r>
              <a:rPr lang="sv-SE" sz="1800" dirty="0" err="1"/>
              <a:t>are</a:t>
            </a:r>
            <a:r>
              <a:rPr lang="sv-SE" sz="1800" dirty="0"/>
              <a:t> a </a:t>
            </a:r>
            <a:r>
              <a:rPr lang="sv-SE" sz="1800" b="1" dirty="0" err="1"/>
              <a:t>key</a:t>
            </a:r>
            <a:r>
              <a:rPr lang="sv-SE" sz="1800" b="1" dirty="0"/>
              <a:t> element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good</a:t>
            </a:r>
            <a:r>
              <a:rPr lang="sv-SE" sz="1800" dirty="0"/>
              <a:t> data management. A </a:t>
            </a:r>
            <a:r>
              <a:rPr lang="sv-SE" sz="18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DMP </a:t>
            </a:r>
            <a:r>
              <a:rPr lang="sv-SE" sz="1800" b="1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describes</a:t>
            </a:r>
            <a:r>
              <a:rPr lang="sv-SE" sz="18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the data management </a:t>
            </a:r>
            <a:r>
              <a:rPr lang="sv-SE" sz="1800" b="1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life</a:t>
            </a:r>
            <a:r>
              <a:rPr lang="sv-SE" sz="18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800" b="1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cycle</a:t>
            </a:r>
            <a:r>
              <a:rPr lang="sv-SE" sz="18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for the data to be </a:t>
            </a:r>
            <a:r>
              <a:rPr lang="sv-SE" sz="1800" b="1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collected</a:t>
            </a:r>
            <a:r>
              <a:rPr lang="sv-SE" sz="18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sv-SE" sz="1800" b="1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processed</a:t>
            </a:r>
            <a:r>
              <a:rPr lang="sv-SE" sz="18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and/or </a:t>
            </a:r>
            <a:r>
              <a:rPr lang="sv-SE" sz="1800" b="1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generated</a:t>
            </a:r>
            <a:r>
              <a:rPr lang="sv-SE" sz="18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by a </a:t>
            </a:r>
            <a:r>
              <a:rPr lang="sv-SE" sz="1800" b="1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Horizon</a:t>
            </a:r>
            <a:r>
              <a:rPr lang="sv-SE" sz="18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2020 </a:t>
            </a:r>
            <a:r>
              <a:rPr lang="sv-SE" sz="1800" b="1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project</a:t>
            </a:r>
            <a:r>
              <a:rPr lang="sv-SE" sz="1800" dirty="0"/>
              <a:t>. </a:t>
            </a:r>
          </a:p>
          <a:p>
            <a:pPr marL="0" indent="0">
              <a:buNone/>
            </a:pPr>
            <a:r>
              <a:rPr lang="sv-SE" sz="1800" dirty="0"/>
              <a:t>As part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making</a:t>
            </a:r>
            <a:r>
              <a:rPr lang="sv-SE" sz="1800" dirty="0"/>
              <a:t> research data </a:t>
            </a:r>
            <a:r>
              <a:rPr lang="sv-SE" sz="1800" dirty="0" err="1"/>
              <a:t>findable</a:t>
            </a:r>
            <a:r>
              <a:rPr lang="sv-SE" sz="1800" dirty="0"/>
              <a:t>, </a:t>
            </a:r>
            <a:r>
              <a:rPr lang="sv-SE" sz="1800" dirty="0" err="1"/>
              <a:t>accessible</a:t>
            </a:r>
            <a:r>
              <a:rPr lang="sv-SE" sz="1800" dirty="0"/>
              <a:t>, interoperable and re-</a:t>
            </a:r>
            <a:r>
              <a:rPr lang="sv-SE" sz="1800" dirty="0" err="1"/>
              <a:t>usable</a:t>
            </a:r>
            <a:r>
              <a:rPr lang="sv-SE" sz="1800" dirty="0"/>
              <a:t> (FAIR), a </a:t>
            </a:r>
            <a:r>
              <a:rPr lang="sv-SE" sz="1800" b="1" dirty="0"/>
              <a:t>DMP </a:t>
            </a:r>
            <a:r>
              <a:rPr lang="sv-SE" sz="1800" b="1" dirty="0" err="1"/>
              <a:t>should</a:t>
            </a:r>
            <a:r>
              <a:rPr lang="sv-SE" sz="1800" b="1" dirty="0"/>
              <a:t> </a:t>
            </a:r>
            <a:r>
              <a:rPr lang="sv-SE" sz="1800" b="1" dirty="0" err="1"/>
              <a:t>include</a:t>
            </a:r>
            <a:r>
              <a:rPr lang="sv-SE" sz="1800" b="1" dirty="0"/>
              <a:t> information</a:t>
            </a:r>
            <a:r>
              <a:rPr lang="sv-SE" sz="1800" dirty="0"/>
              <a:t> on: </a:t>
            </a:r>
          </a:p>
          <a:p>
            <a:pPr lvl="0"/>
            <a:r>
              <a:rPr lang="sv-SE" sz="1800" dirty="0"/>
              <a:t>the handling </a:t>
            </a:r>
            <a:r>
              <a:rPr lang="sv-SE" sz="1800" dirty="0" err="1"/>
              <a:t>of</a:t>
            </a:r>
            <a:r>
              <a:rPr lang="sv-SE" sz="1800" dirty="0"/>
              <a:t> research data </a:t>
            </a:r>
            <a:r>
              <a:rPr lang="sv-SE" sz="1800" dirty="0" err="1"/>
              <a:t>during</a:t>
            </a:r>
            <a:r>
              <a:rPr lang="sv-SE" sz="1800" dirty="0"/>
              <a:t> &amp; </a:t>
            </a:r>
            <a:r>
              <a:rPr lang="sv-SE" sz="1800" dirty="0" err="1"/>
              <a:t>after</a:t>
            </a:r>
            <a:r>
              <a:rPr lang="sv-SE" sz="1800" dirty="0"/>
              <a:t> the end </a:t>
            </a:r>
            <a:r>
              <a:rPr lang="sv-SE" sz="1800" dirty="0" err="1"/>
              <a:t>of</a:t>
            </a:r>
            <a:r>
              <a:rPr lang="sv-SE" sz="1800" dirty="0"/>
              <a:t> the </a:t>
            </a:r>
            <a:r>
              <a:rPr lang="sv-SE" sz="1800" dirty="0" err="1"/>
              <a:t>project</a:t>
            </a:r>
            <a:endParaRPr lang="sv-SE" sz="1800" dirty="0"/>
          </a:p>
          <a:p>
            <a:pPr lvl="0"/>
            <a:r>
              <a:rPr lang="sv-SE" sz="1800" dirty="0" err="1"/>
              <a:t>what</a:t>
            </a:r>
            <a:r>
              <a:rPr lang="sv-SE" sz="1800" dirty="0"/>
              <a:t> data </a:t>
            </a:r>
            <a:r>
              <a:rPr lang="sv-SE" sz="1800" dirty="0" err="1"/>
              <a:t>will</a:t>
            </a:r>
            <a:r>
              <a:rPr lang="sv-SE" sz="1800" dirty="0"/>
              <a:t> be </a:t>
            </a:r>
            <a:r>
              <a:rPr lang="sv-SE" sz="1800" dirty="0" err="1"/>
              <a:t>collected</a:t>
            </a:r>
            <a:r>
              <a:rPr lang="sv-SE" sz="1800" dirty="0"/>
              <a:t>, </a:t>
            </a:r>
            <a:r>
              <a:rPr lang="sv-SE" sz="1800" dirty="0" err="1"/>
              <a:t>processed</a:t>
            </a:r>
            <a:r>
              <a:rPr lang="sv-SE" sz="1800" dirty="0"/>
              <a:t> and/or </a:t>
            </a:r>
            <a:r>
              <a:rPr lang="sv-SE" sz="1800" dirty="0" err="1"/>
              <a:t>generated</a:t>
            </a:r>
            <a:endParaRPr lang="sv-SE" sz="1800" dirty="0"/>
          </a:p>
          <a:p>
            <a:pPr lvl="0"/>
            <a:r>
              <a:rPr lang="sv-SE" sz="1800" dirty="0" err="1"/>
              <a:t>which</a:t>
            </a:r>
            <a:r>
              <a:rPr lang="sv-SE" sz="1800" dirty="0"/>
              <a:t> </a:t>
            </a:r>
            <a:r>
              <a:rPr lang="sv-SE" sz="1800" dirty="0" err="1"/>
              <a:t>methodology</a:t>
            </a:r>
            <a:r>
              <a:rPr lang="sv-SE" sz="1800" dirty="0"/>
              <a:t> &amp; standards </a:t>
            </a:r>
            <a:r>
              <a:rPr lang="sv-SE" sz="1800" dirty="0" err="1"/>
              <a:t>will</a:t>
            </a:r>
            <a:r>
              <a:rPr lang="sv-SE" sz="1800" dirty="0"/>
              <a:t> be </a:t>
            </a:r>
            <a:r>
              <a:rPr lang="sv-SE" sz="1800" dirty="0" err="1"/>
              <a:t>applied</a:t>
            </a:r>
            <a:endParaRPr lang="sv-SE" sz="1800" dirty="0"/>
          </a:p>
          <a:p>
            <a:pPr lvl="0"/>
            <a:r>
              <a:rPr lang="sv-SE" sz="1800" dirty="0" err="1"/>
              <a:t>whether</a:t>
            </a:r>
            <a:r>
              <a:rPr lang="sv-SE" sz="1800" dirty="0"/>
              <a:t> data </a:t>
            </a:r>
            <a:r>
              <a:rPr lang="sv-SE" sz="1800" dirty="0" err="1"/>
              <a:t>will</a:t>
            </a:r>
            <a:r>
              <a:rPr lang="sv-SE" sz="1800" dirty="0"/>
              <a:t> be </a:t>
            </a:r>
            <a:r>
              <a:rPr lang="sv-SE" sz="1800" dirty="0" err="1"/>
              <a:t>shared</a:t>
            </a:r>
            <a:r>
              <a:rPr lang="sv-SE" sz="1800" dirty="0"/>
              <a:t>/</a:t>
            </a:r>
            <a:r>
              <a:rPr lang="sv-SE" sz="1800" dirty="0" err="1"/>
              <a:t>made</a:t>
            </a:r>
            <a:r>
              <a:rPr lang="sv-SE" sz="1800" dirty="0"/>
              <a:t> </a:t>
            </a:r>
            <a:r>
              <a:rPr lang="sv-SE" sz="1800" dirty="0" err="1"/>
              <a:t>open</a:t>
            </a:r>
            <a:r>
              <a:rPr lang="sv-SE" sz="1800" dirty="0"/>
              <a:t> access and</a:t>
            </a:r>
          </a:p>
          <a:p>
            <a:pPr lvl="0"/>
            <a:r>
              <a:rPr lang="sv-SE" sz="1800" dirty="0" err="1"/>
              <a:t>how</a:t>
            </a:r>
            <a:r>
              <a:rPr lang="sv-SE" sz="1800" dirty="0"/>
              <a:t> data </a:t>
            </a:r>
            <a:r>
              <a:rPr lang="sv-SE" sz="1800" dirty="0" err="1"/>
              <a:t>will</a:t>
            </a:r>
            <a:r>
              <a:rPr lang="sv-SE" sz="1800" dirty="0"/>
              <a:t> be </a:t>
            </a:r>
            <a:r>
              <a:rPr lang="sv-SE" sz="1800" dirty="0" err="1"/>
              <a:t>curated</a:t>
            </a:r>
            <a:r>
              <a:rPr lang="sv-SE" sz="1800" dirty="0"/>
              <a:t> &amp; </a:t>
            </a:r>
            <a:r>
              <a:rPr lang="sv-SE" sz="1800" dirty="0" err="1"/>
              <a:t>preserved</a:t>
            </a:r>
            <a:r>
              <a:rPr lang="sv-SE" sz="1800" dirty="0"/>
              <a:t> (</a:t>
            </a:r>
            <a:r>
              <a:rPr lang="sv-SE" sz="1800" dirty="0" err="1"/>
              <a:t>including</a:t>
            </a:r>
            <a:r>
              <a:rPr lang="sv-SE" sz="1800" dirty="0"/>
              <a:t> </a:t>
            </a:r>
            <a:r>
              <a:rPr lang="sv-SE" sz="1800" dirty="0" err="1"/>
              <a:t>after</a:t>
            </a:r>
            <a:r>
              <a:rPr lang="sv-SE" sz="1800" dirty="0"/>
              <a:t> the end </a:t>
            </a:r>
            <a:r>
              <a:rPr lang="sv-SE" sz="1800" dirty="0" err="1"/>
              <a:t>of</a:t>
            </a:r>
            <a:r>
              <a:rPr lang="sv-SE" sz="1800" dirty="0"/>
              <a:t> the </a:t>
            </a:r>
            <a:r>
              <a:rPr lang="sv-SE" sz="1800" dirty="0" err="1"/>
              <a:t>project</a:t>
            </a:r>
            <a:r>
              <a:rPr lang="sv-SE" sz="1800" dirty="0"/>
              <a:t>).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-&gt; A DMP is </a:t>
            </a:r>
            <a:r>
              <a:rPr lang="sv-SE" sz="1800" b="1" dirty="0" err="1"/>
              <a:t>required</a:t>
            </a:r>
            <a:r>
              <a:rPr lang="sv-SE" sz="1800" b="1" dirty="0"/>
              <a:t> for all </a:t>
            </a:r>
            <a:r>
              <a:rPr lang="sv-SE" sz="1800" b="1" dirty="0" err="1"/>
              <a:t>projects</a:t>
            </a:r>
            <a:r>
              <a:rPr lang="sv-SE" sz="1800" b="1" dirty="0"/>
              <a:t> </a:t>
            </a:r>
            <a:r>
              <a:rPr lang="sv-SE" sz="1800" dirty="0" err="1"/>
              <a:t>participating</a:t>
            </a:r>
            <a:r>
              <a:rPr lang="sv-SE" sz="1800" dirty="0"/>
              <a:t> in the </a:t>
            </a:r>
            <a:r>
              <a:rPr lang="sv-SE" sz="1800" dirty="0" err="1"/>
              <a:t>extended</a:t>
            </a:r>
            <a:r>
              <a:rPr lang="sv-SE" sz="1800" dirty="0"/>
              <a:t> ORD pilot, </a:t>
            </a:r>
            <a:r>
              <a:rPr lang="sv-SE" sz="1800" dirty="0" err="1"/>
              <a:t>unless</a:t>
            </a:r>
            <a:r>
              <a:rPr lang="sv-SE" sz="1800" dirty="0"/>
              <a:t> </a:t>
            </a:r>
            <a:r>
              <a:rPr lang="sv-SE" sz="1800" dirty="0" err="1"/>
              <a:t>they</a:t>
            </a:r>
            <a:r>
              <a:rPr lang="sv-SE" sz="1800" dirty="0"/>
              <a:t> </a:t>
            </a:r>
            <a:r>
              <a:rPr lang="sv-SE" sz="1800" dirty="0" err="1"/>
              <a:t>opt</a:t>
            </a:r>
            <a:r>
              <a:rPr lang="sv-SE" sz="1800" dirty="0"/>
              <a:t> </a:t>
            </a:r>
            <a:r>
              <a:rPr lang="sv-SE" sz="1800" dirty="0" err="1"/>
              <a:t>out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the ORD pilot. </a:t>
            </a:r>
            <a:r>
              <a:rPr lang="sv-SE" sz="1800" dirty="0" err="1"/>
              <a:t>However</a:t>
            </a:r>
            <a:r>
              <a:rPr lang="sv-SE" sz="1800" dirty="0"/>
              <a:t>, </a:t>
            </a:r>
            <a:r>
              <a:rPr lang="sv-SE" sz="1800" dirty="0" err="1"/>
              <a:t>projects</a:t>
            </a:r>
            <a:r>
              <a:rPr lang="sv-SE" sz="1800" dirty="0"/>
              <a:t> </a:t>
            </a:r>
            <a:r>
              <a:rPr lang="sv-SE" sz="1800" dirty="0" err="1"/>
              <a:t>that</a:t>
            </a:r>
            <a:r>
              <a:rPr lang="sv-SE" sz="1800" dirty="0"/>
              <a:t> </a:t>
            </a:r>
            <a:r>
              <a:rPr lang="sv-SE" sz="1800" dirty="0" err="1"/>
              <a:t>opt</a:t>
            </a:r>
            <a:r>
              <a:rPr lang="sv-SE" sz="1800" dirty="0"/>
              <a:t> </a:t>
            </a:r>
            <a:r>
              <a:rPr lang="sv-SE" sz="1800" dirty="0" err="1"/>
              <a:t>out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still </a:t>
            </a:r>
            <a:r>
              <a:rPr lang="sv-SE" sz="1800" dirty="0" err="1"/>
              <a:t>encouraged</a:t>
            </a:r>
            <a:r>
              <a:rPr lang="sv-SE" sz="1800" dirty="0"/>
              <a:t> to </a:t>
            </a:r>
            <a:r>
              <a:rPr lang="sv-SE" sz="1800" dirty="0" err="1"/>
              <a:t>submit</a:t>
            </a:r>
            <a:r>
              <a:rPr lang="sv-SE" sz="1800" dirty="0"/>
              <a:t> a DMP on a </a:t>
            </a:r>
            <a:r>
              <a:rPr lang="sv-SE" sz="1800" dirty="0" err="1"/>
              <a:t>voluntary</a:t>
            </a:r>
            <a:r>
              <a:rPr lang="sv-SE" sz="1800" dirty="0"/>
              <a:t> basis.</a:t>
            </a:r>
          </a:p>
          <a:p>
            <a:endParaRPr lang="sv-SE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2A80C9-67F0-4545-9102-8E2C5A2B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Management Plan – general definition</a:t>
            </a:r>
          </a:p>
        </p:txBody>
      </p:sp>
    </p:spTree>
    <p:extLst>
      <p:ext uri="{BB962C8B-B14F-4D97-AF65-F5344CB8AC3E}">
        <p14:creationId xmlns:p14="http://schemas.microsoft.com/office/powerpoint/2010/main" val="21468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Commitment from the Grant Agreement</a:t>
            </a:r>
            <a:endParaRPr lang="en-N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04B15F-B6BD-4E35-B75F-AA6F746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</p:spPr>
        <p:txBody>
          <a:bodyPr/>
          <a:lstStyle/>
          <a:p>
            <a:r>
              <a:rPr lang="en-GB" sz="1600" dirty="0"/>
              <a:t>A Data Management Plan (DMP) for the project will be submitted as Deliverable D1.2,  entitled Data management plan, with details on </a:t>
            </a:r>
            <a:r>
              <a:rPr lang="en-GB" sz="1600" b="1" dirty="0">
                <a:solidFill>
                  <a:schemeClr val="tx2"/>
                </a:solidFill>
              </a:rPr>
              <a:t>data storage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chemeClr val="tx2"/>
                </a:solidFill>
              </a:rPr>
              <a:t>data open access rules</a:t>
            </a:r>
            <a:r>
              <a:rPr lang="en-GB" sz="1600" dirty="0"/>
              <a:t>. The plan will support the </a:t>
            </a:r>
            <a:r>
              <a:rPr lang="en-GB" sz="1600" b="1" dirty="0">
                <a:solidFill>
                  <a:schemeClr val="tx2"/>
                </a:solidFill>
              </a:rPr>
              <a:t>data management life cycle </a:t>
            </a:r>
            <a:r>
              <a:rPr lang="en-GB" sz="1600" dirty="0"/>
              <a:t>for all data that will be collected, processed or generated by the project. It will provide a </a:t>
            </a:r>
            <a:r>
              <a:rPr lang="en-GB" sz="1600" b="1" dirty="0">
                <a:solidFill>
                  <a:schemeClr val="tx2"/>
                </a:solidFill>
              </a:rPr>
              <a:t>description of the data types </a:t>
            </a:r>
            <a:r>
              <a:rPr lang="en-GB" sz="1600" dirty="0"/>
              <a:t>the project will generate and how the data will </a:t>
            </a:r>
            <a:r>
              <a:rPr lang="en-GB" sz="1600" b="1" dirty="0">
                <a:solidFill>
                  <a:schemeClr val="tx2"/>
                </a:solidFill>
              </a:rPr>
              <a:t>be collected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chemeClr val="tx2"/>
                </a:solidFill>
              </a:rPr>
              <a:t>stored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chemeClr val="tx2"/>
                </a:solidFill>
              </a:rPr>
              <a:t>made available for validation, exploitation and re-use by others</a:t>
            </a:r>
            <a:r>
              <a:rPr lang="en-GB" sz="1600" dirty="0"/>
              <a:t>. The DMP will be </a:t>
            </a:r>
            <a:r>
              <a:rPr lang="en-GB" sz="1600" b="1" dirty="0">
                <a:solidFill>
                  <a:schemeClr val="tx2"/>
                </a:solidFill>
              </a:rPr>
              <a:t>updated during the course of the project</a:t>
            </a:r>
            <a:r>
              <a:rPr lang="en-GB" sz="1600" dirty="0"/>
              <a:t>.</a:t>
            </a:r>
            <a:endParaRPr lang="sv-SE" sz="1600" dirty="0"/>
          </a:p>
          <a:p>
            <a:endParaRPr lang="sv-SE" sz="1600" dirty="0"/>
          </a:p>
          <a:p>
            <a:r>
              <a:rPr lang="en-GB" sz="1600" dirty="0"/>
              <a:t>The data collected will primarily be of the </a:t>
            </a:r>
            <a:r>
              <a:rPr lang="en-GB" sz="1600" b="1" dirty="0">
                <a:solidFill>
                  <a:schemeClr val="tx2"/>
                </a:solidFill>
              </a:rPr>
              <a:t>qualitative nature and include personal information</a:t>
            </a:r>
            <a:r>
              <a:rPr lang="en-GB" sz="1600" dirty="0"/>
              <a:t>, collected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throughout the duration of the project </a:t>
            </a:r>
            <a:r>
              <a:rPr lang="en-GB" sz="1600" dirty="0"/>
              <a:t>at the various meetings, workshops and events, as well as interviews, surveys, focus groups and pilot training sessions. Collected personal data will be anonymised as necessary in line with ethical requirements. </a:t>
            </a:r>
            <a:r>
              <a:rPr lang="en-GB" sz="1600" b="1" dirty="0">
                <a:solidFill>
                  <a:schemeClr val="tx2"/>
                </a:solidFill>
              </a:rPr>
              <a:t>Data patterns will also be extracted</a:t>
            </a:r>
            <a:r>
              <a:rPr lang="en-GB" sz="1600" dirty="0"/>
              <a:t> including that regarding industry sectors, company types and geographical areas.</a:t>
            </a:r>
            <a:endParaRPr lang="sv-SE" sz="1600" dirty="0"/>
          </a:p>
          <a:p>
            <a:endParaRPr lang="sv-SE" sz="1600" dirty="0"/>
          </a:p>
          <a:p>
            <a:r>
              <a:rPr lang="en-GB" sz="1600" dirty="0"/>
              <a:t>The </a:t>
            </a:r>
            <a:r>
              <a:rPr lang="en-GB" sz="1600" b="1" dirty="0">
                <a:solidFill>
                  <a:schemeClr val="tx2"/>
                </a:solidFill>
              </a:rPr>
              <a:t>procedures implemented </a:t>
            </a:r>
            <a:r>
              <a:rPr lang="en-GB" sz="1600" dirty="0"/>
              <a:t>will be </a:t>
            </a:r>
            <a:r>
              <a:rPr lang="en-GB" sz="1600" b="1" dirty="0">
                <a:solidFill>
                  <a:schemeClr val="tx2"/>
                </a:solidFill>
              </a:rPr>
              <a:t>in line with </a:t>
            </a:r>
            <a:r>
              <a:rPr lang="en-GB" sz="1600" dirty="0"/>
              <a:t>the </a:t>
            </a:r>
            <a:r>
              <a:rPr lang="en-GB" sz="1600" b="1" dirty="0">
                <a:solidFill>
                  <a:schemeClr val="tx2"/>
                </a:solidFill>
              </a:rPr>
              <a:t>ESS policy on standards, national legislation of each consortium partner </a:t>
            </a:r>
            <a:r>
              <a:rPr lang="en-GB" sz="1600" dirty="0"/>
              <a:t>and in line with the </a:t>
            </a:r>
            <a:r>
              <a:rPr lang="en-GB" sz="1600" b="1" dirty="0">
                <a:solidFill>
                  <a:schemeClr val="tx2"/>
                </a:solidFill>
              </a:rPr>
              <a:t>European Union (EU) standards</a:t>
            </a:r>
            <a:r>
              <a:rPr lang="en-GB" sz="1600" dirty="0"/>
              <a:t>, including the General Data Protection Regulation (GDPR), and in line with the </a:t>
            </a:r>
            <a:r>
              <a:rPr lang="en-GB" sz="1600" b="1" dirty="0">
                <a:solidFill>
                  <a:schemeClr val="tx2"/>
                </a:solidFill>
              </a:rPr>
              <a:t>FAIR principles </a:t>
            </a:r>
            <a:r>
              <a:rPr lang="en-GB" sz="1600" dirty="0"/>
              <a:t>– findable, accessible, interoperable and re-usable.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4536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090660-A1BF-7248-975A-1FB415A3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51" y="2083996"/>
            <a:ext cx="5388945" cy="345659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Will any </a:t>
            </a:r>
            <a:r>
              <a:rPr lang="en-US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personal data be collected or processed</a:t>
            </a:r>
            <a:r>
              <a:rPr lang="en-US" sz="1800" dirty="0"/>
              <a:t>? </a:t>
            </a:r>
            <a:r>
              <a:rPr lang="en-US" sz="1600" i="1" dirty="0"/>
              <a:t>If so please answer the other questions with the specifics for personal data as a special category.</a:t>
            </a:r>
            <a:r>
              <a:rPr lang="sv-SE" sz="1600" i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What </a:t>
            </a:r>
            <a:r>
              <a:rPr lang="en-GB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type of data </a:t>
            </a:r>
            <a:r>
              <a:rPr lang="en-GB" sz="1800" dirty="0"/>
              <a:t>will be collected, processed and/or generated? </a:t>
            </a:r>
            <a:r>
              <a:rPr lang="en-GB" sz="1800" i="1" dirty="0"/>
              <a:t>Please describe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How the data will </a:t>
            </a:r>
            <a:r>
              <a:rPr lang="en-GB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be collected </a:t>
            </a:r>
            <a:r>
              <a:rPr lang="en-GB" sz="1800" dirty="0"/>
              <a:t>and </a:t>
            </a:r>
            <a:r>
              <a:rPr lang="en-GB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stored? </a:t>
            </a:r>
            <a:r>
              <a:rPr lang="sv-SE" sz="1800" dirty="0" err="1"/>
              <a:t>which</a:t>
            </a:r>
            <a:r>
              <a:rPr lang="sv-SE" sz="1800" dirty="0"/>
              <a:t> </a:t>
            </a:r>
            <a:r>
              <a:rPr lang="sv-SE" sz="1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methodology</a:t>
            </a:r>
            <a:r>
              <a:rPr lang="sv-SE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&amp; standards </a:t>
            </a:r>
            <a:r>
              <a:rPr lang="sv-SE" sz="1800" dirty="0" err="1"/>
              <a:t>will</a:t>
            </a:r>
            <a:r>
              <a:rPr lang="sv-SE" sz="1800" dirty="0"/>
              <a:t> be </a:t>
            </a:r>
            <a:r>
              <a:rPr lang="sv-SE" sz="1800" dirty="0" err="1"/>
              <a:t>applied</a:t>
            </a:r>
            <a:r>
              <a:rPr lang="sv-SE" sz="1800" dirty="0"/>
              <a:t>?</a:t>
            </a:r>
            <a:endParaRPr lang="en-GB" sz="18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Who will collect the data 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For what purpose will you collect data?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How the data will be made available for validation? </a:t>
            </a:r>
          </a:p>
          <a:p>
            <a:pPr marL="0" indent="0">
              <a:buNone/>
            </a:pPr>
            <a:endParaRPr lang="en-GB" sz="18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1800" b="1" u="sng" dirty="0">
              <a:solidFill>
                <a:schemeClr val="bg2">
                  <a:lumMod val="50000"/>
                </a:schemeClr>
              </a:solidFill>
            </a:endParaRPr>
          </a:p>
          <a:p>
            <a:endParaRPr lang="sv-SE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FA6C62-C797-BE4B-9CEA-1E8516CD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105" y="802939"/>
            <a:ext cx="9777184" cy="645659"/>
          </a:xfrm>
        </p:spPr>
        <p:txBody>
          <a:bodyPr/>
          <a:lstStyle/>
          <a:p>
            <a:r>
              <a:rPr lang="sv-SE" sz="3600" dirty="0"/>
              <a:t>Information to be </a:t>
            </a:r>
            <a:r>
              <a:rPr lang="sv-SE" sz="3600" dirty="0" err="1"/>
              <a:t>collected</a:t>
            </a:r>
            <a:r>
              <a:rPr lang="sv-SE" sz="3600" dirty="0"/>
              <a:t> - QUESTIONNAIRE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3264F-A2F5-194F-9726-DC740324682C}"/>
              </a:ext>
            </a:extLst>
          </p:cNvPr>
          <p:cNvSpPr txBox="1"/>
          <p:nvPr/>
        </p:nvSpPr>
        <p:spPr>
          <a:xfrm>
            <a:off x="2160977" y="5787487"/>
            <a:ext cx="838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Each WPL will be in charge to collect the information - </a:t>
            </a:r>
            <a:r>
              <a:rPr lang="en-GB" b="1" i="1" dirty="0">
                <a:solidFill>
                  <a:schemeClr val="tx1">
                    <a:lumMod val="75000"/>
                  </a:schemeClr>
                </a:solidFill>
              </a:rPr>
              <a:t>Try to be as precise as possible</a:t>
            </a:r>
            <a:endParaRPr lang="en-GB" i="1" dirty="0">
              <a:solidFill>
                <a:srgbClr val="FF0000"/>
              </a:solidFill>
            </a:endParaRPr>
          </a:p>
          <a:p>
            <a:endParaRPr lang="sv-SE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AB831AC-CE82-684E-8159-5E01EDAFAB0F}"/>
              </a:ext>
            </a:extLst>
          </p:cNvPr>
          <p:cNvSpPr/>
          <p:nvPr/>
        </p:nvSpPr>
        <p:spPr>
          <a:xfrm rot="5400000">
            <a:off x="5735863" y="2213512"/>
            <a:ext cx="414804" cy="6733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E9B17-0091-5842-864A-DC41E43362F3}"/>
              </a:ext>
            </a:extLst>
          </p:cNvPr>
          <p:cNvSpPr/>
          <p:nvPr/>
        </p:nvSpPr>
        <p:spPr>
          <a:xfrm>
            <a:off x="6420925" y="1920246"/>
            <a:ext cx="5359397" cy="360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7"/>
            </a:pPr>
            <a:r>
              <a:rPr lang="en-GB" dirty="0"/>
              <a:t>Who will </a:t>
            </a:r>
            <a:r>
              <a:rPr lang="en-GB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validate the data</a:t>
            </a:r>
            <a:r>
              <a:rPr lang="en-GB" dirty="0"/>
              <a:t>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7"/>
            </a:pPr>
            <a:r>
              <a:rPr lang="en-GB" dirty="0"/>
              <a:t>Will the </a:t>
            </a:r>
            <a:r>
              <a:rPr lang="en-GB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data be shared/open access</a:t>
            </a:r>
            <a:r>
              <a:rPr lang="en-GB" dirty="0"/>
              <a:t>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7"/>
            </a:pPr>
            <a:r>
              <a:rPr lang="en-GB" dirty="0"/>
              <a:t>How will the data be made </a:t>
            </a:r>
            <a:r>
              <a:rPr lang="en-GB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available for exploitation</a:t>
            </a:r>
            <a:r>
              <a:rPr lang="en-GB" dirty="0"/>
              <a:t>? 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7"/>
            </a:pPr>
            <a:r>
              <a:rPr lang="en-GB" dirty="0"/>
              <a:t>How will data be </a:t>
            </a:r>
            <a:r>
              <a:rPr lang="en-GB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handled during and after</a:t>
            </a:r>
            <a:r>
              <a:rPr lang="en-GB" dirty="0"/>
              <a:t> the project?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7"/>
            </a:pPr>
            <a:r>
              <a:rPr lang="en-GB" dirty="0"/>
              <a:t>Will the data be </a:t>
            </a:r>
            <a:r>
              <a:rPr lang="en-GB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re-used by others</a:t>
            </a:r>
            <a:r>
              <a:rPr lang="en-GB" dirty="0"/>
              <a:t>? For what </a:t>
            </a:r>
            <a:r>
              <a:rPr lang="en-GB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purpose</a:t>
            </a:r>
            <a:r>
              <a:rPr lang="en-GB" dirty="0"/>
              <a:t>? (what would they do with it?)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7"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Data Security</a:t>
            </a:r>
            <a:r>
              <a:rPr lang="en-US" dirty="0"/>
              <a:t>: How will you protect the data?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7"/>
            </a:pPr>
            <a:r>
              <a:rPr lang="sv-SE" dirty="0" err="1"/>
              <a:t>How</a:t>
            </a:r>
            <a:r>
              <a:rPr lang="sv-SE" dirty="0"/>
              <a:t> data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curated</a:t>
            </a:r>
            <a:r>
              <a:rPr lang="sv-SE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&amp; </a:t>
            </a:r>
            <a:r>
              <a:rPr lang="sv-SE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preserved</a:t>
            </a:r>
            <a:r>
              <a:rPr lang="sv-SE" dirty="0"/>
              <a:t> (</a:t>
            </a:r>
            <a:r>
              <a:rPr lang="sv-SE" dirty="0" err="1"/>
              <a:t>including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the end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project</a:t>
            </a:r>
            <a:r>
              <a:rPr lang="sv-SE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27DE42-0EEA-6643-BE96-94C5604B5046}"/>
              </a:ext>
            </a:extLst>
          </p:cNvPr>
          <p:cNvSpPr/>
          <p:nvPr/>
        </p:nvSpPr>
        <p:spPr>
          <a:xfrm>
            <a:off x="77004" y="1495498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chemeClr val="bg2">
                    <a:lumMod val="50000"/>
                  </a:schemeClr>
                </a:solidFill>
              </a:rPr>
              <a:t>PER WP:</a:t>
            </a:r>
            <a:r>
              <a:rPr lang="sv-SE" dirty="0"/>
              <a:t> </a:t>
            </a:r>
            <a:endParaRPr lang="en-GB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9556CF-D2F7-8F4A-A9FF-DDCFDDA10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30" y="2213370"/>
            <a:ext cx="10658476" cy="4057876"/>
          </a:xfrm>
        </p:spPr>
        <p:txBody>
          <a:bodyPr/>
          <a:lstStyle/>
          <a:p>
            <a:r>
              <a:rPr lang="sv-SE" dirty="0" err="1"/>
              <a:t>Due</a:t>
            </a:r>
            <a:r>
              <a:rPr lang="sv-SE" dirty="0"/>
              <a:t> M4 (April 2020)</a:t>
            </a:r>
          </a:p>
          <a:p>
            <a:r>
              <a:rPr lang="sv-SE" b="1" u="sng" dirty="0" err="1">
                <a:solidFill>
                  <a:schemeClr val="bg1">
                    <a:lumMod val="50000"/>
                  </a:schemeClr>
                </a:solidFill>
              </a:rPr>
              <a:t>Work</a:t>
            </a:r>
            <a:r>
              <a:rPr lang="sv-SE" b="1" u="sng" dirty="0">
                <a:solidFill>
                  <a:schemeClr val="bg1">
                    <a:lumMod val="50000"/>
                  </a:schemeClr>
                </a:solidFill>
              </a:rPr>
              <a:t> plan in 4 </a:t>
            </a:r>
            <a:r>
              <a:rPr lang="sv-SE" b="1" u="sng" dirty="0" err="1">
                <a:solidFill>
                  <a:schemeClr val="bg1">
                    <a:lumMod val="50000"/>
                  </a:schemeClr>
                </a:solidFill>
              </a:rPr>
              <a:t>phases</a:t>
            </a:r>
            <a:r>
              <a:rPr lang="sv-SE" b="1" u="sng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sv-SE" dirty="0" err="1"/>
              <a:t>Collecting</a:t>
            </a:r>
            <a:r>
              <a:rPr lang="sv-SE" dirty="0"/>
              <a:t> information</a:t>
            </a:r>
          </a:p>
          <a:p>
            <a:pPr lvl="1"/>
            <a:r>
              <a:rPr lang="sv-SE" dirty="0" err="1"/>
              <a:t>Compiling</a:t>
            </a:r>
            <a:endParaRPr lang="sv-SE" dirty="0"/>
          </a:p>
          <a:p>
            <a:pPr lvl="1"/>
            <a:r>
              <a:rPr lang="sv-SE" dirty="0" err="1"/>
              <a:t>Reviewing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Submition</a:t>
            </a:r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791B00-B97F-8D44-B553-1D740A67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Management Plan – </a:t>
            </a:r>
            <a:r>
              <a:rPr lang="sv-SE" dirty="0" err="1"/>
              <a:t>deliverable</a:t>
            </a:r>
            <a:r>
              <a:rPr lang="sv-SE" dirty="0"/>
              <a:t> D1.2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A233B-83E1-D645-98B6-7D5179BD7DF0}"/>
              </a:ext>
            </a:extLst>
          </p:cNvPr>
          <p:cNvSpPr txBox="1"/>
          <p:nvPr/>
        </p:nvSpPr>
        <p:spPr>
          <a:xfrm>
            <a:off x="4494643" y="318540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-&gt; M1-2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F15E5B-1821-9544-8586-42C7C086CE94}"/>
              </a:ext>
            </a:extLst>
          </p:cNvPr>
          <p:cNvSpPr txBox="1"/>
          <p:nvPr/>
        </p:nvSpPr>
        <p:spPr>
          <a:xfrm>
            <a:off x="4494642" y="346045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-&gt; M2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108C9-683A-8849-B1E5-F05FED5A0584}"/>
              </a:ext>
            </a:extLst>
          </p:cNvPr>
          <p:cNvSpPr txBox="1"/>
          <p:nvPr/>
        </p:nvSpPr>
        <p:spPr>
          <a:xfrm>
            <a:off x="4494643" y="3872976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-&gt; M3-4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6CFC2-182A-1D4A-B6C6-23591B06CD77}"/>
              </a:ext>
            </a:extLst>
          </p:cNvPr>
          <p:cNvSpPr txBox="1"/>
          <p:nvPr/>
        </p:nvSpPr>
        <p:spPr>
          <a:xfrm>
            <a:off x="4494643" y="428549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-&gt; M4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DF68F-6AE3-4441-A40C-7A4D7A4E2F1A}"/>
              </a:ext>
            </a:extLst>
          </p:cNvPr>
          <p:cNvSpPr txBox="1"/>
          <p:nvPr/>
        </p:nvSpPr>
        <p:spPr>
          <a:xfrm>
            <a:off x="6517112" y="2620251"/>
            <a:ext cx="48770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bg2">
                    <a:lumMod val="50000"/>
                  </a:schemeClr>
                </a:solidFill>
              </a:rPr>
              <a:t>DMP update planning, if necessary: </a:t>
            </a:r>
          </a:p>
          <a:p>
            <a:r>
              <a:rPr lang="en-GB" sz="2400" i="1" dirty="0">
                <a:solidFill>
                  <a:schemeClr val="bg2">
                    <a:lumMod val="50000"/>
                  </a:schemeClr>
                </a:solidFill>
              </a:rPr>
              <a:t>(estimated timing)</a:t>
            </a:r>
          </a:p>
          <a:p>
            <a:r>
              <a:rPr lang="sv-SE" sz="2400" dirty="0"/>
              <a:t>M4 – </a:t>
            </a:r>
            <a:r>
              <a:rPr lang="sv-SE" sz="2400" dirty="0" err="1"/>
              <a:t>Deliverable</a:t>
            </a:r>
            <a:r>
              <a:rPr lang="sv-SE" sz="2400" dirty="0"/>
              <a:t> submission</a:t>
            </a:r>
          </a:p>
          <a:p>
            <a:r>
              <a:rPr lang="sv-SE" sz="2400" dirty="0"/>
              <a:t>+/- M18: </a:t>
            </a:r>
            <a:r>
              <a:rPr lang="sv-SE" sz="2400" dirty="0" err="1"/>
              <a:t>update</a:t>
            </a:r>
            <a:r>
              <a:rPr lang="sv-SE" sz="2400" dirty="0"/>
              <a:t> 1</a:t>
            </a:r>
          </a:p>
          <a:p>
            <a:r>
              <a:rPr lang="sv-SE" sz="2400" dirty="0"/>
              <a:t>+/- M36: </a:t>
            </a:r>
            <a:r>
              <a:rPr lang="sv-SE" sz="2400" dirty="0" err="1"/>
              <a:t>update</a:t>
            </a:r>
            <a:r>
              <a:rPr lang="sv-SE" sz="2400" dirty="0"/>
              <a:t> 2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6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16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RIITC_Colour_Codes">
      <a:dk1>
        <a:srgbClr val="0657A3"/>
      </a:dk1>
      <a:lt1>
        <a:sysClr val="window" lastClr="FFFFFF"/>
      </a:lt1>
      <a:dk2>
        <a:srgbClr val="818181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4" id="{EA6A4769-C181-4114-BBEB-465AEC5D12EE}" vid="{6C08EC9C-C5F6-46B3-91E3-935B4EC21B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674</Words>
  <Application>Microsoft Macintosh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Data Management Plan – general definition</vt:lpstr>
      <vt:lpstr>Commitment from the Grant Agreement</vt:lpstr>
      <vt:lpstr>Information to be collected - QUESTIONNAIRE </vt:lpstr>
      <vt:lpstr>Data Management Plan – deliverable D1.2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 Joubert</dc:creator>
  <cp:lastModifiedBy>AC Joubert</cp:lastModifiedBy>
  <cp:revision>13</cp:revision>
  <dcterms:created xsi:type="dcterms:W3CDTF">2020-01-16T14:15:22Z</dcterms:created>
  <dcterms:modified xsi:type="dcterms:W3CDTF">2020-01-20T20:51:34Z</dcterms:modified>
</cp:coreProperties>
</file>