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63" r:id="rId4"/>
    <p:sldId id="294" r:id="rId5"/>
    <p:sldId id="300" r:id="rId6"/>
    <p:sldId id="474" r:id="rId7"/>
    <p:sldId id="476" r:id="rId8"/>
    <p:sldId id="454" r:id="rId9"/>
    <p:sldId id="302" r:id="rId10"/>
    <p:sldId id="464" r:id="rId11"/>
    <p:sldId id="277" r:id="rId12"/>
    <p:sldId id="470" r:id="rId13"/>
    <p:sldId id="305" r:id="rId14"/>
    <p:sldId id="304" r:id="rId15"/>
    <p:sldId id="455" r:id="rId16"/>
    <p:sldId id="465" r:id="rId17"/>
    <p:sldId id="462" r:id="rId18"/>
    <p:sldId id="463" r:id="rId19"/>
    <p:sldId id="468" r:id="rId20"/>
    <p:sldId id="307" r:id="rId21"/>
    <p:sldId id="466" r:id="rId22"/>
    <p:sldId id="458" r:id="rId23"/>
    <p:sldId id="315" r:id="rId24"/>
    <p:sldId id="271" r:id="rId25"/>
    <p:sldId id="265" r:id="rId26"/>
    <p:sldId id="266" r:id="rId27"/>
    <p:sldId id="262" r:id="rId2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2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6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6BF8E4-02A1-7F4A-8879-578C3DC99E43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394E5-8333-884D-8172-BE066640891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+mn-lt"/>
              <a:cs typeface="Arial"/>
            </a:rPr>
            <a:t>Reporting Period 1</a:t>
          </a:r>
        </a:p>
        <a:p>
          <a:r>
            <a:rPr lang="en-US" sz="1800" b="1" dirty="0">
              <a:solidFill>
                <a:schemeClr val="bg1"/>
              </a:solidFill>
              <a:latin typeface="+mn-lt"/>
              <a:cs typeface="Arial"/>
            </a:rPr>
            <a:t>01/01/2020  - 30/06/2021</a:t>
          </a:r>
        </a:p>
      </dgm:t>
    </dgm:pt>
    <dgm:pt modelId="{88F7B3CD-8FDA-774C-A681-F02A9100E4BA}" type="parTrans" cxnId="{CD84ECA9-DB3B-EA48-961B-C96082D0E2F6}">
      <dgm:prSet/>
      <dgm:spPr/>
      <dgm:t>
        <a:bodyPr/>
        <a:lstStyle/>
        <a:p>
          <a:endParaRPr lang="en-US"/>
        </a:p>
      </dgm:t>
    </dgm:pt>
    <dgm:pt modelId="{E87BD9DC-D0C3-A549-92AF-CF7B99945D0C}" type="sibTrans" cxnId="{CD84ECA9-DB3B-EA48-961B-C96082D0E2F6}">
      <dgm:prSet/>
      <dgm:spPr/>
      <dgm:t>
        <a:bodyPr/>
        <a:lstStyle/>
        <a:p>
          <a:endParaRPr lang="en-US"/>
        </a:p>
      </dgm:t>
    </dgm:pt>
    <dgm:pt modelId="{2C8F7A96-7ED1-B94D-BE6D-C714FA5F9A0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sz="2000" b="1" dirty="0">
              <a:solidFill>
                <a:schemeClr val="bg1"/>
              </a:solidFill>
              <a:latin typeface="+mn-lt"/>
              <a:cs typeface="Arial"/>
            </a:rPr>
            <a:t>Reporting period 2</a:t>
          </a:r>
        </a:p>
        <a:p>
          <a:r>
            <a:rPr lang="en-US" sz="1800" b="1" dirty="0">
              <a:solidFill>
                <a:schemeClr val="bg1"/>
              </a:solidFill>
              <a:latin typeface="+mn-lt"/>
              <a:cs typeface="Arial"/>
            </a:rPr>
            <a:t>01/07/2021 - 31/12/2022</a:t>
          </a:r>
        </a:p>
      </dgm:t>
    </dgm:pt>
    <dgm:pt modelId="{410C2316-0262-984A-8B0C-65EFF377A1A9}" type="parTrans" cxnId="{FAEEA47F-5A8E-E740-89B0-590E2B6EAE17}">
      <dgm:prSet/>
      <dgm:spPr/>
      <dgm:t>
        <a:bodyPr/>
        <a:lstStyle/>
        <a:p>
          <a:endParaRPr lang="en-US"/>
        </a:p>
      </dgm:t>
    </dgm:pt>
    <dgm:pt modelId="{AD7296D1-01C3-8948-A97B-5329DBDD750C}" type="sibTrans" cxnId="{FAEEA47F-5A8E-E740-89B0-590E2B6EAE17}">
      <dgm:prSet/>
      <dgm:spPr/>
      <dgm:t>
        <a:bodyPr/>
        <a:lstStyle/>
        <a:p>
          <a:endParaRPr lang="en-US"/>
        </a:p>
      </dgm:t>
    </dgm:pt>
    <dgm:pt modelId="{9D31BC7B-4EDC-7D4F-9936-0F894F3AA765}" type="pres">
      <dgm:prSet presAssocID="{526BF8E4-02A1-7F4A-8879-578C3DC99E43}" presName="Name0" presStyleCnt="0">
        <dgm:presLayoutVars>
          <dgm:dir/>
          <dgm:resizeHandles val="exact"/>
        </dgm:presLayoutVars>
      </dgm:prSet>
      <dgm:spPr/>
    </dgm:pt>
    <dgm:pt modelId="{5D89426C-3B19-1F4D-B80D-F5C87DFA1B9B}" type="pres">
      <dgm:prSet presAssocID="{09F394E5-8333-884D-8172-BE0666408919}" presName="parTxOnly" presStyleLbl="node1" presStyleIdx="0" presStyleCnt="2" custScaleX="137164">
        <dgm:presLayoutVars>
          <dgm:bulletEnabled val="1"/>
        </dgm:presLayoutVars>
      </dgm:prSet>
      <dgm:spPr/>
    </dgm:pt>
    <dgm:pt modelId="{50E42CF4-59F8-584E-8FE6-E953CE95D5FB}" type="pres">
      <dgm:prSet presAssocID="{E87BD9DC-D0C3-A549-92AF-CF7B99945D0C}" presName="parSpace" presStyleCnt="0"/>
      <dgm:spPr/>
    </dgm:pt>
    <dgm:pt modelId="{983C1B3E-1553-3A44-A9AA-B63C08F64B6A}" type="pres">
      <dgm:prSet presAssocID="{2C8F7A96-7ED1-B94D-BE6D-C714FA5F9A00}" presName="parTxOnly" presStyleLbl="node1" presStyleIdx="1" presStyleCnt="2" custScaleX="138732">
        <dgm:presLayoutVars>
          <dgm:bulletEnabled val="1"/>
        </dgm:presLayoutVars>
      </dgm:prSet>
      <dgm:spPr/>
    </dgm:pt>
  </dgm:ptLst>
  <dgm:cxnLst>
    <dgm:cxn modelId="{1F66C204-4274-2747-8983-DE41AA1E05FE}" type="presOf" srcId="{526BF8E4-02A1-7F4A-8879-578C3DC99E43}" destId="{9D31BC7B-4EDC-7D4F-9936-0F894F3AA765}" srcOrd="0" destOrd="0" presId="urn:microsoft.com/office/officeart/2005/8/layout/hChevron3"/>
    <dgm:cxn modelId="{5E9CB959-9E38-E947-95C5-83E0CBA15471}" type="presOf" srcId="{09F394E5-8333-884D-8172-BE0666408919}" destId="{5D89426C-3B19-1F4D-B80D-F5C87DFA1B9B}" srcOrd="0" destOrd="0" presId="urn:microsoft.com/office/officeart/2005/8/layout/hChevron3"/>
    <dgm:cxn modelId="{36986160-B328-D941-988B-D6D39628EB02}" type="presOf" srcId="{2C8F7A96-7ED1-B94D-BE6D-C714FA5F9A00}" destId="{983C1B3E-1553-3A44-A9AA-B63C08F64B6A}" srcOrd="0" destOrd="0" presId="urn:microsoft.com/office/officeart/2005/8/layout/hChevron3"/>
    <dgm:cxn modelId="{FAEEA47F-5A8E-E740-89B0-590E2B6EAE17}" srcId="{526BF8E4-02A1-7F4A-8879-578C3DC99E43}" destId="{2C8F7A96-7ED1-B94D-BE6D-C714FA5F9A00}" srcOrd="1" destOrd="0" parTransId="{410C2316-0262-984A-8B0C-65EFF377A1A9}" sibTransId="{AD7296D1-01C3-8948-A97B-5329DBDD750C}"/>
    <dgm:cxn modelId="{CD84ECA9-DB3B-EA48-961B-C96082D0E2F6}" srcId="{526BF8E4-02A1-7F4A-8879-578C3DC99E43}" destId="{09F394E5-8333-884D-8172-BE0666408919}" srcOrd="0" destOrd="0" parTransId="{88F7B3CD-8FDA-774C-A681-F02A9100E4BA}" sibTransId="{E87BD9DC-D0C3-A549-92AF-CF7B99945D0C}"/>
    <dgm:cxn modelId="{66420E89-C235-E344-9651-A2489B9E96BC}" type="presParOf" srcId="{9D31BC7B-4EDC-7D4F-9936-0F894F3AA765}" destId="{5D89426C-3B19-1F4D-B80D-F5C87DFA1B9B}" srcOrd="0" destOrd="0" presId="urn:microsoft.com/office/officeart/2005/8/layout/hChevron3"/>
    <dgm:cxn modelId="{6B0DACFD-9F10-DD46-99DF-AB0D64511D19}" type="presParOf" srcId="{9D31BC7B-4EDC-7D4F-9936-0F894F3AA765}" destId="{50E42CF4-59F8-584E-8FE6-E953CE95D5FB}" srcOrd="1" destOrd="0" presId="urn:microsoft.com/office/officeart/2005/8/layout/hChevron3"/>
    <dgm:cxn modelId="{A4C62ACC-AC06-6343-A79F-2837EFF6BBDF}" type="presParOf" srcId="{9D31BC7B-4EDC-7D4F-9936-0F894F3AA765}" destId="{983C1B3E-1553-3A44-A9AA-B63C08F64B6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9426C-3B19-1F4D-B80D-F5C87DFA1B9B}">
      <dsp:nvSpPr>
        <dsp:cNvPr id="0" name=""/>
        <dsp:cNvSpPr/>
      </dsp:nvSpPr>
      <dsp:spPr>
        <a:xfrm>
          <a:off x="1936" y="66947"/>
          <a:ext cx="5108349" cy="1489705"/>
        </a:xfrm>
        <a:prstGeom prst="homePlate">
          <a:avLst/>
        </a:prstGeom>
        <a:solidFill>
          <a:schemeClr val="tx2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+mn-lt"/>
              <a:cs typeface="Arial"/>
            </a:rPr>
            <a:t>Reporting Period 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+mn-lt"/>
              <a:cs typeface="Arial"/>
            </a:rPr>
            <a:t>01/01/2020  - 30/06/2021</a:t>
          </a:r>
        </a:p>
      </dsp:txBody>
      <dsp:txXfrm>
        <a:off x="1936" y="66947"/>
        <a:ext cx="4735923" cy="1489705"/>
      </dsp:txXfrm>
    </dsp:sp>
    <dsp:sp modelId="{983C1B3E-1553-3A44-A9AA-B63C08F64B6A}">
      <dsp:nvSpPr>
        <dsp:cNvPr id="0" name=""/>
        <dsp:cNvSpPr/>
      </dsp:nvSpPr>
      <dsp:spPr>
        <a:xfrm>
          <a:off x="4365433" y="66947"/>
          <a:ext cx="5166746" cy="1489705"/>
        </a:xfrm>
        <a:prstGeom prst="chevron">
          <a:avLst/>
        </a:prstGeom>
        <a:solidFill>
          <a:schemeClr val="tx1"/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  <a:latin typeface="+mn-lt"/>
              <a:cs typeface="Arial"/>
            </a:rPr>
            <a:t>Reporting period 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+mn-lt"/>
              <a:cs typeface="Arial"/>
            </a:rPr>
            <a:t>01/07/2021 - 31/12/2022</a:t>
          </a:r>
        </a:p>
      </dsp:txBody>
      <dsp:txXfrm>
        <a:off x="5110286" y="66947"/>
        <a:ext cx="3677041" cy="1489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F9C0F-6EC2-E645-8F44-8F4DF226C4DF}" type="datetimeFigureOut">
              <a:rPr lang="sv-SE" smtClean="0"/>
              <a:t>2020-01-20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E8900-35C7-6D44-862D-A5B59817E8B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20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207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61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47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050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52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91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392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663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08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74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7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3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5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073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070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C29D-147C-1B42-9811-89F1342AF8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5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ENRIIT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505E05F-3513-4834-9E5F-5E427D715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r="33748"/>
          <a:stretch/>
        </p:blipFill>
        <p:spPr>
          <a:xfrm>
            <a:off x="0" y="2735103"/>
            <a:ext cx="12192000" cy="26461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82F7C6F-C609-47E9-9FAE-472341BD78C1}"/>
              </a:ext>
            </a:extLst>
          </p:cNvPr>
          <p:cNvGrpSpPr/>
          <p:nvPr userDrawn="1"/>
        </p:nvGrpSpPr>
        <p:grpSpPr>
          <a:xfrm>
            <a:off x="1897378" y="1501205"/>
            <a:ext cx="7598228" cy="1031051"/>
            <a:chOff x="1919483" y="1636095"/>
            <a:chExt cx="7598228" cy="10310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D93462-E91A-42FD-A195-F17F734E3CFE}"/>
                </a:ext>
              </a:extLst>
            </p:cNvPr>
            <p:cNvSpPr txBox="1"/>
            <p:nvPr userDrawn="1"/>
          </p:nvSpPr>
          <p:spPr>
            <a:xfrm>
              <a:off x="1919483" y="1636095"/>
              <a:ext cx="5065485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100" dirty="0"/>
                <a:t>ENRIITC</a:t>
              </a:r>
              <a:endParaRPr lang="en-NL" sz="61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EC1CF6-DB12-4B76-BE53-ADBC9E98F9F4}"/>
                </a:ext>
              </a:extLst>
            </p:cNvPr>
            <p:cNvSpPr txBox="1"/>
            <p:nvPr userDrawn="1"/>
          </p:nvSpPr>
          <p:spPr>
            <a:xfrm>
              <a:off x="4452226" y="1797677"/>
              <a:ext cx="50654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E</a:t>
              </a:r>
              <a:r>
                <a:rPr lang="en-US" sz="20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uropean </a:t>
              </a:r>
              <a:r>
                <a:rPr lang="en-US" sz="2000" b="1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</a:t>
              </a:r>
              <a:r>
                <a:rPr lang="en-US" sz="20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etwork of </a:t>
              </a:r>
              <a:r>
                <a:rPr lang="en-US" sz="2000" b="1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R</a:t>
              </a:r>
              <a:r>
                <a:rPr lang="en-US" sz="20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esearch </a:t>
              </a:r>
              <a:r>
                <a:rPr lang="en-US" sz="2000" b="1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I</a:t>
              </a:r>
              <a:r>
                <a:rPr lang="en-US" sz="20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nfrastructures &amp; </a:t>
              </a:r>
              <a:r>
                <a:rPr lang="en-US" sz="2000" b="1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I</a:t>
              </a:r>
              <a:r>
                <a:rPr lang="en-US" sz="20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ndustry for </a:t>
              </a:r>
              <a:r>
                <a:rPr lang="en-US" sz="2000" b="1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C</a:t>
              </a:r>
              <a:r>
                <a:rPr lang="en-US" sz="20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ollaboration</a:t>
              </a:r>
              <a:endParaRPr lang="en-NL" sz="9600" dirty="0"/>
            </a:p>
          </p:txBody>
        </p:sp>
      </p:grpSp>
      <p:sp>
        <p:nvSpPr>
          <p:cNvPr id="11" name="Rectangle 20">
            <a:extLst>
              <a:ext uri="{FF2B5EF4-FFF2-40B4-BE49-F238E27FC236}">
                <a16:creationId xmlns:a16="http://schemas.microsoft.com/office/drawing/2014/main" id="{794D3306-EB2D-4A2F-8CF0-A064426EFC05}"/>
              </a:ext>
            </a:extLst>
          </p:cNvPr>
          <p:cNvSpPr/>
          <p:nvPr userDrawn="1"/>
        </p:nvSpPr>
        <p:spPr>
          <a:xfrm>
            <a:off x="-112750" y="2532254"/>
            <a:ext cx="12304750" cy="3142831"/>
          </a:xfrm>
          <a:custGeom>
            <a:avLst/>
            <a:gdLst>
              <a:gd name="connsiteX0" fmla="*/ 0 w 8538029"/>
              <a:gd name="connsiteY0" fmla="*/ 0 h 2339976"/>
              <a:gd name="connsiteX1" fmla="*/ 8538029 w 8538029"/>
              <a:gd name="connsiteY1" fmla="*/ 0 h 2339976"/>
              <a:gd name="connsiteX2" fmla="*/ 8538029 w 8538029"/>
              <a:gd name="connsiteY2" fmla="*/ 2339976 h 2339976"/>
              <a:gd name="connsiteX3" fmla="*/ 0 w 8538029"/>
              <a:gd name="connsiteY3" fmla="*/ 2339976 h 2339976"/>
              <a:gd name="connsiteX4" fmla="*/ 0 w 8538029"/>
              <a:gd name="connsiteY4" fmla="*/ 0 h 2339976"/>
              <a:gd name="connsiteX0" fmla="*/ 0 w 8538029"/>
              <a:gd name="connsiteY0" fmla="*/ 0 h 2349501"/>
              <a:gd name="connsiteX1" fmla="*/ 8538029 w 8538029"/>
              <a:gd name="connsiteY1" fmla="*/ 0 h 2349501"/>
              <a:gd name="connsiteX2" fmla="*/ 6213929 w 8538029"/>
              <a:gd name="connsiteY2" fmla="*/ 2349501 h 2349501"/>
              <a:gd name="connsiteX3" fmla="*/ 0 w 8538029"/>
              <a:gd name="connsiteY3" fmla="*/ 2339976 h 2349501"/>
              <a:gd name="connsiteX4" fmla="*/ 0 w 8538029"/>
              <a:gd name="connsiteY4" fmla="*/ 0 h 2349501"/>
              <a:gd name="connsiteX0" fmla="*/ 0 w 8176079"/>
              <a:gd name="connsiteY0" fmla="*/ 9525 h 2359026"/>
              <a:gd name="connsiteX1" fmla="*/ 8176079 w 8176079"/>
              <a:gd name="connsiteY1" fmla="*/ 0 h 2359026"/>
              <a:gd name="connsiteX2" fmla="*/ 6213929 w 8176079"/>
              <a:gd name="connsiteY2" fmla="*/ 2359026 h 2359026"/>
              <a:gd name="connsiteX3" fmla="*/ 0 w 8176079"/>
              <a:gd name="connsiteY3" fmla="*/ 2349501 h 2359026"/>
              <a:gd name="connsiteX4" fmla="*/ 0 w 8176079"/>
              <a:gd name="connsiteY4" fmla="*/ 9525 h 2359026"/>
              <a:gd name="connsiteX0" fmla="*/ 0 w 8414204"/>
              <a:gd name="connsiteY0" fmla="*/ 19050 h 2368551"/>
              <a:gd name="connsiteX1" fmla="*/ 8414204 w 8414204"/>
              <a:gd name="connsiteY1" fmla="*/ 0 h 2368551"/>
              <a:gd name="connsiteX2" fmla="*/ 6213929 w 8414204"/>
              <a:gd name="connsiteY2" fmla="*/ 2368551 h 2368551"/>
              <a:gd name="connsiteX3" fmla="*/ 0 w 8414204"/>
              <a:gd name="connsiteY3" fmla="*/ 2359026 h 2368551"/>
              <a:gd name="connsiteX4" fmla="*/ 0 w 8414204"/>
              <a:gd name="connsiteY4" fmla="*/ 19050 h 2368551"/>
              <a:gd name="connsiteX0" fmla="*/ 0 w 6225397"/>
              <a:gd name="connsiteY0" fmla="*/ 19050 h 2368551"/>
              <a:gd name="connsiteX1" fmla="*/ 6225397 w 6225397"/>
              <a:gd name="connsiteY1" fmla="*/ 0 h 2368551"/>
              <a:gd name="connsiteX2" fmla="*/ 6213929 w 6225397"/>
              <a:gd name="connsiteY2" fmla="*/ 2368551 h 2368551"/>
              <a:gd name="connsiteX3" fmla="*/ 0 w 6225397"/>
              <a:gd name="connsiteY3" fmla="*/ 2359026 h 2368551"/>
              <a:gd name="connsiteX4" fmla="*/ 0 w 6225397"/>
              <a:gd name="connsiteY4" fmla="*/ 19050 h 2368551"/>
              <a:gd name="connsiteX0" fmla="*/ 0 w 6538084"/>
              <a:gd name="connsiteY0" fmla="*/ 0 h 2349501"/>
              <a:gd name="connsiteX1" fmla="*/ 6538084 w 6538084"/>
              <a:gd name="connsiteY1" fmla="*/ 176084 h 2349501"/>
              <a:gd name="connsiteX2" fmla="*/ 6213929 w 6538084"/>
              <a:gd name="connsiteY2" fmla="*/ 2349501 h 2349501"/>
              <a:gd name="connsiteX3" fmla="*/ 0 w 6538084"/>
              <a:gd name="connsiteY3" fmla="*/ 2339976 h 2349501"/>
              <a:gd name="connsiteX4" fmla="*/ 0 w 6538084"/>
              <a:gd name="connsiteY4" fmla="*/ 0 h 2349501"/>
              <a:gd name="connsiteX0" fmla="*/ 0 w 6538084"/>
              <a:gd name="connsiteY0" fmla="*/ 425580 h 2173417"/>
              <a:gd name="connsiteX1" fmla="*/ 6538084 w 6538084"/>
              <a:gd name="connsiteY1" fmla="*/ 0 h 2173417"/>
              <a:gd name="connsiteX2" fmla="*/ 6213929 w 6538084"/>
              <a:gd name="connsiteY2" fmla="*/ 2173417 h 2173417"/>
              <a:gd name="connsiteX3" fmla="*/ 0 w 6538084"/>
              <a:gd name="connsiteY3" fmla="*/ 2163892 h 2173417"/>
              <a:gd name="connsiteX4" fmla="*/ 0 w 6538084"/>
              <a:gd name="connsiteY4" fmla="*/ 425580 h 2173417"/>
              <a:gd name="connsiteX0" fmla="*/ 0 w 6214021"/>
              <a:gd name="connsiteY0" fmla="*/ 523147 h 2270984"/>
              <a:gd name="connsiteX1" fmla="*/ 6105841 w 6214021"/>
              <a:gd name="connsiteY1" fmla="*/ 0 h 2270984"/>
              <a:gd name="connsiteX2" fmla="*/ 6213929 w 6214021"/>
              <a:gd name="connsiteY2" fmla="*/ 2270984 h 2270984"/>
              <a:gd name="connsiteX3" fmla="*/ 0 w 6214021"/>
              <a:gd name="connsiteY3" fmla="*/ 2261459 h 2270984"/>
              <a:gd name="connsiteX4" fmla="*/ 0 w 6214021"/>
              <a:gd name="connsiteY4" fmla="*/ 523147 h 2270984"/>
              <a:gd name="connsiteX0" fmla="*/ 0 w 6105841"/>
              <a:gd name="connsiteY0" fmla="*/ 523147 h 2270984"/>
              <a:gd name="connsiteX1" fmla="*/ 6105841 w 6105841"/>
              <a:gd name="connsiteY1" fmla="*/ 0 h 2270984"/>
              <a:gd name="connsiteX2" fmla="*/ 6094372 w 6105841"/>
              <a:gd name="connsiteY2" fmla="*/ 2270984 h 2270984"/>
              <a:gd name="connsiteX3" fmla="*/ 0 w 6105841"/>
              <a:gd name="connsiteY3" fmla="*/ 2261459 h 2270984"/>
              <a:gd name="connsiteX4" fmla="*/ 0 w 6105841"/>
              <a:gd name="connsiteY4" fmla="*/ 523147 h 2270984"/>
              <a:gd name="connsiteX0" fmla="*/ 45983 w 6105841"/>
              <a:gd name="connsiteY0" fmla="*/ 0 h 2365761"/>
              <a:gd name="connsiteX1" fmla="*/ 6105841 w 6105841"/>
              <a:gd name="connsiteY1" fmla="*/ 94777 h 2365761"/>
              <a:gd name="connsiteX2" fmla="*/ 6094372 w 6105841"/>
              <a:gd name="connsiteY2" fmla="*/ 2365761 h 2365761"/>
              <a:gd name="connsiteX3" fmla="*/ 0 w 6105841"/>
              <a:gd name="connsiteY3" fmla="*/ 2356236 h 2365761"/>
              <a:gd name="connsiteX4" fmla="*/ 45983 w 6105841"/>
              <a:gd name="connsiteY4" fmla="*/ 0 h 2365761"/>
              <a:gd name="connsiteX0" fmla="*/ 45983 w 6094617"/>
              <a:gd name="connsiteY0" fmla="*/ 2790 h 2368551"/>
              <a:gd name="connsiteX1" fmla="*/ 6059858 w 6094617"/>
              <a:gd name="connsiteY1" fmla="*/ 0 h 2368551"/>
              <a:gd name="connsiteX2" fmla="*/ 6094372 w 6094617"/>
              <a:gd name="connsiteY2" fmla="*/ 2368551 h 2368551"/>
              <a:gd name="connsiteX3" fmla="*/ 0 w 6094617"/>
              <a:gd name="connsiteY3" fmla="*/ 2359026 h 2368551"/>
              <a:gd name="connsiteX4" fmla="*/ 45983 w 6094617"/>
              <a:gd name="connsiteY4" fmla="*/ 2790 h 236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4617" h="2368551">
                <a:moveTo>
                  <a:pt x="45983" y="2790"/>
                </a:moveTo>
                <a:lnTo>
                  <a:pt x="6059858" y="0"/>
                </a:lnTo>
                <a:cubicBezTo>
                  <a:pt x="6056035" y="789517"/>
                  <a:pt x="6098195" y="1579034"/>
                  <a:pt x="6094372" y="2368551"/>
                </a:cubicBezTo>
                <a:lnTo>
                  <a:pt x="0" y="2359026"/>
                </a:lnTo>
                <a:lnTo>
                  <a:pt x="45983" y="2790"/>
                </a:lnTo>
                <a:close/>
              </a:path>
            </a:pathLst>
          </a:custGeom>
          <a:gradFill flip="none" rotWithShape="1">
            <a:gsLst>
              <a:gs pos="92000">
                <a:schemeClr val="accent1">
                  <a:lumMod val="45000"/>
                  <a:lumOff val="55000"/>
                  <a:alpha val="8000"/>
                </a:schemeClr>
              </a:gs>
              <a:gs pos="15000">
                <a:schemeClr val="bg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NL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DBEAAF4-39EF-4A8A-B520-8EB9FD101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1" y="317606"/>
            <a:ext cx="866819" cy="4047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9F51DA-9EA1-4C6D-A85C-26217213C71E}"/>
              </a:ext>
            </a:extLst>
          </p:cNvPr>
          <p:cNvSpPr/>
          <p:nvPr userDrawn="1"/>
        </p:nvSpPr>
        <p:spPr>
          <a:xfrm>
            <a:off x="0" y="2460625"/>
            <a:ext cx="12192000" cy="3305175"/>
          </a:xfrm>
          <a:prstGeom prst="rect">
            <a:avLst/>
          </a:prstGeom>
          <a:gradFill>
            <a:gsLst>
              <a:gs pos="92000">
                <a:schemeClr val="accent1">
                  <a:lumMod val="45000"/>
                  <a:lumOff val="55000"/>
                  <a:alpha val="65000"/>
                </a:schemeClr>
              </a:gs>
              <a:gs pos="15000">
                <a:schemeClr val="bg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C83CD-AED1-4FB9-80DD-0A1D60415B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5175" y="2955698"/>
            <a:ext cx="6682106" cy="593725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dirty="0"/>
              <a:t>Type title here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226E3B-0121-40C5-929D-7E27E31AB9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5175" y="3640138"/>
            <a:ext cx="6697663" cy="504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Type name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6DF7C71-76C3-4462-8E7B-A97EAF9CA4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5175" y="4239828"/>
            <a:ext cx="2536825" cy="4292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DD/MM/YYYY</a:t>
            </a:r>
          </a:p>
        </p:txBody>
      </p:sp>
    </p:spTree>
    <p:extLst>
      <p:ext uri="{BB962C8B-B14F-4D97-AF65-F5344CB8AC3E}">
        <p14:creationId xmlns:p14="http://schemas.microsoft.com/office/powerpoint/2010/main" val="265480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ENRIIT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6D709E3-4770-452A-AC39-9112A3E41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5" b="1318"/>
          <a:stretch/>
        </p:blipFill>
        <p:spPr>
          <a:xfrm>
            <a:off x="0" y="0"/>
            <a:ext cx="12192000" cy="722347"/>
          </a:xfrm>
          <a:prstGeom prst="rect">
            <a:avLst/>
          </a:prstGeom>
        </p:spPr>
      </p:pic>
      <p:sp>
        <p:nvSpPr>
          <p:cNvPr id="8" name="Rectangle 20">
            <a:extLst>
              <a:ext uri="{FF2B5EF4-FFF2-40B4-BE49-F238E27FC236}">
                <a16:creationId xmlns:a16="http://schemas.microsoft.com/office/drawing/2014/main" id="{E2CA6960-5911-48B4-824A-B2B8CA9EACD4}"/>
              </a:ext>
            </a:extLst>
          </p:cNvPr>
          <p:cNvSpPr/>
          <p:nvPr userDrawn="1"/>
        </p:nvSpPr>
        <p:spPr>
          <a:xfrm rot="10800000">
            <a:off x="0" y="-101601"/>
            <a:ext cx="12192000" cy="823947"/>
          </a:xfrm>
          <a:custGeom>
            <a:avLst/>
            <a:gdLst>
              <a:gd name="connsiteX0" fmla="*/ 0 w 8538029"/>
              <a:gd name="connsiteY0" fmla="*/ 0 h 2339976"/>
              <a:gd name="connsiteX1" fmla="*/ 8538029 w 8538029"/>
              <a:gd name="connsiteY1" fmla="*/ 0 h 2339976"/>
              <a:gd name="connsiteX2" fmla="*/ 8538029 w 8538029"/>
              <a:gd name="connsiteY2" fmla="*/ 2339976 h 2339976"/>
              <a:gd name="connsiteX3" fmla="*/ 0 w 8538029"/>
              <a:gd name="connsiteY3" fmla="*/ 2339976 h 2339976"/>
              <a:gd name="connsiteX4" fmla="*/ 0 w 8538029"/>
              <a:gd name="connsiteY4" fmla="*/ 0 h 2339976"/>
              <a:gd name="connsiteX0" fmla="*/ 0 w 8538029"/>
              <a:gd name="connsiteY0" fmla="*/ 0 h 2349501"/>
              <a:gd name="connsiteX1" fmla="*/ 8538029 w 8538029"/>
              <a:gd name="connsiteY1" fmla="*/ 0 h 2349501"/>
              <a:gd name="connsiteX2" fmla="*/ 6213929 w 8538029"/>
              <a:gd name="connsiteY2" fmla="*/ 2349501 h 2349501"/>
              <a:gd name="connsiteX3" fmla="*/ 0 w 8538029"/>
              <a:gd name="connsiteY3" fmla="*/ 2339976 h 2349501"/>
              <a:gd name="connsiteX4" fmla="*/ 0 w 8538029"/>
              <a:gd name="connsiteY4" fmla="*/ 0 h 2349501"/>
              <a:gd name="connsiteX0" fmla="*/ 0 w 8176079"/>
              <a:gd name="connsiteY0" fmla="*/ 9525 h 2359026"/>
              <a:gd name="connsiteX1" fmla="*/ 8176079 w 8176079"/>
              <a:gd name="connsiteY1" fmla="*/ 0 h 2359026"/>
              <a:gd name="connsiteX2" fmla="*/ 6213929 w 8176079"/>
              <a:gd name="connsiteY2" fmla="*/ 2359026 h 2359026"/>
              <a:gd name="connsiteX3" fmla="*/ 0 w 8176079"/>
              <a:gd name="connsiteY3" fmla="*/ 2349501 h 2359026"/>
              <a:gd name="connsiteX4" fmla="*/ 0 w 8176079"/>
              <a:gd name="connsiteY4" fmla="*/ 9525 h 2359026"/>
              <a:gd name="connsiteX0" fmla="*/ 0 w 8414204"/>
              <a:gd name="connsiteY0" fmla="*/ 19050 h 2368551"/>
              <a:gd name="connsiteX1" fmla="*/ 8414204 w 8414204"/>
              <a:gd name="connsiteY1" fmla="*/ 0 h 2368551"/>
              <a:gd name="connsiteX2" fmla="*/ 6213929 w 8414204"/>
              <a:gd name="connsiteY2" fmla="*/ 2368551 h 2368551"/>
              <a:gd name="connsiteX3" fmla="*/ 0 w 8414204"/>
              <a:gd name="connsiteY3" fmla="*/ 2359026 h 2368551"/>
              <a:gd name="connsiteX4" fmla="*/ 0 w 8414204"/>
              <a:gd name="connsiteY4" fmla="*/ 19050 h 2368551"/>
              <a:gd name="connsiteX0" fmla="*/ 0 w 6213929"/>
              <a:gd name="connsiteY0" fmla="*/ 19050 h 2368551"/>
              <a:gd name="connsiteX1" fmla="*/ 5826505 w 6213929"/>
              <a:gd name="connsiteY1" fmla="*/ 0 h 2368551"/>
              <a:gd name="connsiteX2" fmla="*/ 6213929 w 6213929"/>
              <a:gd name="connsiteY2" fmla="*/ 2368551 h 2368551"/>
              <a:gd name="connsiteX3" fmla="*/ 0 w 6213929"/>
              <a:gd name="connsiteY3" fmla="*/ 2359026 h 2368551"/>
              <a:gd name="connsiteX4" fmla="*/ 0 w 6213929"/>
              <a:gd name="connsiteY4" fmla="*/ 19050 h 2368551"/>
              <a:gd name="connsiteX0" fmla="*/ 0 w 5826505"/>
              <a:gd name="connsiteY0" fmla="*/ 19050 h 2408218"/>
              <a:gd name="connsiteX1" fmla="*/ 5826505 w 5826505"/>
              <a:gd name="connsiteY1" fmla="*/ 0 h 2408218"/>
              <a:gd name="connsiteX2" fmla="*/ 5534658 w 5826505"/>
              <a:gd name="connsiteY2" fmla="*/ 2408218 h 2408218"/>
              <a:gd name="connsiteX3" fmla="*/ 0 w 5826505"/>
              <a:gd name="connsiteY3" fmla="*/ 2359026 h 2408218"/>
              <a:gd name="connsiteX4" fmla="*/ 0 w 5826505"/>
              <a:gd name="connsiteY4" fmla="*/ 19050 h 2408218"/>
              <a:gd name="connsiteX0" fmla="*/ 0 w 5538735"/>
              <a:gd name="connsiteY0" fmla="*/ 0 h 2389168"/>
              <a:gd name="connsiteX1" fmla="*/ 5538735 w 5538735"/>
              <a:gd name="connsiteY1" fmla="*/ 784 h 2389168"/>
              <a:gd name="connsiteX2" fmla="*/ 5534658 w 5538735"/>
              <a:gd name="connsiteY2" fmla="*/ 2389168 h 2389168"/>
              <a:gd name="connsiteX3" fmla="*/ 0 w 5538735"/>
              <a:gd name="connsiteY3" fmla="*/ 2339976 h 2389168"/>
              <a:gd name="connsiteX4" fmla="*/ 0 w 5538735"/>
              <a:gd name="connsiteY4" fmla="*/ 0 h 23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8735" h="2389168">
                <a:moveTo>
                  <a:pt x="0" y="0"/>
                </a:moveTo>
                <a:lnTo>
                  <a:pt x="5538735" y="784"/>
                </a:lnTo>
                <a:lnTo>
                  <a:pt x="5534658" y="2389168"/>
                </a:lnTo>
                <a:lnTo>
                  <a:pt x="0" y="23399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6000">
                <a:schemeClr val="accent1">
                  <a:alpha val="6000"/>
                  <a:lumMod val="4000"/>
                  <a:lumOff val="96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354230-C9B8-4AB4-B833-AC10E2421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119087"/>
            <a:ext cx="10658476" cy="40578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E83869-8A1D-44A6-BF6F-4F56AE5FE5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7" y="6343564"/>
            <a:ext cx="3263900" cy="2881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E0DA6A-1F8E-4096-87AE-A1122661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60905"/>
            <a:ext cx="10658476" cy="6456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16028AB2-3499-4CB2-8248-783A9AA786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1" y="206180"/>
            <a:ext cx="866819" cy="4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ENRIIT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7415B0-0415-4E13-B6E2-3C60A4048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416855"/>
            <a:ext cx="5302250" cy="587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1866144-63C0-494E-AD5E-032EF8153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150" y="3004457"/>
            <a:ext cx="5305425" cy="31852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41AAF99-BD54-406E-B011-B4745C5D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416855"/>
            <a:ext cx="5183188" cy="587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8554F35-D73B-4B8F-9EB4-22C01C69E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4457"/>
            <a:ext cx="5183188" cy="31852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5C184-98E1-4B00-9018-CCFB06B4F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7" y="6343564"/>
            <a:ext cx="3263900" cy="288121"/>
          </a:xfrm>
          <a:prstGeom prst="rect">
            <a:avLst/>
          </a:prstGeom>
        </p:spPr>
      </p:pic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82EAFD9F-98B7-4BE0-B998-CF81F4870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5" b="1318"/>
          <a:stretch/>
        </p:blipFill>
        <p:spPr>
          <a:xfrm>
            <a:off x="0" y="0"/>
            <a:ext cx="12192000" cy="722347"/>
          </a:xfrm>
          <a:prstGeom prst="rect">
            <a:avLst/>
          </a:prstGeom>
        </p:spPr>
      </p:pic>
      <p:sp>
        <p:nvSpPr>
          <p:cNvPr id="23" name="Rectangle 20">
            <a:extLst>
              <a:ext uri="{FF2B5EF4-FFF2-40B4-BE49-F238E27FC236}">
                <a16:creationId xmlns:a16="http://schemas.microsoft.com/office/drawing/2014/main" id="{AEE33C70-99FF-4732-A203-27CA25F78E21}"/>
              </a:ext>
            </a:extLst>
          </p:cNvPr>
          <p:cNvSpPr/>
          <p:nvPr userDrawn="1"/>
        </p:nvSpPr>
        <p:spPr>
          <a:xfrm rot="10800000">
            <a:off x="0" y="-101601"/>
            <a:ext cx="12192000" cy="823947"/>
          </a:xfrm>
          <a:custGeom>
            <a:avLst/>
            <a:gdLst>
              <a:gd name="connsiteX0" fmla="*/ 0 w 8538029"/>
              <a:gd name="connsiteY0" fmla="*/ 0 h 2339976"/>
              <a:gd name="connsiteX1" fmla="*/ 8538029 w 8538029"/>
              <a:gd name="connsiteY1" fmla="*/ 0 h 2339976"/>
              <a:gd name="connsiteX2" fmla="*/ 8538029 w 8538029"/>
              <a:gd name="connsiteY2" fmla="*/ 2339976 h 2339976"/>
              <a:gd name="connsiteX3" fmla="*/ 0 w 8538029"/>
              <a:gd name="connsiteY3" fmla="*/ 2339976 h 2339976"/>
              <a:gd name="connsiteX4" fmla="*/ 0 w 8538029"/>
              <a:gd name="connsiteY4" fmla="*/ 0 h 2339976"/>
              <a:gd name="connsiteX0" fmla="*/ 0 w 8538029"/>
              <a:gd name="connsiteY0" fmla="*/ 0 h 2349501"/>
              <a:gd name="connsiteX1" fmla="*/ 8538029 w 8538029"/>
              <a:gd name="connsiteY1" fmla="*/ 0 h 2349501"/>
              <a:gd name="connsiteX2" fmla="*/ 6213929 w 8538029"/>
              <a:gd name="connsiteY2" fmla="*/ 2349501 h 2349501"/>
              <a:gd name="connsiteX3" fmla="*/ 0 w 8538029"/>
              <a:gd name="connsiteY3" fmla="*/ 2339976 h 2349501"/>
              <a:gd name="connsiteX4" fmla="*/ 0 w 8538029"/>
              <a:gd name="connsiteY4" fmla="*/ 0 h 2349501"/>
              <a:gd name="connsiteX0" fmla="*/ 0 w 8176079"/>
              <a:gd name="connsiteY0" fmla="*/ 9525 h 2359026"/>
              <a:gd name="connsiteX1" fmla="*/ 8176079 w 8176079"/>
              <a:gd name="connsiteY1" fmla="*/ 0 h 2359026"/>
              <a:gd name="connsiteX2" fmla="*/ 6213929 w 8176079"/>
              <a:gd name="connsiteY2" fmla="*/ 2359026 h 2359026"/>
              <a:gd name="connsiteX3" fmla="*/ 0 w 8176079"/>
              <a:gd name="connsiteY3" fmla="*/ 2349501 h 2359026"/>
              <a:gd name="connsiteX4" fmla="*/ 0 w 8176079"/>
              <a:gd name="connsiteY4" fmla="*/ 9525 h 2359026"/>
              <a:gd name="connsiteX0" fmla="*/ 0 w 8414204"/>
              <a:gd name="connsiteY0" fmla="*/ 19050 h 2368551"/>
              <a:gd name="connsiteX1" fmla="*/ 8414204 w 8414204"/>
              <a:gd name="connsiteY1" fmla="*/ 0 h 2368551"/>
              <a:gd name="connsiteX2" fmla="*/ 6213929 w 8414204"/>
              <a:gd name="connsiteY2" fmla="*/ 2368551 h 2368551"/>
              <a:gd name="connsiteX3" fmla="*/ 0 w 8414204"/>
              <a:gd name="connsiteY3" fmla="*/ 2359026 h 2368551"/>
              <a:gd name="connsiteX4" fmla="*/ 0 w 8414204"/>
              <a:gd name="connsiteY4" fmla="*/ 19050 h 2368551"/>
              <a:gd name="connsiteX0" fmla="*/ 0 w 6213929"/>
              <a:gd name="connsiteY0" fmla="*/ 19050 h 2368551"/>
              <a:gd name="connsiteX1" fmla="*/ 5826505 w 6213929"/>
              <a:gd name="connsiteY1" fmla="*/ 0 h 2368551"/>
              <a:gd name="connsiteX2" fmla="*/ 6213929 w 6213929"/>
              <a:gd name="connsiteY2" fmla="*/ 2368551 h 2368551"/>
              <a:gd name="connsiteX3" fmla="*/ 0 w 6213929"/>
              <a:gd name="connsiteY3" fmla="*/ 2359026 h 2368551"/>
              <a:gd name="connsiteX4" fmla="*/ 0 w 6213929"/>
              <a:gd name="connsiteY4" fmla="*/ 19050 h 2368551"/>
              <a:gd name="connsiteX0" fmla="*/ 0 w 5826505"/>
              <a:gd name="connsiteY0" fmla="*/ 19050 h 2408218"/>
              <a:gd name="connsiteX1" fmla="*/ 5826505 w 5826505"/>
              <a:gd name="connsiteY1" fmla="*/ 0 h 2408218"/>
              <a:gd name="connsiteX2" fmla="*/ 5534658 w 5826505"/>
              <a:gd name="connsiteY2" fmla="*/ 2408218 h 2408218"/>
              <a:gd name="connsiteX3" fmla="*/ 0 w 5826505"/>
              <a:gd name="connsiteY3" fmla="*/ 2359026 h 2408218"/>
              <a:gd name="connsiteX4" fmla="*/ 0 w 5826505"/>
              <a:gd name="connsiteY4" fmla="*/ 19050 h 2408218"/>
              <a:gd name="connsiteX0" fmla="*/ 0 w 5538735"/>
              <a:gd name="connsiteY0" fmla="*/ 0 h 2389168"/>
              <a:gd name="connsiteX1" fmla="*/ 5538735 w 5538735"/>
              <a:gd name="connsiteY1" fmla="*/ 784 h 2389168"/>
              <a:gd name="connsiteX2" fmla="*/ 5534658 w 5538735"/>
              <a:gd name="connsiteY2" fmla="*/ 2389168 h 2389168"/>
              <a:gd name="connsiteX3" fmla="*/ 0 w 5538735"/>
              <a:gd name="connsiteY3" fmla="*/ 2339976 h 2389168"/>
              <a:gd name="connsiteX4" fmla="*/ 0 w 5538735"/>
              <a:gd name="connsiteY4" fmla="*/ 0 h 23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8735" h="2389168">
                <a:moveTo>
                  <a:pt x="0" y="0"/>
                </a:moveTo>
                <a:lnTo>
                  <a:pt x="5538735" y="784"/>
                </a:lnTo>
                <a:lnTo>
                  <a:pt x="5534658" y="2389168"/>
                </a:lnTo>
                <a:lnTo>
                  <a:pt x="0" y="23399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6000">
                <a:schemeClr val="accent1">
                  <a:alpha val="6000"/>
                  <a:lumMod val="4000"/>
                  <a:lumOff val="96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3C2C1FE5-CAB6-4F82-882F-440B8D54A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1" y="206180"/>
            <a:ext cx="866819" cy="40474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B87E4CB-594E-4412-89EA-9D96BEDA0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60905"/>
            <a:ext cx="10810876" cy="6456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4543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NRIIT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BF2E7-97DF-46CD-BB08-F2D07B798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85999"/>
            <a:ext cx="5181600" cy="3890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14755-0822-4F7B-98A1-2A7BF543C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5999"/>
            <a:ext cx="5181600" cy="3890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3A42C-ECB9-422F-9596-91268E5F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525280-1FA7-4944-AFC3-A8194B90F6EE}" type="datetimeFigureOut">
              <a:rPr lang="en-NL" smtClean="0"/>
              <a:t>1/20/20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72D59-5B52-4DB7-9F7C-4F0E9E65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6ED62-2389-4434-9DE2-B53240D8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D8F01E-8E45-4865-83DF-FBBC8A498A1B}" type="slidenum">
              <a:rPr lang="en-NL" smtClean="0"/>
              <a:t>‹#›</a:t>
            </a:fld>
            <a:endParaRPr lang="en-NL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842D7D9-E32B-41EA-9A9F-2E0131B03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5" b="1318"/>
          <a:stretch/>
        </p:blipFill>
        <p:spPr>
          <a:xfrm>
            <a:off x="0" y="0"/>
            <a:ext cx="12192000" cy="722347"/>
          </a:xfrm>
          <a:prstGeom prst="rect">
            <a:avLst/>
          </a:prstGeom>
        </p:spPr>
      </p:pic>
      <p:sp>
        <p:nvSpPr>
          <p:cNvPr id="9" name="Rectangle 20">
            <a:extLst>
              <a:ext uri="{FF2B5EF4-FFF2-40B4-BE49-F238E27FC236}">
                <a16:creationId xmlns:a16="http://schemas.microsoft.com/office/drawing/2014/main" id="{04ACCE8B-9313-4DC6-BCBC-5F432BD4DA7A}"/>
              </a:ext>
            </a:extLst>
          </p:cNvPr>
          <p:cNvSpPr/>
          <p:nvPr userDrawn="1"/>
        </p:nvSpPr>
        <p:spPr>
          <a:xfrm rot="10800000">
            <a:off x="0" y="-101601"/>
            <a:ext cx="12192000" cy="823947"/>
          </a:xfrm>
          <a:custGeom>
            <a:avLst/>
            <a:gdLst>
              <a:gd name="connsiteX0" fmla="*/ 0 w 8538029"/>
              <a:gd name="connsiteY0" fmla="*/ 0 h 2339976"/>
              <a:gd name="connsiteX1" fmla="*/ 8538029 w 8538029"/>
              <a:gd name="connsiteY1" fmla="*/ 0 h 2339976"/>
              <a:gd name="connsiteX2" fmla="*/ 8538029 w 8538029"/>
              <a:gd name="connsiteY2" fmla="*/ 2339976 h 2339976"/>
              <a:gd name="connsiteX3" fmla="*/ 0 w 8538029"/>
              <a:gd name="connsiteY3" fmla="*/ 2339976 h 2339976"/>
              <a:gd name="connsiteX4" fmla="*/ 0 w 8538029"/>
              <a:gd name="connsiteY4" fmla="*/ 0 h 2339976"/>
              <a:gd name="connsiteX0" fmla="*/ 0 w 8538029"/>
              <a:gd name="connsiteY0" fmla="*/ 0 h 2349501"/>
              <a:gd name="connsiteX1" fmla="*/ 8538029 w 8538029"/>
              <a:gd name="connsiteY1" fmla="*/ 0 h 2349501"/>
              <a:gd name="connsiteX2" fmla="*/ 6213929 w 8538029"/>
              <a:gd name="connsiteY2" fmla="*/ 2349501 h 2349501"/>
              <a:gd name="connsiteX3" fmla="*/ 0 w 8538029"/>
              <a:gd name="connsiteY3" fmla="*/ 2339976 h 2349501"/>
              <a:gd name="connsiteX4" fmla="*/ 0 w 8538029"/>
              <a:gd name="connsiteY4" fmla="*/ 0 h 2349501"/>
              <a:gd name="connsiteX0" fmla="*/ 0 w 8176079"/>
              <a:gd name="connsiteY0" fmla="*/ 9525 h 2359026"/>
              <a:gd name="connsiteX1" fmla="*/ 8176079 w 8176079"/>
              <a:gd name="connsiteY1" fmla="*/ 0 h 2359026"/>
              <a:gd name="connsiteX2" fmla="*/ 6213929 w 8176079"/>
              <a:gd name="connsiteY2" fmla="*/ 2359026 h 2359026"/>
              <a:gd name="connsiteX3" fmla="*/ 0 w 8176079"/>
              <a:gd name="connsiteY3" fmla="*/ 2349501 h 2359026"/>
              <a:gd name="connsiteX4" fmla="*/ 0 w 8176079"/>
              <a:gd name="connsiteY4" fmla="*/ 9525 h 2359026"/>
              <a:gd name="connsiteX0" fmla="*/ 0 w 8414204"/>
              <a:gd name="connsiteY0" fmla="*/ 19050 h 2368551"/>
              <a:gd name="connsiteX1" fmla="*/ 8414204 w 8414204"/>
              <a:gd name="connsiteY1" fmla="*/ 0 h 2368551"/>
              <a:gd name="connsiteX2" fmla="*/ 6213929 w 8414204"/>
              <a:gd name="connsiteY2" fmla="*/ 2368551 h 2368551"/>
              <a:gd name="connsiteX3" fmla="*/ 0 w 8414204"/>
              <a:gd name="connsiteY3" fmla="*/ 2359026 h 2368551"/>
              <a:gd name="connsiteX4" fmla="*/ 0 w 8414204"/>
              <a:gd name="connsiteY4" fmla="*/ 19050 h 2368551"/>
              <a:gd name="connsiteX0" fmla="*/ 0 w 6213929"/>
              <a:gd name="connsiteY0" fmla="*/ 19050 h 2368551"/>
              <a:gd name="connsiteX1" fmla="*/ 5826505 w 6213929"/>
              <a:gd name="connsiteY1" fmla="*/ 0 h 2368551"/>
              <a:gd name="connsiteX2" fmla="*/ 6213929 w 6213929"/>
              <a:gd name="connsiteY2" fmla="*/ 2368551 h 2368551"/>
              <a:gd name="connsiteX3" fmla="*/ 0 w 6213929"/>
              <a:gd name="connsiteY3" fmla="*/ 2359026 h 2368551"/>
              <a:gd name="connsiteX4" fmla="*/ 0 w 6213929"/>
              <a:gd name="connsiteY4" fmla="*/ 19050 h 2368551"/>
              <a:gd name="connsiteX0" fmla="*/ 0 w 5826505"/>
              <a:gd name="connsiteY0" fmla="*/ 19050 h 2408218"/>
              <a:gd name="connsiteX1" fmla="*/ 5826505 w 5826505"/>
              <a:gd name="connsiteY1" fmla="*/ 0 h 2408218"/>
              <a:gd name="connsiteX2" fmla="*/ 5534658 w 5826505"/>
              <a:gd name="connsiteY2" fmla="*/ 2408218 h 2408218"/>
              <a:gd name="connsiteX3" fmla="*/ 0 w 5826505"/>
              <a:gd name="connsiteY3" fmla="*/ 2359026 h 2408218"/>
              <a:gd name="connsiteX4" fmla="*/ 0 w 5826505"/>
              <a:gd name="connsiteY4" fmla="*/ 19050 h 2408218"/>
              <a:gd name="connsiteX0" fmla="*/ 0 w 5538735"/>
              <a:gd name="connsiteY0" fmla="*/ 0 h 2389168"/>
              <a:gd name="connsiteX1" fmla="*/ 5538735 w 5538735"/>
              <a:gd name="connsiteY1" fmla="*/ 784 h 2389168"/>
              <a:gd name="connsiteX2" fmla="*/ 5534658 w 5538735"/>
              <a:gd name="connsiteY2" fmla="*/ 2389168 h 2389168"/>
              <a:gd name="connsiteX3" fmla="*/ 0 w 5538735"/>
              <a:gd name="connsiteY3" fmla="*/ 2339976 h 2389168"/>
              <a:gd name="connsiteX4" fmla="*/ 0 w 5538735"/>
              <a:gd name="connsiteY4" fmla="*/ 0 h 23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8735" h="2389168">
                <a:moveTo>
                  <a:pt x="0" y="0"/>
                </a:moveTo>
                <a:lnTo>
                  <a:pt x="5538735" y="784"/>
                </a:lnTo>
                <a:lnTo>
                  <a:pt x="5534658" y="2389168"/>
                </a:lnTo>
                <a:lnTo>
                  <a:pt x="0" y="23399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6000">
                <a:schemeClr val="accent1">
                  <a:alpha val="6000"/>
                  <a:lumMod val="4000"/>
                  <a:lumOff val="96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15D5D52-33DB-425E-8D50-6104933DC1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1" y="206180"/>
            <a:ext cx="866819" cy="4047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63BBA50-2339-4E79-98C1-A0F14AD52AF2}"/>
              </a:ext>
            </a:extLst>
          </p:cNvPr>
          <p:cNvSpPr txBox="1">
            <a:spLocks/>
          </p:cNvSpPr>
          <p:nvPr userDrawn="1"/>
        </p:nvSpPr>
        <p:spPr>
          <a:xfrm>
            <a:off x="695325" y="1060905"/>
            <a:ext cx="10658476" cy="645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4196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5654F7-0A1B-4CEC-AFBF-F57CD7EBF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05" y="1118384"/>
            <a:ext cx="10968694" cy="2310616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E2AB49F-1796-418B-A74D-89764D6BA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904" y="3703584"/>
            <a:ext cx="1096869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E7A3E3-B7E3-4C0E-9E7D-488E7EF0AD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7" y="6343564"/>
            <a:ext cx="3263900" cy="288121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990053D-8E3D-455B-83C8-75CFBA049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5" b="1318"/>
          <a:stretch/>
        </p:blipFill>
        <p:spPr>
          <a:xfrm>
            <a:off x="0" y="0"/>
            <a:ext cx="12192000" cy="722347"/>
          </a:xfrm>
          <a:prstGeom prst="rect">
            <a:avLst/>
          </a:prstGeom>
        </p:spPr>
      </p:pic>
      <p:sp>
        <p:nvSpPr>
          <p:cNvPr id="9" name="Rectangle 20">
            <a:extLst>
              <a:ext uri="{FF2B5EF4-FFF2-40B4-BE49-F238E27FC236}">
                <a16:creationId xmlns:a16="http://schemas.microsoft.com/office/drawing/2014/main" id="{3D875CF4-B65D-48C6-BD76-04173AD7F7FB}"/>
              </a:ext>
            </a:extLst>
          </p:cNvPr>
          <p:cNvSpPr/>
          <p:nvPr userDrawn="1"/>
        </p:nvSpPr>
        <p:spPr>
          <a:xfrm rot="10800000">
            <a:off x="0" y="-101601"/>
            <a:ext cx="12192000" cy="823947"/>
          </a:xfrm>
          <a:custGeom>
            <a:avLst/>
            <a:gdLst>
              <a:gd name="connsiteX0" fmla="*/ 0 w 8538029"/>
              <a:gd name="connsiteY0" fmla="*/ 0 h 2339976"/>
              <a:gd name="connsiteX1" fmla="*/ 8538029 w 8538029"/>
              <a:gd name="connsiteY1" fmla="*/ 0 h 2339976"/>
              <a:gd name="connsiteX2" fmla="*/ 8538029 w 8538029"/>
              <a:gd name="connsiteY2" fmla="*/ 2339976 h 2339976"/>
              <a:gd name="connsiteX3" fmla="*/ 0 w 8538029"/>
              <a:gd name="connsiteY3" fmla="*/ 2339976 h 2339976"/>
              <a:gd name="connsiteX4" fmla="*/ 0 w 8538029"/>
              <a:gd name="connsiteY4" fmla="*/ 0 h 2339976"/>
              <a:gd name="connsiteX0" fmla="*/ 0 w 8538029"/>
              <a:gd name="connsiteY0" fmla="*/ 0 h 2349501"/>
              <a:gd name="connsiteX1" fmla="*/ 8538029 w 8538029"/>
              <a:gd name="connsiteY1" fmla="*/ 0 h 2349501"/>
              <a:gd name="connsiteX2" fmla="*/ 6213929 w 8538029"/>
              <a:gd name="connsiteY2" fmla="*/ 2349501 h 2349501"/>
              <a:gd name="connsiteX3" fmla="*/ 0 w 8538029"/>
              <a:gd name="connsiteY3" fmla="*/ 2339976 h 2349501"/>
              <a:gd name="connsiteX4" fmla="*/ 0 w 8538029"/>
              <a:gd name="connsiteY4" fmla="*/ 0 h 2349501"/>
              <a:gd name="connsiteX0" fmla="*/ 0 w 8176079"/>
              <a:gd name="connsiteY0" fmla="*/ 9525 h 2359026"/>
              <a:gd name="connsiteX1" fmla="*/ 8176079 w 8176079"/>
              <a:gd name="connsiteY1" fmla="*/ 0 h 2359026"/>
              <a:gd name="connsiteX2" fmla="*/ 6213929 w 8176079"/>
              <a:gd name="connsiteY2" fmla="*/ 2359026 h 2359026"/>
              <a:gd name="connsiteX3" fmla="*/ 0 w 8176079"/>
              <a:gd name="connsiteY3" fmla="*/ 2349501 h 2359026"/>
              <a:gd name="connsiteX4" fmla="*/ 0 w 8176079"/>
              <a:gd name="connsiteY4" fmla="*/ 9525 h 2359026"/>
              <a:gd name="connsiteX0" fmla="*/ 0 w 8414204"/>
              <a:gd name="connsiteY0" fmla="*/ 19050 h 2368551"/>
              <a:gd name="connsiteX1" fmla="*/ 8414204 w 8414204"/>
              <a:gd name="connsiteY1" fmla="*/ 0 h 2368551"/>
              <a:gd name="connsiteX2" fmla="*/ 6213929 w 8414204"/>
              <a:gd name="connsiteY2" fmla="*/ 2368551 h 2368551"/>
              <a:gd name="connsiteX3" fmla="*/ 0 w 8414204"/>
              <a:gd name="connsiteY3" fmla="*/ 2359026 h 2368551"/>
              <a:gd name="connsiteX4" fmla="*/ 0 w 8414204"/>
              <a:gd name="connsiteY4" fmla="*/ 19050 h 2368551"/>
              <a:gd name="connsiteX0" fmla="*/ 0 w 6213929"/>
              <a:gd name="connsiteY0" fmla="*/ 19050 h 2368551"/>
              <a:gd name="connsiteX1" fmla="*/ 5826505 w 6213929"/>
              <a:gd name="connsiteY1" fmla="*/ 0 h 2368551"/>
              <a:gd name="connsiteX2" fmla="*/ 6213929 w 6213929"/>
              <a:gd name="connsiteY2" fmla="*/ 2368551 h 2368551"/>
              <a:gd name="connsiteX3" fmla="*/ 0 w 6213929"/>
              <a:gd name="connsiteY3" fmla="*/ 2359026 h 2368551"/>
              <a:gd name="connsiteX4" fmla="*/ 0 w 6213929"/>
              <a:gd name="connsiteY4" fmla="*/ 19050 h 2368551"/>
              <a:gd name="connsiteX0" fmla="*/ 0 w 5826505"/>
              <a:gd name="connsiteY0" fmla="*/ 19050 h 2408218"/>
              <a:gd name="connsiteX1" fmla="*/ 5826505 w 5826505"/>
              <a:gd name="connsiteY1" fmla="*/ 0 h 2408218"/>
              <a:gd name="connsiteX2" fmla="*/ 5534658 w 5826505"/>
              <a:gd name="connsiteY2" fmla="*/ 2408218 h 2408218"/>
              <a:gd name="connsiteX3" fmla="*/ 0 w 5826505"/>
              <a:gd name="connsiteY3" fmla="*/ 2359026 h 2408218"/>
              <a:gd name="connsiteX4" fmla="*/ 0 w 5826505"/>
              <a:gd name="connsiteY4" fmla="*/ 19050 h 2408218"/>
              <a:gd name="connsiteX0" fmla="*/ 0 w 5538735"/>
              <a:gd name="connsiteY0" fmla="*/ 0 h 2389168"/>
              <a:gd name="connsiteX1" fmla="*/ 5538735 w 5538735"/>
              <a:gd name="connsiteY1" fmla="*/ 784 h 2389168"/>
              <a:gd name="connsiteX2" fmla="*/ 5534658 w 5538735"/>
              <a:gd name="connsiteY2" fmla="*/ 2389168 h 2389168"/>
              <a:gd name="connsiteX3" fmla="*/ 0 w 5538735"/>
              <a:gd name="connsiteY3" fmla="*/ 2339976 h 2389168"/>
              <a:gd name="connsiteX4" fmla="*/ 0 w 5538735"/>
              <a:gd name="connsiteY4" fmla="*/ 0 h 238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8735" h="2389168">
                <a:moveTo>
                  <a:pt x="0" y="0"/>
                </a:moveTo>
                <a:lnTo>
                  <a:pt x="5538735" y="784"/>
                </a:lnTo>
                <a:lnTo>
                  <a:pt x="5534658" y="2389168"/>
                </a:lnTo>
                <a:lnTo>
                  <a:pt x="0" y="233997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6000">
                <a:schemeClr val="accent1">
                  <a:alpha val="6000"/>
                  <a:lumMod val="4000"/>
                  <a:lumOff val="96000"/>
                </a:schemeClr>
              </a:gs>
              <a:gs pos="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511EA7A2-A3CC-4306-BE75-ECCB0B1BAC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1" y="206180"/>
            <a:ext cx="866819" cy="4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7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ENRIIT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ire, table, small, hanging&#10;&#10;Description automatically generated">
            <a:extLst>
              <a:ext uri="{FF2B5EF4-FFF2-40B4-BE49-F238E27FC236}">
                <a16:creationId xmlns:a16="http://schemas.microsoft.com/office/drawing/2014/main" id="{AEABACCA-6012-47B2-A0B3-60AE5F7C5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779"/>
            <a:ext cx="12192000" cy="36865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43B76C-B35D-4626-B362-91BBEA450BA0}"/>
              </a:ext>
            </a:extLst>
          </p:cNvPr>
          <p:cNvSpPr/>
          <p:nvPr userDrawn="1"/>
        </p:nvSpPr>
        <p:spPr>
          <a:xfrm>
            <a:off x="0" y="1941779"/>
            <a:ext cx="12192000" cy="3686573"/>
          </a:xfrm>
          <a:prstGeom prst="rect">
            <a:avLst/>
          </a:prstGeom>
          <a:gradFill>
            <a:gsLst>
              <a:gs pos="92000">
                <a:schemeClr val="accent1">
                  <a:lumMod val="45000"/>
                  <a:lumOff val="55000"/>
                  <a:alpha val="55000"/>
                </a:schemeClr>
              </a:gs>
              <a:gs pos="15000">
                <a:schemeClr val="bg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NL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7359381-5013-4EF6-B1D3-A07308CE57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26" y="2419595"/>
            <a:ext cx="572331" cy="5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1EE741-699F-4B32-B6DA-0D2AC5BE88B4}"/>
              </a:ext>
            </a:extLst>
          </p:cNvPr>
          <p:cNvSpPr txBox="1"/>
          <p:nvPr userDrawn="1"/>
        </p:nvSpPr>
        <p:spPr>
          <a:xfrm>
            <a:off x="2927687" y="2507533"/>
            <a:ext cx="196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ENRIITC Project</a:t>
            </a:r>
            <a:endParaRPr lang="x-none" dirty="0">
              <a:solidFill>
                <a:srgbClr val="1E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FC67E08-B263-4BCC-ADEA-A6274A7D27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8717" y="3135203"/>
            <a:ext cx="524300" cy="515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08998D-BEA9-4AA1-B58D-162589A4E51C}"/>
              </a:ext>
            </a:extLst>
          </p:cNvPr>
          <p:cNvSpPr txBox="1"/>
          <p:nvPr userDrawn="1"/>
        </p:nvSpPr>
        <p:spPr>
          <a:xfrm>
            <a:off x="2927687" y="3214245"/>
            <a:ext cx="221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dirty="0" err="1">
                <a:solidFill>
                  <a:srgbClr val="1E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ENRIITC_eu</a:t>
            </a:r>
            <a:endParaRPr lang="x-none" dirty="0">
              <a:solidFill>
                <a:srgbClr val="1E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3CC7DB-4449-45D1-A345-1A0147E3AE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46408" y="3850810"/>
            <a:ext cx="646004" cy="646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51A83E-F333-40C1-B66A-0D17053EA617}"/>
              </a:ext>
            </a:extLst>
          </p:cNvPr>
          <p:cNvSpPr txBox="1"/>
          <p:nvPr userDrawn="1"/>
        </p:nvSpPr>
        <p:spPr>
          <a:xfrm>
            <a:off x="2927687" y="3996872"/>
            <a:ext cx="2511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www.enriitc-project.eu</a:t>
            </a:r>
            <a:endParaRPr lang="x-none" dirty="0">
              <a:solidFill>
                <a:srgbClr val="1E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1E5463-B649-4B2F-B2B0-58603011F2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7" y="6343564"/>
            <a:ext cx="3263900" cy="288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AE2059-6D4F-4888-BB3A-7772958A3E24}"/>
              </a:ext>
            </a:extLst>
          </p:cNvPr>
          <p:cNvSpPr txBox="1"/>
          <p:nvPr userDrawn="1"/>
        </p:nvSpPr>
        <p:spPr>
          <a:xfrm>
            <a:off x="2965406" y="4783893"/>
            <a:ext cx="232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2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Newsletter</a:t>
            </a:r>
            <a:endParaRPr lang="x-none" dirty="0">
              <a:solidFill>
                <a:srgbClr val="1E2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AFFECA3-DC18-4B0E-8432-63B967E59F5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80" y="4652009"/>
            <a:ext cx="633101" cy="633101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E7EA5F5D-F09B-4DA4-85FA-D0C5C12F0C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1" y="317606"/>
            <a:ext cx="1771554" cy="8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ABC1FD0-9FD5-FE40-AE93-E9C538256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733" y="1148821"/>
            <a:ext cx="10972800" cy="1143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6879C99C-84E4-6F4D-BB8E-9EC6E394C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733" y="2262720"/>
            <a:ext cx="10972800" cy="3744913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dato 3">
            <a:extLst>
              <a:ext uri="{FF2B5EF4-FFF2-40B4-BE49-F238E27FC236}">
                <a16:creationId xmlns:a16="http://schemas.microsoft.com/office/drawing/2014/main" id="{059CE24C-7C12-8640-B7E0-4A24851F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40733" y="6356352"/>
            <a:ext cx="2844800" cy="365125"/>
          </a:xfrm>
        </p:spPr>
        <p:txBody>
          <a:bodyPr/>
          <a:lstStyle/>
          <a:p>
            <a:fld id="{8A1BC99C-C17F-0247-AD48-9BD861AA6815}" type="datetimeFigureOut">
              <a:rPr lang="da-DK" smtClean="0"/>
              <a:t>20/01/2020</a:t>
            </a:fld>
            <a:endParaRPr lang="da-DK"/>
          </a:p>
        </p:txBody>
      </p:sp>
      <p:sp>
        <p:nvSpPr>
          <p:cNvPr id="10" name="Pladsholder til sidefod 4">
            <a:extLst>
              <a:ext uri="{FF2B5EF4-FFF2-40B4-BE49-F238E27FC236}">
                <a16:creationId xmlns:a16="http://schemas.microsoft.com/office/drawing/2014/main" id="{4EFDBF7F-04EB-5A4B-ADAE-94121CEB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4800" y="7029574"/>
            <a:ext cx="3860800" cy="360001"/>
          </a:xfrm>
        </p:spPr>
        <p:txBody>
          <a:bodyPr/>
          <a:lstStyle/>
          <a:p>
            <a:endParaRPr lang="da-DK"/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92EB3897-652E-134E-BF9B-81582DB8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733" y="7029574"/>
            <a:ext cx="2844800" cy="360001"/>
          </a:xfr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61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idefod 4">
            <a:extLst>
              <a:ext uri="{FF2B5EF4-FFF2-40B4-BE49-F238E27FC236}">
                <a16:creationId xmlns:a16="http://schemas.microsoft.com/office/drawing/2014/main" id="{360BB66C-7A07-9B43-A88A-34DCE447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4800" y="6390000"/>
            <a:ext cx="3860800" cy="360000"/>
          </a:xfrm>
        </p:spPr>
        <p:txBody>
          <a:bodyPr/>
          <a:lstStyle/>
          <a:p>
            <a:endParaRPr lang="da-DK"/>
          </a:p>
        </p:txBody>
      </p:sp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E843094-E224-5F49-96E1-3D9A8FE5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733" y="6390000"/>
            <a:ext cx="2844800" cy="360000"/>
          </a:xfrm>
        </p:spPr>
        <p:txBody>
          <a:bodyPr/>
          <a:lstStyle/>
          <a:p>
            <a:fld id="{C7A1488B-9794-DE45-9F52-F2C98C1DA640}" type="slidenum">
              <a:rPr lang="da-DK" smtClean="0"/>
              <a:t>‹#›</a:t>
            </a:fld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98CE1AE-82C0-4C42-936F-545DD38B80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1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569903E-8E37-ED4C-B713-2C752BA21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000" y="3186113"/>
            <a:ext cx="10363200" cy="1362075"/>
          </a:xfrm>
        </p:spPr>
        <p:txBody>
          <a:bodyPr anchor="t"/>
          <a:lstStyle>
            <a:lvl1pPr algn="l">
              <a:defRPr sz="5333" b="1" cap="none">
                <a:solidFill>
                  <a:srgbClr val="82AF19"/>
                </a:solidFill>
                <a:latin typeface="+mn-lt"/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FB079385-8B56-DA4C-AF62-A5E59A48DD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4000" y="1685928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82AF19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2" name="Pladsholder til dato 3">
            <a:extLst>
              <a:ext uri="{FF2B5EF4-FFF2-40B4-BE49-F238E27FC236}">
                <a16:creationId xmlns:a16="http://schemas.microsoft.com/office/drawing/2014/main" id="{68E9F665-32EB-9B44-8BBF-3332D3A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40733" y="6356352"/>
            <a:ext cx="2844800" cy="365125"/>
          </a:xfrm>
        </p:spPr>
        <p:txBody>
          <a:bodyPr/>
          <a:lstStyle/>
          <a:p>
            <a:fld id="{8A1BC99C-C17F-0247-AD48-9BD861AA6815}" type="datetimeFigureOut">
              <a:rPr lang="da-DK" smtClean="0"/>
              <a:t>20/01/2020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59B8A96-E09E-D945-BD38-6AC949B4E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02" y="515474"/>
            <a:ext cx="1614925" cy="33970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D28807E-28FA-EC44-8CBC-C3572D63F7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017" y="6295604"/>
            <a:ext cx="3366516" cy="2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3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56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gate.ec.europa.eu/fpfis/wikis/display/ECResearchGMS/Reporting+process+-+genera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info/funding-tenders/opportunities/portal/screen/hom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gate.ec.europa.eu/fpfis/wikis/display/ECResearchGMS/Audit+management+services+too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.europa.eu/info/funding-tenders/opportunities/portal/screen/h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E555C4-F641-4B28-ADC3-B828371F62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Project Management &amp; Administrative Requirements</a:t>
            </a:r>
            <a:endParaRPr lang="en-NL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EACA2-E1C2-4A09-B5B5-12405CD816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5175" y="4127026"/>
            <a:ext cx="7868846" cy="5048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Anne-Charlotte Joubert, ENRIITC Project Manager</a:t>
            </a:r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BC2E5-46F3-4794-9F4F-6199FB0FFA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35175" y="4726716"/>
            <a:ext cx="4009365" cy="4292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Naples, 21</a:t>
            </a:r>
            <a:r>
              <a:rPr lang="en-US" baseline="30000" dirty="0"/>
              <a:t>st</a:t>
            </a:r>
            <a:r>
              <a:rPr lang="en-US" dirty="0"/>
              <a:t> January 2020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63436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99CCDD-C0CE-1D43-BCF4-E46F3FCF5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57475"/>
            <a:ext cx="7999165" cy="4900525"/>
          </a:xfrm>
          <a:prstGeom prst="rect">
            <a:avLst/>
          </a:prstGeom>
        </p:spPr>
      </p:pic>
      <p:sp>
        <p:nvSpPr>
          <p:cNvPr id="31746" name="Title 3">
            <a:extLst>
              <a:ext uri="{FF2B5EF4-FFF2-40B4-BE49-F238E27FC236}">
                <a16:creationId xmlns:a16="http://schemas.microsoft.com/office/drawing/2014/main" id="{3A0EA21B-0E28-8645-AABB-3E938A2A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ENRIITC on the </a:t>
            </a:r>
            <a:r>
              <a:rPr lang="sv-SE" b="1" dirty="0">
                <a:hlinkClick r:id="rId4"/>
              </a:rPr>
              <a:t>Funding &amp; Tenders Portal</a:t>
            </a:r>
            <a:r>
              <a:rPr lang="sv-SE" dirty="0"/>
              <a:t> </a:t>
            </a:r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sv-SE" b="1" dirty="0">
              <a:solidFill>
                <a:srgbClr val="FF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45" name="Slide Number Placeholder 2">
            <a:extLst>
              <a:ext uri="{FF2B5EF4-FFF2-40B4-BE49-F238E27FC236}">
                <a16:creationId xmlns:a16="http://schemas.microsoft.com/office/drawing/2014/main" id="{00BB893F-69C0-8649-9F08-693FE9C08B6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EE5666-A649-8A45-AA6C-33AB3CFC5C5A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5A6CE-3F95-1F41-A690-BCB40B98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689" y="2448667"/>
            <a:ext cx="3489143" cy="946766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B66575-E625-FB45-9DD1-09CCECFC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123" y="2669995"/>
            <a:ext cx="2680780" cy="140239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1">
            <a:extLst>
              <a:ext uri="{FF2B5EF4-FFF2-40B4-BE49-F238E27FC236}">
                <a16:creationId xmlns:a16="http://schemas.microsoft.com/office/drawing/2014/main" id="{6993CFC1-A6CF-E94B-937A-F55F17EEA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sv-SE" sz="2400" b="1" dirty="0">
                <a:solidFill>
                  <a:schemeClr val="tx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Deliverables &amp; Milestones </a:t>
            </a:r>
          </a:p>
          <a:p>
            <a:pPr eaLnBrk="1" hangingPunct="1">
              <a:lnSpc>
                <a:spcPct val="90000"/>
              </a:lnSpc>
            </a:pPr>
            <a:endParaRPr lang="en-US" altLang="sv-SE" sz="1867" b="1" dirty="0">
              <a:solidFill>
                <a:schemeClr val="tx2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sv-SE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Timing and conditions defined in Annex 1 of Grant Agreement</a:t>
            </a:r>
          </a:p>
          <a:p>
            <a:pPr marL="457189" lvl="1" indent="0">
              <a:buNone/>
            </a:pPr>
            <a:endParaRPr lang="en-US" altLang="sv-SE" sz="1867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sv-SE" sz="2133" b="1" dirty="0">
                <a:solidFill>
                  <a:schemeClr val="tx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Periodic Technical Report containing</a:t>
            </a:r>
          </a:p>
          <a:p>
            <a:pPr eaLnBrk="1" hangingPunct="1">
              <a:lnSpc>
                <a:spcPct val="90000"/>
              </a:lnSpc>
            </a:pPr>
            <a:endParaRPr lang="en-US" altLang="sv-SE" sz="1867" b="1" dirty="0">
              <a:solidFill>
                <a:schemeClr val="tx2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sv-SE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An </a:t>
            </a:r>
            <a:r>
              <a:rPr lang="en-US" altLang="en-US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‘</a:t>
            </a:r>
            <a:r>
              <a:rPr lang="en-US" altLang="ja-JP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explanation </a:t>
            </a:r>
            <a:r>
              <a:rPr lang="en-US" altLang="ja-JP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of the work carried out</a:t>
            </a:r>
            <a:r>
              <a:rPr lang="en-US" altLang="en-US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by the beneficiaries </a:t>
            </a:r>
          </a:p>
          <a:p>
            <a:pPr lvl="1">
              <a:lnSpc>
                <a:spcPct val="100000"/>
              </a:lnSpc>
            </a:pPr>
            <a:r>
              <a:rPr lang="en-US" altLang="sv-SE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An </a:t>
            </a:r>
            <a:r>
              <a:rPr lang="en-US" altLang="en-US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‘</a:t>
            </a:r>
            <a:r>
              <a:rPr lang="en-US" altLang="ja-JP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overview of the </a:t>
            </a:r>
            <a:r>
              <a:rPr lang="en-US" altLang="ja-JP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progress</a:t>
            </a:r>
            <a:r>
              <a:rPr lang="en-US" altLang="en-US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towards the </a:t>
            </a:r>
            <a:r>
              <a:rPr lang="en-US" altLang="ja-JP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objectives of the action, </a:t>
            </a:r>
            <a:r>
              <a:rPr lang="en-US" altLang="ja-JP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including </a:t>
            </a:r>
            <a:r>
              <a:rPr lang="en-US" altLang="ja-JP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milestones</a:t>
            </a:r>
            <a:r>
              <a:rPr lang="en-US" altLang="ja-JP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 and </a:t>
            </a:r>
            <a:r>
              <a:rPr lang="en-US" altLang="ja-JP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deliverables</a:t>
            </a:r>
            <a:r>
              <a:rPr lang="en-US" altLang="ja-JP" sz="1867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sv-SE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An </a:t>
            </a:r>
            <a:r>
              <a:rPr lang="en-US" altLang="en-US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‘</a:t>
            </a:r>
            <a:r>
              <a:rPr lang="en-US" altLang="ja-JP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executive summary</a:t>
            </a:r>
            <a:r>
              <a:rPr lang="en-US" altLang="en-US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for publication by the Commission</a:t>
            </a:r>
          </a:p>
          <a:p>
            <a:pPr lvl="1"/>
            <a:r>
              <a:rPr lang="en-US" altLang="sv-SE" sz="1867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Answers to questionnaire </a:t>
            </a:r>
            <a:r>
              <a:rPr lang="en-US" altLang="sv-SE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on issues related to </a:t>
            </a:r>
            <a:r>
              <a:rPr lang="en-US" altLang="sv-SE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economic </a:t>
            </a:r>
            <a:r>
              <a:rPr lang="en-US" altLang="sv-SE" sz="1867" dirty="0">
                <a:ea typeface="ＭＳ Ｐゴシック" panose="020B0600070205080204" pitchFamily="34" charset="-128"/>
                <a:cs typeface="Arial" panose="020B0604020202020204" pitchFamily="34" charset="0"/>
              </a:rPr>
              <a:t>and </a:t>
            </a:r>
            <a:r>
              <a:rPr lang="en-US" altLang="sv-SE" sz="1867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societal impact</a:t>
            </a:r>
          </a:p>
        </p:txBody>
      </p:sp>
      <p:sp>
        <p:nvSpPr>
          <p:cNvPr id="33795" name="Title 3">
            <a:extLst>
              <a:ext uri="{FF2B5EF4-FFF2-40B4-BE49-F238E27FC236}">
                <a16:creationId xmlns:a16="http://schemas.microsoft.com/office/drawing/2014/main" id="{3A1B26F0-6D50-CA41-BE34-72D47933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Content Reporting</a:t>
            </a:r>
          </a:p>
        </p:txBody>
      </p:sp>
      <p:sp>
        <p:nvSpPr>
          <p:cNvPr id="33794" name="Slide Number Placeholder 2">
            <a:extLst>
              <a:ext uri="{FF2B5EF4-FFF2-40B4-BE49-F238E27FC236}">
                <a16:creationId xmlns:a16="http://schemas.microsoft.com/office/drawing/2014/main" id="{10751EC4-0D6F-2447-AAB5-D1F67AA2C7B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F9855D-3A1A-BB44-B491-17E5A6FEF17A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7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7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7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5D1917-E2A6-0440-AFE7-D577E808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4" y="0"/>
            <a:ext cx="10658476" cy="645659"/>
          </a:xfrm>
        </p:spPr>
        <p:txBody>
          <a:bodyPr/>
          <a:lstStyle/>
          <a:p>
            <a:r>
              <a:rPr lang="sv-SE" dirty="0" err="1"/>
              <a:t>Gantt</a:t>
            </a:r>
            <a:r>
              <a:rPr lang="sv-SE" dirty="0"/>
              <a:t> </a:t>
            </a:r>
            <a:r>
              <a:rPr lang="sv-SE" dirty="0" err="1"/>
              <a:t>Chart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14B9E-3CD6-6A4C-BCC3-C8D90774E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9" y="777355"/>
            <a:ext cx="11855300" cy="55403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9A2372-08BB-FD43-9A67-857FDE01E988}"/>
              </a:ext>
            </a:extLst>
          </p:cNvPr>
          <p:cNvSpPr/>
          <p:nvPr/>
        </p:nvSpPr>
        <p:spPr>
          <a:xfrm>
            <a:off x="5818909" y="1230284"/>
            <a:ext cx="166254" cy="19950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dirty="0"/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A361CC-7864-1744-AB81-40D7B3155F99}"/>
              </a:ext>
            </a:extLst>
          </p:cNvPr>
          <p:cNvSpPr txBox="1"/>
          <p:nvPr/>
        </p:nvSpPr>
        <p:spPr>
          <a:xfrm>
            <a:off x="6086929" y="1099203"/>
            <a:ext cx="39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B1E8A-DC01-D946-AE32-5047C9588675}"/>
              </a:ext>
            </a:extLst>
          </p:cNvPr>
          <p:cNvSpPr txBox="1"/>
          <p:nvPr/>
        </p:nvSpPr>
        <p:spPr>
          <a:xfrm>
            <a:off x="5902036" y="1099203"/>
            <a:ext cx="39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6987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1">
            <a:extLst>
              <a:ext uri="{FF2B5EF4-FFF2-40B4-BE49-F238E27FC236}">
                <a16:creationId xmlns:a16="http://schemas.microsoft.com/office/drawing/2014/main" id="{DCCF2B45-5E78-CE4F-BF97-1E3F79E09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en-US" altLang="sv-SE" sz="6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sv-SE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Each </a:t>
            </a:r>
            <a:r>
              <a:rPr lang="en-US" altLang="sv-SE" sz="2400" b="1" dirty="0">
                <a:solidFill>
                  <a:schemeClr val="tx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Periodic Financial Report </a:t>
            </a:r>
            <a:r>
              <a:rPr lang="en-US" altLang="sv-SE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must contain: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sv-SE" sz="24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sv-SE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An 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‘</a:t>
            </a:r>
            <a:r>
              <a:rPr lang="en-US" altLang="ja-JP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individual financial statement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(Form C) from each beneficiary for the reporting period concerned:</a:t>
            </a:r>
          </a:p>
          <a:p>
            <a:pPr lvl="1">
              <a:lnSpc>
                <a:spcPct val="80000"/>
              </a:lnSpc>
            </a:pPr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Detailing the </a:t>
            </a:r>
            <a:r>
              <a:rPr lang="en-US" altLang="sv-SE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eligible costs for each budget category</a:t>
            </a:r>
          </a:p>
          <a:p>
            <a:pPr lvl="1">
              <a:lnSpc>
                <a:spcPct val="80000"/>
              </a:lnSpc>
            </a:pPr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Declaring </a:t>
            </a:r>
            <a:r>
              <a:rPr lang="en-US" altLang="sv-SE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all</a:t>
            </a:r>
            <a:r>
              <a:rPr lang="en-US" altLang="sv-SE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eligible costs, even if they exceed the amounts indicated in the estimated budget.</a:t>
            </a:r>
          </a:p>
          <a:p>
            <a:pPr>
              <a:lnSpc>
                <a:spcPct val="80000"/>
              </a:lnSpc>
            </a:pPr>
            <a:endParaRPr lang="en-US" altLang="sv-SE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sv-SE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Each beneficiary must provide an </a:t>
            </a: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‘</a:t>
            </a:r>
            <a:r>
              <a:rPr lang="en-US" altLang="ja-JP" sz="24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explanation of the use of resources</a:t>
            </a:r>
            <a:r>
              <a:rPr lang="en-US" altLang="en-US" sz="2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 including information on subcontracting and in-kind contributions provided by third parties for the reporting period.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sv-SE" sz="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819" name="Title 3">
            <a:extLst>
              <a:ext uri="{FF2B5EF4-FFF2-40B4-BE49-F238E27FC236}">
                <a16:creationId xmlns:a16="http://schemas.microsoft.com/office/drawing/2014/main" id="{19A4F6FF-471E-5643-A1D6-9BE88907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>
                <a:ea typeface="ＭＳ Ｐゴシック" panose="020B0600070205080204" pitchFamily="34" charset="-128"/>
                <a:cs typeface="Arial" panose="020B0604020202020204" pitchFamily="34" charset="0"/>
              </a:rPr>
              <a:t>Financial Report</a:t>
            </a:r>
          </a:p>
        </p:txBody>
      </p:sp>
      <p:sp>
        <p:nvSpPr>
          <p:cNvPr id="34818" name="Slide Number Placeholder 2">
            <a:extLst>
              <a:ext uri="{FF2B5EF4-FFF2-40B4-BE49-F238E27FC236}">
                <a16:creationId xmlns:a16="http://schemas.microsoft.com/office/drawing/2014/main" id="{6DC715F9-BAE3-6341-A38C-444BE0A82CB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E25FD-4BE2-CC47-BB44-8A8367F67F17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3D2D8E-AD3B-1F44-A0EB-91DB36FB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52" y="4078516"/>
            <a:ext cx="10658476" cy="1645390"/>
          </a:xfrm>
        </p:spPr>
        <p:txBody>
          <a:bodyPr rtlCol="0"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sz="2133" dirty="0"/>
              <a:t>Periodic reports consist of a </a:t>
            </a:r>
            <a:r>
              <a:rPr lang="en-US" sz="2133" b="1" dirty="0"/>
              <a:t>technical</a:t>
            </a:r>
            <a:r>
              <a:rPr lang="en-US" sz="2133" dirty="0"/>
              <a:t> and a </a:t>
            </a:r>
            <a:r>
              <a:rPr lang="en-US" sz="2133" b="1" dirty="0"/>
              <a:t>financial report</a:t>
            </a:r>
          </a:p>
          <a:p>
            <a:pPr>
              <a:buFont typeface="Arial" charset="0"/>
              <a:buChar char="•"/>
              <a:defRPr/>
            </a:pPr>
            <a:r>
              <a:rPr lang="en-US" sz="2133" dirty="0"/>
              <a:t>An </a:t>
            </a:r>
            <a:r>
              <a:rPr lang="en-US" sz="2133" b="1" dirty="0"/>
              <a:t>additional final report </a:t>
            </a:r>
            <a:r>
              <a:rPr lang="en-US" sz="2133" dirty="0"/>
              <a:t>must be submitted with the last periodic report</a:t>
            </a:r>
          </a:p>
          <a:p>
            <a:pPr>
              <a:buFont typeface="Arial"/>
              <a:buChar char="•"/>
              <a:defRPr/>
            </a:pPr>
            <a:r>
              <a:rPr lang="en-US" sz="2133" dirty="0"/>
              <a:t>All reports must be </a:t>
            </a:r>
            <a:r>
              <a:rPr lang="en-US" sz="2133" b="1" dirty="0"/>
              <a:t>submitted within 60 days following the end of each reporting period</a:t>
            </a:r>
          </a:p>
          <a:p>
            <a:pPr marL="0" indent="0">
              <a:buNone/>
              <a:defRPr/>
            </a:pPr>
            <a:endParaRPr lang="en-US" sz="2133" dirty="0"/>
          </a:p>
          <a:p>
            <a:pPr marL="400041" lvl="1" indent="0">
              <a:buNone/>
              <a:defRPr/>
            </a:pPr>
            <a:endParaRPr lang="en-US" sz="2133" dirty="0"/>
          </a:p>
          <a:p>
            <a:pPr marL="0" indent="0">
              <a:buNone/>
              <a:defRPr/>
            </a:pPr>
            <a:endParaRPr lang="en-US" sz="2133" dirty="0"/>
          </a:p>
          <a:p>
            <a:pPr marL="0" indent="0">
              <a:buNone/>
              <a:defRPr/>
            </a:pPr>
            <a:endParaRPr lang="en-US" sz="2133" dirty="0"/>
          </a:p>
        </p:txBody>
      </p:sp>
      <p:sp>
        <p:nvSpPr>
          <p:cNvPr id="32771" name="Title 3">
            <a:extLst>
              <a:ext uri="{FF2B5EF4-FFF2-40B4-BE49-F238E27FC236}">
                <a16:creationId xmlns:a16="http://schemas.microsoft.com/office/drawing/2014/main" id="{C06E7FFE-9204-994D-8CE0-D6F563B7F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>
                <a:ea typeface="ＭＳ Ｐゴシック" panose="020B0600070205080204" pitchFamily="34" charset="-128"/>
                <a:cs typeface="Arial" panose="020B0604020202020204" pitchFamily="34" charset="0"/>
              </a:rPr>
              <a:t>Periodic Reports &amp; Final Report</a:t>
            </a:r>
          </a:p>
        </p:txBody>
      </p:sp>
      <p:sp>
        <p:nvSpPr>
          <p:cNvPr id="32770" name="Slide Number Placeholder 2">
            <a:extLst>
              <a:ext uri="{FF2B5EF4-FFF2-40B4-BE49-F238E27FC236}">
                <a16:creationId xmlns:a16="http://schemas.microsoft.com/office/drawing/2014/main" id="{AE094992-F3F1-C546-B81B-8868EDC065E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41D24E-93F7-D043-8A25-B1A20D84510D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38DDB64-319E-8D4A-8FF9-378FBF17B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548041"/>
              </p:ext>
            </p:extLst>
          </p:nvPr>
        </p:nvGraphicFramePr>
        <p:xfrm>
          <a:off x="719342" y="1991036"/>
          <a:ext cx="9534116" cy="162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841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1DFA-A74A-234D-B419-80E38FFF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EC Financial Rules and Procedures</a:t>
            </a:r>
            <a:br>
              <a:rPr lang="en-US" b="1" dirty="0"/>
            </a:b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02B8E-5811-4449-9C28-39CF3A14A7B1}"/>
              </a:ext>
            </a:extLst>
          </p:cNvPr>
          <p:cNvSpPr txBox="1"/>
          <p:nvPr/>
        </p:nvSpPr>
        <p:spPr>
          <a:xfrm>
            <a:off x="4635335" y="2594099"/>
            <a:ext cx="2151551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7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WHERE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7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7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4030452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221572-2E71-9742-B863-C8FBE869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48" y="2000428"/>
            <a:ext cx="8185046" cy="4285215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7A91702B-9950-274D-BBDB-BBF83BD7E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Grant Agreement – </a:t>
            </a:r>
            <a:r>
              <a:rPr lang="sv-SE" b="1" dirty="0">
                <a:hlinkClick r:id="rId4"/>
              </a:rPr>
              <a:t>Funding &amp; Tenders Portal</a:t>
            </a:r>
            <a:endParaRPr lang="en-US" altLang="sv-SE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45" name="Slide Number Placeholder 2">
            <a:extLst>
              <a:ext uri="{FF2B5EF4-FFF2-40B4-BE49-F238E27FC236}">
                <a16:creationId xmlns:a16="http://schemas.microsoft.com/office/drawing/2014/main" id="{00BB893F-69C0-8649-9F08-693FE9C08B6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EE5666-A649-8A45-AA6C-33AB3CFC5C5A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B66575-E625-FB45-9DD1-09CCECFC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442" y="2655797"/>
            <a:ext cx="2272144" cy="127461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5A6CE-3F95-1F41-A690-BCB40B98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032" y="1759870"/>
            <a:ext cx="3057545" cy="1533236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89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3D3B1E-31A1-0142-8456-BAA382D92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575" y="2119087"/>
            <a:ext cx="10658476" cy="4057876"/>
          </a:xfrm>
        </p:spPr>
        <p:txBody>
          <a:bodyPr>
            <a:normAutofit fontScale="92500" lnSpcReduction="10000"/>
          </a:bodyPr>
          <a:lstStyle/>
          <a:p>
            <a:r>
              <a:rPr lang="sv-SE" b="1" dirty="0"/>
              <a:t>Personnel costs </a:t>
            </a:r>
          </a:p>
          <a:p>
            <a:pPr lvl="2"/>
            <a:r>
              <a:rPr lang="sv-SE" dirty="0"/>
              <a:t>Specific </a:t>
            </a:r>
            <a:r>
              <a:rPr lang="sv-SE" b="1" dirty="0">
                <a:solidFill>
                  <a:srgbClr val="FF0000"/>
                </a:solidFill>
              </a:rPr>
              <a:t>calculations </a:t>
            </a:r>
            <a:r>
              <a:rPr lang="sv-SE" dirty="0"/>
              <a:t>apply  </a:t>
            </a:r>
          </a:p>
          <a:p>
            <a:pPr lvl="2"/>
            <a:r>
              <a:rPr lang="sv-SE" b="1" dirty="0">
                <a:solidFill>
                  <a:srgbClr val="FF0000"/>
                </a:solidFill>
              </a:rPr>
              <a:t>Hourly rate </a:t>
            </a:r>
            <a:r>
              <a:rPr lang="sv-SE" dirty="0"/>
              <a:t>x Hours </a:t>
            </a:r>
            <a:r>
              <a:rPr lang="sv-SE" b="1" dirty="0">
                <a:solidFill>
                  <a:srgbClr val="FF0000"/>
                </a:solidFill>
              </a:rPr>
              <a:t>worked on the Action</a:t>
            </a:r>
          </a:p>
          <a:p>
            <a:pPr marL="914377" lvl="2" indent="0">
              <a:buNone/>
            </a:pPr>
            <a:endParaRPr lang="sv-SE" b="1" dirty="0">
              <a:solidFill>
                <a:srgbClr val="FF0000"/>
              </a:solidFill>
            </a:endParaRPr>
          </a:p>
          <a:p>
            <a:r>
              <a:rPr lang="sv-SE" b="1" dirty="0"/>
              <a:t>Other Direct </a:t>
            </a:r>
            <a:r>
              <a:rPr lang="sv-SE" b="1" dirty="0" err="1"/>
              <a:t>Costs</a:t>
            </a:r>
            <a:r>
              <a:rPr lang="sv-SE" b="1" dirty="0"/>
              <a:t>  </a:t>
            </a:r>
          </a:p>
          <a:p>
            <a:pPr lvl="2"/>
            <a:r>
              <a:rPr lang="sv-SE" b="1" dirty="0">
                <a:solidFill>
                  <a:srgbClr val="FF0000"/>
                </a:solidFill>
              </a:rPr>
              <a:t>travel costs </a:t>
            </a:r>
            <a:r>
              <a:rPr lang="sv-SE" dirty="0"/>
              <a:t>and related subsistence allowance</a:t>
            </a:r>
          </a:p>
          <a:p>
            <a:pPr lvl="2"/>
            <a:r>
              <a:rPr lang="sv-SE" dirty="0"/>
              <a:t>equipment </a:t>
            </a:r>
            <a:r>
              <a:rPr lang="sv-SE" b="1" dirty="0">
                <a:solidFill>
                  <a:srgbClr val="FF0000"/>
                </a:solidFill>
              </a:rPr>
              <a:t>(depreciation value) </a:t>
            </a:r>
            <a:r>
              <a:rPr lang="sv-SE" dirty="0"/>
              <a:t>infrastructures and </a:t>
            </a:r>
            <a:r>
              <a:rPr lang="sv-SE" dirty="0" err="1"/>
              <a:t>other</a:t>
            </a:r>
            <a:r>
              <a:rPr lang="sv-SE" dirty="0"/>
              <a:t> assets</a:t>
            </a:r>
            <a:endParaRPr lang="sv-SE" dirty="0">
              <a:solidFill>
                <a:srgbClr val="FF0000"/>
              </a:solidFill>
            </a:endParaRPr>
          </a:p>
          <a:p>
            <a:pPr lvl="2"/>
            <a:r>
              <a:rPr lang="sv-SE" dirty="0"/>
              <a:t>costs of </a:t>
            </a:r>
            <a:r>
              <a:rPr lang="sv-SE" b="1" dirty="0">
                <a:solidFill>
                  <a:srgbClr val="FF0000"/>
                </a:solidFill>
              </a:rPr>
              <a:t>other goods and services</a:t>
            </a:r>
          </a:p>
          <a:p>
            <a:pPr lvl="2"/>
            <a:endParaRPr lang="sv-SE" dirty="0"/>
          </a:p>
          <a:p>
            <a:r>
              <a:rPr lang="sv-SE" b="1" dirty="0"/>
              <a:t>Cost of subcontracting</a:t>
            </a:r>
            <a:endParaRPr lang="sv-SE" dirty="0"/>
          </a:p>
          <a:p>
            <a:r>
              <a:rPr lang="sv-SE" b="1" dirty="0"/>
              <a:t>Indirect Cost – Flat Rate 25%</a:t>
            </a:r>
            <a:endParaRPr lang="sv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8ED747-3710-664B-8131-8806E93C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576" y="1060905"/>
            <a:ext cx="10658476" cy="645659"/>
          </a:xfrm>
        </p:spPr>
        <p:txBody>
          <a:bodyPr>
            <a:normAutofit fontScale="90000"/>
          </a:bodyPr>
          <a:lstStyle/>
          <a:p>
            <a:r>
              <a:rPr lang="en-GB" dirty="0"/>
              <a:t>Cost Categories &amp; </a:t>
            </a:r>
            <a:r>
              <a:rPr lang="sv-SE" dirty="0"/>
              <a:t>Eligibility criteria for actual costs </a:t>
            </a:r>
            <a:br>
              <a:rPr lang="sv-SE" dirty="0"/>
            </a:br>
            <a:endParaRPr lang="en-GB" dirty="0"/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822600C1-1470-EE45-94FF-BD7D2F0F966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2F52F2-17A7-8642-A385-6C06FF6B6B10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2D480-88D1-3B4F-AA7B-8832705F2F0A}"/>
              </a:ext>
            </a:extLst>
          </p:cNvPr>
          <p:cNvSpPr/>
          <p:nvPr/>
        </p:nvSpPr>
        <p:spPr>
          <a:xfrm>
            <a:off x="5023737" y="3340994"/>
            <a:ext cx="4201944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sv-SE" sz="2400" b="1" dirty="0" err="1">
                <a:solidFill>
                  <a:srgbClr val="FF0000"/>
                </a:solidFill>
              </a:rPr>
              <a:t>Don’t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b="1" dirty="0" err="1">
                <a:solidFill>
                  <a:srgbClr val="FF0000"/>
                </a:solidFill>
              </a:rPr>
              <a:t>invoice</a:t>
            </a:r>
            <a:r>
              <a:rPr lang="sv-SE" sz="2400" b="1" dirty="0">
                <a:solidFill>
                  <a:srgbClr val="FF0000"/>
                </a:solidFill>
              </a:rPr>
              <a:t> </a:t>
            </a:r>
            <a:r>
              <a:rPr lang="sv-SE" sz="2400" b="1" dirty="0" err="1">
                <a:solidFill>
                  <a:srgbClr val="FF0000"/>
                </a:solidFill>
              </a:rPr>
              <a:t>between</a:t>
            </a:r>
            <a:r>
              <a:rPr lang="sv-SE" sz="2400" b="1" dirty="0">
                <a:solidFill>
                  <a:srgbClr val="FF0000"/>
                </a:solidFill>
              </a:rPr>
              <a:t> partners</a:t>
            </a:r>
            <a:endParaRPr lang="sv-SE" sz="2400" b="1" dirty="0"/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451C2092-5C9C-F84B-83D0-6F71E26041B7}"/>
              </a:ext>
            </a:extLst>
          </p:cNvPr>
          <p:cNvSpPr/>
          <p:nvPr/>
        </p:nvSpPr>
        <p:spPr>
          <a:xfrm rot="20365335">
            <a:off x="3110464" y="1087478"/>
            <a:ext cx="7444051" cy="4850051"/>
          </a:xfrm>
          <a:prstGeom prst="irregularSeal2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4500" b="1" dirty="0">
                <a:solidFill>
                  <a:srgbClr val="FF0000"/>
                </a:solidFill>
              </a:rPr>
              <a:t>DELIVERED</a:t>
            </a:r>
          </a:p>
          <a:p>
            <a:pPr algn="ctr"/>
            <a:r>
              <a:rPr lang="sv-SE" sz="4500" b="1" dirty="0">
                <a:solidFill>
                  <a:srgbClr val="FF0000"/>
                </a:solidFill>
              </a:rPr>
              <a:t>ELIGIBLE</a:t>
            </a:r>
          </a:p>
          <a:p>
            <a:pPr algn="ctr"/>
            <a:r>
              <a:rPr lang="sv-SE" sz="4500" b="1" dirty="0">
                <a:solidFill>
                  <a:srgbClr val="FF0000"/>
                </a:solidFill>
              </a:rPr>
              <a:t>AUDITABLE</a:t>
            </a:r>
          </a:p>
        </p:txBody>
      </p:sp>
    </p:spTree>
    <p:extLst>
      <p:ext uri="{BB962C8B-B14F-4D97-AF65-F5344CB8AC3E}">
        <p14:creationId xmlns:p14="http://schemas.microsoft.com/office/powerpoint/2010/main" val="39007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3D3B1E-31A1-0142-8456-BAA382D92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sz="2600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36866" name="Title 2">
            <a:extLst>
              <a:ext uri="{FF2B5EF4-FFF2-40B4-BE49-F238E27FC236}">
                <a16:creationId xmlns:a16="http://schemas.microsoft.com/office/drawing/2014/main" id="{9A68215E-CFBE-C34A-AAC0-B5E74ABF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Responsibilities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822600C1-1470-EE45-94FF-BD7D2F0F966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2F52F2-17A7-8642-A385-6C06FF6B6B10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3E089C8-5658-7E47-ABE8-66B178DDB9F4}"/>
              </a:ext>
            </a:extLst>
          </p:cNvPr>
          <p:cNvSpPr txBox="1">
            <a:spLocks/>
          </p:cNvSpPr>
          <p:nvPr/>
        </p:nvSpPr>
        <p:spPr>
          <a:xfrm>
            <a:off x="350732" y="1620391"/>
            <a:ext cx="11397923" cy="469728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600" dirty="0"/>
              <a:t>Each beneficiary is required to:</a:t>
            </a:r>
          </a:p>
          <a:p>
            <a:pPr marL="0" indent="0">
              <a:buNone/>
              <a:defRPr/>
            </a:pPr>
            <a:endParaRPr lang="en-US" sz="2600" dirty="0"/>
          </a:p>
          <a:p>
            <a:pPr marL="609585" indent="-609585">
              <a:buFont typeface="+mj-lt"/>
              <a:buAutoNum type="arabicPeriod"/>
              <a:defRPr/>
            </a:pPr>
            <a:r>
              <a:rPr lang="en-US" sz="2600" b="1" dirty="0"/>
              <a:t>Inform the PC </a:t>
            </a:r>
            <a:r>
              <a:rPr lang="en-US" sz="2600" dirty="0"/>
              <a:t>immediately of any circumstances likely to affect significantly or </a:t>
            </a:r>
            <a:r>
              <a:rPr lang="en-US" sz="2600" b="1" dirty="0"/>
              <a:t>delay the implementation of the action </a:t>
            </a:r>
          </a:p>
          <a:p>
            <a:pPr marL="609585" indent="-609585">
              <a:buFont typeface="+mj-lt"/>
              <a:buAutoNum type="arabicPeriod"/>
              <a:defRPr/>
            </a:pPr>
            <a:r>
              <a:rPr lang="en-US" sz="2600" b="1" dirty="0"/>
              <a:t>Submit</a:t>
            </a:r>
            <a:r>
              <a:rPr lang="en-US" sz="2600" dirty="0"/>
              <a:t> to the PC in good time: </a:t>
            </a:r>
          </a:p>
          <a:p>
            <a:pPr lvl="1">
              <a:defRPr/>
            </a:pPr>
            <a:r>
              <a:rPr lang="en-US" sz="2600" b="1" dirty="0"/>
              <a:t>individual financial statements</a:t>
            </a:r>
          </a:p>
          <a:p>
            <a:pPr lvl="1">
              <a:defRPr/>
            </a:pPr>
            <a:r>
              <a:rPr lang="en-US" sz="2600" dirty="0"/>
              <a:t>the </a:t>
            </a:r>
            <a:r>
              <a:rPr lang="en-US" sz="2600" b="1" dirty="0"/>
              <a:t>data needed </a:t>
            </a:r>
            <a:r>
              <a:rPr lang="en-US" sz="2600" dirty="0"/>
              <a:t>to draw up the technical reports </a:t>
            </a:r>
          </a:p>
          <a:p>
            <a:pPr lvl="1">
              <a:defRPr/>
            </a:pPr>
            <a:r>
              <a:rPr lang="en-US" sz="2600" b="1" dirty="0"/>
              <a:t>ethics committee opinions </a:t>
            </a:r>
            <a:r>
              <a:rPr lang="en-US" sz="2600" dirty="0"/>
              <a:t>and notifications for activities raising ethical issues </a:t>
            </a:r>
          </a:p>
          <a:p>
            <a:pPr lvl="1">
              <a:defRPr/>
            </a:pPr>
            <a:r>
              <a:rPr lang="en-US" sz="2600" b="1" dirty="0"/>
              <a:t>any other documents or information required </a:t>
            </a:r>
            <a:r>
              <a:rPr lang="en-US" sz="2600" dirty="0"/>
              <a:t>under the Agreement.</a:t>
            </a:r>
          </a:p>
          <a:p>
            <a:pPr>
              <a:buFont typeface="Arial" charset="0"/>
              <a:buChar char="•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50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27">
            <a:extLst>
              <a:ext uri="{FF2B5EF4-FFF2-40B4-BE49-F238E27FC236}">
                <a16:creationId xmlns:a16="http://schemas.microsoft.com/office/drawing/2014/main" id="{F4F0212A-F708-2443-80FC-5FFDEFF020F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351" y="2875083"/>
            <a:ext cx="922092" cy="553835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72A7BD-B91C-AC48-B9D1-336699CA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Visibility of EU Funding</a:t>
            </a:r>
          </a:p>
        </p:txBody>
      </p:sp>
      <p:sp>
        <p:nvSpPr>
          <p:cNvPr id="10" name="Tekstfelt 8">
            <a:extLst>
              <a:ext uri="{FF2B5EF4-FFF2-40B4-BE49-F238E27FC236}">
                <a16:creationId xmlns:a16="http://schemas.microsoft.com/office/drawing/2014/main" id="{71F85776-A2EB-C44A-9728-69DF954590B5}"/>
              </a:ext>
            </a:extLst>
          </p:cNvPr>
          <p:cNvSpPr txBox="1"/>
          <p:nvPr/>
        </p:nvSpPr>
        <p:spPr>
          <a:xfrm>
            <a:off x="2438397" y="2540096"/>
            <a:ext cx="5763492" cy="811597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067"/>
              </a:lnSpc>
            </a:pPr>
            <a:endParaRPr lang="sv-SE" sz="2133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7A3C49-B4B5-B34D-B183-E0C76E199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7" y="4597437"/>
            <a:ext cx="1625600" cy="76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50B6AC-A9DB-7448-A516-E8CBFB7893CD}"/>
              </a:ext>
            </a:extLst>
          </p:cNvPr>
          <p:cNvSpPr/>
          <p:nvPr/>
        </p:nvSpPr>
        <p:spPr>
          <a:xfrm>
            <a:off x="3047999" y="2828836"/>
            <a:ext cx="7901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ENRIITC is funded by the European Union Framework Programme for 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and Innovation Horizon 2020, under grant agreement 871112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24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922F330-A439-704D-9F81-A93407646EBE}"/>
              </a:ext>
            </a:extLst>
          </p:cNvPr>
          <p:cNvGrpSpPr/>
          <p:nvPr/>
        </p:nvGrpSpPr>
        <p:grpSpPr>
          <a:xfrm rot="20830051">
            <a:off x="8497412" y="4675800"/>
            <a:ext cx="3688066" cy="2488932"/>
            <a:chOff x="7731521" y="1030044"/>
            <a:chExt cx="4217786" cy="4201535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4B590E97-F387-7947-BDF8-F795A516497E}"/>
                </a:ext>
              </a:extLst>
            </p:cNvPr>
            <p:cNvSpPr txBox="1">
              <a:spLocks/>
            </p:cNvSpPr>
            <p:nvPr/>
          </p:nvSpPr>
          <p:spPr>
            <a:xfrm>
              <a:off x="8214350" y="1492725"/>
              <a:ext cx="3138055" cy="582737"/>
            </a:xfrm>
            <a:prstGeom prst="rect">
              <a:avLst/>
            </a:prstGeom>
          </p:spPr>
          <p:txBody>
            <a:bodyPr anchor="b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Sharing Documents</a:t>
              </a:r>
              <a:endParaRPr lang="en-NL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10EA56-63B3-CF46-AE64-9CC604BFABB1}"/>
                </a:ext>
              </a:extLst>
            </p:cNvPr>
            <p:cNvGrpSpPr/>
            <p:nvPr/>
          </p:nvGrpSpPr>
          <p:grpSpPr>
            <a:xfrm>
              <a:off x="7731521" y="1030044"/>
              <a:ext cx="4217786" cy="4201535"/>
              <a:chOff x="7415637" y="1154007"/>
              <a:chExt cx="4217786" cy="4201535"/>
            </a:xfrm>
          </p:grpSpPr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CA0AC2EF-0148-FB4C-AAC6-1D5A5034F0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7526" y="2196705"/>
                <a:ext cx="3138055" cy="315883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Documents</a:t>
                </a:r>
              </a:p>
              <a:p>
                <a:r>
                  <a:rPr lang="en-US" dirty="0"/>
                  <a:t>Database</a:t>
                </a: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8495D5-7819-7B47-B5CA-2B3F72B5D96F}"/>
                  </a:ext>
                </a:extLst>
              </p:cNvPr>
              <p:cNvSpPr/>
              <p:nvPr/>
            </p:nvSpPr>
            <p:spPr>
              <a:xfrm>
                <a:off x="7415637" y="1154007"/>
                <a:ext cx="4217786" cy="290560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7E3E9-3EA8-4149-A552-9EBE61531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7403" y="2473988"/>
            <a:ext cx="1898245" cy="587602"/>
          </a:xfrm>
        </p:spPr>
        <p:txBody>
          <a:bodyPr/>
          <a:lstStyle/>
          <a:p>
            <a:r>
              <a:rPr lang="sv-SE" dirty="0" err="1"/>
              <a:t>Governance</a:t>
            </a:r>
            <a:endParaRPr lang="sv-SE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378AE4A-5E44-0E41-B3CF-A49B545658D3}"/>
              </a:ext>
            </a:extLst>
          </p:cNvPr>
          <p:cNvSpPr txBox="1">
            <a:spLocks/>
          </p:cNvSpPr>
          <p:nvPr/>
        </p:nvSpPr>
        <p:spPr>
          <a:xfrm>
            <a:off x="4379393" y="2784448"/>
            <a:ext cx="1898245" cy="58760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Reporting and project review(s)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906E1F4-7758-1C47-936C-597381FC4B2F}"/>
              </a:ext>
            </a:extLst>
          </p:cNvPr>
          <p:cNvSpPr txBox="1">
            <a:spLocks/>
          </p:cNvSpPr>
          <p:nvPr/>
        </p:nvSpPr>
        <p:spPr>
          <a:xfrm>
            <a:off x="8030671" y="2821213"/>
            <a:ext cx="1898245" cy="58760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Rules &amp; procedures, incl. Financials</a:t>
            </a:r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AF8BB-147E-0F4D-9857-0DEF8B83CA3C}"/>
              </a:ext>
            </a:extLst>
          </p:cNvPr>
          <p:cNvSpPr txBox="1"/>
          <p:nvPr/>
        </p:nvSpPr>
        <p:spPr>
          <a:xfrm>
            <a:off x="374115" y="3590320"/>
            <a:ext cx="284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How</a:t>
            </a:r>
            <a:r>
              <a:rPr lang="sv-SE" dirty="0"/>
              <a:t> do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??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B8E509-D010-4845-99B5-36CF4FE566DE}"/>
              </a:ext>
            </a:extLst>
          </p:cNvPr>
          <p:cNvSpPr txBox="1"/>
          <p:nvPr/>
        </p:nvSpPr>
        <p:spPr>
          <a:xfrm>
            <a:off x="3762504" y="3591315"/>
            <a:ext cx="289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commitments</a:t>
            </a:r>
            <a:r>
              <a:rPr lang="sv-SE" dirty="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8EF4CA-E358-F846-8583-AD452B6312B9}"/>
              </a:ext>
            </a:extLst>
          </p:cNvPr>
          <p:cNvSpPr txBox="1"/>
          <p:nvPr/>
        </p:nvSpPr>
        <p:spPr>
          <a:xfrm>
            <a:off x="7911383" y="3686784"/>
            <a:ext cx="1928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it </a:t>
            </a:r>
            <a:r>
              <a:rPr lang="sv-SE" dirty="0" err="1"/>
              <a:t>work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36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1" grpId="0"/>
      <p:bldP spid="15" grpId="0"/>
      <p:bldP spid="10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1">
            <a:extLst>
              <a:ext uri="{FF2B5EF4-FFF2-40B4-BE49-F238E27FC236}">
                <a16:creationId xmlns:a16="http://schemas.microsoft.com/office/drawing/2014/main" id="{0BBE9934-317B-974A-A666-E6AA0C086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41" indent="-400041">
              <a:buFont typeface="Calibri" panose="020F0502020204030204" pitchFamily="34" charset="0"/>
              <a:buAutoNum type="romanUcPeriod"/>
            </a:pPr>
            <a:r>
              <a:rPr lang="en-US" altLang="sv-SE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Staff </a:t>
            </a:r>
            <a:r>
              <a:rPr lang="en-US" altLang="sv-SE" sz="1800" b="1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working part time </a:t>
            </a:r>
            <a:r>
              <a:rPr lang="en-US" altLang="sv-SE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on the action needs to keep </a:t>
            </a:r>
            <a:r>
              <a:rPr lang="en-US" altLang="sv-SE" sz="1800" b="1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signed time sheets </a:t>
            </a:r>
            <a:r>
              <a:rPr lang="en-US" altLang="sv-SE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 accordance with EC template (Vademecum Attachment 2)</a:t>
            </a:r>
          </a:p>
          <a:p>
            <a:pPr marL="400041" indent="-400041">
              <a:buFont typeface="Calibri" panose="020F0502020204030204" pitchFamily="34" charset="0"/>
              <a:buAutoNum type="romanUcPeriod"/>
            </a:pPr>
            <a:r>
              <a:rPr lang="en-US" altLang="sv-SE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Staff </a:t>
            </a:r>
            <a:r>
              <a:rPr lang="en-US" altLang="sv-SE" sz="1800" b="1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working full time </a:t>
            </a:r>
            <a:r>
              <a:rPr lang="en-US" altLang="sv-SE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on the action needs to sign </a:t>
            </a:r>
            <a:r>
              <a:rPr lang="en-US" altLang="en-US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‘</a:t>
            </a:r>
            <a:r>
              <a:rPr lang="en-US" altLang="ja-JP" sz="1800" b="1" i="1" dirty="0">
                <a:ea typeface="ＭＳ Ｐゴシック" panose="020B0600070205080204" pitchFamily="34" charset="-128"/>
                <a:cs typeface="Arial" panose="020B0604020202020204" pitchFamily="34" charset="0"/>
              </a:rPr>
              <a:t>declaration on exclusive work for the action</a:t>
            </a:r>
            <a:r>
              <a:rPr lang="en-US" altLang="en-US" sz="18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 per reporting period. Now need </a:t>
            </a:r>
            <a:r>
              <a:rPr lang="en-US" altLang="ja-JP" sz="18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WP number and description of Actions </a:t>
            </a:r>
            <a:r>
              <a:rPr lang="en-US" altLang="ja-JP" sz="1800" dirty="0">
                <a:ea typeface="ＭＳ Ｐゴシック" panose="020B0600070205080204" pitchFamily="34" charset="-128"/>
                <a:cs typeface="Arial" panose="020B0604020202020204" pitchFamily="34" charset="0"/>
              </a:rPr>
              <a:t>in this document .</a:t>
            </a:r>
            <a:endParaRPr lang="en-US" altLang="sv-SE" sz="18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939" name="Title 3">
            <a:extLst>
              <a:ext uri="{FF2B5EF4-FFF2-40B4-BE49-F238E27FC236}">
                <a16:creationId xmlns:a16="http://schemas.microsoft.com/office/drawing/2014/main" id="{1F9174C7-1EAF-3D4B-B49A-B96E699D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Record Keeping</a:t>
            </a:r>
          </a:p>
        </p:txBody>
      </p:sp>
      <p:sp>
        <p:nvSpPr>
          <p:cNvPr id="39938" name="Slide Number Placeholder 2">
            <a:extLst>
              <a:ext uri="{FF2B5EF4-FFF2-40B4-BE49-F238E27FC236}">
                <a16:creationId xmlns:a16="http://schemas.microsoft.com/office/drawing/2014/main" id="{096090F6-662C-C345-AB30-9F255CE3E53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2E2968-FB37-204E-86CA-202216D063C0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9940" name="Picture 4" descr="Macintosh HD:Users:verawinter:Desktop:Screen Shot 2015-08-14 at 17.15.22.png">
            <a:extLst>
              <a:ext uri="{FF2B5EF4-FFF2-40B4-BE49-F238E27FC236}">
                <a16:creationId xmlns:a16="http://schemas.microsoft.com/office/drawing/2014/main" id="{A7738135-A0AC-1E49-8F60-4C138E50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917">
            <a:off x="4004943" y="3024522"/>
            <a:ext cx="5089525" cy="376872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Macintosh HD:Users:verawinter:Desktop:Screen Shot 2015-08-13 at 09.03.18.png">
            <a:extLst>
              <a:ext uri="{FF2B5EF4-FFF2-40B4-BE49-F238E27FC236}">
                <a16:creationId xmlns:a16="http://schemas.microsoft.com/office/drawing/2014/main" id="{33E2DF7F-F17E-A645-B030-C09034A0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627">
            <a:off x="7739698" y="2892203"/>
            <a:ext cx="2924175" cy="37973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7BE2DA-CAF4-944F-8E47-7BE00477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08" y="2119087"/>
            <a:ext cx="4875384" cy="90030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>
            <a:extLst>
              <a:ext uri="{FF2B5EF4-FFF2-40B4-BE49-F238E27FC236}">
                <a16:creationId xmlns:a16="http://schemas.microsoft.com/office/drawing/2014/main" id="{30752BC0-90E8-9C4F-9ED0-0407CD59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Internal monitoring</a:t>
            </a:r>
            <a:endParaRPr lang="sv-SE" dirty="0"/>
          </a:p>
        </p:txBody>
      </p:sp>
      <p:sp>
        <p:nvSpPr>
          <p:cNvPr id="40961" name="Slide Number Placeholder 2">
            <a:extLst>
              <a:ext uri="{FF2B5EF4-FFF2-40B4-BE49-F238E27FC236}">
                <a16:creationId xmlns:a16="http://schemas.microsoft.com/office/drawing/2014/main" id="{D87BF16B-0541-E84B-BF07-D3F4CD6ADA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6651625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EF70CA-AAF0-A54B-98DA-A0500733CAA3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AC0758-C2F0-2C46-92D7-DAE751A10BEE}"/>
              </a:ext>
            </a:extLst>
          </p:cNvPr>
          <p:cNvSpPr txBox="1"/>
          <p:nvPr/>
        </p:nvSpPr>
        <p:spPr>
          <a:xfrm>
            <a:off x="1892627" y="5098658"/>
            <a:ext cx="7985164" cy="5027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  <a:defRPr/>
            </a:pPr>
            <a:r>
              <a:rPr lang="en-US" sz="2667" baseline="30000" dirty="0">
                <a:cs typeface="Arial"/>
              </a:rPr>
              <a:t> </a:t>
            </a:r>
            <a:r>
              <a:rPr lang="en-US" sz="2667" b="1" dirty="0"/>
              <a:t>ENRIITC Project Management Vademecum</a:t>
            </a:r>
            <a:endParaRPr lang="en-US" sz="2667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0639A-ECC0-2846-A3DA-FE86521A0EBA}"/>
              </a:ext>
            </a:extLst>
          </p:cNvPr>
          <p:cNvSpPr txBox="1"/>
          <p:nvPr/>
        </p:nvSpPr>
        <p:spPr>
          <a:xfrm>
            <a:off x="974050" y="3583889"/>
            <a:ext cx="9347397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0B9F4-22E2-9441-A1DE-9C2D55FA85D6}"/>
              </a:ext>
            </a:extLst>
          </p:cNvPr>
          <p:cNvSpPr txBox="1"/>
          <p:nvPr/>
        </p:nvSpPr>
        <p:spPr>
          <a:xfrm>
            <a:off x="974049" y="2373363"/>
            <a:ext cx="9430904" cy="238995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133" b="1" dirty="0"/>
              <a:t>Regular contact </a:t>
            </a:r>
            <a:r>
              <a:rPr lang="en-US" sz="2133" dirty="0"/>
              <a:t>with each partner organisation, work closely with the persons responsible for the </a:t>
            </a:r>
            <a:r>
              <a:rPr lang="en-US" sz="2133" b="1" dirty="0"/>
              <a:t>technical, financial and administrative delivery </a:t>
            </a:r>
            <a:r>
              <a:rPr lang="en-US" sz="2133" dirty="0"/>
              <a:t>of their part of the </a:t>
            </a:r>
            <a:r>
              <a:rPr lang="en-US" sz="2133" b="1" dirty="0"/>
              <a:t>activities</a:t>
            </a:r>
            <a:r>
              <a:rPr lang="en-US" sz="2133" dirty="0"/>
              <a:t> and </a:t>
            </a:r>
            <a:r>
              <a:rPr lang="en-US" sz="2133" b="1" dirty="0"/>
              <a:t>deliverables</a:t>
            </a:r>
            <a:r>
              <a:rPr lang="en-US" sz="2133" dirty="0"/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en-US" sz="2133" dirty="0"/>
              <a:t>Via  </a:t>
            </a:r>
            <a:r>
              <a:rPr lang="en-US" sz="2133" b="1" dirty="0"/>
              <a:t>Google form</a:t>
            </a:r>
            <a:r>
              <a:rPr lang="en-US" sz="2133" dirty="0"/>
              <a:t>, </a:t>
            </a:r>
            <a:r>
              <a:rPr lang="en-US" sz="2133" u="sng" dirty="0"/>
              <a:t>twice a year</a:t>
            </a:r>
            <a:r>
              <a:rPr lang="en-US" sz="2133" b="1" dirty="0"/>
              <a:t>,</a:t>
            </a:r>
            <a:r>
              <a:rPr lang="en-US" sz="2133" dirty="0"/>
              <a:t> requesting inter alia:</a:t>
            </a:r>
          </a:p>
          <a:p>
            <a:pPr marL="838179" lvl="1" indent="-380990">
              <a:buFont typeface="Arial" panose="020B0604020202020204" pitchFamily="34" charset="0"/>
              <a:buChar char="•"/>
              <a:defRPr/>
            </a:pPr>
            <a:r>
              <a:rPr lang="sv-SE" sz="2133" b="1" dirty="0"/>
              <a:t>P</a:t>
            </a:r>
            <a:r>
              <a:rPr lang="sv-SE" sz="2133" dirty="0"/>
              <a:t>erson </a:t>
            </a:r>
            <a:r>
              <a:rPr lang="sv-SE" sz="2133" b="1" dirty="0"/>
              <a:t>M</a:t>
            </a:r>
            <a:r>
              <a:rPr lang="sv-SE" sz="2133" dirty="0"/>
              <a:t>onths</a:t>
            </a:r>
          </a:p>
          <a:p>
            <a:pPr marL="838179" lvl="1" indent="-380990">
              <a:buFont typeface="Arial" panose="020B0604020202020204" pitchFamily="34" charset="0"/>
              <a:buChar char="•"/>
              <a:defRPr/>
            </a:pPr>
            <a:r>
              <a:rPr lang="sv-SE" sz="2133" b="1" dirty="0"/>
              <a:t>Costs</a:t>
            </a:r>
          </a:p>
          <a:p>
            <a:pPr marL="838179" lvl="1" indent="-380990">
              <a:buFont typeface="Arial" panose="020B0604020202020204" pitchFamily="34" charset="0"/>
              <a:buChar char="•"/>
              <a:defRPr/>
            </a:pPr>
            <a:r>
              <a:rPr lang="sv-SE" sz="2133" b="1" dirty="0"/>
              <a:t>Justification</a:t>
            </a:r>
            <a:r>
              <a:rPr lang="sv-SE" sz="2133" dirty="0"/>
              <a:t> of costs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338974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>
            <a:extLst>
              <a:ext uri="{FF2B5EF4-FFF2-40B4-BE49-F238E27FC236}">
                <a16:creationId xmlns:a16="http://schemas.microsoft.com/office/drawing/2014/main" id="{30752BC0-90E8-9C4F-9ED0-0407CD59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`Brand-new section for</a:t>
            </a:r>
            <a:r>
              <a:rPr lang="sv-SE" dirty="0"/>
              <a:t> </a:t>
            </a:r>
            <a:r>
              <a:rPr lang="sv-SE" b="1" dirty="0">
                <a:hlinkClick r:id="rId3"/>
              </a:rPr>
              <a:t>H2020 Audits</a:t>
            </a:r>
            <a:r>
              <a:rPr lang="sv-SE" dirty="0">
                <a:hlinkClick r:id="rId3"/>
              </a:rPr>
              <a:t> </a:t>
            </a:r>
            <a:endParaRPr lang="en-US" altLang="sv-SE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961" name="Slide Number Placeholder 2">
            <a:extLst>
              <a:ext uri="{FF2B5EF4-FFF2-40B4-BE49-F238E27FC236}">
                <a16:creationId xmlns:a16="http://schemas.microsoft.com/office/drawing/2014/main" id="{D87BF16B-0541-E84B-BF07-D3F4CD6ADA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6651625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EF70CA-AAF0-A54B-98DA-A0500733CAA3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BD0610-966A-9645-B702-31CCF83DFEBD}"/>
              </a:ext>
            </a:extLst>
          </p:cNvPr>
          <p:cNvGrpSpPr/>
          <p:nvPr/>
        </p:nvGrpSpPr>
        <p:grpSpPr>
          <a:xfrm>
            <a:off x="526157" y="2627905"/>
            <a:ext cx="8743102" cy="850682"/>
            <a:chOff x="394617" y="1970929"/>
            <a:chExt cx="6557327" cy="6380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AC0758-C2F0-2C46-92D7-DAE751A10BEE}"/>
                </a:ext>
              </a:extLst>
            </p:cNvPr>
            <p:cNvSpPr txBox="1"/>
            <p:nvPr/>
          </p:nvSpPr>
          <p:spPr>
            <a:xfrm>
              <a:off x="963071" y="2032771"/>
              <a:ext cx="5988873" cy="53697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44" indent="-285744">
                <a:buFont typeface="Arial"/>
                <a:buChar char="•"/>
                <a:defRPr/>
              </a:pPr>
              <a:r>
                <a:rPr lang="en-US" sz="1351" dirty="0">
                  <a:latin typeface="Arial"/>
                  <a:cs typeface="Arial"/>
                </a:rPr>
                <a:t>Time sheets /‘declaration on exclusive work for the action’  for staff working on ENRIITC Essential to archive </a:t>
              </a:r>
              <a:r>
                <a:rPr lang="en-US" sz="1351" b="1" i="1" dirty="0">
                  <a:latin typeface="Arial"/>
                  <a:cs typeface="Arial"/>
                </a:rPr>
                <a:t>file supporting evidence like: (electronic) agenda’s, travel documents and other project documents that underpin time sheet entries. </a:t>
              </a:r>
              <a:endParaRPr lang="en-US" sz="1351" dirty="0">
                <a:latin typeface="Arial"/>
                <a:cs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4B2836-F1AA-A043-9568-7F3D7C0325EE}"/>
                </a:ext>
              </a:extLst>
            </p:cNvPr>
            <p:cNvSpPr txBox="1"/>
            <p:nvPr/>
          </p:nvSpPr>
          <p:spPr>
            <a:xfrm rot="16200000">
              <a:off x="294902" y="2070644"/>
              <a:ext cx="638012" cy="438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cs typeface="Arial"/>
                </a:rPr>
                <a:t>Record 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accent3">
                      <a:lumMod val="75000"/>
                    </a:schemeClr>
                  </a:solidFill>
                  <a:cs typeface="Arial"/>
                </a:rPr>
                <a:t>keeping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1973AB-D551-474B-9239-01033D230194}"/>
              </a:ext>
            </a:extLst>
          </p:cNvPr>
          <p:cNvSpPr txBox="1"/>
          <p:nvPr/>
        </p:nvSpPr>
        <p:spPr>
          <a:xfrm rot="16200000">
            <a:off x="338992" y="3861641"/>
            <a:ext cx="915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Record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keeping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F9974-3F37-E648-806E-9BF64170A5D4}"/>
              </a:ext>
            </a:extLst>
          </p:cNvPr>
          <p:cNvSpPr txBox="1"/>
          <p:nvPr/>
        </p:nvSpPr>
        <p:spPr>
          <a:xfrm>
            <a:off x="1284093" y="3836398"/>
            <a:ext cx="7985164" cy="7159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  <a:defRPr/>
            </a:pPr>
            <a:r>
              <a:rPr lang="en-US" sz="1351" dirty="0">
                <a:latin typeface="Arial"/>
                <a:cs typeface="Arial"/>
              </a:rPr>
              <a:t>Travel bookings and approvals in line with usual practices</a:t>
            </a:r>
          </a:p>
          <a:p>
            <a:pPr marL="285744" indent="-285744">
              <a:buFont typeface="Arial"/>
              <a:buChar char="•"/>
              <a:defRPr/>
            </a:pPr>
            <a:r>
              <a:rPr lang="en-US" sz="1351" dirty="0">
                <a:latin typeface="Arial"/>
                <a:cs typeface="Arial"/>
              </a:rPr>
              <a:t>Essential to archive </a:t>
            </a:r>
            <a:r>
              <a:rPr lang="en-US" sz="1351" b="1" i="1" dirty="0">
                <a:latin typeface="Arial"/>
                <a:cs typeface="Arial"/>
              </a:rPr>
              <a:t>original receipts, boarding passes, train tickets </a:t>
            </a:r>
            <a:r>
              <a:rPr lang="en-US" sz="1351" dirty="0">
                <a:latin typeface="Arial"/>
                <a:cs typeface="Arial"/>
              </a:rPr>
              <a:t>as well as </a:t>
            </a:r>
            <a:r>
              <a:rPr lang="en-US" sz="1351" b="1" i="1" dirty="0">
                <a:latin typeface="Arial"/>
                <a:cs typeface="Arial"/>
              </a:rPr>
              <a:t>conference/meeting agendas, minutes and participants lists for all events</a:t>
            </a:r>
            <a:endParaRPr lang="en-US" sz="1351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E6AF90-C4D2-8645-8AE0-404187AC2D4C}"/>
              </a:ext>
            </a:extLst>
          </p:cNvPr>
          <p:cNvSpPr txBox="1"/>
          <p:nvPr/>
        </p:nvSpPr>
        <p:spPr>
          <a:xfrm>
            <a:off x="1284094" y="5019017"/>
            <a:ext cx="7985164" cy="11317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  <a:defRPr/>
            </a:pPr>
            <a:r>
              <a:rPr lang="en-US" sz="1351" b="1" dirty="0">
                <a:latin typeface="Arial"/>
                <a:cs typeface="Arial"/>
              </a:rPr>
              <a:t>Direct costs </a:t>
            </a:r>
            <a:r>
              <a:rPr lang="en-US" sz="1351" dirty="0">
                <a:latin typeface="Arial"/>
                <a:cs typeface="Arial"/>
              </a:rPr>
              <a:t>must comply with the </a:t>
            </a:r>
            <a:r>
              <a:rPr lang="en-US" sz="1351" b="1" dirty="0">
                <a:latin typeface="Arial"/>
                <a:cs typeface="Arial"/>
              </a:rPr>
              <a:t>applicable national law on public procureme</a:t>
            </a:r>
            <a:r>
              <a:rPr lang="en-US" sz="1351" dirty="0">
                <a:latin typeface="Arial"/>
                <a:cs typeface="Arial"/>
              </a:rPr>
              <a:t>nt. and in line with the beneficiaries’ internal procurement procedures and rules</a:t>
            </a:r>
          </a:p>
          <a:p>
            <a:pPr marL="285744" indent="-285744">
              <a:buFont typeface="Arial"/>
              <a:buChar char="•"/>
              <a:defRPr/>
            </a:pPr>
            <a:r>
              <a:rPr lang="en-US" sz="1351" b="1" dirty="0">
                <a:latin typeface="Arial"/>
                <a:cs typeface="Arial"/>
              </a:rPr>
              <a:t>Essential to archive relevant records </a:t>
            </a:r>
            <a:r>
              <a:rPr lang="en-US" sz="1351" dirty="0">
                <a:latin typeface="Arial"/>
                <a:cs typeface="Arial"/>
              </a:rPr>
              <a:t>of the claimed costs</a:t>
            </a:r>
            <a:r>
              <a:rPr lang="en-US" sz="1351" b="1" dirty="0">
                <a:latin typeface="Arial"/>
                <a:cs typeface="Arial"/>
              </a:rPr>
              <a:t>. procurement documenta</a:t>
            </a:r>
            <a:r>
              <a:rPr lang="en-US" sz="1351" dirty="0">
                <a:latin typeface="Arial"/>
                <a:cs typeface="Arial"/>
              </a:rPr>
              <a:t>tion, </a:t>
            </a:r>
            <a:r>
              <a:rPr lang="en-US" sz="1351" b="1" dirty="0">
                <a:latin typeface="Arial"/>
                <a:cs typeface="Arial"/>
              </a:rPr>
              <a:t>original invoices and additional receipts or documentation proving the necessity of the cost claim, such as signed participants lists for meeting costs.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7062E-0D71-1A46-9848-8D8423A3885C}"/>
              </a:ext>
            </a:extLst>
          </p:cNvPr>
          <p:cNvSpPr txBox="1"/>
          <p:nvPr/>
        </p:nvSpPr>
        <p:spPr>
          <a:xfrm rot="16200000">
            <a:off x="360556" y="5184618"/>
            <a:ext cx="915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Record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keeping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C08C2-2F60-A844-B9E7-D975643F6799}"/>
              </a:ext>
            </a:extLst>
          </p:cNvPr>
          <p:cNvSpPr txBox="1"/>
          <p:nvPr/>
        </p:nvSpPr>
        <p:spPr>
          <a:xfrm>
            <a:off x="701458" y="2070969"/>
            <a:ext cx="60276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must be archived for 2 years after ENRIITC finalisation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71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E25992-3EE8-6344-A0FA-489EF15FE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>
              <a:buFont typeface="Arial"/>
              <a:buChar char="•"/>
              <a:defRPr/>
            </a:pPr>
            <a:r>
              <a:rPr lang="en-US" sz="2667" dirty="0"/>
              <a:t>EC transfers funding to the ENRIITC coordinator who distributes the funds among the consortium members. </a:t>
            </a:r>
          </a:p>
          <a:p>
            <a:pPr>
              <a:buFont typeface="Arial"/>
              <a:buChar char="•"/>
              <a:defRPr/>
            </a:pPr>
            <a:r>
              <a:rPr lang="en-US" sz="2667" dirty="0"/>
              <a:t>The following payments are made to the Project Coordinator: </a:t>
            </a:r>
          </a:p>
          <a:p>
            <a:pPr marL="914377" lvl="1" indent="-514338">
              <a:buFont typeface="+mj-lt"/>
              <a:buAutoNum type="arabicPeriod"/>
              <a:defRPr/>
            </a:pPr>
            <a:r>
              <a:rPr lang="en-US" sz="2667" b="1" i="1" dirty="0"/>
              <a:t>one pre-financing payment </a:t>
            </a:r>
            <a:r>
              <a:rPr lang="en-US" sz="2667" dirty="0"/>
              <a:t>equivalent to the share in the estimated budget </a:t>
            </a:r>
          </a:p>
          <a:p>
            <a:pPr marL="914377" lvl="1" indent="-514338">
              <a:buFont typeface="+mj-lt"/>
              <a:buAutoNum type="arabicPeriod"/>
              <a:defRPr/>
            </a:pPr>
            <a:r>
              <a:rPr lang="en-US" sz="2667" b="1" i="1" dirty="0"/>
              <a:t>one interim payment</a:t>
            </a:r>
            <a:r>
              <a:rPr lang="en-US" sz="2667" dirty="0"/>
              <a:t>, on the basis of the request(s) for an interim payment </a:t>
            </a:r>
          </a:p>
          <a:p>
            <a:pPr marL="914377" lvl="1" indent="-514338">
              <a:buFont typeface="+mj-lt"/>
              <a:buAutoNum type="arabicPeriod"/>
              <a:defRPr/>
            </a:pPr>
            <a:r>
              <a:rPr lang="en-US" sz="2667" b="1" i="1" dirty="0"/>
              <a:t>one payment of the bal</a:t>
            </a:r>
            <a:r>
              <a:rPr lang="en-US" sz="2667" b="1" dirty="0"/>
              <a:t>ance</a:t>
            </a:r>
            <a:r>
              <a:rPr lang="en-US" sz="2667" dirty="0"/>
              <a:t>, on the basis of the request for payment of the balance</a:t>
            </a:r>
          </a:p>
          <a:p>
            <a:pPr>
              <a:buFont typeface="Arial"/>
              <a:buChar char="•"/>
              <a:defRPr/>
            </a:pPr>
            <a:endParaRPr lang="en-US" sz="2667" dirty="0"/>
          </a:p>
          <a:p>
            <a:pPr marL="0" indent="0">
              <a:buNone/>
              <a:defRPr/>
            </a:pPr>
            <a:endParaRPr lang="en-US" sz="2667" dirty="0"/>
          </a:p>
        </p:txBody>
      </p:sp>
      <p:sp>
        <p:nvSpPr>
          <p:cNvPr id="46083" name="Title 3">
            <a:extLst>
              <a:ext uri="{FF2B5EF4-FFF2-40B4-BE49-F238E27FC236}">
                <a16:creationId xmlns:a16="http://schemas.microsoft.com/office/drawing/2014/main" id="{9C5571FB-6037-8E47-A953-32899875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Payments</a:t>
            </a:r>
          </a:p>
        </p:txBody>
      </p:sp>
      <p:sp>
        <p:nvSpPr>
          <p:cNvPr id="46082" name="Slide Number Placeholder 2">
            <a:extLst>
              <a:ext uri="{FF2B5EF4-FFF2-40B4-BE49-F238E27FC236}">
                <a16:creationId xmlns:a16="http://schemas.microsoft.com/office/drawing/2014/main" id="{E1A87C5D-5D93-894D-A8A4-F55B447FC61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53644-BC2F-0E45-A892-0DAEF7F52539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98D033-9C41-D248-9C73-73F5CD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3208187"/>
            <a:ext cx="4396509" cy="998053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10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B69D2CF-4098-A94F-9EEB-DCE708FB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v-SE" b="1" dirty="0">
                <a:solidFill>
                  <a:schemeClr val="tx2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No such thing as a Free Lunch</a:t>
            </a:r>
          </a:p>
        </p:txBody>
      </p:sp>
      <p:sp>
        <p:nvSpPr>
          <p:cNvPr id="47106" name="Slide Number Placeholder 2">
            <a:extLst>
              <a:ext uri="{FF2B5EF4-FFF2-40B4-BE49-F238E27FC236}">
                <a16:creationId xmlns:a16="http://schemas.microsoft.com/office/drawing/2014/main" id="{DA23CF28-8A21-424F-B73A-DEE7F7EE263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EF1A97-D742-1140-8BCC-57007EDF6E3C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TextBox 1">
            <a:extLst>
              <a:ext uri="{FF2B5EF4-FFF2-40B4-BE49-F238E27FC236}">
                <a16:creationId xmlns:a16="http://schemas.microsoft.com/office/drawing/2014/main" id="{F1A1D238-2BA7-8F4F-8CC0-7BEFAD7B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700" y="4585405"/>
            <a:ext cx="10418867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sv-SE" sz="3733" b="1" dirty="0"/>
              <a:t>”It always seems impossible until it's </a:t>
            </a:r>
            <a:r>
              <a:rPr lang="sv-SE" sz="3733" b="1" dirty="0" err="1"/>
              <a:t>done</a:t>
            </a:r>
            <a:r>
              <a:rPr lang="sv-SE" sz="3733" b="1" dirty="0"/>
              <a:t>.”</a:t>
            </a:r>
            <a:br>
              <a:rPr lang="sv-SE" sz="3733" b="1" dirty="0"/>
            </a:br>
            <a:r>
              <a:rPr lang="sv-SE" sz="3733" b="1" baseline="-25000" dirty="0"/>
              <a:t>Nelson Mandela</a:t>
            </a:r>
            <a:endParaRPr lang="en-US" altLang="sv-SE" sz="3733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31DF7-35C9-FD47-A80D-E6EDB8F282D7}"/>
              </a:ext>
            </a:extLst>
          </p:cNvPr>
          <p:cNvSpPr txBox="1"/>
          <p:nvPr/>
        </p:nvSpPr>
        <p:spPr>
          <a:xfrm>
            <a:off x="1073083" y="2118154"/>
            <a:ext cx="1025045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2667" b="1" dirty="0">
                <a:solidFill>
                  <a:srgbClr val="FF0000"/>
                </a:solidFill>
              </a:rPr>
              <a:t>Adhere</a:t>
            </a:r>
            <a:r>
              <a:rPr lang="en-US" sz="2667" b="1" dirty="0"/>
              <a:t> to reporting requirements </a:t>
            </a:r>
            <a:endParaRPr lang="sv-SE" sz="2667" dirty="0"/>
          </a:p>
          <a:p>
            <a:pPr marL="609585" indent="-609585">
              <a:buFont typeface="+mj-lt"/>
              <a:buAutoNum type="arabicPeriod"/>
            </a:pPr>
            <a:r>
              <a:rPr lang="en-US" sz="2667" b="1" dirty="0">
                <a:solidFill>
                  <a:srgbClr val="FF0000"/>
                </a:solidFill>
              </a:rPr>
              <a:t>Eligible </a:t>
            </a:r>
            <a:r>
              <a:rPr lang="en-US" sz="2667" b="1" dirty="0"/>
              <a:t>Costs related to the Action (Annex 1 GA)</a:t>
            </a:r>
            <a:endParaRPr lang="sv-SE" sz="2667" dirty="0"/>
          </a:p>
          <a:p>
            <a:pPr marL="609585" indent="-609585">
              <a:buFont typeface="+mj-lt"/>
              <a:buAutoNum type="arabicPeriod"/>
            </a:pPr>
            <a:r>
              <a:rPr lang="en-US" sz="2667" b="1" dirty="0"/>
              <a:t>Identifiable in Organisations </a:t>
            </a:r>
            <a:r>
              <a:rPr lang="en-US" sz="2667" b="1" dirty="0">
                <a:solidFill>
                  <a:srgbClr val="FF0000"/>
                </a:solidFill>
              </a:rPr>
              <a:t>Accounts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 b="1" dirty="0"/>
              <a:t>Supporting </a:t>
            </a:r>
            <a:r>
              <a:rPr lang="en-US" sz="2667" b="1" dirty="0">
                <a:solidFill>
                  <a:srgbClr val="FF0000"/>
                </a:solidFill>
              </a:rPr>
              <a:t>Documentation Archived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2667" b="1" dirty="0"/>
              <a:t>Keep </a:t>
            </a:r>
            <a:r>
              <a:rPr lang="en-US" sz="2667" b="1" dirty="0">
                <a:solidFill>
                  <a:srgbClr val="FF0000"/>
                </a:solidFill>
              </a:rPr>
              <a:t>ENRIITC Coordination Team </a:t>
            </a:r>
            <a:r>
              <a:rPr lang="en-US" sz="2667" b="1" dirty="0"/>
              <a:t>“in the loop”</a:t>
            </a:r>
            <a:endParaRPr lang="sv-SE" sz="2667" dirty="0"/>
          </a:p>
        </p:txBody>
      </p:sp>
    </p:spTree>
    <p:extLst>
      <p:ext uri="{BB962C8B-B14F-4D97-AF65-F5344CB8AC3E}">
        <p14:creationId xmlns:p14="http://schemas.microsoft.com/office/powerpoint/2010/main" val="21718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4F0DF8-8DA2-F54F-9BFC-D07A906C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964708"/>
            <a:ext cx="4674697" cy="4057876"/>
          </a:xfrm>
        </p:spPr>
        <p:txBody>
          <a:bodyPr/>
          <a:lstStyle/>
          <a:p>
            <a:r>
              <a:rPr lang="sv-SE" sz="2000" dirty="0" err="1"/>
              <a:t>Own</a:t>
            </a:r>
            <a:r>
              <a:rPr lang="sv-SE" sz="2000" dirty="0"/>
              <a:t> Cloud </a:t>
            </a:r>
          </a:p>
          <a:p>
            <a:pPr marL="0" indent="0">
              <a:buNone/>
            </a:pP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-&gt; to be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tested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to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share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documents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only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review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after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summer 2020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if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it is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worth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000" i="1" dirty="0" err="1">
                <a:solidFill>
                  <a:schemeClr val="bg2">
                    <a:lumMod val="25000"/>
                  </a:schemeClr>
                </a:solidFill>
              </a:rPr>
              <a:t>using</a:t>
            </a:r>
            <a:r>
              <a:rPr lang="sv-SE" sz="2000" i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sv-SE" sz="2000" dirty="0" err="1"/>
              <a:t>Dropbox</a:t>
            </a:r>
            <a:endParaRPr lang="sv-SE" sz="2000" dirty="0"/>
          </a:p>
          <a:p>
            <a:r>
              <a:rPr lang="sv-SE" sz="2000" dirty="0"/>
              <a:t>Google </a:t>
            </a:r>
            <a:r>
              <a:rPr lang="sv-SE" sz="2000" dirty="0" err="1"/>
              <a:t>docs</a:t>
            </a:r>
            <a:endParaRPr lang="sv-SE" sz="2000" dirty="0"/>
          </a:p>
          <a:p>
            <a:pPr marL="0" indent="0" algn="ctr">
              <a:buNone/>
            </a:pPr>
            <a:endParaRPr lang="sv-SE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 algn="ctr">
              <a:buNone/>
            </a:pPr>
            <a:r>
              <a:rPr lang="sv-SE" sz="2000" b="1" dirty="0" err="1">
                <a:solidFill>
                  <a:schemeClr val="bg2">
                    <a:lumMod val="25000"/>
                  </a:schemeClr>
                </a:solidFill>
              </a:rPr>
              <a:t>Any</a:t>
            </a:r>
            <a:r>
              <a:rPr lang="sv-SE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sv-SE" sz="2000" b="1" dirty="0" err="1">
                <a:solidFill>
                  <a:schemeClr val="bg2">
                    <a:lumMod val="25000"/>
                  </a:schemeClr>
                </a:solidFill>
              </a:rPr>
              <a:t>other</a:t>
            </a:r>
            <a:r>
              <a:rPr lang="sv-SE" sz="2000" b="1" dirty="0">
                <a:solidFill>
                  <a:schemeClr val="bg2">
                    <a:lumMod val="25000"/>
                  </a:schemeClr>
                </a:solidFill>
              </a:rPr>
              <a:t> suggestions?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E1960-01D7-074E-983F-F4F1B78C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60905"/>
            <a:ext cx="4674697" cy="645659"/>
          </a:xfrm>
        </p:spPr>
        <p:txBody>
          <a:bodyPr/>
          <a:lstStyle/>
          <a:p>
            <a:r>
              <a:rPr lang="sv-SE" dirty="0" err="1"/>
              <a:t>Sharing</a:t>
            </a:r>
            <a:r>
              <a:rPr lang="sv-SE" dirty="0"/>
              <a:t> </a:t>
            </a:r>
            <a:r>
              <a:rPr lang="sv-SE" dirty="0" err="1"/>
              <a:t>documents</a:t>
            </a:r>
            <a:endParaRPr lang="sv-SE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AA8BA5F-AB5B-F141-B6C2-FF8091566F7C}"/>
              </a:ext>
            </a:extLst>
          </p:cNvPr>
          <p:cNvSpPr txBox="1">
            <a:spLocks/>
          </p:cNvSpPr>
          <p:nvPr/>
        </p:nvSpPr>
        <p:spPr>
          <a:xfrm>
            <a:off x="6367375" y="2119087"/>
            <a:ext cx="5203941" cy="4057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err="1"/>
              <a:t>Indico</a:t>
            </a:r>
            <a:r>
              <a:rPr lang="sv-SE" dirty="0"/>
              <a:t> as a </a:t>
            </a:r>
            <a:r>
              <a:rPr lang="sv-SE" dirty="0" err="1"/>
              <a:t>starting</a:t>
            </a:r>
            <a:r>
              <a:rPr lang="sv-SE" dirty="0"/>
              <a:t> </a:t>
            </a:r>
            <a:r>
              <a:rPr lang="sv-SE" dirty="0" err="1"/>
              <a:t>point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 algn="ctr">
              <a:buNone/>
            </a:pPr>
            <a:r>
              <a:rPr lang="sv-SE" b="1" u="sng" dirty="0">
                <a:solidFill>
                  <a:srgbClr val="FF0000"/>
                </a:solidFill>
              </a:rPr>
              <a:t>!!!</a:t>
            </a:r>
            <a:r>
              <a:rPr lang="sv-SE" b="1" u="sng" dirty="0" err="1">
                <a:solidFill>
                  <a:srgbClr val="FF0000"/>
                </a:solidFill>
              </a:rPr>
              <a:t>Need</a:t>
            </a:r>
            <a:r>
              <a:rPr lang="sv-SE" b="1" u="sng" dirty="0">
                <a:solidFill>
                  <a:srgbClr val="FF0000"/>
                </a:solidFill>
              </a:rPr>
              <a:t> to be GDPR </a:t>
            </a:r>
            <a:r>
              <a:rPr lang="sv-SE" b="1" u="sng" dirty="0" err="1">
                <a:solidFill>
                  <a:srgbClr val="FF0000"/>
                </a:solidFill>
              </a:rPr>
              <a:t>compliant</a:t>
            </a:r>
            <a:r>
              <a:rPr lang="sv-SE" b="1" u="sng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2FEA717-C31B-B348-8561-8ADDC2849E91}"/>
              </a:ext>
            </a:extLst>
          </p:cNvPr>
          <p:cNvSpPr txBox="1">
            <a:spLocks/>
          </p:cNvSpPr>
          <p:nvPr/>
        </p:nvSpPr>
        <p:spPr>
          <a:xfrm>
            <a:off x="6367375" y="1071673"/>
            <a:ext cx="4674697" cy="645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Database</a:t>
            </a:r>
            <a:endParaRPr lang="sv-S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12816-8529-C043-8D8E-D68B5791BF11}"/>
              </a:ext>
            </a:extLst>
          </p:cNvPr>
          <p:cNvCxnSpPr/>
          <p:nvPr/>
        </p:nvCxnSpPr>
        <p:spPr>
          <a:xfrm>
            <a:off x="5785658" y="831272"/>
            <a:ext cx="0" cy="4405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E6F3DF-F143-AA49-B57B-DD019B447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75" y="2582225"/>
            <a:ext cx="10658476" cy="1764144"/>
          </a:xfrm>
        </p:spPr>
        <p:txBody>
          <a:bodyPr/>
          <a:lstStyle/>
          <a:p>
            <a:pPr algn="ctr">
              <a:buFont typeface="Wingdings" pitchFamily="2" charset="2"/>
              <a:buChar char="ü"/>
            </a:pPr>
            <a:r>
              <a:rPr lang="sv-SE" dirty="0"/>
              <a:t>Big </a:t>
            </a:r>
            <a:r>
              <a:rPr lang="sv-SE" dirty="0" err="1"/>
              <a:t>expectations</a:t>
            </a:r>
            <a:r>
              <a:rPr lang="sv-SE" dirty="0"/>
              <a:t> / </a:t>
            </a:r>
            <a:r>
              <a:rPr lang="sv-SE" dirty="0" err="1"/>
              <a:t>Very</a:t>
            </a:r>
            <a:r>
              <a:rPr lang="sv-SE" dirty="0"/>
              <a:t> </a:t>
            </a:r>
            <a:r>
              <a:rPr lang="sv-SE" dirty="0" err="1"/>
              <a:t>ambitious</a:t>
            </a:r>
            <a:endParaRPr lang="sv-SE" dirty="0"/>
          </a:p>
          <a:p>
            <a:pPr algn="ctr">
              <a:buFont typeface="Wingdings" pitchFamily="2" charset="2"/>
              <a:buChar char="ü"/>
            </a:pPr>
            <a:r>
              <a:rPr lang="sv-SE" dirty="0"/>
              <a:t>Tight </a:t>
            </a:r>
            <a:r>
              <a:rPr lang="sv-SE" dirty="0" err="1"/>
              <a:t>schedule</a:t>
            </a:r>
            <a:endParaRPr lang="sv-SE" dirty="0"/>
          </a:p>
          <a:p>
            <a:pPr algn="ctr">
              <a:buFont typeface="Wingdings" pitchFamily="2" charset="2"/>
              <a:buChar char="ü"/>
            </a:pPr>
            <a:r>
              <a:rPr lang="sv-SE" dirty="0"/>
              <a:t>Small budget</a:t>
            </a:r>
          </a:p>
          <a:p>
            <a:pPr marL="0" indent="0" algn="ctr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54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1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71E3232-2B87-AE45-9550-178F7CCA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39" y="887067"/>
            <a:ext cx="11659684" cy="1167911"/>
          </a:xfrm>
        </p:spPr>
        <p:txBody>
          <a:bodyPr>
            <a:normAutofit/>
          </a:bodyPr>
          <a:lstStyle/>
          <a:p>
            <a:r>
              <a:rPr lang="en-US" altLang="sv-SE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ENRIITC Project Management: All you need to know!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CB96B-433C-6E47-91FE-9507A9C9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95" y="2296456"/>
            <a:ext cx="5838879" cy="32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370586-207C-7048-872B-80FF15919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313898"/>
            <a:ext cx="4598937" cy="3272311"/>
          </a:xfrm>
        </p:spPr>
        <p:txBody>
          <a:bodyPr rtlCol="0">
            <a:noAutofit/>
          </a:bodyPr>
          <a:lstStyle/>
          <a:p>
            <a:pPr algn="just">
              <a:buFont typeface="Arial"/>
              <a:buChar char="•"/>
              <a:defRPr/>
            </a:pPr>
            <a:r>
              <a:rPr lang="en-GB" sz="2000" b="1" dirty="0"/>
              <a:t>Main decision making body </a:t>
            </a:r>
            <a:r>
              <a:rPr lang="en-GB" sz="2000" dirty="0"/>
              <a:t>of the consortium</a:t>
            </a:r>
          </a:p>
          <a:p>
            <a:pPr algn="just">
              <a:buFont typeface="Arial"/>
              <a:buChar char="•"/>
              <a:defRPr/>
            </a:pPr>
            <a:r>
              <a:rPr lang="en-GB" sz="2000" b="1" dirty="0"/>
              <a:t>One representative </a:t>
            </a:r>
            <a:r>
              <a:rPr lang="en-GB" sz="2000" dirty="0"/>
              <a:t>on the project from each beneficiary</a:t>
            </a:r>
          </a:p>
          <a:p>
            <a:pPr algn="just">
              <a:buFont typeface="Arial"/>
              <a:buChar char="•"/>
              <a:defRPr/>
            </a:pPr>
            <a:r>
              <a:rPr lang="en-GB" sz="2000" b="1" dirty="0"/>
              <a:t>Convenes</a:t>
            </a:r>
            <a:r>
              <a:rPr lang="en-GB" sz="2000" dirty="0"/>
              <a:t> at least </a:t>
            </a:r>
            <a:r>
              <a:rPr lang="en-GB" sz="2000" b="1" dirty="0"/>
              <a:t>once a year </a:t>
            </a:r>
            <a:r>
              <a:rPr lang="en-GB" sz="2000" dirty="0"/>
              <a:t>(tele-conference) for the duration of the project</a:t>
            </a:r>
          </a:p>
          <a:p>
            <a:pPr marL="285744" indent="-285744" algn="just">
              <a:buFont typeface="Arial"/>
              <a:buChar char="•"/>
              <a:defRPr/>
            </a:pPr>
            <a:r>
              <a:rPr lang="en-GB" sz="2000" b="1" dirty="0">
                <a:cs typeface="Arial"/>
              </a:rPr>
              <a:t>Approval </a:t>
            </a:r>
            <a:r>
              <a:rPr lang="en-GB" sz="2000" dirty="0">
                <a:cs typeface="Arial"/>
              </a:rPr>
              <a:t>by the General Assembly is needed for, inter alia: Major strategic decisions</a:t>
            </a:r>
            <a:endParaRPr lang="en-US" sz="2000" dirty="0">
              <a:cs typeface="Arial"/>
            </a:endParaRPr>
          </a:p>
          <a:p>
            <a:pPr marL="0" indent="0" algn="just">
              <a:buNone/>
              <a:defRPr/>
            </a:pPr>
            <a:endParaRPr lang="en-GB" sz="2000" dirty="0"/>
          </a:p>
          <a:p>
            <a:pPr marL="457189" lvl="1" indent="0" algn="just">
              <a:buNone/>
              <a:defRPr/>
            </a:pPr>
            <a:endParaRPr lang="en-GB" sz="2000" dirty="0"/>
          </a:p>
          <a:p>
            <a:pPr lvl="1" algn="just">
              <a:buFont typeface="Wingdings" charset="2"/>
              <a:buChar char="Ø"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20483" name="Title 3">
            <a:extLst>
              <a:ext uri="{FF2B5EF4-FFF2-40B4-BE49-F238E27FC236}">
                <a16:creationId xmlns:a16="http://schemas.microsoft.com/office/drawing/2014/main" id="{DDF27EF0-45D1-8945-8B0D-3F4BC6D5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86136"/>
            <a:ext cx="10658476" cy="645659"/>
          </a:xfrm>
        </p:spPr>
        <p:txBody>
          <a:bodyPr/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Governance</a:t>
            </a:r>
          </a:p>
        </p:txBody>
      </p:sp>
      <p:sp>
        <p:nvSpPr>
          <p:cNvPr id="20482" name="Slide Number Placeholder 2">
            <a:extLst>
              <a:ext uri="{FF2B5EF4-FFF2-40B4-BE49-F238E27FC236}">
                <a16:creationId xmlns:a16="http://schemas.microsoft.com/office/drawing/2014/main" id="{88F03254-43A9-EF4F-98C6-69BC681C435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9EFA60-5671-8C47-83F8-9447EF28CC16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sv-SE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42BCDCE-1679-CC41-83D0-ABE61B077807}"/>
              </a:ext>
            </a:extLst>
          </p:cNvPr>
          <p:cNvSpPr txBox="1">
            <a:spLocks/>
          </p:cNvSpPr>
          <p:nvPr/>
        </p:nvSpPr>
        <p:spPr>
          <a:xfrm>
            <a:off x="769197" y="1602008"/>
            <a:ext cx="4500516" cy="582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General Assembly</a:t>
            </a:r>
            <a:endParaRPr lang="en-NL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06B87194-094C-504D-A685-C309EE1C39D3}"/>
              </a:ext>
            </a:extLst>
          </p:cNvPr>
          <p:cNvSpPr txBox="1">
            <a:spLocks/>
          </p:cNvSpPr>
          <p:nvPr/>
        </p:nvSpPr>
        <p:spPr>
          <a:xfrm>
            <a:off x="6400151" y="2361768"/>
            <a:ext cx="5071413" cy="327231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/>
              <a:t>composed of all </a:t>
            </a:r>
            <a:r>
              <a:rPr lang="en-GB" sz="2000" b="1" dirty="0"/>
              <a:t>WP leaders</a:t>
            </a:r>
            <a:r>
              <a:rPr lang="en-GB" sz="2000" dirty="0"/>
              <a:t>. </a:t>
            </a:r>
          </a:p>
          <a:p>
            <a:pPr algn="just"/>
            <a:r>
              <a:rPr lang="en-GB" sz="2000" dirty="0"/>
              <a:t>executive body responsible for the </a:t>
            </a:r>
            <a:r>
              <a:rPr lang="en-GB" sz="2000" b="1" dirty="0"/>
              <a:t>project on day-to-day working level</a:t>
            </a:r>
            <a:r>
              <a:rPr lang="en-GB" sz="2000" dirty="0"/>
              <a:t>. </a:t>
            </a:r>
          </a:p>
          <a:p>
            <a:pPr algn="just"/>
            <a:r>
              <a:rPr lang="en-GB" sz="2000" dirty="0"/>
              <a:t>implementing </a:t>
            </a:r>
            <a:r>
              <a:rPr lang="en-GB" sz="2000" b="1" dirty="0"/>
              <a:t>project strategy</a:t>
            </a:r>
            <a:r>
              <a:rPr lang="en-GB" sz="2000" dirty="0"/>
              <a:t>, </a:t>
            </a:r>
            <a:r>
              <a:rPr lang="en-GB" sz="2000" b="1" dirty="0"/>
              <a:t>monitoring project progress</a:t>
            </a:r>
            <a:r>
              <a:rPr lang="en-GB" sz="2000" dirty="0"/>
              <a:t>, </a:t>
            </a:r>
            <a:r>
              <a:rPr lang="en-GB" sz="2000" b="1" dirty="0"/>
              <a:t>budget</a:t>
            </a:r>
            <a:r>
              <a:rPr lang="en-GB" sz="2000" dirty="0"/>
              <a:t>, and </a:t>
            </a:r>
            <a:r>
              <a:rPr lang="en-GB" sz="2000" b="1" dirty="0"/>
              <a:t>communication strategy</a:t>
            </a:r>
            <a:r>
              <a:rPr lang="en-GB" sz="2000" dirty="0"/>
              <a:t>, as well as the </a:t>
            </a:r>
            <a:r>
              <a:rPr lang="en-GB" sz="2000" b="1" dirty="0"/>
              <a:t>general project directi</a:t>
            </a:r>
            <a:r>
              <a:rPr lang="en-GB" sz="2000" dirty="0"/>
              <a:t>on. </a:t>
            </a:r>
          </a:p>
          <a:p>
            <a:pPr algn="just"/>
            <a:r>
              <a:rPr lang="en-GB" sz="2000" b="1" dirty="0"/>
              <a:t>meet regularly </a:t>
            </a:r>
            <a:r>
              <a:rPr lang="en-GB" sz="2000" dirty="0"/>
              <a:t>(once a month), in person or through video conference.</a:t>
            </a:r>
          </a:p>
          <a:p>
            <a:pPr marL="457189" lvl="1" indent="0" algn="just"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 lvl="1" algn="just">
              <a:buFont typeface="Wingdings" charset="2"/>
              <a:buChar char="Ø"/>
              <a:defRPr/>
            </a:pP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D8010D-218D-F741-8E54-1F4B6174F6BA}"/>
              </a:ext>
            </a:extLst>
          </p:cNvPr>
          <p:cNvSpPr txBox="1">
            <a:spLocks/>
          </p:cNvSpPr>
          <p:nvPr/>
        </p:nvSpPr>
        <p:spPr>
          <a:xfrm>
            <a:off x="6474023" y="1608818"/>
            <a:ext cx="3667273" cy="5827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Steering Board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9744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79A403-ACEB-6D4A-82E6-FAF030FA8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6626" name="Title 3">
            <a:extLst>
              <a:ext uri="{FF2B5EF4-FFF2-40B4-BE49-F238E27FC236}">
                <a16:creationId xmlns:a16="http://schemas.microsoft.com/office/drawing/2014/main" id="{555C17C0-0F25-AD40-9069-F4A3EBB8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Review &amp; Approval Procedures</a:t>
            </a:r>
          </a:p>
        </p:txBody>
      </p:sp>
      <p:sp>
        <p:nvSpPr>
          <p:cNvPr id="26625" name="Slide Number Placeholder 2">
            <a:extLst>
              <a:ext uri="{FF2B5EF4-FFF2-40B4-BE49-F238E27FC236}">
                <a16:creationId xmlns:a16="http://schemas.microsoft.com/office/drawing/2014/main" id="{04D12786-A098-EB48-9086-71FBDE58040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404876-3AD8-3E40-A39F-AB8133962F8C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6627" name="Picture 4" descr="Screen Shot 2015-09-16 at 18.02.05.png">
            <a:extLst>
              <a:ext uri="{FF2B5EF4-FFF2-40B4-BE49-F238E27FC236}">
                <a16:creationId xmlns:a16="http://schemas.microsoft.com/office/drawing/2014/main" id="{434FB68A-3E39-754E-99C4-20DAA1B2A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3" y="2139449"/>
            <a:ext cx="10503304" cy="311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">
            <a:extLst>
              <a:ext uri="{FF2B5EF4-FFF2-40B4-BE49-F238E27FC236}">
                <a16:creationId xmlns:a16="http://schemas.microsoft.com/office/drawing/2014/main" id="{BEF23115-66C0-CF4D-A515-4E9EC236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440" y="5071127"/>
            <a:ext cx="53056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v-SE" sz="1600">
                <a:latin typeface="+mn-lt"/>
                <a:cs typeface="Arial" panose="020B0604020202020204" pitchFamily="34" charset="0"/>
              </a:rPr>
              <a:t>Workflow of content deliverables and reports</a:t>
            </a:r>
          </a:p>
        </p:txBody>
      </p:sp>
    </p:spTree>
    <p:extLst>
      <p:ext uri="{BB962C8B-B14F-4D97-AF65-F5344CB8AC3E}">
        <p14:creationId xmlns:p14="http://schemas.microsoft.com/office/powerpoint/2010/main" val="387397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7BB58-8526-3547-BED7-09E7F453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Project </a:t>
            </a:r>
            <a:r>
              <a:rPr lang="sv-SE" dirty="0" err="1"/>
              <a:t>coordination</a:t>
            </a:r>
            <a:r>
              <a:rPr lang="sv-SE" dirty="0"/>
              <a:t>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88D17-1D15-E941-9069-323357838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1" y="2034631"/>
            <a:ext cx="1152128" cy="143944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7B0517-741B-5146-B4C6-CC8991D0B73B}"/>
              </a:ext>
            </a:extLst>
          </p:cNvPr>
          <p:cNvSpPr txBox="1">
            <a:spLocks/>
          </p:cNvSpPr>
          <p:nvPr/>
        </p:nvSpPr>
        <p:spPr>
          <a:xfrm>
            <a:off x="2339283" y="2289630"/>
            <a:ext cx="2880320" cy="924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/>
              <a:t>Ute Gunsenheimer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800"/>
              <a:t>Project Coordinato</a:t>
            </a:r>
            <a:r>
              <a:rPr lang="sv-SE" sz="2000"/>
              <a:t>r			</a:t>
            </a:r>
            <a:endParaRPr lang="sv-S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CDF93-238D-9E4B-903C-E2BA5839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42" y="4337703"/>
            <a:ext cx="1371600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4EE7C-40CC-9B46-BBE0-5D430611F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897" y="4406925"/>
            <a:ext cx="2286579" cy="1524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E11A4D-309D-BF42-ACF4-438A63A2D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98" y="2126154"/>
            <a:ext cx="1441078" cy="1425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609D44-11E7-C54F-AA1C-0226E1E59354}"/>
              </a:ext>
            </a:extLst>
          </p:cNvPr>
          <p:cNvSpPr/>
          <p:nvPr/>
        </p:nvSpPr>
        <p:spPr>
          <a:xfrm>
            <a:off x="2273495" y="4629045"/>
            <a:ext cx="2471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Anne-Charlotte Joubert</a:t>
            </a:r>
            <a:endParaRPr lang="sv-SE" dirty="0"/>
          </a:p>
          <a:p>
            <a:r>
              <a:rPr lang="sv-SE" dirty="0"/>
              <a:t>Project Manager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7DD116-91C4-BB4C-B1B8-B62A98CEAE56}"/>
              </a:ext>
            </a:extLst>
          </p:cNvPr>
          <p:cNvSpPr/>
          <p:nvPr/>
        </p:nvSpPr>
        <p:spPr>
          <a:xfrm>
            <a:off x="7735624" y="2126154"/>
            <a:ext cx="2907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/>
              <a:t>Adrameh</a:t>
            </a:r>
            <a:r>
              <a:rPr lang="sv-SE" b="1" dirty="0"/>
              <a:t> </a:t>
            </a:r>
            <a:r>
              <a:rPr lang="sv-SE" b="1" dirty="0" err="1"/>
              <a:t>Gaye</a:t>
            </a:r>
            <a:endParaRPr lang="sv-SE" b="1" dirty="0"/>
          </a:p>
          <a:p>
            <a:r>
              <a:rPr lang="sv-SE" dirty="0"/>
              <a:t>Project Administrator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EC056-6BA5-8743-A445-06ABBAFD1C90}"/>
              </a:ext>
            </a:extLst>
          </p:cNvPr>
          <p:cNvSpPr/>
          <p:nvPr/>
        </p:nvSpPr>
        <p:spPr>
          <a:xfrm>
            <a:off x="8396476" y="467713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/>
              <a:t>Madison Bell</a:t>
            </a:r>
          </a:p>
          <a:p>
            <a:r>
              <a:rPr lang="sv-SE" dirty="0"/>
              <a:t>Project Assistant 	</a:t>
            </a:r>
          </a:p>
        </p:txBody>
      </p:sp>
    </p:spTree>
    <p:extLst>
      <p:ext uri="{BB962C8B-B14F-4D97-AF65-F5344CB8AC3E}">
        <p14:creationId xmlns:p14="http://schemas.microsoft.com/office/powerpoint/2010/main" val="188150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55FCA6-3F5E-864D-9278-088445119E2B}"/>
              </a:ext>
            </a:extLst>
          </p:cNvPr>
          <p:cNvGrpSpPr/>
          <p:nvPr/>
        </p:nvGrpSpPr>
        <p:grpSpPr>
          <a:xfrm>
            <a:off x="1693100" y="357641"/>
            <a:ext cx="8895561" cy="5953653"/>
            <a:chOff x="1617944" y="620688"/>
            <a:chExt cx="8895561" cy="59536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D9275E-C7AD-494D-9A2E-A1FBB6B26397}"/>
                </a:ext>
              </a:extLst>
            </p:cNvPr>
            <p:cNvSpPr/>
            <p:nvPr/>
          </p:nvSpPr>
          <p:spPr>
            <a:xfrm>
              <a:off x="1617944" y="1497309"/>
              <a:ext cx="8895561" cy="50770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623FDF-4715-1945-9FD6-42008FDAAC97}"/>
                </a:ext>
              </a:extLst>
            </p:cNvPr>
            <p:cNvGrpSpPr/>
            <p:nvPr/>
          </p:nvGrpSpPr>
          <p:grpSpPr>
            <a:xfrm>
              <a:off x="1689953" y="1636733"/>
              <a:ext cx="8823552" cy="1257898"/>
              <a:chOff x="390215" y="1003859"/>
              <a:chExt cx="10956937" cy="1395233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9E08839-D1EA-2C4D-92A6-F26CFDBBBD3E}"/>
                  </a:ext>
                </a:extLst>
              </p:cNvPr>
              <p:cNvSpPr/>
              <p:nvPr/>
            </p:nvSpPr>
            <p:spPr>
              <a:xfrm>
                <a:off x="390215" y="1003859"/>
                <a:ext cx="10813240" cy="139523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6708476-F76D-4D43-B86B-FF3752796C27}"/>
                  </a:ext>
                </a:extLst>
              </p:cNvPr>
              <p:cNvSpPr txBox="1"/>
              <p:nvPr/>
            </p:nvSpPr>
            <p:spPr>
              <a:xfrm>
                <a:off x="9504544" y="1091243"/>
                <a:ext cx="1842608" cy="362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Steering Board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004520-1F3F-904F-A326-FBD08D5F905F}"/>
                </a:ext>
              </a:extLst>
            </p:cNvPr>
            <p:cNvGrpSpPr/>
            <p:nvPr/>
          </p:nvGrpSpPr>
          <p:grpSpPr>
            <a:xfrm>
              <a:off x="1909056" y="1762659"/>
              <a:ext cx="7565291" cy="2771131"/>
              <a:chOff x="553773" y="1194084"/>
              <a:chExt cx="10087055" cy="3694841"/>
            </a:xfrm>
            <a:solidFill>
              <a:srgbClr val="942092"/>
            </a:solidFill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AB2AAA4C-958A-FE4F-8321-0C576CD44B77}"/>
                  </a:ext>
                </a:extLst>
              </p:cNvPr>
              <p:cNvGrpSpPr/>
              <p:nvPr/>
            </p:nvGrpSpPr>
            <p:grpSpPr>
              <a:xfrm>
                <a:off x="1561951" y="1194084"/>
                <a:ext cx="9078877" cy="3694841"/>
                <a:chOff x="1561951" y="1194084"/>
                <a:chExt cx="9078877" cy="3694841"/>
              </a:xfrm>
              <a:grpFill/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6DDD88CD-9DC8-0245-A107-B9BB1FCBDF0F}"/>
                    </a:ext>
                  </a:extLst>
                </p:cNvPr>
                <p:cNvCxnSpPr/>
                <p:nvPr/>
              </p:nvCxnSpPr>
              <p:spPr>
                <a:xfrm>
                  <a:off x="6095999" y="1194084"/>
                  <a:ext cx="0" cy="576870"/>
                </a:xfrm>
                <a:prstGeom prst="line">
                  <a:avLst/>
                </a:prstGeom>
                <a:grpFill/>
                <a:ln w="317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2B427567-8B0C-B348-8B30-B4708433094F}"/>
                    </a:ext>
                  </a:extLst>
                </p:cNvPr>
                <p:cNvGrpSpPr/>
                <p:nvPr/>
              </p:nvGrpSpPr>
              <p:grpSpPr>
                <a:xfrm>
                  <a:off x="1561951" y="1753369"/>
                  <a:ext cx="9078877" cy="3135556"/>
                  <a:chOff x="1644112" y="1773677"/>
                  <a:chExt cx="9078877" cy="3135556"/>
                </a:xfrm>
                <a:grpFill/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0139F02F-27BA-E545-BFF2-9003530F0006}"/>
                      </a:ext>
                    </a:extLst>
                  </p:cNvPr>
                  <p:cNvGrpSpPr/>
                  <p:nvPr/>
                </p:nvGrpSpPr>
                <p:grpSpPr>
                  <a:xfrm>
                    <a:off x="1644112" y="1773677"/>
                    <a:ext cx="9078877" cy="589744"/>
                    <a:chOff x="1644112" y="1773677"/>
                    <a:chExt cx="9078877" cy="589744"/>
                  </a:xfrm>
                  <a:grpFill/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D64DA9C6-381C-2E4B-8B74-E0D0F0A431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722281" y="1773677"/>
                      <a:ext cx="708" cy="573666"/>
                    </a:xfrm>
                    <a:prstGeom prst="line">
                      <a:avLst/>
                    </a:prstGeom>
                    <a:grpFill/>
                    <a:ln w="317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FE3AEC97-3CCA-6C4D-BED9-486431531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44112" y="1780102"/>
                      <a:ext cx="9072129" cy="583319"/>
                      <a:chOff x="1644112" y="1780102"/>
                      <a:chExt cx="9072129" cy="583319"/>
                    </a:xfrm>
                    <a:grpFill/>
                  </p:grpSpPr>
                  <p:grpSp>
                    <p:nvGrpSpPr>
                      <p:cNvPr id="69" name="Group 68">
                        <a:extLst>
                          <a:ext uri="{FF2B5EF4-FFF2-40B4-BE49-F238E27FC236}">
                            <a16:creationId xmlns:a16="http://schemas.microsoft.com/office/drawing/2014/main" id="{93CC9A16-562E-EC48-A9F8-C87F3EA35D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644112" y="1780102"/>
                        <a:ext cx="9072129" cy="583319"/>
                        <a:chOff x="1644112" y="1780102"/>
                        <a:chExt cx="9072129" cy="583319"/>
                      </a:xfrm>
                      <a:grpFill/>
                    </p:grpSpPr>
                    <p:cxnSp>
                      <p:nvCxnSpPr>
                        <p:cNvPr id="71" name="Straight Connector 70">
                          <a:extLst>
                            <a:ext uri="{FF2B5EF4-FFF2-40B4-BE49-F238E27FC236}">
                              <a16:creationId xmlns:a16="http://schemas.microsoft.com/office/drawing/2014/main" id="{941A187D-B695-9D46-B0DC-ABF9ACD5986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521649" y="1780102"/>
                          <a:ext cx="0" cy="576870"/>
                        </a:xfrm>
                        <a:prstGeom prst="line">
                          <a:avLst/>
                        </a:prstGeom>
                        <a:grpFill/>
                        <a:ln w="31750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72" name="Group 71">
                          <a:extLst>
                            <a:ext uri="{FF2B5EF4-FFF2-40B4-BE49-F238E27FC236}">
                              <a16:creationId xmlns:a16="http://schemas.microsoft.com/office/drawing/2014/main" id="{91E5FC8C-31F5-2F49-8203-8286FEF3AE6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644112" y="1789387"/>
                          <a:ext cx="9072129" cy="574034"/>
                          <a:chOff x="1644112" y="1789387"/>
                          <a:chExt cx="9072129" cy="574034"/>
                        </a:xfrm>
                        <a:grpFill/>
                      </p:grpSpPr>
                      <p:cxnSp>
                        <p:nvCxnSpPr>
                          <p:cNvPr id="73" name="Straight Connector 72">
                            <a:extLst>
                              <a:ext uri="{FF2B5EF4-FFF2-40B4-BE49-F238E27FC236}">
                                <a16:creationId xmlns:a16="http://schemas.microsoft.com/office/drawing/2014/main" id="{C7E22290-7598-D14C-A4F0-7DA672AD401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644112" y="1789387"/>
                            <a:ext cx="9072129" cy="0"/>
                          </a:xfrm>
                          <a:prstGeom prst="line">
                            <a:avLst/>
                          </a:prstGeom>
                          <a:grpFill/>
                          <a:ln w="31750"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4" name="Straight Connector 73">
                            <a:extLst>
                              <a:ext uri="{FF2B5EF4-FFF2-40B4-BE49-F238E27FC236}">
                                <a16:creationId xmlns:a16="http://schemas.microsoft.com/office/drawing/2014/main" id="{6E5F6069-E99E-954B-890B-9786A70DD0D7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657580" y="1789387"/>
                            <a:ext cx="0" cy="574034"/>
                          </a:xfrm>
                          <a:prstGeom prst="line">
                            <a:avLst/>
                          </a:prstGeom>
                          <a:grpFill/>
                          <a:ln w="31750"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70" name="Straight Connector 69">
                        <a:extLst>
                          <a:ext uri="{FF2B5EF4-FFF2-40B4-BE49-F238E27FC236}">
                            <a16:creationId xmlns:a16="http://schemas.microsoft.com/office/drawing/2014/main" id="{B3549DD8-F7ED-4E4D-9420-EA7DCB9606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838448" y="1803055"/>
                        <a:ext cx="0" cy="530964"/>
                      </a:xfrm>
                      <a:prstGeom prst="line">
                        <a:avLst/>
                      </a:prstGeom>
                      <a:grpFill/>
                      <a:ln w="31750"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E40A6809-9677-6049-A1A4-B83119BCBB11}"/>
                      </a:ext>
                    </a:extLst>
                  </p:cNvPr>
                  <p:cNvGrpSpPr/>
                  <p:nvPr/>
                </p:nvGrpSpPr>
                <p:grpSpPr>
                  <a:xfrm>
                    <a:off x="4513952" y="2372298"/>
                    <a:ext cx="7697" cy="1782339"/>
                    <a:chOff x="4513952" y="2372298"/>
                    <a:chExt cx="7697" cy="1782339"/>
                  </a:xfrm>
                  <a:grpFill/>
                </p:grpSpPr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7580446A-B687-364D-9C66-7D462B5D21D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13952" y="3577767"/>
                      <a:ext cx="0" cy="576870"/>
                    </a:xfrm>
                    <a:prstGeom prst="line">
                      <a:avLst/>
                    </a:prstGeom>
                    <a:grpFill/>
                    <a:ln w="317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F0BF1B2C-0376-FA4B-9020-12491BA01E9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21649" y="2372298"/>
                      <a:ext cx="0" cy="576870"/>
                    </a:xfrm>
                    <a:prstGeom prst="line">
                      <a:avLst/>
                    </a:prstGeom>
                    <a:grpFill/>
                    <a:ln w="317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43898655-BEC8-D441-ADED-5F0BFDE2F085}"/>
                      </a:ext>
                    </a:extLst>
                  </p:cNvPr>
                  <p:cNvGrpSpPr/>
                  <p:nvPr/>
                </p:nvGrpSpPr>
                <p:grpSpPr>
                  <a:xfrm>
                    <a:off x="7835022" y="2627283"/>
                    <a:ext cx="3426" cy="2281950"/>
                    <a:chOff x="7835022" y="2627283"/>
                    <a:chExt cx="3426" cy="2281950"/>
                  </a:xfrm>
                  <a:grpFill/>
                </p:grpSpPr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32329847-5219-F842-98BC-B9740BA686D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35022" y="4332363"/>
                      <a:ext cx="0" cy="576870"/>
                    </a:xfrm>
                    <a:prstGeom prst="line">
                      <a:avLst/>
                    </a:prstGeom>
                    <a:grpFill/>
                    <a:ln w="317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5F851C69-501F-E349-B7BF-6CBC66846E5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35022" y="3480540"/>
                      <a:ext cx="0" cy="576870"/>
                    </a:xfrm>
                    <a:prstGeom prst="line">
                      <a:avLst/>
                    </a:prstGeom>
                    <a:grpFill/>
                    <a:ln w="317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8F171E00-5D99-8149-ACC2-8F2ED57800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38448" y="2627283"/>
                      <a:ext cx="0" cy="576870"/>
                    </a:xfrm>
                    <a:prstGeom prst="line">
                      <a:avLst/>
                    </a:prstGeom>
                    <a:grpFill/>
                    <a:ln w="317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680A876-2232-8941-BF57-BBF610BC4626}"/>
                  </a:ext>
                </a:extLst>
              </p:cNvPr>
              <p:cNvSpPr/>
              <p:nvPr/>
            </p:nvSpPr>
            <p:spPr>
              <a:xfrm>
                <a:off x="553773" y="1895828"/>
                <a:ext cx="2081563" cy="816836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8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WP 2: Industry Mapping: identify needs and opportunities</a:t>
                </a:r>
                <a:endParaRPr kumimoji="0" lang="en-CA" sz="863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863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2281BC-4956-6946-83F1-29F82EB9CF2C}"/>
                </a:ext>
              </a:extLst>
            </p:cNvPr>
            <p:cNvGrpSpPr/>
            <p:nvPr/>
          </p:nvGrpSpPr>
          <p:grpSpPr>
            <a:xfrm>
              <a:off x="4943871" y="620688"/>
              <a:ext cx="2228808" cy="1548960"/>
              <a:chOff x="3203060" y="-275642"/>
              <a:chExt cx="2971744" cy="2201516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6BFDB08-C4F5-3448-AC87-016A7DEEC9E8}"/>
                  </a:ext>
                </a:extLst>
              </p:cNvPr>
              <p:cNvGrpSpPr/>
              <p:nvPr/>
            </p:nvGrpSpPr>
            <p:grpSpPr>
              <a:xfrm>
                <a:off x="3875135" y="-275642"/>
                <a:ext cx="1743689" cy="831429"/>
                <a:chOff x="5265146" y="-233509"/>
                <a:chExt cx="1743689" cy="831429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6D5E0D7-8C51-4E4B-93DC-F57F9C7E3918}"/>
                    </a:ext>
                  </a:extLst>
                </p:cNvPr>
                <p:cNvSpPr/>
                <p:nvPr/>
              </p:nvSpPr>
              <p:spPr>
                <a:xfrm>
                  <a:off x="5265146" y="-233509"/>
                  <a:ext cx="1743689" cy="831429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790EA07-A148-EF43-BE30-02544602A7B3}"/>
                    </a:ext>
                  </a:extLst>
                </p:cNvPr>
                <p:cNvSpPr txBox="1"/>
                <p:nvPr/>
              </p:nvSpPr>
              <p:spPr>
                <a:xfrm>
                  <a:off x="5391605" y="-160254"/>
                  <a:ext cx="1601734" cy="656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sv-SE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European </a:t>
                  </a:r>
                  <a:br>
                    <a:rPr kumimoji="0" lang="sv-SE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sv-SE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Commission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ECC26D-F62D-4148-8665-4DD75136BBAE}"/>
                  </a:ext>
                </a:extLst>
              </p:cNvPr>
              <p:cNvSpPr txBox="1"/>
              <p:nvPr/>
            </p:nvSpPr>
            <p:spPr>
              <a:xfrm>
                <a:off x="3203060" y="1116612"/>
                <a:ext cx="2971744" cy="80926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rgbClr val="466E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WP1: PROJECT COORDINATION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9B3A58F3-647A-E647-963E-0A7DD9F1FEAC}"/>
                </a:ext>
              </a:extLst>
            </p:cNvPr>
            <p:cNvSpPr/>
            <p:nvPr/>
          </p:nvSpPr>
          <p:spPr>
            <a:xfrm rot="10800000">
              <a:off x="5809044" y="1268760"/>
              <a:ext cx="573911" cy="293864"/>
            </a:xfrm>
            <a:prstGeom prst="downArrow">
              <a:avLst/>
            </a:prstGeom>
            <a:solidFill>
              <a:schemeClr val="bg1">
                <a:alpha val="77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3AE71F-5AB1-AD49-9220-5A5C36F80A9D}"/>
                </a:ext>
              </a:extLst>
            </p:cNvPr>
            <p:cNvSpPr/>
            <p:nvPr/>
          </p:nvSpPr>
          <p:spPr>
            <a:xfrm>
              <a:off x="1909519" y="2974016"/>
              <a:ext cx="1495902" cy="397992"/>
            </a:xfrm>
            <a:prstGeom prst="rect">
              <a:avLst/>
            </a:prstGeom>
            <a:solidFill>
              <a:srgbClr val="FF40FF">
                <a:alpha val="45098"/>
              </a:srgbClr>
            </a:solidFill>
            <a:ln>
              <a:solidFill>
                <a:srgbClr val="A64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7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75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5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2.1: </a:t>
              </a:r>
              <a:r>
                <a:rPr kumimoji="0" lang="sv-SE" sz="675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Mapping of ”industry as a supplier”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75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675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43F63A-8EB4-0246-BE78-8AE8F1BC1323}"/>
                </a:ext>
              </a:extLst>
            </p:cNvPr>
            <p:cNvSpPr/>
            <p:nvPr/>
          </p:nvSpPr>
          <p:spPr>
            <a:xfrm>
              <a:off x="1901841" y="3553086"/>
              <a:ext cx="1526696" cy="560420"/>
            </a:xfrm>
            <a:prstGeom prst="rect">
              <a:avLst/>
            </a:prstGeom>
            <a:solidFill>
              <a:srgbClr val="FF40FF">
                <a:alpha val="45098"/>
              </a:srgbClr>
            </a:solidFill>
            <a:ln>
              <a:solidFill>
                <a:srgbClr val="A64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2.2: </a:t>
              </a:r>
              <a:r>
                <a:rPr kumimoji="0" lang="sv-SE" sz="8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Mapping of ”industry as a user”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867776-98D6-6840-8EAF-4A463AEE7A61}"/>
                </a:ext>
              </a:extLst>
            </p:cNvPr>
            <p:cNvSpPr/>
            <p:nvPr/>
          </p:nvSpPr>
          <p:spPr>
            <a:xfrm>
              <a:off x="4039922" y="2974770"/>
              <a:ext cx="1532469" cy="5604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3.1: </a:t>
              </a:r>
              <a:r>
                <a:rPr kumimoji="0" lang="en-GB" sz="71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 of strategy and best practices for exploiting the innovation potential of RIs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5460BB-70EC-844F-B81D-F119038D9AC5}"/>
                </a:ext>
              </a:extLst>
            </p:cNvPr>
            <p:cNvSpPr/>
            <p:nvPr/>
          </p:nvSpPr>
          <p:spPr>
            <a:xfrm>
              <a:off x="8687884" y="3676124"/>
              <a:ext cx="1532469" cy="443282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9804"/>
              </a:schemeClr>
            </a:solidFill>
            <a:ln>
              <a:solidFill>
                <a:srgbClr val="003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5.2: </a:t>
              </a:r>
              <a:r>
                <a:rPr kumimoji="0" lang="en-GB" sz="71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Dissemination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F49403-6181-7242-9597-ED34D10383AE}"/>
                </a:ext>
              </a:extLst>
            </p:cNvPr>
            <p:cNvSpPr/>
            <p:nvPr/>
          </p:nvSpPr>
          <p:spPr>
            <a:xfrm>
              <a:off x="8699395" y="2998812"/>
              <a:ext cx="1536656" cy="56042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9804"/>
              </a:schemeClr>
            </a:solidFill>
            <a:ln>
              <a:solidFill>
                <a:srgbClr val="003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5.1: </a:t>
              </a:r>
              <a:r>
                <a:rPr kumimoji="0" lang="en-GB" sz="71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Communication (website, </a:t>
              </a:r>
              <a:r>
                <a:rPr kumimoji="0" lang="en-GB" sz="71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SoMe</a:t>
              </a:r>
              <a:r>
                <a:rPr kumimoji="0" lang="en-GB" sz="71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and information material)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907709-B31E-CE4D-ACE1-01F18869D834}"/>
                </a:ext>
              </a:extLst>
            </p:cNvPr>
            <p:cNvSpPr/>
            <p:nvPr/>
          </p:nvSpPr>
          <p:spPr>
            <a:xfrm>
              <a:off x="6469782" y="3678178"/>
              <a:ext cx="1532469" cy="560420"/>
            </a:xfrm>
            <a:prstGeom prst="rect">
              <a:avLst/>
            </a:prstGeom>
            <a:solidFill>
              <a:srgbClr val="91C17A"/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4.2: Implementation of ILO/ICO training and organisation activities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A6FFAB-464F-2346-BC4E-29BFC94D0968}"/>
                </a:ext>
              </a:extLst>
            </p:cNvPr>
            <p:cNvSpPr/>
            <p:nvPr/>
          </p:nvSpPr>
          <p:spPr>
            <a:xfrm>
              <a:off x="6469782" y="2971595"/>
              <a:ext cx="1532469" cy="560420"/>
            </a:xfrm>
            <a:prstGeom prst="rect">
              <a:avLst/>
            </a:prstGeom>
            <a:solidFill>
              <a:srgbClr val="91C17A"/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4.1: Implementation of RI-initiated innovation show case studies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0F156D-7000-5449-8416-574A62F7DC9E}"/>
                </a:ext>
              </a:extLst>
            </p:cNvPr>
            <p:cNvSpPr/>
            <p:nvPr/>
          </p:nvSpPr>
          <p:spPr>
            <a:xfrm>
              <a:off x="6894112" y="6081247"/>
              <a:ext cx="161512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General Assembly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7B51A4-BFC2-D14F-9EA2-F8AD607F04A3}"/>
                </a:ext>
              </a:extLst>
            </p:cNvPr>
            <p:cNvSpPr/>
            <p:nvPr/>
          </p:nvSpPr>
          <p:spPr>
            <a:xfrm>
              <a:off x="8703582" y="2282685"/>
              <a:ext cx="1532469" cy="61891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 5: Communication &amp; dissemination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0EEC44-D680-A54F-8A3A-F2C7D16A03DE}"/>
                </a:ext>
              </a:extLst>
            </p:cNvPr>
            <p:cNvSpPr/>
            <p:nvPr/>
          </p:nvSpPr>
          <p:spPr>
            <a:xfrm>
              <a:off x="6488670" y="2274311"/>
              <a:ext cx="1532468" cy="601336"/>
            </a:xfrm>
            <a:prstGeom prst="rect">
              <a:avLst/>
            </a:prstGeom>
            <a:solidFill>
              <a:srgbClr val="466E00"/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 4: Demonstrating: quality, performance and impact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AA7803-28EA-0D41-8AB6-44624EEF1603}"/>
                </a:ext>
              </a:extLst>
            </p:cNvPr>
            <p:cNvCxnSpPr/>
            <p:nvPr/>
          </p:nvCxnSpPr>
          <p:spPr>
            <a:xfrm>
              <a:off x="4817568" y="4101137"/>
              <a:ext cx="0" cy="432653"/>
            </a:xfrm>
            <a:prstGeom prst="line">
              <a:avLst/>
            </a:prstGeom>
            <a:ln w="317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BE7EE2-10C4-4646-9A15-FEF297C2D5BA}"/>
                </a:ext>
              </a:extLst>
            </p:cNvPr>
            <p:cNvSpPr/>
            <p:nvPr/>
          </p:nvSpPr>
          <p:spPr>
            <a:xfrm>
              <a:off x="4039922" y="2291038"/>
              <a:ext cx="1532469" cy="600509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WP 3: Industry engagement: create best practices &amp; strategies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8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08FF01-0667-184D-A6E3-935A40877FDC}"/>
                </a:ext>
              </a:extLst>
            </p:cNvPr>
            <p:cNvSpPr/>
            <p:nvPr/>
          </p:nvSpPr>
          <p:spPr>
            <a:xfrm>
              <a:off x="4039922" y="3678178"/>
              <a:ext cx="1532469" cy="5604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3.2: </a:t>
              </a:r>
              <a:r>
                <a:rPr kumimoji="0" lang="en-GB" sz="71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 of strategy for the training and organization of ILOs/ICOs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9336B8-9CB4-5E41-A8F9-DA35737EF4DB}"/>
                </a:ext>
              </a:extLst>
            </p:cNvPr>
            <p:cNvCxnSpPr/>
            <p:nvPr/>
          </p:nvCxnSpPr>
          <p:spPr>
            <a:xfrm>
              <a:off x="4817568" y="4846604"/>
              <a:ext cx="0" cy="432653"/>
            </a:xfrm>
            <a:prstGeom prst="line">
              <a:avLst/>
            </a:prstGeom>
            <a:ln w="317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47CCC7-790D-B442-A0DD-52FC2285F91B}"/>
                </a:ext>
              </a:extLst>
            </p:cNvPr>
            <p:cNvSpPr/>
            <p:nvPr/>
          </p:nvSpPr>
          <p:spPr>
            <a:xfrm>
              <a:off x="4019826" y="5120432"/>
              <a:ext cx="1532469" cy="5604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3.4: </a:t>
              </a:r>
              <a:r>
                <a:rPr kumimoji="0" lang="en-GB" sz="71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Policy recommendations for optimizing the performances of ILOs/ICOs activities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6DFBC0-34EA-7546-8E53-2D8B55F7BCB0}"/>
                </a:ext>
              </a:extLst>
            </p:cNvPr>
            <p:cNvSpPr/>
            <p:nvPr/>
          </p:nvSpPr>
          <p:spPr>
            <a:xfrm>
              <a:off x="4019826" y="4416000"/>
              <a:ext cx="1532469" cy="5604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3.3: </a:t>
              </a:r>
              <a:r>
                <a:rPr kumimoji="0" lang="en-GB" sz="71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Outreach strategies towards industry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CB3F50-A632-824D-9140-59AFF2B1F855}"/>
                </a:ext>
              </a:extLst>
            </p:cNvPr>
            <p:cNvSpPr txBox="1"/>
            <p:nvPr/>
          </p:nvSpPr>
          <p:spPr>
            <a:xfrm>
              <a:off x="3824329" y="3478516"/>
              <a:ext cx="1347403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DTI, EMSO, ES ILO, ESRF, EMBRC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8A1A9C-A2BE-2E4A-9EF3-D533DE3189E8}"/>
                </a:ext>
              </a:extLst>
            </p:cNvPr>
            <p:cNvSpPr txBox="1"/>
            <p:nvPr/>
          </p:nvSpPr>
          <p:spPr>
            <a:xfrm>
              <a:off x="3824606" y="4181113"/>
              <a:ext cx="136722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 ILO, EMSO, ES ILO, EATRIS, CLARIN, EMBRC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E91424-95D4-224B-B705-CFCA58E40A87}"/>
                </a:ext>
              </a:extLst>
            </p:cNvPr>
            <p:cNvSpPr/>
            <p:nvPr/>
          </p:nvSpPr>
          <p:spPr>
            <a:xfrm>
              <a:off x="6469781" y="4446531"/>
              <a:ext cx="1532469" cy="416360"/>
            </a:xfrm>
            <a:prstGeom prst="rect">
              <a:avLst/>
            </a:prstGeom>
            <a:solidFill>
              <a:srgbClr val="91C17A"/>
            </a:solidFill>
            <a:ln>
              <a:solidFill>
                <a:srgbClr val="466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4.3: Implementation of industry event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13B668-A182-3648-9F83-030E9E4C96AA}"/>
                </a:ext>
              </a:extLst>
            </p:cNvPr>
            <p:cNvSpPr txBox="1"/>
            <p:nvPr/>
          </p:nvSpPr>
          <p:spPr>
            <a:xfrm>
              <a:off x="6266367" y="4742506"/>
              <a:ext cx="125915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 ILO, ESRF, SE ILO, EMBRC, EATRIS, ESS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F676A7-5744-BD44-BC5C-D3EC351DB81E}"/>
                </a:ext>
              </a:extLst>
            </p:cNvPr>
            <p:cNvSpPr txBox="1"/>
            <p:nvPr/>
          </p:nvSpPr>
          <p:spPr>
            <a:xfrm>
              <a:off x="6260364" y="4180873"/>
              <a:ext cx="125915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 ILO, EATRIS, EMSO, SE ILO, CLARIN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54746AC-F575-9842-A19C-63A80A1AB775}"/>
                </a:ext>
              </a:extLst>
            </p:cNvPr>
            <p:cNvSpPr txBox="1"/>
            <p:nvPr/>
          </p:nvSpPr>
          <p:spPr>
            <a:xfrm>
              <a:off x="6262762" y="3479846"/>
              <a:ext cx="1259151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DTI, EMBRC, ES ILO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A6EE57-06C7-9345-8E22-F0539036C37C}"/>
                </a:ext>
              </a:extLst>
            </p:cNvPr>
            <p:cNvSpPr txBox="1"/>
            <p:nvPr/>
          </p:nvSpPr>
          <p:spPr>
            <a:xfrm>
              <a:off x="1775520" y="3356992"/>
              <a:ext cx="1497638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 ILO, EMSO, ES ILO, ESRF, EMBRC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F42DE8-E7AF-C341-B50A-59F19173D640}"/>
                </a:ext>
              </a:extLst>
            </p:cNvPr>
            <p:cNvSpPr txBox="1"/>
            <p:nvPr/>
          </p:nvSpPr>
          <p:spPr>
            <a:xfrm>
              <a:off x="3824329" y="4919036"/>
              <a:ext cx="1367498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 ILO, EMBRC, SE ILO, ESRF, EATRIS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F03E53-1F67-134E-8535-60046106CBE7}"/>
                </a:ext>
              </a:extLst>
            </p:cNvPr>
            <p:cNvSpPr txBox="1"/>
            <p:nvPr/>
          </p:nvSpPr>
          <p:spPr>
            <a:xfrm>
              <a:off x="8506518" y="4087029"/>
              <a:ext cx="1259151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EMBRC, EATRIS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0E7FE3-438A-4E49-BB30-9F8734464060}"/>
                </a:ext>
              </a:extLst>
            </p:cNvPr>
            <p:cNvSpPr txBox="1"/>
            <p:nvPr/>
          </p:nvSpPr>
          <p:spPr>
            <a:xfrm>
              <a:off x="8506518" y="3478696"/>
              <a:ext cx="1259151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ESS, EATRIS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6A622C-3EF1-5D48-8280-DCE78C717363}"/>
                </a:ext>
              </a:extLst>
            </p:cNvPr>
            <p:cNvSpPr txBox="1"/>
            <p:nvPr/>
          </p:nvSpPr>
          <p:spPr>
            <a:xfrm>
              <a:off x="6249946" y="2809262"/>
              <a:ext cx="142266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ESRF, DTI, EMBRC, ES ILO, EATRIS, EMSO, SE ILO, CLARIN, ESRF, ESS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D86D61-BDEB-AD4F-8479-731249984902}"/>
                </a:ext>
              </a:extLst>
            </p:cNvPr>
            <p:cNvSpPr txBox="1"/>
            <p:nvPr/>
          </p:nvSpPr>
          <p:spPr>
            <a:xfrm>
              <a:off x="3818751" y="2725629"/>
              <a:ext cx="151200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DTI, EMSO, ES ILO, ESRF, EMBRC, PL ILO, EATRIS, CLARIN, SE ILO, ESRF, NL ILO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3030AA-7446-3340-B98F-F5D15046C1F0}"/>
                </a:ext>
              </a:extLst>
            </p:cNvPr>
            <p:cNvSpPr txBox="1"/>
            <p:nvPr/>
          </p:nvSpPr>
          <p:spPr>
            <a:xfrm>
              <a:off x="1726344" y="2721824"/>
              <a:ext cx="16743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EMBRC, PL ILO, EMSO, ES ILO, ESRF, EMBRC, DTI, EATRIS, CLARIN, ESS, NL ILO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5F59CE-8854-B249-84D6-C9214BB95E65}"/>
                </a:ext>
              </a:extLst>
            </p:cNvPr>
            <p:cNvSpPr txBox="1"/>
            <p:nvPr/>
          </p:nvSpPr>
          <p:spPr>
            <a:xfrm>
              <a:off x="8487555" y="2825220"/>
              <a:ext cx="1422669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EATRIS, ESS, EMBRC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C02E62-4A06-0647-BA44-3937D939A083}"/>
                </a:ext>
              </a:extLst>
            </p:cNvPr>
            <p:cNvSpPr/>
            <p:nvPr/>
          </p:nvSpPr>
          <p:spPr>
            <a:xfrm>
              <a:off x="2357760" y="864705"/>
              <a:ext cx="1238204" cy="61163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0AA657-E6E0-6540-8701-130319FC9A85}"/>
                </a:ext>
              </a:extLst>
            </p:cNvPr>
            <p:cNvSpPr/>
            <p:nvPr/>
          </p:nvSpPr>
          <p:spPr>
            <a:xfrm>
              <a:off x="2339036" y="824582"/>
              <a:ext cx="1310213" cy="700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nnovation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Advisory Committee</a:t>
              </a:r>
            </a:p>
          </p:txBody>
        </p: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C1630639-F577-9C48-A19B-935381A7B38E}"/>
                </a:ext>
              </a:extLst>
            </p:cNvPr>
            <p:cNvSpPr/>
            <p:nvPr/>
          </p:nvSpPr>
          <p:spPr>
            <a:xfrm>
              <a:off x="2881787" y="1484547"/>
              <a:ext cx="196817" cy="407397"/>
            </a:xfrm>
            <a:prstGeom prst="downArrow">
              <a:avLst/>
            </a:prstGeom>
            <a:solidFill>
              <a:schemeClr val="bg1">
                <a:alpha val="77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B5566EA-1C20-DF43-AA46-93FCA29CE9D5}"/>
                </a:ext>
              </a:extLst>
            </p:cNvPr>
            <p:cNvSpPr/>
            <p:nvPr/>
          </p:nvSpPr>
          <p:spPr>
            <a:xfrm>
              <a:off x="1909053" y="4230794"/>
              <a:ext cx="1526696" cy="560420"/>
            </a:xfrm>
            <a:prstGeom prst="rect">
              <a:avLst/>
            </a:prstGeom>
            <a:solidFill>
              <a:srgbClr val="FF40FF">
                <a:alpha val="45098"/>
              </a:srgbClr>
            </a:solidFill>
            <a:ln>
              <a:solidFill>
                <a:srgbClr val="A64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2.3: Analysis of national indicators for ILO/ICO performances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BAEE85-7430-FD49-AE04-63B6CA419CD4}"/>
                </a:ext>
              </a:extLst>
            </p:cNvPr>
            <p:cNvSpPr txBox="1"/>
            <p:nvPr/>
          </p:nvSpPr>
          <p:spPr>
            <a:xfrm>
              <a:off x="1775520" y="4756061"/>
              <a:ext cx="1272680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NL ILO, CLARIN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0A81C03-8479-CB43-9C15-C2CC228CD9F3}"/>
                </a:ext>
              </a:extLst>
            </p:cNvPr>
            <p:cNvSpPr/>
            <p:nvPr/>
          </p:nvSpPr>
          <p:spPr>
            <a:xfrm>
              <a:off x="1913092" y="4940051"/>
              <a:ext cx="1526696" cy="560420"/>
            </a:xfrm>
            <a:prstGeom prst="rect">
              <a:avLst/>
            </a:prstGeom>
            <a:solidFill>
              <a:srgbClr val="FF40FF">
                <a:alpha val="45098"/>
              </a:srgbClr>
            </a:solidFill>
            <a:ln>
              <a:solidFill>
                <a:srgbClr val="A64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2.4: Assessment information portals on opportunities with RIs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EE23E3-84CF-CD44-BF74-819F0AC0DD80}"/>
                </a:ext>
              </a:extLst>
            </p:cNvPr>
            <p:cNvSpPr txBox="1"/>
            <p:nvPr/>
          </p:nvSpPr>
          <p:spPr>
            <a:xfrm>
              <a:off x="1807842" y="5491708"/>
              <a:ext cx="1272680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DTI, EMBRC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3221729-C75B-B34B-96EF-653533769511}"/>
                </a:ext>
              </a:extLst>
            </p:cNvPr>
            <p:cNvSpPr/>
            <p:nvPr/>
          </p:nvSpPr>
          <p:spPr>
            <a:xfrm>
              <a:off x="1909053" y="5673169"/>
              <a:ext cx="1526696" cy="560420"/>
            </a:xfrm>
            <a:prstGeom prst="rect">
              <a:avLst/>
            </a:prstGeom>
            <a:solidFill>
              <a:srgbClr val="FF40FF">
                <a:alpha val="45098"/>
              </a:srgbClr>
            </a:solidFill>
            <a:ln>
              <a:solidFill>
                <a:srgbClr val="A644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Task 2.5: Survey of the drviers and barriers in industry-RI engagement and business relationships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6DC34B-B230-1242-B614-EBF006FE6E49}"/>
                </a:ext>
              </a:extLst>
            </p:cNvPr>
            <p:cNvSpPr txBox="1"/>
            <p:nvPr/>
          </p:nvSpPr>
          <p:spPr>
            <a:xfrm>
              <a:off x="3822762" y="5619629"/>
              <a:ext cx="1369065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NL ILO, CLARIN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34E321E-4D37-CD40-97A2-CC9AC0CD6902}"/>
                </a:ext>
              </a:extLst>
            </p:cNvPr>
            <p:cNvSpPr txBox="1"/>
            <p:nvPr/>
          </p:nvSpPr>
          <p:spPr>
            <a:xfrm>
              <a:off x="1775002" y="3994373"/>
              <a:ext cx="125915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DTI, EATRIS, EMBRC, ESRF, CLARIN, EMSO, ESS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8C5AF44-C347-EB47-B4CE-231BDCE79569}"/>
                </a:ext>
              </a:extLst>
            </p:cNvPr>
            <p:cNvSpPr txBox="1"/>
            <p:nvPr/>
          </p:nvSpPr>
          <p:spPr>
            <a:xfrm>
              <a:off x="1814480" y="6177989"/>
              <a:ext cx="1272680" cy="184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EMBRC, ESRF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205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953C6D-B36A-5C4F-AC9F-4563A177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Reporting to the European Commission</a:t>
            </a:r>
            <a:br>
              <a:rPr lang="en-US" b="1" dirty="0"/>
            </a:b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C44BA8-5B5A-E24D-85E4-9DCA80078681}"/>
              </a:ext>
            </a:extLst>
          </p:cNvPr>
          <p:cNvSpPr txBox="1"/>
          <p:nvPr/>
        </p:nvSpPr>
        <p:spPr>
          <a:xfrm>
            <a:off x="4694712" y="2748479"/>
            <a:ext cx="2042547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7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WHERE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7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733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74795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71FD4-7719-E743-AF40-96F2E180D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70" y="1854143"/>
            <a:ext cx="7980218" cy="4426571"/>
          </a:xfrm>
          <a:prstGeom prst="rect">
            <a:avLst/>
          </a:prstGeom>
        </p:spPr>
      </p:pic>
      <p:sp>
        <p:nvSpPr>
          <p:cNvPr id="31746" name="Title 3">
            <a:extLst>
              <a:ext uri="{FF2B5EF4-FFF2-40B4-BE49-F238E27FC236}">
                <a16:creationId xmlns:a16="http://schemas.microsoft.com/office/drawing/2014/main" id="{3A0EA21B-0E28-8645-AABB-3E938A2A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ENRITC on the </a:t>
            </a:r>
            <a:r>
              <a:rPr lang="sv-SE" b="1" dirty="0">
                <a:hlinkClick r:id="rId4"/>
              </a:rPr>
              <a:t>Funding &amp; Tenders Portal</a:t>
            </a:r>
            <a:r>
              <a:rPr lang="sv-SE" dirty="0"/>
              <a:t> </a:t>
            </a:r>
            <a:r>
              <a:rPr lang="en-US" altLang="sv-SE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sv-SE" b="1" dirty="0">
              <a:solidFill>
                <a:srgbClr val="FF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1745" name="Slide Number Placeholder 2">
            <a:extLst>
              <a:ext uri="{FF2B5EF4-FFF2-40B4-BE49-F238E27FC236}">
                <a16:creationId xmlns:a16="http://schemas.microsoft.com/office/drawing/2014/main" id="{00BB893F-69C0-8649-9F08-693FE9C08B6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7029450"/>
            <a:ext cx="2844800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defTabSz="457189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EE5666-A649-8A45-AA6C-33AB3CFC5C5A}" type="slidenum">
              <a:rPr lang="en-US" altLang="sv-SE" sz="1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sv-SE" sz="1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B66575-E625-FB45-9DD1-09CCECFC2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256" y="4838700"/>
            <a:ext cx="2272144" cy="127461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D5A6CE-3F95-1F41-A690-BCB40B984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623" y="1706564"/>
            <a:ext cx="3057545" cy="1533236"/>
          </a:xfrm>
          <a:prstGeom prst="ellipse">
            <a:avLst/>
          </a:prstGeom>
          <a:noFill/>
          <a:ln w="25400">
            <a:solidFill>
              <a:schemeClr val="tx2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 sz="1351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6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RIITC_Colour_Codes">
      <a:dk1>
        <a:srgbClr val="0657A3"/>
      </a:dk1>
      <a:lt1>
        <a:sysClr val="window" lastClr="FFFFFF"/>
      </a:lt1>
      <a:dk2>
        <a:srgbClr val="818181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4" id="{EA6A4769-C181-4114-BBEB-465AEC5D12EE}" vid="{6C08EC9C-C5F6-46B3-91E3-935B4EC21B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1458</Words>
  <Application>Microsoft Macintosh PowerPoint</Application>
  <PresentationFormat>Widescreen</PresentationFormat>
  <Paragraphs>255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ENRIITC Project Management: All you need to know!</vt:lpstr>
      <vt:lpstr>Governance</vt:lpstr>
      <vt:lpstr>Review &amp; Approval Procedures</vt:lpstr>
      <vt:lpstr>Project coordination team</vt:lpstr>
      <vt:lpstr>PowerPoint Presentation</vt:lpstr>
      <vt:lpstr>Reporting to the European Commission </vt:lpstr>
      <vt:lpstr>ENRITC on the Funding &amp; Tenders Portal  </vt:lpstr>
      <vt:lpstr>ENRIITC on the Funding &amp; Tenders Portal  </vt:lpstr>
      <vt:lpstr>Content Reporting</vt:lpstr>
      <vt:lpstr>Gantt Chart</vt:lpstr>
      <vt:lpstr>Financial Report</vt:lpstr>
      <vt:lpstr>Periodic Reports &amp; Final Report</vt:lpstr>
      <vt:lpstr>EC Financial Rules and Procedures </vt:lpstr>
      <vt:lpstr>Grant Agreement – Funding &amp; Tenders Portal</vt:lpstr>
      <vt:lpstr>Cost Categories &amp; Eligibility criteria for actual costs  </vt:lpstr>
      <vt:lpstr>Responsibilities</vt:lpstr>
      <vt:lpstr>Visibility of EU Funding</vt:lpstr>
      <vt:lpstr>Record Keeping</vt:lpstr>
      <vt:lpstr>Internal monitoring</vt:lpstr>
      <vt:lpstr>`Brand-new section for H2020 Audits </vt:lpstr>
      <vt:lpstr>Payments</vt:lpstr>
      <vt:lpstr>No such thing as a Free Lunch</vt:lpstr>
      <vt:lpstr>Sharing documents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 Joubert</dc:creator>
  <cp:lastModifiedBy>AC Joubert</cp:lastModifiedBy>
  <cp:revision>20</cp:revision>
  <dcterms:created xsi:type="dcterms:W3CDTF">2020-01-16T14:15:22Z</dcterms:created>
  <dcterms:modified xsi:type="dcterms:W3CDTF">2020-01-20T21:29:31Z</dcterms:modified>
</cp:coreProperties>
</file>