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77" r:id="rId3"/>
    <p:sldId id="258" r:id="rId4"/>
    <p:sldId id="276" r:id="rId5"/>
    <p:sldId id="265" r:id="rId6"/>
    <p:sldId id="266" r:id="rId7"/>
    <p:sldId id="278" r:id="rId8"/>
    <p:sldId id="259" r:id="rId9"/>
    <p:sldId id="263" r:id="rId10"/>
    <p:sldId id="273" r:id="rId11"/>
    <p:sldId id="264" r:id="rId12"/>
    <p:sldId id="267" r:id="rId13"/>
    <p:sldId id="268" r:id="rId14"/>
    <p:sldId id="269" r:id="rId15"/>
    <p:sldId id="270" r:id="rId16"/>
    <p:sldId id="272" r:id="rId17"/>
    <p:sldId id="275" r:id="rId18"/>
    <p:sldId id="271" r:id="rId19"/>
    <p:sldId id="279" r:id="rId20"/>
    <p:sldId id="350" r:id="rId21"/>
    <p:sldId id="473" r:id="rId22"/>
    <p:sldId id="474" r:id="rId23"/>
    <p:sldId id="475" r:id="rId24"/>
    <p:sldId id="262" r:id="rId25"/>
    <p:sldId id="274" r:id="rId26"/>
  </p:sldIdLst>
  <p:sldSz cx="12192000" cy="6858000"/>
  <p:notesSz cx="6858000" cy="9144000"/>
  <p:defaultText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593" autoAdjust="0"/>
    <p:restoredTop sz="94660"/>
  </p:normalViewPr>
  <p:slideViewPr>
    <p:cSldViewPr snapToGrid="0">
      <p:cViewPr varScale="1">
        <p:scale>
          <a:sx n="73" d="100"/>
          <a:sy n="73" d="100"/>
        </p:scale>
        <p:origin x="200" y="10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ront Cover ENRIITC Slide">
    <p:spTree>
      <p:nvGrpSpPr>
        <p:cNvPr id="1" name=""/>
        <p:cNvGrpSpPr/>
        <p:nvPr/>
      </p:nvGrpSpPr>
      <p:grpSpPr>
        <a:xfrm>
          <a:off x="0" y="0"/>
          <a:ext cx="0" cy="0"/>
          <a:chOff x="0" y="0"/>
          <a:chExt cx="0" cy="0"/>
        </a:xfrm>
      </p:grpSpPr>
      <p:pic>
        <p:nvPicPr>
          <p:cNvPr id="7" name="Picture 6" descr="A close up of a map&#10;&#10;Description automatically generated">
            <a:extLst>
              <a:ext uri="{FF2B5EF4-FFF2-40B4-BE49-F238E27FC236}">
                <a16:creationId xmlns:a16="http://schemas.microsoft.com/office/drawing/2014/main" id="{F505E05F-3513-4834-9E5F-5E427D715BDF}"/>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2387" r="33748"/>
          <a:stretch/>
        </p:blipFill>
        <p:spPr>
          <a:xfrm>
            <a:off x="0" y="2735103"/>
            <a:ext cx="12192000" cy="2646149"/>
          </a:xfrm>
          <a:prstGeom prst="rect">
            <a:avLst/>
          </a:prstGeom>
        </p:spPr>
      </p:pic>
      <p:sp>
        <p:nvSpPr>
          <p:cNvPr id="9" name="TextBox 8">
            <a:extLst>
              <a:ext uri="{FF2B5EF4-FFF2-40B4-BE49-F238E27FC236}">
                <a16:creationId xmlns:a16="http://schemas.microsoft.com/office/drawing/2014/main" id="{32D93462-E91A-42FD-A195-F17F734E3CFE}"/>
              </a:ext>
            </a:extLst>
          </p:cNvPr>
          <p:cNvSpPr txBox="1"/>
          <p:nvPr userDrawn="1"/>
        </p:nvSpPr>
        <p:spPr>
          <a:xfrm>
            <a:off x="1897378" y="1501205"/>
            <a:ext cx="5065485" cy="1031051"/>
          </a:xfrm>
          <a:prstGeom prst="rect">
            <a:avLst/>
          </a:prstGeom>
          <a:noFill/>
        </p:spPr>
        <p:txBody>
          <a:bodyPr wrap="square" rtlCol="0">
            <a:spAutoFit/>
          </a:bodyPr>
          <a:lstStyle/>
          <a:p>
            <a:r>
              <a:rPr lang="en-US" sz="6100" dirty="0"/>
              <a:t>ENRIITC</a:t>
            </a:r>
            <a:endParaRPr lang="en-NL" sz="6100" dirty="0"/>
          </a:p>
        </p:txBody>
      </p:sp>
      <p:sp>
        <p:nvSpPr>
          <p:cNvPr id="11" name="Rectangle 20">
            <a:extLst>
              <a:ext uri="{FF2B5EF4-FFF2-40B4-BE49-F238E27FC236}">
                <a16:creationId xmlns:a16="http://schemas.microsoft.com/office/drawing/2014/main" id="{794D3306-EB2D-4A2F-8CF0-A064426EFC05}"/>
              </a:ext>
            </a:extLst>
          </p:cNvPr>
          <p:cNvSpPr/>
          <p:nvPr userDrawn="1"/>
        </p:nvSpPr>
        <p:spPr>
          <a:xfrm>
            <a:off x="-112750" y="2532254"/>
            <a:ext cx="12304750" cy="3142831"/>
          </a:xfrm>
          <a:custGeom>
            <a:avLst/>
            <a:gdLst>
              <a:gd name="connsiteX0" fmla="*/ 0 w 8538029"/>
              <a:gd name="connsiteY0" fmla="*/ 0 h 2339976"/>
              <a:gd name="connsiteX1" fmla="*/ 8538029 w 8538029"/>
              <a:gd name="connsiteY1" fmla="*/ 0 h 2339976"/>
              <a:gd name="connsiteX2" fmla="*/ 8538029 w 8538029"/>
              <a:gd name="connsiteY2" fmla="*/ 2339976 h 2339976"/>
              <a:gd name="connsiteX3" fmla="*/ 0 w 8538029"/>
              <a:gd name="connsiteY3" fmla="*/ 2339976 h 2339976"/>
              <a:gd name="connsiteX4" fmla="*/ 0 w 8538029"/>
              <a:gd name="connsiteY4" fmla="*/ 0 h 2339976"/>
              <a:gd name="connsiteX0" fmla="*/ 0 w 8538029"/>
              <a:gd name="connsiteY0" fmla="*/ 0 h 2349501"/>
              <a:gd name="connsiteX1" fmla="*/ 8538029 w 8538029"/>
              <a:gd name="connsiteY1" fmla="*/ 0 h 2349501"/>
              <a:gd name="connsiteX2" fmla="*/ 6213929 w 8538029"/>
              <a:gd name="connsiteY2" fmla="*/ 2349501 h 2349501"/>
              <a:gd name="connsiteX3" fmla="*/ 0 w 8538029"/>
              <a:gd name="connsiteY3" fmla="*/ 2339976 h 2349501"/>
              <a:gd name="connsiteX4" fmla="*/ 0 w 8538029"/>
              <a:gd name="connsiteY4" fmla="*/ 0 h 2349501"/>
              <a:gd name="connsiteX0" fmla="*/ 0 w 8176079"/>
              <a:gd name="connsiteY0" fmla="*/ 9525 h 2359026"/>
              <a:gd name="connsiteX1" fmla="*/ 8176079 w 8176079"/>
              <a:gd name="connsiteY1" fmla="*/ 0 h 2359026"/>
              <a:gd name="connsiteX2" fmla="*/ 6213929 w 8176079"/>
              <a:gd name="connsiteY2" fmla="*/ 2359026 h 2359026"/>
              <a:gd name="connsiteX3" fmla="*/ 0 w 8176079"/>
              <a:gd name="connsiteY3" fmla="*/ 2349501 h 2359026"/>
              <a:gd name="connsiteX4" fmla="*/ 0 w 8176079"/>
              <a:gd name="connsiteY4" fmla="*/ 9525 h 2359026"/>
              <a:gd name="connsiteX0" fmla="*/ 0 w 8414204"/>
              <a:gd name="connsiteY0" fmla="*/ 19050 h 2368551"/>
              <a:gd name="connsiteX1" fmla="*/ 8414204 w 8414204"/>
              <a:gd name="connsiteY1" fmla="*/ 0 h 2368551"/>
              <a:gd name="connsiteX2" fmla="*/ 6213929 w 8414204"/>
              <a:gd name="connsiteY2" fmla="*/ 2368551 h 2368551"/>
              <a:gd name="connsiteX3" fmla="*/ 0 w 8414204"/>
              <a:gd name="connsiteY3" fmla="*/ 2359026 h 2368551"/>
              <a:gd name="connsiteX4" fmla="*/ 0 w 8414204"/>
              <a:gd name="connsiteY4" fmla="*/ 19050 h 2368551"/>
              <a:gd name="connsiteX0" fmla="*/ 0 w 6225397"/>
              <a:gd name="connsiteY0" fmla="*/ 19050 h 2368551"/>
              <a:gd name="connsiteX1" fmla="*/ 6225397 w 6225397"/>
              <a:gd name="connsiteY1" fmla="*/ 0 h 2368551"/>
              <a:gd name="connsiteX2" fmla="*/ 6213929 w 6225397"/>
              <a:gd name="connsiteY2" fmla="*/ 2368551 h 2368551"/>
              <a:gd name="connsiteX3" fmla="*/ 0 w 6225397"/>
              <a:gd name="connsiteY3" fmla="*/ 2359026 h 2368551"/>
              <a:gd name="connsiteX4" fmla="*/ 0 w 6225397"/>
              <a:gd name="connsiteY4" fmla="*/ 19050 h 2368551"/>
              <a:gd name="connsiteX0" fmla="*/ 0 w 6538084"/>
              <a:gd name="connsiteY0" fmla="*/ 0 h 2349501"/>
              <a:gd name="connsiteX1" fmla="*/ 6538084 w 6538084"/>
              <a:gd name="connsiteY1" fmla="*/ 176084 h 2349501"/>
              <a:gd name="connsiteX2" fmla="*/ 6213929 w 6538084"/>
              <a:gd name="connsiteY2" fmla="*/ 2349501 h 2349501"/>
              <a:gd name="connsiteX3" fmla="*/ 0 w 6538084"/>
              <a:gd name="connsiteY3" fmla="*/ 2339976 h 2349501"/>
              <a:gd name="connsiteX4" fmla="*/ 0 w 6538084"/>
              <a:gd name="connsiteY4" fmla="*/ 0 h 2349501"/>
              <a:gd name="connsiteX0" fmla="*/ 0 w 6538084"/>
              <a:gd name="connsiteY0" fmla="*/ 425580 h 2173417"/>
              <a:gd name="connsiteX1" fmla="*/ 6538084 w 6538084"/>
              <a:gd name="connsiteY1" fmla="*/ 0 h 2173417"/>
              <a:gd name="connsiteX2" fmla="*/ 6213929 w 6538084"/>
              <a:gd name="connsiteY2" fmla="*/ 2173417 h 2173417"/>
              <a:gd name="connsiteX3" fmla="*/ 0 w 6538084"/>
              <a:gd name="connsiteY3" fmla="*/ 2163892 h 2173417"/>
              <a:gd name="connsiteX4" fmla="*/ 0 w 6538084"/>
              <a:gd name="connsiteY4" fmla="*/ 425580 h 2173417"/>
              <a:gd name="connsiteX0" fmla="*/ 0 w 6214021"/>
              <a:gd name="connsiteY0" fmla="*/ 523147 h 2270984"/>
              <a:gd name="connsiteX1" fmla="*/ 6105841 w 6214021"/>
              <a:gd name="connsiteY1" fmla="*/ 0 h 2270984"/>
              <a:gd name="connsiteX2" fmla="*/ 6213929 w 6214021"/>
              <a:gd name="connsiteY2" fmla="*/ 2270984 h 2270984"/>
              <a:gd name="connsiteX3" fmla="*/ 0 w 6214021"/>
              <a:gd name="connsiteY3" fmla="*/ 2261459 h 2270984"/>
              <a:gd name="connsiteX4" fmla="*/ 0 w 6214021"/>
              <a:gd name="connsiteY4" fmla="*/ 523147 h 2270984"/>
              <a:gd name="connsiteX0" fmla="*/ 0 w 6105841"/>
              <a:gd name="connsiteY0" fmla="*/ 523147 h 2270984"/>
              <a:gd name="connsiteX1" fmla="*/ 6105841 w 6105841"/>
              <a:gd name="connsiteY1" fmla="*/ 0 h 2270984"/>
              <a:gd name="connsiteX2" fmla="*/ 6094372 w 6105841"/>
              <a:gd name="connsiteY2" fmla="*/ 2270984 h 2270984"/>
              <a:gd name="connsiteX3" fmla="*/ 0 w 6105841"/>
              <a:gd name="connsiteY3" fmla="*/ 2261459 h 2270984"/>
              <a:gd name="connsiteX4" fmla="*/ 0 w 6105841"/>
              <a:gd name="connsiteY4" fmla="*/ 523147 h 2270984"/>
              <a:gd name="connsiteX0" fmla="*/ 45983 w 6105841"/>
              <a:gd name="connsiteY0" fmla="*/ 0 h 2365761"/>
              <a:gd name="connsiteX1" fmla="*/ 6105841 w 6105841"/>
              <a:gd name="connsiteY1" fmla="*/ 94777 h 2365761"/>
              <a:gd name="connsiteX2" fmla="*/ 6094372 w 6105841"/>
              <a:gd name="connsiteY2" fmla="*/ 2365761 h 2365761"/>
              <a:gd name="connsiteX3" fmla="*/ 0 w 6105841"/>
              <a:gd name="connsiteY3" fmla="*/ 2356236 h 2365761"/>
              <a:gd name="connsiteX4" fmla="*/ 45983 w 6105841"/>
              <a:gd name="connsiteY4" fmla="*/ 0 h 2365761"/>
              <a:gd name="connsiteX0" fmla="*/ 45983 w 6094617"/>
              <a:gd name="connsiteY0" fmla="*/ 2790 h 2368551"/>
              <a:gd name="connsiteX1" fmla="*/ 6059858 w 6094617"/>
              <a:gd name="connsiteY1" fmla="*/ 0 h 2368551"/>
              <a:gd name="connsiteX2" fmla="*/ 6094372 w 6094617"/>
              <a:gd name="connsiteY2" fmla="*/ 2368551 h 2368551"/>
              <a:gd name="connsiteX3" fmla="*/ 0 w 6094617"/>
              <a:gd name="connsiteY3" fmla="*/ 2359026 h 2368551"/>
              <a:gd name="connsiteX4" fmla="*/ 45983 w 6094617"/>
              <a:gd name="connsiteY4" fmla="*/ 2790 h 2368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617" h="2368551">
                <a:moveTo>
                  <a:pt x="45983" y="2790"/>
                </a:moveTo>
                <a:lnTo>
                  <a:pt x="6059858" y="0"/>
                </a:lnTo>
                <a:cubicBezTo>
                  <a:pt x="6056035" y="789517"/>
                  <a:pt x="6098195" y="1579034"/>
                  <a:pt x="6094372" y="2368551"/>
                </a:cubicBezTo>
                <a:lnTo>
                  <a:pt x="0" y="2359026"/>
                </a:lnTo>
                <a:lnTo>
                  <a:pt x="45983" y="2790"/>
                </a:lnTo>
                <a:close/>
              </a:path>
            </a:pathLst>
          </a:custGeom>
          <a:gradFill flip="none" rotWithShape="1">
            <a:gsLst>
              <a:gs pos="92000">
                <a:schemeClr val="accent1">
                  <a:lumMod val="45000"/>
                  <a:lumOff val="55000"/>
                  <a:alpha val="8000"/>
                </a:schemeClr>
              </a:gs>
              <a:gs pos="15000">
                <a:schemeClr val="bg2"/>
              </a:gs>
            </a:gsLst>
            <a:lin ang="1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endParaRPr lang="en-NL" dirty="0"/>
          </a:p>
        </p:txBody>
      </p:sp>
      <p:pic>
        <p:nvPicPr>
          <p:cNvPr id="13" name="Picture 12" descr="A close up of a sign&#10;&#10;Description automatically generated">
            <a:extLst>
              <a:ext uri="{FF2B5EF4-FFF2-40B4-BE49-F238E27FC236}">
                <a16:creationId xmlns:a16="http://schemas.microsoft.com/office/drawing/2014/main" id="{1DBEAAF4-39EF-4A8A-B520-8EB9FD101E9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91421" y="317606"/>
            <a:ext cx="866819" cy="404741"/>
          </a:xfrm>
          <a:prstGeom prst="rect">
            <a:avLst/>
          </a:prstGeom>
        </p:spPr>
      </p:pic>
      <p:sp>
        <p:nvSpPr>
          <p:cNvPr id="14" name="Rectangle 13">
            <a:extLst>
              <a:ext uri="{FF2B5EF4-FFF2-40B4-BE49-F238E27FC236}">
                <a16:creationId xmlns:a16="http://schemas.microsoft.com/office/drawing/2014/main" id="{8F9F51DA-9EA1-4C6D-A85C-26217213C71E}"/>
              </a:ext>
            </a:extLst>
          </p:cNvPr>
          <p:cNvSpPr/>
          <p:nvPr userDrawn="1"/>
        </p:nvSpPr>
        <p:spPr>
          <a:xfrm>
            <a:off x="0" y="2460625"/>
            <a:ext cx="12192000" cy="3305175"/>
          </a:xfrm>
          <a:prstGeom prst="rect">
            <a:avLst/>
          </a:prstGeom>
          <a:gradFill>
            <a:gsLst>
              <a:gs pos="92000">
                <a:schemeClr val="accent1">
                  <a:lumMod val="45000"/>
                  <a:lumOff val="55000"/>
                  <a:alpha val="65000"/>
                </a:schemeClr>
              </a:gs>
              <a:gs pos="15000">
                <a:schemeClr val="bg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endParaRPr lang="en-NL" dirty="0"/>
          </a:p>
        </p:txBody>
      </p:sp>
      <p:sp>
        <p:nvSpPr>
          <p:cNvPr id="5" name="Text Placeholder 4">
            <a:extLst>
              <a:ext uri="{FF2B5EF4-FFF2-40B4-BE49-F238E27FC236}">
                <a16:creationId xmlns:a16="http://schemas.microsoft.com/office/drawing/2014/main" id="{B82C83CD-AED1-4FB9-80DD-0A1D60415B96}"/>
              </a:ext>
            </a:extLst>
          </p:cNvPr>
          <p:cNvSpPr>
            <a:spLocks noGrp="1"/>
          </p:cNvSpPr>
          <p:nvPr>
            <p:ph type="body" sz="quarter" idx="10" hasCustomPrompt="1"/>
          </p:nvPr>
        </p:nvSpPr>
        <p:spPr>
          <a:xfrm>
            <a:off x="2035175" y="2955698"/>
            <a:ext cx="6682106" cy="593725"/>
          </a:xfrm>
          <a:prstGeom prst="rect">
            <a:avLst/>
          </a:prstGeom>
        </p:spPr>
        <p:txBody>
          <a:bodyPr anchor="ctr"/>
          <a:lstStyle>
            <a:lvl1pPr>
              <a:defRPr sz="3600"/>
            </a:lvl1pPr>
          </a:lstStyle>
          <a:p>
            <a:pPr lvl="0"/>
            <a:r>
              <a:rPr lang="en-US" dirty="0"/>
              <a:t>Type title here</a:t>
            </a:r>
          </a:p>
        </p:txBody>
      </p:sp>
      <p:sp>
        <p:nvSpPr>
          <p:cNvPr id="18" name="Text Placeholder 17">
            <a:extLst>
              <a:ext uri="{FF2B5EF4-FFF2-40B4-BE49-F238E27FC236}">
                <a16:creationId xmlns:a16="http://schemas.microsoft.com/office/drawing/2014/main" id="{C4226E3B-0121-40C5-929D-7E27E31AB9F2}"/>
              </a:ext>
            </a:extLst>
          </p:cNvPr>
          <p:cNvSpPr>
            <a:spLocks noGrp="1"/>
          </p:cNvSpPr>
          <p:nvPr>
            <p:ph type="body" sz="quarter" idx="11" hasCustomPrompt="1"/>
          </p:nvPr>
        </p:nvSpPr>
        <p:spPr>
          <a:xfrm>
            <a:off x="2035175" y="3640138"/>
            <a:ext cx="6697663" cy="504825"/>
          </a:xfrm>
          <a:prstGeom prst="rect">
            <a:avLst/>
          </a:prstGeom>
        </p:spPr>
        <p:txBody>
          <a:bodyPr/>
          <a:lstStyle/>
          <a:p>
            <a:pPr lvl="0"/>
            <a:r>
              <a:rPr lang="en-US" dirty="0"/>
              <a:t>Type name here</a:t>
            </a:r>
          </a:p>
        </p:txBody>
      </p:sp>
      <p:sp>
        <p:nvSpPr>
          <p:cNvPr id="20" name="Text Placeholder 19">
            <a:extLst>
              <a:ext uri="{FF2B5EF4-FFF2-40B4-BE49-F238E27FC236}">
                <a16:creationId xmlns:a16="http://schemas.microsoft.com/office/drawing/2014/main" id="{36DF7C71-76C3-4462-8E7B-A97EAF9CA491}"/>
              </a:ext>
            </a:extLst>
          </p:cNvPr>
          <p:cNvSpPr>
            <a:spLocks noGrp="1"/>
          </p:cNvSpPr>
          <p:nvPr>
            <p:ph type="body" sz="quarter" idx="12" hasCustomPrompt="1"/>
          </p:nvPr>
        </p:nvSpPr>
        <p:spPr>
          <a:xfrm>
            <a:off x="2035175" y="4239828"/>
            <a:ext cx="2536825" cy="429260"/>
          </a:xfrm>
          <a:prstGeom prst="rect">
            <a:avLst/>
          </a:prstGeom>
        </p:spPr>
        <p:txBody>
          <a:bodyPr/>
          <a:lstStyle/>
          <a:p>
            <a:pPr lvl="0"/>
            <a:r>
              <a:rPr lang="en-US" dirty="0"/>
              <a:t>DD/MM/YYYY</a:t>
            </a:r>
          </a:p>
        </p:txBody>
      </p:sp>
      <p:pic>
        <p:nvPicPr>
          <p:cNvPr id="16" name="Picture 15">
            <a:extLst>
              <a:ext uri="{FF2B5EF4-FFF2-40B4-BE49-F238E27FC236}">
                <a16:creationId xmlns:a16="http://schemas.microsoft.com/office/drawing/2014/main" id="{53791550-42E0-42E3-919F-CCC4C0CED9D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66007" y="6343564"/>
            <a:ext cx="3263900" cy="288121"/>
          </a:xfrm>
          <a:prstGeom prst="rect">
            <a:avLst/>
          </a:prstGeom>
        </p:spPr>
      </p:pic>
    </p:spTree>
    <p:extLst>
      <p:ext uri="{BB962C8B-B14F-4D97-AF65-F5344CB8AC3E}">
        <p14:creationId xmlns:p14="http://schemas.microsoft.com/office/powerpoint/2010/main" val="26548045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ENRIITC Slide">
    <p:spTree>
      <p:nvGrpSpPr>
        <p:cNvPr id="1" name=""/>
        <p:cNvGrpSpPr/>
        <p:nvPr/>
      </p:nvGrpSpPr>
      <p:grpSpPr>
        <a:xfrm>
          <a:off x="0" y="0"/>
          <a:ext cx="0" cy="0"/>
          <a:chOff x="0" y="0"/>
          <a:chExt cx="0" cy="0"/>
        </a:xfrm>
      </p:grpSpPr>
      <p:pic>
        <p:nvPicPr>
          <p:cNvPr id="7" name="Picture 6" descr="A close up of a map&#10;&#10;Description automatically generated">
            <a:extLst>
              <a:ext uri="{FF2B5EF4-FFF2-40B4-BE49-F238E27FC236}">
                <a16:creationId xmlns:a16="http://schemas.microsoft.com/office/drawing/2014/main" id="{36D709E3-4770-452A-AC39-9112A3E419EC}"/>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t="55635" b="1318"/>
          <a:stretch/>
        </p:blipFill>
        <p:spPr>
          <a:xfrm>
            <a:off x="0" y="0"/>
            <a:ext cx="12192000" cy="722347"/>
          </a:xfrm>
          <a:prstGeom prst="rect">
            <a:avLst/>
          </a:prstGeom>
        </p:spPr>
      </p:pic>
      <p:sp>
        <p:nvSpPr>
          <p:cNvPr id="8" name="Rectangle 20">
            <a:extLst>
              <a:ext uri="{FF2B5EF4-FFF2-40B4-BE49-F238E27FC236}">
                <a16:creationId xmlns:a16="http://schemas.microsoft.com/office/drawing/2014/main" id="{E2CA6960-5911-48B4-824A-B2B8CA9EACD4}"/>
              </a:ext>
            </a:extLst>
          </p:cNvPr>
          <p:cNvSpPr/>
          <p:nvPr userDrawn="1"/>
        </p:nvSpPr>
        <p:spPr>
          <a:xfrm rot="10800000">
            <a:off x="0" y="-101601"/>
            <a:ext cx="12192000" cy="823947"/>
          </a:xfrm>
          <a:custGeom>
            <a:avLst/>
            <a:gdLst>
              <a:gd name="connsiteX0" fmla="*/ 0 w 8538029"/>
              <a:gd name="connsiteY0" fmla="*/ 0 h 2339976"/>
              <a:gd name="connsiteX1" fmla="*/ 8538029 w 8538029"/>
              <a:gd name="connsiteY1" fmla="*/ 0 h 2339976"/>
              <a:gd name="connsiteX2" fmla="*/ 8538029 w 8538029"/>
              <a:gd name="connsiteY2" fmla="*/ 2339976 h 2339976"/>
              <a:gd name="connsiteX3" fmla="*/ 0 w 8538029"/>
              <a:gd name="connsiteY3" fmla="*/ 2339976 h 2339976"/>
              <a:gd name="connsiteX4" fmla="*/ 0 w 8538029"/>
              <a:gd name="connsiteY4" fmla="*/ 0 h 2339976"/>
              <a:gd name="connsiteX0" fmla="*/ 0 w 8538029"/>
              <a:gd name="connsiteY0" fmla="*/ 0 h 2349501"/>
              <a:gd name="connsiteX1" fmla="*/ 8538029 w 8538029"/>
              <a:gd name="connsiteY1" fmla="*/ 0 h 2349501"/>
              <a:gd name="connsiteX2" fmla="*/ 6213929 w 8538029"/>
              <a:gd name="connsiteY2" fmla="*/ 2349501 h 2349501"/>
              <a:gd name="connsiteX3" fmla="*/ 0 w 8538029"/>
              <a:gd name="connsiteY3" fmla="*/ 2339976 h 2349501"/>
              <a:gd name="connsiteX4" fmla="*/ 0 w 8538029"/>
              <a:gd name="connsiteY4" fmla="*/ 0 h 2349501"/>
              <a:gd name="connsiteX0" fmla="*/ 0 w 8176079"/>
              <a:gd name="connsiteY0" fmla="*/ 9525 h 2359026"/>
              <a:gd name="connsiteX1" fmla="*/ 8176079 w 8176079"/>
              <a:gd name="connsiteY1" fmla="*/ 0 h 2359026"/>
              <a:gd name="connsiteX2" fmla="*/ 6213929 w 8176079"/>
              <a:gd name="connsiteY2" fmla="*/ 2359026 h 2359026"/>
              <a:gd name="connsiteX3" fmla="*/ 0 w 8176079"/>
              <a:gd name="connsiteY3" fmla="*/ 2349501 h 2359026"/>
              <a:gd name="connsiteX4" fmla="*/ 0 w 8176079"/>
              <a:gd name="connsiteY4" fmla="*/ 9525 h 2359026"/>
              <a:gd name="connsiteX0" fmla="*/ 0 w 8414204"/>
              <a:gd name="connsiteY0" fmla="*/ 19050 h 2368551"/>
              <a:gd name="connsiteX1" fmla="*/ 8414204 w 8414204"/>
              <a:gd name="connsiteY1" fmla="*/ 0 h 2368551"/>
              <a:gd name="connsiteX2" fmla="*/ 6213929 w 8414204"/>
              <a:gd name="connsiteY2" fmla="*/ 2368551 h 2368551"/>
              <a:gd name="connsiteX3" fmla="*/ 0 w 8414204"/>
              <a:gd name="connsiteY3" fmla="*/ 2359026 h 2368551"/>
              <a:gd name="connsiteX4" fmla="*/ 0 w 8414204"/>
              <a:gd name="connsiteY4" fmla="*/ 19050 h 2368551"/>
              <a:gd name="connsiteX0" fmla="*/ 0 w 6213929"/>
              <a:gd name="connsiteY0" fmla="*/ 19050 h 2368551"/>
              <a:gd name="connsiteX1" fmla="*/ 5826505 w 6213929"/>
              <a:gd name="connsiteY1" fmla="*/ 0 h 2368551"/>
              <a:gd name="connsiteX2" fmla="*/ 6213929 w 6213929"/>
              <a:gd name="connsiteY2" fmla="*/ 2368551 h 2368551"/>
              <a:gd name="connsiteX3" fmla="*/ 0 w 6213929"/>
              <a:gd name="connsiteY3" fmla="*/ 2359026 h 2368551"/>
              <a:gd name="connsiteX4" fmla="*/ 0 w 6213929"/>
              <a:gd name="connsiteY4" fmla="*/ 19050 h 2368551"/>
              <a:gd name="connsiteX0" fmla="*/ 0 w 5826505"/>
              <a:gd name="connsiteY0" fmla="*/ 19050 h 2408218"/>
              <a:gd name="connsiteX1" fmla="*/ 5826505 w 5826505"/>
              <a:gd name="connsiteY1" fmla="*/ 0 h 2408218"/>
              <a:gd name="connsiteX2" fmla="*/ 5534658 w 5826505"/>
              <a:gd name="connsiteY2" fmla="*/ 2408218 h 2408218"/>
              <a:gd name="connsiteX3" fmla="*/ 0 w 5826505"/>
              <a:gd name="connsiteY3" fmla="*/ 2359026 h 2408218"/>
              <a:gd name="connsiteX4" fmla="*/ 0 w 5826505"/>
              <a:gd name="connsiteY4" fmla="*/ 19050 h 2408218"/>
              <a:gd name="connsiteX0" fmla="*/ 0 w 5538735"/>
              <a:gd name="connsiteY0" fmla="*/ 0 h 2389168"/>
              <a:gd name="connsiteX1" fmla="*/ 5538735 w 5538735"/>
              <a:gd name="connsiteY1" fmla="*/ 784 h 2389168"/>
              <a:gd name="connsiteX2" fmla="*/ 5534658 w 5538735"/>
              <a:gd name="connsiteY2" fmla="*/ 2389168 h 2389168"/>
              <a:gd name="connsiteX3" fmla="*/ 0 w 5538735"/>
              <a:gd name="connsiteY3" fmla="*/ 2339976 h 2389168"/>
              <a:gd name="connsiteX4" fmla="*/ 0 w 5538735"/>
              <a:gd name="connsiteY4" fmla="*/ 0 h 2389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8735" h="2389168">
                <a:moveTo>
                  <a:pt x="0" y="0"/>
                </a:moveTo>
                <a:lnTo>
                  <a:pt x="5538735" y="784"/>
                </a:lnTo>
                <a:lnTo>
                  <a:pt x="5534658" y="2389168"/>
                </a:lnTo>
                <a:lnTo>
                  <a:pt x="0" y="2339976"/>
                </a:lnTo>
                <a:lnTo>
                  <a:pt x="0" y="0"/>
                </a:lnTo>
                <a:close/>
              </a:path>
            </a:pathLst>
          </a:custGeom>
          <a:gradFill flip="none" rotWithShape="1">
            <a:gsLst>
              <a:gs pos="26000">
                <a:schemeClr val="accent1">
                  <a:alpha val="6000"/>
                  <a:lumMod val="4000"/>
                  <a:lumOff val="96000"/>
                </a:schemeClr>
              </a:gs>
              <a:gs pos="5000">
                <a:schemeClr val="accent1">
                  <a:lumMod val="45000"/>
                  <a:lumOff val="55000"/>
                </a:schemeClr>
              </a:gs>
              <a:gs pos="100000">
                <a:schemeClr val="accent1">
                  <a:lumMod val="45000"/>
                  <a:lumOff val="55000"/>
                </a:schemeClr>
              </a:gs>
              <a:gs pos="100000">
                <a:schemeClr val="accent1">
                  <a:lumMod val="30000"/>
                  <a:lumOff val="70000"/>
                </a:schemeClr>
              </a:gs>
            </a:gsLst>
            <a:path path="rect">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dirty="0"/>
          </a:p>
        </p:txBody>
      </p:sp>
      <p:sp>
        <p:nvSpPr>
          <p:cNvPr id="9" name="Content Placeholder 2">
            <a:extLst>
              <a:ext uri="{FF2B5EF4-FFF2-40B4-BE49-F238E27FC236}">
                <a16:creationId xmlns:a16="http://schemas.microsoft.com/office/drawing/2014/main" id="{2A354230-C9B8-4AB4-B833-AC10E2421F3C}"/>
              </a:ext>
            </a:extLst>
          </p:cNvPr>
          <p:cNvSpPr>
            <a:spLocks noGrp="1"/>
          </p:cNvSpPr>
          <p:nvPr>
            <p:ph idx="1"/>
          </p:nvPr>
        </p:nvSpPr>
        <p:spPr>
          <a:xfrm>
            <a:off x="695324" y="2119087"/>
            <a:ext cx="10658476" cy="40578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L" dirty="0"/>
          </a:p>
        </p:txBody>
      </p:sp>
      <p:pic>
        <p:nvPicPr>
          <p:cNvPr id="10" name="Picture 9">
            <a:extLst>
              <a:ext uri="{FF2B5EF4-FFF2-40B4-BE49-F238E27FC236}">
                <a16:creationId xmlns:a16="http://schemas.microsoft.com/office/drawing/2014/main" id="{AEE83869-8A1D-44A6-BF6F-4F56AE5FE50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6007" y="6343564"/>
            <a:ext cx="3263900" cy="288121"/>
          </a:xfrm>
          <a:prstGeom prst="rect">
            <a:avLst/>
          </a:prstGeom>
        </p:spPr>
      </p:pic>
      <p:sp>
        <p:nvSpPr>
          <p:cNvPr id="11" name="Title 1">
            <a:extLst>
              <a:ext uri="{FF2B5EF4-FFF2-40B4-BE49-F238E27FC236}">
                <a16:creationId xmlns:a16="http://schemas.microsoft.com/office/drawing/2014/main" id="{90E0DA6A-1F8E-4096-87AE-A11226611A02}"/>
              </a:ext>
            </a:extLst>
          </p:cNvPr>
          <p:cNvSpPr>
            <a:spLocks noGrp="1"/>
          </p:cNvSpPr>
          <p:nvPr>
            <p:ph type="title"/>
          </p:nvPr>
        </p:nvSpPr>
        <p:spPr>
          <a:xfrm>
            <a:off x="695325" y="1060905"/>
            <a:ext cx="10658476" cy="645659"/>
          </a:xfrm>
          <a:prstGeom prst="rect">
            <a:avLst/>
          </a:prstGeom>
        </p:spPr>
        <p:txBody>
          <a:bodyPr/>
          <a:lstStyle/>
          <a:p>
            <a:r>
              <a:rPr lang="en-US"/>
              <a:t>Click to edit Master title style</a:t>
            </a:r>
            <a:endParaRPr lang="en-NL" dirty="0"/>
          </a:p>
        </p:txBody>
      </p:sp>
      <p:pic>
        <p:nvPicPr>
          <p:cNvPr id="12" name="Picture 11" descr="A close up of a sign&#10;&#10;Description automatically generated">
            <a:extLst>
              <a:ext uri="{FF2B5EF4-FFF2-40B4-BE49-F238E27FC236}">
                <a16:creationId xmlns:a16="http://schemas.microsoft.com/office/drawing/2014/main" id="{16028AB2-3499-4CB2-8248-783A9AA7869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66021" y="206180"/>
            <a:ext cx="866819" cy="404741"/>
          </a:xfrm>
          <a:prstGeom prst="rect">
            <a:avLst/>
          </a:prstGeom>
        </p:spPr>
      </p:pic>
    </p:spTree>
    <p:extLst>
      <p:ext uri="{BB962C8B-B14F-4D97-AF65-F5344CB8AC3E}">
        <p14:creationId xmlns:p14="http://schemas.microsoft.com/office/powerpoint/2010/main" val="42262804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mparison ENRIITC Slide">
    <p:spTree>
      <p:nvGrpSpPr>
        <p:cNvPr id="1" name=""/>
        <p:cNvGrpSpPr/>
        <p:nvPr/>
      </p:nvGrpSpPr>
      <p:grpSpPr>
        <a:xfrm>
          <a:off x="0" y="0"/>
          <a:ext cx="0" cy="0"/>
          <a:chOff x="0" y="0"/>
          <a:chExt cx="0" cy="0"/>
        </a:xfrm>
      </p:grpSpPr>
      <p:sp>
        <p:nvSpPr>
          <p:cNvPr id="8" name="Text Placeholder 2">
            <a:extLst>
              <a:ext uri="{FF2B5EF4-FFF2-40B4-BE49-F238E27FC236}">
                <a16:creationId xmlns:a16="http://schemas.microsoft.com/office/drawing/2014/main" id="{157415B0-0415-4E13-B6E2-3C60A4048334}"/>
              </a:ext>
            </a:extLst>
          </p:cNvPr>
          <p:cNvSpPr>
            <a:spLocks noGrp="1"/>
          </p:cNvSpPr>
          <p:nvPr>
            <p:ph type="body" idx="1"/>
          </p:nvPr>
        </p:nvSpPr>
        <p:spPr>
          <a:xfrm>
            <a:off x="695326" y="2416855"/>
            <a:ext cx="5302250" cy="58760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9" name="Content Placeholder 3">
            <a:extLst>
              <a:ext uri="{FF2B5EF4-FFF2-40B4-BE49-F238E27FC236}">
                <a16:creationId xmlns:a16="http://schemas.microsoft.com/office/drawing/2014/main" id="{61866144-63C0-494E-AD5E-032EF8153D6C}"/>
              </a:ext>
            </a:extLst>
          </p:cNvPr>
          <p:cNvSpPr>
            <a:spLocks noGrp="1"/>
          </p:cNvSpPr>
          <p:nvPr>
            <p:ph sz="half" idx="2"/>
          </p:nvPr>
        </p:nvSpPr>
        <p:spPr>
          <a:xfrm>
            <a:off x="692150" y="3004457"/>
            <a:ext cx="5305425" cy="318520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L" dirty="0"/>
          </a:p>
        </p:txBody>
      </p:sp>
      <p:sp>
        <p:nvSpPr>
          <p:cNvPr id="10" name="Text Placeholder 4">
            <a:extLst>
              <a:ext uri="{FF2B5EF4-FFF2-40B4-BE49-F238E27FC236}">
                <a16:creationId xmlns:a16="http://schemas.microsoft.com/office/drawing/2014/main" id="{241AAF99-BD54-406E-B011-B4745C5D8712}"/>
              </a:ext>
            </a:extLst>
          </p:cNvPr>
          <p:cNvSpPr>
            <a:spLocks noGrp="1"/>
          </p:cNvSpPr>
          <p:nvPr>
            <p:ph type="body" sz="quarter" idx="3"/>
          </p:nvPr>
        </p:nvSpPr>
        <p:spPr>
          <a:xfrm>
            <a:off x="6169024" y="2416855"/>
            <a:ext cx="5183188" cy="58760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1" name="Content Placeholder 5">
            <a:extLst>
              <a:ext uri="{FF2B5EF4-FFF2-40B4-BE49-F238E27FC236}">
                <a16:creationId xmlns:a16="http://schemas.microsoft.com/office/drawing/2014/main" id="{58554F35-D73B-4B8F-9EB4-22C01C69E478}"/>
              </a:ext>
            </a:extLst>
          </p:cNvPr>
          <p:cNvSpPr>
            <a:spLocks noGrp="1"/>
          </p:cNvSpPr>
          <p:nvPr>
            <p:ph sz="quarter" idx="4"/>
          </p:nvPr>
        </p:nvSpPr>
        <p:spPr>
          <a:xfrm>
            <a:off x="6172200" y="3004457"/>
            <a:ext cx="5183188" cy="318520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L"/>
          </a:p>
        </p:txBody>
      </p:sp>
      <p:pic>
        <p:nvPicPr>
          <p:cNvPr id="12" name="Picture 11">
            <a:extLst>
              <a:ext uri="{FF2B5EF4-FFF2-40B4-BE49-F238E27FC236}">
                <a16:creationId xmlns:a16="http://schemas.microsoft.com/office/drawing/2014/main" id="{DB65C184-98E1-4B00-9018-CCFB06B4F40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6007" y="6343564"/>
            <a:ext cx="3263900" cy="288121"/>
          </a:xfrm>
          <a:prstGeom prst="rect">
            <a:avLst/>
          </a:prstGeom>
        </p:spPr>
      </p:pic>
      <p:pic>
        <p:nvPicPr>
          <p:cNvPr id="22" name="Picture 21" descr="A close up of a map&#10;&#10;Description automatically generated">
            <a:extLst>
              <a:ext uri="{FF2B5EF4-FFF2-40B4-BE49-F238E27FC236}">
                <a16:creationId xmlns:a16="http://schemas.microsoft.com/office/drawing/2014/main" id="{82EAFD9F-98B7-4BE0-B998-CF81F4870AB0}"/>
              </a:ext>
            </a:extLst>
          </p:cNvPr>
          <p:cNvPicPr>
            <a:picLocks noChangeAspect="1"/>
          </p:cNvPicPr>
          <p:nvPr userDrawn="1"/>
        </p:nvPicPr>
        <p:blipFill rotWithShape="1">
          <a:blip r:embed="rId3">
            <a:alphaModFix amt="20000"/>
            <a:extLst>
              <a:ext uri="{28A0092B-C50C-407E-A947-70E740481C1C}">
                <a14:useLocalDpi xmlns:a14="http://schemas.microsoft.com/office/drawing/2010/main" val="0"/>
              </a:ext>
            </a:extLst>
          </a:blip>
          <a:srcRect t="55635" b="1318"/>
          <a:stretch/>
        </p:blipFill>
        <p:spPr>
          <a:xfrm>
            <a:off x="0" y="0"/>
            <a:ext cx="12192000" cy="722347"/>
          </a:xfrm>
          <a:prstGeom prst="rect">
            <a:avLst/>
          </a:prstGeom>
        </p:spPr>
      </p:pic>
      <p:sp>
        <p:nvSpPr>
          <p:cNvPr id="23" name="Rectangle 20">
            <a:extLst>
              <a:ext uri="{FF2B5EF4-FFF2-40B4-BE49-F238E27FC236}">
                <a16:creationId xmlns:a16="http://schemas.microsoft.com/office/drawing/2014/main" id="{AEE33C70-99FF-4732-A203-27CA25F78E21}"/>
              </a:ext>
            </a:extLst>
          </p:cNvPr>
          <p:cNvSpPr/>
          <p:nvPr userDrawn="1"/>
        </p:nvSpPr>
        <p:spPr>
          <a:xfrm rot="10800000">
            <a:off x="0" y="-101601"/>
            <a:ext cx="12192000" cy="823947"/>
          </a:xfrm>
          <a:custGeom>
            <a:avLst/>
            <a:gdLst>
              <a:gd name="connsiteX0" fmla="*/ 0 w 8538029"/>
              <a:gd name="connsiteY0" fmla="*/ 0 h 2339976"/>
              <a:gd name="connsiteX1" fmla="*/ 8538029 w 8538029"/>
              <a:gd name="connsiteY1" fmla="*/ 0 h 2339976"/>
              <a:gd name="connsiteX2" fmla="*/ 8538029 w 8538029"/>
              <a:gd name="connsiteY2" fmla="*/ 2339976 h 2339976"/>
              <a:gd name="connsiteX3" fmla="*/ 0 w 8538029"/>
              <a:gd name="connsiteY3" fmla="*/ 2339976 h 2339976"/>
              <a:gd name="connsiteX4" fmla="*/ 0 w 8538029"/>
              <a:gd name="connsiteY4" fmla="*/ 0 h 2339976"/>
              <a:gd name="connsiteX0" fmla="*/ 0 w 8538029"/>
              <a:gd name="connsiteY0" fmla="*/ 0 h 2349501"/>
              <a:gd name="connsiteX1" fmla="*/ 8538029 w 8538029"/>
              <a:gd name="connsiteY1" fmla="*/ 0 h 2349501"/>
              <a:gd name="connsiteX2" fmla="*/ 6213929 w 8538029"/>
              <a:gd name="connsiteY2" fmla="*/ 2349501 h 2349501"/>
              <a:gd name="connsiteX3" fmla="*/ 0 w 8538029"/>
              <a:gd name="connsiteY3" fmla="*/ 2339976 h 2349501"/>
              <a:gd name="connsiteX4" fmla="*/ 0 w 8538029"/>
              <a:gd name="connsiteY4" fmla="*/ 0 h 2349501"/>
              <a:gd name="connsiteX0" fmla="*/ 0 w 8176079"/>
              <a:gd name="connsiteY0" fmla="*/ 9525 h 2359026"/>
              <a:gd name="connsiteX1" fmla="*/ 8176079 w 8176079"/>
              <a:gd name="connsiteY1" fmla="*/ 0 h 2359026"/>
              <a:gd name="connsiteX2" fmla="*/ 6213929 w 8176079"/>
              <a:gd name="connsiteY2" fmla="*/ 2359026 h 2359026"/>
              <a:gd name="connsiteX3" fmla="*/ 0 w 8176079"/>
              <a:gd name="connsiteY3" fmla="*/ 2349501 h 2359026"/>
              <a:gd name="connsiteX4" fmla="*/ 0 w 8176079"/>
              <a:gd name="connsiteY4" fmla="*/ 9525 h 2359026"/>
              <a:gd name="connsiteX0" fmla="*/ 0 w 8414204"/>
              <a:gd name="connsiteY0" fmla="*/ 19050 h 2368551"/>
              <a:gd name="connsiteX1" fmla="*/ 8414204 w 8414204"/>
              <a:gd name="connsiteY1" fmla="*/ 0 h 2368551"/>
              <a:gd name="connsiteX2" fmla="*/ 6213929 w 8414204"/>
              <a:gd name="connsiteY2" fmla="*/ 2368551 h 2368551"/>
              <a:gd name="connsiteX3" fmla="*/ 0 w 8414204"/>
              <a:gd name="connsiteY3" fmla="*/ 2359026 h 2368551"/>
              <a:gd name="connsiteX4" fmla="*/ 0 w 8414204"/>
              <a:gd name="connsiteY4" fmla="*/ 19050 h 2368551"/>
              <a:gd name="connsiteX0" fmla="*/ 0 w 6213929"/>
              <a:gd name="connsiteY0" fmla="*/ 19050 h 2368551"/>
              <a:gd name="connsiteX1" fmla="*/ 5826505 w 6213929"/>
              <a:gd name="connsiteY1" fmla="*/ 0 h 2368551"/>
              <a:gd name="connsiteX2" fmla="*/ 6213929 w 6213929"/>
              <a:gd name="connsiteY2" fmla="*/ 2368551 h 2368551"/>
              <a:gd name="connsiteX3" fmla="*/ 0 w 6213929"/>
              <a:gd name="connsiteY3" fmla="*/ 2359026 h 2368551"/>
              <a:gd name="connsiteX4" fmla="*/ 0 w 6213929"/>
              <a:gd name="connsiteY4" fmla="*/ 19050 h 2368551"/>
              <a:gd name="connsiteX0" fmla="*/ 0 w 5826505"/>
              <a:gd name="connsiteY0" fmla="*/ 19050 h 2408218"/>
              <a:gd name="connsiteX1" fmla="*/ 5826505 w 5826505"/>
              <a:gd name="connsiteY1" fmla="*/ 0 h 2408218"/>
              <a:gd name="connsiteX2" fmla="*/ 5534658 w 5826505"/>
              <a:gd name="connsiteY2" fmla="*/ 2408218 h 2408218"/>
              <a:gd name="connsiteX3" fmla="*/ 0 w 5826505"/>
              <a:gd name="connsiteY3" fmla="*/ 2359026 h 2408218"/>
              <a:gd name="connsiteX4" fmla="*/ 0 w 5826505"/>
              <a:gd name="connsiteY4" fmla="*/ 19050 h 2408218"/>
              <a:gd name="connsiteX0" fmla="*/ 0 w 5538735"/>
              <a:gd name="connsiteY0" fmla="*/ 0 h 2389168"/>
              <a:gd name="connsiteX1" fmla="*/ 5538735 w 5538735"/>
              <a:gd name="connsiteY1" fmla="*/ 784 h 2389168"/>
              <a:gd name="connsiteX2" fmla="*/ 5534658 w 5538735"/>
              <a:gd name="connsiteY2" fmla="*/ 2389168 h 2389168"/>
              <a:gd name="connsiteX3" fmla="*/ 0 w 5538735"/>
              <a:gd name="connsiteY3" fmla="*/ 2339976 h 2389168"/>
              <a:gd name="connsiteX4" fmla="*/ 0 w 5538735"/>
              <a:gd name="connsiteY4" fmla="*/ 0 h 2389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8735" h="2389168">
                <a:moveTo>
                  <a:pt x="0" y="0"/>
                </a:moveTo>
                <a:lnTo>
                  <a:pt x="5538735" y="784"/>
                </a:lnTo>
                <a:lnTo>
                  <a:pt x="5534658" y="2389168"/>
                </a:lnTo>
                <a:lnTo>
                  <a:pt x="0" y="2339976"/>
                </a:lnTo>
                <a:lnTo>
                  <a:pt x="0" y="0"/>
                </a:lnTo>
                <a:close/>
              </a:path>
            </a:pathLst>
          </a:custGeom>
          <a:gradFill flip="none" rotWithShape="1">
            <a:gsLst>
              <a:gs pos="26000">
                <a:schemeClr val="accent1">
                  <a:alpha val="6000"/>
                  <a:lumMod val="4000"/>
                  <a:lumOff val="96000"/>
                </a:schemeClr>
              </a:gs>
              <a:gs pos="5000">
                <a:schemeClr val="accent1">
                  <a:lumMod val="45000"/>
                  <a:lumOff val="55000"/>
                </a:schemeClr>
              </a:gs>
              <a:gs pos="100000">
                <a:schemeClr val="accent1">
                  <a:lumMod val="45000"/>
                  <a:lumOff val="55000"/>
                </a:schemeClr>
              </a:gs>
              <a:gs pos="100000">
                <a:schemeClr val="accent1">
                  <a:lumMod val="30000"/>
                  <a:lumOff val="70000"/>
                </a:schemeClr>
              </a:gs>
            </a:gsLst>
            <a:path path="rect">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dirty="0"/>
          </a:p>
        </p:txBody>
      </p:sp>
      <p:pic>
        <p:nvPicPr>
          <p:cNvPr id="24" name="Picture 23" descr="A close up of a sign&#10;&#10;Description automatically generated">
            <a:extLst>
              <a:ext uri="{FF2B5EF4-FFF2-40B4-BE49-F238E27FC236}">
                <a16:creationId xmlns:a16="http://schemas.microsoft.com/office/drawing/2014/main" id="{3C2C1FE5-CAB6-4F82-882F-440B8D54AFF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66021" y="206180"/>
            <a:ext cx="866819" cy="404741"/>
          </a:xfrm>
          <a:prstGeom prst="rect">
            <a:avLst/>
          </a:prstGeom>
        </p:spPr>
      </p:pic>
      <p:sp>
        <p:nvSpPr>
          <p:cNvPr id="26" name="Title 1">
            <a:extLst>
              <a:ext uri="{FF2B5EF4-FFF2-40B4-BE49-F238E27FC236}">
                <a16:creationId xmlns:a16="http://schemas.microsoft.com/office/drawing/2014/main" id="{9B87E4CB-594E-4412-89EA-9D96BEDA0AC0}"/>
              </a:ext>
            </a:extLst>
          </p:cNvPr>
          <p:cNvSpPr>
            <a:spLocks noGrp="1"/>
          </p:cNvSpPr>
          <p:nvPr>
            <p:ph type="title"/>
          </p:nvPr>
        </p:nvSpPr>
        <p:spPr>
          <a:xfrm>
            <a:off x="695325" y="1060905"/>
            <a:ext cx="10810876" cy="645659"/>
          </a:xfrm>
          <a:prstGeom prst="rect">
            <a:avLst/>
          </a:prstGeom>
        </p:spPr>
        <p:txBody>
          <a:bodyPr/>
          <a:lstStyle/>
          <a:p>
            <a:r>
              <a:rPr lang="en-US"/>
              <a:t>Click to edit Master title style</a:t>
            </a:r>
            <a:endParaRPr lang="en-NL" dirty="0"/>
          </a:p>
        </p:txBody>
      </p:sp>
    </p:spTree>
    <p:extLst>
      <p:ext uri="{BB962C8B-B14F-4D97-AF65-F5344CB8AC3E}">
        <p14:creationId xmlns:p14="http://schemas.microsoft.com/office/powerpoint/2010/main" val="19454306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ENRIITC Slid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CBBF2E7-97DF-46CD-BB08-F2D07B7980C8}"/>
              </a:ext>
            </a:extLst>
          </p:cNvPr>
          <p:cNvSpPr>
            <a:spLocks noGrp="1"/>
          </p:cNvSpPr>
          <p:nvPr>
            <p:ph sz="half" idx="1"/>
          </p:nvPr>
        </p:nvSpPr>
        <p:spPr>
          <a:xfrm>
            <a:off x="838200" y="2285999"/>
            <a:ext cx="5181600" cy="3890963"/>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L"/>
          </a:p>
        </p:txBody>
      </p:sp>
      <p:sp>
        <p:nvSpPr>
          <p:cNvPr id="4" name="Content Placeholder 3">
            <a:extLst>
              <a:ext uri="{FF2B5EF4-FFF2-40B4-BE49-F238E27FC236}">
                <a16:creationId xmlns:a16="http://schemas.microsoft.com/office/drawing/2014/main" id="{AA114755-0822-4F7B-98A1-2A7BF543C84E}"/>
              </a:ext>
            </a:extLst>
          </p:cNvPr>
          <p:cNvSpPr>
            <a:spLocks noGrp="1"/>
          </p:cNvSpPr>
          <p:nvPr>
            <p:ph sz="half" idx="2"/>
          </p:nvPr>
        </p:nvSpPr>
        <p:spPr>
          <a:xfrm>
            <a:off x="6172200" y="2285999"/>
            <a:ext cx="5181600" cy="3890964"/>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L" dirty="0"/>
          </a:p>
        </p:txBody>
      </p:sp>
      <p:pic>
        <p:nvPicPr>
          <p:cNvPr id="8" name="Picture 7" descr="A close up of a map&#10;&#10;Description automatically generated">
            <a:extLst>
              <a:ext uri="{FF2B5EF4-FFF2-40B4-BE49-F238E27FC236}">
                <a16:creationId xmlns:a16="http://schemas.microsoft.com/office/drawing/2014/main" id="{D842D7D9-E32B-41EA-9A9F-2E0131B0381D}"/>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t="55635" b="1318"/>
          <a:stretch/>
        </p:blipFill>
        <p:spPr>
          <a:xfrm>
            <a:off x="0" y="0"/>
            <a:ext cx="12192000" cy="722347"/>
          </a:xfrm>
          <a:prstGeom prst="rect">
            <a:avLst/>
          </a:prstGeom>
        </p:spPr>
      </p:pic>
      <p:sp>
        <p:nvSpPr>
          <p:cNvPr id="9" name="Rectangle 20">
            <a:extLst>
              <a:ext uri="{FF2B5EF4-FFF2-40B4-BE49-F238E27FC236}">
                <a16:creationId xmlns:a16="http://schemas.microsoft.com/office/drawing/2014/main" id="{04ACCE8B-9313-4DC6-BCBC-5F432BD4DA7A}"/>
              </a:ext>
            </a:extLst>
          </p:cNvPr>
          <p:cNvSpPr/>
          <p:nvPr userDrawn="1"/>
        </p:nvSpPr>
        <p:spPr>
          <a:xfrm rot="10800000">
            <a:off x="0" y="-101601"/>
            <a:ext cx="12192000" cy="823947"/>
          </a:xfrm>
          <a:custGeom>
            <a:avLst/>
            <a:gdLst>
              <a:gd name="connsiteX0" fmla="*/ 0 w 8538029"/>
              <a:gd name="connsiteY0" fmla="*/ 0 h 2339976"/>
              <a:gd name="connsiteX1" fmla="*/ 8538029 w 8538029"/>
              <a:gd name="connsiteY1" fmla="*/ 0 h 2339976"/>
              <a:gd name="connsiteX2" fmla="*/ 8538029 w 8538029"/>
              <a:gd name="connsiteY2" fmla="*/ 2339976 h 2339976"/>
              <a:gd name="connsiteX3" fmla="*/ 0 w 8538029"/>
              <a:gd name="connsiteY3" fmla="*/ 2339976 h 2339976"/>
              <a:gd name="connsiteX4" fmla="*/ 0 w 8538029"/>
              <a:gd name="connsiteY4" fmla="*/ 0 h 2339976"/>
              <a:gd name="connsiteX0" fmla="*/ 0 w 8538029"/>
              <a:gd name="connsiteY0" fmla="*/ 0 h 2349501"/>
              <a:gd name="connsiteX1" fmla="*/ 8538029 w 8538029"/>
              <a:gd name="connsiteY1" fmla="*/ 0 h 2349501"/>
              <a:gd name="connsiteX2" fmla="*/ 6213929 w 8538029"/>
              <a:gd name="connsiteY2" fmla="*/ 2349501 h 2349501"/>
              <a:gd name="connsiteX3" fmla="*/ 0 w 8538029"/>
              <a:gd name="connsiteY3" fmla="*/ 2339976 h 2349501"/>
              <a:gd name="connsiteX4" fmla="*/ 0 w 8538029"/>
              <a:gd name="connsiteY4" fmla="*/ 0 h 2349501"/>
              <a:gd name="connsiteX0" fmla="*/ 0 w 8176079"/>
              <a:gd name="connsiteY0" fmla="*/ 9525 h 2359026"/>
              <a:gd name="connsiteX1" fmla="*/ 8176079 w 8176079"/>
              <a:gd name="connsiteY1" fmla="*/ 0 h 2359026"/>
              <a:gd name="connsiteX2" fmla="*/ 6213929 w 8176079"/>
              <a:gd name="connsiteY2" fmla="*/ 2359026 h 2359026"/>
              <a:gd name="connsiteX3" fmla="*/ 0 w 8176079"/>
              <a:gd name="connsiteY3" fmla="*/ 2349501 h 2359026"/>
              <a:gd name="connsiteX4" fmla="*/ 0 w 8176079"/>
              <a:gd name="connsiteY4" fmla="*/ 9525 h 2359026"/>
              <a:gd name="connsiteX0" fmla="*/ 0 w 8414204"/>
              <a:gd name="connsiteY0" fmla="*/ 19050 h 2368551"/>
              <a:gd name="connsiteX1" fmla="*/ 8414204 w 8414204"/>
              <a:gd name="connsiteY1" fmla="*/ 0 h 2368551"/>
              <a:gd name="connsiteX2" fmla="*/ 6213929 w 8414204"/>
              <a:gd name="connsiteY2" fmla="*/ 2368551 h 2368551"/>
              <a:gd name="connsiteX3" fmla="*/ 0 w 8414204"/>
              <a:gd name="connsiteY3" fmla="*/ 2359026 h 2368551"/>
              <a:gd name="connsiteX4" fmla="*/ 0 w 8414204"/>
              <a:gd name="connsiteY4" fmla="*/ 19050 h 2368551"/>
              <a:gd name="connsiteX0" fmla="*/ 0 w 6213929"/>
              <a:gd name="connsiteY0" fmla="*/ 19050 h 2368551"/>
              <a:gd name="connsiteX1" fmla="*/ 5826505 w 6213929"/>
              <a:gd name="connsiteY1" fmla="*/ 0 h 2368551"/>
              <a:gd name="connsiteX2" fmla="*/ 6213929 w 6213929"/>
              <a:gd name="connsiteY2" fmla="*/ 2368551 h 2368551"/>
              <a:gd name="connsiteX3" fmla="*/ 0 w 6213929"/>
              <a:gd name="connsiteY3" fmla="*/ 2359026 h 2368551"/>
              <a:gd name="connsiteX4" fmla="*/ 0 w 6213929"/>
              <a:gd name="connsiteY4" fmla="*/ 19050 h 2368551"/>
              <a:gd name="connsiteX0" fmla="*/ 0 w 5826505"/>
              <a:gd name="connsiteY0" fmla="*/ 19050 h 2408218"/>
              <a:gd name="connsiteX1" fmla="*/ 5826505 w 5826505"/>
              <a:gd name="connsiteY1" fmla="*/ 0 h 2408218"/>
              <a:gd name="connsiteX2" fmla="*/ 5534658 w 5826505"/>
              <a:gd name="connsiteY2" fmla="*/ 2408218 h 2408218"/>
              <a:gd name="connsiteX3" fmla="*/ 0 w 5826505"/>
              <a:gd name="connsiteY3" fmla="*/ 2359026 h 2408218"/>
              <a:gd name="connsiteX4" fmla="*/ 0 w 5826505"/>
              <a:gd name="connsiteY4" fmla="*/ 19050 h 2408218"/>
              <a:gd name="connsiteX0" fmla="*/ 0 w 5538735"/>
              <a:gd name="connsiteY0" fmla="*/ 0 h 2389168"/>
              <a:gd name="connsiteX1" fmla="*/ 5538735 w 5538735"/>
              <a:gd name="connsiteY1" fmla="*/ 784 h 2389168"/>
              <a:gd name="connsiteX2" fmla="*/ 5534658 w 5538735"/>
              <a:gd name="connsiteY2" fmla="*/ 2389168 h 2389168"/>
              <a:gd name="connsiteX3" fmla="*/ 0 w 5538735"/>
              <a:gd name="connsiteY3" fmla="*/ 2339976 h 2389168"/>
              <a:gd name="connsiteX4" fmla="*/ 0 w 5538735"/>
              <a:gd name="connsiteY4" fmla="*/ 0 h 2389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8735" h="2389168">
                <a:moveTo>
                  <a:pt x="0" y="0"/>
                </a:moveTo>
                <a:lnTo>
                  <a:pt x="5538735" y="784"/>
                </a:lnTo>
                <a:lnTo>
                  <a:pt x="5534658" y="2389168"/>
                </a:lnTo>
                <a:lnTo>
                  <a:pt x="0" y="2339976"/>
                </a:lnTo>
                <a:lnTo>
                  <a:pt x="0" y="0"/>
                </a:lnTo>
                <a:close/>
              </a:path>
            </a:pathLst>
          </a:custGeom>
          <a:gradFill flip="none" rotWithShape="1">
            <a:gsLst>
              <a:gs pos="26000">
                <a:schemeClr val="accent1">
                  <a:alpha val="6000"/>
                  <a:lumMod val="4000"/>
                  <a:lumOff val="96000"/>
                </a:schemeClr>
              </a:gs>
              <a:gs pos="5000">
                <a:schemeClr val="accent1">
                  <a:lumMod val="45000"/>
                  <a:lumOff val="55000"/>
                </a:schemeClr>
              </a:gs>
              <a:gs pos="100000">
                <a:schemeClr val="accent1">
                  <a:lumMod val="45000"/>
                  <a:lumOff val="55000"/>
                </a:schemeClr>
              </a:gs>
              <a:gs pos="100000">
                <a:schemeClr val="accent1">
                  <a:lumMod val="30000"/>
                  <a:lumOff val="70000"/>
                </a:schemeClr>
              </a:gs>
            </a:gsLst>
            <a:path path="rect">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dirty="0"/>
          </a:p>
        </p:txBody>
      </p:sp>
      <p:pic>
        <p:nvPicPr>
          <p:cNvPr id="10" name="Picture 9" descr="A close up of a sign&#10;&#10;Description automatically generated">
            <a:extLst>
              <a:ext uri="{FF2B5EF4-FFF2-40B4-BE49-F238E27FC236}">
                <a16:creationId xmlns:a16="http://schemas.microsoft.com/office/drawing/2014/main" id="{115D5D52-33DB-425E-8D50-6104933DC13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6021" y="206180"/>
            <a:ext cx="866819" cy="404741"/>
          </a:xfrm>
          <a:prstGeom prst="rect">
            <a:avLst/>
          </a:prstGeom>
        </p:spPr>
      </p:pic>
      <p:sp>
        <p:nvSpPr>
          <p:cNvPr id="11" name="Title 1">
            <a:extLst>
              <a:ext uri="{FF2B5EF4-FFF2-40B4-BE49-F238E27FC236}">
                <a16:creationId xmlns:a16="http://schemas.microsoft.com/office/drawing/2014/main" id="{663BBA50-2339-4E79-98C1-A0F14AD52AF2}"/>
              </a:ext>
            </a:extLst>
          </p:cNvPr>
          <p:cNvSpPr txBox="1">
            <a:spLocks/>
          </p:cNvSpPr>
          <p:nvPr userDrawn="1"/>
        </p:nvSpPr>
        <p:spPr>
          <a:xfrm>
            <a:off x="695325" y="1060905"/>
            <a:ext cx="10658476" cy="64565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t>Click to edit Master title style</a:t>
            </a:r>
            <a:endParaRPr lang="en-NL" dirty="0"/>
          </a:p>
        </p:txBody>
      </p:sp>
      <p:pic>
        <p:nvPicPr>
          <p:cNvPr id="12" name="Picture 11">
            <a:extLst>
              <a:ext uri="{FF2B5EF4-FFF2-40B4-BE49-F238E27FC236}">
                <a16:creationId xmlns:a16="http://schemas.microsoft.com/office/drawing/2014/main" id="{3BCEF30A-A37E-4B0D-948A-E906446F6FA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66007" y="6343564"/>
            <a:ext cx="3263900" cy="288121"/>
          </a:xfrm>
          <a:prstGeom prst="rect">
            <a:avLst/>
          </a:prstGeom>
        </p:spPr>
      </p:pic>
    </p:spTree>
    <p:extLst>
      <p:ext uri="{BB962C8B-B14F-4D97-AF65-F5344CB8AC3E}">
        <p14:creationId xmlns:p14="http://schemas.microsoft.com/office/powerpoint/2010/main" val="40419624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D5654F7-0A1B-4CEC-AFBF-F57CD7EBFEA3}"/>
              </a:ext>
            </a:extLst>
          </p:cNvPr>
          <p:cNvSpPr>
            <a:spLocks noGrp="1"/>
          </p:cNvSpPr>
          <p:nvPr>
            <p:ph type="ctrTitle"/>
          </p:nvPr>
        </p:nvSpPr>
        <p:spPr>
          <a:xfrm>
            <a:off x="689905" y="1118384"/>
            <a:ext cx="10968694" cy="2310616"/>
          </a:xfrm>
          <a:prstGeom prst="rect">
            <a:avLst/>
          </a:prstGeom>
        </p:spPr>
        <p:txBody>
          <a:bodyPr anchor="b"/>
          <a:lstStyle>
            <a:lvl1pPr algn="ctr">
              <a:defRPr sz="6000"/>
            </a:lvl1pPr>
          </a:lstStyle>
          <a:p>
            <a:r>
              <a:rPr lang="en-US"/>
              <a:t>Click to edit Master title style</a:t>
            </a:r>
            <a:endParaRPr lang="en-NL" dirty="0"/>
          </a:p>
        </p:txBody>
      </p:sp>
      <p:sp>
        <p:nvSpPr>
          <p:cNvPr id="11" name="Subtitle 2">
            <a:extLst>
              <a:ext uri="{FF2B5EF4-FFF2-40B4-BE49-F238E27FC236}">
                <a16:creationId xmlns:a16="http://schemas.microsoft.com/office/drawing/2014/main" id="{CE2AB49F-1796-418B-A74D-89764D6BAEA3}"/>
              </a:ext>
            </a:extLst>
          </p:cNvPr>
          <p:cNvSpPr>
            <a:spLocks noGrp="1"/>
          </p:cNvSpPr>
          <p:nvPr>
            <p:ph type="subTitle" idx="1"/>
          </p:nvPr>
        </p:nvSpPr>
        <p:spPr>
          <a:xfrm>
            <a:off x="689904" y="3703584"/>
            <a:ext cx="10968695"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L" dirty="0"/>
          </a:p>
        </p:txBody>
      </p:sp>
      <p:pic>
        <p:nvPicPr>
          <p:cNvPr id="12" name="Picture 11">
            <a:extLst>
              <a:ext uri="{FF2B5EF4-FFF2-40B4-BE49-F238E27FC236}">
                <a16:creationId xmlns:a16="http://schemas.microsoft.com/office/drawing/2014/main" id="{69E7A3E3-B7E3-4C0E-9E7D-488E7EF0AD7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6007" y="6343564"/>
            <a:ext cx="3263900" cy="288121"/>
          </a:xfrm>
          <a:prstGeom prst="rect">
            <a:avLst/>
          </a:prstGeom>
        </p:spPr>
      </p:pic>
      <p:pic>
        <p:nvPicPr>
          <p:cNvPr id="8" name="Picture 7" descr="A close up of a map&#10;&#10;Description automatically generated">
            <a:extLst>
              <a:ext uri="{FF2B5EF4-FFF2-40B4-BE49-F238E27FC236}">
                <a16:creationId xmlns:a16="http://schemas.microsoft.com/office/drawing/2014/main" id="{2990053D-8E3D-455B-83C8-75CFBA0497B2}"/>
              </a:ext>
            </a:extLst>
          </p:cNvPr>
          <p:cNvPicPr>
            <a:picLocks noChangeAspect="1"/>
          </p:cNvPicPr>
          <p:nvPr userDrawn="1"/>
        </p:nvPicPr>
        <p:blipFill rotWithShape="1">
          <a:blip r:embed="rId3">
            <a:alphaModFix amt="20000"/>
            <a:extLst>
              <a:ext uri="{28A0092B-C50C-407E-A947-70E740481C1C}">
                <a14:useLocalDpi xmlns:a14="http://schemas.microsoft.com/office/drawing/2010/main" val="0"/>
              </a:ext>
            </a:extLst>
          </a:blip>
          <a:srcRect t="55635" b="1318"/>
          <a:stretch/>
        </p:blipFill>
        <p:spPr>
          <a:xfrm>
            <a:off x="0" y="0"/>
            <a:ext cx="12192000" cy="722347"/>
          </a:xfrm>
          <a:prstGeom prst="rect">
            <a:avLst/>
          </a:prstGeom>
        </p:spPr>
      </p:pic>
      <p:sp>
        <p:nvSpPr>
          <p:cNvPr id="9" name="Rectangle 20">
            <a:extLst>
              <a:ext uri="{FF2B5EF4-FFF2-40B4-BE49-F238E27FC236}">
                <a16:creationId xmlns:a16="http://schemas.microsoft.com/office/drawing/2014/main" id="{3D875CF4-B65D-48C6-BD76-04173AD7F7FB}"/>
              </a:ext>
            </a:extLst>
          </p:cNvPr>
          <p:cNvSpPr/>
          <p:nvPr userDrawn="1"/>
        </p:nvSpPr>
        <p:spPr>
          <a:xfrm rot="10800000">
            <a:off x="0" y="-101601"/>
            <a:ext cx="12192000" cy="823947"/>
          </a:xfrm>
          <a:custGeom>
            <a:avLst/>
            <a:gdLst>
              <a:gd name="connsiteX0" fmla="*/ 0 w 8538029"/>
              <a:gd name="connsiteY0" fmla="*/ 0 h 2339976"/>
              <a:gd name="connsiteX1" fmla="*/ 8538029 w 8538029"/>
              <a:gd name="connsiteY1" fmla="*/ 0 h 2339976"/>
              <a:gd name="connsiteX2" fmla="*/ 8538029 w 8538029"/>
              <a:gd name="connsiteY2" fmla="*/ 2339976 h 2339976"/>
              <a:gd name="connsiteX3" fmla="*/ 0 w 8538029"/>
              <a:gd name="connsiteY3" fmla="*/ 2339976 h 2339976"/>
              <a:gd name="connsiteX4" fmla="*/ 0 w 8538029"/>
              <a:gd name="connsiteY4" fmla="*/ 0 h 2339976"/>
              <a:gd name="connsiteX0" fmla="*/ 0 w 8538029"/>
              <a:gd name="connsiteY0" fmla="*/ 0 h 2349501"/>
              <a:gd name="connsiteX1" fmla="*/ 8538029 w 8538029"/>
              <a:gd name="connsiteY1" fmla="*/ 0 h 2349501"/>
              <a:gd name="connsiteX2" fmla="*/ 6213929 w 8538029"/>
              <a:gd name="connsiteY2" fmla="*/ 2349501 h 2349501"/>
              <a:gd name="connsiteX3" fmla="*/ 0 w 8538029"/>
              <a:gd name="connsiteY3" fmla="*/ 2339976 h 2349501"/>
              <a:gd name="connsiteX4" fmla="*/ 0 w 8538029"/>
              <a:gd name="connsiteY4" fmla="*/ 0 h 2349501"/>
              <a:gd name="connsiteX0" fmla="*/ 0 w 8176079"/>
              <a:gd name="connsiteY0" fmla="*/ 9525 h 2359026"/>
              <a:gd name="connsiteX1" fmla="*/ 8176079 w 8176079"/>
              <a:gd name="connsiteY1" fmla="*/ 0 h 2359026"/>
              <a:gd name="connsiteX2" fmla="*/ 6213929 w 8176079"/>
              <a:gd name="connsiteY2" fmla="*/ 2359026 h 2359026"/>
              <a:gd name="connsiteX3" fmla="*/ 0 w 8176079"/>
              <a:gd name="connsiteY3" fmla="*/ 2349501 h 2359026"/>
              <a:gd name="connsiteX4" fmla="*/ 0 w 8176079"/>
              <a:gd name="connsiteY4" fmla="*/ 9525 h 2359026"/>
              <a:gd name="connsiteX0" fmla="*/ 0 w 8414204"/>
              <a:gd name="connsiteY0" fmla="*/ 19050 h 2368551"/>
              <a:gd name="connsiteX1" fmla="*/ 8414204 w 8414204"/>
              <a:gd name="connsiteY1" fmla="*/ 0 h 2368551"/>
              <a:gd name="connsiteX2" fmla="*/ 6213929 w 8414204"/>
              <a:gd name="connsiteY2" fmla="*/ 2368551 h 2368551"/>
              <a:gd name="connsiteX3" fmla="*/ 0 w 8414204"/>
              <a:gd name="connsiteY3" fmla="*/ 2359026 h 2368551"/>
              <a:gd name="connsiteX4" fmla="*/ 0 w 8414204"/>
              <a:gd name="connsiteY4" fmla="*/ 19050 h 2368551"/>
              <a:gd name="connsiteX0" fmla="*/ 0 w 6213929"/>
              <a:gd name="connsiteY0" fmla="*/ 19050 h 2368551"/>
              <a:gd name="connsiteX1" fmla="*/ 5826505 w 6213929"/>
              <a:gd name="connsiteY1" fmla="*/ 0 h 2368551"/>
              <a:gd name="connsiteX2" fmla="*/ 6213929 w 6213929"/>
              <a:gd name="connsiteY2" fmla="*/ 2368551 h 2368551"/>
              <a:gd name="connsiteX3" fmla="*/ 0 w 6213929"/>
              <a:gd name="connsiteY3" fmla="*/ 2359026 h 2368551"/>
              <a:gd name="connsiteX4" fmla="*/ 0 w 6213929"/>
              <a:gd name="connsiteY4" fmla="*/ 19050 h 2368551"/>
              <a:gd name="connsiteX0" fmla="*/ 0 w 5826505"/>
              <a:gd name="connsiteY0" fmla="*/ 19050 h 2408218"/>
              <a:gd name="connsiteX1" fmla="*/ 5826505 w 5826505"/>
              <a:gd name="connsiteY1" fmla="*/ 0 h 2408218"/>
              <a:gd name="connsiteX2" fmla="*/ 5534658 w 5826505"/>
              <a:gd name="connsiteY2" fmla="*/ 2408218 h 2408218"/>
              <a:gd name="connsiteX3" fmla="*/ 0 w 5826505"/>
              <a:gd name="connsiteY3" fmla="*/ 2359026 h 2408218"/>
              <a:gd name="connsiteX4" fmla="*/ 0 w 5826505"/>
              <a:gd name="connsiteY4" fmla="*/ 19050 h 2408218"/>
              <a:gd name="connsiteX0" fmla="*/ 0 w 5538735"/>
              <a:gd name="connsiteY0" fmla="*/ 0 h 2389168"/>
              <a:gd name="connsiteX1" fmla="*/ 5538735 w 5538735"/>
              <a:gd name="connsiteY1" fmla="*/ 784 h 2389168"/>
              <a:gd name="connsiteX2" fmla="*/ 5534658 w 5538735"/>
              <a:gd name="connsiteY2" fmla="*/ 2389168 h 2389168"/>
              <a:gd name="connsiteX3" fmla="*/ 0 w 5538735"/>
              <a:gd name="connsiteY3" fmla="*/ 2339976 h 2389168"/>
              <a:gd name="connsiteX4" fmla="*/ 0 w 5538735"/>
              <a:gd name="connsiteY4" fmla="*/ 0 h 2389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8735" h="2389168">
                <a:moveTo>
                  <a:pt x="0" y="0"/>
                </a:moveTo>
                <a:lnTo>
                  <a:pt x="5538735" y="784"/>
                </a:lnTo>
                <a:lnTo>
                  <a:pt x="5534658" y="2389168"/>
                </a:lnTo>
                <a:lnTo>
                  <a:pt x="0" y="2339976"/>
                </a:lnTo>
                <a:lnTo>
                  <a:pt x="0" y="0"/>
                </a:lnTo>
                <a:close/>
              </a:path>
            </a:pathLst>
          </a:custGeom>
          <a:gradFill flip="none" rotWithShape="1">
            <a:gsLst>
              <a:gs pos="26000">
                <a:schemeClr val="accent1">
                  <a:alpha val="6000"/>
                  <a:lumMod val="4000"/>
                  <a:lumOff val="96000"/>
                </a:schemeClr>
              </a:gs>
              <a:gs pos="5000">
                <a:schemeClr val="accent1">
                  <a:lumMod val="45000"/>
                  <a:lumOff val="55000"/>
                </a:schemeClr>
              </a:gs>
              <a:gs pos="100000">
                <a:schemeClr val="accent1">
                  <a:lumMod val="45000"/>
                  <a:lumOff val="55000"/>
                </a:schemeClr>
              </a:gs>
              <a:gs pos="100000">
                <a:schemeClr val="accent1">
                  <a:lumMod val="30000"/>
                  <a:lumOff val="70000"/>
                </a:schemeClr>
              </a:gs>
            </a:gsLst>
            <a:path path="rect">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dirty="0"/>
          </a:p>
        </p:txBody>
      </p:sp>
      <p:pic>
        <p:nvPicPr>
          <p:cNvPr id="16" name="Picture 15" descr="A close up of a sign&#10;&#10;Description automatically generated">
            <a:extLst>
              <a:ext uri="{FF2B5EF4-FFF2-40B4-BE49-F238E27FC236}">
                <a16:creationId xmlns:a16="http://schemas.microsoft.com/office/drawing/2014/main" id="{511EA7A2-A3CC-4306-BE75-ECCB0B1BAC2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66021" y="206180"/>
            <a:ext cx="866819" cy="404741"/>
          </a:xfrm>
          <a:prstGeom prst="rect">
            <a:avLst/>
          </a:prstGeom>
        </p:spPr>
      </p:pic>
    </p:spTree>
    <p:extLst>
      <p:ext uri="{BB962C8B-B14F-4D97-AF65-F5344CB8AC3E}">
        <p14:creationId xmlns:p14="http://schemas.microsoft.com/office/powerpoint/2010/main" val="2148670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ack Cover ENRIITC Slide">
    <p:spTree>
      <p:nvGrpSpPr>
        <p:cNvPr id="1" name=""/>
        <p:cNvGrpSpPr/>
        <p:nvPr/>
      </p:nvGrpSpPr>
      <p:grpSpPr>
        <a:xfrm>
          <a:off x="0" y="0"/>
          <a:ext cx="0" cy="0"/>
          <a:chOff x="0" y="0"/>
          <a:chExt cx="0" cy="0"/>
        </a:xfrm>
      </p:grpSpPr>
      <p:pic>
        <p:nvPicPr>
          <p:cNvPr id="6" name="Picture 5" descr="A picture containing wire, table, small, hanging&#10;&#10;Description automatically generated">
            <a:extLst>
              <a:ext uri="{FF2B5EF4-FFF2-40B4-BE49-F238E27FC236}">
                <a16:creationId xmlns:a16="http://schemas.microsoft.com/office/drawing/2014/main" id="{AEABACCA-6012-47B2-A0B3-60AE5F7C59C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941779"/>
            <a:ext cx="12192000" cy="3686573"/>
          </a:xfrm>
          <a:prstGeom prst="rect">
            <a:avLst/>
          </a:prstGeom>
        </p:spPr>
      </p:pic>
      <p:sp>
        <p:nvSpPr>
          <p:cNvPr id="7" name="Rectangle 6">
            <a:extLst>
              <a:ext uri="{FF2B5EF4-FFF2-40B4-BE49-F238E27FC236}">
                <a16:creationId xmlns:a16="http://schemas.microsoft.com/office/drawing/2014/main" id="{7143B76C-B35D-4626-B362-91BBEA450BA0}"/>
              </a:ext>
            </a:extLst>
          </p:cNvPr>
          <p:cNvSpPr/>
          <p:nvPr userDrawn="1"/>
        </p:nvSpPr>
        <p:spPr>
          <a:xfrm>
            <a:off x="0" y="1941779"/>
            <a:ext cx="12192000" cy="3686573"/>
          </a:xfrm>
          <a:prstGeom prst="rect">
            <a:avLst/>
          </a:prstGeom>
          <a:gradFill>
            <a:gsLst>
              <a:gs pos="92000">
                <a:schemeClr val="accent1">
                  <a:lumMod val="45000"/>
                  <a:lumOff val="55000"/>
                  <a:alpha val="55000"/>
                </a:schemeClr>
              </a:gs>
              <a:gs pos="15000">
                <a:schemeClr val="bg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endParaRPr lang="en-NL" dirty="0"/>
          </a:p>
        </p:txBody>
      </p:sp>
      <p:pic>
        <p:nvPicPr>
          <p:cNvPr id="8" name="Picture 4">
            <a:extLst>
              <a:ext uri="{FF2B5EF4-FFF2-40B4-BE49-F238E27FC236}">
                <a16:creationId xmlns:a16="http://schemas.microsoft.com/office/drawing/2014/main" id="{A7359381-5013-4EF6-B1D3-A07308CE576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084126" y="2419595"/>
            <a:ext cx="572331" cy="51509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A21EE741-699F-4B32-B6DA-0D2AC5BE88B4}"/>
              </a:ext>
            </a:extLst>
          </p:cNvPr>
          <p:cNvSpPr txBox="1"/>
          <p:nvPr userDrawn="1"/>
        </p:nvSpPr>
        <p:spPr>
          <a:xfrm>
            <a:off x="2927687" y="2507533"/>
            <a:ext cx="1966893" cy="369332"/>
          </a:xfrm>
          <a:prstGeom prst="rect">
            <a:avLst/>
          </a:prstGeom>
          <a:noFill/>
        </p:spPr>
        <p:txBody>
          <a:bodyPr wrap="square" rtlCol="0">
            <a:spAutoFit/>
          </a:bodyPr>
          <a:lstStyle/>
          <a:p>
            <a:r>
              <a:rPr lang="en-US" dirty="0">
                <a:solidFill>
                  <a:srgbClr val="1E2850"/>
                </a:solidFill>
                <a:latin typeface="Arial" panose="020B0604020202020204" pitchFamily="34" charset="0"/>
                <a:cs typeface="Arial" panose="020B0604020202020204" pitchFamily="34" charset="0"/>
              </a:rPr>
              <a:t>ENRIITC Project</a:t>
            </a:r>
            <a:endParaRPr lang="x-none" dirty="0">
              <a:solidFill>
                <a:srgbClr val="1E2850"/>
              </a:solidFill>
              <a:latin typeface="Arial" panose="020B0604020202020204" pitchFamily="34" charset="0"/>
              <a:cs typeface="Arial" panose="020B0604020202020204" pitchFamily="34" charset="0"/>
            </a:endParaRPr>
          </a:p>
        </p:txBody>
      </p:sp>
      <p:pic>
        <p:nvPicPr>
          <p:cNvPr id="10" name="Picture 9" descr="A close up of a logo&#10;&#10;Description automatically generated">
            <a:extLst>
              <a:ext uri="{FF2B5EF4-FFF2-40B4-BE49-F238E27FC236}">
                <a16:creationId xmlns:a16="http://schemas.microsoft.com/office/drawing/2014/main" id="{BFC67E08-B263-4BCC-ADEA-A6274A7D2750}"/>
              </a:ext>
            </a:extLst>
          </p:cNvPr>
          <p:cNvPicPr>
            <a:picLocks noChangeAspect="1"/>
          </p:cNvPicPr>
          <p:nvPr userDrawn="1"/>
        </p:nvPicPr>
        <p:blipFill>
          <a:blip r:embed="rId4"/>
          <a:stretch>
            <a:fillRect/>
          </a:stretch>
        </p:blipFill>
        <p:spPr>
          <a:xfrm>
            <a:off x="2108717" y="3135203"/>
            <a:ext cx="524300" cy="515098"/>
          </a:xfrm>
          <a:prstGeom prst="rect">
            <a:avLst/>
          </a:prstGeom>
        </p:spPr>
      </p:pic>
      <p:sp>
        <p:nvSpPr>
          <p:cNvPr id="11" name="TextBox 10">
            <a:extLst>
              <a:ext uri="{FF2B5EF4-FFF2-40B4-BE49-F238E27FC236}">
                <a16:creationId xmlns:a16="http://schemas.microsoft.com/office/drawing/2014/main" id="{8208998D-BEA9-4AA1-B58D-162589A4E51C}"/>
              </a:ext>
            </a:extLst>
          </p:cNvPr>
          <p:cNvSpPr txBox="1"/>
          <p:nvPr userDrawn="1"/>
        </p:nvSpPr>
        <p:spPr>
          <a:xfrm>
            <a:off x="2927687" y="3214245"/>
            <a:ext cx="2210207" cy="369332"/>
          </a:xfrm>
          <a:prstGeom prst="rect">
            <a:avLst/>
          </a:prstGeom>
          <a:noFill/>
        </p:spPr>
        <p:txBody>
          <a:bodyPr wrap="square" rtlCol="0">
            <a:spAutoFit/>
          </a:bodyPr>
          <a:lstStyle/>
          <a:p>
            <a:r>
              <a:rPr lang="en-US" dirty="0">
                <a:solidFill>
                  <a:srgbClr val="1E2850"/>
                </a:solidFill>
                <a:latin typeface="Arial" panose="020B0604020202020204" pitchFamily="34" charset="0"/>
                <a:cs typeface="Arial" panose="020B0604020202020204" pitchFamily="34" charset="0"/>
              </a:rPr>
              <a:t>@</a:t>
            </a:r>
            <a:r>
              <a:rPr lang="en-US" dirty="0" err="1">
                <a:solidFill>
                  <a:srgbClr val="1E2850"/>
                </a:solidFill>
                <a:latin typeface="Arial" panose="020B0604020202020204" pitchFamily="34" charset="0"/>
                <a:cs typeface="Arial" panose="020B0604020202020204" pitchFamily="34" charset="0"/>
              </a:rPr>
              <a:t>ENRIITC_eu</a:t>
            </a:r>
            <a:endParaRPr lang="x-none" dirty="0">
              <a:solidFill>
                <a:srgbClr val="1E2850"/>
              </a:solidFill>
              <a:latin typeface="Arial" panose="020B060402020202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5E3CC7DB-4449-45D1-A345-1A0147E3AE9F}"/>
              </a:ext>
            </a:extLst>
          </p:cNvPr>
          <p:cNvPicPr>
            <a:picLocks noChangeAspect="1"/>
          </p:cNvPicPr>
          <p:nvPr userDrawn="1"/>
        </p:nvPicPr>
        <p:blipFill>
          <a:blip r:embed="rId5"/>
          <a:stretch>
            <a:fillRect/>
          </a:stretch>
        </p:blipFill>
        <p:spPr>
          <a:xfrm>
            <a:off x="2046408" y="3850810"/>
            <a:ext cx="646004" cy="646004"/>
          </a:xfrm>
          <a:prstGeom prst="rect">
            <a:avLst/>
          </a:prstGeom>
        </p:spPr>
      </p:pic>
      <p:sp>
        <p:nvSpPr>
          <p:cNvPr id="13" name="TextBox 12">
            <a:extLst>
              <a:ext uri="{FF2B5EF4-FFF2-40B4-BE49-F238E27FC236}">
                <a16:creationId xmlns:a16="http://schemas.microsoft.com/office/drawing/2014/main" id="{1551A83E-F333-40C1-B66A-0D17053EA617}"/>
              </a:ext>
            </a:extLst>
          </p:cNvPr>
          <p:cNvSpPr txBox="1"/>
          <p:nvPr userDrawn="1"/>
        </p:nvSpPr>
        <p:spPr>
          <a:xfrm>
            <a:off x="2927687" y="3996872"/>
            <a:ext cx="2511363" cy="369332"/>
          </a:xfrm>
          <a:prstGeom prst="rect">
            <a:avLst/>
          </a:prstGeom>
          <a:noFill/>
        </p:spPr>
        <p:txBody>
          <a:bodyPr wrap="square" rtlCol="0">
            <a:spAutoFit/>
          </a:bodyPr>
          <a:lstStyle/>
          <a:p>
            <a:r>
              <a:rPr lang="en-US" dirty="0">
                <a:solidFill>
                  <a:srgbClr val="1E2850"/>
                </a:solidFill>
                <a:latin typeface="Arial" panose="020B0604020202020204" pitchFamily="34" charset="0"/>
                <a:cs typeface="Arial" panose="020B0604020202020204" pitchFamily="34" charset="0"/>
              </a:rPr>
              <a:t>www.enriitc-project.eu</a:t>
            </a:r>
            <a:endParaRPr lang="x-none" dirty="0">
              <a:solidFill>
                <a:srgbClr val="1E2850"/>
              </a:solidFill>
              <a:latin typeface="Arial" panose="020B0604020202020204" pitchFamily="34" charset="0"/>
              <a:cs typeface="Arial" panose="020B0604020202020204" pitchFamily="34" charset="0"/>
            </a:endParaRPr>
          </a:p>
        </p:txBody>
      </p:sp>
      <p:pic>
        <p:nvPicPr>
          <p:cNvPr id="14" name="Picture 13">
            <a:extLst>
              <a:ext uri="{FF2B5EF4-FFF2-40B4-BE49-F238E27FC236}">
                <a16:creationId xmlns:a16="http://schemas.microsoft.com/office/drawing/2014/main" id="{F61E5463-B649-4B2F-B2B0-58603011F234}"/>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66007" y="6343564"/>
            <a:ext cx="3263900" cy="288121"/>
          </a:xfrm>
          <a:prstGeom prst="rect">
            <a:avLst/>
          </a:prstGeom>
        </p:spPr>
      </p:pic>
      <p:sp>
        <p:nvSpPr>
          <p:cNvPr id="15" name="TextBox 14">
            <a:extLst>
              <a:ext uri="{FF2B5EF4-FFF2-40B4-BE49-F238E27FC236}">
                <a16:creationId xmlns:a16="http://schemas.microsoft.com/office/drawing/2014/main" id="{02AE2059-6D4F-4888-BB3A-7772958A3E24}"/>
              </a:ext>
            </a:extLst>
          </p:cNvPr>
          <p:cNvSpPr txBox="1"/>
          <p:nvPr userDrawn="1"/>
        </p:nvSpPr>
        <p:spPr>
          <a:xfrm>
            <a:off x="2965406" y="4783893"/>
            <a:ext cx="2320970" cy="369332"/>
          </a:xfrm>
          <a:prstGeom prst="rect">
            <a:avLst/>
          </a:prstGeom>
          <a:noFill/>
        </p:spPr>
        <p:txBody>
          <a:bodyPr wrap="square" rtlCol="0">
            <a:spAutoFit/>
          </a:bodyPr>
          <a:lstStyle/>
          <a:p>
            <a:r>
              <a:rPr lang="en-US" dirty="0">
                <a:solidFill>
                  <a:srgbClr val="1E2850"/>
                </a:solidFill>
                <a:latin typeface="Arial" panose="020B0604020202020204" pitchFamily="34" charset="0"/>
                <a:cs typeface="Arial" panose="020B0604020202020204" pitchFamily="34" charset="0"/>
              </a:rPr>
              <a:t>Newsletter</a:t>
            </a:r>
            <a:endParaRPr lang="x-none" dirty="0">
              <a:solidFill>
                <a:srgbClr val="1E2850"/>
              </a:solidFill>
              <a:latin typeface="Arial" panose="020B0604020202020204" pitchFamily="34" charset="0"/>
              <a:cs typeface="Arial" panose="020B0604020202020204" pitchFamily="34" charset="0"/>
            </a:endParaRPr>
          </a:p>
        </p:txBody>
      </p:sp>
      <p:pic>
        <p:nvPicPr>
          <p:cNvPr id="16" name="Picture 15" descr="A picture containing drawing&#10;&#10;Description automatically generated">
            <a:extLst>
              <a:ext uri="{FF2B5EF4-FFF2-40B4-BE49-F238E27FC236}">
                <a16:creationId xmlns:a16="http://schemas.microsoft.com/office/drawing/2014/main" id="{7AFFECA3-DC18-4B0E-8432-63B967E59F5A}"/>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2048780" y="4652009"/>
            <a:ext cx="633101" cy="633101"/>
          </a:xfrm>
          <a:prstGeom prst="rect">
            <a:avLst/>
          </a:prstGeom>
        </p:spPr>
      </p:pic>
      <p:pic>
        <p:nvPicPr>
          <p:cNvPr id="17" name="Picture 16" descr="A close up of a sign&#10;&#10;Description automatically generated">
            <a:extLst>
              <a:ext uri="{FF2B5EF4-FFF2-40B4-BE49-F238E27FC236}">
                <a16:creationId xmlns:a16="http://schemas.microsoft.com/office/drawing/2014/main" id="{E7EA5F5D-F09B-4DA4-85FA-D0C5C12F0C81}"/>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291421" y="317606"/>
            <a:ext cx="1771554" cy="827186"/>
          </a:xfrm>
          <a:prstGeom prst="rect">
            <a:avLst/>
          </a:prstGeom>
        </p:spPr>
      </p:pic>
    </p:spTree>
    <p:extLst>
      <p:ext uri="{BB962C8B-B14F-4D97-AF65-F5344CB8AC3E}">
        <p14:creationId xmlns:p14="http://schemas.microsoft.com/office/powerpoint/2010/main" val="25341315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Rubrik och innehåll">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76DC40F-55C4-384F-A14E-20FF4C53AB90}"/>
              </a:ext>
            </a:extLst>
          </p:cNvPr>
          <p:cNvSpPr/>
          <p:nvPr userDrawn="1"/>
        </p:nvSpPr>
        <p:spPr>
          <a:xfrm>
            <a:off x="0" y="0"/>
            <a:ext cx="12192000" cy="1434354"/>
          </a:xfrm>
          <a:prstGeom prst="rect">
            <a:avLst/>
          </a:prstGeom>
          <a:solidFill>
            <a:srgbClr val="13A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9" name="Picture 8">
            <a:extLst>
              <a:ext uri="{FF2B5EF4-FFF2-40B4-BE49-F238E27FC236}">
                <a16:creationId xmlns:a16="http://schemas.microsoft.com/office/drawing/2014/main" id="{C7D684BB-AC49-4844-95DA-6540E04D6DE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3375" b="16409"/>
          <a:stretch/>
        </p:blipFill>
        <p:spPr>
          <a:xfrm>
            <a:off x="10128448" y="256034"/>
            <a:ext cx="2018336" cy="894048"/>
          </a:xfrm>
          <a:prstGeom prst="rect">
            <a:avLst/>
          </a:prstGeom>
          <a:solidFill>
            <a:srgbClr val="0094CA"/>
          </a:solidFill>
        </p:spPr>
      </p:pic>
      <p:sp>
        <p:nvSpPr>
          <p:cNvPr id="2" name="Title 1"/>
          <p:cNvSpPr>
            <a:spLocks noGrp="1"/>
          </p:cNvSpPr>
          <p:nvPr>
            <p:ph type="title" hasCustomPrompt="1"/>
          </p:nvPr>
        </p:nvSpPr>
        <p:spPr>
          <a:xfrm>
            <a:off x="609600" y="346646"/>
            <a:ext cx="9518848" cy="562074"/>
          </a:xfrm>
        </p:spPr>
        <p:txBody>
          <a:bodyPr lIns="90000" anchor="b">
            <a:noAutofit/>
          </a:bodyPr>
          <a:lstStyle>
            <a:lvl1pPr algn="l">
              <a:defRPr sz="3200" b="1" baseline="0"/>
            </a:lvl1pPr>
          </a:lstStyle>
          <a:p>
            <a:r>
              <a:rPr lang="sv-SE" noProof="0" dirty="0" err="1"/>
              <a:t>Headline</a:t>
            </a:r>
            <a:r>
              <a:rPr lang="sv-SE" noProof="0" dirty="0"/>
              <a:t>, </a:t>
            </a:r>
            <a:r>
              <a:rPr lang="sv-SE" noProof="0" dirty="0" err="1"/>
              <a:t>type</a:t>
            </a:r>
            <a:r>
              <a:rPr lang="sv-SE" noProof="0" dirty="0"/>
              <a:t> </a:t>
            </a:r>
            <a:r>
              <a:rPr lang="sv-SE" noProof="0" dirty="0" err="1"/>
              <a:t>Calibri</a:t>
            </a:r>
            <a:r>
              <a:rPr lang="sv-SE" noProof="0" dirty="0"/>
              <a:t>, </a:t>
            </a:r>
            <a:r>
              <a:rPr lang="sv-SE" noProof="0" dirty="0" err="1"/>
              <a:t>Size</a:t>
            </a:r>
            <a:r>
              <a:rPr lang="sv-SE" noProof="0" dirty="0"/>
              <a:t> 32</a:t>
            </a:r>
            <a:endParaRPr lang="en-GB" noProof="0" dirty="0"/>
          </a:p>
        </p:txBody>
      </p:sp>
      <p:sp>
        <p:nvSpPr>
          <p:cNvPr id="3" name="Content Placeholder 2"/>
          <p:cNvSpPr>
            <a:spLocks noGrp="1"/>
          </p:cNvSpPr>
          <p:nvPr>
            <p:ph idx="1" hasCustomPrompt="1"/>
          </p:nvPr>
        </p:nvSpPr>
        <p:spPr>
          <a:xfrm>
            <a:off x="609600" y="1781000"/>
            <a:ext cx="10972800" cy="4345166"/>
          </a:xfrm>
        </p:spPr>
        <p:txBody>
          <a:bodyPr lIns="90000">
            <a:noAutofit/>
          </a:bodyPr>
          <a:lstStyle>
            <a:lvl1pPr marL="342900" indent="-342900">
              <a:buFont typeface="Arial" panose="020B0604020202020204" pitchFamily="34" charset="0"/>
              <a:buChar char="•"/>
              <a:defRPr/>
            </a:lvl1pPr>
          </a:lstStyle>
          <a:p>
            <a:pPr lvl="0"/>
            <a:r>
              <a:rPr lang="en-US" noProof="0" dirty="0"/>
              <a:t>Avoid text less than 16 points.  Always use Calibri font</a:t>
            </a:r>
          </a:p>
        </p:txBody>
      </p:sp>
      <p:sp>
        <p:nvSpPr>
          <p:cNvPr id="5" name="Footer Placeholder 4"/>
          <p:cNvSpPr>
            <a:spLocks noGrp="1"/>
          </p:cNvSpPr>
          <p:nvPr>
            <p:ph type="ftr" sz="quarter" idx="11"/>
          </p:nvPr>
        </p:nvSpPr>
        <p:spPr>
          <a:xfrm>
            <a:off x="4165600" y="6453336"/>
            <a:ext cx="3860800" cy="365125"/>
          </a:xfrm>
        </p:spPr>
        <p:txBody>
          <a:bodyPr anchor="b"/>
          <a:lstStyle>
            <a:lvl1pPr>
              <a:defRPr>
                <a:solidFill>
                  <a:schemeClr val="tx1">
                    <a:lumMod val="65000"/>
                    <a:lumOff val="35000"/>
                  </a:schemeClr>
                </a:solidFill>
              </a:defRPr>
            </a:lvl1pPr>
          </a:lstStyle>
          <a:p>
            <a:r>
              <a:rPr lang="en-GB"/>
              <a:t>© European Spallation Source ERIC</a:t>
            </a:r>
            <a:endParaRPr lang="en-GB" dirty="0"/>
          </a:p>
        </p:txBody>
      </p:sp>
      <p:sp>
        <p:nvSpPr>
          <p:cNvPr id="6" name="Slide Number Placeholder 5"/>
          <p:cNvSpPr>
            <a:spLocks noGrp="1"/>
          </p:cNvSpPr>
          <p:nvPr>
            <p:ph type="sldNum" sz="quarter" idx="12"/>
          </p:nvPr>
        </p:nvSpPr>
        <p:spPr>
          <a:xfrm>
            <a:off x="8737600" y="6453336"/>
            <a:ext cx="2844800" cy="365125"/>
          </a:xfrm>
        </p:spPr>
        <p:txBody>
          <a:bodyPr anchor="b"/>
          <a:lstStyle>
            <a:lvl1pPr>
              <a:defRPr>
                <a:solidFill>
                  <a:schemeClr val="tx1">
                    <a:lumMod val="65000"/>
                    <a:lumOff val="35000"/>
                  </a:schemeClr>
                </a:solidFill>
              </a:defRPr>
            </a:lvl1pPr>
          </a:lstStyle>
          <a:p>
            <a:fld id="{551115BC-487E-4422-894C-CB7CD3E79223}" type="slidenum">
              <a:rPr lang="en-GB" smtClean="0"/>
              <a:pPr/>
              <a:t>‹#›</a:t>
            </a:fld>
            <a:endParaRPr lang="en-GB"/>
          </a:p>
        </p:txBody>
      </p:sp>
      <p:sp>
        <p:nvSpPr>
          <p:cNvPr id="17" name="Text Placeholder 16">
            <a:extLst>
              <a:ext uri="{FF2B5EF4-FFF2-40B4-BE49-F238E27FC236}">
                <a16:creationId xmlns:a16="http://schemas.microsoft.com/office/drawing/2014/main" id="{38011E48-F5AC-104B-BB7F-6322AAB1F2D8}"/>
              </a:ext>
            </a:extLst>
          </p:cNvPr>
          <p:cNvSpPr>
            <a:spLocks noGrp="1"/>
          </p:cNvSpPr>
          <p:nvPr>
            <p:ph type="body" sz="quarter" idx="13" hasCustomPrompt="1"/>
          </p:nvPr>
        </p:nvSpPr>
        <p:spPr>
          <a:xfrm>
            <a:off x="609600" y="797780"/>
            <a:ext cx="9518848" cy="590550"/>
          </a:xfrm>
        </p:spPr>
        <p:txBody>
          <a:bodyPr lIns="90000">
            <a:noAutofit/>
          </a:bodyPr>
          <a:lstStyle>
            <a:lvl1pPr marL="0" indent="0">
              <a:buNone/>
              <a:defRPr lang="sv-SE" sz="2400" kern="1200" baseline="0" dirty="0">
                <a:solidFill>
                  <a:schemeClr val="bg1"/>
                </a:solidFill>
                <a:latin typeface="+mj-lt"/>
                <a:ea typeface="+mj-ea"/>
                <a:cs typeface="+mj-cs"/>
              </a:defRPr>
            </a:lvl1pPr>
          </a:lstStyle>
          <a:p>
            <a:pPr lvl="0"/>
            <a:r>
              <a:rPr lang="sv-SE" dirty="0" err="1"/>
              <a:t>Sub</a:t>
            </a:r>
            <a:r>
              <a:rPr lang="sv-SE" dirty="0"/>
              <a:t> </a:t>
            </a:r>
            <a:r>
              <a:rPr lang="sv-SE" dirty="0" err="1"/>
              <a:t>headline</a:t>
            </a:r>
            <a:r>
              <a:rPr lang="sv-SE" dirty="0"/>
              <a:t>, </a:t>
            </a:r>
            <a:r>
              <a:rPr lang="sv-SE" dirty="0" err="1"/>
              <a:t>type</a:t>
            </a:r>
            <a:r>
              <a:rPr lang="sv-SE" dirty="0"/>
              <a:t> </a:t>
            </a:r>
            <a:r>
              <a:rPr lang="sv-SE" dirty="0" err="1"/>
              <a:t>Calibri</a:t>
            </a:r>
            <a:r>
              <a:rPr lang="sv-SE" dirty="0"/>
              <a:t>, </a:t>
            </a:r>
            <a:r>
              <a:rPr lang="sv-SE" dirty="0" err="1"/>
              <a:t>Size</a:t>
            </a:r>
            <a:r>
              <a:rPr lang="sv-SE" dirty="0"/>
              <a:t> 24</a:t>
            </a:r>
          </a:p>
        </p:txBody>
      </p:sp>
    </p:spTree>
    <p:extLst>
      <p:ext uri="{BB962C8B-B14F-4D97-AF65-F5344CB8AC3E}">
        <p14:creationId xmlns:p14="http://schemas.microsoft.com/office/powerpoint/2010/main" val="38983484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15668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30.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https://upload.wikimedia.org/wikipedia/commons/3/30/NWO_logo_-_RGB.jpg" TargetMode="External"/><Relationship Id="rId3" Type="http://schemas.openxmlformats.org/officeDocument/2006/relationships/image" Target="../media/image11.tiff"/><Relationship Id="rId7" Type="http://schemas.openxmlformats.org/officeDocument/2006/relationships/image" Target="../media/image15.jpg"/><Relationship Id="rId12" Type="http://schemas.openxmlformats.org/officeDocument/2006/relationships/image" Target="../media/image18.jpeg"/><Relationship Id="rId2" Type="http://schemas.openxmlformats.org/officeDocument/2006/relationships/image" Target="../media/image10.png"/><Relationship Id="rId16" Type="http://schemas.openxmlformats.org/officeDocument/2006/relationships/image" Target="../media/image20.png"/><Relationship Id="rId1" Type="http://schemas.openxmlformats.org/officeDocument/2006/relationships/slideLayout" Target="../slideLayouts/slideLayout3.xml"/><Relationship Id="rId6" Type="http://schemas.openxmlformats.org/officeDocument/2006/relationships/image" Target="../media/image14.jpeg"/><Relationship Id="rId11" Type="http://schemas.openxmlformats.org/officeDocument/2006/relationships/image" Target="http://www.szn.it/templates/incipit/images/stazione_zoologica_anton_dohrn.png" TargetMode="External"/><Relationship Id="rId5" Type="http://schemas.openxmlformats.org/officeDocument/2006/relationships/image" Target="../media/image13.jpg"/><Relationship Id="rId15" Type="http://schemas.openxmlformats.org/officeDocument/2006/relationships/image" Target="https://ebn.eu/images/organisations/organisation2229.png?1568500894" TargetMode="External"/><Relationship Id="rId10" Type="http://schemas.openxmlformats.org/officeDocument/2006/relationships/image" Target="../media/image17.png"/><Relationship Id="rId4" Type="http://schemas.openxmlformats.org/officeDocument/2006/relationships/image" Target="../media/image12.png"/><Relationship Id="rId9" Type="http://schemas.openxmlformats.org/officeDocument/2006/relationships/image" Target="http://www.technologpark.pl/wp-content/uploads/2019/05/logo_WPT.png" TargetMode="External"/><Relationship Id="rId14" Type="http://schemas.openxmlformats.org/officeDocument/2006/relationships/image" Target="../media/image19.png"/></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https://upload.wikimedia.org/wikipedia/commons/3/30/NWO_logo_-_RGB.jpg" TargetMode="External"/><Relationship Id="rId3" Type="http://schemas.openxmlformats.org/officeDocument/2006/relationships/image" Target="../media/image11.tiff"/><Relationship Id="rId7" Type="http://schemas.openxmlformats.org/officeDocument/2006/relationships/image" Target="../media/image15.jpg"/><Relationship Id="rId12" Type="http://schemas.openxmlformats.org/officeDocument/2006/relationships/image" Target="../media/image18.jpeg"/><Relationship Id="rId2" Type="http://schemas.openxmlformats.org/officeDocument/2006/relationships/image" Target="../media/image10.png"/><Relationship Id="rId16" Type="http://schemas.openxmlformats.org/officeDocument/2006/relationships/image" Target="../media/image20.png"/><Relationship Id="rId1" Type="http://schemas.openxmlformats.org/officeDocument/2006/relationships/slideLayout" Target="../slideLayouts/slideLayout3.xml"/><Relationship Id="rId6" Type="http://schemas.openxmlformats.org/officeDocument/2006/relationships/image" Target="../media/image14.jpeg"/><Relationship Id="rId11" Type="http://schemas.openxmlformats.org/officeDocument/2006/relationships/image" Target="http://www.szn.it/templates/incipit/images/stazione_zoologica_anton_dohrn.png" TargetMode="External"/><Relationship Id="rId5" Type="http://schemas.openxmlformats.org/officeDocument/2006/relationships/image" Target="../media/image13.jpg"/><Relationship Id="rId15" Type="http://schemas.openxmlformats.org/officeDocument/2006/relationships/image" Target="https://ebn.eu/images/organisations/organisation2229.png?1568500894" TargetMode="External"/><Relationship Id="rId10" Type="http://schemas.openxmlformats.org/officeDocument/2006/relationships/image" Target="../media/image17.png"/><Relationship Id="rId4" Type="http://schemas.openxmlformats.org/officeDocument/2006/relationships/image" Target="../media/image12.png"/><Relationship Id="rId9" Type="http://schemas.openxmlformats.org/officeDocument/2006/relationships/image" Target="http://www.technologpark.pl/wp-content/uploads/2019/05/logo_WPT.png" TargetMode="External"/><Relationship Id="rId14" Type="http://schemas.openxmlformats.org/officeDocument/2006/relationships/image" Target="../media/image19.png"/></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https://upload.wikimedia.org/wikipedia/commons/3/30/NWO_logo_-_RGB.jpg" TargetMode="External"/><Relationship Id="rId3" Type="http://schemas.openxmlformats.org/officeDocument/2006/relationships/image" Target="../media/image11.tiff"/><Relationship Id="rId7" Type="http://schemas.openxmlformats.org/officeDocument/2006/relationships/image" Target="../media/image15.jpg"/><Relationship Id="rId12" Type="http://schemas.openxmlformats.org/officeDocument/2006/relationships/image" Target="../media/image18.jpeg"/><Relationship Id="rId2" Type="http://schemas.openxmlformats.org/officeDocument/2006/relationships/image" Target="../media/image10.png"/><Relationship Id="rId16" Type="http://schemas.openxmlformats.org/officeDocument/2006/relationships/image" Target="../media/image20.png"/><Relationship Id="rId1" Type="http://schemas.openxmlformats.org/officeDocument/2006/relationships/slideLayout" Target="../slideLayouts/slideLayout3.xml"/><Relationship Id="rId6" Type="http://schemas.openxmlformats.org/officeDocument/2006/relationships/image" Target="../media/image14.jpeg"/><Relationship Id="rId11" Type="http://schemas.openxmlformats.org/officeDocument/2006/relationships/image" Target="http://www.szn.it/templates/incipit/images/stazione_zoologica_anton_dohrn.png" TargetMode="External"/><Relationship Id="rId5" Type="http://schemas.openxmlformats.org/officeDocument/2006/relationships/image" Target="../media/image13.jpg"/><Relationship Id="rId15" Type="http://schemas.openxmlformats.org/officeDocument/2006/relationships/image" Target="https://ebn.eu/images/organisations/organisation2229.png?1568500894" TargetMode="External"/><Relationship Id="rId10" Type="http://schemas.openxmlformats.org/officeDocument/2006/relationships/image" Target="../media/image17.png"/><Relationship Id="rId4" Type="http://schemas.openxmlformats.org/officeDocument/2006/relationships/image" Target="../media/image12.png"/><Relationship Id="rId9" Type="http://schemas.openxmlformats.org/officeDocument/2006/relationships/image" Target="http://www.technologpark.pl/wp-content/uploads/2019/05/logo_WPT.png" TargetMode="External"/><Relationship Id="rId14" Type="http://schemas.openxmlformats.org/officeDocument/2006/relationships/image" Target="../media/image19.png"/></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https://upload.wikimedia.org/wikipedia/commons/3/30/NWO_logo_-_RGB.jpg" TargetMode="External"/><Relationship Id="rId18" Type="http://schemas.openxmlformats.org/officeDocument/2006/relationships/image" Target="../media/image22.tiff"/><Relationship Id="rId3" Type="http://schemas.openxmlformats.org/officeDocument/2006/relationships/image" Target="../media/image11.tiff"/><Relationship Id="rId7" Type="http://schemas.openxmlformats.org/officeDocument/2006/relationships/image" Target="../media/image15.jpg"/><Relationship Id="rId12" Type="http://schemas.openxmlformats.org/officeDocument/2006/relationships/image" Target="../media/image18.jpeg"/><Relationship Id="rId17" Type="http://schemas.openxmlformats.org/officeDocument/2006/relationships/image" Target="../media/image21.tiff"/><Relationship Id="rId2" Type="http://schemas.openxmlformats.org/officeDocument/2006/relationships/image" Target="../media/image10.png"/><Relationship Id="rId16" Type="http://schemas.openxmlformats.org/officeDocument/2006/relationships/image" Target="../media/image20.png"/><Relationship Id="rId1" Type="http://schemas.openxmlformats.org/officeDocument/2006/relationships/slideLayout" Target="../slideLayouts/slideLayout3.xml"/><Relationship Id="rId6" Type="http://schemas.openxmlformats.org/officeDocument/2006/relationships/image" Target="../media/image14.jpeg"/><Relationship Id="rId11" Type="http://schemas.openxmlformats.org/officeDocument/2006/relationships/image" Target="http://www.szn.it/templates/incipit/images/stazione_zoologica_anton_dohrn.png" TargetMode="External"/><Relationship Id="rId5" Type="http://schemas.openxmlformats.org/officeDocument/2006/relationships/image" Target="../media/image13.jpg"/><Relationship Id="rId15" Type="http://schemas.openxmlformats.org/officeDocument/2006/relationships/image" Target="https://ebn.eu/images/organisations/organisation2229.png?1568500894" TargetMode="External"/><Relationship Id="rId10" Type="http://schemas.openxmlformats.org/officeDocument/2006/relationships/image" Target="../media/image17.png"/><Relationship Id="rId4" Type="http://schemas.openxmlformats.org/officeDocument/2006/relationships/image" Target="../media/image12.png"/><Relationship Id="rId9" Type="http://schemas.openxmlformats.org/officeDocument/2006/relationships/image" Target="http://www.technologpark.pl/wp-content/uploads/2019/05/logo_WPT.png" TargetMode="External"/><Relationship Id="rId1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3.xml"/><Relationship Id="rId4" Type="http://schemas.openxmlformats.org/officeDocument/2006/relationships/image" Target="../media/image1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7E555C4-F641-4B28-ADC3-B828371F62E5}"/>
              </a:ext>
            </a:extLst>
          </p:cNvPr>
          <p:cNvSpPr>
            <a:spLocks noGrp="1"/>
          </p:cNvSpPr>
          <p:nvPr>
            <p:ph type="body" sz="quarter" idx="10"/>
          </p:nvPr>
        </p:nvSpPr>
        <p:spPr/>
        <p:txBody>
          <a:bodyPr/>
          <a:lstStyle/>
          <a:p>
            <a:pPr marL="0" indent="0">
              <a:buNone/>
            </a:pPr>
            <a:r>
              <a:rPr lang="en-US" dirty="0"/>
              <a:t>An Overview</a:t>
            </a:r>
            <a:endParaRPr lang="en-NL" dirty="0"/>
          </a:p>
        </p:txBody>
      </p:sp>
      <p:sp>
        <p:nvSpPr>
          <p:cNvPr id="3" name="Text Placeholder 2">
            <a:extLst>
              <a:ext uri="{FF2B5EF4-FFF2-40B4-BE49-F238E27FC236}">
                <a16:creationId xmlns:a16="http://schemas.microsoft.com/office/drawing/2014/main" id="{0A2EACA2-E1C2-4A09-B5B5-12405CD816DF}"/>
              </a:ext>
            </a:extLst>
          </p:cNvPr>
          <p:cNvSpPr>
            <a:spLocks noGrp="1"/>
          </p:cNvSpPr>
          <p:nvPr>
            <p:ph type="body" sz="quarter" idx="11"/>
          </p:nvPr>
        </p:nvSpPr>
        <p:spPr>
          <a:xfrm>
            <a:off x="2035175" y="3640138"/>
            <a:ext cx="7814219" cy="504825"/>
          </a:xfrm>
        </p:spPr>
        <p:txBody>
          <a:bodyPr/>
          <a:lstStyle/>
          <a:p>
            <a:pPr marL="0" indent="0">
              <a:buNone/>
            </a:pPr>
            <a:r>
              <a:rPr lang="en-US" dirty="0"/>
              <a:t>Goals, Objectives, and the Role of the Associates </a:t>
            </a:r>
          </a:p>
          <a:p>
            <a:pPr marL="0" indent="0">
              <a:buNone/>
            </a:pPr>
            <a:endParaRPr lang="en-NL" dirty="0"/>
          </a:p>
        </p:txBody>
      </p:sp>
      <p:sp>
        <p:nvSpPr>
          <p:cNvPr id="4" name="Text Placeholder 3">
            <a:extLst>
              <a:ext uri="{FF2B5EF4-FFF2-40B4-BE49-F238E27FC236}">
                <a16:creationId xmlns:a16="http://schemas.microsoft.com/office/drawing/2014/main" id="{4F8BC2E5-46F3-4794-9F4F-6199FB0FFAE0}"/>
              </a:ext>
            </a:extLst>
          </p:cNvPr>
          <p:cNvSpPr>
            <a:spLocks noGrp="1"/>
          </p:cNvSpPr>
          <p:nvPr>
            <p:ph type="body" sz="quarter" idx="12"/>
          </p:nvPr>
        </p:nvSpPr>
        <p:spPr>
          <a:xfrm>
            <a:off x="5942284" y="5310982"/>
            <a:ext cx="2719705" cy="429260"/>
          </a:xfrm>
        </p:spPr>
        <p:txBody>
          <a:bodyPr/>
          <a:lstStyle/>
          <a:p>
            <a:pPr marL="0" indent="0">
              <a:buNone/>
            </a:pPr>
            <a:r>
              <a:rPr lang="en-US" sz="2400" dirty="0"/>
              <a:t>Ute </a:t>
            </a:r>
            <a:r>
              <a:rPr lang="en-US" sz="2400" dirty="0" err="1"/>
              <a:t>Gunsenheimer</a:t>
            </a:r>
            <a:endParaRPr lang="en-NL" sz="2400" dirty="0"/>
          </a:p>
        </p:txBody>
      </p:sp>
      <p:sp>
        <p:nvSpPr>
          <p:cNvPr id="5" name="Text Placeholder 3">
            <a:extLst>
              <a:ext uri="{FF2B5EF4-FFF2-40B4-BE49-F238E27FC236}">
                <a16:creationId xmlns:a16="http://schemas.microsoft.com/office/drawing/2014/main" id="{C6E0D91B-E53F-4248-9F04-71F24E162C6B}"/>
              </a:ext>
            </a:extLst>
          </p:cNvPr>
          <p:cNvSpPr txBox="1">
            <a:spLocks/>
          </p:cNvSpPr>
          <p:nvPr/>
        </p:nvSpPr>
        <p:spPr>
          <a:xfrm>
            <a:off x="9308148" y="5310982"/>
            <a:ext cx="2719705" cy="42926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a:t>21 January 2020</a:t>
            </a:r>
            <a:endParaRPr lang="en-NL" sz="2400" dirty="0"/>
          </a:p>
        </p:txBody>
      </p:sp>
    </p:spTree>
    <p:extLst>
      <p:ext uri="{BB962C8B-B14F-4D97-AF65-F5344CB8AC3E}">
        <p14:creationId xmlns:p14="http://schemas.microsoft.com/office/powerpoint/2010/main" val="29634360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BE49A51B-95B3-4D69-A9D2-78F57B040F8E}"/>
              </a:ext>
            </a:extLst>
          </p:cNvPr>
          <p:cNvSpPr>
            <a:spLocks noGrp="1"/>
          </p:cNvSpPr>
          <p:nvPr>
            <p:ph type="title"/>
          </p:nvPr>
        </p:nvSpPr>
        <p:spPr>
          <a:xfrm>
            <a:off x="838200" y="732204"/>
            <a:ext cx="10658476" cy="645659"/>
          </a:xfrm>
          <a:prstGeom prst="rect">
            <a:avLst/>
          </a:prstGeom>
        </p:spPr>
        <p:txBody>
          <a:bodyPr/>
          <a:lstStyle/>
          <a:p>
            <a:r>
              <a:rPr lang="en-AU" dirty="0"/>
              <a:t>INFRAINNOV-02-2019 /  Scope</a:t>
            </a:r>
            <a:endParaRPr lang="en-NL" dirty="0"/>
          </a:p>
        </p:txBody>
      </p:sp>
      <p:sp>
        <p:nvSpPr>
          <p:cNvPr id="15" name="Content Placeholder 2">
            <a:extLst>
              <a:ext uri="{FF2B5EF4-FFF2-40B4-BE49-F238E27FC236}">
                <a16:creationId xmlns:a16="http://schemas.microsoft.com/office/drawing/2014/main" id="{A80B4476-2F31-484B-B4D9-633729C70259}"/>
              </a:ext>
            </a:extLst>
          </p:cNvPr>
          <p:cNvSpPr txBox="1">
            <a:spLocks/>
          </p:cNvSpPr>
          <p:nvPr/>
        </p:nvSpPr>
        <p:spPr>
          <a:xfrm>
            <a:off x="614667" y="1377864"/>
            <a:ext cx="10729267" cy="4186913"/>
          </a:xfrm>
          <a:prstGeom prst="rect">
            <a:avLst/>
          </a:prstGeom>
        </p:spPr>
        <p:txBody>
          <a:bodyPr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fontAlgn="base"/>
            <a:r>
              <a:rPr lang="en-AU" sz="1900" b="0" dirty="0">
                <a:solidFill>
                  <a:schemeClr val="bg2">
                    <a:lumMod val="10000"/>
                  </a:schemeClr>
                </a:solidFill>
              </a:rPr>
              <a:t>Proposals will aim at </a:t>
            </a:r>
            <a:r>
              <a:rPr lang="en-AU" sz="1900" u="sng" dirty="0">
                <a:solidFill>
                  <a:srgbClr val="0070C0"/>
                </a:solidFill>
              </a:rPr>
              <a:t>establishing a European network of Industrial Liaison and Contact Officers </a:t>
            </a:r>
            <a:r>
              <a:rPr lang="en-AU" sz="1900" b="0" dirty="0">
                <a:solidFill>
                  <a:schemeClr val="bg2">
                    <a:lumMod val="10000"/>
                  </a:schemeClr>
                </a:solidFill>
              </a:rPr>
              <a:t>(ILOs/ICOs) engaged with pan-European research infrastructures, including ESFRI landmarks and projects, as well as of other relevant world class research infrastructures of European interest. </a:t>
            </a:r>
          </a:p>
          <a:p>
            <a:pPr fontAlgn="base"/>
            <a:r>
              <a:rPr lang="en-AU" sz="1900" dirty="0">
                <a:solidFill>
                  <a:srgbClr val="0070C0"/>
                </a:solidFill>
              </a:rPr>
              <a:t>ILOs/ICOs</a:t>
            </a:r>
            <a:r>
              <a:rPr lang="en-AU" sz="1900" dirty="0"/>
              <a:t>, </a:t>
            </a:r>
            <a:r>
              <a:rPr lang="en-AU" sz="1900" b="0" dirty="0">
                <a:solidFill>
                  <a:schemeClr val="bg2">
                    <a:lumMod val="10000"/>
                  </a:schemeClr>
                </a:solidFill>
              </a:rPr>
              <a:t>with different degrees of experience and representing a broad range of scientific domains should be </a:t>
            </a:r>
            <a:r>
              <a:rPr lang="en-AU" sz="1900" dirty="0">
                <a:solidFill>
                  <a:srgbClr val="0070C0"/>
                </a:solidFill>
              </a:rPr>
              <a:t>actively involved in the action</a:t>
            </a:r>
            <a:r>
              <a:rPr lang="en-AU" sz="1900" dirty="0"/>
              <a:t>. </a:t>
            </a:r>
            <a:r>
              <a:rPr lang="en-AU" sz="1900" b="0" dirty="0">
                <a:solidFill>
                  <a:schemeClr val="bg2">
                    <a:lumMod val="10000"/>
                  </a:schemeClr>
                </a:solidFill>
              </a:rPr>
              <a:t>Proposals should address:</a:t>
            </a:r>
          </a:p>
          <a:p>
            <a:pPr fontAlgn="base"/>
            <a:endParaRPr lang="en-AU" sz="1900" dirty="0"/>
          </a:p>
          <a:p>
            <a:pPr fontAlgn="base"/>
            <a:endParaRPr lang="en-AU" sz="1900" dirty="0"/>
          </a:p>
          <a:p>
            <a:pPr fontAlgn="base"/>
            <a:endParaRPr lang="en-AU" sz="1800" dirty="0"/>
          </a:p>
          <a:p>
            <a:pPr fontAlgn="base"/>
            <a:endParaRPr lang="en-AU" sz="1800" dirty="0"/>
          </a:p>
          <a:p>
            <a:pPr fontAlgn="base"/>
            <a:endParaRPr lang="en-AU" sz="1800" dirty="0"/>
          </a:p>
          <a:p>
            <a:pPr fontAlgn="base"/>
            <a:endParaRPr lang="en-AU" sz="1800" dirty="0"/>
          </a:p>
          <a:p>
            <a:pPr fontAlgn="base"/>
            <a:endParaRPr lang="en-AU" sz="1800" dirty="0"/>
          </a:p>
        </p:txBody>
      </p:sp>
      <p:sp>
        <p:nvSpPr>
          <p:cNvPr id="16" name="TextBox 15">
            <a:extLst>
              <a:ext uri="{FF2B5EF4-FFF2-40B4-BE49-F238E27FC236}">
                <a16:creationId xmlns:a16="http://schemas.microsoft.com/office/drawing/2014/main" id="{227B8CE2-A837-AE4A-839A-063C96E218FD}"/>
              </a:ext>
            </a:extLst>
          </p:cNvPr>
          <p:cNvSpPr txBox="1"/>
          <p:nvPr/>
        </p:nvSpPr>
        <p:spPr>
          <a:xfrm>
            <a:off x="691038" y="2970284"/>
            <a:ext cx="10729267" cy="3143417"/>
          </a:xfrm>
          <a:prstGeom prst="rect">
            <a:avLst/>
          </a:prstGeom>
          <a:solidFill>
            <a:schemeClr val="bg1">
              <a:lumMod val="95000"/>
            </a:schemeClr>
          </a:solidFill>
        </p:spPr>
        <p:txBody>
          <a:bodyPr vert="horz" wrap="square" lIns="91440" tIns="45720" rIns="91440" bIns="45720" rtlCol="0" anchor="t">
            <a:normAutofit/>
          </a:bodyPr>
          <a:lstStyle/>
          <a:p>
            <a:pPr marL="485775" indent="-342900" fontAlgn="base">
              <a:buClr>
                <a:srgbClr val="0070C0"/>
              </a:buClr>
              <a:buFont typeface="Arial" panose="020B0604020202020204" pitchFamily="34" charset="0"/>
              <a:buChar char="•"/>
            </a:pPr>
            <a:r>
              <a:rPr lang="en-AU" sz="1900" b="1" dirty="0">
                <a:solidFill>
                  <a:srgbClr val="0070C0"/>
                </a:solidFill>
              </a:rPr>
              <a:t>training sessions and exchange of best practises </a:t>
            </a:r>
            <a:r>
              <a:rPr lang="en-AU" sz="1900" dirty="0">
                <a:solidFill>
                  <a:schemeClr val="bg2">
                    <a:lumMod val="10000"/>
                  </a:schemeClr>
                </a:solidFill>
              </a:rPr>
              <a:t>across various research domains;</a:t>
            </a:r>
          </a:p>
          <a:p>
            <a:pPr marL="485775" indent="-342900" fontAlgn="base">
              <a:buFont typeface="Arial" panose="020B0604020202020204" pitchFamily="34" charset="0"/>
              <a:buChar char="•"/>
            </a:pPr>
            <a:r>
              <a:rPr lang="en-AU" sz="1900" dirty="0">
                <a:solidFill>
                  <a:schemeClr val="bg2">
                    <a:lumMod val="10000"/>
                  </a:schemeClr>
                </a:solidFill>
              </a:rPr>
              <a:t>enhanced </a:t>
            </a:r>
            <a:r>
              <a:rPr lang="en-AU" sz="1900" b="1" dirty="0">
                <a:solidFill>
                  <a:srgbClr val="0070C0"/>
                </a:solidFill>
              </a:rPr>
              <a:t>cross-border and cross-thematic brokerage events </a:t>
            </a:r>
            <a:r>
              <a:rPr lang="en-AU" sz="1900" dirty="0">
                <a:solidFill>
                  <a:schemeClr val="bg2">
                    <a:lumMod val="10000"/>
                  </a:schemeClr>
                </a:solidFill>
              </a:rPr>
              <a:t>such as innovation exhibitions and industry-research infrastructures showcases;</a:t>
            </a:r>
          </a:p>
          <a:p>
            <a:pPr marL="485775" indent="-342900" fontAlgn="base">
              <a:buClr>
                <a:srgbClr val="0070C0"/>
              </a:buClr>
              <a:buFont typeface="Arial" panose="020B0604020202020204" pitchFamily="34" charset="0"/>
              <a:buChar char="•"/>
            </a:pPr>
            <a:r>
              <a:rPr lang="en-AU" sz="1900" b="1" dirty="0">
                <a:solidFill>
                  <a:srgbClr val="0070C0"/>
                </a:solidFill>
              </a:rPr>
              <a:t>joint awareness campaigns towards industry </a:t>
            </a:r>
            <a:r>
              <a:rPr lang="en-AU" sz="1900" dirty="0">
                <a:solidFill>
                  <a:schemeClr val="bg2">
                    <a:lumMod val="10000"/>
                  </a:schemeClr>
                </a:solidFill>
              </a:rPr>
              <a:t>(including SMEs) on the potential added-value of engagement with research infrastructures for their activities. This could include specific support to industrial partners in acquiring the know-how on procurement actions related to Research Infrastructures.</a:t>
            </a:r>
          </a:p>
          <a:p>
            <a:pPr marL="485775" indent="-342900" fontAlgn="base">
              <a:buFont typeface="Arial" panose="020B0604020202020204" pitchFamily="34" charset="0"/>
              <a:buChar char="•"/>
            </a:pPr>
            <a:r>
              <a:rPr lang="en-AU" sz="1900" dirty="0">
                <a:solidFill>
                  <a:schemeClr val="bg2">
                    <a:lumMod val="10000"/>
                  </a:schemeClr>
                </a:solidFill>
              </a:rPr>
              <a:t>the</a:t>
            </a:r>
            <a:r>
              <a:rPr lang="en-AU" sz="1900" dirty="0"/>
              <a:t> </a:t>
            </a:r>
            <a:r>
              <a:rPr lang="en-AU" sz="1900" b="1" dirty="0">
                <a:solidFill>
                  <a:srgbClr val="0070C0"/>
                </a:solidFill>
              </a:rPr>
              <a:t>analysis of national indicators to measure the performances of ILO/ICOs’ activities. </a:t>
            </a:r>
          </a:p>
          <a:p>
            <a:pPr marL="485775" indent="-342900" fontAlgn="base">
              <a:buClr>
                <a:srgbClr val="0070C0"/>
              </a:buClr>
              <a:buFont typeface="Arial" panose="020B0604020202020204" pitchFamily="34" charset="0"/>
              <a:buChar char="•"/>
            </a:pPr>
            <a:r>
              <a:rPr lang="en-AU" sz="1900" dirty="0">
                <a:solidFill>
                  <a:schemeClr val="bg2">
                    <a:lumMod val="10000"/>
                  </a:schemeClr>
                </a:solidFill>
              </a:rPr>
              <a:t>The </a:t>
            </a:r>
            <a:r>
              <a:rPr lang="en-AU" sz="1900" b="1" i="1" dirty="0">
                <a:solidFill>
                  <a:srgbClr val="0070C0"/>
                </a:solidFill>
              </a:rPr>
              <a:t>development and maintenance of portals </a:t>
            </a:r>
            <a:r>
              <a:rPr lang="en-AU" sz="1900" dirty="0">
                <a:solidFill>
                  <a:schemeClr val="bg2">
                    <a:lumMod val="10000"/>
                  </a:schemeClr>
                </a:solidFill>
              </a:rPr>
              <a:t>providing information on research infrastructures' calls, tenders, future needs and technology transfer opportunities, </a:t>
            </a:r>
            <a:r>
              <a:rPr lang="en-AU" sz="1900" b="1" i="1" dirty="0">
                <a:solidFill>
                  <a:schemeClr val="bg2">
                    <a:lumMod val="10000"/>
                  </a:schemeClr>
                </a:solidFill>
              </a:rPr>
              <a:t>could also be considered</a:t>
            </a:r>
            <a:r>
              <a:rPr lang="en-AU" sz="1900" dirty="0">
                <a:solidFill>
                  <a:schemeClr val="bg2">
                    <a:lumMod val="10000"/>
                  </a:schemeClr>
                </a:solidFill>
              </a:rPr>
              <a:t>.</a:t>
            </a:r>
          </a:p>
          <a:p>
            <a:pPr algn="l"/>
            <a:endParaRPr lang="sv-SE" sz="2000" dirty="0"/>
          </a:p>
        </p:txBody>
      </p:sp>
    </p:spTree>
    <p:extLst>
      <p:ext uri="{BB962C8B-B14F-4D97-AF65-F5344CB8AC3E}">
        <p14:creationId xmlns:p14="http://schemas.microsoft.com/office/powerpoint/2010/main" val="5402642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BE49A51B-95B3-4D69-A9D2-78F57B040F8E}"/>
              </a:ext>
            </a:extLst>
          </p:cNvPr>
          <p:cNvSpPr>
            <a:spLocks noGrp="1"/>
          </p:cNvSpPr>
          <p:nvPr>
            <p:ph type="title"/>
          </p:nvPr>
        </p:nvSpPr>
        <p:spPr>
          <a:xfrm>
            <a:off x="838200" y="732204"/>
            <a:ext cx="10658476" cy="645659"/>
          </a:xfrm>
          <a:prstGeom prst="rect">
            <a:avLst/>
          </a:prstGeom>
        </p:spPr>
        <p:txBody>
          <a:bodyPr/>
          <a:lstStyle/>
          <a:p>
            <a:r>
              <a:rPr lang="en-AU" dirty="0"/>
              <a:t>INFRAINNOV-02-2019 /  Expected </a:t>
            </a:r>
            <a:r>
              <a:rPr lang="en-AU" dirty="0" err="1"/>
              <a:t>Imact</a:t>
            </a:r>
            <a:endParaRPr lang="en-NL" dirty="0"/>
          </a:p>
        </p:txBody>
      </p:sp>
      <p:sp>
        <p:nvSpPr>
          <p:cNvPr id="5" name="Content Placeholder 3">
            <a:extLst>
              <a:ext uri="{FF2B5EF4-FFF2-40B4-BE49-F238E27FC236}">
                <a16:creationId xmlns:a16="http://schemas.microsoft.com/office/drawing/2014/main" id="{3D8032FF-4370-314B-A230-DEEC1A9DDFE8}"/>
              </a:ext>
            </a:extLst>
          </p:cNvPr>
          <p:cNvSpPr txBox="1">
            <a:spLocks/>
          </p:cNvSpPr>
          <p:nvPr/>
        </p:nvSpPr>
        <p:spPr>
          <a:xfrm>
            <a:off x="838200" y="1472928"/>
            <a:ext cx="10515600" cy="4435317"/>
          </a:xfrm>
          <a:prstGeom prst="rect">
            <a:avLst/>
          </a:prstGeom>
          <a:solidFill>
            <a:schemeClr val="bg1">
              <a:lumMod val="95000"/>
            </a:schemeClr>
          </a:solidFill>
        </p:spPr>
        <p:txBody>
          <a:bodyPr wrap="square" anchor="b">
            <a:sp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fontAlgn="base"/>
            <a:r>
              <a:rPr lang="en-US" sz="1900" dirty="0">
                <a:solidFill>
                  <a:schemeClr val="bg2">
                    <a:lumMod val="10000"/>
                  </a:schemeClr>
                </a:solidFill>
              </a:rPr>
              <a:t>This activity will:</a:t>
            </a:r>
          </a:p>
          <a:p>
            <a:pPr fontAlgn="base"/>
            <a:endParaRPr lang="sv-SE" sz="1050" dirty="0"/>
          </a:p>
          <a:p>
            <a:pPr marL="285750" indent="-285750" fontAlgn="base">
              <a:buFont typeface="Arial" panose="020B0604020202020204" pitchFamily="34" charset="0"/>
              <a:buChar char="•"/>
            </a:pPr>
            <a:r>
              <a:rPr lang="en-US" sz="1900" dirty="0">
                <a:solidFill>
                  <a:srgbClr val="0070C0"/>
                </a:solidFill>
              </a:rPr>
              <a:t>Increase the awareness of industry </a:t>
            </a:r>
            <a:r>
              <a:rPr lang="en-US" sz="1900" b="0" dirty="0">
                <a:solidFill>
                  <a:schemeClr val="bg2">
                    <a:lumMod val="10000"/>
                  </a:schemeClr>
                </a:solidFill>
              </a:rPr>
              <a:t>(including SMEs) regarding opportunities offered by research infrastructures and its involvement in the development of research infrastructures technologies and services, thus raising the technological level and competitiveness of European companies; </a:t>
            </a:r>
          </a:p>
          <a:p>
            <a:pPr marL="285750" indent="-285750" fontAlgn="base">
              <a:buFont typeface="Arial" panose="020B0604020202020204" pitchFamily="34" charset="0"/>
              <a:buChar char="•"/>
            </a:pPr>
            <a:endParaRPr lang="sv-SE" sz="1000" dirty="0"/>
          </a:p>
          <a:p>
            <a:pPr marL="285750" indent="-285750" fontAlgn="base">
              <a:buFont typeface="Arial" panose="020B0604020202020204" pitchFamily="34" charset="0"/>
              <a:buChar char="•"/>
            </a:pPr>
            <a:r>
              <a:rPr lang="en-US" sz="1900" b="0" dirty="0">
                <a:solidFill>
                  <a:schemeClr val="bg2">
                    <a:lumMod val="10000"/>
                  </a:schemeClr>
                </a:solidFill>
              </a:rPr>
              <a:t>Improve the </a:t>
            </a:r>
            <a:r>
              <a:rPr lang="en-US" sz="1900" dirty="0">
                <a:solidFill>
                  <a:srgbClr val="0070C0"/>
                </a:solidFill>
              </a:rPr>
              <a:t>efficiency and effectiveness of the services provided </a:t>
            </a:r>
            <a:r>
              <a:rPr lang="en-US" sz="1900" b="0" dirty="0">
                <a:solidFill>
                  <a:schemeClr val="bg2">
                    <a:lumMod val="10000"/>
                  </a:schemeClr>
                </a:solidFill>
              </a:rPr>
              <a:t>by the ILO and ICOs; </a:t>
            </a:r>
          </a:p>
          <a:p>
            <a:pPr marL="285750" indent="-285750" fontAlgn="base">
              <a:buFont typeface="Arial" panose="020B0604020202020204" pitchFamily="34" charset="0"/>
              <a:buChar char="•"/>
            </a:pPr>
            <a:endParaRPr lang="sv-SE" sz="1000" dirty="0"/>
          </a:p>
          <a:p>
            <a:pPr marL="285750" indent="-285750" fontAlgn="base">
              <a:buFont typeface="Arial" panose="020B0604020202020204" pitchFamily="34" charset="0"/>
              <a:buChar char="•"/>
            </a:pPr>
            <a:r>
              <a:rPr lang="en-US" sz="1900" dirty="0">
                <a:solidFill>
                  <a:srgbClr val="0070C0"/>
                </a:solidFill>
              </a:rPr>
              <a:t>Help research infrastructures to develop more business oriented activities</a:t>
            </a:r>
            <a:r>
              <a:rPr lang="en-US" sz="1900" dirty="0"/>
              <a:t>, </a:t>
            </a:r>
            <a:r>
              <a:rPr lang="en-US" sz="1900" b="0" dirty="0">
                <a:solidFill>
                  <a:schemeClr val="bg2">
                    <a:lumMod val="10000"/>
                  </a:schemeClr>
                </a:solidFill>
              </a:rPr>
              <a:t>including specific support and services dedicated to industry, and the promotion of skills to manage any resulting intellectual property right; </a:t>
            </a:r>
          </a:p>
          <a:p>
            <a:pPr marL="285750" indent="-285750" fontAlgn="base">
              <a:buFont typeface="Arial" panose="020B0604020202020204" pitchFamily="34" charset="0"/>
              <a:buChar char="•"/>
            </a:pPr>
            <a:endParaRPr lang="sv-SE" sz="1000" dirty="0"/>
          </a:p>
          <a:p>
            <a:pPr marL="285750" indent="-285750" fontAlgn="base">
              <a:buFont typeface="Arial" panose="020B0604020202020204" pitchFamily="34" charset="0"/>
              <a:buChar char="•"/>
            </a:pPr>
            <a:r>
              <a:rPr lang="en-US" sz="1900" b="0" dirty="0">
                <a:solidFill>
                  <a:schemeClr val="bg2">
                    <a:lumMod val="10000"/>
                  </a:schemeClr>
                </a:solidFill>
              </a:rPr>
              <a:t>Provide a </a:t>
            </a:r>
            <a:r>
              <a:rPr lang="en-US" sz="1900" dirty="0">
                <a:solidFill>
                  <a:srgbClr val="0070C0"/>
                </a:solidFill>
              </a:rPr>
              <a:t>better insight into the return of investment in and societal impact of Research Infrastructures. </a:t>
            </a:r>
            <a:endParaRPr lang="sv-SE" sz="1900" dirty="0">
              <a:solidFill>
                <a:srgbClr val="0070C0"/>
              </a:solidFill>
            </a:endParaRPr>
          </a:p>
        </p:txBody>
      </p:sp>
    </p:spTree>
    <p:extLst>
      <p:ext uri="{BB962C8B-B14F-4D97-AF65-F5344CB8AC3E}">
        <p14:creationId xmlns:p14="http://schemas.microsoft.com/office/powerpoint/2010/main" val="35055725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BE49A51B-95B3-4D69-A9D2-78F57B040F8E}"/>
              </a:ext>
            </a:extLst>
          </p:cNvPr>
          <p:cNvSpPr>
            <a:spLocks noGrp="1"/>
          </p:cNvSpPr>
          <p:nvPr>
            <p:ph type="title"/>
          </p:nvPr>
        </p:nvSpPr>
        <p:spPr>
          <a:xfrm>
            <a:off x="4924348" y="69085"/>
            <a:ext cx="1887972" cy="645659"/>
          </a:xfrm>
          <a:prstGeom prst="rect">
            <a:avLst/>
          </a:prstGeom>
        </p:spPr>
        <p:txBody>
          <a:bodyPr/>
          <a:lstStyle/>
          <a:p>
            <a:r>
              <a:rPr lang="en-AU" dirty="0"/>
              <a:t>Temple</a:t>
            </a:r>
            <a:br>
              <a:rPr lang="en-AU" dirty="0"/>
            </a:br>
            <a:endParaRPr lang="en-NL" dirty="0"/>
          </a:p>
        </p:txBody>
      </p:sp>
      <p:pic>
        <p:nvPicPr>
          <p:cNvPr id="92" name="Picture 91">
            <a:extLst>
              <a:ext uri="{FF2B5EF4-FFF2-40B4-BE49-F238E27FC236}">
                <a16:creationId xmlns:a16="http://schemas.microsoft.com/office/drawing/2014/main" id="{A84EFE04-7224-8244-A6EF-2BC579E527D8}"/>
              </a:ext>
            </a:extLst>
          </p:cNvPr>
          <p:cNvPicPr>
            <a:picLocks noChangeAspect="1"/>
          </p:cNvPicPr>
          <p:nvPr/>
        </p:nvPicPr>
        <p:blipFill rotWithShape="1">
          <a:blip r:embed="rId2">
            <a:extLst>
              <a:ext uri="{28A0092B-C50C-407E-A947-70E740481C1C}">
                <a14:useLocalDpi xmlns:a14="http://schemas.microsoft.com/office/drawing/2010/main" val="0"/>
              </a:ext>
            </a:extLst>
          </a:blip>
          <a:srcRect l="302" t="2469" r="1114" b="1445"/>
          <a:stretch/>
        </p:blipFill>
        <p:spPr>
          <a:xfrm>
            <a:off x="886119" y="714744"/>
            <a:ext cx="9964431" cy="5478665"/>
          </a:xfrm>
          <a:prstGeom prst="rect">
            <a:avLst/>
          </a:prstGeom>
        </p:spPr>
      </p:pic>
    </p:spTree>
    <p:extLst>
      <p:ext uri="{BB962C8B-B14F-4D97-AF65-F5344CB8AC3E}">
        <p14:creationId xmlns:p14="http://schemas.microsoft.com/office/powerpoint/2010/main" val="9445164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BE49A51B-95B3-4D69-A9D2-78F57B040F8E}"/>
              </a:ext>
            </a:extLst>
          </p:cNvPr>
          <p:cNvSpPr>
            <a:spLocks noGrp="1"/>
          </p:cNvSpPr>
          <p:nvPr>
            <p:ph type="title"/>
          </p:nvPr>
        </p:nvSpPr>
        <p:spPr>
          <a:xfrm>
            <a:off x="3369885" y="37422"/>
            <a:ext cx="5447883" cy="645659"/>
          </a:xfrm>
          <a:prstGeom prst="rect">
            <a:avLst/>
          </a:prstGeom>
        </p:spPr>
        <p:txBody>
          <a:bodyPr/>
          <a:lstStyle/>
          <a:p>
            <a:r>
              <a:rPr lang="en-AU" dirty="0"/>
              <a:t>Proposal Development </a:t>
            </a:r>
            <a:endParaRPr lang="en-NL" dirty="0"/>
          </a:p>
        </p:txBody>
      </p:sp>
      <p:sp>
        <p:nvSpPr>
          <p:cNvPr id="4" name="Content Placeholder 4">
            <a:extLst>
              <a:ext uri="{FF2B5EF4-FFF2-40B4-BE49-F238E27FC236}">
                <a16:creationId xmlns:a16="http://schemas.microsoft.com/office/drawing/2014/main" id="{1BCC4A15-F53F-294A-91A2-E4DF44A43490}"/>
              </a:ext>
            </a:extLst>
          </p:cNvPr>
          <p:cNvSpPr txBox="1">
            <a:spLocks/>
          </p:cNvSpPr>
          <p:nvPr/>
        </p:nvSpPr>
        <p:spPr>
          <a:xfrm>
            <a:off x="1590398" y="851313"/>
            <a:ext cx="10515600" cy="848915"/>
          </a:xfrm>
          <a:prstGeom prst="rect">
            <a:avLst/>
          </a:prstGeom>
        </p:spPr>
        <p:txBody>
          <a:bodyPr anchor="b"/>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GB" sz="1600" b="0" dirty="0">
                <a:solidFill>
                  <a:schemeClr val="bg2">
                    <a:lumMod val="10000"/>
                  </a:schemeClr>
                </a:solidFill>
              </a:rPr>
              <a:t>Work Package Structure</a:t>
            </a:r>
          </a:p>
          <a:p>
            <a:endParaRPr lang="en-GB" dirty="0"/>
          </a:p>
        </p:txBody>
      </p:sp>
      <p:pic>
        <p:nvPicPr>
          <p:cNvPr id="8" name="Picture 7">
            <a:extLst>
              <a:ext uri="{FF2B5EF4-FFF2-40B4-BE49-F238E27FC236}">
                <a16:creationId xmlns:a16="http://schemas.microsoft.com/office/drawing/2014/main" id="{25A67CB2-DDFB-0342-89DE-A21FEF218B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2406" y="1187777"/>
            <a:ext cx="9662842" cy="5087705"/>
          </a:xfrm>
          <a:prstGeom prst="rect">
            <a:avLst/>
          </a:prstGeom>
        </p:spPr>
      </p:pic>
    </p:spTree>
    <p:extLst>
      <p:ext uri="{BB962C8B-B14F-4D97-AF65-F5344CB8AC3E}">
        <p14:creationId xmlns:p14="http://schemas.microsoft.com/office/powerpoint/2010/main" val="21560829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BE49A51B-95B3-4D69-A9D2-78F57B040F8E}"/>
              </a:ext>
            </a:extLst>
          </p:cNvPr>
          <p:cNvSpPr>
            <a:spLocks noGrp="1"/>
          </p:cNvSpPr>
          <p:nvPr>
            <p:ph type="title"/>
          </p:nvPr>
        </p:nvSpPr>
        <p:spPr>
          <a:xfrm>
            <a:off x="4767428" y="60327"/>
            <a:ext cx="2530795" cy="645659"/>
          </a:xfrm>
          <a:prstGeom prst="rect">
            <a:avLst/>
          </a:prstGeom>
        </p:spPr>
        <p:txBody>
          <a:bodyPr/>
          <a:lstStyle/>
          <a:p>
            <a:r>
              <a:rPr lang="en-AU" dirty="0"/>
              <a:t>Objectives</a:t>
            </a:r>
          </a:p>
        </p:txBody>
      </p:sp>
      <p:grpSp>
        <p:nvGrpSpPr>
          <p:cNvPr id="23" name="Group 22">
            <a:extLst>
              <a:ext uri="{FF2B5EF4-FFF2-40B4-BE49-F238E27FC236}">
                <a16:creationId xmlns:a16="http://schemas.microsoft.com/office/drawing/2014/main" id="{4B6A5B02-E487-C54C-84A5-2C21FD331A71}"/>
              </a:ext>
            </a:extLst>
          </p:cNvPr>
          <p:cNvGrpSpPr/>
          <p:nvPr/>
        </p:nvGrpSpPr>
        <p:grpSpPr>
          <a:xfrm>
            <a:off x="4223627" y="1177587"/>
            <a:ext cx="3585205" cy="2721789"/>
            <a:chOff x="2752011" y="1253001"/>
            <a:chExt cx="3585205" cy="2721789"/>
          </a:xfrm>
          <a:solidFill>
            <a:srgbClr val="093667"/>
          </a:solidFill>
        </p:grpSpPr>
        <p:sp>
          <p:nvSpPr>
            <p:cNvPr id="24" name="Freeform 14">
              <a:extLst>
                <a:ext uri="{FF2B5EF4-FFF2-40B4-BE49-F238E27FC236}">
                  <a16:creationId xmlns:a16="http://schemas.microsoft.com/office/drawing/2014/main" id="{73348FFB-608F-6848-B5F0-840A88ABAA55}"/>
                </a:ext>
              </a:extLst>
            </p:cNvPr>
            <p:cNvSpPr>
              <a:spLocks/>
            </p:cNvSpPr>
            <p:nvPr/>
          </p:nvSpPr>
          <p:spPr bwMode="auto">
            <a:xfrm>
              <a:off x="4528017" y="2283861"/>
              <a:ext cx="1809199" cy="1690929"/>
            </a:xfrm>
            <a:custGeom>
              <a:avLst/>
              <a:gdLst/>
              <a:ahLst/>
              <a:cxnLst>
                <a:cxn ang="0">
                  <a:pos x="0" y="650"/>
                </a:cxn>
                <a:cxn ang="0">
                  <a:pos x="0" y="1058"/>
                </a:cxn>
                <a:cxn ang="0">
                  <a:pos x="1132" y="423"/>
                </a:cxn>
                <a:cxn ang="0">
                  <a:pos x="1132" y="0"/>
                </a:cxn>
                <a:cxn ang="0">
                  <a:pos x="0" y="650"/>
                </a:cxn>
              </a:cxnLst>
              <a:rect l="0" t="0" r="r" b="b"/>
              <a:pathLst>
                <a:path w="1132" h="1058">
                  <a:moveTo>
                    <a:pt x="0" y="650"/>
                  </a:moveTo>
                  <a:lnTo>
                    <a:pt x="0" y="1058"/>
                  </a:lnTo>
                  <a:lnTo>
                    <a:pt x="1132" y="423"/>
                  </a:lnTo>
                  <a:lnTo>
                    <a:pt x="1132" y="0"/>
                  </a:lnTo>
                  <a:lnTo>
                    <a:pt x="0" y="650"/>
                  </a:lnTo>
                  <a:close/>
                </a:path>
              </a:pathLst>
            </a:custGeom>
            <a:grpFill/>
            <a:ln w="9525" cap="flat" cmpd="sng" algn="ctr">
              <a:solidFill>
                <a:schemeClr val="tx1">
                  <a:lumMod val="50000"/>
                </a:schemeClr>
              </a:solidFill>
              <a:prstDash val="solid"/>
              <a:round/>
              <a:headEnd type="none" w="med" len="med"/>
              <a:tailEnd type="none" w="med" len="med"/>
            </a:ln>
            <a:effectLst>
              <a:outerShdw blurRad="38100" dist="25400" dir="5400000" algn="ctr" rotWithShape="0">
                <a:srgbClr val="000000">
                  <a:alpha val="27000"/>
                </a:srgbClr>
              </a:outerShdw>
            </a:effectLst>
          </p:spPr>
          <p:txBody>
            <a:bodyPr vert="horz" wrap="square" lIns="82124" tIns="41061" rIns="82124" bIns="41061" numCol="1" rtlCol="0" anchor="ctr" anchorCtr="0" compatLnSpc="1">
              <a:prstTxWarp prst="textNoShape">
                <a:avLst/>
              </a:prstTxWarp>
              <a:noAutofit/>
            </a:bodyPr>
            <a:lstStyle/>
            <a:p>
              <a:pPr marL="0" marR="0" lvl="0" indent="0" algn="ctr" defTabSz="814388"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mn-cs"/>
              </a:endParaRPr>
            </a:p>
          </p:txBody>
        </p:sp>
        <p:sp>
          <p:nvSpPr>
            <p:cNvPr id="25" name="Freeform 12">
              <a:extLst>
                <a:ext uri="{FF2B5EF4-FFF2-40B4-BE49-F238E27FC236}">
                  <a16:creationId xmlns:a16="http://schemas.microsoft.com/office/drawing/2014/main" id="{E379C3AE-7914-5A46-B947-50CE3C8C4212}"/>
                </a:ext>
              </a:extLst>
            </p:cNvPr>
            <p:cNvSpPr>
              <a:spLocks/>
            </p:cNvSpPr>
            <p:nvPr/>
          </p:nvSpPr>
          <p:spPr bwMode="auto">
            <a:xfrm>
              <a:off x="2753980" y="1253001"/>
              <a:ext cx="3583236" cy="2069710"/>
            </a:xfrm>
            <a:custGeom>
              <a:avLst/>
              <a:gdLst/>
              <a:ahLst/>
              <a:cxnLst>
                <a:cxn ang="0">
                  <a:pos x="1131" y="0"/>
                </a:cxn>
                <a:cxn ang="0">
                  <a:pos x="2242" y="645"/>
                </a:cxn>
                <a:cxn ang="0">
                  <a:pos x="1110" y="1295"/>
                </a:cxn>
                <a:cxn ang="0">
                  <a:pos x="0" y="650"/>
                </a:cxn>
                <a:cxn ang="0">
                  <a:pos x="1131" y="0"/>
                </a:cxn>
              </a:cxnLst>
              <a:rect l="0" t="0" r="r" b="b"/>
              <a:pathLst>
                <a:path w="2242" h="1295">
                  <a:moveTo>
                    <a:pt x="1131" y="0"/>
                  </a:moveTo>
                  <a:lnTo>
                    <a:pt x="2242" y="645"/>
                  </a:lnTo>
                  <a:lnTo>
                    <a:pt x="1110" y="1295"/>
                  </a:lnTo>
                  <a:lnTo>
                    <a:pt x="0" y="650"/>
                  </a:lnTo>
                  <a:lnTo>
                    <a:pt x="1131" y="0"/>
                  </a:lnTo>
                  <a:close/>
                </a:path>
              </a:pathLst>
            </a:custGeom>
            <a:grpFill/>
            <a:ln w="9525" cap="flat" cmpd="sng" algn="ctr">
              <a:solidFill>
                <a:schemeClr val="tx1">
                  <a:lumMod val="50000"/>
                </a:schemeClr>
              </a:solidFill>
              <a:prstDash val="solid"/>
              <a:round/>
              <a:headEnd type="none" w="med" len="med"/>
              <a:tailEnd type="none" w="med" len="med"/>
            </a:ln>
            <a:effectLst/>
          </p:spPr>
          <p:txBody>
            <a:bodyPr vert="horz" wrap="square" lIns="82124" tIns="41061" rIns="82124" bIns="41061" numCol="1" rtlCol="0" anchor="ctr" anchorCtr="0" compatLnSpc="1">
              <a:prstTxWarp prst="textNoShape">
                <a:avLst/>
              </a:prstTxWarp>
              <a:noAutofit/>
            </a:bodyPr>
            <a:lstStyle/>
            <a:p>
              <a:pPr marL="0" marR="0" lvl="0" indent="0" algn="ctr" defTabSz="814388"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mn-cs"/>
              </a:endParaRPr>
            </a:p>
          </p:txBody>
        </p:sp>
        <p:sp>
          <p:nvSpPr>
            <p:cNvPr id="26" name="Freeform 13">
              <a:extLst>
                <a:ext uri="{FF2B5EF4-FFF2-40B4-BE49-F238E27FC236}">
                  <a16:creationId xmlns:a16="http://schemas.microsoft.com/office/drawing/2014/main" id="{D6822B50-2BEB-DF4D-9811-739008666FFF}"/>
                </a:ext>
              </a:extLst>
            </p:cNvPr>
            <p:cNvSpPr>
              <a:spLocks/>
            </p:cNvSpPr>
            <p:nvPr/>
          </p:nvSpPr>
          <p:spPr bwMode="auto">
            <a:xfrm>
              <a:off x="2753980" y="2291852"/>
              <a:ext cx="1774037" cy="1682938"/>
            </a:xfrm>
            <a:custGeom>
              <a:avLst/>
              <a:gdLst/>
              <a:ahLst/>
              <a:cxnLst>
                <a:cxn ang="0">
                  <a:pos x="1110" y="645"/>
                </a:cxn>
                <a:cxn ang="0">
                  <a:pos x="1110" y="1053"/>
                </a:cxn>
                <a:cxn ang="0">
                  <a:pos x="0" y="423"/>
                </a:cxn>
                <a:cxn ang="0">
                  <a:pos x="0" y="0"/>
                </a:cxn>
                <a:cxn ang="0">
                  <a:pos x="1110" y="645"/>
                </a:cxn>
              </a:cxnLst>
              <a:rect l="0" t="0" r="r" b="b"/>
              <a:pathLst>
                <a:path w="1110" h="1053">
                  <a:moveTo>
                    <a:pt x="1110" y="645"/>
                  </a:moveTo>
                  <a:lnTo>
                    <a:pt x="1110" y="1053"/>
                  </a:lnTo>
                  <a:lnTo>
                    <a:pt x="0" y="423"/>
                  </a:lnTo>
                  <a:lnTo>
                    <a:pt x="0" y="0"/>
                  </a:lnTo>
                  <a:lnTo>
                    <a:pt x="1110" y="645"/>
                  </a:lnTo>
                  <a:close/>
                </a:path>
              </a:pathLst>
            </a:custGeom>
            <a:grpFill/>
            <a:ln w="9525" cap="flat" cmpd="sng" algn="ctr">
              <a:solidFill>
                <a:schemeClr val="tx1">
                  <a:lumMod val="50000"/>
                </a:schemeClr>
              </a:solidFill>
              <a:prstDash val="solid"/>
              <a:round/>
              <a:headEnd type="none" w="med" len="med"/>
              <a:tailEnd type="none" w="med" len="med"/>
            </a:ln>
            <a:effectLst>
              <a:outerShdw blurRad="25400" dist="25400" dir="5400000" algn="t" rotWithShape="0">
                <a:prstClr val="black">
                  <a:alpha val="13000"/>
                </a:prstClr>
              </a:outerShdw>
            </a:effectLst>
          </p:spPr>
          <p:txBody>
            <a:bodyPr vert="horz" wrap="square" lIns="82124" tIns="41061" rIns="82124" bIns="41061" numCol="1" rtlCol="0" anchor="ctr" anchorCtr="0" compatLnSpc="1">
              <a:prstTxWarp prst="textNoShape">
                <a:avLst/>
              </a:prstTxWarp>
              <a:noAutofit/>
            </a:bodyPr>
            <a:lstStyle/>
            <a:p>
              <a:pPr marL="0" marR="0" lvl="0" indent="0" algn="ctr" defTabSz="814388"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mn-cs"/>
              </a:endParaRPr>
            </a:p>
          </p:txBody>
        </p:sp>
        <p:sp>
          <p:nvSpPr>
            <p:cNvPr id="27" name="Freeform 26">
              <a:extLst>
                <a:ext uri="{FF2B5EF4-FFF2-40B4-BE49-F238E27FC236}">
                  <a16:creationId xmlns:a16="http://schemas.microsoft.com/office/drawing/2014/main" id="{A845344A-5F8D-D948-82A6-930528D7B992}"/>
                </a:ext>
              </a:extLst>
            </p:cNvPr>
            <p:cNvSpPr>
              <a:spLocks/>
            </p:cNvSpPr>
            <p:nvPr/>
          </p:nvSpPr>
          <p:spPr bwMode="auto">
            <a:xfrm>
              <a:off x="2752011" y="1253768"/>
              <a:ext cx="1809199" cy="2069710"/>
            </a:xfrm>
            <a:custGeom>
              <a:avLst/>
              <a:gdLst/>
              <a:ahLst/>
              <a:cxnLst>
                <a:cxn ang="0">
                  <a:pos x="1111" y="1295"/>
                </a:cxn>
                <a:cxn ang="0">
                  <a:pos x="0" y="650"/>
                </a:cxn>
                <a:cxn ang="0">
                  <a:pos x="1132" y="0"/>
                </a:cxn>
                <a:cxn ang="0">
                  <a:pos x="1111" y="1295"/>
                </a:cxn>
              </a:cxnLst>
              <a:rect l="0" t="0" r="r" b="b"/>
              <a:pathLst>
                <a:path w="1132" h="1295">
                  <a:moveTo>
                    <a:pt x="1111" y="1295"/>
                  </a:moveTo>
                  <a:lnTo>
                    <a:pt x="0" y="650"/>
                  </a:lnTo>
                  <a:lnTo>
                    <a:pt x="1132" y="0"/>
                  </a:lnTo>
                  <a:lnTo>
                    <a:pt x="1111" y="1295"/>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28" name="Group 27">
            <a:extLst>
              <a:ext uri="{FF2B5EF4-FFF2-40B4-BE49-F238E27FC236}">
                <a16:creationId xmlns:a16="http://schemas.microsoft.com/office/drawing/2014/main" id="{68F823EA-0F76-2B4A-B0C1-F24B365B8742}"/>
              </a:ext>
            </a:extLst>
          </p:cNvPr>
          <p:cNvGrpSpPr/>
          <p:nvPr/>
        </p:nvGrpSpPr>
        <p:grpSpPr>
          <a:xfrm>
            <a:off x="2289139" y="2293499"/>
            <a:ext cx="3585617" cy="2721789"/>
            <a:chOff x="825887" y="2372977"/>
            <a:chExt cx="3585617" cy="2721789"/>
          </a:xfrm>
          <a:solidFill>
            <a:schemeClr val="accent6">
              <a:lumMod val="75000"/>
            </a:schemeClr>
          </a:solidFill>
        </p:grpSpPr>
        <p:sp>
          <p:nvSpPr>
            <p:cNvPr id="29" name="Freeform 14">
              <a:extLst>
                <a:ext uri="{FF2B5EF4-FFF2-40B4-BE49-F238E27FC236}">
                  <a16:creationId xmlns:a16="http://schemas.microsoft.com/office/drawing/2014/main" id="{BFF455CE-63FB-0E46-B644-C71E86C7FD5E}"/>
                </a:ext>
              </a:extLst>
            </p:cNvPr>
            <p:cNvSpPr>
              <a:spLocks/>
            </p:cNvSpPr>
            <p:nvPr/>
          </p:nvSpPr>
          <p:spPr bwMode="auto">
            <a:xfrm>
              <a:off x="2602305" y="3403837"/>
              <a:ext cx="1809199" cy="1690929"/>
            </a:xfrm>
            <a:custGeom>
              <a:avLst/>
              <a:gdLst/>
              <a:ahLst/>
              <a:cxnLst>
                <a:cxn ang="0">
                  <a:pos x="0" y="650"/>
                </a:cxn>
                <a:cxn ang="0">
                  <a:pos x="0" y="1058"/>
                </a:cxn>
                <a:cxn ang="0">
                  <a:pos x="1132" y="423"/>
                </a:cxn>
                <a:cxn ang="0">
                  <a:pos x="1132" y="0"/>
                </a:cxn>
                <a:cxn ang="0">
                  <a:pos x="0" y="650"/>
                </a:cxn>
              </a:cxnLst>
              <a:rect l="0" t="0" r="r" b="b"/>
              <a:pathLst>
                <a:path w="1132" h="1058">
                  <a:moveTo>
                    <a:pt x="0" y="650"/>
                  </a:moveTo>
                  <a:lnTo>
                    <a:pt x="0" y="1058"/>
                  </a:lnTo>
                  <a:lnTo>
                    <a:pt x="1132" y="423"/>
                  </a:lnTo>
                  <a:lnTo>
                    <a:pt x="1132" y="0"/>
                  </a:lnTo>
                  <a:lnTo>
                    <a:pt x="0" y="650"/>
                  </a:lnTo>
                  <a:close/>
                </a:path>
              </a:pathLst>
            </a:custGeom>
            <a:grpFill/>
            <a:ln>
              <a:solidFill>
                <a:srgbClr val="013253"/>
              </a:solidFill>
            </a:ln>
            <a:effectLst>
              <a:outerShdw blurRad="38100" dist="25400" dir="5400000" algn="ctr" rotWithShape="0">
                <a:srgbClr val="000000">
                  <a:alpha val="27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Freeform 12">
              <a:extLst>
                <a:ext uri="{FF2B5EF4-FFF2-40B4-BE49-F238E27FC236}">
                  <a16:creationId xmlns:a16="http://schemas.microsoft.com/office/drawing/2014/main" id="{71D0B208-8B6F-5B46-9732-97291D611D3D}"/>
                </a:ext>
              </a:extLst>
            </p:cNvPr>
            <p:cNvSpPr>
              <a:spLocks/>
            </p:cNvSpPr>
            <p:nvPr/>
          </p:nvSpPr>
          <p:spPr bwMode="auto">
            <a:xfrm>
              <a:off x="828268" y="2372977"/>
              <a:ext cx="3583236" cy="2069710"/>
            </a:xfrm>
            <a:custGeom>
              <a:avLst/>
              <a:gdLst/>
              <a:ahLst/>
              <a:cxnLst>
                <a:cxn ang="0">
                  <a:pos x="1131" y="0"/>
                </a:cxn>
                <a:cxn ang="0">
                  <a:pos x="2242" y="645"/>
                </a:cxn>
                <a:cxn ang="0">
                  <a:pos x="1110" y="1295"/>
                </a:cxn>
                <a:cxn ang="0">
                  <a:pos x="0" y="650"/>
                </a:cxn>
                <a:cxn ang="0">
                  <a:pos x="1131" y="0"/>
                </a:cxn>
              </a:cxnLst>
              <a:rect l="0" t="0" r="r" b="b"/>
              <a:pathLst>
                <a:path w="2242" h="1295">
                  <a:moveTo>
                    <a:pt x="1131" y="0"/>
                  </a:moveTo>
                  <a:lnTo>
                    <a:pt x="2242" y="645"/>
                  </a:lnTo>
                  <a:lnTo>
                    <a:pt x="1110" y="1295"/>
                  </a:lnTo>
                  <a:lnTo>
                    <a:pt x="0" y="650"/>
                  </a:lnTo>
                  <a:lnTo>
                    <a:pt x="1131" y="0"/>
                  </a:lnTo>
                  <a:close/>
                </a:path>
              </a:pathLst>
            </a:custGeom>
            <a:grpFill/>
            <a:ln w="9525" cap="flat" cmpd="sng" algn="ctr">
              <a:solidFill>
                <a:srgbClr val="013253"/>
              </a:solidFill>
              <a:prstDash val="solid"/>
              <a:round/>
              <a:headEnd type="none" w="med" len="med"/>
              <a:tailEnd type="none" w="med" len="med"/>
            </a:ln>
            <a:effectLst/>
          </p:spPr>
          <p:txBody>
            <a:bodyPr vert="horz" wrap="square" lIns="82124" tIns="41061" rIns="82124" bIns="41061" numCol="1" rtlCol="0" anchor="ctr" anchorCtr="0" compatLnSpc="1">
              <a:prstTxWarp prst="textNoShape">
                <a:avLst/>
              </a:prstTxWarp>
              <a:noAutofit/>
            </a:bodyPr>
            <a:lstStyle/>
            <a:p>
              <a:pPr marL="0" marR="0" lvl="0" indent="0" algn="ctr" defTabSz="814388"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mn-cs"/>
              </a:endParaRPr>
            </a:p>
          </p:txBody>
        </p:sp>
        <p:sp>
          <p:nvSpPr>
            <p:cNvPr id="31" name="Freeform 13">
              <a:extLst>
                <a:ext uri="{FF2B5EF4-FFF2-40B4-BE49-F238E27FC236}">
                  <a16:creationId xmlns:a16="http://schemas.microsoft.com/office/drawing/2014/main" id="{7FB66CEC-B9E2-B645-890D-F1FEF814E868}"/>
                </a:ext>
              </a:extLst>
            </p:cNvPr>
            <p:cNvSpPr>
              <a:spLocks/>
            </p:cNvSpPr>
            <p:nvPr/>
          </p:nvSpPr>
          <p:spPr bwMode="auto">
            <a:xfrm>
              <a:off x="828268" y="3411828"/>
              <a:ext cx="1774037" cy="1682938"/>
            </a:xfrm>
            <a:custGeom>
              <a:avLst/>
              <a:gdLst/>
              <a:ahLst/>
              <a:cxnLst>
                <a:cxn ang="0">
                  <a:pos x="1110" y="645"/>
                </a:cxn>
                <a:cxn ang="0">
                  <a:pos x="1110" y="1053"/>
                </a:cxn>
                <a:cxn ang="0">
                  <a:pos x="0" y="423"/>
                </a:cxn>
                <a:cxn ang="0">
                  <a:pos x="0" y="0"/>
                </a:cxn>
                <a:cxn ang="0">
                  <a:pos x="1110" y="645"/>
                </a:cxn>
              </a:cxnLst>
              <a:rect l="0" t="0" r="r" b="b"/>
              <a:pathLst>
                <a:path w="1110" h="1053">
                  <a:moveTo>
                    <a:pt x="1110" y="645"/>
                  </a:moveTo>
                  <a:lnTo>
                    <a:pt x="1110" y="1053"/>
                  </a:lnTo>
                  <a:lnTo>
                    <a:pt x="0" y="423"/>
                  </a:lnTo>
                  <a:lnTo>
                    <a:pt x="0" y="0"/>
                  </a:lnTo>
                  <a:lnTo>
                    <a:pt x="1110" y="645"/>
                  </a:lnTo>
                  <a:close/>
                </a:path>
              </a:pathLst>
            </a:custGeom>
            <a:grpFill/>
            <a:ln w="9525" cap="flat" cmpd="sng" algn="ctr">
              <a:solidFill>
                <a:srgbClr val="013253"/>
              </a:solidFill>
              <a:prstDash val="solid"/>
              <a:round/>
              <a:headEnd type="none" w="med" len="med"/>
              <a:tailEnd type="none" w="med" len="med"/>
            </a:ln>
            <a:effectLst>
              <a:outerShdw blurRad="38100" dist="25400" dir="5400000" algn="t" rotWithShape="0">
                <a:prstClr val="black">
                  <a:alpha val="27000"/>
                </a:prstClr>
              </a:outerShdw>
            </a:effectLst>
          </p:spPr>
          <p:txBody>
            <a:bodyPr vert="horz" wrap="square" lIns="82124" tIns="41061" rIns="82124" bIns="41061" numCol="1" rtlCol="0" anchor="ctr" anchorCtr="0" compatLnSpc="1">
              <a:prstTxWarp prst="textNoShape">
                <a:avLst/>
              </a:prstTxWarp>
              <a:noAutofit/>
            </a:bodyPr>
            <a:lstStyle/>
            <a:p>
              <a:pPr marL="0" marR="0" lvl="0" indent="0" algn="ctr" defTabSz="814388"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mn-cs"/>
              </a:endParaRPr>
            </a:p>
          </p:txBody>
        </p:sp>
        <p:sp>
          <p:nvSpPr>
            <p:cNvPr id="32" name="Freeform 26">
              <a:extLst>
                <a:ext uri="{FF2B5EF4-FFF2-40B4-BE49-F238E27FC236}">
                  <a16:creationId xmlns:a16="http://schemas.microsoft.com/office/drawing/2014/main" id="{DFFFDA78-BFA0-C84E-BAD7-ADCE8A778BF4}"/>
                </a:ext>
              </a:extLst>
            </p:cNvPr>
            <p:cNvSpPr>
              <a:spLocks/>
            </p:cNvSpPr>
            <p:nvPr/>
          </p:nvSpPr>
          <p:spPr bwMode="auto">
            <a:xfrm>
              <a:off x="825887" y="2375358"/>
              <a:ext cx="1809199" cy="2069710"/>
            </a:xfrm>
            <a:custGeom>
              <a:avLst/>
              <a:gdLst/>
              <a:ahLst/>
              <a:cxnLst>
                <a:cxn ang="0">
                  <a:pos x="1111" y="1295"/>
                </a:cxn>
                <a:cxn ang="0">
                  <a:pos x="0" y="650"/>
                </a:cxn>
                <a:cxn ang="0">
                  <a:pos x="1132" y="0"/>
                </a:cxn>
                <a:cxn ang="0">
                  <a:pos x="1111" y="1295"/>
                </a:cxn>
              </a:cxnLst>
              <a:rect l="0" t="0" r="r" b="b"/>
              <a:pathLst>
                <a:path w="1132" h="1295">
                  <a:moveTo>
                    <a:pt x="1111" y="1295"/>
                  </a:moveTo>
                  <a:lnTo>
                    <a:pt x="0" y="650"/>
                  </a:lnTo>
                  <a:lnTo>
                    <a:pt x="1132" y="0"/>
                  </a:lnTo>
                  <a:lnTo>
                    <a:pt x="1111" y="1295"/>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33" name="Group 32">
            <a:extLst>
              <a:ext uri="{FF2B5EF4-FFF2-40B4-BE49-F238E27FC236}">
                <a16:creationId xmlns:a16="http://schemas.microsoft.com/office/drawing/2014/main" id="{109AF9F8-4CA6-2446-B18F-FF376EAA224E}"/>
              </a:ext>
            </a:extLst>
          </p:cNvPr>
          <p:cNvGrpSpPr/>
          <p:nvPr/>
        </p:nvGrpSpPr>
        <p:grpSpPr>
          <a:xfrm>
            <a:off x="6152002" y="2293499"/>
            <a:ext cx="3584813" cy="2721789"/>
            <a:chOff x="4722515" y="2356988"/>
            <a:chExt cx="3584813" cy="2721789"/>
          </a:xfrm>
          <a:solidFill>
            <a:srgbClr val="7030A0"/>
          </a:solidFill>
        </p:grpSpPr>
        <p:sp>
          <p:nvSpPr>
            <p:cNvPr id="34" name="Freeform 11">
              <a:extLst>
                <a:ext uri="{FF2B5EF4-FFF2-40B4-BE49-F238E27FC236}">
                  <a16:creationId xmlns:a16="http://schemas.microsoft.com/office/drawing/2014/main" id="{BBE35896-12D7-1F4A-9E9C-2DAA80394404}"/>
                </a:ext>
              </a:extLst>
            </p:cNvPr>
            <p:cNvSpPr>
              <a:spLocks/>
            </p:cNvSpPr>
            <p:nvPr/>
          </p:nvSpPr>
          <p:spPr bwMode="auto">
            <a:xfrm>
              <a:off x="6499727" y="3387848"/>
              <a:ext cx="1807601" cy="1690929"/>
            </a:xfrm>
            <a:custGeom>
              <a:avLst/>
              <a:gdLst/>
              <a:ahLst/>
              <a:cxnLst>
                <a:cxn ang="0">
                  <a:pos x="0" y="650"/>
                </a:cxn>
                <a:cxn ang="0">
                  <a:pos x="0" y="1058"/>
                </a:cxn>
                <a:cxn ang="0">
                  <a:pos x="1131" y="423"/>
                </a:cxn>
                <a:cxn ang="0">
                  <a:pos x="1131" y="0"/>
                </a:cxn>
                <a:cxn ang="0">
                  <a:pos x="0" y="650"/>
                </a:cxn>
              </a:cxnLst>
              <a:rect l="0" t="0" r="r" b="b"/>
              <a:pathLst>
                <a:path w="1131" h="1058">
                  <a:moveTo>
                    <a:pt x="0" y="650"/>
                  </a:moveTo>
                  <a:lnTo>
                    <a:pt x="0" y="1058"/>
                  </a:lnTo>
                  <a:lnTo>
                    <a:pt x="1131" y="423"/>
                  </a:lnTo>
                  <a:lnTo>
                    <a:pt x="1131" y="0"/>
                  </a:lnTo>
                  <a:lnTo>
                    <a:pt x="0" y="650"/>
                  </a:lnTo>
                  <a:close/>
                </a:path>
              </a:pathLst>
            </a:custGeom>
            <a:grpFill/>
            <a:ln w="9525" cap="flat" cmpd="sng" algn="ctr">
              <a:solidFill>
                <a:srgbClr val="002060"/>
              </a:solidFill>
              <a:prstDash val="solid"/>
              <a:round/>
              <a:headEnd type="none" w="med" len="med"/>
              <a:tailEnd type="none" w="med" len="med"/>
            </a:ln>
            <a:effectLst/>
          </p:spPr>
          <p:txBody>
            <a:bodyPr vert="horz" wrap="square" lIns="82124" tIns="41061" rIns="82124" bIns="41061" numCol="1" rtlCol="0" anchor="ctr" anchorCtr="0" compatLnSpc="1">
              <a:prstTxWarp prst="textNoShape">
                <a:avLst/>
              </a:prstTxWarp>
              <a:noAutofit/>
            </a:bodyPr>
            <a:lstStyle/>
            <a:p>
              <a:pPr marL="0" marR="0" lvl="0" indent="0" algn="ctr" defTabSz="814388"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mn-cs"/>
              </a:endParaRPr>
            </a:p>
          </p:txBody>
        </p:sp>
        <p:sp>
          <p:nvSpPr>
            <p:cNvPr id="35" name="Freeform 9">
              <a:extLst>
                <a:ext uri="{FF2B5EF4-FFF2-40B4-BE49-F238E27FC236}">
                  <a16:creationId xmlns:a16="http://schemas.microsoft.com/office/drawing/2014/main" id="{08A7CB21-DF92-6B42-BABE-A9E88F768784}"/>
                </a:ext>
              </a:extLst>
            </p:cNvPr>
            <p:cNvSpPr>
              <a:spLocks/>
            </p:cNvSpPr>
            <p:nvPr/>
          </p:nvSpPr>
          <p:spPr bwMode="auto">
            <a:xfrm>
              <a:off x="4725690" y="2356988"/>
              <a:ext cx="3581638" cy="2069710"/>
            </a:xfrm>
            <a:custGeom>
              <a:avLst/>
              <a:gdLst/>
              <a:ahLst/>
              <a:cxnLst>
                <a:cxn ang="0">
                  <a:pos x="1131" y="0"/>
                </a:cxn>
                <a:cxn ang="0">
                  <a:pos x="2241" y="645"/>
                </a:cxn>
                <a:cxn ang="0">
                  <a:pos x="1110" y="1295"/>
                </a:cxn>
                <a:cxn ang="0">
                  <a:pos x="0" y="650"/>
                </a:cxn>
                <a:cxn ang="0">
                  <a:pos x="1131" y="0"/>
                </a:cxn>
              </a:cxnLst>
              <a:rect l="0" t="0" r="r" b="b"/>
              <a:pathLst>
                <a:path w="2241" h="1295">
                  <a:moveTo>
                    <a:pt x="1131" y="0"/>
                  </a:moveTo>
                  <a:lnTo>
                    <a:pt x="2241" y="645"/>
                  </a:lnTo>
                  <a:lnTo>
                    <a:pt x="1110" y="1295"/>
                  </a:lnTo>
                  <a:lnTo>
                    <a:pt x="0" y="650"/>
                  </a:lnTo>
                  <a:lnTo>
                    <a:pt x="1131" y="0"/>
                  </a:lnTo>
                  <a:close/>
                </a:path>
              </a:pathLst>
            </a:custGeom>
            <a:grpFill/>
            <a:ln w="9525" cap="flat" cmpd="sng" algn="ctr">
              <a:solidFill>
                <a:srgbClr val="002060"/>
              </a:solidFill>
              <a:prstDash val="solid"/>
              <a:round/>
              <a:headEnd type="none" w="med" len="med"/>
              <a:tailEnd type="none" w="med" len="med"/>
            </a:ln>
            <a:effectLst/>
          </p:spPr>
          <p:txBody>
            <a:bodyPr vert="horz" wrap="square" lIns="82124" tIns="41061" rIns="82124" bIns="41061" numCol="1" rtlCol="0" anchor="ctr" anchorCtr="0" compatLnSpc="1">
              <a:prstTxWarp prst="textNoShape">
                <a:avLst/>
              </a:prstTxWarp>
              <a:noAutofit/>
            </a:bodyPr>
            <a:lstStyle/>
            <a:p>
              <a:pPr marL="0" marR="0" lvl="0" indent="0" algn="ctr" defTabSz="814388"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mn-cs"/>
              </a:endParaRPr>
            </a:p>
          </p:txBody>
        </p:sp>
        <p:sp>
          <p:nvSpPr>
            <p:cNvPr id="36" name="Freeform 10">
              <a:extLst>
                <a:ext uri="{FF2B5EF4-FFF2-40B4-BE49-F238E27FC236}">
                  <a16:creationId xmlns:a16="http://schemas.microsoft.com/office/drawing/2014/main" id="{A0E01D1A-CBDC-1F43-881E-4D4DD552A736}"/>
                </a:ext>
              </a:extLst>
            </p:cNvPr>
            <p:cNvSpPr>
              <a:spLocks/>
            </p:cNvSpPr>
            <p:nvPr/>
          </p:nvSpPr>
          <p:spPr bwMode="auto">
            <a:xfrm>
              <a:off x="4725690" y="3395839"/>
              <a:ext cx="1774037" cy="1682938"/>
            </a:xfrm>
            <a:custGeom>
              <a:avLst/>
              <a:gdLst/>
              <a:ahLst/>
              <a:cxnLst>
                <a:cxn ang="0">
                  <a:pos x="1110" y="645"/>
                </a:cxn>
                <a:cxn ang="0">
                  <a:pos x="1110" y="1053"/>
                </a:cxn>
                <a:cxn ang="0">
                  <a:pos x="0" y="423"/>
                </a:cxn>
                <a:cxn ang="0">
                  <a:pos x="0" y="0"/>
                </a:cxn>
                <a:cxn ang="0">
                  <a:pos x="1110" y="645"/>
                </a:cxn>
              </a:cxnLst>
              <a:rect l="0" t="0" r="r" b="b"/>
              <a:pathLst>
                <a:path w="1110" h="1053">
                  <a:moveTo>
                    <a:pt x="1110" y="645"/>
                  </a:moveTo>
                  <a:lnTo>
                    <a:pt x="1110" y="1053"/>
                  </a:lnTo>
                  <a:lnTo>
                    <a:pt x="0" y="423"/>
                  </a:lnTo>
                  <a:lnTo>
                    <a:pt x="0" y="0"/>
                  </a:lnTo>
                  <a:lnTo>
                    <a:pt x="1110" y="645"/>
                  </a:lnTo>
                  <a:close/>
                </a:path>
              </a:pathLst>
            </a:custGeom>
            <a:grpFill/>
            <a:ln w="9525" cap="flat" cmpd="sng" algn="ctr">
              <a:solidFill>
                <a:srgbClr val="002060"/>
              </a:solidFill>
              <a:prstDash val="solid"/>
              <a:round/>
              <a:headEnd type="none" w="med" len="med"/>
              <a:tailEnd type="none" w="med" len="med"/>
            </a:ln>
            <a:effectLst/>
          </p:spPr>
          <p:txBody>
            <a:bodyPr vert="horz" wrap="square" lIns="82124" tIns="41061" rIns="82124" bIns="41061" numCol="1" rtlCol="0" anchor="ctr" anchorCtr="0" compatLnSpc="1">
              <a:prstTxWarp prst="textNoShape">
                <a:avLst/>
              </a:prstTxWarp>
              <a:noAutofit/>
            </a:bodyPr>
            <a:lstStyle/>
            <a:p>
              <a:pPr marL="0" marR="0" lvl="0" indent="0" algn="ctr" defTabSz="814388"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mn-cs"/>
              </a:endParaRPr>
            </a:p>
          </p:txBody>
        </p:sp>
        <p:sp>
          <p:nvSpPr>
            <p:cNvPr id="37" name="Freeform 25">
              <a:extLst>
                <a:ext uri="{FF2B5EF4-FFF2-40B4-BE49-F238E27FC236}">
                  <a16:creationId xmlns:a16="http://schemas.microsoft.com/office/drawing/2014/main" id="{24E55925-B999-C84D-B163-B134FE257730}"/>
                </a:ext>
              </a:extLst>
            </p:cNvPr>
            <p:cNvSpPr>
              <a:spLocks/>
            </p:cNvSpPr>
            <p:nvPr/>
          </p:nvSpPr>
          <p:spPr bwMode="auto">
            <a:xfrm>
              <a:off x="4722515" y="2359886"/>
              <a:ext cx="1809198" cy="2069710"/>
            </a:xfrm>
            <a:custGeom>
              <a:avLst/>
              <a:gdLst/>
              <a:ahLst/>
              <a:cxnLst>
                <a:cxn ang="0">
                  <a:pos x="1111" y="1295"/>
                </a:cxn>
                <a:cxn ang="0">
                  <a:pos x="0" y="650"/>
                </a:cxn>
                <a:cxn ang="0">
                  <a:pos x="1132" y="0"/>
                </a:cxn>
                <a:cxn ang="0">
                  <a:pos x="1111" y="1295"/>
                </a:cxn>
              </a:cxnLst>
              <a:rect l="0" t="0" r="r" b="b"/>
              <a:pathLst>
                <a:path w="1132" h="1295">
                  <a:moveTo>
                    <a:pt x="1111" y="1295"/>
                  </a:moveTo>
                  <a:lnTo>
                    <a:pt x="0" y="650"/>
                  </a:lnTo>
                  <a:lnTo>
                    <a:pt x="1132" y="0"/>
                  </a:lnTo>
                  <a:lnTo>
                    <a:pt x="1111" y="1295"/>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38" name="Group 37">
            <a:extLst>
              <a:ext uri="{FF2B5EF4-FFF2-40B4-BE49-F238E27FC236}">
                <a16:creationId xmlns:a16="http://schemas.microsoft.com/office/drawing/2014/main" id="{BD8D17C4-E14C-0A4E-A640-55A6F263B058}"/>
              </a:ext>
            </a:extLst>
          </p:cNvPr>
          <p:cNvGrpSpPr/>
          <p:nvPr/>
        </p:nvGrpSpPr>
        <p:grpSpPr>
          <a:xfrm>
            <a:off x="4206359" y="3376073"/>
            <a:ext cx="3581638" cy="2725784"/>
            <a:chOff x="-1170285" y="4675959"/>
            <a:chExt cx="3581638" cy="2725784"/>
          </a:xfrm>
          <a:solidFill>
            <a:srgbClr val="3FDBEE"/>
          </a:solidFill>
        </p:grpSpPr>
        <p:sp>
          <p:nvSpPr>
            <p:cNvPr id="39" name="Freeform 11">
              <a:extLst>
                <a:ext uri="{FF2B5EF4-FFF2-40B4-BE49-F238E27FC236}">
                  <a16:creationId xmlns:a16="http://schemas.microsoft.com/office/drawing/2014/main" id="{6846E8D3-A87F-194E-85F6-1B1A9658EE07}"/>
                </a:ext>
              </a:extLst>
            </p:cNvPr>
            <p:cNvSpPr>
              <a:spLocks/>
            </p:cNvSpPr>
            <p:nvPr/>
          </p:nvSpPr>
          <p:spPr bwMode="auto">
            <a:xfrm>
              <a:off x="603752" y="5710814"/>
              <a:ext cx="1807601" cy="1690929"/>
            </a:xfrm>
            <a:custGeom>
              <a:avLst/>
              <a:gdLst/>
              <a:ahLst/>
              <a:cxnLst>
                <a:cxn ang="0">
                  <a:pos x="0" y="650"/>
                </a:cxn>
                <a:cxn ang="0">
                  <a:pos x="0" y="1058"/>
                </a:cxn>
                <a:cxn ang="0">
                  <a:pos x="1131" y="423"/>
                </a:cxn>
                <a:cxn ang="0">
                  <a:pos x="1131" y="0"/>
                </a:cxn>
                <a:cxn ang="0">
                  <a:pos x="0" y="650"/>
                </a:cxn>
              </a:cxnLst>
              <a:rect l="0" t="0" r="r" b="b"/>
              <a:pathLst>
                <a:path w="1131" h="1058">
                  <a:moveTo>
                    <a:pt x="0" y="650"/>
                  </a:moveTo>
                  <a:lnTo>
                    <a:pt x="0" y="1058"/>
                  </a:lnTo>
                  <a:lnTo>
                    <a:pt x="1131" y="423"/>
                  </a:lnTo>
                  <a:lnTo>
                    <a:pt x="1131" y="0"/>
                  </a:lnTo>
                  <a:lnTo>
                    <a:pt x="0" y="650"/>
                  </a:lnTo>
                  <a:close/>
                </a:path>
              </a:pathLst>
            </a:custGeom>
            <a:grpFill/>
            <a:ln w="9525" cap="flat" cmpd="sng" algn="ctr">
              <a:solidFill>
                <a:srgbClr val="01568F"/>
              </a:solidFill>
              <a:prstDash val="solid"/>
              <a:round/>
              <a:headEnd type="none" w="med" len="med"/>
              <a:tailEnd type="none" w="med" len="med"/>
            </a:ln>
            <a:effectLst>
              <a:outerShdw blurRad="38100" dist="25400" dir="5400000" algn="t" rotWithShape="0">
                <a:prstClr val="black">
                  <a:alpha val="27000"/>
                </a:prstClr>
              </a:outerShdw>
            </a:effectLst>
          </p:spPr>
          <p:txBody>
            <a:bodyPr vert="horz" wrap="square" lIns="82124" tIns="41061" rIns="82124" bIns="41061" numCol="1" rtlCol="0" anchor="ctr" anchorCtr="0" compatLnSpc="1">
              <a:prstTxWarp prst="textNoShape">
                <a:avLst/>
              </a:prstTxWarp>
              <a:noAutofit/>
            </a:bodyPr>
            <a:lstStyle/>
            <a:p>
              <a:pPr marL="0" marR="0" lvl="0" indent="0" algn="ctr" defTabSz="814388"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mn-cs"/>
              </a:endParaRPr>
            </a:p>
          </p:txBody>
        </p:sp>
        <p:sp>
          <p:nvSpPr>
            <p:cNvPr id="40" name="Freeform 9">
              <a:extLst>
                <a:ext uri="{FF2B5EF4-FFF2-40B4-BE49-F238E27FC236}">
                  <a16:creationId xmlns:a16="http://schemas.microsoft.com/office/drawing/2014/main" id="{301EEEBE-19AA-AF49-9720-D5C167C835F4}"/>
                </a:ext>
              </a:extLst>
            </p:cNvPr>
            <p:cNvSpPr>
              <a:spLocks/>
            </p:cNvSpPr>
            <p:nvPr/>
          </p:nvSpPr>
          <p:spPr bwMode="auto">
            <a:xfrm>
              <a:off x="-1170285" y="4679954"/>
              <a:ext cx="3581638" cy="2069710"/>
            </a:xfrm>
            <a:custGeom>
              <a:avLst/>
              <a:gdLst/>
              <a:ahLst/>
              <a:cxnLst>
                <a:cxn ang="0">
                  <a:pos x="1131" y="0"/>
                </a:cxn>
                <a:cxn ang="0">
                  <a:pos x="2241" y="645"/>
                </a:cxn>
                <a:cxn ang="0">
                  <a:pos x="1110" y="1295"/>
                </a:cxn>
                <a:cxn ang="0">
                  <a:pos x="0" y="650"/>
                </a:cxn>
                <a:cxn ang="0">
                  <a:pos x="1131" y="0"/>
                </a:cxn>
              </a:cxnLst>
              <a:rect l="0" t="0" r="r" b="b"/>
              <a:pathLst>
                <a:path w="2241" h="1295">
                  <a:moveTo>
                    <a:pt x="1131" y="0"/>
                  </a:moveTo>
                  <a:lnTo>
                    <a:pt x="2241" y="645"/>
                  </a:lnTo>
                  <a:lnTo>
                    <a:pt x="1110" y="1295"/>
                  </a:lnTo>
                  <a:lnTo>
                    <a:pt x="0" y="650"/>
                  </a:lnTo>
                  <a:lnTo>
                    <a:pt x="1131" y="0"/>
                  </a:lnTo>
                  <a:close/>
                </a:path>
              </a:pathLst>
            </a:custGeom>
            <a:grpFill/>
            <a:ln w="9525" cap="flat" cmpd="sng" algn="ctr">
              <a:solidFill>
                <a:srgbClr val="01568F"/>
              </a:solidFill>
              <a:prstDash val="solid"/>
              <a:round/>
              <a:headEnd type="none" w="med" len="med"/>
              <a:tailEnd type="none" w="med" len="med"/>
            </a:ln>
            <a:effectLst/>
          </p:spPr>
          <p:txBody>
            <a:bodyPr vert="horz" wrap="square" lIns="82124" tIns="41061" rIns="82124" bIns="41061" numCol="1" rtlCol="0" anchor="ctr" anchorCtr="0" compatLnSpc="1">
              <a:prstTxWarp prst="textNoShape">
                <a:avLst/>
              </a:prstTxWarp>
              <a:noAutofit/>
            </a:bodyPr>
            <a:lstStyle/>
            <a:p>
              <a:pPr marL="0" marR="0" lvl="0" indent="0" algn="ctr" defTabSz="814388"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mn-cs"/>
              </a:endParaRPr>
            </a:p>
          </p:txBody>
        </p:sp>
        <p:sp>
          <p:nvSpPr>
            <p:cNvPr id="41" name="Freeform 10">
              <a:extLst>
                <a:ext uri="{FF2B5EF4-FFF2-40B4-BE49-F238E27FC236}">
                  <a16:creationId xmlns:a16="http://schemas.microsoft.com/office/drawing/2014/main" id="{88710B4B-B97C-2241-A056-68421D49D837}"/>
                </a:ext>
              </a:extLst>
            </p:cNvPr>
            <p:cNvSpPr>
              <a:spLocks/>
            </p:cNvSpPr>
            <p:nvPr/>
          </p:nvSpPr>
          <p:spPr bwMode="auto">
            <a:xfrm>
              <a:off x="-1170285" y="5718805"/>
              <a:ext cx="1774037" cy="1682938"/>
            </a:xfrm>
            <a:custGeom>
              <a:avLst/>
              <a:gdLst/>
              <a:ahLst/>
              <a:cxnLst>
                <a:cxn ang="0">
                  <a:pos x="1110" y="645"/>
                </a:cxn>
                <a:cxn ang="0">
                  <a:pos x="1110" y="1053"/>
                </a:cxn>
                <a:cxn ang="0">
                  <a:pos x="0" y="423"/>
                </a:cxn>
                <a:cxn ang="0">
                  <a:pos x="0" y="0"/>
                </a:cxn>
                <a:cxn ang="0">
                  <a:pos x="1110" y="645"/>
                </a:cxn>
              </a:cxnLst>
              <a:rect l="0" t="0" r="r" b="b"/>
              <a:pathLst>
                <a:path w="1110" h="1053">
                  <a:moveTo>
                    <a:pt x="1110" y="645"/>
                  </a:moveTo>
                  <a:lnTo>
                    <a:pt x="1110" y="1053"/>
                  </a:lnTo>
                  <a:lnTo>
                    <a:pt x="0" y="423"/>
                  </a:lnTo>
                  <a:lnTo>
                    <a:pt x="0" y="0"/>
                  </a:lnTo>
                  <a:lnTo>
                    <a:pt x="1110" y="645"/>
                  </a:lnTo>
                  <a:close/>
                </a:path>
              </a:pathLst>
            </a:custGeom>
            <a:grpFill/>
            <a:ln w="9525" cap="flat" cmpd="sng" algn="ctr">
              <a:solidFill>
                <a:srgbClr val="01568F"/>
              </a:solidFill>
              <a:prstDash val="solid"/>
              <a:round/>
              <a:headEnd type="none" w="med" len="med"/>
              <a:tailEnd type="none" w="med" len="med"/>
            </a:ln>
            <a:effectLst>
              <a:outerShdw blurRad="38100" dist="25400" dir="5400000" algn="t" rotWithShape="0">
                <a:prstClr val="black">
                  <a:alpha val="27000"/>
                </a:prstClr>
              </a:outerShdw>
            </a:effectLst>
          </p:spPr>
          <p:txBody>
            <a:bodyPr vert="horz" wrap="square" lIns="82124" tIns="41061" rIns="82124" bIns="41061" numCol="1" rtlCol="0" anchor="ctr" anchorCtr="0" compatLnSpc="1">
              <a:prstTxWarp prst="textNoShape">
                <a:avLst/>
              </a:prstTxWarp>
              <a:noAutofit/>
            </a:bodyPr>
            <a:lstStyle/>
            <a:p>
              <a:pPr marL="0" marR="0" lvl="0" indent="0" algn="ctr" defTabSz="814388"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mn-cs"/>
              </a:endParaRPr>
            </a:p>
          </p:txBody>
        </p:sp>
        <p:sp>
          <p:nvSpPr>
            <p:cNvPr id="42" name="Freeform 25">
              <a:extLst>
                <a:ext uri="{FF2B5EF4-FFF2-40B4-BE49-F238E27FC236}">
                  <a16:creationId xmlns:a16="http://schemas.microsoft.com/office/drawing/2014/main" id="{6353FEC3-3FD4-9645-9EB7-3FABB6C86C71}"/>
                </a:ext>
              </a:extLst>
            </p:cNvPr>
            <p:cNvSpPr>
              <a:spLocks/>
            </p:cNvSpPr>
            <p:nvPr/>
          </p:nvSpPr>
          <p:spPr bwMode="auto">
            <a:xfrm>
              <a:off x="-1170285" y="4675959"/>
              <a:ext cx="1809198" cy="2069710"/>
            </a:xfrm>
            <a:custGeom>
              <a:avLst/>
              <a:gdLst/>
              <a:ahLst/>
              <a:cxnLst>
                <a:cxn ang="0">
                  <a:pos x="1111" y="1295"/>
                </a:cxn>
                <a:cxn ang="0">
                  <a:pos x="0" y="650"/>
                </a:cxn>
                <a:cxn ang="0">
                  <a:pos x="1132" y="0"/>
                </a:cxn>
                <a:cxn ang="0">
                  <a:pos x="1111" y="1295"/>
                </a:cxn>
              </a:cxnLst>
              <a:rect l="0" t="0" r="r" b="b"/>
              <a:pathLst>
                <a:path w="1132" h="1295">
                  <a:moveTo>
                    <a:pt x="1111" y="1295"/>
                  </a:moveTo>
                  <a:lnTo>
                    <a:pt x="0" y="650"/>
                  </a:lnTo>
                  <a:lnTo>
                    <a:pt x="1132" y="0"/>
                  </a:lnTo>
                  <a:lnTo>
                    <a:pt x="1111" y="1295"/>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43" name="Oval 13">
            <a:extLst>
              <a:ext uri="{FF2B5EF4-FFF2-40B4-BE49-F238E27FC236}">
                <a16:creationId xmlns:a16="http://schemas.microsoft.com/office/drawing/2014/main" id="{840DAC75-CE61-814D-9EFB-E91B26BAA0C6}"/>
              </a:ext>
            </a:extLst>
          </p:cNvPr>
          <p:cNvSpPr>
            <a:spLocks noChangeArrowheads="1"/>
          </p:cNvSpPr>
          <p:nvPr/>
        </p:nvSpPr>
        <p:spPr bwMode="auto">
          <a:xfrm>
            <a:off x="4940965" y="2617786"/>
            <a:ext cx="2190286" cy="1436067"/>
          </a:xfrm>
          <a:prstGeom prst="ellipse">
            <a:avLst/>
          </a:prstGeom>
          <a:solidFill>
            <a:srgbClr val="FFC000"/>
          </a:solidFill>
          <a:ln w="9525" cap="flat" cmpd="sng" algn="ctr">
            <a:solidFill>
              <a:srgbClr val="606060"/>
            </a:solidFill>
            <a:prstDash val="solid"/>
            <a:round/>
            <a:headEnd type="none" w="med" len="med"/>
            <a:tailEnd type="none" w="med" len="med"/>
          </a:ln>
          <a:effectLst/>
        </p:spPr>
        <p:txBody>
          <a:bodyPr vert="horz" wrap="square" lIns="82124" tIns="41061" rIns="82124" bIns="41061" numCol="1" rtlCol="0" anchor="ctr" anchorCtr="0" compatLnSpc="1">
            <a:prstTxWarp prst="textNoShape">
              <a:avLst/>
            </a:prstTxWarp>
            <a:noAutofit/>
          </a:bodyPr>
          <a:lstStyle/>
          <a:p>
            <a:pPr marL="0" marR="0" lvl="0" indent="0" algn="ctr" defTabSz="814388"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344557A9-4926-9A41-A982-497D1C226AF3}"/>
              </a:ext>
            </a:extLst>
          </p:cNvPr>
          <p:cNvSpPr>
            <a:spLocks/>
          </p:cNvSpPr>
          <p:nvPr/>
        </p:nvSpPr>
        <p:spPr bwMode="auto">
          <a:xfrm>
            <a:off x="4940964" y="2859060"/>
            <a:ext cx="2144828" cy="923330"/>
          </a:xfrm>
          <a:prstGeom prst="rect">
            <a:avLst/>
          </a:prstGeom>
          <a:noFill/>
          <a:effectLst>
            <a:outerShdw blurRad="38100" dist="25400" dir="5400000" algn="tl" rotWithShape="0">
              <a:srgbClr val="000000">
                <a:alpha val="27000"/>
              </a:srgbClr>
            </a:outerShdw>
          </a:effectLst>
        </p:spPr>
        <p:txBody>
          <a:bodyPr wrap="squar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a:ea typeface="+mn-ea"/>
                <a:cs typeface="Arial"/>
              </a:rPr>
              <a:t>Enhancing </a:t>
            </a:r>
            <a:br>
              <a:rPr kumimoji="0" lang="en-US" sz="1800" b="1" i="0" u="none" strike="noStrike" kern="1200" cap="none" spc="0" normalizeH="0" baseline="0" noProof="0" dirty="0">
                <a:ln>
                  <a:noFill/>
                </a:ln>
                <a:solidFill>
                  <a:prstClr val="white"/>
                </a:solidFill>
                <a:effectLst/>
                <a:uLnTx/>
                <a:uFillTx/>
                <a:latin typeface="Arial"/>
                <a:ea typeface="+mn-ea"/>
                <a:cs typeface="Arial"/>
              </a:rPr>
            </a:br>
            <a:r>
              <a:rPr kumimoji="0" lang="en-US" sz="1800" b="1" i="0" u="none" strike="noStrike" kern="1200" cap="none" spc="0" normalizeH="0" baseline="0" noProof="0" dirty="0">
                <a:ln>
                  <a:noFill/>
                </a:ln>
                <a:solidFill>
                  <a:prstClr val="white"/>
                </a:solidFill>
                <a:effectLst/>
                <a:uLnTx/>
                <a:uFillTx/>
                <a:latin typeface="Arial"/>
                <a:ea typeface="+mn-ea"/>
                <a:cs typeface="Arial"/>
              </a:rPr>
              <a:t>RI-Industry Collaboration</a:t>
            </a:r>
          </a:p>
        </p:txBody>
      </p:sp>
      <p:sp>
        <p:nvSpPr>
          <p:cNvPr id="45" name="Oval 27">
            <a:extLst>
              <a:ext uri="{FF2B5EF4-FFF2-40B4-BE49-F238E27FC236}">
                <a16:creationId xmlns:a16="http://schemas.microsoft.com/office/drawing/2014/main" id="{D00E4170-E9FC-E64C-A784-C352E11FFF44}"/>
              </a:ext>
            </a:extLst>
          </p:cNvPr>
          <p:cNvSpPr>
            <a:spLocks noChangeArrowheads="1"/>
          </p:cNvSpPr>
          <p:nvPr/>
        </p:nvSpPr>
        <p:spPr bwMode="auto">
          <a:xfrm>
            <a:off x="7131251" y="2886150"/>
            <a:ext cx="1956069" cy="923330"/>
          </a:xfrm>
          <a:prstGeom prst="rect">
            <a:avLst/>
          </a:prstGeom>
          <a:noFill/>
          <a:effectLst>
            <a:outerShdw blurRad="38100" dist="25400" dir="5400000" algn="tl" rotWithShape="0">
              <a:srgbClr val="000000">
                <a:alpha val="27000"/>
              </a:srgbClr>
            </a:outerShdw>
          </a:effectLst>
        </p:spPr>
        <p:txBody>
          <a:bodyPr wrap="squar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Mapping of RI-Industry collaboration </a:t>
            </a:r>
            <a:endParaRPr kumimoji="0" lang="en-US" sz="2400" b="1" i="0" u="none" strike="noStrike" kern="1200" cap="none" spc="0" normalizeH="0" baseline="0" noProof="0" dirty="0">
              <a:ln>
                <a:noFill/>
              </a:ln>
              <a:solidFill>
                <a:prstClr val="white"/>
              </a:solidFill>
              <a:effectLst/>
              <a:uLnTx/>
              <a:uFillTx/>
              <a:latin typeface="Arial"/>
              <a:ea typeface="+mn-ea"/>
              <a:cs typeface="Arial"/>
            </a:endParaRPr>
          </a:p>
        </p:txBody>
      </p:sp>
      <p:sp>
        <p:nvSpPr>
          <p:cNvPr id="46" name="Oval 27">
            <a:extLst>
              <a:ext uri="{FF2B5EF4-FFF2-40B4-BE49-F238E27FC236}">
                <a16:creationId xmlns:a16="http://schemas.microsoft.com/office/drawing/2014/main" id="{E2995DC0-C3DD-7E42-AB4A-DC5AFBF73B2D}"/>
              </a:ext>
            </a:extLst>
          </p:cNvPr>
          <p:cNvSpPr>
            <a:spLocks noChangeArrowheads="1"/>
          </p:cNvSpPr>
          <p:nvPr/>
        </p:nvSpPr>
        <p:spPr bwMode="auto">
          <a:xfrm>
            <a:off x="2723511" y="2922675"/>
            <a:ext cx="2109433" cy="923330"/>
          </a:xfrm>
          <a:prstGeom prst="rect">
            <a:avLst/>
          </a:prstGeom>
          <a:noFill/>
          <a:effectLst>
            <a:outerShdw blurRad="38100" dist="25400" dir="5400000" algn="tl" rotWithShape="0">
              <a:srgbClr val="000000">
                <a:alpha val="27000"/>
              </a:srgbClr>
            </a:outerShdw>
          </a:effectLst>
        </p:spPr>
        <p:txBody>
          <a:bodyPr wrap="squar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Raising awareness and demonstrating impact </a:t>
            </a:r>
            <a:endParaRPr kumimoji="0" lang="en-US" sz="2400" b="1" i="0" u="none" strike="noStrike" kern="1200" cap="none" spc="0" normalizeH="0" baseline="0" noProof="0" dirty="0">
              <a:ln>
                <a:noFill/>
              </a:ln>
              <a:solidFill>
                <a:prstClr val="white"/>
              </a:solidFill>
              <a:effectLst/>
              <a:uLnTx/>
              <a:uFillTx/>
              <a:latin typeface="Arial"/>
              <a:ea typeface="+mn-ea"/>
              <a:cs typeface="Arial"/>
            </a:endParaRPr>
          </a:p>
        </p:txBody>
      </p:sp>
      <p:sp>
        <p:nvSpPr>
          <p:cNvPr id="47" name="Oval 27">
            <a:extLst>
              <a:ext uri="{FF2B5EF4-FFF2-40B4-BE49-F238E27FC236}">
                <a16:creationId xmlns:a16="http://schemas.microsoft.com/office/drawing/2014/main" id="{54ACFA30-2B7D-8144-B5A0-A6C6BB13CE8A}"/>
              </a:ext>
            </a:extLst>
          </p:cNvPr>
          <p:cNvSpPr>
            <a:spLocks noChangeArrowheads="1"/>
          </p:cNvSpPr>
          <p:nvPr/>
        </p:nvSpPr>
        <p:spPr bwMode="auto">
          <a:xfrm>
            <a:off x="4217514" y="4188322"/>
            <a:ext cx="3581638" cy="923330"/>
          </a:xfrm>
          <a:prstGeom prst="rect">
            <a:avLst/>
          </a:prstGeom>
          <a:noFill/>
          <a:effectLst>
            <a:outerShdw blurRad="38100" dist="25400" dir="5400000" algn="tl" rotWithShape="0">
              <a:srgbClr val="000000">
                <a:alpha val="27000"/>
              </a:srgbClr>
            </a:outerShdw>
          </a:effectLst>
        </p:spPr>
        <p:txBody>
          <a:bodyPr wrap="squar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Development and testing </a:t>
            </a:r>
            <a:b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b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of strategies and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best practices</a:t>
            </a:r>
            <a:endParaRPr kumimoji="0" lang="en-US" sz="2400" b="1" i="0" u="none" strike="noStrike" kern="1200" cap="none" spc="0" normalizeH="0" baseline="0" noProof="0" dirty="0">
              <a:ln>
                <a:noFill/>
              </a:ln>
              <a:solidFill>
                <a:prstClr val="white"/>
              </a:solidFill>
              <a:effectLst/>
              <a:uLnTx/>
              <a:uFillTx/>
              <a:latin typeface="Arial"/>
              <a:ea typeface="+mn-ea"/>
              <a:cs typeface="Arial"/>
            </a:endParaRPr>
          </a:p>
        </p:txBody>
      </p:sp>
      <p:sp>
        <p:nvSpPr>
          <p:cNvPr id="48" name="Oval 27">
            <a:extLst>
              <a:ext uri="{FF2B5EF4-FFF2-40B4-BE49-F238E27FC236}">
                <a16:creationId xmlns:a16="http://schemas.microsoft.com/office/drawing/2014/main" id="{7FDA90BD-EED6-3B4A-A623-75D7D64B1830}"/>
              </a:ext>
            </a:extLst>
          </p:cNvPr>
          <p:cNvSpPr>
            <a:spLocks noChangeArrowheads="1"/>
          </p:cNvSpPr>
          <p:nvPr/>
        </p:nvSpPr>
        <p:spPr bwMode="auto">
          <a:xfrm>
            <a:off x="4203113" y="1710284"/>
            <a:ext cx="3581638" cy="646331"/>
          </a:xfrm>
          <a:prstGeom prst="rect">
            <a:avLst/>
          </a:prstGeom>
          <a:noFill/>
          <a:effectLst>
            <a:outerShdw blurRad="38100" dist="25400" dir="5400000" algn="tl" rotWithShape="0">
              <a:srgbClr val="000000">
                <a:alpha val="27000"/>
              </a:srgbClr>
            </a:outerShdw>
          </a:effectLst>
        </p:spPr>
        <p:txBody>
          <a:bodyPr wrap="squar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Mutual learning and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networking of ILOs and ICOs </a:t>
            </a:r>
          </a:p>
        </p:txBody>
      </p:sp>
    </p:spTree>
    <p:extLst>
      <p:ext uri="{BB962C8B-B14F-4D97-AF65-F5344CB8AC3E}">
        <p14:creationId xmlns:p14="http://schemas.microsoft.com/office/powerpoint/2010/main" val="40605853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BE49A51B-95B3-4D69-A9D2-78F57B040F8E}"/>
              </a:ext>
            </a:extLst>
          </p:cNvPr>
          <p:cNvSpPr>
            <a:spLocks noGrp="1"/>
          </p:cNvSpPr>
          <p:nvPr>
            <p:ph type="title"/>
          </p:nvPr>
        </p:nvSpPr>
        <p:spPr>
          <a:xfrm>
            <a:off x="4883023" y="55351"/>
            <a:ext cx="2741665" cy="645659"/>
          </a:xfrm>
          <a:prstGeom prst="rect">
            <a:avLst/>
          </a:prstGeom>
        </p:spPr>
        <p:txBody>
          <a:bodyPr/>
          <a:lstStyle/>
          <a:p>
            <a:r>
              <a:rPr lang="sv-SE" dirty="0"/>
              <a:t>Approach</a:t>
            </a:r>
            <a:endParaRPr lang="en-NL" dirty="0"/>
          </a:p>
        </p:txBody>
      </p:sp>
      <p:sp>
        <p:nvSpPr>
          <p:cNvPr id="49" name="Freeform 48">
            <a:extLst>
              <a:ext uri="{FF2B5EF4-FFF2-40B4-BE49-F238E27FC236}">
                <a16:creationId xmlns:a16="http://schemas.microsoft.com/office/drawing/2014/main" id="{6C3D3104-3C12-1048-9AB6-5B1F089DA3FC}"/>
              </a:ext>
            </a:extLst>
          </p:cNvPr>
          <p:cNvSpPr>
            <a:spLocks/>
          </p:cNvSpPr>
          <p:nvPr/>
        </p:nvSpPr>
        <p:spPr bwMode="auto">
          <a:xfrm>
            <a:off x="2252733" y="3738270"/>
            <a:ext cx="2962984" cy="1054528"/>
          </a:xfrm>
          <a:custGeom>
            <a:avLst/>
            <a:gdLst>
              <a:gd name="T0" fmla="*/ 611 w 713"/>
              <a:gd name="T1" fmla="*/ 227 h 357"/>
              <a:gd name="T2" fmla="*/ 611 w 713"/>
              <a:gd name="T3" fmla="*/ 205 h 357"/>
              <a:gd name="T4" fmla="*/ 355 w 713"/>
              <a:gd name="T5" fmla="*/ 205 h 357"/>
              <a:gd name="T6" fmla="*/ 179 w 713"/>
              <a:gd name="T7" fmla="*/ 357 h 357"/>
              <a:gd name="T8" fmla="*/ 0 w 713"/>
              <a:gd name="T9" fmla="*/ 178 h 357"/>
              <a:gd name="T10" fmla="*/ 179 w 713"/>
              <a:gd name="T11" fmla="*/ 0 h 357"/>
              <a:gd name="T12" fmla="*/ 355 w 713"/>
              <a:gd name="T13" fmla="*/ 151 h 357"/>
              <a:gd name="T14" fmla="*/ 611 w 713"/>
              <a:gd name="T15" fmla="*/ 151 h 357"/>
              <a:gd name="T16" fmla="*/ 611 w 713"/>
              <a:gd name="T17" fmla="*/ 129 h 357"/>
              <a:gd name="T18" fmla="*/ 713 w 713"/>
              <a:gd name="T19" fmla="*/ 178 h 357"/>
              <a:gd name="T20" fmla="*/ 611 w 713"/>
              <a:gd name="T21" fmla="*/ 227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13" h="357">
                <a:moveTo>
                  <a:pt x="611" y="227"/>
                </a:moveTo>
                <a:cubicBezTo>
                  <a:pt x="611" y="205"/>
                  <a:pt x="611" y="205"/>
                  <a:pt x="611" y="205"/>
                </a:cubicBezTo>
                <a:cubicBezTo>
                  <a:pt x="355" y="205"/>
                  <a:pt x="355" y="205"/>
                  <a:pt x="355" y="205"/>
                </a:cubicBezTo>
                <a:cubicBezTo>
                  <a:pt x="342" y="291"/>
                  <a:pt x="268" y="357"/>
                  <a:pt x="179" y="357"/>
                </a:cubicBezTo>
                <a:cubicBezTo>
                  <a:pt x="80" y="357"/>
                  <a:pt x="0" y="277"/>
                  <a:pt x="0" y="178"/>
                </a:cubicBezTo>
                <a:cubicBezTo>
                  <a:pt x="0" y="80"/>
                  <a:pt x="80" y="0"/>
                  <a:pt x="179" y="0"/>
                </a:cubicBezTo>
                <a:cubicBezTo>
                  <a:pt x="268" y="0"/>
                  <a:pt x="342" y="65"/>
                  <a:pt x="355" y="151"/>
                </a:cubicBezTo>
                <a:cubicBezTo>
                  <a:pt x="611" y="151"/>
                  <a:pt x="611" y="151"/>
                  <a:pt x="611" y="151"/>
                </a:cubicBezTo>
                <a:cubicBezTo>
                  <a:pt x="611" y="129"/>
                  <a:pt x="611" y="129"/>
                  <a:pt x="611" y="129"/>
                </a:cubicBezTo>
                <a:cubicBezTo>
                  <a:pt x="713" y="178"/>
                  <a:pt x="713" y="178"/>
                  <a:pt x="713" y="178"/>
                </a:cubicBezTo>
                <a:lnTo>
                  <a:pt x="611" y="227"/>
                </a:lnTo>
                <a:close/>
              </a:path>
            </a:pathLst>
          </a:custGeom>
          <a:solidFill>
            <a:schemeClr val="accent6">
              <a:lumMod val="75000"/>
            </a:schemeClr>
          </a:solidFill>
          <a:ln w="9525" cap="flat" cmpd="sng" algn="ctr">
            <a:solidFill>
              <a:schemeClr val="accent6">
                <a:lumMod val="75000"/>
              </a:schemeClr>
            </a:solidFill>
            <a:prstDash val="solid"/>
            <a:round/>
            <a:headEnd type="none" w="med" len="med"/>
            <a:tailEnd type="none" w="med" len="med"/>
          </a:ln>
          <a:effectLst>
            <a:outerShdw blurRad="38100" dist="25400" dir="5400000" algn="t" rotWithShape="0">
              <a:prstClr val="black">
                <a:alpha val="27000"/>
              </a:prstClr>
            </a:outerShdw>
          </a:effectLst>
        </p:spPr>
        <p:txBody>
          <a:bodyPr vert="horz" wrap="square" lIns="82124" tIns="41061" rIns="82124" bIns="41061" numCol="1" rtlCol="0" anchor="ctr" anchorCtr="0" compatLnSpc="1">
            <a:prstTxWarp prst="textNoShape">
              <a:avLst/>
            </a:prstTxWarp>
            <a:noAutofit/>
          </a:bodyPr>
          <a:lstStyle/>
          <a:p>
            <a:pPr marL="0" marR="0" lvl="0" indent="0" algn="ctr" defTabSz="814388"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mn-cs"/>
            </a:endParaRPr>
          </a:p>
        </p:txBody>
      </p:sp>
      <p:sp>
        <p:nvSpPr>
          <p:cNvPr id="50" name="Rectangle 49">
            <a:extLst>
              <a:ext uri="{FF2B5EF4-FFF2-40B4-BE49-F238E27FC236}">
                <a16:creationId xmlns:a16="http://schemas.microsoft.com/office/drawing/2014/main" id="{AA50F765-2F78-4D40-B5C3-CFDF3754537E}"/>
              </a:ext>
            </a:extLst>
          </p:cNvPr>
          <p:cNvSpPr>
            <a:spLocks noChangeArrowheads="1"/>
          </p:cNvSpPr>
          <p:nvPr/>
        </p:nvSpPr>
        <p:spPr bwMode="auto">
          <a:xfrm>
            <a:off x="5588126" y="3738942"/>
            <a:ext cx="4625651" cy="1060208"/>
          </a:xfrm>
          <a:prstGeom prst="rect">
            <a:avLst/>
          </a:prstGeom>
          <a:solidFill>
            <a:srgbClr val="777777"/>
          </a:solidFill>
          <a:ln w="9525" cap="flat" cmpd="sng" algn="ctr">
            <a:solidFill>
              <a:srgbClr val="606060"/>
            </a:solidFill>
            <a:prstDash val="solid"/>
            <a:round/>
            <a:headEnd type="none" w="med" len="med"/>
            <a:tailEnd type="none" w="med" len="med"/>
          </a:ln>
          <a:effectLst>
            <a:outerShdw blurRad="50800" dist="25400" dir="5400000" algn="ctr" rotWithShape="0">
              <a:schemeClr val="tx2">
                <a:alpha val="27000"/>
              </a:schemeClr>
            </a:outerShdw>
          </a:effectLst>
        </p:spPr>
        <p:txBody>
          <a:bodyPr vert="horz" wrap="square" lIns="82124" tIns="41061" rIns="82124" bIns="41061" numCol="1" rtlCol="0" anchor="ctr" anchorCtr="0" compatLnSpc="1">
            <a:prstTxWarp prst="textNoShape">
              <a:avLst/>
            </a:prstTxWarp>
            <a:noAutofit/>
          </a:bodyPr>
          <a:lstStyle/>
          <a:p>
            <a:pPr marL="0" marR="0" lvl="0" indent="0" algn="ctr" defTabSz="814388"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 name="Rectangle 50">
            <a:extLst>
              <a:ext uri="{FF2B5EF4-FFF2-40B4-BE49-F238E27FC236}">
                <a16:creationId xmlns:a16="http://schemas.microsoft.com/office/drawing/2014/main" id="{E4A4D54C-6850-4F40-915E-F6C300CE4546}"/>
              </a:ext>
            </a:extLst>
          </p:cNvPr>
          <p:cNvSpPr>
            <a:spLocks noChangeArrowheads="1"/>
          </p:cNvSpPr>
          <p:nvPr/>
        </p:nvSpPr>
        <p:spPr bwMode="auto">
          <a:xfrm>
            <a:off x="5598063" y="2711852"/>
            <a:ext cx="4642757" cy="516623"/>
          </a:xfrm>
          <a:prstGeom prst="rect">
            <a:avLst/>
          </a:prstGeom>
          <a:solidFill>
            <a:srgbClr val="777777"/>
          </a:solidFill>
          <a:ln w="9525" cap="flat" cmpd="sng" algn="ctr">
            <a:solidFill>
              <a:srgbClr val="606060"/>
            </a:solidFill>
            <a:prstDash val="solid"/>
            <a:round/>
            <a:headEnd type="none" w="med" len="med"/>
            <a:tailEnd type="none" w="med" len="med"/>
          </a:ln>
          <a:effectLst>
            <a:outerShdw blurRad="50800" dist="25400" dir="5400000" algn="ctr" rotWithShape="0">
              <a:schemeClr val="tx2">
                <a:alpha val="27000"/>
              </a:schemeClr>
            </a:outerShdw>
          </a:effectLst>
        </p:spPr>
        <p:txBody>
          <a:bodyPr vert="horz" wrap="square" lIns="82124" tIns="41061" rIns="82124" bIns="41061" numCol="1" rtlCol="0" anchor="ctr" anchorCtr="0" compatLnSpc="1">
            <a:prstTxWarp prst="textNoShape">
              <a:avLst/>
            </a:prstTxWarp>
            <a:noAutofit/>
          </a:bodyPr>
          <a:lstStyle/>
          <a:p>
            <a:pPr marL="0" marR="0" lvl="0" indent="0" algn="ctr" defTabSz="814388"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2" name="Rectangle 51">
            <a:extLst>
              <a:ext uri="{FF2B5EF4-FFF2-40B4-BE49-F238E27FC236}">
                <a16:creationId xmlns:a16="http://schemas.microsoft.com/office/drawing/2014/main" id="{88CFE2D3-5CED-7946-990E-CD95D5F9C4D3}"/>
              </a:ext>
            </a:extLst>
          </p:cNvPr>
          <p:cNvSpPr>
            <a:spLocks noChangeArrowheads="1"/>
          </p:cNvSpPr>
          <p:nvPr/>
        </p:nvSpPr>
        <p:spPr bwMode="auto">
          <a:xfrm>
            <a:off x="5588751" y="5085091"/>
            <a:ext cx="4608548" cy="890248"/>
          </a:xfrm>
          <a:prstGeom prst="rect">
            <a:avLst/>
          </a:prstGeom>
          <a:solidFill>
            <a:srgbClr val="777777"/>
          </a:solidFill>
          <a:ln w="9525" cap="flat" cmpd="sng" algn="ctr">
            <a:solidFill>
              <a:srgbClr val="606060"/>
            </a:solidFill>
            <a:prstDash val="solid"/>
            <a:round/>
            <a:headEnd type="none" w="med" len="med"/>
            <a:tailEnd type="none" w="med" len="med"/>
          </a:ln>
          <a:effectLst>
            <a:outerShdw blurRad="50800" dist="25400" dir="5400000" algn="ctr" rotWithShape="0">
              <a:schemeClr val="tx2">
                <a:alpha val="27000"/>
              </a:schemeClr>
            </a:outerShdw>
          </a:effectLst>
        </p:spPr>
        <p:txBody>
          <a:bodyPr vert="horz" wrap="square" lIns="82124" tIns="41061" rIns="82124" bIns="41061" numCol="1" rtlCol="0" anchor="ctr" anchorCtr="0" compatLnSpc="1">
            <a:prstTxWarp prst="textNoShape">
              <a:avLst/>
            </a:prstTxWarp>
            <a:noAutofit/>
          </a:bodyPr>
          <a:lstStyle/>
          <a:p>
            <a:pPr marL="0" marR="0" lvl="0" indent="0" algn="ctr" defTabSz="814388"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3" name="Freeform 52">
            <a:extLst>
              <a:ext uri="{FF2B5EF4-FFF2-40B4-BE49-F238E27FC236}">
                <a16:creationId xmlns:a16="http://schemas.microsoft.com/office/drawing/2014/main" id="{2D2B4375-29FD-3E4D-B8C9-09E91296DE41}"/>
              </a:ext>
            </a:extLst>
          </p:cNvPr>
          <p:cNvSpPr>
            <a:spLocks/>
          </p:cNvSpPr>
          <p:nvPr/>
        </p:nvSpPr>
        <p:spPr bwMode="auto">
          <a:xfrm>
            <a:off x="2275563" y="4982235"/>
            <a:ext cx="2962984" cy="1054528"/>
          </a:xfrm>
          <a:custGeom>
            <a:avLst/>
            <a:gdLst>
              <a:gd name="T0" fmla="*/ 611 w 713"/>
              <a:gd name="T1" fmla="*/ 227 h 357"/>
              <a:gd name="T2" fmla="*/ 611 w 713"/>
              <a:gd name="T3" fmla="*/ 205 h 357"/>
              <a:gd name="T4" fmla="*/ 355 w 713"/>
              <a:gd name="T5" fmla="*/ 205 h 357"/>
              <a:gd name="T6" fmla="*/ 179 w 713"/>
              <a:gd name="T7" fmla="*/ 357 h 357"/>
              <a:gd name="T8" fmla="*/ 0 w 713"/>
              <a:gd name="T9" fmla="*/ 178 h 357"/>
              <a:gd name="T10" fmla="*/ 179 w 713"/>
              <a:gd name="T11" fmla="*/ 0 h 357"/>
              <a:gd name="T12" fmla="*/ 355 w 713"/>
              <a:gd name="T13" fmla="*/ 151 h 357"/>
              <a:gd name="T14" fmla="*/ 611 w 713"/>
              <a:gd name="T15" fmla="*/ 151 h 357"/>
              <a:gd name="T16" fmla="*/ 611 w 713"/>
              <a:gd name="T17" fmla="*/ 129 h 357"/>
              <a:gd name="T18" fmla="*/ 713 w 713"/>
              <a:gd name="T19" fmla="*/ 178 h 357"/>
              <a:gd name="T20" fmla="*/ 611 w 713"/>
              <a:gd name="T21" fmla="*/ 227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13" h="357">
                <a:moveTo>
                  <a:pt x="611" y="227"/>
                </a:moveTo>
                <a:cubicBezTo>
                  <a:pt x="611" y="205"/>
                  <a:pt x="611" y="205"/>
                  <a:pt x="611" y="205"/>
                </a:cubicBezTo>
                <a:cubicBezTo>
                  <a:pt x="355" y="205"/>
                  <a:pt x="355" y="205"/>
                  <a:pt x="355" y="205"/>
                </a:cubicBezTo>
                <a:cubicBezTo>
                  <a:pt x="342" y="291"/>
                  <a:pt x="268" y="357"/>
                  <a:pt x="179" y="357"/>
                </a:cubicBezTo>
                <a:cubicBezTo>
                  <a:pt x="80" y="357"/>
                  <a:pt x="0" y="277"/>
                  <a:pt x="0" y="178"/>
                </a:cubicBezTo>
                <a:cubicBezTo>
                  <a:pt x="0" y="80"/>
                  <a:pt x="80" y="0"/>
                  <a:pt x="179" y="0"/>
                </a:cubicBezTo>
                <a:cubicBezTo>
                  <a:pt x="268" y="0"/>
                  <a:pt x="342" y="65"/>
                  <a:pt x="355" y="151"/>
                </a:cubicBezTo>
                <a:cubicBezTo>
                  <a:pt x="611" y="151"/>
                  <a:pt x="611" y="151"/>
                  <a:pt x="611" y="151"/>
                </a:cubicBezTo>
                <a:cubicBezTo>
                  <a:pt x="611" y="129"/>
                  <a:pt x="611" y="129"/>
                  <a:pt x="611" y="129"/>
                </a:cubicBezTo>
                <a:cubicBezTo>
                  <a:pt x="713" y="178"/>
                  <a:pt x="713" y="178"/>
                  <a:pt x="713" y="178"/>
                </a:cubicBezTo>
                <a:lnTo>
                  <a:pt x="611" y="227"/>
                </a:lnTo>
                <a:close/>
              </a:path>
            </a:pathLst>
          </a:custGeom>
          <a:solidFill>
            <a:srgbClr val="093667"/>
          </a:solidFill>
          <a:ln w="9525" cap="flat" cmpd="sng" algn="ctr">
            <a:solidFill>
              <a:srgbClr val="013253"/>
            </a:solidFill>
            <a:prstDash val="solid"/>
            <a:round/>
            <a:headEnd type="none" w="med" len="med"/>
            <a:tailEnd type="none" w="med" len="med"/>
          </a:ln>
          <a:effectLst>
            <a:outerShdw blurRad="38100" dist="25400" dir="5400000" algn="t" rotWithShape="0">
              <a:prstClr val="black">
                <a:alpha val="27000"/>
              </a:prstClr>
            </a:outerShdw>
          </a:effectLst>
        </p:spPr>
        <p:txBody>
          <a:bodyPr vert="horz" wrap="square" lIns="82124" tIns="41061" rIns="82124" bIns="41061" numCol="1" rtlCol="0" anchor="ctr" anchorCtr="0" compatLnSpc="1">
            <a:prstTxWarp prst="textNoShape">
              <a:avLst/>
            </a:prstTxWarp>
            <a:noAutofit/>
          </a:bodyPr>
          <a:lstStyle/>
          <a:p>
            <a:pPr marL="0" marR="0" lvl="0" indent="0" algn="ctr" defTabSz="814388"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mn-cs"/>
            </a:endParaRPr>
          </a:p>
        </p:txBody>
      </p:sp>
      <p:sp>
        <p:nvSpPr>
          <p:cNvPr id="54" name="TextBox 53">
            <a:extLst>
              <a:ext uri="{FF2B5EF4-FFF2-40B4-BE49-F238E27FC236}">
                <a16:creationId xmlns:a16="http://schemas.microsoft.com/office/drawing/2014/main" id="{2AC7A3EF-D8B6-A349-B00F-87EE6A8DBA0A}"/>
              </a:ext>
            </a:extLst>
          </p:cNvPr>
          <p:cNvSpPr txBox="1"/>
          <p:nvPr/>
        </p:nvSpPr>
        <p:spPr>
          <a:xfrm>
            <a:off x="2217183" y="3915497"/>
            <a:ext cx="1573429" cy="646331"/>
          </a:xfrm>
          <a:prstGeom prst="rect">
            <a:avLst/>
          </a:prstGeom>
          <a:noFill/>
          <a:effectLst>
            <a:outerShdw blurRad="38100" dist="25400" dir="5400000" algn="tl" rotWithShape="0">
              <a:srgbClr val="000000">
                <a:alpha val="27000"/>
              </a:srgbClr>
            </a:outerShdw>
          </a:effectLst>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FFFFFF"/>
                </a:solidFill>
                <a:effectLst/>
                <a:uLnTx/>
                <a:uFillTx/>
                <a:latin typeface="Arial"/>
                <a:ea typeface="+mn-ea"/>
                <a:cs typeface="Arial"/>
              </a:rPr>
              <a:t>Cross-sectoral</a:t>
            </a:r>
            <a:endParaRPr kumimoji="0" lang="en-US" sz="2000" b="1" i="0" u="none" strike="noStrike" kern="1200" cap="none" spc="0" normalizeH="0" baseline="0" noProof="0" dirty="0">
              <a:ln>
                <a:noFill/>
              </a:ln>
              <a:solidFill>
                <a:srgbClr val="FFFFFF"/>
              </a:solidFill>
              <a:effectLst/>
              <a:uLnTx/>
              <a:uFillTx/>
              <a:latin typeface="Arial"/>
              <a:ea typeface="+mn-ea"/>
              <a:cs typeface="Arial"/>
            </a:endParaRPr>
          </a:p>
        </p:txBody>
      </p:sp>
      <p:sp>
        <p:nvSpPr>
          <p:cNvPr id="55" name="TextBox 54">
            <a:extLst>
              <a:ext uri="{FF2B5EF4-FFF2-40B4-BE49-F238E27FC236}">
                <a16:creationId xmlns:a16="http://schemas.microsoft.com/office/drawing/2014/main" id="{3C8F94C3-DF6A-4C46-BE63-A549128D2BA8}"/>
              </a:ext>
            </a:extLst>
          </p:cNvPr>
          <p:cNvSpPr txBox="1"/>
          <p:nvPr/>
        </p:nvSpPr>
        <p:spPr>
          <a:xfrm>
            <a:off x="2236081" y="5207050"/>
            <a:ext cx="1573429" cy="646331"/>
          </a:xfrm>
          <a:prstGeom prst="rect">
            <a:avLst/>
          </a:prstGeom>
          <a:noFill/>
          <a:effectLst>
            <a:outerShdw blurRad="38100" dist="25400" dir="5400000" algn="tl" rotWithShape="0">
              <a:srgbClr val="000000">
                <a:alpha val="27000"/>
              </a:srgbClr>
            </a:outerShdw>
          </a:effectLst>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FFFFFF"/>
                </a:solidFill>
                <a:effectLst/>
                <a:uLnTx/>
                <a:uFillTx/>
                <a:latin typeface="Arial"/>
                <a:ea typeface="+mn-ea"/>
                <a:cs typeface="Arial"/>
              </a:rPr>
              <a:t>Multiplier-based</a:t>
            </a:r>
          </a:p>
        </p:txBody>
      </p:sp>
      <p:sp>
        <p:nvSpPr>
          <p:cNvPr id="56" name="TextBox 55">
            <a:extLst>
              <a:ext uri="{FF2B5EF4-FFF2-40B4-BE49-F238E27FC236}">
                <a16:creationId xmlns:a16="http://schemas.microsoft.com/office/drawing/2014/main" id="{5EEF65C7-5842-7145-B28B-73F4E1930968}"/>
              </a:ext>
            </a:extLst>
          </p:cNvPr>
          <p:cNvSpPr txBox="1"/>
          <p:nvPr/>
        </p:nvSpPr>
        <p:spPr>
          <a:xfrm>
            <a:off x="5625108" y="2723741"/>
            <a:ext cx="4588669" cy="400110"/>
          </a:xfrm>
          <a:prstGeom prst="rect">
            <a:avLst/>
          </a:prstGeom>
          <a:noFill/>
          <a:effectLst>
            <a:outerShdw blurRad="38100" dist="25400" dir="5400000" algn="tl" rotWithShape="0">
              <a:srgbClr val="000000">
                <a:alpha val="27000"/>
              </a:srgbClr>
            </a:outerShdw>
          </a:effectLst>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Arial"/>
                <a:ea typeface="+mn-ea"/>
                <a:cs typeface="Arial"/>
              </a:rPr>
              <a:t>ILOs and ICOs co-lead all Tasks</a:t>
            </a:r>
          </a:p>
        </p:txBody>
      </p:sp>
      <p:sp>
        <p:nvSpPr>
          <p:cNvPr id="57" name="TextBox 56">
            <a:extLst>
              <a:ext uri="{FF2B5EF4-FFF2-40B4-BE49-F238E27FC236}">
                <a16:creationId xmlns:a16="http://schemas.microsoft.com/office/drawing/2014/main" id="{6719FE91-A1C2-064B-BAEC-BAD14D76853C}"/>
              </a:ext>
            </a:extLst>
          </p:cNvPr>
          <p:cNvSpPr txBox="1"/>
          <p:nvPr/>
        </p:nvSpPr>
        <p:spPr>
          <a:xfrm>
            <a:off x="5467685" y="3751429"/>
            <a:ext cx="4729614" cy="1015663"/>
          </a:xfrm>
          <a:prstGeom prst="rect">
            <a:avLst/>
          </a:prstGeom>
          <a:noFill/>
          <a:effectLst>
            <a:outerShdw blurRad="38100" dist="25400" dir="5400000" algn="tl" rotWithShape="0">
              <a:srgbClr val="000000">
                <a:alpha val="27000"/>
              </a:srgbClr>
            </a:outerShdw>
          </a:effectLst>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Arial"/>
                <a:ea typeface="+mn-ea"/>
                <a:cs typeface="Arial"/>
              </a:rPr>
              <a:t>All scientific domains of the ESFRI roadmap are involved + all industrial sectors are considered</a:t>
            </a:r>
          </a:p>
        </p:txBody>
      </p:sp>
      <p:sp>
        <p:nvSpPr>
          <p:cNvPr id="58" name="TextBox 57">
            <a:extLst>
              <a:ext uri="{FF2B5EF4-FFF2-40B4-BE49-F238E27FC236}">
                <a16:creationId xmlns:a16="http://schemas.microsoft.com/office/drawing/2014/main" id="{565BF559-6F8B-7245-BF22-BC7D99D4D12C}"/>
              </a:ext>
            </a:extLst>
          </p:cNvPr>
          <p:cNvSpPr txBox="1"/>
          <p:nvPr/>
        </p:nvSpPr>
        <p:spPr>
          <a:xfrm>
            <a:off x="5589630" y="5157347"/>
            <a:ext cx="4624147" cy="707886"/>
          </a:xfrm>
          <a:prstGeom prst="rect">
            <a:avLst/>
          </a:prstGeom>
          <a:noFill/>
          <a:effectLst>
            <a:outerShdw blurRad="38100" dist="25400" dir="5400000" algn="tl" rotWithShape="0">
              <a:srgbClr val="000000">
                <a:alpha val="27000"/>
              </a:srgbClr>
            </a:outerShdw>
          </a:effectLst>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Arial"/>
                <a:ea typeface="+mn-ea"/>
                <a:cs typeface="Arial"/>
              </a:rPr>
              <a:t>Broad basis of Associates ensure widest possible outreach</a:t>
            </a:r>
          </a:p>
        </p:txBody>
      </p:sp>
      <p:sp>
        <p:nvSpPr>
          <p:cNvPr id="59" name="Rectangle 58">
            <a:extLst>
              <a:ext uri="{FF2B5EF4-FFF2-40B4-BE49-F238E27FC236}">
                <a16:creationId xmlns:a16="http://schemas.microsoft.com/office/drawing/2014/main" id="{24E8E4FD-E5E9-F749-A517-7CD3F2D82CF4}"/>
              </a:ext>
            </a:extLst>
          </p:cNvPr>
          <p:cNvSpPr>
            <a:spLocks noChangeArrowheads="1"/>
          </p:cNvSpPr>
          <p:nvPr/>
        </p:nvSpPr>
        <p:spPr bwMode="auto">
          <a:xfrm>
            <a:off x="5588126" y="1059967"/>
            <a:ext cx="4607041" cy="1305577"/>
          </a:xfrm>
          <a:prstGeom prst="rect">
            <a:avLst/>
          </a:prstGeom>
          <a:solidFill>
            <a:srgbClr val="777777"/>
          </a:solidFill>
          <a:ln w="9525" cap="flat" cmpd="sng" algn="ctr">
            <a:solidFill>
              <a:srgbClr val="606060"/>
            </a:solidFill>
            <a:prstDash val="solid"/>
            <a:round/>
            <a:headEnd type="none" w="med" len="med"/>
            <a:tailEnd type="none" w="med" len="med"/>
          </a:ln>
          <a:effectLst>
            <a:outerShdw blurRad="50800" dist="25400" dir="5400000" algn="ctr" rotWithShape="0">
              <a:schemeClr val="tx2">
                <a:alpha val="27000"/>
              </a:schemeClr>
            </a:outerShdw>
          </a:effectLst>
        </p:spPr>
        <p:txBody>
          <a:bodyPr vert="horz" wrap="square" lIns="82124" tIns="41061" rIns="82124" bIns="41061" numCol="1" rtlCol="0" anchor="ctr" anchorCtr="0" compatLnSpc="1">
            <a:prstTxWarp prst="textNoShape">
              <a:avLst/>
            </a:prstTxWarp>
            <a:noAutofit/>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n-GB" sz="2000" b="0" i="0" u="none" strike="noStrike" kern="1200" cap="none" spc="0" normalizeH="0" baseline="0" noProof="0" dirty="0">
                <a:ln>
                  <a:noFill/>
                </a:ln>
                <a:solidFill>
                  <a:srgbClr val="FFFFFF"/>
                </a:solidFill>
                <a:effectLst/>
                <a:uLnTx/>
                <a:uFillTx/>
                <a:latin typeface="Arial"/>
                <a:ea typeface="+mn-ea"/>
                <a:cs typeface="Arial"/>
              </a:rPr>
              <a:t>ENRIITC consortium represents 6 ESFRI Landmarks from 4 scientific domains and 5 ILOs ensuring Europe-wide coverage</a:t>
            </a:r>
            <a:r>
              <a:rPr kumimoji="0" lang="sv-SE" sz="2000" b="0" i="0" u="none" strike="noStrike" kern="1200" cap="none" spc="0" normalizeH="0" baseline="0" noProof="0" dirty="0">
                <a:ln>
                  <a:noFill/>
                </a:ln>
                <a:solidFill>
                  <a:srgbClr val="FFFFFF"/>
                </a:solidFill>
                <a:effectLst/>
                <a:uLnTx/>
                <a:uFillTx/>
                <a:latin typeface="Arial"/>
                <a:ea typeface="+mn-ea"/>
                <a:cs typeface="Arial"/>
              </a:rPr>
              <a:t> </a:t>
            </a:r>
            <a:endParaRPr kumimoji="0" lang="en-US" sz="2000" b="0" i="0" u="none" strike="noStrike" kern="1200" cap="none" spc="0" normalizeH="0" baseline="0" noProof="0" dirty="0">
              <a:ln>
                <a:noFill/>
              </a:ln>
              <a:solidFill>
                <a:srgbClr val="FFFFFF"/>
              </a:solidFill>
              <a:effectLst/>
              <a:uLnTx/>
              <a:uFillTx/>
              <a:latin typeface="Arial"/>
              <a:ea typeface="+mn-ea"/>
              <a:cs typeface="Arial"/>
            </a:endParaRPr>
          </a:p>
        </p:txBody>
      </p:sp>
      <p:sp>
        <p:nvSpPr>
          <p:cNvPr id="60" name="Freeform 59">
            <a:extLst>
              <a:ext uri="{FF2B5EF4-FFF2-40B4-BE49-F238E27FC236}">
                <a16:creationId xmlns:a16="http://schemas.microsoft.com/office/drawing/2014/main" id="{883B0A9E-9542-7A4C-AFB8-AFB540F84BF7}"/>
              </a:ext>
            </a:extLst>
          </p:cNvPr>
          <p:cNvSpPr>
            <a:spLocks/>
          </p:cNvSpPr>
          <p:nvPr/>
        </p:nvSpPr>
        <p:spPr bwMode="auto">
          <a:xfrm>
            <a:off x="2252733" y="2492079"/>
            <a:ext cx="2962984" cy="1054528"/>
          </a:xfrm>
          <a:custGeom>
            <a:avLst/>
            <a:gdLst>
              <a:gd name="T0" fmla="*/ 611 w 713"/>
              <a:gd name="T1" fmla="*/ 227 h 357"/>
              <a:gd name="T2" fmla="*/ 611 w 713"/>
              <a:gd name="T3" fmla="*/ 205 h 357"/>
              <a:gd name="T4" fmla="*/ 355 w 713"/>
              <a:gd name="T5" fmla="*/ 205 h 357"/>
              <a:gd name="T6" fmla="*/ 179 w 713"/>
              <a:gd name="T7" fmla="*/ 357 h 357"/>
              <a:gd name="T8" fmla="*/ 0 w 713"/>
              <a:gd name="T9" fmla="*/ 178 h 357"/>
              <a:gd name="T10" fmla="*/ 179 w 713"/>
              <a:gd name="T11" fmla="*/ 0 h 357"/>
              <a:gd name="T12" fmla="*/ 355 w 713"/>
              <a:gd name="T13" fmla="*/ 151 h 357"/>
              <a:gd name="T14" fmla="*/ 611 w 713"/>
              <a:gd name="T15" fmla="*/ 151 h 357"/>
              <a:gd name="T16" fmla="*/ 611 w 713"/>
              <a:gd name="T17" fmla="*/ 129 h 357"/>
              <a:gd name="T18" fmla="*/ 713 w 713"/>
              <a:gd name="T19" fmla="*/ 178 h 357"/>
              <a:gd name="T20" fmla="*/ 611 w 713"/>
              <a:gd name="T21" fmla="*/ 227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13" h="357">
                <a:moveTo>
                  <a:pt x="611" y="227"/>
                </a:moveTo>
                <a:cubicBezTo>
                  <a:pt x="611" y="205"/>
                  <a:pt x="611" y="205"/>
                  <a:pt x="611" y="205"/>
                </a:cubicBezTo>
                <a:cubicBezTo>
                  <a:pt x="355" y="205"/>
                  <a:pt x="355" y="205"/>
                  <a:pt x="355" y="205"/>
                </a:cubicBezTo>
                <a:cubicBezTo>
                  <a:pt x="342" y="291"/>
                  <a:pt x="268" y="357"/>
                  <a:pt x="179" y="357"/>
                </a:cubicBezTo>
                <a:cubicBezTo>
                  <a:pt x="80" y="357"/>
                  <a:pt x="0" y="277"/>
                  <a:pt x="0" y="178"/>
                </a:cubicBezTo>
                <a:cubicBezTo>
                  <a:pt x="0" y="80"/>
                  <a:pt x="80" y="0"/>
                  <a:pt x="179" y="0"/>
                </a:cubicBezTo>
                <a:cubicBezTo>
                  <a:pt x="268" y="0"/>
                  <a:pt x="342" y="65"/>
                  <a:pt x="355" y="151"/>
                </a:cubicBezTo>
                <a:cubicBezTo>
                  <a:pt x="611" y="151"/>
                  <a:pt x="611" y="151"/>
                  <a:pt x="611" y="151"/>
                </a:cubicBezTo>
                <a:cubicBezTo>
                  <a:pt x="611" y="129"/>
                  <a:pt x="611" y="129"/>
                  <a:pt x="611" y="129"/>
                </a:cubicBezTo>
                <a:cubicBezTo>
                  <a:pt x="713" y="178"/>
                  <a:pt x="713" y="178"/>
                  <a:pt x="713" y="178"/>
                </a:cubicBezTo>
                <a:lnTo>
                  <a:pt x="611" y="227"/>
                </a:lnTo>
                <a:close/>
              </a:path>
            </a:pathLst>
          </a:custGeom>
          <a:solidFill>
            <a:srgbClr val="C00000"/>
          </a:solidFill>
          <a:ln w="9525" cap="flat" cmpd="sng" algn="ctr">
            <a:solidFill>
              <a:srgbClr val="C00000"/>
            </a:solidFill>
            <a:prstDash val="solid"/>
            <a:round/>
            <a:headEnd type="none" w="med" len="med"/>
            <a:tailEnd type="none" w="med" len="med"/>
          </a:ln>
          <a:effectLst>
            <a:outerShdw blurRad="38100" dist="25400" dir="5400000" algn="t" rotWithShape="0">
              <a:prstClr val="black">
                <a:alpha val="27000"/>
              </a:prstClr>
            </a:outerShdw>
          </a:effectLst>
        </p:spPr>
        <p:txBody>
          <a:bodyPr vert="horz" wrap="square" lIns="82124" tIns="41061" rIns="82124" bIns="41061" numCol="1" rtlCol="0" anchor="ctr" anchorCtr="0" compatLnSpc="1">
            <a:prstTxWarp prst="textNoShape">
              <a:avLst/>
            </a:prstTxWarp>
            <a:noAutofit/>
          </a:bodyPr>
          <a:lstStyle/>
          <a:p>
            <a:pPr marL="0" marR="0" lvl="0" indent="0" algn="ctr" defTabSz="814388"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mn-cs"/>
            </a:endParaRPr>
          </a:p>
        </p:txBody>
      </p:sp>
      <p:sp>
        <p:nvSpPr>
          <p:cNvPr id="61" name="TextBox 60">
            <a:extLst>
              <a:ext uri="{FF2B5EF4-FFF2-40B4-BE49-F238E27FC236}">
                <a16:creationId xmlns:a16="http://schemas.microsoft.com/office/drawing/2014/main" id="{3F8D47AC-DF86-6143-A812-6CD45DCD38E7}"/>
              </a:ext>
            </a:extLst>
          </p:cNvPr>
          <p:cNvSpPr txBox="1"/>
          <p:nvPr/>
        </p:nvSpPr>
        <p:spPr>
          <a:xfrm>
            <a:off x="2214762" y="2646999"/>
            <a:ext cx="1627224" cy="646331"/>
          </a:xfrm>
          <a:prstGeom prst="rect">
            <a:avLst/>
          </a:prstGeom>
          <a:noFill/>
          <a:effectLst>
            <a:outerShdw blurRad="38100" dist="25400" dir="5400000" algn="tl" rotWithShape="0">
              <a:srgbClr val="000000">
                <a:alpha val="27000"/>
              </a:srgbClr>
            </a:outerShdw>
          </a:effectLst>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FFFFFF"/>
                </a:solidFill>
                <a:effectLst/>
                <a:uLnTx/>
                <a:uFillTx/>
                <a:latin typeface="Arial"/>
                <a:ea typeface="+mn-ea"/>
                <a:cs typeface="Arial"/>
              </a:rPr>
              <a:t>Cross-functional</a:t>
            </a:r>
          </a:p>
        </p:txBody>
      </p:sp>
      <p:sp>
        <p:nvSpPr>
          <p:cNvPr id="62" name="Freeform 61">
            <a:extLst>
              <a:ext uri="{FF2B5EF4-FFF2-40B4-BE49-F238E27FC236}">
                <a16:creationId xmlns:a16="http://schemas.microsoft.com/office/drawing/2014/main" id="{B7C223EC-D526-F04F-BD44-20C54D538DC4}"/>
              </a:ext>
            </a:extLst>
          </p:cNvPr>
          <p:cNvSpPr>
            <a:spLocks/>
          </p:cNvSpPr>
          <p:nvPr/>
        </p:nvSpPr>
        <p:spPr bwMode="auto">
          <a:xfrm>
            <a:off x="2275563" y="1245888"/>
            <a:ext cx="2962984" cy="1054528"/>
          </a:xfrm>
          <a:custGeom>
            <a:avLst/>
            <a:gdLst>
              <a:gd name="T0" fmla="*/ 611 w 713"/>
              <a:gd name="T1" fmla="*/ 227 h 357"/>
              <a:gd name="T2" fmla="*/ 611 w 713"/>
              <a:gd name="T3" fmla="*/ 205 h 357"/>
              <a:gd name="T4" fmla="*/ 355 w 713"/>
              <a:gd name="T5" fmla="*/ 205 h 357"/>
              <a:gd name="T6" fmla="*/ 179 w 713"/>
              <a:gd name="T7" fmla="*/ 357 h 357"/>
              <a:gd name="T8" fmla="*/ 0 w 713"/>
              <a:gd name="T9" fmla="*/ 178 h 357"/>
              <a:gd name="T10" fmla="*/ 179 w 713"/>
              <a:gd name="T11" fmla="*/ 0 h 357"/>
              <a:gd name="T12" fmla="*/ 355 w 713"/>
              <a:gd name="T13" fmla="*/ 151 h 357"/>
              <a:gd name="T14" fmla="*/ 611 w 713"/>
              <a:gd name="T15" fmla="*/ 151 h 357"/>
              <a:gd name="T16" fmla="*/ 611 w 713"/>
              <a:gd name="T17" fmla="*/ 129 h 357"/>
              <a:gd name="T18" fmla="*/ 713 w 713"/>
              <a:gd name="T19" fmla="*/ 178 h 357"/>
              <a:gd name="T20" fmla="*/ 611 w 713"/>
              <a:gd name="T21" fmla="*/ 227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13" h="357">
                <a:moveTo>
                  <a:pt x="611" y="227"/>
                </a:moveTo>
                <a:cubicBezTo>
                  <a:pt x="611" y="205"/>
                  <a:pt x="611" y="205"/>
                  <a:pt x="611" y="205"/>
                </a:cubicBezTo>
                <a:cubicBezTo>
                  <a:pt x="355" y="205"/>
                  <a:pt x="355" y="205"/>
                  <a:pt x="355" y="205"/>
                </a:cubicBezTo>
                <a:cubicBezTo>
                  <a:pt x="342" y="291"/>
                  <a:pt x="268" y="357"/>
                  <a:pt x="179" y="357"/>
                </a:cubicBezTo>
                <a:cubicBezTo>
                  <a:pt x="80" y="357"/>
                  <a:pt x="0" y="277"/>
                  <a:pt x="0" y="178"/>
                </a:cubicBezTo>
                <a:cubicBezTo>
                  <a:pt x="0" y="80"/>
                  <a:pt x="80" y="0"/>
                  <a:pt x="179" y="0"/>
                </a:cubicBezTo>
                <a:cubicBezTo>
                  <a:pt x="268" y="0"/>
                  <a:pt x="342" y="65"/>
                  <a:pt x="355" y="151"/>
                </a:cubicBezTo>
                <a:cubicBezTo>
                  <a:pt x="611" y="151"/>
                  <a:pt x="611" y="151"/>
                  <a:pt x="611" y="151"/>
                </a:cubicBezTo>
                <a:cubicBezTo>
                  <a:pt x="611" y="129"/>
                  <a:pt x="611" y="129"/>
                  <a:pt x="611" y="129"/>
                </a:cubicBezTo>
                <a:cubicBezTo>
                  <a:pt x="713" y="178"/>
                  <a:pt x="713" y="178"/>
                  <a:pt x="713" y="178"/>
                </a:cubicBezTo>
                <a:lnTo>
                  <a:pt x="611" y="227"/>
                </a:lnTo>
                <a:close/>
              </a:path>
            </a:pathLst>
          </a:custGeom>
          <a:solidFill>
            <a:srgbClr val="FFC000"/>
          </a:solidFill>
          <a:ln w="9525" cap="flat" cmpd="sng" algn="ctr">
            <a:solidFill>
              <a:srgbClr val="FFC000"/>
            </a:solidFill>
            <a:prstDash val="solid"/>
            <a:round/>
            <a:headEnd type="none" w="med" len="med"/>
            <a:tailEnd type="none" w="med" len="med"/>
          </a:ln>
          <a:effectLst>
            <a:outerShdw blurRad="38100" dist="25400" dir="5400000" algn="t" rotWithShape="0">
              <a:prstClr val="black">
                <a:alpha val="27000"/>
              </a:prstClr>
            </a:outerShdw>
          </a:effectLst>
        </p:spPr>
        <p:txBody>
          <a:bodyPr vert="horz" wrap="square" lIns="82124" tIns="41061" rIns="82124" bIns="41061" numCol="1" rtlCol="0" anchor="ctr" anchorCtr="0" compatLnSpc="1">
            <a:prstTxWarp prst="textNoShape">
              <a:avLst/>
            </a:prstTxWarp>
            <a:noAutofit/>
          </a:bodyPr>
          <a:lstStyle/>
          <a:p>
            <a:pPr marL="0" marR="0" lvl="0" indent="0" algn="ctr" defTabSz="814388"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mn-cs"/>
            </a:endParaRPr>
          </a:p>
        </p:txBody>
      </p:sp>
      <p:sp>
        <p:nvSpPr>
          <p:cNvPr id="63" name="TextBox 62">
            <a:extLst>
              <a:ext uri="{FF2B5EF4-FFF2-40B4-BE49-F238E27FC236}">
                <a16:creationId xmlns:a16="http://schemas.microsoft.com/office/drawing/2014/main" id="{06CE34BD-E9A8-EE41-8690-2B5E677EEE4C}"/>
              </a:ext>
            </a:extLst>
          </p:cNvPr>
          <p:cNvSpPr txBox="1"/>
          <p:nvPr/>
        </p:nvSpPr>
        <p:spPr>
          <a:xfrm>
            <a:off x="2156340" y="1476858"/>
            <a:ext cx="1819778" cy="646331"/>
          </a:xfrm>
          <a:prstGeom prst="rect">
            <a:avLst/>
          </a:prstGeom>
          <a:noFill/>
          <a:effectLst>
            <a:outerShdw blurRad="38100" dist="25400" dir="5400000" algn="tl" rotWithShape="0">
              <a:srgbClr val="000000">
                <a:alpha val="27000"/>
              </a:srgbClr>
            </a:outerShdw>
          </a:effectLst>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FFFFFF"/>
                </a:solidFill>
                <a:effectLst/>
                <a:uLnTx/>
                <a:uFillTx/>
                <a:latin typeface="Arial"/>
                <a:ea typeface="+mn-ea"/>
                <a:cs typeface="Arial"/>
              </a:rPr>
              <a:t>Community-driven</a:t>
            </a:r>
          </a:p>
        </p:txBody>
      </p:sp>
    </p:spTree>
    <p:extLst>
      <p:ext uri="{BB962C8B-B14F-4D97-AF65-F5344CB8AC3E}">
        <p14:creationId xmlns:p14="http://schemas.microsoft.com/office/powerpoint/2010/main" val="1413733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9"/>
                                        </p:tgtEl>
                                        <p:attrNameLst>
                                          <p:attrName>style.visibility</p:attrName>
                                        </p:attrNameLst>
                                      </p:cBhvr>
                                      <p:to>
                                        <p:strVal val="visible"/>
                                      </p:to>
                                    </p:set>
                                  </p:childTnLst>
                                </p:cTn>
                              </p:par>
                              <p:par>
                                <p:cTn id="11" presetID="1" presetClass="entr" presetSubtype="0" fill="hold" grpId="1" nodeType="withEffect">
                                  <p:stCondLst>
                                    <p:cond delay="0"/>
                                  </p:stCondLst>
                                  <p:childTnLst>
                                    <p:set>
                                      <p:cBhvr>
                                        <p:cTn id="12" dur="1" fill="hold">
                                          <p:stCondLst>
                                            <p:cond delay="0"/>
                                          </p:stCondLst>
                                        </p:cTn>
                                        <p:tgtEl>
                                          <p:spTgt spid="5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1" grpId="0" animBg="1"/>
      <p:bldP spid="52" grpId="0" animBg="1"/>
      <p:bldP spid="53" grpId="0" animBg="1"/>
      <p:bldP spid="54" grpId="0"/>
      <p:bldP spid="55" grpId="0"/>
      <p:bldP spid="56" grpId="0"/>
      <p:bldP spid="57" grpId="0"/>
      <p:bldP spid="58" grpId="0"/>
      <p:bldP spid="59" grpId="0" animBg="1"/>
      <p:bldP spid="59" grpId="1" animBg="1"/>
      <p:bldP spid="60" grpId="0" animBg="1"/>
      <p:bldP spid="61" grpId="0"/>
      <p:bldP spid="62" grpId="0" animBg="1"/>
      <p:bldP spid="6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BE49A51B-95B3-4D69-A9D2-78F57B040F8E}"/>
              </a:ext>
            </a:extLst>
          </p:cNvPr>
          <p:cNvSpPr>
            <a:spLocks noGrp="1"/>
          </p:cNvSpPr>
          <p:nvPr>
            <p:ph type="title"/>
          </p:nvPr>
        </p:nvSpPr>
        <p:spPr>
          <a:xfrm>
            <a:off x="3143197" y="42203"/>
            <a:ext cx="6915203" cy="645659"/>
          </a:xfrm>
          <a:prstGeom prst="rect">
            <a:avLst/>
          </a:prstGeom>
        </p:spPr>
        <p:txBody>
          <a:bodyPr/>
          <a:lstStyle/>
          <a:p>
            <a:r>
              <a:rPr lang="en-US" dirty="0"/>
              <a:t>Project Management Chart</a:t>
            </a:r>
            <a:br>
              <a:rPr lang="en-US" dirty="0"/>
            </a:br>
            <a:endParaRPr lang="en-NL" dirty="0"/>
          </a:p>
        </p:txBody>
      </p:sp>
      <p:pic>
        <p:nvPicPr>
          <p:cNvPr id="10" name="Picture 9">
            <a:extLst>
              <a:ext uri="{FF2B5EF4-FFF2-40B4-BE49-F238E27FC236}">
                <a16:creationId xmlns:a16="http://schemas.microsoft.com/office/drawing/2014/main" id="{C43314A1-0B53-6548-8111-4E8221E64B80}"/>
              </a:ext>
            </a:extLst>
          </p:cNvPr>
          <p:cNvPicPr>
            <a:picLocks noChangeAspect="1"/>
          </p:cNvPicPr>
          <p:nvPr/>
        </p:nvPicPr>
        <p:blipFill rotWithShape="1">
          <a:blip r:embed="rId2">
            <a:extLst>
              <a:ext uri="{28A0092B-C50C-407E-A947-70E740481C1C}">
                <a14:useLocalDpi xmlns:a14="http://schemas.microsoft.com/office/drawing/2010/main" val="0"/>
              </a:ext>
            </a:extLst>
          </a:blip>
          <a:srcRect t="4720" r="668"/>
          <a:stretch/>
        </p:blipFill>
        <p:spPr>
          <a:xfrm>
            <a:off x="1764995" y="772997"/>
            <a:ext cx="8771707" cy="5626545"/>
          </a:xfrm>
          <a:prstGeom prst="rect">
            <a:avLst/>
          </a:prstGeom>
        </p:spPr>
      </p:pic>
    </p:spTree>
    <p:extLst>
      <p:ext uri="{BB962C8B-B14F-4D97-AF65-F5344CB8AC3E}">
        <p14:creationId xmlns:p14="http://schemas.microsoft.com/office/powerpoint/2010/main" val="37676359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DC0F429-D3C7-42F7-B8AE-CD4B6BADDCBA}"/>
              </a:ext>
            </a:extLst>
          </p:cNvPr>
          <p:cNvSpPr>
            <a:spLocks noGrp="1"/>
          </p:cNvSpPr>
          <p:nvPr>
            <p:ph idx="1"/>
          </p:nvPr>
        </p:nvSpPr>
        <p:spPr/>
        <p:txBody>
          <a:bodyPr/>
          <a:lstStyle/>
          <a:p>
            <a:endParaRPr lang="da-DK"/>
          </a:p>
        </p:txBody>
      </p:sp>
      <p:sp>
        <p:nvSpPr>
          <p:cNvPr id="3" name="Title 2">
            <a:extLst>
              <a:ext uri="{FF2B5EF4-FFF2-40B4-BE49-F238E27FC236}">
                <a16:creationId xmlns:a16="http://schemas.microsoft.com/office/drawing/2014/main" id="{CFAAC4AB-D1D0-4E5B-8B69-9A672C7F8E1B}"/>
              </a:ext>
            </a:extLst>
          </p:cNvPr>
          <p:cNvSpPr>
            <a:spLocks noGrp="1"/>
          </p:cNvSpPr>
          <p:nvPr>
            <p:ph type="title"/>
          </p:nvPr>
        </p:nvSpPr>
        <p:spPr/>
        <p:txBody>
          <a:bodyPr/>
          <a:lstStyle/>
          <a:p>
            <a:endParaRPr lang="da-DK"/>
          </a:p>
        </p:txBody>
      </p:sp>
      <p:pic>
        <p:nvPicPr>
          <p:cNvPr id="4" name="Picture 3">
            <a:extLst>
              <a:ext uri="{FF2B5EF4-FFF2-40B4-BE49-F238E27FC236}">
                <a16:creationId xmlns:a16="http://schemas.microsoft.com/office/drawing/2014/main" id="{7AC79899-1299-436A-967C-0320914527AF}"/>
              </a:ext>
            </a:extLst>
          </p:cNvPr>
          <p:cNvPicPr>
            <a:picLocks noChangeAspect="1"/>
          </p:cNvPicPr>
          <p:nvPr/>
        </p:nvPicPr>
        <p:blipFill>
          <a:blip r:embed="rId2"/>
          <a:stretch>
            <a:fillRect/>
          </a:stretch>
        </p:blipFill>
        <p:spPr>
          <a:xfrm>
            <a:off x="337334" y="794587"/>
            <a:ext cx="11517332" cy="5382376"/>
          </a:xfrm>
          <a:prstGeom prst="rect">
            <a:avLst/>
          </a:prstGeom>
        </p:spPr>
      </p:pic>
      <p:sp>
        <p:nvSpPr>
          <p:cNvPr id="9" name="Title 1">
            <a:extLst>
              <a:ext uri="{FF2B5EF4-FFF2-40B4-BE49-F238E27FC236}">
                <a16:creationId xmlns:a16="http://schemas.microsoft.com/office/drawing/2014/main" id="{AD04DD92-ED57-9B44-8EEA-1B3DF1380196}"/>
              </a:ext>
            </a:extLst>
          </p:cNvPr>
          <p:cNvSpPr txBox="1">
            <a:spLocks/>
          </p:cNvSpPr>
          <p:nvPr/>
        </p:nvSpPr>
        <p:spPr>
          <a:xfrm>
            <a:off x="1" y="42203"/>
            <a:ext cx="10058400" cy="64565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GANTT Chart</a:t>
            </a:r>
            <a:br>
              <a:rPr lang="en-US" dirty="0"/>
            </a:br>
            <a:endParaRPr lang="en-NL" dirty="0"/>
          </a:p>
        </p:txBody>
      </p:sp>
    </p:spTree>
    <p:extLst>
      <p:ext uri="{BB962C8B-B14F-4D97-AF65-F5344CB8AC3E}">
        <p14:creationId xmlns:p14="http://schemas.microsoft.com/office/powerpoint/2010/main" val="7924369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BE49A51B-95B3-4D69-A9D2-78F57B040F8E}"/>
              </a:ext>
            </a:extLst>
          </p:cNvPr>
          <p:cNvSpPr>
            <a:spLocks noGrp="1"/>
          </p:cNvSpPr>
          <p:nvPr>
            <p:ph type="title"/>
          </p:nvPr>
        </p:nvSpPr>
        <p:spPr>
          <a:xfrm>
            <a:off x="0" y="-56057"/>
            <a:ext cx="12192000" cy="645659"/>
          </a:xfrm>
          <a:prstGeom prst="rect">
            <a:avLst/>
          </a:prstGeom>
        </p:spPr>
        <p:txBody>
          <a:bodyPr/>
          <a:lstStyle/>
          <a:p>
            <a:pPr algn="ctr"/>
            <a:r>
              <a:rPr lang="en-US" dirty="0"/>
              <a:t>Concept</a:t>
            </a:r>
            <a:endParaRPr lang="en-NL" dirty="0"/>
          </a:p>
        </p:txBody>
      </p:sp>
      <p:sp>
        <p:nvSpPr>
          <p:cNvPr id="14" name="Triangle 13">
            <a:extLst>
              <a:ext uri="{FF2B5EF4-FFF2-40B4-BE49-F238E27FC236}">
                <a16:creationId xmlns:a16="http://schemas.microsoft.com/office/drawing/2014/main" id="{DA7F0B4A-C898-8A47-BF0B-69850D0A76D6}"/>
              </a:ext>
            </a:extLst>
          </p:cNvPr>
          <p:cNvSpPr/>
          <p:nvPr/>
        </p:nvSpPr>
        <p:spPr>
          <a:xfrm>
            <a:off x="1834709" y="529658"/>
            <a:ext cx="8613110" cy="1948631"/>
          </a:xfrm>
          <a:prstGeom prst="triangle">
            <a:avLst>
              <a:gd name="adj" fmla="val 50719"/>
            </a:avLst>
          </a:prstGeom>
          <a:solidFill>
            <a:srgbClr val="002060"/>
          </a:solidFill>
          <a:ln>
            <a:solidFill>
              <a:srgbClr val="0199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CD58D6B5-4A45-3C4B-BADD-EB93E6F6371D}"/>
              </a:ext>
            </a:extLst>
          </p:cNvPr>
          <p:cNvSpPr txBox="1"/>
          <p:nvPr/>
        </p:nvSpPr>
        <p:spPr>
          <a:xfrm>
            <a:off x="5094748" y="780199"/>
            <a:ext cx="2214688"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prstClr val="black"/>
                </a:solidFill>
                <a:effectLst/>
                <a:uLnTx/>
                <a:uFillTx/>
                <a:latin typeface="Calibri" panose="020F0502020204030204"/>
                <a:ea typeface="+mn-ea"/>
                <a:cs typeface="+mn-cs"/>
              </a:rPr>
              <a:t>ENRIITC</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prstClr val="white"/>
                </a:solidFill>
                <a:effectLst/>
                <a:uLnTx/>
                <a:uFillTx/>
                <a:latin typeface="Calibri" panose="020F0502020204030204"/>
                <a:ea typeface="+mn-ea"/>
                <a:cs typeface="+mn-cs"/>
              </a:rPr>
              <a:t>Network</a:t>
            </a:r>
          </a:p>
        </p:txBody>
      </p:sp>
      <p:grpSp>
        <p:nvGrpSpPr>
          <p:cNvPr id="16" name="Group 15">
            <a:extLst>
              <a:ext uri="{FF2B5EF4-FFF2-40B4-BE49-F238E27FC236}">
                <a16:creationId xmlns:a16="http://schemas.microsoft.com/office/drawing/2014/main" id="{D142B307-F09A-8344-90E4-02DEEEA35B5A}"/>
              </a:ext>
            </a:extLst>
          </p:cNvPr>
          <p:cNvGrpSpPr/>
          <p:nvPr/>
        </p:nvGrpSpPr>
        <p:grpSpPr>
          <a:xfrm>
            <a:off x="1812179" y="2036191"/>
            <a:ext cx="8625301" cy="4251488"/>
            <a:chOff x="2106361" y="1913793"/>
            <a:chExt cx="9118231" cy="4771931"/>
          </a:xfrm>
        </p:grpSpPr>
        <p:sp>
          <p:nvSpPr>
            <p:cNvPr id="17" name="Rectangle 16">
              <a:extLst>
                <a:ext uri="{FF2B5EF4-FFF2-40B4-BE49-F238E27FC236}">
                  <a16:creationId xmlns:a16="http://schemas.microsoft.com/office/drawing/2014/main" id="{EC8D42B5-1860-A040-87D3-403CDA722D17}"/>
                </a:ext>
              </a:extLst>
            </p:cNvPr>
            <p:cNvSpPr/>
            <p:nvPr/>
          </p:nvSpPr>
          <p:spPr>
            <a:xfrm>
              <a:off x="2173183" y="2888974"/>
              <a:ext cx="9051409" cy="3796750"/>
            </a:xfrm>
            <a:prstGeom prst="rect">
              <a:avLst/>
            </a:prstGeom>
            <a:solidFill>
              <a:schemeClr val="accent5">
                <a:lumMod val="50000"/>
                <a:alpha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4E98CF06-E957-1B4C-911B-80ED994CD174}"/>
                </a:ext>
              </a:extLst>
            </p:cNvPr>
            <p:cNvSpPr/>
            <p:nvPr/>
          </p:nvSpPr>
          <p:spPr>
            <a:xfrm>
              <a:off x="2981740" y="4517528"/>
              <a:ext cx="2113718" cy="1582063"/>
            </a:xfrm>
            <a:prstGeom prst="rect">
              <a:avLst/>
            </a:prstGeom>
            <a:solidFill>
              <a:srgbClr val="CB61FD">
                <a:alpha val="98000"/>
              </a:srgb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dirty="0">
                  <a:ln>
                    <a:noFill/>
                  </a:ln>
                  <a:solidFill>
                    <a:prstClr val="white"/>
                  </a:solidFill>
                  <a:effectLst/>
                  <a:uLnTx/>
                  <a:uFillTx/>
                  <a:latin typeface="Calibri" panose="020F0502020204030204"/>
                  <a:ea typeface="+mn-ea"/>
                  <a:cs typeface="+mn-cs"/>
                </a:rPr>
                <a:t>WP2: Industry </a:t>
              </a:r>
              <a:r>
                <a:rPr kumimoji="0" lang="sv-SE" sz="1600" b="0" i="0" u="none" strike="noStrike" kern="1200" cap="none" spc="0" normalizeH="0" baseline="0" noProof="0" dirty="0" err="1">
                  <a:ln>
                    <a:noFill/>
                  </a:ln>
                  <a:solidFill>
                    <a:prstClr val="white"/>
                  </a:solidFill>
                  <a:effectLst/>
                  <a:uLnTx/>
                  <a:uFillTx/>
                  <a:latin typeface="Calibri" panose="020F0502020204030204"/>
                  <a:ea typeface="+mn-ea"/>
                  <a:cs typeface="+mn-cs"/>
                </a:rPr>
                <a:t>mapping</a:t>
              </a:r>
              <a:r>
                <a:rPr kumimoji="0" lang="sv-SE" sz="16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sv-SE" sz="1600" b="0" i="0" u="none" strike="noStrike" kern="1200" cap="none" spc="0" normalizeH="0" baseline="0" noProof="0" dirty="0" err="1">
                  <a:ln>
                    <a:noFill/>
                  </a:ln>
                  <a:solidFill>
                    <a:prstClr val="white"/>
                  </a:solidFill>
                  <a:effectLst/>
                  <a:uLnTx/>
                  <a:uFillTx/>
                  <a:latin typeface="Calibri" panose="020F0502020204030204"/>
                  <a:ea typeface="+mn-ea"/>
                  <a:cs typeface="+mn-cs"/>
                </a:rPr>
                <a:t>identify</a:t>
              </a:r>
              <a:r>
                <a:rPr kumimoji="0" lang="sv-SE" sz="16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sv-SE" sz="1600" b="0" i="0" u="none" strike="noStrike" kern="1200" cap="none" spc="0" normalizeH="0" baseline="0" noProof="0" dirty="0" err="1">
                  <a:ln>
                    <a:noFill/>
                  </a:ln>
                  <a:solidFill>
                    <a:prstClr val="white"/>
                  </a:solidFill>
                  <a:effectLst/>
                  <a:uLnTx/>
                  <a:uFillTx/>
                  <a:latin typeface="Calibri" panose="020F0502020204030204"/>
                  <a:ea typeface="+mn-ea"/>
                  <a:cs typeface="+mn-cs"/>
                </a:rPr>
                <a:t>needs</a:t>
              </a:r>
              <a:r>
                <a:rPr kumimoji="0" lang="sv-SE" sz="1600" b="0" i="0" u="none" strike="noStrike" kern="1200" cap="none" spc="0" normalizeH="0" baseline="0" noProof="0" dirty="0">
                  <a:ln>
                    <a:noFill/>
                  </a:ln>
                  <a:solidFill>
                    <a:prstClr val="white"/>
                  </a:solidFill>
                  <a:effectLst/>
                  <a:uLnTx/>
                  <a:uFillTx/>
                  <a:latin typeface="Calibri" panose="020F0502020204030204"/>
                  <a:ea typeface="+mn-ea"/>
                  <a:cs typeface="+mn-cs"/>
                </a:rPr>
                <a:t> and </a:t>
              </a:r>
              <a:r>
                <a:rPr kumimoji="0" lang="sv-SE" sz="1600" b="0" i="0" u="none" strike="noStrike" kern="1200" cap="none" spc="0" normalizeH="0" baseline="0" noProof="0" dirty="0" err="1">
                  <a:ln>
                    <a:noFill/>
                  </a:ln>
                  <a:solidFill>
                    <a:prstClr val="white"/>
                  </a:solidFill>
                  <a:effectLst/>
                  <a:uLnTx/>
                  <a:uFillTx/>
                  <a:latin typeface="Calibri" panose="020F0502020204030204"/>
                  <a:ea typeface="+mn-ea"/>
                  <a:cs typeface="+mn-cs"/>
                </a:rPr>
                <a:t>oppontunities</a:t>
              </a:r>
              <a:r>
                <a:rPr kumimoji="0" lang="sv-SE" sz="16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19" name="Rectangle 18">
              <a:extLst>
                <a:ext uri="{FF2B5EF4-FFF2-40B4-BE49-F238E27FC236}">
                  <a16:creationId xmlns:a16="http://schemas.microsoft.com/office/drawing/2014/main" id="{EA87637E-3F5C-B744-8AB7-37DBF39E4935}"/>
                </a:ext>
              </a:extLst>
            </p:cNvPr>
            <p:cNvSpPr/>
            <p:nvPr/>
          </p:nvSpPr>
          <p:spPr>
            <a:xfrm>
              <a:off x="5473147" y="4517528"/>
              <a:ext cx="2226365" cy="1572356"/>
            </a:xfrm>
            <a:prstGeom prst="rect">
              <a:avLst/>
            </a:prstGeom>
            <a:solidFill>
              <a:schemeClr val="accent5">
                <a:lumMod val="60000"/>
                <a:lumOff val="4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dirty="0">
                  <a:ln>
                    <a:noFill/>
                  </a:ln>
                  <a:solidFill>
                    <a:prstClr val="white"/>
                  </a:solidFill>
                  <a:effectLst/>
                  <a:uLnTx/>
                  <a:uFillTx/>
                  <a:latin typeface="Calibri" panose="020F0502020204030204"/>
                  <a:ea typeface="+mn-ea"/>
                  <a:cs typeface="+mn-cs"/>
                </a:rPr>
                <a:t>WP3: Industry </a:t>
              </a:r>
              <a:r>
                <a:rPr kumimoji="0" lang="sv-SE" sz="1600" b="0" i="0" u="none" strike="noStrike" kern="1200" cap="none" spc="0" normalizeH="0" baseline="0" noProof="0" dirty="0" err="1">
                  <a:ln>
                    <a:noFill/>
                  </a:ln>
                  <a:solidFill>
                    <a:prstClr val="white"/>
                  </a:solidFill>
                  <a:effectLst/>
                  <a:uLnTx/>
                  <a:uFillTx/>
                  <a:latin typeface="Calibri" panose="020F0502020204030204"/>
                  <a:ea typeface="+mn-ea"/>
                  <a:cs typeface="+mn-cs"/>
                </a:rPr>
                <a:t>engagement</a:t>
              </a:r>
              <a:r>
                <a:rPr kumimoji="0" lang="sv-SE" sz="16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create best practice &amp; strategies</a:t>
              </a:r>
              <a:endParaRPr kumimoji="0" lang="sv-SE"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B9BE06F6-6EA7-F74B-9920-35E11B3360B1}"/>
                </a:ext>
              </a:extLst>
            </p:cNvPr>
            <p:cNvSpPr/>
            <p:nvPr/>
          </p:nvSpPr>
          <p:spPr>
            <a:xfrm>
              <a:off x="7964554" y="4517531"/>
              <a:ext cx="2113718" cy="1572356"/>
            </a:xfrm>
            <a:prstGeom prst="rect">
              <a:avLst/>
            </a:prstGeom>
            <a:solidFill>
              <a:srgbClr val="92D050">
                <a:alpha val="80000"/>
              </a:srgb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dirty="0">
                  <a:ln>
                    <a:noFill/>
                  </a:ln>
                  <a:solidFill>
                    <a:prstClr val="white"/>
                  </a:solidFill>
                  <a:effectLst/>
                  <a:uLnTx/>
                  <a:uFillTx/>
                  <a:latin typeface="Calibri" panose="020F0502020204030204"/>
                  <a:ea typeface="+mn-ea"/>
                  <a:cs typeface="+mn-cs"/>
                </a:rPr>
                <a:t>WP4: </a:t>
              </a:r>
              <a:r>
                <a:rPr kumimoji="0" lang="sv-SE" sz="1600" b="0" i="0" u="none" strike="noStrike" kern="1200" cap="none" spc="0" normalizeH="0" baseline="0" noProof="0" dirty="0" err="1">
                  <a:ln>
                    <a:noFill/>
                  </a:ln>
                  <a:solidFill>
                    <a:prstClr val="white"/>
                  </a:solidFill>
                  <a:effectLst/>
                  <a:uLnTx/>
                  <a:uFillTx/>
                  <a:latin typeface="Calibri" panose="020F0502020204030204"/>
                  <a:ea typeface="+mn-ea"/>
                  <a:cs typeface="+mn-cs"/>
                </a:rPr>
                <a:t>Demonstrating</a:t>
              </a:r>
              <a:r>
                <a:rPr kumimoji="0" lang="sv-SE" sz="16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sv-SE" sz="1600" b="0" i="0" u="none" strike="noStrike" kern="1200" cap="none" spc="0" normalizeH="0" baseline="0" noProof="0" dirty="0" err="1">
                  <a:ln>
                    <a:noFill/>
                  </a:ln>
                  <a:solidFill>
                    <a:prstClr val="white"/>
                  </a:solidFill>
                  <a:effectLst/>
                  <a:uLnTx/>
                  <a:uFillTx/>
                  <a:latin typeface="Calibri" panose="020F0502020204030204"/>
                  <a:ea typeface="+mn-ea"/>
                  <a:cs typeface="+mn-cs"/>
                </a:rPr>
                <a:t>quality</a:t>
              </a:r>
              <a:r>
                <a:rPr kumimoji="0" lang="sv-SE" sz="16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sv-SE" sz="1600" b="0" i="0" u="none" strike="noStrike" kern="1200" cap="none" spc="0" normalizeH="0" baseline="0" noProof="0" dirty="0" err="1">
                  <a:ln>
                    <a:noFill/>
                  </a:ln>
                  <a:solidFill>
                    <a:prstClr val="white"/>
                  </a:solidFill>
                  <a:effectLst/>
                  <a:uLnTx/>
                  <a:uFillTx/>
                  <a:latin typeface="Calibri" panose="020F0502020204030204"/>
                  <a:ea typeface="+mn-ea"/>
                  <a:cs typeface="+mn-cs"/>
                </a:rPr>
                <a:t>performance</a:t>
              </a:r>
              <a:r>
                <a:rPr kumimoji="0" lang="sv-SE" sz="1600" b="0" i="0" u="none" strike="noStrike" kern="1200" cap="none" spc="0" normalizeH="0" baseline="0" noProof="0" dirty="0">
                  <a:ln>
                    <a:noFill/>
                  </a:ln>
                  <a:solidFill>
                    <a:prstClr val="white"/>
                  </a:solidFill>
                  <a:effectLst/>
                  <a:uLnTx/>
                  <a:uFillTx/>
                  <a:latin typeface="Calibri" panose="020F0502020204030204"/>
                  <a:ea typeface="+mn-ea"/>
                  <a:cs typeface="+mn-cs"/>
                </a:rPr>
                <a:t> and </a:t>
              </a:r>
              <a:r>
                <a:rPr kumimoji="0" lang="sv-SE" sz="1600" b="0" i="0" u="none" strike="noStrike" kern="1200" cap="none" spc="0" normalizeH="0" baseline="0" noProof="0" dirty="0" err="1">
                  <a:ln>
                    <a:noFill/>
                  </a:ln>
                  <a:solidFill>
                    <a:prstClr val="white"/>
                  </a:solidFill>
                  <a:effectLst/>
                  <a:uLnTx/>
                  <a:uFillTx/>
                  <a:latin typeface="Calibri" panose="020F0502020204030204"/>
                  <a:ea typeface="+mn-ea"/>
                  <a:cs typeface="+mn-cs"/>
                </a:rPr>
                <a:t>impact</a:t>
              </a:r>
              <a:endParaRPr kumimoji="0" lang="sv-SE"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B11B953C-881B-BB4B-AB0D-72214D597040}"/>
                </a:ext>
              </a:extLst>
            </p:cNvPr>
            <p:cNvSpPr/>
            <p:nvPr/>
          </p:nvSpPr>
          <p:spPr>
            <a:xfrm>
              <a:off x="2981740" y="3707405"/>
              <a:ext cx="7096533" cy="554387"/>
            </a:xfrm>
            <a:prstGeom prst="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WP 5: Communication &amp; Dissemination</a:t>
              </a:r>
            </a:p>
          </p:txBody>
        </p:sp>
        <p:sp>
          <p:nvSpPr>
            <p:cNvPr id="22" name="Rectangle 21">
              <a:extLst>
                <a:ext uri="{FF2B5EF4-FFF2-40B4-BE49-F238E27FC236}">
                  <a16:creationId xmlns:a16="http://schemas.microsoft.com/office/drawing/2014/main" id="{164D1214-4280-7D49-895C-BD6C74192F4F}"/>
                </a:ext>
              </a:extLst>
            </p:cNvPr>
            <p:cNvSpPr/>
            <p:nvPr/>
          </p:nvSpPr>
          <p:spPr>
            <a:xfrm>
              <a:off x="5473148" y="1938231"/>
              <a:ext cx="2226364" cy="460418"/>
            </a:xfrm>
            <a:prstGeom prst="rect">
              <a:avLst/>
            </a:prstGeom>
            <a:solidFill>
              <a:srgbClr val="3FDBEE"/>
            </a:solidFill>
            <a:ln>
              <a:solidFill>
                <a:srgbClr val="3FDB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t>Development and testing of strategies</a:t>
              </a:r>
            </a:p>
          </p:txBody>
        </p:sp>
        <p:sp>
          <p:nvSpPr>
            <p:cNvPr id="23" name="Rectangle 22">
              <a:extLst>
                <a:ext uri="{FF2B5EF4-FFF2-40B4-BE49-F238E27FC236}">
                  <a16:creationId xmlns:a16="http://schemas.microsoft.com/office/drawing/2014/main" id="{D7439588-B9FF-0C4B-8A78-3369EE493CD7}"/>
                </a:ext>
              </a:extLst>
            </p:cNvPr>
            <p:cNvSpPr/>
            <p:nvPr/>
          </p:nvSpPr>
          <p:spPr>
            <a:xfrm>
              <a:off x="7964555" y="1913793"/>
              <a:ext cx="2226363" cy="471603"/>
            </a:xfrm>
            <a:prstGeom prst="rect">
              <a:avLst/>
            </a:prstGeom>
            <a:solidFill>
              <a:schemeClr val="accent6">
                <a:lumMod val="75000"/>
              </a:schemeClr>
            </a:solidFill>
            <a:ln>
              <a:solidFill>
                <a:srgbClr val="0936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Raising awareness and demonstrating impact</a:t>
              </a:r>
            </a:p>
          </p:txBody>
        </p:sp>
        <p:sp>
          <p:nvSpPr>
            <p:cNvPr id="24" name="Rectangle 23">
              <a:extLst>
                <a:ext uri="{FF2B5EF4-FFF2-40B4-BE49-F238E27FC236}">
                  <a16:creationId xmlns:a16="http://schemas.microsoft.com/office/drawing/2014/main" id="{71AA4A20-B52D-A943-9C65-639E24F4CC6C}"/>
                </a:ext>
              </a:extLst>
            </p:cNvPr>
            <p:cNvSpPr/>
            <p:nvPr/>
          </p:nvSpPr>
          <p:spPr>
            <a:xfrm>
              <a:off x="3055646" y="1938231"/>
              <a:ext cx="2152458" cy="470540"/>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Mapping of RI-Industry Collaboration </a:t>
              </a:r>
            </a:p>
          </p:txBody>
        </p:sp>
        <p:sp>
          <p:nvSpPr>
            <p:cNvPr id="25" name="Right Arrow 24">
              <a:extLst>
                <a:ext uri="{FF2B5EF4-FFF2-40B4-BE49-F238E27FC236}">
                  <a16:creationId xmlns:a16="http://schemas.microsoft.com/office/drawing/2014/main" id="{32BE8362-621E-6B44-8557-C2157CABC0C9}"/>
                </a:ext>
              </a:extLst>
            </p:cNvPr>
            <p:cNvSpPr/>
            <p:nvPr/>
          </p:nvSpPr>
          <p:spPr>
            <a:xfrm>
              <a:off x="5049079" y="4611755"/>
              <a:ext cx="602974" cy="388839"/>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ight Arrow 25">
              <a:extLst>
                <a:ext uri="{FF2B5EF4-FFF2-40B4-BE49-F238E27FC236}">
                  <a16:creationId xmlns:a16="http://schemas.microsoft.com/office/drawing/2014/main" id="{80E8C2C2-F0FE-594E-B112-9CD7B77978EE}"/>
                </a:ext>
              </a:extLst>
            </p:cNvPr>
            <p:cNvSpPr/>
            <p:nvPr/>
          </p:nvSpPr>
          <p:spPr>
            <a:xfrm>
              <a:off x="7537173" y="4528231"/>
              <a:ext cx="622852" cy="402543"/>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Left Arrow 26">
              <a:extLst>
                <a:ext uri="{FF2B5EF4-FFF2-40B4-BE49-F238E27FC236}">
                  <a16:creationId xmlns:a16="http://schemas.microsoft.com/office/drawing/2014/main" id="{842BC7BF-9C8F-9544-B178-A565C75B28B2}"/>
                </a:ext>
              </a:extLst>
            </p:cNvPr>
            <p:cNvSpPr/>
            <p:nvPr/>
          </p:nvSpPr>
          <p:spPr>
            <a:xfrm>
              <a:off x="7464285" y="5423873"/>
              <a:ext cx="622852" cy="362797"/>
            </a:xfrm>
            <a:prstGeom prst="lef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TextBox 27">
              <a:extLst>
                <a:ext uri="{FF2B5EF4-FFF2-40B4-BE49-F238E27FC236}">
                  <a16:creationId xmlns:a16="http://schemas.microsoft.com/office/drawing/2014/main" id="{9D4B4FE2-AAB6-B148-9FB3-D642DEFB4B9A}"/>
                </a:ext>
              </a:extLst>
            </p:cNvPr>
            <p:cNvSpPr txBox="1"/>
            <p:nvPr/>
          </p:nvSpPr>
          <p:spPr>
            <a:xfrm>
              <a:off x="2106361" y="3045694"/>
              <a:ext cx="3101743" cy="4145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sv-SE" sz="1800" b="1" i="0" u="none" strike="noStrike" kern="1200" cap="none" spc="0" normalizeH="0" baseline="0" noProof="0" dirty="0">
                  <a:ln>
                    <a:noFill/>
                  </a:ln>
                  <a:solidFill>
                    <a:prstClr val="white"/>
                  </a:solidFill>
                  <a:effectLst/>
                  <a:uLnTx/>
                  <a:uFillTx/>
                  <a:latin typeface="Calibri" panose="020F0502020204030204"/>
                  <a:ea typeface="+mn-ea"/>
                  <a:cs typeface="+mn-cs"/>
                </a:rPr>
                <a:t>WP 1: Project </a:t>
              </a:r>
              <a:r>
                <a:rPr kumimoji="0" lang="sv-SE" sz="1800" b="1" i="0" u="none" strike="noStrike" kern="1200" cap="none" spc="0" normalizeH="0" baseline="0" noProof="0" dirty="0" err="1">
                  <a:ln>
                    <a:noFill/>
                  </a:ln>
                  <a:solidFill>
                    <a:prstClr val="white"/>
                  </a:solidFill>
                  <a:effectLst/>
                  <a:uLnTx/>
                  <a:uFillTx/>
                  <a:latin typeface="Calibri" panose="020F0502020204030204"/>
                  <a:ea typeface="+mn-ea"/>
                  <a:cs typeface="+mn-cs"/>
                </a:rPr>
                <a:t>Coordination</a:t>
              </a:r>
              <a:endParaRPr kumimoji="0" lang="sv-SE"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9" name="Up Arrow 28">
              <a:extLst>
                <a:ext uri="{FF2B5EF4-FFF2-40B4-BE49-F238E27FC236}">
                  <a16:creationId xmlns:a16="http://schemas.microsoft.com/office/drawing/2014/main" id="{C5326A0D-6219-CD4B-B79D-54374E91A347}"/>
                </a:ext>
              </a:extLst>
            </p:cNvPr>
            <p:cNvSpPr/>
            <p:nvPr/>
          </p:nvSpPr>
          <p:spPr>
            <a:xfrm>
              <a:off x="3856385" y="2444235"/>
              <a:ext cx="344555" cy="416386"/>
            </a:xfrm>
            <a:prstGeom prst="upArrow">
              <a:avLst>
                <a:gd name="adj1" fmla="val 50000"/>
                <a:gd name="adj2" fmla="val 50000"/>
              </a:avLst>
            </a:prstGeom>
            <a:solidFill>
              <a:srgbClr val="7030A0">
                <a:alpha val="54000"/>
              </a:srgb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Up Arrow 29">
              <a:extLst>
                <a:ext uri="{FF2B5EF4-FFF2-40B4-BE49-F238E27FC236}">
                  <a16:creationId xmlns:a16="http://schemas.microsoft.com/office/drawing/2014/main" id="{7A4BF09F-838A-B945-9818-9E2458330BC9}"/>
                </a:ext>
              </a:extLst>
            </p:cNvPr>
            <p:cNvSpPr/>
            <p:nvPr/>
          </p:nvSpPr>
          <p:spPr>
            <a:xfrm>
              <a:off x="9554814" y="2475039"/>
              <a:ext cx="390940" cy="1293654"/>
            </a:xfrm>
            <a:prstGeom prst="upArrow">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Up Arrow 30">
              <a:extLst>
                <a:ext uri="{FF2B5EF4-FFF2-40B4-BE49-F238E27FC236}">
                  <a16:creationId xmlns:a16="http://schemas.microsoft.com/office/drawing/2014/main" id="{D00CE798-C725-B342-9CCE-9F49D7252092}"/>
                </a:ext>
              </a:extLst>
            </p:cNvPr>
            <p:cNvSpPr/>
            <p:nvPr/>
          </p:nvSpPr>
          <p:spPr>
            <a:xfrm>
              <a:off x="6374299" y="2454662"/>
              <a:ext cx="344555" cy="425773"/>
            </a:xfrm>
            <a:prstGeom prst="upArrow">
              <a:avLst/>
            </a:prstGeom>
            <a:solidFill>
              <a:srgbClr val="00B0F0">
                <a:alpha val="70000"/>
              </a:srgbClr>
            </a:solidFill>
            <a:ln>
              <a:solidFill>
                <a:srgbClr val="08A7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Up Arrow 31">
              <a:extLst>
                <a:ext uri="{FF2B5EF4-FFF2-40B4-BE49-F238E27FC236}">
                  <a16:creationId xmlns:a16="http://schemas.microsoft.com/office/drawing/2014/main" id="{859D8003-B1B6-2746-AAEE-717ACC821C7D}"/>
                </a:ext>
              </a:extLst>
            </p:cNvPr>
            <p:cNvSpPr/>
            <p:nvPr/>
          </p:nvSpPr>
          <p:spPr>
            <a:xfrm>
              <a:off x="8530304" y="2464850"/>
              <a:ext cx="344555" cy="405396"/>
            </a:xfrm>
            <a:prstGeom prst="upArrow">
              <a:avLst/>
            </a:prstGeom>
            <a:solidFill>
              <a:schemeClr val="accent6">
                <a:lumMod val="75000"/>
                <a:alpha val="47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33" name="TextBox 32">
            <a:extLst>
              <a:ext uri="{FF2B5EF4-FFF2-40B4-BE49-F238E27FC236}">
                <a16:creationId xmlns:a16="http://schemas.microsoft.com/office/drawing/2014/main" id="{8344E98E-40C2-D540-84A3-B300077D233A}"/>
              </a:ext>
            </a:extLst>
          </p:cNvPr>
          <p:cNvSpPr txBox="1"/>
          <p:nvPr/>
        </p:nvSpPr>
        <p:spPr>
          <a:xfrm rot="16200000">
            <a:off x="255476" y="4565552"/>
            <a:ext cx="281394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000" b="1" i="0" u="none" strike="noStrike" kern="1200" cap="none" spc="0" normalizeH="0" baseline="0" noProof="0" dirty="0" err="1">
                <a:ln>
                  <a:noFill/>
                </a:ln>
                <a:solidFill>
                  <a:prstClr val="black"/>
                </a:solidFill>
                <a:effectLst/>
                <a:uLnTx/>
                <a:uFillTx/>
                <a:latin typeface="Calibri" panose="020F0502020204030204"/>
                <a:ea typeface="+mn-ea"/>
                <a:cs typeface="+mn-cs"/>
              </a:rPr>
              <a:t>Work</a:t>
            </a:r>
            <a:r>
              <a:rPr kumimoji="0" lang="sv-SE" sz="2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v-SE" sz="2000" b="1" i="0" u="none" strike="noStrike" kern="1200" cap="none" spc="0" normalizeH="0" baseline="0" noProof="0" dirty="0" err="1">
                <a:ln>
                  <a:noFill/>
                </a:ln>
                <a:solidFill>
                  <a:prstClr val="black"/>
                </a:solidFill>
                <a:effectLst/>
                <a:uLnTx/>
                <a:uFillTx/>
                <a:latin typeface="Calibri" panose="020F0502020204030204"/>
                <a:ea typeface="+mn-ea"/>
                <a:cs typeface="+mn-cs"/>
              </a:rPr>
              <a:t>Packages</a:t>
            </a:r>
            <a:endParaRPr kumimoji="0" lang="sv-SE" sz="2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4" name="TextBox 33">
            <a:extLst>
              <a:ext uri="{FF2B5EF4-FFF2-40B4-BE49-F238E27FC236}">
                <a16:creationId xmlns:a16="http://schemas.microsoft.com/office/drawing/2014/main" id="{BB3C38F6-8693-6042-8513-FCC131F9980B}"/>
              </a:ext>
            </a:extLst>
          </p:cNvPr>
          <p:cNvSpPr txBox="1"/>
          <p:nvPr/>
        </p:nvSpPr>
        <p:spPr>
          <a:xfrm rot="16200000">
            <a:off x="529373" y="1557750"/>
            <a:ext cx="1985671"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000" b="1" i="0" u="none" strike="noStrike" kern="1200" cap="none" spc="0" normalizeH="0" baseline="0" noProof="0" dirty="0" err="1">
                <a:ln>
                  <a:noFill/>
                </a:ln>
                <a:solidFill>
                  <a:prstClr val="black"/>
                </a:solidFill>
                <a:effectLst/>
                <a:uLnTx/>
                <a:uFillTx/>
                <a:latin typeface="Calibri" panose="020F0502020204030204"/>
                <a:ea typeface="+mn-ea"/>
                <a:cs typeface="+mn-cs"/>
              </a:rPr>
              <a:t>Objectives</a:t>
            </a:r>
            <a:endParaRPr kumimoji="0" lang="sv-SE"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5" name="TextBox 34">
            <a:extLst>
              <a:ext uri="{FF2B5EF4-FFF2-40B4-BE49-F238E27FC236}">
                <a16:creationId xmlns:a16="http://schemas.microsoft.com/office/drawing/2014/main" id="{CCDF3DD0-32EF-BF43-9B65-6477755DFA64}"/>
              </a:ext>
            </a:extLst>
          </p:cNvPr>
          <p:cNvSpPr txBox="1"/>
          <p:nvPr/>
        </p:nvSpPr>
        <p:spPr>
          <a:xfrm>
            <a:off x="3107951" y="5892600"/>
            <a:ext cx="198679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alibri" panose="020F0502020204030204"/>
                <a:ea typeface="+mn-ea"/>
                <a:cs typeface="+mn-cs"/>
              </a:rPr>
              <a:t>Associates</a:t>
            </a:r>
          </a:p>
        </p:txBody>
      </p:sp>
      <p:sp>
        <p:nvSpPr>
          <p:cNvPr id="36" name="TextBox 35">
            <a:extLst>
              <a:ext uri="{FF2B5EF4-FFF2-40B4-BE49-F238E27FC236}">
                <a16:creationId xmlns:a16="http://schemas.microsoft.com/office/drawing/2014/main" id="{176AE342-399F-5A44-AB2E-CB695086CA73}"/>
              </a:ext>
            </a:extLst>
          </p:cNvPr>
          <p:cNvSpPr txBox="1"/>
          <p:nvPr/>
        </p:nvSpPr>
        <p:spPr>
          <a:xfrm>
            <a:off x="7309436" y="5881295"/>
            <a:ext cx="198679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alibri" panose="020F0502020204030204"/>
                <a:ea typeface="+mn-ea"/>
                <a:cs typeface="+mn-cs"/>
              </a:rPr>
              <a:t>Associates</a:t>
            </a:r>
          </a:p>
        </p:txBody>
      </p:sp>
      <p:sp>
        <p:nvSpPr>
          <p:cNvPr id="37" name="TextBox 36">
            <a:extLst>
              <a:ext uri="{FF2B5EF4-FFF2-40B4-BE49-F238E27FC236}">
                <a16:creationId xmlns:a16="http://schemas.microsoft.com/office/drawing/2014/main" id="{8AE15B37-6904-314D-B10F-E59AAB5D433C}"/>
              </a:ext>
            </a:extLst>
          </p:cNvPr>
          <p:cNvSpPr txBox="1"/>
          <p:nvPr/>
        </p:nvSpPr>
        <p:spPr>
          <a:xfrm rot="16200000">
            <a:off x="8843573" y="4501015"/>
            <a:ext cx="210299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alibri" panose="020F0502020204030204"/>
                <a:ea typeface="+mn-ea"/>
                <a:cs typeface="+mn-cs"/>
              </a:rPr>
              <a:t>Associates</a:t>
            </a:r>
          </a:p>
        </p:txBody>
      </p:sp>
      <p:sp>
        <p:nvSpPr>
          <p:cNvPr id="38" name="TextBox 37">
            <a:extLst>
              <a:ext uri="{FF2B5EF4-FFF2-40B4-BE49-F238E27FC236}">
                <a16:creationId xmlns:a16="http://schemas.microsoft.com/office/drawing/2014/main" id="{64EEB306-216E-EA4B-8AAD-793B988B0892}"/>
              </a:ext>
            </a:extLst>
          </p:cNvPr>
          <p:cNvSpPr txBox="1"/>
          <p:nvPr/>
        </p:nvSpPr>
        <p:spPr>
          <a:xfrm rot="16200000">
            <a:off x="1163487" y="4539464"/>
            <a:ext cx="210299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alibri" panose="020F0502020204030204"/>
                <a:ea typeface="+mn-ea"/>
                <a:cs typeface="+mn-cs"/>
              </a:rPr>
              <a:t>Associates</a:t>
            </a:r>
          </a:p>
        </p:txBody>
      </p:sp>
      <p:sp>
        <p:nvSpPr>
          <p:cNvPr id="39" name="TextBox 38">
            <a:extLst>
              <a:ext uri="{FF2B5EF4-FFF2-40B4-BE49-F238E27FC236}">
                <a16:creationId xmlns:a16="http://schemas.microsoft.com/office/drawing/2014/main" id="{CAFDED7B-458E-5948-BFF1-5B5F2150798E}"/>
              </a:ext>
            </a:extLst>
          </p:cNvPr>
          <p:cNvSpPr txBox="1"/>
          <p:nvPr/>
        </p:nvSpPr>
        <p:spPr>
          <a:xfrm>
            <a:off x="2894205" y="3322392"/>
            <a:ext cx="198679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alibri" panose="020F0502020204030204"/>
                <a:ea typeface="+mn-ea"/>
                <a:cs typeface="+mn-cs"/>
              </a:rPr>
              <a:t>Associates</a:t>
            </a:r>
          </a:p>
        </p:txBody>
      </p:sp>
      <p:sp>
        <p:nvSpPr>
          <p:cNvPr id="40" name="TextBox 39">
            <a:extLst>
              <a:ext uri="{FF2B5EF4-FFF2-40B4-BE49-F238E27FC236}">
                <a16:creationId xmlns:a16="http://schemas.microsoft.com/office/drawing/2014/main" id="{056961BD-C179-864A-96F4-E2ED7653991E}"/>
              </a:ext>
            </a:extLst>
          </p:cNvPr>
          <p:cNvSpPr txBox="1"/>
          <p:nvPr/>
        </p:nvSpPr>
        <p:spPr>
          <a:xfrm>
            <a:off x="6823605" y="3319458"/>
            <a:ext cx="198679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alibri" panose="020F0502020204030204"/>
                <a:ea typeface="+mn-ea"/>
                <a:cs typeface="+mn-cs"/>
              </a:rPr>
              <a:t>Associates</a:t>
            </a:r>
          </a:p>
        </p:txBody>
      </p:sp>
      <p:sp>
        <p:nvSpPr>
          <p:cNvPr id="41" name="Triangle 40">
            <a:extLst>
              <a:ext uri="{FF2B5EF4-FFF2-40B4-BE49-F238E27FC236}">
                <a16:creationId xmlns:a16="http://schemas.microsoft.com/office/drawing/2014/main" id="{22F2A600-A4BF-B443-A810-34F7B7309765}"/>
              </a:ext>
            </a:extLst>
          </p:cNvPr>
          <p:cNvSpPr/>
          <p:nvPr/>
        </p:nvSpPr>
        <p:spPr>
          <a:xfrm>
            <a:off x="4162470" y="529658"/>
            <a:ext cx="4025702" cy="912474"/>
          </a:xfrm>
          <a:prstGeom prst="triangle">
            <a:avLst>
              <a:gd name="adj" fmla="val 50719"/>
            </a:avLst>
          </a:prstGeom>
          <a:solidFill>
            <a:srgbClr val="FFC000"/>
          </a:solidFill>
          <a:ln>
            <a:solidFill>
              <a:srgbClr val="0199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4000" b="0" i="0" u="none" strike="noStrike" kern="1200" cap="none" spc="0" normalizeH="0" baseline="0" noProof="0" dirty="0">
                <a:ln>
                  <a:noFill/>
                </a:ln>
                <a:solidFill>
                  <a:prstClr val="black"/>
                </a:solidFill>
                <a:effectLst/>
                <a:uLnTx/>
                <a:uFillTx/>
                <a:latin typeface="Calibri" panose="020F0502020204030204"/>
                <a:ea typeface="+mn-ea"/>
                <a:cs typeface="+mn-cs"/>
              </a:rPr>
              <a:t>ENRIITC</a:t>
            </a:r>
          </a:p>
        </p:txBody>
      </p:sp>
      <p:sp>
        <p:nvSpPr>
          <p:cNvPr id="42" name="Right Arrow 41">
            <a:extLst>
              <a:ext uri="{FF2B5EF4-FFF2-40B4-BE49-F238E27FC236}">
                <a16:creationId xmlns:a16="http://schemas.microsoft.com/office/drawing/2014/main" id="{9B920687-55C6-1D41-A5EF-9DBD8A874EEC}"/>
              </a:ext>
            </a:extLst>
          </p:cNvPr>
          <p:cNvSpPr/>
          <p:nvPr/>
        </p:nvSpPr>
        <p:spPr>
          <a:xfrm rot="16200000">
            <a:off x="3338092" y="4093725"/>
            <a:ext cx="603735" cy="298435"/>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ight Arrow 42">
            <a:extLst>
              <a:ext uri="{FF2B5EF4-FFF2-40B4-BE49-F238E27FC236}">
                <a16:creationId xmlns:a16="http://schemas.microsoft.com/office/drawing/2014/main" id="{2D60ADDE-8A2B-7042-B30E-5AF9CB126DAA}"/>
              </a:ext>
            </a:extLst>
          </p:cNvPr>
          <p:cNvSpPr/>
          <p:nvPr/>
        </p:nvSpPr>
        <p:spPr>
          <a:xfrm rot="16200000">
            <a:off x="8051536" y="4103012"/>
            <a:ext cx="603735" cy="298435"/>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ight Arrow 43">
            <a:extLst>
              <a:ext uri="{FF2B5EF4-FFF2-40B4-BE49-F238E27FC236}">
                <a16:creationId xmlns:a16="http://schemas.microsoft.com/office/drawing/2014/main" id="{91097EC0-7D85-5049-AFDD-7E69F40277D6}"/>
              </a:ext>
            </a:extLst>
          </p:cNvPr>
          <p:cNvSpPr/>
          <p:nvPr/>
        </p:nvSpPr>
        <p:spPr>
          <a:xfrm rot="16200000">
            <a:off x="5778387" y="4145262"/>
            <a:ext cx="603735" cy="298435"/>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06470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8A81EF5-2240-CD4C-9072-23F3AFCED084}"/>
              </a:ext>
            </a:extLst>
          </p:cNvPr>
          <p:cNvSpPr>
            <a:spLocks noGrp="1"/>
          </p:cNvSpPr>
          <p:nvPr>
            <p:ph idx="1"/>
          </p:nvPr>
        </p:nvSpPr>
        <p:spPr/>
        <p:txBody>
          <a:bodyPr/>
          <a:lstStyle/>
          <a:p>
            <a:r>
              <a:rPr lang="en-AU" dirty="0"/>
              <a:t>Huge interest in RI-related community to support ENRIITC</a:t>
            </a:r>
          </a:p>
          <a:p>
            <a:r>
              <a:rPr lang="en-AU" dirty="0"/>
              <a:t>Associates are the biggest value of ENRIITC</a:t>
            </a:r>
          </a:p>
          <a:p>
            <a:r>
              <a:rPr lang="en-AU" dirty="0"/>
              <a:t>Need to find the best possible way of making them part of it</a:t>
            </a:r>
          </a:p>
          <a:p>
            <a:r>
              <a:rPr lang="en-AU" dirty="0"/>
              <a:t>All WPs should reflect of the role of the Associates in their WPs and how to generate mutual benefits</a:t>
            </a:r>
          </a:p>
          <a:p>
            <a:endParaRPr lang="sv-SE" dirty="0"/>
          </a:p>
        </p:txBody>
      </p:sp>
      <p:sp>
        <p:nvSpPr>
          <p:cNvPr id="3" name="Title 2">
            <a:extLst>
              <a:ext uri="{FF2B5EF4-FFF2-40B4-BE49-F238E27FC236}">
                <a16:creationId xmlns:a16="http://schemas.microsoft.com/office/drawing/2014/main" id="{1D8C9FAA-4593-E245-AD9B-E8F98A5C68C7}"/>
              </a:ext>
            </a:extLst>
          </p:cNvPr>
          <p:cNvSpPr>
            <a:spLocks noGrp="1"/>
          </p:cNvSpPr>
          <p:nvPr>
            <p:ph type="title"/>
          </p:nvPr>
        </p:nvSpPr>
        <p:spPr/>
        <p:txBody>
          <a:bodyPr/>
          <a:lstStyle/>
          <a:p>
            <a:r>
              <a:rPr lang="sv-SE" dirty="0"/>
              <a:t>The Associates </a:t>
            </a:r>
          </a:p>
        </p:txBody>
      </p:sp>
    </p:spTree>
    <p:extLst>
      <p:ext uri="{BB962C8B-B14F-4D97-AF65-F5344CB8AC3E}">
        <p14:creationId xmlns:p14="http://schemas.microsoft.com/office/powerpoint/2010/main" val="3909283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2C20386-CD4C-1D43-AF1A-5E90BC96AB39}"/>
              </a:ext>
            </a:extLst>
          </p:cNvPr>
          <p:cNvSpPr>
            <a:spLocks noGrp="1"/>
          </p:cNvSpPr>
          <p:nvPr>
            <p:ph sz="half" idx="2"/>
          </p:nvPr>
        </p:nvSpPr>
        <p:spPr>
          <a:xfrm>
            <a:off x="692150" y="2298357"/>
            <a:ext cx="10972628" cy="3891306"/>
          </a:xfrm>
        </p:spPr>
        <p:txBody>
          <a:bodyPr/>
          <a:lstStyle/>
          <a:p>
            <a:r>
              <a:rPr lang="en-AU" dirty="0"/>
              <a:t>Officially kick-off an H2020 project </a:t>
            </a:r>
          </a:p>
          <a:p>
            <a:r>
              <a:rPr lang="en-AU" dirty="0"/>
              <a:t>Get to know each other in person</a:t>
            </a:r>
          </a:p>
          <a:p>
            <a:r>
              <a:rPr lang="en-AU" dirty="0"/>
              <a:t>Reach a common understanding of what we need to achieve together in 2020</a:t>
            </a:r>
          </a:p>
          <a:p>
            <a:r>
              <a:rPr lang="en-AU" dirty="0"/>
              <a:t>Plant the seed of the broad ENRIITC Network which we establish within the next three years</a:t>
            </a:r>
          </a:p>
          <a:p>
            <a:endParaRPr lang="sv-SE" dirty="0"/>
          </a:p>
          <a:p>
            <a:pPr marL="3200400" lvl="7" indent="0">
              <a:buNone/>
            </a:pPr>
            <a:r>
              <a:rPr lang="sv-SE" dirty="0"/>
              <a:t>	</a:t>
            </a:r>
            <a:r>
              <a:rPr lang="sv-SE" sz="3200" b="1" dirty="0">
                <a:solidFill>
                  <a:srgbClr val="002060"/>
                </a:solidFill>
              </a:rPr>
              <a:t>INTERACTIVE </a:t>
            </a:r>
          </a:p>
        </p:txBody>
      </p:sp>
      <p:sp>
        <p:nvSpPr>
          <p:cNvPr id="6" name="Title 5">
            <a:extLst>
              <a:ext uri="{FF2B5EF4-FFF2-40B4-BE49-F238E27FC236}">
                <a16:creationId xmlns:a16="http://schemas.microsoft.com/office/drawing/2014/main" id="{6AB46A30-94A9-0F45-934E-3C1157ABFFC5}"/>
              </a:ext>
            </a:extLst>
          </p:cNvPr>
          <p:cNvSpPr>
            <a:spLocks noGrp="1"/>
          </p:cNvSpPr>
          <p:nvPr>
            <p:ph type="title"/>
          </p:nvPr>
        </p:nvSpPr>
        <p:spPr/>
        <p:txBody>
          <a:bodyPr/>
          <a:lstStyle/>
          <a:p>
            <a:r>
              <a:rPr lang="en-AU" dirty="0"/>
              <a:t>Today’s Objectives</a:t>
            </a:r>
          </a:p>
        </p:txBody>
      </p:sp>
      <p:sp>
        <p:nvSpPr>
          <p:cNvPr id="7" name="Right Arrow 6">
            <a:extLst>
              <a:ext uri="{FF2B5EF4-FFF2-40B4-BE49-F238E27FC236}">
                <a16:creationId xmlns:a16="http://schemas.microsoft.com/office/drawing/2014/main" id="{DBF12EC1-B9D4-2844-B32D-1B9014836565}"/>
              </a:ext>
            </a:extLst>
          </p:cNvPr>
          <p:cNvSpPr/>
          <p:nvPr/>
        </p:nvSpPr>
        <p:spPr>
          <a:xfrm>
            <a:off x="988541" y="5548186"/>
            <a:ext cx="3002691" cy="568411"/>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51230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A729294-037D-554D-92C3-515551AEB95C}"/>
              </a:ext>
            </a:extLst>
          </p:cNvPr>
          <p:cNvSpPr>
            <a:spLocks noGrp="1"/>
          </p:cNvSpPr>
          <p:nvPr>
            <p:ph type="sldNum" sz="quarter" idx="4294967295"/>
          </p:nvPr>
        </p:nvSpPr>
        <p:spPr>
          <a:xfrm>
            <a:off x="9347200" y="6453188"/>
            <a:ext cx="2844800" cy="365125"/>
          </a:xfrm>
        </p:spPr>
        <p:txBody>
          <a:bodyPr/>
          <a:lstStyle/>
          <a:p>
            <a:fld id="{551115BC-487E-4422-894C-CB7CD3E79223}" type="slidenum">
              <a:rPr lang="en-GB" noProof="0" smtClean="0"/>
              <a:t>20</a:t>
            </a:fld>
            <a:endParaRPr lang="en-GB" noProof="0"/>
          </a:p>
        </p:txBody>
      </p:sp>
      <p:graphicFrame>
        <p:nvGraphicFramePr>
          <p:cNvPr id="7" name="Table 6">
            <a:extLst>
              <a:ext uri="{FF2B5EF4-FFF2-40B4-BE49-F238E27FC236}">
                <a16:creationId xmlns:a16="http://schemas.microsoft.com/office/drawing/2014/main" id="{56FAF290-114B-FF47-BED7-3719762C21CF}"/>
              </a:ext>
            </a:extLst>
          </p:cNvPr>
          <p:cNvGraphicFramePr>
            <a:graphicFrameLocks noGrp="1"/>
          </p:cNvGraphicFramePr>
          <p:nvPr>
            <p:extLst/>
          </p:nvPr>
        </p:nvGraphicFramePr>
        <p:xfrm>
          <a:off x="479376" y="1737821"/>
          <a:ext cx="5256584" cy="8099891"/>
        </p:xfrm>
        <a:graphic>
          <a:graphicData uri="http://schemas.openxmlformats.org/drawingml/2006/table">
            <a:tbl>
              <a:tblPr firstRow="1" firstCol="1" bandRow="1"/>
              <a:tblGrid>
                <a:gridCol w="1557206">
                  <a:extLst>
                    <a:ext uri="{9D8B030D-6E8A-4147-A177-3AD203B41FA5}">
                      <a16:colId xmlns:a16="http://schemas.microsoft.com/office/drawing/2014/main" val="2737574212"/>
                    </a:ext>
                  </a:extLst>
                </a:gridCol>
                <a:gridCol w="3699378">
                  <a:extLst>
                    <a:ext uri="{9D8B030D-6E8A-4147-A177-3AD203B41FA5}">
                      <a16:colId xmlns:a16="http://schemas.microsoft.com/office/drawing/2014/main" val="1688039507"/>
                    </a:ext>
                  </a:extLst>
                </a:gridCol>
              </a:tblGrid>
              <a:tr h="0">
                <a:tc gridSpan="2">
                  <a:txBody>
                    <a:bodyPr/>
                    <a:lstStyle/>
                    <a:p>
                      <a:pPr algn="ctr">
                        <a:spcAft>
                          <a:spcPts val="0"/>
                        </a:spcAft>
                      </a:pPr>
                      <a:r>
                        <a:rPr lang="en-GB" sz="700" b="1">
                          <a:solidFill>
                            <a:schemeClr val="bg1"/>
                          </a:solidFill>
                          <a:effectLst/>
                          <a:latin typeface="Times" pitchFamily="2" charset="0"/>
                          <a:ea typeface="Times New Roman" pitchFamily="2" charset="0"/>
                          <a:cs typeface="Times New Roman" pitchFamily="2" charset="0"/>
                        </a:rPr>
                        <a:t>Associates: Research Infrastructures</a:t>
                      </a:r>
                      <a:endParaRPr lang="sv-SE" sz="700">
                        <a:solidFill>
                          <a:schemeClr val="bg1"/>
                        </a:solidFill>
                        <a:effectLst/>
                        <a:latin typeface="Times New Roman" pitchFamily="2" charset="0"/>
                        <a:ea typeface="Times New Roman" pitchFamily="2" charset="0"/>
                        <a:cs typeface="Times New Roman" pitchFamily="2" charset="0"/>
                      </a:endParaRPr>
                    </a:p>
                  </a:txBody>
                  <a:tcPr marL="42080" marR="42080" marT="0" marB="0">
                    <a:lnL w="12700" cap="flat" cmpd="sng" algn="ctr">
                      <a:solidFill>
                        <a:srgbClr val="02205E"/>
                      </a:solidFill>
                      <a:prstDash val="solid"/>
                      <a:round/>
                      <a:headEnd type="none" w="med" len="med"/>
                      <a:tailEnd type="none" w="med" len="med"/>
                    </a:lnL>
                    <a:lnR w="12700" cap="flat" cmpd="sng" algn="ctr">
                      <a:solidFill>
                        <a:srgbClr val="02205E"/>
                      </a:solidFill>
                      <a:prstDash val="solid"/>
                      <a:round/>
                      <a:headEnd type="none" w="med" len="med"/>
                      <a:tailEnd type="none" w="med" len="med"/>
                    </a:lnR>
                    <a:lnT w="12700" cap="flat" cmpd="sng" algn="ctr">
                      <a:solidFill>
                        <a:srgbClr val="02205E"/>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1D60"/>
                    </a:solidFill>
                  </a:tcPr>
                </a:tc>
                <a:tc hMerge="1">
                  <a:txBody>
                    <a:bodyPr/>
                    <a:lstStyle/>
                    <a:p>
                      <a:endParaRPr lang="sv-SE"/>
                    </a:p>
                  </a:txBody>
                  <a:tcPr/>
                </a:tc>
                <a:extLst>
                  <a:ext uri="{0D108BD9-81ED-4DB2-BD59-A6C34878D82A}">
                    <a16:rowId xmlns:a16="http://schemas.microsoft.com/office/drawing/2014/main" val="542248175"/>
                  </a:ext>
                </a:extLst>
              </a:tr>
              <a:tr h="173410">
                <a:tc>
                  <a:txBody>
                    <a:bodyPr/>
                    <a:lstStyle/>
                    <a:p>
                      <a:pPr>
                        <a:spcAft>
                          <a:spcPts val="0"/>
                        </a:spcAft>
                      </a:pPr>
                      <a:r>
                        <a:rPr lang="en-GB" sz="700" b="1" dirty="0">
                          <a:solidFill>
                            <a:schemeClr val="bg1"/>
                          </a:solidFill>
                          <a:effectLst/>
                          <a:latin typeface="Times" pitchFamily="2" charset="0"/>
                          <a:ea typeface="Times New Roman" pitchFamily="2" charset="0"/>
                          <a:cs typeface="Times New Roman" pitchFamily="2" charset="0"/>
                        </a:rPr>
                        <a:t>Short name</a:t>
                      </a:r>
                      <a:endParaRPr lang="sv-SE" sz="700" dirty="0">
                        <a:solidFill>
                          <a:schemeClr val="bg1"/>
                        </a:solidFill>
                        <a:effectLst/>
                        <a:latin typeface="Times New Roman" pitchFamily="2" charset="0"/>
                        <a:ea typeface="Times New Roman" pitchFamily="2" charset="0"/>
                        <a:cs typeface="Times New Roman" pitchFamily="2" charset="0"/>
                      </a:endParaRPr>
                    </a:p>
                  </a:txBody>
                  <a:tcPr marL="42080" marR="42080" marT="0" marB="0">
                    <a:lnL w="12700" cap="flat" cmpd="sng" algn="ctr">
                      <a:solidFill>
                        <a:srgbClr val="02205E"/>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1D60"/>
                    </a:solidFill>
                  </a:tcPr>
                </a:tc>
                <a:tc>
                  <a:txBody>
                    <a:bodyPr/>
                    <a:lstStyle/>
                    <a:p>
                      <a:pPr>
                        <a:spcAft>
                          <a:spcPts val="0"/>
                        </a:spcAft>
                      </a:pPr>
                      <a:r>
                        <a:rPr lang="en-GB" sz="700" b="1" dirty="0">
                          <a:solidFill>
                            <a:schemeClr val="bg1"/>
                          </a:solidFill>
                          <a:effectLst/>
                          <a:latin typeface="Times" pitchFamily="2" charset="0"/>
                          <a:ea typeface="Times New Roman" pitchFamily="2" charset="0"/>
                          <a:cs typeface="Times New Roman" pitchFamily="2" charset="0"/>
                        </a:rPr>
                        <a:t>Full name</a:t>
                      </a:r>
                      <a:endParaRPr lang="sv-SE" sz="700" dirty="0">
                        <a:solidFill>
                          <a:schemeClr val="bg1"/>
                        </a:solidFill>
                        <a:effectLst/>
                        <a:latin typeface="Times New Roman" pitchFamily="2" charset="0"/>
                        <a:ea typeface="Times New Roman" pitchFamily="2" charset="0"/>
                        <a:cs typeface="Times New Roman" pitchFamily="2" charset="0"/>
                      </a:endParaRPr>
                    </a:p>
                  </a:txBody>
                  <a:tcPr marL="42080" marR="42080" marT="0" marB="0">
                    <a:lnL w="12700" cap="flat" cmpd="sng" algn="ctr">
                      <a:solidFill>
                        <a:srgbClr val="FFFFFF"/>
                      </a:solidFill>
                      <a:prstDash val="solid"/>
                      <a:round/>
                      <a:headEnd type="none" w="med" len="med"/>
                      <a:tailEnd type="none" w="med" len="med"/>
                    </a:lnL>
                    <a:lnR w="12700" cap="flat" cmpd="sng" algn="ctr">
                      <a:solidFill>
                        <a:srgbClr val="02205E"/>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1D60"/>
                    </a:solidFill>
                  </a:tcPr>
                </a:tc>
                <a:extLst>
                  <a:ext uri="{0D108BD9-81ED-4DB2-BD59-A6C34878D82A}">
                    <a16:rowId xmlns:a16="http://schemas.microsoft.com/office/drawing/2014/main" val="3147437673"/>
                  </a:ext>
                </a:extLst>
              </a:tr>
              <a:tr h="173410">
                <a:tc>
                  <a:txBody>
                    <a:bodyPr/>
                    <a:lstStyle/>
                    <a:p>
                      <a:pPr>
                        <a:spcAft>
                          <a:spcPts val="0"/>
                        </a:spcAft>
                      </a:pPr>
                      <a:r>
                        <a:rPr lang="en-GB" sz="700">
                          <a:solidFill>
                            <a:srgbClr val="FFFFFF"/>
                          </a:solidFill>
                          <a:effectLst/>
                          <a:latin typeface="Times" pitchFamily="2" charset="0"/>
                          <a:ea typeface="Times New Roman" pitchFamily="2" charset="0"/>
                          <a:cs typeface="Calibri" panose="020F0502020204030204" pitchFamily="34" charset="0"/>
                        </a:rPr>
                        <a:t>ACTRIS</a:t>
                      </a:r>
                      <a:endParaRPr lang="sv-SE" sz="700">
                        <a:effectLst/>
                        <a:latin typeface="Times New Roman" pitchFamily="2" charset="0"/>
                        <a:ea typeface="Times New Roman" pitchFamily="2" charset="0"/>
                        <a:cs typeface="Times New Roman" pitchFamily="2" charset="0"/>
                      </a:endParaRPr>
                    </a:p>
                  </a:txBody>
                  <a:tcPr marL="42080" marR="42080" marT="0" marB="0">
                    <a:lnL w="12700" cap="flat" cmpd="sng" algn="ctr">
                      <a:solidFill>
                        <a:srgbClr val="02205E"/>
                      </a:solidFill>
                      <a:prstDash val="solid"/>
                      <a:round/>
                      <a:headEnd type="none" w="med" len="med"/>
                      <a:tailEnd type="none" w="med" len="med"/>
                    </a:lnL>
                    <a:lnR w="12700" cap="flat" cmpd="sng" algn="ctr">
                      <a:solidFill>
                        <a:srgbClr val="02205E"/>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2205E"/>
                      </a:solidFill>
                      <a:prstDash val="solid"/>
                      <a:round/>
                      <a:headEnd type="none" w="med" len="med"/>
                      <a:tailEnd type="none" w="med" len="med"/>
                    </a:lnB>
                    <a:solidFill>
                      <a:srgbClr val="39B46A"/>
                    </a:solidFill>
                  </a:tcPr>
                </a:tc>
                <a:tc>
                  <a:txBody>
                    <a:bodyPr/>
                    <a:lstStyle/>
                    <a:p>
                      <a:pPr>
                        <a:spcAft>
                          <a:spcPts val="0"/>
                        </a:spcAft>
                      </a:pPr>
                      <a:r>
                        <a:rPr lang="en-GB" sz="700" dirty="0" err="1">
                          <a:solidFill>
                            <a:srgbClr val="000000"/>
                          </a:solidFill>
                          <a:effectLst/>
                          <a:latin typeface="Times" pitchFamily="2" charset="0"/>
                          <a:ea typeface="Times New Roman" pitchFamily="2" charset="0"/>
                          <a:cs typeface="Calibri" panose="020F0502020204030204" pitchFamily="34" charset="0"/>
                        </a:rPr>
                        <a:t>Aeoresols</a:t>
                      </a:r>
                      <a:r>
                        <a:rPr lang="en-GB" sz="700" dirty="0">
                          <a:solidFill>
                            <a:srgbClr val="000000"/>
                          </a:solidFill>
                          <a:effectLst/>
                          <a:latin typeface="Times" pitchFamily="2" charset="0"/>
                          <a:ea typeface="Times New Roman" pitchFamily="2" charset="0"/>
                          <a:cs typeface="Calibri" panose="020F0502020204030204" pitchFamily="34" charset="0"/>
                        </a:rPr>
                        <a:t>, Clouds and Trace Gases Research Infrastructure</a:t>
                      </a:r>
                      <a:endParaRPr lang="sv-SE" sz="700" dirty="0">
                        <a:effectLst/>
                        <a:latin typeface="Times New Roman" pitchFamily="2" charset="0"/>
                        <a:ea typeface="Times New Roman" pitchFamily="2" charset="0"/>
                        <a:cs typeface="Times New Roman" pitchFamily="2" charset="0"/>
                      </a:endParaRPr>
                    </a:p>
                  </a:txBody>
                  <a:tcPr marL="42080" marR="42080" marT="0" marB="0">
                    <a:lnL w="12700" cap="flat" cmpd="sng" algn="ctr">
                      <a:solidFill>
                        <a:srgbClr val="02205E"/>
                      </a:solidFill>
                      <a:prstDash val="solid"/>
                      <a:round/>
                      <a:headEnd type="none" w="med" len="med"/>
                      <a:tailEnd type="none" w="med" len="med"/>
                    </a:lnL>
                    <a:lnR w="12700" cap="flat" cmpd="sng" algn="ctr">
                      <a:solidFill>
                        <a:srgbClr val="02205E"/>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2205E"/>
                      </a:solidFill>
                      <a:prstDash val="solid"/>
                      <a:round/>
                      <a:headEnd type="none" w="med" len="med"/>
                      <a:tailEnd type="none" w="med" len="med"/>
                    </a:lnB>
                  </a:tcPr>
                </a:tc>
                <a:extLst>
                  <a:ext uri="{0D108BD9-81ED-4DB2-BD59-A6C34878D82A}">
                    <a16:rowId xmlns:a16="http://schemas.microsoft.com/office/drawing/2014/main" val="20917137"/>
                  </a:ext>
                </a:extLst>
              </a:tr>
              <a:tr h="173410">
                <a:tc>
                  <a:txBody>
                    <a:bodyPr/>
                    <a:lstStyle/>
                    <a:p>
                      <a:pPr>
                        <a:spcAft>
                          <a:spcPts val="0"/>
                        </a:spcAft>
                      </a:pPr>
                      <a:r>
                        <a:rPr lang="en-GB" sz="700">
                          <a:solidFill>
                            <a:srgbClr val="000000"/>
                          </a:solidFill>
                          <a:effectLst/>
                          <a:latin typeface="Times" pitchFamily="2" charset="0"/>
                          <a:ea typeface="Times New Roman" pitchFamily="2" charset="0"/>
                          <a:cs typeface="Calibri" panose="020F0502020204030204" pitchFamily="34" charset="0"/>
                        </a:rPr>
                        <a:t>AnaEE</a:t>
                      </a:r>
                      <a:endParaRPr lang="sv-SE" sz="700">
                        <a:effectLst/>
                        <a:latin typeface="Times New Roman" pitchFamily="2" charset="0"/>
                        <a:ea typeface="Times New Roman" pitchFamily="2" charset="0"/>
                        <a:cs typeface="Times New Roman" pitchFamily="2" charset="0"/>
                      </a:endParaRPr>
                    </a:p>
                  </a:txBody>
                  <a:tcPr marL="42080" marR="42080" marT="0" marB="0">
                    <a:lnL w="12700" cap="flat" cmpd="sng" algn="ctr">
                      <a:solidFill>
                        <a:srgbClr val="02205E"/>
                      </a:solidFill>
                      <a:prstDash val="solid"/>
                      <a:round/>
                      <a:headEnd type="none" w="med" len="med"/>
                      <a:tailEnd type="none" w="med" len="med"/>
                    </a:lnL>
                    <a:lnR w="12700" cap="flat" cmpd="sng" algn="ctr">
                      <a:solidFill>
                        <a:srgbClr val="02205E"/>
                      </a:solidFill>
                      <a:prstDash val="solid"/>
                      <a:round/>
                      <a:headEnd type="none" w="med" len="med"/>
                      <a:tailEnd type="none" w="med" len="med"/>
                    </a:lnR>
                    <a:lnT w="12700" cap="flat" cmpd="sng" algn="ctr">
                      <a:solidFill>
                        <a:srgbClr val="02205E"/>
                      </a:solidFill>
                      <a:prstDash val="solid"/>
                      <a:round/>
                      <a:headEnd type="none" w="med" len="med"/>
                      <a:tailEnd type="none" w="med" len="med"/>
                    </a:lnT>
                    <a:lnB w="12700" cap="flat" cmpd="sng" algn="ctr">
                      <a:solidFill>
                        <a:srgbClr val="02205E"/>
                      </a:solidFill>
                      <a:prstDash val="solid"/>
                      <a:round/>
                      <a:headEnd type="none" w="med" len="med"/>
                      <a:tailEnd type="none" w="med" len="med"/>
                    </a:lnB>
                    <a:solidFill>
                      <a:srgbClr val="F69D4A"/>
                    </a:solidFill>
                  </a:tcPr>
                </a:tc>
                <a:tc>
                  <a:txBody>
                    <a:bodyPr/>
                    <a:lstStyle/>
                    <a:p>
                      <a:pPr>
                        <a:spcAft>
                          <a:spcPts val="0"/>
                        </a:spcAft>
                      </a:pPr>
                      <a:r>
                        <a:rPr lang="en-GB" sz="700" dirty="0">
                          <a:solidFill>
                            <a:srgbClr val="000000"/>
                          </a:solidFill>
                          <a:effectLst/>
                          <a:latin typeface="Times" pitchFamily="2" charset="0"/>
                          <a:ea typeface="Times New Roman" pitchFamily="2" charset="0"/>
                          <a:cs typeface="Calibri" panose="020F0502020204030204" pitchFamily="34" charset="0"/>
                        </a:rPr>
                        <a:t>Analysis and Experimentation on Ecosystems</a:t>
                      </a:r>
                      <a:endParaRPr lang="sv-SE" sz="700" dirty="0">
                        <a:effectLst/>
                        <a:latin typeface="Times New Roman" pitchFamily="2" charset="0"/>
                        <a:ea typeface="Times New Roman" pitchFamily="2" charset="0"/>
                        <a:cs typeface="Times New Roman" pitchFamily="2" charset="0"/>
                      </a:endParaRPr>
                    </a:p>
                  </a:txBody>
                  <a:tcPr marL="42080" marR="42080" marT="0" marB="0">
                    <a:lnL w="12700" cap="flat" cmpd="sng" algn="ctr">
                      <a:solidFill>
                        <a:srgbClr val="02205E"/>
                      </a:solidFill>
                      <a:prstDash val="solid"/>
                      <a:round/>
                      <a:headEnd type="none" w="med" len="med"/>
                      <a:tailEnd type="none" w="med" len="med"/>
                    </a:lnL>
                    <a:lnR w="12700" cap="flat" cmpd="sng" algn="ctr">
                      <a:solidFill>
                        <a:srgbClr val="02205E"/>
                      </a:solidFill>
                      <a:prstDash val="solid"/>
                      <a:round/>
                      <a:headEnd type="none" w="med" len="med"/>
                      <a:tailEnd type="none" w="med" len="med"/>
                    </a:lnR>
                    <a:lnT w="12700" cap="flat" cmpd="sng" algn="ctr">
                      <a:solidFill>
                        <a:srgbClr val="02205E"/>
                      </a:solidFill>
                      <a:prstDash val="solid"/>
                      <a:round/>
                      <a:headEnd type="none" w="med" len="med"/>
                      <a:tailEnd type="none" w="med" len="med"/>
                    </a:lnT>
                    <a:lnB w="12700" cap="flat" cmpd="sng" algn="ctr">
                      <a:solidFill>
                        <a:srgbClr val="02205E"/>
                      </a:solidFill>
                      <a:prstDash val="solid"/>
                      <a:round/>
                      <a:headEnd type="none" w="med" len="med"/>
                      <a:tailEnd type="none" w="med" len="med"/>
                    </a:lnB>
                  </a:tcPr>
                </a:tc>
                <a:extLst>
                  <a:ext uri="{0D108BD9-81ED-4DB2-BD59-A6C34878D82A}">
                    <a16:rowId xmlns:a16="http://schemas.microsoft.com/office/drawing/2014/main" val="3168431538"/>
                  </a:ext>
                </a:extLst>
              </a:tr>
              <a:tr h="173410">
                <a:tc>
                  <a:txBody>
                    <a:bodyPr/>
                    <a:lstStyle/>
                    <a:p>
                      <a:pPr>
                        <a:spcAft>
                          <a:spcPts val="0"/>
                        </a:spcAft>
                      </a:pPr>
                      <a:r>
                        <a:rPr lang="en-GB" sz="700">
                          <a:solidFill>
                            <a:srgbClr val="000000"/>
                          </a:solidFill>
                          <a:effectLst/>
                          <a:latin typeface="Times" pitchFamily="2" charset="0"/>
                          <a:ea typeface="Times New Roman" pitchFamily="2" charset="0"/>
                          <a:cs typeface="Calibri" panose="020F0502020204030204" pitchFamily="34" charset="0"/>
                        </a:rPr>
                        <a:t>BBMRI ERIC</a:t>
                      </a:r>
                      <a:endParaRPr lang="sv-SE" sz="700">
                        <a:effectLst/>
                        <a:latin typeface="Times New Roman" pitchFamily="2" charset="0"/>
                        <a:ea typeface="Times New Roman" pitchFamily="2" charset="0"/>
                        <a:cs typeface="Times New Roman" pitchFamily="2" charset="0"/>
                      </a:endParaRPr>
                    </a:p>
                  </a:txBody>
                  <a:tcPr marL="42080" marR="42080" marT="0" marB="0">
                    <a:lnL w="12700" cap="flat" cmpd="sng" algn="ctr">
                      <a:solidFill>
                        <a:srgbClr val="02205E"/>
                      </a:solidFill>
                      <a:prstDash val="solid"/>
                      <a:round/>
                      <a:headEnd type="none" w="med" len="med"/>
                      <a:tailEnd type="none" w="med" len="med"/>
                    </a:lnL>
                    <a:lnR w="12700" cap="flat" cmpd="sng" algn="ctr">
                      <a:solidFill>
                        <a:srgbClr val="02205E"/>
                      </a:solidFill>
                      <a:prstDash val="solid"/>
                      <a:round/>
                      <a:headEnd type="none" w="med" len="med"/>
                      <a:tailEnd type="none" w="med" len="med"/>
                    </a:lnR>
                    <a:lnT w="12700" cap="flat" cmpd="sng" algn="ctr">
                      <a:solidFill>
                        <a:srgbClr val="02205E"/>
                      </a:solidFill>
                      <a:prstDash val="solid"/>
                      <a:round/>
                      <a:headEnd type="none" w="med" len="med"/>
                      <a:tailEnd type="none" w="med" len="med"/>
                    </a:lnT>
                    <a:lnB w="12700" cap="flat" cmpd="sng" algn="ctr">
                      <a:solidFill>
                        <a:srgbClr val="02205E"/>
                      </a:solidFill>
                      <a:prstDash val="solid"/>
                      <a:round/>
                      <a:headEnd type="none" w="med" len="med"/>
                      <a:tailEnd type="none" w="med" len="med"/>
                    </a:lnB>
                    <a:solidFill>
                      <a:srgbClr val="F69D4A"/>
                    </a:solidFill>
                  </a:tcPr>
                </a:tc>
                <a:tc>
                  <a:txBody>
                    <a:bodyPr/>
                    <a:lstStyle/>
                    <a:p>
                      <a:pPr>
                        <a:spcAft>
                          <a:spcPts val="0"/>
                        </a:spcAft>
                      </a:pPr>
                      <a:r>
                        <a:rPr lang="en-GB" sz="700" dirty="0">
                          <a:solidFill>
                            <a:srgbClr val="000000"/>
                          </a:solidFill>
                          <a:effectLst/>
                          <a:latin typeface="Times" pitchFamily="2" charset="0"/>
                          <a:ea typeface="Times New Roman" pitchFamily="2" charset="0"/>
                          <a:cs typeface="Calibri" panose="020F0502020204030204" pitchFamily="34" charset="0"/>
                        </a:rPr>
                        <a:t>Biobanking and </a:t>
                      </a:r>
                      <a:r>
                        <a:rPr lang="en-GB" sz="700" dirty="0" err="1">
                          <a:solidFill>
                            <a:srgbClr val="000000"/>
                          </a:solidFill>
                          <a:effectLst/>
                          <a:latin typeface="Times" pitchFamily="2" charset="0"/>
                          <a:ea typeface="Times New Roman" pitchFamily="2" charset="0"/>
                          <a:cs typeface="Calibri" panose="020F0502020204030204" pitchFamily="34" charset="0"/>
                        </a:rPr>
                        <a:t>BioMolecular</a:t>
                      </a:r>
                      <a:r>
                        <a:rPr lang="en-GB" sz="700" dirty="0">
                          <a:solidFill>
                            <a:srgbClr val="000000"/>
                          </a:solidFill>
                          <a:effectLst/>
                          <a:latin typeface="Times" pitchFamily="2" charset="0"/>
                          <a:ea typeface="Times New Roman" pitchFamily="2" charset="0"/>
                          <a:cs typeface="Calibri" panose="020F0502020204030204" pitchFamily="34" charset="0"/>
                        </a:rPr>
                        <a:t> Resources Research Infrastructure</a:t>
                      </a:r>
                      <a:endParaRPr lang="sv-SE" sz="700" dirty="0">
                        <a:effectLst/>
                        <a:latin typeface="Times New Roman" pitchFamily="2" charset="0"/>
                        <a:ea typeface="Times New Roman" pitchFamily="2" charset="0"/>
                        <a:cs typeface="Times New Roman" pitchFamily="2" charset="0"/>
                      </a:endParaRPr>
                    </a:p>
                  </a:txBody>
                  <a:tcPr marL="42080" marR="42080" marT="0" marB="0">
                    <a:lnL w="12700" cap="flat" cmpd="sng" algn="ctr">
                      <a:solidFill>
                        <a:srgbClr val="02205E"/>
                      </a:solidFill>
                      <a:prstDash val="solid"/>
                      <a:round/>
                      <a:headEnd type="none" w="med" len="med"/>
                      <a:tailEnd type="none" w="med" len="med"/>
                    </a:lnL>
                    <a:lnR w="12700" cap="flat" cmpd="sng" algn="ctr">
                      <a:solidFill>
                        <a:srgbClr val="02205E"/>
                      </a:solidFill>
                      <a:prstDash val="solid"/>
                      <a:round/>
                      <a:headEnd type="none" w="med" len="med"/>
                      <a:tailEnd type="none" w="med" len="med"/>
                    </a:lnR>
                    <a:lnT w="12700" cap="flat" cmpd="sng" algn="ctr">
                      <a:solidFill>
                        <a:srgbClr val="02205E"/>
                      </a:solidFill>
                      <a:prstDash val="solid"/>
                      <a:round/>
                      <a:headEnd type="none" w="med" len="med"/>
                      <a:tailEnd type="none" w="med" len="med"/>
                    </a:lnT>
                    <a:lnB w="12700" cap="flat" cmpd="sng" algn="ctr">
                      <a:solidFill>
                        <a:srgbClr val="02205E"/>
                      </a:solidFill>
                      <a:prstDash val="solid"/>
                      <a:round/>
                      <a:headEnd type="none" w="med" len="med"/>
                      <a:tailEnd type="none" w="med" len="med"/>
                    </a:lnB>
                  </a:tcPr>
                </a:tc>
                <a:extLst>
                  <a:ext uri="{0D108BD9-81ED-4DB2-BD59-A6C34878D82A}">
                    <a16:rowId xmlns:a16="http://schemas.microsoft.com/office/drawing/2014/main" val="760035509"/>
                  </a:ext>
                </a:extLst>
              </a:tr>
              <a:tr h="173410">
                <a:tc>
                  <a:txBody>
                    <a:bodyPr/>
                    <a:lstStyle/>
                    <a:p>
                      <a:pPr>
                        <a:spcAft>
                          <a:spcPts val="0"/>
                        </a:spcAft>
                      </a:pPr>
                      <a:r>
                        <a:rPr lang="en-GB" sz="700">
                          <a:solidFill>
                            <a:srgbClr val="FFFFFF"/>
                          </a:solidFill>
                          <a:effectLst/>
                          <a:latin typeface="Times" pitchFamily="2" charset="0"/>
                          <a:ea typeface="Times New Roman" pitchFamily="2" charset="0"/>
                          <a:cs typeface="Calibri" panose="020F0502020204030204" pitchFamily="34" charset="0"/>
                        </a:rPr>
                        <a:t>CERIC ERIC</a:t>
                      </a:r>
                      <a:endParaRPr lang="sv-SE" sz="700">
                        <a:effectLst/>
                        <a:latin typeface="Times New Roman" pitchFamily="2" charset="0"/>
                        <a:ea typeface="Times New Roman" pitchFamily="2" charset="0"/>
                        <a:cs typeface="Times New Roman" pitchFamily="2" charset="0"/>
                      </a:endParaRPr>
                    </a:p>
                  </a:txBody>
                  <a:tcPr marL="42080" marR="42080" marT="0" marB="0">
                    <a:lnL w="12700" cap="flat" cmpd="sng" algn="ctr">
                      <a:solidFill>
                        <a:srgbClr val="02205E"/>
                      </a:solidFill>
                      <a:prstDash val="solid"/>
                      <a:round/>
                      <a:headEnd type="none" w="med" len="med"/>
                      <a:tailEnd type="none" w="med" len="med"/>
                    </a:lnL>
                    <a:lnR w="12700" cap="flat" cmpd="sng" algn="ctr">
                      <a:solidFill>
                        <a:srgbClr val="02205E"/>
                      </a:solidFill>
                      <a:prstDash val="solid"/>
                      <a:round/>
                      <a:headEnd type="none" w="med" len="med"/>
                      <a:tailEnd type="none" w="med" len="med"/>
                    </a:lnR>
                    <a:lnT w="12700" cap="flat" cmpd="sng" algn="ctr">
                      <a:solidFill>
                        <a:srgbClr val="02205E"/>
                      </a:solidFill>
                      <a:prstDash val="solid"/>
                      <a:round/>
                      <a:headEnd type="none" w="med" len="med"/>
                      <a:tailEnd type="none" w="med" len="med"/>
                    </a:lnT>
                    <a:lnB w="12700" cap="flat" cmpd="sng" algn="ctr">
                      <a:solidFill>
                        <a:srgbClr val="02205E"/>
                      </a:solidFill>
                      <a:prstDash val="solid"/>
                      <a:round/>
                      <a:headEnd type="none" w="med" len="med"/>
                      <a:tailEnd type="none" w="med" len="med"/>
                    </a:lnB>
                    <a:solidFill>
                      <a:srgbClr val="8B6BAF"/>
                    </a:solidFill>
                  </a:tcPr>
                </a:tc>
                <a:tc>
                  <a:txBody>
                    <a:bodyPr/>
                    <a:lstStyle/>
                    <a:p>
                      <a:pPr>
                        <a:spcAft>
                          <a:spcPts val="0"/>
                        </a:spcAft>
                      </a:pPr>
                      <a:r>
                        <a:rPr lang="en-GB" sz="700">
                          <a:solidFill>
                            <a:srgbClr val="000000"/>
                          </a:solidFill>
                          <a:effectLst/>
                          <a:latin typeface="Times" pitchFamily="2" charset="0"/>
                          <a:ea typeface="Times New Roman" pitchFamily="2" charset="0"/>
                          <a:cs typeface="Calibri" panose="020F0502020204030204" pitchFamily="34" charset="0"/>
                        </a:rPr>
                        <a:t>Central European Research Infrastructure Consortium</a:t>
                      </a:r>
                      <a:endParaRPr lang="sv-SE" sz="700">
                        <a:effectLst/>
                        <a:latin typeface="Times New Roman" pitchFamily="2" charset="0"/>
                        <a:ea typeface="Times New Roman" pitchFamily="2" charset="0"/>
                        <a:cs typeface="Times New Roman" pitchFamily="2" charset="0"/>
                      </a:endParaRPr>
                    </a:p>
                  </a:txBody>
                  <a:tcPr marL="42080" marR="42080" marT="0" marB="0">
                    <a:lnL w="12700" cap="flat" cmpd="sng" algn="ctr">
                      <a:solidFill>
                        <a:srgbClr val="02205E"/>
                      </a:solidFill>
                      <a:prstDash val="solid"/>
                      <a:round/>
                      <a:headEnd type="none" w="med" len="med"/>
                      <a:tailEnd type="none" w="med" len="med"/>
                    </a:lnL>
                    <a:lnR w="12700" cap="flat" cmpd="sng" algn="ctr">
                      <a:solidFill>
                        <a:srgbClr val="02205E"/>
                      </a:solidFill>
                      <a:prstDash val="solid"/>
                      <a:round/>
                      <a:headEnd type="none" w="med" len="med"/>
                      <a:tailEnd type="none" w="med" len="med"/>
                    </a:lnR>
                    <a:lnT w="12700" cap="flat" cmpd="sng" algn="ctr">
                      <a:solidFill>
                        <a:srgbClr val="02205E"/>
                      </a:solidFill>
                      <a:prstDash val="solid"/>
                      <a:round/>
                      <a:headEnd type="none" w="med" len="med"/>
                      <a:tailEnd type="none" w="med" len="med"/>
                    </a:lnT>
                    <a:lnB w="12700" cap="flat" cmpd="sng" algn="ctr">
                      <a:solidFill>
                        <a:srgbClr val="02205E"/>
                      </a:solidFill>
                      <a:prstDash val="solid"/>
                      <a:round/>
                      <a:headEnd type="none" w="med" len="med"/>
                      <a:tailEnd type="none" w="med" len="med"/>
                    </a:lnB>
                  </a:tcPr>
                </a:tc>
                <a:extLst>
                  <a:ext uri="{0D108BD9-81ED-4DB2-BD59-A6C34878D82A}">
                    <a16:rowId xmlns:a16="http://schemas.microsoft.com/office/drawing/2014/main" val="3058099249"/>
                  </a:ext>
                </a:extLst>
              </a:tr>
              <a:tr h="173410">
                <a:tc>
                  <a:txBody>
                    <a:bodyPr/>
                    <a:lstStyle/>
                    <a:p>
                      <a:pPr>
                        <a:spcAft>
                          <a:spcPts val="0"/>
                        </a:spcAft>
                      </a:pPr>
                      <a:r>
                        <a:rPr lang="en-GB" sz="700">
                          <a:solidFill>
                            <a:srgbClr val="FFFFFF"/>
                          </a:solidFill>
                          <a:effectLst/>
                          <a:latin typeface="Times" pitchFamily="2" charset="0"/>
                          <a:ea typeface="Times New Roman" pitchFamily="2" charset="0"/>
                          <a:cs typeface="Calibri" panose="020F0502020204030204" pitchFamily="34" charset="0"/>
                        </a:rPr>
                        <a:t>CERN</a:t>
                      </a:r>
                      <a:endParaRPr lang="sv-SE" sz="700">
                        <a:effectLst/>
                        <a:latin typeface="Times New Roman" pitchFamily="2" charset="0"/>
                        <a:ea typeface="Times New Roman" pitchFamily="2" charset="0"/>
                        <a:cs typeface="Times New Roman" pitchFamily="2" charset="0"/>
                      </a:endParaRPr>
                    </a:p>
                  </a:txBody>
                  <a:tcPr marL="42080" marR="42080" marT="0" marB="0">
                    <a:lnL w="12700" cap="flat" cmpd="sng" algn="ctr">
                      <a:solidFill>
                        <a:srgbClr val="02205E"/>
                      </a:solidFill>
                      <a:prstDash val="solid"/>
                      <a:round/>
                      <a:headEnd type="none" w="med" len="med"/>
                      <a:tailEnd type="none" w="med" len="med"/>
                    </a:lnL>
                    <a:lnR w="12700" cap="flat" cmpd="sng" algn="ctr">
                      <a:solidFill>
                        <a:srgbClr val="02205E"/>
                      </a:solidFill>
                      <a:prstDash val="solid"/>
                      <a:round/>
                      <a:headEnd type="none" w="med" len="med"/>
                      <a:tailEnd type="none" w="med" len="med"/>
                    </a:lnR>
                    <a:lnT w="12700" cap="flat" cmpd="sng" algn="ctr">
                      <a:solidFill>
                        <a:srgbClr val="02205E"/>
                      </a:solidFill>
                      <a:prstDash val="solid"/>
                      <a:round/>
                      <a:headEnd type="none" w="med" len="med"/>
                      <a:tailEnd type="none" w="med" len="med"/>
                    </a:lnT>
                    <a:lnB w="12700" cap="flat" cmpd="sng" algn="ctr">
                      <a:solidFill>
                        <a:srgbClr val="02205E"/>
                      </a:solidFill>
                      <a:prstDash val="solid"/>
                      <a:round/>
                      <a:headEnd type="none" w="med" len="med"/>
                      <a:tailEnd type="none" w="med" len="med"/>
                    </a:lnB>
                    <a:solidFill>
                      <a:srgbClr val="8B6BAF"/>
                    </a:solidFill>
                  </a:tcPr>
                </a:tc>
                <a:tc>
                  <a:txBody>
                    <a:bodyPr/>
                    <a:lstStyle/>
                    <a:p>
                      <a:pPr>
                        <a:spcAft>
                          <a:spcPts val="0"/>
                        </a:spcAft>
                      </a:pPr>
                      <a:r>
                        <a:rPr lang="en-GB" sz="700">
                          <a:solidFill>
                            <a:srgbClr val="000000"/>
                          </a:solidFill>
                          <a:effectLst/>
                          <a:latin typeface="Times" pitchFamily="2" charset="0"/>
                          <a:ea typeface="Times New Roman" pitchFamily="2" charset="0"/>
                          <a:cs typeface="Calibri" panose="020F0502020204030204" pitchFamily="34" charset="0"/>
                        </a:rPr>
                        <a:t>European Organization for Nuclear Research</a:t>
                      </a:r>
                      <a:endParaRPr lang="sv-SE" sz="700">
                        <a:effectLst/>
                        <a:latin typeface="Times New Roman" pitchFamily="2" charset="0"/>
                        <a:ea typeface="Times New Roman" pitchFamily="2" charset="0"/>
                        <a:cs typeface="Times New Roman" pitchFamily="2" charset="0"/>
                      </a:endParaRPr>
                    </a:p>
                  </a:txBody>
                  <a:tcPr marL="42080" marR="42080" marT="0" marB="0">
                    <a:lnL w="12700" cap="flat" cmpd="sng" algn="ctr">
                      <a:solidFill>
                        <a:srgbClr val="02205E"/>
                      </a:solidFill>
                      <a:prstDash val="solid"/>
                      <a:round/>
                      <a:headEnd type="none" w="med" len="med"/>
                      <a:tailEnd type="none" w="med" len="med"/>
                    </a:lnL>
                    <a:lnR w="12700" cap="flat" cmpd="sng" algn="ctr">
                      <a:solidFill>
                        <a:srgbClr val="02205E"/>
                      </a:solidFill>
                      <a:prstDash val="solid"/>
                      <a:round/>
                      <a:headEnd type="none" w="med" len="med"/>
                      <a:tailEnd type="none" w="med" len="med"/>
                    </a:lnR>
                    <a:lnT w="12700" cap="flat" cmpd="sng" algn="ctr">
                      <a:solidFill>
                        <a:srgbClr val="02205E"/>
                      </a:solidFill>
                      <a:prstDash val="solid"/>
                      <a:round/>
                      <a:headEnd type="none" w="med" len="med"/>
                      <a:tailEnd type="none" w="med" len="med"/>
                    </a:lnT>
                    <a:lnB w="12700" cap="flat" cmpd="sng" algn="ctr">
                      <a:solidFill>
                        <a:srgbClr val="02205E"/>
                      </a:solidFill>
                      <a:prstDash val="solid"/>
                      <a:round/>
                      <a:headEnd type="none" w="med" len="med"/>
                      <a:tailEnd type="none" w="med" len="med"/>
                    </a:lnB>
                  </a:tcPr>
                </a:tc>
                <a:extLst>
                  <a:ext uri="{0D108BD9-81ED-4DB2-BD59-A6C34878D82A}">
                    <a16:rowId xmlns:a16="http://schemas.microsoft.com/office/drawing/2014/main" val="609366357"/>
                  </a:ext>
                </a:extLst>
              </a:tr>
              <a:tr h="173410">
                <a:tc>
                  <a:txBody>
                    <a:bodyPr/>
                    <a:lstStyle/>
                    <a:p>
                      <a:pPr>
                        <a:spcAft>
                          <a:spcPts val="0"/>
                        </a:spcAft>
                      </a:pPr>
                      <a:r>
                        <a:rPr lang="en-GB" sz="700">
                          <a:solidFill>
                            <a:srgbClr val="FFFFFF"/>
                          </a:solidFill>
                          <a:effectLst/>
                          <a:latin typeface="Times" pitchFamily="2" charset="0"/>
                          <a:ea typeface="Times New Roman" pitchFamily="2" charset="0"/>
                          <a:cs typeface="Calibri" panose="020F0502020204030204" pitchFamily="34" charset="0"/>
                        </a:rPr>
                        <a:t>CESSDA ERIC</a:t>
                      </a:r>
                      <a:endParaRPr lang="sv-SE" sz="700">
                        <a:effectLst/>
                        <a:latin typeface="Times New Roman" pitchFamily="2" charset="0"/>
                        <a:ea typeface="Times New Roman" pitchFamily="2" charset="0"/>
                        <a:cs typeface="Times New Roman" pitchFamily="2" charset="0"/>
                      </a:endParaRPr>
                    </a:p>
                  </a:txBody>
                  <a:tcPr marL="42080" marR="42080" marT="0" marB="0">
                    <a:lnL w="12700" cap="flat" cmpd="sng" algn="ctr">
                      <a:solidFill>
                        <a:srgbClr val="02205E"/>
                      </a:solidFill>
                      <a:prstDash val="solid"/>
                      <a:round/>
                      <a:headEnd type="none" w="med" len="med"/>
                      <a:tailEnd type="none" w="med" len="med"/>
                    </a:lnL>
                    <a:lnR w="12700" cap="flat" cmpd="sng" algn="ctr">
                      <a:solidFill>
                        <a:srgbClr val="02205E"/>
                      </a:solidFill>
                      <a:prstDash val="solid"/>
                      <a:round/>
                      <a:headEnd type="none" w="med" len="med"/>
                      <a:tailEnd type="none" w="med" len="med"/>
                    </a:lnR>
                    <a:lnT w="12700" cap="flat" cmpd="sng" algn="ctr">
                      <a:solidFill>
                        <a:srgbClr val="02205E"/>
                      </a:solidFill>
                      <a:prstDash val="solid"/>
                      <a:round/>
                      <a:headEnd type="none" w="med" len="med"/>
                      <a:tailEnd type="none" w="med" len="med"/>
                    </a:lnT>
                    <a:lnB w="12700" cap="flat" cmpd="sng" algn="ctr">
                      <a:solidFill>
                        <a:srgbClr val="02205E"/>
                      </a:solidFill>
                      <a:prstDash val="solid"/>
                      <a:round/>
                      <a:headEnd type="none" w="med" len="med"/>
                      <a:tailEnd type="none" w="med" len="med"/>
                    </a:lnB>
                    <a:solidFill>
                      <a:srgbClr val="D93976"/>
                    </a:solidFill>
                  </a:tcPr>
                </a:tc>
                <a:tc>
                  <a:txBody>
                    <a:bodyPr/>
                    <a:lstStyle/>
                    <a:p>
                      <a:pPr>
                        <a:spcAft>
                          <a:spcPts val="0"/>
                        </a:spcAft>
                      </a:pPr>
                      <a:r>
                        <a:rPr lang="en-GB" sz="700">
                          <a:solidFill>
                            <a:srgbClr val="000000"/>
                          </a:solidFill>
                          <a:effectLst/>
                          <a:latin typeface="Times" pitchFamily="2" charset="0"/>
                          <a:ea typeface="Times New Roman" pitchFamily="2" charset="0"/>
                          <a:cs typeface="Calibri" panose="020F0502020204030204" pitchFamily="34" charset="0"/>
                        </a:rPr>
                        <a:t>Consortium of European Social Science Data Archives</a:t>
                      </a:r>
                      <a:endParaRPr lang="sv-SE" sz="700">
                        <a:effectLst/>
                        <a:latin typeface="Times New Roman" pitchFamily="2" charset="0"/>
                        <a:ea typeface="Times New Roman" pitchFamily="2" charset="0"/>
                        <a:cs typeface="Times New Roman" pitchFamily="2" charset="0"/>
                      </a:endParaRPr>
                    </a:p>
                  </a:txBody>
                  <a:tcPr marL="42080" marR="42080" marT="0" marB="0">
                    <a:lnL w="12700" cap="flat" cmpd="sng" algn="ctr">
                      <a:solidFill>
                        <a:srgbClr val="02205E"/>
                      </a:solidFill>
                      <a:prstDash val="solid"/>
                      <a:round/>
                      <a:headEnd type="none" w="med" len="med"/>
                      <a:tailEnd type="none" w="med" len="med"/>
                    </a:lnL>
                    <a:lnR w="12700" cap="flat" cmpd="sng" algn="ctr">
                      <a:solidFill>
                        <a:srgbClr val="02205E"/>
                      </a:solidFill>
                      <a:prstDash val="solid"/>
                      <a:round/>
                      <a:headEnd type="none" w="med" len="med"/>
                      <a:tailEnd type="none" w="med" len="med"/>
                    </a:lnR>
                    <a:lnT w="12700" cap="flat" cmpd="sng" algn="ctr">
                      <a:solidFill>
                        <a:srgbClr val="02205E"/>
                      </a:solidFill>
                      <a:prstDash val="solid"/>
                      <a:round/>
                      <a:headEnd type="none" w="med" len="med"/>
                      <a:tailEnd type="none" w="med" len="med"/>
                    </a:lnT>
                    <a:lnB w="12700" cap="flat" cmpd="sng" algn="ctr">
                      <a:solidFill>
                        <a:srgbClr val="02205E"/>
                      </a:solidFill>
                      <a:prstDash val="solid"/>
                      <a:round/>
                      <a:headEnd type="none" w="med" len="med"/>
                      <a:tailEnd type="none" w="med" len="med"/>
                    </a:lnB>
                  </a:tcPr>
                </a:tc>
                <a:extLst>
                  <a:ext uri="{0D108BD9-81ED-4DB2-BD59-A6C34878D82A}">
                    <a16:rowId xmlns:a16="http://schemas.microsoft.com/office/drawing/2014/main" val="2902193679"/>
                  </a:ext>
                </a:extLst>
              </a:tr>
              <a:tr h="173410">
                <a:tc>
                  <a:txBody>
                    <a:bodyPr/>
                    <a:lstStyle/>
                    <a:p>
                      <a:pPr>
                        <a:spcAft>
                          <a:spcPts val="0"/>
                        </a:spcAft>
                      </a:pPr>
                      <a:r>
                        <a:rPr lang="en-GB" sz="700">
                          <a:solidFill>
                            <a:srgbClr val="FFFFFF"/>
                          </a:solidFill>
                          <a:effectLst/>
                          <a:latin typeface="Times" pitchFamily="2" charset="0"/>
                          <a:ea typeface="Times New Roman" pitchFamily="2" charset="0"/>
                          <a:cs typeface="Calibri" panose="020F0502020204030204" pitchFamily="34" charset="0"/>
                        </a:rPr>
                        <a:t>CTA</a:t>
                      </a:r>
                      <a:endParaRPr lang="sv-SE" sz="700">
                        <a:effectLst/>
                        <a:latin typeface="Times New Roman" pitchFamily="2" charset="0"/>
                        <a:ea typeface="Times New Roman" pitchFamily="2" charset="0"/>
                        <a:cs typeface="Times New Roman" pitchFamily="2" charset="0"/>
                      </a:endParaRPr>
                    </a:p>
                  </a:txBody>
                  <a:tcPr marL="42080" marR="42080" marT="0" marB="0">
                    <a:lnL w="12700" cap="flat" cmpd="sng" algn="ctr">
                      <a:solidFill>
                        <a:srgbClr val="02205E"/>
                      </a:solidFill>
                      <a:prstDash val="solid"/>
                      <a:round/>
                      <a:headEnd type="none" w="med" len="med"/>
                      <a:tailEnd type="none" w="med" len="med"/>
                    </a:lnL>
                    <a:lnR w="12700" cap="flat" cmpd="sng" algn="ctr">
                      <a:solidFill>
                        <a:srgbClr val="02205E"/>
                      </a:solidFill>
                      <a:prstDash val="solid"/>
                      <a:round/>
                      <a:headEnd type="none" w="med" len="med"/>
                      <a:tailEnd type="none" w="med" len="med"/>
                    </a:lnR>
                    <a:lnT w="12700" cap="flat" cmpd="sng" algn="ctr">
                      <a:solidFill>
                        <a:srgbClr val="02205E"/>
                      </a:solidFill>
                      <a:prstDash val="solid"/>
                      <a:round/>
                      <a:headEnd type="none" w="med" len="med"/>
                      <a:tailEnd type="none" w="med" len="med"/>
                    </a:lnT>
                    <a:lnB w="12700" cap="flat" cmpd="sng" algn="ctr">
                      <a:solidFill>
                        <a:srgbClr val="02205E"/>
                      </a:solidFill>
                      <a:prstDash val="solid"/>
                      <a:round/>
                      <a:headEnd type="none" w="med" len="med"/>
                      <a:tailEnd type="none" w="med" len="med"/>
                    </a:lnB>
                    <a:solidFill>
                      <a:srgbClr val="8B6BAF"/>
                    </a:solidFill>
                  </a:tcPr>
                </a:tc>
                <a:tc>
                  <a:txBody>
                    <a:bodyPr/>
                    <a:lstStyle/>
                    <a:p>
                      <a:pPr>
                        <a:spcAft>
                          <a:spcPts val="0"/>
                        </a:spcAft>
                      </a:pPr>
                      <a:r>
                        <a:rPr lang="en-GB" sz="700">
                          <a:solidFill>
                            <a:srgbClr val="000000"/>
                          </a:solidFill>
                          <a:effectLst/>
                          <a:latin typeface="Times" pitchFamily="2" charset="0"/>
                          <a:ea typeface="Times New Roman" pitchFamily="2" charset="0"/>
                          <a:cs typeface="Calibri" panose="020F0502020204030204" pitchFamily="34" charset="0"/>
                        </a:rPr>
                        <a:t>Cherenkov Telescope Array Observatory GmbH</a:t>
                      </a:r>
                      <a:endParaRPr lang="sv-SE" sz="700">
                        <a:effectLst/>
                        <a:latin typeface="Times New Roman" pitchFamily="2" charset="0"/>
                        <a:ea typeface="Times New Roman" pitchFamily="2" charset="0"/>
                        <a:cs typeface="Times New Roman" pitchFamily="2" charset="0"/>
                      </a:endParaRPr>
                    </a:p>
                  </a:txBody>
                  <a:tcPr marL="42080" marR="42080" marT="0" marB="0">
                    <a:lnL w="12700" cap="flat" cmpd="sng" algn="ctr">
                      <a:solidFill>
                        <a:srgbClr val="02205E"/>
                      </a:solidFill>
                      <a:prstDash val="solid"/>
                      <a:round/>
                      <a:headEnd type="none" w="med" len="med"/>
                      <a:tailEnd type="none" w="med" len="med"/>
                    </a:lnL>
                    <a:lnR w="12700" cap="flat" cmpd="sng" algn="ctr">
                      <a:solidFill>
                        <a:srgbClr val="02205E"/>
                      </a:solidFill>
                      <a:prstDash val="solid"/>
                      <a:round/>
                      <a:headEnd type="none" w="med" len="med"/>
                      <a:tailEnd type="none" w="med" len="med"/>
                    </a:lnR>
                    <a:lnT w="12700" cap="flat" cmpd="sng" algn="ctr">
                      <a:solidFill>
                        <a:srgbClr val="02205E"/>
                      </a:solidFill>
                      <a:prstDash val="solid"/>
                      <a:round/>
                      <a:headEnd type="none" w="med" len="med"/>
                      <a:tailEnd type="none" w="med" len="med"/>
                    </a:lnT>
                    <a:lnB w="12700" cap="flat" cmpd="sng" algn="ctr">
                      <a:solidFill>
                        <a:srgbClr val="02205E"/>
                      </a:solidFill>
                      <a:prstDash val="solid"/>
                      <a:round/>
                      <a:headEnd type="none" w="med" len="med"/>
                      <a:tailEnd type="none" w="med" len="med"/>
                    </a:lnB>
                  </a:tcPr>
                </a:tc>
                <a:extLst>
                  <a:ext uri="{0D108BD9-81ED-4DB2-BD59-A6C34878D82A}">
                    <a16:rowId xmlns:a16="http://schemas.microsoft.com/office/drawing/2014/main" val="1919941356"/>
                  </a:ext>
                </a:extLst>
              </a:tr>
              <a:tr h="173410">
                <a:tc>
                  <a:txBody>
                    <a:bodyPr/>
                    <a:lstStyle/>
                    <a:p>
                      <a:pPr>
                        <a:spcAft>
                          <a:spcPts val="0"/>
                        </a:spcAft>
                      </a:pPr>
                      <a:r>
                        <a:rPr lang="en-GB" sz="700">
                          <a:solidFill>
                            <a:srgbClr val="FFFFFF"/>
                          </a:solidFill>
                          <a:effectLst/>
                          <a:latin typeface="Times" pitchFamily="2" charset="0"/>
                          <a:ea typeface="Times New Roman" pitchFamily="2" charset="0"/>
                          <a:cs typeface="Calibri" panose="020F0502020204030204" pitchFamily="34" charset="0"/>
                        </a:rPr>
                        <a:t>DARIAH ERIC</a:t>
                      </a:r>
                      <a:endParaRPr lang="sv-SE" sz="700">
                        <a:effectLst/>
                        <a:latin typeface="Times New Roman" pitchFamily="2" charset="0"/>
                        <a:ea typeface="Times New Roman" pitchFamily="2" charset="0"/>
                        <a:cs typeface="Times New Roman" pitchFamily="2" charset="0"/>
                      </a:endParaRPr>
                    </a:p>
                  </a:txBody>
                  <a:tcPr marL="42080" marR="42080" marT="0" marB="0">
                    <a:lnL w="12700" cap="flat" cmpd="sng" algn="ctr">
                      <a:solidFill>
                        <a:srgbClr val="02205E"/>
                      </a:solidFill>
                      <a:prstDash val="solid"/>
                      <a:round/>
                      <a:headEnd type="none" w="med" len="med"/>
                      <a:tailEnd type="none" w="med" len="med"/>
                    </a:lnL>
                    <a:lnR w="12700" cap="flat" cmpd="sng" algn="ctr">
                      <a:solidFill>
                        <a:srgbClr val="02205E"/>
                      </a:solidFill>
                      <a:prstDash val="solid"/>
                      <a:round/>
                      <a:headEnd type="none" w="med" len="med"/>
                      <a:tailEnd type="none" w="med" len="med"/>
                    </a:lnR>
                    <a:lnT w="12700" cap="flat" cmpd="sng" algn="ctr">
                      <a:solidFill>
                        <a:srgbClr val="02205E"/>
                      </a:solidFill>
                      <a:prstDash val="solid"/>
                      <a:round/>
                      <a:headEnd type="none" w="med" len="med"/>
                      <a:tailEnd type="none" w="med" len="med"/>
                    </a:lnT>
                    <a:lnB w="12700" cap="flat" cmpd="sng" algn="ctr">
                      <a:solidFill>
                        <a:srgbClr val="02205E"/>
                      </a:solidFill>
                      <a:prstDash val="solid"/>
                      <a:round/>
                      <a:headEnd type="none" w="med" len="med"/>
                      <a:tailEnd type="none" w="med" len="med"/>
                    </a:lnB>
                    <a:solidFill>
                      <a:srgbClr val="D93976"/>
                    </a:solidFill>
                  </a:tcPr>
                </a:tc>
                <a:tc>
                  <a:txBody>
                    <a:bodyPr/>
                    <a:lstStyle/>
                    <a:p>
                      <a:pPr>
                        <a:spcAft>
                          <a:spcPts val="0"/>
                        </a:spcAft>
                      </a:pPr>
                      <a:r>
                        <a:rPr lang="en-GB" sz="700">
                          <a:solidFill>
                            <a:srgbClr val="000000"/>
                          </a:solidFill>
                          <a:effectLst/>
                          <a:latin typeface="Times" pitchFamily="2" charset="0"/>
                          <a:ea typeface="Times New Roman" pitchFamily="2" charset="0"/>
                          <a:cs typeface="Calibri" panose="020F0502020204030204" pitchFamily="34" charset="0"/>
                        </a:rPr>
                        <a:t>Digital Research Infrastructure for the Arts and Humanities</a:t>
                      </a:r>
                      <a:endParaRPr lang="sv-SE" sz="700">
                        <a:effectLst/>
                        <a:latin typeface="Times New Roman" pitchFamily="2" charset="0"/>
                        <a:ea typeface="Times New Roman" pitchFamily="2" charset="0"/>
                        <a:cs typeface="Times New Roman" pitchFamily="2" charset="0"/>
                      </a:endParaRPr>
                    </a:p>
                  </a:txBody>
                  <a:tcPr marL="42080" marR="42080" marT="0" marB="0">
                    <a:lnL w="12700" cap="flat" cmpd="sng" algn="ctr">
                      <a:solidFill>
                        <a:srgbClr val="02205E"/>
                      </a:solidFill>
                      <a:prstDash val="solid"/>
                      <a:round/>
                      <a:headEnd type="none" w="med" len="med"/>
                      <a:tailEnd type="none" w="med" len="med"/>
                    </a:lnL>
                    <a:lnR w="12700" cap="flat" cmpd="sng" algn="ctr">
                      <a:solidFill>
                        <a:srgbClr val="02205E"/>
                      </a:solidFill>
                      <a:prstDash val="solid"/>
                      <a:round/>
                      <a:headEnd type="none" w="med" len="med"/>
                      <a:tailEnd type="none" w="med" len="med"/>
                    </a:lnR>
                    <a:lnT w="12700" cap="flat" cmpd="sng" algn="ctr">
                      <a:solidFill>
                        <a:srgbClr val="02205E"/>
                      </a:solidFill>
                      <a:prstDash val="solid"/>
                      <a:round/>
                      <a:headEnd type="none" w="med" len="med"/>
                      <a:tailEnd type="none" w="med" len="med"/>
                    </a:lnT>
                    <a:lnB w="12700" cap="flat" cmpd="sng" algn="ctr">
                      <a:solidFill>
                        <a:srgbClr val="02205E"/>
                      </a:solidFill>
                      <a:prstDash val="solid"/>
                      <a:round/>
                      <a:headEnd type="none" w="med" len="med"/>
                      <a:tailEnd type="none" w="med" len="med"/>
                    </a:lnB>
                  </a:tcPr>
                </a:tc>
                <a:extLst>
                  <a:ext uri="{0D108BD9-81ED-4DB2-BD59-A6C34878D82A}">
                    <a16:rowId xmlns:a16="http://schemas.microsoft.com/office/drawing/2014/main" val="3413092225"/>
                  </a:ext>
                </a:extLst>
              </a:tr>
              <a:tr h="173410">
                <a:tc>
                  <a:txBody>
                    <a:bodyPr/>
                    <a:lstStyle/>
                    <a:p>
                      <a:pPr>
                        <a:spcAft>
                          <a:spcPts val="0"/>
                        </a:spcAft>
                      </a:pPr>
                      <a:r>
                        <a:rPr lang="en-GB" sz="700">
                          <a:solidFill>
                            <a:srgbClr val="000000"/>
                          </a:solidFill>
                          <a:effectLst/>
                          <a:latin typeface="Times" pitchFamily="2" charset="0"/>
                          <a:ea typeface="Times New Roman" pitchFamily="2" charset="0"/>
                          <a:cs typeface="Calibri" panose="020F0502020204030204" pitchFamily="34" charset="0"/>
                        </a:rPr>
                        <a:t>ECRIN ERIC</a:t>
                      </a:r>
                      <a:endParaRPr lang="sv-SE" sz="700">
                        <a:effectLst/>
                        <a:latin typeface="Times New Roman" pitchFamily="2" charset="0"/>
                        <a:ea typeface="Times New Roman" pitchFamily="2" charset="0"/>
                        <a:cs typeface="Times New Roman" pitchFamily="2" charset="0"/>
                      </a:endParaRPr>
                    </a:p>
                  </a:txBody>
                  <a:tcPr marL="42080" marR="42080" marT="0" marB="0">
                    <a:lnL w="12700" cap="flat" cmpd="sng" algn="ctr">
                      <a:solidFill>
                        <a:srgbClr val="02205E"/>
                      </a:solidFill>
                      <a:prstDash val="solid"/>
                      <a:round/>
                      <a:headEnd type="none" w="med" len="med"/>
                      <a:tailEnd type="none" w="med" len="med"/>
                    </a:lnL>
                    <a:lnR w="12700" cap="flat" cmpd="sng" algn="ctr">
                      <a:solidFill>
                        <a:srgbClr val="02205E"/>
                      </a:solidFill>
                      <a:prstDash val="solid"/>
                      <a:round/>
                      <a:headEnd type="none" w="med" len="med"/>
                      <a:tailEnd type="none" w="med" len="med"/>
                    </a:lnR>
                    <a:lnT w="12700" cap="flat" cmpd="sng" algn="ctr">
                      <a:solidFill>
                        <a:srgbClr val="02205E"/>
                      </a:solidFill>
                      <a:prstDash val="solid"/>
                      <a:round/>
                      <a:headEnd type="none" w="med" len="med"/>
                      <a:tailEnd type="none" w="med" len="med"/>
                    </a:lnT>
                    <a:lnB w="12700" cap="flat" cmpd="sng" algn="ctr">
                      <a:solidFill>
                        <a:srgbClr val="02205E"/>
                      </a:solidFill>
                      <a:prstDash val="solid"/>
                      <a:round/>
                      <a:headEnd type="none" w="med" len="med"/>
                      <a:tailEnd type="none" w="med" len="med"/>
                    </a:lnB>
                    <a:solidFill>
                      <a:srgbClr val="F69D4A"/>
                    </a:solidFill>
                  </a:tcPr>
                </a:tc>
                <a:tc>
                  <a:txBody>
                    <a:bodyPr/>
                    <a:lstStyle/>
                    <a:p>
                      <a:pPr>
                        <a:spcAft>
                          <a:spcPts val="0"/>
                        </a:spcAft>
                      </a:pPr>
                      <a:r>
                        <a:rPr lang="en-GB" sz="700">
                          <a:solidFill>
                            <a:srgbClr val="000000"/>
                          </a:solidFill>
                          <a:effectLst/>
                          <a:latin typeface="Times" pitchFamily="2" charset="0"/>
                          <a:ea typeface="Times New Roman" pitchFamily="2" charset="0"/>
                          <a:cs typeface="Calibri" panose="020F0502020204030204" pitchFamily="34" charset="0"/>
                        </a:rPr>
                        <a:t>European Clinical Research Infrastructure Network</a:t>
                      </a:r>
                      <a:endParaRPr lang="sv-SE" sz="700">
                        <a:effectLst/>
                        <a:latin typeface="Times New Roman" pitchFamily="2" charset="0"/>
                        <a:ea typeface="Times New Roman" pitchFamily="2" charset="0"/>
                        <a:cs typeface="Times New Roman" pitchFamily="2" charset="0"/>
                      </a:endParaRPr>
                    </a:p>
                  </a:txBody>
                  <a:tcPr marL="42080" marR="42080" marT="0" marB="0">
                    <a:lnL w="12700" cap="flat" cmpd="sng" algn="ctr">
                      <a:solidFill>
                        <a:srgbClr val="02205E"/>
                      </a:solidFill>
                      <a:prstDash val="solid"/>
                      <a:round/>
                      <a:headEnd type="none" w="med" len="med"/>
                      <a:tailEnd type="none" w="med" len="med"/>
                    </a:lnL>
                    <a:lnR w="12700" cap="flat" cmpd="sng" algn="ctr">
                      <a:solidFill>
                        <a:srgbClr val="02205E"/>
                      </a:solidFill>
                      <a:prstDash val="solid"/>
                      <a:round/>
                      <a:headEnd type="none" w="med" len="med"/>
                      <a:tailEnd type="none" w="med" len="med"/>
                    </a:lnR>
                    <a:lnT w="12700" cap="flat" cmpd="sng" algn="ctr">
                      <a:solidFill>
                        <a:srgbClr val="02205E"/>
                      </a:solidFill>
                      <a:prstDash val="solid"/>
                      <a:round/>
                      <a:headEnd type="none" w="med" len="med"/>
                      <a:tailEnd type="none" w="med" len="med"/>
                    </a:lnT>
                    <a:lnB w="12700" cap="flat" cmpd="sng" algn="ctr">
                      <a:solidFill>
                        <a:srgbClr val="02205E"/>
                      </a:solidFill>
                      <a:prstDash val="solid"/>
                      <a:round/>
                      <a:headEnd type="none" w="med" len="med"/>
                      <a:tailEnd type="none" w="med" len="med"/>
                    </a:lnB>
                  </a:tcPr>
                </a:tc>
                <a:extLst>
                  <a:ext uri="{0D108BD9-81ED-4DB2-BD59-A6C34878D82A}">
                    <a16:rowId xmlns:a16="http://schemas.microsoft.com/office/drawing/2014/main" val="487995233"/>
                  </a:ext>
                </a:extLst>
              </a:tr>
              <a:tr h="173410">
                <a:tc>
                  <a:txBody>
                    <a:bodyPr/>
                    <a:lstStyle/>
                    <a:p>
                      <a:pPr>
                        <a:spcAft>
                          <a:spcPts val="0"/>
                        </a:spcAft>
                      </a:pPr>
                      <a:r>
                        <a:rPr lang="en-GB" sz="700">
                          <a:solidFill>
                            <a:srgbClr val="FFFFFF"/>
                          </a:solidFill>
                          <a:effectLst/>
                          <a:latin typeface="Times" pitchFamily="2" charset="0"/>
                          <a:ea typeface="Times New Roman" pitchFamily="2" charset="0"/>
                          <a:cs typeface="Calibri" panose="020F0502020204030204" pitchFamily="34" charset="0"/>
                        </a:rPr>
                        <a:t>EHRI</a:t>
                      </a:r>
                      <a:endParaRPr lang="sv-SE" sz="700">
                        <a:effectLst/>
                        <a:latin typeface="Times New Roman" pitchFamily="2" charset="0"/>
                        <a:ea typeface="Times New Roman" pitchFamily="2" charset="0"/>
                        <a:cs typeface="Times New Roman" pitchFamily="2" charset="0"/>
                      </a:endParaRPr>
                    </a:p>
                  </a:txBody>
                  <a:tcPr marL="42080" marR="42080" marT="0" marB="0">
                    <a:lnL w="12700" cap="flat" cmpd="sng" algn="ctr">
                      <a:solidFill>
                        <a:srgbClr val="02205E"/>
                      </a:solidFill>
                      <a:prstDash val="solid"/>
                      <a:round/>
                      <a:headEnd type="none" w="med" len="med"/>
                      <a:tailEnd type="none" w="med" len="med"/>
                    </a:lnL>
                    <a:lnR w="12700" cap="flat" cmpd="sng" algn="ctr">
                      <a:solidFill>
                        <a:srgbClr val="02205E"/>
                      </a:solidFill>
                      <a:prstDash val="solid"/>
                      <a:round/>
                      <a:headEnd type="none" w="med" len="med"/>
                      <a:tailEnd type="none" w="med" len="med"/>
                    </a:lnR>
                    <a:lnT w="12700" cap="flat" cmpd="sng" algn="ctr">
                      <a:solidFill>
                        <a:srgbClr val="02205E"/>
                      </a:solidFill>
                      <a:prstDash val="solid"/>
                      <a:round/>
                      <a:headEnd type="none" w="med" len="med"/>
                      <a:tailEnd type="none" w="med" len="med"/>
                    </a:lnT>
                    <a:lnB w="12700" cap="flat" cmpd="sng" algn="ctr">
                      <a:solidFill>
                        <a:srgbClr val="02205E"/>
                      </a:solidFill>
                      <a:prstDash val="solid"/>
                      <a:round/>
                      <a:headEnd type="none" w="med" len="med"/>
                      <a:tailEnd type="none" w="med" len="med"/>
                    </a:lnB>
                    <a:solidFill>
                      <a:srgbClr val="D93976"/>
                    </a:solidFill>
                  </a:tcPr>
                </a:tc>
                <a:tc>
                  <a:txBody>
                    <a:bodyPr/>
                    <a:lstStyle/>
                    <a:p>
                      <a:pPr>
                        <a:spcAft>
                          <a:spcPts val="0"/>
                        </a:spcAft>
                      </a:pPr>
                      <a:r>
                        <a:rPr lang="en-GB" sz="700">
                          <a:solidFill>
                            <a:srgbClr val="000000"/>
                          </a:solidFill>
                          <a:effectLst/>
                          <a:latin typeface="Times" pitchFamily="2" charset="0"/>
                          <a:ea typeface="Times New Roman" pitchFamily="2" charset="0"/>
                          <a:cs typeface="Calibri" panose="020F0502020204030204" pitchFamily="34" charset="0"/>
                        </a:rPr>
                        <a:t>European Holocaust Research Infrastructure</a:t>
                      </a:r>
                      <a:endParaRPr lang="sv-SE" sz="700">
                        <a:effectLst/>
                        <a:latin typeface="Times New Roman" pitchFamily="2" charset="0"/>
                        <a:ea typeface="Times New Roman" pitchFamily="2" charset="0"/>
                        <a:cs typeface="Times New Roman" pitchFamily="2" charset="0"/>
                      </a:endParaRPr>
                    </a:p>
                  </a:txBody>
                  <a:tcPr marL="42080" marR="42080" marT="0" marB="0">
                    <a:lnL w="12700" cap="flat" cmpd="sng" algn="ctr">
                      <a:solidFill>
                        <a:srgbClr val="02205E"/>
                      </a:solidFill>
                      <a:prstDash val="solid"/>
                      <a:round/>
                      <a:headEnd type="none" w="med" len="med"/>
                      <a:tailEnd type="none" w="med" len="med"/>
                    </a:lnL>
                    <a:lnR w="12700" cap="flat" cmpd="sng" algn="ctr">
                      <a:solidFill>
                        <a:srgbClr val="02205E"/>
                      </a:solidFill>
                      <a:prstDash val="solid"/>
                      <a:round/>
                      <a:headEnd type="none" w="med" len="med"/>
                      <a:tailEnd type="none" w="med" len="med"/>
                    </a:lnR>
                    <a:lnT w="12700" cap="flat" cmpd="sng" algn="ctr">
                      <a:solidFill>
                        <a:srgbClr val="02205E"/>
                      </a:solidFill>
                      <a:prstDash val="solid"/>
                      <a:round/>
                      <a:headEnd type="none" w="med" len="med"/>
                      <a:tailEnd type="none" w="med" len="med"/>
                    </a:lnT>
                    <a:lnB w="12700" cap="flat" cmpd="sng" algn="ctr">
                      <a:solidFill>
                        <a:srgbClr val="02205E"/>
                      </a:solidFill>
                      <a:prstDash val="solid"/>
                      <a:round/>
                      <a:headEnd type="none" w="med" len="med"/>
                      <a:tailEnd type="none" w="med" len="med"/>
                    </a:lnB>
                  </a:tcPr>
                </a:tc>
                <a:extLst>
                  <a:ext uri="{0D108BD9-81ED-4DB2-BD59-A6C34878D82A}">
                    <a16:rowId xmlns:a16="http://schemas.microsoft.com/office/drawing/2014/main" val="1333479661"/>
                  </a:ext>
                </a:extLst>
              </a:tr>
              <a:tr h="173410">
                <a:tc>
                  <a:txBody>
                    <a:bodyPr/>
                    <a:lstStyle/>
                    <a:p>
                      <a:pPr>
                        <a:spcAft>
                          <a:spcPts val="0"/>
                        </a:spcAft>
                      </a:pPr>
                      <a:r>
                        <a:rPr lang="en-GB" sz="700">
                          <a:solidFill>
                            <a:srgbClr val="FFFFFF"/>
                          </a:solidFill>
                          <a:effectLst/>
                          <a:latin typeface="Times" pitchFamily="2" charset="0"/>
                          <a:ea typeface="Times New Roman" pitchFamily="2" charset="0"/>
                          <a:cs typeface="Calibri" panose="020F0502020204030204" pitchFamily="34" charset="0"/>
                        </a:rPr>
                        <a:t>ELI</a:t>
                      </a:r>
                      <a:endParaRPr lang="sv-SE" sz="700">
                        <a:effectLst/>
                        <a:latin typeface="Times New Roman" pitchFamily="2" charset="0"/>
                        <a:ea typeface="Times New Roman" pitchFamily="2" charset="0"/>
                        <a:cs typeface="Times New Roman" pitchFamily="2" charset="0"/>
                      </a:endParaRPr>
                    </a:p>
                  </a:txBody>
                  <a:tcPr marL="42080" marR="42080" marT="0" marB="0">
                    <a:lnL w="12700" cap="flat" cmpd="sng" algn="ctr">
                      <a:solidFill>
                        <a:srgbClr val="02205E"/>
                      </a:solidFill>
                      <a:prstDash val="solid"/>
                      <a:round/>
                      <a:headEnd type="none" w="med" len="med"/>
                      <a:tailEnd type="none" w="med" len="med"/>
                    </a:lnL>
                    <a:lnR w="12700" cap="flat" cmpd="sng" algn="ctr">
                      <a:solidFill>
                        <a:srgbClr val="02205E"/>
                      </a:solidFill>
                      <a:prstDash val="solid"/>
                      <a:round/>
                      <a:headEnd type="none" w="med" len="med"/>
                      <a:tailEnd type="none" w="med" len="med"/>
                    </a:lnR>
                    <a:lnT w="12700" cap="flat" cmpd="sng" algn="ctr">
                      <a:solidFill>
                        <a:srgbClr val="02205E"/>
                      </a:solidFill>
                      <a:prstDash val="solid"/>
                      <a:round/>
                      <a:headEnd type="none" w="med" len="med"/>
                      <a:tailEnd type="none" w="med" len="med"/>
                    </a:lnT>
                    <a:lnB w="12700" cap="flat" cmpd="sng" algn="ctr">
                      <a:solidFill>
                        <a:srgbClr val="02205E"/>
                      </a:solidFill>
                      <a:prstDash val="solid"/>
                      <a:round/>
                      <a:headEnd type="none" w="med" len="med"/>
                      <a:tailEnd type="none" w="med" len="med"/>
                    </a:lnB>
                    <a:solidFill>
                      <a:srgbClr val="8B6BAF"/>
                    </a:solidFill>
                  </a:tcPr>
                </a:tc>
                <a:tc>
                  <a:txBody>
                    <a:bodyPr/>
                    <a:lstStyle/>
                    <a:p>
                      <a:pPr>
                        <a:spcAft>
                          <a:spcPts val="0"/>
                        </a:spcAft>
                      </a:pPr>
                      <a:r>
                        <a:rPr lang="en-GB" sz="700">
                          <a:solidFill>
                            <a:srgbClr val="000000"/>
                          </a:solidFill>
                          <a:effectLst/>
                          <a:latin typeface="Times" pitchFamily="2" charset="0"/>
                          <a:ea typeface="Times New Roman" pitchFamily="2" charset="0"/>
                          <a:cs typeface="Calibri" panose="020F0502020204030204" pitchFamily="34" charset="0"/>
                        </a:rPr>
                        <a:t>ELI Delivery Consortium AISBL</a:t>
                      </a:r>
                      <a:endParaRPr lang="sv-SE" sz="700">
                        <a:effectLst/>
                        <a:latin typeface="Times New Roman" pitchFamily="2" charset="0"/>
                        <a:ea typeface="Times New Roman" pitchFamily="2" charset="0"/>
                        <a:cs typeface="Times New Roman" pitchFamily="2" charset="0"/>
                      </a:endParaRPr>
                    </a:p>
                  </a:txBody>
                  <a:tcPr marL="42080" marR="42080" marT="0" marB="0">
                    <a:lnL w="12700" cap="flat" cmpd="sng" algn="ctr">
                      <a:solidFill>
                        <a:srgbClr val="02205E"/>
                      </a:solidFill>
                      <a:prstDash val="solid"/>
                      <a:round/>
                      <a:headEnd type="none" w="med" len="med"/>
                      <a:tailEnd type="none" w="med" len="med"/>
                    </a:lnL>
                    <a:lnR w="12700" cap="flat" cmpd="sng" algn="ctr">
                      <a:solidFill>
                        <a:srgbClr val="02205E"/>
                      </a:solidFill>
                      <a:prstDash val="solid"/>
                      <a:round/>
                      <a:headEnd type="none" w="med" len="med"/>
                      <a:tailEnd type="none" w="med" len="med"/>
                    </a:lnR>
                    <a:lnT w="12700" cap="flat" cmpd="sng" algn="ctr">
                      <a:solidFill>
                        <a:srgbClr val="02205E"/>
                      </a:solidFill>
                      <a:prstDash val="solid"/>
                      <a:round/>
                      <a:headEnd type="none" w="med" len="med"/>
                      <a:tailEnd type="none" w="med" len="med"/>
                    </a:lnT>
                    <a:lnB w="12700" cap="flat" cmpd="sng" algn="ctr">
                      <a:solidFill>
                        <a:srgbClr val="02205E"/>
                      </a:solidFill>
                      <a:prstDash val="solid"/>
                      <a:round/>
                      <a:headEnd type="none" w="med" len="med"/>
                      <a:tailEnd type="none" w="med" len="med"/>
                    </a:lnB>
                  </a:tcPr>
                </a:tc>
                <a:extLst>
                  <a:ext uri="{0D108BD9-81ED-4DB2-BD59-A6C34878D82A}">
                    <a16:rowId xmlns:a16="http://schemas.microsoft.com/office/drawing/2014/main" val="2077632653"/>
                  </a:ext>
                </a:extLst>
              </a:tr>
              <a:tr h="346821">
                <a:tc>
                  <a:txBody>
                    <a:bodyPr/>
                    <a:lstStyle/>
                    <a:p>
                      <a:pPr>
                        <a:spcAft>
                          <a:spcPts val="0"/>
                        </a:spcAft>
                      </a:pPr>
                      <a:r>
                        <a:rPr lang="en-GB" sz="700">
                          <a:solidFill>
                            <a:srgbClr val="000000"/>
                          </a:solidFill>
                          <a:effectLst/>
                          <a:latin typeface="Times" pitchFamily="2" charset="0"/>
                          <a:ea typeface="Times New Roman" pitchFamily="2" charset="0"/>
                          <a:cs typeface="Calibri" panose="020F0502020204030204" pitchFamily="34" charset="0"/>
                        </a:rPr>
                        <a:t>ELIXIR</a:t>
                      </a:r>
                      <a:endParaRPr lang="sv-SE" sz="700">
                        <a:effectLst/>
                        <a:latin typeface="Times New Roman" pitchFamily="2" charset="0"/>
                        <a:ea typeface="Times New Roman" pitchFamily="2" charset="0"/>
                        <a:cs typeface="Times New Roman" pitchFamily="2" charset="0"/>
                      </a:endParaRPr>
                    </a:p>
                  </a:txBody>
                  <a:tcPr marL="42080" marR="42080" marT="0" marB="0">
                    <a:lnL w="12700" cap="flat" cmpd="sng" algn="ctr">
                      <a:solidFill>
                        <a:srgbClr val="02205E"/>
                      </a:solidFill>
                      <a:prstDash val="solid"/>
                      <a:round/>
                      <a:headEnd type="none" w="med" len="med"/>
                      <a:tailEnd type="none" w="med" len="med"/>
                    </a:lnL>
                    <a:lnR w="12700" cap="flat" cmpd="sng" algn="ctr">
                      <a:solidFill>
                        <a:srgbClr val="02205E"/>
                      </a:solidFill>
                      <a:prstDash val="solid"/>
                      <a:round/>
                      <a:headEnd type="none" w="med" len="med"/>
                      <a:tailEnd type="none" w="med" len="med"/>
                    </a:lnR>
                    <a:lnT w="12700" cap="flat" cmpd="sng" algn="ctr">
                      <a:solidFill>
                        <a:srgbClr val="02205E"/>
                      </a:solidFill>
                      <a:prstDash val="solid"/>
                      <a:round/>
                      <a:headEnd type="none" w="med" len="med"/>
                      <a:tailEnd type="none" w="med" len="med"/>
                    </a:lnT>
                    <a:lnB w="12700" cap="flat" cmpd="sng" algn="ctr">
                      <a:solidFill>
                        <a:srgbClr val="02205E"/>
                      </a:solidFill>
                      <a:prstDash val="solid"/>
                      <a:round/>
                      <a:headEnd type="none" w="med" len="med"/>
                      <a:tailEnd type="none" w="med" len="med"/>
                    </a:lnB>
                    <a:solidFill>
                      <a:srgbClr val="F69D4A"/>
                    </a:solidFill>
                  </a:tcPr>
                </a:tc>
                <a:tc>
                  <a:txBody>
                    <a:bodyPr/>
                    <a:lstStyle/>
                    <a:p>
                      <a:pPr>
                        <a:spcAft>
                          <a:spcPts val="0"/>
                        </a:spcAft>
                      </a:pPr>
                      <a:r>
                        <a:rPr lang="en-GB" sz="700">
                          <a:solidFill>
                            <a:srgbClr val="000000"/>
                          </a:solidFill>
                          <a:effectLst/>
                          <a:latin typeface="Times" pitchFamily="2" charset="0"/>
                          <a:ea typeface="Times New Roman" pitchFamily="2" charset="0"/>
                          <a:cs typeface="Calibri" panose="020F0502020204030204" pitchFamily="34" charset="0"/>
                        </a:rPr>
                        <a:t>The European Life-Science Infrastructure for Biological Information</a:t>
                      </a:r>
                      <a:endParaRPr lang="sv-SE" sz="700">
                        <a:effectLst/>
                        <a:latin typeface="Times New Roman" pitchFamily="2" charset="0"/>
                        <a:ea typeface="Times New Roman" pitchFamily="2" charset="0"/>
                        <a:cs typeface="Times New Roman" pitchFamily="2" charset="0"/>
                      </a:endParaRPr>
                    </a:p>
                  </a:txBody>
                  <a:tcPr marL="42080" marR="42080" marT="0" marB="0">
                    <a:lnL w="12700" cap="flat" cmpd="sng" algn="ctr">
                      <a:solidFill>
                        <a:srgbClr val="02205E"/>
                      </a:solidFill>
                      <a:prstDash val="solid"/>
                      <a:round/>
                      <a:headEnd type="none" w="med" len="med"/>
                      <a:tailEnd type="none" w="med" len="med"/>
                    </a:lnL>
                    <a:lnR w="12700" cap="flat" cmpd="sng" algn="ctr">
                      <a:solidFill>
                        <a:srgbClr val="02205E"/>
                      </a:solidFill>
                      <a:prstDash val="solid"/>
                      <a:round/>
                      <a:headEnd type="none" w="med" len="med"/>
                      <a:tailEnd type="none" w="med" len="med"/>
                    </a:lnR>
                    <a:lnT w="12700" cap="flat" cmpd="sng" algn="ctr">
                      <a:solidFill>
                        <a:srgbClr val="02205E"/>
                      </a:solidFill>
                      <a:prstDash val="solid"/>
                      <a:round/>
                      <a:headEnd type="none" w="med" len="med"/>
                      <a:tailEnd type="none" w="med" len="med"/>
                    </a:lnT>
                    <a:lnB w="12700" cap="flat" cmpd="sng" algn="ctr">
                      <a:solidFill>
                        <a:srgbClr val="02205E"/>
                      </a:solidFill>
                      <a:prstDash val="solid"/>
                      <a:round/>
                      <a:headEnd type="none" w="med" len="med"/>
                      <a:tailEnd type="none" w="med" len="med"/>
                    </a:lnB>
                  </a:tcPr>
                </a:tc>
                <a:extLst>
                  <a:ext uri="{0D108BD9-81ED-4DB2-BD59-A6C34878D82A}">
                    <a16:rowId xmlns:a16="http://schemas.microsoft.com/office/drawing/2014/main" val="527556526"/>
                  </a:ext>
                </a:extLst>
              </a:tr>
              <a:tr h="173410">
                <a:tc>
                  <a:txBody>
                    <a:bodyPr/>
                    <a:lstStyle/>
                    <a:p>
                      <a:pPr>
                        <a:spcAft>
                          <a:spcPts val="0"/>
                        </a:spcAft>
                      </a:pPr>
                      <a:r>
                        <a:rPr lang="en-GB" sz="700">
                          <a:solidFill>
                            <a:srgbClr val="FFFFFF"/>
                          </a:solidFill>
                          <a:effectLst/>
                          <a:latin typeface="Times" pitchFamily="2" charset="0"/>
                          <a:ea typeface="Times New Roman" pitchFamily="2" charset="0"/>
                          <a:cs typeface="Calibri" panose="020F0502020204030204" pitchFamily="34" charset="0"/>
                        </a:rPr>
                        <a:t>eLTER</a:t>
                      </a:r>
                      <a:endParaRPr lang="sv-SE" sz="700">
                        <a:effectLst/>
                        <a:latin typeface="Times New Roman" pitchFamily="2" charset="0"/>
                        <a:ea typeface="Times New Roman" pitchFamily="2" charset="0"/>
                        <a:cs typeface="Times New Roman" pitchFamily="2" charset="0"/>
                      </a:endParaRPr>
                    </a:p>
                  </a:txBody>
                  <a:tcPr marL="42080" marR="42080" marT="0" marB="0">
                    <a:lnL w="12700" cap="flat" cmpd="sng" algn="ctr">
                      <a:solidFill>
                        <a:srgbClr val="02205E"/>
                      </a:solidFill>
                      <a:prstDash val="solid"/>
                      <a:round/>
                      <a:headEnd type="none" w="med" len="med"/>
                      <a:tailEnd type="none" w="med" len="med"/>
                    </a:lnL>
                    <a:lnR w="12700" cap="flat" cmpd="sng" algn="ctr">
                      <a:solidFill>
                        <a:srgbClr val="02205E"/>
                      </a:solidFill>
                      <a:prstDash val="solid"/>
                      <a:round/>
                      <a:headEnd type="none" w="med" len="med"/>
                      <a:tailEnd type="none" w="med" len="med"/>
                    </a:lnR>
                    <a:lnT w="12700" cap="flat" cmpd="sng" algn="ctr">
                      <a:solidFill>
                        <a:srgbClr val="02205E"/>
                      </a:solidFill>
                      <a:prstDash val="solid"/>
                      <a:round/>
                      <a:headEnd type="none" w="med" len="med"/>
                      <a:tailEnd type="none" w="med" len="med"/>
                    </a:lnT>
                    <a:lnB w="12700" cap="flat" cmpd="sng" algn="ctr">
                      <a:solidFill>
                        <a:srgbClr val="02205E"/>
                      </a:solidFill>
                      <a:prstDash val="solid"/>
                      <a:round/>
                      <a:headEnd type="none" w="med" len="med"/>
                      <a:tailEnd type="none" w="med" len="med"/>
                    </a:lnB>
                    <a:solidFill>
                      <a:srgbClr val="39B46A"/>
                    </a:solidFill>
                  </a:tcPr>
                </a:tc>
                <a:tc>
                  <a:txBody>
                    <a:bodyPr/>
                    <a:lstStyle/>
                    <a:p>
                      <a:pPr>
                        <a:spcAft>
                          <a:spcPts val="0"/>
                        </a:spcAft>
                      </a:pPr>
                      <a:r>
                        <a:rPr lang="en-GB" sz="700">
                          <a:solidFill>
                            <a:srgbClr val="000000"/>
                          </a:solidFill>
                          <a:effectLst/>
                          <a:latin typeface="Times" pitchFamily="2" charset="0"/>
                          <a:ea typeface="Times New Roman" pitchFamily="2" charset="0"/>
                          <a:cs typeface="Calibri" panose="020F0502020204030204" pitchFamily="34" charset="0"/>
                        </a:rPr>
                        <a:t>Long-term Ecosystem Research in Europe</a:t>
                      </a:r>
                      <a:endParaRPr lang="sv-SE" sz="700">
                        <a:effectLst/>
                        <a:latin typeface="Times New Roman" pitchFamily="2" charset="0"/>
                        <a:ea typeface="Times New Roman" pitchFamily="2" charset="0"/>
                        <a:cs typeface="Times New Roman" pitchFamily="2" charset="0"/>
                      </a:endParaRPr>
                    </a:p>
                  </a:txBody>
                  <a:tcPr marL="42080" marR="42080" marT="0" marB="0">
                    <a:lnL w="12700" cap="flat" cmpd="sng" algn="ctr">
                      <a:solidFill>
                        <a:srgbClr val="02205E"/>
                      </a:solidFill>
                      <a:prstDash val="solid"/>
                      <a:round/>
                      <a:headEnd type="none" w="med" len="med"/>
                      <a:tailEnd type="none" w="med" len="med"/>
                    </a:lnL>
                    <a:lnR w="12700" cap="flat" cmpd="sng" algn="ctr">
                      <a:solidFill>
                        <a:srgbClr val="02205E"/>
                      </a:solidFill>
                      <a:prstDash val="solid"/>
                      <a:round/>
                      <a:headEnd type="none" w="med" len="med"/>
                      <a:tailEnd type="none" w="med" len="med"/>
                    </a:lnR>
                    <a:lnT w="12700" cap="flat" cmpd="sng" algn="ctr">
                      <a:solidFill>
                        <a:srgbClr val="02205E"/>
                      </a:solidFill>
                      <a:prstDash val="solid"/>
                      <a:round/>
                      <a:headEnd type="none" w="med" len="med"/>
                      <a:tailEnd type="none" w="med" len="med"/>
                    </a:lnT>
                    <a:lnB w="12700" cap="flat" cmpd="sng" algn="ctr">
                      <a:solidFill>
                        <a:srgbClr val="02205E"/>
                      </a:solidFill>
                      <a:prstDash val="solid"/>
                      <a:round/>
                      <a:headEnd type="none" w="med" len="med"/>
                      <a:tailEnd type="none" w="med" len="med"/>
                    </a:lnB>
                  </a:tcPr>
                </a:tc>
                <a:extLst>
                  <a:ext uri="{0D108BD9-81ED-4DB2-BD59-A6C34878D82A}">
                    <a16:rowId xmlns:a16="http://schemas.microsoft.com/office/drawing/2014/main" val="2949128830"/>
                  </a:ext>
                </a:extLst>
              </a:tr>
              <a:tr h="173410">
                <a:tc>
                  <a:txBody>
                    <a:bodyPr/>
                    <a:lstStyle/>
                    <a:p>
                      <a:pPr>
                        <a:spcAft>
                          <a:spcPts val="0"/>
                        </a:spcAft>
                      </a:pPr>
                      <a:r>
                        <a:rPr lang="en-GB" sz="700">
                          <a:solidFill>
                            <a:srgbClr val="000000"/>
                          </a:solidFill>
                          <a:effectLst/>
                          <a:latin typeface="Times" pitchFamily="2" charset="0"/>
                          <a:ea typeface="Times New Roman" pitchFamily="2" charset="0"/>
                          <a:cs typeface="Calibri" panose="020F0502020204030204" pitchFamily="34" charset="0"/>
                        </a:rPr>
                        <a:t>EMBL</a:t>
                      </a:r>
                      <a:endParaRPr lang="sv-SE" sz="700">
                        <a:effectLst/>
                        <a:latin typeface="Times New Roman" pitchFamily="2" charset="0"/>
                        <a:ea typeface="Times New Roman" pitchFamily="2" charset="0"/>
                        <a:cs typeface="Times New Roman" pitchFamily="2" charset="0"/>
                      </a:endParaRPr>
                    </a:p>
                  </a:txBody>
                  <a:tcPr marL="42080" marR="42080" marT="0" marB="0">
                    <a:lnL w="12700" cap="flat" cmpd="sng" algn="ctr">
                      <a:solidFill>
                        <a:srgbClr val="02205E"/>
                      </a:solidFill>
                      <a:prstDash val="solid"/>
                      <a:round/>
                      <a:headEnd type="none" w="med" len="med"/>
                      <a:tailEnd type="none" w="med" len="med"/>
                    </a:lnL>
                    <a:lnR w="12700" cap="flat" cmpd="sng" algn="ctr">
                      <a:solidFill>
                        <a:srgbClr val="02205E"/>
                      </a:solidFill>
                      <a:prstDash val="solid"/>
                      <a:round/>
                      <a:headEnd type="none" w="med" len="med"/>
                      <a:tailEnd type="none" w="med" len="med"/>
                    </a:lnR>
                    <a:lnT w="12700" cap="flat" cmpd="sng" algn="ctr">
                      <a:solidFill>
                        <a:srgbClr val="02205E"/>
                      </a:solidFill>
                      <a:prstDash val="solid"/>
                      <a:round/>
                      <a:headEnd type="none" w="med" len="med"/>
                      <a:tailEnd type="none" w="med" len="med"/>
                    </a:lnT>
                    <a:lnB w="12700" cap="flat" cmpd="sng" algn="ctr">
                      <a:solidFill>
                        <a:srgbClr val="02205E"/>
                      </a:solidFill>
                      <a:prstDash val="solid"/>
                      <a:round/>
                      <a:headEnd type="none" w="med" len="med"/>
                      <a:tailEnd type="none" w="med" len="med"/>
                    </a:lnB>
                    <a:solidFill>
                      <a:srgbClr val="F69D4A"/>
                    </a:solidFill>
                  </a:tcPr>
                </a:tc>
                <a:tc>
                  <a:txBody>
                    <a:bodyPr/>
                    <a:lstStyle/>
                    <a:p>
                      <a:pPr>
                        <a:spcAft>
                          <a:spcPts val="0"/>
                        </a:spcAft>
                      </a:pPr>
                      <a:r>
                        <a:rPr lang="en-GB" sz="700">
                          <a:solidFill>
                            <a:srgbClr val="000000"/>
                          </a:solidFill>
                          <a:effectLst/>
                          <a:latin typeface="Times" pitchFamily="2" charset="0"/>
                          <a:ea typeface="Times New Roman" pitchFamily="2" charset="0"/>
                          <a:cs typeface="Calibri" panose="020F0502020204030204" pitchFamily="34" charset="0"/>
                        </a:rPr>
                        <a:t>European Molecular Biology Laboratory</a:t>
                      </a:r>
                      <a:endParaRPr lang="sv-SE" sz="700">
                        <a:effectLst/>
                        <a:latin typeface="Times New Roman" pitchFamily="2" charset="0"/>
                        <a:ea typeface="Times New Roman" pitchFamily="2" charset="0"/>
                        <a:cs typeface="Times New Roman" pitchFamily="2" charset="0"/>
                      </a:endParaRPr>
                    </a:p>
                  </a:txBody>
                  <a:tcPr marL="42080" marR="42080" marT="0" marB="0">
                    <a:lnL w="12700" cap="flat" cmpd="sng" algn="ctr">
                      <a:solidFill>
                        <a:srgbClr val="02205E"/>
                      </a:solidFill>
                      <a:prstDash val="solid"/>
                      <a:round/>
                      <a:headEnd type="none" w="med" len="med"/>
                      <a:tailEnd type="none" w="med" len="med"/>
                    </a:lnL>
                    <a:lnR w="12700" cap="flat" cmpd="sng" algn="ctr">
                      <a:solidFill>
                        <a:srgbClr val="02205E"/>
                      </a:solidFill>
                      <a:prstDash val="solid"/>
                      <a:round/>
                      <a:headEnd type="none" w="med" len="med"/>
                      <a:tailEnd type="none" w="med" len="med"/>
                    </a:lnR>
                    <a:lnT w="12700" cap="flat" cmpd="sng" algn="ctr">
                      <a:solidFill>
                        <a:srgbClr val="02205E"/>
                      </a:solidFill>
                      <a:prstDash val="solid"/>
                      <a:round/>
                      <a:headEnd type="none" w="med" len="med"/>
                      <a:tailEnd type="none" w="med" len="med"/>
                    </a:lnT>
                    <a:lnB w="12700" cap="flat" cmpd="sng" algn="ctr">
                      <a:solidFill>
                        <a:srgbClr val="02205E"/>
                      </a:solidFill>
                      <a:prstDash val="solid"/>
                      <a:round/>
                      <a:headEnd type="none" w="med" len="med"/>
                      <a:tailEnd type="none" w="med" len="med"/>
                    </a:lnB>
                  </a:tcPr>
                </a:tc>
                <a:extLst>
                  <a:ext uri="{0D108BD9-81ED-4DB2-BD59-A6C34878D82A}">
                    <a16:rowId xmlns:a16="http://schemas.microsoft.com/office/drawing/2014/main" val="976983356"/>
                  </a:ext>
                </a:extLst>
              </a:tr>
              <a:tr h="173410">
                <a:tc>
                  <a:txBody>
                    <a:bodyPr/>
                    <a:lstStyle/>
                    <a:p>
                      <a:pPr>
                        <a:spcAft>
                          <a:spcPts val="0"/>
                        </a:spcAft>
                      </a:pPr>
                      <a:r>
                        <a:rPr lang="en-GB" sz="700">
                          <a:solidFill>
                            <a:srgbClr val="000000"/>
                          </a:solidFill>
                          <a:effectLst/>
                          <a:latin typeface="Times" pitchFamily="2" charset="0"/>
                          <a:ea typeface="Times New Roman" pitchFamily="2" charset="0"/>
                          <a:cs typeface="Calibri" panose="020F0502020204030204" pitchFamily="34" charset="0"/>
                        </a:rPr>
                        <a:t>EMBRC ERIC</a:t>
                      </a:r>
                      <a:endParaRPr lang="sv-SE" sz="700">
                        <a:effectLst/>
                        <a:latin typeface="Times New Roman" pitchFamily="2" charset="0"/>
                        <a:ea typeface="Times New Roman" pitchFamily="2" charset="0"/>
                        <a:cs typeface="Times New Roman" pitchFamily="2" charset="0"/>
                      </a:endParaRPr>
                    </a:p>
                  </a:txBody>
                  <a:tcPr marL="42080" marR="42080" marT="0" marB="0">
                    <a:lnL w="12700" cap="flat" cmpd="sng" algn="ctr">
                      <a:solidFill>
                        <a:srgbClr val="02205E"/>
                      </a:solidFill>
                      <a:prstDash val="solid"/>
                      <a:round/>
                      <a:headEnd type="none" w="med" len="med"/>
                      <a:tailEnd type="none" w="med" len="med"/>
                    </a:lnL>
                    <a:lnR w="12700" cap="flat" cmpd="sng" algn="ctr">
                      <a:solidFill>
                        <a:srgbClr val="02205E"/>
                      </a:solidFill>
                      <a:prstDash val="solid"/>
                      <a:round/>
                      <a:headEnd type="none" w="med" len="med"/>
                      <a:tailEnd type="none" w="med" len="med"/>
                    </a:lnR>
                    <a:lnT w="12700" cap="flat" cmpd="sng" algn="ctr">
                      <a:solidFill>
                        <a:srgbClr val="02205E"/>
                      </a:solidFill>
                      <a:prstDash val="solid"/>
                      <a:round/>
                      <a:headEnd type="none" w="med" len="med"/>
                      <a:tailEnd type="none" w="med" len="med"/>
                    </a:lnT>
                    <a:lnB w="12700" cap="flat" cmpd="sng" algn="ctr">
                      <a:solidFill>
                        <a:srgbClr val="02205E"/>
                      </a:solidFill>
                      <a:prstDash val="solid"/>
                      <a:round/>
                      <a:headEnd type="none" w="med" len="med"/>
                      <a:tailEnd type="none" w="med" len="med"/>
                    </a:lnB>
                    <a:solidFill>
                      <a:srgbClr val="F69D4A"/>
                    </a:solidFill>
                  </a:tcPr>
                </a:tc>
                <a:tc>
                  <a:txBody>
                    <a:bodyPr/>
                    <a:lstStyle/>
                    <a:p>
                      <a:pPr>
                        <a:spcAft>
                          <a:spcPts val="0"/>
                        </a:spcAft>
                      </a:pPr>
                      <a:r>
                        <a:rPr lang="en-GB" sz="700">
                          <a:solidFill>
                            <a:srgbClr val="000000"/>
                          </a:solidFill>
                          <a:effectLst/>
                          <a:latin typeface="Times" pitchFamily="2" charset="0"/>
                          <a:ea typeface="Times New Roman" pitchFamily="2" charset="0"/>
                          <a:cs typeface="Calibri" panose="020F0502020204030204" pitchFamily="34" charset="0"/>
                        </a:rPr>
                        <a:t>The European Marine Biological Resource Centre</a:t>
                      </a:r>
                      <a:endParaRPr lang="sv-SE" sz="700">
                        <a:effectLst/>
                        <a:latin typeface="Times New Roman" pitchFamily="2" charset="0"/>
                        <a:ea typeface="Times New Roman" pitchFamily="2" charset="0"/>
                        <a:cs typeface="Times New Roman" pitchFamily="2" charset="0"/>
                      </a:endParaRPr>
                    </a:p>
                  </a:txBody>
                  <a:tcPr marL="42080" marR="42080" marT="0" marB="0">
                    <a:lnL w="12700" cap="flat" cmpd="sng" algn="ctr">
                      <a:solidFill>
                        <a:srgbClr val="02205E"/>
                      </a:solidFill>
                      <a:prstDash val="solid"/>
                      <a:round/>
                      <a:headEnd type="none" w="med" len="med"/>
                      <a:tailEnd type="none" w="med" len="med"/>
                    </a:lnL>
                    <a:lnR w="12700" cap="flat" cmpd="sng" algn="ctr">
                      <a:solidFill>
                        <a:srgbClr val="02205E"/>
                      </a:solidFill>
                      <a:prstDash val="solid"/>
                      <a:round/>
                      <a:headEnd type="none" w="med" len="med"/>
                      <a:tailEnd type="none" w="med" len="med"/>
                    </a:lnR>
                    <a:lnT w="12700" cap="flat" cmpd="sng" algn="ctr">
                      <a:solidFill>
                        <a:srgbClr val="02205E"/>
                      </a:solidFill>
                      <a:prstDash val="solid"/>
                      <a:round/>
                      <a:headEnd type="none" w="med" len="med"/>
                      <a:tailEnd type="none" w="med" len="med"/>
                    </a:lnT>
                    <a:lnB w="12700" cap="flat" cmpd="sng" algn="ctr">
                      <a:solidFill>
                        <a:srgbClr val="02205E"/>
                      </a:solidFill>
                      <a:prstDash val="solid"/>
                      <a:round/>
                      <a:headEnd type="none" w="med" len="med"/>
                      <a:tailEnd type="none" w="med" len="med"/>
                    </a:lnB>
                  </a:tcPr>
                </a:tc>
                <a:extLst>
                  <a:ext uri="{0D108BD9-81ED-4DB2-BD59-A6C34878D82A}">
                    <a16:rowId xmlns:a16="http://schemas.microsoft.com/office/drawing/2014/main" val="1147100980"/>
                  </a:ext>
                </a:extLst>
              </a:tr>
              <a:tr h="173410">
                <a:tc>
                  <a:txBody>
                    <a:bodyPr/>
                    <a:lstStyle/>
                    <a:p>
                      <a:pPr>
                        <a:spcAft>
                          <a:spcPts val="0"/>
                        </a:spcAft>
                      </a:pPr>
                      <a:r>
                        <a:rPr lang="en-GB" sz="700">
                          <a:solidFill>
                            <a:srgbClr val="FFFFFF"/>
                          </a:solidFill>
                          <a:effectLst/>
                          <a:latin typeface="Times" pitchFamily="2" charset="0"/>
                          <a:ea typeface="Times New Roman" pitchFamily="2" charset="0"/>
                          <a:cs typeface="Calibri" panose="020F0502020204030204" pitchFamily="34" charset="0"/>
                        </a:rPr>
                        <a:t>EMFL</a:t>
                      </a:r>
                      <a:endParaRPr lang="sv-SE" sz="700">
                        <a:effectLst/>
                        <a:latin typeface="Times New Roman" pitchFamily="2" charset="0"/>
                        <a:ea typeface="Times New Roman" pitchFamily="2" charset="0"/>
                        <a:cs typeface="Times New Roman" pitchFamily="2" charset="0"/>
                      </a:endParaRPr>
                    </a:p>
                  </a:txBody>
                  <a:tcPr marL="42080" marR="42080" marT="0" marB="0">
                    <a:lnL w="12700" cap="flat" cmpd="sng" algn="ctr">
                      <a:solidFill>
                        <a:srgbClr val="02205E"/>
                      </a:solidFill>
                      <a:prstDash val="solid"/>
                      <a:round/>
                      <a:headEnd type="none" w="med" len="med"/>
                      <a:tailEnd type="none" w="med" len="med"/>
                    </a:lnL>
                    <a:lnR w="12700" cap="flat" cmpd="sng" algn="ctr">
                      <a:solidFill>
                        <a:srgbClr val="02205E"/>
                      </a:solidFill>
                      <a:prstDash val="solid"/>
                      <a:round/>
                      <a:headEnd type="none" w="med" len="med"/>
                      <a:tailEnd type="none" w="med" len="med"/>
                    </a:lnR>
                    <a:lnT w="12700" cap="flat" cmpd="sng" algn="ctr">
                      <a:solidFill>
                        <a:srgbClr val="02205E"/>
                      </a:solidFill>
                      <a:prstDash val="solid"/>
                      <a:round/>
                      <a:headEnd type="none" w="med" len="med"/>
                      <a:tailEnd type="none" w="med" len="med"/>
                    </a:lnT>
                    <a:lnB w="12700" cap="flat" cmpd="sng" algn="ctr">
                      <a:solidFill>
                        <a:srgbClr val="02205E"/>
                      </a:solidFill>
                      <a:prstDash val="solid"/>
                      <a:round/>
                      <a:headEnd type="none" w="med" len="med"/>
                      <a:tailEnd type="none" w="med" len="med"/>
                    </a:lnB>
                    <a:solidFill>
                      <a:srgbClr val="8B6BAF"/>
                    </a:solidFill>
                  </a:tcPr>
                </a:tc>
                <a:tc>
                  <a:txBody>
                    <a:bodyPr/>
                    <a:lstStyle/>
                    <a:p>
                      <a:pPr>
                        <a:spcAft>
                          <a:spcPts val="0"/>
                        </a:spcAft>
                      </a:pPr>
                      <a:r>
                        <a:rPr lang="en-GB" sz="700">
                          <a:solidFill>
                            <a:srgbClr val="000000"/>
                          </a:solidFill>
                          <a:effectLst/>
                          <a:latin typeface="Times" pitchFamily="2" charset="0"/>
                          <a:ea typeface="Times New Roman" pitchFamily="2" charset="0"/>
                          <a:cs typeface="Calibri" panose="020F0502020204030204" pitchFamily="34" charset="0"/>
                        </a:rPr>
                        <a:t>European Magnetic Field Laboratory</a:t>
                      </a:r>
                      <a:endParaRPr lang="sv-SE" sz="700">
                        <a:effectLst/>
                        <a:latin typeface="Times New Roman" pitchFamily="2" charset="0"/>
                        <a:ea typeface="Times New Roman" pitchFamily="2" charset="0"/>
                        <a:cs typeface="Times New Roman" pitchFamily="2" charset="0"/>
                      </a:endParaRPr>
                    </a:p>
                  </a:txBody>
                  <a:tcPr marL="42080" marR="42080" marT="0" marB="0">
                    <a:lnL w="12700" cap="flat" cmpd="sng" algn="ctr">
                      <a:solidFill>
                        <a:srgbClr val="02205E"/>
                      </a:solidFill>
                      <a:prstDash val="solid"/>
                      <a:round/>
                      <a:headEnd type="none" w="med" len="med"/>
                      <a:tailEnd type="none" w="med" len="med"/>
                    </a:lnL>
                    <a:lnR w="12700" cap="flat" cmpd="sng" algn="ctr">
                      <a:solidFill>
                        <a:srgbClr val="02205E"/>
                      </a:solidFill>
                      <a:prstDash val="solid"/>
                      <a:round/>
                      <a:headEnd type="none" w="med" len="med"/>
                      <a:tailEnd type="none" w="med" len="med"/>
                    </a:lnR>
                    <a:lnT w="12700" cap="flat" cmpd="sng" algn="ctr">
                      <a:solidFill>
                        <a:srgbClr val="02205E"/>
                      </a:solidFill>
                      <a:prstDash val="solid"/>
                      <a:round/>
                      <a:headEnd type="none" w="med" len="med"/>
                      <a:tailEnd type="none" w="med" len="med"/>
                    </a:lnT>
                    <a:lnB w="12700" cap="flat" cmpd="sng" algn="ctr">
                      <a:solidFill>
                        <a:srgbClr val="02205E"/>
                      </a:solidFill>
                      <a:prstDash val="solid"/>
                      <a:round/>
                      <a:headEnd type="none" w="med" len="med"/>
                      <a:tailEnd type="none" w="med" len="med"/>
                    </a:lnB>
                  </a:tcPr>
                </a:tc>
                <a:extLst>
                  <a:ext uri="{0D108BD9-81ED-4DB2-BD59-A6C34878D82A}">
                    <a16:rowId xmlns:a16="http://schemas.microsoft.com/office/drawing/2014/main" val="2649766240"/>
                  </a:ext>
                </a:extLst>
              </a:tr>
              <a:tr h="346821">
                <a:tc>
                  <a:txBody>
                    <a:bodyPr/>
                    <a:lstStyle/>
                    <a:p>
                      <a:pPr>
                        <a:spcAft>
                          <a:spcPts val="0"/>
                        </a:spcAft>
                      </a:pPr>
                      <a:r>
                        <a:rPr lang="en-GB" sz="700">
                          <a:solidFill>
                            <a:srgbClr val="000000"/>
                          </a:solidFill>
                          <a:effectLst/>
                          <a:latin typeface="Times" pitchFamily="2" charset="0"/>
                          <a:ea typeface="Times New Roman" pitchFamily="2" charset="0"/>
                          <a:cs typeface="Calibri" panose="020F0502020204030204" pitchFamily="34" charset="0"/>
                        </a:rPr>
                        <a:t>EMPHASIS</a:t>
                      </a:r>
                      <a:endParaRPr lang="sv-SE" sz="700">
                        <a:effectLst/>
                        <a:latin typeface="Times New Roman" pitchFamily="2" charset="0"/>
                        <a:ea typeface="Times New Roman" pitchFamily="2" charset="0"/>
                        <a:cs typeface="Times New Roman" pitchFamily="2" charset="0"/>
                      </a:endParaRPr>
                    </a:p>
                  </a:txBody>
                  <a:tcPr marL="42080" marR="42080" marT="0" marB="0">
                    <a:lnL w="12700" cap="flat" cmpd="sng" algn="ctr">
                      <a:solidFill>
                        <a:srgbClr val="02205E"/>
                      </a:solidFill>
                      <a:prstDash val="solid"/>
                      <a:round/>
                      <a:headEnd type="none" w="med" len="med"/>
                      <a:tailEnd type="none" w="med" len="med"/>
                    </a:lnL>
                    <a:lnR w="12700" cap="flat" cmpd="sng" algn="ctr">
                      <a:solidFill>
                        <a:srgbClr val="02205E"/>
                      </a:solidFill>
                      <a:prstDash val="solid"/>
                      <a:round/>
                      <a:headEnd type="none" w="med" len="med"/>
                      <a:tailEnd type="none" w="med" len="med"/>
                    </a:lnR>
                    <a:lnT w="12700" cap="flat" cmpd="sng" algn="ctr">
                      <a:solidFill>
                        <a:srgbClr val="02205E"/>
                      </a:solidFill>
                      <a:prstDash val="solid"/>
                      <a:round/>
                      <a:headEnd type="none" w="med" len="med"/>
                      <a:tailEnd type="none" w="med" len="med"/>
                    </a:lnT>
                    <a:lnB w="12700" cap="flat" cmpd="sng" algn="ctr">
                      <a:solidFill>
                        <a:srgbClr val="02205E"/>
                      </a:solidFill>
                      <a:prstDash val="solid"/>
                      <a:round/>
                      <a:headEnd type="none" w="med" len="med"/>
                      <a:tailEnd type="none" w="med" len="med"/>
                    </a:lnB>
                    <a:solidFill>
                      <a:srgbClr val="F69D4A"/>
                    </a:solidFill>
                  </a:tcPr>
                </a:tc>
                <a:tc>
                  <a:txBody>
                    <a:bodyPr/>
                    <a:lstStyle/>
                    <a:p>
                      <a:pPr>
                        <a:spcAft>
                          <a:spcPts val="0"/>
                        </a:spcAft>
                      </a:pPr>
                      <a:r>
                        <a:rPr lang="en-GB" sz="700">
                          <a:solidFill>
                            <a:srgbClr val="000000"/>
                          </a:solidFill>
                          <a:effectLst/>
                          <a:latin typeface="Times" pitchFamily="2" charset="0"/>
                          <a:ea typeface="Times New Roman" pitchFamily="2" charset="0"/>
                          <a:cs typeface="Calibri" panose="020F0502020204030204" pitchFamily="34" charset="0"/>
                        </a:rPr>
                        <a:t>The European Infrastructure for Multi-scale Plant Phenomics and Simulation</a:t>
                      </a:r>
                      <a:endParaRPr lang="sv-SE" sz="700">
                        <a:effectLst/>
                        <a:latin typeface="Times New Roman" pitchFamily="2" charset="0"/>
                        <a:ea typeface="Times New Roman" pitchFamily="2" charset="0"/>
                        <a:cs typeface="Times New Roman" pitchFamily="2" charset="0"/>
                      </a:endParaRPr>
                    </a:p>
                  </a:txBody>
                  <a:tcPr marL="42080" marR="42080" marT="0" marB="0">
                    <a:lnL w="12700" cap="flat" cmpd="sng" algn="ctr">
                      <a:solidFill>
                        <a:srgbClr val="02205E"/>
                      </a:solidFill>
                      <a:prstDash val="solid"/>
                      <a:round/>
                      <a:headEnd type="none" w="med" len="med"/>
                      <a:tailEnd type="none" w="med" len="med"/>
                    </a:lnL>
                    <a:lnR w="12700" cap="flat" cmpd="sng" algn="ctr">
                      <a:solidFill>
                        <a:srgbClr val="02205E"/>
                      </a:solidFill>
                      <a:prstDash val="solid"/>
                      <a:round/>
                      <a:headEnd type="none" w="med" len="med"/>
                      <a:tailEnd type="none" w="med" len="med"/>
                    </a:lnR>
                    <a:lnT w="12700" cap="flat" cmpd="sng" algn="ctr">
                      <a:solidFill>
                        <a:srgbClr val="02205E"/>
                      </a:solidFill>
                      <a:prstDash val="solid"/>
                      <a:round/>
                      <a:headEnd type="none" w="med" len="med"/>
                      <a:tailEnd type="none" w="med" len="med"/>
                    </a:lnT>
                    <a:lnB w="12700" cap="flat" cmpd="sng" algn="ctr">
                      <a:solidFill>
                        <a:srgbClr val="02205E"/>
                      </a:solidFill>
                      <a:prstDash val="solid"/>
                      <a:round/>
                      <a:headEnd type="none" w="med" len="med"/>
                      <a:tailEnd type="none" w="med" len="med"/>
                    </a:lnB>
                  </a:tcPr>
                </a:tc>
                <a:extLst>
                  <a:ext uri="{0D108BD9-81ED-4DB2-BD59-A6C34878D82A}">
                    <a16:rowId xmlns:a16="http://schemas.microsoft.com/office/drawing/2014/main" val="2008539886"/>
                  </a:ext>
                </a:extLst>
              </a:tr>
              <a:tr h="189752">
                <a:tc>
                  <a:txBody>
                    <a:bodyPr/>
                    <a:lstStyle/>
                    <a:p>
                      <a:pPr>
                        <a:spcAft>
                          <a:spcPts val="0"/>
                        </a:spcAft>
                      </a:pPr>
                      <a:r>
                        <a:rPr lang="en-GB" sz="700">
                          <a:solidFill>
                            <a:srgbClr val="FFFFFF"/>
                          </a:solidFill>
                          <a:effectLst/>
                          <a:latin typeface="Times" pitchFamily="2" charset="0"/>
                          <a:ea typeface="Times New Roman" pitchFamily="2" charset="0"/>
                          <a:cs typeface="Calibri" panose="020F0502020204030204" pitchFamily="34" charset="0"/>
                        </a:rPr>
                        <a:t>EPOS</a:t>
                      </a:r>
                      <a:endParaRPr lang="sv-SE" sz="700">
                        <a:effectLst/>
                        <a:latin typeface="Times New Roman" pitchFamily="2" charset="0"/>
                        <a:ea typeface="Times New Roman" pitchFamily="2" charset="0"/>
                        <a:cs typeface="Times New Roman" pitchFamily="2" charset="0"/>
                      </a:endParaRPr>
                    </a:p>
                  </a:txBody>
                  <a:tcPr marL="42080" marR="42080" marT="0" marB="0">
                    <a:lnL w="12700" cap="flat" cmpd="sng" algn="ctr">
                      <a:solidFill>
                        <a:srgbClr val="02205E"/>
                      </a:solidFill>
                      <a:prstDash val="solid"/>
                      <a:round/>
                      <a:headEnd type="none" w="med" len="med"/>
                      <a:tailEnd type="none" w="med" len="med"/>
                    </a:lnL>
                    <a:lnR w="12700" cap="flat" cmpd="sng" algn="ctr">
                      <a:solidFill>
                        <a:srgbClr val="02205E"/>
                      </a:solidFill>
                      <a:prstDash val="solid"/>
                      <a:round/>
                      <a:headEnd type="none" w="med" len="med"/>
                      <a:tailEnd type="none" w="med" len="med"/>
                    </a:lnR>
                    <a:lnT w="12700" cap="flat" cmpd="sng" algn="ctr">
                      <a:solidFill>
                        <a:srgbClr val="02205E"/>
                      </a:solidFill>
                      <a:prstDash val="solid"/>
                      <a:round/>
                      <a:headEnd type="none" w="med" len="med"/>
                      <a:tailEnd type="none" w="med" len="med"/>
                    </a:lnT>
                    <a:lnB w="12700" cap="flat" cmpd="sng" algn="ctr">
                      <a:solidFill>
                        <a:srgbClr val="02205E"/>
                      </a:solidFill>
                      <a:prstDash val="solid"/>
                      <a:round/>
                      <a:headEnd type="none" w="med" len="med"/>
                      <a:tailEnd type="none" w="med" len="med"/>
                    </a:lnB>
                    <a:solidFill>
                      <a:srgbClr val="39B46A"/>
                    </a:solidFill>
                  </a:tcPr>
                </a:tc>
                <a:tc>
                  <a:txBody>
                    <a:bodyPr/>
                    <a:lstStyle/>
                    <a:p>
                      <a:pPr>
                        <a:spcAft>
                          <a:spcPts val="0"/>
                        </a:spcAft>
                      </a:pPr>
                      <a:r>
                        <a:rPr lang="en-GB" sz="700">
                          <a:solidFill>
                            <a:srgbClr val="000000"/>
                          </a:solidFill>
                          <a:effectLst/>
                          <a:latin typeface="Times" pitchFamily="2" charset="0"/>
                          <a:ea typeface="Times New Roman" pitchFamily="2" charset="0"/>
                          <a:cs typeface="Calibri" panose="020F0502020204030204" pitchFamily="34" charset="0"/>
                        </a:rPr>
                        <a:t>European Plate Observing System </a:t>
                      </a:r>
                      <a:endParaRPr lang="sv-SE" sz="700">
                        <a:effectLst/>
                        <a:latin typeface="Times New Roman" pitchFamily="2" charset="0"/>
                        <a:ea typeface="Times New Roman" pitchFamily="2" charset="0"/>
                        <a:cs typeface="Times New Roman" pitchFamily="2" charset="0"/>
                      </a:endParaRPr>
                    </a:p>
                  </a:txBody>
                  <a:tcPr marL="42080" marR="42080" marT="0" marB="0">
                    <a:lnL w="12700" cap="flat" cmpd="sng" algn="ctr">
                      <a:solidFill>
                        <a:srgbClr val="02205E"/>
                      </a:solidFill>
                      <a:prstDash val="solid"/>
                      <a:round/>
                      <a:headEnd type="none" w="med" len="med"/>
                      <a:tailEnd type="none" w="med" len="med"/>
                    </a:lnL>
                    <a:lnR w="12700" cap="flat" cmpd="sng" algn="ctr">
                      <a:solidFill>
                        <a:srgbClr val="02205E"/>
                      </a:solidFill>
                      <a:prstDash val="solid"/>
                      <a:round/>
                      <a:headEnd type="none" w="med" len="med"/>
                      <a:tailEnd type="none" w="med" len="med"/>
                    </a:lnR>
                    <a:lnT w="12700" cap="flat" cmpd="sng" algn="ctr">
                      <a:solidFill>
                        <a:srgbClr val="02205E"/>
                      </a:solidFill>
                      <a:prstDash val="solid"/>
                      <a:round/>
                      <a:headEnd type="none" w="med" len="med"/>
                      <a:tailEnd type="none" w="med" len="med"/>
                    </a:lnT>
                    <a:lnB w="12700" cap="flat" cmpd="sng" algn="ctr">
                      <a:solidFill>
                        <a:srgbClr val="02205E"/>
                      </a:solidFill>
                      <a:prstDash val="solid"/>
                      <a:round/>
                      <a:headEnd type="none" w="med" len="med"/>
                      <a:tailEnd type="none" w="med" len="med"/>
                    </a:lnB>
                  </a:tcPr>
                </a:tc>
                <a:extLst>
                  <a:ext uri="{0D108BD9-81ED-4DB2-BD59-A6C34878D82A}">
                    <a16:rowId xmlns:a16="http://schemas.microsoft.com/office/drawing/2014/main" val="781218808"/>
                  </a:ext>
                </a:extLst>
              </a:tr>
              <a:tr h="173410">
                <a:tc>
                  <a:txBody>
                    <a:bodyPr/>
                    <a:lstStyle/>
                    <a:p>
                      <a:pPr>
                        <a:spcAft>
                          <a:spcPts val="0"/>
                        </a:spcAft>
                      </a:pPr>
                      <a:r>
                        <a:rPr lang="en-GB" sz="700">
                          <a:solidFill>
                            <a:srgbClr val="000000"/>
                          </a:solidFill>
                          <a:effectLst/>
                          <a:latin typeface="Times" pitchFamily="2" charset="0"/>
                          <a:ea typeface="Times New Roman" pitchFamily="2" charset="0"/>
                          <a:cs typeface="Calibri" panose="020F0502020204030204" pitchFamily="34" charset="0"/>
                        </a:rPr>
                        <a:t>ERINHA</a:t>
                      </a:r>
                      <a:endParaRPr lang="sv-SE" sz="700">
                        <a:effectLst/>
                        <a:latin typeface="Times New Roman" pitchFamily="2" charset="0"/>
                        <a:ea typeface="Times New Roman" pitchFamily="2" charset="0"/>
                        <a:cs typeface="Times New Roman" pitchFamily="2" charset="0"/>
                      </a:endParaRPr>
                    </a:p>
                  </a:txBody>
                  <a:tcPr marL="42080" marR="42080" marT="0" marB="0">
                    <a:lnL w="12700" cap="flat" cmpd="sng" algn="ctr">
                      <a:solidFill>
                        <a:srgbClr val="02205E"/>
                      </a:solidFill>
                      <a:prstDash val="solid"/>
                      <a:round/>
                      <a:headEnd type="none" w="med" len="med"/>
                      <a:tailEnd type="none" w="med" len="med"/>
                    </a:lnL>
                    <a:lnR w="12700" cap="flat" cmpd="sng" algn="ctr">
                      <a:solidFill>
                        <a:srgbClr val="02205E"/>
                      </a:solidFill>
                      <a:prstDash val="solid"/>
                      <a:round/>
                      <a:headEnd type="none" w="med" len="med"/>
                      <a:tailEnd type="none" w="med" len="med"/>
                    </a:lnR>
                    <a:lnT w="12700" cap="flat" cmpd="sng" algn="ctr">
                      <a:solidFill>
                        <a:srgbClr val="02205E"/>
                      </a:solidFill>
                      <a:prstDash val="solid"/>
                      <a:round/>
                      <a:headEnd type="none" w="med" len="med"/>
                      <a:tailEnd type="none" w="med" len="med"/>
                    </a:lnT>
                    <a:lnB w="12700" cap="flat" cmpd="sng" algn="ctr">
                      <a:solidFill>
                        <a:srgbClr val="02205E"/>
                      </a:solidFill>
                      <a:prstDash val="solid"/>
                      <a:round/>
                      <a:headEnd type="none" w="med" len="med"/>
                      <a:tailEnd type="none" w="med" len="med"/>
                    </a:lnB>
                    <a:solidFill>
                      <a:srgbClr val="F99E41"/>
                    </a:solidFill>
                  </a:tcPr>
                </a:tc>
                <a:tc>
                  <a:txBody>
                    <a:bodyPr/>
                    <a:lstStyle/>
                    <a:p>
                      <a:pPr>
                        <a:spcAft>
                          <a:spcPts val="0"/>
                        </a:spcAft>
                      </a:pPr>
                      <a:r>
                        <a:rPr lang="en-GB" sz="700">
                          <a:solidFill>
                            <a:srgbClr val="000000"/>
                          </a:solidFill>
                          <a:effectLst/>
                          <a:latin typeface="Times" pitchFamily="2" charset="0"/>
                          <a:ea typeface="Times New Roman" pitchFamily="2" charset="0"/>
                          <a:cs typeface="Calibri" panose="020F0502020204030204" pitchFamily="34" charset="0"/>
                        </a:rPr>
                        <a:t>European Research Infrastructure on Highly Pathogenic Agents</a:t>
                      </a:r>
                      <a:endParaRPr lang="sv-SE" sz="700">
                        <a:effectLst/>
                        <a:latin typeface="Times New Roman" pitchFamily="2" charset="0"/>
                        <a:ea typeface="Times New Roman" pitchFamily="2" charset="0"/>
                        <a:cs typeface="Times New Roman" pitchFamily="2" charset="0"/>
                      </a:endParaRPr>
                    </a:p>
                  </a:txBody>
                  <a:tcPr marL="42080" marR="42080" marT="0" marB="0">
                    <a:lnL w="12700" cap="flat" cmpd="sng" algn="ctr">
                      <a:solidFill>
                        <a:srgbClr val="02205E"/>
                      </a:solidFill>
                      <a:prstDash val="solid"/>
                      <a:round/>
                      <a:headEnd type="none" w="med" len="med"/>
                      <a:tailEnd type="none" w="med" len="med"/>
                    </a:lnL>
                    <a:lnR w="12700" cap="flat" cmpd="sng" algn="ctr">
                      <a:solidFill>
                        <a:srgbClr val="02205E"/>
                      </a:solidFill>
                      <a:prstDash val="solid"/>
                      <a:round/>
                      <a:headEnd type="none" w="med" len="med"/>
                      <a:tailEnd type="none" w="med" len="med"/>
                    </a:lnR>
                    <a:lnT w="12700" cap="flat" cmpd="sng" algn="ctr">
                      <a:solidFill>
                        <a:srgbClr val="02205E"/>
                      </a:solidFill>
                      <a:prstDash val="solid"/>
                      <a:round/>
                      <a:headEnd type="none" w="med" len="med"/>
                      <a:tailEnd type="none" w="med" len="med"/>
                    </a:lnT>
                    <a:lnB w="12700" cap="flat" cmpd="sng" algn="ctr">
                      <a:solidFill>
                        <a:srgbClr val="02205E"/>
                      </a:solidFill>
                      <a:prstDash val="solid"/>
                      <a:round/>
                      <a:headEnd type="none" w="med" len="med"/>
                      <a:tailEnd type="none" w="med" len="med"/>
                    </a:lnB>
                  </a:tcPr>
                </a:tc>
                <a:extLst>
                  <a:ext uri="{0D108BD9-81ED-4DB2-BD59-A6C34878D82A}">
                    <a16:rowId xmlns:a16="http://schemas.microsoft.com/office/drawing/2014/main" val="1284830838"/>
                  </a:ext>
                </a:extLst>
              </a:tr>
              <a:tr h="173410">
                <a:tc>
                  <a:txBody>
                    <a:bodyPr/>
                    <a:lstStyle/>
                    <a:p>
                      <a:pPr>
                        <a:spcAft>
                          <a:spcPts val="0"/>
                        </a:spcAft>
                      </a:pPr>
                      <a:r>
                        <a:rPr lang="en-GB" sz="700">
                          <a:solidFill>
                            <a:srgbClr val="FFFFFF"/>
                          </a:solidFill>
                          <a:effectLst/>
                          <a:latin typeface="Times" pitchFamily="2" charset="0"/>
                          <a:ea typeface="Times New Roman" pitchFamily="2" charset="0"/>
                          <a:cs typeface="Calibri" panose="020F0502020204030204" pitchFamily="34" charset="0"/>
                        </a:rPr>
                        <a:t>ESO/ELT</a:t>
                      </a:r>
                      <a:endParaRPr lang="sv-SE" sz="700">
                        <a:effectLst/>
                        <a:latin typeface="Times New Roman" pitchFamily="2" charset="0"/>
                        <a:ea typeface="Times New Roman" pitchFamily="2" charset="0"/>
                        <a:cs typeface="Times New Roman" pitchFamily="2" charset="0"/>
                      </a:endParaRPr>
                    </a:p>
                  </a:txBody>
                  <a:tcPr marL="42080" marR="42080" marT="0" marB="0">
                    <a:lnL w="12700" cap="flat" cmpd="sng" algn="ctr">
                      <a:solidFill>
                        <a:srgbClr val="02205E"/>
                      </a:solidFill>
                      <a:prstDash val="solid"/>
                      <a:round/>
                      <a:headEnd type="none" w="med" len="med"/>
                      <a:tailEnd type="none" w="med" len="med"/>
                    </a:lnL>
                    <a:lnR w="12700" cap="flat" cmpd="sng" algn="ctr">
                      <a:solidFill>
                        <a:srgbClr val="02205E"/>
                      </a:solidFill>
                      <a:prstDash val="solid"/>
                      <a:round/>
                      <a:headEnd type="none" w="med" len="med"/>
                      <a:tailEnd type="none" w="med" len="med"/>
                    </a:lnR>
                    <a:lnT w="12700" cap="flat" cmpd="sng" algn="ctr">
                      <a:solidFill>
                        <a:srgbClr val="02205E"/>
                      </a:solidFill>
                      <a:prstDash val="solid"/>
                      <a:round/>
                      <a:headEnd type="none" w="med" len="med"/>
                      <a:tailEnd type="none" w="med" len="med"/>
                    </a:lnT>
                    <a:lnB w="12700" cap="flat" cmpd="sng" algn="ctr">
                      <a:solidFill>
                        <a:srgbClr val="02205E"/>
                      </a:solidFill>
                      <a:prstDash val="solid"/>
                      <a:round/>
                      <a:headEnd type="none" w="med" len="med"/>
                      <a:tailEnd type="none" w="med" len="med"/>
                    </a:lnB>
                    <a:solidFill>
                      <a:srgbClr val="8B6BAF"/>
                    </a:solidFill>
                  </a:tcPr>
                </a:tc>
                <a:tc>
                  <a:txBody>
                    <a:bodyPr/>
                    <a:lstStyle/>
                    <a:p>
                      <a:pPr>
                        <a:spcAft>
                          <a:spcPts val="0"/>
                        </a:spcAft>
                      </a:pPr>
                      <a:r>
                        <a:rPr lang="en-GB" sz="700">
                          <a:solidFill>
                            <a:srgbClr val="000000"/>
                          </a:solidFill>
                          <a:effectLst/>
                          <a:latin typeface="Times" pitchFamily="2" charset="0"/>
                          <a:ea typeface="Times New Roman" pitchFamily="2" charset="0"/>
                          <a:cs typeface="Calibri" panose="020F0502020204030204" pitchFamily="34" charset="0"/>
                        </a:rPr>
                        <a:t>European Southern Observatory/Extremely Large Telescope</a:t>
                      </a:r>
                      <a:endParaRPr lang="sv-SE" sz="700">
                        <a:effectLst/>
                        <a:latin typeface="Times New Roman" pitchFamily="2" charset="0"/>
                        <a:ea typeface="Times New Roman" pitchFamily="2" charset="0"/>
                        <a:cs typeface="Times New Roman" pitchFamily="2" charset="0"/>
                      </a:endParaRPr>
                    </a:p>
                  </a:txBody>
                  <a:tcPr marL="42080" marR="42080" marT="0" marB="0">
                    <a:lnL w="12700" cap="flat" cmpd="sng" algn="ctr">
                      <a:solidFill>
                        <a:srgbClr val="02205E"/>
                      </a:solidFill>
                      <a:prstDash val="solid"/>
                      <a:round/>
                      <a:headEnd type="none" w="med" len="med"/>
                      <a:tailEnd type="none" w="med" len="med"/>
                    </a:lnL>
                    <a:lnR w="12700" cap="flat" cmpd="sng" algn="ctr">
                      <a:solidFill>
                        <a:srgbClr val="02205E"/>
                      </a:solidFill>
                      <a:prstDash val="solid"/>
                      <a:round/>
                      <a:headEnd type="none" w="med" len="med"/>
                      <a:tailEnd type="none" w="med" len="med"/>
                    </a:lnR>
                    <a:lnT w="12700" cap="flat" cmpd="sng" algn="ctr">
                      <a:solidFill>
                        <a:srgbClr val="02205E"/>
                      </a:solidFill>
                      <a:prstDash val="solid"/>
                      <a:round/>
                      <a:headEnd type="none" w="med" len="med"/>
                      <a:tailEnd type="none" w="med" len="med"/>
                    </a:lnT>
                    <a:lnB w="12700" cap="flat" cmpd="sng" algn="ctr">
                      <a:solidFill>
                        <a:srgbClr val="02205E"/>
                      </a:solidFill>
                      <a:prstDash val="solid"/>
                      <a:round/>
                      <a:headEnd type="none" w="med" len="med"/>
                      <a:tailEnd type="none" w="med" len="med"/>
                    </a:lnB>
                  </a:tcPr>
                </a:tc>
                <a:extLst>
                  <a:ext uri="{0D108BD9-81ED-4DB2-BD59-A6C34878D82A}">
                    <a16:rowId xmlns:a16="http://schemas.microsoft.com/office/drawing/2014/main" val="3412087102"/>
                  </a:ext>
                </a:extLst>
              </a:tr>
              <a:tr h="346821">
                <a:tc>
                  <a:txBody>
                    <a:bodyPr/>
                    <a:lstStyle/>
                    <a:p>
                      <a:pPr>
                        <a:spcAft>
                          <a:spcPts val="0"/>
                        </a:spcAft>
                      </a:pPr>
                      <a:r>
                        <a:rPr lang="en-GB" sz="700">
                          <a:solidFill>
                            <a:srgbClr val="000000"/>
                          </a:solidFill>
                          <a:effectLst/>
                          <a:latin typeface="Times" pitchFamily="2" charset="0"/>
                          <a:ea typeface="Times New Roman" pitchFamily="2" charset="0"/>
                          <a:cs typeface="Calibri" panose="020F0502020204030204" pitchFamily="34" charset="0"/>
                        </a:rPr>
                        <a:t>EU-OPENSCREEN ERIC</a:t>
                      </a:r>
                      <a:endParaRPr lang="sv-SE" sz="700">
                        <a:effectLst/>
                        <a:latin typeface="Times New Roman" pitchFamily="2" charset="0"/>
                        <a:ea typeface="Times New Roman" pitchFamily="2" charset="0"/>
                        <a:cs typeface="Times New Roman" pitchFamily="2" charset="0"/>
                      </a:endParaRPr>
                    </a:p>
                  </a:txBody>
                  <a:tcPr marL="42080" marR="42080" marT="0" marB="0">
                    <a:lnL w="12700" cap="flat" cmpd="sng" algn="ctr">
                      <a:solidFill>
                        <a:srgbClr val="02205E"/>
                      </a:solidFill>
                      <a:prstDash val="solid"/>
                      <a:round/>
                      <a:headEnd type="none" w="med" len="med"/>
                      <a:tailEnd type="none" w="med" len="med"/>
                    </a:lnL>
                    <a:lnR w="12700" cap="flat" cmpd="sng" algn="ctr">
                      <a:solidFill>
                        <a:srgbClr val="02205E"/>
                      </a:solidFill>
                      <a:prstDash val="solid"/>
                      <a:round/>
                      <a:headEnd type="none" w="med" len="med"/>
                      <a:tailEnd type="none" w="med" len="med"/>
                    </a:lnR>
                    <a:lnT w="12700" cap="flat" cmpd="sng" algn="ctr">
                      <a:solidFill>
                        <a:srgbClr val="02205E"/>
                      </a:solidFill>
                      <a:prstDash val="solid"/>
                      <a:round/>
                      <a:headEnd type="none" w="med" len="med"/>
                      <a:tailEnd type="none" w="med" len="med"/>
                    </a:lnT>
                    <a:lnB w="12700" cap="flat" cmpd="sng" algn="ctr">
                      <a:solidFill>
                        <a:srgbClr val="02205E"/>
                      </a:solidFill>
                      <a:prstDash val="solid"/>
                      <a:round/>
                      <a:headEnd type="none" w="med" len="med"/>
                      <a:tailEnd type="none" w="med" len="med"/>
                    </a:lnB>
                    <a:solidFill>
                      <a:srgbClr val="F69D4A"/>
                    </a:solidFill>
                  </a:tcPr>
                </a:tc>
                <a:tc>
                  <a:txBody>
                    <a:bodyPr/>
                    <a:lstStyle/>
                    <a:p>
                      <a:pPr>
                        <a:spcAft>
                          <a:spcPts val="0"/>
                        </a:spcAft>
                      </a:pPr>
                      <a:r>
                        <a:rPr lang="en-GB" sz="700">
                          <a:solidFill>
                            <a:srgbClr val="000000"/>
                          </a:solidFill>
                          <a:effectLst/>
                          <a:latin typeface="Times" pitchFamily="2" charset="0"/>
                          <a:ea typeface="Times New Roman" pitchFamily="2" charset="0"/>
                          <a:cs typeface="Calibri" panose="020F0502020204030204" pitchFamily="34" charset="0"/>
                        </a:rPr>
                        <a:t>European Infrastructure of Open Screening Platforms for Chemical Biology</a:t>
                      </a:r>
                      <a:endParaRPr lang="sv-SE" sz="700">
                        <a:effectLst/>
                        <a:latin typeface="Times New Roman" pitchFamily="2" charset="0"/>
                        <a:ea typeface="Times New Roman" pitchFamily="2" charset="0"/>
                        <a:cs typeface="Times New Roman" pitchFamily="2" charset="0"/>
                      </a:endParaRPr>
                    </a:p>
                  </a:txBody>
                  <a:tcPr marL="42080" marR="42080" marT="0" marB="0">
                    <a:lnL w="12700" cap="flat" cmpd="sng" algn="ctr">
                      <a:solidFill>
                        <a:srgbClr val="02205E"/>
                      </a:solidFill>
                      <a:prstDash val="solid"/>
                      <a:round/>
                      <a:headEnd type="none" w="med" len="med"/>
                      <a:tailEnd type="none" w="med" len="med"/>
                    </a:lnL>
                    <a:lnR w="12700" cap="flat" cmpd="sng" algn="ctr">
                      <a:solidFill>
                        <a:srgbClr val="02205E"/>
                      </a:solidFill>
                      <a:prstDash val="solid"/>
                      <a:round/>
                      <a:headEnd type="none" w="med" len="med"/>
                      <a:tailEnd type="none" w="med" len="med"/>
                    </a:lnR>
                    <a:lnT w="12700" cap="flat" cmpd="sng" algn="ctr">
                      <a:solidFill>
                        <a:srgbClr val="02205E"/>
                      </a:solidFill>
                      <a:prstDash val="solid"/>
                      <a:round/>
                      <a:headEnd type="none" w="med" len="med"/>
                      <a:tailEnd type="none" w="med" len="med"/>
                    </a:lnT>
                    <a:lnB w="12700" cap="flat" cmpd="sng" algn="ctr">
                      <a:solidFill>
                        <a:srgbClr val="02205E"/>
                      </a:solidFill>
                      <a:prstDash val="solid"/>
                      <a:round/>
                      <a:headEnd type="none" w="med" len="med"/>
                      <a:tailEnd type="none" w="med" len="med"/>
                    </a:lnB>
                  </a:tcPr>
                </a:tc>
                <a:extLst>
                  <a:ext uri="{0D108BD9-81ED-4DB2-BD59-A6C34878D82A}">
                    <a16:rowId xmlns:a16="http://schemas.microsoft.com/office/drawing/2014/main" val="99138178"/>
                  </a:ext>
                </a:extLst>
              </a:tr>
              <a:tr h="346821">
                <a:tc>
                  <a:txBody>
                    <a:bodyPr/>
                    <a:lstStyle/>
                    <a:p>
                      <a:pPr>
                        <a:spcAft>
                          <a:spcPts val="0"/>
                        </a:spcAft>
                      </a:pPr>
                      <a:r>
                        <a:rPr lang="en-GB" sz="700">
                          <a:solidFill>
                            <a:srgbClr val="000000"/>
                          </a:solidFill>
                          <a:effectLst/>
                          <a:latin typeface="Times" pitchFamily="2" charset="0"/>
                          <a:ea typeface="Times New Roman" pitchFamily="2" charset="0"/>
                          <a:cs typeface="Calibri" panose="020F0502020204030204" pitchFamily="34" charset="0"/>
                        </a:rPr>
                        <a:t>EU-SOLARIS</a:t>
                      </a:r>
                      <a:endParaRPr lang="sv-SE" sz="700">
                        <a:effectLst/>
                        <a:latin typeface="Times New Roman" pitchFamily="2" charset="0"/>
                        <a:ea typeface="Times New Roman" pitchFamily="2" charset="0"/>
                        <a:cs typeface="Times New Roman" pitchFamily="2" charset="0"/>
                      </a:endParaRPr>
                    </a:p>
                  </a:txBody>
                  <a:tcPr marL="42080" marR="42080" marT="0" marB="0">
                    <a:lnL w="12700" cap="flat" cmpd="sng" algn="ctr">
                      <a:solidFill>
                        <a:srgbClr val="02205E"/>
                      </a:solidFill>
                      <a:prstDash val="solid"/>
                      <a:round/>
                      <a:headEnd type="none" w="med" len="med"/>
                      <a:tailEnd type="none" w="med" len="med"/>
                    </a:lnL>
                    <a:lnR w="12700" cap="flat" cmpd="sng" algn="ctr">
                      <a:solidFill>
                        <a:srgbClr val="02205E"/>
                      </a:solidFill>
                      <a:prstDash val="solid"/>
                      <a:round/>
                      <a:headEnd type="none" w="med" len="med"/>
                      <a:tailEnd type="none" w="med" len="med"/>
                    </a:lnR>
                    <a:lnT w="12700" cap="flat" cmpd="sng" algn="ctr">
                      <a:solidFill>
                        <a:srgbClr val="02205E"/>
                      </a:solidFill>
                      <a:prstDash val="solid"/>
                      <a:round/>
                      <a:headEnd type="none" w="med" len="med"/>
                      <a:tailEnd type="none" w="med" len="med"/>
                    </a:lnT>
                    <a:lnB w="12700" cap="flat" cmpd="sng" algn="ctr">
                      <a:solidFill>
                        <a:srgbClr val="02205E"/>
                      </a:solidFill>
                      <a:prstDash val="solid"/>
                      <a:round/>
                      <a:headEnd type="none" w="med" len="med"/>
                      <a:tailEnd type="none" w="med" len="med"/>
                    </a:lnB>
                    <a:solidFill>
                      <a:srgbClr val="CCD574"/>
                    </a:solidFill>
                  </a:tcPr>
                </a:tc>
                <a:tc>
                  <a:txBody>
                    <a:bodyPr/>
                    <a:lstStyle/>
                    <a:p>
                      <a:pPr>
                        <a:spcAft>
                          <a:spcPts val="0"/>
                        </a:spcAft>
                      </a:pPr>
                      <a:r>
                        <a:rPr lang="en-GB" sz="700">
                          <a:solidFill>
                            <a:srgbClr val="000000"/>
                          </a:solidFill>
                          <a:effectLst/>
                          <a:latin typeface="Times" pitchFamily="2" charset="0"/>
                          <a:ea typeface="Times New Roman" pitchFamily="2" charset="0"/>
                          <a:cs typeface="Calibri" panose="020F0502020204030204" pitchFamily="34" charset="0"/>
                        </a:rPr>
                        <a:t>European Solar Research Infrastructure for Concentrated Solar Power</a:t>
                      </a:r>
                      <a:endParaRPr lang="sv-SE" sz="700">
                        <a:effectLst/>
                        <a:latin typeface="Times New Roman" pitchFamily="2" charset="0"/>
                        <a:ea typeface="Times New Roman" pitchFamily="2" charset="0"/>
                        <a:cs typeface="Times New Roman" pitchFamily="2" charset="0"/>
                      </a:endParaRPr>
                    </a:p>
                  </a:txBody>
                  <a:tcPr marL="42080" marR="42080" marT="0" marB="0">
                    <a:lnL w="12700" cap="flat" cmpd="sng" algn="ctr">
                      <a:solidFill>
                        <a:srgbClr val="02205E"/>
                      </a:solidFill>
                      <a:prstDash val="solid"/>
                      <a:round/>
                      <a:headEnd type="none" w="med" len="med"/>
                      <a:tailEnd type="none" w="med" len="med"/>
                    </a:lnL>
                    <a:lnR w="12700" cap="flat" cmpd="sng" algn="ctr">
                      <a:solidFill>
                        <a:srgbClr val="02205E"/>
                      </a:solidFill>
                      <a:prstDash val="solid"/>
                      <a:round/>
                      <a:headEnd type="none" w="med" len="med"/>
                      <a:tailEnd type="none" w="med" len="med"/>
                    </a:lnR>
                    <a:lnT w="12700" cap="flat" cmpd="sng" algn="ctr">
                      <a:solidFill>
                        <a:srgbClr val="02205E"/>
                      </a:solidFill>
                      <a:prstDash val="solid"/>
                      <a:round/>
                      <a:headEnd type="none" w="med" len="med"/>
                      <a:tailEnd type="none" w="med" len="med"/>
                    </a:lnT>
                    <a:lnB w="12700" cap="flat" cmpd="sng" algn="ctr">
                      <a:solidFill>
                        <a:srgbClr val="02205E"/>
                      </a:solidFill>
                      <a:prstDash val="solid"/>
                      <a:round/>
                      <a:headEnd type="none" w="med" len="med"/>
                      <a:tailEnd type="none" w="med" len="med"/>
                    </a:lnB>
                  </a:tcPr>
                </a:tc>
                <a:extLst>
                  <a:ext uri="{0D108BD9-81ED-4DB2-BD59-A6C34878D82A}">
                    <a16:rowId xmlns:a16="http://schemas.microsoft.com/office/drawing/2014/main" val="359640030"/>
                  </a:ext>
                </a:extLst>
              </a:tr>
              <a:tr h="173410">
                <a:tc>
                  <a:txBody>
                    <a:bodyPr/>
                    <a:lstStyle/>
                    <a:p>
                      <a:pPr>
                        <a:spcAft>
                          <a:spcPts val="0"/>
                        </a:spcAft>
                      </a:pPr>
                      <a:r>
                        <a:rPr lang="en-GB" sz="700">
                          <a:solidFill>
                            <a:srgbClr val="FFFFFF"/>
                          </a:solidFill>
                          <a:effectLst/>
                          <a:latin typeface="Times" pitchFamily="2" charset="0"/>
                          <a:ea typeface="Times New Roman" pitchFamily="2" charset="0"/>
                          <a:cs typeface="Calibri" panose="020F0502020204030204" pitchFamily="34" charset="0"/>
                        </a:rPr>
                        <a:t>EURO-ARGO ERIC</a:t>
                      </a:r>
                      <a:endParaRPr lang="sv-SE" sz="700">
                        <a:effectLst/>
                        <a:latin typeface="Times New Roman" pitchFamily="2" charset="0"/>
                        <a:ea typeface="Times New Roman" pitchFamily="2" charset="0"/>
                        <a:cs typeface="Times New Roman" pitchFamily="2" charset="0"/>
                      </a:endParaRPr>
                    </a:p>
                  </a:txBody>
                  <a:tcPr marL="42080" marR="42080" marT="0" marB="0">
                    <a:lnL w="12700" cap="flat" cmpd="sng" algn="ctr">
                      <a:solidFill>
                        <a:srgbClr val="02205E"/>
                      </a:solidFill>
                      <a:prstDash val="solid"/>
                      <a:round/>
                      <a:headEnd type="none" w="med" len="med"/>
                      <a:tailEnd type="none" w="med" len="med"/>
                    </a:lnL>
                    <a:lnR w="12700" cap="flat" cmpd="sng" algn="ctr">
                      <a:solidFill>
                        <a:srgbClr val="02205E"/>
                      </a:solidFill>
                      <a:prstDash val="solid"/>
                      <a:round/>
                      <a:headEnd type="none" w="med" len="med"/>
                      <a:tailEnd type="none" w="med" len="med"/>
                    </a:lnR>
                    <a:lnT w="12700" cap="flat" cmpd="sng" algn="ctr">
                      <a:solidFill>
                        <a:srgbClr val="02205E"/>
                      </a:solidFill>
                      <a:prstDash val="solid"/>
                      <a:round/>
                      <a:headEnd type="none" w="med" len="med"/>
                      <a:tailEnd type="none" w="med" len="med"/>
                    </a:lnT>
                    <a:lnB w="12700" cap="flat" cmpd="sng" algn="ctr">
                      <a:solidFill>
                        <a:srgbClr val="02205E"/>
                      </a:solidFill>
                      <a:prstDash val="solid"/>
                      <a:round/>
                      <a:headEnd type="none" w="med" len="med"/>
                      <a:tailEnd type="none" w="med" len="med"/>
                    </a:lnB>
                    <a:solidFill>
                      <a:srgbClr val="39B46A"/>
                    </a:solidFill>
                  </a:tcPr>
                </a:tc>
                <a:tc>
                  <a:txBody>
                    <a:bodyPr/>
                    <a:lstStyle/>
                    <a:p>
                      <a:pPr>
                        <a:spcAft>
                          <a:spcPts val="0"/>
                        </a:spcAft>
                      </a:pPr>
                      <a:r>
                        <a:rPr lang="en-GB" sz="700">
                          <a:solidFill>
                            <a:srgbClr val="000000"/>
                          </a:solidFill>
                          <a:effectLst/>
                          <a:latin typeface="Times" pitchFamily="2" charset="0"/>
                          <a:ea typeface="Times New Roman" pitchFamily="2" charset="0"/>
                          <a:cs typeface="Calibri" panose="020F0502020204030204" pitchFamily="34" charset="0"/>
                        </a:rPr>
                        <a:t>European contribution to the international Argo Programme</a:t>
                      </a:r>
                      <a:endParaRPr lang="sv-SE" sz="700">
                        <a:effectLst/>
                        <a:latin typeface="Times New Roman" pitchFamily="2" charset="0"/>
                        <a:ea typeface="Times New Roman" pitchFamily="2" charset="0"/>
                        <a:cs typeface="Times New Roman" pitchFamily="2" charset="0"/>
                      </a:endParaRPr>
                    </a:p>
                  </a:txBody>
                  <a:tcPr marL="42080" marR="42080" marT="0" marB="0">
                    <a:lnL w="12700" cap="flat" cmpd="sng" algn="ctr">
                      <a:solidFill>
                        <a:srgbClr val="02205E"/>
                      </a:solidFill>
                      <a:prstDash val="solid"/>
                      <a:round/>
                      <a:headEnd type="none" w="med" len="med"/>
                      <a:tailEnd type="none" w="med" len="med"/>
                    </a:lnL>
                    <a:lnR w="12700" cap="flat" cmpd="sng" algn="ctr">
                      <a:solidFill>
                        <a:srgbClr val="02205E"/>
                      </a:solidFill>
                      <a:prstDash val="solid"/>
                      <a:round/>
                      <a:headEnd type="none" w="med" len="med"/>
                      <a:tailEnd type="none" w="med" len="med"/>
                    </a:lnR>
                    <a:lnT w="12700" cap="flat" cmpd="sng" algn="ctr">
                      <a:solidFill>
                        <a:srgbClr val="02205E"/>
                      </a:solidFill>
                      <a:prstDash val="solid"/>
                      <a:round/>
                      <a:headEnd type="none" w="med" len="med"/>
                      <a:tailEnd type="none" w="med" len="med"/>
                    </a:lnT>
                    <a:lnB w="12700" cap="flat" cmpd="sng" algn="ctr">
                      <a:solidFill>
                        <a:srgbClr val="02205E"/>
                      </a:solidFill>
                      <a:prstDash val="solid"/>
                      <a:round/>
                      <a:headEnd type="none" w="med" len="med"/>
                      <a:tailEnd type="none" w="med" len="med"/>
                    </a:lnB>
                  </a:tcPr>
                </a:tc>
                <a:extLst>
                  <a:ext uri="{0D108BD9-81ED-4DB2-BD59-A6C34878D82A}">
                    <a16:rowId xmlns:a16="http://schemas.microsoft.com/office/drawing/2014/main" val="2706069539"/>
                  </a:ext>
                </a:extLst>
              </a:tr>
              <a:tr h="346821">
                <a:tc>
                  <a:txBody>
                    <a:bodyPr/>
                    <a:lstStyle/>
                    <a:p>
                      <a:pPr>
                        <a:spcAft>
                          <a:spcPts val="0"/>
                        </a:spcAft>
                      </a:pPr>
                      <a:r>
                        <a:rPr lang="en-GB" sz="700">
                          <a:solidFill>
                            <a:srgbClr val="000000"/>
                          </a:solidFill>
                          <a:effectLst/>
                          <a:latin typeface="Times" pitchFamily="2" charset="0"/>
                          <a:ea typeface="Times New Roman" pitchFamily="2" charset="0"/>
                          <a:cs typeface="Calibri" panose="020F0502020204030204" pitchFamily="34" charset="0"/>
                        </a:rPr>
                        <a:t>Euro-BioImaging</a:t>
                      </a:r>
                      <a:endParaRPr lang="sv-SE" sz="700">
                        <a:effectLst/>
                        <a:latin typeface="Times New Roman" pitchFamily="2" charset="0"/>
                        <a:ea typeface="Times New Roman" pitchFamily="2" charset="0"/>
                        <a:cs typeface="Times New Roman" pitchFamily="2" charset="0"/>
                      </a:endParaRPr>
                    </a:p>
                  </a:txBody>
                  <a:tcPr marL="42080" marR="42080" marT="0" marB="0">
                    <a:lnL w="12700" cap="flat" cmpd="sng" algn="ctr">
                      <a:solidFill>
                        <a:srgbClr val="02205E"/>
                      </a:solidFill>
                      <a:prstDash val="solid"/>
                      <a:round/>
                      <a:headEnd type="none" w="med" len="med"/>
                      <a:tailEnd type="none" w="med" len="med"/>
                    </a:lnL>
                    <a:lnR w="12700" cap="flat" cmpd="sng" algn="ctr">
                      <a:solidFill>
                        <a:srgbClr val="02205E"/>
                      </a:solidFill>
                      <a:prstDash val="solid"/>
                      <a:round/>
                      <a:headEnd type="none" w="med" len="med"/>
                      <a:tailEnd type="none" w="med" len="med"/>
                    </a:lnR>
                    <a:lnT w="12700" cap="flat" cmpd="sng" algn="ctr">
                      <a:solidFill>
                        <a:srgbClr val="02205E"/>
                      </a:solidFill>
                      <a:prstDash val="solid"/>
                      <a:round/>
                      <a:headEnd type="none" w="med" len="med"/>
                      <a:tailEnd type="none" w="med" len="med"/>
                    </a:lnT>
                    <a:lnB w="12700" cap="flat" cmpd="sng" algn="ctr">
                      <a:solidFill>
                        <a:srgbClr val="02205E"/>
                      </a:solidFill>
                      <a:prstDash val="solid"/>
                      <a:round/>
                      <a:headEnd type="none" w="med" len="med"/>
                      <a:tailEnd type="none" w="med" len="med"/>
                    </a:lnB>
                    <a:solidFill>
                      <a:srgbClr val="F69D4A"/>
                    </a:solidFill>
                  </a:tcPr>
                </a:tc>
                <a:tc>
                  <a:txBody>
                    <a:bodyPr/>
                    <a:lstStyle/>
                    <a:p>
                      <a:pPr>
                        <a:spcAft>
                          <a:spcPts val="0"/>
                        </a:spcAft>
                      </a:pPr>
                      <a:r>
                        <a:rPr lang="en-GB" sz="700">
                          <a:solidFill>
                            <a:srgbClr val="000000"/>
                          </a:solidFill>
                          <a:effectLst/>
                          <a:latin typeface="Times" pitchFamily="2" charset="0"/>
                          <a:ea typeface="Times New Roman" pitchFamily="2" charset="0"/>
                          <a:cs typeface="Calibri" panose="020F0502020204030204" pitchFamily="34" charset="0"/>
                        </a:rPr>
                        <a:t>European Research Infrastructure for Imaging Technologies in Biological and Biomedical Sciences</a:t>
                      </a:r>
                      <a:endParaRPr lang="sv-SE" sz="700">
                        <a:effectLst/>
                        <a:latin typeface="Times New Roman" pitchFamily="2" charset="0"/>
                        <a:ea typeface="Times New Roman" pitchFamily="2" charset="0"/>
                        <a:cs typeface="Times New Roman" pitchFamily="2" charset="0"/>
                      </a:endParaRPr>
                    </a:p>
                  </a:txBody>
                  <a:tcPr marL="42080" marR="42080" marT="0" marB="0">
                    <a:lnL w="12700" cap="flat" cmpd="sng" algn="ctr">
                      <a:solidFill>
                        <a:srgbClr val="02205E"/>
                      </a:solidFill>
                      <a:prstDash val="solid"/>
                      <a:round/>
                      <a:headEnd type="none" w="med" len="med"/>
                      <a:tailEnd type="none" w="med" len="med"/>
                    </a:lnL>
                    <a:lnR w="12700" cap="flat" cmpd="sng" algn="ctr">
                      <a:solidFill>
                        <a:srgbClr val="02205E"/>
                      </a:solidFill>
                      <a:prstDash val="solid"/>
                      <a:round/>
                      <a:headEnd type="none" w="med" len="med"/>
                      <a:tailEnd type="none" w="med" len="med"/>
                    </a:lnR>
                    <a:lnT w="12700" cap="flat" cmpd="sng" algn="ctr">
                      <a:solidFill>
                        <a:srgbClr val="02205E"/>
                      </a:solidFill>
                      <a:prstDash val="solid"/>
                      <a:round/>
                      <a:headEnd type="none" w="med" len="med"/>
                      <a:tailEnd type="none" w="med" len="med"/>
                    </a:lnT>
                    <a:lnB w="12700" cap="flat" cmpd="sng" algn="ctr">
                      <a:solidFill>
                        <a:srgbClr val="02205E"/>
                      </a:solidFill>
                      <a:prstDash val="solid"/>
                      <a:round/>
                      <a:headEnd type="none" w="med" len="med"/>
                      <a:tailEnd type="none" w="med" len="med"/>
                    </a:lnB>
                  </a:tcPr>
                </a:tc>
                <a:extLst>
                  <a:ext uri="{0D108BD9-81ED-4DB2-BD59-A6C34878D82A}">
                    <a16:rowId xmlns:a16="http://schemas.microsoft.com/office/drawing/2014/main" val="3360605380"/>
                  </a:ext>
                </a:extLst>
              </a:tr>
              <a:tr h="173410">
                <a:tc>
                  <a:txBody>
                    <a:bodyPr/>
                    <a:lstStyle/>
                    <a:p>
                      <a:pPr>
                        <a:spcAft>
                          <a:spcPts val="0"/>
                        </a:spcAft>
                      </a:pPr>
                      <a:r>
                        <a:rPr lang="en-GB" sz="700">
                          <a:solidFill>
                            <a:srgbClr val="FFFFFF"/>
                          </a:solidFill>
                          <a:effectLst/>
                          <a:latin typeface="Times" pitchFamily="2" charset="0"/>
                          <a:ea typeface="Times New Roman" pitchFamily="2" charset="0"/>
                          <a:cs typeface="Calibri" panose="020F0502020204030204" pitchFamily="34" charset="0"/>
                        </a:rPr>
                        <a:t>European XFEL</a:t>
                      </a:r>
                      <a:endParaRPr lang="sv-SE" sz="700">
                        <a:effectLst/>
                        <a:latin typeface="Times New Roman" pitchFamily="2" charset="0"/>
                        <a:ea typeface="Times New Roman" pitchFamily="2" charset="0"/>
                        <a:cs typeface="Times New Roman" pitchFamily="2" charset="0"/>
                      </a:endParaRPr>
                    </a:p>
                  </a:txBody>
                  <a:tcPr marL="42080" marR="42080" marT="0" marB="0">
                    <a:lnL w="12700" cap="flat" cmpd="sng" algn="ctr">
                      <a:solidFill>
                        <a:srgbClr val="02205E"/>
                      </a:solidFill>
                      <a:prstDash val="solid"/>
                      <a:round/>
                      <a:headEnd type="none" w="med" len="med"/>
                      <a:tailEnd type="none" w="med" len="med"/>
                    </a:lnL>
                    <a:lnR w="12700" cap="flat" cmpd="sng" algn="ctr">
                      <a:solidFill>
                        <a:srgbClr val="02205E"/>
                      </a:solidFill>
                      <a:prstDash val="solid"/>
                      <a:round/>
                      <a:headEnd type="none" w="med" len="med"/>
                      <a:tailEnd type="none" w="med" len="med"/>
                    </a:lnR>
                    <a:lnT w="12700" cap="flat" cmpd="sng" algn="ctr">
                      <a:solidFill>
                        <a:srgbClr val="02205E"/>
                      </a:solidFill>
                      <a:prstDash val="solid"/>
                      <a:round/>
                      <a:headEnd type="none" w="med" len="med"/>
                      <a:tailEnd type="none" w="med" len="med"/>
                    </a:lnT>
                    <a:lnB w="12700" cap="flat" cmpd="sng" algn="ctr">
                      <a:solidFill>
                        <a:srgbClr val="02205E"/>
                      </a:solidFill>
                      <a:prstDash val="solid"/>
                      <a:round/>
                      <a:headEnd type="none" w="med" len="med"/>
                      <a:tailEnd type="none" w="med" len="med"/>
                    </a:lnB>
                    <a:solidFill>
                      <a:srgbClr val="8B6BAF"/>
                    </a:solidFill>
                  </a:tcPr>
                </a:tc>
                <a:tc>
                  <a:txBody>
                    <a:bodyPr/>
                    <a:lstStyle/>
                    <a:p>
                      <a:pPr>
                        <a:spcAft>
                          <a:spcPts val="0"/>
                        </a:spcAft>
                      </a:pPr>
                      <a:r>
                        <a:rPr lang="en-GB" sz="700">
                          <a:solidFill>
                            <a:srgbClr val="000000"/>
                          </a:solidFill>
                          <a:effectLst/>
                          <a:latin typeface="Times" pitchFamily="2" charset="0"/>
                          <a:ea typeface="Times New Roman" pitchFamily="2" charset="0"/>
                          <a:cs typeface="Calibri" panose="020F0502020204030204" pitchFamily="34" charset="0"/>
                        </a:rPr>
                        <a:t>European X-Ray Free-Electron Laser Facility</a:t>
                      </a:r>
                      <a:endParaRPr lang="sv-SE" sz="700">
                        <a:effectLst/>
                        <a:latin typeface="Times New Roman" pitchFamily="2" charset="0"/>
                        <a:ea typeface="Times New Roman" pitchFamily="2" charset="0"/>
                        <a:cs typeface="Times New Roman" pitchFamily="2" charset="0"/>
                      </a:endParaRPr>
                    </a:p>
                  </a:txBody>
                  <a:tcPr marL="42080" marR="42080" marT="0" marB="0">
                    <a:lnL w="12700" cap="flat" cmpd="sng" algn="ctr">
                      <a:solidFill>
                        <a:srgbClr val="02205E"/>
                      </a:solidFill>
                      <a:prstDash val="solid"/>
                      <a:round/>
                      <a:headEnd type="none" w="med" len="med"/>
                      <a:tailEnd type="none" w="med" len="med"/>
                    </a:lnL>
                    <a:lnR w="12700" cap="flat" cmpd="sng" algn="ctr">
                      <a:solidFill>
                        <a:srgbClr val="02205E"/>
                      </a:solidFill>
                      <a:prstDash val="solid"/>
                      <a:round/>
                      <a:headEnd type="none" w="med" len="med"/>
                      <a:tailEnd type="none" w="med" len="med"/>
                    </a:lnR>
                    <a:lnT w="12700" cap="flat" cmpd="sng" algn="ctr">
                      <a:solidFill>
                        <a:srgbClr val="02205E"/>
                      </a:solidFill>
                      <a:prstDash val="solid"/>
                      <a:round/>
                      <a:headEnd type="none" w="med" len="med"/>
                      <a:tailEnd type="none" w="med" len="med"/>
                    </a:lnT>
                    <a:lnB w="12700" cap="flat" cmpd="sng" algn="ctr">
                      <a:solidFill>
                        <a:srgbClr val="02205E"/>
                      </a:solidFill>
                      <a:prstDash val="solid"/>
                      <a:round/>
                      <a:headEnd type="none" w="med" len="med"/>
                      <a:tailEnd type="none" w="med" len="med"/>
                    </a:lnB>
                  </a:tcPr>
                </a:tc>
                <a:extLst>
                  <a:ext uri="{0D108BD9-81ED-4DB2-BD59-A6C34878D82A}">
                    <a16:rowId xmlns:a16="http://schemas.microsoft.com/office/drawing/2014/main" val="554680805"/>
                  </a:ext>
                </a:extLst>
              </a:tr>
              <a:tr h="346821">
                <a:tc>
                  <a:txBody>
                    <a:bodyPr/>
                    <a:lstStyle/>
                    <a:p>
                      <a:pPr>
                        <a:spcAft>
                          <a:spcPts val="0"/>
                        </a:spcAft>
                      </a:pPr>
                      <a:r>
                        <a:rPr lang="en-GB" sz="700">
                          <a:solidFill>
                            <a:srgbClr val="FFFFFF"/>
                          </a:solidFill>
                          <a:effectLst/>
                          <a:latin typeface="Times" pitchFamily="2" charset="0"/>
                          <a:ea typeface="Times New Roman" pitchFamily="2" charset="0"/>
                          <a:cs typeface="Calibri" panose="020F0502020204030204" pitchFamily="34" charset="0"/>
                        </a:rPr>
                        <a:t>FAIR/GSI</a:t>
                      </a:r>
                      <a:endParaRPr lang="sv-SE" sz="700">
                        <a:effectLst/>
                        <a:latin typeface="Times New Roman" pitchFamily="2" charset="0"/>
                        <a:ea typeface="Times New Roman" pitchFamily="2" charset="0"/>
                        <a:cs typeface="Times New Roman" pitchFamily="2" charset="0"/>
                      </a:endParaRPr>
                    </a:p>
                  </a:txBody>
                  <a:tcPr marL="42080" marR="42080" marT="0" marB="0">
                    <a:lnL w="12700" cap="flat" cmpd="sng" algn="ctr">
                      <a:solidFill>
                        <a:srgbClr val="02205E"/>
                      </a:solidFill>
                      <a:prstDash val="solid"/>
                      <a:round/>
                      <a:headEnd type="none" w="med" len="med"/>
                      <a:tailEnd type="none" w="med" len="med"/>
                    </a:lnL>
                    <a:lnR w="12700" cap="flat" cmpd="sng" algn="ctr">
                      <a:solidFill>
                        <a:srgbClr val="02205E"/>
                      </a:solidFill>
                      <a:prstDash val="solid"/>
                      <a:round/>
                      <a:headEnd type="none" w="med" len="med"/>
                      <a:tailEnd type="none" w="med" len="med"/>
                    </a:lnR>
                    <a:lnT w="12700" cap="flat" cmpd="sng" algn="ctr">
                      <a:solidFill>
                        <a:srgbClr val="02205E"/>
                      </a:solidFill>
                      <a:prstDash val="solid"/>
                      <a:round/>
                      <a:headEnd type="none" w="med" len="med"/>
                      <a:tailEnd type="none" w="med" len="med"/>
                    </a:lnT>
                    <a:lnB w="12700" cap="flat" cmpd="sng" algn="ctr">
                      <a:solidFill>
                        <a:srgbClr val="02205E"/>
                      </a:solidFill>
                      <a:prstDash val="solid"/>
                      <a:round/>
                      <a:headEnd type="none" w="med" len="med"/>
                      <a:tailEnd type="none" w="med" len="med"/>
                    </a:lnB>
                    <a:solidFill>
                      <a:srgbClr val="8B6BAF"/>
                    </a:solidFill>
                  </a:tcPr>
                </a:tc>
                <a:tc>
                  <a:txBody>
                    <a:bodyPr/>
                    <a:lstStyle/>
                    <a:p>
                      <a:pPr>
                        <a:spcAft>
                          <a:spcPts val="0"/>
                        </a:spcAft>
                      </a:pPr>
                      <a:r>
                        <a:rPr lang="en-GB" sz="700">
                          <a:solidFill>
                            <a:srgbClr val="000000"/>
                          </a:solidFill>
                          <a:effectLst/>
                          <a:latin typeface="Times" pitchFamily="2" charset="0"/>
                          <a:ea typeface="Times New Roman" pitchFamily="2" charset="0"/>
                          <a:cs typeface="Calibri" panose="020F0502020204030204" pitchFamily="34" charset="0"/>
                        </a:rPr>
                        <a:t>Facility for Antiproton and Ion Research in Europe GmbH/GSI Helmholtzzentrum für Schwerionenforschung GmbH</a:t>
                      </a:r>
                      <a:endParaRPr lang="sv-SE" sz="700">
                        <a:effectLst/>
                        <a:latin typeface="Times New Roman" pitchFamily="2" charset="0"/>
                        <a:ea typeface="Times New Roman" pitchFamily="2" charset="0"/>
                        <a:cs typeface="Times New Roman" pitchFamily="2" charset="0"/>
                      </a:endParaRPr>
                    </a:p>
                  </a:txBody>
                  <a:tcPr marL="42080" marR="42080" marT="0" marB="0">
                    <a:lnL w="12700" cap="flat" cmpd="sng" algn="ctr">
                      <a:solidFill>
                        <a:srgbClr val="02205E"/>
                      </a:solidFill>
                      <a:prstDash val="solid"/>
                      <a:round/>
                      <a:headEnd type="none" w="med" len="med"/>
                      <a:tailEnd type="none" w="med" len="med"/>
                    </a:lnL>
                    <a:lnR w="12700" cap="flat" cmpd="sng" algn="ctr">
                      <a:solidFill>
                        <a:srgbClr val="02205E"/>
                      </a:solidFill>
                      <a:prstDash val="solid"/>
                      <a:round/>
                      <a:headEnd type="none" w="med" len="med"/>
                      <a:tailEnd type="none" w="med" len="med"/>
                    </a:lnR>
                    <a:lnT w="12700" cap="flat" cmpd="sng" algn="ctr">
                      <a:solidFill>
                        <a:srgbClr val="02205E"/>
                      </a:solidFill>
                      <a:prstDash val="solid"/>
                      <a:round/>
                      <a:headEnd type="none" w="med" len="med"/>
                      <a:tailEnd type="none" w="med" len="med"/>
                    </a:lnT>
                    <a:lnB w="12700" cap="flat" cmpd="sng" algn="ctr">
                      <a:solidFill>
                        <a:srgbClr val="02205E"/>
                      </a:solidFill>
                      <a:prstDash val="solid"/>
                      <a:round/>
                      <a:headEnd type="none" w="med" len="med"/>
                      <a:tailEnd type="none" w="med" len="med"/>
                    </a:lnB>
                  </a:tcPr>
                </a:tc>
                <a:extLst>
                  <a:ext uri="{0D108BD9-81ED-4DB2-BD59-A6C34878D82A}">
                    <a16:rowId xmlns:a16="http://schemas.microsoft.com/office/drawing/2014/main" val="168405865"/>
                  </a:ext>
                </a:extLst>
              </a:tr>
              <a:tr h="173410">
                <a:tc>
                  <a:txBody>
                    <a:bodyPr/>
                    <a:lstStyle/>
                    <a:p>
                      <a:pPr>
                        <a:spcAft>
                          <a:spcPts val="0"/>
                        </a:spcAft>
                      </a:pPr>
                      <a:r>
                        <a:rPr lang="en-GB" sz="700">
                          <a:solidFill>
                            <a:srgbClr val="FFFFFF"/>
                          </a:solidFill>
                          <a:effectLst/>
                          <a:latin typeface="Times" pitchFamily="2" charset="0"/>
                          <a:ea typeface="Times New Roman" pitchFamily="2" charset="0"/>
                          <a:cs typeface="Calibri" panose="020F0502020204030204" pitchFamily="34" charset="0"/>
                        </a:rPr>
                        <a:t>IAC/EST</a:t>
                      </a:r>
                      <a:endParaRPr lang="sv-SE" sz="700">
                        <a:effectLst/>
                        <a:latin typeface="Times New Roman" pitchFamily="2" charset="0"/>
                        <a:ea typeface="Times New Roman" pitchFamily="2" charset="0"/>
                        <a:cs typeface="Times New Roman" pitchFamily="2" charset="0"/>
                      </a:endParaRPr>
                    </a:p>
                  </a:txBody>
                  <a:tcPr marL="42080" marR="42080" marT="0" marB="0">
                    <a:lnL w="12700" cap="flat" cmpd="sng" algn="ctr">
                      <a:solidFill>
                        <a:srgbClr val="02205E"/>
                      </a:solidFill>
                      <a:prstDash val="solid"/>
                      <a:round/>
                      <a:headEnd type="none" w="med" len="med"/>
                      <a:tailEnd type="none" w="med" len="med"/>
                    </a:lnL>
                    <a:lnR w="12700" cap="flat" cmpd="sng" algn="ctr">
                      <a:solidFill>
                        <a:srgbClr val="02205E"/>
                      </a:solidFill>
                      <a:prstDash val="solid"/>
                      <a:round/>
                      <a:headEnd type="none" w="med" len="med"/>
                      <a:tailEnd type="none" w="med" len="med"/>
                    </a:lnR>
                    <a:lnT w="12700" cap="flat" cmpd="sng" algn="ctr">
                      <a:solidFill>
                        <a:srgbClr val="02205E"/>
                      </a:solidFill>
                      <a:prstDash val="solid"/>
                      <a:round/>
                      <a:headEnd type="none" w="med" len="med"/>
                      <a:tailEnd type="none" w="med" len="med"/>
                    </a:lnT>
                    <a:lnB w="12700" cap="flat" cmpd="sng" algn="ctr">
                      <a:solidFill>
                        <a:srgbClr val="02205E"/>
                      </a:solidFill>
                      <a:prstDash val="solid"/>
                      <a:round/>
                      <a:headEnd type="none" w="med" len="med"/>
                      <a:tailEnd type="none" w="med" len="med"/>
                    </a:lnB>
                    <a:solidFill>
                      <a:srgbClr val="8B6BAF"/>
                    </a:solidFill>
                  </a:tcPr>
                </a:tc>
                <a:tc>
                  <a:txBody>
                    <a:bodyPr/>
                    <a:lstStyle/>
                    <a:p>
                      <a:pPr>
                        <a:spcAft>
                          <a:spcPts val="0"/>
                        </a:spcAft>
                      </a:pPr>
                      <a:r>
                        <a:rPr lang="en-GB" sz="700">
                          <a:solidFill>
                            <a:srgbClr val="000000"/>
                          </a:solidFill>
                          <a:effectLst/>
                          <a:latin typeface="Times" pitchFamily="2" charset="0"/>
                          <a:ea typeface="Times New Roman" pitchFamily="2" charset="0"/>
                          <a:cs typeface="Calibri" panose="020F0502020204030204" pitchFamily="34" charset="0"/>
                        </a:rPr>
                        <a:t>Instituto de Astrofísica de Canarias / European Solar Telescope</a:t>
                      </a:r>
                      <a:endParaRPr lang="sv-SE" sz="700">
                        <a:effectLst/>
                        <a:latin typeface="Times New Roman" pitchFamily="2" charset="0"/>
                        <a:ea typeface="Times New Roman" pitchFamily="2" charset="0"/>
                        <a:cs typeface="Times New Roman" pitchFamily="2" charset="0"/>
                      </a:endParaRPr>
                    </a:p>
                  </a:txBody>
                  <a:tcPr marL="42080" marR="42080" marT="0" marB="0">
                    <a:lnL w="12700" cap="flat" cmpd="sng" algn="ctr">
                      <a:solidFill>
                        <a:srgbClr val="02205E"/>
                      </a:solidFill>
                      <a:prstDash val="solid"/>
                      <a:round/>
                      <a:headEnd type="none" w="med" len="med"/>
                      <a:tailEnd type="none" w="med" len="med"/>
                    </a:lnL>
                    <a:lnR w="12700" cap="flat" cmpd="sng" algn="ctr">
                      <a:solidFill>
                        <a:srgbClr val="02205E"/>
                      </a:solidFill>
                      <a:prstDash val="solid"/>
                      <a:round/>
                      <a:headEnd type="none" w="med" len="med"/>
                      <a:tailEnd type="none" w="med" len="med"/>
                    </a:lnR>
                    <a:lnT w="12700" cap="flat" cmpd="sng" algn="ctr">
                      <a:solidFill>
                        <a:srgbClr val="02205E"/>
                      </a:solidFill>
                      <a:prstDash val="solid"/>
                      <a:round/>
                      <a:headEnd type="none" w="med" len="med"/>
                      <a:tailEnd type="none" w="med" len="med"/>
                    </a:lnT>
                    <a:lnB w="12700" cap="flat" cmpd="sng" algn="ctr">
                      <a:solidFill>
                        <a:srgbClr val="02205E"/>
                      </a:solidFill>
                      <a:prstDash val="solid"/>
                      <a:round/>
                      <a:headEnd type="none" w="med" len="med"/>
                      <a:tailEnd type="none" w="med" len="med"/>
                    </a:lnB>
                  </a:tcPr>
                </a:tc>
                <a:extLst>
                  <a:ext uri="{0D108BD9-81ED-4DB2-BD59-A6C34878D82A}">
                    <a16:rowId xmlns:a16="http://schemas.microsoft.com/office/drawing/2014/main" val="3590805999"/>
                  </a:ext>
                </a:extLst>
              </a:tr>
              <a:tr h="346821">
                <a:tc>
                  <a:txBody>
                    <a:bodyPr/>
                    <a:lstStyle/>
                    <a:p>
                      <a:pPr>
                        <a:spcAft>
                          <a:spcPts val="0"/>
                        </a:spcAft>
                      </a:pPr>
                      <a:r>
                        <a:rPr lang="en-GB" sz="700">
                          <a:solidFill>
                            <a:srgbClr val="000000"/>
                          </a:solidFill>
                          <a:effectLst/>
                          <a:latin typeface="Times" pitchFamily="2" charset="0"/>
                          <a:ea typeface="Times New Roman" pitchFamily="2" charset="0"/>
                          <a:cs typeface="Calibri" panose="020F0502020204030204" pitchFamily="34" charset="0"/>
                        </a:rPr>
                        <a:t>IFMIF-DONES</a:t>
                      </a:r>
                      <a:endParaRPr lang="sv-SE" sz="700">
                        <a:effectLst/>
                        <a:latin typeface="Times New Roman" pitchFamily="2" charset="0"/>
                        <a:ea typeface="Times New Roman" pitchFamily="2" charset="0"/>
                        <a:cs typeface="Times New Roman" pitchFamily="2" charset="0"/>
                      </a:endParaRPr>
                    </a:p>
                  </a:txBody>
                  <a:tcPr marL="42080" marR="42080" marT="0" marB="0">
                    <a:lnL w="12700" cap="flat" cmpd="sng" algn="ctr">
                      <a:solidFill>
                        <a:srgbClr val="02205E"/>
                      </a:solidFill>
                      <a:prstDash val="solid"/>
                      <a:round/>
                      <a:headEnd type="none" w="med" len="med"/>
                      <a:tailEnd type="none" w="med" len="med"/>
                    </a:lnL>
                    <a:lnR w="12700" cap="flat" cmpd="sng" algn="ctr">
                      <a:solidFill>
                        <a:srgbClr val="02205E"/>
                      </a:solidFill>
                      <a:prstDash val="solid"/>
                      <a:round/>
                      <a:headEnd type="none" w="med" len="med"/>
                      <a:tailEnd type="none" w="med" len="med"/>
                    </a:lnR>
                    <a:lnT w="12700" cap="flat" cmpd="sng" algn="ctr">
                      <a:solidFill>
                        <a:srgbClr val="02205E"/>
                      </a:solidFill>
                      <a:prstDash val="solid"/>
                      <a:round/>
                      <a:headEnd type="none" w="med" len="med"/>
                      <a:tailEnd type="none" w="med" len="med"/>
                    </a:lnT>
                    <a:lnB w="12700" cap="flat" cmpd="sng" algn="ctr">
                      <a:solidFill>
                        <a:srgbClr val="02205E"/>
                      </a:solidFill>
                      <a:prstDash val="solid"/>
                      <a:round/>
                      <a:headEnd type="none" w="med" len="med"/>
                      <a:tailEnd type="none" w="med" len="med"/>
                    </a:lnB>
                    <a:solidFill>
                      <a:srgbClr val="CCD574"/>
                    </a:solidFill>
                  </a:tcPr>
                </a:tc>
                <a:tc>
                  <a:txBody>
                    <a:bodyPr/>
                    <a:lstStyle/>
                    <a:p>
                      <a:pPr>
                        <a:spcAft>
                          <a:spcPts val="0"/>
                        </a:spcAft>
                      </a:pPr>
                      <a:r>
                        <a:rPr lang="en-GB" sz="700">
                          <a:solidFill>
                            <a:srgbClr val="000000"/>
                          </a:solidFill>
                          <a:effectLst/>
                          <a:latin typeface="Times" pitchFamily="2" charset="0"/>
                          <a:ea typeface="Times New Roman" pitchFamily="2" charset="0"/>
                          <a:cs typeface="Calibri" panose="020F0502020204030204" pitchFamily="34" charset="0"/>
                        </a:rPr>
                        <a:t>International Fusion Materials Irradiation facility - DEMO Oriented Neutron Source</a:t>
                      </a:r>
                      <a:endParaRPr lang="sv-SE" sz="700">
                        <a:effectLst/>
                        <a:latin typeface="Times New Roman" pitchFamily="2" charset="0"/>
                        <a:ea typeface="Times New Roman" pitchFamily="2" charset="0"/>
                        <a:cs typeface="Times New Roman" pitchFamily="2" charset="0"/>
                      </a:endParaRPr>
                    </a:p>
                  </a:txBody>
                  <a:tcPr marL="42080" marR="42080" marT="0" marB="0">
                    <a:lnL w="12700" cap="flat" cmpd="sng" algn="ctr">
                      <a:solidFill>
                        <a:srgbClr val="02205E"/>
                      </a:solidFill>
                      <a:prstDash val="solid"/>
                      <a:round/>
                      <a:headEnd type="none" w="med" len="med"/>
                      <a:tailEnd type="none" w="med" len="med"/>
                    </a:lnL>
                    <a:lnR w="12700" cap="flat" cmpd="sng" algn="ctr">
                      <a:solidFill>
                        <a:srgbClr val="02205E"/>
                      </a:solidFill>
                      <a:prstDash val="solid"/>
                      <a:round/>
                      <a:headEnd type="none" w="med" len="med"/>
                      <a:tailEnd type="none" w="med" len="med"/>
                    </a:lnR>
                    <a:lnT w="12700" cap="flat" cmpd="sng" algn="ctr">
                      <a:solidFill>
                        <a:srgbClr val="02205E"/>
                      </a:solidFill>
                      <a:prstDash val="solid"/>
                      <a:round/>
                      <a:headEnd type="none" w="med" len="med"/>
                      <a:tailEnd type="none" w="med" len="med"/>
                    </a:lnT>
                    <a:lnB w="12700" cap="flat" cmpd="sng" algn="ctr">
                      <a:solidFill>
                        <a:srgbClr val="02205E"/>
                      </a:solidFill>
                      <a:prstDash val="solid"/>
                      <a:round/>
                      <a:headEnd type="none" w="med" len="med"/>
                      <a:tailEnd type="none" w="med" len="med"/>
                    </a:lnB>
                  </a:tcPr>
                </a:tc>
                <a:extLst>
                  <a:ext uri="{0D108BD9-81ED-4DB2-BD59-A6C34878D82A}">
                    <a16:rowId xmlns:a16="http://schemas.microsoft.com/office/drawing/2014/main" val="4143612554"/>
                  </a:ext>
                </a:extLst>
              </a:tr>
              <a:tr h="173410">
                <a:tc>
                  <a:txBody>
                    <a:bodyPr/>
                    <a:lstStyle/>
                    <a:p>
                      <a:pPr>
                        <a:spcAft>
                          <a:spcPts val="0"/>
                        </a:spcAft>
                      </a:pPr>
                      <a:r>
                        <a:rPr lang="en-GB" sz="700">
                          <a:solidFill>
                            <a:srgbClr val="FFFFFF"/>
                          </a:solidFill>
                          <a:effectLst/>
                          <a:latin typeface="Times" pitchFamily="2" charset="0"/>
                          <a:ea typeface="Times New Roman" pitchFamily="2" charset="0"/>
                          <a:cs typeface="Calibri" panose="020F0502020204030204" pitchFamily="34" charset="0"/>
                        </a:rPr>
                        <a:t>ILL</a:t>
                      </a:r>
                      <a:endParaRPr lang="sv-SE" sz="700">
                        <a:effectLst/>
                        <a:latin typeface="Times New Roman" pitchFamily="2" charset="0"/>
                        <a:ea typeface="Times New Roman" pitchFamily="2" charset="0"/>
                        <a:cs typeface="Times New Roman" pitchFamily="2" charset="0"/>
                      </a:endParaRPr>
                    </a:p>
                  </a:txBody>
                  <a:tcPr marL="42080" marR="42080" marT="0" marB="0">
                    <a:lnL w="12700" cap="flat" cmpd="sng" algn="ctr">
                      <a:solidFill>
                        <a:srgbClr val="02205E"/>
                      </a:solidFill>
                      <a:prstDash val="solid"/>
                      <a:round/>
                      <a:headEnd type="none" w="med" len="med"/>
                      <a:tailEnd type="none" w="med" len="med"/>
                    </a:lnL>
                    <a:lnR w="12700" cap="flat" cmpd="sng" algn="ctr">
                      <a:solidFill>
                        <a:srgbClr val="02205E"/>
                      </a:solidFill>
                      <a:prstDash val="solid"/>
                      <a:round/>
                      <a:headEnd type="none" w="med" len="med"/>
                      <a:tailEnd type="none" w="med" len="med"/>
                    </a:lnR>
                    <a:lnT w="12700" cap="flat" cmpd="sng" algn="ctr">
                      <a:solidFill>
                        <a:srgbClr val="02205E"/>
                      </a:solidFill>
                      <a:prstDash val="solid"/>
                      <a:round/>
                      <a:headEnd type="none" w="med" len="med"/>
                      <a:tailEnd type="none" w="med" len="med"/>
                    </a:lnT>
                    <a:lnB w="12700" cap="flat" cmpd="sng" algn="ctr">
                      <a:solidFill>
                        <a:srgbClr val="02205E"/>
                      </a:solidFill>
                      <a:prstDash val="solid"/>
                      <a:round/>
                      <a:headEnd type="none" w="med" len="med"/>
                      <a:tailEnd type="none" w="med" len="med"/>
                    </a:lnB>
                    <a:solidFill>
                      <a:srgbClr val="8B6BAF"/>
                    </a:solidFill>
                  </a:tcPr>
                </a:tc>
                <a:tc>
                  <a:txBody>
                    <a:bodyPr/>
                    <a:lstStyle/>
                    <a:p>
                      <a:pPr>
                        <a:spcAft>
                          <a:spcPts val="0"/>
                        </a:spcAft>
                      </a:pPr>
                      <a:r>
                        <a:rPr lang="de-DE" sz="700">
                          <a:solidFill>
                            <a:srgbClr val="000000"/>
                          </a:solidFill>
                          <a:effectLst/>
                          <a:latin typeface="Times" pitchFamily="2" charset="0"/>
                          <a:ea typeface="Times New Roman" pitchFamily="2" charset="0"/>
                          <a:cs typeface="Calibri" panose="020F0502020204030204" pitchFamily="34" charset="0"/>
                        </a:rPr>
                        <a:t>The Institut Max von Laue-Paul Langevin</a:t>
                      </a:r>
                      <a:endParaRPr lang="sv-SE" sz="700">
                        <a:effectLst/>
                        <a:latin typeface="Times New Roman" pitchFamily="2" charset="0"/>
                        <a:ea typeface="Times New Roman" pitchFamily="2" charset="0"/>
                        <a:cs typeface="Times New Roman" pitchFamily="2" charset="0"/>
                      </a:endParaRPr>
                    </a:p>
                  </a:txBody>
                  <a:tcPr marL="42080" marR="42080" marT="0" marB="0">
                    <a:lnL w="12700" cap="flat" cmpd="sng" algn="ctr">
                      <a:solidFill>
                        <a:srgbClr val="02205E"/>
                      </a:solidFill>
                      <a:prstDash val="solid"/>
                      <a:round/>
                      <a:headEnd type="none" w="med" len="med"/>
                      <a:tailEnd type="none" w="med" len="med"/>
                    </a:lnL>
                    <a:lnR w="12700" cap="flat" cmpd="sng" algn="ctr">
                      <a:solidFill>
                        <a:srgbClr val="02205E"/>
                      </a:solidFill>
                      <a:prstDash val="solid"/>
                      <a:round/>
                      <a:headEnd type="none" w="med" len="med"/>
                      <a:tailEnd type="none" w="med" len="med"/>
                    </a:lnR>
                    <a:lnT w="12700" cap="flat" cmpd="sng" algn="ctr">
                      <a:solidFill>
                        <a:srgbClr val="02205E"/>
                      </a:solidFill>
                      <a:prstDash val="solid"/>
                      <a:round/>
                      <a:headEnd type="none" w="med" len="med"/>
                      <a:tailEnd type="none" w="med" len="med"/>
                    </a:lnT>
                    <a:lnB w="12700" cap="flat" cmpd="sng" algn="ctr">
                      <a:solidFill>
                        <a:srgbClr val="02205E"/>
                      </a:solidFill>
                      <a:prstDash val="solid"/>
                      <a:round/>
                      <a:headEnd type="none" w="med" len="med"/>
                      <a:tailEnd type="none" w="med" len="med"/>
                    </a:lnB>
                  </a:tcPr>
                </a:tc>
                <a:extLst>
                  <a:ext uri="{0D108BD9-81ED-4DB2-BD59-A6C34878D82A}">
                    <a16:rowId xmlns:a16="http://schemas.microsoft.com/office/drawing/2014/main" val="2604552897"/>
                  </a:ext>
                </a:extLst>
              </a:tr>
              <a:tr h="346821">
                <a:tc>
                  <a:txBody>
                    <a:bodyPr/>
                    <a:lstStyle/>
                    <a:p>
                      <a:pPr>
                        <a:spcAft>
                          <a:spcPts val="0"/>
                        </a:spcAft>
                      </a:pPr>
                      <a:r>
                        <a:rPr lang="en-GB" sz="700">
                          <a:solidFill>
                            <a:srgbClr val="000000"/>
                          </a:solidFill>
                          <a:effectLst/>
                          <a:latin typeface="Times" pitchFamily="2" charset="0"/>
                          <a:ea typeface="Times New Roman" pitchFamily="2" charset="0"/>
                          <a:cs typeface="Calibri" panose="020F0502020204030204" pitchFamily="34" charset="0"/>
                        </a:rPr>
                        <a:t>INFRAFRONTIER</a:t>
                      </a:r>
                      <a:endParaRPr lang="sv-SE" sz="700">
                        <a:effectLst/>
                        <a:latin typeface="Times New Roman" pitchFamily="2" charset="0"/>
                        <a:ea typeface="Times New Roman" pitchFamily="2" charset="0"/>
                        <a:cs typeface="Times New Roman" pitchFamily="2" charset="0"/>
                      </a:endParaRPr>
                    </a:p>
                  </a:txBody>
                  <a:tcPr marL="42080" marR="42080" marT="0" marB="0">
                    <a:lnL w="12700" cap="flat" cmpd="sng" algn="ctr">
                      <a:solidFill>
                        <a:srgbClr val="02205E"/>
                      </a:solidFill>
                      <a:prstDash val="solid"/>
                      <a:round/>
                      <a:headEnd type="none" w="med" len="med"/>
                      <a:tailEnd type="none" w="med" len="med"/>
                    </a:lnL>
                    <a:lnR w="12700" cap="flat" cmpd="sng" algn="ctr">
                      <a:solidFill>
                        <a:srgbClr val="02205E"/>
                      </a:solidFill>
                      <a:prstDash val="solid"/>
                      <a:round/>
                      <a:headEnd type="none" w="med" len="med"/>
                      <a:tailEnd type="none" w="med" len="med"/>
                    </a:lnR>
                    <a:lnT w="12700" cap="flat" cmpd="sng" algn="ctr">
                      <a:solidFill>
                        <a:srgbClr val="02205E"/>
                      </a:solidFill>
                      <a:prstDash val="solid"/>
                      <a:round/>
                      <a:headEnd type="none" w="med" len="med"/>
                      <a:tailEnd type="none" w="med" len="med"/>
                    </a:lnT>
                    <a:lnB w="12700" cap="flat" cmpd="sng" algn="ctr">
                      <a:solidFill>
                        <a:srgbClr val="02205E"/>
                      </a:solidFill>
                      <a:prstDash val="solid"/>
                      <a:round/>
                      <a:headEnd type="none" w="med" len="med"/>
                      <a:tailEnd type="none" w="med" len="med"/>
                    </a:lnB>
                    <a:solidFill>
                      <a:srgbClr val="F69D4A"/>
                    </a:solidFill>
                  </a:tcPr>
                </a:tc>
                <a:tc>
                  <a:txBody>
                    <a:bodyPr/>
                    <a:lstStyle/>
                    <a:p>
                      <a:pPr>
                        <a:spcAft>
                          <a:spcPts val="0"/>
                        </a:spcAft>
                      </a:pPr>
                      <a:r>
                        <a:rPr lang="en-GB" sz="700">
                          <a:solidFill>
                            <a:srgbClr val="000000"/>
                          </a:solidFill>
                          <a:effectLst/>
                          <a:latin typeface="Times" pitchFamily="2" charset="0"/>
                          <a:ea typeface="Times New Roman" pitchFamily="2" charset="0"/>
                          <a:cs typeface="Calibri" panose="020F0502020204030204" pitchFamily="34" charset="0"/>
                        </a:rPr>
                        <a:t>European Research Infrastructure for the generation, phenotyping, archiving and distribution of mouse disease models</a:t>
                      </a:r>
                      <a:endParaRPr lang="sv-SE" sz="700">
                        <a:effectLst/>
                        <a:latin typeface="Times New Roman" pitchFamily="2" charset="0"/>
                        <a:ea typeface="Times New Roman" pitchFamily="2" charset="0"/>
                        <a:cs typeface="Times New Roman" pitchFamily="2" charset="0"/>
                      </a:endParaRPr>
                    </a:p>
                  </a:txBody>
                  <a:tcPr marL="42080" marR="42080" marT="0" marB="0">
                    <a:lnL w="12700" cap="flat" cmpd="sng" algn="ctr">
                      <a:solidFill>
                        <a:srgbClr val="02205E"/>
                      </a:solidFill>
                      <a:prstDash val="solid"/>
                      <a:round/>
                      <a:headEnd type="none" w="med" len="med"/>
                      <a:tailEnd type="none" w="med" len="med"/>
                    </a:lnL>
                    <a:lnR w="12700" cap="flat" cmpd="sng" algn="ctr">
                      <a:solidFill>
                        <a:srgbClr val="02205E"/>
                      </a:solidFill>
                      <a:prstDash val="solid"/>
                      <a:round/>
                      <a:headEnd type="none" w="med" len="med"/>
                      <a:tailEnd type="none" w="med" len="med"/>
                    </a:lnR>
                    <a:lnT w="12700" cap="flat" cmpd="sng" algn="ctr">
                      <a:solidFill>
                        <a:srgbClr val="02205E"/>
                      </a:solidFill>
                      <a:prstDash val="solid"/>
                      <a:round/>
                      <a:headEnd type="none" w="med" len="med"/>
                      <a:tailEnd type="none" w="med" len="med"/>
                    </a:lnT>
                    <a:lnB w="12700" cap="flat" cmpd="sng" algn="ctr">
                      <a:solidFill>
                        <a:srgbClr val="02205E"/>
                      </a:solidFill>
                      <a:prstDash val="solid"/>
                      <a:round/>
                      <a:headEnd type="none" w="med" len="med"/>
                      <a:tailEnd type="none" w="med" len="med"/>
                    </a:lnB>
                  </a:tcPr>
                </a:tc>
                <a:extLst>
                  <a:ext uri="{0D108BD9-81ED-4DB2-BD59-A6C34878D82A}">
                    <a16:rowId xmlns:a16="http://schemas.microsoft.com/office/drawing/2014/main" val="1579305534"/>
                  </a:ext>
                </a:extLst>
              </a:tr>
              <a:tr h="173410">
                <a:tc>
                  <a:txBody>
                    <a:bodyPr/>
                    <a:lstStyle/>
                    <a:p>
                      <a:pPr>
                        <a:spcAft>
                          <a:spcPts val="0"/>
                        </a:spcAft>
                      </a:pPr>
                      <a:r>
                        <a:rPr lang="en-GB" sz="700">
                          <a:solidFill>
                            <a:srgbClr val="000000"/>
                          </a:solidFill>
                          <a:effectLst/>
                          <a:latin typeface="Times" pitchFamily="2" charset="0"/>
                          <a:ea typeface="Times New Roman" pitchFamily="2" charset="0"/>
                          <a:cs typeface="Calibri" panose="020F0502020204030204" pitchFamily="34" charset="0"/>
                        </a:rPr>
                        <a:t>INSTRUCT ERIC</a:t>
                      </a:r>
                      <a:endParaRPr lang="sv-SE" sz="700">
                        <a:effectLst/>
                        <a:latin typeface="Times New Roman" pitchFamily="2" charset="0"/>
                        <a:ea typeface="Times New Roman" pitchFamily="2" charset="0"/>
                        <a:cs typeface="Times New Roman" pitchFamily="2" charset="0"/>
                      </a:endParaRPr>
                    </a:p>
                  </a:txBody>
                  <a:tcPr marL="42080" marR="42080" marT="0" marB="0">
                    <a:lnL w="12700" cap="flat" cmpd="sng" algn="ctr">
                      <a:solidFill>
                        <a:srgbClr val="02205E"/>
                      </a:solidFill>
                      <a:prstDash val="solid"/>
                      <a:round/>
                      <a:headEnd type="none" w="med" len="med"/>
                      <a:tailEnd type="none" w="med" len="med"/>
                    </a:lnL>
                    <a:lnR w="12700" cap="flat" cmpd="sng" algn="ctr">
                      <a:solidFill>
                        <a:srgbClr val="02205E"/>
                      </a:solidFill>
                      <a:prstDash val="solid"/>
                      <a:round/>
                      <a:headEnd type="none" w="med" len="med"/>
                      <a:tailEnd type="none" w="med" len="med"/>
                    </a:lnR>
                    <a:lnT w="12700" cap="flat" cmpd="sng" algn="ctr">
                      <a:solidFill>
                        <a:srgbClr val="02205E"/>
                      </a:solidFill>
                      <a:prstDash val="solid"/>
                      <a:round/>
                      <a:headEnd type="none" w="med" len="med"/>
                      <a:tailEnd type="none" w="med" len="med"/>
                    </a:lnT>
                    <a:lnB w="12700" cap="flat" cmpd="sng" algn="ctr">
                      <a:solidFill>
                        <a:srgbClr val="02205E"/>
                      </a:solidFill>
                      <a:prstDash val="solid"/>
                      <a:round/>
                      <a:headEnd type="none" w="med" len="med"/>
                      <a:tailEnd type="none" w="med" len="med"/>
                    </a:lnB>
                    <a:solidFill>
                      <a:srgbClr val="F69D4A"/>
                    </a:solidFill>
                  </a:tcPr>
                </a:tc>
                <a:tc>
                  <a:txBody>
                    <a:bodyPr/>
                    <a:lstStyle/>
                    <a:p>
                      <a:pPr>
                        <a:spcAft>
                          <a:spcPts val="0"/>
                        </a:spcAft>
                      </a:pPr>
                      <a:r>
                        <a:rPr lang="en-GB" sz="700">
                          <a:solidFill>
                            <a:srgbClr val="000000"/>
                          </a:solidFill>
                          <a:effectLst/>
                          <a:latin typeface="Times" pitchFamily="2" charset="0"/>
                          <a:ea typeface="Times New Roman" pitchFamily="2" charset="0"/>
                          <a:cs typeface="Calibri" panose="020F0502020204030204" pitchFamily="34" charset="0"/>
                        </a:rPr>
                        <a:t>Integrated Structural Biology Infrastructure</a:t>
                      </a:r>
                      <a:endParaRPr lang="sv-SE" sz="700">
                        <a:effectLst/>
                        <a:latin typeface="Times New Roman" pitchFamily="2" charset="0"/>
                        <a:ea typeface="Times New Roman" pitchFamily="2" charset="0"/>
                        <a:cs typeface="Times New Roman" pitchFamily="2" charset="0"/>
                      </a:endParaRPr>
                    </a:p>
                  </a:txBody>
                  <a:tcPr marL="42080" marR="42080" marT="0" marB="0">
                    <a:lnL w="12700" cap="flat" cmpd="sng" algn="ctr">
                      <a:solidFill>
                        <a:srgbClr val="02205E"/>
                      </a:solidFill>
                      <a:prstDash val="solid"/>
                      <a:round/>
                      <a:headEnd type="none" w="med" len="med"/>
                      <a:tailEnd type="none" w="med" len="med"/>
                    </a:lnL>
                    <a:lnR w="12700" cap="flat" cmpd="sng" algn="ctr">
                      <a:solidFill>
                        <a:srgbClr val="02205E"/>
                      </a:solidFill>
                      <a:prstDash val="solid"/>
                      <a:round/>
                      <a:headEnd type="none" w="med" len="med"/>
                      <a:tailEnd type="none" w="med" len="med"/>
                    </a:lnR>
                    <a:lnT w="12700" cap="flat" cmpd="sng" algn="ctr">
                      <a:solidFill>
                        <a:srgbClr val="02205E"/>
                      </a:solidFill>
                      <a:prstDash val="solid"/>
                      <a:round/>
                      <a:headEnd type="none" w="med" len="med"/>
                      <a:tailEnd type="none" w="med" len="med"/>
                    </a:lnT>
                    <a:lnB w="12700" cap="flat" cmpd="sng" algn="ctr">
                      <a:solidFill>
                        <a:srgbClr val="02205E"/>
                      </a:solidFill>
                      <a:prstDash val="solid"/>
                      <a:round/>
                      <a:headEnd type="none" w="med" len="med"/>
                      <a:tailEnd type="none" w="med" len="med"/>
                    </a:lnB>
                  </a:tcPr>
                </a:tc>
                <a:extLst>
                  <a:ext uri="{0D108BD9-81ED-4DB2-BD59-A6C34878D82A}">
                    <a16:rowId xmlns:a16="http://schemas.microsoft.com/office/drawing/2014/main" val="3973724513"/>
                  </a:ext>
                </a:extLst>
              </a:tr>
              <a:tr h="173410">
                <a:tc>
                  <a:txBody>
                    <a:bodyPr/>
                    <a:lstStyle/>
                    <a:p>
                      <a:pPr>
                        <a:spcAft>
                          <a:spcPts val="0"/>
                        </a:spcAft>
                      </a:pPr>
                      <a:r>
                        <a:rPr lang="en-GB" sz="700">
                          <a:solidFill>
                            <a:srgbClr val="FFFFFF"/>
                          </a:solidFill>
                          <a:effectLst/>
                          <a:latin typeface="Times" pitchFamily="2" charset="0"/>
                          <a:ea typeface="Times New Roman" pitchFamily="2" charset="0"/>
                          <a:cs typeface="Calibri" panose="020F0502020204030204" pitchFamily="34" charset="0"/>
                        </a:rPr>
                        <a:t>LifeWatch ERIC</a:t>
                      </a:r>
                      <a:endParaRPr lang="sv-SE" sz="700">
                        <a:effectLst/>
                        <a:latin typeface="Times New Roman" pitchFamily="2" charset="0"/>
                        <a:ea typeface="Times New Roman" pitchFamily="2" charset="0"/>
                        <a:cs typeface="Times New Roman" pitchFamily="2" charset="0"/>
                      </a:endParaRPr>
                    </a:p>
                  </a:txBody>
                  <a:tcPr marL="42080" marR="42080" marT="0" marB="0">
                    <a:lnL w="12700" cap="flat" cmpd="sng" algn="ctr">
                      <a:solidFill>
                        <a:srgbClr val="02205E"/>
                      </a:solidFill>
                      <a:prstDash val="solid"/>
                      <a:round/>
                      <a:headEnd type="none" w="med" len="med"/>
                      <a:tailEnd type="none" w="med" len="med"/>
                    </a:lnL>
                    <a:lnR w="12700" cap="flat" cmpd="sng" algn="ctr">
                      <a:solidFill>
                        <a:srgbClr val="02205E"/>
                      </a:solidFill>
                      <a:prstDash val="solid"/>
                      <a:round/>
                      <a:headEnd type="none" w="med" len="med"/>
                      <a:tailEnd type="none" w="med" len="med"/>
                    </a:lnR>
                    <a:lnT w="12700" cap="flat" cmpd="sng" algn="ctr">
                      <a:solidFill>
                        <a:srgbClr val="02205E"/>
                      </a:solidFill>
                      <a:prstDash val="solid"/>
                      <a:round/>
                      <a:headEnd type="none" w="med" len="med"/>
                      <a:tailEnd type="none" w="med" len="med"/>
                    </a:lnT>
                    <a:lnB w="12700" cap="flat" cmpd="sng" algn="ctr">
                      <a:solidFill>
                        <a:srgbClr val="02205E"/>
                      </a:solidFill>
                      <a:prstDash val="solid"/>
                      <a:round/>
                      <a:headEnd type="none" w="med" len="med"/>
                      <a:tailEnd type="none" w="med" len="med"/>
                    </a:lnB>
                    <a:solidFill>
                      <a:srgbClr val="39B46A"/>
                    </a:solidFill>
                  </a:tcPr>
                </a:tc>
                <a:tc>
                  <a:txBody>
                    <a:bodyPr/>
                    <a:lstStyle/>
                    <a:p>
                      <a:pPr>
                        <a:spcAft>
                          <a:spcPts val="0"/>
                        </a:spcAft>
                      </a:pPr>
                      <a:r>
                        <a:rPr lang="en-GB" sz="700">
                          <a:solidFill>
                            <a:srgbClr val="000000"/>
                          </a:solidFill>
                          <a:effectLst/>
                          <a:latin typeface="Times" pitchFamily="2" charset="0"/>
                          <a:ea typeface="Times New Roman" pitchFamily="2" charset="0"/>
                          <a:cs typeface="Calibri" panose="020F0502020204030204" pitchFamily="34" charset="0"/>
                        </a:rPr>
                        <a:t>e-Infrastructure of Biodiversity and Ecosystem Research</a:t>
                      </a:r>
                      <a:endParaRPr lang="sv-SE" sz="700">
                        <a:effectLst/>
                        <a:latin typeface="Times New Roman" pitchFamily="2" charset="0"/>
                        <a:ea typeface="Times New Roman" pitchFamily="2" charset="0"/>
                        <a:cs typeface="Times New Roman" pitchFamily="2" charset="0"/>
                      </a:endParaRPr>
                    </a:p>
                  </a:txBody>
                  <a:tcPr marL="42080" marR="42080" marT="0" marB="0">
                    <a:lnL w="12700" cap="flat" cmpd="sng" algn="ctr">
                      <a:solidFill>
                        <a:srgbClr val="02205E"/>
                      </a:solidFill>
                      <a:prstDash val="solid"/>
                      <a:round/>
                      <a:headEnd type="none" w="med" len="med"/>
                      <a:tailEnd type="none" w="med" len="med"/>
                    </a:lnL>
                    <a:lnR w="12700" cap="flat" cmpd="sng" algn="ctr">
                      <a:solidFill>
                        <a:srgbClr val="02205E"/>
                      </a:solidFill>
                      <a:prstDash val="solid"/>
                      <a:round/>
                      <a:headEnd type="none" w="med" len="med"/>
                      <a:tailEnd type="none" w="med" len="med"/>
                    </a:lnR>
                    <a:lnT w="12700" cap="flat" cmpd="sng" algn="ctr">
                      <a:solidFill>
                        <a:srgbClr val="02205E"/>
                      </a:solidFill>
                      <a:prstDash val="solid"/>
                      <a:round/>
                      <a:headEnd type="none" w="med" len="med"/>
                      <a:tailEnd type="none" w="med" len="med"/>
                    </a:lnT>
                    <a:lnB w="12700" cap="flat" cmpd="sng" algn="ctr">
                      <a:solidFill>
                        <a:srgbClr val="02205E"/>
                      </a:solidFill>
                      <a:prstDash val="solid"/>
                      <a:round/>
                      <a:headEnd type="none" w="med" len="med"/>
                      <a:tailEnd type="none" w="med" len="med"/>
                    </a:lnB>
                  </a:tcPr>
                </a:tc>
                <a:extLst>
                  <a:ext uri="{0D108BD9-81ED-4DB2-BD59-A6C34878D82A}">
                    <a16:rowId xmlns:a16="http://schemas.microsoft.com/office/drawing/2014/main" val="2379804139"/>
                  </a:ext>
                </a:extLst>
              </a:tr>
              <a:tr h="173410">
                <a:tc>
                  <a:txBody>
                    <a:bodyPr/>
                    <a:lstStyle/>
                    <a:p>
                      <a:pPr>
                        <a:spcAft>
                          <a:spcPts val="0"/>
                        </a:spcAft>
                      </a:pPr>
                      <a:r>
                        <a:rPr lang="en-GB" sz="700">
                          <a:solidFill>
                            <a:srgbClr val="000000"/>
                          </a:solidFill>
                          <a:effectLst/>
                          <a:latin typeface="Times" pitchFamily="2" charset="0"/>
                          <a:ea typeface="Times New Roman" pitchFamily="2" charset="0"/>
                          <a:cs typeface="Calibri" panose="020F0502020204030204" pitchFamily="34" charset="0"/>
                        </a:rPr>
                        <a:t>METROFOOD-RI</a:t>
                      </a:r>
                      <a:endParaRPr lang="sv-SE" sz="700">
                        <a:effectLst/>
                        <a:latin typeface="Times New Roman" pitchFamily="2" charset="0"/>
                        <a:ea typeface="Times New Roman" pitchFamily="2" charset="0"/>
                        <a:cs typeface="Times New Roman" pitchFamily="2" charset="0"/>
                      </a:endParaRPr>
                    </a:p>
                  </a:txBody>
                  <a:tcPr marL="42080" marR="42080" marT="0" marB="0">
                    <a:lnL w="12700" cap="flat" cmpd="sng" algn="ctr">
                      <a:solidFill>
                        <a:srgbClr val="02205E"/>
                      </a:solidFill>
                      <a:prstDash val="solid"/>
                      <a:round/>
                      <a:headEnd type="none" w="med" len="med"/>
                      <a:tailEnd type="none" w="med" len="med"/>
                    </a:lnL>
                    <a:lnR w="12700" cap="flat" cmpd="sng" algn="ctr">
                      <a:solidFill>
                        <a:srgbClr val="02205E"/>
                      </a:solidFill>
                      <a:prstDash val="solid"/>
                      <a:round/>
                      <a:headEnd type="none" w="med" len="med"/>
                      <a:tailEnd type="none" w="med" len="med"/>
                    </a:lnR>
                    <a:lnT w="12700" cap="flat" cmpd="sng" algn="ctr">
                      <a:solidFill>
                        <a:srgbClr val="02205E"/>
                      </a:solidFill>
                      <a:prstDash val="solid"/>
                      <a:round/>
                      <a:headEnd type="none" w="med" len="med"/>
                      <a:tailEnd type="none" w="med" len="med"/>
                    </a:lnT>
                    <a:lnB w="12700" cap="flat" cmpd="sng" algn="ctr">
                      <a:solidFill>
                        <a:srgbClr val="02205E"/>
                      </a:solidFill>
                      <a:prstDash val="solid"/>
                      <a:round/>
                      <a:headEnd type="none" w="med" len="med"/>
                      <a:tailEnd type="none" w="med" len="med"/>
                    </a:lnB>
                    <a:solidFill>
                      <a:srgbClr val="F69D4A"/>
                    </a:solidFill>
                  </a:tcPr>
                </a:tc>
                <a:tc>
                  <a:txBody>
                    <a:bodyPr/>
                    <a:lstStyle/>
                    <a:p>
                      <a:pPr>
                        <a:spcAft>
                          <a:spcPts val="0"/>
                        </a:spcAft>
                      </a:pPr>
                      <a:r>
                        <a:rPr lang="en-GB" sz="700">
                          <a:solidFill>
                            <a:srgbClr val="000000"/>
                          </a:solidFill>
                          <a:effectLst/>
                          <a:latin typeface="Times" pitchFamily="2" charset="0"/>
                          <a:ea typeface="Times New Roman" pitchFamily="2" charset="0"/>
                          <a:cs typeface="Calibri" panose="020F0502020204030204" pitchFamily="34" charset="0"/>
                        </a:rPr>
                        <a:t>Infrastructure for Promoting Metrology in Food and Nutrition</a:t>
                      </a:r>
                      <a:endParaRPr lang="sv-SE" sz="700">
                        <a:effectLst/>
                        <a:latin typeface="Times New Roman" pitchFamily="2" charset="0"/>
                        <a:ea typeface="Times New Roman" pitchFamily="2" charset="0"/>
                        <a:cs typeface="Times New Roman" pitchFamily="2" charset="0"/>
                      </a:endParaRPr>
                    </a:p>
                  </a:txBody>
                  <a:tcPr marL="42080" marR="42080" marT="0" marB="0">
                    <a:lnL w="12700" cap="flat" cmpd="sng" algn="ctr">
                      <a:solidFill>
                        <a:srgbClr val="02205E"/>
                      </a:solidFill>
                      <a:prstDash val="solid"/>
                      <a:round/>
                      <a:headEnd type="none" w="med" len="med"/>
                      <a:tailEnd type="none" w="med" len="med"/>
                    </a:lnL>
                    <a:lnR w="12700" cap="flat" cmpd="sng" algn="ctr">
                      <a:solidFill>
                        <a:srgbClr val="02205E"/>
                      </a:solidFill>
                      <a:prstDash val="solid"/>
                      <a:round/>
                      <a:headEnd type="none" w="med" len="med"/>
                      <a:tailEnd type="none" w="med" len="med"/>
                    </a:lnR>
                    <a:lnT w="12700" cap="flat" cmpd="sng" algn="ctr">
                      <a:solidFill>
                        <a:srgbClr val="02205E"/>
                      </a:solidFill>
                      <a:prstDash val="solid"/>
                      <a:round/>
                      <a:headEnd type="none" w="med" len="med"/>
                      <a:tailEnd type="none" w="med" len="med"/>
                    </a:lnT>
                    <a:lnB w="12700" cap="flat" cmpd="sng" algn="ctr">
                      <a:solidFill>
                        <a:srgbClr val="02205E"/>
                      </a:solidFill>
                      <a:prstDash val="solid"/>
                      <a:round/>
                      <a:headEnd type="none" w="med" len="med"/>
                      <a:tailEnd type="none" w="med" len="med"/>
                    </a:lnB>
                  </a:tcPr>
                </a:tc>
                <a:extLst>
                  <a:ext uri="{0D108BD9-81ED-4DB2-BD59-A6C34878D82A}">
                    <a16:rowId xmlns:a16="http://schemas.microsoft.com/office/drawing/2014/main" val="750914948"/>
                  </a:ext>
                </a:extLst>
              </a:tr>
              <a:tr h="346821">
                <a:tc>
                  <a:txBody>
                    <a:bodyPr/>
                    <a:lstStyle/>
                    <a:p>
                      <a:pPr>
                        <a:spcAft>
                          <a:spcPts val="0"/>
                        </a:spcAft>
                      </a:pPr>
                      <a:r>
                        <a:rPr lang="en-GB" sz="700">
                          <a:solidFill>
                            <a:srgbClr val="000000"/>
                          </a:solidFill>
                          <a:effectLst/>
                          <a:latin typeface="Times" pitchFamily="2" charset="0"/>
                          <a:ea typeface="Times New Roman" pitchFamily="2" charset="0"/>
                          <a:cs typeface="Calibri" panose="020F0502020204030204" pitchFamily="34" charset="0"/>
                        </a:rPr>
                        <a:t>MYRRHA</a:t>
                      </a:r>
                      <a:endParaRPr lang="sv-SE" sz="700">
                        <a:effectLst/>
                        <a:latin typeface="Times New Roman" pitchFamily="2" charset="0"/>
                        <a:ea typeface="Times New Roman" pitchFamily="2" charset="0"/>
                        <a:cs typeface="Times New Roman" pitchFamily="2" charset="0"/>
                      </a:endParaRPr>
                    </a:p>
                  </a:txBody>
                  <a:tcPr marL="42080" marR="42080" marT="0" marB="0">
                    <a:lnL w="12700" cap="flat" cmpd="sng" algn="ctr">
                      <a:solidFill>
                        <a:srgbClr val="02205E"/>
                      </a:solidFill>
                      <a:prstDash val="solid"/>
                      <a:round/>
                      <a:headEnd type="none" w="med" len="med"/>
                      <a:tailEnd type="none" w="med" len="med"/>
                    </a:lnL>
                    <a:lnR w="12700" cap="flat" cmpd="sng" algn="ctr">
                      <a:solidFill>
                        <a:srgbClr val="02205E"/>
                      </a:solidFill>
                      <a:prstDash val="solid"/>
                      <a:round/>
                      <a:headEnd type="none" w="med" len="med"/>
                      <a:tailEnd type="none" w="med" len="med"/>
                    </a:lnR>
                    <a:lnT w="12700" cap="flat" cmpd="sng" algn="ctr">
                      <a:solidFill>
                        <a:srgbClr val="02205E"/>
                      </a:solidFill>
                      <a:prstDash val="solid"/>
                      <a:round/>
                      <a:headEnd type="none" w="med" len="med"/>
                      <a:tailEnd type="none" w="med" len="med"/>
                    </a:lnT>
                    <a:lnB w="12700" cap="flat" cmpd="sng" algn="ctr">
                      <a:solidFill>
                        <a:srgbClr val="02205E"/>
                      </a:solidFill>
                      <a:prstDash val="solid"/>
                      <a:round/>
                      <a:headEnd type="none" w="med" len="med"/>
                      <a:tailEnd type="none" w="med" len="med"/>
                    </a:lnB>
                    <a:solidFill>
                      <a:srgbClr val="CCD574"/>
                    </a:solidFill>
                  </a:tcPr>
                </a:tc>
                <a:tc>
                  <a:txBody>
                    <a:bodyPr/>
                    <a:lstStyle/>
                    <a:p>
                      <a:pPr>
                        <a:spcAft>
                          <a:spcPts val="0"/>
                        </a:spcAft>
                      </a:pPr>
                      <a:r>
                        <a:rPr lang="en-GB" sz="700">
                          <a:solidFill>
                            <a:srgbClr val="000000"/>
                          </a:solidFill>
                          <a:effectLst/>
                          <a:latin typeface="Times" pitchFamily="2" charset="0"/>
                          <a:ea typeface="Times New Roman" pitchFamily="2" charset="0"/>
                          <a:cs typeface="Calibri" panose="020F0502020204030204" pitchFamily="34" charset="0"/>
                        </a:rPr>
                        <a:t>Multi-purpose hYbrid Research Reactor for High-tech Applications</a:t>
                      </a:r>
                      <a:endParaRPr lang="sv-SE" sz="700">
                        <a:effectLst/>
                        <a:latin typeface="Times New Roman" pitchFamily="2" charset="0"/>
                        <a:ea typeface="Times New Roman" pitchFamily="2" charset="0"/>
                        <a:cs typeface="Times New Roman" pitchFamily="2" charset="0"/>
                      </a:endParaRPr>
                    </a:p>
                  </a:txBody>
                  <a:tcPr marL="42080" marR="42080" marT="0" marB="0">
                    <a:lnL w="12700" cap="flat" cmpd="sng" algn="ctr">
                      <a:solidFill>
                        <a:srgbClr val="02205E"/>
                      </a:solidFill>
                      <a:prstDash val="solid"/>
                      <a:round/>
                      <a:headEnd type="none" w="med" len="med"/>
                      <a:tailEnd type="none" w="med" len="med"/>
                    </a:lnL>
                    <a:lnR w="12700" cap="flat" cmpd="sng" algn="ctr">
                      <a:solidFill>
                        <a:srgbClr val="02205E"/>
                      </a:solidFill>
                      <a:prstDash val="solid"/>
                      <a:round/>
                      <a:headEnd type="none" w="med" len="med"/>
                      <a:tailEnd type="none" w="med" len="med"/>
                    </a:lnR>
                    <a:lnT w="12700" cap="flat" cmpd="sng" algn="ctr">
                      <a:solidFill>
                        <a:srgbClr val="02205E"/>
                      </a:solidFill>
                      <a:prstDash val="solid"/>
                      <a:round/>
                      <a:headEnd type="none" w="med" len="med"/>
                      <a:tailEnd type="none" w="med" len="med"/>
                    </a:lnT>
                    <a:lnB w="12700" cap="flat" cmpd="sng" algn="ctr">
                      <a:solidFill>
                        <a:srgbClr val="02205E"/>
                      </a:solidFill>
                      <a:prstDash val="solid"/>
                      <a:round/>
                      <a:headEnd type="none" w="med" len="med"/>
                      <a:tailEnd type="none" w="med" len="med"/>
                    </a:lnB>
                  </a:tcPr>
                </a:tc>
                <a:extLst>
                  <a:ext uri="{0D108BD9-81ED-4DB2-BD59-A6C34878D82A}">
                    <a16:rowId xmlns:a16="http://schemas.microsoft.com/office/drawing/2014/main" val="3806515453"/>
                  </a:ext>
                </a:extLst>
              </a:tr>
              <a:tr h="173410">
                <a:tc>
                  <a:txBody>
                    <a:bodyPr/>
                    <a:lstStyle/>
                    <a:p>
                      <a:pPr>
                        <a:spcAft>
                          <a:spcPts val="0"/>
                        </a:spcAft>
                      </a:pPr>
                      <a:r>
                        <a:rPr lang="en-GB" sz="700">
                          <a:solidFill>
                            <a:srgbClr val="FFFFFF"/>
                          </a:solidFill>
                          <a:effectLst/>
                          <a:latin typeface="Times" pitchFamily="2" charset="0"/>
                          <a:ea typeface="Times New Roman" pitchFamily="2" charset="0"/>
                          <a:cs typeface="Calibri" panose="020F0502020204030204" pitchFamily="34" charset="0"/>
                        </a:rPr>
                        <a:t>SIOS</a:t>
                      </a:r>
                      <a:endParaRPr lang="sv-SE" sz="700">
                        <a:effectLst/>
                        <a:latin typeface="Times New Roman" pitchFamily="2" charset="0"/>
                        <a:ea typeface="Times New Roman" pitchFamily="2" charset="0"/>
                        <a:cs typeface="Times New Roman" pitchFamily="2" charset="0"/>
                      </a:endParaRPr>
                    </a:p>
                  </a:txBody>
                  <a:tcPr marL="42080" marR="42080" marT="0" marB="0">
                    <a:lnL w="12700" cap="flat" cmpd="sng" algn="ctr">
                      <a:solidFill>
                        <a:srgbClr val="02205E"/>
                      </a:solidFill>
                      <a:prstDash val="solid"/>
                      <a:round/>
                      <a:headEnd type="none" w="med" len="med"/>
                      <a:tailEnd type="none" w="med" len="med"/>
                    </a:lnL>
                    <a:lnR w="12700" cap="flat" cmpd="sng" algn="ctr">
                      <a:solidFill>
                        <a:srgbClr val="02205E"/>
                      </a:solidFill>
                      <a:prstDash val="solid"/>
                      <a:round/>
                      <a:headEnd type="none" w="med" len="med"/>
                      <a:tailEnd type="none" w="med" len="med"/>
                    </a:lnR>
                    <a:lnT w="12700" cap="flat" cmpd="sng" algn="ctr">
                      <a:solidFill>
                        <a:srgbClr val="02205E"/>
                      </a:solidFill>
                      <a:prstDash val="solid"/>
                      <a:round/>
                      <a:headEnd type="none" w="med" len="med"/>
                      <a:tailEnd type="none" w="med" len="med"/>
                    </a:lnT>
                    <a:lnB w="12700" cap="flat" cmpd="sng" algn="ctr">
                      <a:solidFill>
                        <a:srgbClr val="02205E"/>
                      </a:solidFill>
                      <a:prstDash val="solid"/>
                      <a:round/>
                      <a:headEnd type="none" w="med" len="med"/>
                      <a:tailEnd type="none" w="med" len="med"/>
                    </a:lnB>
                    <a:solidFill>
                      <a:srgbClr val="39B46A"/>
                    </a:solidFill>
                  </a:tcPr>
                </a:tc>
                <a:tc>
                  <a:txBody>
                    <a:bodyPr/>
                    <a:lstStyle/>
                    <a:p>
                      <a:pPr>
                        <a:spcAft>
                          <a:spcPts val="0"/>
                        </a:spcAft>
                      </a:pPr>
                      <a:r>
                        <a:rPr lang="en-GB" sz="700">
                          <a:solidFill>
                            <a:srgbClr val="000000"/>
                          </a:solidFill>
                          <a:effectLst/>
                          <a:latin typeface="Times" pitchFamily="2" charset="0"/>
                          <a:ea typeface="Times New Roman" pitchFamily="2" charset="0"/>
                          <a:cs typeface="Calibri" panose="020F0502020204030204" pitchFamily="34" charset="0"/>
                        </a:rPr>
                        <a:t>Svalbard Integrated Arctic Earth Observing System</a:t>
                      </a:r>
                      <a:endParaRPr lang="sv-SE" sz="700">
                        <a:effectLst/>
                        <a:latin typeface="Times New Roman" pitchFamily="2" charset="0"/>
                        <a:ea typeface="Times New Roman" pitchFamily="2" charset="0"/>
                        <a:cs typeface="Times New Roman" pitchFamily="2" charset="0"/>
                      </a:endParaRPr>
                    </a:p>
                  </a:txBody>
                  <a:tcPr marL="42080" marR="42080" marT="0" marB="0">
                    <a:lnL w="12700" cap="flat" cmpd="sng" algn="ctr">
                      <a:solidFill>
                        <a:srgbClr val="02205E"/>
                      </a:solidFill>
                      <a:prstDash val="solid"/>
                      <a:round/>
                      <a:headEnd type="none" w="med" len="med"/>
                      <a:tailEnd type="none" w="med" len="med"/>
                    </a:lnL>
                    <a:lnR w="12700" cap="flat" cmpd="sng" algn="ctr">
                      <a:solidFill>
                        <a:srgbClr val="02205E"/>
                      </a:solidFill>
                      <a:prstDash val="solid"/>
                      <a:round/>
                      <a:headEnd type="none" w="med" len="med"/>
                      <a:tailEnd type="none" w="med" len="med"/>
                    </a:lnR>
                    <a:lnT w="12700" cap="flat" cmpd="sng" algn="ctr">
                      <a:solidFill>
                        <a:srgbClr val="02205E"/>
                      </a:solidFill>
                      <a:prstDash val="solid"/>
                      <a:round/>
                      <a:headEnd type="none" w="med" len="med"/>
                      <a:tailEnd type="none" w="med" len="med"/>
                    </a:lnT>
                    <a:lnB w="12700" cap="flat" cmpd="sng" algn="ctr">
                      <a:solidFill>
                        <a:srgbClr val="02205E"/>
                      </a:solidFill>
                      <a:prstDash val="solid"/>
                      <a:round/>
                      <a:headEnd type="none" w="med" len="med"/>
                      <a:tailEnd type="none" w="med" len="med"/>
                    </a:lnB>
                  </a:tcPr>
                </a:tc>
                <a:extLst>
                  <a:ext uri="{0D108BD9-81ED-4DB2-BD59-A6C34878D82A}">
                    <a16:rowId xmlns:a16="http://schemas.microsoft.com/office/drawing/2014/main" val="1544076996"/>
                  </a:ext>
                </a:extLst>
              </a:tr>
              <a:tr h="173410">
                <a:tc>
                  <a:txBody>
                    <a:bodyPr/>
                    <a:lstStyle/>
                    <a:p>
                      <a:pPr>
                        <a:spcAft>
                          <a:spcPts val="0"/>
                        </a:spcAft>
                      </a:pPr>
                      <a:r>
                        <a:rPr lang="en-GB" sz="700">
                          <a:solidFill>
                            <a:srgbClr val="FFFFFF"/>
                          </a:solidFill>
                          <a:effectLst/>
                          <a:latin typeface="Times" pitchFamily="2" charset="0"/>
                          <a:ea typeface="Times New Roman" pitchFamily="2" charset="0"/>
                          <a:cs typeface="Calibri" panose="020F0502020204030204" pitchFamily="34" charset="0"/>
                        </a:rPr>
                        <a:t>SKA</a:t>
                      </a:r>
                      <a:endParaRPr lang="sv-SE" sz="700">
                        <a:effectLst/>
                        <a:latin typeface="Times New Roman" pitchFamily="2" charset="0"/>
                        <a:ea typeface="Times New Roman" pitchFamily="2" charset="0"/>
                        <a:cs typeface="Times New Roman" pitchFamily="2" charset="0"/>
                      </a:endParaRPr>
                    </a:p>
                  </a:txBody>
                  <a:tcPr marL="42080" marR="42080" marT="0" marB="0">
                    <a:lnL w="12700" cap="flat" cmpd="sng" algn="ctr">
                      <a:solidFill>
                        <a:srgbClr val="02205E"/>
                      </a:solidFill>
                      <a:prstDash val="solid"/>
                      <a:round/>
                      <a:headEnd type="none" w="med" len="med"/>
                      <a:tailEnd type="none" w="med" len="med"/>
                    </a:lnL>
                    <a:lnR w="12700" cap="flat" cmpd="sng" algn="ctr">
                      <a:solidFill>
                        <a:srgbClr val="02205E"/>
                      </a:solidFill>
                      <a:prstDash val="solid"/>
                      <a:round/>
                      <a:headEnd type="none" w="med" len="med"/>
                      <a:tailEnd type="none" w="med" len="med"/>
                    </a:lnR>
                    <a:lnT w="12700" cap="flat" cmpd="sng" algn="ctr">
                      <a:solidFill>
                        <a:srgbClr val="02205E"/>
                      </a:solidFill>
                      <a:prstDash val="solid"/>
                      <a:round/>
                      <a:headEnd type="none" w="med" len="med"/>
                      <a:tailEnd type="none" w="med" len="med"/>
                    </a:lnT>
                    <a:lnB w="12700" cap="flat" cmpd="sng" algn="ctr">
                      <a:solidFill>
                        <a:srgbClr val="02205E"/>
                      </a:solidFill>
                      <a:prstDash val="solid"/>
                      <a:round/>
                      <a:headEnd type="none" w="med" len="med"/>
                      <a:tailEnd type="none" w="med" len="med"/>
                    </a:lnB>
                    <a:solidFill>
                      <a:srgbClr val="8B6BAF"/>
                    </a:solidFill>
                  </a:tcPr>
                </a:tc>
                <a:tc>
                  <a:txBody>
                    <a:bodyPr/>
                    <a:lstStyle/>
                    <a:p>
                      <a:pPr>
                        <a:spcAft>
                          <a:spcPts val="0"/>
                        </a:spcAft>
                      </a:pPr>
                      <a:r>
                        <a:rPr lang="en-GB" sz="700" dirty="0">
                          <a:solidFill>
                            <a:srgbClr val="000000"/>
                          </a:solidFill>
                          <a:effectLst/>
                          <a:latin typeface="Times" pitchFamily="2" charset="0"/>
                          <a:ea typeface="Times New Roman" pitchFamily="2" charset="0"/>
                          <a:cs typeface="Calibri" panose="020F0502020204030204" pitchFamily="34" charset="0"/>
                        </a:rPr>
                        <a:t>The Square Kilometre Array</a:t>
                      </a:r>
                      <a:endParaRPr lang="sv-SE" sz="700" dirty="0">
                        <a:effectLst/>
                        <a:latin typeface="Times New Roman" pitchFamily="2" charset="0"/>
                        <a:ea typeface="Times New Roman" pitchFamily="2" charset="0"/>
                        <a:cs typeface="Times New Roman" pitchFamily="2" charset="0"/>
                      </a:endParaRPr>
                    </a:p>
                  </a:txBody>
                  <a:tcPr marL="42080" marR="42080" marT="0" marB="0">
                    <a:lnL w="12700" cap="flat" cmpd="sng" algn="ctr">
                      <a:solidFill>
                        <a:srgbClr val="02205E"/>
                      </a:solidFill>
                      <a:prstDash val="solid"/>
                      <a:round/>
                      <a:headEnd type="none" w="med" len="med"/>
                      <a:tailEnd type="none" w="med" len="med"/>
                    </a:lnL>
                    <a:lnR w="12700" cap="flat" cmpd="sng" algn="ctr">
                      <a:solidFill>
                        <a:srgbClr val="02205E"/>
                      </a:solidFill>
                      <a:prstDash val="solid"/>
                      <a:round/>
                      <a:headEnd type="none" w="med" len="med"/>
                      <a:tailEnd type="none" w="med" len="med"/>
                    </a:lnR>
                    <a:lnT w="12700" cap="flat" cmpd="sng" algn="ctr">
                      <a:solidFill>
                        <a:srgbClr val="02205E"/>
                      </a:solidFill>
                      <a:prstDash val="solid"/>
                      <a:round/>
                      <a:headEnd type="none" w="med" len="med"/>
                      <a:tailEnd type="none" w="med" len="med"/>
                    </a:lnT>
                    <a:lnB w="12700" cap="flat" cmpd="sng" algn="ctr">
                      <a:solidFill>
                        <a:srgbClr val="02205E"/>
                      </a:solidFill>
                      <a:prstDash val="solid"/>
                      <a:round/>
                      <a:headEnd type="none" w="med" len="med"/>
                      <a:tailEnd type="none" w="med" len="med"/>
                    </a:lnB>
                  </a:tcPr>
                </a:tc>
                <a:extLst>
                  <a:ext uri="{0D108BD9-81ED-4DB2-BD59-A6C34878D82A}">
                    <a16:rowId xmlns:a16="http://schemas.microsoft.com/office/drawing/2014/main" val="4017035720"/>
                  </a:ext>
                </a:extLst>
              </a:tr>
            </a:tbl>
          </a:graphicData>
        </a:graphic>
      </p:graphicFrame>
      <p:graphicFrame>
        <p:nvGraphicFramePr>
          <p:cNvPr id="8" name="Table 7">
            <a:extLst>
              <a:ext uri="{FF2B5EF4-FFF2-40B4-BE49-F238E27FC236}">
                <a16:creationId xmlns:a16="http://schemas.microsoft.com/office/drawing/2014/main" id="{03CF9D5D-8E34-084C-AABD-4D250D1CD77F}"/>
              </a:ext>
            </a:extLst>
          </p:cNvPr>
          <p:cNvGraphicFramePr>
            <a:graphicFrameLocks noGrp="1"/>
          </p:cNvGraphicFramePr>
          <p:nvPr>
            <p:extLst/>
          </p:nvPr>
        </p:nvGraphicFramePr>
        <p:xfrm>
          <a:off x="6600056" y="-2259632"/>
          <a:ext cx="5198367" cy="7905003"/>
        </p:xfrm>
        <a:graphic>
          <a:graphicData uri="http://schemas.openxmlformats.org/drawingml/2006/table">
            <a:tbl>
              <a:tblPr firstRow="1" firstCol="1" bandRow="1"/>
              <a:tblGrid>
                <a:gridCol w="1539960">
                  <a:extLst>
                    <a:ext uri="{9D8B030D-6E8A-4147-A177-3AD203B41FA5}">
                      <a16:colId xmlns:a16="http://schemas.microsoft.com/office/drawing/2014/main" val="2737574212"/>
                    </a:ext>
                  </a:extLst>
                </a:gridCol>
                <a:gridCol w="3658407">
                  <a:extLst>
                    <a:ext uri="{9D8B030D-6E8A-4147-A177-3AD203B41FA5}">
                      <a16:colId xmlns:a16="http://schemas.microsoft.com/office/drawing/2014/main" val="1688039507"/>
                    </a:ext>
                  </a:extLst>
                </a:gridCol>
              </a:tblGrid>
              <a:tr h="167855">
                <a:tc gridSpan="2">
                  <a:txBody>
                    <a:bodyPr/>
                    <a:lstStyle/>
                    <a:p>
                      <a:pPr algn="ctr">
                        <a:spcAft>
                          <a:spcPts val="0"/>
                        </a:spcAft>
                      </a:pPr>
                      <a:r>
                        <a:rPr lang="en-GB" sz="700" b="1">
                          <a:effectLst/>
                          <a:latin typeface="Times" pitchFamily="2" charset="0"/>
                          <a:ea typeface="Times New Roman" pitchFamily="2" charset="0"/>
                          <a:cs typeface="Times New Roman" pitchFamily="2" charset="0"/>
                        </a:rPr>
                        <a:t>Associates: Research Infrastructures</a:t>
                      </a:r>
                      <a:endParaRPr lang="sv-SE" sz="700">
                        <a:effectLst/>
                        <a:latin typeface="Times New Roman" pitchFamily="2" charset="0"/>
                        <a:ea typeface="Times New Roman" pitchFamily="2" charset="0"/>
                        <a:cs typeface="Times New Roman" pitchFamily="2" charset="0"/>
                      </a:endParaRPr>
                    </a:p>
                  </a:txBody>
                  <a:tcPr marL="42080" marR="42080" marT="0" marB="0">
                    <a:lnL w="12700" cap="flat" cmpd="sng" algn="ctr">
                      <a:solidFill>
                        <a:srgbClr val="02205E"/>
                      </a:solidFill>
                      <a:prstDash val="solid"/>
                      <a:round/>
                      <a:headEnd type="none" w="med" len="med"/>
                      <a:tailEnd type="none" w="med" len="med"/>
                    </a:lnL>
                    <a:lnR w="12700" cap="flat" cmpd="sng" algn="ctr">
                      <a:solidFill>
                        <a:srgbClr val="02205E"/>
                      </a:solidFill>
                      <a:prstDash val="solid"/>
                      <a:round/>
                      <a:headEnd type="none" w="med" len="med"/>
                      <a:tailEnd type="none" w="med" len="med"/>
                    </a:lnR>
                    <a:lnT w="12700" cap="flat" cmpd="sng" algn="ctr">
                      <a:solidFill>
                        <a:srgbClr val="02205E"/>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1D60"/>
                    </a:solidFill>
                  </a:tcPr>
                </a:tc>
                <a:tc hMerge="1">
                  <a:txBody>
                    <a:bodyPr/>
                    <a:lstStyle/>
                    <a:p>
                      <a:endParaRPr lang="sv-SE"/>
                    </a:p>
                  </a:txBody>
                  <a:tcPr/>
                </a:tc>
                <a:extLst>
                  <a:ext uri="{0D108BD9-81ED-4DB2-BD59-A6C34878D82A}">
                    <a16:rowId xmlns:a16="http://schemas.microsoft.com/office/drawing/2014/main" val="542248175"/>
                  </a:ext>
                </a:extLst>
              </a:tr>
              <a:tr h="167855">
                <a:tc>
                  <a:txBody>
                    <a:bodyPr/>
                    <a:lstStyle/>
                    <a:p>
                      <a:pPr>
                        <a:spcAft>
                          <a:spcPts val="0"/>
                        </a:spcAft>
                      </a:pPr>
                      <a:r>
                        <a:rPr lang="en-GB" sz="700" b="1">
                          <a:effectLst/>
                          <a:latin typeface="Times" pitchFamily="2" charset="0"/>
                          <a:ea typeface="Times New Roman" pitchFamily="2" charset="0"/>
                          <a:cs typeface="Times New Roman" pitchFamily="2" charset="0"/>
                        </a:rPr>
                        <a:t>Short name</a:t>
                      </a:r>
                      <a:endParaRPr lang="sv-SE" sz="700">
                        <a:effectLst/>
                        <a:latin typeface="Times New Roman" pitchFamily="2" charset="0"/>
                        <a:ea typeface="Times New Roman" pitchFamily="2" charset="0"/>
                        <a:cs typeface="Times New Roman" pitchFamily="2" charset="0"/>
                      </a:endParaRPr>
                    </a:p>
                  </a:txBody>
                  <a:tcPr marL="42080" marR="42080" marT="0" marB="0">
                    <a:lnL w="12700" cap="flat" cmpd="sng" algn="ctr">
                      <a:solidFill>
                        <a:srgbClr val="02205E"/>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1D60"/>
                    </a:solidFill>
                  </a:tcPr>
                </a:tc>
                <a:tc>
                  <a:txBody>
                    <a:bodyPr/>
                    <a:lstStyle/>
                    <a:p>
                      <a:pPr>
                        <a:spcAft>
                          <a:spcPts val="0"/>
                        </a:spcAft>
                      </a:pPr>
                      <a:r>
                        <a:rPr lang="en-GB" sz="700" b="1">
                          <a:effectLst/>
                          <a:latin typeface="Times" pitchFamily="2" charset="0"/>
                          <a:ea typeface="Times New Roman" pitchFamily="2" charset="0"/>
                          <a:cs typeface="Times New Roman" pitchFamily="2" charset="0"/>
                        </a:rPr>
                        <a:t>Full name</a:t>
                      </a:r>
                      <a:endParaRPr lang="sv-SE" sz="700">
                        <a:effectLst/>
                        <a:latin typeface="Times New Roman" pitchFamily="2" charset="0"/>
                        <a:ea typeface="Times New Roman" pitchFamily="2" charset="0"/>
                        <a:cs typeface="Times New Roman" pitchFamily="2" charset="0"/>
                      </a:endParaRPr>
                    </a:p>
                  </a:txBody>
                  <a:tcPr marL="42080" marR="42080" marT="0" marB="0">
                    <a:lnL w="12700" cap="flat" cmpd="sng" algn="ctr">
                      <a:solidFill>
                        <a:srgbClr val="FFFFFF"/>
                      </a:solidFill>
                      <a:prstDash val="solid"/>
                      <a:round/>
                      <a:headEnd type="none" w="med" len="med"/>
                      <a:tailEnd type="none" w="med" len="med"/>
                    </a:lnL>
                    <a:lnR w="12700" cap="flat" cmpd="sng" algn="ctr">
                      <a:solidFill>
                        <a:srgbClr val="02205E"/>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1D60"/>
                    </a:solidFill>
                  </a:tcPr>
                </a:tc>
                <a:extLst>
                  <a:ext uri="{0D108BD9-81ED-4DB2-BD59-A6C34878D82A}">
                    <a16:rowId xmlns:a16="http://schemas.microsoft.com/office/drawing/2014/main" val="3147437673"/>
                  </a:ext>
                </a:extLst>
              </a:tr>
              <a:tr h="167855">
                <a:tc>
                  <a:txBody>
                    <a:bodyPr/>
                    <a:lstStyle/>
                    <a:p>
                      <a:pPr>
                        <a:spcAft>
                          <a:spcPts val="0"/>
                        </a:spcAft>
                      </a:pPr>
                      <a:r>
                        <a:rPr lang="en-GB" sz="700">
                          <a:solidFill>
                            <a:srgbClr val="FFFFFF"/>
                          </a:solidFill>
                          <a:effectLst/>
                          <a:latin typeface="Times" pitchFamily="2" charset="0"/>
                          <a:ea typeface="Times New Roman" pitchFamily="2" charset="0"/>
                          <a:cs typeface="Calibri" panose="020F0502020204030204" pitchFamily="34" charset="0"/>
                        </a:rPr>
                        <a:t>ACTRIS</a:t>
                      </a:r>
                      <a:endParaRPr lang="sv-SE" sz="700">
                        <a:effectLst/>
                        <a:latin typeface="Times New Roman" pitchFamily="2" charset="0"/>
                        <a:ea typeface="Times New Roman" pitchFamily="2" charset="0"/>
                        <a:cs typeface="Times New Roman" pitchFamily="2" charset="0"/>
                      </a:endParaRPr>
                    </a:p>
                  </a:txBody>
                  <a:tcPr marL="42080" marR="42080" marT="0" marB="0">
                    <a:lnL w="12700" cap="flat" cmpd="sng" algn="ctr">
                      <a:solidFill>
                        <a:srgbClr val="02205E"/>
                      </a:solidFill>
                      <a:prstDash val="solid"/>
                      <a:round/>
                      <a:headEnd type="none" w="med" len="med"/>
                      <a:tailEnd type="none" w="med" len="med"/>
                    </a:lnL>
                    <a:lnR w="12700" cap="flat" cmpd="sng" algn="ctr">
                      <a:solidFill>
                        <a:srgbClr val="02205E"/>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2205E"/>
                      </a:solidFill>
                      <a:prstDash val="solid"/>
                      <a:round/>
                      <a:headEnd type="none" w="med" len="med"/>
                      <a:tailEnd type="none" w="med" len="med"/>
                    </a:lnB>
                    <a:solidFill>
                      <a:srgbClr val="39B46A"/>
                    </a:solidFill>
                  </a:tcPr>
                </a:tc>
                <a:tc>
                  <a:txBody>
                    <a:bodyPr/>
                    <a:lstStyle/>
                    <a:p>
                      <a:pPr>
                        <a:spcAft>
                          <a:spcPts val="0"/>
                        </a:spcAft>
                      </a:pPr>
                      <a:r>
                        <a:rPr lang="en-GB" sz="700">
                          <a:solidFill>
                            <a:srgbClr val="000000"/>
                          </a:solidFill>
                          <a:effectLst/>
                          <a:latin typeface="Times" pitchFamily="2" charset="0"/>
                          <a:ea typeface="Times New Roman" pitchFamily="2" charset="0"/>
                          <a:cs typeface="Calibri" panose="020F0502020204030204" pitchFamily="34" charset="0"/>
                        </a:rPr>
                        <a:t>Aeoresols, Clouds and Trace Gases Research Infrastructure</a:t>
                      </a:r>
                      <a:endParaRPr lang="sv-SE" sz="700">
                        <a:effectLst/>
                        <a:latin typeface="Times New Roman" pitchFamily="2" charset="0"/>
                        <a:ea typeface="Times New Roman" pitchFamily="2" charset="0"/>
                        <a:cs typeface="Times New Roman" pitchFamily="2" charset="0"/>
                      </a:endParaRPr>
                    </a:p>
                  </a:txBody>
                  <a:tcPr marL="42080" marR="42080" marT="0" marB="0">
                    <a:lnL w="12700" cap="flat" cmpd="sng" algn="ctr">
                      <a:solidFill>
                        <a:srgbClr val="02205E"/>
                      </a:solidFill>
                      <a:prstDash val="solid"/>
                      <a:round/>
                      <a:headEnd type="none" w="med" len="med"/>
                      <a:tailEnd type="none" w="med" len="med"/>
                    </a:lnL>
                    <a:lnR w="12700" cap="flat" cmpd="sng" algn="ctr">
                      <a:solidFill>
                        <a:srgbClr val="02205E"/>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2205E"/>
                      </a:solidFill>
                      <a:prstDash val="solid"/>
                      <a:round/>
                      <a:headEnd type="none" w="med" len="med"/>
                      <a:tailEnd type="none" w="med" len="med"/>
                    </a:lnB>
                  </a:tcPr>
                </a:tc>
                <a:extLst>
                  <a:ext uri="{0D108BD9-81ED-4DB2-BD59-A6C34878D82A}">
                    <a16:rowId xmlns:a16="http://schemas.microsoft.com/office/drawing/2014/main" val="20917137"/>
                  </a:ext>
                </a:extLst>
              </a:tr>
              <a:tr h="167855">
                <a:tc>
                  <a:txBody>
                    <a:bodyPr/>
                    <a:lstStyle/>
                    <a:p>
                      <a:pPr>
                        <a:spcAft>
                          <a:spcPts val="0"/>
                        </a:spcAft>
                      </a:pPr>
                      <a:r>
                        <a:rPr lang="en-GB" sz="700">
                          <a:solidFill>
                            <a:srgbClr val="000000"/>
                          </a:solidFill>
                          <a:effectLst/>
                          <a:latin typeface="Times" pitchFamily="2" charset="0"/>
                          <a:ea typeface="Times New Roman" pitchFamily="2" charset="0"/>
                          <a:cs typeface="Calibri" panose="020F0502020204030204" pitchFamily="34" charset="0"/>
                        </a:rPr>
                        <a:t>AnaEE</a:t>
                      </a:r>
                      <a:endParaRPr lang="sv-SE" sz="700">
                        <a:effectLst/>
                        <a:latin typeface="Times New Roman" pitchFamily="2" charset="0"/>
                        <a:ea typeface="Times New Roman" pitchFamily="2" charset="0"/>
                        <a:cs typeface="Times New Roman" pitchFamily="2" charset="0"/>
                      </a:endParaRPr>
                    </a:p>
                  </a:txBody>
                  <a:tcPr marL="42080" marR="42080" marT="0" marB="0">
                    <a:lnL w="12700" cap="flat" cmpd="sng" algn="ctr">
                      <a:solidFill>
                        <a:srgbClr val="02205E"/>
                      </a:solidFill>
                      <a:prstDash val="solid"/>
                      <a:round/>
                      <a:headEnd type="none" w="med" len="med"/>
                      <a:tailEnd type="none" w="med" len="med"/>
                    </a:lnL>
                    <a:lnR w="12700" cap="flat" cmpd="sng" algn="ctr">
                      <a:solidFill>
                        <a:srgbClr val="02205E"/>
                      </a:solidFill>
                      <a:prstDash val="solid"/>
                      <a:round/>
                      <a:headEnd type="none" w="med" len="med"/>
                      <a:tailEnd type="none" w="med" len="med"/>
                    </a:lnR>
                    <a:lnT w="12700" cap="flat" cmpd="sng" algn="ctr">
                      <a:solidFill>
                        <a:srgbClr val="02205E"/>
                      </a:solidFill>
                      <a:prstDash val="solid"/>
                      <a:round/>
                      <a:headEnd type="none" w="med" len="med"/>
                      <a:tailEnd type="none" w="med" len="med"/>
                    </a:lnT>
                    <a:lnB w="12700" cap="flat" cmpd="sng" algn="ctr">
                      <a:solidFill>
                        <a:srgbClr val="02205E"/>
                      </a:solidFill>
                      <a:prstDash val="solid"/>
                      <a:round/>
                      <a:headEnd type="none" w="med" len="med"/>
                      <a:tailEnd type="none" w="med" len="med"/>
                    </a:lnB>
                    <a:solidFill>
                      <a:srgbClr val="F69D4A"/>
                    </a:solidFill>
                  </a:tcPr>
                </a:tc>
                <a:tc>
                  <a:txBody>
                    <a:bodyPr/>
                    <a:lstStyle/>
                    <a:p>
                      <a:pPr>
                        <a:spcAft>
                          <a:spcPts val="0"/>
                        </a:spcAft>
                      </a:pPr>
                      <a:r>
                        <a:rPr lang="en-GB" sz="700">
                          <a:solidFill>
                            <a:srgbClr val="000000"/>
                          </a:solidFill>
                          <a:effectLst/>
                          <a:latin typeface="Times" pitchFamily="2" charset="0"/>
                          <a:ea typeface="Times New Roman" pitchFamily="2" charset="0"/>
                          <a:cs typeface="Calibri" panose="020F0502020204030204" pitchFamily="34" charset="0"/>
                        </a:rPr>
                        <a:t>Analysis and Experimentation on Ecosystems</a:t>
                      </a:r>
                      <a:endParaRPr lang="sv-SE" sz="700">
                        <a:effectLst/>
                        <a:latin typeface="Times New Roman" pitchFamily="2" charset="0"/>
                        <a:ea typeface="Times New Roman" pitchFamily="2" charset="0"/>
                        <a:cs typeface="Times New Roman" pitchFamily="2" charset="0"/>
                      </a:endParaRPr>
                    </a:p>
                  </a:txBody>
                  <a:tcPr marL="42080" marR="42080" marT="0" marB="0">
                    <a:lnL w="12700" cap="flat" cmpd="sng" algn="ctr">
                      <a:solidFill>
                        <a:srgbClr val="02205E"/>
                      </a:solidFill>
                      <a:prstDash val="solid"/>
                      <a:round/>
                      <a:headEnd type="none" w="med" len="med"/>
                      <a:tailEnd type="none" w="med" len="med"/>
                    </a:lnL>
                    <a:lnR w="12700" cap="flat" cmpd="sng" algn="ctr">
                      <a:solidFill>
                        <a:srgbClr val="02205E"/>
                      </a:solidFill>
                      <a:prstDash val="solid"/>
                      <a:round/>
                      <a:headEnd type="none" w="med" len="med"/>
                      <a:tailEnd type="none" w="med" len="med"/>
                    </a:lnR>
                    <a:lnT w="12700" cap="flat" cmpd="sng" algn="ctr">
                      <a:solidFill>
                        <a:srgbClr val="02205E"/>
                      </a:solidFill>
                      <a:prstDash val="solid"/>
                      <a:round/>
                      <a:headEnd type="none" w="med" len="med"/>
                      <a:tailEnd type="none" w="med" len="med"/>
                    </a:lnT>
                    <a:lnB w="12700" cap="flat" cmpd="sng" algn="ctr">
                      <a:solidFill>
                        <a:srgbClr val="02205E"/>
                      </a:solidFill>
                      <a:prstDash val="solid"/>
                      <a:round/>
                      <a:headEnd type="none" w="med" len="med"/>
                      <a:tailEnd type="none" w="med" len="med"/>
                    </a:lnB>
                  </a:tcPr>
                </a:tc>
                <a:extLst>
                  <a:ext uri="{0D108BD9-81ED-4DB2-BD59-A6C34878D82A}">
                    <a16:rowId xmlns:a16="http://schemas.microsoft.com/office/drawing/2014/main" val="3168431538"/>
                  </a:ext>
                </a:extLst>
              </a:tr>
              <a:tr h="167855">
                <a:tc>
                  <a:txBody>
                    <a:bodyPr/>
                    <a:lstStyle/>
                    <a:p>
                      <a:pPr>
                        <a:spcAft>
                          <a:spcPts val="0"/>
                        </a:spcAft>
                      </a:pPr>
                      <a:r>
                        <a:rPr lang="en-GB" sz="700">
                          <a:solidFill>
                            <a:srgbClr val="000000"/>
                          </a:solidFill>
                          <a:effectLst/>
                          <a:latin typeface="Times" pitchFamily="2" charset="0"/>
                          <a:ea typeface="Times New Roman" pitchFamily="2" charset="0"/>
                          <a:cs typeface="Calibri" panose="020F0502020204030204" pitchFamily="34" charset="0"/>
                        </a:rPr>
                        <a:t>BBMRI ERIC</a:t>
                      </a:r>
                      <a:endParaRPr lang="sv-SE" sz="700">
                        <a:effectLst/>
                        <a:latin typeface="Times New Roman" pitchFamily="2" charset="0"/>
                        <a:ea typeface="Times New Roman" pitchFamily="2" charset="0"/>
                        <a:cs typeface="Times New Roman" pitchFamily="2" charset="0"/>
                      </a:endParaRPr>
                    </a:p>
                  </a:txBody>
                  <a:tcPr marL="42080" marR="42080" marT="0" marB="0">
                    <a:lnL w="12700" cap="flat" cmpd="sng" algn="ctr">
                      <a:solidFill>
                        <a:srgbClr val="02205E"/>
                      </a:solidFill>
                      <a:prstDash val="solid"/>
                      <a:round/>
                      <a:headEnd type="none" w="med" len="med"/>
                      <a:tailEnd type="none" w="med" len="med"/>
                    </a:lnL>
                    <a:lnR w="12700" cap="flat" cmpd="sng" algn="ctr">
                      <a:solidFill>
                        <a:srgbClr val="02205E"/>
                      </a:solidFill>
                      <a:prstDash val="solid"/>
                      <a:round/>
                      <a:headEnd type="none" w="med" len="med"/>
                      <a:tailEnd type="none" w="med" len="med"/>
                    </a:lnR>
                    <a:lnT w="12700" cap="flat" cmpd="sng" algn="ctr">
                      <a:solidFill>
                        <a:srgbClr val="02205E"/>
                      </a:solidFill>
                      <a:prstDash val="solid"/>
                      <a:round/>
                      <a:headEnd type="none" w="med" len="med"/>
                      <a:tailEnd type="none" w="med" len="med"/>
                    </a:lnT>
                    <a:lnB w="12700" cap="flat" cmpd="sng" algn="ctr">
                      <a:solidFill>
                        <a:srgbClr val="02205E"/>
                      </a:solidFill>
                      <a:prstDash val="solid"/>
                      <a:round/>
                      <a:headEnd type="none" w="med" len="med"/>
                      <a:tailEnd type="none" w="med" len="med"/>
                    </a:lnB>
                    <a:solidFill>
                      <a:srgbClr val="F69D4A"/>
                    </a:solidFill>
                  </a:tcPr>
                </a:tc>
                <a:tc>
                  <a:txBody>
                    <a:bodyPr/>
                    <a:lstStyle/>
                    <a:p>
                      <a:pPr>
                        <a:spcAft>
                          <a:spcPts val="0"/>
                        </a:spcAft>
                      </a:pPr>
                      <a:r>
                        <a:rPr lang="en-GB" sz="700">
                          <a:solidFill>
                            <a:srgbClr val="000000"/>
                          </a:solidFill>
                          <a:effectLst/>
                          <a:latin typeface="Times" pitchFamily="2" charset="0"/>
                          <a:ea typeface="Times New Roman" pitchFamily="2" charset="0"/>
                          <a:cs typeface="Calibri" panose="020F0502020204030204" pitchFamily="34" charset="0"/>
                        </a:rPr>
                        <a:t>Biobanking and BioMolecular Resources Research Infrastructure</a:t>
                      </a:r>
                      <a:endParaRPr lang="sv-SE" sz="700">
                        <a:effectLst/>
                        <a:latin typeface="Times New Roman" pitchFamily="2" charset="0"/>
                        <a:ea typeface="Times New Roman" pitchFamily="2" charset="0"/>
                        <a:cs typeface="Times New Roman" pitchFamily="2" charset="0"/>
                      </a:endParaRPr>
                    </a:p>
                  </a:txBody>
                  <a:tcPr marL="42080" marR="42080" marT="0" marB="0">
                    <a:lnL w="12700" cap="flat" cmpd="sng" algn="ctr">
                      <a:solidFill>
                        <a:srgbClr val="02205E"/>
                      </a:solidFill>
                      <a:prstDash val="solid"/>
                      <a:round/>
                      <a:headEnd type="none" w="med" len="med"/>
                      <a:tailEnd type="none" w="med" len="med"/>
                    </a:lnL>
                    <a:lnR w="12700" cap="flat" cmpd="sng" algn="ctr">
                      <a:solidFill>
                        <a:srgbClr val="02205E"/>
                      </a:solidFill>
                      <a:prstDash val="solid"/>
                      <a:round/>
                      <a:headEnd type="none" w="med" len="med"/>
                      <a:tailEnd type="none" w="med" len="med"/>
                    </a:lnR>
                    <a:lnT w="12700" cap="flat" cmpd="sng" algn="ctr">
                      <a:solidFill>
                        <a:srgbClr val="02205E"/>
                      </a:solidFill>
                      <a:prstDash val="solid"/>
                      <a:round/>
                      <a:headEnd type="none" w="med" len="med"/>
                      <a:tailEnd type="none" w="med" len="med"/>
                    </a:lnT>
                    <a:lnB w="12700" cap="flat" cmpd="sng" algn="ctr">
                      <a:solidFill>
                        <a:srgbClr val="02205E"/>
                      </a:solidFill>
                      <a:prstDash val="solid"/>
                      <a:round/>
                      <a:headEnd type="none" w="med" len="med"/>
                      <a:tailEnd type="none" w="med" len="med"/>
                    </a:lnB>
                  </a:tcPr>
                </a:tc>
                <a:extLst>
                  <a:ext uri="{0D108BD9-81ED-4DB2-BD59-A6C34878D82A}">
                    <a16:rowId xmlns:a16="http://schemas.microsoft.com/office/drawing/2014/main" val="760035509"/>
                  </a:ext>
                </a:extLst>
              </a:tr>
              <a:tr h="167855">
                <a:tc>
                  <a:txBody>
                    <a:bodyPr/>
                    <a:lstStyle/>
                    <a:p>
                      <a:pPr>
                        <a:spcAft>
                          <a:spcPts val="0"/>
                        </a:spcAft>
                      </a:pPr>
                      <a:r>
                        <a:rPr lang="en-GB" sz="700">
                          <a:solidFill>
                            <a:srgbClr val="FFFFFF"/>
                          </a:solidFill>
                          <a:effectLst/>
                          <a:latin typeface="Times" pitchFamily="2" charset="0"/>
                          <a:ea typeface="Times New Roman" pitchFamily="2" charset="0"/>
                          <a:cs typeface="Calibri" panose="020F0502020204030204" pitchFamily="34" charset="0"/>
                        </a:rPr>
                        <a:t>CERIC ERIC</a:t>
                      </a:r>
                      <a:endParaRPr lang="sv-SE" sz="700">
                        <a:effectLst/>
                        <a:latin typeface="Times New Roman" pitchFamily="2" charset="0"/>
                        <a:ea typeface="Times New Roman" pitchFamily="2" charset="0"/>
                        <a:cs typeface="Times New Roman" pitchFamily="2" charset="0"/>
                      </a:endParaRPr>
                    </a:p>
                  </a:txBody>
                  <a:tcPr marL="42080" marR="42080" marT="0" marB="0">
                    <a:lnL w="12700" cap="flat" cmpd="sng" algn="ctr">
                      <a:solidFill>
                        <a:srgbClr val="02205E"/>
                      </a:solidFill>
                      <a:prstDash val="solid"/>
                      <a:round/>
                      <a:headEnd type="none" w="med" len="med"/>
                      <a:tailEnd type="none" w="med" len="med"/>
                    </a:lnL>
                    <a:lnR w="12700" cap="flat" cmpd="sng" algn="ctr">
                      <a:solidFill>
                        <a:srgbClr val="02205E"/>
                      </a:solidFill>
                      <a:prstDash val="solid"/>
                      <a:round/>
                      <a:headEnd type="none" w="med" len="med"/>
                      <a:tailEnd type="none" w="med" len="med"/>
                    </a:lnR>
                    <a:lnT w="12700" cap="flat" cmpd="sng" algn="ctr">
                      <a:solidFill>
                        <a:srgbClr val="02205E"/>
                      </a:solidFill>
                      <a:prstDash val="solid"/>
                      <a:round/>
                      <a:headEnd type="none" w="med" len="med"/>
                      <a:tailEnd type="none" w="med" len="med"/>
                    </a:lnT>
                    <a:lnB w="12700" cap="flat" cmpd="sng" algn="ctr">
                      <a:solidFill>
                        <a:srgbClr val="02205E"/>
                      </a:solidFill>
                      <a:prstDash val="solid"/>
                      <a:round/>
                      <a:headEnd type="none" w="med" len="med"/>
                      <a:tailEnd type="none" w="med" len="med"/>
                    </a:lnB>
                    <a:solidFill>
                      <a:srgbClr val="8B6BAF"/>
                    </a:solidFill>
                  </a:tcPr>
                </a:tc>
                <a:tc>
                  <a:txBody>
                    <a:bodyPr/>
                    <a:lstStyle/>
                    <a:p>
                      <a:pPr>
                        <a:spcAft>
                          <a:spcPts val="0"/>
                        </a:spcAft>
                      </a:pPr>
                      <a:r>
                        <a:rPr lang="en-GB" sz="700">
                          <a:solidFill>
                            <a:srgbClr val="000000"/>
                          </a:solidFill>
                          <a:effectLst/>
                          <a:latin typeface="Times" pitchFamily="2" charset="0"/>
                          <a:ea typeface="Times New Roman" pitchFamily="2" charset="0"/>
                          <a:cs typeface="Calibri" panose="020F0502020204030204" pitchFamily="34" charset="0"/>
                        </a:rPr>
                        <a:t>Central European Research Infrastructure Consortium</a:t>
                      </a:r>
                      <a:endParaRPr lang="sv-SE" sz="700">
                        <a:effectLst/>
                        <a:latin typeface="Times New Roman" pitchFamily="2" charset="0"/>
                        <a:ea typeface="Times New Roman" pitchFamily="2" charset="0"/>
                        <a:cs typeface="Times New Roman" pitchFamily="2" charset="0"/>
                      </a:endParaRPr>
                    </a:p>
                  </a:txBody>
                  <a:tcPr marL="42080" marR="42080" marT="0" marB="0">
                    <a:lnL w="12700" cap="flat" cmpd="sng" algn="ctr">
                      <a:solidFill>
                        <a:srgbClr val="02205E"/>
                      </a:solidFill>
                      <a:prstDash val="solid"/>
                      <a:round/>
                      <a:headEnd type="none" w="med" len="med"/>
                      <a:tailEnd type="none" w="med" len="med"/>
                    </a:lnL>
                    <a:lnR w="12700" cap="flat" cmpd="sng" algn="ctr">
                      <a:solidFill>
                        <a:srgbClr val="02205E"/>
                      </a:solidFill>
                      <a:prstDash val="solid"/>
                      <a:round/>
                      <a:headEnd type="none" w="med" len="med"/>
                      <a:tailEnd type="none" w="med" len="med"/>
                    </a:lnR>
                    <a:lnT w="12700" cap="flat" cmpd="sng" algn="ctr">
                      <a:solidFill>
                        <a:srgbClr val="02205E"/>
                      </a:solidFill>
                      <a:prstDash val="solid"/>
                      <a:round/>
                      <a:headEnd type="none" w="med" len="med"/>
                      <a:tailEnd type="none" w="med" len="med"/>
                    </a:lnT>
                    <a:lnB w="12700" cap="flat" cmpd="sng" algn="ctr">
                      <a:solidFill>
                        <a:srgbClr val="02205E"/>
                      </a:solidFill>
                      <a:prstDash val="solid"/>
                      <a:round/>
                      <a:headEnd type="none" w="med" len="med"/>
                      <a:tailEnd type="none" w="med" len="med"/>
                    </a:lnB>
                  </a:tcPr>
                </a:tc>
                <a:extLst>
                  <a:ext uri="{0D108BD9-81ED-4DB2-BD59-A6C34878D82A}">
                    <a16:rowId xmlns:a16="http://schemas.microsoft.com/office/drawing/2014/main" val="3058099249"/>
                  </a:ext>
                </a:extLst>
              </a:tr>
              <a:tr h="167855">
                <a:tc>
                  <a:txBody>
                    <a:bodyPr/>
                    <a:lstStyle/>
                    <a:p>
                      <a:pPr>
                        <a:spcAft>
                          <a:spcPts val="0"/>
                        </a:spcAft>
                      </a:pPr>
                      <a:r>
                        <a:rPr lang="en-GB" sz="700">
                          <a:solidFill>
                            <a:srgbClr val="FFFFFF"/>
                          </a:solidFill>
                          <a:effectLst/>
                          <a:latin typeface="Times" pitchFamily="2" charset="0"/>
                          <a:ea typeface="Times New Roman" pitchFamily="2" charset="0"/>
                          <a:cs typeface="Calibri" panose="020F0502020204030204" pitchFamily="34" charset="0"/>
                        </a:rPr>
                        <a:t>CERN</a:t>
                      </a:r>
                      <a:endParaRPr lang="sv-SE" sz="700">
                        <a:effectLst/>
                        <a:latin typeface="Times New Roman" pitchFamily="2" charset="0"/>
                        <a:ea typeface="Times New Roman" pitchFamily="2" charset="0"/>
                        <a:cs typeface="Times New Roman" pitchFamily="2" charset="0"/>
                      </a:endParaRPr>
                    </a:p>
                  </a:txBody>
                  <a:tcPr marL="42080" marR="42080" marT="0" marB="0">
                    <a:lnL w="12700" cap="flat" cmpd="sng" algn="ctr">
                      <a:solidFill>
                        <a:srgbClr val="02205E"/>
                      </a:solidFill>
                      <a:prstDash val="solid"/>
                      <a:round/>
                      <a:headEnd type="none" w="med" len="med"/>
                      <a:tailEnd type="none" w="med" len="med"/>
                    </a:lnL>
                    <a:lnR w="12700" cap="flat" cmpd="sng" algn="ctr">
                      <a:solidFill>
                        <a:srgbClr val="02205E"/>
                      </a:solidFill>
                      <a:prstDash val="solid"/>
                      <a:round/>
                      <a:headEnd type="none" w="med" len="med"/>
                      <a:tailEnd type="none" w="med" len="med"/>
                    </a:lnR>
                    <a:lnT w="12700" cap="flat" cmpd="sng" algn="ctr">
                      <a:solidFill>
                        <a:srgbClr val="02205E"/>
                      </a:solidFill>
                      <a:prstDash val="solid"/>
                      <a:round/>
                      <a:headEnd type="none" w="med" len="med"/>
                      <a:tailEnd type="none" w="med" len="med"/>
                    </a:lnT>
                    <a:lnB w="12700" cap="flat" cmpd="sng" algn="ctr">
                      <a:solidFill>
                        <a:srgbClr val="02205E"/>
                      </a:solidFill>
                      <a:prstDash val="solid"/>
                      <a:round/>
                      <a:headEnd type="none" w="med" len="med"/>
                      <a:tailEnd type="none" w="med" len="med"/>
                    </a:lnB>
                    <a:solidFill>
                      <a:srgbClr val="8B6BAF"/>
                    </a:solidFill>
                  </a:tcPr>
                </a:tc>
                <a:tc>
                  <a:txBody>
                    <a:bodyPr/>
                    <a:lstStyle/>
                    <a:p>
                      <a:pPr>
                        <a:spcAft>
                          <a:spcPts val="0"/>
                        </a:spcAft>
                      </a:pPr>
                      <a:r>
                        <a:rPr lang="en-GB" sz="700">
                          <a:solidFill>
                            <a:srgbClr val="000000"/>
                          </a:solidFill>
                          <a:effectLst/>
                          <a:latin typeface="Times" pitchFamily="2" charset="0"/>
                          <a:ea typeface="Times New Roman" pitchFamily="2" charset="0"/>
                          <a:cs typeface="Calibri" panose="020F0502020204030204" pitchFamily="34" charset="0"/>
                        </a:rPr>
                        <a:t>European Organization for Nuclear Research</a:t>
                      </a:r>
                      <a:endParaRPr lang="sv-SE" sz="700">
                        <a:effectLst/>
                        <a:latin typeface="Times New Roman" pitchFamily="2" charset="0"/>
                        <a:ea typeface="Times New Roman" pitchFamily="2" charset="0"/>
                        <a:cs typeface="Times New Roman" pitchFamily="2" charset="0"/>
                      </a:endParaRPr>
                    </a:p>
                  </a:txBody>
                  <a:tcPr marL="42080" marR="42080" marT="0" marB="0">
                    <a:lnL w="12700" cap="flat" cmpd="sng" algn="ctr">
                      <a:solidFill>
                        <a:srgbClr val="02205E"/>
                      </a:solidFill>
                      <a:prstDash val="solid"/>
                      <a:round/>
                      <a:headEnd type="none" w="med" len="med"/>
                      <a:tailEnd type="none" w="med" len="med"/>
                    </a:lnL>
                    <a:lnR w="12700" cap="flat" cmpd="sng" algn="ctr">
                      <a:solidFill>
                        <a:srgbClr val="02205E"/>
                      </a:solidFill>
                      <a:prstDash val="solid"/>
                      <a:round/>
                      <a:headEnd type="none" w="med" len="med"/>
                      <a:tailEnd type="none" w="med" len="med"/>
                    </a:lnR>
                    <a:lnT w="12700" cap="flat" cmpd="sng" algn="ctr">
                      <a:solidFill>
                        <a:srgbClr val="02205E"/>
                      </a:solidFill>
                      <a:prstDash val="solid"/>
                      <a:round/>
                      <a:headEnd type="none" w="med" len="med"/>
                      <a:tailEnd type="none" w="med" len="med"/>
                    </a:lnT>
                    <a:lnB w="12700" cap="flat" cmpd="sng" algn="ctr">
                      <a:solidFill>
                        <a:srgbClr val="02205E"/>
                      </a:solidFill>
                      <a:prstDash val="solid"/>
                      <a:round/>
                      <a:headEnd type="none" w="med" len="med"/>
                      <a:tailEnd type="none" w="med" len="med"/>
                    </a:lnB>
                  </a:tcPr>
                </a:tc>
                <a:extLst>
                  <a:ext uri="{0D108BD9-81ED-4DB2-BD59-A6C34878D82A}">
                    <a16:rowId xmlns:a16="http://schemas.microsoft.com/office/drawing/2014/main" val="609366357"/>
                  </a:ext>
                </a:extLst>
              </a:tr>
              <a:tr h="167855">
                <a:tc>
                  <a:txBody>
                    <a:bodyPr/>
                    <a:lstStyle/>
                    <a:p>
                      <a:pPr>
                        <a:spcAft>
                          <a:spcPts val="0"/>
                        </a:spcAft>
                      </a:pPr>
                      <a:r>
                        <a:rPr lang="en-GB" sz="700">
                          <a:solidFill>
                            <a:srgbClr val="FFFFFF"/>
                          </a:solidFill>
                          <a:effectLst/>
                          <a:latin typeface="Times" pitchFamily="2" charset="0"/>
                          <a:ea typeface="Times New Roman" pitchFamily="2" charset="0"/>
                          <a:cs typeface="Calibri" panose="020F0502020204030204" pitchFamily="34" charset="0"/>
                        </a:rPr>
                        <a:t>CESSDA ERIC</a:t>
                      </a:r>
                      <a:endParaRPr lang="sv-SE" sz="700">
                        <a:effectLst/>
                        <a:latin typeface="Times New Roman" pitchFamily="2" charset="0"/>
                        <a:ea typeface="Times New Roman" pitchFamily="2" charset="0"/>
                        <a:cs typeface="Times New Roman" pitchFamily="2" charset="0"/>
                      </a:endParaRPr>
                    </a:p>
                  </a:txBody>
                  <a:tcPr marL="42080" marR="42080" marT="0" marB="0">
                    <a:lnL w="12700" cap="flat" cmpd="sng" algn="ctr">
                      <a:solidFill>
                        <a:srgbClr val="02205E"/>
                      </a:solidFill>
                      <a:prstDash val="solid"/>
                      <a:round/>
                      <a:headEnd type="none" w="med" len="med"/>
                      <a:tailEnd type="none" w="med" len="med"/>
                    </a:lnL>
                    <a:lnR w="12700" cap="flat" cmpd="sng" algn="ctr">
                      <a:solidFill>
                        <a:srgbClr val="02205E"/>
                      </a:solidFill>
                      <a:prstDash val="solid"/>
                      <a:round/>
                      <a:headEnd type="none" w="med" len="med"/>
                      <a:tailEnd type="none" w="med" len="med"/>
                    </a:lnR>
                    <a:lnT w="12700" cap="flat" cmpd="sng" algn="ctr">
                      <a:solidFill>
                        <a:srgbClr val="02205E"/>
                      </a:solidFill>
                      <a:prstDash val="solid"/>
                      <a:round/>
                      <a:headEnd type="none" w="med" len="med"/>
                      <a:tailEnd type="none" w="med" len="med"/>
                    </a:lnT>
                    <a:lnB w="12700" cap="flat" cmpd="sng" algn="ctr">
                      <a:solidFill>
                        <a:srgbClr val="02205E"/>
                      </a:solidFill>
                      <a:prstDash val="solid"/>
                      <a:round/>
                      <a:headEnd type="none" w="med" len="med"/>
                      <a:tailEnd type="none" w="med" len="med"/>
                    </a:lnB>
                    <a:solidFill>
                      <a:srgbClr val="D93976"/>
                    </a:solidFill>
                  </a:tcPr>
                </a:tc>
                <a:tc>
                  <a:txBody>
                    <a:bodyPr/>
                    <a:lstStyle/>
                    <a:p>
                      <a:pPr>
                        <a:spcAft>
                          <a:spcPts val="0"/>
                        </a:spcAft>
                      </a:pPr>
                      <a:r>
                        <a:rPr lang="en-GB" sz="700">
                          <a:solidFill>
                            <a:srgbClr val="000000"/>
                          </a:solidFill>
                          <a:effectLst/>
                          <a:latin typeface="Times" pitchFamily="2" charset="0"/>
                          <a:ea typeface="Times New Roman" pitchFamily="2" charset="0"/>
                          <a:cs typeface="Calibri" panose="020F0502020204030204" pitchFamily="34" charset="0"/>
                        </a:rPr>
                        <a:t>Consortium of European Social Science Data Archives</a:t>
                      </a:r>
                      <a:endParaRPr lang="sv-SE" sz="700">
                        <a:effectLst/>
                        <a:latin typeface="Times New Roman" pitchFamily="2" charset="0"/>
                        <a:ea typeface="Times New Roman" pitchFamily="2" charset="0"/>
                        <a:cs typeface="Times New Roman" pitchFamily="2" charset="0"/>
                      </a:endParaRPr>
                    </a:p>
                  </a:txBody>
                  <a:tcPr marL="42080" marR="42080" marT="0" marB="0">
                    <a:lnL w="12700" cap="flat" cmpd="sng" algn="ctr">
                      <a:solidFill>
                        <a:srgbClr val="02205E"/>
                      </a:solidFill>
                      <a:prstDash val="solid"/>
                      <a:round/>
                      <a:headEnd type="none" w="med" len="med"/>
                      <a:tailEnd type="none" w="med" len="med"/>
                    </a:lnL>
                    <a:lnR w="12700" cap="flat" cmpd="sng" algn="ctr">
                      <a:solidFill>
                        <a:srgbClr val="02205E"/>
                      </a:solidFill>
                      <a:prstDash val="solid"/>
                      <a:round/>
                      <a:headEnd type="none" w="med" len="med"/>
                      <a:tailEnd type="none" w="med" len="med"/>
                    </a:lnR>
                    <a:lnT w="12700" cap="flat" cmpd="sng" algn="ctr">
                      <a:solidFill>
                        <a:srgbClr val="02205E"/>
                      </a:solidFill>
                      <a:prstDash val="solid"/>
                      <a:round/>
                      <a:headEnd type="none" w="med" len="med"/>
                      <a:tailEnd type="none" w="med" len="med"/>
                    </a:lnT>
                    <a:lnB w="12700" cap="flat" cmpd="sng" algn="ctr">
                      <a:solidFill>
                        <a:srgbClr val="02205E"/>
                      </a:solidFill>
                      <a:prstDash val="solid"/>
                      <a:round/>
                      <a:headEnd type="none" w="med" len="med"/>
                      <a:tailEnd type="none" w="med" len="med"/>
                    </a:lnB>
                  </a:tcPr>
                </a:tc>
                <a:extLst>
                  <a:ext uri="{0D108BD9-81ED-4DB2-BD59-A6C34878D82A}">
                    <a16:rowId xmlns:a16="http://schemas.microsoft.com/office/drawing/2014/main" val="2902193679"/>
                  </a:ext>
                </a:extLst>
              </a:tr>
              <a:tr h="167855">
                <a:tc>
                  <a:txBody>
                    <a:bodyPr/>
                    <a:lstStyle/>
                    <a:p>
                      <a:pPr>
                        <a:spcAft>
                          <a:spcPts val="0"/>
                        </a:spcAft>
                      </a:pPr>
                      <a:r>
                        <a:rPr lang="en-GB" sz="700">
                          <a:solidFill>
                            <a:srgbClr val="FFFFFF"/>
                          </a:solidFill>
                          <a:effectLst/>
                          <a:latin typeface="Times" pitchFamily="2" charset="0"/>
                          <a:ea typeface="Times New Roman" pitchFamily="2" charset="0"/>
                          <a:cs typeface="Calibri" panose="020F0502020204030204" pitchFamily="34" charset="0"/>
                        </a:rPr>
                        <a:t>CTA</a:t>
                      </a:r>
                      <a:endParaRPr lang="sv-SE" sz="700">
                        <a:effectLst/>
                        <a:latin typeface="Times New Roman" pitchFamily="2" charset="0"/>
                        <a:ea typeface="Times New Roman" pitchFamily="2" charset="0"/>
                        <a:cs typeface="Times New Roman" pitchFamily="2" charset="0"/>
                      </a:endParaRPr>
                    </a:p>
                  </a:txBody>
                  <a:tcPr marL="42080" marR="42080" marT="0" marB="0">
                    <a:lnL w="12700" cap="flat" cmpd="sng" algn="ctr">
                      <a:solidFill>
                        <a:srgbClr val="02205E"/>
                      </a:solidFill>
                      <a:prstDash val="solid"/>
                      <a:round/>
                      <a:headEnd type="none" w="med" len="med"/>
                      <a:tailEnd type="none" w="med" len="med"/>
                    </a:lnL>
                    <a:lnR w="12700" cap="flat" cmpd="sng" algn="ctr">
                      <a:solidFill>
                        <a:srgbClr val="02205E"/>
                      </a:solidFill>
                      <a:prstDash val="solid"/>
                      <a:round/>
                      <a:headEnd type="none" w="med" len="med"/>
                      <a:tailEnd type="none" w="med" len="med"/>
                    </a:lnR>
                    <a:lnT w="12700" cap="flat" cmpd="sng" algn="ctr">
                      <a:solidFill>
                        <a:srgbClr val="02205E"/>
                      </a:solidFill>
                      <a:prstDash val="solid"/>
                      <a:round/>
                      <a:headEnd type="none" w="med" len="med"/>
                      <a:tailEnd type="none" w="med" len="med"/>
                    </a:lnT>
                    <a:lnB w="12700" cap="flat" cmpd="sng" algn="ctr">
                      <a:solidFill>
                        <a:srgbClr val="02205E"/>
                      </a:solidFill>
                      <a:prstDash val="solid"/>
                      <a:round/>
                      <a:headEnd type="none" w="med" len="med"/>
                      <a:tailEnd type="none" w="med" len="med"/>
                    </a:lnB>
                    <a:solidFill>
                      <a:srgbClr val="8B6BAF"/>
                    </a:solidFill>
                  </a:tcPr>
                </a:tc>
                <a:tc>
                  <a:txBody>
                    <a:bodyPr/>
                    <a:lstStyle/>
                    <a:p>
                      <a:pPr>
                        <a:spcAft>
                          <a:spcPts val="0"/>
                        </a:spcAft>
                      </a:pPr>
                      <a:r>
                        <a:rPr lang="en-GB" sz="700">
                          <a:solidFill>
                            <a:srgbClr val="000000"/>
                          </a:solidFill>
                          <a:effectLst/>
                          <a:latin typeface="Times" pitchFamily="2" charset="0"/>
                          <a:ea typeface="Times New Roman" pitchFamily="2" charset="0"/>
                          <a:cs typeface="Calibri" panose="020F0502020204030204" pitchFamily="34" charset="0"/>
                        </a:rPr>
                        <a:t>Cherenkov Telescope Array Observatory GmbH</a:t>
                      </a:r>
                      <a:endParaRPr lang="sv-SE" sz="700">
                        <a:effectLst/>
                        <a:latin typeface="Times New Roman" pitchFamily="2" charset="0"/>
                        <a:ea typeface="Times New Roman" pitchFamily="2" charset="0"/>
                        <a:cs typeface="Times New Roman" pitchFamily="2" charset="0"/>
                      </a:endParaRPr>
                    </a:p>
                  </a:txBody>
                  <a:tcPr marL="42080" marR="42080" marT="0" marB="0">
                    <a:lnL w="12700" cap="flat" cmpd="sng" algn="ctr">
                      <a:solidFill>
                        <a:srgbClr val="02205E"/>
                      </a:solidFill>
                      <a:prstDash val="solid"/>
                      <a:round/>
                      <a:headEnd type="none" w="med" len="med"/>
                      <a:tailEnd type="none" w="med" len="med"/>
                    </a:lnL>
                    <a:lnR w="12700" cap="flat" cmpd="sng" algn="ctr">
                      <a:solidFill>
                        <a:srgbClr val="02205E"/>
                      </a:solidFill>
                      <a:prstDash val="solid"/>
                      <a:round/>
                      <a:headEnd type="none" w="med" len="med"/>
                      <a:tailEnd type="none" w="med" len="med"/>
                    </a:lnR>
                    <a:lnT w="12700" cap="flat" cmpd="sng" algn="ctr">
                      <a:solidFill>
                        <a:srgbClr val="02205E"/>
                      </a:solidFill>
                      <a:prstDash val="solid"/>
                      <a:round/>
                      <a:headEnd type="none" w="med" len="med"/>
                      <a:tailEnd type="none" w="med" len="med"/>
                    </a:lnT>
                    <a:lnB w="12700" cap="flat" cmpd="sng" algn="ctr">
                      <a:solidFill>
                        <a:srgbClr val="02205E"/>
                      </a:solidFill>
                      <a:prstDash val="solid"/>
                      <a:round/>
                      <a:headEnd type="none" w="med" len="med"/>
                      <a:tailEnd type="none" w="med" len="med"/>
                    </a:lnB>
                  </a:tcPr>
                </a:tc>
                <a:extLst>
                  <a:ext uri="{0D108BD9-81ED-4DB2-BD59-A6C34878D82A}">
                    <a16:rowId xmlns:a16="http://schemas.microsoft.com/office/drawing/2014/main" val="1919941356"/>
                  </a:ext>
                </a:extLst>
              </a:tr>
              <a:tr h="167855">
                <a:tc>
                  <a:txBody>
                    <a:bodyPr/>
                    <a:lstStyle/>
                    <a:p>
                      <a:pPr>
                        <a:spcAft>
                          <a:spcPts val="0"/>
                        </a:spcAft>
                      </a:pPr>
                      <a:r>
                        <a:rPr lang="en-GB" sz="700">
                          <a:solidFill>
                            <a:srgbClr val="FFFFFF"/>
                          </a:solidFill>
                          <a:effectLst/>
                          <a:latin typeface="Times" pitchFamily="2" charset="0"/>
                          <a:ea typeface="Times New Roman" pitchFamily="2" charset="0"/>
                          <a:cs typeface="Calibri" panose="020F0502020204030204" pitchFamily="34" charset="0"/>
                        </a:rPr>
                        <a:t>DARIAH ERIC</a:t>
                      </a:r>
                      <a:endParaRPr lang="sv-SE" sz="700">
                        <a:effectLst/>
                        <a:latin typeface="Times New Roman" pitchFamily="2" charset="0"/>
                        <a:ea typeface="Times New Roman" pitchFamily="2" charset="0"/>
                        <a:cs typeface="Times New Roman" pitchFamily="2" charset="0"/>
                      </a:endParaRPr>
                    </a:p>
                  </a:txBody>
                  <a:tcPr marL="42080" marR="42080" marT="0" marB="0">
                    <a:lnL w="12700" cap="flat" cmpd="sng" algn="ctr">
                      <a:solidFill>
                        <a:srgbClr val="02205E"/>
                      </a:solidFill>
                      <a:prstDash val="solid"/>
                      <a:round/>
                      <a:headEnd type="none" w="med" len="med"/>
                      <a:tailEnd type="none" w="med" len="med"/>
                    </a:lnL>
                    <a:lnR w="12700" cap="flat" cmpd="sng" algn="ctr">
                      <a:solidFill>
                        <a:srgbClr val="02205E"/>
                      </a:solidFill>
                      <a:prstDash val="solid"/>
                      <a:round/>
                      <a:headEnd type="none" w="med" len="med"/>
                      <a:tailEnd type="none" w="med" len="med"/>
                    </a:lnR>
                    <a:lnT w="12700" cap="flat" cmpd="sng" algn="ctr">
                      <a:solidFill>
                        <a:srgbClr val="02205E"/>
                      </a:solidFill>
                      <a:prstDash val="solid"/>
                      <a:round/>
                      <a:headEnd type="none" w="med" len="med"/>
                      <a:tailEnd type="none" w="med" len="med"/>
                    </a:lnT>
                    <a:lnB w="12700" cap="flat" cmpd="sng" algn="ctr">
                      <a:solidFill>
                        <a:srgbClr val="02205E"/>
                      </a:solidFill>
                      <a:prstDash val="solid"/>
                      <a:round/>
                      <a:headEnd type="none" w="med" len="med"/>
                      <a:tailEnd type="none" w="med" len="med"/>
                    </a:lnB>
                    <a:solidFill>
                      <a:srgbClr val="D93976"/>
                    </a:solidFill>
                  </a:tcPr>
                </a:tc>
                <a:tc>
                  <a:txBody>
                    <a:bodyPr/>
                    <a:lstStyle/>
                    <a:p>
                      <a:pPr>
                        <a:spcAft>
                          <a:spcPts val="0"/>
                        </a:spcAft>
                      </a:pPr>
                      <a:r>
                        <a:rPr lang="en-GB" sz="700">
                          <a:solidFill>
                            <a:srgbClr val="000000"/>
                          </a:solidFill>
                          <a:effectLst/>
                          <a:latin typeface="Times" pitchFamily="2" charset="0"/>
                          <a:ea typeface="Times New Roman" pitchFamily="2" charset="0"/>
                          <a:cs typeface="Calibri" panose="020F0502020204030204" pitchFamily="34" charset="0"/>
                        </a:rPr>
                        <a:t>Digital Research Infrastructure for the Arts and Humanities</a:t>
                      </a:r>
                      <a:endParaRPr lang="sv-SE" sz="700">
                        <a:effectLst/>
                        <a:latin typeface="Times New Roman" pitchFamily="2" charset="0"/>
                        <a:ea typeface="Times New Roman" pitchFamily="2" charset="0"/>
                        <a:cs typeface="Times New Roman" pitchFamily="2" charset="0"/>
                      </a:endParaRPr>
                    </a:p>
                  </a:txBody>
                  <a:tcPr marL="42080" marR="42080" marT="0" marB="0">
                    <a:lnL w="12700" cap="flat" cmpd="sng" algn="ctr">
                      <a:solidFill>
                        <a:srgbClr val="02205E"/>
                      </a:solidFill>
                      <a:prstDash val="solid"/>
                      <a:round/>
                      <a:headEnd type="none" w="med" len="med"/>
                      <a:tailEnd type="none" w="med" len="med"/>
                    </a:lnL>
                    <a:lnR w="12700" cap="flat" cmpd="sng" algn="ctr">
                      <a:solidFill>
                        <a:srgbClr val="02205E"/>
                      </a:solidFill>
                      <a:prstDash val="solid"/>
                      <a:round/>
                      <a:headEnd type="none" w="med" len="med"/>
                      <a:tailEnd type="none" w="med" len="med"/>
                    </a:lnR>
                    <a:lnT w="12700" cap="flat" cmpd="sng" algn="ctr">
                      <a:solidFill>
                        <a:srgbClr val="02205E"/>
                      </a:solidFill>
                      <a:prstDash val="solid"/>
                      <a:round/>
                      <a:headEnd type="none" w="med" len="med"/>
                      <a:tailEnd type="none" w="med" len="med"/>
                    </a:lnT>
                    <a:lnB w="12700" cap="flat" cmpd="sng" algn="ctr">
                      <a:solidFill>
                        <a:srgbClr val="02205E"/>
                      </a:solidFill>
                      <a:prstDash val="solid"/>
                      <a:round/>
                      <a:headEnd type="none" w="med" len="med"/>
                      <a:tailEnd type="none" w="med" len="med"/>
                    </a:lnB>
                  </a:tcPr>
                </a:tc>
                <a:extLst>
                  <a:ext uri="{0D108BD9-81ED-4DB2-BD59-A6C34878D82A}">
                    <a16:rowId xmlns:a16="http://schemas.microsoft.com/office/drawing/2014/main" val="3413092225"/>
                  </a:ext>
                </a:extLst>
              </a:tr>
              <a:tr h="167855">
                <a:tc>
                  <a:txBody>
                    <a:bodyPr/>
                    <a:lstStyle/>
                    <a:p>
                      <a:pPr>
                        <a:spcAft>
                          <a:spcPts val="0"/>
                        </a:spcAft>
                      </a:pPr>
                      <a:r>
                        <a:rPr lang="en-GB" sz="700">
                          <a:solidFill>
                            <a:srgbClr val="000000"/>
                          </a:solidFill>
                          <a:effectLst/>
                          <a:latin typeface="Times" pitchFamily="2" charset="0"/>
                          <a:ea typeface="Times New Roman" pitchFamily="2" charset="0"/>
                          <a:cs typeface="Calibri" panose="020F0502020204030204" pitchFamily="34" charset="0"/>
                        </a:rPr>
                        <a:t>ECRIN ERIC</a:t>
                      </a:r>
                      <a:endParaRPr lang="sv-SE" sz="700">
                        <a:effectLst/>
                        <a:latin typeface="Times New Roman" pitchFamily="2" charset="0"/>
                        <a:ea typeface="Times New Roman" pitchFamily="2" charset="0"/>
                        <a:cs typeface="Times New Roman" pitchFamily="2" charset="0"/>
                      </a:endParaRPr>
                    </a:p>
                  </a:txBody>
                  <a:tcPr marL="42080" marR="42080" marT="0" marB="0">
                    <a:lnL w="12700" cap="flat" cmpd="sng" algn="ctr">
                      <a:solidFill>
                        <a:srgbClr val="02205E"/>
                      </a:solidFill>
                      <a:prstDash val="solid"/>
                      <a:round/>
                      <a:headEnd type="none" w="med" len="med"/>
                      <a:tailEnd type="none" w="med" len="med"/>
                    </a:lnL>
                    <a:lnR w="12700" cap="flat" cmpd="sng" algn="ctr">
                      <a:solidFill>
                        <a:srgbClr val="02205E"/>
                      </a:solidFill>
                      <a:prstDash val="solid"/>
                      <a:round/>
                      <a:headEnd type="none" w="med" len="med"/>
                      <a:tailEnd type="none" w="med" len="med"/>
                    </a:lnR>
                    <a:lnT w="12700" cap="flat" cmpd="sng" algn="ctr">
                      <a:solidFill>
                        <a:srgbClr val="02205E"/>
                      </a:solidFill>
                      <a:prstDash val="solid"/>
                      <a:round/>
                      <a:headEnd type="none" w="med" len="med"/>
                      <a:tailEnd type="none" w="med" len="med"/>
                    </a:lnT>
                    <a:lnB w="12700" cap="flat" cmpd="sng" algn="ctr">
                      <a:solidFill>
                        <a:srgbClr val="02205E"/>
                      </a:solidFill>
                      <a:prstDash val="solid"/>
                      <a:round/>
                      <a:headEnd type="none" w="med" len="med"/>
                      <a:tailEnd type="none" w="med" len="med"/>
                    </a:lnB>
                    <a:solidFill>
                      <a:srgbClr val="F69D4A"/>
                    </a:solidFill>
                  </a:tcPr>
                </a:tc>
                <a:tc>
                  <a:txBody>
                    <a:bodyPr/>
                    <a:lstStyle/>
                    <a:p>
                      <a:pPr>
                        <a:spcAft>
                          <a:spcPts val="0"/>
                        </a:spcAft>
                      </a:pPr>
                      <a:r>
                        <a:rPr lang="en-GB" sz="700">
                          <a:solidFill>
                            <a:srgbClr val="000000"/>
                          </a:solidFill>
                          <a:effectLst/>
                          <a:latin typeface="Times" pitchFamily="2" charset="0"/>
                          <a:ea typeface="Times New Roman" pitchFamily="2" charset="0"/>
                          <a:cs typeface="Calibri" panose="020F0502020204030204" pitchFamily="34" charset="0"/>
                        </a:rPr>
                        <a:t>European Clinical Research Infrastructure Network</a:t>
                      </a:r>
                      <a:endParaRPr lang="sv-SE" sz="700">
                        <a:effectLst/>
                        <a:latin typeface="Times New Roman" pitchFamily="2" charset="0"/>
                        <a:ea typeface="Times New Roman" pitchFamily="2" charset="0"/>
                        <a:cs typeface="Times New Roman" pitchFamily="2" charset="0"/>
                      </a:endParaRPr>
                    </a:p>
                  </a:txBody>
                  <a:tcPr marL="42080" marR="42080" marT="0" marB="0">
                    <a:lnL w="12700" cap="flat" cmpd="sng" algn="ctr">
                      <a:solidFill>
                        <a:srgbClr val="02205E"/>
                      </a:solidFill>
                      <a:prstDash val="solid"/>
                      <a:round/>
                      <a:headEnd type="none" w="med" len="med"/>
                      <a:tailEnd type="none" w="med" len="med"/>
                    </a:lnL>
                    <a:lnR w="12700" cap="flat" cmpd="sng" algn="ctr">
                      <a:solidFill>
                        <a:srgbClr val="02205E"/>
                      </a:solidFill>
                      <a:prstDash val="solid"/>
                      <a:round/>
                      <a:headEnd type="none" w="med" len="med"/>
                      <a:tailEnd type="none" w="med" len="med"/>
                    </a:lnR>
                    <a:lnT w="12700" cap="flat" cmpd="sng" algn="ctr">
                      <a:solidFill>
                        <a:srgbClr val="02205E"/>
                      </a:solidFill>
                      <a:prstDash val="solid"/>
                      <a:round/>
                      <a:headEnd type="none" w="med" len="med"/>
                      <a:tailEnd type="none" w="med" len="med"/>
                    </a:lnT>
                    <a:lnB w="12700" cap="flat" cmpd="sng" algn="ctr">
                      <a:solidFill>
                        <a:srgbClr val="02205E"/>
                      </a:solidFill>
                      <a:prstDash val="solid"/>
                      <a:round/>
                      <a:headEnd type="none" w="med" len="med"/>
                      <a:tailEnd type="none" w="med" len="med"/>
                    </a:lnB>
                  </a:tcPr>
                </a:tc>
                <a:extLst>
                  <a:ext uri="{0D108BD9-81ED-4DB2-BD59-A6C34878D82A}">
                    <a16:rowId xmlns:a16="http://schemas.microsoft.com/office/drawing/2014/main" val="487995233"/>
                  </a:ext>
                </a:extLst>
              </a:tr>
              <a:tr h="167855">
                <a:tc>
                  <a:txBody>
                    <a:bodyPr/>
                    <a:lstStyle/>
                    <a:p>
                      <a:pPr>
                        <a:spcAft>
                          <a:spcPts val="0"/>
                        </a:spcAft>
                      </a:pPr>
                      <a:r>
                        <a:rPr lang="en-GB" sz="700">
                          <a:solidFill>
                            <a:srgbClr val="FFFFFF"/>
                          </a:solidFill>
                          <a:effectLst/>
                          <a:latin typeface="Times" pitchFamily="2" charset="0"/>
                          <a:ea typeface="Times New Roman" pitchFamily="2" charset="0"/>
                          <a:cs typeface="Calibri" panose="020F0502020204030204" pitchFamily="34" charset="0"/>
                        </a:rPr>
                        <a:t>EHRI</a:t>
                      </a:r>
                      <a:endParaRPr lang="sv-SE" sz="700">
                        <a:effectLst/>
                        <a:latin typeface="Times New Roman" pitchFamily="2" charset="0"/>
                        <a:ea typeface="Times New Roman" pitchFamily="2" charset="0"/>
                        <a:cs typeface="Times New Roman" pitchFamily="2" charset="0"/>
                      </a:endParaRPr>
                    </a:p>
                  </a:txBody>
                  <a:tcPr marL="42080" marR="42080" marT="0" marB="0">
                    <a:lnL w="12700" cap="flat" cmpd="sng" algn="ctr">
                      <a:solidFill>
                        <a:srgbClr val="02205E"/>
                      </a:solidFill>
                      <a:prstDash val="solid"/>
                      <a:round/>
                      <a:headEnd type="none" w="med" len="med"/>
                      <a:tailEnd type="none" w="med" len="med"/>
                    </a:lnL>
                    <a:lnR w="12700" cap="flat" cmpd="sng" algn="ctr">
                      <a:solidFill>
                        <a:srgbClr val="02205E"/>
                      </a:solidFill>
                      <a:prstDash val="solid"/>
                      <a:round/>
                      <a:headEnd type="none" w="med" len="med"/>
                      <a:tailEnd type="none" w="med" len="med"/>
                    </a:lnR>
                    <a:lnT w="12700" cap="flat" cmpd="sng" algn="ctr">
                      <a:solidFill>
                        <a:srgbClr val="02205E"/>
                      </a:solidFill>
                      <a:prstDash val="solid"/>
                      <a:round/>
                      <a:headEnd type="none" w="med" len="med"/>
                      <a:tailEnd type="none" w="med" len="med"/>
                    </a:lnT>
                    <a:lnB w="12700" cap="flat" cmpd="sng" algn="ctr">
                      <a:solidFill>
                        <a:srgbClr val="02205E"/>
                      </a:solidFill>
                      <a:prstDash val="solid"/>
                      <a:round/>
                      <a:headEnd type="none" w="med" len="med"/>
                      <a:tailEnd type="none" w="med" len="med"/>
                    </a:lnB>
                    <a:solidFill>
                      <a:srgbClr val="D93976"/>
                    </a:solidFill>
                  </a:tcPr>
                </a:tc>
                <a:tc>
                  <a:txBody>
                    <a:bodyPr/>
                    <a:lstStyle/>
                    <a:p>
                      <a:pPr>
                        <a:spcAft>
                          <a:spcPts val="0"/>
                        </a:spcAft>
                      </a:pPr>
                      <a:r>
                        <a:rPr lang="en-GB" sz="700">
                          <a:solidFill>
                            <a:srgbClr val="000000"/>
                          </a:solidFill>
                          <a:effectLst/>
                          <a:latin typeface="Times" pitchFamily="2" charset="0"/>
                          <a:ea typeface="Times New Roman" pitchFamily="2" charset="0"/>
                          <a:cs typeface="Calibri" panose="020F0502020204030204" pitchFamily="34" charset="0"/>
                        </a:rPr>
                        <a:t>European Holocaust Research Infrastructure</a:t>
                      </a:r>
                      <a:endParaRPr lang="sv-SE" sz="700">
                        <a:effectLst/>
                        <a:latin typeface="Times New Roman" pitchFamily="2" charset="0"/>
                        <a:ea typeface="Times New Roman" pitchFamily="2" charset="0"/>
                        <a:cs typeface="Times New Roman" pitchFamily="2" charset="0"/>
                      </a:endParaRPr>
                    </a:p>
                  </a:txBody>
                  <a:tcPr marL="42080" marR="42080" marT="0" marB="0">
                    <a:lnL w="12700" cap="flat" cmpd="sng" algn="ctr">
                      <a:solidFill>
                        <a:srgbClr val="02205E"/>
                      </a:solidFill>
                      <a:prstDash val="solid"/>
                      <a:round/>
                      <a:headEnd type="none" w="med" len="med"/>
                      <a:tailEnd type="none" w="med" len="med"/>
                    </a:lnL>
                    <a:lnR w="12700" cap="flat" cmpd="sng" algn="ctr">
                      <a:solidFill>
                        <a:srgbClr val="02205E"/>
                      </a:solidFill>
                      <a:prstDash val="solid"/>
                      <a:round/>
                      <a:headEnd type="none" w="med" len="med"/>
                      <a:tailEnd type="none" w="med" len="med"/>
                    </a:lnR>
                    <a:lnT w="12700" cap="flat" cmpd="sng" algn="ctr">
                      <a:solidFill>
                        <a:srgbClr val="02205E"/>
                      </a:solidFill>
                      <a:prstDash val="solid"/>
                      <a:round/>
                      <a:headEnd type="none" w="med" len="med"/>
                      <a:tailEnd type="none" w="med" len="med"/>
                    </a:lnT>
                    <a:lnB w="12700" cap="flat" cmpd="sng" algn="ctr">
                      <a:solidFill>
                        <a:srgbClr val="02205E"/>
                      </a:solidFill>
                      <a:prstDash val="solid"/>
                      <a:round/>
                      <a:headEnd type="none" w="med" len="med"/>
                      <a:tailEnd type="none" w="med" len="med"/>
                    </a:lnB>
                  </a:tcPr>
                </a:tc>
                <a:extLst>
                  <a:ext uri="{0D108BD9-81ED-4DB2-BD59-A6C34878D82A}">
                    <a16:rowId xmlns:a16="http://schemas.microsoft.com/office/drawing/2014/main" val="1333479661"/>
                  </a:ext>
                </a:extLst>
              </a:tr>
              <a:tr h="167855">
                <a:tc>
                  <a:txBody>
                    <a:bodyPr/>
                    <a:lstStyle/>
                    <a:p>
                      <a:pPr>
                        <a:spcAft>
                          <a:spcPts val="0"/>
                        </a:spcAft>
                      </a:pPr>
                      <a:r>
                        <a:rPr lang="en-GB" sz="700">
                          <a:solidFill>
                            <a:srgbClr val="FFFFFF"/>
                          </a:solidFill>
                          <a:effectLst/>
                          <a:latin typeface="Times" pitchFamily="2" charset="0"/>
                          <a:ea typeface="Times New Roman" pitchFamily="2" charset="0"/>
                          <a:cs typeface="Calibri" panose="020F0502020204030204" pitchFamily="34" charset="0"/>
                        </a:rPr>
                        <a:t>ELI</a:t>
                      </a:r>
                      <a:endParaRPr lang="sv-SE" sz="700">
                        <a:effectLst/>
                        <a:latin typeface="Times New Roman" pitchFamily="2" charset="0"/>
                        <a:ea typeface="Times New Roman" pitchFamily="2" charset="0"/>
                        <a:cs typeface="Times New Roman" pitchFamily="2" charset="0"/>
                      </a:endParaRPr>
                    </a:p>
                  </a:txBody>
                  <a:tcPr marL="42080" marR="42080" marT="0" marB="0">
                    <a:lnL w="12700" cap="flat" cmpd="sng" algn="ctr">
                      <a:solidFill>
                        <a:srgbClr val="02205E"/>
                      </a:solidFill>
                      <a:prstDash val="solid"/>
                      <a:round/>
                      <a:headEnd type="none" w="med" len="med"/>
                      <a:tailEnd type="none" w="med" len="med"/>
                    </a:lnL>
                    <a:lnR w="12700" cap="flat" cmpd="sng" algn="ctr">
                      <a:solidFill>
                        <a:srgbClr val="02205E"/>
                      </a:solidFill>
                      <a:prstDash val="solid"/>
                      <a:round/>
                      <a:headEnd type="none" w="med" len="med"/>
                      <a:tailEnd type="none" w="med" len="med"/>
                    </a:lnR>
                    <a:lnT w="12700" cap="flat" cmpd="sng" algn="ctr">
                      <a:solidFill>
                        <a:srgbClr val="02205E"/>
                      </a:solidFill>
                      <a:prstDash val="solid"/>
                      <a:round/>
                      <a:headEnd type="none" w="med" len="med"/>
                      <a:tailEnd type="none" w="med" len="med"/>
                    </a:lnT>
                    <a:lnB w="12700" cap="flat" cmpd="sng" algn="ctr">
                      <a:solidFill>
                        <a:srgbClr val="02205E"/>
                      </a:solidFill>
                      <a:prstDash val="solid"/>
                      <a:round/>
                      <a:headEnd type="none" w="med" len="med"/>
                      <a:tailEnd type="none" w="med" len="med"/>
                    </a:lnB>
                    <a:solidFill>
                      <a:srgbClr val="8B6BAF"/>
                    </a:solidFill>
                  </a:tcPr>
                </a:tc>
                <a:tc>
                  <a:txBody>
                    <a:bodyPr/>
                    <a:lstStyle/>
                    <a:p>
                      <a:pPr>
                        <a:spcAft>
                          <a:spcPts val="0"/>
                        </a:spcAft>
                      </a:pPr>
                      <a:r>
                        <a:rPr lang="en-GB" sz="700">
                          <a:solidFill>
                            <a:srgbClr val="000000"/>
                          </a:solidFill>
                          <a:effectLst/>
                          <a:latin typeface="Times" pitchFamily="2" charset="0"/>
                          <a:ea typeface="Times New Roman" pitchFamily="2" charset="0"/>
                          <a:cs typeface="Calibri" panose="020F0502020204030204" pitchFamily="34" charset="0"/>
                        </a:rPr>
                        <a:t>ELI Delivery Consortium AISBL</a:t>
                      </a:r>
                      <a:endParaRPr lang="sv-SE" sz="700">
                        <a:effectLst/>
                        <a:latin typeface="Times New Roman" pitchFamily="2" charset="0"/>
                        <a:ea typeface="Times New Roman" pitchFamily="2" charset="0"/>
                        <a:cs typeface="Times New Roman" pitchFamily="2" charset="0"/>
                      </a:endParaRPr>
                    </a:p>
                  </a:txBody>
                  <a:tcPr marL="42080" marR="42080" marT="0" marB="0">
                    <a:lnL w="12700" cap="flat" cmpd="sng" algn="ctr">
                      <a:solidFill>
                        <a:srgbClr val="02205E"/>
                      </a:solidFill>
                      <a:prstDash val="solid"/>
                      <a:round/>
                      <a:headEnd type="none" w="med" len="med"/>
                      <a:tailEnd type="none" w="med" len="med"/>
                    </a:lnL>
                    <a:lnR w="12700" cap="flat" cmpd="sng" algn="ctr">
                      <a:solidFill>
                        <a:srgbClr val="02205E"/>
                      </a:solidFill>
                      <a:prstDash val="solid"/>
                      <a:round/>
                      <a:headEnd type="none" w="med" len="med"/>
                      <a:tailEnd type="none" w="med" len="med"/>
                    </a:lnR>
                    <a:lnT w="12700" cap="flat" cmpd="sng" algn="ctr">
                      <a:solidFill>
                        <a:srgbClr val="02205E"/>
                      </a:solidFill>
                      <a:prstDash val="solid"/>
                      <a:round/>
                      <a:headEnd type="none" w="med" len="med"/>
                      <a:tailEnd type="none" w="med" len="med"/>
                    </a:lnT>
                    <a:lnB w="12700" cap="flat" cmpd="sng" algn="ctr">
                      <a:solidFill>
                        <a:srgbClr val="02205E"/>
                      </a:solidFill>
                      <a:prstDash val="solid"/>
                      <a:round/>
                      <a:headEnd type="none" w="med" len="med"/>
                      <a:tailEnd type="none" w="med" len="med"/>
                    </a:lnB>
                  </a:tcPr>
                </a:tc>
                <a:extLst>
                  <a:ext uri="{0D108BD9-81ED-4DB2-BD59-A6C34878D82A}">
                    <a16:rowId xmlns:a16="http://schemas.microsoft.com/office/drawing/2014/main" val="2077632653"/>
                  </a:ext>
                </a:extLst>
              </a:tr>
              <a:tr h="335710">
                <a:tc>
                  <a:txBody>
                    <a:bodyPr/>
                    <a:lstStyle/>
                    <a:p>
                      <a:pPr>
                        <a:spcAft>
                          <a:spcPts val="0"/>
                        </a:spcAft>
                      </a:pPr>
                      <a:r>
                        <a:rPr lang="en-GB" sz="700">
                          <a:solidFill>
                            <a:srgbClr val="000000"/>
                          </a:solidFill>
                          <a:effectLst/>
                          <a:latin typeface="Times" pitchFamily="2" charset="0"/>
                          <a:ea typeface="Times New Roman" pitchFamily="2" charset="0"/>
                          <a:cs typeface="Calibri" panose="020F0502020204030204" pitchFamily="34" charset="0"/>
                        </a:rPr>
                        <a:t>ELIXIR</a:t>
                      </a:r>
                      <a:endParaRPr lang="sv-SE" sz="700">
                        <a:effectLst/>
                        <a:latin typeface="Times New Roman" pitchFamily="2" charset="0"/>
                        <a:ea typeface="Times New Roman" pitchFamily="2" charset="0"/>
                        <a:cs typeface="Times New Roman" pitchFamily="2" charset="0"/>
                      </a:endParaRPr>
                    </a:p>
                  </a:txBody>
                  <a:tcPr marL="42080" marR="42080" marT="0" marB="0">
                    <a:lnL w="12700" cap="flat" cmpd="sng" algn="ctr">
                      <a:solidFill>
                        <a:srgbClr val="02205E"/>
                      </a:solidFill>
                      <a:prstDash val="solid"/>
                      <a:round/>
                      <a:headEnd type="none" w="med" len="med"/>
                      <a:tailEnd type="none" w="med" len="med"/>
                    </a:lnL>
                    <a:lnR w="12700" cap="flat" cmpd="sng" algn="ctr">
                      <a:solidFill>
                        <a:srgbClr val="02205E"/>
                      </a:solidFill>
                      <a:prstDash val="solid"/>
                      <a:round/>
                      <a:headEnd type="none" w="med" len="med"/>
                      <a:tailEnd type="none" w="med" len="med"/>
                    </a:lnR>
                    <a:lnT w="12700" cap="flat" cmpd="sng" algn="ctr">
                      <a:solidFill>
                        <a:srgbClr val="02205E"/>
                      </a:solidFill>
                      <a:prstDash val="solid"/>
                      <a:round/>
                      <a:headEnd type="none" w="med" len="med"/>
                      <a:tailEnd type="none" w="med" len="med"/>
                    </a:lnT>
                    <a:lnB w="12700" cap="flat" cmpd="sng" algn="ctr">
                      <a:solidFill>
                        <a:srgbClr val="02205E"/>
                      </a:solidFill>
                      <a:prstDash val="solid"/>
                      <a:round/>
                      <a:headEnd type="none" w="med" len="med"/>
                      <a:tailEnd type="none" w="med" len="med"/>
                    </a:lnB>
                    <a:solidFill>
                      <a:srgbClr val="F69D4A"/>
                    </a:solidFill>
                  </a:tcPr>
                </a:tc>
                <a:tc>
                  <a:txBody>
                    <a:bodyPr/>
                    <a:lstStyle/>
                    <a:p>
                      <a:pPr>
                        <a:spcAft>
                          <a:spcPts val="0"/>
                        </a:spcAft>
                      </a:pPr>
                      <a:r>
                        <a:rPr lang="en-GB" sz="700">
                          <a:solidFill>
                            <a:srgbClr val="000000"/>
                          </a:solidFill>
                          <a:effectLst/>
                          <a:latin typeface="Times" pitchFamily="2" charset="0"/>
                          <a:ea typeface="Times New Roman" pitchFamily="2" charset="0"/>
                          <a:cs typeface="Calibri" panose="020F0502020204030204" pitchFamily="34" charset="0"/>
                        </a:rPr>
                        <a:t>The European Life-Science Infrastructure for Biological Information</a:t>
                      </a:r>
                      <a:endParaRPr lang="sv-SE" sz="700">
                        <a:effectLst/>
                        <a:latin typeface="Times New Roman" pitchFamily="2" charset="0"/>
                        <a:ea typeface="Times New Roman" pitchFamily="2" charset="0"/>
                        <a:cs typeface="Times New Roman" pitchFamily="2" charset="0"/>
                      </a:endParaRPr>
                    </a:p>
                  </a:txBody>
                  <a:tcPr marL="42080" marR="42080" marT="0" marB="0">
                    <a:lnL w="12700" cap="flat" cmpd="sng" algn="ctr">
                      <a:solidFill>
                        <a:srgbClr val="02205E"/>
                      </a:solidFill>
                      <a:prstDash val="solid"/>
                      <a:round/>
                      <a:headEnd type="none" w="med" len="med"/>
                      <a:tailEnd type="none" w="med" len="med"/>
                    </a:lnL>
                    <a:lnR w="12700" cap="flat" cmpd="sng" algn="ctr">
                      <a:solidFill>
                        <a:srgbClr val="02205E"/>
                      </a:solidFill>
                      <a:prstDash val="solid"/>
                      <a:round/>
                      <a:headEnd type="none" w="med" len="med"/>
                      <a:tailEnd type="none" w="med" len="med"/>
                    </a:lnR>
                    <a:lnT w="12700" cap="flat" cmpd="sng" algn="ctr">
                      <a:solidFill>
                        <a:srgbClr val="02205E"/>
                      </a:solidFill>
                      <a:prstDash val="solid"/>
                      <a:round/>
                      <a:headEnd type="none" w="med" len="med"/>
                      <a:tailEnd type="none" w="med" len="med"/>
                    </a:lnT>
                    <a:lnB w="12700" cap="flat" cmpd="sng" algn="ctr">
                      <a:solidFill>
                        <a:srgbClr val="02205E"/>
                      </a:solidFill>
                      <a:prstDash val="solid"/>
                      <a:round/>
                      <a:headEnd type="none" w="med" len="med"/>
                      <a:tailEnd type="none" w="med" len="med"/>
                    </a:lnB>
                  </a:tcPr>
                </a:tc>
                <a:extLst>
                  <a:ext uri="{0D108BD9-81ED-4DB2-BD59-A6C34878D82A}">
                    <a16:rowId xmlns:a16="http://schemas.microsoft.com/office/drawing/2014/main" val="527556526"/>
                  </a:ext>
                </a:extLst>
              </a:tr>
              <a:tr h="167855">
                <a:tc>
                  <a:txBody>
                    <a:bodyPr/>
                    <a:lstStyle/>
                    <a:p>
                      <a:pPr>
                        <a:spcAft>
                          <a:spcPts val="0"/>
                        </a:spcAft>
                      </a:pPr>
                      <a:r>
                        <a:rPr lang="en-GB" sz="700">
                          <a:solidFill>
                            <a:srgbClr val="FFFFFF"/>
                          </a:solidFill>
                          <a:effectLst/>
                          <a:latin typeface="Times" pitchFamily="2" charset="0"/>
                          <a:ea typeface="Times New Roman" pitchFamily="2" charset="0"/>
                          <a:cs typeface="Calibri" panose="020F0502020204030204" pitchFamily="34" charset="0"/>
                        </a:rPr>
                        <a:t>eLTER</a:t>
                      </a:r>
                      <a:endParaRPr lang="sv-SE" sz="700">
                        <a:effectLst/>
                        <a:latin typeface="Times New Roman" pitchFamily="2" charset="0"/>
                        <a:ea typeface="Times New Roman" pitchFamily="2" charset="0"/>
                        <a:cs typeface="Times New Roman" pitchFamily="2" charset="0"/>
                      </a:endParaRPr>
                    </a:p>
                  </a:txBody>
                  <a:tcPr marL="42080" marR="42080" marT="0" marB="0">
                    <a:lnL w="12700" cap="flat" cmpd="sng" algn="ctr">
                      <a:solidFill>
                        <a:srgbClr val="02205E"/>
                      </a:solidFill>
                      <a:prstDash val="solid"/>
                      <a:round/>
                      <a:headEnd type="none" w="med" len="med"/>
                      <a:tailEnd type="none" w="med" len="med"/>
                    </a:lnL>
                    <a:lnR w="12700" cap="flat" cmpd="sng" algn="ctr">
                      <a:solidFill>
                        <a:srgbClr val="02205E"/>
                      </a:solidFill>
                      <a:prstDash val="solid"/>
                      <a:round/>
                      <a:headEnd type="none" w="med" len="med"/>
                      <a:tailEnd type="none" w="med" len="med"/>
                    </a:lnR>
                    <a:lnT w="12700" cap="flat" cmpd="sng" algn="ctr">
                      <a:solidFill>
                        <a:srgbClr val="02205E"/>
                      </a:solidFill>
                      <a:prstDash val="solid"/>
                      <a:round/>
                      <a:headEnd type="none" w="med" len="med"/>
                      <a:tailEnd type="none" w="med" len="med"/>
                    </a:lnT>
                    <a:lnB w="12700" cap="flat" cmpd="sng" algn="ctr">
                      <a:solidFill>
                        <a:srgbClr val="02205E"/>
                      </a:solidFill>
                      <a:prstDash val="solid"/>
                      <a:round/>
                      <a:headEnd type="none" w="med" len="med"/>
                      <a:tailEnd type="none" w="med" len="med"/>
                    </a:lnB>
                    <a:solidFill>
                      <a:srgbClr val="39B46A"/>
                    </a:solidFill>
                  </a:tcPr>
                </a:tc>
                <a:tc>
                  <a:txBody>
                    <a:bodyPr/>
                    <a:lstStyle/>
                    <a:p>
                      <a:pPr>
                        <a:spcAft>
                          <a:spcPts val="0"/>
                        </a:spcAft>
                      </a:pPr>
                      <a:r>
                        <a:rPr lang="en-GB" sz="700">
                          <a:solidFill>
                            <a:srgbClr val="000000"/>
                          </a:solidFill>
                          <a:effectLst/>
                          <a:latin typeface="Times" pitchFamily="2" charset="0"/>
                          <a:ea typeface="Times New Roman" pitchFamily="2" charset="0"/>
                          <a:cs typeface="Calibri" panose="020F0502020204030204" pitchFamily="34" charset="0"/>
                        </a:rPr>
                        <a:t>Long-term Ecosystem Research in Europe</a:t>
                      </a:r>
                      <a:endParaRPr lang="sv-SE" sz="700">
                        <a:effectLst/>
                        <a:latin typeface="Times New Roman" pitchFamily="2" charset="0"/>
                        <a:ea typeface="Times New Roman" pitchFamily="2" charset="0"/>
                        <a:cs typeface="Times New Roman" pitchFamily="2" charset="0"/>
                      </a:endParaRPr>
                    </a:p>
                  </a:txBody>
                  <a:tcPr marL="42080" marR="42080" marT="0" marB="0">
                    <a:lnL w="12700" cap="flat" cmpd="sng" algn="ctr">
                      <a:solidFill>
                        <a:srgbClr val="02205E"/>
                      </a:solidFill>
                      <a:prstDash val="solid"/>
                      <a:round/>
                      <a:headEnd type="none" w="med" len="med"/>
                      <a:tailEnd type="none" w="med" len="med"/>
                    </a:lnL>
                    <a:lnR w="12700" cap="flat" cmpd="sng" algn="ctr">
                      <a:solidFill>
                        <a:srgbClr val="02205E"/>
                      </a:solidFill>
                      <a:prstDash val="solid"/>
                      <a:round/>
                      <a:headEnd type="none" w="med" len="med"/>
                      <a:tailEnd type="none" w="med" len="med"/>
                    </a:lnR>
                    <a:lnT w="12700" cap="flat" cmpd="sng" algn="ctr">
                      <a:solidFill>
                        <a:srgbClr val="02205E"/>
                      </a:solidFill>
                      <a:prstDash val="solid"/>
                      <a:round/>
                      <a:headEnd type="none" w="med" len="med"/>
                      <a:tailEnd type="none" w="med" len="med"/>
                    </a:lnT>
                    <a:lnB w="12700" cap="flat" cmpd="sng" algn="ctr">
                      <a:solidFill>
                        <a:srgbClr val="02205E"/>
                      </a:solidFill>
                      <a:prstDash val="solid"/>
                      <a:round/>
                      <a:headEnd type="none" w="med" len="med"/>
                      <a:tailEnd type="none" w="med" len="med"/>
                    </a:lnB>
                  </a:tcPr>
                </a:tc>
                <a:extLst>
                  <a:ext uri="{0D108BD9-81ED-4DB2-BD59-A6C34878D82A}">
                    <a16:rowId xmlns:a16="http://schemas.microsoft.com/office/drawing/2014/main" val="2949128830"/>
                  </a:ext>
                </a:extLst>
              </a:tr>
              <a:tr h="167855">
                <a:tc>
                  <a:txBody>
                    <a:bodyPr/>
                    <a:lstStyle/>
                    <a:p>
                      <a:pPr>
                        <a:spcAft>
                          <a:spcPts val="0"/>
                        </a:spcAft>
                      </a:pPr>
                      <a:r>
                        <a:rPr lang="en-GB" sz="700">
                          <a:solidFill>
                            <a:srgbClr val="000000"/>
                          </a:solidFill>
                          <a:effectLst/>
                          <a:latin typeface="Times" pitchFamily="2" charset="0"/>
                          <a:ea typeface="Times New Roman" pitchFamily="2" charset="0"/>
                          <a:cs typeface="Calibri" panose="020F0502020204030204" pitchFamily="34" charset="0"/>
                        </a:rPr>
                        <a:t>EMBL</a:t>
                      </a:r>
                      <a:endParaRPr lang="sv-SE" sz="700">
                        <a:effectLst/>
                        <a:latin typeface="Times New Roman" pitchFamily="2" charset="0"/>
                        <a:ea typeface="Times New Roman" pitchFamily="2" charset="0"/>
                        <a:cs typeface="Times New Roman" pitchFamily="2" charset="0"/>
                      </a:endParaRPr>
                    </a:p>
                  </a:txBody>
                  <a:tcPr marL="42080" marR="42080" marT="0" marB="0">
                    <a:lnL w="12700" cap="flat" cmpd="sng" algn="ctr">
                      <a:solidFill>
                        <a:srgbClr val="02205E"/>
                      </a:solidFill>
                      <a:prstDash val="solid"/>
                      <a:round/>
                      <a:headEnd type="none" w="med" len="med"/>
                      <a:tailEnd type="none" w="med" len="med"/>
                    </a:lnL>
                    <a:lnR w="12700" cap="flat" cmpd="sng" algn="ctr">
                      <a:solidFill>
                        <a:srgbClr val="02205E"/>
                      </a:solidFill>
                      <a:prstDash val="solid"/>
                      <a:round/>
                      <a:headEnd type="none" w="med" len="med"/>
                      <a:tailEnd type="none" w="med" len="med"/>
                    </a:lnR>
                    <a:lnT w="12700" cap="flat" cmpd="sng" algn="ctr">
                      <a:solidFill>
                        <a:srgbClr val="02205E"/>
                      </a:solidFill>
                      <a:prstDash val="solid"/>
                      <a:round/>
                      <a:headEnd type="none" w="med" len="med"/>
                      <a:tailEnd type="none" w="med" len="med"/>
                    </a:lnT>
                    <a:lnB w="12700" cap="flat" cmpd="sng" algn="ctr">
                      <a:solidFill>
                        <a:srgbClr val="02205E"/>
                      </a:solidFill>
                      <a:prstDash val="solid"/>
                      <a:round/>
                      <a:headEnd type="none" w="med" len="med"/>
                      <a:tailEnd type="none" w="med" len="med"/>
                    </a:lnB>
                    <a:solidFill>
                      <a:srgbClr val="F69D4A"/>
                    </a:solidFill>
                  </a:tcPr>
                </a:tc>
                <a:tc>
                  <a:txBody>
                    <a:bodyPr/>
                    <a:lstStyle/>
                    <a:p>
                      <a:pPr>
                        <a:spcAft>
                          <a:spcPts val="0"/>
                        </a:spcAft>
                      </a:pPr>
                      <a:r>
                        <a:rPr lang="en-GB" sz="700">
                          <a:solidFill>
                            <a:srgbClr val="000000"/>
                          </a:solidFill>
                          <a:effectLst/>
                          <a:latin typeface="Times" pitchFamily="2" charset="0"/>
                          <a:ea typeface="Times New Roman" pitchFamily="2" charset="0"/>
                          <a:cs typeface="Calibri" panose="020F0502020204030204" pitchFamily="34" charset="0"/>
                        </a:rPr>
                        <a:t>European Molecular Biology Laboratory</a:t>
                      </a:r>
                      <a:endParaRPr lang="sv-SE" sz="700">
                        <a:effectLst/>
                        <a:latin typeface="Times New Roman" pitchFamily="2" charset="0"/>
                        <a:ea typeface="Times New Roman" pitchFamily="2" charset="0"/>
                        <a:cs typeface="Times New Roman" pitchFamily="2" charset="0"/>
                      </a:endParaRPr>
                    </a:p>
                  </a:txBody>
                  <a:tcPr marL="42080" marR="42080" marT="0" marB="0">
                    <a:lnL w="12700" cap="flat" cmpd="sng" algn="ctr">
                      <a:solidFill>
                        <a:srgbClr val="02205E"/>
                      </a:solidFill>
                      <a:prstDash val="solid"/>
                      <a:round/>
                      <a:headEnd type="none" w="med" len="med"/>
                      <a:tailEnd type="none" w="med" len="med"/>
                    </a:lnL>
                    <a:lnR w="12700" cap="flat" cmpd="sng" algn="ctr">
                      <a:solidFill>
                        <a:srgbClr val="02205E"/>
                      </a:solidFill>
                      <a:prstDash val="solid"/>
                      <a:round/>
                      <a:headEnd type="none" w="med" len="med"/>
                      <a:tailEnd type="none" w="med" len="med"/>
                    </a:lnR>
                    <a:lnT w="12700" cap="flat" cmpd="sng" algn="ctr">
                      <a:solidFill>
                        <a:srgbClr val="02205E"/>
                      </a:solidFill>
                      <a:prstDash val="solid"/>
                      <a:round/>
                      <a:headEnd type="none" w="med" len="med"/>
                      <a:tailEnd type="none" w="med" len="med"/>
                    </a:lnT>
                    <a:lnB w="12700" cap="flat" cmpd="sng" algn="ctr">
                      <a:solidFill>
                        <a:srgbClr val="02205E"/>
                      </a:solidFill>
                      <a:prstDash val="solid"/>
                      <a:round/>
                      <a:headEnd type="none" w="med" len="med"/>
                      <a:tailEnd type="none" w="med" len="med"/>
                    </a:lnB>
                  </a:tcPr>
                </a:tc>
                <a:extLst>
                  <a:ext uri="{0D108BD9-81ED-4DB2-BD59-A6C34878D82A}">
                    <a16:rowId xmlns:a16="http://schemas.microsoft.com/office/drawing/2014/main" val="976983356"/>
                  </a:ext>
                </a:extLst>
              </a:tr>
              <a:tr h="167855">
                <a:tc>
                  <a:txBody>
                    <a:bodyPr/>
                    <a:lstStyle/>
                    <a:p>
                      <a:pPr>
                        <a:spcAft>
                          <a:spcPts val="0"/>
                        </a:spcAft>
                      </a:pPr>
                      <a:r>
                        <a:rPr lang="en-GB" sz="700">
                          <a:solidFill>
                            <a:srgbClr val="000000"/>
                          </a:solidFill>
                          <a:effectLst/>
                          <a:latin typeface="Times" pitchFamily="2" charset="0"/>
                          <a:ea typeface="Times New Roman" pitchFamily="2" charset="0"/>
                          <a:cs typeface="Calibri" panose="020F0502020204030204" pitchFamily="34" charset="0"/>
                        </a:rPr>
                        <a:t>EMBRC ERIC</a:t>
                      </a:r>
                      <a:endParaRPr lang="sv-SE" sz="700">
                        <a:effectLst/>
                        <a:latin typeface="Times New Roman" pitchFamily="2" charset="0"/>
                        <a:ea typeface="Times New Roman" pitchFamily="2" charset="0"/>
                        <a:cs typeface="Times New Roman" pitchFamily="2" charset="0"/>
                      </a:endParaRPr>
                    </a:p>
                  </a:txBody>
                  <a:tcPr marL="42080" marR="42080" marT="0" marB="0">
                    <a:lnL w="12700" cap="flat" cmpd="sng" algn="ctr">
                      <a:solidFill>
                        <a:srgbClr val="02205E"/>
                      </a:solidFill>
                      <a:prstDash val="solid"/>
                      <a:round/>
                      <a:headEnd type="none" w="med" len="med"/>
                      <a:tailEnd type="none" w="med" len="med"/>
                    </a:lnL>
                    <a:lnR w="12700" cap="flat" cmpd="sng" algn="ctr">
                      <a:solidFill>
                        <a:srgbClr val="02205E"/>
                      </a:solidFill>
                      <a:prstDash val="solid"/>
                      <a:round/>
                      <a:headEnd type="none" w="med" len="med"/>
                      <a:tailEnd type="none" w="med" len="med"/>
                    </a:lnR>
                    <a:lnT w="12700" cap="flat" cmpd="sng" algn="ctr">
                      <a:solidFill>
                        <a:srgbClr val="02205E"/>
                      </a:solidFill>
                      <a:prstDash val="solid"/>
                      <a:round/>
                      <a:headEnd type="none" w="med" len="med"/>
                      <a:tailEnd type="none" w="med" len="med"/>
                    </a:lnT>
                    <a:lnB w="12700" cap="flat" cmpd="sng" algn="ctr">
                      <a:solidFill>
                        <a:srgbClr val="02205E"/>
                      </a:solidFill>
                      <a:prstDash val="solid"/>
                      <a:round/>
                      <a:headEnd type="none" w="med" len="med"/>
                      <a:tailEnd type="none" w="med" len="med"/>
                    </a:lnB>
                    <a:solidFill>
                      <a:srgbClr val="F69D4A"/>
                    </a:solidFill>
                  </a:tcPr>
                </a:tc>
                <a:tc>
                  <a:txBody>
                    <a:bodyPr/>
                    <a:lstStyle/>
                    <a:p>
                      <a:pPr>
                        <a:spcAft>
                          <a:spcPts val="0"/>
                        </a:spcAft>
                      </a:pPr>
                      <a:r>
                        <a:rPr lang="en-GB" sz="700">
                          <a:solidFill>
                            <a:srgbClr val="000000"/>
                          </a:solidFill>
                          <a:effectLst/>
                          <a:latin typeface="Times" pitchFamily="2" charset="0"/>
                          <a:ea typeface="Times New Roman" pitchFamily="2" charset="0"/>
                          <a:cs typeface="Calibri" panose="020F0502020204030204" pitchFamily="34" charset="0"/>
                        </a:rPr>
                        <a:t>The European Marine Biological Resource Centre</a:t>
                      </a:r>
                      <a:endParaRPr lang="sv-SE" sz="700">
                        <a:effectLst/>
                        <a:latin typeface="Times New Roman" pitchFamily="2" charset="0"/>
                        <a:ea typeface="Times New Roman" pitchFamily="2" charset="0"/>
                        <a:cs typeface="Times New Roman" pitchFamily="2" charset="0"/>
                      </a:endParaRPr>
                    </a:p>
                  </a:txBody>
                  <a:tcPr marL="42080" marR="42080" marT="0" marB="0">
                    <a:lnL w="12700" cap="flat" cmpd="sng" algn="ctr">
                      <a:solidFill>
                        <a:srgbClr val="02205E"/>
                      </a:solidFill>
                      <a:prstDash val="solid"/>
                      <a:round/>
                      <a:headEnd type="none" w="med" len="med"/>
                      <a:tailEnd type="none" w="med" len="med"/>
                    </a:lnL>
                    <a:lnR w="12700" cap="flat" cmpd="sng" algn="ctr">
                      <a:solidFill>
                        <a:srgbClr val="02205E"/>
                      </a:solidFill>
                      <a:prstDash val="solid"/>
                      <a:round/>
                      <a:headEnd type="none" w="med" len="med"/>
                      <a:tailEnd type="none" w="med" len="med"/>
                    </a:lnR>
                    <a:lnT w="12700" cap="flat" cmpd="sng" algn="ctr">
                      <a:solidFill>
                        <a:srgbClr val="02205E"/>
                      </a:solidFill>
                      <a:prstDash val="solid"/>
                      <a:round/>
                      <a:headEnd type="none" w="med" len="med"/>
                      <a:tailEnd type="none" w="med" len="med"/>
                    </a:lnT>
                    <a:lnB w="12700" cap="flat" cmpd="sng" algn="ctr">
                      <a:solidFill>
                        <a:srgbClr val="02205E"/>
                      </a:solidFill>
                      <a:prstDash val="solid"/>
                      <a:round/>
                      <a:headEnd type="none" w="med" len="med"/>
                      <a:tailEnd type="none" w="med" len="med"/>
                    </a:lnB>
                  </a:tcPr>
                </a:tc>
                <a:extLst>
                  <a:ext uri="{0D108BD9-81ED-4DB2-BD59-A6C34878D82A}">
                    <a16:rowId xmlns:a16="http://schemas.microsoft.com/office/drawing/2014/main" val="1147100980"/>
                  </a:ext>
                </a:extLst>
              </a:tr>
              <a:tr h="167855">
                <a:tc>
                  <a:txBody>
                    <a:bodyPr/>
                    <a:lstStyle/>
                    <a:p>
                      <a:pPr>
                        <a:spcAft>
                          <a:spcPts val="0"/>
                        </a:spcAft>
                      </a:pPr>
                      <a:r>
                        <a:rPr lang="en-GB" sz="700">
                          <a:solidFill>
                            <a:srgbClr val="FFFFFF"/>
                          </a:solidFill>
                          <a:effectLst/>
                          <a:latin typeface="Times" pitchFamily="2" charset="0"/>
                          <a:ea typeface="Times New Roman" pitchFamily="2" charset="0"/>
                          <a:cs typeface="Calibri" panose="020F0502020204030204" pitchFamily="34" charset="0"/>
                        </a:rPr>
                        <a:t>EMFL</a:t>
                      </a:r>
                      <a:endParaRPr lang="sv-SE" sz="700">
                        <a:effectLst/>
                        <a:latin typeface="Times New Roman" pitchFamily="2" charset="0"/>
                        <a:ea typeface="Times New Roman" pitchFamily="2" charset="0"/>
                        <a:cs typeface="Times New Roman" pitchFamily="2" charset="0"/>
                      </a:endParaRPr>
                    </a:p>
                  </a:txBody>
                  <a:tcPr marL="42080" marR="42080" marT="0" marB="0">
                    <a:lnL w="12700" cap="flat" cmpd="sng" algn="ctr">
                      <a:solidFill>
                        <a:srgbClr val="02205E"/>
                      </a:solidFill>
                      <a:prstDash val="solid"/>
                      <a:round/>
                      <a:headEnd type="none" w="med" len="med"/>
                      <a:tailEnd type="none" w="med" len="med"/>
                    </a:lnL>
                    <a:lnR w="12700" cap="flat" cmpd="sng" algn="ctr">
                      <a:solidFill>
                        <a:srgbClr val="02205E"/>
                      </a:solidFill>
                      <a:prstDash val="solid"/>
                      <a:round/>
                      <a:headEnd type="none" w="med" len="med"/>
                      <a:tailEnd type="none" w="med" len="med"/>
                    </a:lnR>
                    <a:lnT w="12700" cap="flat" cmpd="sng" algn="ctr">
                      <a:solidFill>
                        <a:srgbClr val="02205E"/>
                      </a:solidFill>
                      <a:prstDash val="solid"/>
                      <a:round/>
                      <a:headEnd type="none" w="med" len="med"/>
                      <a:tailEnd type="none" w="med" len="med"/>
                    </a:lnT>
                    <a:lnB w="12700" cap="flat" cmpd="sng" algn="ctr">
                      <a:solidFill>
                        <a:srgbClr val="02205E"/>
                      </a:solidFill>
                      <a:prstDash val="solid"/>
                      <a:round/>
                      <a:headEnd type="none" w="med" len="med"/>
                      <a:tailEnd type="none" w="med" len="med"/>
                    </a:lnB>
                    <a:solidFill>
                      <a:srgbClr val="8B6BAF"/>
                    </a:solidFill>
                  </a:tcPr>
                </a:tc>
                <a:tc>
                  <a:txBody>
                    <a:bodyPr/>
                    <a:lstStyle/>
                    <a:p>
                      <a:pPr>
                        <a:spcAft>
                          <a:spcPts val="0"/>
                        </a:spcAft>
                      </a:pPr>
                      <a:r>
                        <a:rPr lang="en-GB" sz="700">
                          <a:solidFill>
                            <a:srgbClr val="000000"/>
                          </a:solidFill>
                          <a:effectLst/>
                          <a:latin typeface="Times" pitchFamily="2" charset="0"/>
                          <a:ea typeface="Times New Roman" pitchFamily="2" charset="0"/>
                          <a:cs typeface="Calibri" panose="020F0502020204030204" pitchFamily="34" charset="0"/>
                        </a:rPr>
                        <a:t>European Magnetic Field Laboratory</a:t>
                      </a:r>
                      <a:endParaRPr lang="sv-SE" sz="700">
                        <a:effectLst/>
                        <a:latin typeface="Times New Roman" pitchFamily="2" charset="0"/>
                        <a:ea typeface="Times New Roman" pitchFamily="2" charset="0"/>
                        <a:cs typeface="Times New Roman" pitchFamily="2" charset="0"/>
                      </a:endParaRPr>
                    </a:p>
                  </a:txBody>
                  <a:tcPr marL="42080" marR="42080" marT="0" marB="0">
                    <a:lnL w="12700" cap="flat" cmpd="sng" algn="ctr">
                      <a:solidFill>
                        <a:srgbClr val="02205E"/>
                      </a:solidFill>
                      <a:prstDash val="solid"/>
                      <a:round/>
                      <a:headEnd type="none" w="med" len="med"/>
                      <a:tailEnd type="none" w="med" len="med"/>
                    </a:lnL>
                    <a:lnR w="12700" cap="flat" cmpd="sng" algn="ctr">
                      <a:solidFill>
                        <a:srgbClr val="02205E"/>
                      </a:solidFill>
                      <a:prstDash val="solid"/>
                      <a:round/>
                      <a:headEnd type="none" w="med" len="med"/>
                      <a:tailEnd type="none" w="med" len="med"/>
                    </a:lnR>
                    <a:lnT w="12700" cap="flat" cmpd="sng" algn="ctr">
                      <a:solidFill>
                        <a:srgbClr val="02205E"/>
                      </a:solidFill>
                      <a:prstDash val="solid"/>
                      <a:round/>
                      <a:headEnd type="none" w="med" len="med"/>
                      <a:tailEnd type="none" w="med" len="med"/>
                    </a:lnT>
                    <a:lnB w="12700" cap="flat" cmpd="sng" algn="ctr">
                      <a:solidFill>
                        <a:srgbClr val="02205E"/>
                      </a:solidFill>
                      <a:prstDash val="solid"/>
                      <a:round/>
                      <a:headEnd type="none" w="med" len="med"/>
                      <a:tailEnd type="none" w="med" len="med"/>
                    </a:lnB>
                  </a:tcPr>
                </a:tc>
                <a:extLst>
                  <a:ext uri="{0D108BD9-81ED-4DB2-BD59-A6C34878D82A}">
                    <a16:rowId xmlns:a16="http://schemas.microsoft.com/office/drawing/2014/main" val="2649766240"/>
                  </a:ext>
                </a:extLst>
              </a:tr>
              <a:tr h="335710">
                <a:tc>
                  <a:txBody>
                    <a:bodyPr/>
                    <a:lstStyle/>
                    <a:p>
                      <a:pPr>
                        <a:spcAft>
                          <a:spcPts val="0"/>
                        </a:spcAft>
                      </a:pPr>
                      <a:r>
                        <a:rPr lang="en-GB" sz="700">
                          <a:solidFill>
                            <a:srgbClr val="000000"/>
                          </a:solidFill>
                          <a:effectLst/>
                          <a:latin typeface="Times" pitchFamily="2" charset="0"/>
                          <a:ea typeface="Times New Roman" pitchFamily="2" charset="0"/>
                          <a:cs typeface="Calibri" panose="020F0502020204030204" pitchFamily="34" charset="0"/>
                        </a:rPr>
                        <a:t>EMPHASIS</a:t>
                      </a:r>
                      <a:endParaRPr lang="sv-SE" sz="700">
                        <a:effectLst/>
                        <a:latin typeface="Times New Roman" pitchFamily="2" charset="0"/>
                        <a:ea typeface="Times New Roman" pitchFamily="2" charset="0"/>
                        <a:cs typeface="Times New Roman" pitchFamily="2" charset="0"/>
                      </a:endParaRPr>
                    </a:p>
                  </a:txBody>
                  <a:tcPr marL="42080" marR="42080" marT="0" marB="0">
                    <a:lnL w="12700" cap="flat" cmpd="sng" algn="ctr">
                      <a:solidFill>
                        <a:srgbClr val="02205E"/>
                      </a:solidFill>
                      <a:prstDash val="solid"/>
                      <a:round/>
                      <a:headEnd type="none" w="med" len="med"/>
                      <a:tailEnd type="none" w="med" len="med"/>
                    </a:lnL>
                    <a:lnR w="12700" cap="flat" cmpd="sng" algn="ctr">
                      <a:solidFill>
                        <a:srgbClr val="02205E"/>
                      </a:solidFill>
                      <a:prstDash val="solid"/>
                      <a:round/>
                      <a:headEnd type="none" w="med" len="med"/>
                      <a:tailEnd type="none" w="med" len="med"/>
                    </a:lnR>
                    <a:lnT w="12700" cap="flat" cmpd="sng" algn="ctr">
                      <a:solidFill>
                        <a:srgbClr val="02205E"/>
                      </a:solidFill>
                      <a:prstDash val="solid"/>
                      <a:round/>
                      <a:headEnd type="none" w="med" len="med"/>
                      <a:tailEnd type="none" w="med" len="med"/>
                    </a:lnT>
                    <a:lnB w="12700" cap="flat" cmpd="sng" algn="ctr">
                      <a:solidFill>
                        <a:srgbClr val="02205E"/>
                      </a:solidFill>
                      <a:prstDash val="solid"/>
                      <a:round/>
                      <a:headEnd type="none" w="med" len="med"/>
                      <a:tailEnd type="none" w="med" len="med"/>
                    </a:lnB>
                    <a:solidFill>
                      <a:srgbClr val="F69D4A"/>
                    </a:solidFill>
                  </a:tcPr>
                </a:tc>
                <a:tc>
                  <a:txBody>
                    <a:bodyPr/>
                    <a:lstStyle/>
                    <a:p>
                      <a:pPr>
                        <a:spcAft>
                          <a:spcPts val="0"/>
                        </a:spcAft>
                      </a:pPr>
                      <a:r>
                        <a:rPr lang="en-GB" sz="700">
                          <a:solidFill>
                            <a:srgbClr val="000000"/>
                          </a:solidFill>
                          <a:effectLst/>
                          <a:latin typeface="Times" pitchFamily="2" charset="0"/>
                          <a:ea typeface="Times New Roman" pitchFamily="2" charset="0"/>
                          <a:cs typeface="Calibri" panose="020F0502020204030204" pitchFamily="34" charset="0"/>
                        </a:rPr>
                        <a:t>The European Infrastructure for Multi-scale Plant Phenomics and Simulation</a:t>
                      </a:r>
                      <a:endParaRPr lang="sv-SE" sz="700">
                        <a:effectLst/>
                        <a:latin typeface="Times New Roman" pitchFamily="2" charset="0"/>
                        <a:ea typeface="Times New Roman" pitchFamily="2" charset="0"/>
                        <a:cs typeface="Times New Roman" pitchFamily="2" charset="0"/>
                      </a:endParaRPr>
                    </a:p>
                  </a:txBody>
                  <a:tcPr marL="42080" marR="42080" marT="0" marB="0">
                    <a:lnL w="12700" cap="flat" cmpd="sng" algn="ctr">
                      <a:solidFill>
                        <a:srgbClr val="02205E"/>
                      </a:solidFill>
                      <a:prstDash val="solid"/>
                      <a:round/>
                      <a:headEnd type="none" w="med" len="med"/>
                      <a:tailEnd type="none" w="med" len="med"/>
                    </a:lnL>
                    <a:lnR w="12700" cap="flat" cmpd="sng" algn="ctr">
                      <a:solidFill>
                        <a:srgbClr val="02205E"/>
                      </a:solidFill>
                      <a:prstDash val="solid"/>
                      <a:round/>
                      <a:headEnd type="none" w="med" len="med"/>
                      <a:tailEnd type="none" w="med" len="med"/>
                    </a:lnR>
                    <a:lnT w="12700" cap="flat" cmpd="sng" algn="ctr">
                      <a:solidFill>
                        <a:srgbClr val="02205E"/>
                      </a:solidFill>
                      <a:prstDash val="solid"/>
                      <a:round/>
                      <a:headEnd type="none" w="med" len="med"/>
                      <a:tailEnd type="none" w="med" len="med"/>
                    </a:lnT>
                    <a:lnB w="12700" cap="flat" cmpd="sng" algn="ctr">
                      <a:solidFill>
                        <a:srgbClr val="02205E"/>
                      </a:solidFill>
                      <a:prstDash val="solid"/>
                      <a:round/>
                      <a:headEnd type="none" w="med" len="med"/>
                      <a:tailEnd type="none" w="med" len="med"/>
                    </a:lnB>
                  </a:tcPr>
                </a:tc>
                <a:extLst>
                  <a:ext uri="{0D108BD9-81ED-4DB2-BD59-A6C34878D82A}">
                    <a16:rowId xmlns:a16="http://schemas.microsoft.com/office/drawing/2014/main" val="2008539886"/>
                  </a:ext>
                </a:extLst>
              </a:tr>
              <a:tr h="183673">
                <a:tc>
                  <a:txBody>
                    <a:bodyPr/>
                    <a:lstStyle/>
                    <a:p>
                      <a:pPr>
                        <a:spcAft>
                          <a:spcPts val="0"/>
                        </a:spcAft>
                      </a:pPr>
                      <a:r>
                        <a:rPr lang="en-GB" sz="700">
                          <a:solidFill>
                            <a:srgbClr val="FFFFFF"/>
                          </a:solidFill>
                          <a:effectLst/>
                          <a:latin typeface="Times" pitchFamily="2" charset="0"/>
                          <a:ea typeface="Times New Roman" pitchFamily="2" charset="0"/>
                          <a:cs typeface="Calibri" panose="020F0502020204030204" pitchFamily="34" charset="0"/>
                        </a:rPr>
                        <a:t>EPOS</a:t>
                      </a:r>
                      <a:endParaRPr lang="sv-SE" sz="700">
                        <a:effectLst/>
                        <a:latin typeface="Times New Roman" pitchFamily="2" charset="0"/>
                        <a:ea typeface="Times New Roman" pitchFamily="2" charset="0"/>
                        <a:cs typeface="Times New Roman" pitchFamily="2" charset="0"/>
                      </a:endParaRPr>
                    </a:p>
                  </a:txBody>
                  <a:tcPr marL="42080" marR="42080" marT="0" marB="0">
                    <a:lnL w="12700" cap="flat" cmpd="sng" algn="ctr">
                      <a:solidFill>
                        <a:srgbClr val="02205E"/>
                      </a:solidFill>
                      <a:prstDash val="solid"/>
                      <a:round/>
                      <a:headEnd type="none" w="med" len="med"/>
                      <a:tailEnd type="none" w="med" len="med"/>
                    </a:lnL>
                    <a:lnR w="12700" cap="flat" cmpd="sng" algn="ctr">
                      <a:solidFill>
                        <a:srgbClr val="02205E"/>
                      </a:solidFill>
                      <a:prstDash val="solid"/>
                      <a:round/>
                      <a:headEnd type="none" w="med" len="med"/>
                      <a:tailEnd type="none" w="med" len="med"/>
                    </a:lnR>
                    <a:lnT w="12700" cap="flat" cmpd="sng" algn="ctr">
                      <a:solidFill>
                        <a:srgbClr val="02205E"/>
                      </a:solidFill>
                      <a:prstDash val="solid"/>
                      <a:round/>
                      <a:headEnd type="none" w="med" len="med"/>
                      <a:tailEnd type="none" w="med" len="med"/>
                    </a:lnT>
                    <a:lnB w="12700" cap="flat" cmpd="sng" algn="ctr">
                      <a:solidFill>
                        <a:srgbClr val="02205E"/>
                      </a:solidFill>
                      <a:prstDash val="solid"/>
                      <a:round/>
                      <a:headEnd type="none" w="med" len="med"/>
                      <a:tailEnd type="none" w="med" len="med"/>
                    </a:lnB>
                    <a:solidFill>
                      <a:srgbClr val="39B46A"/>
                    </a:solidFill>
                  </a:tcPr>
                </a:tc>
                <a:tc>
                  <a:txBody>
                    <a:bodyPr/>
                    <a:lstStyle/>
                    <a:p>
                      <a:pPr>
                        <a:spcAft>
                          <a:spcPts val="0"/>
                        </a:spcAft>
                      </a:pPr>
                      <a:r>
                        <a:rPr lang="en-GB" sz="700">
                          <a:solidFill>
                            <a:srgbClr val="000000"/>
                          </a:solidFill>
                          <a:effectLst/>
                          <a:latin typeface="Times" pitchFamily="2" charset="0"/>
                          <a:ea typeface="Times New Roman" pitchFamily="2" charset="0"/>
                          <a:cs typeface="Calibri" panose="020F0502020204030204" pitchFamily="34" charset="0"/>
                        </a:rPr>
                        <a:t>European Plate Observing System </a:t>
                      </a:r>
                      <a:endParaRPr lang="sv-SE" sz="700">
                        <a:effectLst/>
                        <a:latin typeface="Times New Roman" pitchFamily="2" charset="0"/>
                        <a:ea typeface="Times New Roman" pitchFamily="2" charset="0"/>
                        <a:cs typeface="Times New Roman" pitchFamily="2" charset="0"/>
                      </a:endParaRPr>
                    </a:p>
                  </a:txBody>
                  <a:tcPr marL="42080" marR="42080" marT="0" marB="0">
                    <a:lnL w="12700" cap="flat" cmpd="sng" algn="ctr">
                      <a:solidFill>
                        <a:srgbClr val="02205E"/>
                      </a:solidFill>
                      <a:prstDash val="solid"/>
                      <a:round/>
                      <a:headEnd type="none" w="med" len="med"/>
                      <a:tailEnd type="none" w="med" len="med"/>
                    </a:lnL>
                    <a:lnR w="12700" cap="flat" cmpd="sng" algn="ctr">
                      <a:solidFill>
                        <a:srgbClr val="02205E"/>
                      </a:solidFill>
                      <a:prstDash val="solid"/>
                      <a:round/>
                      <a:headEnd type="none" w="med" len="med"/>
                      <a:tailEnd type="none" w="med" len="med"/>
                    </a:lnR>
                    <a:lnT w="12700" cap="flat" cmpd="sng" algn="ctr">
                      <a:solidFill>
                        <a:srgbClr val="02205E"/>
                      </a:solidFill>
                      <a:prstDash val="solid"/>
                      <a:round/>
                      <a:headEnd type="none" w="med" len="med"/>
                      <a:tailEnd type="none" w="med" len="med"/>
                    </a:lnT>
                    <a:lnB w="12700" cap="flat" cmpd="sng" algn="ctr">
                      <a:solidFill>
                        <a:srgbClr val="02205E"/>
                      </a:solidFill>
                      <a:prstDash val="solid"/>
                      <a:round/>
                      <a:headEnd type="none" w="med" len="med"/>
                      <a:tailEnd type="none" w="med" len="med"/>
                    </a:lnB>
                  </a:tcPr>
                </a:tc>
                <a:extLst>
                  <a:ext uri="{0D108BD9-81ED-4DB2-BD59-A6C34878D82A}">
                    <a16:rowId xmlns:a16="http://schemas.microsoft.com/office/drawing/2014/main" val="781218808"/>
                  </a:ext>
                </a:extLst>
              </a:tr>
              <a:tr h="167855">
                <a:tc>
                  <a:txBody>
                    <a:bodyPr/>
                    <a:lstStyle/>
                    <a:p>
                      <a:pPr>
                        <a:spcAft>
                          <a:spcPts val="0"/>
                        </a:spcAft>
                      </a:pPr>
                      <a:r>
                        <a:rPr lang="en-GB" sz="700">
                          <a:solidFill>
                            <a:srgbClr val="000000"/>
                          </a:solidFill>
                          <a:effectLst/>
                          <a:latin typeface="Times" pitchFamily="2" charset="0"/>
                          <a:ea typeface="Times New Roman" pitchFamily="2" charset="0"/>
                          <a:cs typeface="Calibri" panose="020F0502020204030204" pitchFamily="34" charset="0"/>
                        </a:rPr>
                        <a:t>ERINHA</a:t>
                      </a:r>
                      <a:endParaRPr lang="sv-SE" sz="700">
                        <a:effectLst/>
                        <a:latin typeface="Times New Roman" pitchFamily="2" charset="0"/>
                        <a:ea typeface="Times New Roman" pitchFamily="2" charset="0"/>
                        <a:cs typeface="Times New Roman" pitchFamily="2" charset="0"/>
                      </a:endParaRPr>
                    </a:p>
                  </a:txBody>
                  <a:tcPr marL="42080" marR="42080" marT="0" marB="0">
                    <a:lnL w="12700" cap="flat" cmpd="sng" algn="ctr">
                      <a:solidFill>
                        <a:srgbClr val="02205E"/>
                      </a:solidFill>
                      <a:prstDash val="solid"/>
                      <a:round/>
                      <a:headEnd type="none" w="med" len="med"/>
                      <a:tailEnd type="none" w="med" len="med"/>
                    </a:lnL>
                    <a:lnR w="12700" cap="flat" cmpd="sng" algn="ctr">
                      <a:solidFill>
                        <a:srgbClr val="02205E"/>
                      </a:solidFill>
                      <a:prstDash val="solid"/>
                      <a:round/>
                      <a:headEnd type="none" w="med" len="med"/>
                      <a:tailEnd type="none" w="med" len="med"/>
                    </a:lnR>
                    <a:lnT w="12700" cap="flat" cmpd="sng" algn="ctr">
                      <a:solidFill>
                        <a:srgbClr val="02205E"/>
                      </a:solidFill>
                      <a:prstDash val="solid"/>
                      <a:round/>
                      <a:headEnd type="none" w="med" len="med"/>
                      <a:tailEnd type="none" w="med" len="med"/>
                    </a:lnT>
                    <a:lnB w="12700" cap="flat" cmpd="sng" algn="ctr">
                      <a:solidFill>
                        <a:srgbClr val="02205E"/>
                      </a:solidFill>
                      <a:prstDash val="solid"/>
                      <a:round/>
                      <a:headEnd type="none" w="med" len="med"/>
                      <a:tailEnd type="none" w="med" len="med"/>
                    </a:lnB>
                    <a:solidFill>
                      <a:srgbClr val="F99E41"/>
                    </a:solidFill>
                  </a:tcPr>
                </a:tc>
                <a:tc>
                  <a:txBody>
                    <a:bodyPr/>
                    <a:lstStyle/>
                    <a:p>
                      <a:pPr>
                        <a:spcAft>
                          <a:spcPts val="0"/>
                        </a:spcAft>
                      </a:pPr>
                      <a:r>
                        <a:rPr lang="en-GB" sz="700">
                          <a:solidFill>
                            <a:srgbClr val="000000"/>
                          </a:solidFill>
                          <a:effectLst/>
                          <a:latin typeface="Times" pitchFamily="2" charset="0"/>
                          <a:ea typeface="Times New Roman" pitchFamily="2" charset="0"/>
                          <a:cs typeface="Calibri" panose="020F0502020204030204" pitchFamily="34" charset="0"/>
                        </a:rPr>
                        <a:t>European Research Infrastructure on Highly Pathogenic Agents</a:t>
                      </a:r>
                      <a:endParaRPr lang="sv-SE" sz="700">
                        <a:effectLst/>
                        <a:latin typeface="Times New Roman" pitchFamily="2" charset="0"/>
                        <a:ea typeface="Times New Roman" pitchFamily="2" charset="0"/>
                        <a:cs typeface="Times New Roman" pitchFamily="2" charset="0"/>
                      </a:endParaRPr>
                    </a:p>
                  </a:txBody>
                  <a:tcPr marL="42080" marR="42080" marT="0" marB="0">
                    <a:lnL w="12700" cap="flat" cmpd="sng" algn="ctr">
                      <a:solidFill>
                        <a:srgbClr val="02205E"/>
                      </a:solidFill>
                      <a:prstDash val="solid"/>
                      <a:round/>
                      <a:headEnd type="none" w="med" len="med"/>
                      <a:tailEnd type="none" w="med" len="med"/>
                    </a:lnL>
                    <a:lnR w="12700" cap="flat" cmpd="sng" algn="ctr">
                      <a:solidFill>
                        <a:srgbClr val="02205E"/>
                      </a:solidFill>
                      <a:prstDash val="solid"/>
                      <a:round/>
                      <a:headEnd type="none" w="med" len="med"/>
                      <a:tailEnd type="none" w="med" len="med"/>
                    </a:lnR>
                    <a:lnT w="12700" cap="flat" cmpd="sng" algn="ctr">
                      <a:solidFill>
                        <a:srgbClr val="02205E"/>
                      </a:solidFill>
                      <a:prstDash val="solid"/>
                      <a:round/>
                      <a:headEnd type="none" w="med" len="med"/>
                      <a:tailEnd type="none" w="med" len="med"/>
                    </a:lnT>
                    <a:lnB w="12700" cap="flat" cmpd="sng" algn="ctr">
                      <a:solidFill>
                        <a:srgbClr val="02205E"/>
                      </a:solidFill>
                      <a:prstDash val="solid"/>
                      <a:round/>
                      <a:headEnd type="none" w="med" len="med"/>
                      <a:tailEnd type="none" w="med" len="med"/>
                    </a:lnB>
                  </a:tcPr>
                </a:tc>
                <a:extLst>
                  <a:ext uri="{0D108BD9-81ED-4DB2-BD59-A6C34878D82A}">
                    <a16:rowId xmlns:a16="http://schemas.microsoft.com/office/drawing/2014/main" val="1284830838"/>
                  </a:ext>
                </a:extLst>
              </a:tr>
              <a:tr h="167855">
                <a:tc>
                  <a:txBody>
                    <a:bodyPr/>
                    <a:lstStyle/>
                    <a:p>
                      <a:pPr>
                        <a:spcAft>
                          <a:spcPts val="0"/>
                        </a:spcAft>
                      </a:pPr>
                      <a:r>
                        <a:rPr lang="en-GB" sz="700">
                          <a:solidFill>
                            <a:srgbClr val="FFFFFF"/>
                          </a:solidFill>
                          <a:effectLst/>
                          <a:latin typeface="Times" pitchFamily="2" charset="0"/>
                          <a:ea typeface="Times New Roman" pitchFamily="2" charset="0"/>
                          <a:cs typeface="Calibri" panose="020F0502020204030204" pitchFamily="34" charset="0"/>
                        </a:rPr>
                        <a:t>ESO/ELT</a:t>
                      </a:r>
                      <a:endParaRPr lang="sv-SE" sz="700">
                        <a:effectLst/>
                        <a:latin typeface="Times New Roman" pitchFamily="2" charset="0"/>
                        <a:ea typeface="Times New Roman" pitchFamily="2" charset="0"/>
                        <a:cs typeface="Times New Roman" pitchFamily="2" charset="0"/>
                      </a:endParaRPr>
                    </a:p>
                  </a:txBody>
                  <a:tcPr marL="42080" marR="42080" marT="0" marB="0">
                    <a:lnL w="12700" cap="flat" cmpd="sng" algn="ctr">
                      <a:solidFill>
                        <a:srgbClr val="02205E"/>
                      </a:solidFill>
                      <a:prstDash val="solid"/>
                      <a:round/>
                      <a:headEnd type="none" w="med" len="med"/>
                      <a:tailEnd type="none" w="med" len="med"/>
                    </a:lnL>
                    <a:lnR w="12700" cap="flat" cmpd="sng" algn="ctr">
                      <a:solidFill>
                        <a:srgbClr val="02205E"/>
                      </a:solidFill>
                      <a:prstDash val="solid"/>
                      <a:round/>
                      <a:headEnd type="none" w="med" len="med"/>
                      <a:tailEnd type="none" w="med" len="med"/>
                    </a:lnR>
                    <a:lnT w="12700" cap="flat" cmpd="sng" algn="ctr">
                      <a:solidFill>
                        <a:srgbClr val="02205E"/>
                      </a:solidFill>
                      <a:prstDash val="solid"/>
                      <a:round/>
                      <a:headEnd type="none" w="med" len="med"/>
                      <a:tailEnd type="none" w="med" len="med"/>
                    </a:lnT>
                    <a:lnB w="12700" cap="flat" cmpd="sng" algn="ctr">
                      <a:solidFill>
                        <a:srgbClr val="02205E"/>
                      </a:solidFill>
                      <a:prstDash val="solid"/>
                      <a:round/>
                      <a:headEnd type="none" w="med" len="med"/>
                      <a:tailEnd type="none" w="med" len="med"/>
                    </a:lnB>
                    <a:solidFill>
                      <a:srgbClr val="8B6BAF"/>
                    </a:solidFill>
                  </a:tcPr>
                </a:tc>
                <a:tc>
                  <a:txBody>
                    <a:bodyPr/>
                    <a:lstStyle/>
                    <a:p>
                      <a:pPr>
                        <a:spcAft>
                          <a:spcPts val="0"/>
                        </a:spcAft>
                      </a:pPr>
                      <a:r>
                        <a:rPr lang="en-GB" sz="700">
                          <a:solidFill>
                            <a:srgbClr val="000000"/>
                          </a:solidFill>
                          <a:effectLst/>
                          <a:latin typeface="Times" pitchFamily="2" charset="0"/>
                          <a:ea typeface="Times New Roman" pitchFamily="2" charset="0"/>
                          <a:cs typeface="Calibri" panose="020F0502020204030204" pitchFamily="34" charset="0"/>
                        </a:rPr>
                        <a:t>European Southern Observatory/Extremely Large Telescope</a:t>
                      </a:r>
                      <a:endParaRPr lang="sv-SE" sz="700">
                        <a:effectLst/>
                        <a:latin typeface="Times New Roman" pitchFamily="2" charset="0"/>
                        <a:ea typeface="Times New Roman" pitchFamily="2" charset="0"/>
                        <a:cs typeface="Times New Roman" pitchFamily="2" charset="0"/>
                      </a:endParaRPr>
                    </a:p>
                  </a:txBody>
                  <a:tcPr marL="42080" marR="42080" marT="0" marB="0">
                    <a:lnL w="12700" cap="flat" cmpd="sng" algn="ctr">
                      <a:solidFill>
                        <a:srgbClr val="02205E"/>
                      </a:solidFill>
                      <a:prstDash val="solid"/>
                      <a:round/>
                      <a:headEnd type="none" w="med" len="med"/>
                      <a:tailEnd type="none" w="med" len="med"/>
                    </a:lnL>
                    <a:lnR w="12700" cap="flat" cmpd="sng" algn="ctr">
                      <a:solidFill>
                        <a:srgbClr val="02205E"/>
                      </a:solidFill>
                      <a:prstDash val="solid"/>
                      <a:round/>
                      <a:headEnd type="none" w="med" len="med"/>
                      <a:tailEnd type="none" w="med" len="med"/>
                    </a:lnR>
                    <a:lnT w="12700" cap="flat" cmpd="sng" algn="ctr">
                      <a:solidFill>
                        <a:srgbClr val="02205E"/>
                      </a:solidFill>
                      <a:prstDash val="solid"/>
                      <a:round/>
                      <a:headEnd type="none" w="med" len="med"/>
                      <a:tailEnd type="none" w="med" len="med"/>
                    </a:lnT>
                    <a:lnB w="12700" cap="flat" cmpd="sng" algn="ctr">
                      <a:solidFill>
                        <a:srgbClr val="02205E"/>
                      </a:solidFill>
                      <a:prstDash val="solid"/>
                      <a:round/>
                      <a:headEnd type="none" w="med" len="med"/>
                      <a:tailEnd type="none" w="med" len="med"/>
                    </a:lnB>
                  </a:tcPr>
                </a:tc>
                <a:extLst>
                  <a:ext uri="{0D108BD9-81ED-4DB2-BD59-A6C34878D82A}">
                    <a16:rowId xmlns:a16="http://schemas.microsoft.com/office/drawing/2014/main" val="3412087102"/>
                  </a:ext>
                </a:extLst>
              </a:tr>
              <a:tr h="335710">
                <a:tc>
                  <a:txBody>
                    <a:bodyPr/>
                    <a:lstStyle/>
                    <a:p>
                      <a:pPr>
                        <a:spcAft>
                          <a:spcPts val="0"/>
                        </a:spcAft>
                      </a:pPr>
                      <a:r>
                        <a:rPr lang="en-GB" sz="700">
                          <a:solidFill>
                            <a:srgbClr val="000000"/>
                          </a:solidFill>
                          <a:effectLst/>
                          <a:latin typeface="Times" pitchFamily="2" charset="0"/>
                          <a:ea typeface="Times New Roman" pitchFamily="2" charset="0"/>
                          <a:cs typeface="Calibri" panose="020F0502020204030204" pitchFamily="34" charset="0"/>
                        </a:rPr>
                        <a:t>EU-OPENSCREEN ERIC</a:t>
                      </a:r>
                      <a:endParaRPr lang="sv-SE" sz="700">
                        <a:effectLst/>
                        <a:latin typeface="Times New Roman" pitchFamily="2" charset="0"/>
                        <a:ea typeface="Times New Roman" pitchFamily="2" charset="0"/>
                        <a:cs typeface="Times New Roman" pitchFamily="2" charset="0"/>
                      </a:endParaRPr>
                    </a:p>
                  </a:txBody>
                  <a:tcPr marL="42080" marR="42080" marT="0" marB="0">
                    <a:lnL w="12700" cap="flat" cmpd="sng" algn="ctr">
                      <a:solidFill>
                        <a:srgbClr val="02205E"/>
                      </a:solidFill>
                      <a:prstDash val="solid"/>
                      <a:round/>
                      <a:headEnd type="none" w="med" len="med"/>
                      <a:tailEnd type="none" w="med" len="med"/>
                    </a:lnL>
                    <a:lnR w="12700" cap="flat" cmpd="sng" algn="ctr">
                      <a:solidFill>
                        <a:srgbClr val="02205E"/>
                      </a:solidFill>
                      <a:prstDash val="solid"/>
                      <a:round/>
                      <a:headEnd type="none" w="med" len="med"/>
                      <a:tailEnd type="none" w="med" len="med"/>
                    </a:lnR>
                    <a:lnT w="12700" cap="flat" cmpd="sng" algn="ctr">
                      <a:solidFill>
                        <a:srgbClr val="02205E"/>
                      </a:solidFill>
                      <a:prstDash val="solid"/>
                      <a:round/>
                      <a:headEnd type="none" w="med" len="med"/>
                      <a:tailEnd type="none" w="med" len="med"/>
                    </a:lnT>
                    <a:lnB w="12700" cap="flat" cmpd="sng" algn="ctr">
                      <a:solidFill>
                        <a:srgbClr val="02205E"/>
                      </a:solidFill>
                      <a:prstDash val="solid"/>
                      <a:round/>
                      <a:headEnd type="none" w="med" len="med"/>
                      <a:tailEnd type="none" w="med" len="med"/>
                    </a:lnB>
                    <a:solidFill>
                      <a:srgbClr val="F69D4A"/>
                    </a:solidFill>
                  </a:tcPr>
                </a:tc>
                <a:tc>
                  <a:txBody>
                    <a:bodyPr/>
                    <a:lstStyle/>
                    <a:p>
                      <a:pPr>
                        <a:spcAft>
                          <a:spcPts val="0"/>
                        </a:spcAft>
                      </a:pPr>
                      <a:r>
                        <a:rPr lang="en-GB" sz="700">
                          <a:solidFill>
                            <a:srgbClr val="000000"/>
                          </a:solidFill>
                          <a:effectLst/>
                          <a:latin typeface="Times" pitchFamily="2" charset="0"/>
                          <a:ea typeface="Times New Roman" pitchFamily="2" charset="0"/>
                          <a:cs typeface="Calibri" panose="020F0502020204030204" pitchFamily="34" charset="0"/>
                        </a:rPr>
                        <a:t>European Infrastructure of Open Screening Platforms for Chemical Biology</a:t>
                      </a:r>
                      <a:endParaRPr lang="sv-SE" sz="700">
                        <a:effectLst/>
                        <a:latin typeface="Times New Roman" pitchFamily="2" charset="0"/>
                        <a:ea typeface="Times New Roman" pitchFamily="2" charset="0"/>
                        <a:cs typeface="Times New Roman" pitchFamily="2" charset="0"/>
                      </a:endParaRPr>
                    </a:p>
                  </a:txBody>
                  <a:tcPr marL="42080" marR="42080" marT="0" marB="0">
                    <a:lnL w="12700" cap="flat" cmpd="sng" algn="ctr">
                      <a:solidFill>
                        <a:srgbClr val="02205E"/>
                      </a:solidFill>
                      <a:prstDash val="solid"/>
                      <a:round/>
                      <a:headEnd type="none" w="med" len="med"/>
                      <a:tailEnd type="none" w="med" len="med"/>
                    </a:lnL>
                    <a:lnR w="12700" cap="flat" cmpd="sng" algn="ctr">
                      <a:solidFill>
                        <a:srgbClr val="02205E"/>
                      </a:solidFill>
                      <a:prstDash val="solid"/>
                      <a:round/>
                      <a:headEnd type="none" w="med" len="med"/>
                      <a:tailEnd type="none" w="med" len="med"/>
                    </a:lnR>
                    <a:lnT w="12700" cap="flat" cmpd="sng" algn="ctr">
                      <a:solidFill>
                        <a:srgbClr val="02205E"/>
                      </a:solidFill>
                      <a:prstDash val="solid"/>
                      <a:round/>
                      <a:headEnd type="none" w="med" len="med"/>
                      <a:tailEnd type="none" w="med" len="med"/>
                    </a:lnT>
                    <a:lnB w="12700" cap="flat" cmpd="sng" algn="ctr">
                      <a:solidFill>
                        <a:srgbClr val="02205E"/>
                      </a:solidFill>
                      <a:prstDash val="solid"/>
                      <a:round/>
                      <a:headEnd type="none" w="med" len="med"/>
                      <a:tailEnd type="none" w="med" len="med"/>
                    </a:lnB>
                  </a:tcPr>
                </a:tc>
                <a:extLst>
                  <a:ext uri="{0D108BD9-81ED-4DB2-BD59-A6C34878D82A}">
                    <a16:rowId xmlns:a16="http://schemas.microsoft.com/office/drawing/2014/main" val="99138178"/>
                  </a:ext>
                </a:extLst>
              </a:tr>
              <a:tr h="335710">
                <a:tc>
                  <a:txBody>
                    <a:bodyPr/>
                    <a:lstStyle/>
                    <a:p>
                      <a:pPr>
                        <a:spcAft>
                          <a:spcPts val="0"/>
                        </a:spcAft>
                      </a:pPr>
                      <a:r>
                        <a:rPr lang="en-GB" sz="700">
                          <a:solidFill>
                            <a:srgbClr val="000000"/>
                          </a:solidFill>
                          <a:effectLst/>
                          <a:latin typeface="Times" pitchFamily="2" charset="0"/>
                          <a:ea typeface="Times New Roman" pitchFamily="2" charset="0"/>
                          <a:cs typeface="Calibri" panose="020F0502020204030204" pitchFamily="34" charset="0"/>
                        </a:rPr>
                        <a:t>EU-SOLARIS</a:t>
                      </a:r>
                      <a:endParaRPr lang="sv-SE" sz="700">
                        <a:effectLst/>
                        <a:latin typeface="Times New Roman" pitchFamily="2" charset="0"/>
                        <a:ea typeface="Times New Roman" pitchFamily="2" charset="0"/>
                        <a:cs typeface="Times New Roman" pitchFamily="2" charset="0"/>
                      </a:endParaRPr>
                    </a:p>
                  </a:txBody>
                  <a:tcPr marL="42080" marR="42080" marT="0" marB="0">
                    <a:lnL w="12700" cap="flat" cmpd="sng" algn="ctr">
                      <a:solidFill>
                        <a:srgbClr val="02205E"/>
                      </a:solidFill>
                      <a:prstDash val="solid"/>
                      <a:round/>
                      <a:headEnd type="none" w="med" len="med"/>
                      <a:tailEnd type="none" w="med" len="med"/>
                    </a:lnL>
                    <a:lnR w="12700" cap="flat" cmpd="sng" algn="ctr">
                      <a:solidFill>
                        <a:srgbClr val="02205E"/>
                      </a:solidFill>
                      <a:prstDash val="solid"/>
                      <a:round/>
                      <a:headEnd type="none" w="med" len="med"/>
                      <a:tailEnd type="none" w="med" len="med"/>
                    </a:lnR>
                    <a:lnT w="12700" cap="flat" cmpd="sng" algn="ctr">
                      <a:solidFill>
                        <a:srgbClr val="02205E"/>
                      </a:solidFill>
                      <a:prstDash val="solid"/>
                      <a:round/>
                      <a:headEnd type="none" w="med" len="med"/>
                      <a:tailEnd type="none" w="med" len="med"/>
                    </a:lnT>
                    <a:lnB w="12700" cap="flat" cmpd="sng" algn="ctr">
                      <a:solidFill>
                        <a:srgbClr val="02205E"/>
                      </a:solidFill>
                      <a:prstDash val="solid"/>
                      <a:round/>
                      <a:headEnd type="none" w="med" len="med"/>
                      <a:tailEnd type="none" w="med" len="med"/>
                    </a:lnB>
                    <a:solidFill>
                      <a:srgbClr val="CCD574"/>
                    </a:solidFill>
                  </a:tcPr>
                </a:tc>
                <a:tc>
                  <a:txBody>
                    <a:bodyPr/>
                    <a:lstStyle/>
                    <a:p>
                      <a:pPr>
                        <a:spcAft>
                          <a:spcPts val="0"/>
                        </a:spcAft>
                      </a:pPr>
                      <a:r>
                        <a:rPr lang="en-GB" sz="700">
                          <a:solidFill>
                            <a:srgbClr val="000000"/>
                          </a:solidFill>
                          <a:effectLst/>
                          <a:latin typeface="Times" pitchFamily="2" charset="0"/>
                          <a:ea typeface="Times New Roman" pitchFamily="2" charset="0"/>
                          <a:cs typeface="Calibri" panose="020F0502020204030204" pitchFamily="34" charset="0"/>
                        </a:rPr>
                        <a:t>European Solar Research Infrastructure for Concentrated Solar Power</a:t>
                      </a:r>
                      <a:endParaRPr lang="sv-SE" sz="700">
                        <a:effectLst/>
                        <a:latin typeface="Times New Roman" pitchFamily="2" charset="0"/>
                        <a:ea typeface="Times New Roman" pitchFamily="2" charset="0"/>
                        <a:cs typeface="Times New Roman" pitchFamily="2" charset="0"/>
                      </a:endParaRPr>
                    </a:p>
                  </a:txBody>
                  <a:tcPr marL="42080" marR="42080" marT="0" marB="0">
                    <a:lnL w="12700" cap="flat" cmpd="sng" algn="ctr">
                      <a:solidFill>
                        <a:srgbClr val="02205E"/>
                      </a:solidFill>
                      <a:prstDash val="solid"/>
                      <a:round/>
                      <a:headEnd type="none" w="med" len="med"/>
                      <a:tailEnd type="none" w="med" len="med"/>
                    </a:lnL>
                    <a:lnR w="12700" cap="flat" cmpd="sng" algn="ctr">
                      <a:solidFill>
                        <a:srgbClr val="02205E"/>
                      </a:solidFill>
                      <a:prstDash val="solid"/>
                      <a:round/>
                      <a:headEnd type="none" w="med" len="med"/>
                      <a:tailEnd type="none" w="med" len="med"/>
                    </a:lnR>
                    <a:lnT w="12700" cap="flat" cmpd="sng" algn="ctr">
                      <a:solidFill>
                        <a:srgbClr val="02205E"/>
                      </a:solidFill>
                      <a:prstDash val="solid"/>
                      <a:round/>
                      <a:headEnd type="none" w="med" len="med"/>
                      <a:tailEnd type="none" w="med" len="med"/>
                    </a:lnT>
                    <a:lnB w="12700" cap="flat" cmpd="sng" algn="ctr">
                      <a:solidFill>
                        <a:srgbClr val="02205E"/>
                      </a:solidFill>
                      <a:prstDash val="solid"/>
                      <a:round/>
                      <a:headEnd type="none" w="med" len="med"/>
                      <a:tailEnd type="none" w="med" len="med"/>
                    </a:lnB>
                  </a:tcPr>
                </a:tc>
                <a:extLst>
                  <a:ext uri="{0D108BD9-81ED-4DB2-BD59-A6C34878D82A}">
                    <a16:rowId xmlns:a16="http://schemas.microsoft.com/office/drawing/2014/main" val="359640030"/>
                  </a:ext>
                </a:extLst>
              </a:tr>
              <a:tr h="167855">
                <a:tc>
                  <a:txBody>
                    <a:bodyPr/>
                    <a:lstStyle/>
                    <a:p>
                      <a:pPr>
                        <a:spcAft>
                          <a:spcPts val="0"/>
                        </a:spcAft>
                      </a:pPr>
                      <a:r>
                        <a:rPr lang="en-GB" sz="700">
                          <a:solidFill>
                            <a:srgbClr val="FFFFFF"/>
                          </a:solidFill>
                          <a:effectLst/>
                          <a:latin typeface="Times" pitchFamily="2" charset="0"/>
                          <a:ea typeface="Times New Roman" pitchFamily="2" charset="0"/>
                          <a:cs typeface="Calibri" panose="020F0502020204030204" pitchFamily="34" charset="0"/>
                        </a:rPr>
                        <a:t>EURO-ARGO ERIC</a:t>
                      </a:r>
                      <a:endParaRPr lang="sv-SE" sz="700">
                        <a:effectLst/>
                        <a:latin typeface="Times New Roman" pitchFamily="2" charset="0"/>
                        <a:ea typeface="Times New Roman" pitchFamily="2" charset="0"/>
                        <a:cs typeface="Times New Roman" pitchFamily="2" charset="0"/>
                      </a:endParaRPr>
                    </a:p>
                  </a:txBody>
                  <a:tcPr marL="42080" marR="42080" marT="0" marB="0">
                    <a:lnL w="12700" cap="flat" cmpd="sng" algn="ctr">
                      <a:solidFill>
                        <a:srgbClr val="02205E"/>
                      </a:solidFill>
                      <a:prstDash val="solid"/>
                      <a:round/>
                      <a:headEnd type="none" w="med" len="med"/>
                      <a:tailEnd type="none" w="med" len="med"/>
                    </a:lnL>
                    <a:lnR w="12700" cap="flat" cmpd="sng" algn="ctr">
                      <a:solidFill>
                        <a:srgbClr val="02205E"/>
                      </a:solidFill>
                      <a:prstDash val="solid"/>
                      <a:round/>
                      <a:headEnd type="none" w="med" len="med"/>
                      <a:tailEnd type="none" w="med" len="med"/>
                    </a:lnR>
                    <a:lnT w="12700" cap="flat" cmpd="sng" algn="ctr">
                      <a:solidFill>
                        <a:srgbClr val="02205E"/>
                      </a:solidFill>
                      <a:prstDash val="solid"/>
                      <a:round/>
                      <a:headEnd type="none" w="med" len="med"/>
                      <a:tailEnd type="none" w="med" len="med"/>
                    </a:lnT>
                    <a:lnB w="12700" cap="flat" cmpd="sng" algn="ctr">
                      <a:solidFill>
                        <a:srgbClr val="02205E"/>
                      </a:solidFill>
                      <a:prstDash val="solid"/>
                      <a:round/>
                      <a:headEnd type="none" w="med" len="med"/>
                      <a:tailEnd type="none" w="med" len="med"/>
                    </a:lnB>
                    <a:solidFill>
                      <a:srgbClr val="39B46A"/>
                    </a:solidFill>
                  </a:tcPr>
                </a:tc>
                <a:tc>
                  <a:txBody>
                    <a:bodyPr/>
                    <a:lstStyle/>
                    <a:p>
                      <a:pPr>
                        <a:spcAft>
                          <a:spcPts val="0"/>
                        </a:spcAft>
                      </a:pPr>
                      <a:r>
                        <a:rPr lang="en-GB" sz="700">
                          <a:solidFill>
                            <a:srgbClr val="000000"/>
                          </a:solidFill>
                          <a:effectLst/>
                          <a:latin typeface="Times" pitchFamily="2" charset="0"/>
                          <a:ea typeface="Times New Roman" pitchFamily="2" charset="0"/>
                          <a:cs typeface="Calibri" panose="020F0502020204030204" pitchFamily="34" charset="0"/>
                        </a:rPr>
                        <a:t>European contribution to the international Argo Programme</a:t>
                      </a:r>
                      <a:endParaRPr lang="sv-SE" sz="700">
                        <a:effectLst/>
                        <a:latin typeface="Times New Roman" pitchFamily="2" charset="0"/>
                        <a:ea typeface="Times New Roman" pitchFamily="2" charset="0"/>
                        <a:cs typeface="Times New Roman" pitchFamily="2" charset="0"/>
                      </a:endParaRPr>
                    </a:p>
                  </a:txBody>
                  <a:tcPr marL="42080" marR="42080" marT="0" marB="0">
                    <a:lnL w="12700" cap="flat" cmpd="sng" algn="ctr">
                      <a:solidFill>
                        <a:srgbClr val="02205E"/>
                      </a:solidFill>
                      <a:prstDash val="solid"/>
                      <a:round/>
                      <a:headEnd type="none" w="med" len="med"/>
                      <a:tailEnd type="none" w="med" len="med"/>
                    </a:lnL>
                    <a:lnR w="12700" cap="flat" cmpd="sng" algn="ctr">
                      <a:solidFill>
                        <a:srgbClr val="02205E"/>
                      </a:solidFill>
                      <a:prstDash val="solid"/>
                      <a:round/>
                      <a:headEnd type="none" w="med" len="med"/>
                      <a:tailEnd type="none" w="med" len="med"/>
                    </a:lnR>
                    <a:lnT w="12700" cap="flat" cmpd="sng" algn="ctr">
                      <a:solidFill>
                        <a:srgbClr val="02205E"/>
                      </a:solidFill>
                      <a:prstDash val="solid"/>
                      <a:round/>
                      <a:headEnd type="none" w="med" len="med"/>
                      <a:tailEnd type="none" w="med" len="med"/>
                    </a:lnT>
                    <a:lnB w="12700" cap="flat" cmpd="sng" algn="ctr">
                      <a:solidFill>
                        <a:srgbClr val="02205E"/>
                      </a:solidFill>
                      <a:prstDash val="solid"/>
                      <a:round/>
                      <a:headEnd type="none" w="med" len="med"/>
                      <a:tailEnd type="none" w="med" len="med"/>
                    </a:lnB>
                  </a:tcPr>
                </a:tc>
                <a:extLst>
                  <a:ext uri="{0D108BD9-81ED-4DB2-BD59-A6C34878D82A}">
                    <a16:rowId xmlns:a16="http://schemas.microsoft.com/office/drawing/2014/main" val="2706069539"/>
                  </a:ext>
                </a:extLst>
              </a:tr>
              <a:tr h="335710">
                <a:tc>
                  <a:txBody>
                    <a:bodyPr/>
                    <a:lstStyle/>
                    <a:p>
                      <a:pPr>
                        <a:spcAft>
                          <a:spcPts val="0"/>
                        </a:spcAft>
                      </a:pPr>
                      <a:r>
                        <a:rPr lang="en-GB" sz="700">
                          <a:solidFill>
                            <a:srgbClr val="000000"/>
                          </a:solidFill>
                          <a:effectLst/>
                          <a:latin typeface="Times" pitchFamily="2" charset="0"/>
                          <a:ea typeface="Times New Roman" pitchFamily="2" charset="0"/>
                          <a:cs typeface="Calibri" panose="020F0502020204030204" pitchFamily="34" charset="0"/>
                        </a:rPr>
                        <a:t>Euro-BioImaging</a:t>
                      </a:r>
                      <a:endParaRPr lang="sv-SE" sz="700">
                        <a:effectLst/>
                        <a:latin typeface="Times New Roman" pitchFamily="2" charset="0"/>
                        <a:ea typeface="Times New Roman" pitchFamily="2" charset="0"/>
                        <a:cs typeface="Times New Roman" pitchFamily="2" charset="0"/>
                      </a:endParaRPr>
                    </a:p>
                  </a:txBody>
                  <a:tcPr marL="42080" marR="42080" marT="0" marB="0">
                    <a:lnL w="12700" cap="flat" cmpd="sng" algn="ctr">
                      <a:solidFill>
                        <a:srgbClr val="02205E"/>
                      </a:solidFill>
                      <a:prstDash val="solid"/>
                      <a:round/>
                      <a:headEnd type="none" w="med" len="med"/>
                      <a:tailEnd type="none" w="med" len="med"/>
                    </a:lnL>
                    <a:lnR w="12700" cap="flat" cmpd="sng" algn="ctr">
                      <a:solidFill>
                        <a:srgbClr val="02205E"/>
                      </a:solidFill>
                      <a:prstDash val="solid"/>
                      <a:round/>
                      <a:headEnd type="none" w="med" len="med"/>
                      <a:tailEnd type="none" w="med" len="med"/>
                    </a:lnR>
                    <a:lnT w="12700" cap="flat" cmpd="sng" algn="ctr">
                      <a:solidFill>
                        <a:srgbClr val="02205E"/>
                      </a:solidFill>
                      <a:prstDash val="solid"/>
                      <a:round/>
                      <a:headEnd type="none" w="med" len="med"/>
                      <a:tailEnd type="none" w="med" len="med"/>
                    </a:lnT>
                    <a:lnB w="12700" cap="flat" cmpd="sng" algn="ctr">
                      <a:solidFill>
                        <a:srgbClr val="02205E"/>
                      </a:solidFill>
                      <a:prstDash val="solid"/>
                      <a:round/>
                      <a:headEnd type="none" w="med" len="med"/>
                      <a:tailEnd type="none" w="med" len="med"/>
                    </a:lnB>
                    <a:solidFill>
                      <a:srgbClr val="F69D4A"/>
                    </a:solidFill>
                  </a:tcPr>
                </a:tc>
                <a:tc>
                  <a:txBody>
                    <a:bodyPr/>
                    <a:lstStyle/>
                    <a:p>
                      <a:pPr>
                        <a:spcAft>
                          <a:spcPts val="0"/>
                        </a:spcAft>
                      </a:pPr>
                      <a:r>
                        <a:rPr lang="en-GB" sz="700">
                          <a:solidFill>
                            <a:srgbClr val="000000"/>
                          </a:solidFill>
                          <a:effectLst/>
                          <a:latin typeface="Times" pitchFamily="2" charset="0"/>
                          <a:ea typeface="Times New Roman" pitchFamily="2" charset="0"/>
                          <a:cs typeface="Calibri" panose="020F0502020204030204" pitchFamily="34" charset="0"/>
                        </a:rPr>
                        <a:t>European Research Infrastructure for Imaging Technologies in Biological and Biomedical Sciences</a:t>
                      </a:r>
                      <a:endParaRPr lang="sv-SE" sz="700">
                        <a:effectLst/>
                        <a:latin typeface="Times New Roman" pitchFamily="2" charset="0"/>
                        <a:ea typeface="Times New Roman" pitchFamily="2" charset="0"/>
                        <a:cs typeface="Times New Roman" pitchFamily="2" charset="0"/>
                      </a:endParaRPr>
                    </a:p>
                  </a:txBody>
                  <a:tcPr marL="42080" marR="42080" marT="0" marB="0">
                    <a:lnL w="12700" cap="flat" cmpd="sng" algn="ctr">
                      <a:solidFill>
                        <a:srgbClr val="02205E"/>
                      </a:solidFill>
                      <a:prstDash val="solid"/>
                      <a:round/>
                      <a:headEnd type="none" w="med" len="med"/>
                      <a:tailEnd type="none" w="med" len="med"/>
                    </a:lnL>
                    <a:lnR w="12700" cap="flat" cmpd="sng" algn="ctr">
                      <a:solidFill>
                        <a:srgbClr val="02205E"/>
                      </a:solidFill>
                      <a:prstDash val="solid"/>
                      <a:round/>
                      <a:headEnd type="none" w="med" len="med"/>
                      <a:tailEnd type="none" w="med" len="med"/>
                    </a:lnR>
                    <a:lnT w="12700" cap="flat" cmpd="sng" algn="ctr">
                      <a:solidFill>
                        <a:srgbClr val="02205E"/>
                      </a:solidFill>
                      <a:prstDash val="solid"/>
                      <a:round/>
                      <a:headEnd type="none" w="med" len="med"/>
                      <a:tailEnd type="none" w="med" len="med"/>
                    </a:lnT>
                    <a:lnB w="12700" cap="flat" cmpd="sng" algn="ctr">
                      <a:solidFill>
                        <a:srgbClr val="02205E"/>
                      </a:solidFill>
                      <a:prstDash val="solid"/>
                      <a:round/>
                      <a:headEnd type="none" w="med" len="med"/>
                      <a:tailEnd type="none" w="med" len="med"/>
                    </a:lnB>
                  </a:tcPr>
                </a:tc>
                <a:extLst>
                  <a:ext uri="{0D108BD9-81ED-4DB2-BD59-A6C34878D82A}">
                    <a16:rowId xmlns:a16="http://schemas.microsoft.com/office/drawing/2014/main" val="3360605380"/>
                  </a:ext>
                </a:extLst>
              </a:tr>
              <a:tr h="167855">
                <a:tc>
                  <a:txBody>
                    <a:bodyPr/>
                    <a:lstStyle/>
                    <a:p>
                      <a:pPr>
                        <a:spcAft>
                          <a:spcPts val="0"/>
                        </a:spcAft>
                      </a:pPr>
                      <a:r>
                        <a:rPr lang="en-GB" sz="700">
                          <a:solidFill>
                            <a:srgbClr val="FFFFFF"/>
                          </a:solidFill>
                          <a:effectLst/>
                          <a:latin typeface="Times" pitchFamily="2" charset="0"/>
                          <a:ea typeface="Times New Roman" pitchFamily="2" charset="0"/>
                          <a:cs typeface="Calibri" panose="020F0502020204030204" pitchFamily="34" charset="0"/>
                        </a:rPr>
                        <a:t>European XFEL</a:t>
                      </a:r>
                      <a:endParaRPr lang="sv-SE" sz="700">
                        <a:effectLst/>
                        <a:latin typeface="Times New Roman" pitchFamily="2" charset="0"/>
                        <a:ea typeface="Times New Roman" pitchFamily="2" charset="0"/>
                        <a:cs typeface="Times New Roman" pitchFamily="2" charset="0"/>
                      </a:endParaRPr>
                    </a:p>
                  </a:txBody>
                  <a:tcPr marL="42080" marR="42080" marT="0" marB="0">
                    <a:lnL w="12700" cap="flat" cmpd="sng" algn="ctr">
                      <a:solidFill>
                        <a:srgbClr val="02205E"/>
                      </a:solidFill>
                      <a:prstDash val="solid"/>
                      <a:round/>
                      <a:headEnd type="none" w="med" len="med"/>
                      <a:tailEnd type="none" w="med" len="med"/>
                    </a:lnL>
                    <a:lnR w="12700" cap="flat" cmpd="sng" algn="ctr">
                      <a:solidFill>
                        <a:srgbClr val="02205E"/>
                      </a:solidFill>
                      <a:prstDash val="solid"/>
                      <a:round/>
                      <a:headEnd type="none" w="med" len="med"/>
                      <a:tailEnd type="none" w="med" len="med"/>
                    </a:lnR>
                    <a:lnT w="12700" cap="flat" cmpd="sng" algn="ctr">
                      <a:solidFill>
                        <a:srgbClr val="02205E"/>
                      </a:solidFill>
                      <a:prstDash val="solid"/>
                      <a:round/>
                      <a:headEnd type="none" w="med" len="med"/>
                      <a:tailEnd type="none" w="med" len="med"/>
                    </a:lnT>
                    <a:lnB w="12700" cap="flat" cmpd="sng" algn="ctr">
                      <a:solidFill>
                        <a:srgbClr val="02205E"/>
                      </a:solidFill>
                      <a:prstDash val="solid"/>
                      <a:round/>
                      <a:headEnd type="none" w="med" len="med"/>
                      <a:tailEnd type="none" w="med" len="med"/>
                    </a:lnB>
                    <a:solidFill>
                      <a:srgbClr val="8B6BAF"/>
                    </a:solidFill>
                  </a:tcPr>
                </a:tc>
                <a:tc>
                  <a:txBody>
                    <a:bodyPr/>
                    <a:lstStyle/>
                    <a:p>
                      <a:pPr>
                        <a:spcAft>
                          <a:spcPts val="0"/>
                        </a:spcAft>
                      </a:pPr>
                      <a:r>
                        <a:rPr lang="en-GB" sz="700">
                          <a:solidFill>
                            <a:srgbClr val="000000"/>
                          </a:solidFill>
                          <a:effectLst/>
                          <a:latin typeface="Times" pitchFamily="2" charset="0"/>
                          <a:ea typeface="Times New Roman" pitchFamily="2" charset="0"/>
                          <a:cs typeface="Calibri" panose="020F0502020204030204" pitchFamily="34" charset="0"/>
                        </a:rPr>
                        <a:t>European X-Ray Free-Electron Laser Facility</a:t>
                      </a:r>
                      <a:endParaRPr lang="sv-SE" sz="700">
                        <a:effectLst/>
                        <a:latin typeface="Times New Roman" pitchFamily="2" charset="0"/>
                        <a:ea typeface="Times New Roman" pitchFamily="2" charset="0"/>
                        <a:cs typeface="Times New Roman" pitchFamily="2" charset="0"/>
                      </a:endParaRPr>
                    </a:p>
                  </a:txBody>
                  <a:tcPr marL="42080" marR="42080" marT="0" marB="0">
                    <a:lnL w="12700" cap="flat" cmpd="sng" algn="ctr">
                      <a:solidFill>
                        <a:srgbClr val="02205E"/>
                      </a:solidFill>
                      <a:prstDash val="solid"/>
                      <a:round/>
                      <a:headEnd type="none" w="med" len="med"/>
                      <a:tailEnd type="none" w="med" len="med"/>
                    </a:lnL>
                    <a:lnR w="12700" cap="flat" cmpd="sng" algn="ctr">
                      <a:solidFill>
                        <a:srgbClr val="02205E"/>
                      </a:solidFill>
                      <a:prstDash val="solid"/>
                      <a:round/>
                      <a:headEnd type="none" w="med" len="med"/>
                      <a:tailEnd type="none" w="med" len="med"/>
                    </a:lnR>
                    <a:lnT w="12700" cap="flat" cmpd="sng" algn="ctr">
                      <a:solidFill>
                        <a:srgbClr val="02205E"/>
                      </a:solidFill>
                      <a:prstDash val="solid"/>
                      <a:round/>
                      <a:headEnd type="none" w="med" len="med"/>
                      <a:tailEnd type="none" w="med" len="med"/>
                    </a:lnT>
                    <a:lnB w="12700" cap="flat" cmpd="sng" algn="ctr">
                      <a:solidFill>
                        <a:srgbClr val="02205E"/>
                      </a:solidFill>
                      <a:prstDash val="solid"/>
                      <a:round/>
                      <a:headEnd type="none" w="med" len="med"/>
                      <a:tailEnd type="none" w="med" len="med"/>
                    </a:lnB>
                  </a:tcPr>
                </a:tc>
                <a:extLst>
                  <a:ext uri="{0D108BD9-81ED-4DB2-BD59-A6C34878D82A}">
                    <a16:rowId xmlns:a16="http://schemas.microsoft.com/office/drawing/2014/main" val="554680805"/>
                  </a:ext>
                </a:extLst>
              </a:tr>
              <a:tr h="335710">
                <a:tc>
                  <a:txBody>
                    <a:bodyPr/>
                    <a:lstStyle/>
                    <a:p>
                      <a:pPr>
                        <a:spcAft>
                          <a:spcPts val="0"/>
                        </a:spcAft>
                      </a:pPr>
                      <a:r>
                        <a:rPr lang="en-GB" sz="700">
                          <a:solidFill>
                            <a:srgbClr val="FFFFFF"/>
                          </a:solidFill>
                          <a:effectLst/>
                          <a:latin typeface="Times" pitchFamily="2" charset="0"/>
                          <a:ea typeface="Times New Roman" pitchFamily="2" charset="0"/>
                          <a:cs typeface="Calibri" panose="020F0502020204030204" pitchFamily="34" charset="0"/>
                        </a:rPr>
                        <a:t>FAIR/GSI</a:t>
                      </a:r>
                      <a:endParaRPr lang="sv-SE" sz="700">
                        <a:effectLst/>
                        <a:latin typeface="Times New Roman" pitchFamily="2" charset="0"/>
                        <a:ea typeface="Times New Roman" pitchFamily="2" charset="0"/>
                        <a:cs typeface="Times New Roman" pitchFamily="2" charset="0"/>
                      </a:endParaRPr>
                    </a:p>
                  </a:txBody>
                  <a:tcPr marL="42080" marR="42080" marT="0" marB="0">
                    <a:lnL w="12700" cap="flat" cmpd="sng" algn="ctr">
                      <a:solidFill>
                        <a:srgbClr val="02205E"/>
                      </a:solidFill>
                      <a:prstDash val="solid"/>
                      <a:round/>
                      <a:headEnd type="none" w="med" len="med"/>
                      <a:tailEnd type="none" w="med" len="med"/>
                    </a:lnL>
                    <a:lnR w="12700" cap="flat" cmpd="sng" algn="ctr">
                      <a:solidFill>
                        <a:srgbClr val="02205E"/>
                      </a:solidFill>
                      <a:prstDash val="solid"/>
                      <a:round/>
                      <a:headEnd type="none" w="med" len="med"/>
                      <a:tailEnd type="none" w="med" len="med"/>
                    </a:lnR>
                    <a:lnT w="12700" cap="flat" cmpd="sng" algn="ctr">
                      <a:solidFill>
                        <a:srgbClr val="02205E"/>
                      </a:solidFill>
                      <a:prstDash val="solid"/>
                      <a:round/>
                      <a:headEnd type="none" w="med" len="med"/>
                      <a:tailEnd type="none" w="med" len="med"/>
                    </a:lnT>
                    <a:lnB w="12700" cap="flat" cmpd="sng" algn="ctr">
                      <a:solidFill>
                        <a:srgbClr val="02205E"/>
                      </a:solidFill>
                      <a:prstDash val="solid"/>
                      <a:round/>
                      <a:headEnd type="none" w="med" len="med"/>
                      <a:tailEnd type="none" w="med" len="med"/>
                    </a:lnB>
                    <a:solidFill>
                      <a:srgbClr val="8B6BAF"/>
                    </a:solidFill>
                  </a:tcPr>
                </a:tc>
                <a:tc>
                  <a:txBody>
                    <a:bodyPr/>
                    <a:lstStyle/>
                    <a:p>
                      <a:pPr>
                        <a:spcAft>
                          <a:spcPts val="0"/>
                        </a:spcAft>
                      </a:pPr>
                      <a:r>
                        <a:rPr lang="en-GB" sz="700">
                          <a:solidFill>
                            <a:srgbClr val="000000"/>
                          </a:solidFill>
                          <a:effectLst/>
                          <a:latin typeface="Times" pitchFamily="2" charset="0"/>
                          <a:ea typeface="Times New Roman" pitchFamily="2" charset="0"/>
                          <a:cs typeface="Calibri" panose="020F0502020204030204" pitchFamily="34" charset="0"/>
                        </a:rPr>
                        <a:t>Facility for Antiproton and Ion Research in Europe GmbH/GSI Helmholtzzentrum für Schwerionenforschung GmbH</a:t>
                      </a:r>
                      <a:endParaRPr lang="sv-SE" sz="700">
                        <a:effectLst/>
                        <a:latin typeface="Times New Roman" pitchFamily="2" charset="0"/>
                        <a:ea typeface="Times New Roman" pitchFamily="2" charset="0"/>
                        <a:cs typeface="Times New Roman" pitchFamily="2" charset="0"/>
                      </a:endParaRPr>
                    </a:p>
                  </a:txBody>
                  <a:tcPr marL="42080" marR="42080" marT="0" marB="0">
                    <a:lnL w="12700" cap="flat" cmpd="sng" algn="ctr">
                      <a:solidFill>
                        <a:srgbClr val="02205E"/>
                      </a:solidFill>
                      <a:prstDash val="solid"/>
                      <a:round/>
                      <a:headEnd type="none" w="med" len="med"/>
                      <a:tailEnd type="none" w="med" len="med"/>
                    </a:lnL>
                    <a:lnR w="12700" cap="flat" cmpd="sng" algn="ctr">
                      <a:solidFill>
                        <a:srgbClr val="02205E"/>
                      </a:solidFill>
                      <a:prstDash val="solid"/>
                      <a:round/>
                      <a:headEnd type="none" w="med" len="med"/>
                      <a:tailEnd type="none" w="med" len="med"/>
                    </a:lnR>
                    <a:lnT w="12700" cap="flat" cmpd="sng" algn="ctr">
                      <a:solidFill>
                        <a:srgbClr val="02205E"/>
                      </a:solidFill>
                      <a:prstDash val="solid"/>
                      <a:round/>
                      <a:headEnd type="none" w="med" len="med"/>
                      <a:tailEnd type="none" w="med" len="med"/>
                    </a:lnT>
                    <a:lnB w="12700" cap="flat" cmpd="sng" algn="ctr">
                      <a:solidFill>
                        <a:srgbClr val="02205E"/>
                      </a:solidFill>
                      <a:prstDash val="solid"/>
                      <a:round/>
                      <a:headEnd type="none" w="med" len="med"/>
                      <a:tailEnd type="none" w="med" len="med"/>
                    </a:lnB>
                  </a:tcPr>
                </a:tc>
                <a:extLst>
                  <a:ext uri="{0D108BD9-81ED-4DB2-BD59-A6C34878D82A}">
                    <a16:rowId xmlns:a16="http://schemas.microsoft.com/office/drawing/2014/main" val="168405865"/>
                  </a:ext>
                </a:extLst>
              </a:tr>
              <a:tr h="167855">
                <a:tc>
                  <a:txBody>
                    <a:bodyPr/>
                    <a:lstStyle/>
                    <a:p>
                      <a:pPr>
                        <a:spcAft>
                          <a:spcPts val="0"/>
                        </a:spcAft>
                      </a:pPr>
                      <a:r>
                        <a:rPr lang="en-GB" sz="700">
                          <a:solidFill>
                            <a:srgbClr val="FFFFFF"/>
                          </a:solidFill>
                          <a:effectLst/>
                          <a:latin typeface="Times" pitchFamily="2" charset="0"/>
                          <a:ea typeface="Times New Roman" pitchFamily="2" charset="0"/>
                          <a:cs typeface="Calibri" panose="020F0502020204030204" pitchFamily="34" charset="0"/>
                        </a:rPr>
                        <a:t>IAC/EST</a:t>
                      </a:r>
                      <a:endParaRPr lang="sv-SE" sz="700">
                        <a:effectLst/>
                        <a:latin typeface="Times New Roman" pitchFamily="2" charset="0"/>
                        <a:ea typeface="Times New Roman" pitchFamily="2" charset="0"/>
                        <a:cs typeface="Times New Roman" pitchFamily="2" charset="0"/>
                      </a:endParaRPr>
                    </a:p>
                  </a:txBody>
                  <a:tcPr marL="42080" marR="42080" marT="0" marB="0">
                    <a:lnL w="12700" cap="flat" cmpd="sng" algn="ctr">
                      <a:solidFill>
                        <a:srgbClr val="02205E"/>
                      </a:solidFill>
                      <a:prstDash val="solid"/>
                      <a:round/>
                      <a:headEnd type="none" w="med" len="med"/>
                      <a:tailEnd type="none" w="med" len="med"/>
                    </a:lnL>
                    <a:lnR w="12700" cap="flat" cmpd="sng" algn="ctr">
                      <a:solidFill>
                        <a:srgbClr val="02205E"/>
                      </a:solidFill>
                      <a:prstDash val="solid"/>
                      <a:round/>
                      <a:headEnd type="none" w="med" len="med"/>
                      <a:tailEnd type="none" w="med" len="med"/>
                    </a:lnR>
                    <a:lnT w="12700" cap="flat" cmpd="sng" algn="ctr">
                      <a:solidFill>
                        <a:srgbClr val="02205E"/>
                      </a:solidFill>
                      <a:prstDash val="solid"/>
                      <a:round/>
                      <a:headEnd type="none" w="med" len="med"/>
                      <a:tailEnd type="none" w="med" len="med"/>
                    </a:lnT>
                    <a:lnB w="12700" cap="flat" cmpd="sng" algn="ctr">
                      <a:solidFill>
                        <a:srgbClr val="02205E"/>
                      </a:solidFill>
                      <a:prstDash val="solid"/>
                      <a:round/>
                      <a:headEnd type="none" w="med" len="med"/>
                      <a:tailEnd type="none" w="med" len="med"/>
                    </a:lnB>
                    <a:solidFill>
                      <a:srgbClr val="8B6BAF"/>
                    </a:solidFill>
                  </a:tcPr>
                </a:tc>
                <a:tc>
                  <a:txBody>
                    <a:bodyPr/>
                    <a:lstStyle/>
                    <a:p>
                      <a:pPr>
                        <a:spcAft>
                          <a:spcPts val="0"/>
                        </a:spcAft>
                      </a:pPr>
                      <a:r>
                        <a:rPr lang="en-GB" sz="700">
                          <a:solidFill>
                            <a:srgbClr val="000000"/>
                          </a:solidFill>
                          <a:effectLst/>
                          <a:latin typeface="Times" pitchFamily="2" charset="0"/>
                          <a:ea typeface="Times New Roman" pitchFamily="2" charset="0"/>
                          <a:cs typeface="Calibri" panose="020F0502020204030204" pitchFamily="34" charset="0"/>
                        </a:rPr>
                        <a:t>Instituto de Astrofísica de Canarias / European Solar Telescope</a:t>
                      </a:r>
                      <a:endParaRPr lang="sv-SE" sz="700">
                        <a:effectLst/>
                        <a:latin typeface="Times New Roman" pitchFamily="2" charset="0"/>
                        <a:ea typeface="Times New Roman" pitchFamily="2" charset="0"/>
                        <a:cs typeface="Times New Roman" pitchFamily="2" charset="0"/>
                      </a:endParaRPr>
                    </a:p>
                  </a:txBody>
                  <a:tcPr marL="42080" marR="42080" marT="0" marB="0">
                    <a:lnL w="12700" cap="flat" cmpd="sng" algn="ctr">
                      <a:solidFill>
                        <a:srgbClr val="02205E"/>
                      </a:solidFill>
                      <a:prstDash val="solid"/>
                      <a:round/>
                      <a:headEnd type="none" w="med" len="med"/>
                      <a:tailEnd type="none" w="med" len="med"/>
                    </a:lnL>
                    <a:lnR w="12700" cap="flat" cmpd="sng" algn="ctr">
                      <a:solidFill>
                        <a:srgbClr val="02205E"/>
                      </a:solidFill>
                      <a:prstDash val="solid"/>
                      <a:round/>
                      <a:headEnd type="none" w="med" len="med"/>
                      <a:tailEnd type="none" w="med" len="med"/>
                    </a:lnR>
                    <a:lnT w="12700" cap="flat" cmpd="sng" algn="ctr">
                      <a:solidFill>
                        <a:srgbClr val="02205E"/>
                      </a:solidFill>
                      <a:prstDash val="solid"/>
                      <a:round/>
                      <a:headEnd type="none" w="med" len="med"/>
                      <a:tailEnd type="none" w="med" len="med"/>
                    </a:lnT>
                    <a:lnB w="12700" cap="flat" cmpd="sng" algn="ctr">
                      <a:solidFill>
                        <a:srgbClr val="02205E"/>
                      </a:solidFill>
                      <a:prstDash val="solid"/>
                      <a:round/>
                      <a:headEnd type="none" w="med" len="med"/>
                      <a:tailEnd type="none" w="med" len="med"/>
                    </a:lnB>
                  </a:tcPr>
                </a:tc>
                <a:extLst>
                  <a:ext uri="{0D108BD9-81ED-4DB2-BD59-A6C34878D82A}">
                    <a16:rowId xmlns:a16="http://schemas.microsoft.com/office/drawing/2014/main" val="3590805999"/>
                  </a:ext>
                </a:extLst>
              </a:tr>
              <a:tr h="335710">
                <a:tc>
                  <a:txBody>
                    <a:bodyPr/>
                    <a:lstStyle/>
                    <a:p>
                      <a:pPr>
                        <a:spcAft>
                          <a:spcPts val="0"/>
                        </a:spcAft>
                      </a:pPr>
                      <a:r>
                        <a:rPr lang="en-GB" sz="700">
                          <a:solidFill>
                            <a:srgbClr val="000000"/>
                          </a:solidFill>
                          <a:effectLst/>
                          <a:latin typeface="Times" pitchFamily="2" charset="0"/>
                          <a:ea typeface="Times New Roman" pitchFamily="2" charset="0"/>
                          <a:cs typeface="Calibri" panose="020F0502020204030204" pitchFamily="34" charset="0"/>
                        </a:rPr>
                        <a:t>IFMIF-DONES</a:t>
                      </a:r>
                      <a:endParaRPr lang="sv-SE" sz="700">
                        <a:effectLst/>
                        <a:latin typeface="Times New Roman" pitchFamily="2" charset="0"/>
                        <a:ea typeface="Times New Roman" pitchFamily="2" charset="0"/>
                        <a:cs typeface="Times New Roman" pitchFamily="2" charset="0"/>
                      </a:endParaRPr>
                    </a:p>
                  </a:txBody>
                  <a:tcPr marL="42080" marR="42080" marT="0" marB="0">
                    <a:lnL w="12700" cap="flat" cmpd="sng" algn="ctr">
                      <a:solidFill>
                        <a:srgbClr val="02205E"/>
                      </a:solidFill>
                      <a:prstDash val="solid"/>
                      <a:round/>
                      <a:headEnd type="none" w="med" len="med"/>
                      <a:tailEnd type="none" w="med" len="med"/>
                    </a:lnL>
                    <a:lnR w="12700" cap="flat" cmpd="sng" algn="ctr">
                      <a:solidFill>
                        <a:srgbClr val="02205E"/>
                      </a:solidFill>
                      <a:prstDash val="solid"/>
                      <a:round/>
                      <a:headEnd type="none" w="med" len="med"/>
                      <a:tailEnd type="none" w="med" len="med"/>
                    </a:lnR>
                    <a:lnT w="12700" cap="flat" cmpd="sng" algn="ctr">
                      <a:solidFill>
                        <a:srgbClr val="02205E"/>
                      </a:solidFill>
                      <a:prstDash val="solid"/>
                      <a:round/>
                      <a:headEnd type="none" w="med" len="med"/>
                      <a:tailEnd type="none" w="med" len="med"/>
                    </a:lnT>
                    <a:lnB w="12700" cap="flat" cmpd="sng" algn="ctr">
                      <a:solidFill>
                        <a:srgbClr val="02205E"/>
                      </a:solidFill>
                      <a:prstDash val="solid"/>
                      <a:round/>
                      <a:headEnd type="none" w="med" len="med"/>
                      <a:tailEnd type="none" w="med" len="med"/>
                    </a:lnB>
                    <a:solidFill>
                      <a:srgbClr val="CCD574"/>
                    </a:solidFill>
                  </a:tcPr>
                </a:tc>
                <a:tc>
                  <a:txBody>
                    <a:bodyPr/>
                    <a:lstStyle/>
                    <a:p>
                      <a:pPr>
                        <a:spcAft>
                          <a:spcPts val="0"/>
                        </a:spcAft>
                      </a:pPr>
                      <a:r>
                        <a:rPr lang="en-GB" sz="700">
                          <a:solidFill>
                            <a:srgbClr val="000000"/>
                          </a:solidFill>
                          <a:effectLst/>
                          <a:latin typeface="Times" pitchFamily="2" charset="0"/>
                          <a:ea typeface="Times New Roman" pitchFamily="2" charset="0"/>
                          <a:cs typeface="Calibri" panose="020F0502020204030204" pitchFamily="34" charset="0"/>
                        </a:rPr>
                        <a:t>International Fusion Materials Irradiation facility - DEMO Oriented Neutron Source</a:t>
                      </a:r>
                      <a:endParaRPr lang="sv-SE" sz="700">
                        <a:effectLst/>
                        <a:latin typeface="Times New Roman" pitchFamily="2" charset="0"/>
                        <a:ea typeface="Times New Roman" pitchFamily="2" charset="0"/>
                        <a:cs typeface="Times New Roman" pitchFamily="2" charset="0"/>
                      </a:endParaRPr>
                    </a:p>
                  </a:txBody>
                  <a:tcPr marL="42080" marR="42080" marT="0" marB="0">
                    <a:lnL w="12700" cap="flat" cmpd="sng" algn="ctr">
                      <a:solidFill>
                        <a:srgbClr val="02205E"/>
                      </a:solidFill>
                      <a:prstDash val="solid"/>
                      <a:round/>
                      <a:headEnd type="none" w="med" len="med"/>
                      <a:tailEnd type="none" w="med" len="med"/>
                    </a:lnL>
                    <a:lnR w="12700" cap="flat" cmpd="sng" algn="ctr">
                      <a:solidFill>
                        <a:srgbClr val="02205E"/>
                      </a:solidFill>
                      <a:prstDash val="solid"/>
                      <a:round/>
                      <a:headEnd type="none" w="med" len="med"/>
                      <a:tailEnd type="none" w="med" len="med"/>
                    </a:lnR>
                    <a:lnT w="12700" cap="flat" cmpd="sng" algn="ctr">
                      <a:solidFill>
                        <a:srgbClr val="02205E"/>
                      </a:solidFill>
                      <a:prstDash val="solid"/>
                      <a:round/>
                      <a:headEnd type="none" w="med" len="med"/>
                      <a:tailEnd type="none" w="med" len="med"/>
                    </a:lnT>
                    <a:lnB w="12700" cap="flat" cmpd="sng" algn="ctr">
                      <a:solidFill>
                        <a:srgbClr val="02205E"/>
                      </a:solidFill>
                      <a:prstDash val="solid"/>
                      <a:round/>
                      <a:headEnd type="none" w="med" len="med"/>
                      <a:tailEnd type="none" w="med" len="med"/>
                    </a:lnB>
                  </a:tcPr>
                </a:tc>
                <a:extLst>
                  <a:ext uri="{0D108BD9-81ED-4DB2-BD59-A6C34878D82A}">
                    <a16:rowId xmlns:a16="http://schemas.microsoft.com/office/drawing/2014/main" val="4143612554"/>
                  </a:ext>
                </a:extLst>
              </a:tr>
              <a:tr h="167855">
                <a:tc>
                  <a:txBody>
                    <a:bodyPr/>
                    <a:lstStyle/>
                    <a:p>
                      <a:pPr>
                        <a:spcAft>
                          <a:spcPts val="0"/>
                        </a:spcAft>
                      </a:pPr>
                      <a:r>
                        <a:rPr lang="en-GB" sz="700">
                          <a:solidFill>
                            <a:srgbClr val="FFFFFF"/>
                          </a:solidFill>
                          <a:effectLst/>
                          <a:latin typeface="Times" pitchFamily="2" charset="0"/>
                          <a:ea typeface="Times New Roman" pitchFamily="2" charset="0"/>
                          <a:cs typeface="Calibri" panose="020F0502020204030204" pitchFamily="34" charset="0"/>
                        </a:rPr>
                        <a:t>ILL</a:t>
                      </a:r>
                      <a:endParaRPr lang="sv-SE" sz="700">
                        <a:effectLst/>
                        <a:latin typeface="Times New Roman" pitchFamily="2" charset="0"/>
                        <a:ea typeface="Times New Roman" pitchFamily="2" charset="0"/>
                        <a:cs typeface="Times New Roman" pitchFamily="2" charset="0"/>
                      </a:endParaRPr>
                    </a:p>
                  </a:txBody>
                  <a:tcPr marL="42080" marR="42080" marT="0" marB="0">
                    <a:lnL w="12700" cap="flat" cmpd="sng" algn="ctr">
                      <a:solidFill>
                        <a:srgbClr val="02205E"/>
                      </a:solidFill>
                      <a:prstDash val="solid"/>
                      <a:round/>
                      <a:headEnd type="none" w="med" len="med"/>
                      <a:tailEnd type="none" w="med" len="med"/>
                    </a:lnL>
                    <a:lnR w="12700" cap="flat" cmpd="sng" algn="ctr">
                      <a:solidFill>
                        <a:srgbClr val="02205E"/>
                      </a:solidFill>
                      <a:prstDash val="solid"/>
                      <a:round/>
                      <a:headEnd type="none" w="med" len="med"/>
                      <a:tailEnd type="none" w="med" len="med"/>
                    </a:lnR>
                    <a:lnT w="12700" cap="flat" cmpd="sng" algn="ctr">
                      <a:solidFill>
                        <a:srgbClr val="02205E"/>
                      </a:solidFill>
                      <a:prstDash val="solid"/>
                      <a:round/>
                      <a:headEnd type="none" w="med" len="med"/>
                      <a:tailEnd type="none" w="med" len="med"/>
                    </a:lnT>
                    <a:lnB w="12700" cap="flat" cmpd="sng" algn="ctr">
                      <a:solidFill>
                        <a:srgbClr val="02205E"/>
                      </a:solidFill>
                      <a:prstDash val="solid"/>
                      <a:round/>
                      <a:headEnd type="none" w="med" len="med"/>
                      <a:tailEnd type="none" w="med" len="med"/>
                    </a:lnB>
                    <a:solidFill>
                      <a:srgbClr val="8B6BAF"/>
                    </a:solidFill>
                  </a:tcPr>
                </a:tc>
                <a:tc>
                  <a:txBody>
                    <a:bodyPr/>
                    <a:lstStyle/>
                    <a:p>
                      <a:pPr>
                        <a:spcAft>
                          <a:spcPts val="0"/>
                        </a:spcAft>
                      </a:pPr>
                      <a:r>
                        <a:rPr lang="de-DE" sz="700">
                          <a:solidFill>
                            <a:srgbClr val="000000"/>
                          </a:solidFill>
                          <a:effectLst/>
                          <a:latin typeface="Times" pitchFamily="2" charset="0"/>
                          <a:ea typeface="Times New Roman" pitchFamily="2" charset="0"/>
                          <a:cs typeface="Calibri" panose="020F0502020204030204" pitchFamily="34" charset="0"/>
                        </a:rPr>
                        <a:t>The Institut Max von Laue-Paul Langevin</a:t>
                      </a:r>
                      <a:endParaRPr lang="sv-SE" sz="700">
                        <a:effectLst/>
                        <a:latin typeface="Times New Roman" pitchFamily="2" charset="0"/>
                        <a:ea typeface="Times New Roman" pitchFamily="2" charset="0"/>
                        <a:cs typeface="Times New Roman" pitchFamily="2" charset="0"/>
                      </a:endParaRPr>
                    </a:p>
                  </a:txBody>
                  <a:tcPr marL="42080" marR="42080" marT="0" marB="0">
                    <a:lnL w="12700" cap="flat" cmpd="sng" algn="ctr">
                      <a:solidFill>
                        <a:srgbClr val="02205E"/>
                      </a:solidFill>
                      <a:prstDash val="solid"/>
                      <a:round/>
                      <a:headEnd type="none" w="med" len="med"/>
                      <a:tailEnd type="none" w="med" len="med"/>
                    </a:lnL>
                    <a:lnR w="12700" cap="flat" cmpd="sng" algn="ctr">
                      <a:solidFill>
                        <a:srgbClr val="02205E"/>
                      </a:solidFill>
                      <a:prstDash val="solid"/>
                      <a:round/>
                      <a:headEnd type="none" w="med" len="med"/>
                      <a:tailEnd type="none" w="med" len="med"/>
                    </a:lnR>
                    <a:lnT w="12700" cap="flat" cmpd="sng" algn="ctr">
                      <a:solidFill>
                        <a:srgbClr val="02205E"/>
                      </a:solidFill>
                      <a:prstDash val="solid"/>
                      <a:round/>
                      <a:headEnd type="none" w="med" len="med"/>
                      <a:tailEnd type="none" w="med" len="med"/>
                    </a:lnT>
                    <a:lnB w="12700" cap="flat" cmpd="sng" algn="ctr">
                      <a:solidFill>
                        <a:srgbClr val="02205E"/>
                      </a:solidFill>
                      <a:prstDash val="solid"/>
                      <a:round/>
                      <a:headEnd type="none" w="med" len="med"/>
                      <a:tailEnd type="none" w="med" len="med"/>
                    </a:lnB>
                  </a:tcPr>
                </a:tc>
                <a:extLst>
                  <a:ext uri="{0D108BD9-81ED-4DB2-BD59-A6C34878D82A}">
                    <a16:rowId xmlns:a16="http://schemas.microsoft.com/office/drawing/2014/main" val="2604552897"/>
                  </a:ext>
                </a:extLst>
              </a:tr>
              <a:tr h="335710">
                <a:tc>
                  <a:txBody>
                    <a:bodyPr/>
                    <a:lstStyle/>
                    <a:p>
                      <a:pPr>
                        <a:spcAft>
                          <a:spcPts val="0"/>
                        </a:spcAft>
                      </a:pPr>
                      <a:r>
                        <a:rPr lang="en-GB" sz="700">
                          <a:solidFill>
                            <a:srgbClr val="000000"/>
                          </a:solidFill>
                          <a:effectLst/>
                          <a:latin typeface="Times" pitchFamily="2" charset="0"/>
                          <a:ea typeface="Times New Roman" pitchFamily="2" charset="0"/>
                          <a:cs typeface="Calibri" panose="020F0502020204030204" pitchFamily="34" charset="0"/>
                        </a:rPr>
                        <a:t>INFRAFRONTIER</a:t>
                      </a:r>
                      <a:endParaRPr lang="sv-SE" sz="700">
                        <a:effectLst/>
                        <a:latin typeface="Times New Roman" pitchFamily="2" charset="0"/>
                        <a:ea typeface="Times New Roman" pitchFamily="2" charset="0"/>
                        <a:cs typeface="Times New Roman" pitchFamily="2" charset="0"/>
                      </a:endParaRPr>
                    </a:p>
                  </a:txBody>
                  <a:tcPr marL="42080" marR="42080" marT="0" marB="0">
                    <a:lnL w="12700" cap="flat" cmpd="sng" algn="ctr">
                      <a:solidFill>
                        <a:srgbClr val="02205E"/>
                      </a:solidFill>
                      <a:prstDash val="solid"/>
                      <a:round/>
                      <a:headEnd type="none" w="med" len="med"/>
                      <a:tailEnd type="none" w="med" len="med"/>
                    </a:lnL>
                    <a:lnR w="12700" cap="flat" cmpd="sng" algn="ctr">
                      <a:solidFill>
                        <a:srgbClr val="02205E"/>
                      </a:solidFill>
                      <a:prstDash val="solid"/>
                      <a:round/>
                      <a:headEnd type="none" w="med" len="med"/>
                      <a:tailEnd type="none" w="med" len="med"/>
                    </a:lnR>
                    <a:lnT w="12700" cap="flat" cmpd="sng" algn="ctr">
                      <a:solidFill>
                        <a:srgbClr val="02205E"/>
                      </a:solidFill>
                      <a:prstDash val="solid"/>
                      <a:round/>
                      <a:headEnd type="none" w="med" len="med"/>
                      <a:tailEnd type="none" w="med" len="med"/>
                    </a:lnT>
                    <a:lnB w="12700" cap="flat" cmpd="sng" algn="ctr">
                      <a:solidFill>
                        <a:srgbClr val="02205E"/>
                      </a:solidFill>
                      <a:prstDash val="solid"/>
                      <a:round/>
                      <a:headEnd type="none" w="med" len="med"/>
                      <a:tailEnd type="none" w="med" len="med"/>
                    </a:lnB>
                    <a:solidFill>
                      <a:srgbClr val="F69D4A"/>
                    </a:solidFill>
                  </a:tcPr>
                </a:tc>
                <a:tc>
                  <a:txBody>
                    <a:bodyPr/>
                    <a:lstStyle/>
                    <a:p>
                      <a:pPr>
                        <a:spcAft>
                          <a:spcPts val="0"/>
                        </a:spcAft>
                      </a:pPr>
                      <a:r>
                        <a:rPr lang="en-GB" sz="700">
                          <a:solidFill>
                            <a:srgbClr val="000000"/>
                          </a:solidFill>
                          <a:effectLst/>
                          <a:latin typeface="Times" pitchFamily="2" charset="0"/>
                          <a:ea typeface="Times New Roman" pitchFamily="2" charset="0"/>
                          <a:cs typeface="Calibri" panose="020F0502020204030204" pitchFamily="34" charset="0"/>
                        </a:rPr>
                        <a:t>European Research Infrastructure for the generation, phenotyping, archiving and distribution of mouse disease models</a:t>
                      </a:r>
                      <a:endParaRPr lang="sv-SE" sz="700">
                        <a:effectLst/>
                        <a:latin typeface="Times New Roman" pitchFamily="2" charset="0"/>
                        <a:ea typeface="Times New Roman" pitchFamily="2" charset="0"/>
                        <a:cs typeface="Times New Roman" pitchFamily="2" charset="0"/>
                      </a:endParaRPr>
                    </a:p>
                  </a:txBody>
                  <a:tcPr marL="42080" marR="42080" marT="0" marB="0">
                    <a:lnL w="12700" cap="flat" cmpd="sng" algn="ctr">
                      <a:solidFill>
                        <a:srgbClr val="02205E"/>
                      </a:solidFill>
                      <a:prstDash val="solid"/>
                      <a:round/>
                      <a:headEnd type="none" w="med" len="med"/>
                      <a:tailEnd type="none" w="med" len="med"/>
                    </a:lnL>
                    <a:lnR w="12700" cap="flat" cmpd="sng" algn="ctr">
                      <a:solidFill>
                        <a:srgbClr val="02205E"/>
                      </a:solidFill>
                      <a:prstDash val="solid"/>
                      <a:round/>
                      <a:headEnd type="none" w="med" len="med"/>
                      <a:tailEnd type="none" w="med" len="med"/>
                    </a:lnR>
                    <a:lnT w="12700" cap="flat" cmpd="sng" algn="ctr">
                      <a:solidFill>
                        <a:srgbClr val="02205E"/>
                      </a:solidFill>
                      <a:prstDash val="solid"/>
                      <a:round/>
                      <a:headEnd type="none" w="med" len="med"/>
                      <a:tailEnd type="none" w="med" len="med"/>
                    </a:lnT>
                    <a:lnB w="12700" cap="flat" cmpd="sng" algn="ctr">
                      <a:solidFill>
                        <a:srgbClr val="02205E"/>
                      </a:solidFill>
                      <a:prstDash val="solid"/>
                      <a:round/>
                      <a:headEnd type="none" w="med" len="med"/>
                      <a:tailEnd type="none" w="med" len="med"/>
                    </a:lnB>
                  </a:tcPr>
                </a:tc>
                <a:extLst>
                  <a:ext uri="{0D108BD9-81ED-4DB2-BD59-A6C34878D82A}">
                    <a16:rowId xmlns:a16="http://schemas.microsoft.com/office/drawing/2014/main" val="1579305534"/>
                  </a:ext>
                </a:extLst>
              </a:tr>
              <a:tr h="167855">
                <a:tc>
                  <a:txBody>
                    <a:bodyPr/>
                    <a:lstStyle/>
                    <a:p>
                      <a:pPr>
                        <a:spcAft>
                          <a:spcPts val="0"/>
                        </a:spcAft>
                      </a:pPr>
                      <a:r>
                        <a:rPr lang="en-GB" sz="700">
                          <a:solidFill>
                            <a:srgbClr val="000000"/>
                          </a:solidFill>
                          <a:effectLst/>
                          <a:latin typeface="Times" pitchFamily="2" charset="0"/>
                          <a:ea typeface="Times New Roman" pitchFamily="2" charset="0"/>
                          <a:cs typeface="Calibri" panose="020F0502020204030204" pitchFamily="34" charset="0"/>
                        </a:rPr>
                        <a:t>INSTRUCT ERIC</a:t>
                      </a:r>
                      <a:endParaRPr lang="sv-SE" sz="700">
                        <a:effectLst/>
                        <a:latin typeface="Times New Roman" pitchFamily="2" charset="0"/>
                        <a:ea typeface="Times New Roman" pitchFamily="2" charset="0"/>
                        <a:cs typeface="Times New Roman" pitchFamily="2" charset="0"/>
                      </a:endParaRPr>
                    </a:p>
                  </a:txBody>
                  <a:tcPr marL="42080" marR="42080" marT="0" marB="0">
                    <a:lnL w="12700" cap="flat" cmpd="sng" algn="ctr">
                      <a:solidFill>
                        <a:srgbClr val="02205E"/>
                      </a:solidFill>
                      <a:prstDash val="solid"/>
                      <a:round/>
                      <a:headEnd type="none" w="med" len="med"/>
                      <a:tailEnd type="none" w="med" len="med"/>
                    </a:lnL>
                    <a:lnR w="12700" cap="flat" cmpd="sng" algn="ctr">
                      <a:solidFill>
                        <a:srgbClr val="02205E"/>
                      </a:solidFill>
                      <a:prstDash val="solid"/>
                      <a:round/>
                      <a:headEnd type="none" w="med" len="med"/>
                      <a:tailEnd type="none" w="med" len="med"/>
                    </a:lnR>
                    <a:lnT w="12700" cap="flat" cmpd="sng" algn="ctr">
                      <a:solidFill>
                        <a:srgbClr val="02205E"/>
                      </a:solidFill>
                      <a:prstDash val="solid"/>
                      <a:round/>
                      <a:headEnd type="none" w="med" len="med"/>
                      <a:tailEnd type="none" w="med" len="med"/>
                    </a:lnT>
                    <a:lnB w="12700" cap="flat" cmpd="sng" algn="ctr">
                      <a:solidFill>
                        <a:srgbClr val="02205E"/>
                      </a:solidFill>
                      <a:prstDash val="solid"/>
                      <a:round/>
                      <a:headEnd type="none" w="med" len="med"/>
                      <a:tailEnd type="none" w="med" len="med"/>
                    </a:lnB>
                    <a:solidFill>
                      <a:srgbClr val="F69D4A"/>
                    </a:solidFill>
                  </a:tcPr>
                </a:tc>
                <a:tc>
                  <a:txBody>
                    <a:bodyPr/>
                    <a:lstStyle/>
                    <a:p>
                      <a:pPr>
                        <a:spcAft>
                          <a:spcPts val="0"/>
                        </a:spcAft>
                      </a:pPr>
                      <a:r>
                        <a:rPr lang="en-GB" sz="700">
                          <a:solidFill>
                            <a:srgbClr val="000000"/>
                          </a:solidFill>
                          <a:effectLst/>
                          <a:latin typeface="Times" pitchFamily="2" charset="0"/>
                          <a:ea typeface="Times New Roman" pitchFamily="2" charset="0"/>
                          <a:cs typeface="Calibri" panose="020F0502020204030204" pitchFamily="34" charset="0"/>
                        </a:rPr>
                        <a:t>Integrated Structural Biology Infrastructure</a:t>
                      </a:r>
                      <a:endParaRPr lang="sv-SE" sz="700">
                        <a:effectLst/>
                        <a:latin typeface="Times New Roman" pitchFamily="2" charset="0"/>
                        <a:ea typeface="Times New Roman" pitchFamily="2" charset="0"/>
                        <a:cs typeface="Times New Roman" pitchFamily="2" charset="0"/>
                      </a:endParaRPr>
                    </a:p>
                  </a:txBody>
                  <a:tcPr marL="42080" marR="42080" marT="0" marB="0">
                    <a:lnL w="12700" cap="flat" cmpd="sng" algn="ctr">
                      <a:solidFill>
                        <a:srgbClr val="02205E"/>
                      </a:solidFill>
                      <a:prstDash val="solid"/>
                      <a:round/>
                      <a:headEnd type="none" w="med" len="med"/>
                      <a:tailEnd type="none" w="med" len="med"/>
                    </a:lnL>
                    <a:lnR w="12700" cap="flat" cmpd="sng" algn="ctr">
                      <a:solidFill>
                        <a:srgbClr val="02205E"/>
                      </a:solidFill>
                      <a:prstDash val="solid"/>
                      <a:round/>
                      <a:headEnd type="none" w="med" len="med"/>
                      <a:tailEnd type="none" w="med" len="med"/>
                    </a:lnR>
                    <a:lnT w="12700" cap="flat" cmpd="sng" algn="ctr">
                      <a:solidFill>
                        <a:srgbClr val="02205E"/>
                      </a:solidFill>
                      <a:prstDash val="solid"/>
                      <a:round/>
                      <a:headEnd type="none" w="med" len="med"/>
                      <a:tailEnd type="none" w="med" len="med"/>
                    </a:lnT>
                    <a:lnB w="12700" cap="flat" cmpd="sng" algn="ctr">
                      <a:solidFill>
                        <a:srgbClr val="02205E"/>
                      </a:solidFill>
                      <a:prstDash val="solid"/>
                      <a:round/>
                      <a:headEnd type="none" w="med" len="med"/>
                      <a:tailEnd type="none" w="med" len="med"/>
                    </a:lnB>
                  </a:tcPr>
                </a:tc>
                <a:extLst>
                  <a:ext uri="{0D108BD9-81ED-4DB2-BD59-A6C34878D82A}">
                    <a16:rowId xmlns:a16="http://schemas.microsoft.com/office/drawing/2014/main" val="3973724513"/>
                  </a:ext>
                </a:extLst>
              </a:tr>
              <a:tr h="167855">
                <a:tc>
                  <a:txBody>
                    <a:bodyPr/>
                    <a:lstStyle/>
                    <a:p>
                      <a:pPr>
                        <a:spcAft>
                          <a:spcPts val="0"/>
                        </a:spcAft>
                      </a:pPr>
                      <a:r>
                        <a:rPr lang="en-GB" sz="700">
                          <a:solidFill>
                            <a:srgbClr val="FFFFFF"/>
                          </a:solidFill>
                          <a:effectLst/>
                          <a:latin typeface="Times" pitchFamily="2" charset="0"/>
                          <a:ea typeface="Times New Roman" pitchFamily="2" charset="0"/>
                          <a:cs typeface="Calibri" panose="020F0502020204030204" pitchFamily="34" charset="0"/>
                        </a:rPr>
                        <a:t>LifeWatch ERIC</a:t>
                      </a:r>
                      <a:endParaRPr lang="sv-SE" sz="700">
                        <a:effectLst/>
                        <a:latin typeface="Times New Roman" pitchFamily="2" charset="0"/>
                        <a:ea typeface="Times New Roman" pitchFamily="2" charset="0"/>
                        <a:cs typeface="Times New Roman" pitchFamily="2" charset="0"/>
                      </a:endParaRPr>
                    </a:p>
                  </a:txBody>
                  <a:tcPr marL="42080" marR="42080" marT="0" marB="0">
                    <a:lnL w="12700" cap="flat" cmpd="sng" algn="ctr">
                      <a:solidFill>
                        <a:srgbClr val="02205E"/>
                      </a:solidFill>
                      <a:prstDash val="solid"/>
                      <a:round/>
                      <a:headEnd type="none" w="med" len="med"/>
                      <a:tailEnd type="none" w="med" len="med"/>
                    </a:lnL>
                    <a:lnR w="12700" cap="flat" cmpd="sng" algn="ctr">
                      <a:solidFill>
                        <a:srgbClr val="02205E"/>
                      </a:solidFill>
                      <a:prstDash val="solid"/>
                      <a:round/>
                      <a:headEnd type="none" w="med" len="med"/>
                      <a:tailEnd type="none" w="med" len="med"/>
                    </a:lnR>
                    <a:lnT w="12700" cap="flat" cmpd="sng" algn="ctr">
                      <a:solidFill>
                        <a:srgbClr val="02205E"/>
                      </a:solidFill>
                      <a:prstDash val="solid"/>
                      <a:round/>
                      <a:headEnd type="none" w="med" len="med"/>
                      <a:tailEnd type="none" w="med" len="med"/>
                    </a:lnT>
                    <a:lnB w="12700" cap="flat" cmpd="sng" algn="ctr">
                      <a:solidFill>
                        <a:srgbClr val="02205E"/>
                      </a:solidFill>
                      <a:prstDash val="solid"/>
                      <a:round/>
                      <a:headEnd type="none" w="med" len="med"/>
                      <a:tailEnd type="none" w="med" len="med"/>
                    </a:lnB>
                    <a:solidFill>
                      <a:srgbClr val="39B46A"/>
                    </a:solidFill>
                  </a:tcPr>
                </a:tc>
                <a:tc>
                  <a:txBody>
                    <a:bodyPr/>
                    <a:lstStyle/>
                    <a:p>
                      <a:pPr>
                        <a:spcAft>
                          <a:spcPts val="0"/>
                        </a:spcAft>
                      </a:pPr>
                      <a:r>
                        <a:rPr lang="en-GB" sz="700">
                          <a:solidFill>
                            <a:srgbClr val="000000"/>
                          </a:solidFill>
                          <a:effectLst/>
                          <a:latin typeface="Times" pitchFamily="2" charset="0"/>
                          <a:ea typeface="Times New Roman" pitchFamily="2" charset="0"/>
                          <a:cs typeface="Calibri" panose="020F0502020204030204" pitchFamily="34" charset="0"/>
                        </a:rPr>
                        <a:t>e-Infrastructure of Biodiversity and Ecosystem Research</a:t>
                      </a:r>
                      <a:endParaRPr lang="sv-SE" sz="700">
                        <a:effectLst/>
                        <a:latin typeface="Times New Roman" pitchFamily="2" charset="0"/>
                        <a:ea typeface="Times New Roman" pitchFamily="2" charset="0"/>
                        <a:cs typeface="Times New Roman" pitchFamily="2" charset="0"/>
                      </a:endParaRPr>
                    </a:p>
                  </a:txBody>
                  <a:tcPr marL="42080" marR="42080" marT="0" marB="0">
                    <a:lnL w="12700" cap="flat" cmpd="sng" algn="ctr">
                      <a:solidFill>
                        <a:srgbClr val="02205E"/>
                      </a:solidFill>
                      <a:prstDash val="solid"/>
                      <a:round/>
                      <a:headEnd type="none" w="med" len="med"/>
                      <a:tailEnd type="none" w="med" len="med"/>
                    </a:lnL>
                    <a:lnR w="12700" cap="flat" cmpd="sng" algn="ctr">
                      <a:solidFill>
                        <a:srgbClr val="02205E"/>
                      </a:solidFill>
                      <a:prstDash val="solid"/>
                      <a:round/>
                      <a:headEnd type="none" w="med" len="med"/>
                      <a:tailEnd type="none" w="med" len="med"/>
                    </a:lnR>
                    <a:lnT w="12700" cap="flat" cmpd="sng" algn="ctr">
                      <a:solidFill>
                        <a:srgbClr val="02205E"/>
                      </a:solidFill>
                      <a:prstDash val="solid"/>
                      <a:round/>
                      <a:headEnd type="none" w="med" len="med"/>
                      <a:tailEnd type="none" w="med" len="med"/>
                    </a:lnT>
                    <a:lnB w="12700" cap="flat" cmpd="sng" algn="ctr">
                      <a:solidFill>
                        <a:srgbClr val="02205E"/>
                      </a:solidFill>
                      <a:prstDash val="solid"/>
                      <a:round/>
                      <a:headEnd type="none" w="med" len="med"/>
                      <a:tailEnd type="none" w="med" len="med"/>
                    </a:lnB>
                  </a:tcPr>
                </a:tc>
                <a:extLst>
                  <a:ext uri="{0D108BD9-81ED-4DB2-BD59-A6C34878D82A}">
                    <a16:rowId xmlns:a16="http://schemas.microsoft.com/office/drawing/2014/main" val="2379804139"/>
                  </a:ext>
                </a:extLst>
              </a:tr>
              <a:tr h="167855">
                <a:tc>
                  <a:txBody>
                    <a:bodyPr/>
                    <a:lstStyle/>
                    <a:p>
                      <a:pPr>
                        <a:spcAft>
                          <a:spcPts val="0"/>
                        </a:spcAft>
                      </a:pPr>
                      <a:r>
                        <a:rPr lang="en-GB" sz="700">
                          <a:solidFill>
                            <a:srgbClr val="000000"/>
                          </a:solidFill>
                          <a:effectLst/>
                          <a:latin typeface="Times" pitchFamily="2" charset="0"/>
                          <a:ea typeface="Times New Roman" pitchFamily="2" charset="0"/>
                          <a:cs typeface="Calibri" panose="020F0502020204030204" pitchFamily="34" charset="0"/>
                        </a:rPr>
                        <a:t>METROFOOD-RI</a:t>
                      </a:r>
                      <a:endParaRPr lang="sv-SE" sz="700">
                        <a:effectLst/>
                        <a:latin typeface="Times New Roman" pitchFamily="2" charset="0"/>
                        <a:ea typeface="Times New Roman" pitchFamily="2" charset="0"/>
                        <a:cs typeface="Times New Roman" pitchFamily="2" charset="0"/>
                      </a:endParaRPr>
                    </a:p>
                  </a:txBody>
                  <a:tcPr marL="42080" marR="42080" marT="0" marB="0">
                    <a:lnL w="12700" cap="flat" cmpd="sng" algn="ctr">
                      <a:solidFill>
                        <a:srgbClr val="02205E"/>
                      </a:solidFill>
                      <a:prstDash val="solid"/>
                      <a:round/>
                      <a:headEnd type="none" w="med" len="med"/>
                      <a:tailEnd type="none" w="med" len="med"/>
                    </a:lnL>
                    <a:lnR w="12700" cap="flat" cmpd="sng" algn="ctr">
                      <a:solidFill>
                        <a:srgbClr val="02205E"/>
                      </a:solidFill>
                      <a:prstDash val="solid"/>
                      <a:round/>
                      <a:headEnd type="none" w="med" len="med"/>
                      <a:tailEnd type="none" w="med" len="med"/>
                    </a:lnR>
                    <a:lnT w="12700" cap="flat" cmpd="sng" algn="ctr">
                      <a:solidFill>
                        <a:srgbClr val="02205E"/>
                      </a:solidFill>
                      <a:prstDash val="solid"/>
                      <a:round/>
                      <a:headEnd type="none" w="med" len="med"/>
                      <a:tailEnd type="none" w="med" len="med"/>
                    </a:lnT>
                    <a:lnB w="12700" cap="flat" cmpd="sng" algn="ctr">
                      <a:solidFill>
                        <a:srgbClr val="02205E"/>
                      </a:solidFill>
                      <a:prstDash val="solid"/>
                      <a:round/>
                      <a:headEnd type="none" w="med" len="med"/>
                      <a:tailEnd type="none" w="med" len="med"/>
                    </a:lnB>
                    <a:solidFill>
                      <a:srgbClr val="F69D4A"/>
                    </a:solidFill>
                  </a:tcPr>
                </a:tc>
                <a:tc>
                  <a:txBody>
                    <a:bodyPr/>
                    <a:lstStyle/>
                    <a:p>
                      <a:pPr>
                        <a:spcAft>
                          <a:spcPts val="0"/>
                        </a:spcAft>
                      </a:pPr>
                      <a:r>
                        <a:rPr lang="en-GB" sz="700">
                          <a:solidFill>
                            <a:srgbClr val="000000"/>
                          </a:solidFill>
                          <a:effectLst/>
                          <a:latin typeface="Times" pitchFamily="2" charset="0"/>
                          <a:ea typeface="Times New Roman" pitchFamily="2" charset="0"/>
                          <a:cs typeface="Calibri" panose="020F0502020204030204" pitchFamily="34" charset="0"/>
                        </a:rPr>
                        <a:t>Infrastructure for Promoting Metrology in Food and Nutrition</a:t>
                      </a:r>
                      <a:endParaRPr lang="sv-SE" sz="700">
                        <a:effectLst/>
                        <a:latin typeface="Times New Roman" pitchFamily="2" charset="0"/>
                        <a:ea typeface="Times New Roman" pitchFamily="2" charset="0"/>
                        <a:cs typeface="Times New Roman" pitchFamily="2" charset="0"/>
                      </a:endParaRPr>
                    </a:p>
                  </a:txBody>
                  <a:tcPr marL="42080" marR="42080" marT="0" marB="0">
                    <a:lnL w="12700" cap="flat" cmpd="sng" algn="ctr">
                      <a:solidFill>
                        <a:srgbClr val="02205E"/>
                      </a:solidFill>
                      <a:prstDash val="solid"/>
                      <a:round/>
                      <a:headEnd type="none" w="med" len="med"/>
                      <a:tailEnd type="none" w="med" len="med"/>
                    </a:lnL>
                    <a:lnR w="12700" cap="flat" cmpd="sng" algn="ctr">
                      <a:solidFill>
                        <a:srgbClr val="02205E"/>
                      </a:solidFill>
                      <a:prstDash val="solid"/>
                      <a:round/>
                      <a:headEnd type="none" w="med" len="med"/>
                      <a:tailEnd type="none" w="med" len="med"/>
                    </a:lnR>
                    <a:lnT w="12700" cap="flat" cmpd="sng" algn="ctr">
                      <a:solidFill>
                        <a:srgbClr val="02205E"/>
                      </a:solidFill>
                      <a:prstDash val="solid"/>
                      <a:round/>
                      <a:headEnd type="none" w="med" len="med"/>
                      <a:tailEnd type="none" w="med" len="med"/>
                    </a:lnT>
                    <a:lnB w="12700" cap="flat" cmpd="sng" algn="ctr">
                      <a:solidFill>
                        <a:srgbClr val="02205E"/>
                      </a:solidFill>
                      <a:prstDash val="solid"/>
                      <a:round/>
                      <a:headEnd type="none" w="med" len="med"/>
                      <a:tailEnd type="none" w="med" len="med"/>
                    </a:lnB>
                  </a:tcPr>
                </a:tc>
                <a:extLst>
                  <a:ext uri="{0D108BD9-81ED-4DB2-BD59-A6C34878D82A}">
                    <a16:rowId xmlns:a16="http://schemas.microsoft.com/office/drawing/2014/main" val="750914948"/>
                  </a:ext>
                </a:extLst>
              </a:tr>
              <a:tr h="335710">
                <a:tc>
                  <a:txBody>
                    <a:bodyPr/>
                    <a:lstStyle/>
                    <a:p>
                      <a:pPr>
                        <a:spcAft>
                          <a:spcPts val="0"/>
                        </a:spcAft>
                      </a:pPr>
                      <a:r>
                        <a:rPr lang="en-GB" sz="700">
                          <a:solidFill>
                            <a:srgbClr val="000000"/>
                          </a:solidFill>
                          <a:effectLst/>
                          <a:latin typeface="Times" pitchFamily="2" charset="0"/>
                          <a:ea typeface="Times New Roman" pitchFamily="2" charset="0"/>
                          <a:cs typeface="Calibri" panose="020F0502020204030204" pitchFamily="34" charset="0"/>
                        </a:rPr>
                        <a:t>MYRRHA</a:t>
                      </a:r>
                      <a:endParaRPr lang="sv-SE" sz="700">
                        <a:effectLst/>
                        <a:latin typeface="Times New Roman" pitchFamily="2" charset="0"/>
                        <a:ea typeface="Times New Roman" pitchFamily="2" charset="0"/>
                        <a:cs typeface="Times New Roman" pitchFamily="2" charset="0"/>
                      </a:endParaRPr>
                    </a:p>
                  </a:txBody>
                  <a:tcPr marL="42080" marR="42080" marT="0" marB="0">
                    <a:lnL w="12700" cap="flat" cmpd="sng" algn="ctr">
                      <a:solidFill>
                        <a:srgbClr val="02205E"/>
                      </a:solidFill>
                      <a:prstDash val="solid"/>
                      <a:round/>
                      <a:headEnd type="none" w="med" len="med"/>
                      <a:tailEnd type="none" w="med" len="med"/>
                    </a:lnL>
                    <a:lnR w="12700" cap="flat" cmpd="sng" algn="ctr">
                      <a:solidFill>
                        <a:srgbClr val="02205E"/>
                      </a:solidFill>
                      <a:prstDash val="solid"/>
                      <a:round/>
                      <a:headEnd type="none" w="med" len="med"/>
                      <a:tailEnd type="none" w="med" len="med"/>
                    </a:lnR>
                    <a:lnT w="12700" cap="flat" cmpd="sng" algn="ctr">
                      <a:solidFill>
                        <a:srgbClr val="02205E"/>
                      </a:solidFill>
                      <a:prstDash val="solid"/>
                      <a:round/>
                      <a:headEnd type="none" w="med" len="med"/>
                      <a:tailEnd type="none" w="med" len="med"/>
                    </a:lnT>
                    <a:lnB w="12700" cap="flat" cmpd="sng" algn="ctr">
                      <a:solidFill>
                        <a:srgbClr val="02205E"/>
                      </a:solidFill>
                      <a:prstDash val="solid"/>
                      <a:round/>
                      <a:headEnd type="none" w="med" len="med"/>
                      <a:tailEnd type="none" w="med" len="med"/>
                    </a:lnB>
                    <a:solidFill>
                      <a:srgbClr val="CCD574"/>
                    </a:solidFill>
                  </a:tcPr>
                </a:tc>
                <a:tc>
                  <a:txBody>
                    <a:bodyPr/>
                    <a:lstStyle/>
                    <a:p>
                      <a:pPr>
                        <a:spcAft>
                          <a:spcPts val="0"/>
                        </a:spcAft>
                      </a:pPr>
                      <a:r>
                        <a:rPr lang="en-GB" sz="700">
                          <a:solidFill>
                            <a:srgbClr val="000000"/>
                          </a:solidFill>
                          <a:effectLst/>
                          <a:latin typeface="Times" pitchFamily="2" charset="0"/>
                          <a:ea typeface="Times New Roman" pitchFamily="2" charset="0"/>
                          <a:cs typeface="Calibri" panose="020F0502020204030204" pitchFamily="34" charset="0"/>
                        </a:rPr>
                        <a:t>Multi-purpose hYbrid Research Reactor for High-tech Applications</a:t>
                      </a:r>
                      <a:endParaRPr lang="sv-SE" sz="700">
                        <a:effectLst/>
                        <a:latin typeface="Times New Roman" pitchFamily="2" charset="0"/>
                        <a:ea typeface="Times New Roman" pitchFamily="2" charset="0"/>
                        <a:cs typeface="Times New Roman" pitchFamily="2" charset="0"/>
                      </a:endParaRPr>
                    </a:p>
                  </a:txBody>
                  <a:tcPr marL="42080" marR="42080" marT="0" marB="0">
                    <a:lnL w="12700" cap="flat" cmpd="sng" algn="ctr">
                      <a:solidFill>
                        <a:srgbClr val="02205E"/>
                      </a:solidFill>
                      <a:prstDash val="solid"/>
                      <a:round/>
                      <a:headEnd type="none" w="med" len="med"/>
                      <a:tailEnd type="none" w="med" len="med"/>
                    </a:lnL>
                    <a:lnR w="12700" cap="flat" cmpd="sng" algn="ctr">
                      <a:solidFill>
                        <a:srgbClr val="02205E"/>
                      </a:solidFill>
                      <a:prstDash val="solid"/>
                      <a:round/>
                      <a:headEnd type="none" w="med" len="med"/>
                      <a:tailEnd type="none" w="med" len="med"/>
                    </a:lnR>
                    <a:lnT w="12700" cap="flat" cmpd="sng" algn="ctr">
                      <a:solidFill>
                        <a:srgbClr val="02205E"/>
                      </a:solidFill>
                      <a:prstDash val="solid"/>
                      <a:round/>
                      <a:headEnd type="none" w="med" len="med"/>
                      <a:tailEnd type="none" w="med" len="med"/>
                    </a:lnT>
                    <a:lnB w="12700" cap="flat" cmpd="sng" algn="ctr">
                      <a:solidFill>
                        <a:srgbClr val="02205E"/>
                      </a:solidFill>
                      <a:prstDash val="solid"/>
                      <a:round/>
                      <a:headEnd type="none" w="med" len="med"/>
                      <a:tailEnd type="none" w="med" len="med"/>
                    </a:lnB>
                  </a:tcPr>
                </a:tc>
                <a:extLst>
                  <a:ext uri="{0D108BD9-81ED-4DB2-BD59-A6C34878D82A}">
                    <a16:rowId xmlns:a16="http://schemas.microsoft.com/office/drawing/2014/main" val="3806515453"/>
                  </a:ext>
                </a:extLst>
              </a:tr>
              <a:tr h="167855">
                <a:tc>
                  <a:txBody>
                    <a:bodyPr/>
                    <a:lstStyle/>
                    <a:p>
                      <a:pPr>
                        <a:spcAft>
                          <a:spcPts val="0"/>
                        </a:spcAft>
                      </a:pPr>
                      <a:r>
                        <a:rPr lang="en-GB" sz="700">
                          <a:solidFill>
                            <a:srgbClr val="FFFFFF"/>
                          </a:solidFill>
                          <a:effectLst/>
                          <a:latin typeface="Times" pitchFamily="2" charset="0"/>
                          <a:ea typeface="Times New Roman" pitchFamily="2" charset="0"/>
                          <a:cs typeface="Calibri" panose="020F0502020204030204" pitchFamily="34" charset="0"/>
                        </a:rPr>
                        <a:t>SIOS</a:t>
                      </a:r>
                      <a:endParaRPr lang="sv-SE" sz="700">
                        <a:effectLst/>
                        <a:latin typeface="Times New Roman" pitchFamily="2" charset="0"/>
                        <a:ea typeface="Times New Roman" pitchFamily="2" charset="0"/>
                        <a:cs typeface="Times New Roman" pitchFamily="2" charset="0"/>
                      </a:endParaRPr>
                    </a:p>
                  </a:txBody>
                  <a:tcPr marL="42080" marR="42080" marT="0" marB="0">
                    <a:lnL w="12700" cap="flat" cmpd="sng" algn="ctr">
                      <a:solidFill>
                        <a:srgbClr val="02205E"/>
                      </a:solidFill>
                      <a:prstDash val="solid"/>
                      <a:round/>
                      <a:headEnd type="none" w="med" len="med"/>
                      <a:tailEnd type="none" w="med" len="med"/>
                    </a:lnL>
                    <a:lnR w="12700" cap="flat" cmpd="sng" algn="ctr">
                      <a:solidFill>
                        <a:srgbClr val="02205E"/>
                      </a:solidFill>
                      <a:prstDash val="solid"/>
                      <a:round/>
                      <a:headEnd type="none" w="med" len="med"/>
                      <a:tailEnd type="none" w="med" len="med"/>
                    </a:lnR>
                    <a:lnT w="12700" cap="flat" cmpd="sng" algn="ctr">
                      <a:solidFill>
                        <a:srgbClr val="02205E"/>
                      </a:solidFill>
                      <a:prstDash val="solid"/>
                      <a:round/>
                      <a:headEnd type="none" w="med" len="med"/>
                      <a:tailEnd type="none" w="med" len="med"/>
                    </a:lnT>
                    <a:lnB w="12700" cap="flat" cmpd="sng" algn="ctr">
                      <a:solidFill>
                        <a:srgbClr val="02205E"/>
                      </a:solidFill>
                      <a:prstDash val="solid"/>
                      <a:round/>
                      <a:headEnd type="none" w="med" len="med"/>
                      <a:tailEnd type="none" w="med" len="med"/>
                    </a:lnB>
                    <a:solidFill>
                      <a:srgbClr val="39B46A"/>
                    </a:solidFill>
                  </a:tcPr>
                </a:tc>
                <a:tc>
                  <a:txBody>
                    <a:bodyPr/>
                    <a:lstStyle/>
                    <a:p>
                      <a:pPr>
                        <a:spcAft>
                          <a:spcPts val="0"/>
                        </a:spcAft>
                      </a:pPr>
                      <a:r>
                        <a:rPr lang="en-GB" sz="700">
                          <a:solidFill>
                            <a:srgbClr val="000000"/>
                          </a:solidFill>
                          <a:effectLst/>
                          <a:latin typeface="Times" pitchFamily="2" charset="0"/>
                          <a:ea typeface="Times New Roman" pitchFamily="2" charset="0"/>
                          <a:cs typeface="Calibri" panose="020F0502020204030204" pitchFamily="34" charset="0"/>
                        </a:rPr>
                        <a:t>Svalbard Integrated Arctic Earth Observing System</a:t>
                      </a:r>
                      <a:endParaRPr lang="sv-SE" sz="700">
                        <a:effectLst/>
                        <a:latin typeface="Times New Roman" pitchFamily="2" charset="0"/>
                        <a:ea typeface="Times New Roman" pitchFamily="2" charset="0"/>
                        <a:cs typeface="Times New Roman" pitchFamily="2" charset="0"/>
                      </a:endParaRPr>
                    </a:p>
                  </a:txBody>
                  <a:tcPr marL="42080" marR="42080" marT="0" marB="0">
                    <a:lnL w="12700" cap="flat" cmpd="sng" algn="ctr">
                      <a:solidFill>
                        <a:srgbClr val="02205E"/>
                      </a:solidFill>
                      <a:prstDash val="solid"/>
                      <a:round/>
                      <a:headEnd type="none" w="med" len="med"/>
                      <a:tailEnd type="none" w="med" len="med"/>
                    </a:lnL>
                    <a:lnR w="12700" cap="flat" cmpd="sng" algn="ctr">
                      <a:solidFill>
                        <a:srgbClr val="02205E"/>
                      </a:solidFill>
                      <a:prstDash val="solid"/>
                      <a:round/>
                      <a:headEnd type="none" w="med" len="med"/>
                      <a:tailEnd type="none" w="med" len="med"/>
                    </a:lnR>
                    <a:lnT w="12700" cap="flat" cmpd="sng" algn="ctr">
                      <a:solidFill>
                        <a:srgbClr val="02205E"/>
                      </a:solidFill>
                      <a:prstDash val="solid"/>
                      <a:round/>
                      <a:headEnd type="none" w="med" len="med"/>
                      <a:tailEnd type="none" w="med" len="med"/>
                    </a:lnT>
                    <a:lnB w="12700" cap="flat" cmpd="sng" algn="ctr">
                      <a:solidFill>
                        <a:srgbClr val="02205E"/>
                      </a:solidFill>
                      <a:prstDash val="solid"/>
                      <a:round/>
                      <a:headEnd type="none" w="med" len="med"/>
                      <a:tailEnd type="none" w="med" len="med"/>
                    </a:lnB>
                  </a:tcPr>
                </a:tc>
                <a:extLst>
                  <a:ext uri="{0D108BD9-81ED-4DB2-BD59-A6C34878D82A}">
                    <a16:rowId xmlns:a16="http://schemas.microsoft.com/office/drawing/2014/main" val="1544076996"/>
                  </a:ext>
                </a:extLst>
              </a:tr>
              <a:tr h="167855">
                <a:tc>
                  <a:txBody>
                    <a:bodyPr/>
                    <a:lstStyle/>
                    <a:p>
                      <a:pPr>
                        <a:spcAft>
                          <a:spcPts val="0"/>
                        </a:spcAft>
                      </a:pPr>
                      <a:r>
                        <a:rPr lang="en-GB" sz="700">
                          <a:solidFill>
                            <a:srgbClr val="FFFFFF"/>
                          </a:solidFill>
                          <a:effectLst/>
                          <a:latin typeface="Times" pitchFamily="2" charset="0"/>
                          <a:ea typeface="Times New Roman" pitchFamily="2" charset="0"/>
                          <a:cs typeface="Calibri" panose="020F0502020204030204" pitchFamily="34" charset="0"/>
                        </a:rPr>
                        <a:t>SKA</a:t>
                      </a:r>
                      <a:endParaRPr lang="sv-SE" sz="700">
                        <a:effectLst/>
                        <a:latin typeface="Times New Roman" pitchFamily="2" charset="0"/>
                        <a:ea typeface="Times New Roman" pitchFamily="2" charset="0"/>
                        <a:cs typeface="Times New Roman" pitchFamily="2" charset="0"/>
                      </a:endParaRPr>
                    </a:p>
                  </a:txBody>
                  <a:tcPr marL="42080" marR="42080" marT="0" marB="0">
                    <a:lnL w="12700" cap="flat" cmpd="sng" algn="ctr">
                      <a:solidFill>
                        <a:srgbClr val="02205E"/>
                      </a:solidFill>
                      <a:prstDash val="solid"/>
                      <a:round/>
                      <a:headEnd type="none" w="med" len="med"/>
                      <a:tailEnd type="none" w="med" len="med"/>
                    </a:lnL>
                    <a:lnR w="12700" cap="flat" cmpd="sng" algn="ctr">
                      <a:solidFill>
                        <a:srgbClr val="02205E"/>
                      </a:solidFill>
                      <a:prstDash val="solid"/>
                      <a:round/>
                      <a:headEnd type="none" w="med" len="med"/>
                      <a:tailEnd type="none" w="med" len="med"/>
                    </a:lnR>
                    <a:lnT w="12700" cap="flat" cmpd="sng" algn="ctr">
                      <a:solidFill>
                        <a:srgbClr val="02205E"/>
                      </a:solidFill>
                      <a:prstDash val="solid"/>
                      <a:round/>
                      <a:headEnd type="none" w="med" len="med"/>
                      <a:tailEnd type="none" w="med" len="med"/>
                    </a:lnT>
                    <a:lnB w="12700" cap="flat" cmpd="sng" algn="ctr">
                      <a:solidFill>
                        <a:srgbClr val="02205E"/>
                      </a:solidFill>
                      <a:prstDash val="solid"/>
                      <a:round/>
                      <a:headEnd type="none" w="med" len="med"/>
                      <a:tailEnd type="none" w="med" len="med"/>
                    </a:lnB>
                    <a:solidFill>
                      <a:srgbClr val="8B6BAF"/>
                    </a:solidFill>
                  </a:tcPr>
                </a:tc>
                <a:tc>
                  <a:txBody>
                    <a:bodyPr/>
                    <a:lstStyle/>
                    <a:p>
                      <a:pPr>
                        <a:spcAft>
                          <a:spcPts val="0"/>
                        </a:spcAft>
                      </a:pPr>
                      <a:r>
                        <a:rPr lang="en-GB" sz="700" dirty="0">
                          <a:solidFill>
                            <a:srgbClr val="000000"/>
                          </a:solidFill>
                          <a:effectLst/>
                          <a:latin typeface="Times" pitchFamily="2" charset="0"/>
                          <a:ea typeface="Times New Roman" pitchFamily="2" charset="0"/>
                          <a:cs typeface="Calibri" panose="020F0502020204030204" pitchFamily="34" charset="0"/>
                        </a:rPr>
                        <a:t>The Square Kilometre Array</a:t>
                      </a:r>
                      <a:endParaRPr lang="sv-SE" sz="700" dirty="0">
                        <a:effectLst/>
                        <a:latin typeface="Times New Roman" pitchFamily="2" charset="0"/>
                        <a:ea typeface="Times New Roman" pitchFamily="2" charset="0"/>
                        <a:cs typeface="Times New Roman" pitchFamily="2" charset="0"/>
                      </a:endParaRPr>
                    </a:p>
                  </a:txBody>
                  <a:tcPr marL="42080" marR="42080" marT="0" marB="0">
                    <a:lnL w="12700" cap="flat" cmpd="sng" algn="ctr">
                      <a:solidFill>
                        <a:srgbClr val="02205E"/>
                      </a:solidFill>
                      <a:prstDash val="solid"/>
                      <a:round/>
                      <a:headEnd type="none" w="med" len="med"/>
                      <a:tailEnd type="none" w="med" len="med"/>
                    </a:lnL>
                    <a:lnR w="12700" cap="flat" cmpd="sng" algn="ctr">
                      <a:solidFill>
                        <a:srgbClr val="02205E"/>
                      </a:solidFill>
                      <a:prstDash val="solid"/>
                      <a:round/>
                      <a:headEnd type="none" w="med" len="med"/>
                      <a:tailEnd type="none" w="med" len="med"/>
                    </a:lnR>
                    <a:lnT w="12700" cap="flat" cmpd="sng" algn="ctr">
                      <a:solidFill>
                        <a:srgbClr val="02205E"/>
                      </a:solidFill>
                      <a:prstDash val="solid"/>
                      <a:round/>
                      <a:headEnd type="none" w="med" len="med"/>
                      <a:tailEnd type="none" w="med" len="med"/>
                    </a:lnT>
                    <a:lnB w="12700" cap="flat" cmpd="sng" algn="ctr">
                      <a:solidFill>
                        <a:srgbClr val="02205E"/>
                      </a:solidFill>
                      <a:prstDash val="solid"/>
                      <a:round/>
                      <a:headEnd type="none" w="med" len="med"/>
                      <a:tailEnd type="none" w="med" len="med"/>
                    </a:lnB>
                  </a:tcPr>
                </a:tc>
                <a:extLst>
                  <a:ext uri="{0D108BD9-81ED-4DB2-BD59-A6C34878D82A}">
                    <a16:rowId xmlns:a16="http://schemas.microsoft.com/office/drawing/2014/main" val="4017035720"/>
                  </a:ext>
                </a:extLst>
              </a:tr>
            </a:tbl>
          </a:graphicData>
        </a:graphic>
      </p:graphicFrame>
      <p:sp>
        <p:nvSpPr>
          <p:cNvPr id="12" name="Rectangle 11">
            <a:extLst>
              <a:ext uri="{FF2B5EF4-FFF2-40B4-BE49-F238E27FC236}">
                <a16:creationId xmlns:a16="http://schemas.microsoft.com/office/drawing/2014/main" id="{32CC8A44-0CC0-794A-BD6A-509DBEB69072}"/>
              </a:ext>
            </a:extLst>
          </p:cNvPr>
          <p:cNvSpPr/>
          <p:nvPr/>
        </p:nvSpPr>
        <p:spPr>
          <a:xfrm>
            <a:off x="8040216" y="0"/>
            <a:ext cx="72008" cy="6276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Rectangle 12">
            <a:extLst>
              <a:ext uri="{FF2B5EF4-FFF2-40B4-BE49-F238E27FC236}">
                <a16:creationId xmlns:a16="http://schemas.microsoft.com/office/drawing/2014/main" id="{38EF5240-D994-8145-8E21-E6EFB08F6185}"/>
              </a:ext>
            </a:extLst>
          </p:cNvPr>
          <p:cNvSpPr/>
          <p:nvPr/>
        </p:nvSpPr>
        <p:spPr>
          <a:xfrm>
            <a:off x="0" y="6225959"/>
            <a:ext cx="6480720" cy="43318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Rectangle 10">
            <a:extLst>
              <a:ext uri="{FF2B5EF4-FFF2-40B4-BE49-F238E27FC236}">
                <a16:creationId xmlns:a16="http://schemas.microsoft.com/office/drawing/2014/main" id="{180DB28E-4044-BB41-857B-18A0BD6F1BF8}"/>
              </a:ext>
            </a:extLst>
          </p:cNvPr>
          <p:cNvSpPr/>
          <p:nvPr/>
        </p:nvSpPr>
        <p:spPr>
          <a:xfrm>
            <a:off x="6096000" y="-2475656"/>
            <a:ext cx="7560840" cy="45444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Title 1">
            <a:extLst>
              <a:ext uri="{FF2B5EF4-FFF2-40B4-BE49-F238E27FC236}">
                <a16:creationId xmlns:a16="http://schemas.microsoft.com/office/drawing/2014/main" id="{21EEB5C7-599C-1B46-B63E-974118B0D5EF}"/>
              </a:ext>
            </a:extLst>
          </p:cNvPr>
          <p:cNvSpPr>
            <a:spLocks noGrp="1"/>
          </p:cNvSpPr>
          <p:nvPr>
            <p:ph type="title"/>
          </p:nvPr>
        </p:nvSpPr>
        <p:spPr/>
        <p:txBody>
          <a:bodyPr/>
          <a:lstStyle/>
          <a:p>
            <a:r>
              <a:rPr lang="en-GB" dirty="0"/>
              <a:t>ESFRI Projects &amp; Landmarks / 36</a:t>
            </a:r>
          </a:p>
        </p:txBody>
      </p:sp>
    </p:spTree>
    <p:extLst>
      <p:ext uri="{BB962C8B-B14F-4D97-AF65-F5344CB8AC3E}">
        <p14:creationId xmlns:p14="http://schemas.microsoft.com/office/powerpoint/2010/main" val="39270426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183316CA-F70A-B748-A0B8-020D4D031C7B}"/>
              </a:ext>
            </a:extLst>
          </p:cNvPr>
          <p:cNvGraphicFramePr>
            <a:graphicFrameLocks noGrp="1"/>
          </p:cNvGraphicFramePr>
          <p:nvPr>
            <p:ph idx="1"/>
            <p:extLst>
              <p:ext uri="{D42A27DB-BD31-4B8C-83A1-F6EECF244321}">
                <p14:modId xmlns:p14="http://schemas.microsoft.com/office/powerpoint/2010/main" val="3421869927"/>
              </p:ext>
            </p:extLst>
          </p:nvPr>
        </p:nvGraphicFramePr>
        <p:xfrm>
          <a:off x="836005" y="1539008"/>
          <a:ext cx="10657197" cy="5261673"/>
        </p:xfrm>
        <a:graphic>
          <a:graphicData uri="http://schemas.openxmlformats.org/drawingml/2006/table">
            <a:tbl>
              <a:tblPr firstRow="1" firstCol="1" bandRow="1"/>
              <a:tblGrid>
                <a:gridCol w="2826797">
                  <a:extLst>
                    <a:ext uri="{9D8B030D-6E8A-4147-A177-3AD203B41FA5}">
                      <a16:colId xmlns:a16="http://schemas.microsoft.com/office/drawing/2014/main" val="1932726327"/>
                    </a:ext>
                  </a:extLst>
                </a:gridCol>
                <a:gridCol w="6642089">
                  <a:extLst>
                    <a:ext uri="{9D8B030D-6E8A-4147-A177-3AD203B41FA5}">
                      <a16:colId xmlns:a16="http://schemas.microsoft.com/office/drawing/2014/main" val="1885789316"/>
                    </a:ext>
                  </a:extLst>
                </a:gridCol>
                <a:gridCol w="1188311">
                  <a:extLst>
                    <a:ext uri="{9D8B030D-6E8A-4147-A177-3AD203B41FA5}">
                      <a16:colId xmlns:a16="http://schemas.microsoft.com/office/drawing/2014/main" val="851177334"/>
                    </a:ext>
                  </a:extLst>
                </a:gridCol>
              </a:tblGrid>
              <a:tr h="362874">
                <a:tc gridSpan="3">
                  <a:txBody>
                    <a:bodyPr/>
                    <a:lstStyle/>
                    <a:p>
                      <a:pPr algn="ctr">
                        <a:spcAft>
                          <a:spcPts val="0"/>
                        </a:spcAft>
                      </a:pPr>
                      <a:r>
                        <a:rPr lang="en-GB" sz="1100" b="1">
                          <a:solidFill>
                            <a:schemeClr val="bg1"/>
                          </a:solidFill>
                          <a:effectLst/>
                          <a:latin typeface="Times" pitchFamily="2" charset="0"/>
                          <a:ea typeface="Times New Roman" pitchFamily="2" charset="0"/>
                          <a:cs typeface="Calibri" panose="020F0502020204030204" pitchFamily="34" charset="0"/>
                        </a:rPr>
                        <a:t>Associates: Industry Liaison Officers (ILOs)</a:t>
                      </a:r>
                      <a:endParaRPr lang="sv-SE" sz="1200">
                        <a:solidFill>
                          <a:schemeClr val="bg1"/>
                        </a:solidFill>
                        <a:effectLst/>
                        <a:latin typeface="Times New Roman" pitchFamily="2" charset="0"/>
                        <a:ea typeface="Times New Roman" pitchFamily="2" charset="0"/>
                        <a:cs typeface="Times New Roman" pitchFamily="2" charset="0"/>
                      </a:endParaRPr>
                    </a:p>
                    <a:p>
                      <a:pPr algn="ctr">
                        <a:spcAft>
                          <a:spcPts val="0"/>
                        </a:spcAft>
                      </a:pPr>
                      <a:r>
                        <a:rPr lang="en-GB" sz="1100" b="1">
                          <a:solidFill>
                            <a:schemeClr val="bg1"/>
                          </a:solidFill>
                          <a:effectLst/>
                          <a:latin typeface="Times" pitchFamily="2" charset="0"/>
                          <a:ea typeface="Times New Roman" pitchFamily="2" charset="0"/>
                          <a:cs typeface="Calibri" panose="020F0502020204030204" pitchFamily="34" charset="0"/>
                        </a:rPr>
                        <a:t> </a:t>
                      </a:r>
                      <a:endParaRPr lang="sv-SE" sz="1200">
                        <a:solidFill>
                          <a:schemeClr val="bg1"/>
                        </a:solidFill>
                        <a:effectLst/>
                        <a:latin typeface="Times New Roman" pitchFamily="2" charset="0"/>
                        <a:ea typeface="Times New Roman" pitchFamily="2" charset="0"/>
                        <a:cs typeface="Times New Roman" pitchFamily="2" charset="0"/>
                      </a:endParaRPr>
                    </a:p>
                  </a:txBody>
                  <a:tcPr marL="121697" marR="121697" marT="0" marB="0">
                    <a:lnL w="12700" cap="flat" cmpd="sng" algn="ctr">
                      <a:solidFill>
                        <a:srgbClr val="02205E"/>
                      </a:solidFill>
                      <a:prstDash val="solid"/>
                      <a:round/>
                      <a:headEnd type="none" w="med" len="med"/>
                      <a:tailEnd type="none" w="med" len="med"/>
                    </a:lnL>
                    <a:lnR w="12700" cap="flat" cmpd="sng" algn="ctr">
                      <a:solidFill>
                        <a:srgbClr val="02205E"/>
                      </a:solidFill>
                      <a:prstDash val="solid"/>
                      <a:round/>
                      <a:headEnd type="none" w="med" len="med"/>
                      <a:tailEnd type="none" w="med" len="med"/>
                    </a:lnR>
                    <a:lnT w="12700" cap="flat" cmpd="sng" algn="ctr">
                      <a:solidFill>
                        <a:srgbClr val="02205E"/>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2205E"/>
                    </a:solidFill>
                  </a:tcPr>
                </a:tc>
                <a:tc hMerge="1">
                  <a:txBody>
                    <a:bodyPr/>
                    <a:lstStyle/>
                    <a:p>
                      <a:endParaRPr lang="sv-SE"/>
                    </a:p>
                  </a:txBody>
                  <a:tcPr/>
                </a:tc>
                <a:tc hMerge="1">
                  <a:txBody>
                    <a:bodyPr/>
                    <a:lstStyle/>
                    <a:p>
                      <a:endParaRPr lang="sv-SE"/>
                    </a:p>
                  </a:txBody>
                  <a:tcPr/>
                </a:tc>
                <a:extLst>
                  <a:ext uri="{0D108BD9-81ED-4DB2-BD59-A6C34878D82A}">
                    <a16:rowId xmlns:a16="http://schemas.microsoft.com/office/drawing/2014/main" val="2542212071"/>
                  </a:ext>
                </a:extLst>
              </a:tr>
              <a:tr h="362874">
                <a:tc>
                  <a:txBody>
                    <a:bodyPr/>
                    <a:lstStyle/>
                    <a:p>
                      <a:pPr algn="ctr">
                        <a:spcAft>
                          <a:spcPts val="0"/>
                        </a:spcAft>
                      </a:pPr>
                      <a:r>
                        <a:rPr lang="en-GB" sz="1100" b="1">
                          <a:solidFill>
                            <a:schemeClr val="bg1"/>
                          </a:solidFill>
                          <a:effectLst/>
                          <a:latin typeface="Times" pitchFamily="2" charset="0"/>
                          <a:ea typeface="Times New Roman" pitchFamily="2" charset="0"/>
                          <a:cs typeface="Calibri" panose="020F0502020204030204" pitchFamily="34" charset="0"/>
                        </a:rPr>
                        <a:t>Short name</a:t>
                      </a:r>
                      <a:endParaRPr lang="sv-SE" sz="1200">
                        <a:solidFill>
                          <a:schemeClr val="bg1"/>
                        </a:solidFill>
                        <a:effectLst/>
                        <a:latin typeface="Times New Roman" pitchFamily="2" charset="0"/>
                        <a:ea typeface="Times New Roman" pitchFamily="2" charset="0"/>
                        <a:cs typeface="Times New Roman" pitchFamily="2" charset="0"/>
                      </a:endParaRPr>
                    </a:p>
                  </a:txBody>
                  <a:tcPr marL="121697" marR="121697" marT="0" marB="0">
                    <a:lnL w="12700" cap="flat" cmpd="sng" algn="ctr">
                      <a:solidFill>
                        <a:srgbClr val="02205E"/>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2205E"/>
                      </a:solidFill>
                      <a:prstDash val="solid"/>
                      <a:round/>
                      <a:headEnd type="none" w="med" len="med"/>
                      <a:tailEnd type="none" w="med" len="med"/>
                    </a:lnB>
                    <a:solidFill>
                      <a:srgbClr val="02205E"/>
                    </a:solidFill>
                  </a:tcPr>
                </a:tc>
                <a:tc>
                  <a:txBody>
                    <a:bodyPr/>
                    <a:lstStyle/>
                    <a:p>
                      <a:pPr algn="ctr">
                        <a:spcAft>
                          <a:spcPts val="0"/>
                        </a:spcAft>
                      </a:pPr>
                      <a:r>
                        <a:rPr lang="en-GB" sz="1100" b="1">
                          <a:solidFill>
                            <a:schemeClr val="bg1"/>
                          </a:solidFill>
                          <a:effectLst/>
                          <a:latin typeface="Times" pitchFamily="2" charset="0"/>
                          <a:ea typeface="Times New Roman" pitchFamily="2" charset="0"/>
                          <a:cs typeface="Calibri" panose="020F0502020204030204" pitchFamily="34" charset="0"/>
                        </a:rPr>
                        <a:t>Full name</a:t>
                      </a:r>
                      <a:endParaRPr lang="sv-SE" sz="1200">
                        <a:solidFill>
                          <a:schemeClr val="bg1"/>
                        </a:solidFill>
                        <a:effectLst/>
                        <a:latin typeface="Times New Roman" pitchFamily="2" charset="0"/>
                        <a:ea typeface="Times New Roman" pitchFamily="2" charset="0"/>
                        <a:cs typeface="Times New Roman" pitchFamily="2" charset="0"/>
                      </a:endParaRPr>
                    </a:p>
                  </a:txBody>
                  <a:tcPr marL="121697" marR="12169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2205E"/>
                      </a:solidFill>
                      <a:prstDash val="solid"/>
                      <a:round/>
                      <a:headEnd type="none" w="med" len="med"/>
                      <a:tailEnd type="none" w="med" len="med"/>
                    </a:lnB>
                    <a:solidFill>
                      <a:srgbClr val="02205E"/>
                    </a:solidFill>
                  </a:tcPr>
                </a:tc>
                <a:tc>
                  <a:txBody>
                    <a:bodyPr/>
                    <a:lstStyle/>
                    <a:p>
                      <a:pPr algn="ctr">
                        <a:spcAft>
                          <a:spcPts val="0"/>
                        </a:spcAft>
                      </a:pPr>
                      <a:r>
                        <a:rPr lang="en-GB" sz="1100" b="1" dirty="0">
                          <a:solidFill>
                            <a:schemeClr val="bg1"/>
                          </a:solidFill>
                          <a:effectLst/>
                          <a:latin typeface="Times" pitchFamily="2" charset="0"/>
                          <a:ea typeface="Times New Roman" pitchFamily="2" charset="0"/>
                          <a:cs typeface="Calibri" panose="020F0502020204030204" pitchFamily="34" charset="0"/>
                        </a:rPr>
                        <a:t>Country</a:t>
                      </a:r>
                      <a:endParaRPr lang="sv-SE" sz="1200" dirty="0">
                        <a:solidFill>
                          <a:schemeClr val="bg1"/>
                        </a:solidFill>
                        <a:effectLst/>
                        <a:latin typeface="Times New Roman" pitchFamily="2" charset="0"/>
                        <a:ea typeface="Times New Roman" pitchFamily="2" charset="0"/>
                        <a:cs typeface="Times New Roman" pitchFamily="2" charset="0"/>
                      </a:endParaRPr>
                    </a:p>
                  </a:txBody>
                  <a:tcPr marL="121697" marR="121697" marT="0" marB="0">
                    <a:lnL w="12700" cap="flat" cmpd="sng" algn="ctr">
                      <a:solidFill>
                        <a:srgbClr val="FFFFFF"/>
                      </a:solidFill>
                      <a:prstDash val="solid"/>
                      <a:round/>
                      <a:headEnd type="none" w="med" len="med"/>
                      <a:tailEnd type="none" w="med" len="med"/>
                    </a:lnL>
                    <a:lnR w="12700" cap="flat" cmpd="sng" algn="ctr">
                      <a:solidFill>
                        <a:srgbClr val="02205E"/>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2205E"/>
                      </a:solidFill>
                      <a:prstDash val="solid"/>
                      <a:round/>
                      <a:headEnd type="none" w="med" len="med"/>
                      <a:tailEnd type="none" w="med" len="med"/>
                    </a:lnB>
                    <a:solidFill>
                      <a:srgbClr val="02205E"/>
                    </a:solidFill>
                  </a:tcPr>
                </a:tc>
                <a:extLst>
                  <a:ext uri="{0D108BD9-81ED-4DB2-BD59-A6C34878D82A}">
                    <a16:rowId xmlns:a16="http://schemas.microsoft.com/office/drawing/2014/main" val="1532503171"/>
                  </a:ext>
                </a:extLst>
              </a:tr>
              <a:tr h="181437">
                <a:tc>
                  <a:txBody>
                    <a:bodyPr/>
                    <a:lstStyle/>
                    <a:p>
                      <a:pPr>
                        <a:spcAft>
                          <a:spcPts val="0"/>
                        </a:spcAft>
                      </a:pPr>
                      <a:r>
                        <a:rPr lang="en-GB" sz="1100">
                          <a:effectLst/>
                          <a:latin typeface="Times" pitchFamily="2" charset="0"/>
                          <a:ea typeface="Times New Roman" pitchFamily="2" charset="0"/>
                          <a:cs typeface="Calibri" panose="020F0502020204030204" pitchFamily="34" charset="0"/>
                        </a:rPr>
                        <a:t>ANI</a:t>
                      </a:r>
                      <a:endParaRPr lang="sv-SE" sz="1200">
                        <a:effectLst/>
                        <a:latin typeface="Times New Roman" pitchFamily="2" charset="0"/>
                        <a:ea typeface="Times New Roman" pitchFamily="2" charset="0"/>
                        <a:cs typeface="Times New Roman" pitchFamily="2" charset="0"/>
                      </a:endParaRPr>
                    </a:p>
                  </a:txBody>
                  <a:tcPr marL="121697" marR="121697" marT="0" marB="0">
                    <a:lnL w="12700" cap="flat" cmpd="sng" algn="ctr">
                      <a:solidFill>
                        <a:srgbClr val="02205E"/>
                      </a:solidFill>
                      <a:prstDash val="solid"/>
                      <a:round/>
                      <a:headEnd type="none" w="med" len="med"/>
                      <a:tailEnd type="none" w="med" len="med"/>
                    </a:lnL>
                    <a:lnR w="12700" cap="flat" cmpd="sng" algn="ctr">
                      <a:solidFill>
                        <a:srgbClr val="02205E"/>
                      </a:solidFill>
                      <a:prstDash val="solid"/>
                      <a:round/>
                      <a:headEnd type="none" w="med" len="med"/>
                      <a:tailEnd type="none" w="med" len="med"/>
                    </a:lnR>
                    <a:lnT w="12700" cap="flat" cmpd="sng" algn="ctr">
                      <a:solidFill>
                        <a:srgbClr val="02205E"/>
                      </a:solidFill>
                      <a:prstDash val="solid"/>
                      <a:round/>
                      <a:headEnd type="none" w="med" len="med"/>
                      <a:tailEnd type="none" w="med" len="med"/>
                    </a:lnT>
                    <a:lnB w="12700" cap="flat" cmpd="sng" algn="ctr">
                      <a:solidFill>
                        <a:srgbClr val="02205E"/>
                      </a:solidFill>
                      <a:prstDash val="solid"/>
                      <a:round/>
                      <a:headEnd type="none" w="med" len="med"/>
                      <a:tailEnd type="none" w="med" len="med"/>
                    </a:lnB>
                  </a:tcPr>
                </a:tc>
                <a:tc>
                  <a:txBody>
                    <a:bodyPr/>
                    <a:lstStyle/>
                    <a:p>
                      <a:pPr>
                        <a:spcAft>
                          <a:spcPts val="0"/>
                        </a:spcAft>
                      </a:pPr>
                      <a:r>
                        <a:rPr lang="en-GB" sz="1100">
                          <a:effectLst/>
                          <a:latin typeface="Times" pitchFamily="2" charset="0"/>
                          <a:ea typeface="Times New Roman" pitchFamily="2" charset="0"/>
                          <a:cs typeface="Calibri" panose="020F0502020204030204" pitchFamily="34" charset="0"/>
                        </a:rPr>
                        <a:t>Agéncia Nacional de Inovacáo</a:t>
                      </a:r>
                      <a:endParaRPr lang="sv-SE" sz="1200">
                        <a:effectLst/>
                        <a:latin typeface="Times New Roman" pitchFamily="2" charset="0"/>
                        <a:ea typeface="Times New Roman" pitchFamily="2" charset="0"/>
                        <a:cs typeface="Times New Roman" pitchFamily="2" charset="0"/>
                      </a:endParaRPr>
                    </a:p>
                  </a:txBody>
                  <a:tcPr marL="121697" marR="121697" marT="0" marB="0">
                    <a:lnL w="12700" cap="flat" cmpd="sng" algn="ctr">
                      <a:solidFill>
                        <a:srgbClr val="02205E"/>
                      </a:solidFill>
                      <a:prstDash val="solid"/>
                      <a:round/>
                      <a:headEnd type="none" w="med" len="med"/>
                      <a:tailEnd type="none" w="med" len="med"/>
                    </a:lnL>
                    <a:lnR w="12700" cap="flat" cmpd="sng" algn="ctr">
                      <a:solidFill>
                        <a:srgbClr val="02205E"/>
                      </a:solidFill>
                      <a:prstDash val="solid"/>
                      <a:round/>
                      <a:headEnd type="none" w="med" len="med"/>
                      <a:tailEnd type="none" w="med" len="med"/>
                    </a:lnR>
                    <a:lnT w="12700" cap="flat" cmpd="sng" algn="ctr">
                      <a:solidFill>
                        <a:srgbClr val="02205E"/>
                      </a:solidFill>
                      <a:prstDash val="solid"/>
                      <a:round/>
                      <a:headEnd type="none" w="med" len="med"/>
                      <a:tailEnd type="none" w="med" len="med"/>
                    </a:lnT>
                    <a:lnB w="12700" cap="flat" cmpd="sng" algn="ctr">
                      <a:solidFill>
                        <a:srgbClr val="02205E"/>
                      </a:solidFill>
                      <a:prstDash val="solid"/>
                      <a:round/>
                      <a:headEnd type="none" w="med" len="med"/>
                      <a:tailEnd type="none" w="med" len="med"/>
                    </a:lnB>
                  </a:tcPr>
                </a:tc>
                <a:tc>
                  <a:txBody>
                    <a:bodyPr/>
                    <a:lstStyle/>
                    <a:p>
                      <a:pPr algn="ctr">
                        <a:spcAft>
                          <a:spcPts val="0"/>
                        </a:spcAft>
                      </a:pPr>
                      <a:r>
                        <a:rPr lang="en-GB" sz="1100">
                          <a:effectLst/>
                          <a:latin typeface="Times" pitchFamily="2" charset="0"/>
                          <a:ea typeface="Times New Roman" pitchFamily="2" charset="0"/>
                          <a:cs typeface="Calibri" panose="020F0502020204030204" pitchFamily="34" charset="0"/>
                        </a:rPr>
                        <a:t>PT</a:t>
                      </a:r>
                      <a:endParaRPr lang="sv-SE" sz="1200">
                        <a:effectLst/>
                        <a:latin typeface="Times New Roman" pitchFamily="2" charset="0"/>
                        <a:ea typeface="Times New Roman" pitchFamily="2" charset="0"/>
                        <a:cs typeface="Times New Roman" pitchFamily="2" charset="0"/>
                      </a:endParaRPr>
                    </a:p>
                  </a:txBody>
                  <a:tcPr marL="121697" marR="121697" marT="0" marB="0">
                    <a:lnL w="12700" cap="flat" cmpd="sng" algn="ctr">
                      <a:solidFill>
                        <a:srgbClr val="02205E"/>
                      </a:solidFill>
                      <a:prstDash val="solid"/>
                      <a:round/>
                      <a:headEnd type="none" w="med" len="med"/>
                      <a:tailEnd type="none" w="med" len="med"/>
                    </a:lnL>
                    <a:lnR w="12700" cap="flat" cmpd="sng" algn="ctr">
                      <a:solidFill>
                        <a:srgbClr val="02205E"/>
                      </a:solidFill>
                      <a:prstDash val="solid"/>
                      <a:round/>
                      <a:headEnd type="none" w="med" len="med"/>
                      <a:tailEnd type="none" w="med" len="med"/>
                    </a:lnR>
                    <a:lnT w="12700" cap="flat" cmpd="sng" algn="ctr">
                      <a:solidFill>
                        <a:srgbClr val="02205E"/>
                      </a:solidFill>
                      <a:prstDash val="solid"/>
                      <a:round/>
                      <a:headEnd type="none" w="med" len="med"/>
                      <a:tailEnd type="none" w="med" len="med"/>
                    </a:lnT>
                    <a:lnB w="12700" cap="flat" cmpd="sng" algn="ctr">
                      <a:solidFill>
                        <a:srgbClr val="02205E"/>
                      </a:solidFill>
                      <a:prstDash val="solid"/>
                      <a:round/>
                      <a:headEnd type="none" w="med" len="med"/>
                      <a:tailEnd type="none" w="med" len="med"/>
                    </a:lnB>
                  </a:tcPr>
                </a:tc>
                <a:extLst>
                  <a:ext uri="{0D108BD9-81ED-4DB2-BD59-A6C34878D82A}">
                    <a16:rowId xmlns:a16="http://schemas.microsoft.com/office/drawing/2014/main" val="1619811971"/>
                  </a:ext>
                </a:extLst>
              </a:tr>
              <a:tr h="362874">
                <a:tc>
                  <a:txBody>
                    <a:bodyPr/>
                    <a:lstStyle/>
                    <a:p>
                      <a:pPr>
                        <a:spcAft>
                          <a:spcPts val="0"/>
                        </a:spcAft>
                      </a:pPr>
                      <a:r>
                        <a:rPr lang="en-GB" sz="1100">
                          <a:effectLst/>
                          <a:latin typeface="Times" pitchFamily="2" charset="0"/>
                          <a:ea typeface="Times New Roman" pitchFamily="2" charset="0"/>
                          <a:cs typeface="Calibri" panose="020F0502020204030204" pitchFamily="34" charset="0"/>
                        </a:rPr>
                        <a:t>CEA/IRFU</a:t>
                      </a:r>
                      <a:endParaRPr lang="sv-SE" sz="1200">
                        <a:effectLst/>
                        <a:latin typeface="Times New Roman" pitchFamily="2" charset="0"/>
                        <a:ea typeface="Times New Roman" pitchFamily="2" charset="0"/>
                        <a:cs typeface="Times New Roman" pitchFamily="2" charset="0"/>
                      </a:endParaRPr>
                    </a:p>
                  </a:txBody>
                  <a:tcPr marL="121697" marR="121697" marT="0" marB="0">
                    <a:lnL w="12700" cap="flat" cmpd="sng" algn="ctr">
                      <a:solidFill>
                        <a:srgbClr val="02205E"/>
                      </a:solidFill>
                      <a:prstDash val="solid"/>
                      <a:round/>
                      <a:headEnd type="none" w="med" len="med"/>
                      <a:tailEnd type="none" w="med" len="med"/>
                    </a:lnL>
                    <a:lnR w="12700" cap="flat" cmpd="sng" algn="ctr">
                      <a:solidFill>
                        <a:srgbClr val="02205E"/>
                      </a:solidFill>
                      <a:prstDash val="solid"/>
                      <a:round/>
                      <a:headEnd type="none" w="med" len="med"/>
                      <a:tailEnd type="none" w="med" len="med"/>
                    </a:lnR>
                    <a:lnT w="12700" cap="flat" cmpd="sng" algn="ctr">
                      <a:solidFill>
                        <a:srgbClr val="02205E"/>
                      </a:solidFill>
                      <a:prstDash val="solid"/>
                      <a:round/>
                      <a:headEnd type="none" w="med" len="med"/>
                      <a:tailEnd type="none" w="med" len="med"/>
                    </a:lnT>
                    <a:lnB w="12700" cap="flat" cmpd="sng" algn="ctr">
                      <a:solidFill>
                        <a:srgbClr val="02205E"/>
                      </a:solidFill>
                      <a:prstDash val="solid"/>
                      <a:round/>
                      <a:headEnd type="none" w="med" len="med"/>
                      <a:tailEnd type="none" w="med" len="med"/>
                    </a:lnB>
                  </a:tcPr>
                </a:tc>
                <a:tc>
                  <a:txBody>
                    <a:bodyPr/>
                    <a:lstStyle/>
                    <a:p>
                      <a:pPr>
                        <a:spcAft>
                          <a:spcPts val="0"/>
                        </a:spcAft>
                      </a:pPr>
                      <a:r>
                        <a:rPr lang="en-GB" sz="1100">
                          <a:effectLst/>
                          <a:latin typeface="Times" pitchFamily="2" charset="0"/>
                          <a:ea typeface="Times New Roman" pitchFamily="2" charset="0"/>
                          <a:cs typeface="Calibri" panose="020F0502020204030204" pitchFamily="34" charset="0"/>
                        </a:rPr>
                        <a:t>CEA’s Institute for Research into the Fundamental laws of the Universe</a:t>
                      </a:r>
                      <a:endParaRPr lang="sv-SE" sz="1200">
                        <a:effectLst/>
                        <a:latin typeface="Times New Roman" pitchFamily="2" charset="0"/>
                        <a:ea typeface="Times New Roman" pitchFamily="2" charset="0"/>
                        <a:cs typeface="Times New Roman" pitchFamily="2" charset="0"/>
                      </a:endParaRPr>
                    </a:p>
                  </a:txBody>
                  <a:tcPr marL="121697" marR="121697" marT="0" marB="0">
                    <a:lnL w="12700" cap="flat" cmpd="sng" algn="ctr">
                      <a:solidFill>
                        <a:srgbClr val="02205E"/>
                      </a:solidFill>
                      <a:prstDash val="solid"/>
                      <a:round/>
                      <a:headEnd type="none" w="med" len="med"/>
                      <a:tailEnd type="none" w="med" len="med"/>
                    </a:lnL>
                    <a:lnR w="12700" cap="flat" cmpd="sng" algn="ctr">
                      <a:solidFill>
                        <a:srgbClr val="02205E"/>
                      </a:solidFill>
                      <a:prstDash val="solid"/>
                      <a:round/>
                      <a:headEnd type="none" w="med" len="med"/>
                      <a:tailEnd type="none" w="med" len="med"/>
                    </a:lnR>
                    <a:lnT w="12700" cap="flat" cmpd="sng" algn="ctr">
                      <a:solidFill>
                        <a:srgbClr val="02205E"/>
                      </a:solidFill>
                      <a:prstDash val="solid"/>
                      <a:round/>
                      <a:headEnd type="none" w="med" len="med"/>
                      <a:tailEnd type="none" w="med" len="med"/>
                    </a:lnT>
                    <a:lnB w="12700" cap="flat" cmpd="sng" algn="ctr">
                      <a:solidFill>
                        <a:srgbClr val="02205E"/>
                      </a:solidFill>
                      <a:prstDash val="solid"/>
                      <a:round/>
                      <a:headEnd type="none" w="med" len="med"/>
                      <a:tailEnd type="none" w="med" len="med"/>
                    </a:lnB>
                  </a:tcPr>
                </a:tc>
                <a:tc>
                  <a:txBody>
                    <a:bodyPr/>
                    <a:lstStyle/>
                    <a:p>
                      <a:pPr algn="ctr">
                        <a:spcAft>
                          <a:spcPts val="0"/>
                        </a:spcAft>
                      </a:pPr>
                      <a:r>
                        <a:rPr lang="en-GB" sz="1100">
                          <a:effectLst/>
                          <a:latin typeface="Times" pitchFamily="2" charset="0"/>
                          <a:ea typeface="Times New Roman" pitchFamily="2" charset="0"/>
                          <a:cs typeface="Calibri" panose="020F0502020204030204" pitchFamily="34" charset="0"/>
                        </a:rPr>
                        <a:t>FR</a:t>
                      </a:r>
                      <a:endParaRPr lang="sv-SE" sz="1200">
                        <a:effectLst/>
                        <a:latin typeface="Times New Roman" pitchFamily="2" charset="0"/>
                        <a:ea typeface="Times New Roman" pitchFamily="2" charset="0"/>
                        <a:cs typeface="Times New Roman" pitchFamily="2" charset="0"/>
                      </a:endParaRPr>
                    </a:p>
                  </a:txBody>
                  <a:tcPr marL="121697" marR="121697" marT="0" marB="0">
                    <a:lnL w="12700" cap="flat" cmpd="sng" algn="ctr">
                      <a:solidFill>
                        <a:srgbClr val="02205E"/>
                      </a:solidFill>
                      <a:prstDash val="solid"/>
                      <a:round/>
                      <a:headEnd type="none" w="med" len="med"/>
                      <a:tailEnd type="none" w="med" len="med"/>
                    </a:lnL>
                    <a:lnR w="12700" cap="flat" cmpd="sng" algn="ctr">
                      <a:solidFill>
                        <a:srgbClr val="02205E"/>
                      </a:solidFill>
                      <a:prstDash val="solid"/>
                      <a:round/>
                      <a:headEnd type="none" w="med" len="med"/>
                      <a:tailEnd type="none" w="med" len="med"/>
                    </a:lnR>
                    <a:lnT w="12700" cap="flat" cmpd="sng" algn="ctr">
                      <a:solidFill>
                        <a:srgbClr val="02205E"/>
                      </a:solidFill>
                      <a:prstDash val="solid"/>
                      <a:round/>
                      <a:headEnd type="none" w="med" len="med"/>
                      <a:tailEnd type="none" w="med" len="med"/>
                    </a:lnT>
                    <a:lnB w="12700" cap="flat" cmpd="sng" algn="ctr">
                      <a:solidFill>
                        <a:srgbClr val="02205E"/>
                      </a:solidFill>
                      <a:prstDash val="solid"/>
                      <a:round/>
                      <a:headEnd type="none" w="med" len="med"/>
                      <a:tailEnd type="none" w="med" len="med"/>
                    </a:lnB>
                  </a:tcPr>
                </a:tc>
                <a:extLst>
                  <a:ext uri="{0D108BD9-81ED-4DB2-BD59-A6C34878D82A}">
                    <a16:rowId xmlns:a16="http://schemas.microsoft.com/office/drawing/2014/main" val="3022707974"/>
                  </a:ext>
                </a:extLst>
              </a:tr>
              <a:tr h="181437">
                <a:tc>
                  <a:txBody>
                    <a:bodyPr/>
                    <a:lstStyle/>
                    <a:p>
                      <a:pPr>
                        <a:spcAft>
                          <a:spcPts val="0"/>
                        </a:spcAft>
                      </a:pPr>
                      <a:r>
                        <a:rPr lang="en-GB" sz="1100">
                          <a:effectLst/>
                          <a:latin typeface="Times" pitchFamily="2" charset="0"/>
                          <a:ea typeface="Times New Roman" pitchFamily="2" charset="0"/>
                          <a:cs typeface="Calibri" panose="020F0502020204030204" pitchFamily="34" charset="0"/>
                        </a:rPr>
                        <a:t>dIIF</a:t>
                      </a:r>
                      <a:endParaRPr lang="sv-SE" sz="1200">
                        <a:effectLst/>
                        <a:latin typeface="Times New Roman" pitchFamily="2" charset="0"/>
                        <a:ea typeface="Times New Roman" pitchFamily="2" charset="0"/>
                        <a:cs typeface="Times New Roman" pitchFamily="2" charset="0"/>
                      </a:endParaRPr>
                    </a:p>
                  </a:txBody>
                  <a:tcPr marL="121697" marR="121697" marT="0" marB="0">
                    <a:lnL w="12700" cap="flat" cmpd="sng" algn="ctr">
                      <a:solidFill>
                        <a:srgbClr val="02205E"/>
                      </a:solidFill>
                      <a:prstDash val="solid"/>
                      <a:round/>
                      <a:headEnd type="none" w="med" len="med"/>
                      <a:tailEnd type="none" w="med" len="med"/>
                    </a:lnL>
                    <a:lnR w="12700" cap="flat" cmpd="sng" algn="ctr">
                      <a:solidFill>
                        <a:srgbClr val="02205E"/>
                      </a:solidFill>
                      <a:prstDash val="solid"/>
                      <a:round/>
                      <a:headEnd type="none" w="med" len="med"/>
                      <a:tailEnd type="none" w="med" len="med"/>
                    </a:lnR>
                    <a:lnT w="12700" cap="flat" cmpd="sng" algn="ctr">
                      <a:solidFill>
                        <a:srgbClr val="02205E"/>
                      </a:solidFill>
                      <a:prstDash val="solid"/>
                      <a:round/>
                      <a:headEnd type="none" w="med" len="med"/>
                      <a:tailEnd type="none" w="med" len="med"/>
                    </a:lnT>
                    <a:lnB w="12700" cap="flat" cmpd="sng" algn="ctr">
                      <a:solidFill>
                        <a:srgbClr val="02205E"/>
                      </a:solidFill>
                      <a:prstDash val="solid"/>
                      <a:round/>
                      <a:headEnd type="none" w="med" len="med"/>
                      <a:tailEnd type="none" w="med" len="med"/>
                    </a:lnB>
                  </a:tcPr>
                </a:tc>
                <a:tc>
                  <a:txBody>
                    <a:bodyPr/>
                    <a:lstStyle/>
                    <a:p>
                      <a:pPr>
                        <a:spcAft>
                          <a:spcPts val="0"/>
                        </a:spcAft>
                      </a:pPr>
                      <a:r>
                        <a:rPr lang="de-DE" sz="1100">
                          <a:effectLst/>
                          <a:latin typeface="Times" pitchFamily="2" charset="0"/>
                          <a:ea typeface="Times New Roman" pitchFamily="2" charset="0"/>
                          <a:cs typeface="Calibri" panose="020F0502020204030204" pitchFamily="34" charset="0"/>
                        </a:rPr>
                        <a:t>Deutsches ITER Industrie Forum e.V.</a:t>
                      </a:r>
                      <a:endParaRPr lang="sv-SE" sz="1200">
                        <a:effectLst/>
                        <a:latin typeface="Times New Roman" pitchFamily="2" charset="0"/>
                        <a:ea typeface="Times New Roman" pitchFamily="2" charset="0"/>
                        <a:cs typeface="Times New Roman" pitchFamily="2" charset="0"/>
                      </a:endParaRPr>
                    </a:p>
                  </a:txBody>
                  <a:tcPr marL="121697" marR="121697" marT="0" marB="0">
                    <a:lnL w="12700" cap="flat" cmpd="sng" algn="ctr">
                      <a:solidFill>
                        <a:srgbClr val="02205E"/>
                      </a:solidFill>
                      <a:prstDash val="solid"/>
                      <a:round/>
                      <a:headEnd type="none" w="med" len="med"/>
                      <a:tailEnd type="none" w="med" len="med"/>
                    </a:lnL>
                    <a:lnR w="12700" cap="flat" cmpd="sng" algn="ctr">
                      <a:solidFill>
                        <a:srgbClr val="02205E"/>
                      </a:solidFill>
                      <a:prstDash val="solid"/>
                      <a:round/>
                      <a:headEnd type="none" w="med" len="med"/>
                      <a:tailEnd type="none" w="med" len="med"/>
                    </a:lnR>
                    <a:lnT w="12700" cap="flat" cmpd="sng" algn="ctr">
                      <a:solidFill>
                        <a:srgbClr val="02205E"/>
                      </a:solidFill>
                      <a:prstDash val="solid"/>
                      <a:round/>
                      <a:headEnd type="none" w="med" len="med"/>
                      <a:tailEnd type="none" w="med" len="med"/>
                    </a:lnT>
                    <a:lnB w="12700" cap="flat" cmpd="sng" algn="ctr">
                      <a:solidFill>
                        <a:srgbClr val="02205E"/>
                      </a:solidFill>
                      <a:prstDash val="solid"/>
                      <a:round/>
                      <a:headEnd type="none" w="med" len="med"/>
                      <a:tailEnd type="none" w="med" len="med"/>
                    </a:lnB>
                  </a:tcPr>
                </a:tc>
                <a:tc>
                  <a:txBody>
                    <a:bodyPr/>
                    <a:lstStyle/>
                    <a:p>
                      <a:pPr algn="ctr">
                        <a:spcAft>
                          <a:spcPts val="0"/>
                        </a:spcAft>
                      </a:pPr>
                      <a:r>
                        <a:rPr lang="en-GB" sz="1100">
                          <a:effectLst/>
                          <a:latin typeface="Times" pitchFamily="2" charset="0"/>
                          <a:ea typeface="Times New Roman" pitchFamily="2" charset="0"/>
                          <a:cs typeface="Calibri" panose="020F0502020204030204" pitchFamily="34" charset="0"/>
                        </a:rPr>
                        <a:t>DE</a:t>
                      </a:r>
                      <a:endParaRPr lang="sv-SE" sz="1200">
                        <a:effectLst/>
                        <a:latin typeface="Times New Roman" pitchFamily="2" charset="0"/>
                        <a:ea typeface="Times New Roman" pitchFamily="2" charset="0"/>
                        <a:cs typeface="Times New Roman" pitchFamily="2" charset="0"/>
                      </a:endParaRPr>
                    </a:p>
                  </a:txBody>
                  <a:tcPr marL="121697" marR="121697" marT="0" marB="0">
                    <a:lnL w="12700" cap="flat" cmpd="sng" algn="ctr">
                      <a:solidFill>
                        <a:srgbClr val="02205E"/>
                      </a:solidFill>
                      <a:prstDash val="solid"/>
                      <a:round/>
                      <a:headEnd type="none" w="med" len="med"/>
                      <a:tailEnd type="none" w="med" len="med"/>
                    </a:lnL>
                    <a:lnR w="12700" cap="flat" cmpd="sng" algn="ctr">
                      <a:solidFill>
                        <a:srgbClr val="02205E"/>
                      </a:solidFill>
                      <a:prstDash val="solid"/>
                      <a:round/>
                      <a:headEnd type="none" w="med" len="med"/>
                      <a:tailEnd type="none" w="med" len="med"/>
                    </a:lnR>
                    <a:lnT w="12700" cap="flat" cmpd="sng" algn="ctr">
                      <a:solidFill>
                        <a:srgbClr val="02205E"/>
                      </a:solidFill>
                      <a:prstDash val="solid"/>
                      <a:round/>
                      <a:headEnd type="none" w="med" len="med"/>
                      <a:tailEnd type="none" w="med" len="med"/>
                    </a:lnT>
                    <a:lnB w="12700" cap="flat" cmpd="sng" algn="ctr">
                      <a:solidFill>
                        <a:srgbClr val="02205E"/>
                      </a:solidFill>
                      <a:prstDash val="solid"/>
                      <a:round/>
                      <a:headEnd type="none" w="med" len="med"/>
                      <a:tailEnd type="none" w="med" len="med"/>
                    </a:lnB>
                  </a:tcPr>
                </a:tc>
                <a:extLst>
                  <a:ext uri="{0D108BD9-81ED-4DB2-BD59-A6C34878D82A}">
                    <a16:rowId xmlns:a16="http://schemas.microsoft.com/office/drawing/2014/main" val="2684008788"/>
                  </a:ext>
                </a:extLst>
              </a:tr>
              <a:tr h="181437">
                <a:tc>
                  <a:txBody>
                    <a:bodyPr/>
                    <a:lstStyle/>
                    <a:p>
                      <a:pPr>
                        <a:spcAft>
                          <a:spcPts val="0"/>
                        </a:spcAft>
                      </a:pPr>
                      <a:r>
                        <a:rPr lang="en-GB" sz="1100">
                          <a:effectLst/>
                          <a:latin typeface="Times" pitchFamily="2" charset="0"/>
                          <a:ea typeface="Times New Roman" pitchFamily="2" charset="0"/>
                          <a:cs typeface="Calibri" panose="020F0502020204030204" pitchFamily="34" charset="0"/>
                        </a:rPr>
                        <a:t>DTU</a:t>
                      </a:r>
                      <a:endParaRPr lang="sv-SE" sz="1200">
                        <a:effectLst/>
                        <a:latin typeface="Times New Roman" pitchFamily="2" charset="0"/>
                        <a:ea typeface="Times New Roman" pitchFamily="2" charset="0"/>
                        <a:cs typeface="Times New Roman" pitchFamily="2" charset="0"/>
                      </a:endParaRPr>
                    </a:p>
                  </a:txBody>
                  <a:tcPr marL="121697" marR="121697" marT="0" marB="0">
                    <a:lnL w="12700" cap="flat" cmpd="sng" algn="ctr">
                      <a:solidFill>
                        <a:srgbClr val="02205E"/>
                      </a:solidFill>
                      <a:prstDash val="solid"/>
                      <a:round/>
                      <a:headEnd type="none" w="med" len="med"/>
                      <a:tailEnd type="none" w="med" len="med"/>
                    </a:lnL>
                    <a:lnR w="12700" cap="flat" cmpd="sng" algn="ctr">
                      <a:solidFill>
                        <a:srgbClr val="02205E"/>
                      </a:solidFill>
                      <a:prstDash val="solid"/>
                      <a:round/>
                      <a:headEnd type="none" w="med" len="med"/>
                      <a:tailEnd type="none" w="med" len="med"/>
                    </a:lnR>
                    <a:lnT w="12700" cap="flat" cmpd="sng" algn="ctr">
                      <a:solidFill>
                        <a:srgbClr val="02205E"/>
                      </a:solidFill>
                      <a:prstDash val="solid"/>
                      <a:round/>
                      <a:headEnd type="none" w="med" len="med"/>
                      <a:tailEnd type="none" w="med" len="med"/>
                    </a:lnT>
                    <a:lnB w="12700" cap="flat" cmpd="sng" algn="ctr">
                      <a:solidFill>
                        <a:srgbClr val="02205E"/>
                      </a:solidFill>
                      <a:prstDash val="solid"/>
                      <a:round/>
                      <a:headEnd type="none" w="med" len="med"/>
                      <a:tailEnd type="none" w="med" len="med"/>
                    </a:lnB>
                  </a:tcPr>
                </a:tc>
                <a:tc>
                  <a:txBody>
                    <a:bodyPr/>
                    <a:lstStyle/>
                    <a:p>
                      <a:pPr>
                        <a:spcAft>
                          <a:spcPts val="0"/>
                        </a:spcAft>
                      </a:pPr>
                      <a:r>
                        <a:rPr lang="en-GB" sz="1100">
                          <a:effectLst/>
                          <a:latin typeface="Times" pitchFamily="2" charset="0"/>
                          <a:ea typeface="Times New Roman" pitchFamily="2" charset="0"/>
                          <a:cs typeface="Calibri" panose="020F0502020204030204" pitchFamily="34" charset="0"/>
                        </a:rPr>
                        <a:t>Technical University of Denmark</a:t>
                      </a:r>
                      <a:endParaRPr lang="sv-SE" sz="1200">
                        <a:effectLst/>
                        <a:latin typeface="Times New Roman" pitchFamily="2" charset="0"/>
                        <a:ea typeface="Times New Roman" pitchFamily="2" charset="0"/>
                        <a:cs typeface="Times New Roman" pitchFamily="2" charset="0"/>
                      </a:endParaRPr>
                    </a:p>
                  </a:txBody>
                  <a:tcPr marL="121697" marR="121697" marT="0" marB="0">
                    <a:lnL w="12700" cap="flat" cmpd="sng" algn="ctr">
                      <a:solidFill>
                        <a:srgbClr val="02205E"/>
                      </a:solidFill>
                      <a:prstDash val="solid"/>
                      <a:round/>
                      <a:headEnd type="none" w="med" len="med"/>
                      <a:tailEnd type="none" w="med" len="med"/>
                    </a:lnL>
                    <a:lnR w="12700" cap="flat" cmpd="sng" algn="ctr">
                      <a:solidFill>
                        <a:srgbClr val="02205E"/>
                      </a:solidFill>
                      <a:prstDash val="solid"/>
                      <a:round/>
                      <a:headEnd type="none" w="med" len="med"/>
                      <a:tailEnd type="none" w="med" len="med"/>
                    </a:lnR>
                    <a:lnT w="12700" cap="flat" cmpd="sng" algn="ctr">
                      <a:solidFill>
                        <a:srgbClr val="02205E"/>
                      </a:solidFill>
                      <a:prstDash val="solid"/>
                      <a:round/>
                      <a:headEnd type="none" w="med" len="med"/>
                      <a:tailEnd type="none" w="med" len="med"/>
                    </a:lnT>
                    <a:lnB w="12700" cap="flat" cmpd="sng" algn="ctr">
                      <a:solidFill>
                        <a:srgbClr val="02205E"/>
                      </a:solidFill>
                      <a:prstDash val="solid"/>
                      <a:round/>
                      <a:headEnd type="none" w="med" len="med"/>
                      <a:tailEnd type="none" w="med" len="med"/>
                    </a:lnB>
                  </a:tcPr>
                </a:tc>
                <a:tc>
                  <a:txBody>
                    <a:bodyPr/>
                    <a:lstStyle/>
                    <a:p>
                      <a:pPr algn="ctr">
                        <a:spcAft>
                          <a:spcPts val="0"/>
                        </a:spcAft>
                      </a:pPr>
                      <a:r>
                        <a:rPr lang="en-GB" sz="1100">
                          <a:effectLst/>
                          <a:latin typeface="Times" pitchFamily="2" charset="0"/>
                          <a:ea typeface="Times New Roman" pitchFamily="2" charset="0"/>
                          <a:cs typeface="Calibri" panose="020F0502020204030204" pitchFamily="34" charset="0"/>
                        </a:rPr>
                        <a:t>DK</a:t>
                      </a:r>
                      <a:endParaRPr lang="sv-SE" sz="1200">
                        <a:effectLst/>
                        <a:latin typeface="Times New Roman" pitchFamily="2" charset="0"/>
                        <a:ea typeface="Times New Roman" pitchFamily="2" charset="0"/>
                        <a:cs typeface="Times New Roman" pitchFamily="2" charset="0"/>
                      </a:endParaRPr>
                    </a:p>
                  </a:txBody>
                  <a:tcPr marL="121697" marR="121697" marT="0" marB="0">
                    <a:lnL w="12700" cap="flat" cmpd="sng" algn="ctr">
                      <a:solidFill>
                        <a:srgbClr val="02205E"/>
                      </a:solidFill>
                      <a:prstDash val="solid"/>
                      <a:round/>
                      <a:headEnd type="none" w="med" len="med"/>
                      <a:tailEnd type="none" w="med" len="med"/>
                    </a:lnL>
                    <a:lnR w="12700" cap="flat" cmpd="sng" algn="ctr">
                      <a:solidFill>
                        <a:srgbClr val="02205E"/>
                      </a:solidFill>
                      <a:prstDash val="solid"/>
                      <a:round/>
                      <a:headEnd type="none" w="med" len="med"/>
                      <a:tailEnd type="none" w="med" len="med"/>
                    </a:lnR>
                    <a:lnT w="12700" cap="flat" cmpd="sng" algn="ctr">
                      <a:solidFill>
                        <a:srgbClr val="02205E"/>
                      </a:solidFill>
                      <a:prstDash val="solid"/>
                      <a:round/>
                      <a:headEnd type="none" w="med" len="med"/>
                      <a:tailEnd type="none" w="med" len="med"/>
                    </a:lnT>
                    <a:lnB w="12700" cap="flat" cmpd="sng" algn="ctr">
                      <a:solidFill>
                        <a:srgbClr val="02205E"/>
                      </a:solidFill>
                      <a:prstDash val="solid"/>
                      <a:round/>
                      <a:headEnd type="none" w="med" len="med"/>
                      <a:tailEnd type="none" w="med" len="med"/>
                    </a:lnB>
                  </a:tcPr>
                </a:tc>
                <a:extLst>
                  <a:ext uri="{0D108BD9-81ED-4DB2-BD59-A6C34878D82A}">
                    <a16:rowId xmlns:a16="http://schemas.microsoft.com/office/drawing/2014/main" val="1288389204"/>
                  </a:ext>
                </a:extLst>
              </a:tr>
              <a:tr h="181437">
                <a:tc>
                  <a:txBody>
                    <a:bodyPr/>
                    <a:lstStyle/>
                    <a:p>
                      <a:pPr>
                        <a:spcAft>
                          <a:spcPts val="0"/>
                        </a:spcAft>
                      </a:pPr>
                      <a:r>
                        <a:rPr lang="en-GB" sz="1100">
                          <a:effectLst/>
                          <a:latin typeface="Times" pitchFamily="2" charset="0"/>
                          <a:ea typeface="Times New Roman" pitchFamily="2" charset="0"/>
                          <a:cs typeface="Calibri" panose="020F0502020204030204" pitchFamily="34" charset="0"/>
                        </a:rPr>
                        <a:t>FZJ</a:t>
                      </a:r>
                      <a:endParaRPr lang="sv-SE" sz="1200">
                        <a:effectLst/>
                        <a:latin typeface="Times New Roman" pitchFamily="2" charset="0"/>
                        <a:ea typeface="Times New Roman" pitchFamily="2" charset="0"/>
                        <a:cs typeface="Times New Roman" pitchFamily="2" charset="0"/>
                      </a:endParaRPr>
                    </a:p>
                  </a:txBody>
                  <a:tcPr marL="121697" marR="121697" marT="0" marB="0">
                    <a:lnL w="12700" cap="flat" cmpd="sng" algn="ctr">
                      <a:solidFill>
                        <a:srgbClr val="02205E"/>
                      </a:solidFill>
                      <a:prstDash val="solid"/>
                      <a:round/>
                      <a:headEnd type="none" w="med" len="med"/>
                      <a:tailEnd type="none" w="med" len="med"/>
                    </a:lnL>
                    <a:lnR w="12700" cap="flat" cmpd="sng" algn="ctr">
                      <a:solidFill>
                        <a:srgbClr val="02205E"/>
                      </a:solidFill>
                      <a:prstDash val="solid"/>
                      <a:round/>
                      <a:headEnd type="none" w="med" len="med"/>
                      <a:tailEnd type="none" w="med" len="med"/>
                    </a:lnR>
                    <a:lnT w="12700" cap="flat" cmpd="sng" algn="ctr">
                      <a:solidFill>
                        <a:srgbClr val="02205E"/>
                      </a:solidFill>
                      <a:prstDash val="solid"/>
                      <a:round/>
                      <a:headEnd type="none" w="med" len="med"/>
                      <a:tailEnd type="none" w="med" len="med"/>
                    </a:lnT>
                    <a:lnB w="12700" cap="flat" cmpd="sng" algn="ctr">
                      <a:solidFill>
                        <a:srgbClr val="02205E"/>
                      </a:solidFill>
                      <a:prstDash val="solid"/>
                      <a:round/>
                      <a:headEnd type="none" w="med" len="med"/>
                      <a:tailEnd type="none" w="med" len="med"/>
                    </a:lnB>
                  </a:tcPr>
                </a:tc>
                <a:tc>
                  <a:txBody>
                    <a:bodyPr/>
                    <a:lstStyle/>
                    <a:p>
                      <a:pPr>
                        <a:spcAft>
                          <a:spcPts val="0"/>
                        </a:spcAft>
                      </a:pPr>
                      <a:r>
                        <a:rPr lang="en-GB" sz="1100">
                          <a:effectLst/>
                          <a:latin typeface="Times" pitchFamily="2" charset="0"/>
                          <a:ea typeface="Times New Roman" pitchFamily="2" charset="0"/>
                          <a:cs typeface="Calibri" panose="020F0502020204030204" pitchFamily="34" charset="0"/>
                        </a:rPr>
                        <a:t>Forschungszentrum Jülich GmbH</a:t>
                      </a:r>
                      <a:endParaRPr lang="sv-SE" sz="1200">
                        <a:effectLst/>
                        <a:latin typeface="Times New Roman" pitchFamily="2" charset="0"/>
                        <a:ea typeface="Times New Roman" pitchFamily="2" charset="0"/>
                        <a:cs typeface="Times New Roman" pitchFamily="2" charset="0"/>
                      </a:endParaRPr>
                    </a:p>
                  </a:txBody>
                  <a:tcPr marL="121697" marR="121697" marT="0" marB="0">
                    <a:lnL w="12700" cap="flat" cmpd="sng" algn="ctr">
                      <a:solidFill>
                        <a:srgbClr val="02205E"/>
                      </a:solidFill>
                      <a:prstDash val="solid"/>
                      <a:round/>
                      <a:headEnd type="none" w="med" len="med"/>
                      <a:tailEnd type="none" w="med" len="med"/>
                    </a:lnL>
                    <a:lnR w="12700" cap="flat" cmpd="sng" algn="ctr">
                      <a:solidFill>
                        <a:srgbClr val="02205E"/>
                      </a:solidFill>
                      <a:prstDash val="solid"/>
                      <a:round/>
                      <a:headEnd type="none" w="med" len="med"/>
                      <a:tailEnd type="none" w="med" len="med"/>
                    </a:lnR>
                    <a:lnT w="12700" cap="flat" cmpd="sng" algn="ctr">
                      <a:solidFill>
                        <a:srgbClr val="02205E"/>
                      </a:solidFill>
                      <a:prstDash val="solid"/>
                      <a:round/>
                      <a:headEnd type="none" w="med" len="med"/>
                      <a:tailEnd type="none" w="med" len="med"/>
                    </a:lnT>
                    <a:lnB w="12700" cap="flat" cmpd="sng" algn="ctr">
                      <a:solidFill>
                        <a:srgbClr val="02205E"/>
                      </a:solidFill>
                      <a:prstDash val="solid"/>
                      <a:round/>
                      <a:headEnd type="none" w="med" len="med"/>
                      <a:tailEnd type="none" w="med" len="med"/>
                    </a:lnB>
                  </a:tcPr>
                </a:tc>
                <a:tc>
                  <a:txBody>
                    <a:bodyPr/>
                    <a:lstStyle/>
                    <a:p>
                      <a:pPr algn="ctr">
                        <a:spcAft>
                          <a:spcPts val="0"/>
                        </a:spcAft>
                      </a:pPr>
                      <a:r>
                        <a:rPr lang="en-GB" sz="1100">
                          <a:effectLst/>
                          <a:latin typeface="Times" pitchFamily="2" charset="0"/>
                          <a:ea typeface="Times New Roman" pitchFamily="2" charset="0"/>
                          <a:cs typeface="Calibri" panose="020F0502020204030204" pitchFamily="34" charset="0"/>
                        </a:rPr>
                        <a:t>DE</a:t>
                      </a:r>
                      <a:endParaRPr lang="sv-SE" sz="1200">
                        <a:effectLst/>
                        <a:latin typeface="Times New Roman" pitchFamily="2" charset="0"/>
                        <a:ea typeface="Times New Roman" pitchFamily="2" charset="0"/>
                        <a:cs typeface="Times New Roman" pitchFamily="2" charset="0"/>
                      </a:endParaRPr>
                    </a:p>
                  </a:txBody>
                  <a:tcPr marL="121697" marR="121697" marT="0" marB="0">
                    <a:lnL w="12700" cap="flat" cmpd="sng" algn="ctr">
                      <a:solidFill>
                        <a:srgbClr val="02205E"/>
                      </a:solidFill>
                      <a:prstDash val="solid"/>
                      <a:round/>
                      <a:headEnd type="none" w="med" len="med"/>
                      <a:tailEnd type="none" w="med" len="med"/>
                    </a:lnL>
                    <a:lnR w="12700" cap="flat" cmpd="sng" algn="ctr">
                      <a:solidFill>
                        <a:srgbClr val="02205E"/>
                      </a:solidFill>
                      <a:prstDash val="solid"/>
                      <a:round/>
                      <a:headEnd type="none" w="med" len="med"/>
                      <a:tailEnd type="none" w="med" len="med"/>
                    </a:lnR>
                    <a:lnT w="12700" cap="flat" cmpd="sng" algn="ctr">
                      <a:solidFill>
                        <a:srgbClr val="02205E"/>
                      </a:solidFill>
                      <a:prstDash val="solid"/>
                      <a:round/>
                      <a:headEnd type="none" w="med" len="med"/>
                      <a:tailEnd type="none" w="med" len="med"/>
                    </a:lnT>
                    <a:lnB w="12700" cap="flat" cmpd="sng" algn="ctr">
                      <a:solidFill>
                        <a:srgbClr val="02205E"/>
                      </a:solidFill>
                      <a:prstDash val="solid"/>
                      <a:round/>
                      <a:headEnd type="none" w="med" len="med"/>
                      <a:tailEnd type="none" w="med" len="med"/>
                    </a:lnB>
                  </a:tcPr>
                </a:tc>
                <a:extLst>
                  <a:ext uri="{0D108BD9-81ED-4DB2-BD59-A6C34878D82A}">
                    <a16:rowId xmlns:a16="http://schemas.microsoft.com/office/drawing/2014/main" val="2167325355"/>
                  </a:ext>
                </a:extLst>
              </a:tr>
              <a:tr h="181437">
                <a:tc>
                  <a:txBody>
                    <a:bodyPr/>
                    <a:lstStyle/>
                    <a:p>
                      <a:pPr>
                        <a:spcAft>
                          <a:spcPts val="0"/>
                        </a:spcAft>
                      </a:pPr>
                      <a:r>
                        <a:rPr lang="en-GB" sz="1100">
                          <a:effectLst/>
                          <a:latin typeface="Times" pitchFamily="2" charset="0"/>
                          <a:ea typeface="Times New Roman" pitchFamily="2" charset="0"/>
                          <a:cs typeface="Calibri" panose="020F0502020204030204" pitchFamily="34" charset="0"/>
                        </a:rPr>
                        <a:t>German CERN ILO</a:t>
                      </a:r>
                      <a:endParaRPr lang="sv-SE" sz="1200">
                        <a:effectLst/>
                        <a:latin typeface="Times New Roman" pitchFamily="2" charset="0"/>
                        <a:ea typeface="Times New Roman" pitchFamily="2" charset="0"/>
                        <a:cs typeface="Times New Roman" pitchFamily="2" charset="0"/>
                      </a:endParaRPr>
                    </a:p>
                  </a:txBody>
                  <a:tcPr marL="121697" marR="121697" marT="0" marB="0">
                    <a:lnL w="12700" cap="flat" cmpd="sng" algn="ctr">
                      <a:solidFill>
                        <a:srgbClr val="02205E"/>
                      </a:solidFill>
                      <a:prstDash val="solid"/>
                      <a:round/>
                      <a:headEnd type="none" w="med" len="med"/>
                      <a:tailEnd type="none" w="med" len="med"/>
                    </a:lnL>
                    <a:lnR w="12700" cap="flat" cmpd="sng" algn="ctr">
                      <a:solidFill>
                        <a:srgbClr val="02205E"/>
                      </a:solidFill>
                      <a:prstDash val="solid"/>
                      <a:round/>
                      <a:headEnd type="none" w="med" len="med"/>
                      <a:tailEnd type="none" w="med" len="med"/>
                    </a:lnR>
                    <a:lnT w="12700" cap="flat" cmpd="sng" algn="ctr">
                      <a:solidFill>
                        <a:srgbClr val="02205E"/>
                      </a:solidFill>
                      <a:prstDash val="solid"/>
                      <a:round/>
                      <a:headEnd type="none" w="med" len="med"/>
                      <a:tailEnd type="none" w="med" len="med"/>
                    </a:lnT>
                    <a:lnB w="12700" cap="flat" cmpd="sng" algn="ctr">
                      <a:solidFill>
                        <a:srgbClr val="02205E"/>
                      </a:solidFill>
                      <a:prstDash val="solid"/>
                      <a:round/>
                      <a:headEnd type="none" w="med" len="med"/>
                      <a:tailEnd type="none" w="med" len="med"/>
                    </a:lnB>
                  </a:tcPr>
                </a:tc>
                <a:tc>
                  <a:txBody>
                    <a:bodyPr/>
                    <a:lstStyle/>
                    <a:p>
                      <a:pPr>
                        <a:spcAft>
                          <a:spcPts val="0"/>
                        </a:spcAft>
                      </a:pPr>
                      <a:r>
                        <a:rPr lang="en-GB" sz="1100">
                          <a:effectLst/>
                          <a:latin typeface="Times" pitchFamily="2" charset="0"/>
                          <a:ea typeface="Times New Roman" pitchFamily="2" charset="0"/>
                          <a:cs typeface="Calibri" panose="020F0502020204030204" pitchFamily="34" charset="0"/>
                        </a:rPr>
                        <a:t>German Industry – CERN</a:t>
                      </a:r>
                      <a:endParaRPr lang="sv-SE" sz="1200">
                        <a:effectLst/>
                        <a:latin typeface="Times New Roman" pitchFamily="2" charset="0"/>
                        <a:ea typeface="Times New Roman" pitchFamily="2" charset="0"/>
                        <a:cs typeface="Times New Roman" pitchFamily="2" charset="0"/>
                      </a:endParaRPr>
                    </a:p>
                  </a:txBody>
                  <a:tcPr marL="121697" marR="121697" marT="0" marB="0">
                    <a:lnL w="12700" cap="flat" cmpd="sng" algn="ctr">
                      <a:solidFill>
                        <a:srgbClr val="02205E"/>
                      </a:solidFill>
                      <a:prstDash val="solid"/>
                      <a:round/>
                      <a:headEnd type="none" w="med" len="med"/>
                      <a:tailEnd type="none" w="med" len="med"/>
                    </a:lnL>
                    <a:lnR w="12700" cap="flat" cmpd="sng" algn="ctr">
                      <a:solidFill>
                        <a:srgbClr val="02205E"/>
                      </a:solidFill>
                      <a:prstDash val="solid"/>
                      <a:round/>
                      <a:headEnd type="none" w="med" len="med"/>
                      <a:tailEnd type="none" w="med" len="med"/>
                    </a:lnR>
                    <a:lnT w="12700" cap="flat" cmpd="sng" algn="ctr">
                      <a:solidFill>
                        <a:srgbClr val="02205E"/>
                      </a:solidFill>
                      <a:prstDash val="solid"/>
                      <a:round/>
                      <a:headEnd type="none" w="med" len="med"/>
                      <a:tailEnd type="none" w="med" len="med"/>
                    </a:lnT>
                    <a:lnB w="12700" cap="flat" cmpd="sng" algn="ctr">
                      <a:solidFill>
                        <a:srgbClr val="02205E"/>
                      </a:solidFill>
                      <a:prstDash val="solid"/>
                      <a:round/>
                      <a:headEnd type="none" w="med" len="med"/>
                      <a:tailEnd type="none" w="med" len="med"/>
                    </a:lnB>
                  </a:tcPr>
                </a:tc>
                <a:tc>
                  <a:txBody>
                    <a:bodyPr/>
                    <a:lstStyle/>
                    <a:p>
                      <a:pPr algn="ctr">
                        <a:spcAft>
                          <a:spcPts val="0"/>
                        </a:spcAft>
                      </a:pPr>
                      <a:r>
                        <a:rPr lang="en-GB" sz="1100">
                          <a:effectLst/>
                          <a:latin typeface="Times" pitchFamily="2" charset="0"/>
                          <a:ea typeface="Times New Roman" pitchFamily="2" charset="0"/>
                          <a:cs typeface="Calibri" panose="020F0502020204030204" pitchFamily="34" charset="0"/>
                        </a:rPr>
                        <a:t>DE</a:t>
                      </a:r>
                      <a:endParaRPr lang="sv-SE" sz="1200">
                        <a:effectLst/>
                        <a:latin typeface="Times New Roman" pitchFamily="2" charset="0"/>
                        <a:ea typeface="Times New Roman" pitchFamily="2" charset="0"/>
                        <a:cs typeface="Times New Roman" pitchFamily="2" charset="0"/>
                      </a:endParaRPr>
                    </a:p>
                  </a:txBody>
                  <a:tcPr marL="121697" marR="121697" marT="0" marB="0">
                    <a:lnL w="12700" cap="flat" cmpd="sng" algn="ctr">
                      <a:solidFill>
                        <a:srgbClr val="02205E"/>
                      </a:solidFill>
                      <a:prstDash val="solid"/>
                      <a:round/>
                      <a:headEnd type="none" w="med" len="med"/>
                      <a:tailEnd type="none" w="med" len="med"/>
                    </a:lnL>
                    <a:lnR w="12700" cap="flat" cmpd="sng" algn="ctr">
                      <a:solidFill>
                        <a:srgbClr val="02205E"/>
                      </a:solidFill>
                      <a:prstDash val="solid"/>
                      <a:round/>
                      <a:headEnd type="none" w="med" len="med"/>
                      <a:tailEnd type="none" w="med" len="med"/>
                    </a:lnR>
                    <a:lnT w="12700" cap="flat" cmpd="sng" algn="ctr">
                      <a:solidFill>
                        <a:srgbClr val="02205E"/>
                      </a:solidFill>
                      <a:prstDash val="solid"/>
                      <a:round/>
                      <a:headEnd type="none" w="med" len="med"/>
                      <a:tailEnd type="none" w="med" len="med"/>
                    </a:lnT>
                    <a:lnB w="12700" cap="flat" cmpd="sng" algn="ctr">
                      <a:solidFill>
                        <a:srgbClr val="02205E"/>
                      </a:solidFill>
                      <a:prstDash val="solid"/>
                      <a:round/>
                      <a:headEnd type="none" w="med" len="med"/>
                      <a:tailEnd type="none" w="med" len="med"/>
                    </a:lnB>
                  </a:tcPr>
                </a:tc>
                <a:extLst>
                  <a:ext uri="{0D108BD9-81ED-4DB2-BD59-A6C34878D82A}">
                    <a16:rowId xmlns:a16="http://schemas.microsoft.com/office/drawing/2014/main" val="1288680556"/>
                  </a:ext>
                </a:extLst>
              </a:tr>
              <a:tr h="362874">
                <a:tc>
                  <a:txBody>
                    <a:bodyPr/>
                    <a:lstStyle/>
                    <a:p>
                      <a:pPr>
                        <a:spcAft>
                          <a:spcPts val="0"/>
                        </a:spcAft>
                      </a:pPr>
                      <a:r>
                        <a:rPr lang="en-GB" sz="1100">
                          <a:effectLst/>
                          <a:latin typeface="Times" pitchFamily="2" charset="0"/>
                          <a:ea typeface="Times New Roman" pitchFamily="2" charset="0"/>
                          <a:cs typeface="Calibri" panose="020F0502020204030204" pitchFamily="34" charset="0"/>
                        </a:rPr>
                        <a:t>IJF PAN</a:t>
                      </a:r>
                      <a:endParaRPr lang="sv-SE" sz="1200">
                        <a:effectLst/>
                        <a:latin typeface="Times New Roman" pitchFamily="2" charset="0"/>
                        <a:ea typeface="Times New Roman" pitchFamily="2" charset="0"/>
                        <a:cs typeface="Times New Roman" pitchFamily="2" charset="0"/>
                      </a:endParaRPr>
                    </a:p>
                  </a:txBody>
                  <a:tcPr marL="121697" marR="121697" marT="0" marB="0">
                    <a:lnL w="12700" cap="flat" cmpd="sng" algn="ctr">
                      <a:solidFill>
                        <a:srgbClr val="02205E"/>
                      </a:solidFill>
                      <a:prstDash val="solid"/>
                      <a:round/>
                      <a:headEnd type="none" w="med" len="med"/>
                      <a:tailEnd type="none" w="med" len="med"/>
                    </a:lnL>
                    <a:lnR w="12700" cap="flat" cmpd="sng" algn="ctr">
                      <a:solidFill>
                        <a:srgbClr val="02205E"/>
                      </a:solidFill>
                      <a:prstDash val="solid"/>
                      <a:round/>
                      <a:headEnd type="none" w="med" len="med"/>
                      <a:tailEnd type="none" w="med" len="med"/>
                    </a:lnR>
                    <a:lnT w="12700" cap="flat" cmpd="sng" algn="ctr">
                      <a:solidFill>
                        <a:srgbClr val="02205E"/>
                      </a:solidFill>
                      <a:prstDash val="solid"/>
                      <a:round/>
                      <a:headEnd type="none" w="med" len="med"/>
                      <a:tailEnd type="none" w="med" len="med"/>
                    </a:lnT>
                    <a:lnB w="12700" cap="flat" cmpd="sng" algn="ctr">
                      <a:solidFill>
                        <a:srgbClr val="02205E"/>
                      </a:solidFill>
                      <a:prstDash val="solid"/>
                      <a:round/>
                      <a:headEnd type="none" w="med" len="med"/>
                      <a:tailEnd type="none" w="med" len="med"/>
                    </a:lnB>
                  </a:tcPr>
                </a:tc>
                <a:tc>
                  <a:txBody>
                    <a:bodyPr/>
                    <a:lstStyle/>
                    <a:p>
                      <a:pPr>
                        <a:spcAft>
                          <a:spcPts val="0"/>
                        </a:spcAft>
                      </a:pPr>
                      <a:r>
                        <a:rPr lang="en-GB" sz="1100">
                          <a:effectLst/>
                          <a:latin typeface="Times" pitchFamily="2" charset="0"/>
                          <a:ea typeface="Times New Roman" pitchFamily="2" charset="0"/>
                          <a:cs typeface="Calibri" panose="020F0502020204030204" pitchFamily="34" charset="0"/>
                        </a:rPr>
                        <a:t>The Henryk Niewodniczanski Institute of Nuclear Physics Polish Academy of Sciences</a:t>
                      </a:r>
                      <a:endParaRPr lang="sv-SE" sz="1200">
                        <a:effectLst/>
                        <a:latin typeface="Times New Roman" pitchFamily="2" charset="0"/>
                        <a:ea typeface="Times New Roman" pitchFamily="2" charset="0"/>
                        <a:cs typeface="Times New Roman" pitchFamily="2" charset="0"/>
                      </a:endParaRPr>
                    </a:p>
                  </a:txBody>
                  <a:tcPr marL="121697" marR="121697" marT="0" marB="0">
                    <a:lnL w="12700" cap="flat" cmpd="sng" algn="ctr">
                      <a:solidFill>
                        <a:srgbClr val="02205E"/>
                      </a:solidFill>
                      <a:prstDash val="solid"/>
                      <a:round/>
                      <a:headEnd type="none" w="med" len="med"/>
                      <a:tailEnd type="none" w="med" len="med"/>
                    </a:lnL>
                    <a:lnR w="12700" cap="flat" cmpd="sng" algn="ctr">
                      <a:solidFill>
                        <a:srgbClr val="02205E"/>
                      </a:solidFill>
                      <a:prstDash val="solid"/>
                      <a:round/>
                      <a:headEnd type="none" w="med" len="med"/>
                      <a:tailEnd type="none" w="med" len="med"/>
                    </a:lnR>
                    <a:lnT w="12700" cap="flat" cmpd="sng" algn="ctr">
                      <a:solidFill>
                        <a:srgbClr val="02205E"/>
                      </a:solidFill>
                      <a:prstDash val="solid"/>
                      <a:round/>
                      <a:headEnd type="none" w="med" len="med"/>
                      <a:tailEnd type="none" w="med" len="med"/>
                    </a:lnT>
                    <a:lnB w="12700" cap="flat" cmpd="sng" algn="ctr">
                      <a:solidFill>
                        <a:srgbClr val="02205E"/>
                      </a:solidFill>
                      <a:prstDash val="solid"/>
                      <a:round/>
                      <a:headEnd type="none" w="med" len="med"/>
                      <a:tailEnd type="none" w="med" len="med"/>
                    </a:lnB>
                  </a:tcPr>
                </a:tc>
                <a:tc>
                  <a:txBody>
                    <a:bodyPr/>
                    <a:lstStyle/>
                    <a:p>
                      <a:pPr algn="ctr">
                        <a:spcAft>
                          <a:spcPts val="0"/>
                        </a:spcAft>
                      </a:pPr>
                      <a:r>
                        <a:rPr lang="en-GB" sz="1100">
                          <a:effectLst/>
                          <a:latin typeface="Times" pitchFamily="2" charset="0"/>
                          <a:ea typeface="Times New Roman" pitchFamily="2" charset="0"/>
                          <a:cs typeface="Calibri" panose="020F0502020204030204" pitchFamily="34" charset="0"/>
                        </a:rPr>
                        <a:t>PL</a:t>
                      </a:r>
                      <a:endParaRPr lang="sv-SE" sz="1200">
                        <a:effectLst/>
                        <a:latin typeface="Times New Roman" pitchFamily="2" charset="0"/>
                        <a:ea typeface="Times New Roman" pitchFamily="2" charset="0"/>
                        <a:cs typeface="Times New Roman" pitchFamily="2" charset="0"/>
                      </a:endParaRPr>
                    </a:p>
                  </a:txBody>
                  <a:tcPr marL="121697" marR="121697" marT="0" marB="0">
                    <a:lnL w="12700" cap="flat" cmpd="sng" algn="ctr">
                      <a:solidFill>
                        <a:srgbClr val="02205E"/>
                      </a:solidFill>
                      <a:prstDash val="solid"/>
                      <a:round/>
                      <a:headEnd type="none" w="med" len="med"/>
                      <a:tailEnd type="none" w="med" len="med"/>
                    </a:lnL>
                    <a:lnR w="12700" cap="flat" cmpd="sng" algn="ctr">
                      <a:solidFill>
                        <a:srgbClr val="02205E"/>
                      </a:solidFill>
                      <a:prstDash val="solid"/>
                      <a:round/>
                      <a:headEnd type="none" w="med" len="med"/>
                      <a:tailEnd type="none" w="med" len="med"/>
                    </a:lnR>
                    <a:lnT w="12700" cap="flat" cmpd="sng" algn="ctr">
                      <a:solidFill>
                        <a:srgbClr val="02205E"/>
                      </a:solidFill>
                      <a:prstDash val="solid"/>
                      <a:round/>
                      <a:headEnd type="none" w="med" len="med"/>
                      <a:tailEnd type="none" w="med" len="med"/>
                    </a:lnT>
                    <a:lnB w="12700" cap="flat" cmpd="sng" algn="ctr">
                      <a:solidFill>
                        <a:srgbClr val="02205E"/>
                      </a:solidFill>
                      <a:prstDash val="solid"/>
                      <a:round/>
                      <a:headEnd type="none" w="med" len="med"/>
                      <a:tailEnd type="none" w="med" len="med"/>
                    </a:lnB>
                  </a:tcPr>
                </a:tc>
                <a:extLst>
                  <a:ext uri="{0D108BD9-81ED-4DB2-BD59-A6C34878D82A}">
                    <a16:rowId xmlns:a16="http://schemas.microsoft.com/office/drawing/2014/main" val="823866965"/>
                  </a:ext>
                </a:extLst>
              </a:tr>
              <a:tr h="181437">
                <a:tc>
                  <a:txBody>
                    <a:bodyPr/>
                    <a:lstStyle/>
                    <a:p>
                      <a:pPr>
                        <a:spcAft>
                          <a:spcPts val="0"/>
                        </a:spcAft>
                      </a:pPr>
                      <a:r>
                        <a:rPr lang="en-GB" sz="1100">
                          <a:effectLst/>
                          <a:latin typeface="Times" pitchFamily="2" charset="0"/>
                          <a:ea typeface="Times New Roman" pitchFamily="2" charset="0"/>
                          <a:cs typeface="Calibri" panose="020F0502020204030204" pitchFamily="34" charset="0"/>
                        </a:rPr>
                        <a:t>INFN/INI</a:t>
                      </a:r>
                      <a:endParaRPr lang="sv-SE" sz="1200">
                        <a:effectLst/>
                        <a:latin typeface="Times New Roman" pitchFamily="2" charset="0"/>
                        <a:ea typeface="Times New Roman" pitchFamily="2" charset="0"/>
                        <a:cs typeface="Times New Roman" pitchFamily="2" charset="0"/>
                      </a:endParaRPr>
                    </a:p>
                  </a:txBody>
                  <a:tcPr marL="121697" marR="121697" marT="0" marB="0">
                    <a:lnL w="12700" cap="flat" cmpd="sng" algn="ctr">
                      <a:solidFill>
                        <a:srgbClr val="02205E"/>
                      </a:solidFill>
                      <a:prstDash val="solid"/>
                      <a:round/>
                      <a:headEnd type="none" w="med" len="med"/>
                      <a:tailEnd type="none" w="med" len="med"/>
                    </a:lnL>
                    <a:lnR w="12700" cap="flat" cmpd="sng" algn="ctr">
                      <a:solidFill>
                        <a:srgbClr val="02205E"/>
                      </a:solidFill>
                      <a:prstDash val="solid"/>
                      <a:round/>
                      <a:headEnd type="none" w="med" len="med"/>
                      <a:tailEnd type="none" w="med" len="med"/>
                    </a:lnR>
                    <a:lnT w="12700" cap="flat" cmpd="sng" algn="ctr">
                      <a:solidFill>
                        <a:srgbClr val="02205E"/>
                      </a:solidFill>
                      <a:prstDash val="solid"/>
                      <a:round/>
                      <a:headEnd type="none" w="med" len="med"/>
                      <a:tailEnd type="none" w="med" len="med"/>
                    </a:lnT>
                    <a:lnB w="12700" cap="flat" cmpd="sng" algn="ctr">
                      <a:solidFill>
                        <a:srgbClr val="02205E"/>
                      </a:solidFill>
                      <a:prstDash val="solid"/>
                      <a:round/>
                      <a:headEnd type="none" w="med" len="med"/>
                      <a:tailEnd type="none" w="med" len="med"/>
                    </a:lnB>
                  </a:tcPr>
                </a:tc>
                <a:tc>
                  <a:txBody>
                    <a:bodyPr/>
                    <a:lstStyle/>
                    <a:p>
                      <a:pPr>
                        <a:spcAft>
                          <a:spcPts val="0"/>
                        </a:spcAft>
                      </a:pPr>
                      <a:r>
                        <a:rPr lang="en-GB" sz="1100">
                          <a:effectLst/>
                          <a:latin typeface="Times" pitchFamily="2" charset="0"/>
                          <a:ea typeface="Times New Roman" pitchFamily="2" charset="0"/>
                          <a:cs typeface="Calibri" panose="020F0502020204030204" pitchFamily="34" charset="0"/>
                        </a:rPr>
                        <a:t>ILO Network Italia</a:t>
                      </a:r>
                      <a:endParaRPr lang="sv-SE" sz="1200">
                        <a:effectLst/>
                        <a:latin typeface="Times New Roman" pitchFamily="2" charset="0"/>
                        <a:ea typeface="Times New Roman" pitchFamily="2" charset="0"/>
                        <a:cs typeface="Times New Roman" pitchFamily="2" charset="0"/>
                      </a:endParaRPr>
                    </a:p>
                  </a:txBody>
                  <a:tcPr marL="121697" marR="121697" marT="0" marB="0">
                    <a:lnL w="12700" cap="flat" cmpd="sng" algn="ctr">
                      <a:solidFill>
                        <a:srgbClr val="02205E"/>
                      </a:solidFill>
                      <a:prstDash val="solid"/>
                      <a:round/>
                      <a:headEnd type="none" w="med" len="med"/>
                      <a:tailEnd type="none" w="med" len="med"/>
                    </a:lnL>
                    <a:lnR w="12700" cap="flat" cmpd="sng" algn="ctr">
                      <a:solidFill>
                        <a:srgbClr val="02205E"/>
                      </a:solidFill>
                      <a:prstDash val="solid"/>
                      <a:round/>
                      <a:headEnd type="none" w="med" len="med"/>
                      <a:tailEnd type="none" w="med" len="med"/>
                    </a:lnR>
                    <a:lnT w="12700" cap="flat" cmpd="sng" algn="ctr">
                      <a:solidFill>
                        <a:srgbClr val="02205E"/>
                      </a:solidFill>
                      <a:prstDash val="solid"/>
                      <a:round/>
                      <a:headEnd type="none" w="med" len="med"/>
                      <a:tailEnd type="none" w="med" len="med"/>
                    </a:lnT>
                    <a:lnB w="12700" cap="flat" cmpd="sng" algn="ctr">
                      <a:solidFill>
                        <a:srgbClr val="02205E"/>
                      </a:solidFill>
                      <a:prstDash val="solid"/>
                      <a:round/>
                      <a:headEnd type="none" w="med" len="med"/>
                      <a:tailEnd type="none" w="med" len="med"/>
                    </a:lnB>
                  </a:tcPr>
                </a:tc>
                <a:tc>
                  <a:txBody>
                    <a:bodyPr/>
                    <a:lstStyle/>
                    <a:p>
                      <a:pPr algn="ctr">
                        <a:spcAft>
                          <a:spcPts val="0"/>
                        </a:spcAft>
                      </a:pPr>
                      <a:r>
                        <a:rPr lang="en-GB" sz="1100">
                          <a:effectLst/>
                          <a:latin typeface="Times" pitchFamily="2" charset="0"/>
                          <a:ea typeface="Times New Roman" pitchFamily="2" charset="0"/>
                          <a:cs typeface="Calibri" panose="020F0502020204030204" pitchFamily="34" charset="0"/>
                        </a:rPr>
                        <a:t>IT</a:t>
                      </a:r>
                      <a:endParaRPr lang="sv-SE" sz="1200">
                        <a:effectLst/>
                        <a:latin typeface="Times New Roman" pitchFamily="2" charset="0"/>
                        <a:ea typeface="Times New Roman" pitchFamily="2" charset="0"/>
                        <a:cs typeface="Times New Roman" pitchFamily="2" charset="0"/>
                      </a:endParaRPr>
                    </a:p>
                  </a:txBody>
                  <a:tcPr marL="121697" marR="121697" marT="0" marB="0">
                    <a:lnL w="12700" cap="flat" cmpd="sng" algn="ctr">
                      <a:solidFill>
                        <a:srgbClr val="02205E"/>
                      </a:solidFill>
                      <a:prstDash val="solid"/>
                      <a:round/>
                      <a:headEnd type="none" w="med" len="med"/>
                      <a:tailEnd type="none" w="med" len="med"/>
                    </a:lnL>
                    <a:lnR w="12700" cap="flat" cmpd="sng" algn="ctr">
                      <a:solidFill>
                        <a:srgbClr val="02205E"/>
                      </a:solidFill>
                      <a:prstDash val="solid"/>
                      <a:round/>
                      <a:headEnd type="none" w="med" len="med"/>
                      <a:tailEnd type="none" w="med" len="med"/>
                    </a:lnR>
                    <a:lnT w="12700" cap="flat" cmpd="sng" algn="ctr">
                      <a:solidFill>
                        <a:srgbClr val="02205E"/>
                      </a:solidFill>
                      <a:prstDash val="solid"/>
                      <a:round/>
                      <a:headEnd type="none" w="med" len="med"/>
                      <a:tailEnd type="none" w="med" len="med"/>
                    </a:lnT>
                    <a:lnB w="12700" cap="flat" cmpd="sng" algn="ctr">
                      <a:solidFill>
                        <a:srgbClr val="02205E"/>
                      </a:solidFill>
                      <a:prstDash val="solid"/>
                      <a:round/>
                      <a:headEnd type="none" w="med" len="med"/>
                      <a:tailEnd type="none" w="med" len="med"/>
                    </a:lnB>
                  </a:tcPr>
                </a:tc>
                <a:extLst>
                  <a:ext uri="{0D108BD9-81ED-4DB2-BD59-A6C34878D82A}">
                    <a16:rowId xmlns:a16="http://schemas.microsoft.com/office/drawing/2014/main" val="4143113699"/>
                  </a:ext>
                </a:extLst>
              </a:tr>
              <a:tr h="362874">
                <a:tc>
                  <a:txBody>
                    <a:bodyPr/>
                    <a:lstStyle/>
                    <a:p>
                      <a:pPr>
                        <a:spcAft>
                          <a:spcPts val="0"/>
                        </a:spcAft>
                      </a:pPr>
                      <a:r>
                        <a:rPr lang="en-GB" sz="1100">
                          <a:effectLst/>
                          <a:latin typeface="Times" pitchFamily="2" charset="0"/>
                          <a:ea typeface="Times New Roman" pitchFamily="2" charset="0"/>
                          <a:cs typeface="Calibri" panose="020F0502020204030204" pitchFamily="34" charset="0"/>
                        </a:rPr>
                        <a:t>INRNE BAS</a:t>
                      </a:r>
                      <a:endParaRPr lang="sv-SE" sz="1200">
                        <a:effectLst/>
                        <a:latin typeface="Times New Roman" pitchFamily="2" charset="0"/>
                        <a:ea typeface="Times New Roman" pitchFamily="2" charset="0"/>
                        <a:cs typeface="Times New Roman" pitchFamily="2" charset="0"/>
                      </a:endParaRPr>
                    </a:p>
                  </a:txBody>
                  <a:tcPr marL="121697" marR="121697" marT="0" marB="0">
                    <a:lnL w="12700" cap="flat" cmpd="sng" algn="ctr">
                      <a:solidFill>
                        <a:srgbClr val="02205E"/>
                      </a:solidFill>
                      <a:prstDash val="solid"/>
                      <a:round/>
                      <a:headEnd type="none" w="med" len="med"/>
                      <a:tailEnd type="none" w="med" len="med"/>
                    </a:lnL>
                    <a:lnR w="12700" cap="flat" cmpd="sng" algn="ctr">
                      <a:solidFill>
                        <a:srgbClr val="02205E"/>
                      </a:solidFill>
                      <a:prstDash val="solid"/>
                      <a:round/>
                      <a:headEnd type="none" w="med" len="med"/>
                      <a:tailEnd type="none" w="med" len="med"/>
                    </a:lnR>
                    <a:lnT w="12700" cap="flat" cmpd="sng" algn="ctr">
                      <a:solidFill>
                        <a:srgbClr val="02205E"/>
                      </a:solidFill>
                      <a:prstDash val="solid"/>
                      <a:round/>
                      <a:headEnd type="none" w="med" len="med"/>
                      <a:tailEnd type="none" w="med" len="med"/>
                    </a:lnT>
                    <a:lnB w="12700" cap="flat" cmpd="sng" algn="ctr">
                      <a:solidFill>
                        <a:srgbClr val="02205E"/>
                      </a:solidFill>
                      <a:prstDash val="solid"/>
                      <a:round/>
                      <a:headEnd type="none" w="med" len="med"/>
                      <a:tailEnd type="none" w="med" len="med"/>
                    </a:lnB>
                  </a:tcPr>
                </a:tc>
                <a:tc>
                  <a:txBody>
                    <a:bodyPr/>
                    <a:lstStyle/>
                    <a:p>
                      <a:pPr>
                        <a:spcAft>
                          <a:spcPts val="0"/>
                        </a:spcAft>
                      </a:pPr>
                      <a:r>
                        <a:rPr lang="en-GB" sz="1100" dirty="0">
                          <a:effectLst/>
                          <a:latin typeface="Times" pitchFamily="2" charset="0"/>
                          <a:ea typeface="Times New Roman" pitchFamily="2" charset="0"/>
                          <a:cs typeface="Calibri" panose="020F0502020204030204" pitchFamily="34" charset="0"/>
                        </a:rPr>
                        <a:t>Institute for Nuclear Research and Nuclear Energy of Bulgarian Academy of Sciences</a:t>
                      </a:r>
                      <a:endParaRPr lang="sv-SE" sz="1200" dirty="0">
                        <a:effectLst/>
                        <a:latin typeface="Times New Roman" pitchFamily="2" charset="0"/>
                        <a:ea typeface="Times New Roman" pitchFamily="2" charset="0"/>
                        <a:cs typeface="Times New Roman" pitchFamily="2" charset="0"/>
                      </a:endParaRPr>
                    </a:p>
                  </a:txBody>
                  <a:tcPr marL="121697" marR="121697" marT="0" marB="0">
                    <a:lnL w="12700" cap="flat" cmpd="sng" algn="ctr">
                      <a:solidFill>
                        <a:srgbClr val="02205E"/>
                      </a:solidFill>
                      <a:prstDash val="solid"/>
                      <a:round/>
                      <a:headEnd type="none" w="med" len="med"/>
                      <a:tailEnd type="none" w="med" len="med"/>
                    </a:lnL>
                    <a:lnR w="12700" cap="flat" cmpd="sng" algn="ctr">
                      <a:solidFill>
                        <a:srgbClr val="02205E"/>
                      </a:solidFill>
                      <a:prstDash val="solid"/>
                      <a:round/>
                      <a:headEnd type="none" w="med" len="med"/>
                      <a:tailEnd type="none" w="med" len="med"/>
                    </a:lnR>
                    <a:lnT w="12700" cap="flat" cmpd="sng" algn="ctr">
                      <a:solidFill>
                        <a:srgbClr val="02205E"/>
                      </a:solidFill>
                      <a:prstDash val="solid"/>
                      <a:round/>
                      <a:headEnd type="none" w="med" len="med"/>
                      <a:tailEnd type="none" w="med" len="med"/>
                    </a:lnT>
                    <a:lnB w="12700" cap="flat" cmpd="sng" algn="ctr">
                      <a:solidFill>
                        <a:srgbClr val="02205E"/>
                      </a:solidFill>
                      <a:prstDash val="solid"/>
                      <a:round/>
                      <a:headEnd type="none" w="med" len="med"/>
                      <a:tailEnd type="none" w="med" len="med"/>
                    </a:lnB>
                  </a:tcPr>
                </a:tc>
                <a:tc>
                  <a:txBody>
                    <a:bodyPr/>
                    <a:lstStyle/>
                    <a:p>
                      <a:pPr algn="ctr">
                        <a:spcAft>
                          <a:spcPts val="0"/>
                        </a:spcAft>
                      </a:pPr>
                      <a:r>
                        <a:rPr lang="en-GB" sz="1100">
                          <a:effectLst/>
                          <a:latin typeface="Times" pitchFamily="2" charset="0"/>
                          <a:ea typeface="Times New Roman" pitchFamily="2" charset="0"/>
                          <a:cs typeface="Calibri" panose="020F0502020204030204" pitchFamily="34" charset="0"/>
                        </a:rPr>
                        <a:t>BG</a:t>
                      </a:r>
                      <a:endParaRPr lang="sv-SE" sz="1200">
                        <a:effectLst/>
                        <a:latin typeface="Times New Roman" pitchFamily="2" charset="0"/>
                        <a:ea typeface="Times New Roman" pitchFamily="2" charset="0"/>
                        <a:cs typeface="Times New Roman" pitchFamily="2" charset="0"/>
                      </a:endParaRPr>
                    </a:p>
                  </a:txBody>
                  <a:tcPr marL="121697" marR="121697" marT="0" marB="0">
                    <a:lnL w="12700" cap="flat" cmpd="sng" algn="ctr">
                      <a:solidFill>
                        <a:srgbClr val="02205E"/>
                      </a:solidFill>
                      <a:prstDash val="solid"/>
                      <a:round/>
                      <a:headEnd type="none" w="med" len="med"/>
                      <a:tailEnd type="none" w="med" len="med"/>
                    </a:lnL>
                    <a:lnR w="12700" cap="flat" cmpd="sng" algn="ctr">
                      <a:solidFill>
                        <a:srgbClr val="02205E"/>
                      </a:solidFill>
                      <a:prstDash val="solid"/>
                      <a:round/>
                      <a:headEnd type="none" w="med" len="med"/>
                      <a:tailEnd type="none" w="med" len="med"/>
                    </a:lnR>
                    <a:lnT w="12700" cap="flat" cmpd="sng" algn="ctr">
                      <a:solidFill>
                        <a:srgbClr val="02205E"/>
                      </a:solidFill>
                      <a:prstDash val="solid"/>
                      <a:round/>
                      <a:headEnd type="none" w="med" len="med"/>
                      <a:tailEnd type="none" w="med" len="med"/>
                    </a:lnT>
                    <a:lnB w="12700" cap="flat" cmpd="sng" algn="ctr">
                      <a:solidFill>
                        <a:srgbClr val="02205E"/>
                      </a:solidFill>
                      <a:prstDash val="solid"/>
                      <a:round/>
                      <a:headEnd type="none" w="med" len="med"/>
                      <a:tailEnd type="none" w="med" len="med"/>
                    </a:lnB>
                  </a:tcPr>
                </a:tc>
                <a:extLst>
                  <a:ext uri="{0D108BD9-81ED-4DB2-BD59-A6C34878D82A}">
                    <a16:rowId xmlns:a16="http://schemas.microsoft.com/office/drawing/2014/main" val="3194617544"/>
                  </a:ext>
                </a:extLst>
              </a:tr>
              <a:tr h="181437">
                <a:tc>
                  <a:txBody>
                    <a:bodyPr/>
                    <a:lstStyle/>
                    <a:p>
                      <a:pPr>
                        <a:spcAft>
                          <a:spcPts val="0"/>
                        </a:spcAft>
                      </a:pPr>
                      <a:r>
                        <a:rPr lang="en-GB" sz="1100">
                          <a:effectLst/>
                          <a:latin typeface="Times" pitchFamily="2" charset="0"/>
                          <a:ea typeface="Times New Roman" pitchFamily="2" charset="0"/>
                          <a:cs typeface="Calibri" panose="020F0502020204030204" pitchFamily="34" charset="0"/>
                        </a:rPr>
                        <a:t>NT</a:t>
                      </a:r>
                      <a:endParaRPr lang="sv-SE" sz="1200">
                        <a:effectLst/>
                        <a:latin typeface="Times New Roman" pitchFamily="2" charset="0"/>
                        <a:ea typeface="Times New Roman" pitchFamily="2" charset="0"/>
                        <a:cs typeface="Times New Roman" pitchFamily="2" charset="0"/>
                      </a:endParaRPr>
                    </a:p>
                  </a:txBody>
                  <a:tcPr marL="121697" marR="121697" marT="0" marB="0">
                    <a:lnL w="12700" cap="flat" cmpd="sng" algn="ctr">
                      <a:solidFill>
                        <a:srgbClr val="02205E"/>
                      </a:solidFill>
                      <a:prstDash val="solid"/>
                      <a:round/>
                      <a:headEnd type="none" w="med" len="med"/>
                      <a:tailEnd type="none" w="med" len="med"/>
                    </a:lnL>
                    <a:lnR w="12700" cap="flat" cmpd="sng" algn="ctr">
                      <a:solidFill>
                        <a:srgbClr val="02205E"/>
                      </a:solidFill>
                      <a:prstDash val="solid"/>
                      <a:round/>
                      <a:headEnd type="none" w="med" len="med"/>
                      <a:tailEnd type="none" w="med" len="med"/>
                    </a:lnR>
                    <a:lnT w="12700" cap="flat" cmpd="sng" algn="ctr">
                      <a:solidFill>
                        <a:srgbClr val="02205E"/>
                      </a:solidFill>
                      <a:prstDash val="solid"/>
                      <a:round/>
                      <a:headEnd type="none" w="med" len="med"/>
                      <a:tailEnd type="none" w="med" len="med"/>
                    </a:lnT>
                    <a:lnB w="12700" cap="flat" cmpd="sng" algn="ctr">
                      <a:solidFill>
                        <a:srgbClr val="02205E"/>
                      </a:solidFill>
                      <a:prstDash val="solid"/>
                      <a:round/>
                      <a:headEnd type="none" w="med" len="med"/>
                      <a:tailEnd type="none" w="med" len="med"/>
                    </a:lnB>
                  </a:tcPr>
                </a:tc>
                <a:tc>
                  <a:txBody>
                    <a:bodyPr/>
                    <a:lstStyle/>
                    <a:p>
                      <a:pPr>
                        <a:spcAft>
                          <a:spcPts val="0"/>
                        </a:spcAft>
                      </a:pPr>
                      <a:r>
                        <a:rPr lang="en-GB" sz="1100">
                          <a:effectLst/>
                          <a:latin typeface="Times" pitchFamily="2" charset="0"/>
                          <a:ea typeface="Times New Roman" pitchFamily="2" charset="0"/>
                          <a:cs typeface="Calibri" panose="020F0502020204030204" pitchFamily="34" charset="0"/>
                        </a:rPr>
                        <a:t>Norwegian Technology Group AS</a:t>
                      </a:r>
                      <a:endParaRPr lang="sv-SE" sz="1200">
                        <a:effectLst/>
                        <a:latin typeface="Times New Roman" pitchFamily="2" charset="0"/>
                        <a:ea typeface="Times New Roman" pitchFamily="2" charset="0"/>
                        <a:cs typeface="Times New Roman" pitchFamily="2" charset="0"/>
                      </a:endParaRPr>
                    </a:p>
                  </a:txBody>
                  <a:tcPr marL="121697" marR="121697" marT="0" marB="0">
                    <a:lnL w="12700" cap="flat" cmpd="sng" algn="ctr">
                      <a:solidFill>
                        <a:srgbClr val="02205E"/>
                      </a:solidFill>
                      <a:prstDash val="solid"/>
                      <a:round/>
                      <a:headEnd type="none" w="med" len="med"/>
                      <a:tailEnd type="none" w="med" len="med"/>
                    </a:lnL>
                    <a:lnR w="12700" cap="flat" cmpd="sng" algn="ctr">
                      <a:solidFill>
                        <a:srgbClr val="02205E"/>
                      </a:solidFill>
                      <a:prstDash val="solid"/>
                      <a:round/>
                      <a:headEnd type="none" w="med" len="med"/>
                      <a:tailEnd type="none" w="med" len="med"/>
                    </a:lnR>
                    <a:lnT w="12700" cap="flat" cmpd="sng" algn="ctr">
                      <a:solidFill>
                        <a:srgbClr val="02205E"/>
                      </a:solidFill>
                      <a:prstDash val="solid"/>
                      <a:round/>
                      <a:headEnd type="none" w="med" len="med"/>
                      <a:tailEnd type="none" w="med" len="med"/>
                    </a:lnT>
                    <a:lnB w="12700" cap="flat" cmpd="sng" algn="ctr">
                      <a:solidFill>
                        <a:srgbClr val="02205E"/>
                      </a:solidFill>
                      <a:prstDash val="solid"/>
                      <a:round/>
                      <a:headEnd type="none" w="med" len="med"/>
                      <a:tailEnd type="none" w="med" len="med"/>
                    </a:lnB>
                  </a:tcPr>
                </a:tc>
                <a:tc>
                  <a:txBody>
                    <a:bodyPr/>
                    <a:lstStyle/>
                    <a:p>
                      <a:pPr algn="ctr">
                        <a:spcAft>
                          <a:spcPts val="0"/>
                        </a:spcAft>
                      </a:pPr>
                      <a:r>
                        <a:rPr lang="en-GB" sz="1100">
                          <a:effectLst/>
                          <a:latin typeface="Times" pitchFamily="2" charset="0"/>
                          <a:ea typeface="Times New Roman" pitchFamily="2" charset="0"/>
                          <a:cs typeface="Calibri" panose="020F0502020204030204" pitchFamily="34" charset="0"/>
                        </a:rPr>
                        <a:t>NO</a:t>
                      </a:r>
                      <a:endParaRPr lang="sv-SE" sz="1200">
                        <a:effectLst/>
                        <a:latin typeface="Times New Roman" pitchFamily="2" charset="0"/>
                        <a:ea typeface="Times New Roman" pitchFamily="2" charset="0"/>
                        <a:cs typeface="Times New Roman" pitchFamily="2" charset="0"/>
                      </a:endParaRPr>
                    </a:p>
                  </a:txBody>
                  <a:tcPr marL="121697" marR="121697" marT="0" marB="0">
                    <a:lnL w="12700" cap="flat" cmpd="sng" algn="ctr">
                      <a:solidFill>
                        <a:srgbClr val="02205E"/>
                      </a:solidFill>
                      <a:prstDash val="solid"/>
                      <a:round/>
                      <a:headEnd type="none" w="med" len="med"/>
                      <a:tailEnd type="none" w="med" len="med"/>
                    </a:lnL>
                    <a:lnR w="12700" cap="flat" cmpd="sng" algn="ctr">
                      <a:solidFill>
                        <a:srgbClr val="02205E"/>
                      </a:solidFill>
                      <a:prstDash val="solid"/>
                      <a:round/>
                      <a:headEnd type="none" w="med" len="med"/>
                      <a:tailEnd type="none" w="med" len="med"/>
                    </a:lnR>
                    <a:lnT w="12700" cap="flat" cmpd="sng" algn="ctr">
                      <a:solidFill>
                        <a:srgbClr val="02205E"/>
                      </a:solidFill>
                      <a:prstDash val="solid"/>
                      <a:round/>
                      <a:headEnd type="none" w="med" len="med"/>
                      <a:tailEnd type="none" w="med" len="med"/>
                    </a:lnT>
                    <a:lnB w="12700" cap="flat" cmpd="sng" algn="ctr">
                      <a:solidFill>
                        <a:srgbClr val="02205E"/>
                      </a:solidFill>
                      <a:prstDash val="solid"/>
                      <a:round/>
                      <a:headEnd type="none" w="med" len="med"/>
                      <a:tailEnd type="none" w="med" len="med"/>
                    </a:lnB>
                  </a:tcPr>
                </a:tc>
                <a:extLst>
                  <a:ext uri="{0D108BD9-81ED-4DB2-BD59-A6C34878D82A}">
                    <a16:rowId xmlns:a16="http://schemas.microsoft.com/office/drawing/2014/main" val="2047668081"/>
                  </a:ext>
                </a:extLst>
              </a:tr>
              <a:tr h="362874">
                <a:tc>
                  <a:txBody>
                    <a:bodyPr/>
                    <a:lstStyle/>
                    <a:p>
                      <a:pPr>
                        <a:spcAft>
                          <a:spcPts val="0"/>
                        </a:spcAft>
                      </a:pPr>
                      <a:r>
                        <a:rPr lang="en-GB" sz="1100">
                          <a:effectLst/>
                          <a:latin typeface="Times" pitchFamily="2" charset="0"/>
                          <a:ea typeface="Times New Roman" pitchFamily="2" charset="0"/>
                          <a:cs typeface="Calibri" panose="020F0502020204030204" pitchFamily="34" charset="0"/>
                        </a:rPr>
                        <a:t>NWO</a:t>
                      </a:r>
                      <a:endParaRPr lang="sv-SE" sz="1200">
                        <a:effectLst/>
                        <a:latin typeface="Times New Roman" pitchFamily="2" charset="0"/>
                        <a:ea typeface="Times New Roman" pitchFamily="2" charset="0"/>
                        <a:cs typeface="Times New Roman" pitchFamily="2" charset="0"/>
                      </a:endParaRPr>
                    </a:p>
                  </a:txBody>
                  <a:tcPr marL="121697" marR="121697" marT="0" marB="0">
                    <a:lnL w="12700" cap="flat" cmpd="sng" algn="ctr">
                      <a:solidFill>
                        <a:srgbClr val="02205E"/>
                      </a:solidFill>
                      <a:prstDash val="solid"/>
                      <a:round/>
                      <a:headEnd type="none" w="med" len="med"/>
                      <a:tailEnd type="none" w="med" len="med"/>
                    </a:lnL>
                    <a:lnR w="12700" cap="flat" cmpd="sng" algn="ctr">
                      <a:solidFill>
                        <a:srgbClr val="02205E"/>
                      </a:solidFill>
                      <a:prstDash val="solid"/>
                      <a:round/>
                      <a:headEnd type="none" w="med" len="med"/>
                      <a:tailEnd type="none" w="med" len="med"/>
                    </a:lnR>
                    <a:lnT w="12700" cap="flat" cmpd="sng" algn="ctr">
                      <a:solidFill>
                        <a:srgbClr val="02205E"/>
                      </a:solidFill>
                      <a:prstDash val="solid"/>
                      <a:round/>
                      <a:headEnd type="none" w="med" len="med"/>
                      <a:tailEnd type="none" w="med" len="med"/>
                    </a:lnT>
                    <a:lnB w="12700" cap="flat" cmpd="sng" algn="ctr">
                      <a:solidFill>
                        <a:srgbClr val="02205E"/>
                      </a:solidFill>
                      <a:prstDash val="solid"/>
                      <a:round/>
                      <a:headEnd type="none" w="med" len="med"/>
                      <a:tailEnd type="none" w="med" len="med"/>
                    </a:lnB>
                  </a:tcPr>
                </a:tc>
                <a:tc>
                  <a:txBody>
                    <a:bodyPr/>
                    <a:lstStyle/>
                    <a:p>
                      <a:pPr>
                        <a:spcAft>
                          <a:spcPts val="0"/>
                        </a:spcAft>
                      </a:pPr>
                      <a:r>
                        <a:rPr lang="en-GB" sz="1100">
                          <a:effectLst/>
                          <a:latin typeface="Times" pitchFamily="2" charset="0"/>
                          <a:ea typeface="Times New Roman" pitchFamily="2" charset="0"/>
                          <a:cs typeface="Calibri" panose="020F0502020204030204" pitchFamily="34" charset="0"/>
                        </a:rPr>
                        <a:t>Ministry of Economic Affairs and Climate Policy</a:t>
                      </a:r>
                      <a:endParaRPr lang="sv-SE" sz="1200">
                        <a:effectLst/>
                        <a:latin typeface="Times New Roman" pitchFamily="2" charset="0"/>
                        <a:ea typeface="Times New Roman" pitchFamily="2" charset="0"/>
                        <a:cs typeface="Times New Roman" pitchFamily="2" charset="0"/>
                      </a:endParaRPr>
                    </a:p>
                    <a:p>
                      <a:pPr>
                        <a:spcAft>
                          <a:spcPts val="0"/>
                        </a:spcAft>
                      </a:pPr>
                      <a:r>
                        <a:rPr lang="en-GB" sz="1100">
                          <a:effectLst/>
                          <a:latin typeface="Times" pitchFamily="2" charset="0"/>
                          <a:ea typeface="Times New Roman" pitchFamily="2" charset="0"/>
                          <a:cs typeface="Calibri" panose="020F0502020204030204" pitchFamily="34" charset="0"/>
                        </a:rPr>
                        <a:t>Ministry of Education, Culture and Science</a:t>
                      </a:r>
                      <a:endParaRPr lang="sv-SE" sz="1200">
                        <a:effectLst/>
                        <a:latin typeface="Times New Roman" pitchFamily="2" charset="0"/>
                        <a:ea typeface="Times New Roman" pitchFamily="2" charset="0"/>
                        <a:cs typeface="Times New Roman" pitchFamily="2" charset="0"/>
                      </a:endParaRPr>
                    </a:p>
                  </a:txBody>
                  <a:tcPr marL="121697" marR="121697" marT="0" marB="0">
                    <a:lnL w="12700" cap="flat" cmpd="sng" algn="ctr">
                      <a:solidFill>
                        <a:srgbClr val="02205E"/>
                      </a:solidFill>
                      <a:prstDash val="solid"/>
                      <a:round/>
                      <a:headEnd type="none" w="med" len="med"/>
                      <a:tailEnd type="none" w="med" len="med"/>
                    </a:lnL>
                    <a:lnR w="12700" cap="flat" cmpd="sng" algn="ctr">
                      <a:solidFill>
                        <a:srgbClr val="02205E"/>
                      </a:solidFill>
                      <a:prstDash val="solid"/>
                      <a:round/>
                      <a:headEnd type="none" w="med" len="med"/>
                      <a:tailEnd type="none" w="med" len="med"/>
                    </a:lnR>
                    <a:lnT w="12700" cap="flat" cmpd="sng" algn="ctr">
                      <a:solidFill>
                        <a:srgbClr val="02205E"/>
                      </a:solidFill>
                      <a:prstDash val="solid"/>
                      <a:round/>
                      <a:headEnd type="none" w="med" len="med"/>
                      <a:tailEnd type="none" w="med" len="med"/>
                    </a:lnT>
                    <a:lnB w="12700" cap="flat" cmpd="sng" algn="ctr">
                      <a:solidFill>
                        <a:srgbClr val="02205E"/>
                      </a:solidFill>
                      <a:prstDash val="solid"/>
                      <a:round/>
                      <a:headEnd type="none" w="med" len="med"/>
                      <a:tailEnd type="none" w="med" len="med"/>
                    </a:lnB>
                  </a:tcPr>
                </a:tc>
                <a:tc>
                  <a:txBody>
                    <a:bodyPr/>
                    <a:lstStyle/>
                    <a:p>
                      <a:pPr algn="ctr">
                        <a:spcAft>
                          <a:spcPts val="0"/>
                        </a:spcAft>
                      </a:pPr>
                      <a:r>
                        <a:rPr lang="en-GB" sz="1100">
                          <a:effectLst/>
                          <a:latin typeface="Times" pitchFamily="2" charset="0"/>
                          <a:ea typeface="Times New Roman" pitchFamily="2" charset="0"/>
                          <a:cs typeface="Calibri" panose="020F0502020204030204" pitchFamily="34" charset="0"/>
                        </a:rPr>
                        <a:t>NL</a:t>
                      </a:r>
                      <a:endParaRPr lang="sv-SE" sz="1200">
                        <a:effectLst/>
                        <a:latin typeface="Times New Roman" pitchFamily="2" charset="0"/>
                        <a:ea typeface="Times New Roman" pitchFamily="2" charset="0"/>
                        <a:cs typeface="Times New Roman" pitchFamily="2" charset="0"/>
                      </a:endParaRPr>
                    </a:p>
                  </a:txBody>
                  <a:tcPr marL="121697" marR="121697" marT="0" marB="0">
                    <a:lnL w="12700" cap="flat" cmpd="sng" algn="ctr">
                      <a:solidFill>
                        <a:srgbClr val="02205E"/>
                      </a:solidFill>
                      <a:prstDash val="solid"/>
                      <a:round/>
                      <a:headEnd type="none" w="med" len="med"/>
                      <a:tailEnd type="none" w="med" len="med"/>
                    </a:lnL>
                    <a:lnR w="12700" cap="flat" cmpd="sng" algn="ctr">
                      <a:solidFill>
                        <a:srgbClr val="02205E"/>
                      </a:solidFill>
                      <a:prstDash val="solid"/>
                      <a:round/>
                      <a:headEnd type="none" w="med" len="med"/>
                      <a:tailEnd type="none" w="med" len="med"/>
                    </a:lnR>
                    <a:lnT w="12700" cap="flat" cmpd="sng" algn="ctr">
                      <a:solidFill>
                        <a:srgbClr val="02205E"/>
                      </a:solidFill>
                      <a:prstDash val="solid"/>
                      <a:round/>
                      <a:headEnd type="none" w="med" len="med"/>
                      <a:tailEnd type="none" w="med" len="med"/>
                    </a:lnT>
                    <a:lnB w="12700" cap="flat" cmpd="sng" algn="ctr">
                      <a:solidFill>
                        <a:srgbClr val="02205E"/>
                      </a:solidFill>
                      <a:prstDash val="solid"/>
                      <a:round/>
                      <a:headEnd type="none" w="med" len="med"/>
                      <a:tailEnd type="none" w="med" len="med"/>
                    </a:lnB>
                  </a:tcPr>
                </a:tc>
                <a:extLst>
                  <a:ext uri="{0D108BD9-81ED-4DB2-BD59-A6C34878D82A}">
                    <a16:rowId xmlns:a16="http://schemas.microsoft.com/office/drawing/2014/main" val="4147560521"/>
                  </a:ext>
                </a:extLst>
              </a:tr>
              <a:tr h="181437">
                <a:tc>
                  <a:txBody>
                    <a:bodyPr/>
                    <a:lstStyle/>
                    <a:p>
                      <a:pPr>
                        <a:spcAft>
                          <a:spcPts val="0"/>
                        </a:spcAft>
                      </a:pPr>
                      <a:r>
                        <a:rPr lang="en-GB" sz="1100">
                          <a:effectLst/>
                          <a:latin typeface="Times" pitchFamily="2" charset="0"/>
                          <a:ea typeface="Times New Roman" pitchFamily="2" charset="0"/>
                          <a:cs typeface="Calibri" panose="020F0502020204030204" pitchFamily="34" charset="0"/>
                        </a:rPr>
                        <a:t>PERIIA Network</a:t>
                      </a:r>
                      <a:endParaRPr lang="sv-SE" sz="1200">
                        <a:effectLst/>
                        <a:latin typeface="Times New Roman" pitchFamily="2" charset="0"/>
                        <a:ea typeface="Times New Roman" pitchFamily="2" charset="0"/>
                        <a:cs typeface="Times New Roman" pitchFamily="2" charset="0"/>
                      </a:endParaRPr>
                    </a:p>
                  </a:txBody>
                  <a:tcPr marL="121697" marR="121697" marT="0" marB="0">
                    <a:lnL w="12700" cap="flat" cmpd="sng" algn="ctr">
                      <a:solidFill>
                        <a:srgbClr val="02205E"/>
                      </a:solidFill>
                      <a:prstDash val="solid"/>
                      <a:round/>
                      <a:headEnd type="none" w="med" len="med"/>
                      <a:tailEnd type="none" w="med" len="med"/>
                    </a:lnL>
                    <a:lnR w="12700" cap="flat" cmpd="sng" algn="ctr">
                      <a:solidFill>
                        <a:srgbClr val="02205E"/>
                      </a:solidFill>
                      <a:prstDash val="solid"/>
                      <a:round/>
                      <a:headEnd type="none" w="med" len="med"/>
                      <a:tailEnd type="none" w="med" len="med"/>
                    </a:lnR>
                    <a:lnT w="12700" cap="flat" cmpd="sng" algn="ctr">
                      <a:solidFill>
                        <a:srgbClr val="02205E"/>
                      </a:solidFill>
                      <a:prstDash val="solid"/>
                      <a:round/>
                      <a:headEnd type="none" w="med" len="med"/>
                      <a:tailEnd type="none" w="med" len="med"/>
                    </a:lnT>
                    <a:lnB w="12700" cap="flat" cmpd="sng" algn="ctr">
                      <a:solidFill>
                        <a:srgbClr val="02205E"/>
                      </a:solidFill>
                      <a:prstDash val="solid"/>
                      <a:round/>
                      <a:headEnd type="none" w="med" len="med"/>
                      <a:tailEnd type="none" w="med" len="med"/>
                    </a:lnB>
                  </a:tcPr>
                </a:tc>
                <a:tc>
                  <a:txBody>
                    <a:bodyPr/>
                    <a:lstStyle/>
                    <a:p>
                      <a:pPr>
                        <a:spcAft>
                          <a:spcPts val="0"/>
                        </a:spcAft>
                      </a:pPr>
                      <a:r>
                        <a:rPr lang="en-GB" sz="1100">
                          <a:effectLst/>
                          <a:latin typeface="Times" pitchFamily="2" charset="0"/>
                          <a:ea typeface="Times New Roman" pitchFamily="2" charset="0"/>
                          <a:cs typeface="Calibri" panose="020F0502020204030204" pitchFamily="34" charset="0"/>
                        </a:rPr>
                        <a:t>Pan-European Research Infrastructure ILO Association</a:t>
                      </a:r>
                      <a:endParaRPr lang="sv-SE" sz="1200">
                        <a:effectLst/>
                        <a:latin typeface="Times New Roman" pitchFamily="2" charset="0"/>
                        <a:ea typeface="Times New Roman" pitchFamily="2" charset="0"/>
                        <a:cs typeface="Times New Roman" pitchFamily="2" charset="0"/>
                      </a:endParaRPr>
                    </a:p>
                  </a:txBody>
                  <a:tcPr marL="121697" marR="121697" marT="0" marB="0">
                    <a:lnL w="12700" cap="flat" cmpd="sng" algn="ctr">
                      <a:solidFill>
                        <a:srgbClr val="02205E"/>
                      </a:solidFill>
                      <a:prstDash val="solid"/>
                      <a:round/>
                      <a:headEnd type="none" w="med" len="med"/>
                      <a:tailEnd type="none" w="med" len="med"/>
                    </a:lnL>
                    <a:lnR w="12700" cap="flat" cmpd="sng" algn="ctr">
                      <a:solidFill>
                        <a:srgbClr val="02205E"/>
                      </a:solidFill>
                      <a:prstDash val="solid"/>
                      <a:round/>
                      <a:headEnd type="none" w="med" len="med"/>
                      <a:tailEnd type="none" w="med" len="med"/>
                    </a:lnR>
                    <a:lnT w="12700" cap="flat" cmpd="sng" algn="ctr">
                      <a:solidFill>
                        <a:srgbClr val="02205E"/>
                      </a:solidFill>
                      <a:prstDash val="solid"/>
                      <a:round/>
                      <a:headEnd type="none" w="med" len="med"/>
                      <a:tailEnd type="none" w="med" len="med"/>
                    </a:lnT>
                    <a:lnB w="12700" cap="flat" cmpd="sng" algn="ctr">
                      <a:solidFill>
                        <a:srgbClr val="02205E"/>
                      </a:solidFill>
                      <a:prstDash val="solid"/>
                      <a:round/>
                      <a:headEnd type="none" w="med" len="med"/>
                      <a:tailEnd type="none" w="med" len="med"/>
                    </a:lnB>
                  </a:tcPr>
                </a:tc>
                <a:tc>
                  <a:txBody>
                    <a:bodyPr/>
                    <a:lstStyle/>
                    <a:p>
                      <a:pPr algn="ctr">
                        <a:spcAft>
                          <a:spcPts val="0"/>
                        </a:spcAft>
                      </a:pPr>
                      <a:r>
                        <a:rPr lang="en-GB" sz="1100">
                          <a:effectLst/>
                          <a:latin typeface="Times" pitchFamily="2" charset="0"/>
                          <a:ea typeface="Times New Roman" pitchFamily="2" charset="0"/>
                          <a:cs typeface="Calibri" panose="020F0502020204030204" pitchFamily="34" charset="0"/>
                        </a:rPr>
                        <a:t>EU</a:t>
                      </a:r>
                      <a:endParaRPr lang="sv-SE" sz="1200">
                        <a:effectLst/>
                        <a:latin typeface="Times New Roman" pitchFamily="2" charset="0"/>
                        <a:ea typeface="Times New Roman" pitchFamily="2" charset="0"/>
                        <a:cs typeface="Times New Roman" pitchFamily="2" charset="0"/>
                      </a:endParaRPr>
                    </a:p>
                  </a:txBody>
                  <a:tcPr marL="121697" marR="121697" marT="0" marB="0">
                    <a:lnL w="12700" cap="flat" cmpd="sng" algn="ctr">
                      <a:solidFill>
                        <a:srgbClr val="02205E"/>
                      </a:solidFill>
                      <a:prstDash val="solid"/>
                      <a:round/>
                      <a:headEnd type="none" w="med" len="med"/>
                      <a:tailEnd type="none" w="med" len="med"/>
                    </a:lnL>
                    <a:lnR w="12700" cap="flat" cmpd="sng" algn="ctr">
                      <a:solidFill>
                        <a:srgbClr val="02205E"/>
                      </a:solidFill>
                      <a:prstDash val="solid"/>
                      <a:round/>
                      <a:headEnd type="none" w="med" len="med"/>
                      <a:tailEnd type="none" w="med" len="med"/>
                    </a:lnR>
                    <a:lnT w="12700" cap="flat" cmpd="sng" algn="ctr">
                      <a:solidFill>
                        <a:srgbClr val="02205E"/>
                      </a:solidFill>
                      <a:prstDash val="solid"/>
                      <a:round/>
                      <a:headEnd type="none" w="med" len="med"/>
                      <a:tailEnd type="none" w="med" len="med"/>
                    </a:lnT>
                    <a:lnB w="12700" cap="flat" cmpd="sng" algn="ctr">
                      <a:solidFill>
                        <a:srgbClr val="02205E"/>
                      </a:solidFill>
                      <a:prstDash val="solid"/>
                      <a:round/>
                      <a:headEnd type="none" w="med" len="med"/>
                      <a:tailEnd type="none" w="med" len="med"/>
                    </a:lnB>
                  </a:tcPr>
                </a:tc>
                <a:extLst>
                  <a:ext uri="{0D108BD9-81ED-4DB2-BD59-A6C34878D82A}">
                    <a16:rowId xmlns:a16="http://schemas.microsoft.com/office/drawing/2014/main" val="112009283"/>
                  </a:ext>
                </a:extLst>
              </a:tr>
              <a:tr h="181437">
                <a:tc>
                  <a:txBody>
                    <a:bodyPr/>
                    <a:lstStyle/>
                    <a:p>
                      <a:pPr>
                        <a:spcAft>
                          <a:spcPts val="0"/>
                        </a:spcAft>
                      </a:pPr>
                      <a:r>
                        <a:rPr lang="en-GB" sz="1100">
                          <a:effectLst/>
                          <a:latin typeface="Times" pitchFamily="2" charset="0"/>
                          <a:ea typeface="Times New Roman" pitchFamily="2" charset="0"/>
                          <a:cs typeface="Calibri" panose="020F0502020204030204" pitchFamily="34" charset="0"/>
                        </a:rPr>
                        <a:t>Swiss ILO</a:t>
                      </a:r>
                      <a:endParaRPr lang="sv-SE" sz="1200">
                        <a:effectLst/>
                        <a:latin typeface="Times New Roman" pitchFamily="2" charset="0"/>
                        <a:ea typeface="Times New Roman" pitchFamily="2" charset="0"/>
                        <a:cs typeface="Times New Roman" pitchFamily="2" charset="0"/>
                      </a:endParaRPr>
                    </a:p>
                  </a:txBody>
                  <a:tcPr marL="121697" marR="121697" marT="0" marB="0">
                    <a:lnL w="12700" cap="flat" cmpd="sng" algn="ctr">
                      <a:solidFill>
                        <a:srgbClr val="02205E"/>
                      </a:solidFill>
                      <a:prstDash val="solid"/>
                      <a:round/>
                      <a:headEnd type="none" w="med" len="med"/>
                      <a:tailEnd type="none" w="med" len="med"/>
                    </a:lnL>
                    <a:lnR w="12700" cap="flat" cmpd="sng" algn="ctr">
                      <a:solidFill>
                        <a:srgbClr val="02205E"/>
                      </a:solidFill>
                      <a:prstDash val="solid"/>
                      <a:round/>
                      <a:headEnd type="none" w="med" len="med"/>
                      <a:tailEnd type="none" w="med" len="med"/>
                    </a:lnR>
                    <a:lnT w="12700" cap="flat" cmpd="sng" algn="ctr">
                      <a:solidFill>
                        <a:srgbClr val="02205E"/>
                      </a:solidFill>
                      <a:prstDash val="solid"/>
                      <a:round/>
                      <a:headEnd type="none" w="med" len="med"/>
                      <a:tailEnd type="none" w="med" len="med"/>
                    </a:lnT>
                    <a:lnB w="12700" cap="flat" cmpd="sng" algn="ctr">
                      <a:solidFill>
                        <a:srgbClr val="02205E"/>
                      </a:solidFill>
                      <a:prstDash val="solid"/>
                      <a:round/>
                      <a:headEnd type="none" w="med" len="med"/>
                      <a:tailEnd type="none" w="med" len="med"/>
                    </a:lnB>
                  </a:tcPr>
                </a:tc>
                <a:tc>
                  <a:txBody>
                    <a:bodyPr/>
                    <a:lstStyle/>
                    <a:p>
                      <a:pPr>
                        <a:spcAft>
                          <a:spcPts val="0"/>
                        </a:spcAft>
                      </a:pPr>
                      <a:r>
                        <a:rPr lang="en-GB" sz="1100">
                          <a:effectLst/>
                          <a:latin typeface="Times" pitchFamily="2" charset="0"/>
                          <a:ea typeface="Times New Roman" pitchFamily="2" charset="0"/>
                          <a:cs typeface="Calibri" panose="020F0502020204030204" pitchFamily="34" charset="0"/>
                        </a:rPr>
                        <a:t>Swiss Industry Liaison Office</a:t>
                      </a:r>
                      <a:endParaRPr lang="sv-SE" sz="1200">
                        <a:effectLst/>
                        <a:latin typeface="Times New Roman" pitchFamily="2" charset="0"/>
                        <a:ea typeface="Times New Roman" pitchFamily="2" charset="0"/>
                        <a:cs typeface="Times New Roman" pitchFamily="2" charset="0"/>
                      </a:endParaRPr>
                    </a:p>
                  </a:txBody>
                  <a:tcPr marL="121697" marR="121697" marT="0" marB="0">
                    <a:lnL w="12700" cap="flat" cmpd="sng" algn="ctr">
                      <a:solidFill>
                        <a:srgbClr val="02205E"/>
                      </a:solidFill>
                      <a:prstDash val="solid"/>
                      <a:round/>
                      <a:headEnd type="none" w="med" len="med"/>
                      <a:tailEnd type="none" w="med" len="med"/>
                    </a:lnL>
                    <a:lnR w="12700" cap="flat" cmpd="sng" algn="ctr">
                      <a:solidFill>
                        <a:srgbClr val="02205E"/>
                      </a:solidFill>
                      <a:prstDash val="solid"/>
                      <a:round/>
                      <a:headEnd type="none" w="med" len="med"/>
                      <a:tailEnd type="none" w="med" len="med"/>
                    </a:lnR>
                    <a:lnT w="12700" cap="flat" cmpd="sng" algn="ctr">
                      <a:solidFill>
                        <a:srgbClr val="02205E"/>
                      </a:solidFill>
                      <a:prstDash val="solid"/>
                      <a:round/>
                      <a:headEnd type="none" w="med" len="med"/>
                      <a:tailEnd type="none" w="med" len="med"/>
                    </a:lnT>
                    <a:lnB w="12700" cap="flat" cmpd="sng" algn="ctr">
                      <a:solidFill>
                        <a:srgbClr val="02205E"/>
                      </a:solidFill>
                      <a:prstDash val="solid"/>
                      <a:round/>
                      <a:headEnd type="none" w="med" len="med"/>
                      <a:tailEnd type="none" w="med" len="med"/>
                    </a:lnB>
                  </a:tcPr>
                </a:tc>
                <a:tc>
                  <a:txBody>
                    <a:bodyPr/>
                    <a:lstStyle/>
                    <a:p>
                      <a:pPr algn="ctr">
                        <a:spcAft>
                          <a:spcPts val="0"/>
                        </a:spcAft>
                      </a:pPr>
                      <a:r>
                        <a:rPr lang="en-GB" sz="1100">
                          <a:effectLst/>
                          <a:latin typeface="Times" pitchFamily="2" charset="0"/>
                          <a:ea typeface="Times New Roman" pitchFamily="2" charset="0"/>
                          <a:cs typeface="Calibri" panose="020F0502020204030204" pitchFamily="34" charset="0"/>
                        </a:rPr>
                        <a:t>CH</a:t>
                      </a:r>
                      <a:endParaRPr lang="sv-SE" sz="1200">
                        <a:effectLst/>
                        <a:latin typeface="Times New Roman" pitchFamily="2" charset="0"/>
                        <a:ea typeface="Times New Roman" pitchFamily="2" charset="0"/>
                        <a:cs typeface="Times New Roman" pitchFamily="2" charset="0"/>
                      </a:endParaRPr>
                    </a:p>
                  </a:txBody>
                  <a:tcPr marL="121697" marR="121697" marT="0" marB="0">
                    <a:lnL w="12700" cap="flat" cmpd="sng" algn="ctr">
                      <a:solidFill>
                        <a:srgbClr val="02205E"/>
                      </a:solidFill>
                      <a:prstDash val="solid"/>
                      <a:round/>
                      <a:headEnd type="none" w="med" len="med"/>
                      <a:tailEnd type="none" w="med" len="med"/>
                    </a:lnL>
                    <a:lnR w="12700" cap="flat" cmpd="sng" algn="ctr">
                      <a:solidFill>
                        <a:srgbClr val="02205E"/>
                      </a:solidFill>
                      <a:prstDash val="solid"/>
                      <a:round/>
                      <a:headEnd type="none" w="med" len="med"/>
                      <a:tailEnd type="none" w="med" len="med"/>
                    </a:lnR>
                    <a:lnT w="12700" cap="flat" cmpd="sng" algn="ctr">
                      <a:solidFill>
                        <a:srgbClr val="02205E"/>
                      </a:solidFill>
                      <a:prstDash val="solid"/>
                      <a:round/>
                      <a:headEnd type="none" w="med" len="med"/>
                      <a:tailEnd type="none" w="med" len="med"/>
                    </a:lnT>
                    <a:lnB w="12700" cap="flat" cmpd="sng" algn="ctr">
                      <a:solidFill>
                        <a:srgbClr val="02205E"/>
                      </a:solidFill>
                      <a:prstDash val="solid"/>
                      <a:round/>
                      <a:headEnd type="none" w="med" len="med"/>
                      <a:tailEnd type="none" w="med" len="med"/>
                    </a:lnB>
                  </a:tcPr>
                </a:tc>
                <a:extLst>
                  <a:ext uri="{0D108BD9-81ED-4DB2-BD59-A6C34878D82A}">
                    <a16:rowId xmlns:a16="http://schemas.microsoft.com/office/drawing/2014/main" val="2408438605"/>
                  </a:ext>
                </a:extLst>
              </a:tr>
              <a:tr h="362874">
                <a:tc>
                  <a:txBody>
                    <a:bodyPr/>
                    <a:lstStyle/>
                    <a:p>
                      <a:pPr>
                        <a:spcAft>
                          <a:spcPts val="0"/>
                        </a:spcAft>
                      </a:pPr>
                      <a:r>
                        <a:rPr lang="en-GB" sz="1100">
                          <a:effectLst/>
                          <a:latin typeface="Times" pitchFamily="2" charset="0"/>
                          <a:ea typeface="Times New Roman" pitchFamily="2" charset="0"/>
                          <a:cs typeface="Calibri" panose="020F0502020204030204" pitchFamily="34" charset="0"/>
                        </a:rPr>
                        <a:t>Technology Centre CAS</a:t>
                      </a:r>
                      <a:endParaRPr lang="sv-SE" sz="1200">
                        <a:effectLst/>
                        <a:latin typeface="Times New Roman" pitchFamily="2" charset="0"/>
                        <a:ea typeface="Times New Roman" pitchFamily="2" charset="0"/>
                        <a:cs typeface="Times New Roman" pitchFamily="2" charset="0"/>
                      </a:endParaRPr>
                    </a:p>
                  </a:txBody>
                  <a:tcPr marL="121697" marR="121697" marT="0" marB="0">
                    <a:lnL w="12700" cap="flat" cmpd="sng" algn="ctr">
                      <a:solidFill>
                        <a:srgbClr val="02205E"/>
                      </a:solidFill>
                      <a:prstDash val="solid"/>
                      <a:round/>
                      <a:headEnd type="none" w="med" len="med"/>
                      <a:tailEnd type="none" w="med" len="med"/>
                    </a:lnL>
                    <a:lnR w="12700" cap="flat" cmpd="sng" algn="ctr">
                      <a:solidFill>
                        <a:srgbClr val="02205E"/>
                      </a:solidFill>
                      <a:prstDash val="solid"/>
                      <a:round/>
                      <a:headEnd type="none" w="med" len="med"/>
                      <a:tailEnd type="none" w="med" len="med"/>
                    </a:lnR>
                    <a:lnT w="12700" cap="flat" cmpd="sng" algn="ctr">
                      <a:solidFill>
                        <a:srgbClr val="02205E"/>
                      </a:solidFill>
                      <a:prstDash val="solid"/>
                      <a:round/>
                      <a:headEnd type="none" w="med" len="med"/>
                      <a:tailEnd type="none" w="med" len="med"/>
                    </a:lnT>
                    <a:lnB w="12700" cap="flat" cmpd="sng" algn="ctr">
                      <a:solidFill>
                        <a:srgbClr val="02205E"/>
                      </a:solidFill>
                      <a:prstDash val="solid"/>
                      <a:round/>
                      <a:headEnd type="none" w="med" len="med"/>
                      <a:tailEnd type="none" w="med" len="med"/>
                    </a:lnB>
                  </a:tcPr>
                </a:tc>
                <a:tc>
                  <a:txBody>
                    <a:bodyPr/>
                    <a:lstStyle/>
                    <a:p>
                      <a:pPr>
                        <a:spcAft>
                          <a:spcPts val="0"/>
                        </a:spcAft>
                      </a:pPr>
                      <a:r>
                        <a:rPr lang="en-GB" sz="1100">
                          <a:effectLst/>
                          <a:latin typeface="Times" pitchFamily="2" charset="0"/>
                          <a:ea typeface="Times New Roman" pitchFamily="2" charset="0"/>
                          <a:cs typeface="Calibri" panose="020F0502020204030204" pitchFamily="34" charset="0"/>
                        </a:rPr>
                        <a:t>Technology Centre Czech Academy of Sciences</a:t>
                      </a:r>
                      <a:endParaRPr lang="sv-SE" sz="1200">
                        <a:effectLst/>
                        <a:latin typeface="Times New Roman" pitchFamily="2" charset="0"/>
                        <a:ea typeface="Times New Roman" pitchFamily="2" charset="0"/>
                        <a:cs typeface="Times New Roman" pitchFamily="2" charset="0"/>
                      </a:endParaRPr>
                    </a:p>
                  </a:txBody>
                  <a:tcPr marL="121697" marR="121697" marT="0" marB="0">
                    <a:lnL w="12700" cap="flat" cmpd="sng" algn="ctr">
                      <a:solidFill>
                        <a:srgbClr val="02205E"/>
                      </a:solidFill>
                      <a:prstDash val="solid"/>
                      <a:round/>
                      <a:headEnd type="none" w="med" len="med"/>
                      <a:tailEnd type="none" w="med" len="med"/>
                    </a:lnL>
                    <a:lnR w="12700" cap="flat" cmpd="sng" algn="ctr">
                      <a:solidFill>
                        <a:srgbClr val="02205E"/>
                      </a:solidFill>
                      <a:prstDash val="solid"/>
                      <a:round/>
                      <a:headEnd type="none" w="med" len="med"/>
                      <a:tailEnd type="none" w="med" len="med"/>
                    </a:lnR>
                    <a:lnT w="12700" cap="flat" cmpd="sng" algn="ctr">
                      <a:solidFill>
                        <a:srgbClr val="02205E"/>
                      </a:solidFill>
                      <a:prstDash val="solid"/>
                      <a:round/>
                      <a:headEnd type="none" w="med" len="med"/>
                      <a:tailEnd type="none" w="med" len="med"/>
                    </a:lnT>
                    <a:lnB w="12700" cap="flat" cmpd="sng" algn="ctr">
                      <a:solidFill>
                        <a:srgbClr val="02205E"/>
                      </a:solidFill>
                      <a:prstDash val="solid"/>
                      <a:round/>
                      <a:headEnd type="none" w="med" len="med"/>
                      <a:tailEnd type="none" w="med" len="med"/>
                    </a:lnB>
                  </a:tcPr>
                </a:tc>
                <a:tc>
                  <a:txBody>
                    <a:bodyPr/>
                    <a:lstStyle/>
                    <a:p>
                      <a:pPr algn="ctr">
                        <a:spcAft>
                          <a:spcPts val="0"/>
                        </a:spcAft>
                      </a:pPr>
                      <a:r>
                        <a:rPr lang="en-GB" sz="1100">
                          <a:effectLst/>
                          <a:latin typeface="Times" pitchFamily="2" charset="0"/>
                          <a:ea typeface="Times New Roman" pitchFamily="2" charset="0"/>
                          <a:cs typeface="Calibri" panose="020F0502020204030204" pitchFamily="34" charset="0"/>
                        </a:rPr>
                        <a:t>CZ</a:t>
                      </a:r>
                      <a:endParaRPr lang="sv-SE" sz="1200">
                        <a:effectLst/>
                        <a:latin typeface="Times New Roman" pitchFamily="2" charset="0"/>
                        <a:ea typeface="Times New Roman" pitchFamily="2" charset="0"/>
                        <a:cs typeface="Times New Roman" pitchFamily="2" charset="0"/>
                      </a:endParaRPr>
                    </a:p>
                  </a:txBody>
                  <a:tcPr marL="121697" marR="121697" marT="0" marB="0">
                    <a:lnL w="12700" cap="flat" cmpd="sng" algn="ctr">
                      <a:solidFill>
                        <a:srgbClr val="02205E"/>
                      </a:solidFill>
                      <a:prstDash val="solid"/>
                      <a:round/>
                      <a:headEnd type="none" w="med" len="med"/>
                      <a:tailEnd type="none" w="med" len="med"/>
                    </a:lnL>
                    <a:lnR w="12700" cap="flat" cmpd="sng" algn="ctr">
                      <a:solidFill>
                        <a:srgbClr val="02205E"/>
                      </a:solidFill>
                      <a:prstDash val="solid"/>
                      <a:round/>
                      <a:headEnd type="none" w="med" len="med"/>
                      <a:tailEnd type="none" w="med" len="med"/>
                    </a:lnR>
                    <a:lnT w="12700" cap="flat" cmpd="sng" algn="ctr">
                      <a:solidFill>
                        <a:srgbClr val="02205E"/>
                      </a:solidFill>
                      <a:prstDash val="solid"/>
                      <a:round/>
                      <a:headEnd type="none" w="med" len="med"/>
                      <a:tailEnd type="none" w="med" len="med"/>
                    </a:lnT>
                    <a:lnB w="12700" cap="flat" cmpd="sng" algn="ctr">
                      <a:solidFill>
                        <a:srgbClr val="02205E"/>
                      </a:solidFill>
                      <a:prstDash val="solid"/>
                      <a:round/>
                      <a:headEnd type="none" w="med" len="med"/>
                      <a:tailEnd type="none" w="med" len="med"/>
                    </a:lnB>
                  </a:tcPr>
                </a:tc>
                <a:extLst>
                  <a:ext uri="{0D108BD9-81ED-4DB2-BD59-A6C34878D82A}">
                    <a16:rowId xmlns:a16="http://schemas.microsoft.com/office/drawing/2014/main" val="2943525085"/>
                  </a:ext>
                </a:extLst>
              </a:tr>
              <a:tr h="362874">
                <a:tc>
                  <a:txBody>
                    <a:bodyPr/>
                    <a:lstStyle/>
                    <a:p>
                      <a:pPr>
                        <a:spcAft>
                          <a:spcPts val="0"/>
                        </a:spcAft>
                      </a:pPr>
                      <a:r>
                        <a:rPr lang="en-GB" sz="1100">
                          <a:effectLst/>
                          <a:latin typeface="Times" pitchFamily="2" charset="0"/>
                          <a:ea typeface="Times New Roman" pitchFamily="2" charset="0"/>
                          <a:cs typeface="Calibri" panose="020F0502020204030204" pitchFamily="34" charset="0"/>
                        </a:rPr>
                        <a:t>UKRI</a:t>
                      </a:r>
                      <a:endParaRPr lang="sv-SE" sz="1200">
                        <a:effectLst/>
                        <a:latin typeface="Times New Roman" pitchFamily="2" charset="0"/>
                        <a:ea typeface="Times New Roman" pitchFamily="2" charset="0"/>
                        <a:cs typeface="Times New Roman" pitchFamily="2" charset="0"/>
                      </a:endParaRPr>
                    </a:p>
                  </a:txBody>
                  <a:tcPr marL="121697" marR="121697" marT="0" marB="0">
                    <a:lnL w="12700" cap="flat" cmpd="sng" algn="ctr">
                      <a:solidFill>
                        <a:srgbClr val="02205E"/>
                      </a:solidFill>
                      <a:prstDash val="solid"/>
                      <a:round/>
                      <a:headEnd type="none" w="med" len="med"/>
                      <a:tailEnd type="none" w="med" len="med"/>
                    </a:lnL>
                    <a:lnR w="12700" cap="flat" cmpd="sng" algn="ctr">
                      <a:solidFill>
                        <a:srgbClr val="02205E"/>
                      </a:solidFill>
                      <a:prstDash val="solid"/>
                      <a:round/>
                      <a:headEnd type="none" w="med" len="med"/>
                      <a:tailEnd type="none" w="med" len="med"/>
                    </a:lnR>
                    <a:lnT w="12700" cap="flat" cmpd="sng" algn="ctr">
                      <a:solidFill>
                        <a:srgbClr val="02205E"/>
                      </a:solidFill>
                      <a:prstDash val="solid"/>
                      <a:round/>
                      <a:headEnd type="none" w="med" len="med"/>
                      <a:tailEnd type="none" w="med" len="med"/>
                    </a:lnT>
                    <a:lnB w="12700" cap="flat" cmpd="sng" algn="ctr">
                      <a:solidFill>
                        <a:srgbClr val="02205E"/>
                      </a:solidFill>
                      <a:prstDash val="solid"/>
                      <a:round/>
                      <a:headEnd type="none" w="med" len="med"/>
                      <a:tailEnd type="none" w="med" len="med"/>
                    </a:lnB>
                  </a:tcPr>
                </a:tc>
                <a:tc>
                  <a:txBody>
                    <a:bodyPr/>
                    <a:lstStyle/>
                    <a:p>
                      <a:pPr>
                        <a:spcAft>
                          <a:spcPts val="0"/>
                        </a:spcAft>
                      </a:pPr>
                      <a:r>
                        <a:rPr lang="en-GB" sz="1100">
                          <a:effectLst/>
                          <a:latin typeface="Times" pitchFamily="2" charset="0"/>
                          <a:ea typeface="Times New Roman" pitchFamily="2" charset="0"/>
                          <a:cs typeface="Calibri" panose="020F0502020204030204" pitchFamily="34" charset="0"/>
                        </a:rPr>
                        <a:t>United Kingdom Research &amp; Innovation (Science &amp; Technology Facilities Council)</a:t>
                      </a:r>
                      <a:endParaRPr lang="sv-SE" sz="1200">
                        <a:effectLst/>
                        <a:latin typeface="Times New Roman" pitchFamily="2" charset="0"/>
                        <a:ea typeface="Times New Roman" pitchFamily="2" charset="0"/>
                        <a:cs typeface="Times New Roman" pitchFamily="2" charset="0"/>
                      </a:endParaRPr>
                    </a:p>
                  </a:txBody>
                  <a:tcPr marL="121697" marR="121697" marT="0" marB="0">
                    <a:lnL w="12700" cap="flat" cmpd="sng" algn="ctr">
                      <a:solidFill>
                        <a:srgbClr val="02205E"/>
                      </a:solidFill>
                      <a:prstDash val="solid"/>
                      <a:round/>
                      <a:headEnd type="none" w="med" len="med"/>
                      <a:tailEnd type="none" w="med" len="med"/>
                    </a:lnL>
                    <a:lnR w="12700" cap="flat" cmpd="sng" algn="ctr">
                      <a:solidFill>
                        <a:srgbClr val="02205E"/>
                      </a:solidFill>
                      <a:prstDash val="solid"/>
                      <a:round/>
                      <a:headEnd type="none" w="med" len="med"/>
                      <a:tailEnd type="none" w="med" len="med"/>
                    </a:lnR>
                    <a:lnT w="12700" cap="flat" cmpd="sng" algn="ctr">
                      <a:solidFill>
                        <a:srgbClr val="02205E"/>
                      </a:solidFill>
                      <a:prstDash val="solid"/>
                      <a:round/>
                      <a:headEnd type="none" w="med" len="med"/>
                      <a:tailEnd type="none" w="med" len="med"/>
                    </a:lnT>
                    <a:lnB w="12700" cap="flat" cmpd="sng" algn="ctr">
                      <a:solidFill>
                        <a:srgbClr val="02205E"/>
                      </a:solidFill>
                      <a:prstDash val="solid"/>
                      <a:round/>
                      <a:headEnd type="none" w="med" len="med"/>
                      <a:tailEnd type="none" w="med" len="med"/>
                    </a:lnB>
                  </a:tcPr>
                </a:tc>
                <a:tc>
                  <a:txBody>
                    <a:bodyPr/>
                    <a:lstStyle/>
                    <a:p>
                      <a:pPr algn="ctr">
                        <a:spcAft>
                          <a:spcPts val="0"/>
                        </a:spcAft>
                      </a:pPr>
                      <a:r>
                        <a:rPr lang="en-GB" sz="1100">
                          <a:effectLst/>
                          <a:latin typeface="Times" pitchFamily="2" charset="0"/>
                          <a:ea typeface="Times New Roman" pitchFamily="2" charset="0"/>
                          <a:cs typeface="Calibri" panose="020F0502020204030204" pitchFamily="34" charset="0"/>
                        </a:rPr>
                        <a:t>UK</a:t>
                      </a:r>
                      <a:endParaRPr lang="sv-SE" sz="1200">
                        <a:effectLst/>
                        <a:latin typeface="Times New Roman" pitchFamily="2" charset="0"/>
                        <a:ea typeface="Times New Roman" pitchFamily="2" charset="0"/>
                        <a:cs typeface="Times New Roman" pitchFamily="2" charset="0"/>
                      </a:endParaRPr>
                    </a:p>
                  </a:txBody>
                  <a:tcPr marL="121697" marR="121697" marT="0" marB="0">
                    <a:lnL w="12700" cap="flat" cmpd="sng" algn="ctr">
                      <a:solidFill>
                        <a:srgbClr val="02205E"/>
                      </a:solidFill>
                      <a:prstDash val="solid"/>
                      <a:round/>
                      <a:headEnd type="none" w="med" len="med"/>
                      <a:tailEnd type="none" w="med" len="med"/>
                    </a:lnL>
                    <a:lnR w="12700" cap="flat" cmpd="sng" algn="ctr">
                      <a:solidFill>
                        <a:srgbClr val="02205E"/>
                      </a:solidFill>
                      <a:prstDash val="solid"/>
                      <a:round/>
                      <a:headEnd type="none" w="med" len="med"/>
                      <a:tailEnd type="none" w="med" len="med"/>
                    </a:lnR>
                    <a:lnT w="12700" cap="flat" cmpd="sng" algn="ctr">
                      <a:solidFill>
                        <a:srgbClr val="02205E"/>
                      </a:solidFill>
                      <a:prstDash val="solid"/>
                      <a:round/>
                      <a:headEnd type="none" w="med" len="med"/>
                      <a:tailEnd type="none" w="med" len="med"/>
                    </a:lnT>
                    <a:lnB w="12700" cap="flat" cmpd="sng" algn="ctr">
                      <a:solidFill>
                        <a:srgbClr val="02205E"/>
                      </a:solidFill>
                      <a:prstDash val="solid"/>
                      <a:round/>
                      <a:headEnd type="none" w="med" len="med"/>
                      <a:tailEnd type="none" w="med" len="med"/>
                    </a:lnB>
                  </a:tcPr>
                </a:tc>
                <a:extLst>
                  <a:ext uri="{0D108BD9-81ED-4DB2-BD59-A6C34878D82A}">
                    <a16:rowId xmlns:a16="http://schemas.microsoft.com/office/drawing/2014/main" val="4050251484"/>
                  </a:ext>
                </a:extLst>
              </a:tr>
              <a:tr h="181437">
                <a:tc>
                  <a:txBody>
                    <a:bodyPr/>
                    <a:lstStyle/>
                    <a:p>
                      <a:pPr>
                        <a:spcAft>
                          <a:spcPts val="0"/>
                        </a:spcAft>
                      </a:pPr>
                      <a:r>
                        <a:rPr lang="en-GB" sz="1100">
                          <a:effectLst/>
                          <a:latin typeface="Times" pitchFamily="2" charset="0"/>
                          <a:ea typeface="Times New Roman" pitchFamily="2" charset="0"/>
                          <a:cs typeface="Calibri" panose="020F0502020204030204" pitchFamily="34" charset="0"/>
                        </a:rPr>
                        <a:t>UT</a:t>
                      </a:r>
                      <a:endParaRPr lang="sv-SE" sz="1200">
                        <a:effectLst/>
                        <a:latin typeface="Times New Roman" pitchFamily="2" charset="0"/>
                        <a:ea typeface="Times New Roman" pitchFamily="2" charset="0"/>
                        <a:cs typeface="Times New Roman" pitchFamily="2" charset="0"/>
                      </a:endParaRPr>
                    </a:p>
                  </a:txBody>
                  <a:tcPr marL="121697" marR="121697" marT="0" marB="0">
                    <a:lnL w="12700" cap="flat" cmpd="sng" algn="ctr">
                      <a:solidFill>
                        <a:srgbClr val="02205E"/>
                      </a:solidFill>
                      <a:prstDash val="solid"/>
                      <a:round/>
                      <a:headEnd type="none" w="med" len="med"/>
                      <a:tailEnd type="none" w="med" len="med"/>
                    </a:lnL>
                    <a:lnR w="12700" cap="flat" cmpd="sng" algn="ctr">
                      <a:solidFill>
                        <a:srgbClr val="02205E"/>
                      </a:solidFill>
                      <a:prstDash val="solid"/>
                      <a:round/>
                      <a:headEnd type="none" w="med" len="med"/>
                      <a:tailEnd type="none" w="med" len="med"/>
                    </a:lnR>
                    <a:lnT w="12700" cap="flat" cmpd="sng" algn="ctr">
                      <a:solidFill>
                        <a:srgbClr val="02205E"/>
                      </a:solidFill>
                      <a:prstDash val="solid"/>
                      <a:round/>
                      <a:headEnd type="none" w="med" len="med"/>
                      <a:tailEnd type="none" w="med" len="med"/>
                    </a:lnT>
                    <a:lnB w="12700" cap="flat" cmpd="sng" algn="ctr">
                      <a:solidFill>
                        <a:srgbClr val="02205E"/>
                      </a:solidFill>
                      <a:prstDash val="solid"/>
                      <a:round/>
                      <a:headEnd type="none" w="med" len="med"/>
                      <a:tailEnd type="none" w="med" len="med"/>
                    </a:lnB>
                  </a:tcPr>
                </a:tc>
                <a:tc>
                  <a:txBody>
                    <a:bodyPr/>
                    <a:lstStyle/>
                    <a:p>
                      <a:pPr>
                        <a:spcAft>
                          <a:spcPts val="0"/>
                        </a:spcAft>
                      </a:pPr>
                      <a:r>
                        <a:rPr lang="en-GB" sz="1100">
                          <a:effectLst/>
                          <a:latin typeface="Times" pitchFamily="2" charset="0"/>
                          <a:ea typeface="Times New Roman" pitchFamily="2" charset="0"/>
                          <a:cs typeface="Calibri" panose="020F0502020204030204" pitchFamily="34" charset="0"/>
                        </a:rPr>
                        <a:t>University of Tartu</a:t>
                      </a:r>
                      <a:endParaRPr lang="sv-SE" sz="1200">
                        <a:effectLst/>
                        <a:latin typeface="Times New Roman" pitchFamily="2" charset="0"/>
                        <a:ea typeface="Times New Roman" pitchFamily="2" charset="0"/>
                        <a:cs typeface="Times New Roman" pitchFamily="2" charset="0"/>
                      </a:endParaRPr>
                    </a:p>
                  </a:txBody>
                  <a:tcPr marL="121697" marR="121697" marT="0" marB="0">
                    <a:lnL w="12700" cap="flat" cmpd="sng" algn="ctr">
                      <a:solidFill>
                        <a:srgbClr val="02205E"/>
                      </a:solidFill>
                      <a:prstDash val="solid"/>
                      <a:round/>
                      <a:headEnd type="none" w="med" len="med"/>
                      <a:tailEnd type="none" w="med" len="med"/>
                    </a:lnL>
                    <a:lnR w="12700" cap="flat" cmpd="sng" algn="ctr">
                      <a:solidFill>
                        <a:srgbClr val="02205E"/>
                      </a:solidFill>
                      <a:prstDash val="solid"/>
                      <a:round/>
                      <a:headEnd type="none" w="med" len="med"/>
                      <a:tailEnd type="none" w="med" len="med"/>
                    </a:lnR>
                    <a:lnT w="12700" cap="flat" cmpd="sng" algn="ctr">
                      <a:solidFill>
                        <a:srgbClr val="02205E"/>
                      </a:solidFill>
                      <a:prstDash val="solid"/>
                      <a:round/>
                      <a:headEnd type="none" w="med" len="med"/>
                      <a:tailEnd type="none" w="med" len="med"/>
                    </a:lnT>
                    <a:lnB w="12700" cap="flat" cmpd="sng" algn="ctr">
                      <a:solidFill>
                        <a:srgbClr val="02205E"/>
                      </a:solidFill>
                      <a:prstDash val="solid"/>
                      <a:round/>
                      <a:headEnd type="none" w="med" len="med"/>
                      <a:tailEnd type="none" w="med" len="med"/>
                    </a:lnB>
                  </a:tcPr>
                </a:tc>
                <a:tc>
                  <a:txBody>
                    <a:bodyPr/>
                    <a:lstStyle/>
                    <a:p>
                      <a:pPr algn="ctr">
                        <a:spcAft>
                          <a:spcPts val="0"/>
                        </a:spcAft>
                      </a:pPr>
                      <a:r>
                        <a:rPr lang="en-GB" sz="1100">
                          <a:effectLst/>
                          <a:latin typeface="Times" pitchFamily="2" charset="0"/>
                          <a:ea typeface="Times New Roman" pitchFamily="2" charset="0"/>
                          <a:cs typeface="Calibri" panose="020F0502020204030204" pitchFamily="34" charset="0"/>
                        </a:rPr>
                        <a:t>EE</a:t>
                      </a:r>
                      <a:endParaRPr lang="sv-SE" sz="1200">
                        <a:effectLst/>
                        <a:latin typeface="Times New Roman" pitchFamily="2" charset="0"/>
                        <a:ea typeface="Times New Roman" pitchFamily="2" charset="0"/>
                        <a:cs typeface="Times New Roman" pitchFamily="2" charset="0"/>
                      </a:endParaRPr>
                    </a:p>
                  </a:txBody>
                  <a:tcPr marL="121697" marR="121697" marT="0" marB="0">
                    <a:lnL w="12700" cap="flat" cmpd="sng" algn="ctr">
                      <a:solidFill>
                        <a:srgbClr val="02205E"/>
                      </a:solidFill>
                      <a:prstDash val="solid"/>
                      <a:round/>
                      <a:headEnd type="none" w="med" len="med"/>
                      <a:tailEnd type="none" w="med" len="med"/>
                    </a:lnL>
                    <a:lnR w="12700" cap="flat" cmpd="sng" algn="ctr">
                      <a:solidFill>
                        <a:srgbClr val="02205E"/>
                      </a:solidFill>
                      <a:prstDash val="solid"/>
                      <a:round/>
                      <a:headEnd type="none" w="med" len="med"/>
                      <a:tailEnd type="none" w="med" len="med"/>
                    </a:lnR>
                    <a:lnT w="12700" cap="flat" cmpd="sng" algn="ctr">
                      <a:solidFill>
                        <a:srgbClr val="02205E"/>
                      </a:solidFill>
                      <a:prstDash val="solid"/>
                      <a:round/>
                      <a:headEnd type="none" w="med" len="med"/>
                      <a:tailEnd type="none" w="med" len="med"/>
                    </a:lnT>
                    <a:lnB w="12700" cap="flat" cmpd="sng" algn="ctr">
                      <a:solidFill>
                        <a:srgbClr val="02205E"/>
                      </a:solidFill>
                      <a:prstDash val="solid"/>
                      <a:round/>
                      <a:headEnd type="none" w="med" len="med"/>
                      <a:tailEnd type="none" w="med" len="med"/>
                    </a:lnB>
                  </a:tcPr>
                </a:tc>
                <a:extLst>
                  <a:ext uri="{0D108BD9-81ED-4DB2-BD59-A6C34878D82A}">
                    <a16:rowId xmlns:a16="http://schemas.microsoft.com/office/drawing/2014/main" val="3537009775"/>
                  </a:ext>
                </a:extLst>
              </a:tr>
              <a:tr h="181437">
                <a:tc>
                  <a:txBody>
                    <a:bodyPr/>
                    <a:lstStyle/>
                    <a:p>
                      <a:pPr>
                        <a:spcAft>
                          <a:spcPts val="0"/>
                        </a:spcAft>
                      </a:pPr>
                      <a:r>
                        <a:rPr lang="en-GB" sz="1100">
                          <a:effectLst/>
                          <a:latin typeface="Times" pitchFamily="2" charset="0"/>
                          <a:ea typeface="Times New Roman" pitchFamily="2" charset="0"/>
                          <a:cs typeface="Calibri" panose="020F0502020204030204" pitchFamily="34" charset="0"/>
                        </a:rPr>
                        <a:t>VINNOVA</a:t>
                      </a:r>
                      <a:endParaRPr lang="sv-SE" sz="1200">
                        <a:effectLst/>
                        <a:latin typeface="Times New Roman" pitchFamily="2" charset="0"/>
                        <a:ea typeface="Times New Roman" pitchFamily="2" charset="0"/>
                        <a:cs typeface="Times New Roman" pitchFamily="2" charset="0"/>
                      </a:endParaRPr>
                    </a:p>
                  </a:txBody>
                  <a:tcPr marL="121697" marR="121697" marT="0" marB="0">
                    <a:lnL w="12700" cap="flat" cmpd="sng" algn="ctr">
                      <a:solidFill>
                        <a:srgbClr val="02205E"/>
                      </a:solidFill>
                      <a:prstDash val="solid"/>
                      <a:round/>
                      <a:headEnd type="none" w="med" len="med"/>
                      <a:tailEnd type="none" w="med" len="med"/>
                    </a:lnL>
                    <a:lnR w="12700" cap="flat" cmpd="sng" algn="ctr">
                      <a:solidFill>
                        <a:srgbClr val="02205E"/>
                      </a:solidFill>
                      <a:prstDash val="solid"/>
                      <a:round/>
                      <a:headEnd type="none" w="med" len="med"/>
                      <a:tailEnd type="none" w="med" len="med"/>
                    </a:lnR>
                    <a:lnT w="12700" cap="flat" cmpd="sng" algn="ctr">
                      <a:solidFill>
                        <a:srgbClr val="02205E"/>
                      </a:solidFill>
                      <a:prstDash val="solid"/>
                      <a:round/>
                      <a:headEnd type="none" w="med" len="med"/>
                      <a:tailEnd type="none" w="med" len="med"/>
                    </a:lnT>
                    <a:lnB w="12700" cap="flat" cmpd="sng" algn="ctr">
                      <a:solidFill>
                        <a:srgbClr val="02205E"/>
                      </a:solidFill>
                      <a:prstDash val="solid"/>
                      <a:round/>
                      <a:headEnd type="none" w="med" len="med"/>
                      <a:tailEnd type="none" w="med" len="med"/>
                    </a:lnB>
                  </a:tcPr>
                </a:tc>
                <a:tc>
                  <a:txBody>
                    <a:bodyPr/>
                    <a:lstStyle/>
                    <a:p>
                      <a:pPr>
                        <a:spcAft>
                          <a:spcPts val="0"/>
                        </a:spcAft>
                      </a:pPr>
                      <a:r>
                        <a:rPr lang="en-GB" sz="1100">
                          <a:effectLst/>
                          <a:latin typeface="Times" pitchFamily="2" charset="0"/>
                          <a:ea typeface="Times New Roman" pitchFamily="2" charset="0"/>
                          <a:cs typeface="Calibri" panose="020F0502020204030204" pitchFamily="34" charset="0"/>
                        </a:rPr>
                        <a:t>Sweden’s Governmental Innovation Agency</a:t>
                      </a:r>
                      <a:endParaRPr lang="sv-SE" sz="1200">
                        <a:effectLst/>
                        <a:latin typeface="Times New Roman" pitchFamily="2" charset="0"/>
                        <a:ea typeface="Times New Roman" pitchFamily="2" charset="0"/>
                        <a:cs typeface="Times New Roman" pitchFamily="2" charset="0"/>
                      </a:endParaRPr>
                    </a:p>
                  </a:txBody>
                  <a:tcPr marL="121697" marR="121697" marT="0" marB="0">
                    <a:lnL w="12700" cap="flat" cmpd="sng" algn="ctr">
                      <a:solidFill>
                        <a:srgbClr val="02205E"/>
                      </a:solidFill>
                      <a:prstDash val="solid"/>
                      <a:round/>
                      <a:headEnd type="none" w="med" len="med"/>
                      <a:tailEnd type="none" w="med" len="med"/>
                    </a:lnL>
                    <a:lnR w="12700" cap="flat" cmpd="sng" algn="ctr">
                      <a:solidFill>
                        <a:srgbClr val="02205E"/>
                      </a:solidFill>
                      <a:prstDash val="solid"/>
                      <a:round/>
                      <a:headEnd type="none" w="med" len="med"/>
                      <a:tailEnd type="none" w="med" len="med"/>
                    </a:lnR>
                    <a:lnT w="12700" cap="flat" cmpd="sng" algn="ctr">
                      <a:solidFill>
                        <a:srgbClr val="02205E"/>
                      </a:solidFill>
                      <a:prstDash val="solid"/>
                      <a:round/>
                      <a:headEnd type="none" w="med" len="med"/>
                      <a:tailEnd type="none" w="med" len="med"/>
                    </a:lnT>
                    <a:lnB w="12700" cap="flat" cmpd="sng" algn="ctr">
                      <a:solidFill>
                        <a:srgbClr val="02205E"/>
                      </a:solidFill>
                      <a:prstDash val="solid"/>
                      <a:round/>
                      <a:headEnd type="none" w="med" len="med"/>
                      <a:tailEnd type="none" w="med" len="med"/>
                    </a:lnB>
                  </a:tcPr>
                </a:tc>
                <a:tc>
                  <a:txBody>
                    <a:bodyPr/>
                    <a:lstStyle/>
                    <a:p>
                      <a:pPr algn="ctr">
                        <a:spcAft>
                          <a:spcPts val="0"/>
                        </a:spcAft>
                      </a:pPr>
                      <a:r>
                        <a:rPr lang="en-GB" sz="1100">
                          <a:effectLst/>
                          <a:latin typeface="Times" pitchFamily="2" charset="0"/>
                          <a:ea typeface="Times New Roman" pitchFamily="2" charset="0"/>
                          <a:cs typeface="Calibri" panose="020F0502020204030204" pitchFamily="34" charset="0"/>
                        </a:rPr>
                        <a:t>SE</a:t>
                      </a:r>
                      <a:endParaRPr lang="sv-SE" sz="1200">
                        <a:effectLst/>
                        <a:latin typeface="Times New Roman" pitchFamily="2" charset="0"/>
                        <a:ea typeface="Times New Roman" pitchFamily="2" charset="0"/>
                        <a:cs typeface="Times New Roman" pitchFamily="2" charset="0"/>
                      </a:endParaRPr>
                    </a:p>
                  </a:txBody>
                  <a:tcPr marL="121697" marR="121697" marT="0" marB="0">
                    <a:lnL w="12700" cap="flat" cmpd="sng" algn="ctr">
                      <a:solidFill>
                        <a:srgbClr val="02205E"/>
                      </a:solidFill>
                      <a:prstDash val="solid"/>
                      <a:round/>
                      <a:headEnd type="none" w="med" len="med"/>
                      <a:tailEnd type="none" w="med" len="med"/>
                    </a:lnL>
                    <a:lnR w="12700" cap="flat" cmpd="sng" algn="ctr">
                      <a:solidFill>
                        <a:srgbClr val="02205E"/>
                      </a:solidFill>
                      <a:prstDash val="solid"/>
                      <a:round/>
                      <a:headEnd type="none" w="med" len="med"/>
                      <a:tailEnd type="none" w="med" len="med"/>
                    </a:lnR>
                    <a:lnT w="12700" cap="flat" cmpd="sng" algn="ctr">
                      <a:solidFill>
                        <a:srgbClr val="02205E"/>
                      </a:solidFill>
                      <a:prstDash val="solid"/>
                      <a:round/>
                      <a:headEnd type="none" w="med" len="med"/>
                      <a:tailEnd type="none" w="med" len="med"/>
                    </a:lnT>
                    <a:lnB w="12700" cap="flat" cmpd="sng" algn="ctr">
                      <a:solidFill>
                        <a:srgbClr val="02205E"/>
                      </a:solidFill>
                      <a:prstDash val="solid"/>
                      <a:round/>
                      <a:headEnd type="none" w="med" len="med"/>
                      <a:tailEnd type="none" w="med" len="med"/>
                    </a:lnB>
                  </a:tcPr>
                </a:tc>
                <a:extLst>
                  <a:ext uri="{0D108BD9-81ED-4DB2-BD59-A6C34878D82A}">
                    <a16:rowId xmlns:a16="http://schemas.microsoft.com/office/drawing/2014/main" val="3359669833"/>
                  </a:ext>
                </a:extLst>
              </a:tr>
              <a:tr h="362874">
                <a:tc>
                  <a:txBody>
                    <a:bodyPr/>
                    <a:lstStyle/>
                    <a:p>
                      <a:pPr>
                        <a:spcAft>
                          <a:spcPts val="0"/>
                        </a:spcAft>
                      </a:pPr>
                      <a:r>
                        <a:rPr lang="en-GB" sz="1100">
                          <a:effectLst/>
                          <a:latin typeface="Times" pitchFamily="2" charset="0"/>
                          <a:ea typeface="Times New Roman" pitchFamily="2" charset="0"/>
                          <a:cs typeface="Calibri" panose="020F0502020204030204" pitchFamily="34" charset="0"/>
                        </a:rPr>
                        <a:t>Wigner</a:t>
                      </a:r>
                      <a:endParaRPr lang="sv-SE" sz="1200">
                        <a:effectLst/>
                        <a:latin typeface="Times New Roman" pitchFamily="2" charset="0"/>
                        <a:ea typeface="Times New Roman" pitchFamily="2" charset="0"/>
                        <a:cs typeface="Times New Roman" pitchFamily="2" charset="0"/>
                      </a:endParaRPr>
                    </a:p>
                  </a:txBody>
                  <a:tcPr marL="121697" marR="121697" marT="0" marB="0">
                    <a:lnL w="12700" cap="flat" cmpd="sng" algn="ctr">
                      <a:solidFill>
                        <a:srgbClr val="02205E"/>
                      </a:solidFill>
                      <a:prstDash val="solid"/>
                      <a:round/>
                      <a:headEnd type="none" w="med" len="med"/>
                      <a:tailEnd type="none" w="med" len="med"/>
                    </a:lnL>
                    <a:lnR w="12700" cap="flat" cmpd="sng" algn="ctr">
                      <a:solidFill>
                        <a:srgbClr val="02205E"/>
                      </a:solidFill>
                      <a:prstDash val="solid"/>
                      <a:round/>
                      <a:headEnd type="none" w="med" len="med"/>
                      <a:tailEnd type="none" w="med" len="med"/>
                    </a:lnR>
                    <a:lnT w="12700" cap="flat" cmpd="sng" algn="ctr">
                      <a:solidFill>
                        <a:srgbClr val="02205E"/>
                      </a:solidFill>
                      <a:prstDash val="solid"/>
                      <a:round/>
                      <a:headEnd type="none" w="med" len="med"/>
                      <a:tailEnd type="none" w="med" len="med"/>
                    </a:lnT>
                    <a:lnB w="12700" cap="flat" cmpd="sng" algn="ctr">
                      <a:solidFill>
                        <a:srgbClr val="02205E"/>
                      </a:solidFill>
                      <a:prstDash val="solid"/>
                      <a:round/>
                      <a:headEnd type="none" w="med" len="med"/>
                      <a:tailEnd type="none" w="med" len="med"/>
                    </a:lnB>
                  </a:tcPr>
                </a:tc>
                <a:tc>
                  <a:txBody>
                    <a:bodyPr/>
                    <a:lstStyle/>
                    <a:p>
                      <a:pPr>
                        <a:spcAft>
                          <a:spcPts val="0"/>
                        </a:spcAft>
                      </a:pPr>
                      <a:r>
                        <a:rPr lang="en-GB" sz="1100">
                          <a:effectLst/>
                          <a:latin typeface="Times" pitchFamily="2" charset="0"/>
                          <a:ea typeface="Times New Roman" pitchFamily="2" charset="0"/>
                          <a:cs typeface="Calibri" panose="020F0502020204030204" pitchFamily="34" charset="0"/>
                        </a:rPr>
                        <a:t>Wigner Research Centre for Physics of the Hungarian Academy of Sciences</a:t>
                      </a:r>
                      <a:endParaRPr lang="sv-SE" sz="1200">
                        <a:effectLst/>
                        <a:latin typeface="Times New Roman" pitchFamily="2" charset="0"/>
                        <a:ea typeface="Times New Roman" pitchFamily="2" charset="0"/>
                        <a:cs typeface="Times New Roman" pitchFamily="2" charset="0"/>
                      </a:endParaRPr>
                    </a:p>
                  </a:txBody>
                  <a:tcPr marL="121697" marR="121697" marT="0" marB="0">
                    <a:lnL w="12700" cap="flat" cmpd="sng" algn="ctr">
                      <a:solidFill>
                        <a:srgbClr val="02205E"/>
                      </a:solidFill>
                      <a:prstDash val="solid"/>
                      <a:round/>
                      <a:headEnd type="none" w="med" len="med"/>
                      <a:tailEnd type="none" w="med" len="med"/>
                    </a:lnL>
                    <a:lnR w="12700" cap="flat" cmpd="sng" algn="ctr">
                      <a:solidFill>
                        <a:srgbClr val="02205E"/>
                      </a:solidFill>
                      <a:prstDash val="solid"/>
                      <a:round/>
                      <a:headEnd type="none" w="med" len="med"/>
                      <a:tailEnd type="none" w="med" len="med"/>
                    </a:lnR>
                    <a:lnT w="12700" cap="flat" cmpd="sng" algn="ctr">
                      <a:solidFill>
                        <a:srgbClr val="02205E"/>
                      </a:solidFill>
                      <a:prstDash val="solid"/>
                      <a:round/>
                      <a:headEnd type="none" w="med" len="med"/>
                      <a:tailEnd type="none" w="med" len="med"/>
                    </a:lnT>
                    <a:lnB w="12700" cap="flat" cmpd="sng" algn="ctr">
                      <a:solidFill>
                        <a:srgbClr val="02205E"/>
                      </a:solidFill>
                      <a:prstDash val="solid"/>
                      <a:round/>
                      <a:headEnd type="none" w="med" len="med"/>
                      <a:tailEnd type="none" w="med" len="med"/>
                    </a:lnB>
                  </a:tcPr>
                </a:tc>
                <a:tc>
                  <a:txBody>
                    <a:bodyPr/>
                    <a:lstStyle/>
                    <a:p>
                      <a:pPr algn="ctr">
                        <a:spcAft>
                          <a:spcPts val="0"/>
                        </a:spcAft>
                      </a:pPr>
                      <a:r>
                        <a:rPr lang="en-GB" sz="1100" dirty="0">
                          <a:effectLst/>
                          <a:latin typeface="Times" pitchFamily="2" charset="0"/>
                          <a:ea typeface="Times New Roman" pitchFamily="2" charset="0"/>
                          <a:cs typeface="Calibri" panose="020F0502020204030204" pitchFamily="34" charset="0"/>
                        </a:rPr>
                        <a:t>HU</a:t>
                      </a:r>
                      <a:endParaRPr lang="sv-SE" sz="1200" dirty="0">
                        <a:effectLst/>
                        <a:latin typeface="Times New Roman" pitchFamily="2" charset="0"/>
                        <a:ea typeface="Times New Roman" pitchFamily="2" charset="0"/>
                        <a:cs typeface="Times New Roman" pitchFamily="2" charset="0"/>
                      </a:endParaRPr>
                    </a:p>
                  </a:txBody>
                  <a:tcPr marL="121697" marR="121697" marT="0" marB="0">
                    <a:lnL w="12700" cap="flat" cmpd="sng" algn="ctr">
                      <a:solidFill>
                        <a:srgbClr val="02205E"/>
                      </a:solidFill>
                      <a:prstDash val="solid"/>
                      <a:round/>
                      <a:headEnd type="none" w="med" len="med"/>
                      <a:tailEnd type="none" w="med" len="med"/>
                    </a:lnL>
                    <a:lnR w="12700" cap="flat" cmpd="sng" algn="ctr">
                      <a:solidFill>
                        <a:srgbClr val="02205E"/>
                      </a:solidFill>
                      <a:prstDash val="solid"/>
                      <a:round/>
                      <a:headEnd type="none" w="med" len="med"/>
                      <a:tailEnd type="none" w="med" len="med"/>
                    </a:lnR>
                    <a:lnT w="12700" cap="flat" cmpd="sng" algn="ctr">
                      <a:solidFill>
                        <a:srgbClr val="02205E"/>
                      </a:solidFill>
                      <a:prstDash val="solid"/>
                      <a:round/>
                      <a:headEnd type="none" w="med" len="med"/>
                      <a:tailEnd type="none" w="med" len="med"/>
                    </a:lnT>
                    <a:lnB w="12700" cap="flat" cmpd="sng" algn="ctr">
                      <a:solidFill>
                        <a:srgbClr val="02205E"/>
                      </a:solidFill>
                      <a:prstDash val="solid"/>
                      <a:round/>
                      <a:headEnd type="none" w="med" len="med"/>
                      <a:tailEnd type="none" w="med" len="med"/>
                    </a:lnB>
                  </a:tcPr>
                </a:tc>
                <a:extLst>
                  <a:ext uri="{0D108BD9-81ED-4DB2-BD59-A6C34878D82A}">
                    <a16:rowId xmlns:a16="http://schemas.microsoft.com/office/drawing/2014/main" val="2659410159"/>
                  </a:ext>
                </a:extLst>
              </a:tr>
            </a:tbl>
          </a:graphicData>
        </a:graphic>
      </p:graphicFrame>
      <p:sp>
        <p:nvSpPr>
          <p:cNvPr id="2" name="Title 1">
            <a:extLst>
              <a:ext uri="{FF2B5EF4-FFF2-40B4-BE49-F238E27FC236}">
                <a16:creationId xmlns:a16="http://schemas.microsoft.com/office/drawing/2014/main" id="{0499EA7D-EC03-D14F-8748-D11E87112CD6}"/>
              </a:ext>
            </a:extLst>
          </p:cNvPr>
          <p:cNvSpPr>
            <a:spLocks noGrp="1"/>
          </p:cNvSpPr>
          <p:nvPr>
            <p:ph type="title"/>
          </p:nvPr>
        </p:nvSpPr>
        <p:spPr>
          <a:xfrm>
            <a:off x="695325" y="867470"/>
            <a:ext cx="10658476" cy="645659"/>
          </a:xfrm>
        </p:spPr>
        <p:txBody>
          <a:bodyPr/>
          <a:lstStyle/>
          <a:p>
            <a:r>
              <a:rPr lang="sv-SE" dirty="0"/>
              <a:t>Industry Liaison Officers / 18</a:t>
            </a:r>
          </a:p>
        </p:txBody>
      </p:sp>
      <p:sp>
        <p:nvSpPr>
          <p:cNvPr id="4" name="Slide Number Placeholder 3">
            <a:extLst>
              <a:ext uri="{FF2B5EF4-FFF2-40B4-BE49-F238E27FC236}">
                <a16:creationId xmlns:a16="http://schemas.microsoft.com/office/drawing/2014/main" id="{371073DC-608D-AA49-9E48-0FB0A321BEAA}"/>
              </a:ext>
            </a:extLst>
          </p:cNvPr>
          <p:cNvSpPr>
            <a:spLocks noGrp="1"/>
          </p:cNvSpPr>
          <p:nvPr>
            <p:ph type="sldNum" sz="quarter" idx="4294967295"/>
          </p:nvPr>
        </p:nvSpPr>
        <p:spPr>
          <a:xfrm>
            <a:off x="9347200" y="6453188"/>
            <a:ext cx="2844800" cy="365125"/>
          </a:xfrm>
        </p:spPr>
        <p:txBody>
          <a:bodyPr/>
          <a:lstStyle/>
          <a:p>
            <a:endParaRPr lang="en-GB" dirty="0"/>
          </a:p>
        </p:txBody>
      </p:sp>
    </p:spTree>
    <p:extLst>
      <p:ext uri="{BB962C8B-B14F-4D97-AF65-F5344CB8AC3E}">
        <p14:creationId xmlns:p14="http://schemas.microsoft.com/office/powerpoint/2010/main" val="22003680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48A02BDF-B4BD-2B42-A89C-6400E39D806F}"/>
              </a:ext>
            </a:extLst>
          </p:cNvPr>
          <p:cNvGraphicFramePr>
            <a:graphicFrameLocks noGrp="1"/>
          </p:cNvGraphicFramePr>
          <p:nvPr>
            <p:ph idx="1"/>
            <p:extLst>
              <p:ext uri="{D42A27DB-BD31-4B8C-83A1-F6EECF244321}">
                <p14:modId xmlns:p14="http://schemas.microsoft.com/office/powerpoint/2010/main" val="2094320595"/>
              </p:ext>
            </p:extLst>
          </p:nvPr>
        </p:nvGraphicFramePr>
        <p:xfrm>
          <a:off x="800835" y="1574190"/>
          <a:ext cx="10658078" cy="4680520"/>
        </p:xfrm>
        <a:graphic>
          <a:graphicData uri="http://schemas.openxmlformats.org/drawingml/2006/table">
            <a:tbl>
              <a:tblPr firstRow="1" firstCol="1" bandRow="1"/>
              <a:tblGrid>
                <a:gridCol w="2827030">
                  <a:extLst>
                    <a:ext uri="{9D8B030D-6E8A-4147-A177-3AD203B41FA5}">
                      <a16:colId xmlns:a16="http://schemas.microsoft.com/office/drawing/2014/main" val="2973997447"/>
                    </a:ext>
                  </a:extLst>
                </a:gridCol>
                <a:gridCol w="7831048">
                  <a:extLst>
                    <a:ext uri="{9D8B030D-6E8A-4147-A177-3AD203B41FA5}">
                      <a16:colId xmlns:a16="http://schemas.microsoft.com/office/drawing/2014/main" val="1033579099"/>
                    </a:ext>
                  </a:extLst>
                </a:gridCol>
              </a:tblGrid>
              <a:tr h="624069">
                <a:tc gridSpan="2">
                  <a:txBody>
                    <a:bodyPr/>
                    <a:lstStyle/>
                    <a:p>
                      <a:pPr algn="ctr">
                        <a:spcAft>
                          <a:spcPts val="0"/>
                        </a:spcAft>
                      </a:pPr>
                      <a:r>
                        <a:rPr lang="en-GB" sz="1100" b="1" dirty="0">
                          <a:solidFill>
                            <a:schemeClr val="bg1"/>
                          </a:solidFill>
                          <a:effectLst/>
                          <a:latin typeface="Times" pitchFamily="2" charset="0"/>
                          <a:ea typeface="Times New Roman" pitchFamily="2" charset="0"/>
                          <a:cs typeface="Calibri" panose="020F0502020204030204" pitchFamily="34" charset="0"/>
                        </a:rPr>
                        <a:t>Associates: Technology Transfer Networks</a:t>
                      </a:r>
                      <a:endParaRPr lang="sv-SE" sz="1200" dirty="0">
                        <a:solidFill>
                          <a:schemeClr val="bg1"/>
                        </a:solidFill>
                        <a:effectLst/>
                        <a:latin typeface="Times New Roman" pitchFamily="2" charset="0"/>
                        <a:ea typeface="Times New Roman" pitchFamily="2" charset="0"/>
                        <a:cs typeface="Times New Roman" pitchFamily="2" charset="0"/>
                      </a:endParaRPr>
                    </a:p>
                    <a:p>
                      <a:pPr algn="ctr">
                        <a:spcAft>
                          <a:spcPts val="0"/>
                        </a:spcAft>
                      </a:pPr>
                      <a:r>
                        <a:rPr lang="en-GB" sz="1100" b="1" dirty="0">
                          <a:solidFill>
                            <a:schemeClr val="bg1"/>
                          </a:solidFill>
                          <a:effectLst/>
                          <a:latin typeface="Times" pitchFamily="2" charset="0"/>
                          <a:ea typeface="Times New Roman" pitchFamily="2" charset="0"/>
                          <a:cs typeface="Calibri" panose="020F0502020204030204" pitchFamily="34" charset="0"/>
                        </a:rPr>
                        <a:t> </a:t>
                      </a:r>
                      <a:endParaRPr lang="sv-SE" sz="1200" dirty="0">
                        <a:solidFill>
                          <a:schemeClr val="bg1"/>
                        </a:solidFill>
                        <a:effectLst/>
                        <a:latin typeface="Times New Roman" pitchFamily="2" charset="0"/>
                        <a:ea typeface="Times New Roman" pitchFamily="2" charset="0"/>
                        <a:cs typeface="Times New Roman" pitchFamily="2" charset="0"/>
                      </a:endParaRPr>
                    </a:p>
                  </a:txBody>
                  <a:tcPr marL="92626" marR="92626" marT="0" marB="0">
                    <a:lnL w="12700" cap="flat" cmpd="sng" algn="ctr">
                      <a:solidFill>
                        <a:srgbClr val="02205E"/>
                      </a:solidFill>
                      <a:prstDash val="solid"/>
                      <a:round/>
                      <a:headEnd type="none" w="med" len="med"/>
                      <a:tailEnd type="none" w="med" len="med"/>
                    </a:lnL>
                    <a:lnR w="12700" cap="flat" cmpd="sng" algn="ctr">
                      <a:solidFill>
                        <a:srgbClr val="02205E"/>
                      </a:solidFill>
                      <a:prstDash val="solid"/>
                      <a:round/>
                      <a:headEnd type="none" w="med" len="med"/>
                      <a:tailEnd type="none" w="med" len="med"/>
                    </a:lnR>
                    <a:lnT w="12700" cap="flat" cmpd="sng" algn="ctr">
                      <a:solidFill>
                        <a:srgbClr val="02205E"/>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2205E"/>
                    </a:solidFill>
                  </a:tcPr>
                </a:tc>
                <a:tc hMerge="1">
                  <a:txBody>
                    <a:bodyPr/>
                    <a:lstStyle/>
                    <a:p>
                      <a:endParaRPr lang="sv-SE"/>
                    </a:p>
                  </a:txBody>
                  <a:tcPr/>
                </a:tc>
                <a:extLst>
                  <a:ext uri="{0D108BD9-81ED-4DB2-BD59-A6C34878D82A}">
                    <a16:rowId xmlns:a16="http://schemas.microsoft.com/office/drawing/2014/main" val="1922946887"/>
                  </a:ext>
                </a:extLst>
              </a:tr>
              <a:tr h="312035">
                <a:tc>
                  <a:txBody>
                    <a:bodyPr/>
                    <a:lstStyle/>
                    <a:p>
                      <a:pPr>
                        <a:spcAft>
                          <a:spcPts val="0"/>
                        </a:spcAft>
                      </a:pPr>
                      <a:r>
                        <a:rPr lang="en-GB" sz="1100" b="1">
                          <a:solidFill>
                            <a:srgbClr val="FFFFFF"/>
                          </a:solidFill>
                          <a:effectLst/>
                          <a:latin typeface="Times" pitchFamily="2" charset="0"/>
                          <a:ea typeface="Times New Roman" pitchFamily="2" charset="0"/>
                          <a:cs typeface="Calibri" panose="020F0502020204030204" pitchFamily="34" charset="0"/>
                        </a:rPr>
                        <a:t>Short name</a:t>
                      </a:r>
                      <a:endParaRPr lang="sv-SE" sz="1200">
                        <a:effectLst/>
                        <a:latin typeface="Times New Roman" pitchFamily="2" charset="0"/>
                        <a:ea typeface="Times New Roman" pitchFamily="2" charset="0"/>
                        <a:cs typeface="Times New Roman" pitchFamily="2" charset="0"/>
                      </a:endParaRPr>
                    </a:p>
                  </a:txBody>
                  <a:tcPr marL="92626" marR="92626" marT="0" marB="0">
                    <a:lnL w="12700" cap="flat" cmpd="sng" algn="ctr">
                      <a:solidFill>
                        <a:srgbClr val="02205E"/>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2205E"/>
                      </a:solidFill>
                      <a:prstDash val="solid"/>
                      <a:round/>
                      <a:headEnd type="none" w="med" len="med"/>
                      <a:tailEnd type="none" w="med" len="med"/>
                    </a:lnB>
                    <a:solidFill>
                      <a:srgbClr val="02205E"/>
                    </a:solidFill>
                  </a:tcPr>
                </a:tc>
                <a:tc>
                  <a:txBody>
                    <a:bodyPr/>
                    <a:lstStyle/>
                    <a:p>
                      <a:pPr algn="ctr">
                        <a:spcAft>
                          <a:spcPts val="0"/>
                        </a:spcAft>
                      </a:pPr>
                      <a:r>
                        <a:rPr lang="en-GB" sz="1100" b="1" dirty="0">
                          <a:solidFill>
                            <a:srgbClr val="FFFFFF"/>
                          </a:solidFill>
                          <a:effectLst/>
                          <a:latin typeface="Times" pitchFamily="2" charset="0"/>
                          <a:ea typeface="Times New Roman" pitchFamily="2" charset="0"/>
                          <a:cs typeface="Calibri" panose="020F0502020204030204" pitchFamily="34" charset="0"/>
                        </a:rPr>
                        <a:t>Full name</a:t>
                      </a:r>
                      <a:endParaRPr lang="sv-SE" sz="1200" dirty="0">
                        <a:effectLst/>
                        <a:latin typeface="Times New Roman" pitchFamily="2" charset="0"/>
                        <a:ea typeface="Times New Roman" pitchFamily="2" charset="0"/>
                        <a:cs typeface="Times New Roman" pitchFamily="2" charset="0"/>
                      </a:endParaRPr>
                    </a:p>
                  </a:txBody>
                  <a:tcPr marL="92626" marR="92626" marT="0" marB="0">
                    <a:lnL w="12700" cap="flat" cmpd="sng" algn="ctr">
                      <a:solidFill>
                        <a:srgbClr val="FFFFFF"/>
                      </a:solidFill>
                      <a:prstDash val="solid"/>
                      <a:round/>
                      <a:headEnd type="none" w="med" len="med"/>
                      <a:tailEnd type="none" w="med" len="med"/>
                    </a:lnL>
                    <a:lnR w="12700" cap="flat" cmpd="sng" algn="ctr">
                      <a:solidFill>
                        <a:srgbClr val="02205E"/>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2205E"/>
                      </a:solidFill>
                      <a:prstDash val="solid"/>
                      <a:round/>
                      <a:headEnd type="none" w="med" len="med"/>
                      <a:tailEnd type="none" w="med" len="med"/>
                    </a:lnB>
                    <a:solidFill>
                      <a:srgbClr val="02205E"/>
                    </a:solidFill>
                  </a:tcPr>
                </a:tc>
                <a:extLst>
                  <a:ext uri="{0D108BD9-81ED-4DB2-BD59-A6C34878D82A}">
                    <a16:rowId xmlns:a16="http://schemas.microsoft.com/office/drawing/2014/main" val="3142772336"/>
                  </a:ext>
                </a:extLst>
              </a:tr>
              <a:tr h="624069">
                <a:tc>
                  <a:txBody>
                    <a:bodyPr/>
                    <a:lstStyle/>
                    <a:p>
                      <a:pPr>
                        <a:spcAft>
                          <a:spcPts val="0"/>
                        </a:spcAft>
                      </a:pPr>
                      <a:r>
                        <a:rPr lang="en-GB" sz="1100">
                          <a:effectLst/>
                          <a:latin typeface="Times" pitchFamily="2" charset="0"/>
                          <a:ea typeface="Times New Roman" pitchFamily="2" charset="0"/>
                          <a:cs typeface="Calibri" panose="020F0502020204030204" pitchFamily="34" charset="0"/>
                        </a:rPr>
                        <a:t>ASTP-PROTON</a:t>
                      </a:r>
                      <a:endParaRPr lang="sv-SE" sz="1200">
                        <a:effectLst/>
                        <a:latin typeface="Times New Roman" pitchFamily="2" charset="0"/>
                        <a:ea typeface="Times New Roman" pitchFamily="2" charset="0"/>
                        <a:cs typeface="Times New Roman" pitchFamily="2" charset="0"/>
                      </a:endParaRPr>
                    </a:p>
                  </a:txBody>
                  <a:tcPr marL="92626" marR="92626" marT="0" marB="0">
                    <a:lnL w="12700" cap="flat" cmpd="sng" algn="ctr">
                      <a:solidFill>
                        <a:srgbClr val="02205E"/>
                      </a:solidFill>
                      <a:prstDash val="solid"/>
                      <a:round/>
                      <a:headEnd type="none" w="med" len="med"/>
                      <a:tailEnd type="none" w="med" len="med"/>
                    </a:lnL>
                    <a:lnR w="12700" cap="flat" cmpd="sng" algn="ctr">
                      <a:solidFill>
                        <a:srgbClr val="02205E"/>
                      </a:solidFill>
                      <a:prstDash val="solid"/>
                      <a:round/>
                      <a:headEnd type="none" w="med" len="med"/>
                      <a:tailEnd type="none" w="med" len="med"/>
                    </a:lnR>
                    <a:lnT w="12700" cap="flat" cmpd="sng" algn="ctr">
                      <a:solidFill>
                        <a:srgbClr val="02205E"/>
                      </a:solidFill>
                      <a:prstDash val="solid"/>
                      <a:round/>
                      <a:headEnd type="none" w="med" len="med"/>
                      <a:tailEnd type="none" w="med" len="med"/>
                    </a:lnT>
                    <a:lnB w="12700" cap="flat" cmpd="sng" algn="ctr">
                      <a:solidFill>
                        <a:srgbClr val="02205E"/>
                      </a:solidFill>
                      <a:prstDash val="solid"/>
                      <a:round/>
                      <a:headEnd type="none" w="med" len="med"/>
                      <a:tailEnd type="none" w="med" len="med"/>
                    </a:lnB>
                  </a:tcPr>
                </a:tc>
                <a:tc>
                  <a:txBody>
                    <a:bodyPr/>
                    <a:lstStyle/>
                    <a:p>
                      <a:pPr>
                        <a:spcAft>
                          <a:spcPts val="0"/>
                        </a:spcAft>
                      </a:pPr>
                      <a:r>
                        <a:rPr lang="en-GB" sz="1100">
                          <a:effectLst/>
                          <a:latin typeface="Times" pitchFamily="2" charset="0"/>
                          <a:ea typeface="Times New Roman" pitchFamily="2" charset="0"/>
                          <a:cs typeface="Calibri" panose="020F0502020204030204" pitchFamily="34" charset="0"/>
                        </a:rPr>
                        <a:t>The Association of European Science and Technology Transfer Professionals - PROTON</a:t>
                      </a:r>
                      <a:endParaRPr lang="sv-SE" sz="1200">
                        <a:effectLst/>
                        <a:latin typeface="Times New Roman" pitchFamily="2" charset="0"/>
                        <a:ea typeface="Times New Roman" pitchFamily="2" charset="0"/>
                        <a:cs typeface="Times New Roman" pitchFamily="2" charset="0"/>
                      </a:endParaRPr>
                    </a:p>
                  </a:txBody>
                  <a:tcPr marL="92626" marR="92626" marT="0" marB="0">
                    <a:lnL w="12700" cap="flat" cmpd="sng" algn="ctr">
                      <a:solidFill>
                        <a:srgbClr val="02205E"/>
                      </a:solidFill>
                      <a:prstDash val="solid"/>
                      <a:round/>
                      <a:headEnd type="none" w="med" len="med"/>
                      <a:tailEnd type="none" w="med" len="med"/>
                    </a:lnL>
                    <a:lnR w="12700" cap="flat" cmpd="sng" algn="ctr">
                      <a:solidFill>
                        <a:srgbClr val="02205E"/>
                      </a:solidFill>
                      <a:prstDash val="solid"/>
                      <a:round/>
                      <a:headEnd type="none" w="med" len="med"/>
                      <a:tailEnd type="none" w="med" len="med"/>
                    </a:lnR>
                    <a:lnT w="12700" cap="flat" cmpd="sng" algn="ctr">
                      <a:solidFill>
                        <a:srgbClr val="02205E"/>
                      </a:solidFill>
                      <a:prstDash val="solid"/>
                      <a:round/>
                      <a:headEnd type="none" w="med" len="med"/>
                      <a:tailEnd type="none" w="med" len="med"/>
                    </a:lnT>
                    <a:lnB w="12700" cap="flat" cmpd="sng" algn="ctr">
                      <a:solidFill>
                        <a:srgbClr val="02205E"/>
                      </a:solidFill>
                      <a:prstDash val="solid"/>
                      <a:round/>
                      <a:headEnd type="none" w="med" len="med"/>
                      <a:tailEnd type="none" w="med" len="med"/>
                    </a:lnB>
                  </a:tcPr>
                </a:tc>
                <a:extLst>
                  <a:ext uri="{0D108BD9-81ED-4DB2-BD59-A6C34878D82A}">
                    <a16:rowId xmlns:a16="http://schemas.microsoft.com/office/drawing/2014/main" val="3076407996"/>
                  </a:ext>
                </a:extLst>
              </a:tr>
              <a:tr h="312035">
                <a:tc>
                  <a:txBody>
                    <a:bodyPr/>
                    <a:lstStyle/>
                    <a:p>
                      <a:pPr>
                        <a:spcAft>
                          <a:spcPts val="0"/>
                        </a:spcAft>
                      </a:pPr>
                      <a:r>
                        <a:rPr lang="en-GB" sz="1100">
                          <a:effectLst/>
                          <a:latin typeface="Times" pitchFamily="2" charset="0"/>
                          <a:ea typeface="Times New Roman" pitchFamily="2" charset="0"/>
                          <a:cs typeface="Calibri" panose="020F0502020204030204" pitchFamily="34" charset="0"/>
                        </a:rPr>
                        <a:t>HEPTech</a:t>
                      </a:r>
                      <a:endParaRPr lang="sv-SE" sz="1200">
                        <a:effectLst/>
                        <a:latin typeface="Times New Roman" pitchFamily="2" charset="0"/>
                        <a:ea typeface="Times New Roman" pitchFamily="2" charset="0"/>
                        <a:cs typeface="Times New Roman" pitchFamily="2" charset="0"/>
                      </a:endParaRPr>
                    </a:p>
                  </a:txBody>
                  <a:tcPr marL="92626" marR="92626" marT="0" marB="0">
                    <a:lnL w="12700" cap="flat" cmpd="sng" algn="ctr">
                      <a:solidFill>
                        <a:srgbClr val="02205E"/>
                      </a:solidFill>
                      <a:prstDash val="solid"/>
                      <a:round/>
                      <a:headEnd type="none" w="med" len="med"/>
                      <a:tailEnd type="none" w="med" len="med"/>
                    </a:lnL>
                    <a:lnR w="12700" cap="flat" cmpd="sng" algn="ctr">
                      <a:solidFill>
                        <a:srgbClr val="02205E"/>
                      </a:solidFill>
                      <a:prstDash val="solid"/>
                      <a:round/>
                      <a:headEnd type="none" w="med" len="med"/>
                      <a:tailEnd type="none" w="med" len="med"/>
                    </a:lnR>
                    <a:lnT w="12700" cap="flat" cmpd="sng" algn="ctr">
                      <a:solidFill>
                        <a:srgbClr val="02205E"/>
                      </a:solidFill>
                      <a:prstDash val="solid"/>
                      <a:round/>
                      <a:headEnd type="none" w="med" len="med"/>
                      <a:tailEnd type="none" w="med" len="med"/>
                    </a:lnT>
                    <a:lnB w="12700" cap="flat" cmpd="sng" algn="ctr">
                      <a:solidFill>
                        <a:srgbClr val="02205E"/>
                      </a:solidFill>
                      <a:prstDash val="solid"/>
                      <a:round/>
                      <a:headEnd type="none" w="med" len="med"/>
                      <a:tailEnd type="none" w="med" len="med"/>
                    </a:lnB>
                  </a:tcPr>
                </a:tc>
                <a:tc>
                  <a:txBody>
                    <a:bodyPr/>
                    <a:lstStyle/>
                    <a:p>
                      <a:pPr>
                        <a:spcAft>
                          <a:spcPts val="0"/>
                        </a:spcAft>
                      </a:pPr>
                      <a:r>
                        <a:rPr lang="en-GB" sz="1100">
                          <a:effectLst/>
                          <a:latin typeface="Times" pitchFamily="2" charset="0"/>
                          <a:ea typeface="Times New Roman" pitchFamily="2" charset="0"/>
                          <a:cs typeface="Calibri" panose="020F0502020204030204" pitchFamily="34" charset="0"/>
                        </a:rPr>
                        <a:t>High Energy Physic Technology Transfer Network</a:t>
                      </a:r>
                      <a:endParaRPr lang="sv-SE" sz="1200">
                        <a:effectLst/>
                        <a:latin typeface="Times New Roman" pitchFamily="2" charset="0"/>
                        <a:ea typeface="Times New Roman" pitchFamily="2" charset="0"/>
                        <a:cs typeface="Times New Roman" pitchFamily="2" charset="0"/>
                      </a:endParaRPr>
                    </a:p>
                  </a:txBody>
                  <a:tcPr marL="92626" marR="92626" marT="0" marB="0">
                    <a:lnL w="12700" cap="flat" cmpd="sng" algn="ctr">
                      <a:solidFill>
                        <a:srgbClr val="02205E"/>
                      </a:solidFill>
                      <a:prstDash val="solid"/>
                      <a:round/>
                      <a:headEnd type="none" w="med" len="med"/>
                      <a:tailEnd type="none" w="med" len="med"/>
                    </a:lnL>
                    <a:lnR w="12700" cap="flat" cmpd="sng" algn="ctr">
                      <a:solidFill>
                        <a:srgbClr val="02205E"/>
                      </a:solidFill>
                      <a:prstDash val="solid"/>
                      <a:round/>
                      <a:headEnd type="none" w="med" len="med"/>
                      <a:tailEnd type="none" w="med" len="med"/>
                    </a:lnR>
                    <a:lnT w="12700" cap="flat" cmpd="sng" algn="ctr">
                      <a:solidFill>
                        <a:srgbClr val="02205E"/>
                      </a:solidFill>
                      <a:prstDash val="solid"/>
                      <a:round/>
                      <a:headEnd type="none" w="med" len="med"/>
                      <a:tailEnd type="none" w="med" len="med"/>
                    </a:lnT>
                    <a:lnB w="12700" cap="flat" cmpd="sng" algn="ctr">
                      <a:solidFill>
                        <a:srgbClr val="02205E"/>
                      </a:solidFill>
                      <a:prstDash val="solid"/>
                      <a:round/>
                      <a:headEnd type="none" w="med" len="med"/>
                      <a:tailEnd type="none" w="med" len="med"/>
                    </a:lnB>
                  </a:tcPr>
                </a:tc>
                <a:extLst>
                  <a:ext uri="{0D108BD9-81ED-4DB2-BD59-A6C34878D82A}">
                    <a16:rowId xmlns:a16="http://schemas.microsoft.com/office/drawing/2014/main" val="2038390192"/>
                  </a:ext>
                </a:extLst>
              </a:tr>
              <a:tr h="624069">
                <a:tc gridSpan="2">
                  <a:txBody>
                    <a:bodyPr/>
                    <a:lstStyle/>
                    <a:p>
                      <a:pPr algn="ctr">
                        <a:spcAft>
                          <a:spcPts val="0"/>
                        </a:spcAft>
                      </a:pPr>
                      <a:r>
                        <a:rPr lang="en-GB" sz="1100" b="1" dirty="0">
                          <a:solidFill>
                            <a:schemeClr val="bg1"/>
                          </a:solidFill>
                          <a:effectLst/>
                          <a:latin typeface="Times" pitchFamily="2" charset="0"/>
                          <a:ea typeface="Times New Roman" pitchFamily="2" charset="0"/>
                          <a:cs typeface="Calibri" panose="020F0502020204030204" pitchFamily="34" charset="0"/>
                        </a:rPr>
                        <a:t>Associates: Cluster projects and initiatives</a:t>
                      </a:r>
                      <a:endParaRPr lang="sv-SE" sz="1200" dirty="0">
                        <a:solidFill>
                          <a:schemeClr val="bg1"/>
                        </a:solidFill>
                        <a:effectLst/>
                        <a:latin typeface="Times New Roman" pitchFamily="2" charset="0"/>
                        <a:ea typeface="Times New Roman" pitchFamily="2" charset="0"/>
                        <a:cs typeface="Times New Roman" pitchFamily="2" charset="0"/>
                      </a:endParaRPr>
                    </a:p>
                    <a:p>
                      <a:pPr algn="ctr">
                        <a:spcAft>
                          <a:spcPts val="0"/>
                        </a:spcAft>
                      </a:pPr>
                      <a:r>
                        <a:rPr lang="en-GB" sz="1100" b="1" dirty="0">
                          <a:solidFill>
                            <a:schemeClr val="bg1"/>
                          </a:solidFill>
                          <a:effectLst/>
                          <a:latin typeface="Times" pitchFamily="2" charset="0"/>
                          <a:ea typeface="Times New Roman" pitchFamily="2" charset="0"/>
                          <a:cs typeface="Calibri" panose="020F0502020204030204" pitchFamily="34" charset="0"/>
                        </a:rPr>
                        <a:t> </a:t>
                      </a:r>
                      <a:endParaRPr lang="sv-SE" sz="1200" dirty="0">
                        <a:solidFill>
                          <a:schemeClr val="bg1"/>
                        </a:solidFill>
                        <a:effectLst/>
                        <a:latin typeface="Times New Roman" pitchFamily="2" charset="0"/>
                        <a:ea typeface="Times New Roman" pitchFamily="2" charset="0"/>
                        <a:cs typeface="Times New Roman" pitchFamily="2" charset="0"/>
                      </a:endParaRPr>
                    </a:p>
                  </a:txBody>
                  <a:tcPr marL="92626" marR="92626" marT="0" marB="0">
                    <a:lnL w="12700" cap="flat" cmpd="sng" algn="ctr">
                      <a:solidFill>
                        <a:srgbClr val="02205E"/>
                      </a:solidFill>
                      <a:prstDash val="solid"/>
                      <a:round/>
                      <a:headEnd type="none" w="med" len="med"/>
                      <a:tailEnd type="none" w="med" len="med"/>
                    </a:lnL>
                    <a:lnR w="12700" cap="flat" cmpd="sng" algn="ctr">
                      <a:solidFill>
                        <a:srgbClr val="02205E"/>
                      </a:solidFill>
                      <a:prstDash val="solid"/>
                      <a:round/>
                      <a:headEnd type="none" w="med" len="med"/>
                      <a:tailEnd type="none" w="med" len="med"/>
                    </a:lnR>
                    <a:lnT w="12700" cap="flat" cmpd="sng" algn="ctr">
                      <a:solidFill>
                        <a:srgbClr val="02205E"/>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2205E"/>
                    </a:solidFill>
                  </a:tcPr>
                </a:tc>
                <a:tc hMerge="1">
                  <a:txBody>
                    <a:bodyPr/>
                    <a:lstStyle/>
                    <a:p>
                      <a:endParaRPr lang="sv-SE"/>
                    </a:p>
                  </a:txBody>
                  <a:tcPr/>
                </a:tc>
                <a:extLst>
                  <a:ext uri="{0D108BD9-81ED-4DB2-BD59-A6C34878D82A}">
                    <a16:rowId xmlns:a16="http://schemas.microsoft.com/office/drawing/2014/main" val="3004000527"/>
                  </a:ext>
                </a:extLst>
              </a:tr>
              <a:tr h="312035">
                <a:tc>
                  <a:txBody>
                    <a:bodyPr/>
                    <a:lstStyle/>
                    <a:p>
                      <a:pPr>
                        <a:spcAft>
                          <a:spcPts val="0"/>
                        </a:spcAft>
                      </a:pPr>
                      <a:r>
                        <a:rPr lang="en-GB" sz="1100" b="1">
                          <a:solidFill>
                            <a:srgbClr val="FFFFFF"/>
                          </a:solidFill>
                          <a:effectLst/>
                          <a:latin typeface="Times" pitchFamily="2" charset="0"/>
                          <a:ea typeface="Times New Roman" pitchFamily="2" charset="0"/>
                          <a:cs typeface="Calibri" panose="020F0502020204030204" pitchFamily="34" charset="0"/>
                        </a:rPr>
                        <a:t>Short name</a:t>
                      </a:r>
                      <a:endParaRPr lang="sv-SE" sz="1200">
                        <a:effectLst/>
                        <a:latin typeface="Times New Roman" pitchFamily="2" charset="0"/>
                        <a:ea typeface="Times New Roman" pitchFamily="2" charset="0"/>
                        <a:cs typeface="Times New Roman" pitchFamily="2" charset="0"/>
                      </a:endParaRPr>
                    </a:p>
                  </a:txBody>
                  <a:tcPr marL="92626" marR="92626" marT="0" marB="0">
                    <a:lnL w="12700" cap="flat" cmpd="sng" algn="ctr">
                      <a:solidFill>
                        <a:srgbClr val="02205E"/>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2205E"/>
                      </a:solidFill>
                      <a:prstDash val="solid"/>
                      <a:round/>
                      <a:headEnd type="none" w="med" len="med"/>
                      <a:tailEnd type="none" w="med" len="med"/>
                    </a:lnB>
                    <a:solidFill>
                      <a:srgbClr val="02205E"/>
                    </a:solidFill>
                  </a:tcPr>
                </a:tc>
                <a:tc>
                  <a:txBody>
                    <a:bodyPr/>
                    <a:lstStyle/>
                    <a:p>
                      <a:pPr algn="ctr">
                        <a:spcAft>
                          <a:spcPts val="0"/>
                        </a:spcAft>
                      </a:pPr>
                      <a:r>
                        <a:rPr lang="en-GB" sz="1100" b="1">
                          <a:solidFill>
                            <a:srgbClr val="FFFFFF"/>
                          </a:solidFill>
                          <a:effectLst/>
                          <a:latin typeface="Times" pitchFamily="2" charset="0"/>
                          <a:ea typeface="Times New Roman" pitchFamily="2" charset="0"/>
                          <a:cs typeface="Calibri" panose="020F0502020204030204" pitchFamily="34" charset="0"/>
                        </a:rPr>
                        <a:t>Full name</a:t>
                      </a:r>
                      <a:endParaRPr lang="sv-SE" sz="1200">
                        <a:effectLst/>
                        <a:latin typeface="Times New Roman" pitchFamily="2" charset="0"/>
                        <a:ea typeface="Times New Roman" pitchFamily="2" charset="0"/>
                        <a:cs typeface="Times New Roman" pitchFamily="2" charset="0"/>
                      </a:endParaRPr>
                    </a:p>
                  </a:txBody>
                  <a:tcPr marL="92626" marR="92626" marT="0" marB="0">
                    <a:lnL w="12700" cap="flat" cmpd="sng" algn="ctr">
                      <a:solidFill>
                        <a:srgbClr val="FFFFFF"/>
                      </a:solidFill>
                      <a:prstDash val="solid"/>
                      <a:round/>
                      <a:headEnd type="none" w="med" len="med"/>
                      <a:tailEnd type="none" w="med" len="med"/>
                    </a:lnL>
                    <a:lnR w="12700" cap="flat" cmpd="sng" algn="ctr">
                      <a:solidFill>
                        <a:srgbClr val="02205E"/>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2205E"/>
                      </a:solidFill>
                      <a:prstDash val="solid"/>
                      <a:round/>
                      <a:headEnd type="none" w="med" len="med"/>
                      <a:tailEnd type="none" w="med" len="med"/>
                    </a:lnB>
                    <a:solidFill>
                      <a:srgbClr val="02205E"/>
                    </a:solidFill>
                  </a:tcPr>
                </a:tc>
                <a:extLst>
                  <a:ext uri="{0D108BD9-81ED-4DB2-BD59-A6C34878D82A}">
                    <a16:rowId xmlns:a16="http://schemas.microsoft.com/office/drawing/2014/main" val="3188849040"/>
                  </a:ext>
                </a:extLst>
              </a:tr>
              <a:tr h="624069">
                <a:tc>
                  <a:txBody>
                    <a:bodyPr/>
                    <a:lstStyle/>
                    <a:p>
                      <a:pPr>
                        <a:spcAft>
                          <a:spcPts val="0"/>
                        </a:spcAft>
                      </a:pPr>
                      <a:r>
                        <a:rPr lang="en-GB" sz="1100">
                          <a:effectLst/>
                          <a:latin typeface="Times" pitchFamily="2" charset="0"/>
                          <a:ea typeface="Times New Roman" pitchFamily="2" charset="0"/>
                          <a:cs typeface="Calibri" panose="020F0502020204030204" pitchFamily="34" charset="0"/>
                        </a:rPr>
                        <a:t>ATTRACT</a:t>
                      </a:r>
                      <a:endParaRPr lang="sv-SE" sz="1200">
                        <a:effectLst/>
                        <a:latin typeface="Times New Roman" pitchFamily="2" charset="0"/>
                        <a:ea typeface="Times New Roman" pitchFamily="2" charset="0"/>
                        <a:cs typeface="Times New Roman" pitchFamily="2" charset="0"/>
                      </a:endParaRPr>
                    </a:p>
                  </a:txBody>
                  <a:tcPr marL="92626" marR="92626" marT="0" marB="0">
                    <a:lnL w="12700" cap="flat" cmpd="sng" algn="ctr">
                      <a:solidFill>
                        <a:srgbClr val="02205E"/>
                      </a:solidFill>
                      <a:prstDash val="solid"/>
                      <a:round/>
                      <a:headEnd type="none" w="med" len="med"/>
                      <a:tailEnd type="none" w="med" len="med"/>
                    </a:lnL>
                    <a:lnR w="12700" cap="flat" cmpd="sng" algn="ctr">
                      <a:solidFill>
                        <a:srgbClr val="02205E"/>
                      </a:solidFill>
                      <a:prstDash val="solid"/>
                      <a:round/>
                      <a:headEnd type="none" w="med" len="med"/>
                      <a:tailEnd type="none" w="med" len="med"/>
                    </a:lnR>
                    <a:lnT w="12700" cap="flat" cmpd="sng" algn="ctr">
                      <a:solidFill>
                        <a:srgbClr val="02205E"/>
                      </a:solidFill>
                      <a:prstDash val="solid"/>
                      <a:round/>
                      <a:headEnd type="none" w="med" len="med"/>
                      <a:tailEnd type="none" w="med" len="med"/>
                    </a:lnT>
                    <a:lnB w="12700" cap="flat" cmpd="sng" algn="ctr">
                      <a:solidFill>
                        <a:srgbClr val="02205E"/>
                      </a:solidFill>
                      <a:prstDash val="solid"/>
                      <a:round/>
                      <a:headEnd type="none" w="med" len="med"/>
                      <a:tailEnd type="none" w="med" len="med"/>
                    </a:lnB>
                  </a:tcPr>
                </a:tc>
                <a:tc>
                  <a:txBody>
                    <a:bodyPr/>
                    <a:lstStyle/>
                    <a:p>
                      <a:pPr>
                        <a:spcAft>
                          <a:spcPts val="0"/>
                        </a:spcAft>
                      </a:pPr>
                      <a:r>
                        <a:rPr lang="en-GB" sz="1100">
                          <a:effectLst/>
                          <a:latin typeface="Times" pitchFamily="2" charset="0"/>
                          <a:ea typeface="Times New Roman" pitchFamily="2" charset="0"/>
                          <a:cs typeface="Calibri" panose="020F0502020204030204" pitchFamily="34" charset="0"/>
                        </a:rPr>
                        <a:t>breAkThrough innovaTion pRogrAmme for a pan-European Detection and Imaging eCosysTem</a:t>
                      </a:r>
                      <a:endParaRPr lang="sv-SE" sz="1200">
                        <a:effectLst/>
                        <a:latin typeface="Times New Roman" pitchFamily="2" charset="0"/>
                        <a:ea typeface="Times New Roman" pitchFamily="2" charset="0"/>
                        <a:cs typeface="Times New Roman" pitchFamily="2" charset="0"/>
                      </a:endParaRPr>
                    </a:p>
                  </a:txBody>
                  <a:tcPr marL="92626" marR="92626" marT="0" marB="0">
                    <a:lnL w="12700" cap="flat" cmpd="sng" algn="ctr">
                      <a:solidFill>
                        <a:srgbClr val="02205E"/>
                      </a:solidFill>
                      <a:prstDash val="solid"/>
                      <a:round/>
                      <a:headEnd type="none" w="med" len="med"/>
                      <a:tailEnd type="none" w="med" len="med"/>
                    </a:lnL>
                    <a:lnR w="12700" cap="flat" cmpd="sng" algn="ctr">
                      <a:solidFill>
                        <a:srgbClr val="02205E"/>
                      </a:solidFill>
                      <a:prstDash val="solid"/>
                      <a:round/>
                      <a:headEnd type="none" w="med" len="med"/>
                      <a:tailEnd type="none" w="med" len="med"/>
                    </a:lnR>
                    <a:lnT w="12700" cap="flat" cmpd="sng" algn="ctr">
                      <a:solidFill>
                        <a:srgbClr val="02205E"/>
                      </a:solidFill>
                      <a:prstDash val="solid"/>
                      <a:round/>
                      <a:headEnd type="none" w="med" len="med"/>
                      <a:tailEnd type="none" w="med" len="med"/>
                    </a:lnT>
                    <a:lnB w="12700" cap="flat" cmpd="sng" algn="ctr">
                      <a:solidFill>
                        <a:srgbClr val="02205E"/>
                      </a:solidFill>
                      <a:prstDash val="solid"/>
                      <a:round/>
                      <a:headEnd type="none" w="med" len="med"/>
                      <a:tailEnd type="none" w="med" len="med"/>
                    </a:lnB>
                  </a:tcPr>
                </a:tc>
                <a:extLst>
                  <a:ext uri="{0D108BD9-81ED-4DB2-BD59-A6C34878D82A}">
                    <a16:rowId xmlns:a16="http://schemas.microsoft.com/office/drawing/2014/main" val="1090576566"/>
                  </a:ext>
                </a:extLst>
              </a:tr>
              <a:tr h="312035">
                <a:tc>
                  <a:txBody>
                    <a:bodyPr/>
                    <a:lstStyle/>
                    <a:p>
                      <a:pPr>
                        <a:spcAft>
                          <a:spcPts val="0"/>
                        </a:spcAft>
                      </a:pPr>
                      <a:r>
                        <a:rPr lang="en-GB" sz="1100">
                          <a:effectLst/>
                          <a:latin typeface="Times" pitchFamily="2" charset="0"/>
                          <a:ea typeface="Times New Roman" pitchFamily="2" charset="0"/>
                          <a:cs typeface="Calibri" panose="020F0502020204030204" pitchFamily="34" charset="0"/>
                        </a:rPr>
                        <a:t>BrightnESS</a:t>
                      </a:r>
                      <a:r>
                        <a:rPr lang="en-GB" sz="1100" baseline="30000">
                          <a:effectLst/>
                          <a:latin typeface="Calibri" panose="020F0502020204030204" pitchFamily="34" charset="0"/>
                          <a:ea typeface="Times New Roman" pitchFamily="2" charset="0"/>
                          <a:cs typeface="Times New Roman" pitchFamily="2" charset="0"/>
                        </a:rPr>
                        <a:t>2</a:t>
                      </a:r>
                      <a:endParaRPr lang="sv-SE" sz="1200">
                        <a:effectLst/>
                        <a:latin typeface="Times New Roman" pitchFamily="2" charset="0"/>
                        <a:ea typeface="Times New Roman" pitchFamily="2" charset="0"/>
                        <a:cs typeface="Times New Roman" pitchFamily="2" charset="0"/>
                      </a:endParaRPr>
                    </a:p>
                  </a:txBody>
                  <a:tcPr marL="92626" marR="92626" marT="0" marB="0">
                    <a:lnL w="12700" cap="flat" cmpd="sng" algn="ctr">
                      <a:solidFill>
                        <a:srgbClr val="02205E"/>
                      </a:solidFill>
                      <a:prstDash val="solid"/>
                      <a:round/>
                      <a:headEnd type="none" w="med" len="med"/>
                      <a:tailEnd type="none" w="med" len="med"/>
                    </a:lnL>
                    <a:lnR w="12700" cap="flat" cmpd="sng" algn="ctr">
                      <a:solidFill>
                        <a:srgbClr val="02205E"/>
                      </a:solidFill>
                      <a:prstDash val="solid"/>
                      <a:round/>
                      <a:headEnd type="none" w="med" len="med"/>
                      <a:tailEnd type="none" w="med" len="med"/>
                    </a:lnR>
                    <a:lnT w="12700" cap="flat" cmpd="sng" algn="ctr">
                      <a:solidFill>
                        <a:srgbClr val="02205E"/>
                      </a:solidFill>
                      <a:prstDash val="solid"/>
                      <a:round/>
                      <a:headEnd type="none" w="med" len="med"/>
                      <a:tailEnd type="none" w="med" len="med"/>
                    </a:lnT>
                    <a:lnB w="12700" cap="flat" cmpd="sng" algn="ctr">
                      <a:solidFill>
                        <a:srgbClr val="02205E"/>
                      </a:solidFill>
                      <a:prstDash val="solid"/>
                      <a:round/>
                      <a:headEnd type="none" w="med" len="med"/>
                      <a:tailEnd type="none" w="med" len="med"/>
                    </a:lnB>
                  </a:tcPr>
                </a:tc>
                <a:tc>
                  <a:txBody>
                    <a:bodyPr/>
                    <a:lstStyle/>
                    <a:p>
                      <a:pPr>
                        <a:spcAft>
                          <a:spcPts val="0"/>
                        </a:spcAft>
                      </a:pPr>
                      <a:r>
                        <a:rPr lang="en-GB" sz="1100">
                          <a:effectLst/>
                          <a:latin typeface="Times" pitchFamily="2" charset="0"/>
                          <a:ea typeface="Times New Roman" pitchFamily="2" charset="0"/>
                          <a:cs typeface="Calibri" panose="020F0502020204030204" pitchFamily="34" charset="0"/>
                        </a:rPr>
                        <a:t>Bringing together a neutron ecosystem for sustainable science with ESS</a:t>
                      </a:r>
                      <a:endParaRPr lang="sv-SE" sz="1200">
                        <a:effectLst/>
                        <a:latin typeface="Times New Roman" pitchFamily="2" charset="0"/>
                        <a:ea typeface="Times New Roman" pitchFamily="2" charset="0"/>
                        <a:cs typeface="Times New Roman" pitchFamily="2" charset="0"/>
                      </a:endParaRPr>
                    </a:p>
                  </a:txBody>
                  <a:tcPr marL="92626" marR="92626" marT="0" marB="0">
                    <a:lnL w="12700" cap="flat" cmpd="sng" algn="ctr">
                      <a:solidFill>
                        <a:srgbClr val="02205E"/>
                      </a:solidFill>
                      <a:prstDash val="solid"/>
                      <a:round/>
                      <a:headEnd type="none" w="med" len="med"/>
                      <a:tailEnd type="none" w="med" len="med"/>
                    </a:lnL>
                    <a:lnR w="12700" cap="flat" cmpd="sng" algn="ctr">
                      <a:solidFill>
                        <a:srgbClr val="02205E"/>
                      </a:solidFill>
                      <a:prstDash val="solid"/>
                      <a:round/>
                      <a:headEnd type="none" w="med" len="med"/>
                      <a:tailEnd type="none" w="med" len="med"/>
                    </a:lnR>
                    <a:lnT w="12700" cap="flat" cmpd="sng" algn="ctr">
                      <a:solidFill>
                        <a:srgbClr val="02205E"/>
                      </a:solidFill>
                      <a:prstDash val="solid"/>
                      <a:round/>
                      <a:headEnd type="none" w="med" len="med"/>
                      <a:tailEnd type="none" w="med" len="med"/>
                    </a:lnT>
                    <a:lnB w="12700" cap="flat" cmpd="sng" algn="ctr">
                      <a:solidFill>
                        <a:srgbClr val="02205E"/>
                      </a:solidFill>
                      <a:prstDash val="solid"/>
                      <a:round/>
                      <a:headEnd type="none" w="med" len="med"/>
                      <a:tailEnd type="none" w="med" len="med"/>
                    </a:lnB>
                  </a:tcPr>
                </a:tc>
                <a:extLst>
                  <a:ext uri="{0D108BD9-81ED-4DB2-BD59-A6C34878D82A}">
                    <a16:rowId xmlns:a16="http://schemas.microsoft.com/office/drawing/2014/main" val="2418966355"/>
                  </a:ext>
                </a:extLst>
              </a:tr>
              <a:tr h="624069">
                <a:tc>
                  <a:txBody>
                    <a:bodyPr/>
                    <a:lstStyle/>
                    <a:p>
                      <a:pPr>
                        <a:spcAft>
                          <a:spcPts val="0"/>
                        </a:spcAft>
                      </a:pPr>
                      <a:r>
                        <a:rPr lang="en-GB" sz="1100">
                          <a:effectLst/>
                          <a:latin typeface="Times" pitchFamily="2" charset="0"/>
                          <a:ea typeface="Times New Roman" pitchFamily="2" charset="0"/>
                          <a:cs typeface="Calibri" panose="020F0502020204030204" pitchFamily="34" charset="0"/>
                        </a:rPr>
                        <a:t>CALIPSOplus</a:t>
                      </a:r>
                      <a:endParaRPr lang="sv-SE" sz="1200">
                        <a:effectLst/>
                        <a:latin typeface="Times New Roman" pitchFamily="2" charset="0"/>
                        <a:ea typeface="Times New Roman" pitchFamily="2" charset="0"/>
                        <a:cs typeface="Times New Roman" pitchFamily="2" charset="0"/>
                      </a:endParaRPr>
                    </a:p>
                  </a:txBody>
                  <a:tcPr marL="92626" marR="92626" marT="0" marB="0">
                    <a:lnL w="12700" cap="flat" cmpd="sng" algn="ctr">
                      <a:solidFill>
                        <a:srgbClr val="02205E"/>
                      </a:solidFill>
                      <a:prstDash val="solid"/>
                      <a:round/>
                      <a:headEnd type="none" w="med" len="med"/>
                      <a:tailEnd type="none" w="med" len="med"/>
                    </a:lnL>
                    <a:lnR w="12700" cap="flat" cmpd="sng" algn="ctr">
                      <a:solidFill>
                        <a:srgbClr val="02205E"/>
                      </a:solidFill>
                      <a:prstDash val="solid"/>
                      <a:round/>
                      <a:headEnd type="none" w="med" len="med"/>
                      <a:tailEnd type="none" w="med" len="med"/>
                    </a:lnR>
                    <a:lnT w="12700" cap="flat" cmpd="sng" algn="ctr">
                      <a:solidFill>
                        <a:srgbClr val="02205E"/>
                      </a:solidFill>
                      <a:prstDash val="solid"/>
                      <a:round/>
                      <a:headEnd type="none" w="med" len="med"/>
                      <a:tailEnd type="none" w="med" len="med"/>
                    </a:lnT>
                    <a:lnB w="12700" cap="flat" cmpd="sng" algn="ctr">
                      <a:solidFill>
                        <a:srgbClr val="02205E"/>
                      </a:solidFill>
                      <a:prstDash val="solid"/>
                      <a:round/>
                      <a:headEnd type="none" w="med" len="med"/>
                      <a:tailEnd type="none" w="med" len="med"/>
                    </a:lnB>
                  </a:tcPr>
                </a:tc>
                <a:tc>
                  <a:txBody>
                    <a:bodyPr/>
                    <a:lstStyle/>
                    <a:p>
                      <a:pPr>
                        <a:spcAft>
                          <a:spcPts val="0"/>
                        </a:spcAft>
                      </a:pPr>
                      <a:r>
                        <a:rPr lang="en-GB" sz="1100">
                          <a:effectLst/>
                          <a:latin typeface="Times" pitchFamily="2" charset="0"/>
                          <a:ea typeface="Times New Roman" pitchFamily="2" charset="0"/>
                          <a:cs typeface="Calibri" panose="020F0502020204030204" pitchFamily="34" charset="0"/>
                        </a:rPr>
                        <a:t>Convenient Access to Light Sources Open to Innovation, Science and to the World</a:t>
                      </a:r>
                      <a:endParaRPr lang="sv-SE" sz="1200">
                        <a:effectLst/>
                        <a:latin typeface="Times New Roman" pitchFamily="2" charset="0"/>
                        <a:ea typeface="Times New Roman" pitchFamily="2" charset="0"/>
                        <a:cs typeface="Times New Roman" pitchFamily="2" charset="0"/>
                      </a:endParaRPr>
                    </a:p>
                  </a:txBody>
                  <a:tcPr marL="92626" marR="92626" marT="0" marB="0">
                    <a:lnL w="12700" cap="flat" cmpd="sng" algn="ctr">
                      <a:solidFill>
                        <a:srgbClr val="02205E"/>
                      </a:solidFill>
                      <a:prstDash val="solid"/>
                      <a:round/>
                      <a:headEnd type="none" w="med" len="med"/>
                      <a:tailEnd type="none" w="med" len="med"/>
                    </a:lnL>
                    <a:lnR w="12700" cap="flat" cmpd="sng" algn="ctr">
                      <a:solidFill>
                        <a:srgbClr val="02205E"/>
                      </a:solidFill>
                      <a:prstDash val="solid"/>
                      <a:round/>
                      <a:headEnd type="none" w="med" len="med"/>
                      <a:tailEnd type="none" w="med" len="med"/>
                    </a:lnR>
                    <a:lnT w="12700" cap="flat" cmpd="sng" algn="ctr">
                      <a:solidFill>
                        <a:srgbClr val="02205E"/>
                      </a:solidFill>
                      <a:prstDash val="solid"/>
                      <a:round/>
                      <a:headEnd type="none" w="med" len="med"/>
                      <a:tailEnd type="none" w="med" len="med"/>
                    </a:lnT>
                    <a:lnB w="12700" cap="flat" cmpd="sng" algn="ctr">
                      <a:solidFill>
                        <a:srgbClr val="02205E"/>
                      </a:solidFill>
                      <a:prstDash val="solid"/>
                      <a:round/>
                      <a:headEnd type="none" w="med" len="med"/>
                      <a:tailEnd type="none" w="med" len="med"/>
                    </a:lnB>
                  </a:tcPr>
                </a:tc>
                <a:extLst>
                  <a:ext uri="{0D108BD9-81ED-4DB2-BD59-A6C34878D82A}">
                    <a16:rowId xmlns:a16="http://schemas.microsoft.com/office/drawing/2014/main" val="3389791109"/>
                  </a:ext>
                </a:extLst>
              </a:tr>
              <a:tr h="312035">
                <a:tc>
                  <a:txBody>
                    <a:bodyPr/>
                    <a:lstStyle/>
                    <a:p>
                      <a:pPr>
                        <a:spcAft>
                          <a:spcPts val="0"/>
                        </a:spcAft>
                      </a:pPr>
                      <a:r>
                        <a:rPr lang="en-GB" sz="1100">
                          <a:effectLst/>
                          <a:latin typeface="Times" pitchFamily="2" charset="0"/>
                          <a:ea typeface="Times New Roman" pitchFamily="2" charset="0"/>
                          <a:cs typeface="Calibri" panose="020F0502020204030204" pitchFamily="34" charset="0"/>
                        </a:rPr>
                        <a:t>LEAPS</a:t>
                      </a:r>
                      <a:endParaRPr lang="sv-SE" sz="1200">
                        <a:effectLst/>
                        <a:latin typeface="Times New Roman" pitchFamily="2" charset="0"/>
                        <a:ea typeface="Times New Roman" pitchFamily="2" charset="0"/>
                        <a:cs typeface="Times New Roman" pitchFamily="2" charset="0"/>
                      </a:endParaRPr>
                    </a:p>
                  </a:txBody>
                  <a:tcPr marL="92626" marR="92626" marT="0" marB="0">
                    <a:lnL w="12700" cap="flat" cmpd="sng" algn="ctr">
                      <a:solidFill>
                        <a:srgbClr val="02205E"/>
                      </a:solidFill>
                      <a:prstDash val="solid"/>
                      <a:round/>
                      <a:headEnd type="none" w="med" len="med"/>
                      <a:tailEnd type="none" w="med" len="med"/>
                    </a:lnL>
                    <a:lnR w="12700" cap="flat" cmpd="sng" algn="ctr">
                      <a:solidFill>
                        <a:srgbClr val="02205E"/>
                      </a:solidFill>
                      <a:prstDash val="solid"/>
                      <a:round/>
                      <a:headEnd type="none" w="med" len="med"/>
                      <a:tailEnd type="none" w="med" len="med"/>
                    </a:lnR>
                    <a:lnT w="12700" cap="flat" cmpd="sng" algn="ctr">
                      <a:solidFill>
                        <a:srgbClr val="02205E"/>
                      </a:solidFill>
                      <a:prstDash val="solid"/>
                      <a:round/>
                      <a:headEnd type="none" w="med" len="med"/>
                      <a:tailEnd type="none" w="med" len="med"/>
                    </a:lnT>
                    <a:lnB w="12700" cap="flat" cmpd="sng" algn="ctr">
                      <a:solidFill>
                        <a:srgbClr val="02205E"/>
                      </a:solidFill>
                      <a:prstDash val="solid"/>
                      <a:round/>
                      <a:headEnd type="none" w="med" len="med"/>
                      <a:tailEnd type="none" w="med" len="med"/>
                    </a:lnB>
                  </a:tcPr>
                </a:tc>
                <a:tc>
                  <a:txBody>
                    <a:bodyPr/>
                    <a:lstStyle/>
                    <a:p>
                      <a:pPr>
                        <a:spcAft>
                          <a:spcPts val="0"/>
                        </a:spcAft>
                      </a:pPr>
                      <a:r>
                        <a:rPr lang="en-GB" sz="1100" dirty="0">
                          <a:effectLst/>
                          <a:latin typeface="Times" pitchFamily="2" charset="0"/>
                          <a:ea typeface="Times New Roman" pitchFamily="2" charset="0"/>
                          <a:cs typeface="Calibri" panose="020F0502020204030204" pitchFamily="34" charset="0"/>
                        </a:rPr>
                        <a:t>League of European Accelerator-based Photon Sources</a:t>
                      </a:r>
                      <a:endParaRPr lang="sv-SE" sz="1200" dirty="0">
                        <a:effectLst/>
                        <a:latin typeface="Times New Roman" pitchFamily="2" charset="0"/>
                        <a:ea typeface="Times New Roman" pitchFamily="2" charset="0"/>
                        <a:cs typeface="Times New Roman" pitchFamily="2" charset="0"/>
                      </a:endParaRPr>
                    </a:p>
                  </a:txBody>
                  <a:tcPr marL="92626" marR="92626" marT="0" marB="0">
                    <a:lnL w="12700" cap="flat" cmpd="sng" algn="ctr">
                      <a:solidFill>
                        <a:srgbClr val="02205E"/>
                      </a:solidFill>
                      <a:prstDash val="solid"/>
                      <a:round/>
                      <a:headEnd type="none" w="med" len="med"/>
                      <a:tailEnd type="none" w="med" len="med"/>
                    </a:lnL>
                    <a:lnR w="12700" cap="flat" cmpd="sng" algn="ctr">
                      <a:solidFill>
                        <a:srgbClr val="02205E"/>
                      </a:solidFill>
                      <a:prstDash val="solid"/>
                      <a:round/>
                      <a:headEnd type="none" w="med" len="med"/>
                      <a:tailEnd type="none" w="med" len="med"/>
                    </a:lnR>
                    <a:lnT w="12700" cap="flat" cmpd="sng" algn="ctr">
                      <a:solidFill>
                        <a:srgbClr val="02205E"/>
                      </a:solidFill>
                      <a:prstDash val="solid"/>
                      <a:round/>
                      <a:headEnd type="none" w="med" len="med"/>
                      <a:tailEnd type="none" w="med" len="med"/>
                    </a:lnT>
                    <a:lnB w="12700" cap="flat" cmpd="sng" algn="ctr">
                      <a:solidFill>
                        <a:srgbClr val="02205E"/>
                      </a:solidFill>
                      <a:prstDash val="solid"/>
                      <a:round/>
                      <a:headEnd type="none" w="med" len="med"/>
                      <a:tailEnd type="none" w="med" len="med"/>
                    </a:lnB>
                  </a:tcPr>
                </a:tc>
                <a:extLst>
                  <a:ext uri="{0D108BD9-81ED-4DB2-BD59-A6C34878D82A}">
                    <a16:rowId xmlns:a16="http://schemas.microsoft.com/office/drawing/2014/main" val="2036924278"/>
                  </a:ext>
                </a:extLst>
              </a:tr>
            </a:tbl>
          </a:graphicData>
        </a:graphic>
      </p:graphicFrame>
      <p:sp>
        <p:nvSpPr>
          <p:cNvPr id="2" name="Title 1">
            <a:extLst>
              <a:ext uri="{FF2B5EF4-FFF2-40B4-BE49-F238E27FC236}">
                <a16:creationId xmlns:a16="http://schemas.microsoft.com/office/drawing/2014/main" id="{99393C4A-EFE3-FA4A-93F0-9B017027A819}"/>
              </a:ext>
            </a:extLst>
          </p:cNvPr>
          <p:cNvSpPr>
            <a:spLocks noGrp="1"/>
          </p:cNvSpPr>
          <p:nvPr>
            <p:ph type="title"/>
          </p:nvPr>
        </p:nvSpPr>
        <p:spPr>
          <a:xfrm>
            <a:off x="695325" y="885055"/>
            <a:ext cx="10658476" cy="645659"/>
          </a:xfrm>
        </p:spPr>
        <p:txBody>
          <a:bodyPr/>
          <a:lstStyle/>
          <a:p>
            <a:r>
              <a:rPr lang="sv-SE" dirty="0" err="1"/>
              <a:t>TechTransfer</a:t>
            </a:r>
            <a:r>
              <a:rPr lang="sv-SE" dirty="0"/>
              <a:t> </a:t>
            </a:r>
            <a:r>
              <a:rPr lang="sv-SE" dirty="0" err="1"/>
              <a:t>Networks</a:t>
            </a:r>
            <a:r>
              <a:rPr lang="sv-SE" dirty="0"/>
              <a:t> + Projects / 6</a:t>
            </a:r>
          </a:p>
        </p:txBody>
      </p:sp>
      <p:sp>
        <p:nvSpPr>
          <p:cNvPr id="4" name="Slide Number Placeholder 3">
            <a:extLst>
              <a:ext uri="{FF2B5EF4-FFF2-40B4-BE49-F238E27FC236}">
                <a16:creationId xmlns:a16="http://schemas.microsoft.com/office/drawing/2014/main" id="{DCC69EC3-4D6A-2F43-B704-B5B25F87B301}"/>
              </a:ext>
            </a:extLst>
          </p:cNvPr>
          <p:cNvSpPr>
            <a:spLocks noGrp="1"/>
          </p:cNvSpPr>
          <p:nvPr>
            <p:ph type="sldNum" sz="quarter" idx="4294967295"/>
          </p:nvPr>
        </p:nvSpPr>
        <p:spPr>
          <a:xfrm>
            <a:off x="9347200" y="6453188"/>
            <a:ext cx="2844800" cy="365125"/>
          </a:xfrm>
        </p:spPr>
        <p:txBody>
          <a:bodyPr/>
          <a:lstStyle/>
          <a:p>
            <a:fld id="{551115BC-487E-4422-894C-CB7CD3E79223}" type="slidenum">
              <a:rPr lang="en-GB" smtClean="0"/>
              <a:pPr/>
              <a:t>22</a:t>
            </a:fld>
            <a:endParaRPr lang="en-GB"/>
          </a:p>
        </p:txBody>
      </p:sp>
    </p:spTree>
    <p:extLst>
      <p:ext uri="{BB962C8B-B14F-4D97-AF65-F5344CB8AC3E}">
        <p14:creationId xmlns:p14="http://schemas.microsoft.com/office/powerpoint/2010/main" val="33256345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758FCCC-541C-2449-AA44-50022461CA6B}"/>
              </a:ext>
            </a:extLst>
          </p:cNvPr>
          <p:cNvSpPr>
            <a:spLocks noGrp="1"/>
          </p:cNvSpPr>
          <p:nvPr>
            <p:ph idx="1"/>
          </p:nvPr>
        </p:nvSpPr>
        <p:spPr/>
        <p:txBody>
          <a:bodyPr/>
          <a:lstStyle/>
          <a:p>
            <a:endParaRPr lang="sv-SE"/>
          </a:p>
        </p:txBody>
      </p:sp>
      <p:sp>
        <p:nvSpPr>
          <p:cNvPr id="2" name="Title 1">
            <a:extLst>
              <a:ext uri="{FF2B5EF4-FFF2-40B4-BE49-F238E27FC236}">
                <a16:creationId xmlns:a16="http://schemas.microsoft.com/office/drawing/2014/main" id="{E3A1A43E-1D90-F24C-B46F-5A038D9EC286}"/>
              </a:ext>
            </a:extLst>
          </p:cNvPr>
          <p:cNvSpPr>
            <a:spLocks noGrp="1"/>
          </p:cNvSpPr>
          <p:nvPr>
            <p:ph type="title"/>
          </p:nvPr>
        </p:nvSpPr>
        <p:spPr>
          <a:xfrm>
            <a:off x="619193" y="771182"/>
            <a:ext cx="10658476" cy="645659"/>
          </a:xfrm>
        </p:spPr>
        <p:txBody>
          <a:bodyPr/>
          <a:lstStyle/>
          <a:p>
            <a:r>
              <a:rPr lang="en-AU" dirty="0"/>
              <a:t>ENRIITC Network Meetings</a:t>
            </a:r>
          </a:p>
        </p:txBody>
      </p:sp>
      <p:sp>
        <p:nvSpPr>
          <p:cNvPr id="4" name="Slide Number Placeholder 3">
            <a:extLst>
              <a:ext uri="{FF2B5EF4-FFF2-40B4-BE49-F238E27FC236}">
                <a16:creationId xmlns:a16="http://schemas.microsoft.com/office/drawing/2014/main" id="{A6425F25-7501-844B-89C8-3ED68B5DBA33}"/>
              </a:ext>
            </a:extLst>
          </p:cNvPr>
          <p:cNvSpPr>
            <a:spLocks noGrp="1"/>
          </p:cNvSpPr>
          <p:nvPr>
            <p:ph type="sldNum" sz="quarter" idx="4294967295"/>
          </p:nvPr>
        </p:nvSpPr>
        <p:spPr>
          <a:xfrm>
            <a:off x="9347200" y="6453188"/>
            <a:ext cx="2844800" cy="365125"/>
          </a:xfrm>
        </p:spPr>
        <p:txBody>
          <a:bodyPr/>
          <a:lstStyle/>
          <a:p>
            <a:fld id="{551115BC-487E-4422-894C-CB7CD3E79223}" type="slidenum">
              <a:rPr lang="en-GB" smtClean="0"/>
              <a:pPr/>
              <a:t>23</a:t>
            </a:fld>
            <a:endParaRPr lang="en-GB"/>
          </a:p>
        </p:txBody>
      </p:sp>
      <p:pic>
        <p:nvPicPr>
          <p:cNvPr id="6" name="Picture 5">
            <a:extLst>
              <a:ext uri="{FF2B5EF4-FFF2-40B4-BE49-F238E27FC236}">
                <a16:creationId xmlns:a16="http://schemas.microsoft.com/office/drawing/2014/main" id="{0EF54AD7-3039-6240-BCE7-DE1E37F6D5F2}"/>
              </a:ext>
            </a:extLst>
          </p:cNvPr>
          <p:cNvPicPr/>
          <p:nvPr/>
        </p:nvPicPr>
        <p:blipFill>
          <a:blip r:embed="rId2">
            <a:extLst>
              <a:ext uri="{28A0092B-C50C-407E-A947-70E740481C1C}">
                <a14:useLocalDpi xmlns:a14="http://schemas.microsoft.com/office/drawing/2010/main" val="0"/>
              </a:ext>
            </a:extLst>
          </a:blip>
          <a:stretch>
            <a:fillRect/>
          </a:stretch>
        </p:blipFill>
        <p:spPr>
          <a:xfrm>
            <a:off x="544278" y="1364086"/>
            <a:ext cx="10808306" cy="6135867"/>
          </a:xfrm>
          <a:prstGeom prst="rect">
            <a:avLst/>
          </a:prstGeom>
        </p:spPr>
      </p:pic>
      <p:sp>
        <p:nvSpPr>
          <p:cNvPr id="7" name="Oval 6">
            <a:extLst>
              <a:ext uri="{FF2B5EF4-FFF2-40B4-BE49-F238E27FC236}">
                <a16:creationId xmlns:a16="http://schemas.microsoft.com/office/drawing/2014/main" id="{D8B80D09-74A4-2F41-9281-034BE7448E66}"/>
              </a:ext>
            </a:extLst>
          </p:cNvPr>
          <p:cNvSpPr/>
          <p:nvPr/>
        </p:nvSpPr>
        <p:spPr>
          <a:xfrm>
            <a:off x="6384032" y="1839464"/>
            <a:ext cx="792088" cy="72544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Oval 8">
            <a:extLst>
              <a:ext uri="{FF2B5EF4-FFF2-40B4-BE49-F238E27FC236}">
                <a16:creationId xmlns:a16="http://schemas.microsoft.com/office/drawing/2014/main" id="{540E6E74-A7D0-4F41-976A-02E3787697C2}"/>
              </a:ext>
            </a:extLst>
          </p:cNvPr>
          <p:cNvSpPr/>
          <p:nvPr/>
        </p:nvSpPr>
        <p:spPr>
          <a:xfrm>
            <a:off x="10571259" y="2564904"/>
            <a:ext cx="792088" cy="72544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4342439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24166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95DD591-D0B2-E745-83C1-12A710B8684C}"/>
              </a:ext>
            </a:extLst>
          </p:cNvPr>
          <p:cNvSpPr>
            <a:spLocks noGrp="1"/>
          </p:cNvSpPr>
          <p:nvPr>
            <p:ph idx="1"/>
          </p:nvPr>
        </p:nvSpPr>
        <p:spPr>
          <a:xfrm>
            <a:off x="695324" y="2518117"/>
            <a:ext cx="10658476" cy="3658846"/>
          </a:xfrm>
        </p:spPr>
        <p:txBody>
          <a:bodyPr/>
          <a:lstStyle/>
          <a:p>
            <a:pPr marL="0" indent="0">
              <a:buNone/>
            </a:pPr>
            <a:r>
              <a:rPr lang="en-GB" sz="1900" dirty="0">
                <a:solidFill>
                  <a:schemeClr val="bg2">
                    <a:lumMod val="10000"/>
                  </a:schemeClr>
                </a:solidFill>
              </a:rPr>
              <a:t>The</a:t>
            </a:r>
            <a:r>
              <a:rPr lang="en-GB" sz="1900" dirty="0"/>
              <a:t> </a:t>
            </a:r>
            <a:r>
              <a:rPr lang="en-GB" sz="1900" b="1" dirty="0"/>
              <a:t>European Technology Transfer Offices Circle </a:t>
            </a:r>
            <a:r>
              <a:rPr lang="en-GB" sz="1900" dirty="0">
                <a:solidFill>
                  <a:schemeClr val="bg2">
                    <a:lumMod val="10000"/>
                  </a:schemeClr>
                </a:solidFill>
              </a:rPr>
              <a:t>(TTO Circle) plenary meeting 2020 will take place in Madrid on the 4</a:t>
            </a:r>
            <a:r>
              <a:rPr lang="en-GB" sz="1900" baseline="30000" dirty="0">
                <a:solidFill>
                  <a:schemeClr val="bg2">
                    <a:lumMod val="10000"/>
                  </a:schemeClr>
                </a:solidFill>
              </a:rPr>
              <a:t>th</a:t>
            </a:r>
            <a:r>
              <a:rPr lang="en-GB" sz="1900" dirty="0">
                <a:solidFill>
                  <a:schemeClr val="bg2">
                    <a:lumMod val="10000"/>
                  </a:schemeClr>
                </a:solidFill>
              </a:rPr>
              <a:t> and 5</a:t>
            </a:r>
            <a:r>
              <a:rPr lang="en-GB" sz="1900" baseline="30000" dirty="0">
                <a:solidFill>
                  <a:schemeClr val="bg2">
                    <a:lumMod val="10000"/>
                  </a:schemeClr>
                </a:solidFill>
              </a:rPr>
              <a:t>th</a:t>
            </a:r>
            <a:r>
              <a:rPr lang="en-GB" sz="1900" dirty="0">
                <a:solidFill>
                  <a:schemeClr val="bg2">
                    <a:lumMod val="10000"/>
                  </a:schemeClr>
                </a:solidFill>
              </a:rPr>
              <a:t> of June. </a:t>
            </a:r>
          </a:p>
          <a:p>
            <a:r>
              <a:rPr lang="en-GB" sz="1900" dirty="0">
                <a:solidFill>
                  <a:schemeClr val="bg2">
                    <a:lumMod val="10000"/>
                  </a:schemeClr>
                </a:solidFill>
              </a:rPr>
              <a:t>This event is organized together with the Spanish Nation Research Council (CSIC). </a:t>
            </a:r>
          </a:p>
          <a:p>
            <a:r>
              <a:rPr lang="en-GB" sz="1900" dirty="0">
                <a:solidFill>
                  <a:schemeClr val="bg2">
                    <a:lumMod val="10000"/>
                  </a:schemeClr>
                </a:solidFill>
              </a:rPr>
              <a:t>The agenda and the logistics will be communicated as soon as possible</a:t>
            </a:r>
          </a:p>
        </p:txBody>
      </p:sp>
      <p:pic>
        <p:nvPicPr>
          <p:cNvPr id="4" name="Picture 3">
            <a:extLst>
              <a:ext uri="{FF2B5EF4-FFF2-40B4-BE49-F238E27FC236}">
                <a16:creationId xmlns:a16="http://schemas.microsoft.com/office/drawing/2014/main" id="{2D934075-609D-A341-8561-FA56A039222E}"/>
              </a:ext>
            </a:extLst>
          </p:cNvPr>
          <p:cNvPicPr>
            <a:picLocks noChangeAspect="1"/>
          </p:cNvPicPr>
          <p:nvPr/>
        </p:nvPicPr>
        <p:blipFill>
          <a:blip r:embed="rId2"/>
          <a:stretch>
            <a:fillRect/>
          </a:stretch>
        </p:blipFill>
        <p:spPr>
          <a:xfrm>
            <a:off x="2503608" y="920292"/>
            <a:ext cx="7041907" cy="1358674"/>
          </a:xfrm>
          <a:prstGeom prst="rect">
            <a:avLst/>
          </a:prstGeom>
        </p:spPr>
      </p:pic>
    </p:spTree>
    <p:extLst>
      <p:ext uri="{BB962C8B-B14F-4D97-AF65-F5344CB8AC3E}">
        <p14:creationId xmlns:p14="http://schemas.microsoft.com/office/powerpoint/2010/main" val="7724665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Content Placeholder 1">
            <a:extLst>
              <a:ext uri="{FF2B5EF4-FFF2-40B4-BE49-F238E27FC236}">
                <a16:creationId xmlns:a16="http://schemas.microsoft.com/office/drawing/2014/main" id="{8004B15F-B6BD-4E35-B75F-AA6F746A2151}"/>
              </a:ext>
            </a:extLst>
          </p:cNvPr>
          <p:cNvSpPr>
            <a:spLocks noGrp="1"/>
          </p:cNvSpPr>
          <p:nvPr>
            <p:ph sz="half" idx="2"/>
          </p:nvPr>
        </p:nvSpPr>
        <p:spPr>
          <a:xfrm>
            <a:off x="692150" y="1706564"/>
            <a:ext cx="5405438" cy="4275135"/>
          </a:xfrm>
          <a:solidFill>
            <a:schemeClr val="bg1">
              <a:lumMod val="95000"/>
            </a:schemeClr>
          </a:solidFill>
        </p:spPr>
        <p:txBody>
          <a:bodyPr/>
          <a:lstStyle/>
          <a:p>
            <a:pPr>
              <a:buClr>
                <a:schemeClr val="accent1">
                  <a:lumMod val="75000"/>
                </a:schemeClr>
              </a:buClr>
              <a:buFont typeface="Wingdings" pitchFamily="2" charset="2"/>
              <a:buChar char="Ø"/>
            </a:pPr>
            <a:endParaRPr lang="en-US" dirty="0">
              <a:solidFill>
                <a:schemeClr val="bg2">
                  <a:lumMod val="10000"/>
                </a:schemeClr>
              </a:solidFill>
            </a:endParaRPr>
          </a:p>
          <a:p>
            <a:pPr>
              <a:buClr>
                <a:schemeClr val="accent1">
                  <a:lumMod val="75000"/>
                </a:schemeClr>
              </a:buClr>
              <a:buFont typeface="Wingdings" pitchFamily="2" charset="2"/>
              <a:buChar char="Ø"/>
            </a:pPr>
            <a:r>
              <a:rPr lang="en-US" dirty="0">
                <a:solidFill>
                  <a:schemeClr val="bg2">
                    <a:lumMod val="10000"/>
                  </a:schemeClr>
                </a:solidFill>
              </a:rPr>
              <a:t>History</a:t>
            </a:r>
          </a:p>
          <a:p>
            <a:pPr>
              <a:buClr>
                <a:schemeClr val="accent1">
                  <a:lumMod val="75000"/>
                </a:schemeClr>
              </a:buClr>
              <a:buFont typeface="Wingdings" pitchFamily="2" charset="2"/>
              <a:buChar char="Ø"/>
            </a:pPr>
            <a:r>
              <a:rPr lang="en-US" dirty="0">
                <a:solidFill>
                  <a:schemeClr val="bg2">
                    <a:lumMod val="10000"/>
                  </a:schemeClr>
                </a:solidFill>
              </a:rPr>
              <a:t>INFRAINNOV-02-2019 Call</a:t>
            </a:r>
          </a:p>
          <a:p>
            <a:pPr>
              <a:buClr>
                <a:schemeClr val="accent1">
                  <a:lumMod val="75000"/>
                </a:schemeClr>
              </a:buClr>
              <a:buFont typeface="Wingdings" pitchFamily="2" charset="2"/>
              <a:buChar char="Ø"/>
            </a:pPr>
            <a:r>
              <a:rPr lang="en-US" dirty="0">
                <a:solidFill>
                  <a:schemeClr val="bg2">
                    <a:lumMod val="10000"/>
                  </a:schemeClr>
                </a:solidFill>
              </a:rPr>
              <a:t>Consortium</a:t>
            </a:r>
          </a:p>
          <a:p>
            <a:pPr>
              <a:buClr>
                <a:schemeClr val="accent1">
                  <a:lumMod val="75000"/>
                </a:schemeClr>
              </a:buClr>
              <a:buFont typeface="Wingdings" pitchFamily="2" charset="2"/>
              <a:buChar char="Ø"/>
            </a:pPr>
            <a:r>
              <a:rPr lang="en-US" dirty="0">
                <a:solidFill>
                  <a:schemeClr val="bg2">
                    <a:lumMod val="10000"/>
                  </a:schemeClr>
                </a:solidFill>
              </a:rPr>
              <a:t>Proposal Development</a:t>
            </a:r>
          </a:p>
          <a:p>
            <a:pPr>
              <a:buClr>
                <a:schemeClr val="accent1">
                  <a:lumMod val="75000"/>
                </a:schemeClr>
              </a:buClr>
              <a:buFont typeface="Wingdings" pitchFamily="2" charset="2"/>
              <a:buChar char="Ø"/>
            </a:pPr>
            <a:r>
              <a:rPr lang="en-US" dirty="0">
                <a:solidFill>
                  <a:schemeClr val="bg2">
                    <a:lumMod val="10000"/>
                  </a:schemeClr>
                </a:solidFill>
              </a:rPr>
              <a:t>Key Elements</a:t>
            </a:r>
            <a:endParaRPr lang="en-NL">
              <a:solidFill>
                <a:schemeClr val="bg2">
                  <a:lumMod val="10000"/>
                </a:schemeClr>
              </a:solidFill>
            </a:endParaRPr>
          </a:p>
        </p:txBody>
      </p:sp>
      <p:sp>
        <p:nvSpPr>
          <p:cNvPr id="5" name="Content Placeholder 4">
            <a:extLst>
              <a:ext uri="{FF2B5EF4-FFF2-40B4-BE49-F238E27FC236}">
                <a16:creationId xmlns:a16="http://schemas.microsoft.com/office/drawing/2014/main" id="{ACE40F39-69E5-764F-962B-916763261E32}"/>
              </a:ext>
            </a:extLst>
          </p:cNvPr>
          <p:cNvSpPr>
            <a:spLocks noGrp="1"/>
          </p:cNvSpPr>
          <p:nvPr>
            <p:ph sz="quarter" idx="4"/>
          </p:nvPr>
        </p:nvSpPr>
        <p:spPr>
          <a:xfrm>
            <a:off x="6097588" y="1706564"/>
            <a:ext cx="5183188" cy="4275135"/>
          </a:xfrm>
          <a:solidFill>
            <a:schemeClr val="bg1">
              <a:lumMod val="95000"/>
            </a:schemeClr>
          </a:solidFill>
        </p:spPr>
        <p:txBody>
          <a:bodyPr/>
          <a:lstStyle/>
          <a:p>
            <a:pPr marL="0" indent="0">
              <a:buNone/>
            </a:pPr>
            <a:endParaRPr lang="en-GB" dirty="0"/>
          </a:p>
        </p:txBody>
      </p:sp>
      <p:sp>
        <p:nvSpPr>
          <p:cNvPr id="4" name="Title 1">
            <a:extLst>
              <a:ext uri="{FF2B5EF4-FFF2-40B4-BE49-F238E27FC236}">
                <a16:creationId xmlns:a16="http://schemas.microsoft.com/office/drawing/2014/main" id="{2262A4AA-B8A1-4181-BA36-9C2894B13898}"/>
              </a:ext>
            </a:extLst>
          </p:cNvPr>
          <p:cNvSpPr>
            <a:spLocks noGrp="1"/>
          </p:cNvSpPr>
          <p:nvPr>
            <p:ph type="title"/>
          </p:nvPr>
        </p:nvSpPr>
        <p:spPr>
          <a:xfrm>
            <a:off x="692150" y="843087"/>
            <a:ext cx="10810876" cy="645659"/>
          </a:xfrm>
          <a:prstGeom prst="rect">
            <a:avLst/>
          </a:prstGeom>
        </p:spPr>
        <p:txBody>
          <a:bodyPr/>
          <a:lstStyle/>
          <a:p>
            <a:r>
              <a:rPr lang="en-US" dirty="0"/>
              <a:t>Table of Content</a:t>
            </a:r>
            <a:endParaRPr lang="en-NL" dirty="0"/>
          </a:p>
        </p:txBody>
      </p:sp>
    </p:spTree>
    <p:extLst>
      <p:ext uri="{BB962C8B-B14F-4D97-AF65-F5344CB8AC3E}">
        <p14:creationId xmlns:p14="http://schemas.microsoft.com/office/powerpoint/2010/main" val="34536585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BE49A51B-95B3-4D69-A9D2-78F57B040F8E}"/>
              </a:ext>
            </a:extLst>
          </p:cNvPr>
          <p:cNvSpPr>
            <a:spLocks noGrp="1"/>
          </p:cNvSpPr>
          <p:nvPr>
            <p:ph type="title"/>
          </p:nvPr>
        </p:nvSpPr>
        <p:spPr>
          <a:xfrm>
            <a:off x="838200" y="732204"/>
            <a:ext cx="10658476" cy="645659"/>
          </a:xfrm>
          <a:prstGeom prst="rect">
            <a:avLst/>
          </a:prstGeom>
        </p:spPr>
        <p:txBody>
          <a:bodyPr/>
          <a:lstStyle/>
          <a:p>
            <a:r>
              <a:rPr lang="en-AU" dirty="0"/>
              <a:t>Consortium</a:t>
            </a:r>
            <a:endParaRPr lang="en-NL" dirty="0"/>
          </a:p>
        </p:txBody>
      </p:sp>
      <p:sp>
        <p:nvSpPr>
          <p:cNvPr id="24" name="Oval 23">
            <a:extLst>
              <a:ext uri="{FF2B5EF4-FFF2-40B4-BE49-F238E27FC236}">
                <a16:creationId xmlns:a16="http://schemas.microsoft.com/office/drawing/2014/main" id="{AF3856C3-25DD-C747-9362-EE21418CA2CA}"/>
              </a:ext>
            </a:extLst>
          </p:cNvPr>
          <p:cNvSpPr/>
          <p:nvPr/>
        </p:nvSpPr>
        <p:spPr>
          <a:xfrm>
            <a:off x="7902536" y="2469075"/>
            <a:ext cx="1089739" cy="1089739"/>
          </a:xfrm>
          <a:prstGeom prst="ellipse">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Slide Number Placeholder 3">
            <a:extLst>
              <a:ext uri="{FF2B5EF4-FFF2-40B4-BE49-F238E27FC236}">
                <a16:creationId xmlns:a16="http://schemas.microsoft.com/office/drawing/2014/main" id="{A81A4811-CA34-D643-94B9-AB6F418D96E4}"/>
              </a:ext>
            </a:extLst>
          </p:cNvPr>
          <p:cNvSpPr txBox="1">
            <a:spLocks/>
          </p:cNvSpPr>
          <p:nvPr/>
        </p:nvSpPr>
        <p:spPr>
          <a:xfrm>
            <a:off x="8610600" y="6356350"/>
            <a:ext cx="2743200" cy="365125"/>
          </a:xfrm>
          <a:prstGeom prst="rect">
            <a:avLst/>
          </a:prstGeom>
        </p:spPr>
        <p:txBody>
          <a:bodyPr/>
          <a:lst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51115BC-487E-4422-894C-CB7CD3E79223}" type="slidenum">
              <a:rPr lang="en-GB" smtClean="0"/>
              <a:pPr/>
              <a:t>4</a:t>
            </a:fld>
            <a:endParaRPr lang="en-GB"/>
          </a:p>
        </p:txBody>
      </p:sp>
      <p:sp>
        <p:nvSpPr>
          <p:cNvPr id="26" name="Rectangle 25">
            <a:extLst>
              <a:ext uri="{FF2B5EF4-FFF2-40B4-BE49-F238E27FC236}">
                <a16:creationId xmlns:a16="http://schemas.microsoft.com/office/drawing/2014/main" id="{25643E61-C39E-144F-A114-1AB17EA5E890}"/>
              </a:ext>
            </a:extLst>
          </p:cNvPr>
          <p:cNvSpPr/>
          <p:nvPr/>
        </p:nvSpPr>
        <p:spPr>
          <a:xfrm>
            <a:off x="6451320" y="3676932"/>
            <a:ext cx="5544616" cy="2554545"/>
          </a:xfrm>
          <a:prstGeom prst="rect">
            <a:avLst/>
          </a:prstGeom>
        </p:spPr>
        <p:txBody>
          <a:bodyPr wrap="square">
            <a:spAutoFit/>
          </a:bodyPr>
          <a:lstStyle/>
          <a:p>
            <a:pPr lvl="0"/>
            <a:endParaRPr lang="en-GB" sz="1600" b="1" dirty="0"/>
          </a:p>
          <a:p>
            <a:pPr lvl="0"/>
            <a:r>
              <a:rPr lang="en-GB" sz="1600" b="1" dirty="0"/>
              <a:t>Consortium leaders: ESS</a:t>
            </a:r>
          </a:p>
          <a:p>
            <a:pPr lvl="0"/>
            <a:endParaRPr lang="en-GB" sz="1600" b="1" dirty="0"/>
          </a:p>
          <a:p>
            <a:pPr lvl="0"/>
            <a:r>
              <a:rPr lang="en-GB" sz="1600" b="1" dirty="0"/>
              <a:t>ESFRI partners selected for geographical and sectorial diversity:</a:t>
            </a:r>
            <a:r>
              <a:rPr lang="en-GB" sz="1600" dirty="0"/>
              <a:t> </a:t>
            </a:r>
          </a:p>
          <a:p>
            <a:pPr lvl="0"/>
            <a:r>
              <a:rPr lang="en-GB" sz="1600" dirty="0"/>
              <a:t>ESRF, EATRIS, EMSO, CLARIN, SZN</a:t>
            </a:r>
            <a:endParaRPr lang="sv-SE" sz="1600" dirty="0"/>
          </a:p>
          <a:p>
            <a:pPr lvl="0"/>
            <a:endParaRPr lang="en-GB" sz="1600" b="1" dirty="0"/>
          </a:p>
          <a:p>
            <a:pPr lvl="0"/>
            <a:r>
              <a:rPr lang="en-GB" sz="1600" b="1" dirty="0"/>
              <a:t>ILO partners selected for geographical and sectorial diversity:</a:t>
            </a:r>
            <a:r>
              <a:rPr lang="en-GB" sz="1600" dirty="0"/>
              <a:t> </a:t>
            </a:r>
          </a:p>
          <a:p>
            <a:pPr lvl="0"/>
            <a:r>
              <a:rPr lang="en-GB" sz="1600" dirty="0"/>
              <a:t>DTI (DK), CDTI (ES), IUC Syd (SE), NWO (NL), WPT (PL)</a:t>
            </a:r>
            <a:endParaRPr lang="sv-SE" sz="1600" dirty="0"/>
          </a:p>
          <a:p>
            <a:pPr lvl="0"/>
            <a:endParaRPr lang="en-GB" sz="1600" b="1" dirty="0"/>
          </a:p>
          <a:p>
            <a:pPr lvl="0"/>
            <a:r>
              <a:rPr lang="en-GB" sz="1600" b="1" dirty="0"/>
              <a:t>Associates: </a:t>
            </a:r>
            <a:r>
              <a:rPr lang="en-US" sz="1600" b="1" dirty="0"/>
              <a:t>61 </a:t>
            </a:r>
            <a:endParaRPr lang="sv-SE" sz="1600" dirty="0"/>
          </a:p>
        </p:txBody>
      </p:sp>
      <p:sp>
        <p:nvSpPr>
          <p:cNvPr id="27" name="Oval 26">
            <a:extLst>
              <a:ext uri="{FF2B5EF4-FFF2-40B4-BE49-F238E27FC236}">
                <a16:creationId xmlns:a16="http://schemas.microsoft.com/office/drawing/2014/main" id="{C6A08377-910E-474D-91B9-AB7D9BE5B8E3}"/>
              </a:ext>
            </a:extLst>
          </p:cNvPr>
          <p:cNvSpPr/>
          <p:nvPr/>
        </p:nvSpPr>
        <p:spPr>
          <a:xfrm>
            <a:off x="8256240" y="2066581"/>
            <a:ext cx="1368000" cy="1368000"/>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2"/>
              </a:solidFill>
            </a:endParaRPr>
          </a:p>
        </p:txBody>
      </p:sp>
      <p:sp>
        <p:nvSpPr>
          <p:cNvPr id="28" name="TextBox 27">
            <a:extLst>
              <a:ext uri="{FF2B5EF4-FFF2-40B4-BE49-F238E27FC236}">
                <a16:creationId xmlns:a16="http://schemas.microsoft.com/office/drawing/2014/main" id="{50DE18DA-0D92-4E41-8188-0E0E09D8EDD1}"/>
              </a:ext>
            </a:extLst>
          </p:cNvPr>
          <p:cNvSpPr txBox="1"/>
          <p:nvPr/>
        </p:nvSpPr>
        <p:spPr>
          <a:xfrm>
            <a:off x="8353864" y="2335082"/>
            <a:ext cx="1172752" cy="830997"/>
          </a:xfrm>
          <a:prstGeom prst="rect">
            <a:avLst/>
          </a:prstGeom>
          <a:noFill/>
        </p:spPr>
        <p:txBody>
          <a:bodyPr wrap="square" rtlCol="0">
            <a:spAutoFit/>
          </a:bodyPr>
          <a:lstStyle/>
          <a:p>
            <a:pPr algn="ctr"/>
            <a:r>
              <a:rPr lang="en-US" sz="2400" dirty="0">
                <a:solidFill>
                  <a:schemeClr val="bg1"/>
                </a:solidFill>
              </a:rPr>
              <a:t>Quick</a:t>
            </a:r>
          </a:p>
          <a:p>
            <a:pPr algn="ctr"/>
            <a:r>
              <a:rPr lang="en-US" sz="2400" dirty="0">
                <a:solidFill>
                  <a:schemeClr val="bg1"/>
                </a:solidFill>
              </a:rPr>
              <a:t>facts</a:t>
            </a:r>
          </a:p>
        </p:txBody>
      </p:sp>
      <p:sp>
        <p:nvSpPr>
          <p:cNvPr id="29" name="Rectangle 28">
            <a:extLst>
              <a:ext uri="{FF2B5EF4-FFF2-40B4-BE49-F238E27FC236}">
                <a16:creationId xmlns:a16="http://schemas.microsoft.com/office/drawing/2014/main" id="{E90DB951-B913-9449-B1F2-12AA1FB572A8}"/>
              </a:ext>
            </a:extLst>
          </p:cNvPr>
          <p:cNvSpPr/>
          <p:nvPr/>
        </p:nvSpPr>
        <p:spPr>
          <a:xfrm>
            <a:off x="6240016" y="1963704"/>
            <a:ext cx="72008" cy="4351293"/>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82AF19"/>
              </a:solidFill>
            </a:endParaRPr>
          </a:p>
        </p:txBody>
      </p:sp>
      <p:pic>
        <p:nvPicPr>
          <p:cNvPr id="30" name="Picture 29">
            <a:extLst>
              <a:ext uri="{FF2B5EF4-FFF2-40B4-BE49-F238E27FC236}">
                <a16:creationId xmlns:a16="http://schemas.microsoft.com/office/drawing/2014/main" id="{C023E8A8-FD16-9648-94B7-A15BE121A804}"/>
              </a:ext>
            </a:extLst>
          </p:cNvPr>
          <p:cNvPicPr/>
          <p:nvPr/>
        </p:nvPicPr>
        <p:blipFill>
          <a:blip r:embed="rId2"/>
          <a:stretch>
            <a:fillRect/>
          </a:stretch>
        </p:blipFill>
        <p:spPr>
          <a:xfrm>
            <a:off x="4479024" y="2524802"/>
            <a:ext cx="1368425" cy="1494790"/>
          </a:xfrm>
          <a:prstGeom prst="rect">
            <a:avLst/>
          </a:prstGeom>
        </p:spPr>
      </p:pic>
      <p:pic>
        <p:nvPicPr>
          <p:cNvPr id="31" name="Picture 30">
            <a:extLst>
              <a:ext uri="{FF2B5EF4-FFF2-40B4-BE49-F238E27FC236}">
                <a16:creationId xmlns:a16="http://schemas.microsoft.com/office/drawing/2014/main" id="{6F46B88A-1EED-0B47-B7D9-0E5A451603B5}"/>
              </a:ext>
            </a:extLst>
          </p:cNvPr>
          <p:cNvPicPr/>
          <p:nvPr/>
        </p:nvPicPr>
        <p:blipFill>
          <a:blip r:embed="rId3"/>
          <a:stretch>
            <a:fillRect/>
          </a:stretch>
        </p:blipFill>
        <p:spPr>
          <a:xfrm>
            <a:off x="581658" y="1805968"/>
            <a:ext cx="2451100" cy="635000"/>
          </a:xfrm>
          <a:prstGeom prst="rect">
            <a:avLst/>
          </a:prstGeom>
        </p:spPr>
      </p:pic>
      <p:pic>
        <p:nvPicPr>
          <p:cNvPr id="32" name="Picture 31">
            <a:extLst>
              <a:ext uri="{FF2B5EF4-FFF2-40B4-BE49-F238E27FC236}">
                <a16:creationId xmlns:a16="http://schemas.microsoft.com/office/drawing/2014/main" id="{CE202892-14F8-AB42-8901-0D3B22C02793}"/>
              </a:ext>
            </a:extLst>
          </p:cNvPr>
          <p:cNvPicPr/>
          <p:nvPr/>
        </p:nvPicPr>
        <p:blipFill>
          <a:blip r:embed="rId4"/>
          <a:stretch>
            <a:fillRect/>
          </a:stretch>
        </p:blipFill>
        <p:spPr>
          <a:xfrm>
            <a:off x="2440937" y="2939647"/>
            <a:ext cx="2096770" cy="1332230"/>
          </a:xfrm>
          <a:prstGeom prst="rect">
            <a:avLst/>
          </a:prstGeom>
        </p:spPr>
      </p:pic>
      <p:pic>
        <p:nvPicPr>
          <p:cNvPr id="33" name="Picture 32">
            <a:extLst>
              <a:ext uri="{FF2B5EF4-FFF2-40B4-BE49-F238E27FC236}">
                <a16:creationId xmlns:a16="http://schemas.microsoft.com/office/drawing/2014/main" id="{DC120DCD-7F01-FB49-BC93-26A6A97787A7}"/>
              </a:ext>
            </a:extLst>
          </p:cNvPr>
          <p:cNvPicPr/>
          <p:nvPr/>
        </p:nvPicPr>
        <p:blipFill>
          <a:blip r:embed="rId5"/>
          <a:stretch>
            <a:fillRect/>
          </a:stretch>
        </p:blipFill>
        <p:spPr>
          <a:xfrm>
            <a:off x="466492" y="3214135"/>
            <a:ext cx="1618615" cy="1573530"/>
          </a:xfrm>
          <a:prstGeom prst="rect">
            <a:avLst/>
          </a:prstGeom>
        </p:spPr>
      </p:pic>
      <p:pic>
        <p:nvPicPr>
          <p:cNvPr id="34" name="Picture 33">
            <a:extLst>
              <a:ext uri="{FF2B5EF4-FFF2-40B4-BE49-F238E27FC236}">
                <a16:creationId xmlns:a16="http://schemas.microsoft.com/office/drawing/2014/main" id="{DBA926D7-62CA-3043-A7F8-3CFFC3B69998}"/>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3201649" y="1963704"/>
            <a:ext cx="1738379" cy="920799"/>
          </a:xfrm>
          <a:prstGeom prst="rect">
            <a:avLst/>
          </a:prstGeom>
        </p:spPr>
      </p:pic>
      <p:pic>
        <p:nvPicPr>
          <p:cNvPr id="35" name="Picture 34">
            <a:extLst>
              <a:ext uri="{FF2B5EF4-FFF2-40B4-BE49-F238E27FC236}">
                <a16:creationId xmlns:a16="http://schemas.microsoft.com/office/drawing/2014/main" id="{38443C52-B085-314E-BD0E-5B2A29785BE3}"/>
              </a:ext>
            </a:extLst>
          </p:cNvPr>
          <p:cNvPicPr/>
          <p:nvPr/>
        </p:nvPicPr>
        <p:blipFill>
          <a:blip r:embed="rId7"/>
          <a:stretch>
            <a:fillRect/>
          </a:stretch>
        </p:blipFill>
        <p:spPr>
          <a:xfrm>
            <a:off x="2107175" y="3868231"/>
            <a:ext cx="1005205" cy="1424940"/>
          </a:xfrm>
          <a:prstGeom prst="rect">
            <a:avLst/>
          </a:prstGeom>
        </p:spPr>
      </p:pic>
      <p:pic>
        <p:nvPicPr>
          <p:cNvPr id="36" name="Picture 146" descr="WrocÅawski Park Technologiczny Logo">
            <a:extLst>
              <a:ext uri="{FF2B5EF4-FFF2-40B4-BE49-F238E27FC236}">
                <a16:creationId xmlns:a16="http://schemas.microsoft.com/office/drawing/2014/main" id="{15E4DFAD-9B2A-DE42-934F-0AE4F70CC20B}"/>
              </a:ext>
            </a:extLst>
          </p:cNvPr>
          <p:cNvPicPr>
            <a:picLocks noChangeAspect="1" noChangeArrowheads="1"/>
          </p:cNvPicPr>
          <p:nvPr/>
        </p:nvPicPr>
        <p:blipFill>
          <a:blip r:embed="rId8" r:link="rId9">
            <a:extLst>
              <a:ext uri="{28A0092B-C50C-407E-A947-70E740481C1C}">
                <a14:useLocalDpi xmlns:a14="http://schemas.microsoft.com/office/drawing/2010/main" val="0"/>
              </a:ext>
            </a:extLst>
          </a:blip>
          <a:srcRect/>
          <a:stretch>
            <a:fillRect/>
          </a:stretch>
        </p:blipFill>
        <p:spPr bwMode="auto">
          <a:xfrm>
            <a:off x="3853751" y="4381638"/>
            <a:ext cx="1790700" cy="520700"/>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148" descr="Image result for szn naples">
            <a:extLst>
              <a:ext uri="{FF2B5EF4-FFF2-40B4-BE49-F238E27FC236}">
                <a16:creationId xmlns:a16="http://schemas.microsoft.com/office/drawing/2014/main" id="{E8921B00-A89C-B942-8841-BD67D9D10A82}"/>
              </a:ext>
            </a:extLst>
          </p:cNvPr>
          <p:cNvPicPr>
            <a:picLocks noChangeAspect="1" noChangeArrowheads="1"/>
          </p:cNvPicPr>
          <p:nvPr/>
        </p:nvPicPr>
        <p:blipFill>
          <a:blip r:embed="rId10" r:link="rId11">
            <a:extLst>
              <a:ext uri="{28A0092B-C50C-407E-A947-70E740481C1C}">
                <a14:useLocalDpi xmlns:a14="http://schemas.microsoft.com/office/drawing/2010/main" val="0"/>
              </a:ext>
            </a:extLst>
          </a:blip>
          <a:srcRect/>
          <a:stretch>
            <a:fillRect/>
          </a:stretch>
        </p:blipFill>
        <p:spPr bwMode="auto">
          <a:xfrm>
            <a:off x="2085107" y="5402932"/>
            <a:ext cx="18923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144" descr="Image result for stichting nederlandse wetenschappelijk onderzoek instituten">
            <a:extLst>
              <a:ext uri="{FF2B5EF4-FFF2-40B4-BE49-F238E27FC236}">
                <a16:creationId xmlns:a16="http://schemas.microsoft.com/office/drawing/2014/main" id="{EEED9BC0-7E38-CC40-A5B4-DEEA9A879871}"/>
              </a:ext>
            </a:extLst>
          </p:cNvPr>
          <p:cNvPicPr>
            <a:picLocks noChangeAspect="1" noChangeArrowheads="1"/>
          </p:cNvPicPr>
          <p:nvPr/>
        </p:nvPicPr>
        <p:blipFill>
          <a:blip r:embed="rId12" r:link="rId13">
            <a:extLst>
              <a:ext uri="{28A0092B-C50C-407E-A947-70E740481C1C}">
                <a14:useLocalDpi xmlns:a14="http://schemas.microsoft.com/office/drawing/2010/main" val="0"/>
              </a:ext>
            </a:extLst>
          </a:blip>
          <a:srcRect/>
          <a:stretch>
            <a:fillRect/>
          </a:stretch>
        </p:blipFill>
        <p:spPr bwMode="auto">
          <a:xfrm>
            <a:off x="444424" y="4641988"/>
            <a:ext cx="889000" cy="1435100"/>
          </a:xfrm>
          <a:prstGeom prst="rect">
            <a:avLst/>
          </a:prstGeom>
          <a:noFill/>
          <a:extLst>
            <a:ext uri="{909E8E84-426E-40DD-AFC4-6F175D3DCCD1}">
              <a14:hiddenFill xmlns:a14="http://schemas.microsoft.com/office/drawing/2010/main">
                <a:solidFill>
                  <a:srgbClr val="FFFFFF"/>
                </a:solidFill>
              </a14:hiddenFill>
            </a:ext>
          </a:extLst>
        </p:spPr>
      </p:pic>
      <p:sp>
        <p:nvSpPr>
          <p:cNvPr id="39" name="TextBox 38">
            <a:extLst>
              <a:ext uri="{FF2B5EF4-FFF2-40B4-BE49-F238E27FC236}">
                <a16:creationId xmlns:a16="http://schemas.microsoft.com/office/drawing/2014/main" id="{B13803E3-CD7A-3645-BA1A-3ABB8E4B7AE3}"/>
              </a:ext>
            </a:extLst>
          </p:cNvPr>
          <p:cNvSpPr txBox="1"/>
          <p:nvPr/>
        </p:nvSpPr>
        <p:spPr>
          <a:xfrm>
            <a:off x="594360" y="2084832"/>
            <a:ext cx="0" cy="0"/>
          </a:xfrm>
          <a:prstGeom prst="rect">
            <a:avLst/>
          </a:prstGeom>
        </p:spPr>
        <p:txBody>
          <a:bodyPr vert="horz" wrap="none" lIns="91440" tIns="45720" rIns="91440" bIns="45720" rtlCol="0" anchor="t">
            <a:normAutofit fontScale="25000" lnSpcReduction="20000"/>
          </a:bodyPr>
          <a:lstStyle/>
          <a:p>
            <a:pPr algn="l"/>
            <a:endParaRPr lang="sv-SE" sz="2000" dirty="0"/>
          </a:p>
        </p:txBody>
      </p:sp>
      <p:pic>
        <p:nvPicPr>
          <p:cNvPr id="40" name="Picture 143" descr="Image result for cdti spain">
            <a:extLst>
              <a:ext uri="{FF2B5EF4-FFF2-40B4-BE49-F238E27FC236}">
                <a16:creationId xmlns:a16="http://schemas.microsoft.com/office/drawing/2014/main" id="{5ACFD147-6712-554E-9E6D-CEB513021227}"/>
              </a:ext>
            </a:extLst>
          </p:cNvPr>
          <p:cNvPicPr>
            <a:picLocks noChangeAspect="1" noChangeArrowheads="1"/>
          </p:cNvPicPr>
          <p:nvPr/>
        </p:nvPicPr>
        <p:blipFill>
          <a:blip r:embed="rId14" r:link="rId15">
            <a:extLst>
              <a:ext uri="{28A0092B-C50C-407E-A947-70E740481C1C}">
                <a14:useLocalDpi xmlns:a14="http://schemas.microsoft.com/office/drawing/2010/main" val="0"/>
              </a:ext>
            </a:extLst>
          </a:blip>
          <a:srcRect/>
          <a:stretch>
            <a:fillRect/>
          </a:stretch>
        </p:blipFill>
        <p:spPr bwMode="auto">
          <a:xfrm>
            <a:off x="316037" y="2715387"/>
            <a:ext cx="2111044" cy="644424"/>
          </a:xfrm>
          <a:prstGeom prst="rect">
            <a:avLst/>
          </a:prstGeom>
          <a:noFill/>
          <a:extLst>
            <a:ext uri="{909E8E84-426E-40DD-AFC4-6F175D3DCCD1}">
              <a14:hiddenFill xmlns:a14="http://schemas.microsoft.com/office/drawing/2010/main">
                <a:solidFill>
                  <a:srgbClr val="FFFFFF"/>
                </a:solidFill>
              </a14:hiddenFill>
            </a:ext>
          </a:extLst>
        </p:spPr>
      </p:pic>
      <p:sp>
        <p:nvSpPr>
          <p:cNvPr id="41" name="TextBox 40">
            <a:extLst>
              <a:ext uri="{FF2B5EF4-FFF2-40B4-BE49-F238E27FC236}">
                <a16:creationId xmlns:a16="http://schemas.microsoft.com/office/drawing/2014/main" id="{6BF91742-8113-204D-9BCB-B5A6BCE0AEA6}"/>
              </a:ext>
            </a:extLst>
          </p:cNvPr>
          <p:cNvSpPr txBox="1"/>
          <p:nvPr/>
        </p:nvSpPr>
        <p:spPr>
          <a:xfrm>
            <a:off x="746760" y="2237232"/>
            <a:ext cx="0" cy="0"/>
          </a:xfrm>
          <a:prstGeom prst="rect">
            <a:avLst/>
          </a:prstGeom>
        </p:spPr>
        <p:txBody>
          <a:bodyPr vert="horz" wrap="none" lIns="91440" tIns="45720" rIns="91440" bIns="45720" rtlCol="0" anchor="t">
            <a:normAutofit fontScale="25000" lnSpcReduction="20000"/>
          </a:bodyPr>
          <a:lstStyle/>
          <a:p>
            <a:pPr algn="l"/>
            <a:endParaRPr lang="sv-SE" sz="2000" dirty="0"/>
          </a:p>
        </p:txBody>
      </p:sp>
      <p:pic>
        <p:nvPicPr>
          <p:cNvPr id="42" name="Picture 41" descr="/var/folders/_0/mm1s0gzs3dv3w_9plk3s8wl182kh74/T/com.microsoft.Word/Content.MSO/8EE4063B.tmp">
            <a:extLst>
              <a:ext uri="{FF2B5EF4-FFF2-40B4-BE49-F238E27FC236}">
                <a16:creationId xmlns:a16="http://schemas.microsoft.com/office/drawing/2014/main" id="{3293639F-E94B-AB46-804D-F065E78933F8}"/>
              </a:ext>
            </a:extLst>
          </p:cNvPr>
          <p:cNvPicPr/>
          <p:nvPr/>
        </p:nvPicPr>
        <p:blipFill rotWithShape="1">
          <a:blip r:embed="rId16">
            <a:extLst>
              <a:ext uri="{28A0092B-C50C-407E-A947-70E740481C1C}">
                <a14:useLocalDpi xmlns:a14="http://schemas.microsoft.com/office/drawing/2010/main" val="0"/>
              </a:ext>
            </a:extLst>
          </a:blip>
          <a:srcRect t="27550" r="7296" b="18775"/>
          <a:stretch/>
        </p:blipFill>
        <p:spPr bwMode="auto">
          <a:xfrm>
            <a:off x="4070839" y="5264384"/>
            <a:ext cx="1776610" cy="1028649"/>
          </a:xfrm>
          <a:prstGeom prst="rect">
            <a:avLst/>
          </a:prstGeom>
          <a:noFill/>
          <a:ln>
            <a:noFill/>
          </a:ln>
        </p:spPr>
      </p:pic>
      <p:sp>
        <p:nvSpPr>
          <p:cNvPr id="2" name="Rectangle 1">
            <a:extLst>
              <a:ext uri="{FF2B5EF4-FFF2-40B4-BE49-F238E27FC236}">
                <a16:creationId xmlns:a16="http://schemas.microsoft.com/office/drawing/2014/main" id="{0E4DD3D0-7F31-9F4A-900C-3C938A6AE85D}"/>
              </a:ext>
            </a:extLst>
          </p:cNvPr>
          <p:cNvSpPr/>
          <p:nvPr/>
        </p:nvSpPr>
        <p:spPr>
          <a:xfrm>
            <a:off x="197708" y="732204"/>
            <a:ext cx="5903012" cy="55608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7836844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BE49A51B-95B3-4D69-A9D2-78F57B040F8E}"/>
              </a:ext>
            </a:extLst>
          </p:cNvPr>
          <p:cNvSpPr>
            <a:spLocks noGrp="1"/>
          </p:cNvSpPr>
          <p:nvPr>
            <p:ph type="title"/>
          </p:nvPr>
        </p:nvSpPr>
        <p:spPr>
          <a:xfrm>
            <a:off x="838200" y="732204"/>
            <a:ext cx="10658476" cy="645659"/>
          </a:xfrm>
          <a:prstGeom prst="rect">
            <a:avLst/>
          </a:prstGeom>
        </p:spPr>
        <p:txBody>
          <a:bodyPr/>
          <a:lstStyle/>
          <a:p>
            <a:r>
              <a:rPr lang="en-AU" dirty="0"/>
              <a:t>Consortium</a:t>
            </a:r>
            <a:endParaRPr lang="en-NL" dirty="0"/>
          </a:p>
        </p:txBody>
      </p:sp>
      <p:sp>
        <p:nvSpPr>
          <p:cNvPr id="24" name="Oval 23">
            <a:extLst>
              <a:ext uri="{FF2B5EF4-FFF2-40B4-BE49-F238E27FC236}">
                <a16:creationId xmlns:a16="http://schemas.microsoft.com/office/drawing/2014/main" id="{AF3856C3-25DD-C747-9362-EE21418CA2CA}"/>
              </a:ext>
            </a:extLst>
          </p:cNvPr>
          <p:cNvSpPr/>
          <p:nvPr/>
        </p:nvSpPr>
        <p:spPr>
          <a:xfrm>
            <a:off x="7902536" y="2469075"/>
            <a:ext cx="1089739" cy="1089739"/>
          </a:xfrm>
          <a:prstGeom prst="ellipse">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Slide Number Placeholder 3">
            <a:extLst>
              <a:ext uri="{FF2B5EF4-FFF2-40B4-BE49-F238E27FC236}">
                <a16:creationId xmlns:a16="http://schemas.microsoft.com/office/drawing/2014/main" id="{A81A4811-CA34-D643-94B9-AB6F418D96E4}"/>
              </a:ext>
            </a:extLst>
          </p:cNvPr>
          <p:cNvSpPr txBox="1">
            <a:spLocks/>
          </p:cNvSpPr>
          <p:nvPr/>
        </p:nvSpPr>
        <p:spPr>
          <a:xfrm>
            <a:off x="8610600" y="6356350"/>
            <a:ext cx="2743200" cy="365125"/>
          </a:xfrm>
          <a:prstGeom prst="rect">
            <a:avLst/>
          </a:prstGeom>
        </p:spPr>
        <p:txBody>
          <a:bodyPr/>
          <a:lst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51115BC-487E-4422-894C-CB7CD3E79223}" type="slidenum">
              <a:rPr lang="en-GB" smtClean="0"/>
              <a:pPr/>
              <a:t>5</a:t>
            </a:fld>
            <a:endParaRPr lang="en-GB"/>
          </a:p>
        </p:txBody>
      </p:sp>
      <p:sp>
        <p:nvSpPr>
          <p:cNvPr id="26" name="Rectangle 25">
            <a:extLst>
              <a:ext uri="{FF2B5EF4-FFF2-40B4-BE49-F238E27FC236}">
                <a16:creationId xmlns:a16="http://schemas.microsoft.com/office/drawing/2014/main" id="{25643E61-C39E-144F-A114-1AB17EA5E890}"/>
              </a:ext>
            </a:extLst>
          </p:cNvPr>
          <p:cNvSpPr/>
          <p:nvPr/>
        </p:nvSpPr>
        <p:spPr>
          <a:xfrm>
            <a:off x="6451320" y="3676932"/>
            <a:ext cx="5544616" cy="2554545"/>
          </a:xfrm>
          <a:prstGeom prst="rect">
            <a:avLst/>
          </a:prstGeom>
        </p:spPr>
        <p:txBody>
          <a:bodyPr wrap="square">
            <a:spAutoFit/>
          </a:bodyPr>
          <a:lstStyle/>
          <a:p>
            <a:pPr lvl="0"/>
            <a:endParaRPr lang="en-GB" sz="1600" b="1" dirty="0"/>
          </a:p>
          <a:p>
            <a:pPr lvl="0"/>
            <a:r>
              <a:rPr lang="en-GB" sz="1600" b="1" dirty="0"/>
              <a:t>Consortium leaders: ESS</a:t>
            </a:r>
          </a:p>
          <a:p>
            <a:pPr lvl="0"/>
            <a:endParaRPr lang="en-GB" sz="1600" b="1" dirty="0"/>
          </a:p>
          <a:p>
            <a:pPr lvl="0"/>
            <a:r>
              <a:rPr lang="en-GB" sz="1600" b="1" dirty="0"/>
              <a:t>ESFRI partners selected for geographical and sectorial diversity:</a:t>
            </a:r>
            <a:r>
              <a:rPr lang="en-GB" sz="1600" dirty="0"/>
              <a:t> </a:t>
            </a:r>
          </a:p>
          <a:p>
            <a:pPr lvl="0"/>
            <a:r>
              <a:rPr lang="en-GB" sz="1600" dirty="0"/>
              <a:t>ESRF, EATRIS, EMSO, CLARIN, SZN</a:t>
            </a:r>
            <a:endParaRPr lang="sv-SE" sz="1600" dirty="0"/>
          </a:p>
          <a:p>
            <a:pPr lvl="0"/>
            <a:endParaRPr lang="en-GB" sz="1600" b="1" dirty="0"/>
          </a:p>
          <a:p>
            <a:pPr lvl="0"/>
            <a:r>
              <a:rPr lang="en-GB" sz="1600" b="1" dirty="0"/>
              <a:t>ILO partners selected for geographical and sectorial diversity:</a:t>
            </a:r>
            <a:r>
              <a:rPr lang="en-GB" sz="1600" dirty="0"/>
              <a:t> </a:t>
            </a:r>
          </a:p>
          <a:p>
            <a:pPr lvl="0"/>
            <a:r>
              <a:rPr lang="en-GB" sz="1600" dirty="0"/>
              <a:t>DTI (DK), CDTI (ES), IUC Syd (SE), NWO (NL), WPT (PL)</a:t>
            </a:r>
            <a:endParaRPr lang="sv-SE" sz="1600" dirty="0"/>
          </a:p>
          <a:p>
            <a:pPr lvl="0"/>
            <a:endParaRPr lang="en-GB" sz="1600" b="1" dirty="0"/>
          </a:p>
          <a:p>
            <a:pPr lvl="0"/>
            <a:r>
              <a:rPr lang="en-GB" sz="1600" b="1" dirty="0"/>
              <a:t>Associates: </a:t>
            </a:r>
            <a:r>
              <a:rPr lang="en-US" sz="1600" b="1" dirty="0"/>
              <a:t>61 </a:t>
            </a:r>
            <a:endParaRPr lang="sv-SE" sz="1600" dirty="0"/>
          </a:p>
        </p:txBody>
      </p:sp>
      <p:sp>
        <p:nvSpPr>
          <p:cNvPr id="27" name="Oval 26">
            <a:extLst>
              <a:ext uri="{FF2B5EF4-FFF2-40B4-BE49-F238E27FC236}">
                <a16:creationId xmlns:a16="http://schemas.microsoft.com/office/drawing/2014/main" id="{C6A08377-910E-474D-91B9-AB7D9BE5B8E3}"/>
              </a:ext>
            </a:extLst>
          </p:cNvPr>
          <p:cNvSpPr/>
          <p:nvPr/>
        </p:nvSpPr>
        <p:spPr>
          <a:xfrm>
            <a:off x="8256240" y="2066581"/>
            <a:ext cx="1368000" cy="1368000"/>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2"/>
              </a:solidFill>
            </a:endParaRPr>
          </a:p>
        </p:txBody>
      </p:sp>
      <p:sp>
        <p:nvSpPr>
          <p:cNvPr id="28" name="TextBox 27">
            <a:extLst>
              <a:ext uri="{FF2B5EF4-FFF2-40B4-BE49-F238E27FC236}">
                <a16:creationId xmlns:a16="http://schemas.microsoft.com/office/drawing/2014/main" id="{50DE18DA-0D92-4E41-8188-0E0E09D8EDD1}"/>
              </a:ext>
            </a:extLst>
          </p:cNvPr>
          <p:cNvSpPr txBox="1"/>
          <p:nvPr/>
        </p:nvSpPr>
        <p:spPr>
          <a:xfrm>
            <a:off x="8353864" y="2335082"/>
            <a:ext cx="1172752" cy="830997"/>
          </a:xfrm>
          <a:prstGeom prst="rect">
            <a:avLst/>
          </a:prstGeom>
          <a:noFill/>
        </p:spPr>
        <p:txBody>
          <a:bodyPr wrap="square" rtlCol="0">
            <a:spAutoFit/>
          </a:bodyPr>
          <a:lstStyle/>
          <a:p>
            <a:pPr algn="ctr"/>
            <a:r>
              <a:rPr lang="en-US" sz="2400" dirty="0">
                <a:solidFill>
                  <a:schemeClr val="bg1"/>
                </a:solidFill>
              </a:rPr>
              <a:t>Quick</a:t>
            </a:r>
          </a:p>
          <a:p>
            <a:pPr algn="ctr"/>
            <a:r>
              <a:rPr lang="en-US" sz="2400" dirty="0">
                <a:solidFill>
                  <a:schemeClr val="bg1"/>
                </a:solidFill>
              </a:rPr>
              <a:t>facts</a:t>
            </a:r>
          </a:p>
        </p:txBody>
      </p:sp>
      <p:sp>
        <p:nvSpPr>
          <p:cNvPr id="29" name="Rectangle 28">
            <a:extLst>
              <a:ext uri="{FF2B5EF4-FFF2-40B4-BE49-F238E27FC236}">
                <a16:creationId xmlns:a16="http://schemas.microsoft.com/office/drawing/2014/main" id="{E90DB951-B913-9449-B1F2-12AA1FB572A8}"/>
              </a:ext>
            </a:extLst>
          </p:cNvPr>
          <p:cNvSpPr/>
          <p:nvPr/>
        </p:nvSpPr>
        <p:spPr>
          <a:xfrm>
            <a:off x="6240016" y="1963704"/>
            <a:ext cx="72008" cy="4351293"/>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82AF19"/>
              </a:solidFill>
            </a:endParaRPr>
          </a:p>
        </p:txBody>
      </p:sp>
      <p:pic>
        <p:nvPicPr>
          <p:cNvPr id="30" name="Picture 29">
            <a:extLst>
              <a:ext uri="{FF2B5EF4-FFF2-40B4-BE49-F238E27FC236}">
                <a16:creationId xmlns:a16="http://schemas.microsoft.com/office/drawing/2014/main" id="{C023E8A8-FD16-9648-94B7-A15BE121A804}"/>
              </a:ext>
            </a:extLst>
          </p:cNvPr>
          <p:cNvPicPr/>
          <p:nvPr/>
        </p:nvPicPr>
        <p:blipFill>
          <a:blip r:embed="rId2"/>
          <a:stretch>
            <a:fillRect/>
          </a:stretch>
        </p:blipFill>
        <p:spPr>
          <a:xfrm>
            <a:off x="4479024" y="2524802"/>
            <a:ext cx="1368425" cy="1494790"/>
          </a:xfrm>
          <a:prstGeom prst="rect">
            <a:avLst/>
          </a:prstGeom>
        </p:spPr>
      </p:pic>
      <p:pic>
        <p:nvPicPr>
          <p:cNvPr id="31" name="Picture 30">
            <a:extLst>
              <a:ext uri="{FF2B5EF4-FFF2-40B4-BE49-F238E27FC236}">
                <a16:creationId xmlns:a16="http://schemas.microsoft.com/office/drawing/2014/main" id="{6F46B88A-1EED-0B47-B7D9-0E5A451603B5}"/>
              </a:ext>
            </a:extLst>
          </p:cNvPr>
          <p:cNvPicPr/>
          <p:nvPr/>
        </p:nvPicPr>
        <p:blipFill>
          <a:blip r:embed="rId3"/>
          <a:stretch>
            <a:fillRect/>
          </a:stretch>
        </p:blipFill>
        <p:spPr>
          <a:xfrm>
            <a:off x="581658" y="1805968"/>
            <a:ext cx="2451100" cy="635000"/>
          </a:xfrm>
          <a:prstGeom prst="rect">
            <a:avLst/>
          </a:prstGeom>
        </p:spPr>
      </p:pic>
      <p:pic>
        <p:nvPicPr>
          <p:cNvPr id="32" name="Picture 31">
            <a:extLst>
              <a:ext uri="{FF2B5EF4-FFF2-40B4-BE49-F238E27FC236}">
                <a16:creationId xmlns:a16="http://schemas.microsoft.com/office/drawing/2014/main" id="{CE202892-14F8-AB42-8901-0D3B22C02793}"/>
              </a:ext>
            </a:extLst>
          </p:cNvPr>
          <p:cNvPicPr/>
          <p:nvPr/>
        </p:nvPicPr>
        <p:blipFill>
          <a:blip r:embed="rId4"/>
          <a:stretch>
            <a:fillRect/>
          </a:stretch>
        </p:blipFill>
        <p:spPr>
          <a:xfrm>
            <a:off x="2440937" y="2939647"/>
            <a:ext cx="2096770" cy="1332230"/>
          </a:xfrm>
          <a:prstGeom prst="rect">
            <a:avLst/>
          </a:prstGeom>
        </p:spPr>
      </p:pic>
      <p:pic>
        <p:nvPicPr>
          <p:cNvPr id="33" name="Picture 32">
            <a:extLst>
              <a:ext uri="{FF2B5EF4-FFF2-40B4-BE49-F238E27FC236}">
                <a16:creationId xmlns:a16="http://schemas.microsoft.com/office/drawing/2014/main" id="{DC120DCD-7F01-FB49-BC93-26A6A97787A7}"/>
              </a:ext>
            </a:extLst>
          </p:cNvPr>
          <p:cNvPicPr/>
          <p:nvPr/>
        </p:nvPicPr>
        <p:blipFill>
          <a:blip r:embed="rId5"/>
          <a:stretch>
            <a:fillRect/>
          </a:stretch>
        </p:blipFill>
        <p:spPr>
          <a:xfrm>
            <a:off x="466492" y="3214135"/>
            <a:ext cx="1618615" cy="1573530"/>
          </a:xfrm>
          <a:prstGeom prst="rect">
            <a:avLst/>
          </a:prstGeom>
        </p:spPr>
      </p:pic>
      <p:pic>
        <p:nvPicPr>
          <p:cNvPr id="34" name="Picture 33">
            <a:extLst>
              <a:ext uri="{FF2B5EF4-FFF2-40B4-BE49-F238E27FC236}">
                <a16:creationId xmlns:a16="http://schemas.microsoft.com/office/drawing/2014/main" id="{DBA926D7-62CA-3043-A7F8-3CFFC3B69998}"/>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3201649" y="1963704"/>
            <a:ext cx="1738379" cy="920799"/>
          </a:xfrm>
          <a:prstGeom prst="rect">
            <a:avLst/>
          </a:prstGeom>
        </p:spPr>
      </p:pic>
      <p:pic>
        <p:nvPicPr>
          <p:cNvPr id="35" name="Picture 34">
            <a:extLst>
              <a:ext uri="{FF2B5EF4-FFF2-40B4-BE49-F238E27FC236}">
                <a16:creationId xmlns:a16="http://schemas.microsoft.com/office/drawing/2014/main" id="{38443C52-B085-314E-BD0E-5B2A29785BE3}"/>
              </a:ext>
            </a:extLst>
          </p:cNvPr>
          <p:cNvPicPr/>
          <p:nvPr/>
        </p:nvPicPr>
        <p:blipFill>
          <a:blip r:embed="rId7"/>
          <a:stretch>
            <a:fillRect/>
          </a:stretch>
        </p:blipFill>
        <p:spPr>
          <a:xfrm>
            <a:off x="2107175" y="3868231"/>
            <a:ext cx="1005205" cy="1424940"/>
          </a:xfrm>
          <a:prstGeom prst="rect">
            <a:avLst/>
          </a:prstGeom>
        </p:spPr>
      </p:pic>
      <p:pic>
        <p:nvPicPr>
          <p:cNvPr id="36" name="Picture 146" descr="WrocÅawski Park Technologiczny Logo">
            <a:extLst>
              <a:ext uri="{FF2B5EF4-FFF2-40B4-BE49-F238E27FC236}">
                <a16:creationId xmlns:a16="http://schemas.microsoft.com/office/drawing/2014/main" id="{15E4DFAD-9B2A-DE42-934F-0AE4F70CC20B}"/>
              </a:ext>
            </a:extLst>
          </p:cNvPr>
          <p:cNvPicPr>
            <a:picLocks noChangeAspect="1" noChangeArrowheads="1"/>
          </p:cNvPicPr>
          <p:nvPr/>
        </p:nvPicPr>
        <p:blipFill>
          <a:blip r:embed="rId8" r:link="rId9">
            <a:extLst>
              <a:ext uri="{28A0092B-C50C-407E-A947-70E740481C1C}">
                <a14:useLocalDpi xmlns:a14="http://schemas.microsoft.com/office/drawing/2010/main" val="0"/>
              </a:ext>
            </a:extLst>
          </a:blip>
          <a:srcRect/>
          <a:stretch>
            <a:fillRect/>
          </a:stretch>
        </p:blipFill>
        <p:spPr bwMode="auto">
          <a:xfrm>
            <a:off x="3853751" y="4381638"/>
            <a:ext cx="1790700" cy="520700"/>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148" descr="Image result for szn naples">
            <a:extLst>
              <a:ext uri="{FF2B5EF4-FFF2-40B4-BE49-F238E27FC236}">
                <a16:creationId xmlns:a16="http://schemas.microsoft.com/office/drawing/2014/main" id="{E8921B00-A89C-B942-8841-BD67D9D10A82}"/>
              </a:ext>
            </a:extLst>
          </p:cNvPr>
          <p:cNvPicPr>
            <a:picLocks noChangeAspect="1" noChangeArrowheads="1"/>
          </p:cNvPicPr>
          <p:nvPr/>
        </p:nvPicPr>
        <p:blipFill>
          <a:blip r:embed="rId10" r:link="rId11">
            <a:extLst>
              <a:ext uri="{28A0092B-C50C-407E-A947-70E740481C1C}">
                <a14:useLocalDpi xmlns:a14="http://schemas.microsoft.com/office/drawing/2010/main" val="0"/>
              </a:ext>
            </a:extLst>
          </a:blip>
          <a:srcRect/>
          <a:stretch>
            <a:fillRect/>
          </a:stretch>
        </p:blipFill>
        <p:spPr bwMode="auto">
          <a:xfrm>
            <a:off x="2085107" y="5402932"/>
            <a:ext cx="18923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144" descr="Image result for stichting nederlandse wetenschappelijk onderzoek instituten">
            <a:extLst>
              <a:ext uri="{FF2B5EF4-FFF2-40B4-BE49-F238E27FC236}">
                <a16:creationId xmlns:a16="http://schemas.microsoft.com/office/drawing/2014/main" id="{EEED9BC0-7E38-CC40-A5B4-DEEA9A879871}"/>
              </a:ext>
            </a:extLst>
          </p:cNvPr>
          <p:cNvPicPr>
            <a:picLocks noChangeAspect="1" noChangeArrowheads="1"/>
          </p:cNvPicPr>
          <p:nvPr/>
        </p:nvPicPr>
        <p:blipFill>
          <a:blip r:embed="rId12" r:link="rId13">
            <a:extLst>
              <a:ext uri="{28A0092B-C50C-407E-A947-70E740481C1C}">
                <a14:useLocalDpi xmlns:a14="http://schemas.microsoft.com/office/drawing/2010/main" val="0"/>
              </a:ext>
            </a:extLst>
          </a:blip>
          <a:srcRect/>
          <a:stretch>
            <a:fillRect/>
          </a:stretch>
        </p:blipFill>
        <p:spPr bwMode="auto">
          <a:xfrm>
            <a:off x="444424" y="4641988"/>
            <a:ext cx="889000" cy="1435100"/>
          </a:xfrm>
          <a:prstGeom prst="rect">
            <a:avLst/>
          </a:prstGeom>
          <a:noFill/>
          <a:extLst>
            <a:ext uri="{909E8E84-426E-40DD-AFC4-6F175D3DCCD1}">
              <a14:hiddenFill xmlns:a14="http://schemas.microsoft.com/office/drawing/2010/main">
                <a:solidFill>
                  <a:srgbClr val="FFFFFF"/>
                </a:solidFill>
              </a14:hiddenFill>
            </a:ext>
          </a:extLst>
        </p:spPr>
      </p:pic>
      <p:sp>
        <p:nvSpPr>
          <p:cNvPr id="39" name="TextBox 38">
            <a:extLst>
              <a:ext uri="{FF2B5EF4-FFF2-40B4-BE49-F238E27FC236}">
                <a16:creationId xmlns:a16="http://schemas.microsoft.com/office/drawing/2014/main" id="{B13803E3-CD7A-3645-BA1A-3ABB8E4B7AE3}"/>
              </a:ext>
            </a:extLst>
          </p:cNvPr>
          <p:cNvSpPr txBox="1"/>
          <p:nvPr/>
        </p:nvSpPr>
        <p:spPr>
          <a:xfrm>
            <a:off x="594360" y="2084832"/>
            <a:ext cx="0" cy="0"/>
          </a:xfrm>
          <a:prstGeom prst="rect">
            <a:avLst/>
          </a:prstGeom>
        </p:spPr>
        <p:txBody>
          <a:bodyPr vert="horz" wrap="none" lIns="91440" tIns="45720" rIns="91440" bIns="45720" rtlCol="0" anchor="t">
            <a:normAutofit fontScale="25000" lnSpcReduction="20000"/>
          </a:bodyPr>
          <a:lstStyle/>
          <a:p>
            <a:pPr algn="l"/>
            <a:endParaRPr lang="sv-SE" sz="2000" dirty="0"/>
          </a:p>
        </p:txBody>
      </p:sp>
      <p:pic>
        <p:nvPicPr>
          <p:cNvPr id="40" name="Picture 143" descr="Image result for cdti spain">
            <a:extLst>
              <a:ext uri="{FF2B5EF4-FFF2-40B4-BE49-F238E27FC236}">
                <a16:creationId xmlns:a16="http://schemas.microsoft.com/office/drawing/2014/main" id="{5ACFD147-6712-554E-9E6D-CEB513021227}"/>
              </a:ext>
            </a:extLst>
          </p:cNvPr>
          <p:cNvPicPr>
            <a:picLocks noChangeAspect="1" noChangeArrowheads="1"/>
          </p:cNvPicPr>
          <p:nvPr/>
        </p:nvPicPr>
        <p:blipFill>
          <a:blip r:embed="rId14" r:link="rId15">
            <a:extLst>
              <a:ext uri="{28A0092B-C50C-407E-A947-70E740481C1C}">
                <a14:useLocalDpi xmlns:a14="http://schemas.microsoft.com/office/drawing/2010/main" val="0"/>
              </a:ext>
            </a:extLst>
          </a:blip>
          <a:srcRect/>
          <a:stretch>
            <a:fillRect/>
          </a:stretch>
        </p:blipFill>
        <p:spPr bwMode="auto">
          <a:xfrm>
            <a:off x="316037" y="2715387"/>
            <a:ext cx="2111044" cy="644424"/>
          </a:xfrm>
          <a:prstGeom prst="rect">
            <a:avLst/>
          </a:prstGeom>
          <a:noFill/>
          <a:extLst>
            <a:ext uri="{909E8E84-426E-40DD-AFC4-6F175D3DCCD1}">
              <a14:hiddenFill xmlns:a14="http://schemas.microsoft.com/office/drawing/2010/main">
                <a:solidFill>
                  <a:srgbClr val="FFFFFF"/>
                </a:solidFill>
              </a14:hiddenFill>
            </a:ext>
          </a:extLst>
        </p:spPr>
      </p:pic>
      <p:sp>
        <p:nvSpPr>
          <p:cNvPr id="41" name="TextBox 40">
            <a:extLst>
              <a:ext uri="{FF2B5EF4-FFF2-40B4-BE49-F238E27FC236}">
                <a16:creationId xmlns:a16="http://schemas.microsoft.com/office/drawing/2014/main" id="{6BF91742-8113-204D-9BCB-B5A6BCE0AEA6}"/>
              </a:ext>
            </a:extLst>
          </p:cNvPr>
          <p:cNvSpPr txBox="1"/>
          <p:nvPr/>
        </p:nvSpPr>
        <p:spPr>
          <a:xfrm>
            <a:off x="746760" y="2237232"/>
            <a:ext cx="0" cy="0"/>
          </a:xfrm>
          <a:prstGeom prst="rect">
            <a:avLst/>
          </a:prstGeom>
        </p:spPr>
        <p:txBody>
          <a:bodyPr vert="horz" wrap="none" lIns="91440" tIns="45720" rIns="91440" bIns="45720" rtlCol="0" anchor="t">
            <a:normAutofit fontScale="25000" lnSpcReduction="20000"/>
          </a:bodyPr>
          <a:lstStyle/>
          <a:p>
            <a:pPr algn="l"/>
            <a:endParaRPr lang="sv-SE" sz="2000" dirty="0"/>
          </a:p>
        </p:txBody>
      </p:sp>
      <p:pic>
        <p:nvPicPr>
          <p:cNvPr id="42" name="Picture 41" descr="/var/folders/_0/mm1s0gzs3dv3w_9plk3s8wl182kh74/T/com.microsoft.Word/Content.MSO/8EE4063B.tmp">
            <a:extLst>
              <a:ext uri="{FF2B5EF4-FFF2-40B4-BE49-F238E27FC236}">
                <a16:creationId xmlns:a16="http://schemas.microsoft.com/office/drawing/2014/main" id="{3293639F-E94B-AB46-804D-F065E78933F8}"/>
              </a:ext>
            </a:extLst>
          </p:cNvPr>
          <p:cNvPicPr/>
          <p:nvPr/>
        </p:nvPicPr>
        <p:blipFill rotWithShape="1">
          <a:blip r:embed="rId16">
            <a:extLst>
              <a:ext uri="{28A0092B-C50C-407E-A947-70E740481C1C}">
                <a14:useLocalDpi xmlns:a14="http://schemas.microsoft.com/office/drawing/2010/main" val="0"/>
              </a:ext>
            </a:extLst>
          </a:blip>
          <a:srcRect t="27550" r="7296" b="18775"/>
          <a:stretch/>
        </p:blipFill>
        <p:spPr bwMode="auto">
          <a:xfrm>
            <a:off x="4070839" y="5264384"/>
            <a:ext cx="1776610" cy="1028649"/>
          </a:xfrm>
          <a:prstGeom prst="rect">
            <a:avLst/>
          </a:prstGeom>
          <a:noFill/>
          <a:ln>
            <a:noFill/>
          </a:ln>
        </p:spPr>
      </p:pic>
    </p:spTree>
    <p:extLst>
      <p:ext uri="{BB962C8B-B14F-4D97-AF65-F5344CB8AC3E}">
        <p14:creationId xmlns:p14="http://schemas.microsoft.com/office/powerpoint/2010/main" val="3138310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BE49A51B-95B3-4D69-A9D2-78F57B040F8E}"/>
              </a:ext>
            </a:extLst>
          </p:cNvPr>
          <p:cNvSpPr>
            <a:spLocks noGrp="1"/>
          </p:cNvSpPr>
          <p:nvPr>
            <p:ph type="title"/>
          </p:nvPr>
        </p:nvSpPr>
        <p:spPr>
          <a:xfrm>
            <a:off x="838200" y="732204"/>
            <a:ext cx="10658476" cy="645659"/>
          </a:xfrm>
          <a:prstGeom prst="rect">
            <a:avLst/>
          </a:prstGeom>
        </p:spPr>
        <p:txBody>
          <a:bodyPr/>
          <a:lstStyle/>
          <a:p>
            <a:r>
              <a:rPr lang="en-AU" dirty="0"/>
              <a:t>Consortium</a:t>
            </a:r>
            <a:endParaRPr lang="en-NL" dirty="0"/>
          </a:p>
        </p:txBody>
      </p:sp>
      <p:sp>
        <p:nvSpPr>
          <p:cNvPr id="24" name="Oval 23">
            <a:extLst>
              <a:ext uri="{FF2B5EF4-FFF2-40B4-BE49-F238E27FC236}">
                <a16:creationId xmlns:a16="http://schemas.microsoft.com/office/drawing/2014/main" id="{AF3856C3-25DD-C747-9362-EE21418CA2CA}"/>
              </a:ext>
            </a:extLst>
          </p:cNvPr>
          <p:cNvSpPr/>
          <p:nvPr/>
        </p:nvSpPr>
        <p:spPr>
          <a:xfrm>
            <a:off x="7902536" y="2469075"/>
            <a:ext cx="1089739" cy="1089739"/>
          </a:xfrm>
          <a:prstGeom prst="ellipse">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Slide Number Placeholder 3">
            <a:extLst>
              <a:ext uri="{FF2B5EF4-FFF2-40B4-BE49-F238E27FC236}">
                <a16:creationId xmlns:a16="http://schemas.microsoft.com/office/drawing/2014/main" id="{A81A4811-CA34-D643-94B9-AB6F418D96E4}"/>
              </a:ext>
            </a:extLst>
          </p:cNvPr>
          <p:cNvSpPr txBox="1">
            <a:spLocks/>
          </p:cNvSpPr>
          <p:nvPr/>
        </p:nvSpPr>
        <p:spPr>
          <a:xfrm>
            <a:off x="8610600" y="6356350"/>
            <a:ext cx="2743200" cy="365125"/>
          </a:xfrm>
          <a:prstGeom prst="rect">
            <a:avLst/>
          </a:prstGeom>
        </p:spPr>
        <p:txBody>
          <a:bodyPr/>
          <a:lst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51115BC-487E-4422-894C-CB7CD3E79223}" type="slidenum">
              <a:rPr lang="en-GB" smtClean="0"/>
              <a:pPr/>
              <a:t>6</a:t>
            </a:fld>
            <a:endParaRPr lang="en-GB"/>
          </a:p>
        </p:txBody>
      </p:sp>
      <p:sp>
        <p:nvSpPr>
          <p:cNvPr id="26" name="Rectangle 25">
            <a:extLst>
              <a:ext uri="{FF2B5EF4-FFF2-40B4-BE49-F238E27FC236}">
                <a16:creationId xmlns:a16="http://schemas.microsoft.com/office/drawing/2014/main" id="{25643E61-C39E-144F-A114-1AB17EA5E890}"/>
              </a:ext>
            </a:extLst>
          </p:cNvPr>
          <p:cNvSpPr/>
          <p:nvPr/>
        </p:nvSpPr>
        <p:spPr>
          <a:xfrm>
            <a:off x="6451320" y="3676932"/>
            <a:ext cx="5544616" cy="2554545"/>
          </a:xfrm>
          <a:prstGeom prst="rect">
            <a:avLst/>
          </a:prstGeom>
        </p:spPr>
        <p:txBody>
          <a:bodyPr wrap="square">
            <a:spAutoFit/>
          </a:bodyPr>
          <a:lstStyle/>
          <a:p>
            <a:pPr lvl="0"/>
            <a:endParaRPr lang="en-GB" sz="1600" b="1" dirty="0"/>
          </a:p>
          <a:p>
            <a:pPr lvl="0"/>
            <a:r>
              <a:rPr lang="en-GB" sz="1600" b="1" dirty="0"/>
              <a:t>Consortium leaders: ESS</a:t>
            </a:r>
          </a:p>
          <a:p>
            <a:pPr lvl="0"/>
            <a:endParaRPr lang="en-GB" sz="1600" b="1" dirty="0"/>
          </a:p>
          <a:p>
            <a:pPr lvl="0"/>
            <a:r>
              <a:rPr lang="en-GB" sz="1600" b="1" dirty="0"/>
              <a:t>ESFRI partners selected for geographical and sectorial diversity:</a:t>
            </a:r>
            <a:r>
              <a:rPr lang="en-GB" sz="1600" dirty="0"/>
              <a:t> </a:t>
            </a:r>
          </a:p>
          <a:p>
            <a:pPr lvl="0"/>
            <a:r>
              <a:rPr lang="en-GB" sz="1600" dirty="0"/>
              <a:t>ESRF, EATRIS, EMSO, CLARIN, SZN</a:t>
            </a:r>
            <a:endParaRPr lang="sv-SE" sz="1600" dirty="0"/>
          </a:p>
          <a:p>
            <a:pPr lvl="0"/>
            <a:endParaRPr lang="en-GB" sz="1600" b="1" dirty="0"/>
          </a:p>
          <a:p>
            <a:pPr lvl="0"/>
            <a:r>
              <a:rPr lang="en-GB" sz="1600" b="1" dirty="0"/>
              <a:t>ILO partners selected for geographical and sectorial diversity:</a:t>
            </a:r>
            <a:r>
              <a:rPr lang="en-GB" sz="1600" dirty="0"/>
              <a:t> </a:t>
            </a:r>
          </a:p>
          <a:p>
            <a:pPr lvl="0"/>
            <a:r>
              <a:rPr lang="en-GB" sz="1600" dirty="0"/>
              <a:t>DTI (DK), CDTI (ES), IUC Syd (SE), NWO (NL), WPT (PL)</a:t>
            </a:r>
            <a:endParaRPr lang="sv-SE" sz="1600" dirty="0"/>
          </a:p>
          <a:p>
            <a:pPr lvl="0"/>
            <a:endParaRPr lang="en-GB" sz="1600" b="1" dirty="0"/>
          </a:p>
          <a:p>
            <a:pPr lvl="0"/>
            <a:r>
              <a:rPr lang="en-GB" sz="1600" b="1" dirty="0"/>
              <a:t>Associates: </a:t>
            </a:r>
            <a:r>
              <a:rPr lang="en-US" sz="1600" b="1" dirty="0"/>
              <a:t>61 </a:t>
            </a:r>
            <a:endParaRPr lang="sv-SE" sz="1600" dirty="0"/>
          </a:p>
        </p:txBody>
      </p:sp>
      <p:sp>
        <p:nvSpPr>
          <p:cNvPr id="27" name="Oval 26">
            <a:extLst>
              <a:ext uri="{FF2B5EF4-FFF2-40B4-BE49-F238E27FC236}">
                <a16:creationId xmlns:a16="http://schemas.microsoft.com/office/drawing/2014/main" id="{C6A08377-910E-474D-91B9-AB7D9BE5B8E3}"/>
              </a:ext>
            </a:extLst>
          </p:cNvPr>
          <p:cNvSpPr/>
          <p:nvPr/>
        </p:nvSpPr>
        <p:spPr>
          <a:xfrm>
            <a:off x="8256240" y="2066581"/>
            <a:ext cx="1368000" cy="1368000"/>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2"/>
              </a:solidFill>
            </a:endParaRPr>
          </a:p>
        </p:txBody>
      </p:sp>
      <p:sp>
        <p:nvSpPr>
          <p:cNvPr id="28" name="TextBox 27">
            <a:extLst>
              <a:ext uri="{FF2B5EF4-FFF2-40B4-BE49-F238E27FC236}">
                <a16:creationId xmlns:a16="http://schemas.microsoft.com/office/drawing/2014/main" id="{50DE18DA-0D92-4E41-8188-0E0E09D8EDD1}"/>
              </a:ext>
            </a:extLst>
          </p:cNvPr>
          <p:cNvSpPr txBox="1"/>
          <p:nvPr/>
        </p:nvSpPr>
        <p:spPr>
          <a:xfrm>
            <a:off x="8353864" y="2335082"/>
            <a:ext cx="1172752" cy="830997"/>
          </a:xfrm>
          <a:prstGeom prst="rect">
            <a:avLst/>
          </a:prstGeom>
          <a:noFill/>
        </p:spPr>
        <p:txBody>
          <a:bodyPr wrap="square" rtlCol="0">
            <a:spAutoFit/>
          </a:bodyPr>
          <a:lstStyle/>
          <a:p>
            <a:pPr algn="ctr"/>
            <a:r>
              <a:rPr lang="en-US" sz="2400" dirty="0">
                <a:solidFill>
                  <a:schemeClr val="bg1"/>
                </a:solidFill>
              </a:rPr>
              <a:t>Quick</a:t>
            </a:r>
          </a:p>
          <a:p>
            <a:pPr algn="ctr"/>
            <a:r>
              <a:rPr lang="en-US" sz="2400" dirty="0">
                <a:solidFill>
                  <a:schemeClr val="bg1"/>
                </a:solidFill>
              </a:rPr>
              <a:t>facts</a:t>
            </a:r>
          </a:p>
        </p:txBody>
      </p:sp>
      <p:sp>
        <p:nvSpPr>
          <p:cNvPr id="29" name="Rectangle 28">
            <a:extLst>
              <a:ext uri="{FF2B5EF4-FFF2-40B4-BE49-F238E27FC236}">
                <a16:creationId xmlns:a16="http://schemas.microsoft.com/office/drawing/2014/main" id="{E90DB951-B913-9449-B1F2-12AA1FB572A8}"/>
              </a:ext>
            </a:extLst>
          </p:cNvPr>
          <p:cNvSpPr/>
          <p:nvPr/>
        </p:nvSpPr>
        <p:spPr>
          <a:xfrm>
            <a:off x="6240016" y="1963704"/>
            <a:ext cx="72008" cy="4351293"/>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82AF19"/>
              </a:solidFill>
            </a:endParaRPr>
          </a:p>
        </p:txBody>
      </p:sp>
      <p:pic>
        <p:nvPicPr>
          <p:cNvPr id="30" name="Picture 29">
            <a:extLst>
              <a:ext uri="{FF2B5EF4-FFF2-40B4-BE49-F238E27FC236}">
                <a16:creationId xmlns:a16="http://schemas.microsoft.com/office/drawing/2014/main" id="{C023E8A8-FD16-9648-94B7-A15BE121A804}"/>
              </a:ext>
            </a:extLst>
          </p:cNvPr>
          <p:cNvPicPr/>
          <p:nvPr/>
        </p:nvPicPr>
        <p:blipFill>
          <a:blip r:embed="rId2"/>
          <a:stretch>
            <a:fillRect/>
          </a:stretch>
        </p:blipFill>
        <p:spPr>
          <a:xfrm>
            <a:off x="4479024" y="2524802"/>
            <a:ext cx="1368425" cy="1494790"/>
          </a:xfrm>
          <a:prstGeom prst="rect">
            <a:avLst/>
          </a:prstGeom>
        </p:spPr>
      </p:pic>
      <p:pic>
        <p:nvPicPr>
          <p:cNvPr id="31" name="Picture 30">
            <a:extLst>
              <a:ext uri="{FF2B5EF4-FFF2-40B4-BE49-F238E27FC236}">
                <a16:creationId xmlns:a16="http://schemas.microsoft.com/office/drawing/2014/main" id="{6F46B88A-1EED-0B47-B7D9-0E5A451603B5}"/>
              </a:ext>
            </a:extLst>
          </p:cNvPr>
          <p:cNvPicPr/>
          <p:nvPr/>
        </p:nvPicPr>
        <p:blipFill>
          <a:blip r:embed="rId3"/>
          <a:stretch>
            <a:fillRect/>
          </a:stretch>
        </p:blipFill>
        <p:spPr>
          <a:xfrm>
            <a:off x="581658" y="1805968"/>
            <a:ext cx="2451100" cy="635000"/>
          </a:xfrm>
          <a:prstGeom prst="rect">
            <a:avLst/>
          </a:prstGeom>
        </p:spPr>
      </p:pic>
      <p:pic>
        <p:nvPicPr>
          <p:cNvPr id="32" name="Picture 31">
            <a:extLst>
              <a:ext uri="{FF2B5EF4-FFF2-40B4-BE49-F238E27FC236}">
                <a16:creationId xmlns:a16="http://schemas.microsoft.com/office/drawing/2014/main" id="{CE202892-14F8-AB42-8901-0D3B22C02793}"/>
              </a:ext>
            </a:extLst>
          </p:cNvPr>
          <p:cNvPicPr/>
          <p:nvPr/>
        </p:nvPicPr>
        <p:blipFill>
          <a:blip r:embed="rId4"/>
          <a:stretch>
            <a:fillRect/>
          </a:stretch>
        </p:blipFill>
        <p:spPr>
          <a:xfrm>
            <a:off x="2440937" y="2939647"/>
            <a:ext cx="2096770" cy="1332230"/>
          </a:xfrm>
          <a:prstGeom prst="rect">
            <a:avLst/>
          </a:prstGeom>
        </p:spPr>
      </p:pic>
      <p:pic>
        <p:nvPicPr>
          <p:cNvPr id="33" name="Picture 32">
            <a:extLst>
              <a:ext uri="{FF2B5EF4-FFF2-40B4-BE49-F238E27FC236}">
                <a16:creationId xmlns:a16="http://schemas.microsoft.com/office/drawing/2014/main" id="{DC120DCD-7F01-FB49-BC93-26A6A97787A7}"/>
              </a:ext>
            </a:extLst>
          </p:cNvPr>
          <p:cNvPicPr/>
          <p:nvPr/>
        </p:nvPicPr>
        <p:blipFill>
          <a:blip r:embed="rId5"/>
          <a:stretch>
            <a:fillRect/>
          </a:stretch>
        </p:blipFill>
        <p:spPr>
          <a:xfrm>
            <a:off x="466492" y="3214135"/>
            <a:ext cx="1618615" cy="1573530"/>
          </a:xfrm>
          <a:prstGeom prst="rect">
            <a:avLst/>
          </a:prstGeom>
        </p:spPr>
      </p:pic>
      <p:pic>
        <p:nvPicPr>
          <p:cNvPr id="34" name="Picture 33">
            <a:extLst>
              <a:ext uri="{FF2B5EF4-FFF2-40B4-BE49-F238E27FC236}">
                <a16:creationId xmlns:a16="http://schemas.microsoft.com/office/drawing/2014/main" id="{DBA926D7-62CA-3043-A7F8-3CFFC3B69998}"/>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3201649" y="1963704"/>
            <a:ext cx="1738379" cy="920799"/>
          </a:xfrm>
          <a:prstGeom prst="rect">
            <a:avLst/>
          </a:prstGeom>
        </p:spPr>
      </p:pic>
      <p:pic>
        <p:nvPicPr>
          <p:cNvPr id="35" name="Picture 34">
            <a:extLst>
              <a:ext uri="{FF2B5EF4-FFF2-40B4-BE49-F238E27FC236}">
                <a16:creationId xmlns:a16="http://schemas.microsoft.com/office/drawing/2014/main" id="{38443C52-B085-314E-BD0E-5B2A29785BE3}"/>
              </a:ext>
            </a:extLst>
          </p:cNvPr>
          <p:cNvPicPr/>
          <p:nvPr/>
        </p:nvPicPr>
        <p:blipFill>
          <a:blip r:embed="rId7"/>
          <a:stretch>
            <a:fillRect/>
          </a:stretch>
        </p:blipFill>
        <p:spPr>
          <a:xfrm>
            <a:off x="2107175" y="3868231"/>
            <a:ext cx="1005205" cy="1424940"/>
          </a:xfrm>
          <a:prstGeom prst="rect">
            <a:avLst/>
          </a:prstGeom>
        </p:spPr>
      </p:pic>
      <p:pic>
        <p:nvPicPr>
          <p:cNvPr id="36" name="Picture 146" descr="WrocÅawski Park Technologiczny Logo">
            <a:extLst>
              <a:ext uri="{FF2B5EF4-FFF2-40B4-BE49-F238E27FC236}">
                <a16:creationId xmlns:a16="http://schemas.microsoft.com/office/drawing/2014/main" id="{15E4DFAD-9B2A-DE42-934F-0AE4F70CC20B}"/>
              </a:ext>
            </a:extLst>
          </p:cNvPr>
          <p:cNvPicPr>
            <a:picLocks noChangeAspect="1" noChangeArrowheads="1"/>
          </p:cNvPicPr>
          <p:nvPr/>
        </p:nvPicPr>
        <p:blipFill>
          <a:blip r:embed="rId8" r:link="rId9">
            <a:extLst>
              <a:ext uri="{28A0092B-C50C-407E-A947-70E740481C1C}">
                <a14:useLocalDpi xmlns:a14="http://schemas.microsoft.com/office/drawing/2010/main" val="0"/>
              </a:ext>
            </a:extLst>
          </a:blip>
          <a:srcRect/>
          <a:stretch>
            <a:fillRect/>
          </a:stretch>
        </p:blipFill>
        <p:spPr bwMode="auto">
          <a:xfrm>
            <a:off x="3853751" y="4381638"/>
            <a:ext cx="1790700" cy="520700"/>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148" descr="Image result for szn naples">
            <a:extLst>
              <a:ext uri="{FF2B5EF4-FFF2-40B4-BE49-F238E27FC236}">
                <a16:creationId xmlns:a16="http://schemas.microsoft.com/office/drawing/2014/main" id="{E8921B00-A89C-B942-8841-BD67D9D10A82}"/>
              </a:ext>
            </a:extLst>
          </p:cNvPr>
          <p:cNvPicPr>
            <a:picLocks noChangeAspect="1" noChangeArrowheads="1"/>
          </p:cNvPicPr>
          <p:nvPr/>
        </p:nvPicPr>
        <p:blipFill>
          <a:blip r:embed="rId10" r:link="rId11">
            <a:extLst>
              <a:ext uri="{28A0092B-C50C-407E-A947-70E740481C1C}">
                <a14:useLocalDpi xmlns:a14="http://schemas.microsoft.com/office/drawing/2010/main" val="0"/>
              </a:ext>
            </a:extLst>
          </a:blip>
          <a:srcRect/>
          <a:stretch>
            <a:fillRect/>
          </a:stretch>
        </p:blipFill>
        <p:spPr bwMode="auto">
          <a:xfrm>
            <a:off x="2085107" y="5402932"/>
            <a:ext cx="18923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144" descr="Image result for stichting nederlandse wetenschappelijk onderzoek instituten">
            <a:extLst>
              <a:ext uri="{FF2B5EF4-FFF2-40B4-BE49-F238E27FC236}">
                <a16:creationId xmlns:a16="http://schemas.microsoft.com/office/drawing/2014/main" id="{EEED9BC0-7E38-CC40-A5B4-DEEA9A879871}"/>
              </a:ext>
            </a:extLst>
          </p:cNvPr>
          <p:cNvPicPr>
            <a:picLocks noChangeAspect="1" noChangeArrowheads="1"/>
          </p:cNvPicPr>
          <p:nvPr/>
        </p:nvPicPr>
        <p:blipFill>
          <a:blip r:embed="rId12" r:link="rId13">
            <a:extLst>
              <a:ext uri="{28A0092B-C50C-407E-A947-70E740481C1C}">
                <a14:useLocalDpi xmlns:a14="http://schemas.microsoft.com/office/drawing/2010/main" val="0"/>
              </a:ext>
            </a:extLst>
          </a:blip>
          <a:srcRect/>
          <a:stretch>
            <a:fillRect/>
          </a:stretch>
        </p:blipFill>
        <p:spPr bwMode="auto">
          <a:xfrm>
            <a:off x="444424" y="4641988"/>
            <a:ext cx="889000" cy="1435100"/>
          </a:xfrm>
          <a:prstGeom prst="rect">
            <a:avLst/>
          </a:prstGeom>
          <a:noFill/>
          <a:extLst>
            <a:ext uri="{909E8E84-426E-40DD-AFC4-6F175D3DCCD1}">
              <a14:hiddenFill xmlns:a14="http://schemas.microsoft.com/office/drawing/2010/main">
                <a:solidFill>
                  <a:srgbClr val="FFFFFF"/>
                </a:solidFill>
              </a14:hiddenFill>
            </a:ext>
          </a:extLst>
        </p:spPr>
      </p:pic>
      <p:sp>
        <p:nvSpPr>
          <p:cNvPr id="39" name="TextBox 38">
            <a:extLst>
              <a:ext uri="{FF2B5EF4-FFF2-40B4-BE49-F238E27FC236}">
                <a16:creationId xmlns:a16="http://schemas.microsoft.com/office/drawing/2014/main" id="{B13803E3-CD7A-3645-BA1A-3ABB8E4B7AE3}"/>
              </a:ext>
            </a:extLst>
          </p:cNvPr>
          <p:cNvSpPr txBox="1"/>
          <p:nvPr/>
        </p:nvSpPr>
        <p:spPr>
          <a:xfrm>
            <a:off x="594360" y="2084832"/>
            <a:ext cx="0" cy="0"/>
          </a:xfrm>
          <a:prstGeom prst="rect">
            <a:avLst/>
          </a:prstGeom>
        </p:spPr>
        <p:txBody>
          <a:bodyPr vert="horz" wrap="none" lIns="91440" tIns="45720" rIns="91440" bIns="45720" rtlCol="0" anchor="t">
            <a:normAutofit fontScale="25000" lnSpcReduction="20000"/>
          </a:bodyPr>
          <a:lstStyle/>
          <a:p>
            <a:pPr algn="l"/>
            <a:endParaRPr lang="sv-SE" sz="2000" dirty="0"/>
          </a:p>
        </p:txBody>
      </p:sp>
      <p:pic>
        <p:nvPicPr>
          <p:cNvPr id="40" name="Picture 143" descr="Image result for cdti spain">
            <a:extLst>
              <a:ext uri="{FF2B5EF4-FFF2-40B4-BE49-F238E27FC236}">
                <a16:creationId xmlns:a16="http://schemas.microsoft.com/office/drawing/2014/main" id="{5ACFD147-6712-554E-9E6D-CEB513021227}"/>
              </a:ext>
            </a:extLst>
          </p:cNvPr>
          <p:cNvPicPr>
            <a:picLocks noChangeAspect="1" noChangeArrowheads="1"/>
          </p:cNvPicPr>
          <p:nvPr/>
        </p:nvPicPr>
        <p:blipFill>
          <a:blip r:embed="rId14" r:link="rId15">
            <a:extLst>
              <a:ext uri="{28A0092B-C50C-407E-A947-70E740481C1C}">
                <a14:useLocalDpi xmlns:a14="http://schemas.microsoft.com/office/drawing/2010/main" val="0"/>
              </a:ext>
            </a:extLst>
          </a:blip>
          <a:srcRect/>
          <a:stretch>
            <a:fillRect/>
          </a:stretch>
        </p:blipFill>
        <p:spPr bwMode="auto">
          <a:xfrm>
            <a:off x="316037" y="2715387"/>
            <a:ext cx="2111044" cy="644424"/>
          </a:xfrm>
          <a:prstGeom prst="rect">
            <a:avLst/>
          </a:prstGeom>
          <a:noFill/>
          <a:extLst>
            <a:ext uri="{909E8E84-426E-40DD-AFC4-6F175D3DCCD1}">
              <a14:hiddenFill xmlns:a14="http://schemas.microsoft.com/office/drawing/2010/main">
                <a:solidFill>
                  <a:srgbClr val="FFFFFF"/>
                </a:solidFill>
              </a14:hiddenFill>
            </a:ext>
          </a:extLst>
        </p:spPr>
      </p:pic>
      <p:sp>
        <p:nvSpPr>
          <p:cNvPr id="41" name="TextBox 40">
            <a:extLst>
              <a:ext uri="{FF2B5EF4-FFF2-40B4-BE49-F238E27FC236}">
                <a16:creationId xmlns:a16="http://schemas.microsoft.com/office/drawing/2014/main" id="{6BF91742-8113-204D-9BCB-B5A6BCE0AEA6}"/>
              </a:ext>
            </a:extLst>
          </p:cNvPr>
          <p:cNvSpPr txBox="1"/>
          <p:nvPr/>
        </p:nvSpPr>
        <p:spPr>
          <a:xfrm>
            <a:off x="746760" y="2237232"/>
            <a:ext cx="0" cy="0"/>
          </a:xfrm>
          <a:prstGeom prst="rect">
            <a:avLst/>
          </a:prstGeom>
        </p:spPr>
        <p:txBody>
          <a:bodyPr vert="horz" wrap="none" lIns="91440" tIns="45720" rIns="91440" bIns="45720" rtlCol="0" anchor="t">
            <a:normAutofit fontScale="25000" lnSpcReduction="20000"/>
          </a:bodyPr>
          <a:lstStyle/>
          <a:p>
            <a:pPr algn="l"/>
            <a:endParaRPr lang="sv-SE" sz="2000" dirty="0"/>
          </a:p>
        </p:txBody>
      </p:sp>
      <p:pic>
        <p:nvPicPr>
          <p:cNvPr id="42" name="Picture 41" descr="/var/folders/_0/mm1s0gzs3dv3w_9plk3s8wl182kh74/T/com.microsoft.Word/Content.MSO/8EE4063B.tmp">
            <a:extLst>
              <a:ext uri="{FF2B5EF4-FFF2-40B4-BE49-F238E27FC236}">
                <a16:creationId xmlns:a16="http://schemas.microsoft.com/office/drawing/2014/main" id="{3293639F-E94B-AB46-804D-F065E78933F8}"/>
              </a:ext>
            </a:extLst>
          </p:cNvPr>
          <p:cNvPicPr/>
          <p:nvPr/>
        </p:nvPicPr>
        <p:blipFill rotWithShape="1">
          <a:blip r:embed="rId16">
            <a:extLst>
              <a:ext uri="{28A0092B-C50C-407E-A947-70E740481C1C}">
                <a14:useLocalDpi xmlns:a14="http://schemas.microsoft.com/office/drawing/2010/main" val="0"/>
              </a:ext>
            </a:extLst>
          </a:blip>
          <a:srcRect t="27550" r="7296" b="18775"/>
          <a:stretch/>
        </p:blipFill>
        <p:spPr bwMode="auto">
          <a:xfrm>
            <a:off x="4070839" y="5264384"/>
            <a:ext cx="1776610" cy="1028649"/>
          </a:xfrm>
          <a:prstGeom prst="rect">
            <a:avLst/>
          </a:prstGeom>
          <a:noFill/>
          <a:ln>
            <a:noFill/>
          </a:ln>
        </p:spPr>
      </p:pic>
      <p:sp>
        <p:nvSpPr>
          <p:cNvPr id="22" name="Rectangle 21">
            <a:extLst>
              <a:ext uri="{FF2B5EF4-FFF2-40B4-BE49-F238E27FC236}">
                <a16:creationId xmlns:a16="http://schemas.microsoft.com/office/drawing/2014/main" id="{CCB3637B-CE4C-6A49-96F2-3589A0960A26}"/>
              </a:ext>
            </a:extLst>
          </p:cNvPr>
          <p:cNvSpPr/>
          <p:nvPr/>
        </p:nvSpPr>
        <p:spPr>
          <a:xfrm>
            <a:off x="194129" y="1597283"/>
            <a:ext cx="5869035" cy="4695750"/>
          </a:xfrm>
          <a:prstGeom prst="rect">
            <a:avLst/>
          </a:prstGeom>
          <a:solidFill>
            <a:schemeClr val="bg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972B1DEE-2970-B44C-886A-8DFBBF566CE1}"/>
              </a:ext>
            </a:extLst>
          </p:cNvPr>
          <p:cNvPicPr/>
          <p:nvPr/>
        </p:nvPicPr>
        <p:blipFill>
          <a:blip r:embed="rId2"/>
          <a:stretch>
            <a:fillRect/>
          </a:stretch>
        </p:blipFill>
        <p:spPr>
          <a:xfrm>
            <a:off x="4479268" y="2524802"/>
            <a:ext cx="1368425" cy="1494790"/>
          </a:xfrm>
          <a:prstGeom prst="rect">
            <a:avLst/>
          </a:prstGeom>
        </p:spPr>
      </p:pic>
      <p:pic>
        <p:nvPicPr>
          <p:cNvPr id="43" name="Picture 42">
            <a:extLst>
              <a:ext uri="{FF2B5EF4-FFF2-40B4-BE49-F238E27FC236}">
                <a16:creationId xmlns:a16="http://schemas.microsoft.com/office/drawing/2014/main" id="{56AC824E-E1CE-6D42-BEB0-A84142FDBBF2}"/>
              </a:ext>
            </a:extLst>
          </p:cNvPr>
          <p:cNvPicPr/>
          <p:nvPr/>
        </p:nvPicPr>
        <p:blipFill>
          <a:blip r:embed="rId3"/>
          <a:stretch>
            <a:fillRect/>
          </a:stretch>
        </p:blipFill>
        <p:spPr>
          <a:xfrm>
            <a:off x="581902" y="1805968"/>
            <a:ext cx="2451100" cy="635000"/>
          </a:xfrm>
          <a:prstGeom prst="rect">
            <a:avLst/>
          </a:prstGeom>
        </p:spPr>
      </p:pic>
      <p:pic>
        <p:nvPicPr>
          <p:cNvPr id="44" name="Picture 43">
            <a:extLst>
              <a:ext uri="{FF2B5EF4-FFF2-40B4-BE49-F238E27FC236}">
                <a16:creationId xmlns:a16="http://schemas.microsoft.com/office/drawing/2014/main" id="{07B392A9-BB5B-4141-9D64-3CBDCD7626DE}"/>
              </a:ext>
            </a:extLst>
          </p:cNvPr>
          <p:cNvPicPr/>
          <p:nvPr/>
        </p:nvPicPr>
        <p:blipFill>
          <a:blip r:embed="rId4"/>
          <a:stretch>
            <a:fillRect/>
          </a:stretch>
        </p:blipFill>
        <p:spPr>
          <a:xfrm>
            <a:off x="2441181" y="2939647"/>
            <a:ext cx="2096770" cy="1332230"/>
          </a:xfrm>
          <a:prstGeom prst="rect">
            <a:avLst/>
          </a:prstGeom>
        </p:spPr>
      </p:pic>
      <p:pic>
        <p:nvPicPr>
          <p:cNvPr id="45" name="Picture 44">
            <a:extLst>
              <a:ext uri="{FF2B5EF4-FFF2-40B4-BE49-F238E27FC236}">
                <a16:creationId xmlns:a16="http://schemas.microsoft.com/office/drawing/2014/main" id="{393C9D0F-625F-9247-8DB4-6B1774CB74A1}"/>
              </a:ext>
            </a:extLst>
          </p:cNvPr>
          <p:cNvPicPr/>
          <p:nvPr/>
        </p:nvPicPr>
        <p:blipFill rotWithShape="1">
          <a:blip r:embed="rId5"/>
          <a:srcRect l="5994" t="9924" r="1264" b="19019"/>
          <a:stretch/>
        </p:blipFill>
        <p:spPr>
          <a:xfrm>
            <a:off x="581658" y="3380199"/>
            <a:ext cx="1501142" cy="1118104"/>
          </a:xfrm>
          <a:prstGeom prst="rect">
            <a:avLst/>
          </a:prstGeom>
        </p:spPr>
      </p:pic>
      <p:pic>
        <p:nvPicPr>
          <p:cNvPr id="46" name="Picture 45">
            <a:extLst>
              <a:ext uri="{FF2B5EF4-FFF2-40B4-BE49-F238E27FC236}">
                <a16:creationId xmlns:a16="http://schemas.microsoft.com/office/drawing/2014/main" id="{EA0A6F07-BC80-4342-896B-5753A47852E2}"/>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3201893" y="1963704"/>
            <a:ext cx="1738379" cy="920799"/>
          </a:xfrm>
          <a:prstGeom prst="rect">
            <a:avLst/>
          </a:prstGeom>
        </p:spPr>
      </p:pic>
      <p:pic>
        <p:nvPicPr>
          <p:cNvPr id="47" name="Picture 46">
            <a:extLst>
              <a:ext uri="{FF2B5EF4-FFF2-40B4-BE49-F238E27FC236}">
                <a16:creationId xmlns:a16="http://schemas.microsoft.com/office/drawing/2014/main" id="{633F6A25-16BE-2843-9F23-56E0B250EC53}"/>
              </a:ext>
            </a:extLst>
          </p:cNvPr>
          <p:cNvPicPr/>
          <p:nvPr/>
        </p:nvPicPr>
        <p:blipFill>
          <a:blip r:embed="rId7"/>
          <a:stretch>
            <a:fillRect/>
          </a:stretch>
        </p:blipFill>
        <p:spPr>
          <a:xfrm>
            <a:off x="2107419" y="3868231"/>
            <a:ext cx="1005205" cy="1424940"/>
          </a:xfrm>
          <a:prstGeom prst="rect">
            <a:avLst/>
          </a:prstGeom>
        </p:spPr>
      </p:pic>
      <p:pic>
        <p:nvPicPr>
          <p:cNvPr id="48" name="Picture 146" descr="WrocÅawski Park Technologiczny Logo">
            <a:extLst>
              <a:ext uri="{FF2B5EF4-FFF2-40B4-BE49-F238E27FC236}">
                <a16:creationId xmlns:a16="http://schemas.microsoft.com/office/drawing/2014/main" id="{38C4AA56-F159-5447-B970-BDCA4AC4E6A3}"/>
              </a:ext>
            </a:extLst>
          </p:cNvPr>
          <p:cNvPicPr>
            <a:picLocks noChangeAspect="1" noChangeArrowheads="1"/>
          </p:cNvPicPr>
          <p:nvPr/>
        </p:nvPicPr>
        <p:blipFill>
          <a:blip r:embed="rId8" r:link="rId9">
            <a:extLst>
              <a:ext uri="{28A0092B-C50C-407E-A947-70E740481C1C}">
                <a14:useLocalDpi xmlns:a14="http://schemas.microsoft.com/office/drawing/2010/main" val="0"/>
              </a:ext>
            </a:extLst>
          </a:blip>
          <a:srcRect/>
          <a:stretch>
            <a:fillRect/>
          </a:stretch>
        </p:blipFill>
        <p:spPr bwMode="auto">
          <a:xfrm>
            <a:off x="3853995" y="4381638"/>
            <a:ext cx="1790700" cy="520700"/>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148" descr="Image result for szn naples">
            <a:extLst>
              <a:ext uri="{FF2B5EF4-FFF2-40B4-BE49-F238E27FC236}">
                <a16:creationId xmlns:a16="http://schemas.microsoft.com/office/drawing/2014/main" id="{29F39B4A-C52A-C749-A9B7-FA2183D34BD8}"/>
              </a:ext>
            </a:extLst>
          </p:cNvPr>
          <p:cNvPicPr>
            <a:picLocks noChangeAspect="1" noChangeArrowheads="1"/>
          </p:cNvPicPr>
          <p:nvPr/>
        </p:nvPicPr>
        <p:blipFill>
          <a:blip r:embed="rId10" r:link="rId11">
            <a:extLst>
              <a:ext uri="{28A0092B-C50C-407E-A947-70E740481C1C}">
                <a14:useLocalDpi xmlns:a14="http://schemas.microsoft.com/office/drawing/2010/main" val="0"/>
              </a:ext>
            </a:extLst>
          </a:blip>
          <a:srcRect/>
          <a:stretch>
            <a:fillRect/>
          </a:stretch>
        </p:blipFill>
        <p:spPr bwMode="auto">
          <a:xfrm>
            <a:off x="2085351" y="5402932"/>
            <a:ext cx="18923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144" descr="Image result for stichting nederlandse wetenschappelijk onderzoek instituten">
            <a:extLst>
              <a:ext uri="{FF2B5EF4-FFF2-40B4-BE49-F238E27FC236}">
                <a16:creationId xmlns:a16="http://schemas.microsoft.com/office/drawing/2014/main" id="{68089760-0947-B14B-BB71-B82D313D6B45}"/>
              </a:ext>
            </a:extLst>
          </p:cNvPr>
          <p:cNvPicPr>
            <a:picLocks noChangeAspect="1" noChangeArrowheads="1"/>
          </p:cNvPicPr>
          <p:nvPr/>
        </p:nvPicPr>
        <p:blipFill>
          <a:blip r:embed="rId12" r:link="rId13">
            <a:extLst>
              <a:ext uri="{28A0092B-C50C-407E-A947-70E740481C1C}">
                <a14:useLocalDpi xmlns:a14="http://schemas.microsoft.com/office/drawing/2010/main" val="0"/>
              </a:ext>
            </a:extLst>
          </a:blip>
          <a:srcRect/>
          <a:stretch>
            <a:fillRect/>
          </a:stretch>
        </p:blipFill>
        <p:spPr bwMode="auto">
          <a:xfrm>
            <a:off x="444668" y="4641988"/>
            <a:ext cx="889000" cy="1435100"/>
          </a:xfrm>
          <a:prstGeom prst="rect">
            <a:avLst/>
          </a:prstGeom>
          <a:noFill/>
          <a:extLst>
            <a:ext uri="{909E8E84-426E-40DD-AFC4-6F175D3DCCD1}">
              <a14:hiddenFill xmlns:a14="http://schemas.microsoft.com/office/drawing/2010/main">
                <a:solidFill>
                  <a:srgbClr val="FFFFFF"/>
                </a:solidFill>
              </a14:hiddenFill>
            </a:ext>
          </a:extLst>
        </p:spPr>
      </p:pic>
      <p:sp>
        <p:nvSpPr>
          <p:cNvPr id="51" name="TextBox 50">
            <a:extLst>
              <a:ext uri="{FF2B5EF4-FFF2-40B4-BE49-F238E27FC236}">
                <a16:creationId xmlns:a16="http://schemas.microsoft.com/office/drawing/2014/main" id="{93ACE192-99DE-BF42-9A62-F09344514857}"/>
              </a:ext>
            </a:extLst>
          </p:cNvPr>
          <p:cNvSpPr txBox="1"/>
          <p:nvPr/>
        </p:nvSpPr>
        <p:spPr>
          <a:xfrm>
            <a:off x="594604" y="2084832"/>
            <a:ext cx="0" cy="0"/>
          </a:xfrm>
          <a:prstGeom prst="rect">
            <a:avLst/>
          </a:prstGeom>
        </p:spPr>
        <p:txBody>
          <a:bodyPr vert="horz" wrap="none" lIns="91440" tIns="45720" rIns="91440" bIns="45720" rtlCol="0" anchor="t">
            <a:normAutofit fontScale="25000" lnSpcReduction="20000"/>
          </a:bodyPr>
          <a:lstStyle/>
          <a:p>
            <a:pPr algn="l"/>
            <a:endParaRPr lang="sv-SE" sz="2000" dirty="0"/>
          </a:p>
        </p:txBody>
      </p:sp>
      <p:sp>
        <p:nvSpPr>
          <p:cNvPr id="52" name="TextBox 51">
            <a:extLst>
              <a:ext uri="{FF2B5EF4-FFF2-40B4-BE49-F238E27FC236}">
                <a16:creationId xmlns:a16="http://schemas.microsoft.com/office/drawing/2014/main" id="{8B568ABB-9240-D448-B88E-3D664E1D8C51}"/>
              </a:ext>
            </a:extLst>
          </p:cNvPr>
          <p:cNvSpPr txBox="1"/>
          <p:nvPr/>
        </p:nvSpPr>
        <p:spPr>
          <a:xfrm>
            <a:off x="747004" y="2237232"/>
            <a:ext cx="0" cy="0"/>
          </a:xfrm>
          <a:prstGeom prst="rect">
            <a:avLst/>
          </a:prstGeom>
        </p:spPr>
        <p:txBody>
          <a:bodyPr vert="horz" wrap="none" lIns="91440" tIns="45720" rIns="91440" bIns="45720" rtlCol="0" anchor="t">
            <a:normAutofit fontScale="25000" lnSpcReduction="20000"/>
          </a:bodyPr>
          <a:lstStyle/>
          <a:p>
            <a:pPr algn="l"/>
            <a:endParaRPr lang="sv-SE" sz="2000" dirty="0"/>
          </a:p>
        </p:txBody>
      </p:sp>
      <p:pic>
        <p:nvPicPr>
          <p:cNvPr id="53" name="Picture 52" descr="/var/folders/_0/mm1s0gzs3dv3w_9plk3s8wl182kh74/T/com.microsoft.Word/Content.MSO/8EE4063B.tmp">
            <a:extLst>
              <a:ext uri="{FF2B5EF4-FFF2-40B4-BE49-F238E27FC236}">
                <a16:creationId xmlns:a16="http://schemas.microsoft.com/office/drawing/2014/main" id="{4974945E-63A5-9647-9813-DFA3048A6AF0}"/>
              </a:ext>
            </a:extLst>
          </p:cNvPr>
          <p:cNvPicPr/>
          <p:nvPr/>
        </p:nvPicPr>
        <p:blipFill rotWithShape="1">
          <a:blip r:embed="rId16">
            <a:extLst>
              <a:ext uri="{28A0092B-C50C-407E-A947-70E740481C1C}">
                <a14:useLocalDpi xmlns:a14="http://schemas.microsoft.com/office/drawing/2010/main" val="0"/>
              </a:ext>
            </a:extLst>
          </a:blip>
          <a:srcRect t="27550" r="7296" b="18775"/>
          <a:stretch/>
        </p:blipFill>
        <p:spPr bwMode="auto">
          <a:xfrm>
            <a:off x="4071083" y="5264384"/>
            <a:ext cx="1776610" cy="1028649"/>
          </a:xfrm>
          <a:prstGeom prst="rect">
            <a:avLst/>
          </a:prstGeom>
          <a:noFill/>
          <a:ln>
            <a:noFill/>
          </a:ln>
        </p:spPr>
      </p:pic>
      <p:pic>
        <p:nvPicPr>
          <p:cNvPr id="54" name="Picture 143" descr="Image result for cdti spain">
            <a:extLst>
              <a:ext uri="{FF2B5EF4-FFF2-40B4-BE49-F238E27FC236}">
                <a16:creationId xmlns:a16="http://schemas.microsoft.com/office/drawing/2014/main" id="{4085F27A-1B73-1D41-BB6D-DDFCE76A07B7}"/>
              </a:ext>
            </a:extLst>
          </p:cNvPr>
          <p:cNvPicPr>
            <a:picLocks noChangeAspect="1" noChangeArrowheads="1"/>
          </p:cNvPicPr>
          <p:nvPr/>
        </p:nvPicPr>
        <p:blipFill>
          <a:blip r:embed="rId14" r:link="rId15">
            <a:extLst>
              <a:ext uri="{28A0092B-C50C-407E-A947-70E740481C1C}">
                <a14:useLocalDpi xmlns:a14="http://schemas.microsoft.com/office/drawing/2010/main" val="0"/>
              </a:ext>
            </a:extLst>
          </a:blip>
          <a:srcRect/>
          <a:stretch>
            <a:fillRect/>
          </a:stretch>
        </p:blipFill>
        <p:spPr bwMode="auto">
          <a:xfrm>
            <a:off x="329649" y="2715387"/>
            <a:ext cx="2111044" cy="644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5923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3"/>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4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46"/>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23"/>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4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44"/>
                                        </p:tgtEl>
                                        <p:attrNameLst>
                                          <p:attrName>style.visibility</p:attrName>
                                        </p:attrNameLst>
                                      </p:cBhvr>
                                      <p:to>
                                        <p:strVal val="hidden"/>
                                      </p:to>
                                    </p:set>
                                  </p:childTnLst>
                                </p:cTn>
                              </p:par>
                              <p:par>
                                <p:cTn id="25" presetID="1" presetClass="entr" presetSubtype="0" fill="hold" nodeType="withEffect">
                                  <p:stCondLst>
                                    <p:cond delay="0"/>
                                  </p:stCondLst>
                                  <p:childTnLst>
                                    <p:set>
                                      <p:cBhvr>
                                        <p:cTn id="26" dur="1" fill="hold">
                                          <p:stCondLst>
                                            <p:cond delay="0"/>
                                          </p:stCondLst>
                                        </p:cTn>
                                        <p:tgtEl>
                                          <p:spTgt spid="5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54"/>
                                        </p:tgtEl>
                                        <p:attrNameLst>
                                          <p:attrName>style.visibility</p:attrName>
                                        </p:attrNameLst>
                                      </p:cBhvr>
                                      <p:to>
                                        <p:strVal val="hidden"/>
                                      </p:to>
                                    </p:set>
                                  </p:childTnLst>
                                </p:cTn>
                              </p:par>
                              <p:par>
                                <p:cTn id="31" presetID="1" presetClass="entr" presetSubtype="0" fill="hold" nodeType="withEffect">
                                  <p:stCondLst>
                                    <p:cond delay="0"/>
                                  </p:stCondLst>
                                  <p:childTnLst>
                                    <p:set>
                                      <p:cBhvr>
                                        <p:cTn id="32" dur="1" fill="hold">
                                          <p:stCondLst>
                                            <p:cond delay="0"/>
                                          </p:stCondLst>
                                        </p:cTn>
                                        <p:tgtEl>
                                          <p:spTgt spid="4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nodeType="clickEffect">
                                  <p:stCondLst>
                                    <p:cond delay="0"/>
                                  </p:stCondLst>
                                  <p:childTnLst>
                                    <p:set>
                                      <p:cBhvr>
                                        <p:cTn id="36" dur="1" fill="hold">
                                          <p:stCondLst>
                                            <p:cond delay="0"/>
                                          </p:stCondLst>
                                        </p:cTn>
                                        <p:tgtEl>
                                          <p:spTgt spid="45"/>
                                        </p:tgtEl>
                                        <p:attrNameLst>
                                          <p:attrName>style.visibility</p:attrName>
                                        </p:attrNameLst>
                                      </p:cBhvr>
                                      <p:to>
                                        <p:strVal val="hidden"/>
                                      </p:to>
                                    </p:set>
                                  </p:childTnLst>
                                </p:cTn>
                              </p:par>
                              <p:par>
                                <p:cTn id="37" presetID="1" presetClass="entr" presetSubtype="0" fill="hold" nodeType="withEffect">
                                  <p:stCondLst>
                                    <p:cond delay="0"/>
                                  </p:stCondLst>
                                  <p:childTnLst>
                                    <p:set>
                                      <p:cBhvr>
                                        <p:cTn id="38" dur="1" fill="hold">
                                          <p:stCondLst>
                                            <p:cond delay="0"/>
                                          </p:stCondLst>
                                        </p:cTn>
                                        <p:tgtEl>
                                          <p:spTgt spid="4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nodeType="clickEffect">
                                  <p:stCondLst>
                                    <p:cond delay="0"/>
                                  </p:stCondLst>
                                  <p:childTnLst>
                                    <p:set>
                                      <p:cBhvr>
                                        <p:cTn id="42" dur="1" fill="hold">
                                          <p:stCondLst>
                                            <p:cond delay="0"/>
                                          </p:stCondLst>
                                        </p:cTn>
                                        <p:tgtEl>
                                          <p:spTgt spid="47"/>
                                        </p:tgtEl>
                                        <p:attrNameLst>
                                          <p:attrName>style.visibility</p:attrName>
                                        </p:attrNameLst>
                                      </p:cBhvr>
                                      <p:to>
                                        <p:strVal val="hidden"/>
                                      </p:to>
                                    </p:set>
                                  </p:childTnLst>
                                </p:cTn>
                              </p:par>
                              <p:par>
                                <p:cTn id="43" presetID="1" presetClass="entr" presetSubtype="0" fill="hold" nodeType="withEffect">
                                  <p:stCondLst>
                                    <p:cond delay="0"/>
                                  </p:stCondLst>
                                  <p:childTnLst>
                                    <p:set>
                                      <p:cBhvr>
                                        <p:cTn id="44" dur="1" fill="hold">
                                          <p:stCondLst>
                                            <p:cond delay="0"/>
                                          </p:stCondLst>
                                        </p:cTn>
                                        <p:tgtEl>
                                          <p:spTgt spid="4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nodeType="clickEffect">
                                  <p:stCondLst>
                                    <p:cond delay="0"/>
                                  </p:stCondLst>
                                  <p:childTnLst>
                                    <p:set>
                                      <p:cBhvr>
                                        <p:cTn id="48" dur="1" fill="hold">
                                          <p:stCondLst>
                                            <p:cond delay="0"/>
                                          </p:stCondLst>
                                        </p:cTn>
                                        <p:tgtEl>
                                          <p:spTgt spid="48"/>
                                        </p:tgtEl>
                                        <p:attrNameLst>
                                          <p:attrName>style.visibility</p:attrName>
                                        </p:attrNameLst>
                                      </p:cBhvr>
                                      <p:to>
                                        <p:strVal val="hidden"/>
                                      </p:to>
                                    </p:set>
                                  </p:childTnLst>
                                </p:cTn>
                              </p:par>
                              <p:par>
                                <p:cTn id="49" presetID="1" presetClass="entr" presetSubtype="0" fill="hold" nodeType="withEffect">
                                  <p:stCondLst>
                                    <p:cond delay="0"/>
                                  </p:stCondLst>
                                  <p:childTnLst>
                                    <p:set>
                                      <p:cBhvr>
                                        <p:cTn id="50" dur="1" fill="hold">
                                          <p:stCondLst>
                                            <p:cond delay="0"/>
                                          </p:stCondLst>
                                        </p:cTn>
                                        <p:tgtEl>
                                          <p:spTgt spid="5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nodeType="clickEffect">
                                  <p:stCondLst>
                                    <p:cond delay="0"/>
                                  </p:stCondLst>
                                  <p:childTnLst>
                                    <p:set>
                                      <p:cBhvr>
                                        <p:cTn id="54" dur="1" fill="hold">
                                          <p:stCondLst>
                                            <p:cond delay="0"/>
                                          </p:stCondLst>
                                        </p:cTn>
                                        <p:tgtEl>
                                          <p:spTgt spid="53"/>
                                        </p:tgtEl>
                                        <p:attrNameLst>
                                          <p:attrName>style.visibility</p:attrName>
                                        </p:attrNameLst>
                                      </p:cBhvr>
                                      <p:to>
                                        <p:strVal val="hidden"/>
                                      </p:to>
                                    </p:set>
                                  </p:childTnLst>
                                </p:cTn>
                              </p:par>
                              <p:par>
                                <p:cTn id="55" presetID="1" presetClass="entr" presetSubtype="0" fill="hold" nodeType="withEffect">
                                  <p:stCondLst>
                                    <p:cond delay="0"/>
                                  </p:stCondLst>
                                  <p:childTnLst>
                                    <p:set>
                                      <p:cBhvr>
                                        <p:cTn id="56" dur="1" fill="hold">
                                          <p:stCondLst>
                                            <p:cond delay="0"/>
                                          </p:stCondLst>
                                        </p:cTn>
                                        <p:tgtEl>
                                          <p:spTgt spid="49"/>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xit" presetSubtype="0" fill="hold" nodeType="clickEffect">
                                  <p:stCondLst>
                                    <p:cond delay="0"/>
                                  </p:stCondLst>
                                  <p:childTnLst>
                                    <p:set>
                                      <p:cBhvr>
                                        <p:cTn id="60" dur="1" fill="hold">
                                          <p:stCondLst>
                                            <p:cond delay="0"/>
                                          </p:stCondLst>
                                        </p:cTn>
                                        <p:tgtEl>
                                          <p:spTgt spid="49"/>
                                        </p:tgtEl>
                                        <p:attrNameLst>
                                          <p:attrName>style.visibility</p:attrName>
                                        </p:attrNameLst>
                                      </p:cBhvr>
                                      <p:to>
                                        <p:strVal val="hidden"/>
                                      </p:to>
                                    </p:set>
                                  </p:childTnLst>
                                </p:cTn>
                              </p:par>
                              <p:par>
                                <p:cTn id="61" presetID="1" presetClass="entr" presetSubtype="0" fill="hold" nodeType="withEffect">
                                  <p:stCondLst>
                                    <p:cond delay="0"/>
                                  </p:stCondLst>
                                  <p:childTnLst>
                                    <p:set>
                                      <p:cBhvr>
                                        <p:cTn id="62" dur="1" fill="hold">
                                          <p:stCondLst>
                                            <p:cond delay="0"/>
                                          </p:stCondLst>
                                        </p:cTn>
                                        <p:tgtEl>
                                          <p:spTgt spid="50"/>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xit" presetSubtype="0" fill="hold" nodeType="clickEffect">
                                  <p:stCondLst>
                                    <p:cond delay="0"/>
                                  </p:stCondLst>
                                  <p:childTnLst>
                                    <p:set>
                                      <p:cBhvr>
                                        <p:cTn id="66" dur="1" fill="hold">
                                          <p:stCondLst>
                                            <p:cond delay="0"/>
                                          </p:stCondLst>
                                        </p:cTn>
                                        <p:tgtEl>
                                          <p:spTgt spid="50"/>
                                        </p:tgtEl>
                                        <p:attrNameLst>
                                          <p:attrName>style.visibility</p:attrName>
                                        </p:attrNameLst>
                                      </p:cBhvr>
                                      <p:to>
                                        <p:strVal val="hidden"/>
                                      </p:to>
                                    </p:set>
                                  </p:childTnLst>
                                </p:cTn>
                              </p:par>
                              <p:par>
                                <p:cTn id="67" presetID="1" presetClass="exit" presetSubtype="0" fill="hold" grpId="0" nodeType="withEffect">
                                  <p:stCondLst>
                                    <p:cond delay="0"/>
                                  </p:stCondLst>
                                  <p:childTnLst>
                                    <p:set>
                                      <p:cBhvr>
                                        <p:cTn id="68" dur="1" fill="hold">
                                          <p:stCondLst>
                                            <p:cond delay="0"/>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BE49A51B-95B3-4D69-A9D2-78F57B040F8E}"/>
              </a:ext>
            </a:extLst>
          </p:cNvPr>
          <p:cNvSpPr>
            <a:spLocks noGrp="1"/>
          </p:cNvSpPr>
          <p:nvPr>
            <p:ph type="title"/>
          </p:nvPr>
        </p:nvSpPr>
        <p:spPr>
          <a:xfrm>
            <a:off x="838200" y="732204"/>
            <a:ext cx="10658476" cy="645659"/>
          </a:xfrm>
          <a:prstGeom prst="rect">
            <a:avLst/>
          </a:prstGeom>
        </p:spPr>
        <p:txBody>
          <a:bodyPr/>
          <a:lstStyle/>
          <a:p>
            <a:r>
              <a:rPr lang="en-AU" dirty="0"/>
              <a:t>Consortium					Associates</a:t>
            </a:r>
            <a:endParaRPr lang="en-NL" dirty="0"/>
          </a:p>
        </p:txBody>
      </p:sp>
      <p:sp>
        <p:nvSpPr>
          <p:cNvPr id="24" name="Oval 23">
            <a:extLst>
              <a:ext uri="{FF2B5EF4-FFF2-40B4-BE49-F238E27FC236}">
                <a16:creationId xmlns:a16="http://schemas.microsoft.com/office/drawing/2014/main" id="{AF3856C3-25DD-C747-9362-EE21418CA2CA}"/>
              </a:ext>
            </a:extLst>
          </p:cNvPr>
          <p:cNvSpPr/>
          <p:nvPr/>
        </p:nvSpPr>
        <p:spPr>
          <a:xfrm>
            <a:off x="7902536" y="2469075"/>
            <a:ext cx="1089739" cy="1089739"/>
          </a:xfrm>
          <a:prstGeom prst="ellipse">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Slide Number Placeholder 3">
            <a:extLst>
              <a:ext uri="{FF2B5EF4-FFF2-40B4-BE49-F238E27FC236}">
                <a16:creationId xmlns:a16="http://schemas.microsoft.com/office/drawing/2014/main" id="{A81A4811-CA34-D643-94B9-AB6F418D96E4}"/>
              </a:ext>
            </a:extLst>
          </p:cNvPr>
          <p:cNvSpPr txBox="1">
            <a:spLocks/>
          </p:cNvSpPr>
          <p:nvPr/>
        </p:nvSpPr>
        <p:spPr>
          <a:xfrm>
            <a:off x="8610600" y="6356350"/>
            <a:ext cx="2743200" cy="365125"/>
          </a:xfrm>
          <a:prstGeom prst="rect">
            <a:avLst/>
          </a:prstGeom>
        </p:spPr>
        <p:txBody>
          <a:bodyPr/>
          <a:lst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51115BC-487E-4422-894C-CB7CD3E79223}" type="slidenum">
              <a:rPr lang="en-GB" smtClean="0"/>
              <a:pPr/>
              <a:t>7</a:t>
            </a:fld>
            <a:endParaRPr lang="en-GB"/>
          </a:p>
        </p:txBody>
      </p:sp>
      <p:sp>
        <p:nvSpPr>
          <p:cNvPr id="26" name="Rectangle 25">
            <a:extLst>
              <a:ext uri="{FF2B5EF4-FFF2-40B4-BE49-F238E27FC236}">
                <a16:creationId xmlns:a16="http://schemas.microsoft.com/office/drawing/2014/main" id="{25643E61-C39E-144F-A114-1AB17EA5E890}"/>
              </a:ext>
            </a:extLst>
          </p:cNvPr>
          <p:cNvSpPr/>
          <p:nvPr/>
        </p:nvSpPr>
        <p:spPr>
          <a:xfrm>
            <a:off x="6451320" y="3676932"/>
            <a:ext cx="5544616" cy="2554545"/>
          </a:xfrm>
          <a:prstGeom prst="rect">
            <a:avLst/>
          </a:prstGeom>
        </p:spPr>
        <p:txBody>
          <a:bodyPr wrap="square">
            <a:spAutoFit/>
          </a:bodyPr>
          <a:lstStyle/>
          <a:p>
            <a:pPr lvl="0"/>
            <a:endParaRPr lang="en-GB" sz="1600" b="1" dirty="0"/>
          </a:p>
          <a:p>
            <a:pPr lvl="0"/>
            <a:r>
              <a:rPr lang="en-GB" sz="1600" b="1" dirty="0"/>
              <a:t>Consortium leaders: ESS</a:t>
            </a:r>
          </a:p>
          <a:p>
            <a:pPr lvl="0"/>
            <a:endParaRPr lang="en-GB" sz="1600" b="1" dirty="0"/>
          </a:p>
          <a:p>
            <a:pPr lvl="0"/>
            <a:r>
              <a:rPr lang="en-GB" sz="1600" b="1" dirty="0"/>
              <a:t>ESFRI partners selected for geographical and sectorial diversity:</a:t>
            </a:r>
            <a:r>
              <a:rPr lang="en-GB" sz="1600" dirty="0"/>
              <a:t> </a:t>
            </a:r>
          </a:p>
          <a:p>
            <a:pPr lvl="0"/>
            <a:r>
              <a:rPr lang="en-GB" sz="1600" dirty="0"/>
              <a:t>ESRF, EMBRC, EATRIS, EMSO, CLARIN</a:t>
            </a:r>
            <a:endParaRPr lang="sv-SE" sz="1600" dirty="0"/>
          </a:p>
          <a:p>
            <a:pPr lvl="0"/>
            <a:endParaRPr lang="en-GB" sz="1600" b="1" dirty="0"/>
          </a:p>
          <a:p>
            <a:pPr lvl="0"/>
            <a:r>
              <a:rPr lang="en-GB" sz="1600" b="1" dirty="0"/>
              <a:t>ILO partners selected for geographical and sectorial diversity:</a:t>
            </a:r>
            <a:r>
              <a:rPr lang="en-GB" sz="1600" dirty="0"/>
              <a:t> </a:t>
            </a:r>
          </a:p>
          <a:p>
            <a:pPr lvl="0"/>
            <a:r>
              <a:rPr lang="en-GB" sz="1600" dirty="0"/>
              <a:t>DTI (DK), CDTI (ES), IUC Syd (SE), NOW (NL), WPT (PL)</a:t>
            </a:r>
            <a:endParaRPr lang="sv-SE" sz="1600" dirty="0"/>
          </a:p>
          <a:p>
            <a:pPr lvl="0"/>
            <a:endParaRPr lang="en-GB" sz="1600" b="1" dirty="0"/>
          </a:p>
          <a:p>
            <a:pPr lvl="0"/>
            <a:r>
              <a:rPr lang="en-GB" sz="1600" b="1" dirty="0"/>
              <a:t>Associates: </a:t>
            </a:r>
            <a:r>
              <a:rPr lang="en-US" sz="1600" b="1" dirty="0"/>
              <a:t>61 </a:t>
            </a:r>
            <a:endParaRPr lang="sv-SE" sz="1600" dirty="0"/>
          </a:p>
        </p:txBody>
      </p:sp>
      <p:sp>
        <p:nvSpPr>
          <p:cNvPr id="27" name="Oval 26">
            <a:extLst>
              <a:ext uri="{FF2B5EF4-FFF2-40B4-BE49-F238E27FC236}">
                <a16:creationId xmlns:a16="http://schemas.microsoft.com/office/drawing/2014/main" id="{C6A08377-910E-474D-91B9-AB7D9BE5B8E3}"/>
              </a:ext>
            </a:extLst>
          </p:cNvPr>
          <p:cNvSpPr/>
          <p:nvPr/>
        </p:nvSpPr>
        <p:spPr>
          <a:xfrm>
            <a:off x="8256240" y="2066581"/>
            <a:ext cx="1368000" cy="1368000"/>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2"/>
              </a:solidFill>
            </a:endParaRPr>
          </a:p>
        </p:txBody>
      </p:sp>
      <p:sp>
        <p:nvSpPr>
          <p:cNvPr id="28" name="TextBox 27">
            <a:extLst>
              <a:ext uri="{FF2B5EF4-FFF2-40B4-BE49-F238E27FC236}">
                <a16:creationId xmlns:a16="http://schemas.microsoft.com/office/drawing/2014/main" id="{50DE18DA-0D92-4E41-8188-0E0E09D8EDD1}"/>
              </a:ext>
            </a:extLst>
          </p:cNvPr>
          <p:cNvSpPr txBox="1"/>
          <p:nvPr/>
        </p:nvSpPr>
        <p:spPr>
          <a:xfrm>
            <a:off x="8353864" y="2335082"/>
            <a:ext cx="1172752" cy="830997"/>
          </a:xfrm>
          <a:prstGeom prst="rect">
            <a:avLst/>
          </a:prstGeom>
          <a:noFill/>
        </p:spPr>
        <p:txBody>
          <a:bodyPr wrap="square" rtlCol="0">
            <a:spAutoFit/>
          </a:bodyPr>
          <a:lstStyle/>
          <a:p>
            <a:pPr algn="ctr"/>
            <a:r>
              <a:rPr lang="en-US" sz="2400" dirty="0">
                <a:solidFill>
                  <a:schemeClr val="bg1"/>
                </a:solidFill>
              </a:rPr>
              <a:t>Quick</a:t>
            </a:r>
          </a:p>
          <a:p>
            <a:pPr algn="ctr"/>
            <a:r>
              <a:rPr lang="en-US" sz="2400" dirty="0">
                <a:solidFill>
                  <a:schemeClr val="bg1"/>
                </a:solidFill>
              </a:rPr>
              <a:t>facts</a:t>
            </a:r>
          </a:p>
        </p:txBody>
      </p:sp>
      <p:sp>
        <p:nvSpPr>
          <p:cNvPr id="29" name="Rectangle 28">
            <a:extLst>
              <a:ext uri="{FF2B5EF4-FFF2-40B4-BE49-F238E27FC236}">
                <a16:creationId xmlns:a16="http://schemas.microsoft.com/office/drawing/2014/main" id="{E90DB951-B913-9449-B1F2-12AA1FB572A8}"/>
              </a:ext>
            </a:extLst>
          </p:cNvPr>
          <p:cNvSpPr/>
          <p:nvPr/>
        </p:nvSpPr>
        <p:spPr>
          <a:xfrm>
            <a:off x="6240016" y="1963704"/>
            <a:ext cx="72008" cy="4351293"/>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82AF19"/>
              </a:solidFill>
            </a:endParaRPr>
          </a:p>
        </p:txBody>
      </p:sp>
      <p:pic>
        <p:nvPicPr>
          <p:cNvPr id="30" name="Picture 29">
            <a:extLst>
              <a:ext uri="{FF2B5EF4-FFF2-40B4-BE49-F238E27FC236}">
                <a16:creationId xmlns:a16="http://schemas.microsoft.com/office/drawing/2014/main" id="{C023E8A8-FD16-9648-94B7-A15BE121A804}"/>
              </a:ext>
            </a:extLst>
          </p:cNvPr>
          <p:cNvPicPr/>
          <p:nvPr/>
        </p:nvPicPr>
        <p:blipFill>
          <a:blip r:embed="rId2"/>
          <a:stretch>
            <a:fillRect/>
          </a:stretch>
        </p:blipFill>
        <p:spPr>
          <a:xfrm>
            <a:off x="4479024" y="2524802"/>
            <a:ext cx="1368425" cy="1494790"/>
          </a:xfrm>
          <a:prstGeom prst="rect">
            <a:avLst/>
          </a:prstGeom>
        </p:spPr>
      </p:pic>
      <p:pic>
        <p:nvPicPr>
          <p:cNvPr id="31" name="Picture 30">
            <a:extLst>
              <a:ext uri="{FF2B5EF4-FFF2-40B4-BE49-F238E27FC236}">
                <a16:creationId xmlns:a16="http://schemas.microsoft.com/office/drawing/2014/main" id="{6F46B88A-1EED-0B47-B7D9-0E5A451603B5}"/>
              </a:ext>
            </a:extLst>
          </p:cNvPr>
          <p:cNvPicPr/>
          <p:nvPr/>
        </p:nvPicPr>
        <p:blipFill>
          <a:blip r:embed="rId3"/>
          <a:stretch>
            <a:fillRect/>
          </a:stretch>
        </p:blipFill>
        <p:spPr>
          <a:xfrm>
            <a:off x="581658" y="1805968"/>
            <a:ext cx="2451100" cy="635000"/>
          </a:xfrm>
          <a:prstGeom prst="rect">
            <a:avLst/>
          </a:prstGeom>
        </p:spPr>
      </p:pic>
      <p:pic>
        <p:nvPicPr>
          <p:cNvPr id="32" name="Picture 31">
            <a:extLst>
              <a:ext uri="{FF2B5EF4-FFF2-40B4-BE49-F238E27FC236}">
                <a16:creationId xmlns:a16="http://schemas.microsoft.com/office/drawing/2014/main" id="{CE202892-14F8-AB42-8901-0D3B22C02793}"/>
              </a:ext>
            </a:extLst>
          </p:cNvPr>
          <p:cNvPicPr/>
          <p:nvPr/>
        </p:nvPicPr>
        <p:blipFill>
          <a:blip r:embed="rId4"/>
          <a:stretch>
            <a:fillRect/>
          </a:stretch>
        </p:blipFill>
        <p:spPr>
          <a:xfrm>
            <a:off x="2440937" y="2939647"/>
            <a:ext cx="2096770" cy="1332230"/>
          </a:xfrm>
          <a:prstGeom prst="rect">
            <a:avLst/>
          </a:prstGeom>
        </p:spPr>
      </p:pic>
      <p:pic>
        <p:nvPicPr>
          <p:cNvPr id="33" name="Picture 32">
            <a:extLst>
              <a:ext uri="{FF2B5EF4-FFF2-40B4-BE49-F238E27FC236}">
                <a16:creationId xmlns:a16="http://schemas.microsoft.com/office/drawing/2014/main" id="{DC120DCD-7F01-FB49-BC93-26A6A97787A7}"/>
              </a:ext>
            </a:extLst>
          </p:cNvPr>
          <p:cNvPicPr/>
          <p:nvPr/>
        </p:nvPicPr>
        <p:blipFill>
          <a:blip r:embed="rId5"/>
          <a:stretch>
            <a:fillRect/>
          </a:stretch>
        </p:blipFill>
        <p:spPr>
          <a:xfrm>
            <a:off x="466492" y="3214135"/>
            <a:ext cx="1618615" cy="1573530"/>
          </a:xfrm>
          <a:prstGeom prst="rect">
            <a:avLst/>
          </a:prstGeom>
        </p:spPr>
      </p:pic>
      <p:pic>
        <p:nvPicPr>
          <p:cNvPr id="34" name="Picture 33">
            <a:extLst>
              <a:ext uri="{FF2B5EF4-FFF2-40B4-BE49-F238E27FC236}">
                <a16:creationId xmlns:a16="http://schemas.microsoft.com/office/drawing/2014/main" id="{DBA926D7-62CA-3043-A7F8-3CFFC3B69998}"/>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3201649" y="1963704"/>
            <a:ext cx="1738379" cy="920799"/>
          </a:xfrm>
          <a:prstGeom prst="rect">
            <a:avLst/>
          </a:prstGeom>
        </p:spPr>
      </p:pic>
      <p:pic>
        <p:nvPicPr>
          <p:cNvPr id="35" name="Picture 34">
            <a:extLst>
              <a:ext uri="{FF2B5EF4-FFF2-40B4-BE49-F238E27FC236}">
                <a16:creationId xmlns:a16="http://schemas.microsoft.com/office/drawing/2014/main" id="{38443C52-B085-314E-BD0E-5B2A29785BE3}"/>
              </a:ext>
            </a:extLst>
          </p:cNvPr>
          <p:cNvPicPr/>
          <p:nvPr/>
        </p:nvPicPr>
        <p:blipFill>
          <a:blip r:embed="rId7"/>
          <a:stretch>
            <a:fillRect/>
          </a:stretch>
        </p:blipFill>
        <p:spPr>
          <a:xfrm>
            <a:off x="2107175" y="3868231"/>
            <a:ext cx="1005205" cy="1424940"/>
          </a:xfrm>
          <a:prstGeom prst="rect">
            <a:avLst/>
          </a:prstGeom>
        </p:spPr>
      </p:pic>
      <p:pic>
        <p:nvPicPr>
          <p:cNvPr id="36" name="Picture 146" descr="WrocÅawski Park Technologiczny Logo">
            <a:extLst>
              <a:ext uri="{FF2B5EF4-FFF2-40B4-BE49-F238E27FC236}">
                <a16:creationId xmlns:a16="http://schemas.microsoft.com/office/drawing/2014/main" id="{15E4DFAD-9B2A-DE42-934F-0AE4F70CC20B}"/>
              </a:ext>
            </a:extLst>
          </p:cNvPr>
          <p:cNvPicPr>
            <a:picLocks noChangeAspect="1" noChangeArrowheads="1"/>
          </p:cNvPicPr>
          <p:nvPr/>
        </p:nvPicPr>
        <p:blipFill>
          <a:blip r:embed="rId8" r:link="rId9">
            <a:extLst>
              <a:ext uri="{28A0092B-C50C-407E-A947-70E740481C1C}">
                <a14:useLocalDpi xmlns:a14="http://schemas.microsoft.com/office/drawing/2010/main" val="0"/>
              </a:ext>
            </a:extLst>
          </a:blip>
          <a:srcRect/>
          <a:stretch>
            <a:fillRect/>
          </a:stretch>
        </p:blipFill>
        <p:spPr bwMode="auto">
          <a:xfrm>
            <a:off x="3853751" y="4381638"/>
            <a:ext cx="1790700" cy="520700"/>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148" descr="Image result for szn naples">
            <a:extLst>
              <a:ext uri="{FF2B5EF4-FFF2-40B4-BE49-F238E27FC236}">
                <a16:creationId xmlns:a16="http://schemas.microsoft.com/office/drawing/2014/main" id="{E8921B00-A89C-B942-8841-BD67D9D10A82}"/>
              </a:ext>
            </a:extLst>
          </p:cNvPr>
          <p:cNvPicPr>
            <a:picLocks noChangeAspect="1" noChangeArrowheads="1"/>
          </p:cNvPicPr>
          <p:nvPr/>
        </p:nvPicPr>
        <p:blipFill>
          <a:blip r:embed="rId10" r:link="rId11">
            <a:extLst>
              <a:ext uri="{28A0092B-C50C-407E-A947-70E740481C1C}">
                <a14:useLocalDpi xmlns:a14="http://schemas.microsoft.com/office/drawing/2010/main" val="0"/>
              </a:ext>
            </a:extLst>
          </a:blip>
          <a:srcRect/>
          <a:stretch>
            <a:fillRect/>
          </a:stretch>
        </p:blipFill>
        <p:spPr bwMode="auto">
          <a:xfrm>
            <a:off x="2085107" y="5402932"/>
            <a:ext cx="18923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144" descr="Image result for stichting nederlandse wetenschappelijk onderzoek instituten">
            <a:extLst>
              <a:ext uri="{FF2B5EF4-FFF2-40B4-BE49-F238E27FC236}">
                <a16:creationId xmlns:a16="http://schemas.microsoft.com/office/drawing/2014/main" id="{EEED9BC0-7E38-CC40-A5B4-DEEA9A879871}"/>
              </a:ext>
            </a:extLst>
          </p:cNvPr>
          <p:cNvPicPr>
            <a:picLocks noChangeAspect="1" noChangeArrowheads="1"/>
          </p:cNvPicPr>
          <p:nvPr/>
        </p:nvPicPr>
        <p:blipFill>
          <a:blip r:embed="rId12" r:link="rId13">
            <a:extLst>
              <a:ext uri="{28A0092B-C50C-407E-A947-70E740481C1C}">
                <a14:useLocalDpi xmlns:a14="http://schemas.microsoft.com/office/drawing/2010/main" val="0"/>
              </a:ext>
            </a:extLst>
          </a:blip>
          <a:srcRect/>
          <a:stretch>
            <a:fillRect/>
          </a:stretch>
        </p:blipFill>
        <p:spPr bwMode="auto">
          <a:xfrm>
            <a:off x="444424" y="4641988"/>
            <a:ext cx="889000" cy="1435100"/>
          </a:xfrm>
          <a:prstGeom prst="rect">
            <a:avLst/>
          </a:prstGeom>
          <a:noFill/>
          <a:extLst>
            <a:ext uri="{909E8E84-426E-40DD-AFC4-6F175D3DCCD1}">
              <a14:hiddenFill xmlns:a14="http://schemas.microsoft.com/office/drawing/2010/main">
                <a:solidFill>
                  <a:srgbClr val="FFFFFF"/>
                </a:solidFill>
              </a14:hiddenFill>
            </a:ext>
          </a:extLst>
        </p:spPr>
      </p:pic>
      <p:sp>
        <p:nvSpPr>
          <p:cNvPr id="39" name="TextBox 38">
            <a:extLst>
              <a:ext uri="{FF2B5EF4-FFF2-40B4-BE49-F238E27FC236}">
                <a16:creationId xmlns:a16="http://schemas.microsoft.com/office/drawing/2014/main" id="{B13803E3-CD7A-3645-BA1A-3ABB8E4B7AE3}"/>
              </a:ext>
            </a:extLst>
          </p:cNvPr>
          <p:cNvSpPr txBox="1"/>
          <p:nvPr/>
        </p:nvSpPr>
        <p:spPr>
          <a:xfrm>
            <a:off x="594360" y="2084832"/>
            <a:ext cx="0" cy="0"/>
          </a:xfrm>
          <a:prstGeom prst="rect">
            <a:avLst/>
          </a:prstGeom>
        </p:spPr>
        <p:txBody>
          <a:bodyPr vert="horz" wrap="none" lIns="91440" tIns="45720" rIns="91440" bIns="45720" rtlCol="0" anchor="t">
            <a:normAutofit fontScale="25000" lnSpcReduction="20000"/>
          </a:bodyPr>
          <a:lstStyle/>
          <a:p>
            <a:pPr algn="l"/>
            <a:endParaRPr lang="sv-SE" sz="2000" dirty="0"/>
          </a:p>
        </p:txBody>
      </p:sp>
      <p:pic>
        <p:nvPicPr>
          <p:cNvPr id="40" name="Picture 143" descr="Image result for cdti spain">
            <a:extLst>
              <a:ext uri="{FF2B5EF4-FFF2-40B4-BE49-F238E27FC236}">
                <a16:creationId xmlns:a16="http://schemas.microsoft.com/office/drawing/2014/main" id="{5ACFD147-6712-554E-9E6D-CEB513021227}"/>
              </a:ext>
            </a:extLst>
          </p:cNvPr>
          <p:cNvPicPr>
            <a:picLocks noChangeAspect="1" noChangeArrowheads="1"/>
          </p:cNvPicPr>
          <p:nvPr/>
        </p:nvPicPr>
        <p:blipFill>
          <a:blip r:embed="rId14" r:link="rId15">
            <a:extLst>
              <a:ext uri="{28A0092B-C50C-407E-A947-70E740481C1C}">
                <a14:useLocalDpi xmlns:a14="http://schemas.microsoft.com/office/drawing/2010/main" val="0"/>
              </a:ext>
            </a:extLst>
          </a:blip>
          <a:srcRect/>
          <a:stretch>
            <a:fillRect/>
          </a:stretch>
        </p:blipFill>
        <p:spPr bwMode="auto">
          <a:xfrm>
            <a:off x="316037" y="2715387"/>
            <a:ext cx="2111044" cy="644424"/>
          </a:xfrm>
          <a:prstGeom prst="rect">
            <a:avLst/>
          </a:prstGeom>
          <a:noFill/>
          <a:extLst>
            <a:ext uri="{909E8E84-426E-40DD-AFC4-6F175D3DCCD1}">
              <a14:hiddenFill xmlns:a14="http://schemas.microsoft.com/office/drawing/2010/main">
                <a:solidFill>
                  <a:srgbClr val="FFFFFF"/>
                </a:solidFill>
              </a14:hiddenFill>
            </a:ext>
          </a:extLst>
        </p:spPr>
      </p:pic>
      <p:sp>
        <p:nvSpPr>
          <p:cNvPr id="41" name="TextBox 40">
            <a:extLst>
              <a:ext uri="{FF2B5EF4-FFF2-40B4-BE49-F238E27FC236}">
                <a16:creationId xmlns:a16="http://schemas.microsoft.com/office/drawing/2014/main" id="{6BF91742-8113-204D-9BCB-B5A6BCE0AEA6}"/>
              </a:ext>
            </a:extLst>
          </p:cNvPr>
          <p:cNvSpPr txBox="1"/>
          <p:nvPr/>
        </p:nvSpPr>
        <p:spPr>
          <a:xfrm>
            <a:off x="746760" y="2237232"/>
            <a:ext cx="0" cy="0"/>
          </a:xfrm>
          <a:prstGeom prst="rect">
            <a:avLst/>
          </a:prstGeom>
        </p:spPr>
        <p:txBody>
          <a:bodyPr vert="horz" wrap="none" lIns="91440" tIns="45720" rIns="91440" bIns="45720" rtlCol="0" anchor="t">
            <a:normAutofit fontScale="25000" lnSpcReduction="20000"/>
          </a:bodyPr>
          <a:lstStyle/>
          <a:p>
            <a:pPr algn="l"/>
            <a:endParaRPr lang="sv-SE" sz="2000" dirty="0"/>
          </a:p>
        </p:txBody>
      </p:sp>
      <p:pic>
        <p:nvPicPr>
          <p:cNvPr id="42" name="Picture 41" descr="/var/folders/_0/mm1s0gzs3dv3w_9plk3s8wl182kh74/T/com.microsoft.Word/Content.MSO/8EE4063B.tmp">
            <a:extLst>
              <a:ext uri="{FF2B5EF4-FFF2-40B4-BE49-F238E27FC236}">
                <a16:creationId xmlns:a16="http://schemas.microsoft.com/office/drawing/2014/main" id="{3293639F-E94B-AB46-804D-F065E78933F8}"/>
              </a:ext>
            </a:extLst>
          </p:cNvPr>
          <p:cNvPicPr/>
          <p:nvPr/>
        </p:nvPicPr>
        <p:blipFill rotWithShape="1">
          <a:blip r:embed="rId16">
            <a:extLst>
              <a:ext uri="{28A0092B-C50C-407E-A947-70E740481C1C}">
                <a14:useLocalDpi xmlns:a14="http://schemas.microsoft.com/office/drawing/2010/main" val="0"/>
              </a:ext>
            </a:extLst>
          </a:blip>
          <a:srcRect t="27550" r="7296" b="18775"/>
          <a:stretch/>
        </p:blipFill>
        <p:spPr bwMode="auto">
          <a:xfrm>
            <a:off x="4070839" y="5264384"/>
            <a:ext cx="1776610" cy="1028649"/>
          </a:xfrm>
          <a:prstGeom prst="rect">
            <a:avLst/>
          </a:prstGeom>
          <a:noFill/>
          <a:ln>
            <a:noFill/>
          </a:ln>
        </p:spPr>
      </p:pic>
      <p:sp>
        <p:nvSpPr>
          <p:cNvPr id="2" name="Rectangle 1">
            <a:extLst>
              <a:ext uri="{FF2B5EF4-FFF2-40B4-BE49-F238E27FC236}">
                <a16:creationId xmlns:a16="http://schemas.microsoft.com/office/drawing/2014/main" id="{E0A789EA-4257-1845-B43F-2184F2C29DED}"/>
              </a:ext>
            </a:extLst>
          </p:cNvPr>
          <p:cNvSpPr/>
          <p:nvPr/>
        </p:nvSpPr>
        <p:spPr>
          <a:xfrm>
            <a:off x="6443014" y="1377863"/>
            <a:ext cx="5552922" cy="51284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Picture 2">
            <a:extLst>
              <a:ext uri="{FF2B5EF4-FFF2-40B4-BE49-F238E27FC236}">
                <a16:creationId xmlns:a16="http://schemas.microsoft.com/office/drawing/2014/main" id="{A5F9DB80-132B-0A42-932A-996DC752D5CC}"/>
              </a:ext>
            </a:extLst>
          </p:cNvPr>
          <p:cNvPicPr>
            <a:picLocks noChangeAspect="1"/>
          </p:cNvPicPr>
          <p:nvPr/>
        </p:nvPicPr>
        <p:blipFill>
          <a:blip r:embed="rId17"/>
          <a:stretch>
            <a:fillRect/>
          </a:stretch>
        </p:blipFill>
        <p:spPr>
          <a:xfrm>
            <a:off x="7323812" y="5191891"/>
            <a:ext cx="2538219" cy="1123106"/>
          </a:xfrm>
          <a:prstGeom prst="rect">
            <a:avLst/>
          </a:prstGeom>
        </p:spPr>
      </p:pic>
      <p:pic>
        <p:nvPicPr>
          <p:cNvPr id="5" name="Picture 4">
            <a:extLst>
              <a:ext uri="{FF2B5EF4-FFF2-40B4-BE49-F238E27FC236}">
                <a16:creationId xmlns:a16="http://schemas.microsoft.com/office/drawing/2014/main" id="{69431F33-3682-D840-9668-E7945CAFEC7A}"/>
              </a:ext>
            </a:extLst>
          </p:cNvPr>
          <p:cNvPicPr>
            <a:picLocks noChangeAspect="1"/>
          </p:cNvPicPr>
          <p:nvPr/>
        </p:nvPicPr>
        <p:blipFill>
          <a:blip r:embed="rId18"/>
          <a:stretch>
            <a:fillRect/>
          </a:stretch>
        </p:blipFill>
        <p:spPr>
          <a:xfrm>
            <a:off x="9324463" y="3336418"/>
            <a:ext cx="2233697" cy="1561843"/>
          </a:xfrm>
          <a:prstGeom prst="rect">
            <a:avLst/>
          </a:prstGeom>
        </p:spPr>
      </p:pic>
      <p:sp>
        <p:nvSpPr>
          <p:cNvPr id="6" name="TextBox 5">
            <a:extLst>
              <a:ext uri="{FF2B5EF4-FFF2-40B4-BE49-F238E27FC236}">
                <a16:creationId xmlns:a16="http://schemas.microsoft.com/office/drawing/2014/main" id="{0137DC6D-63EB-AE4F-897B-BC3BCE66AD20}"/>
              </a:ext>
            </a:extLst>
          </p:cNvPr>
          <p:cNvSpPr txBox="1"/>
          <p:nvPr/>
        </p:nvSpPr>
        <p:spPr>
          <a:xfrm>
            <a:off x="6704591" y="2225462"/>
            <a:ext cx="2932454" cy="923330"/>
          </a:xfrm>
          <a:prstGeom prst="rect">
            <a:avLst/>
          </a:prstGeom>
          <a:noFill/>
        </p:spPr>
        <p:txBody>
          <a:bodyPr wrap="square" rtlCol="0">
            <a:spAutoFit/>
          </a:bodyPr>
          <a:lstStyle/>
          <a:p>
            <a:pPr algn="ctr"/>
            <a:r>
              <a:rPr lang="sv-SE" sz="5400" b="1" dirty="0"/>
              <a:t>PERIIA</a:t>
            </a:r>
          </a:p>
        </p:txBody>
      </p:sp>
    </p:spTree>
    <p:extLst>
      <p:ext uri="{BB962C8B-B14F-4D97-AF65-F5344CB8AC3E}">
        <p14:creationId xmlns:p14="http://schemas.microsoft.com/office/powerpoint/2010/main" val="507053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BE49A51B-95B3-4D69-A9D2-78F57B040F8E}"/>
              </a:ext>
            </a:extLst>
          </p:cNvPr>
          <p:cNvSpPr>
            <a:spLocks noGrp="1"/>
          </p:cNvSpPr>
          <p:nvPr>
            <p:ph type="title"/>
          </p:nvPr>
        </p:nvSpPr>
        <p:spPr>
          <a:xfrm>
            <a:off x="838200" y="732204"/>
            <a:ext cx="10658476" cy="645659"/>
          </a:xfrm>
          <a:prstGeom prst="rect">
            <a:avLst/>
          </a:prstGeom>
        </p:spPr>
        <p:txBody>
          <a:bodyPr/>
          <a:lstStyle/>
          <a:p>
            <a:r>
              <a:rPr lang="en-US" dirty="0"/>
              <a:t>History</a:t>
            </a:r>
            <a:endParaRPr lang="en-NL" dirty="0"/>
          </a:p>
        </p:txBody>
      </p:sp>
      <p:sp>
        <p:nvSpPr>
          <p:cNvPr id="8" name="Content Placeholder 2">
            <a:extLst>
              <a:ext uri="{FF2B5EF4-FFF2-40B4-BE49-F238E27FC236}">
                <a16:creationId xmlns:a16="http://schemas.microsoft.com/office/drawing/2014/main" id="{E57DFE42-0FD8-784C-A9A1-6188389ABFE4}"/>
              </a:ext>
            </a:extLst>
          </p:cNvPr>
          <p:cNvSpPr txBox="1">
            <a:spLocks/>
          </p:cNvSpPr>
          <p:nvPr/>
        </p:nvSpPr>
        <p:spPr>
          <a:xfrm>
            <a:off x="838200" y="1465544"/>
            <a:ext cx="10515600" cy="889348"/>
          </a:xfrm>
          <a:prstGeom prst="rect">
            <a:avLst/>
          </a:prstGeom>
          <a:solidFill>
            <a:schemeClr val="accent1">
              <a:lumMod val="75000"/>
            </a:schemeClr>
          </a:solidFill>
        </p:spPr>
        <p:txBody>
          <a:bodyPr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GB">
                <a:solidFill>
                  <a:schemeClr val="bg1"/>
                </a:solidFill>
              </a:rPr>
              <a:t>2013: INFRASUPP-01-2014    R.I.M. Research Infrastructure Market Place</a:t>
            </a:r>
          </a:p>
          <a:p>
            <a:r>
              <a:rPr lang="en-GB">
                <a:solidFill>
                  <a:schemeClr val="bg1"/>
                </a:solidFill>
              </a:rPr>
              <a:t>2017: Drafting of WP 2018-2020    INFRAINNOV-02-2019     ILO vs. ICO</a:t>
            </a:r>
            <a:endParaRPr lang="en-GB" dirty="0">
              <a:solidFill>
                <a:schemeClr val="bg1"/>
              </a:solidFill>
            </a:endParaRPr>
          </a:p>
        </p:txBody>
      </p:sp>
      <p:sp>
        <p:nvSpPr>
          <p:cNvPr id="9" name="Content Placeholder 2">
            <a:extLst>
              <a:ext uri="{FF2B5EF4-FFF2-40B4-BE49-F238E27FC236}">
                <a16:creationId xmlns:a16="http://schemas.microsoft.com/office/drawing/2014/main" id="{AAAE7146-04AD-AF46-B61E-FA354693ABB0}"/>
              </a:ext>
            </a:extLst>
          </p:cNvPr>
          <p:cNvSpPr txBox="1">
            <a:spLocks/>
          </p:cNvSpPr>
          <p:nvPr/>
        </p:nvSpPr>
        <p:spPr>
          <a:xfrm>
            <a:off x="838200" y="2530253"/>
            <a:ext cx="10515600" cy="1780489"/>
          </a:xfrm>
          <a:prstGeom prst="rect">
            <a:avLst/>
          </a:prstGeom>
          <a:solidFill>
            <a:schemeClr val="accent1">
              <a:lumMod val="40000"/>
              <a:lumOff val="60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400" b="1" dirty="0">
                <a:solidFill>
                  <a:schemeClr val="bg2">
                    <a:lumMod val="10000"/>
                  </a:schemeClr>
                </a:solidFill>
              </a:rPr>
              <a:t>Industry Liaison Officers (ILO) </a:t>
            </a:r>
            <a:r>
              <a:rPr lang="en-GB" sz="2400" dirty="0">
                <a:solidFill>
                  <a:schemeClr val="bg2">
                    <a:lumMod val="10000"/>
                  </a:schemeClr>
                </a:solidFill>
              </a:rPr>
              <a:t>are officially appointed by the Member States and Associated Countries to stimulate the collaboration among the national industry and the international research infrastructures, providing advice on business opportunities, R&amp;D collaborations, call for tenders and industrial                        services.</a:t>
            </a:r>
            <a:endParaRPr lang="en-GB" sz="2400" b="1" dirty="0">
              <a:solidFill>
                <a:schemeClr val="bg2">
                  <a:lumMod val="10000"/>
                </a:schemeClr>
              </a:solidFill>
            </a:endParaRPr>
          </a:p>
        </p:txBody>
      </p:sp>
      <p:pic>
        <p:nvPicPr>
          <p:cNvPr id="10" name="Picture 9">
            <a:extLst>
              <a:ext uri="{FF2B5EF4-FFF2-40B4-BE49-F238E27FC236}">
                <a16:creationId xmlns:a16="http://schemas.microsoft.com/office/drawing/2014/main" id="{5CE5A1B5-0724-504A-9B67-CD2ADE47C7C4}"/>
              </a:ext>
            </a:extLst>
          </p:cNvPr>
          <p:cNvPicPr/>
          <p:nvPr/>
        </p:nvPicPr>
        <p:blipFill>
          <a:blip r:embed="rId2"/>
          <a:stretch>
            <a:fillRect/>
          </a:stretch>
        </p:blipFill>
        <p:spPr>
          <a:xfrm>
            <a:off x="9240338" y="3570794"/>
            <a:ext cx="1819547" cy="663693"/>
          </a:xfrm>
          <a:prstGeom prst="rect">
            <a:avLst/>
          </a:prstGeom>
        </p:spPr>
      </p:pic>
      <p:sp>
        <p:nvSpPr>
          <p:cNvPr id="11" name="Content Placeholder 2">
            <a:extLst>
              <a:ext uri="{FF2B5EF4-FFF2-40B4-BE49-F238E27FC236}">
                <a16:creationId xmlns:a16="http://schemas.microsoft.com/office/drawing/2014/main" id="{8D21E660-138B-734F-8785-0D93ACBC4FD8}"/>
              </a:ext>
            </a:extLst>
          </p:cNvPr>
          <p:cNvSpPr txBox="1">
            <a:spLocks/>
          </p:cNvSpPr>
          <p:nvPr/>
        </p:nvSpPr>
        <p:spPr>
          <a:xfrm>
            <a:off x="838200" y="4486103"/>
            <a:ext cx="10515600" cy="1849383"/>
          </a:xfrm>
          <a:prstGeom prst="rect">
            <a:avLst/>
          </a:prstGeom>
          <a:solidFill>
            <a:schemeClr val="bg1">
              <a:lumMod val="95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b="1" dirty="0">
                <a:solidFill>
                  <a:schemeClr val="bg2">
                    <a:lumMod val="10000"/>
                  </a:schemeClr>
                </a:solidFill>
              </a:rPr>
              <a:t>Industry Contact Officers (ICO)</a:t>
            </a:r>
            <a:r>
              <a:rPr lang="en-GB" sz="2400" dirty="0">
                <a:solidFill>
                  <a:schemeClr val="bg2">
                    <a:lumMod val="10000"/>
                  </a:schemeClr>
                </a:solidFill>
              </a:rPr>
              <a:t> </a:t>
            </a:r>
            <a:r>
              <a:rPr lang="en-US" sz="2400" dirty="0">
                <a:solidFill>
                  <a:schemeClr val="bg2">
                    <a:lumMod val="10000"/>
                  </a:schemeClr>
                </a:solidFill>
              </a:rPr>
              <a:t>are research infrastructure staff in charge of     developing business relations with all potential industrial suppliers of innovative components or services as well as encouraging the economical                                 use of their facility by private players.</a:t>
            </a:r>
          </a:p>
          <a:p>
            <a:pPr marL="0" indent="0">
              <a:buFont typeface="Arial" panose="020B0604020202020204" pitchFamily="34" charset="0"/>
              <a:buNone/>
            </a:pPr>
            <a:endParaRPr lang="en-GB" sz="2400" b="1" dirty="0"/>
          </a:p>
        </p:txBody>
      </p:sp>
      <p:pic>
        <p:nvPicPr>
          <p:cNvPr id="12" name="Picture 11" descr="/Users/helenebjorkman/Documents/ESS Corporate/ESS Multiple Frugal Logo files 20130923/ESS_Logo_Frugal_Blue_cmyk.png">
            <a:extLst>
              <a:ext uri="{FF2B5EF4-FFF2-40B4-BE49-F238E27FC236}">
                <a16:creationId xmlns:a16="http://schemas.microsoft.com/office/drawing/2014/main" id="{6950E449-DC2B-2344-85FD-AA6DA0930220}"/>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8780195" y="5293847"/>
            <a:ext cx="1427452" cy="849154"/>
          </a:xfrm>
          <a:prstGeom prst="rect">
            <a:avLst/>
          </a:prstGeom>
          <a:noFill/>
          <a:ln>
            <a:noFill/>
          </a:ln>
        </p:spPr>
      </p:pic>
      <p:pic>
        <p:nvPicPr>
          <p:cNvPr id="13" name="Picture 12">
            <a:extLst>
              <a:ext uri="{FF2B5EF4-FFF2-40B4-BE49-F238E27FC236}">
                <a16:creationId xmlns:a16="http://schemas.microsoft.com/office/drawing/2014/main" id="{B2AABC34-85F9-A04C-8263-9604640E0BB8}"/>
              </a:ext>
            </a:extLst>
          </p:cNvPr>
          <p:cNvPicPr/>
          <p:nvPr/>
        </p:nvPicPr>
        <p:blipFill>
          <a:blip r:embed="rId4"/>
          <a:stretch>
            <a:fillRect/>
          </a:stretch>
        </p:blipFill>
        <p:spPr>
          <a:xfrm>
            <a:off x="10339805" y="5205591"/>
            <a:ext cx="720080" cy="1025665"/>
          </a:xfrm>
          <a:prstGeom prst="rect">
            <a:avLst/>
          </a:prstGeom>
        </p:spPr>
      </p:pic>
    </p:spTree>
    <p:extLst>
      <p:ext uri="{BB962C8B-B14F-4D97-AF65-F5344CB8AC3E}">
        <p14:creationId xmlns:p14="http://schemas.microsoft.com/office/powerpoint/2010/main" val="3927682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BE49A51B-95B3-4D69-A9D2-78F57B040F8E}"/>
              </a:ext>
            </a:extLst>
          </p:cNvPr>
          <p:cNvSpPr>
            <a:spLocks noGrp="1"/>
          </p:cNvSpPr>
          <p:nvPr>
            <p:ph type="title"/>
          </p:nvPr>
        </p:nvSpPr>
        <p:spPr>
          <a:xfrm>
            <a:off x="838200" y="732204"/>
            <a:ext cx="10658476" cy="645659"/>
          </a:xfrm>
          <a:prstGeom prst="rect">
            <a:avLst/>
          </a:prstGeom>
        </p:spPr>
        <p:txBody>
          <a:bodyPr/>
          <a:lstStyle/>
          <a:p>
            <a:r>
              <a:rPr lang="en-AU" dirty="0"/>
              <a:t>INFRAINNOV-02-2019 /  Specific Challenge</a:t>
            </a:r>
            <a:endParaRPr lang="en-NL" dirty="0"/>
          </a:p>
        </p:txBody>
      </p:sp>
      <p:sp>
        <p:nvSpPr>
          <p:cNvPr id="17" name="Content Placeholder 2">
            <a:extLst>
              <a:ext uri="{FF2B5EF4-FFF2-40B4-BE49-F238E27FC236}">
                <a16:creationId xmlns:a16="http://schemas.microsoft.com/office/drawing/2014/main" id="{83F6D3B4-2C05-F34F-8096-4BA7B39011BA}"/>
              </a:ext>
            </a:extLst>
          </p:cNvPr>
          <p:cNvSpPr txBox="1">
            <a:spLocks/>
          </p:cNvSpPr>
          <p:nvPr/>
        </p:nvSpPr>
        <p:spPr>
          <a:xfrm>
            <a:off x="838200" y="1488317"/>
            <a:ext cx="10515600" cy="1810204"/>
          </a:xfrm>
          <a:prstGeom prst="rect">
            <a:avLst/>
          </a:prstGeom>
          <a:solidFill>
            <a:schemeClr val="accent1">
              <a:lumMod val="40000"/>
              <a:lumOff val="60000"/>
            </a:schemeClr>
          </a:solidFill>
        </p:spPr>
        <p:txBody>
          <a:bodyPr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2000" b="0" dirty="0">
                <a:solidFill>
                  <a:schemeClr val="bg2">
                    <a:lumMod val="10000"/>
                  </a:schemeClr>
                </a:solidFill>
              </a:rPr>
              <a:t> </a:t>
            </a:r>
            <a:r>
              <a:rPr lang="en-US" b="0" dirty="0">
                <a:solidFill>
                  <a:schemeClr val="bg2">
                    <a:lumMod val="10000"/>
                  </a:schemeClr>
                </a:solidFill>
              </a:rPr>
              <a:t>The concept of </a:t>
            </a:r>
            <a:r>
              <a:rPr lang="en-US" u="sng" dirty="0">
                <a:solidFill>
                  <a:schemeClr val="bg2">
                    <a:lumMod val="10000"/>
                  </a:schemeClr>
                </a:solidFill>
              </a:rPr>
              <a:t>industry as a full partner of Research Infrastructures </a:t>
            </a:r>
            <a:r>
              <a:rPr lang="en-US" b="0" dirty="0">
                <a:solidFill>
                  <a:schemeClr val="bg2">
                    <a:lumMod val="10000"/>
                  </a:schemeClr>
                </a:solidFill>
              </a:rPr>
              <a:t>(both as supplier and as user) should be proactively put in practice; this implies to promote a more extensive partnerships on </a:t>
            </a:r>
            <a:r>
              <a:rPr lang="en-US" dirty="0">
                <a:solidFill>
                  <a:schemeClr val="bg2">
                    <a:lumMod val="10000"/>
                  </a:schemeClr>
                </a:solidFill>
              </a:rPr>
              <a:t>joint research and development projects, </a:t>
            </a:r>
            <a:r>
              <a:rPr lang="en-US" b="0" dirty="0">
                <a:solidFill>
                  <a:schemeClr val="bg2">
                    <a:lumMod val="10000"/>
                  </a:schemeClr>
                </a:solidFill>
              </a:rPr>
              <a:t>addressing the development of</a:t>
            </a:r>
            <a:r>
              <a:rPr lang="en-US" dirty="0">
                <a:solidFill>
                  <a:schemeClr val="bg2">
                    <a:lumMod val="10000"/>
                  </a:schemeClr>
                </a:solidFill>
              </a:rPr>
              <a:t> advanced technologies, </a:t>
            </a:r>
            <a:r>
              <a:rPr lang="en-US" b="0" dirty="0">
                <a:solidFill>
                  <a:schemeClr val="bg2">
                    <a:lumMod val="10000"/>
                  </a:schemeClr>
                </a:solidFill>
              </a:rPr>
              <a:t>as well as specific activities fostering collaboration such as </a:t>
            </a:r>
            <a:r>
              <a:rPr lang="en-US" dirty="0">
                <a:solidFill>
                  <a:schemeClr val="bg2">
                    <a:lumMod val="10000"/>
                  </a:schemeClr>
                </a:solidFill>
              </a:rPr>
              <a:t>innovation, training and exchange </a:t>
            </a:r>
            <a:r>
              <a:rPr lang="en-US" dirty="0" err="1">
                <a:solidFill>
                  <a:schemeClr val="bg2">
                    <a:lumMod val="10000"/>
                  </a:schemeClr>
                </a:solidFill>
              </a:rPr>
              <a:t>programmes</a:t>
            </a:r>
            <a:r>
              <a:rPr lang="en-US" dirty="0">
                <a:solidFill>
                  <a:schemeClr val="bg2">
                    <a:lumMod val="10000"/>
                  </a:schemeClr>
                </a:solidFill>
              </a:rPr>
              <a:t>.</a:t>
            </a:r>
            <a:endParaRPr lang="sv-SE" dirty="0">
              <a:solidFill>
                <a:schemeClr val="bg2">
                  <a:lumMod val="10000"/>
                </a:schemeClr>
              </a:solidFill>
            </a:endParaRPr>
          </a:p>
        </p:txBody>
      </p:sp>
      <p:sp>
        <p:nvSpPr>
          <p:cNvPr id="18" name="Content Placeholder 2">
            <a:extLst>
              <a:ext uri="{FF2B5EF4-FFF2-40B4-BE49-F238E27FC236}">
                <a16:creationId xmlns:a16="http://schemas.microsoft.com/office/drawing/2014/main" id="{9CB228DA-748A-894E-ABA4-E42868A32F3D}"/>
              </a:ext>
            </a:extLst>
          </p:cNvPr>
          <p:cNvSpPr txBox="1">
            <a:spLocks/>
          </p:cNvSpPr>
          <p:nvPr/>
        </p:nvSpPr>
        <p:spPr>
          <a:xfrm>
            <a:off x="838200" y="3588269"/>
            <a:ext cx="10515600" cy="2270805"/>
          </a:xfrm>
          <a:prstGeom prst="rect">
            <a:avLst/>
          </a:prstGeom>
          <a:solidFill>
            <a:schemeClr val="bg1">
              <a:lumMod val="95000"/>
            </a:schemeClr>
          </a:solidFill>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r>
              <a:rPr lang="en-US" sz="2400" dirty="0">
                <a:solidFill>
                  <a:schemeClr val="bg2">
                    <a:lumMod val="10000"/>
                  </a:schemeClr>
                </a:solidFill>
              </a:rPr>
              <a:t>Industrial Liaison and Contact Officers (ILOs/ICOs) engaged with Research Infrastructures play an essential role for stimulating effective and tighter links with industry as suppliers or users. </a:t>
            </a:r>
            <a:r>
              <a:rPr lang="en-US" sz="2400" b="1" dirty="0">
                <a:solidFill>
                  <a:schemeClr val="bg2">
                    <a:lumMod val="10000"/>
                  </a:schemeClr>
                </a:solidFill>
              </a:rPr>
              <a:t>Mutual learnings among ILOs/ICOs</a:t>
            </a:r>
            <a:r>
              <a:rPr lang="en-US" sz="2400" dirty="0">
                <a:solidFill>
                  <a:schemeClr val="bg2">
                    <a:lumMod val="10000"/>
                  </a:schemeClr>
                </a:solidFill>
              </a:rPr>
              <a:t> and </a:t>
            </a:r>
            <a:r>
              <a:rPr lang="en-US" sz="2400" b="1" dirty="0">
                <a:solidFill>
                  <a:schemeClr val="bg2">
                    <a:lumMod val="10000"/>
                  </a:schemeClr>
                </a:solidFill>
              </a:rPr>
              <a:t>exchange of information </a:t>
            </a:r>
            <a:r>
              <a:rPr lang="en-US" sz="2400" dirty="0">
                <a:solidFill>
                  <a:schemeClr val="bg2">
                    <a:lumMod val="10000"/>
                  </a:schemeClr>
                </a:solidFill>
              </a:rPr>
              <a:t>on various aspects such as: awareness and communication strategies, procurements activities, industry requirements and marketing of new technologies developed for their facility, will help to raise the level of innovative actions arising from Research Infrastructures and </a:t>
            </a:r>
            <a:r>
              <a:rPr lang="en-US" sz="2400" dirty="0" err="1">
                <a:solidFill>
                  <a:schemeClr val="bg2">
                    <a:lumMod val="10000"/>
                  </a:schemeClr>
                </a:solidFill>
              </a:rPr>
              <a:t>maximise</a:t>
            </a:r>
            <a:r>
              <a:rPr lang="en-US" sz="2400" dirty="0">
                <a:solidFill>
                  <a:schemeClr val="bg2">
                    <a:lumMod val="10000"/>
                  </a:schemeClr>
                </a:solidFill>
              </a:rPr>
              <a:t> the impact of their activities.</a:t>
            </a:r>
            <a:endParaRPr lang="sv-SE" sz="2400" dirty="0">
              <a:solidFill>
                <a:schemeClr val="bg2">
                  <a:lumMod val="10000"/>
                </a:schemeClr>
              </a:solidFill>
            </a:endParaRPr>
          </a:p>
          <a:p>
            <a:pPr marL="0" indent="0">
              <a:buFont typeface="Arial" panose="020B0604020202020204" pitchFamily="34" charset="0"/>
              <a:buNone/>
            </a:pPr>
            <a:endParaRPr lang="en-GB" sz="2400" b="1" dirty="0"/>
          </a:p>
        </p:txBody>
      </p:sp>
    </p:spTree>
    <p:extLst>
      <p:ext uri="{BB962C8B-B14F-4D97-AF65-F5344CB8AC3E}">
        <p14:creationId xmlns:p14="http://schemas.microsoft.com/office/powerpoint/2010/main" val="2882164529"/>
      </p:ext>
    </p:extLst>
  </p:cSld>
  <p:clrMapOvr>
    <a:masterClrMapping/>
  </p:clrMapOvr>
</p:sld>
</file>

<file path=ppt/theme/theme1.xml><?xml version="1.0" encoding="utf-8"?>
<a:theme xmlns:a="http://schemas.openxmlformats.org/drawingml/2006/main" name="Office Theme">
  <a:themeElements>
    <a:clrScheme name="ENRIITC_Colour_Codes">
      <a:dk1>
        <a:srgbClr val="0657A3"/>
      </a:dk1>
      <a:lt1>
        <a:sysClr val="window" lastClr="FFFFFF"/>
      </a:lt1>
      <a:dk2>
        <a:srgbClr val="818181"/>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6" id="{EFE0522F-9D0A-4B41-8E18-15086D5DE3F1}" vid="{596D952E-B024-49A0-B4EB-DED9607EF055}"/>
    </a:ext>
  </a:extLst>
</a:theme>
</file>

<file path=docProps/app.xml><?xml version="1.0" encoding="utf-8"?>
<Properties xmlns="http://schemas.openxmlformats.org/officeDocument/2006/extended-properties" xmlns:vt="http://schemas.openxmlformats.org/officeDocument/2006/docPropsVTypes">
  <Template>Office Theme</Template>
  <TotalTime>2233</TotalTime>
  <Words>1790</Words>
  <Application>Microsoft Macintosh PowerPoint</Application>
  <PresentationFormat>Widescreen</PresentationFormat>
  <Paragraphs>393</Paragraphs>
  <Slides>25</Slides>
  <Notes>0</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Calibri</vt:lpstr>
      <vt:lpstr>Calibri Light</vt:lpstr>
      <vt:lpstr>Times</vt:lpstr>
      <vt:lpstr>Times New Roman</vt:lpstr>
      <vt:lpstr>Wingdings</vt:lpstr>
      <vt:lpstr>Office Theme</vt:lpstr>
      <vt:lpstr>PowerPoint Presentation</vt:lpstr>
      <vt:lpstr>Today’s Objectives</vt:lpstr>
      <vt:lpstr>Table of Content</vt:lpstr>
      <vt:lpstr>Consortium</vt:lpstr>
      <vt:lpstr>Consortium</vt:lpstr>
      <vt:lpstr>Consortium</vt:lpstr>
      <vt:lpstr>Consortium     Associates</vt:lpstr>
      <vt:lpstr>History</vt:lpstr>
      <vt:lpstr>INFRAINNOV-02-2019 /  Specific Challenge</vt:lpstr>
      <vt:lpstr>INFRAINNOV-02-2019 /  Scope</vt:lpstr>
      <vt:lpstr>INFRAINNOV-02-2019 /  Expected Imact</vt:lpstr>
      <vt:lpstr>Temple </vt:lpstr>
      <vt:lpstr>Proposal Development </vt:lpstr>
      <vt:lpstr>Objectives</vt:lpstr>
      <vt:lpstr>Approach</vt:lpstr>
      <vt:lpstr>Project Management Chart </vt:lpstr>
      <vt:lpstr>PowerPoint Presentation</vt:lpstr>
      <vt:lpstr>Concept</vt:lpstr>
      <vt:lpstr>The Associates </vt:lpstr>
      <vt:lpstr>ESFRI Projects &amp; Landmarks / 36</vt:lpstr>
      <vt:lpstr>Industry Liaison Officers / 18</vt:lpstr>
      <vt:lpstr>TechTransfer Networks + Projects / 6</vt:lpstr>
      <vt:lpstr>ENRIITC Network Meetings</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Ute Gunsenheimer</cp:lastModifiedBy>
  <cp:revision>28</cp:revision>
  <dcterms:created xsi:type="dcterms:W3CDTF">2020-01-16T08:18:59Z</dcterms:created>
  <dcterms:modified xsi:type="dcterms:W3CDTF">2020-01-20T18:16:52Z</dcterms:modified>
</cp:coreProperties>
</file>