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61" r:id="rId2"/>
    <p:sldId id="262" r:id="rId3"/>
    <p:sldId id="312" r:id="rId4"/>
    <p:sldId id="313" r:id="rId5"/>
    <p:sldId id="263" r:id="rId6"/>
    <p:sldId id="317" r:id="rId7"/>
    <p:sldId id="319" r:id="rId8"/>
    <p:sldId id="314" r:id="rId9"/>
    <p:sldId id="316" r:id="rId10"/>
    <p:sldId id="310" r:id="rId11"/>
    <p:sldId id="304" r:id="rId12"/>
    <p:sldId id="305" r:id="rId13"/>
    <p:sldId id="311" r:id="rId14"/>
    <p:sldId id="279" r:id="rId15"/>
    <p:sldId id="291" r:id="rId16"/>
    <p:sldId id="271" r:id="rId17"/>
    <p:sldId id="277" r:id="rId18"/>
    <p:sldId id="280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>
        <p:scale>
          <a:sx n="85" d="100"/>
          <a:sy n="85" d="100"/>
        </p:scale>
        <p:origin x="-1576" y="-4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12/10/13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0D92-FAE6-5948-B5A9-92B314CA0DD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67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0D92-FAE6-5948-B5A9-92B314CA0DD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67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F0D92-FAE6-5948-B5A9-92B314CA0DD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67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12/10/13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12/10/13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12/10/13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12/10/13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709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95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B30-06C9-AA4B-9198-6E5216341B8A}" type="datetimeFigureOut">
              <a:rPr lang="en-US" smtClean="0"/>
              <a:t>12/10/13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4261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12/10/13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microsoft.com/office/2007/relationships/hdphoto" Target="../media/hdphoto4.wdp"/><Relationship Id="rId8" Type="http://schemas.openxmlformats.org/officeDocument/2006/relationships/image" Target="../media/image12.png"/><Relationship Id="rId9" Type="http://schemas.openxmlformats.org/officeDocument/2006/relationships/image" Target="../media/image9.png"/><Relationship Id="rId1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9.pn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60" y="408940"/>
            <a:ext cx="2082800" cy="1114297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0" y="32129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</a:rPr>
              <a:t>Status of the Target Program</a:t>
            </a:r>
            <a:endParaRPr lang="en-GB" sz="3600" dirty="0">
              <a:solidFill>
                <a:srgbClr val="FFFFFF"/>
              </a:solidFill>
            </a:endParaRPr>
          </a:p>
        </p:txBody>
      </p:sp>
      <p:sp>
        <p:nvSpPr>
          <p:cNvPr id="8" name="textruta 3"/>
          <p:cNvSpPr txBox="1"/>
          <p:nvPr/>
        </p:nvSpPr>
        <p:spPr>
          <a:xfrm>
            <a:off x="0" y="4771581"/>
            <a:ext cx="9144000" cy="177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John Haines</a:t>
            </a:r>
          </a:p>
          <a:p>
            <a:pPr algn="ctr"/>
            <a:r>
              <a:rPr lang="en-GB" sz="2400" dirty="0" smtClean="0">
                <a:solidFill>
                  <a:srgbClr val="FFFFFF"/>
                </a:solidFill>
              </a:rPr>
              <a:t>Head of Target Division</a:t>
            </a:r>
          </a:p>
          <a:p>
            <a:pPr algn="ctr"/>
            <a:endParaRPr lang="en-GB" sz="2400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600" dirty="0" smtClean="0">
                <a:solidFill>
                  <a:srgbClr val="FFFFFF"/>
                </a:solidFill>
              </a:rPr>
              <a:t>December 10, </a:t>
            </a:r>
            <a:r>
              <a:rPr lang="en-GB" sz="1600" dirty="0">
                <a:solidFill>
                  <a:srgbClr val="FFFFFF"/>
                </a:solidFill>
              </a:rPr>
              <a:t>2013</a:t>
            </a:r>
            <a:endParaRPr lang="en-GB" sz="1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3" descr="Flui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7" t="3772" r="22405" b="15489"/>
          <a:stretch/>
        </p:blipFill>
        <p:spPr>
          <a:xfrm>
            <a:off x="4283968" y="1484784"/>
            <a:ext cx="3670924" cy="32306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Fluid Systems provide primary and secondary cooling and </a:t>
            </a:r>
            <a:r>
              <a:rPr lang="en-US" dirty="0" smtClean="0"/>
              <a:t>process/confine </a:t>
            </a:r>
            <a:r>
              <a:rPr lang="en-US" dirty="0"/>
              <a:t>radioactive fluids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39181" y="1434006"/>
            <a:ext cx="8786440" cy="5523386"/>
          </a:xfrm>
          <a:prstGeom prst="rect">
            <a:avLst/>
          </a:prstGeom>
        </p:spPr>
        <p:txBody>
          <a:bodyPr lIns="91432" tIns="45716" rIns="91432" bIns="45716" numCol="2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Primary Water Cooling:</a:t>
            </a:r>
          </a:p>
          <a:p>
            <a:r>
              <a:rPr lang="en-US" sz="1600" dirty="0"/>
              <a:t>Water Moderators 50 kW</a:t>
            </a:r>
          </a:p>
          <a:p>
            <a:r>
              <a:rPr lang="en-US" sz="1600" dirty="0"/>
              <a:t>Reflectors 300 kW</a:t>
            </a:r>
          </a:p>
          <a:p>
            <a:r>
              <a:rPr lang="en-US" sz="1600" dirty="0"/>
              <a:t>Shielding and Plugs 1.6 MW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Intermediate Water Cooling:</a:t>
            </a:r>
          </a:p>
          <a:p>
            <a:r>
              <a:rPr lang="en-US" sz="1600" dirty="0"/>
              <a:t>for Target System 3.8 MW</a:t>
            </a:r>
          </a:p>
          <a:p>
            <a:r>
              <a:rPr lang="en-US" sz="1600" dirty="0"/>
              <a:t>for Gas Systems 90 kW</a:t>
            </a:r>
          </a:p>
          <a:p>
            <a:r>
              <a:rPr lang="en-US" sz="1600" dirty="0"/>
              <a:t>for Water Systems 2.2 MW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Rad. Gas Effluent &amp; Confinement (RGEC):</a:t>
            </a:r>
          </a:p>
          <a:p>
            <a:r>
              <a:rPr lang="en-US" sz="1600" dirty="0"/>
              <a:t>Target Station Ventilation 110 000 m</a:t>
            </a:r>
            <a:r>
              <a:rPr lang="en-US" sz="1600" baseline="30000" dirty="0"/>
              <a:t>3</a:t>
            </a:r>
            <a:r>
              <a:rPr lang="en-US" sz="1600" dirty="0"/>
              <a:t>/h </a:t>
            </a:r>
          </a:p>
          <a:p>
            <a:r>
              <a:rPr lang="en-US" sz="1600" dirty="0"/>
              <a:t>Separation Gas for Primary Water</a:t>
            </a:r>
          </a:p>
          <a:p>
            <a:r>
              <a:rPr lang="en-US" sz="1600" dirty="0"/>
              <a:t>Radioactivity Monitoring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Active storage</a:t>
            </a:r>
          </a:p>
          <a:p>
            <a:r>
              <a:rPr lang="en-US" sz="1600" dirty="0"/>
              <a:t>Water storage</a:t>
            </a:r>
          </a:p>
          <a:p>
            <a:r>
              <a:rPr lang="en-US" sz="1600" dirty="0"/>
              <a:t>Helium storage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Auxiliary Helium Systems</a:t>
            </a:r>
          </a:p>
          <a:p>
            <a:r>
              <a:rPr lang="en-US" sz="1600" dirty="0"/>
              <a:t>PBW Cooling 5 kW, 200 g/s</a:t>
            </a:r>
          </a:p>
          <a:p>
            <a:r>
              <a:rPr lang="en-US" sz="1600" dirty="0"/>
              <a:t>Target Helium Purification 3 g/s</a:t>
            </a:r>
            <a:endParaRPr lang="en-US" sz="1600" baseline="30000" dirty="0"/>
          </a:p>
          <a:p>
            <a:r>
              <a:rPr lang="en-US" sz="1600" dirty="0"/>
              <a:t>Monolith Helium Purification 7 g/s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Vacuum, gas and water supplies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baseline="300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491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Remote </a:t>
            </a:r>
            <a:r>
              <a:rPr lang="en-US" sz="2800" dirty="0"/>
              <a:t>Handling </a:t>
            </a:r>
            <a:r>
              <a:rPr lang="en-US" sz="2800" dirty="0" smtClean="0"/>
              <a:t>Systems maintain target equipment and package and process waste</a:t>
            </a:r>
            <a:endParaRPr lang="en-US" sz="28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198" y="1905306"/>
            <a:ext cx="3910608" cy="267442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112769" y="1732260"/>
            <a:ext cx="1256046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Maintenance cell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55471" y="4704513"/>
            <a:ext cx="1126200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Processing cell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3246" y="4704513"/>
            <a:ext cx="1362453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Technical galleries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763" y="3355315"/>
            <a:ext cx="1042281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Transfer zone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83502" y="1746339"/>
            <a:ext cx="929783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Storage pits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4061" y="4441236"/>
            <a:ext cx="712978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Air lock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223" y="1753354"/>
            <a:ext cx="1188132" cy="27989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sv-SE" sz="1200" dirty="0">
                <a:latin typeface="Times New Roman" pitchFamily="18" charset="0"/>
                <a:cs typeface="Times New Roman" pitchFamily="18" charset="0"/>
              </a:rPr>
              <a:t>Transfer hatch</a:t>
            </a:r>
          </a:p>
        </p:txBody>
      </p:sp>
      <p:cxnSp>
        <p:nvCxnSpPr>
          <p:cNvPr id="34" name="Straight Arrow Connector 33"/>
          <p:cNvCxnSpPr>
            <a:stCxn id="30" idx="0"/>
          </p:cNvCxnSpPr>
          <p:nvPr/>
        </p:nvCxnSpPr>
        <p:spPr>
          <a:xfrm flipV="1">
            <a:off x="537904" y="2863965"/>
            <a:ext cx="446609" cy="491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3" idx="2"/>
          </p:cNvCxnSpPr>
          <p:nvPr/>
        </p:nvCxnSpPr>
        <p:spPr>
          <a:xfrm>
            <a:off x="629289" y="2033248"/>
            <a:ext cx="931511" cy="830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7" idx="2"/>
          </p:cNvCxnSpPr>
          <p:nvPr/>
        </p:nvCxnSpPr>
        <p:spPr>
          <a:xfrm>
            <a:off x="1740792" y="2012155"/>
            <a:ext cx="344087" cy="973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1" idx="2"/>
          </p:cNvCxnSpPr>
          <p:nvPr/>
        </p:nvCxnSpPr>
        <p:spPr>
          <a:xfrm flipH="1">
            <a:off x="2483502" y="2026233"/>
            <a:ext cx="464892" cy="10672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0"/>
          </p:cNvCxnSpPr>
          <p:nvPr/>
        </p:nvCxnSpPr>
        <p:spPr>
          <a:xfrm flipH="1" flipV="1">
            <a:off x="3005184" y="3093441"/>
            <a:ext cx="413388" cy="1611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0"/>
          </p:cNvCxnSpPr>
          <p:nvPr/>
        </p:nvCxnSpPr>
        <p:spPr>
          <a:xfrm flipV="1">
            <a:off x="630550" y="4040148"/>
            <a:ext cx="728722" cy="4010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9" idx="0"/>
          </p:cNvCxnSpPr>
          <p:nvPr/>
        </p:nvCxnSpPr>
        <p:spPr>
          <a:xfrm flipV="1">
            <a:off x="1824473" y="4040147"/>
            <a:ext cx="134891" cy="6643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1" name="Picture 40" descr="5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" b="100000" l="0" r="99362">
                        <a14:foregroundMark x1="39147" y1="14754" x2="39147" y2="14754"/>
                        <a14:foregroundMark x1="87823" y1="64070" x2="87823" y2="64070"/>
                        <a14:foregroundMark x1="85690" y1="62394" x2="85690" y2="62394"/>
                        <a14:foregroundMark x1="88228" y1="85943" x2="88228" y2="85943"/>
                        <a14:foregroundMark x1="85690" y1="87800" x2="85690" y2="87800"/>
                        <a14:foregroundMark x1="62722" y1="88806" x2="62722" y2="88806"/>
                        <a14:foregroundMark x1="57334" y1="88651" x2="57334" y2="88651"/>
                        <a14:foregroundMark x1="48801" y1="87645" x2="48801" y2="87645"/>
                        <a14:foregroundMark x1="68203" y1="87980" x2="68203" y2="87980"/>
                        <a14:foregroundMark x1="71457" y1="87645" x2="71457" y2="87645"/>
                        <a14:foregroundMark x1="86593" y1="94738" x2="86593" y2="94738"/>
                        <a14:foregroundMark x1="88913" y1="89090" x2="88913" y2="89090"/>
                        <a14:foregroundMark x1="84024" y1="84240" x2="84024" y2="84240"/>
                        <a14:foregroundMark x1="86219" y1="83621" x2="86219" y2="83621"/>
                        <a14:foregroundMark x1="84756" y1="89476" x2="84756" y2="89476"/>
                        <a14:foregroundMark x1="88290" y1="92314" x2="88290" y2="92314"/>
                        <a14:foregroundMark x1="90003" y1="92907" x2="90003" y2="92907"/>
                        <a14:foregroundMark x1="92074" y1="95538" x2="92074" y2="9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87" y="3789040"/>
            <a:ext cx="5010832" cy="3024336"/>
          </a:xfrm>
          <a:prstGeom prst="rect">
            <a:avLst/>
          </a:prstGeom>
        </p:spPr>
      </p:pic>
      <p:sp>
        <p:nvSpPr>
          <p:cNvPr id="42" name="Text Placeholder 3"/>
          <p:cNvSpPr txBox="1">
            <a:spLocks/>
          </p:cNvSpPr>
          <p:nvPr/>
        </p:nvSpPr>
        <p:spPr>
          <a:xfrm>
            <a:off x="4558256" y="1433466"/>
            <a:ext cx="4417753" cy="2427582"/>
          </a:xfrm>
          <a:prstGeom prst="rect">
            <a:avLst/>
          </a:prstGeom>
        </p:spPr>
        <p:txBody>
          <a:bodyPr lIns="91432" tIns="45716" rIns="91432" bIns="45716">
            <a:normAutofit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07093" indent="-243870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2194834" indent="-243870" algn="l" defTabSz="487741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4930" indent="-234930"/>
            <a:r>
              <a:rPr lang="en-GB" sz="2000" dirty="0"/>
              <a:t>Active Cells: Hot Cells with connected infrastructure and tooling </a:t>
            </a:r>
          </a:p>
          <a:p>
            <a:pPr marL="234930" indent="-234930"/>
            <a:r>
              <a:rPr lang="en-GB" sz="2000" dirty="0"/>
              <a:t>Internal casks and associated handling devices: Radioactive component transport between monolith and active cells</a:t>
            </a:r>
          </a:p>
          <a:p>
            <a:pPr marL="234930" indent="-234930"/>
            <a:r>
              <a:rPr lang="en-GB" sz="2000" dirty="0" smtClean="0"/>
              <a:t>Mock-</a:t>
            </a:r>
            <a:r>
              <a:rPr lang="en-GB" sz="2000" dirty="0"/>
              <a:t>ups, test and training facility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1331640" y="1412776"/>
            <a:ext cx="2235316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 smtClean="0"/>
              <a:t>Active Cells: Top View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588224" y="4005064"/>
            <a:ext cx="2274991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dirty="0" smtClean="0"/>
              <a:t>Active Cells: Side View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30132" y="4005064"/>
            <a:ext cx="1021988" cy="279895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GB" sz="1200" dirty="0">
                <a:latin typeface="Times New Roman" pitchFamily="18" charset="0"/>
                <a:cs typeface="Times New Roman" pitchFamily="18" charset="0"/>
              </a:rPr>
              <a:t>Internal Cask</a:t>
            </a: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>
            <a:off x="5652120" y="4145012"/>
            <a:ext cx="511378" cy="137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0091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Safety System protects public and environment from radioactive hazard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1" cy="165618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Target Safety System</a:t>
            </a:r>
          </a:p>
          <a:p>
            <a:pPr lvl="1"/>
            <a:r>
              <a:rPr lang="en-US" dirty="0"/>
              <a:t>Active controls credited with a safety </a:t>
            </a:r>
            <a:r>
              <a:rPr lang="en-US" dirty="0" smtClean="0"/>
              <a:t>function; namely</a:t>
            </a:r>
            <a:endParaRPr lang="en-US" dirty="0"/>
          </a:p>
          <a:p>
            <a:pPr lvl="2"/>
            <a:r>
              <a:rPr lang="en-US" dirty="0" smtClean="0"/>
              <a:t>Protect workers, public, and environment from radioactive contamination hazard</a:t>
            </a:r>
          </a:p>
          <a:p>
            <a:r>
              <a:rPr lang="en-US" dirty="0" smtClean="0"/>
              <a:t>Interface/point-of-contact between other parts of TS and Integrated Control System</a:t>
            </a:r>
            <a:endParaRPr lang="en-US" dirty="0"/>
          </a:p>
        </p:txBody>
      </p:sp>
      <p:pic>
        <p:nvPicPr>
          <p:cNvPr id="5" name="Picture 4" descr="Screen shot 2013-05-26 at 7.06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0992" y="2919260"/>
            <a:ext cx="5617694" cy="396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98163" y="3699230"/>
            <a:ext cx="1942857" cy="1300338"/>
          </a:xfrm>
          <a:prstGeom prst="ellipse">
            <a:avLst/>
          </a:prstGeom>
          <a:solidFill>
            <a:schemeClr val="accent2">
              <a:alpha val="2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035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Moderator optimization studies have identified a potential opportunity for huge increase in neutron brightness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95933"/>
            <a:ext cx="8376308" cy="4272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93492" y="5957326"/>
            <a:ext cx="3704704" cy="348153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pPr algn="r"/>
            <a:r>
              <a:rPr lang="en-US" sz="1700" i="1" dirty="0"/>
              <a:t>K. </a:t>
            </a:r>
            <a:r>
              <a:rPr lang="en-US" sz="1700" i="1" dirty="0" err="1"/>
              <a:t>Batkov</a:t>
            </a:r>
            <a:r>
              <a:rPr lang="en-US" sz="1700" i="1" dirty="0"/>
              <a:t>, et al., NIM A 729 (2013) 500.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889001" y="2045880"/>
            <a:ext cx="121460" cy="121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35350" y="2403931"/>
            <a:ext cx="1647012" cy="363542"/>
          </a:xfrm>
          <a:prstGeom prst="rect">
            <a:avLst/>
          </a:prstGeom>
          <a:noFill/>
        </p:spPr>
        <p:txBody>
          <a:bodyPr wrap="none" lIns="85707" tIns="42853" rIns="85707" bIns="42853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aseline design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972013" y="2146672"/>
            <a:ext cx="875591" cy="447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09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pursuing a huge increase in neutron brightness (equivalent to 15 MW accelerator for some instruments)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31224" cy="1612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u="sng" dirty="0"/>
              <a:t>Opportunity</a:t>
            </a:r>
            <a:r>
              <a:rPr lang="en-US" sz="1600" dirty="0"/>
              <a:t>: Recently discovered novel moderator concept , so-called “pancake” </a:t>
            </a:r>
            <a:r>
              <a:rPr lang="en-US" sz="1600" dirty="0" smtClean="0"/>
              <a:t>or flat moderator</a:t>
            </a:r>
            <a:r>
              <a:rPr lang="en-US" sz="1600" dirty="0"/>
              <a:t>, has potential for factor of ~ three gain in neutron brightness for small samples and some classes of instruments</a:t>
            </a:r>
            <a:endParaRPr lang="en-US" sz="1600" u="sng" dirty="0" smtClean="0"/>
          </a:p>
          <a:p>
            <a:pPr marL="0" indent="0">
              <a:buNone/>
            </a:pPr>
            <a:r>
              <a:rPr lang="en-US" sz="1600" u="sng" dirty="0" smtClean="0"/>
              <a:t>Facilitating Action</a:t>
            </a:r>
            <a:r>
              <a:rPr lang="en-US" sz="1600" dirty="0"/>
              <a:t>:</a:t>
            </a:r>
          </a:p>
          <a:p>
            <a:r>
              <a:rPr lang="en-US" sz="1600" dirty="0"/>
              <a:t>Working with </a:t>
            </a:r>
            <a:r>
              <a:rPr lang="en-US" sz="1600" dirty="0" smtClean="0"/>
              <a:t>Science Directorate </a:t>
            </a:r>
            <a:r>
              <a:rPr lang="en-US" sz="1600" dirty="0"/>
              <a:t>in developing path forward to realize this gain</a:t>
            </a:r>
          </a:p>
          <a:p>
            <a:r>
              <a:rPr lang="en-US" sz="1600" dirty="0" smtClean="0"/>
              <a:t>Near term focus on understanding implications for </a:t>
            </a:r>
            <a:r>
              <a:rPr lang="en-US" sz="1600" dirty="0"/>
              <a:t>all classes of instruments and </a:t>
            </a:r>
            <a:r>
              <a:rPr lang="en-US" sz="1600" dirty="0" smtClean="0"/>
              <a:t>developing strategy </a:t>
            </a:r>
            <a:r>
              <a:rPr lang="en-US" sz="1600" dirty="0"/>
              <a:t>for implementation consistent with overall ESS </a:t>
            </a:r>
            <a:r>
              <a:rPr lang="en-US" sz="1600" dirty="0" smtClean="0"/>
              <a:t>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grpSp>
        <p:nvGrpSpPr>
          <p:cNvPr id="74" name="Group 73"/>
          <p:cNvGrpSpPr/>
          <p:nvPr/>
        </p:nvGrpSpPr>
        <p:grpSpPr>
          <a:xfrm>
            <a:off x="3347865" y="3573016"/>
            <a:ext cx="5954989" cy="3138544"/>
            <a:chOff x="1475658" y="3606541"/>
            <a:chExt cx="5954989" cy="3138544"/>
          </a:xfrm>
        </p:grpSpPr>
        <p:grpSp>
          <p:nvGrpSpPr>
            <p:cNvPr id="8" name="Group 7"/>
            <p:cNvGrpSpPr/>
            <p:nvPr/>
          </p:nvGrpSpPr>
          <p:grpSpPr>
            <a:xfrm>
              <a:off x="1475658" y="3606541"/>
              <a:ext cx="5954989" cy="3138544"/>
              <a:chOff x="-125288" y="2971647"/>
              <a:chExt cx="6338198" cy="3534738"/>
            </a:xfrm>
          </p:grpSpPr>
          <p:sp>
            <p:nvSpPr>
              <p:cNvPr id="10" name="TextBox 9"/>
              <p:cNvSpPr txBox="1"/>
              <p:nvPr/>
            </p:nvSpPr>
            <p:spPr>
              <a:xfrm rot="16200000">
                <a:off x="-1347155" y="4355710"/>
                <a:ext cx="3000624" cy="55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Peak source </a:t>
                </a:r>
                <a:r>
                  <a:rPr lang="en-US" sz="1200" dirty="0" smtClean="0">
                    <a:latin typeface="Arial"/>
                    <a:cs typeface="Arial"/>
                  </a:rPr>
                  <a:t>brightness</a:t>
                </a:r>
              </a:p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 [n/cm</a:t>
                </a:r>
                <a:r>
                  <a:rPr lang="en-US" sz="1400" baseline="30000" dirty="0" smtClean="0">
                    <a:latin typeface="Arial"/>
                    <a:cs typeface="Arial"/>
                  </a:rPr>
                  <a:t>2</a:t>
                </a:r>
                <a:r>
                  <a:rPr lang="en-US" sz="1400" dirty="0" smtClean="0">
                    <a:latin typeface="Arial"/>
                    <a:cs typeface="Arial"/>
                  </a:rPr>
                  <a:t>/sec/</a:t>
                </a:r>
                <a:r>
                  <a:rPr lang="en-US" sz="1400" dirty="0" err="1" smtClean="0">
                    <a:latin typeface="Arial"/>
                    <a:cs typeface="Arial"/>
                  </a:rPr>
                  <a:t>sr</a:t>
                </a:r>
                <a:r>
                  <a:rPr lang="en-US" sz="1400" dirty="0" smtClean="0">
                    <a:latin typeface="Arial"/>
                    <a:cs typeface="Arial"/>
                  </a:rPr>
                  <a:t>/Å]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489575" y="2971647"/>
                <a:ext cx="5723335" cy="3534738"/>
                <a:chOff x="489575" y="2152906"/>
                <a:chExt cx="5723335" cy="3534738"/>
              </a:xfrm>
            </p:grpSpPr>
            <p:pic>
              <p:nvPicPr>
                <p:cNvPr id="12" name="Picture 11" descr="spectra.pdf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2" t="54062" r="13300" b="15337"/>
                <a:stretch/>
              </p:blipFill>
              <p:spPr>
                <a:xfrm>
                  <a:off x="489575" y="2152906"/>
                  <a:ext cx="5723335" cy="3264433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2053090" y="5341015"/>
                  <a:ext cx="2236022" cy="3466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Neutron wavelength [Å ]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4067944" y="400506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ESS flat moderators 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4007" y="4797152"/>
              <a:ext cx="16561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ESS TDR moderators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04048" y="5589240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ILL yellow book</a:t>
              </a:r>
              <a:endParaRPr lang="en-US" sz="14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563888" y="4149080"/>
              <a:ext cx="504056" cy="72008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3635896" y="4149080"/>
              <a:ext cx="432048" cy="628328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843808" y="4149080"/>
              <a:ext cx="1224136" cy="1008112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635896" y="5013176"/>
              <a:ext cx="961256" cy="936104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059832" y="5013176"/>
              <a:ext cx="1512168" cy="1008112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843808" y="5013177"/>
              <a:ext cx="1728192" cy="576063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6" idx="1"/>
            </p:cNvCxnSpPr>
            <p:nvPr/>
          </p:nvCxnSpPr>
          <p:spPr>
            <a:xfrm flipV="1">
              <a:off x="3635896" y="5743129"/>
              <a:ext cx="1368152" cy="350167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16" idx="1"/>
            </p:cNvCxnSpPr>
            <p:nvPr/>
          </p:nvCxnSpPr>
          <p:spPr>
            <a:xfrm flipV="1">
              <a:off x="2843808" y="5743129"/>
              <a:ext cx="2160240" cy="422175"/>
            </a:xfrm>
            <a:prstGeom prst="line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1846" y="3645024"/>
            <a:ext cx="3218819" cy="3027040"/>
            <a:chOff x="81846" y="3645024"/>
            <a:chExt cx="3218819" cy="302704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3645024"/>
              <a:ext cx="2689105" cy="302704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94675" y="4221088"/>
              <a:ext cx="1332656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13 cm high</a:t>
              </a:r>
            </a:p>
            <a:p>
              <a:pPr algn="ctr"/>
              <a:r>
                <a:rPr lang="en-US" sz="1400" dirty="0" smtClean="0"/>
                <a:t>TDR moderator</a:t>
              </a:r>
              <a:endParaRPr lang="en-US" sz="14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1846" y="5661248"/>
              <a:ext cx="1331640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1.5 cm high</a:t>
              </a:r>
            </a:p>
            <a:p>
              <a:pPr algn="ctr"/>
              <a:r>
                <a:rPr lang="en-US" sz="1400" dirty="0" smtClean="0"/>
                <a:t>flat moderator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836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Concerns and issues that must be assessed for a flat moderator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beam hole in the reflector has the same height as the hydrogen, which will require much reduced tolerances on beam hole alignment with the moderator</a:t>
            </a:r>
          </a:p>
          <a:p>
            <a:r>
              <a:rPr lang="en-US" dirty="0" smtClean="0"/>
              <a:t>In order to achieve the same angular acceptance into a guide, it must start much closer to the moderator</a:t>
            </a:r>
          </a:p>
          <a:p>
            <a:r>
              <a:rPr lang="en-US" dirty="0" smtClean="0"/>
              <a:t>Some instruments may prefer the greater intensity of a </a:t>
            </a:r>
            <a:br>
              <a:rPr lang="en-US" dirty="0" smtClean="0"/>
            </a:br>
            <a:r>
              <a:rPr lang="en-US" dirty="0" smtClean="0"/>
              <a:t>13-cm-high moderator over the higher brightness of a flat moderator</a:t>
            </a:r>
          </a:p>
          <a:p>
            <a:r>
              <a:rPr lang="en-US" dirty="0"/>
              <a:t>Need to verify experimentally</a:t>
            </a:r>
          </a:p>
          <a:p>
            <a:r>
              <a:rPr lang="en-US" dirty="0" smtClean="0"/>
              <a:t>These issues are currently being assessed within ESS Target Division and Science Directorate</a:t>
            </a:r>
          </a:p>
        </p:txBody>
      </p:sp>
    </p:spTree>
    <p:extLst>
      <p:ext uri="{BB962C8B-B14F-4D97-AF65-F5344CB8AC3E}">
        <p14:creationId xmlns:p14="http://schemas.microsoft.com/office/powerpoint/2010/main" val="276357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 smtClean="0"/>
              <a:t>Target Station Project Plan Shows Completion by End of 2019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/>
              <a:t>16</a:t>
            </a:fld>
            <a:endParaRPr lang="sv-SE" dirty="0"/>
          </a:p>
        </p:txBody>
      </p:sp>
      <p:grpSp>
        <p:nvGrpSpPr>
          <p:cNvPr id="29" name="Group 28"/>
          <p:cNvGrpSpPr/>
          <p:nvPr/>
        </p:nvGrpSpPr>
        <p:grpSpPr>
          <a:xfrm>
            <a:off x="589511" y="1412776"/>
            <a:ext cx="8591001" cy="5041102"/>
            <a:chOff x="547241" y="1433843"/>
            <a:chExt cx="8591001" cy="5041102"/>
          </a:xfrm>
        </p:grpSpPr>
        <p:grpSp>
          <p:nvGrpSpPr>
            <p:cNvPr id="6" name="Group 5"/>
            <p:cNvGrpSpPr/>
            <p:nvPr/>
          </p:nvGrpSpPr>
          <p:grpSpPr>
            <a:xfrm>
              <a:off x="609834" y="1800750"/>
              <a:ext cx="7467523" cy="4674195"/>
              <a:chOff x="1412306" y="1624381"/>
              <a:chExt cx="7467523" cy="277201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412306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656832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901358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45884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90410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34936" y="1624381"/>
                <a:ext cx="1244893" cy="2772018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  <a:alpha val="57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83260" y="1433843"/>
              <a:ext cx="7088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0100">
                <a:tabLst>
                  <a:tab pos="1317625" algn="l"/>
                  <a:tab pos="2635250" algn="l"/>
                  <a:tab pos="3778250" algn="l"/>
                  <a:tab pos="4968875" algn="l"/>
                  <a:tab pos="6286500" algn="l"/>
                </a:tabLst>
              </a:pPr>
              <a:r>
                <a:rPr lang="en-US" dirty="0" smtClean="0"/>
                <a:t> 2014	2015</a:t>
              </a:r>
              <a:r>
                <a:rPr lang="en-US" dirty="0"/>
                <a:t>	</a:t>
              </a:r>
              <a:r>
                <a:rPr lang="en-US" dirty="0" smtClean="0"/>
                <a:t>2016</a:t>
              </a:r>
              <a:r>
                <a:rPr lang="en-US" dirty="0"/>
                <a:t>	</a:t>
              </a:r>
              <a:r>
                <a:rPr lang="en-US" dirty="0" smtClean="0"/>
                <a:t>2017	2018</a:t>
              </a:r>
              <a:r>
                <a:rPr lang="en-US" dirty="0"/>
                <a:t>	</a:t>
              </a:r>
              <a:r>
                <a:rPr lang="en-US" dirty="0" smtClean="0"/>
                <a:t>2019</a:t>
              </a:r>
              <a:endParaRPr lang="en-US" dirty="0"/>
            </a:p>
          </p:txBody>
        </p:sp>
        <p:sp>
          <p:nvSpPr>
            <p:cNvPr id="14" name="Diamond 13"/>
            <p:cNvSpPr/>
            <p:nvPr/>
          </p:nvSpPr>
          <p:spPr>
            <a:xfrm>
              <a:off x="982265" y="1860751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3516008" y="3126706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iamond 15"/>
            <p:cNvSpPr/>
            <p:nvPr/>
          </p:nvSpPr>
          <p:spPr>
            <a:xfrm>
              <a:off x="5130775" y="3815401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/>
            <p:cNvSpPr/>
            <p:nvPr/>
          </p:nvSpPr>
          <p:spPr>
            <a:xfrm>
              <a:off x="5699832" y="4490198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7615280" y="5141479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7993295" y="5855831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7241" y="2051815"/>
              <a:ext cx="2754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Moderator concept finalized</a:t>
              </a:r>
              <a:endParaRPr lang="en-US" sz="1600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97306" y="4006983"/>
              <a:ext cx="47083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Access to Target Building for Monolith Installation</a:t>
              </a:r>
              <a:endParaRPr lang="en-US" sz="1600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46998" y="3331116"/>
              <a:ext cx="5396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Moderator-Reflector Plug Fabrication Contract Awarded</a:t>
              </a:r>
              <a:endParaRPr lang="en-US" sz="1600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47453" y="4669502"/>
              <a:ext cx="4509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Moderator-Reflector Assembly Delivered to ESS Site</a:t>
              </a:r>
              <a:endParaRPr lang="en-US" sz="1600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90616" y="6048029"/>
              <a:ext cx="3647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Target Station Construction Complete</a:t>
              </a:r>
              <a:endParaRPr lang="en-US" sz="1600" i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84882" y="5355020"/>
              <a:ext cx="30431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Target Station Ready for Beam</a:t>
              </a:r>
              <a:endParaRPr lang="en-US" sz="1600" i="1" dirty="0"/>
            </a:p>
          </p:txBody>
        </p:sp>
        <p:sp>
          <p:nvSpPr>
            <p:cNvPr id="26" name="Diamond 25"/>
            <p:cNvSpPr/>
            <p:nvPr/>
          </p:nvSpPr>
          <p:spPr>
            <a:xfrm>
              <a:off x="2911615" y="2458114"/>
              <a:ext cx="89911" cy="224780"/>
            </a:xfrm>
            <a:prstGeom prst="diamon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98836" y="2691585"/>
              <a:ext cx="5273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/>
                <a:t>Moderator-Reflector Assembly – Critical Design Review</a:t>
              </a:r>
              <a:endParaRPr lang="en-US" sz="1600" i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10303" y="5188749"/>
            <a:ext cx="3625320" cy="584776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</a:t>
            </a:r>
            <a:r>
              <a:rPr lang="en-US" sz="1600" dirty="0" smtClean="0"/>
              <a:t> months float to First </a:t>
            </a:r>
            <a:r>
              <a:rPr lang="en-US" sz="1600" dirty="0"/>
              <a:t>B</a:t>
            </a:r>
            <a:r>
              <a:rPr lang="en-US" sz="1600" dirty="0" smtClean="0"/>
              <a:t>eam-on-Target commitment of Dec 2019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56199" y="1988840"/>
            <a:ext cx="3625320" cy="584776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Target critical path goes through Moderator-Reflector System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429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Technical </a:t>
            </a:r>
            <a:r>
              <a:rPr lang="en-US" dirty="0"/>
              <a:t>r</a:t>
            </a:r>
            <a:r>
              <a:rPr lang="en-US" dirty="0" smtClean="0"/>
              <a:t>isks drive target development efforts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7321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7F7F7F"/>
                </a:solidFill>
              </a:rPr>
              <a:t>Engineering Development and Demonstration (EDD) activities </a:t>
            </a:r>
            <a:r>
              <a:rPr lang="en-US" sz="2400" dirty="0">
                <a:solidFill>
                  <a:srgbClr val="7F7F7F"/>
                </a:solidFill>
              </a:rPr>
              <a:t>focus on addressing key issues, such as rotating seal for </a:t>
            </a:r>
            <a:r>
              <a:rPr lang="en-US" sz="2400" dirty="0" smtClean="0">
                <a:solidFill>
                  <a:srgbClr val="7F7F7F"/>
                </a:solidFill>
              </a:rPr>
              <a:t>target, </a:t>
            </a:r>
            <a:r>
              <a:rPr lang="en-US" sz="2400" dirty="0">
                <a:solidFill>
                  <a:srgbClr val="7F7F7F"/>
                </a:solidFill>
              </a:rPr>
              <a:t>He cooling, </a:t>
            </a:r>
            <a:r>
              <a:rPr lang="en-US" sz="2400" dirty="0" smtClean="0">
                <a:solidFill>
                  <a:srgbClr val="7F7F7F"/>
                </a:solidFill>
              </a:rPr>
              <a:t>and remote handling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7F7F7F"/>
                </a:solidFill>
              </a:rPr>
              <a:t>EDDs must provide information for design evolution in a timely fashion</a:t>
            </a:r>
            <a:endParaRPr lang="en-US" sz="2000" dirty="0">
              <a:solidFill>
                <a:srgbClr val="7F7F7F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7F7F7F"/>
                </a:solidFill>
              </a:rPr>
              <a:t>W</a:t>
            </a:r>
            <a:r>
              <a:rPr lang="en-US" sz="2400" dirty="0" smtClean="0">
                <a:solidFill>
                  <a:srgbClr val="7F7F7F"/>
                </a:solidFill>
              </a:rPr>
              <a:t>ater</a:t>
            </a:r>
            <a:r>
              <a:rPr lang="en-US" sz="2400" dirty="0">
                <a:solidFill>
                  <a:srgbClr val="7F7F7F"/>
                </a:solidFill>
              </a:rPr>
              <a:t>-cooled </a:t>
            </a:r>
            <a:r>
              <a:rPr lang="en-US" sz="2400" dirty="0" smtClean="0">
                <a:solidFill>
                  <a:srgbClr val="7F7F7F"/>
                </a:solidFill>
              </a:rPr>
              <a:t>target with no need for emergency cooling </a:t>
            </a:r>
            <a:r>
              <a:rPr lang="en-US" sz="2400" dirty="0">
                <a:solidFill>
                  <a:srgbClr val="7F7F7F"/>
                </a:solidFill>
              </a:rPr>
              <a:t>being developed as a </a:t>
            </a:r>
            <a:r>
              <a:rPr lang="en-US" sz="2400" dirty="0" smtClean="0">
                <a:solidFill>
                  <a:srgbClr val="7F7F7F"/>
                </a:solidFill>
              </a:rPr>
              <a:t>backup solution </a:t>
            </a:r>
            <a:r>
              <a:rPr lang="en-US" sz="2400" dirty="0">
                <a:solidFill>
                  <a:srgbClr val="7F7F7F"/>
                </a:solidFill>
              </a:rPr>
              <a:t>for early operations if there are unforeseen difficulties with He-</a:t>
            </a:r>
            <a:r>
              <a:rPr lang="en-US" sz="2400" dirty="0" smtClean="0">
                <a:solidFill>
                  <a:srgbClr val="7F7F7F"/>
                </a:solidFill>
              </a:rPr>
              <a:t>cooling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7F7F7F"/>
                </a:solidFill>
              </a:rPr>
              <a:t>Need robust </a:t>
            </a:r>
            <a:r>
              <a:rPr lang="en-US" sz="2000" dirty="0">
                <a:solidFill>
                  <a:srgbClr val="7F7F7F"/>
                </a:solidFill>
              </a:rPr>
              <a:t>safety margin to facilitate </a:t>
            </a:r>
            <a:r>
              <a:rPr lang="en-US" sz="2000" dirty="0" smtClean="0">
                <a:solidFill>
                  <a:srgbClr val="7F7F7F"/>
                </a:solidFill>
              </a:rPr>
              <a:t>licensing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>
                <a:solidFill>
                  <a:srgbClr val="7F7F7F"/>
                </a:solidFill>
              </a:rPr>
              <a:t>May not work at 5 MW, but backup would buy several years to develop longer term solution while accelerator power ramps up</a:t>
            </a:r>
          </a:p>
          <a:p>
            <a:pPr lvl="1">
              <a:spcBef>
                <a:spcPts val="600"/>
              </a:spcBef>
            </a:pPr>
            <a:r>
              <a:rPr lang="en-US" sz="2000" b="1" dirty="0" smtClean="0">
                <a:solidFill>
                  <a:srgbClr val="7F7F7F"/>
                </a:solidFill>
              </a:rPr>
              <a:t>Decay heat removal study will be completed in May 2014 --- establishing power limit for a water-cooled target with passive removal of decay heat</a:t>
            </a:r>
            <a:endParaRPr lang="en-US" b="1" dirty="0" smtClean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847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Remarks: Major </a:t>
            </a:r>
            <a:r>
              <a:rPr lang="en-US" dirty="0"/>
              <a:t>Activities and Goals for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Hiring, hiring, hiring</a:t>
            </a:r>
          </a:p>
          <a:p>
            <a:r>
              <a:rPr lang="en-US" sz="1800" dirty="0" smtClean="0"/>
              <a:t>Work </a:t>
            </a:r>
            <a:r>
              <a:rPr lang="en-US" sz="1800" dirty="0"/>
              <a:t>with </a:t>
            </a:r>
            <a:r>
              <a:rPr lang="en-US" sz="1800" dirty="0" smtClean="0"/>
              <a:t>Science Directorate </a:t>
            </a:r>
            <a:r>
              <a:rPr lang="en-US" sz="1800" dirty="0"/>
              <a:t>to finalize strategy for moderator </a:t>
            </a:r>
            <a:r>
              <a:rPr lang="en-US" sz="1800" dirty="0" smtClean="0"/>
              <a:t>configuration </a:t>
            </a:r>
          </a:p>
          <a:p>
            <a:r>
              <a:rPr lang="en-US" sz="1800" dirty="0" smtClean="0"/>
              <a:t>Finalize </a:t>
            </a:r>
            <a:r>
              <a:rPr lang="en-US" sz="1800" dirty="0"/>
              <a:t>detailed requirements and key design features (He pressure in target loop, MR plug extraction scheme, monolith diameter, neutron beam extraction, …)</a:t>
            </a:r>
          </a:p>
          <a:p>
            <a:r>
              <a:rPr lang="en-US" sz="1800" dirty="0"/>
              <a:t>Complete water-cooled backup </a:t>
            </a:r>
            <a:r>
              <a:rPr lang="en-US" sz="1800" dirty="0" smtClean="0"/>
              <a:t>study</a:t>
            </a:r>
            <a:endParaRPr lang="en-US" sz="2000" dirty="0"/>
          </a:p>
          <a:p>
            <a:r>
              <a:rPr lang="en-US" sz="1800" dirty="0" smtClean="0"/>
              <a:t>Engineering </a:t>
            </a:r>
            <a:r>
              <a:rPr lang="en-US" sz="1800" dirty="0"/>
              <a:t>Development and </a:t>
            </a:r>
            <a:r>
              <a:rPr lang="en-US" sz="1800" dirty="0" smtClean="0"/>
              <a:t>Demonstrations (EDDs)</a:t>
            </a:r>
          </a:p>
          <a:p>
            <a:pPr lvl="1"/>
            <a:r>
              <a:rPr lang="en-US" sz="1400" dirty="0" smtClean="0"/>
              <a:t>Finalize plan</a:t>
            </a:r>
          </a:p>
          <a:p>
            <a:pPr lvl="1"/>
            <a:r>
              <a:rPr lang="en-US" sz="1400" dirty="0" smtClean="0"/>
              <a:t>Complete </a:t>
            </a:r>
            <a:r>
              <a:rPr lang="en-US" sz="1400" dirty="0"/>
              <a:t>initial phases of EDDs on tungsten fatigue properties, helium cooling flow studies, and rotating seal </a:t>
            </a:r>
            <a:r>
              <a:rPr lang="en-US" sz="1400" dirty="0" smtClean="0"/>
              <a:t>tests</a:t>
            </a:r>
          </a:p>
          <a:p>
            <a:pPr lvl="1"/>
            <a:r>
              <a:rPr lang="en-US" sz="1400" dirty="0"/>
              <a:t>B</a:t>
            </a:r>
            <a:r>
              <a:rPr lang="en-US" sz="1400" dirty="0" smtClean="0"/>
              <a:t>egin remote handling tests on mockups</a:t>
            </a:r>
            <a:endParaRPr lang="en-US" sz="1400" dirty="0"/>
          </a:p>
          <a:p>
            <a:r>
              <a:rPr lang="en-US" sz="1800" dirty="0" smtClean="0"/>
              <a:t>Conduct </a:t>
            </a:r>
            <a:r>
              <a:rPr lang="en-US" sz="1800" dirty="0"/>
              <a:t>Preliminary Design Reviews for critical components and </a:t>
            </a:r>
            <a:r>
              <a:rPr lang="en-US" sz="1800" dirty="0" smtClean="0"/>
              <a:t>subsystems</a:t>
            </a:r>
          </a:p>
          <a:p>
            <a:pPr lvl="1"/>
            <a:r>
              <a:rPr lang="en-US" sz="1800" dirty="0"/>
              <a:t>T</a:t>
            </a:r>
            <a:r>
              <a:rPr lang="en-US" sz="1400" dirty="0"/>
              <a:t>arget wheel and drive systems</a:t>
            </a:r>
            <a:endParaRPr lang="en-US" sz="1800" dirty="0"/>
          </a:p>
          <a:p>
            <a:pPr lvl="1"/>
            <a:r>
              <a:rPr lang="en-US" sz="1400" dirty="0"/>
              <a:t>Target helium cooling system</a:t>
            </a:r>
            <a:endParaRPr lang="en-US" sz="1800" dirty="0"/>
          </a:p>
          <a:p>
            <a:pPr lvl="1"/>
            <a:r>
              <a:rPr lang="en-US" sz="1400" dirty="0"/>
              <a:t>Moderator and Reflector plug</a:t>
            </a:r>
            <a:endParaRPr lang="en-US" sz="1800" dirty="0"/>
          </a:p>
          <a:p>
            <a:pPr lvl="1"/>
            <a:r>
              <a:rPr lang="en-US" sz="1400" dirty="0"/>
              <a:t>Neutron beam extraction system</a:t>
            </a:r>
            <a:endParaRPr lang="en-US" sz="1800" dirty="0"/>
          </a:p>
          <a:p>
            <a:pPr lvl="1"/>
            <a:r>
              <a:rPr lang="en-US" sz="1400" dirty="0"/>
              <a:t>Target monolith </a:t>
            </a:r>
            <a:r>
              <a:rPr lang="en-US" sz="1400" dirty="0" smtClean="0"/>
              <a:t>shielding</a:t>
            </a:r>
            <a:endParaRPr lang="en-US" sz="1400" dirty="0"/>
          </a:p>
          <a:p>
            <a:r>
              <a:rPr lang="en-US" sz="1800" dirty="0"/>
              <a:t>Work </a:t>
            </a:r>
            <a:r>
              <a:rPr lang="en-US" sz="1800" dirty="0" smtClean="0"/>
              <a:t>towards establishing </a:t>
            </a:r>
            <a:r>
              <a:rPr lang="en-US" sz="1800" dirty="0"/>
              <a:t>agreements with in-kind partners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97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s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9" t="4798" r="35387" b="7940"/>
          <a:stretch/>
        </p:blipFill>
        <p:spPr>
          <a:xfrm rot="5400000">
            <a:off x="2021619" y="-321230"/>
            <a:ext cx="5352878" cy="89649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1321" y="4364020"/>
            <a:ext cx="3353954" cy="1611971"/>
            <a:chOff x="2824810" y="4127622"/>
            <a:chExt cx="3353954" cy="1611971"/>
          </a:xfrm>
        </p:grpSpPr>
        <p:sp>
          <p:nvSpPr>
            <p:cNvPr id="8" name="TextBox 7"/>
            <p:cNvSpPr txBox="1"/>
            <p:nvPr/>
          </p:nvSpPr>
          <p:spPr>
            <a:xfrm>
              <a:off x="2824810" y="5277928"/>
              <a:ext cx="3353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Linear proton accelerator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4005207" y="4127622"/>
              <a:ext cx="415174" cy="1261898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498897" y="4241901"/>
            <a:ext cx="3533049" cy="996705"/>
            <a:chOff x="5462386" y="4005503"/>
            <a:chExt cx="3533049" cy="996705"/>
          </a:xfrm>
        </p:grpSpPr>
        <p:sp>
          <p:nvSpPr>
            <p:cNvPr id="11" name="TextBox 10"/>
            <p:cNvSpPr txBox="1"/>
            <p:nvPr/>
          </p:nvSpPr>
          <p:spPr>
            <a:xfrm>
              <a:off x="5462386" y="4540543"/>
              <a:ext cx="3533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Neutron instruments</a:t>
              </a:r>
              <a:endParaRPr lang="en-GB" sz="2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7108597" y="4005503"/>
              <a:ext cx="991363" cy="608313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419872" y="2729361"/>
            <a:ext cx="3456384" cy="657248"/>
            <a:chOff x="3411176" y="2531934"/>
            <a:chExt cx="3402559" cy="657248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4403589" y="2531934"/>
              <a:ext cx="2410146" cy="483615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11176" y="2727517"/>
              <a:ext cx="2018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Target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/>
          <a:lstStyle/>
          <a:p>
            <a:r>
              <a:rPr lang="en-US" sz="3600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 lIns="85699" tIns="42850" rIns="85699" bIns="42850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Target Station scope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Opportunities, issues, and risks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7F7F7F"/>
                </a:solidFill>
              </a:rPr>
              <a:t>Plans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3308" y="6336013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945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5" name="Picture 4" descr="A02-40---1-D01---zdo_20121106_Page_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4" t="40651" r="32120" b="7370"/>
          <a:stretch/>
        </p:blipFill>
        <p:spPr>
          <a:xfrm>
            <a:off x="826193" y="1484784"/>
            <a:ext cx="6827879" cy="533257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994307" y="4140746"/>
            <a:ext cx="1489928" cy="0"/>
          </a:xfrm>
          <a:prstGeom prst="straightConnector1">
            <a:avLst/>
          </a:prstGeom>
          <a:ln w="857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24471" y="4145799"/>
            <a:ext cx="405113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GB" dirty="0" smtClean="0"/>
              <a:t>H</a:t>
            </a:r>
            <a:r>
              <a:rPr lang="en-GB" baseline="30000" dirty="0" smtClean="0"/>
              <a:t>+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1691680" y="3284984"/>
            <a:ext cx="3763128" cy="1656184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3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pic>
        <p:nvPicPr>
          <p:cNvPr id="8" name="Picture 7" descr="Interfaces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905" b="794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16" t="17098" r="20121" b="20530"/>
          <a:stretch/>
        </p:blipFill>
        <p:spPr>
          <a:xfrm>
            <a:off x="-5889" y="1556792"/>
            <a:ext cx="9149889" cy="5008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8800" y="1705385"/>
            <a:ext cx="1088593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GB" dirty="0" smtClean="0"/>
              <a:t>L ~ 130 m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30361" y="5524685"/>
            <a:ext cx="4338439" cy="937163"/>
            <a:chOff x="85666" y="4816980"/>
            <a:chExt cx="11168599" cy="721646"/>
          </a:xfrm>
        </p:grpSpPr>
        <p:sp>
          <p:nvSpPr>
            <p:cNvPr id="11" name="TextBox 10"/>
            <p:cNvSpPr txBox="1"/>
            <p:nvPr/>
          </p:nvSpPr>
          <p:spPr>
            <a:xfrm>
              <a:off x="2824810" y="5277928"/>
              <a:ext cx="8429455" cy="26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Accelerator – Target interface area</a:t>
              </a: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 flipV="1">
              <a:off x="85666" y="4816980"/>
              <a:ext cx="2739145" cy="59129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430421" y="5041751"/>
            <a:ext cx="2650290" cy="1002473"/>
            <a:chOff x="1970571" y="4678493"/>
            <a:chExt cx="6822737" cy="771937"/>
          </a:xfrm>
        </p:grpSpPr>
        <p:sp>
          <p:nvSpPr>
            <p:cNvPr id="14" name="TextBox 13"/>
            <p:cNvSpPr txBox="1"/>
            <p:nvPr/>
          </p:nvSpPr>
          <p:spPr>
            <a:xfrm>
              <a:off x="4073247" y="5189732"/>
              <a:ext cx="4720061" cy="26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Target monolith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 flipV="1">
              <a:off x="1970571" y="4678493"/>
              <a:ext cx="2102676" cy="64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080712" y="5201970"/>
            <a:ext cx="1807129" cy="495356"/>
            <a:chOff x="3169239" y="4920431"/>
            <a:chExt cx="4652157" cy="381440"/>
          </a:xfrm>
        </p:grpSpPr>
        <p:sp>
          <p:nvSpPr>
            <p:cNvPr id="17" name="TextBox 16"/>
            <p:cNvSpPr txBox="1"/>
            <p:nvPr/>
          </p:nvSpPr>
          <p:spPr>
            <a:xfrm>
              <a:off x="4073248" y="5041174"/>
              <a:ext cx="3748148" cy="260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Utilities block</a:t>
              </a:r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>
            <a:xfrm flipH="1" flipV="1">
              <a:off x="3169239" y="4920431"/>
              <a:ext cx="904009" cy="2510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433468" y="1556793"/>
            <a:ext cx="1469849" cy="1716392"/>
            <a:chOff x="2824813" y="5277928"/>
            <a:chExt cx="4438105" cy="1730939"/>
          </a:xfrm>
        </p:grpSpPr>
        <p:sp>
          <p:nvSpPr>
            <p:cNvPr id="20" name="TextBox 19"/>
            <p:cNvSpPr txBox="1"/>
            <p:nvPr/>
          </p:nvSpPr>
          <p:spPr>
            <a:xfrm>
              <a:off x="2824813" y="5277928"/>
              <a:ext cx="2959660" cy="34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High bay</a:t>
              </a:r>
            </a:p>
          </p:txBody>
        </p:sp>
        <p:cxnSp>
          <p:nvCxnSpPr>
            <p:cNvPr id="21" name="Straight Arrow Connector 20"/>
            <p:cNvCxnSpPr>
              <a:stCxn id="20" idx="2"/>
            </p:cNvCxnSpPr>
            <p:nvPr/>
          </p:nvCxnSpPr>
          <p:spPr>
            <a:xfrm>
              <a:off x="4304644" y="5619351"/>
              <a:ext cx="2958274" cy="13895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642038" y="4579168"/>
            <a:ext cx="2336599" cy="779614"/>
            <a:chOff x="163571" y="4938298"/>
            <a:chExt cx="6015193" cy="600327"/>
          </a:xfrm>
        </p:grpSpPr>
        <p:sp>
          <p:nvSpPr>
            <p:cNvPr id="23" name="TextBox 22"/>
            <p:cNvSpPr txBox="1"/>
            <p:nvPr/>
          </p:nvSpPr>
          <p:spPr>
            <a:xfrm>
              <a:off x="2824810" y="5277928"/>
              <a:ext cx="3353954" cy="260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Active cells</a:t>
              </a:r>
            </a:p>
          </p:txBody>
        </p:sp>
        <p:cxnSp>
          <p:nvCxnSpPr>
            <p:cNvPr id="24" name="Straight Arrow Connector 23"/>
            <p:cNvCxnSpPr>
              <a:stCxn id="23" idx="1"/>
            </p:cNvCxnSpPr>
            <p:nvPr/>
          </p:nvCxnSpPr>
          <p:spPr>
            <a:xfrm flipH="1" flipV="1">
              <a:off x="163571" y="4938298"/>
              <a:ext cx="2661239" cy="4699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11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rmAutofit/>
          </a:bodyPr>
          <a:lstStyle/>
          <a:p>
            <a:r>
              <a:rPr lang="en-US" sz="3400" dirty="0" smtClean="0"/>
              <a:t>Target Station Scope – Monolith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9" name="Content Placeholder 28"/>
          <p:cNvSpPr>
            <a:spLocks noGrp="1"/>
          </p:cNvSpPr>
          <p:nvPr>
            <p:ph sz="half" idx="2"/>
          </p:nvPr>
        </p:nvSpPr>
        <p:spPr>
          <a:xfrm>
            <a:off x="5004049" y="1700808"/>
            <a:ext cx="3888431" cy="3031919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u="sng" dirty="0" smtClean="0"/>
              <a:t>Requirements</a:t>
            </a:r>
            <a:r>
              <a:rPr lang="en-US" sz="2000" dirty="0" smtClean="0"/>
              <a:t>:</a:t>
            </a:r>
          </a:p>
          <a:p>
            <a:pPr marL="223838" indent="-223838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Convert protons to neutrons</a:t>
            </a:r>
          </a:p>
          <a:p>
            <a:pPr marL="458788" lvl="1" indent="-225425">
              <a:buFont typeface="Arial"/>
              <a:buChar char="•"/>
            </a:pPr>
            <a:r>
              <a:rPr lang="en-US" sz="2000" dirty="0" smtClean="0"/>
              <a:t>Peak brightness </a:t>
            </a:r>
            <a:r>
              <a:rPr lang="en-US" sz="2000" dirty="0"/>
              <a:t>(</a:t>
            </a:r>
            <a:r>
              <a:rPr lang="en-US" sz="2000" dirty="0" smtClean="0"/>
              <a:t>E &lt; 10 </a:t>
            </a:r>
            <a:r>
              <a:rPr lang="en-US" sz="2000" dirty="0" err="1"/>
              <a:t>meV</a:t>
            </a:r>
            <a:r>
              <a:rPr lang="en-US" sz="2000" dirty="0"/>
              <a:t>) at 5 MW: </a:t>
            </a:r>
            <a:r>
              <a:rPr lang="en-US" sz="2000" dirty="0" smtClean="0"/>
              <a:t>2x10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 </a:t>
            </a:r>
            <a:r>
              <a:rPr lang="en-US" sz="2000" dirty="0"/>
              <a:t>n/cm</a:t>
            </a:r>
            <a:r>
              <a:rPr lang="en-US" sz="2000" baseline="30000" dirty="0"/>
              <a:t>2</a:t>
            </a:r>
            <a:r>
              <a:rPr lang="en-US" sz="2000" dirty="0"/>
              <a:t>/s/</a:t>
            </a:r>
            <a:r>
              <a:rPr lang="en-US" sz="2000" dirty="0" err="1" smtClean="0"/>
              <a:t>sr</a:t>
            </a:r>
            <a:r>
              <a:rPr lang="en-US" sz="2000" dirty="0"/>
              <a:t>  </a:t>
            </a:r>
            <a:r>
              <a:rPr lang="en-US" sz="2000" dirty="0" smtClean="0"/>
              <a:t>     (30 x ILL)</a:t>
            </a:r>
          </a:p>
          <a:p>
            <a:pPr marL="223838" indent="-22383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Heat removal -  5 MW proton beam</a:t>
            </a:r>
          </a:p>
          <a:p>
            <a:pPr marL="223838" indent="-22383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onfinement and shielding</a:t>
            </a:r>
          </a:p>
          <a:p>
            <a:pPr marL="223838" indent="-22383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20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u="sng" dirty="0" smtClean="0"/>
              <a:t>Unique features</a:t>
            </a:r>
            <a:r>
              <a:rPr lang="en-US" sz="2000" dirty="0" smtClean="0"/>
              <a:t>:</a:t>
            </a:r>
          </a:p>
          <a:p>
            <a:pPr marL="228600" lvl="1" indent="-22383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Rotating target</a:t>
            </a:r>
          </a:p>
          <a:p>
            <a:pPr marL="228600" lvl="1" indent="-223838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He-cooled W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90193"/>
            <a:ext cx="2133600" cy="365125"/>
          </a:xfrm>
        </p:spPr>
        <p:txBody>
          <a:bodyPr/>
          <a:lstStyle/>
          <a:p>
            <a:fld id="{038C62C7-F79B-CD4A-A5DF-5683BBEC4A65}" type="slidenum">
              <a:rPr lang="sv-SE" smtClean="0"/>
              <a:t>5</a:t>
            </a:fld>
            <a:endParaRPr lang="sv-SE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183021" y="1767126"/>
            <a:ext cx="5068033" cy="4817495"/>
            <a:chOff x="2154872" y="1255866"/>
            <a:chExt cx="4815722" cy="4577658"/>
          </a:xfrm>
        </p:grpSpPr>
        <p:pic>
          <p:nvPicPr>
            <p:cNvPr id="6" name="Content Placeholder 7" descr="3D Cut monolith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5" b="9964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4872" y="1255866"/>
              <a:ext cx="4815722" cy="457765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486043" y="4281888"/>
              <a:ext cx="1855681" cy="565296"/>
              <a:chOff x="3322729" y="4612965"/>
              <a:chExt cx="1855681" cy="565296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flipV="1">
                <a:off x="4016736" y="4612965"/>
                <a:ext cx="0" cy="27870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322729" y="4891669"/>
                <a:ext cx="1855681" cy="286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Proton beam window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788864" y="4281888"/>
              <a:ext cx="2447639" cy="991824"/>
              <a:chOff x="3322729" y="4153590"/>
              <a:chExt cx="2447639" cy="991824"/>
            </a:xfrm>
          </p:grpSpPr>
          <p:cxnSp>
            <p:nvCxnSpPr>
              <p:cNvPr id="24" name="Straight Arrow Connector 23"/>
              <p:cNvCxnSpPr/>
              <p:nvPr/>
            </p:nvCxnSpPr>
            <p:spPr>
              <a:xfrm flipV="1">
                <a:off x="4244334" y="4153590"/>
                <a:ext cx="0" cy="73807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3322729" y="4858822"/>
                <a:ext cx="2447639" cy="286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Moderator and reflector plug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790626" y="3957052"/>
              <a:ext cx="1181474" cy="1061579"/>
              <a:chOff x="3322729" y="4194156"/>
              <a:chExt cx="1181474" cy="1061579"/>
            </a:xfrm>
          </p:grpSpPr>
          <p:cxnSp>
            <p:nvCxnSpPr>
              <p:cNvPr id="22" name="Straight Arrow Connector 21"/>
              <p:cNvCxnSpPr>
                <a:stCxn id="23" idx="0"/>
              </p:cNvCxnSpPr>
              <p:nvPr/>
            </p:nvCxnSpPr>
            <p:spPr>
              <a:xfrm flipH="1" flipV="1">
                <a:off x="3626276" y="4194156"/>
                <a:ext cx="287191" cy="7749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322729" y="4969143"/>
                <a:ext cx="1181474" cy="286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Target wheel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145204" y="3968000"/>
              <a:ext cx="1688902" cy="790145"/>
              <a:chOff x="3212630" y="4474707"/>
              <a:chExt cx="1688902" cy="790145"/>
            </a:xfrm>
          </p:grpSpPr>
          <p:cxnSp>
            <p:nvCxnSpPr>
              <p:cNvPr id="20" name="Straight Arrow Connector 19"/>
              <p:cNvCxnSpPr>
                <a:stCxn id="21" idx="0"/>
              </p:cNvCxnSpPr>
              <p:nvPr/>
            </p:nvCxnSpPr>
            <p:spPr>
              <a:xfrm flipV="1">
                <a:off x="4057081" y="4474707"/>
                <a:ext cx="225857" cy="30293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212630" y="4777646"/>
                <a:ext cx="1688902" cy="487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Neutron beam extraction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486043" y="1255866"/>
              <a:ext cx="2043913" cy="524564"/>
              <a:chOff x="200030" y="4367106"/>
              <a:chExt cx="2043913" cy="524564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1502851" y="4653698"/>
                <a:ext cx="741092" cy="23797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200030" y="4367106"/>
                <a:ext cx="1812966" cy="286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latin typeface="Arial"/>
                    <a:cs typeface="Arial"/>
                  </a:rPr>
                  <a:t>Target drive housing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819127" y="4040662"/>
              <a:ext cx="1993226" cy="1671931"/>
              <a:chOff x="2491684" y="3649627"/>
              <a:chExt cx="1993226" cy="1671931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3959696" y="3649627"/>
                <a:ext cx="525214" cy="138533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2491684" y="5034966"/>
                <a:ext cx="1955247" cy="2865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0000"/>
                    </a:solidFill>
                    <a:latin typeface="Arial"/>
                    <a:cs typeface="Arial"/>
                  </a:rPr>
                  <a:t>Neutron beam window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203848" y="3501008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Steel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shielding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5576" y="3284984"/>
            <a:ext cx="177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Monolith</a:t>
            </a: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/>
                <a:cs typeface="Arial"/>
              </a:rPr>
              <a:t>liner</a:t>
            </a:r>
            <a:endParaRPr lang="en-GB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51520" y="3501008"/>
            <a:ext cx="936104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89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2479585" cy="1357196"/>
            <a:chOff x="0" y="0"/>
            <a:chExt cx="2479585" cy="1357196"/>
          </a:xfrm>
        </p:grpSpPr>
        <p:sp>
          <p:nvSpPr>
            <p:cNvPr id="18" name="Freeform 17"/>
            <p:cNvSpPr/>
            <p:nvPr/>
          </p:nvSpPr>
          <p:spPr>
            <a:xfrm>
              <a:off x="393700" y="288925"/>
              <a:ext cx="1997075" cy="635000"/>
            </a:xfrm>
            <a:custGeom>
              <a:avLst/>
              <a:gdLst>
                <a:gd name="connsiteX0" fmla="*/ 1997075 w 1997075"/>
                <a:gd name="connsiteY0" fmla="*/ 431800 h 635000"/>
                <a:gd name="connsiteX1" fmla="*/ 1793875 w 1997075"/>
                <a:gd name="connsiteY1" fmla="*/ 473075 h 635000"/>
                <a:gd name="connsiteX2" fmla="*/ 1622425 w 1997075"/>
                <a:gd name="connsiteY2" fmla="*/ 549275 h 635000"/>
                <a:gd name="connsiteX3" fmla="*/ 1247775 w 1997075"/>
                <a:gd name="connsiteY3" fmla="*/ 635000 h 635000"/>
                <a:gd name="connsiteX4" fmla="*/ 19050 w 1997075"/>
                <a:gd name="connsiteY4" fmla="*/ 542925 h 635000"/>
                <a:gd name="connsiteX5" fmla="*/ 0 w 1997075"/>
                <a:gd name="connsiteY5" fmla="*/ 276225 h 635000"/>
                <a:gd name="connsiteX6" fmla="*/ 1838325 w 1997075"/>
                <a:gd name="connsiteY6" fmla="*/ 0 h 635000"/>
                <a:gd name="connsiteX7" fmla="*/ 1997075 w 1997075"/>
                <a:gd name="connsiteY7" fmla="*/ 4318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075" h="635000">
                  <a:moveTo>
                    <a:pt x="1997075" y="431800"/>
                  </a:moveTo>
                  <a:lnTo>
                    <a:pt x="1793875" y="473075"/>
                  </a:lnTo>
                  <a:lnTo>
                    <a:pt x="1622425" y="549275"/>
                  </a:lnTo>
                  <a:lnTo>
                    <a:pt x="1247775" y="635000"/>
                  </a:lnTo>
                  <a:lnTo>
                    <a:pt x="19050" y="542925"/>
                  </a:lnTo>
                  <a:lnTo>
                    <a:pt x="0" y="276225"/>
                  </a:lnTo>
                  <a:lnTo>
                    <a:pt x="1838325" y="0"/>
                  </a:lnTo>
                  <a:lnTo>
                    <a:pt x="1997075" y="431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Interfac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6" t="17098" r="20121" b="20530"/>
            <a:stretch/>
          </p:blipFill>
          <p:spPr>
            <a:xfrm>
              <a:off x="0" y="0"/>
              <a:ext cx="2479585" cy="1357196"/>
            </a:xfrm>
            <a:prstGeom prst="rect">
              <a:avLst/>
            </a:prstGeom>
          </p:spPr>
        </p:pic>
      </p:grpSp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1" y="1492462"/>
            <a:ext cx="3158378" cy="26981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760" y="274638"/>
            <a:ext cx="5184576" cy="1143000"/>
          </a:xfrm>
        </p:spPr>
        <p:txBody>
          <a:bodyPr>
            <a:noAutofit/>
          </a:bodyPr>
          <a:lstStyle/>
          <a:p>
            <a:pPr algn="r"/>
            <a:r>
              <a:rPr lang="en-US" sz="2800" dirty="0"/>
              <a:t>He-cooled, rotating W target has a long-lifetime and is passively safe </a:t>
            </a:r>
          </a:p>
        </p:txBody>
      </p:sp>
      <p:pic>
        <p:nvPicPr>
          <p:cNvPr id="9" name="Picture 8" descr="Target_shaft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633" y="3501008"/>
            <a:ext cx="5216323" cy="3611301"/>
          </a:xfrm>
          <a:prstGeom prst="rect">
            <a:avLst/>
          </a:prstGeom>
        </p:spPr>
      </p:pic>
      <p:pic>
        <p:nvPicPr>
          <p:cNvPr id="11" name="Picture 10" descr="01_tungsten_arrangement_and_flow_pattern.png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8"/>
          <a:stretch/>
        </p:blipFill>
        <p:spPr>
          <a:xfrm>
            <a:off x="116439" y="4541244"/>
            <a:ext cx="3624798" cy="1846809"/>
          </a:xfrm>
          <a:prstGeom prst="rect">
            <a:avLst/>
          </a:prstGeom>
        </p:spPr>
      </p:pic>
      <p:pic>
        <p:nvPicPr>
          <p:cNvPr id="12" name="Content Placeholder 7" descr="3D Cut monolith.p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67" b="943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8015" r="26835" b="5370"/>
          <a:stretch/>
        </p:blipFill>
        <p:spPr>
          <a:xfrm>
            <a:off x="7371615" y="934025"/>
            <a:ext cx="1783766" cy="169558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45538" y="588973"/>
            <a:ext cx="537508" cy="6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8239626" y="980728"/>
            <a:ext cx="385564" cy="1169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563888" y="1455446"/>
            <a:ext cx="4938628" cy="290965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 smtClean="0">
                <a:solidFill>
                  <a:srgbClr val="000000"/>
                </a:solidFill>
              </a:rPr>
              <a:t>Tungsten slabs in 33 sectors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Helium coolant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Mass flow 3 kg/s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Pressure 0,3 </a:t>
            </a:r>
            <a:r>
              <a:rPr lang="en-GB" sz="1700" dirty="0" err="1" smtClean="0">
                <a:solidFill>
                  <a:srgbClr val="000000"/>
                </a:solidFill>
              </a:rPr>
              <a:t>Mpa</a:t>
            </a:r>
            <a:endParaRPr lang="en-GB" sz="1700" dirty="0" smtClean="0">
              <a:solidFill>
                <a:srgbClr val="000000"/>
              </a:solidFill>
            </a:endParaRP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Inlet/outlet temperatures: 20 °C/220 °C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Rotational speed 25,5 rpm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Wheel diameter 2,5 m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Shaft length &gt; 5 m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Lifetime ~ 5 years (@ 5 MW)</a:t>
            </a:r>
            <a:endParaRPr lang="en-GB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8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2479585" cy="1357196"/>
            <a:chOff x="0" y="0"/>
            <a:chExt cx="2479585" cy="1357196"/>
          </a:xfrm>
        </p:grpSpPr>
        <p:sp>
          <p:nvSpPr>
            <p:cNvPr id="18" name="Freeform 17"/>
            <p:cNvSpPr/>
            <p:nvPr/>
          </p:nvSpPr>
          <p:spPr>
            <a:xfrm>
              <a:off x="393700" y="288925"/>
              <a:ext cx="1997075" cy="635000"/>
            </a:xfrm>
            <a:custGeom>
              <a:avLst/>
              <a:gdLst>
                <a:gd name="connsiteX0" fmla="*/ 1997075 w 1997075"/>
                <a:gd name="connsiteY0" fmla="*/ 431800 h 635000"/>
                <a:gd name="connsiteX1" fmla="*/ 1793875 w 1997075"/>
                <a:gd name="connsiteY1" fmla="*/ 473075 h 635000"/>
                <a:gd name="connsiteX2" fmla="*/ 1622425 w 1997075"/>
                <a:gd name="connsiteY2" fmla="*/ 549275 h 635000"/>
                <a:gd name="connsiteX3" fmla="*/ 1247775 w 1997075"/>
                <a:gd name="connsiteY3" fmla="*/ 635000 h 635000"/>
                <a:gd name="connsiteX4" fmla="*/ 19050 w 1997075"/>
                <a:gd name="connsiteY4" fmla="*/ 542925 h 635000"/>
                <a:gd name="connsiteX5" fmla="*/ 0 w 1997075"/>
                <a:gd name="connsiteY5" fmla="*/ 276225 h 635000"/>
                <a:gd name="connsiteX6" fmla="*/ 1838325 w 1997075"/>
                <a:gd name="connsiteY6" fmla="*/ 0 h 635000"/>
                <a:gd name="connsiteX7" fmla="*/ 1997075 w 1997075"/>
                <a:gd name="connsiteY7" fmla="*/ 4318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075" h="635000">
                  <a:moveTo>
                    <a:pt x="1997075" y="431800"/>
                  </a:moveTo>
                  <a:lnTo>
                    <a:pt x="1793875" y="473075"/>
                  </a:lnTo>
                  <a:lnTo>
                    <a:pt x="1622425" y="549275"/>
                  </a:lnTo>
                  <a:lnTo>
                    <a:pt x="1247775" y="635000"/>
                  </a:lnTo>
                  <a:lnTo>
                    <a:pt x="19050" y="542925"/>
                  </a:lnTo>
                  <a:lnTo>
                    <a:pt x="0" y="276225"/>
                  </a:lnTo>
                  <a:lnTo>
                    <a:pt x="1838325" y="0"/>
                  </a:lnTo>
                  <a:lnTo>
                    <a:pt x="1997075" y="431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Interfac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6" t="17098" r="20121" b="20530"/>
            <a:stretch/>
          </p:blipFill>
          <p:spPr>
            <a:xfrm>
              <a:off x="0" y="0"/>
              <a:ext cx="2479585" cy="1357196"/>
            </a:xfrm>
            <a:prstGeom prst="rect">
              <a:avLst/>
            </a:prstGeom>
          </p:spPr>
        </p:pic>
      </p:grpSp>
      <p:pic>
        <p:nvPicPr>
          <p:cNvPr id="6" name="Picture 5" descr="MR08a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21566"/>
            <a:ext cx="1744708" cy="19354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16632"/>
            <a:ext cx="532859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Moderator and reflector </a:t>
            </a:r>
            <a:r>
              <a:rPr lang="en-US" dirty="0" smtClean="0"/>
              <a:t>plug integrates </a:t>
            </a:r>
            <a:r>
              <a:rPr lang="en-US" dirty="0"/>
              <a:t>two </a:t>
            </a:r>
            <a:r>
              <a:rPr lang="en-US" dirty="0" smtClean="0"/>
              <a:t>LH</a:t>
            </a:r>
            <a:r>
              <a:rPr lang="en-US" baseline="-25000" dirty="0" smtClean="0"/>
              <a:t>2</a:t>
            </a:r>
            <a:r>
              <a:rPr lang="en-US" dirty="0" smtClean="0"/>
              <a:t> moderators within a Be reflector</a:t>
            </a:r>
            <a:endParaRPr lang="en-US" dirty="0"/>
          </a:p>
        </p:txBody>
      </p:sp>
      <p:pic>
        <p:nvPicPr>
          <p:cNvPr id="13" name="Picture 12" descr="MR05b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36" y="1841073"/>
            <a:ext cx="1900236" cy="1515919"/>
          </a:xfrm>
          <a:prstGeom prst="rect">
            <a:avLst/>
          </a:prstGeom>
        </p:spPr>
      </p:pic>
      <p:pic>
        <p:nvPicPr>
          <p:cNvPr id="9" name="Picture 8" descr="MR08b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84" y="2069880"/>
            <a:ext cx="2585413" cy="4063758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6569849" y="2924944"/>
            <a:ext cx="2574151" cy="3501676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Inner reflector</a:t>
            </a:r>
          </a:p>
          <a:p>
            <a:pPr lvl="1"/>
            <a:r>
              <a:rPr lang="en-GB" sz="1400" dirty="0"/>
              <a:t>Beryllium</a:t>
            </a:r>
          </a:p>
          <a:p>
            <a:pPr lvl="1"/>
            <a:r>
              <a:rPr lang="en-GB" sz="1400" dirty="0"/>
              <a:t>Complex “cylindrical” aluminium vessel </a:t>
            </a:r>
          </a:p>
          <a:p>
            <a:pPr lvl="1"/>
            <a:r>
              <a:rPr lang="en-GB" sz="1400" dirty="0"/>
              <a:t>Water cooled</a:t>
            </a:r>
          </a:p>
          <a:p>
            <a:r>
              <a:rPr lang="en-GB" sz="1600" dirty="0"/>
              <a:t>Outer reflector</a:t>
            </a:r>
          </a:p>
          <a:p>
            <a:pPr lvl="1"/>
            <a:r>
              <a:rPr lang="en-GB" sz="1400" dirty="0"/>
              <a:t>Steel</a:t>
            </a:r>
          </a:p>
          <a:p>
            <a:pPr lvl="1"/>
            <a:r>
              <a:rPr lang="en-GB" sz="1400" dirty="0"/>
              <a:t>Water </a:t>
            </a:r>
            <a:r>
              <a:rPr lang="en-GB" sz="1400" dirty="0" smtClean="0"/>
              <a:t>cooled</a:t>
            </a:r>
            <a:endParaRPr lang="en-GB" sz="1400" dirty="0"/>
          </a:p>
        </p:txBody>
      </p:sp>
      <p:pic>
        <p:nvPicPr>
          <p:cNvPr id="12" name="Content Placeholder 7" descr="3D Cut monolith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67" b="943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8015" r="26835" b="5370"/>
          <a:stretch/>
        </p:blipFill>
        <p:spPr>
          <a:xfrm>
            <a:off x="7372652" y="908720"/>
            <a:ext cx="1783766" cy="169558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5538" y="588973"/>
            <a:ext cx="537508" cy="6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8074293" y="1545402"/>
            <a:ext cx="385564" cy="5796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107504" y="3387388"/>
            <a:ext cx="5405078" cy="34706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700" dirty="0" smtClean="0">
                <a:solidFill>
                  <a:srgbClr val="000000"/>
                </a:solidFill>
              </a:rPr>
              <a:t>Cold moderators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Super-critical hydrogen at 20 K and 1.5 </a:t>
            </a:r>
            <a:r>
              <a:rPr lang="en-GB" sz="1500" dirty="0" err="1" smtClean="0">
                <a:solidFill>
                  <a:srgbClr val="000000"/>
                </a:solidFill>
              </a:rPr>
              <a:t>Mpa</a:t>
            </a:r>
            <a:endParaRPr lang="en-GB" sz="1500" dirty="0">
              <a:solidFill>
                <a:srgbClr val="000000"/>
              </a:solidFill>
            </a:endParaRP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Aluminium alloy vessel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Expected lifetime ~ 1 year @ 5 MW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Vacuum jacket for insulation</a:t>
            </a:r>
          </a:p>
          <a:p>
            <a:r>
              <a:rPr lang="en-GB" sz="1700" dirty="0" smtClean="0">
                <a:solidFill>
                  <a:srgbClr val="000000"/>
                </a:solidFill>
              </a:rPr>
              <a:t>Water moderator assemblies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Thermal water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Pre-moderator surrounding </a:t>
            </a:r>
            <a:br>
              <a:rPr lang="en-GB" sz="1500" dirty="0" smtClean="0">
                <a:solidFill>
                  <a:srgbClr val="000000"/>
                </a:solidFill>
              </a:rPr>
            </a:br>
            <a:r>
              <a:rPr lang="en-GB" sz="1500" dirty="0" smtClean="0">
                <a:solidFill>
                  <a:srgbClr val="000000"/>
                </a:solidFill>
              </a:rPr>
              <a:t>the cold moderator vessel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Extended wings facilitate thermal or </a:t>
            </a:r>
            <a:br>
              <a:rPr lang="en-GB" sz="1500" dirty="0" smtClean="0">
                <a:solidFill>
                  <a:srgbClr val="000000"/>
                </a:solidFill>
              </a:rPr>
            </a:br>
            <a:r>
              <a:rPr lang="en-GB" sz="1500" dirty="0" smtClean="0">
                <a:solidFill>
                  <a:srgbClr val="000000"/>
                </a:solidFill>
              </a:rPr>
              <a:t>bi-spectral beam extraction</a:t>
            </a:r>
          </a:p>
          <a:p>
            <a:pPr lvl="1"/>
            <a:r>
              <a:rPr lang="en-GB" sz="1500" dirty="0" smtClean="0">
                <a:solidFill>
                  <a:srgbClr val="000000"/>
                </a:solidFill>
              </a:rPr>
              <a:t>Expected </a:t>
            </a:r>
            <a:r>
              <a:rPr lang="en-GB" sz="1500" dirty="0">
                <a:solidFill>
                  <a:srgbClr val="000000"/>
                </a:solidFill>
              </a:rPr>
              <a:t>lifetime ~ 1 year @ 5 MW</a:t>
            </a:r>
          </a:p>
        </p:txBody>
      </p:sp>
    </p:spTree>
    <p:extLst>
      <p:ext uri="{BB962C8B-B14F-4D97-AF65-F5344CB8AC3E}">
        <p14:creationId xmlns:p14="http://schemas.microsoft.com/office/powerpoint/2010/main" val="3814011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200936" y="1557877"/>
            <a:ext cx="5007480" cy="4913986"/>
            <a:chOff x="4319898" y="970688"/>
            <a:chExt cx="4829271" cy="47391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2819" b="-734"/>
            <a:stretch/>
          </p:blipFill>
          <p:spPr>
            <a:xfrm>
              <a:off x="4319898" y="970688"/>
              <a:ext cx="4829271" cy="4739105"/>
            </a:xfrm>
            <a:prstGeom prst="rect">
              <a:avLst/>
            </a:prstGeom>
          </p:spPr>
        </p:pic>
        <p:sp>
          <p:nvSpPr>
            <p:cNvPr id="11" name="Parallelogram 10"/>
            <p:cNvSpPr/>
            <p:nvPr/>
          </p:nvSpPr>
          <p:spPr>
            <a:xfrm rot="5400000" flipH="1">
              <a:off x="8717266" y="4485385"/>
              <a:ext cx="294711" cy="73678"/>
            </a:xfrm>
            <a:prstGeom prst="parallelogram">
              <a:avLst>
                <a:gd name="adj" fmla="val 127281"/>
              </a:avLst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" name="Parallelogram 11"/>
            <p:cNvSpPr/>
            <p:nvPr/>
          </p:nvSpPr>
          <p:spPr>
            <a:xfrm rot="16200000">
              <a:off x="6353685" y="5101331"/>
              <a:ext cx="197456" cy="138514"/>
            </a:xfrm>
            <a:prstGeom prst="parallelogram">
              <a:avLst>
                <a:gd name="adj" fmla="val 9244"/>
              </a:avLst>
            </a:prstGeom>
            <a:solidFill>
              <a:srgbClr val="5D5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556972" y="5097120"/>
              <a:ext cx="159173" cy="176827"/>
            </a:xfrm>
            <a:prstGeom prst="rect">
              <a:avLst/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64284" y="5098384"/>
              <a:ext cx="159173" cy="176827"/>
            </a:xfrm>
            <a:prstGeom prst="rect">
              <a:avLst/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51159" y="5089543"/>
              <a:ext cx="147355" cy="176827"/>
            </a:xfrm>
            <a:prstGeom prst="rect">
              <a:avLst/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Parallelogram 15"/>
            <p:cNvSpPr/>
            <p:nvPr/>
          </p:nvSpPr>
          <p:spPr>
            <a:xfrm rot="5400000" flipH="1">
              <a:off x="7326303" y="5060072"/>
              <a:ext cx="206298" cy="147355"/>
            </a:xfrm>
            <a:prstGeom prst="parallelogram">
              <a:avLst>
                <a:gd name="adj" fmla="val 14773"/>
              </a:avLst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Parallelogram 16"/>
            <p:cNvSpPr/>
            <p:nvPr/>
          </p:nvSpPr>
          <p:spPr>
            <a:xfrm rot="5400000" flipH="1">
              <a:off x="7142037" y="5089543"/>
              <a:ext cx="191562" cy="147355"/>
            </a:xfrm>
            <a:prstGeom prst="parallelogram">
              <a:avLst>
                <a:gd name="adj" fmla="val 6679"/>
              </a:avLst>
            </a:prstGeom>
            <a:solidFill>
              <a:srgbClr val="57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Parallelogram 17"/>
            <p:cNvSpPr/>
            <p:nvPr/>
          </p:nvSpPr>
          <p:spPr>
            <a:xfrm rot="5400000" flipH="1">
              <a:off x="7665260" y="4971659"/>
              <a:ext cx="235769" cy="147355"/>
            </a:xfrm>
            <a:prstGeom prst="parallelogram">
              <a:avLst>
                <a:gd name="adj" fmla="val 26936"/>
              </a:avLst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Parallelogram 18"/>
            <p:cNvSpPr/>
            <p:nvPr/>
          </p:nvSpPr>
          <p:spPr>
            <a:xfrm rot="5400000" flipH="1">
              <a:off x="7495781" y="5028710"/>
              <a:ext cx="221033" cy="147355"/>
            </a:xfrm>
            <a:prstGeom prst="parallelogram">
              <a:avLst>
                <a:gd name="adj" fmla="val 26936"/>
              </a:avLst>
            </a:prstGeom>
            <a:solidFill>
              <a:srgbClr val="57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Parallelogram 19"/>
            <p:cNvSpPr/>
            <p:nvPr/>
          </p:nvSpPr>
          <p:spPr>
            <a:xfrm rot="5400000" flipH="1">
              <a:off x="8844228" y="4286541"/>
              <a:ext cx="294711" cy="29471"/>
            </a:xfrm>
            <a:prstGeom prst="parallelogram">
              <a:avLst>
                <a:gd name="adj" fmla="val 282049"/>
              </a:avLst>
            </a:prstGeom>
            <a:solidFill>
              <a:srgbClr val="57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Parallelogram 20"/>
            <p:cNvSpPr/>
            <p:nvPr/>
          </p:nvSpPr>
          <p:spPr>
            <a:xfrm rot="5400000" flipH="1">
              <a:off x="8409293" y="4757993"/>
              <a:ext cx="279975" cy="103149"/>
            </a:xfrm>
            <a:prstGeom prst="parallelogram">
              <a:avLst>
                <a:gd name="adj" fmla="val 67150"/>
              </a:avLst>
            </a:prstGeom>
            <a:solidFill>
              <a:srgbClr val="5859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Parallelogram 21"/>
            <p:cNvSpPr/>
            <p:nvPr/>
          </p:nvSpPr>
          <p:spPr>
            <a:xfrm rot="5400000" flipH="1">
              <a:off x="8144204" y="4912716"/>
              <a:ext cx="250504" cy="117884"/>
            </a:xfrm>
            <a:prstGeom prst="parallelogram">
              <a:avLst>
                <a:gd name="adj" fmla="val 40619"/>
              </a:avLst>
            </a:prstGeom>
            <a:solidFill>
              <a:srgbClr val="57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0"/>
            <a:ext cx="2479585" cy="1357196"/>
            <a:chOff x="0" y="0"/>
            <a:chExt cx="2479585" cy="1357196"/>
          </a:xfrm>
        </p:grpSpPr>
        <p:sp>
          <p:nvSpPr>
            <p:cNvPr id="27" name="Freeform 26"/>
            <p:cNvSpPr/>
            <p:nvPr/>
          </p:nvSpPr>
          <p:spPr>
            <a:xfrm>
              <a:off x="393700" y="288925"/>
              <a:ext cx="1997075" cy="635000"/>
            </a:xfrm>
            <a:custGeom>
              <a:avLst/>
              <a:gdLst>
                <a:gd name="connsiteX0" fmla="*/ 1997075 w 1997075"/>
                <a:gd name="connsiteY0" fmla="*/ 431800 h 635000"/>
                <a:gd name="connsiteX1" fmla="*/ 1793875 w 1997075"/>
                <a:gd name="connsiteY1" fmla="*/ 473075 h 635000"/>
                <a:gd name="connsiteX2" fmla="*/ 1622425 w 1997075"/>
                <a:gd name="connsiteY2" fmla="*/ 549275 h 635000"/>
                <a:gd name="connsiteX3" fmla="*/ 1247775 w 1997075"/>
                <a:gd name="connsiteY3" fmla="*/ 635000 h 635000"/>
                <a:gd name="connsiteX4" fmla="*/ 19050 w 1997075"/>
                <a:gd name="connsiteY4" fmla="*/ 542925 h 635000"/>
                <a:gd name="connsiteX5" fmla="*/ 0 w 1997075"/>
                <a:gd name="connsiteY5" fmla="*/ 276225 h 635000"/>
                <a:gd name="connsiteX6" fmla="*/ 1838325 w 1997075"/>
                <a:gd name="connsiteY6" fmla="*/ 0 h 635000"/>
                <a:gd name="connsiteX7" fmla="*/ 1997075 w 1997075"/>
                <a:gd name="connsiteY7" fmla="*/ 4318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075" h="635000">
                  <a:moveTo>
                    <a:pt x="1997075" y="431800"/>
                  </a:moveTo>
                  <a:lnTo>
                    <a:pt x="1793875" y="473075"/>
                  </a:lnTo>
                  <a:lnTo>
                    <a:pt x="1622425" y="549275"/>
                  </a:lnTo>
                  <a:lnTo>
                    <a:pt x="1247775" y="635000"/>
                  </a:lnTo>
                  <a:lnTo>
                    <a:pt x="19050" y="542925"/>
                  </a:lnTo>
                  <a:lnTo>
                    <a:pt x="0" y="276225"/>
                  </a:lnTo>
                  <a:lnTo>
                    <a:pt x="1838325" y="0"/>
                  </a:lnTo>
                  <a:lnTo>
                    <a:pt x="1997075" y="431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27" descr="Interfac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6" t="17098" r="20121" b="20530"/>
            <a:stretch/>
          </p:blipFill>
          <p:spPr>
            <a:xfrm>
              <a:off x="0" y="0"/>
              <a:ext cx="2479585" cy="1357196"/>
            </a:xfrm>
            <a:prstGeom prst="rect">
              <a:avLst/>
            </a:prstGeom>
          </p:spPr>
        </p:pic>
      </p:grpSp>
      <p:sp>
        <p:nvSpPr>
          <p:cNvPr id="25" name="Text Placeholder 3"/>
          <p:cNvSpPr txBox="1">
            <a:spLocks/>
          </p:cNvSpPr>
          <p:nvPr/>
        </p:nvSpPr>
        <p:spPr>
          <a:xfrm>
            <a:off x="332740" y="1371918"/>
            <a:ext cx="5994366" cy="5009410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65806" indent="-365806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792579" indent="-304838" algn="l" defTabSz="487741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1219352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463223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4pPr>
            <a:lvl5pPr marL="1950964" indent="0" algn="l" defTabSz="487741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5pPr>
            <a:lvl6pPr marL="2682575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316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8057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798" indent="-243870" algn="l" defTabSz="487741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00" baseline="30000" dirty="0"/>
          </a:p>
          <a:p>
            <a:pPr marL="0" indent="0">
              <a:buNone/>
            </a:pPr>
            <a:r>
              <a:rPr lang="en-US" sz="1900" dirty="0"/>
              <a:t>The purposes of the target monolith, i.e. the structure that houses the main target systems, are:</a:t>
            </a:r>
          </a:p>
          <a:p>
            <a:r>
              <a:rPr lang="en-US" sz="1900" dirty="0"/>
              <a:t>Provide shielding</a:t>
            </a:r>
          </a:p>
          <a:p>
            <a:pPr lvl="1"/>
            <a:r>
              <a:rPr lang="en-US" sz="1500" dirty="0"/>
              <a:t>sufficient for </a:t>
            </a:r>
            <a:r>
              <a:rPr lang="en-US" sz="1500" dirty="0" smtClean="0"/>
              <a:t>personnel </a:t>
            </a:r>
            <a:r>
              <a:rPr lang="en-US" sz="1500" dirty="0"/>
              <a:t>protection</a:t>
            </a:r>
          </a:p>
          <a:p>
            <a:pPr lvl="1"/>
            <a:r>
              <a:rPr lang="en-US" sz="1500" dirty="0"/>
              <a:t>for reduction of background for the </a:t>
            </a:r>
            <a:br>
              <a:rPr lang="en-US" sz="1500" dirty="0"/>
            </a:br>
            <a:r>
              <a:rPr lang="en-US" sz="1500" dirty="0"/>
              <a:t>neutron science </a:t>
            </a:r>
            <a:r>
              <a:rPr lang="en-US" sz="1500" dirty="0" smtClean="0"/>
              <a:t>instruments</a:t>
            </a:r>
            <a:endParaRPr lang="en-US" sz="1500" dirty="0"/>
          </a:p>
          <a:p>
            <a:r>
              <a:rPr lang="en-US" sz="1900" dirty="0"/>
              <a:t>Confine radioactive inventory</a:t>
            </a:r>
          </a:p>
          <a:p>
            <a:pPr lvl="1"/>
            <a:r>
              <a:rPr lang="en-US" sz="1500" dirty="0"/>
              <a:t>during normal situations</a:t>
            </a:r>
          </a:p>
          <a:p>
            <a:pPr lvl="1"/>
            <a:r>
              <a:rPr lang="en-US" sz="1500" dirty="0"/>
              <a:t>in off-normal situations</a:t>
            </a:r>
          </a:p>
          <a:p>
            <a:r>
              <a:rPr lang="en-US" sz="1900" dirty="0"/>
              <a:t>Extraction of neutron beams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Dimensions</a:t>
            </a:r>
          </a:p>
          <a:p>
            <a:pPr lvl="1"/>
            <a:r>
              <a:rPr lang="en-US" sz="1600" dirty="0"/>
              <a:t>Diameter ~ 12 m</a:t>
            </a:r>
          </a:p>
          <a:p>
            <a:pPr lvl="1"/>
            <a:r>
              <a:rPr lang="en-US" sz="1600" dirty="0"/>
              <a:t>Height ~ 8 m</a:t>
            </a:r>
          </a:p>
          <a:p>
            <a:pPr lvl="1"/>
            <a:r>
              <a:rPr lang="en-US" sz="1600" dirty="0"/>
              <a:t>Mass ~ 7000 </a:t>
            </a:r>
            <a:r>
              <a:rPr lang="en-US" sz="1600" dirty="0" err="1"/>
              <a:t>tonnes</a:t>
            </a:r>
            <a:r>
              <a:rPr lang="en-US" sz="1600" dirty="0"/>
              <a:t> (mainly steel)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1760" y="188640"/>
            <a:ext cx="5184576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Monolith Systems serve shielding and confinement </a:t>
            </a:r>
            <a:r>
              <a:rPr lang="en-US" sz="2800" dirty="0" smtClean="0"/>
              <a:t>functions and facilitate neutron beam extraction </a:t>
            </a:r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345538" y="588973"/>
            <a:ext cx="537508" cy="6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0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2479585" cy="1357196"/>
            <a:chOff x="0" y="0"/>
            <a:chExt cx="2479585" cy="1357196"/>
          </a:xfrm>
        </p:grpSpPr>
        <p:sp>
          <p:nvSpPr>
            <p:cNvPr id="16" name="Freeform 15"/>
            <p:cNvSpPr/>
            <p:nvPr/>
          </p:nvSpPr>
          <p:spPr>
            <a:xfrm>
              <a:off x="393700" y="288925"/>
              <a:ext cx="1997075" cy="635000"/>
            </a:xfrm>
            <a:custGeom>
              <a:avLst/>
              <a:gdLst>
                <a:gd name="connsiteX0" fmla="*/ 1997075 w 1997075"/>
                <a:gd name="connsiteY0" fmla="*/ 431800 h 635000"/>
                <a:gd name="connsiteX1" fmla="*/ 1793875 w 1997075"/>
                <a:gd name="connsiteY1" fmla="*/ 473075 h 635000"/>
                <a:gd name="connsiteX2" fmla="*/ 1622425 w 1997075"/>
                <a:gd name="connsiteY2" fmla="*/ 549275 h 635000"/>
                <a:gd name="connsiteX3" fmla="*/ 1247775 w 1997075"/>
                <a:gd name="connsiteY3" fmla="*/ 635000 h 635000"/>
                <a:gd name="connsiteX4" fmla="*/ 19050 w 1997075"/>
                <a:gd name="connsiteY4" fmla="*/ 542925 h 635000"/>
                <a:gd name="connsiteX5" fmla="*/ 0 w 1997075"/>
                <a:gd name="connsiteY5" fmla="*/ 276225 h 635000"/>
                <a:gd name="connsiteX6" fmla="*/ 1838325 w 1997075"/>
                <a:gd name="connsiteY6" fmla="*/ 0 h 635000"/>
                <a:gd name="connsiteX7" fmla="*/ 1997075 w 1997075"/>
                <a:gd name="connsiteY7" fmla="*/ 4318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075" h="635000">
                  <a:moveTo>
                    <a:pt x="1997075" y="431800"/>
                  </a:moveTo>
                  <a:lnTo>
                    <a:pt x="1793875" y="473075"/>
                  </a:lnTo>
                  <a:lnTo>
                    <a:pt x="1622425" y="549275"/>
                  </a:lnTo>
                  <a:lnTo>
                    <a:pt x="1247775" y="635000"/>
                  </a:lnTo>
                  <a:lnTo>
                    <a:pt x="19050" y="542925"/>
                  </a:lnTo>
                  <a:lnTo>
                    <a:pt x="0" y="276225"/>
                  </a:lnTo>
                  <a:lnTo>
                    <a:pt x="1838325" y="0"/>
                  </a:lnTo>
                  <a:lnTo>
                    <a:pt x="1997075" y="431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Interfac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05" b="7947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6" t="17098" r="20121" b="20530"/>
            <a:stretch/>
          </p:blipFill>
          <p:spPr>
            <a:xfrm>
              <a:off x="0" y="0"/>
              <a:ext cx="2479585" cy="1357196"/>
            </a:xfrm>
            <a:prstGeom prst="rect">
              <a:avLst/>
            </a:prstGeom>
          </p:spPr>
        </p:pic>
      </p:grpSp>
      <p:pic>
        <p:nvPicPr>
          <p:cNvPr id="2" name="Picture 1" descr="WP8-Figure 3_7-The PBW Module including seals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>
          <a:xfrm>
            <a:off x="0" y="1484784"/>
            <a:ext cx="3822255" cy="48106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3285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Proton beam window interfaces with accelerator systems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4"/>
          <a:stretch/>
        </p:blipFill>
        <p:spPr bwMode="auto">
          <a:xfrm>
            <a:off x="6228184" y="4725144"/>
            <a:ext cx="2736304" cy="2013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7" descr="3D Cut monolith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67" b="9431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8015" r="26835" b="5370"/>
          <a:stretch/>
        </p:blipFill>
        <p:spPr>
          <a:xfrm>
            <a:off x="7360234" y="908720"/>
            <a:ext cx="1783766" cy="169558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45538" y="588973"/>
            <a:ext cx="537508" cy="6273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571003" y="1790865"/>
            <a:ext cx="394679" cy="372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07" tIns="42853" rIns="85707" bIns="42853" rtlCol="0" anchor="ctr"/>
          <a:lstStyle/>
          <a:p>
            <a:pPr algn="ctr"/>
            <a:endParaRPr lang="en-GB"/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3635896" y="1821451"/>
            <a:ext cx="5364088" cy="44878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100" dirty="0" smtClean="0">
                <a:solidFill>
                  <a:srgbClr val="000000"/>
                </a:solidFill>
              </a:rPr>
              <a:t>Separates the ultra high </a:t>
            </a:r>
            <a:br>
              <a:rPr lang="en-GB" sz="2100" dirty="0" smtClean="0">
                <a:solidFill>
                  <a:srgbClr val="000000"/>
                </a:solidFill>
              </a:rPr>
            </a:br>
            <a:r>
              <a:rPr lang="en-GB" sz="2100" dirty="0" smtClean="0">
                <a:solidFill>
                  <a:srgbClr val="000000"/>
                </a:solidFill>
              </a:rPr>
              <a:t>vacuum of the proton beam </a:t>
            </a:r>
            <a:br>
              <a:rPr lang="en-GB" sz="2100" dirty="0" smtClean="0">
                <a:solidFill>
                  <a:srgbClr val="000000"/>
                </a:solidFill>
              </a:rPr>
            </a:br>
            <a:r>
              <a:rPr lang="en-GB" sz="2100" dirty="0" smtClean="0">
                <a:solidFill>
                  <a:srgbClr val="000000"/>
                </a:solidFill>
              </a:rPr>
              <a:t>tube and the helium atmosphere </a:t>
            </a:r>
            <a:br>
              <a:rPr lang="en-GB" sz="2100" dirty="0" smtClean="0">
                <a:solidFill>
                  <a:srgbClr val="000000"/>
                </a:solidFill>
              </a:rPr>
            </a:br>
            <a:r>
              <a:rPr lang="en-GB" sz="2100" dirty="0" smtClean="0">
                <a:solidFill>
                  <a:srgbClr val="000000"/>
                </a:solidFill>
              </a:rPr>
              <a:t>inside the monolith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Water cooled steel frame and flanges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Double inflatable metal seals on each side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Expected lifetime ~ ½-1 year @ 5 MW </a:t>
            </a:r>
          </a:p>
          <a:p>
            <a:r>
              <a:rPr lang="en-GB" sz="2100" dirty="0" smtClean="0">
                <a:solidFill>
                  <a:srgbClr val="000000"/>
                </a:solidFill>
              </a:rPr>
              <a:t>Window uses pan flute design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Aluminium alloy</a:t>
            </a:r>
          </a:p>
          <a:p>
            <a:pPr lvl="1"/>
            <a:r>
              <a:rPr lang="en-GB" sz="1700" dirty="0" smtClean="0">
                <a:solidFill>
                  <a:srgbClr val="000000"/>
                </a:solidFill>
              </a:rPr>
              <a:t>Helium cooled</a:t>
            </a:r>
            <a:endParaRPr lang="en-GB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1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2467</TotalTime>
  <Words>1133</Words>
  <Application>Microsoft Macintosh PowerPoint</Application>
  <PresentationFormat>On-screen Show (4:3)</PresentationFormat>
  <Paragraphs>223</Paragraphs>
  <Slides>18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ESS Core Powerpoint</vt:lpstr>
      <vt:lpstr>PowerPoint Presentation</vt:lpstr>
      <vt:lpstr>Outline</vt:lpstr>
      <vt:lpstr>Target Station Layout</vt:lpstr>
      <vt:lpstr>Target Station Layout</vt:lpstr>
      <vt:lpstr>Target Station Scope – Monolith</vt:lpstr>
      <vt:lpstr>He-cooled, rotating W target has a long-lifetime and is passively safe </vt:lpstr>
      <vt:lpstr>Moderator and reflector plug integrates two LH2 moderators within a Be reflector</vt:lpstr>
      <vt:lpstr>Monolith Systems serve shielding and confinement functions and facilitate neutron beam extraction </vt:lpstr>
      <vt:lpstr>Proton beam window interfaces with accelerator systems</vt:lpstr>
      <vt:lpstr>Fluid Systems provide primary and secondary cooling and process/confine radioactive fluids</vt:lpstr>
      <vt:lpstr>Remote Handling Systems maintain target equipment and package and process waste</vt:lpstr>
      <vt:lpstr>Target Safety System protects public and environment from radioactive hazard</vt:lpstr>
      <vt:lpstr>Moderator optimization studies have identified a potential opportunity for huge increase in neutron brightness</vt:lpstr>
      <vt:lpstr>We are pursuing a huge increase in neutron brightness (equivalent to 15 MW accelerator for some instruments)</vt:lpstr>
      <vt:lpstr>Concerns and issues that must be assessed for a flat moderator</vt:lpstr>
      <vt:lpstr>Target Station Project Plan Shows Completion by End of 2019</vt:lpstr>
      <vt:lpstr>Technical risks drive target development efforts</vt:lpstr>
      <vt:lpstr>Closing Remarks: Major Activities and Goals for 2014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92</cp:revision>
  <cp:lastPrinted>2013-12-10T10:31:05Z</cp:lastPrinted>
  <dcterms:created xsi:type="dcterms:W3CDTF">2013-10-29T16:05:10Z</dcterms:created>
  <dcterms:modified xsi:type="dcterms:W3CDTF">2013-12-10T10:43:11Z</dcterms:modified>
</cp:coreProperties>
</file>