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40"/>
  </p:notesMasterIdLst>
  <p:handoutMasterIdLst>
    <p:handoutMasterId r:id="rId41"/>
  </p:handoutMasterIdLst>
  <p:sldIdLst>
    <p:sldId id="286" r:id="rId3"/>
    <p:sldId id="466" r:id="rId4"/>
    <p:sldId id="381" r:id="rId5"/>
    <p:sldId id="415" r:id="rId6"/>
    <p:sldId id="419" r:id="rId7"/>
    <p:sldId id="418" r:id="rId8"/>
    <p:sldId id="450" r:id="rId9"/>
    <p:sldId id="471" r:id="rId10"/>
    <p:sldId id="470" r:id="rId11"/>
    <p:sldId id="469" r:id="rId12"/>
    <p:sldId id="420" r:id="rId13"/>
    <p:sldId id="417" r:id="rId14"/>
    <p:sldId id="461" r:id="rId15"/>
    <p:sldId id="445" r:id="rId16"/>
    <p:sldId id="421" r:id="rId17"/>
    <p:sldId id="424" r:id="rId18"/>
    <p:sldId id="425" r:id="rId19"/>
    <p:sldId id="429" r:id="rId20"/>
    <p:sldId id="463" r:id="rId21"/>
    <p:sldId id="430" r:id="rId22"/>
    <p:sldId id="431" r:id="rId23"/>
    <p:sldId id="434" r:id="rId24"/>
    <p:sldId id="433" r:id="rId25"/>
    <p:sldId id="436" r:id="rId26"/>
    <p:sldId id="467" r:id="rId27"/>
    <p:sldId id="447" r:id="rId28"/>
    <p:sldId id="439" r:id="rId29"/>
    <p:sldId id="440" r:id="rId30"/>
    <p:sldId id="451" r:id="rId31"/>
    <p:sldId id="453" r:id="rId32"/>
    <p:sldId id="452" r:id="rId33"/>
    <p:sldId id="454" r:id="rId34"/>
    <p:sldId id="455" r:id="rId35"/>
    <p:sldId id="456" r:id="rId36"/>
    <p:sldId id="457" r:id="rId37"/>
    <p:sldId id="458" r:id="rId38"/>
    <p:sldId id="459" r:id="rId3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32">
          <p15:clr>
            <a:srgbClr val="A4A3A4"/>
          </p15:clr>
        </p15:guide>
        <p15:guide id="2" orient="horz" pos="908">
          <p15:clr>
            <a:srgbClr val="A4A3A4"/>
          </p15:clr>
        </p15:guide>
        <p15:guide id="3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100"/>
    <a:srgbClr val="FF7D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 autoAdjust="0"/>
    <p:restoredTop sz="99518" autoAdjust="0"/>
  </p:normalViewPr>
  <p:slideViewPr>
    <p:cSldViewPr snapToGrid="0" snapToObjects="1">
      <p:cViewPr varScale="1">
        <p:scale>
          <a:sx n="91" d="100"/>
          <a:sy n="91" d="100"/>
        </p:scale>
        <p:origin x="-120" y="-800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12/10/13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12/10/13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408940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-31277" y="31454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FF"/>
                </a:solidFill>
              </a:rPr>
              <a:t>Software Core Components (ICS WP3) 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8" name="textruta 3"/>
          <p:cNvSpPr txBox="1"/>
          <p:nvPr/>
        </p:nvSpPr>
        <p:spPr>
          <a:xfrm>
            <a:off x="0" y="4771581"/>
            <a:ext cx="9144000" cy="177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Suzanne Gysin </a:t>
            </a:r>
          </a:p>
          <a:p>
            <a:pPr algn="ctr"/>
            <a:r>
              <a:rPr lang="en-GB" sz="2400" dirty="0">
                <a:solidFill>
                  <a:srgbClr val="FFFFFF"/>
                </a:solidFill>
              </a:rPr>
              <a:t>Work Package Lead</a:t>
            </a:r>
            <a:endParaRPr lang="en-GB" sz="2400" dirty="0" smtClean="0">
              <a:solidFill>
                <a:srgbClr val="FFFFFF"/>
              </a:solidFill>
            </a:endParaRP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November 13, </a:t>
            </a:r>
            <a:r>
              <a:rPr lang="en-GB" sz="1600" dirty="0">
                <a:solidFill>
                  <a:srgbClr val="FFFFFF"/>
                </a:solidFill>
              </a:rPr>
              <a:t>2013</a:t>
            </a:r>
            <a:endParaRPr lang="en-GB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/>
          <a:lstStyle/>
          <a:p>
            <a:r>
              <a:rPr lang="en-US" dirty="0" smtClean="0"/>
              <a:t>Logical components (system)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997" y="1206000"/>
            <a:ext cx="6886575" cy="49320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7607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Database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05" y="4439970"/>
            <a:ext cx="217061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1600200"/>
            <a:ext cx="7851117" cy="483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Scope: A database of cables and their connectors, and software tools to label the physical cables.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94CA"/>
                </a:solidFill>
              </a:rPr>
              <a:t>What is included: </a:t>
            </a:r>
          </a:p>
          <a:p>
            <a:pPr marL="800100" lvl="1" indent="-342900"/>
            <a:r>
              <a:rPr lang="en-US" sz="1600" dirty="0" smtClean="0">
                <a:solidFill>
                  <a:srgbClr val="0094CA"/>
                </a:solidFill>
              </a:rPr>
              <a:t>ICS is responsible for data of cables to and from the Control </a:t>
            </a:r>
            <a:r>
              <a:rPr lang="en-US" sz="1600" dirty="0">
                <a:solidFill>
                  <a:srgbClr val="0094CA"/>
                </a:solidFill>
              </a:rPr>
              <a:t>Boxes, MPS devices, </a:t>
            </a:r>
            <a:r>
              <a:rPr lang="en-US" sz="1600" dirty="0" smtClean="0">
                <a:solidFill>
                  <a:srgbClr val="0094CA"/>
                </a:solidFill>
              </a:rPr>
              <a:t>and PSS </a:t>
            </a:r>
            <a:r>
              <a:rPr lang="en-US" sz="1600" dirty="0">
                <a:solidFill>
                  <a:srgbClr val="0094CA"/>
                </a:solidFill>
              </a:rPr>
              <a:t>devices. </a:t>
            </a:r>
            <a:endParaRPr lang="en-US" sz="1600" dirty="0" smtClean="0">
              <a:solidFill>
                <a:srgbClr val="0094CA"/>
              </a:solidFill>
            </a:endParaRPr>
          </a:p>
          <a:p>
            <a:pPr marL="800100" lvl="1" indent="-342900"/>
            <a:r>
              <a:rPr lang="en-US" sz="1600" dirty="0" smtClean="0">
                <a:solidFill>
                  <a:srgbClr val="0094CA"/>
                </a:solidFill>
              </a:rPr>
              <a:t>The software tools are available for use by all ESS for cable data.</a:t>
            </a:r>
            <a:endParaRPr lang="en-US" sz="1600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94CA"/>
                </a:solidFill>
              </a:rPr>
              <a:t>Typical </a:t>
            </a:r>
            <a:r>
              <a:rPr lang="en-US" sz="1600" dirty="0">
                <a:solidFill>
                  <a:srgbClr val="0094CA"/>
                </a:solidFill>
              </a:rPr>
              <a:t>question the configuration database can answer are:</a:t>
            </a:r>
          </a:p>
          <a:p>
            <a:pPr lvl="1"/>
            <a:r>
              <a:rPr lang="en-US" sz="1600" dirty="0">
                <a:solidFill>
                  <a:srgbClr val="0094CA"/>
                </a:solidFill>
              </a:rPr>
              <a:t>Which devices are connected to port A of device SSSS-BBBB:DDDD-III ? </a:t>
            </a:r>
          </a:p>
          <a:p>
            <a:pPr lvl="1"/>
            <a:r>
              <a:rPr lang="en-US" sz="1600" dirty="0">
                <a:solidFill>
                  <a:srgbClr val="0094CA"/>
                </a:solidFill>
              </a:rPr>
              <a:t>How long is the cable connecting HBL-PBI:BPM-01a to its power supply.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94CA"/>
                </a:solidFill>
              </a:rPr>
              <a:t>Timeframe: </a:t>
            </a:r>
          </a:p>
          <a:p>
            <a:pPr lvl="1"/>
            <a:r>
              <a:rPr lang="en-US" sz="1600" dirty="0">
                <a:solidFill>
                  <a:srgbClr val="0094CA"/>
                </a:solidFill>
              </a:rPr>
              <a:t>Requirements are written [5]</a:t>
            </a:r>
          </a:p>
          <a:p>
            <a:pPr lvl="1"/>
            <a:r>
              <a:rPr lang="en-US" sz="1600" dirty="0">
                <a:solidFill>
                  <a:srgbClr val="0094CA"/>
                </a:solidFill>
              </a:rPr>
              <a:t>2Q 2014 Alpha version available (IRMIS – BNL)</a:t>
            </a:r>
          </a:p>
          <a:p>
            <a:pPr lvl="1"/>
            <a:r>
              <a:rPr lang="en-US" sz="1600" dirty="0">
                <a:solidFill>
                  <a:srgbClr val="0094CA"/>
                </a:solidFill>
              </a:rPr>
              <a:t>1Q 2015 Operational </a:t>
            </a:r>
            <a:endParaRPr lang="en-US" sz="1400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94CA"/>
                </a:solidFill>
              </a:rPr>
              <a:t>[5] Cabling Requirements, K.Rathsman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615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 Configuration Database</a:t>
            </a:r>
            <a:br>
              <a:rPr lang="en-US" dirty="0" smtClean="0"/>
            </a:br>
            <a:r>
              <a:rPr lang="en-US" dirty="0" smtClean="0"/>
              <a:t>DCDB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4" y="1600199"/>
            <a:ext cx="7911949" cy="4756151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Scope: Stores the configuration files for the EPICS IOC’s and PLC interface</a:t>
            </a:r>
          </a:p>
          <a:p>
            <a:r>
              <a:rPr lang="en-US" sz="1800" dirty="0" smtClean="0"/>
              <a:t>What is included: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Version control and storage for  EPICS configuration files and PLC interfaces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Verifying ESS standards in the configuration files in the EPICS files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Design and </a:t>
            </a:r>
            <a:r>
              <a:rPr lang="en-US" sz="1600" dirty="0" smtClean="0"/>
              <a:t>testing </a:t>
            </a:r>
            <a:r>
              <a:rPr lang="en-US" sz="1600" dirty="0"/>
              <a:t>of files at remote </a:t>
            </a:r>
            <a:r>
              <a:rPr lang="en-US" sz="1600" dirty="0" smtClean="0"/>
              <a:t>sites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Integration into the central database at Factory Acceptance Testing</a:t>
            </a:r>
            <a:r>
              <a:rPr lang="en-US" sz="1600" dirty="0"/>
              <a:t> </a:t>
            </a:r>
            <a:r>
              <a:rPr lang="en-US" sz="1600" dirty="0" smtClean="0"/>
              <a:t>(FAT) and Site Acceptance Testing (SAT)</a:t>
            </a:r>
          </a:p>
          <a:p>
            <a:r>
              <a:rPr lang="en-US" sz="1800" dirty="0" smtClean="0"/>
              <a:t>Candidates: </a:t>
            </a:r>
          </a:p>
          <a:p>
            <a:pPr lvl="1"/>
            <a:r>
              <a:rPr lang="en-US" sz="1600" dirty="0" smtClean="0"/>
              <a:t>ITER’s SDD  with Cosylab’s power-user GUI</a:t>
            </a:r>
          </a:p>
          <a:p>
            <a:r>
              <a:rPr lang="en-US" sz="1800" dirty="0" smtClean="0"/>
              <a:t>Timeframe: </a:t>
            </a:r>
          </a:p>
          <a:p>
            <a:pPr lvl="1"/>
            <a:r>
              <a:rPr lang="en-US" sz="1600" dirty="0" smtClean="0"/>
              <a:t>Q1 2014: Proposal and cost estimate of making SDD institute agnostic and ESS customization</a:t>
            </a:r>
          </a:p>
          <a:p>
            <a:pPr lvl="1"/>
            <a:r>
              <a:rPr lang="en-US" sz="1600" dirty="0" smtClean="0"/>
              <a:t>Q2 2014: Collaboration with ITER on SDD</a:t>
            </a:r>
          </a:p>
        </p:txBody>
      </p:sp>
      <p:sp>
        <p:nvSpPr>
          <p:cNvPr id="7" name="AutoShape 2" descr="data:image/jpeg;base64,/9j/4AAQSkZJRgABAQAAAQABAAD/2wCEAAkGBhIRERUTEBIQEBIVFxYSFxAUFhoSEA8SFBAXIBUVFRkYGyYfGBkjGRITHzAgIycpLCwsFiExOjo2NSYsLSkBCQoKDgwOFw8PGiokHCUpKiw0LDQwKSwsKS01LzQ1LDQvKS8tKSwxLC4sLS80LCwsKSwsKSwsKSkpKSwpKiwsKf/AABEIALQA8AMBIgACEQEDEQH/xAAcAAEAAgIDAQAAAAAAAAAAAAAABgcEBQIDCAH/xABMEAABAwIDBAMJDAYJBQAAAAABAAIDBBEFEiEGBxMxQVFhCBQVNVJTcZGSFiIyVHOBk6GytNHSGCMzYnJ0FyQ2lKKxs8HDJTRCgqP/xAAbAQEAAgMBAQAAAAAAAAAAAAAAAgMBBAUGB//EACkRAQACAgICAAQGAwAAAAAAAAABAgMRBBIFMRMhccFCUWGBseEUIjL/2gAMAwEAAhEDEQA/ALxREQEREBERAREQEREBERAREQEREBERAREQEREBERAREQEREBERAREQEREBERAREQRHejtVNh2HuqKcMMgfGwZwXNs52ugIVR0G/DGpyRBTwzFupEcD5C0HkTlcbKxN/vih3y0X2iqe3X7zRhHHDqczibIbh4jcwszdbTcHN9XaglP9K20XxA/3Sb8VPtodtqymwJlcY2MqyIs0b2ENa58gDve3uNDyJUV/SVi+ISfTN/IpHvpqRLgT5ACA807wDzAdI02+tBX9DvqxycF0FLHMAbEx08kgBtyJa42K5UvdA4jBPlrKaFzWmz4sjoJm+guJsewhcd0m9ajwykfBUsnzmUyB0bQ5paWtGt3AgggqKb09sYcUruPTxujY2NsV3ACSUtLjncATb4VhryaEF17yd5UlJh9NWUHCeKh4sZG5hkMLncgRZ1wAfQVmbq9upcQoZais4TDHI5pc0ZGCNsbXEuuTa1zqq53j0D4NncMjlble14u0825opCAe2zgujZKZzdlcRLSWky5bjQ2dwQR84JHzoMjbDfvVzTuhwoBsV8jJcmeomdf4TQdAD0CxPrsNG/epj9I9j6h0oaToyogDGSW5j4LSfmK23c54ZHJV1Ej2Bz4o25Cdche8hxHbZtr9pV5bSbNwV9O+nqW5o39I+HG4cnsPQ4df4oNHu03hMxenc/IIZonBkkQdmAzC7XtPPK6zufS0jtVebxd+VRHVSUuHCNrYzwjUFvEe+QH33DHwQAfe6g3sT1KzNkt3VFhjnPpGyNc9oY4ueXZgDfkdAbrz1vC2YqcLxF8oa8RmYzwVGW7HEyZ2i/LM06EHqvyKDbyb1doKQskqeIGE2DZ6cMjk05XDWm9uogq8d3+2bcUo21DWcN2YxyR3zBj29RtqCCD86pSffj35D3tidFFPA62cxOdFJdpuHNuSAbgdI6VbG6o4YaZ78KzsY5w4kT3EyRyBumZpJsSOkaG3Ygm6IiAiIgIiICIiAiIgIiICIiAiIgrnf74od8tF9oqudxeJ4dCanv8AdTMeeHwzOBYtGfMGlwsNS246dOpXltdspFiVMaacyNYXNfmYQHAtNxzBCgX6OeH+eq/aZ+RBJfdRgXn8M/8An+C1O+irjlwKSSFzHxudAWvYbsc3jN1BHQsD9HPD/PVftM/IpdVbvKeTDG4a50vAaGgPBAl96/MDe1ufYgrLcru8oK2ikmq4OM/iuYCXOAa1rW2sGkdZVoYZu1wyneJIaOFr28nG7y09YzE2PasjYzY6HDKfgQF7ml5kLnkFxLrc7ADoC3yCou6QH9Rpv5j/AIHrS7ssBfW7O11PGbSPldk/eexkbmt15XLQL9F1au22w8GKwsiqHSsDH8RroyAb5SLG4IIs4r7sVsVDhcDoad0j2ueZCZCC7MQB0AaWAQed91O3bcJq3mdjjDKOHJYfrIi11w4Dpsbgjt7FZe3+/WmbTGPDJHS1EgsJg0tZTgjV3vhq/qFrA69FjKtq90eHYg4ySRGGYm7poSGOeSdS8WLXE9dr9qj8Pc7YcHAulq3gHVpc0Bw6iQ0H1IMPcntXiVa2qNRKZ2RtAiMjQLzEHQOAFwMrbj98LQ4Fv2qDVCHFooO9yTHIBEc0TgbXc0k3AI1Fr+pXjg+DQ0kTYaeNsUbdA0fWT1ntUO213NUWIyOmu+mqHDWSOxY93lPYeZt0gglBBt6MWz3ebn0ne/fTtYhSu/8AIkXMjW+9DLX5gHqXT3NrJuPVFpHA4cYeDzMmZ3DI9A4l/wCILbUnc2Qh4MtZK9nS1sYY4/8AsSbepWhsxstT4fAIKZmVo1JOr3uPNzj0lBt0REBERAREQEREBERAREQEREBERBWG+XeNVYW6nbSiH9aJHOdI0vPvCwADUW+EVXg354z5EH0J/Mt13Sv7Wi/gm+3GoKup4/g15XbtMxrX3QvbqkB354z5EH0J/Mpfun3rV2IVzqarEOXhueCxhY5rmFvbqLEqsFI9xvjt/wAlL/m1T8h4+vFpFqzM7nTFL9m32m3wYszEKimpIonthkewNbC6R+VjrZnWPo9aw/6Vtovio/uzvxXPAP7QYn6ZfvUani8ZzfJ34+WccViWzWm42rqq3xY9E0vlgZGwc3OpnBo9JJ0Vt7rNrJsSoGz1AYJM74zkBa1waRY2JNjqoVt4f+nVPyY/1GLd9z/4pHy0v+y3OBy55VJtMa1OkbV6yslERdBAREQEREBERAREQEREBERAREQEREBERAREQUP3Sv7Wi/gm+3GoKr23m7rvDDoXCp73MIe3WPih4eWny22Iy9vNVhtjuTlw+ilqhXcURBp4fCdHcF4boeIbfC6l0/H86OL23Xe9IXr2RhSPcb47f8lL/m1dux25CWvo4qrv7g8UEiPhGSwDyPhcQeT1KfbvNzZwurNSavvg5HR5BFw/hEXJJe6/JT5/kI5VIrFdanbFadUKwD+0GJ+mX7zGp4tLtFuEdU1k1THXmHivdJl4JLmF3MZhKL+oKv8AbDd5UUFZS0vfrpu+iGiSzmZCZQ03bnNxqDzXj+Z4ueRlnJFtft/bYrfUaTrb42w2pvp7wD5+Kxbzuf8AxSPlpf8AZRmXucpXCzsTLh1GBxH1zKyt32x3gujFNxeP79z+JlyXzW0y3PV1rb4PE/xaTXe9ztG1u0pKiIt9EREQEREBERAREQEREBERAREQEREBERAREQRDexU1EeFzupDK2YcOzor8QN4rc1suo0vyXm+vxDFp2GOd+Iyxm1438VzDY6XB0K9fr5lCDyDh+IYtAwRwPxGKMXIYzitYL87AaBZPuhxvz+Ke1MvWuUJlCDyV7ocb8/intTLXV/hGeRsk4rpZG2yyPErnssbjKSLjXXTpXsbKEyhB5JG0ON+fxT2pl990ON+fxT2pl6wq6lkUbpJCGsY1z3OPJrWtJcfmAKgJ37YP52X6F/4IKEj20xVzsjayvc/UZBLIXXHPQG6yfdDjfn8U9qZSnZzeJRRY/VV0nEFPM17WOyXcCclnFo11yO9asob9sH87L9C/8EFGe6HG/P4p7Uy4TbUYyxpc+pxJrRzc58rWj0kr03tJtpR0ELJ6mTLHIQGFrS8vu2+gA5W1UE2s304VNQ1MUTpXySQyRtaYnNBc9hAJJ0ABIPzIKcptrcXkF46rEZANCWySuAPzL0BuYraqXDr1rpnyCV4Dpr8Qs0tq7Ui91Bd0+9TD6DD209U6RkrZJHaRl4cHOuCC31a9StDZPeJQ4k98dJI5z2NDy1zHMOUm1xca6ketBJkREBERAREQEREBERAREQEREBERAREQEREBERBpttPF1Z/LVH3d6827vsLhljldJGyQhwALgHWGXov6V6S208XVn8tUfd3rzxu0/Yy/xj7C0+dMxhnX6Of5G01wTMfp/KQ+AKb4vB7A/BRjb/CoY4GOjiZG7iZbtGW4LHGxt2gKbqJbyP8At4/lf+N65HFvac1fnLh8LJec9ImZ9pbvz8V4d6W/dgoYMKh81H7IUz35eK8O9LfuwUWXY5MzGtPpvhKVt8TtET6+7F8Fw+aj9kKTbhog3FqtrRYCA2HQP10a0a3+4vxvWfIn/WjUeNMzadrvM461xVmIiPn9l8oiLdeYEREBERAREQEREBERAREQEREBERAREQEREGr2ppXy0VTHGMz3wTMa0c3OdC4NGvWSF5lwbBcYpA5sVFUWcQTmhc6xHUvUuIVJjjc4C5AvZaWkx+aRubLGOzVVZenXV/SnN8PrrJ6ULxMd+Iy/QOWBjGEYzVNayWiqMoOYBsJbra2vrK9H+FpuqP6101G0MrC0FrDc20uqaVwdo6xG2vjrxe0dIjf0QTfJs5VT4bRMggllfEW52sGZzP6vbUDouLKsvBeM/Ep/oHL0ljeNOgawtaHZuvoWANppvIZ6yr79fxOzxpzxv4MzH56efPBmM/Ep/oHKd7i9n6yGvqJqunmhD4cuZ7CwF5lYbC/Y0+pWT7pZfIZ6ysjCdoHyzcNzWgWvcJTpv/VLkTyZrHxpmY+rfoiKxpCIiAiIgIiICIiAiIgIiICIiDi6QDmQFx47esetamvqWF9nMzW6b2WFJkJFmEDpF+anFLT84g2kfHb1j1px2+UPWtBni80fWsynpInMLsluy6xNZr7Gz47fKHrTvhvlD1rUQ0zHi4j/AMSDDPfXyC3VdVTkrHuWdM+uAkY5oc3UW1K1FNhb2Nyh0R+dZM1MxguY/wDEstmFREA5frSYrkj81d6ReNWhq4WPcSLxi2mp5pNhLnlt3RixvzW28DxeSngiLyfrUYxUrO4hCuClZ3EMLGKDjNaA5gy9ZWA/B3AXzR6dq3ngiLyU8EReSpzWJ9tumW+P/mWhgwtzm3zRjsJ1WbhODOZLxC5pFraLY+CIvJWRBTNYLNFkisR6L5r3jVpdqIikqEREBERAREQEREBERAREQEKIg1FTh7i8kBdfg1/Usupe7NoSuTT+85WVyWrGoY0wvBr+pZ1NTlsZaea5Ri5+E5cKp5B0JWLXm3tl8pYnMFsv1rvzO8n618inNuRPauTaodOionFWZ3LO2PVROeLZfrWbGLALEq3m+hXMTEMB5lSrWKxqGGUiwoQ53N1l2OgcOTipDJRdMWa2pBWO8m+rvUgzkWA7sLl20xd08kGUiIgIiICIiAiIgIiICIiAiIgIiIOl9MCbp3v2ldyIOoQ9pSSnB5rtRB0iDtKCmHpXciDqkgBXIRC1lzRB0inA5EhDBfmSu5EHBkQC4GmC7kQdJg7SuccQC5o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data:image/jpeg;base64,/9j/4AAQSkZJRgABAQAAAQABAAD/2wCEAAkGBhIRERUTEBIQEBIVFxYSFxAUFhoSEA8SFBAXIBUVFRkYGyYfGBkjGRITHzAgIycpLCwsFiExOjo2NSYsLSkBCQoKDgwOFw8PGiokHCUpKiw0LDQwKSwsKS01LzQ1LDQvKS8tKSwxLC4sLS80LCwsKSwsKSwsKSkpKSwpKiwsKf/AABEIALQA8AMBIgACEQEDEQH/xAAcAAEAAgIDAQAAAAAAAAAAAAAABgcEBQIDCAH/xABMEAABAwIDBAMJDAYJBQAAAAABAAIDBBEFEiEGBxMxQVFhCBQVNVJTcZGSFiIyVHOBk6GytNHSGCMzYnJ0FyQ2lKKxs8HDJTRCgqP/xAAbAQEAAgMBAQAAAAAAAAAAAAAAAgMBBAUGB//EACkRAQACAgICAAQGAwAAAAAAAAABAgMRBBIFMRMhccFCUWGBseEUIjL/2gAMAwEAAhEDEQA/ALxREQEREBERAREQEREBERAREQEREBERAREQEREBERAREQEREBERAREQEREBERAREQRHejtVNh2HuqKcMMgfGwZwXNs52ugIVR0G/DGpyRBTwzFupEcD5C0HkTlcbKxN/vih3y0X2iqe3X7zRhHHDqczibIbh4jcwszdbTcHN9XaglP9K20XxA/3Sb8VPtodtqymwJlcY2MqyIs0b2ENa58gDve3uNDyJUV/SVi+ISfTN/IpHvpqRLgT5ACA807wDzAdI02+tBX9DvqxycF0FLHMAbEx08kgBtyJa42K5UvdA4jBPlrKaFzWmz4sjoJm+guJsewhcd0m9ajwykfBUsnzmUyB0bQ5paWtGt3AgggqKb09sYcUruPTxujY2NsV3ACSUtLjncATb4VhryaEF17yd5UlJh9NWUHCeKh4sZG5hkMLncgRZ1wAfQVmbq9upcQoZais4TDHI5pc0ZGCNsbXEuuTa1zqq53j0D4NncMjlble14u0825opCAe2zgujZKZzdlcRLSWky5bjQ2dwQR84JHzoMjbDfvVzTuhwoBsV8jJcmeomdf4TQdAD0CxPrsNG/epj9I9j6h0oaToyogDGSW5j4LSfmK23c54ZHJV1Ej2Bz4o25Cdche8hxHbZtr9pV5bSbNwV9O+nqW5o39I+HG4cnsPQ4df4oNHu03hMxenc/IIZonBkkQdmAzC7XtPPK6zufS0jtVebxd+VRHVSUuHCNrYzwjUFvEe+QH33DHwQAfe6g3sT1KzNkt3VFhjnPpGyNc9oY4ueXZgDfkdAbrz1vC2YqcLxF8oa8RmYzwVGW7HEyZ2i/LM06EHqvyKDbyb1doKQskqeIGE2DZ6cMjk05XDWm9uogq8d3+2bcUo21DWcN2YxyR3zBj29RtqCCD86pSffj35D3tidFFPA62cxOdFJdpuHNuSAbgdI6VbG6o4YaZ78KzsY5w4kT3EyRyBumZpJsSOkaG3Ygm6IiAiIgIiICIiAiIgIiICIiAiIgrnf74od8tF9oqudxeJ4dCanv8AdTMeeHwzOBYtGfMGlwsNS246dOpXltdspFiVMaacyNYXNfmYQHAtNxzBCgX6OeH+eq/aZ+RBJfdRgXn8M/8An+C1O+irjlwKSSFzHxudAWvYbsc3jN1BHQsD9HPD/PVftM/IpdVbvKeTDG4a50vAaGgPBAl96/MDe1ufYgrLcru8oK2ikmq4OM/iuYCXOAa1rW2sGkdZVoYZu1wyneJIaOFr28nG7y09YzE2PasjYzY6HDKfgQF7ml5kLnkFxLrc7ADoC3yCou6QH9Rpv5j/AIHrS7ssBfW7O11PGbSPldk/eexkbmt15XLQL9F1au22w8GKwsiqHSsDH8RroyAb5SLG4IIs4r7sVsVDhcDoad0j2ueZCZCC7MQB0AaWAQed91O3bcJq3mdjjDKOHJYfrIi11w4Dpsbgjt7FZe3+/WmbTGPDJHS1EgsJg0tZTgjV3vhq/qFrA69FjKtq90eHYg4ySRGGYm7poSGOeSdS8WLXE9dr9qj8Pc7YcHAulq3gHVpc0Bw6iQ0H1IMPcntXiVa2qNRKZ2RtAiMjQLzEHQOAFwMrbj98LQ4Fv2qDVCHFooO9yTHIBEc0TgbXc0k3AI1Fr+pXjg+DQ0kTYaeNsUbdA0fWT1ntUO213NUWIyOmu+mqHDWSOxY93lPYeZt0gglBBt6MWz3ebn0ne/fTtYhSu/8AIkXMjW+9DLX5gHqXT3NrJuPVFpHA4cYeDzMmZ3DI9A4l/wCILbUnc2Qh4MtZK9nS1sYY4/8AsSbepWhsxstT4fAIKZmVo1JOr3uPNzj0lBt0REBERAREQEREBERAREQEREBERBWG+XeNVYW6nbSiH9aJHOdI0vPvCwADUW+EVXg354z5EH0J/Mt13Sv7Wi/gm+3GoKup4/g15XbtMxrX3QvbqkB354z5EH0J/Mpfun3rV2IVzqarEOXhueCxhY5rmFvbqLEqsFI9xvjt/wAlL/m1T8h4+vFpFqzM7nTFL9m32m3wYszEKimpIonthkewNbC6R+VjrZnWPo9aw/6Vtovio/uzvxXPAP7QYn6ZfvUani8ZzfJ34+WccViWzWm42rqq3xY9E0vlgZGwc3OpnBo9JJ0Vt7rNrJsSoGz1AYJM74zkBa1waRY2JNjqoVt4f+nVPyY/1GLd9z/4pHy0v+y3OBy55VJtMa1OkbV6yslERdBAREQEREBERAREQEREBERAREQEREBERAREQUP3Sv7Wi/gm+3GoKr23m7rvDDoXCp73MIe3WPih4eWny22Iy9vNVhtjuTlw+ilqhXcURBp4fCdHcF4boeIbfC6l0/H86OL23Xe9IXr2RhSPcb47f8lL/m1dux25CWvo4qrv7g8UEiPhGSwDyPhcQeT1KfbvNzZwurNSavvg5HR5BFw/hEXJJe6/JT5/kI5VIrFdanbFadUKwD+0GJ+mX7zGp4tLtFuEdU1k1THXmHivdJl4JLmF3MZhKL+oKv8AbDd5UUFZS0vfrpu+iGiSzmZCZQ03bnNxqDzXj+Z4ueRlnJFtft/bYrfUaTrb42w2pvp7wD5+Kxbzuf8AxSPlpf8AZRmXucpXCzsTLh1GBxH1zKyt32x3gujFNxeP79z+JlyXzW0y3PV1rb4PE/xaTXe9ztG1u0pKiIt9EREQEREBERAREQEREBERAREQEREBERAREQRDexU1EeFzupDK2YcOzor8QN4rc1suo0vyXm+vxDFp2GOd+Iyxm1438VzDY6XB0K9fr5lCDyDh+IYtAwRwPxGKMXIYzitYL87AaBZPuhxvz+Ke1MvWuUJlCDyV7ocb8/intTLXV/hGeRsk4rpZG2yyPErnssbjKSLjXXTpXsbKEyhB5JG0ON+fxT2pl990ON+fxT2pl6wq6lkUbpJCGsY1z3OPJrWtJcfmAKgJ37YP52X6F/4IKEj20xVzsjayvc/UZBLIXXHPQG6yfdDjfn8U9qZSnZzeJRRY/VV0nEFPM17WOyXcCclnFo11yO9asob9sH87L9C/8EFGe6HG/P4p7Uy4TbUYyxpc+pxJrRzc58rWj0kr03tJtpR0ELJ6mTLHIQGFrS8vu2+gA5W1UE2s304VNQ1MUTpXySQyRtaYnNBc9hAJJ0ABIPzIKcptrcXkF46rEZANCWySuAPzL0BuYraqXDr1rpnyCV4Dpr8Qs0tq7Ui91Bd0+9TD6DD209U6RkrZJHaRl4cHOuCC31a9StDZPeJQ4k98dJI5z2NDy1zHMOUm1xca6ketBJkREBERAREQEREBERAREQEREBERAREQEREBERBpttPF1Z/LVH3d6827vsLhljldJGyQhwALgHWGXov6V6S208XVn8tUfd3rzxu0/Yy/xj7C0+dMxhnX6Of5G01wTMfp/KQ+AKb4vB7A/BRjb/CoY4GOjiZG7iZbtGW4LHGxt2gKbqJbyP8At4/lf+N65HFvac1fnLh8LJec9ImZ9pbvz8V4d6W/dgoYMKh81H7IUz35eK8O9LfuwUWXY5MzGtPpvhKVt8TtET6+7F8Fw+aj9kKTbhog3FqtrRYCA2HQP10a0a3+4vxvWfIn/WjUeNMzadrvM461xVmIiPn9l8oiLdeYEREBERAREQEREBERAREQEREBERAREQEREGr2ppXy0VTHGMz3wTMa0c3OdC4NGvWSF5lwbBcYpA5sVFUWcQTmhc6xHUvUuIVJjjc4C5AvZaWkx+aRubLGOzVVZenXV/SnN8PrrJ6ULxMd+Iy/QOWBjGEYzVNayWiqMoOYBsJbra2vrK9H+FpuqP6101G0MrC0FrDc20uqaVwdo6xG2vjrxe0dIjf0QTfJs5VT4bRMggllfEW52sGZzP6vbUDouLKsvBeM/Ep/oHL0ljeNOgawtaHZuvoWANppvIZ6yr79fxOzxpzxv4MzH56efPBmM/Ep/oHKd7i9n6yGvqJqunmhD4cuZ7CwF5lYbC/Y0+pWT7pZfIZ6ysjCdoHyzcNzWgWvcJTpv/VLkTyZrHxpmY+rfoiKxpCIiAiIgIiICIiAiIgIiICIiDi6QDmQFx47esetamvqWF9nMzW6b2WFJkJFmEDpF+anFLT84g2kfHb1j1px2+UPWtBni80fWsynpInMLsluy6xNZr7Gz47fKHrTvhvlD1rUQ0zHi4j/AMSDDPfXyC3VdVTkrHuWdM+uAkY5oc3UW1K1FNhb2Nyh0R+dZM1MxguY/wDEstmFREA5frSYrkj81d6ReNWhq4WPcSLxi2mp5pNhLnlt3RixvzW28DxeSngiLyfrUYxUrO4hCuClZ3EMLGKDjNaA5gy9ZWA/B3AXzR6dq3ngiLyU8EReSpzWJ9tumW+P/mWhgwtzm3zRjsJ1WbhODOZLxC5pFraLY+CIvJWRBTNYLNFkisR6L5r3jVpdqIikqEREBERAREQEREBERAREQEKIg1FTh7i8kBdfg1/Usupe7NoSuTT+85WVyWrGoY0wvBr+pZ1NTlsZaea5Ri5+E5cKp5B0JWLXm3tl8pYnMFsv1rvzO8n618inNuRPauTaodOionFWZ3LO2PVROeLZfrWbGLALEq3m+hXMTEMB5lSrWKxqGGUiwoQ53N1l2OgcOTipDJRdMWa2pBWO8m+rvUgzkWA7sLl20xd08kGUiIgIiICIiAiIgIiICIiAiIgIiIOl9MCbp3v2ldyIOoQ9pSSnB5rtRB0iDtKCmHpXciDqkgBXIRC1lzRB0inA5EhDBfmSu5EHBkQC4GmC7kQdJg7SuccQC5o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 descr="http://www.fel.duke.edu/images/epics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10" y="1600199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550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5135"/>
          <a:stretch>
            <a:fillRect/>
          </a:stretch>
        </p:blipFill>
        <p:spPr bwMode="auto">
          <a:xfrm>
            <a:off x="179512" y="1052736"/>
            <a:ext cx="3240360" cy="519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498376"/>
            <a:ext cx="9144000" cy="482352"/>
          </a:xfrm>
        </p:spPr>
        <p:txBody>
          <a:bodyPr/>
          <a:lstStyle/>
          <a:p>
            <a:r>
              <a:rPr lang="sl-SI" sz="2800" dirty="0" smtClean="0">
                <a:solidFill>
                  <a:schemeClr val="tx1"/>
                </a:solidFill>
              </a:rPr>
              <a:t>SDD Translator g</a:t>
            </a:r>
            <a:r>
              <a:rPr lang="en-US" sz="2800" dirty="0" smtClean="0">
                <a:solidFill>
                  <a:schemeClr val="tx1"/>
                </a:solidFill>
              </a:rPr>
              <a:t>enerate</a:t>
            </a:r>
            <a:r>
              <a:rPr lang="sl-SI" sz="2800" dirty="0" smtClean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l-SI" sz="2800" dirty="0" smtClean="0">
                <a:solidFill>
                  <a:schemeClr val="tx1"/>
                </a:solidFill>
              </a:rPr>
              <a:t>all configuration files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3347864" y="1399240"/>
            <a:ext cx="18838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SDN C++ program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2474" name="TextBox 14"/>
          <p:cNvSpPr txBox="1">
            <a:spLocks noChangeArrowheads="1"/>
          </p:cNvSpPr>
          <p:nvPr/>
        </p:nvSpPr>
        <p:spPr bwMode="auto">
          <a:xfrm>
            <a:off x="3491880" y="3932952"/>
            <a:ext cx="15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EPICS</a:t>
            </a:r>
            <a:r>
              <a:rPr lang="en-US" sz="1800" dirty="0"/>
              <a:t>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records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2476" name="TextBox 16"/>
          <p:cNvSpPr txBox="1">
            <a:spLocks noChangeArrowheads="1"/>
          </p:cNvSpPr>
          <p:nvPr/>
        </p:nvSpPr>
        <p:spPr bwMode="auto">
          <a:xfrm>
            <a:off x="3491880" y="5250686"/>
            <a:ext cx="16433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EPICS IOC files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2411760" y="1615264"/>
            <a:ext cx="938212" cy="107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10800000">
            <a:off x="2483768" y="4106152"/>
            <a:ext cx="938212" cy="51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H="1">
            <a:off x="2555776" y="5466710"/>
            <a:ext cx="936104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8575" y="44450"/>
            <a:ext cx="233569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</a:rPr>
              <a:t>Generate config files</a:t>
            </a:r>
            <a:endParaRPr lang="en-GB" sz="2000" dirty="0">
              <a:solidFill>
                <a:schemeClr val="bg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t="18173"/>
          <a:stretch>
            <a:fillRect/>
          </a:stretch>
        </p:blipFill>
        <p:spPr bwMode="auto">
          <a:xfrm>
            <a:off x="4582076" y="2199227"/>
            <a:ext cx="3581400" cy="162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7760446" y="2388702"/>
            <a:ext cx="13227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STEP-7 files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896350" y="2604726"/>
            <a:ext cx="720080" cy="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50084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Conversion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529"/>
            <a:ext cx="6536399" cy="4038981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</a:rPr>
              <a:t>Scope: magnet unit conversion, between engineering unit (Ampere), physics unit (Tesla), and model unit (K1, K2).</a:t>
            </a:r>
          </a:p>
          <a:p>
            <a:r>
              <a:rPr lang="en-US" sz="1800" dirty="0"/>
              <a:t>Candidates:  DISCS unit conversion </a:t>
            </a:r>
            <a:r>
              <a:rPr lang="en-US" sz="1800" dirty="0" smtClean="0"/>
              <a:t>module (NSLS II)</a:t>
            </a:r>
            <a:endParaRPr lang="en-US" sz="1800" dirty="0"/>
          </a:p>
          <a:p>
            <a:r>
              <a:rPr lang="en-US" sz="1800" dirty="0"/>
              <a:t>Timeframe: Not </a:t>
            </a:r>
            <a:r>
              <a:rPr lang="en-US" sz="1800" dirty="0" smtClean="0"/>
              <a:t>started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16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Data Management: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441531"/>
            <a:ext cx="7426046" cy="43914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All databases are: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Integrated, browse all database with same GUI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Adhere to ESS naming convention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Provide versioning and Role Based Access Control (RBAC)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Standard </a:t>
            </a:r>
            <a:r>
              <a:rPr lang="en-US" dirty="0" smtClean="0"/>
              <a:t>API (restful)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Web based GUI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Standard technology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Based on other accelerator lab’s software and exeprience</a:t>
            </a:r>
            <a:endParaRPr lang="en-US" dirty="0" smtClean="0"/>
          </a:p>
          <a:p>
            <a:r>
              <a:rPr lang="en-US" dirty="0"/>
              <a:t>Collaborations: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ESS is part of DISCS, a collaboration to standardize databases for control systems. Other members are BNL, IHEP, and FRIB.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Starting</a:t>
            </a:r>
            <a:r>
              <a:rPr lang="en-US" dirty="0"/>
              <a:t> a collaboration with ITER for SDD.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To successfully leverage the ESS investment in configuration data management (several FTE’s), your input is essential.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88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WU 3.2 Control System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964945"/>
            <a:ext cx="7884643" cy="40389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Provide the common software services to the users of the control system [10]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software service is software that benefits from having a single standard implementation. For example Role Based Access Control.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Services can be combined by other software applications to provide the complete functionality of a large software application.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The service includes </a:t>
            </a:r>
            <a:r>
              <a:rPr lang="en-US" sz="2400" dirty="0"/>
              <a:t>the </a:t>
            </a:r>
            <a:r>
              <a:rPr lang="en-US" sz="2400" dirty="0" smtClean="0"/>
              <a:t>applications, application programmer interface, and repositories </a:t>
            </a:r>
            <a:r>
              <a:rPr lang="en-US" sz="2400" dirty="0"/>
              <a:t>that provide the service.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Includes Accelerator, Target, Instruments and Conventional Facilities</a:t>
            </a:r>
          </a:p>
          <a:p>
            <a:pPr marL="400050" lvl="1"/>
            <a:endParaRPr lang="en-US" dirty="0"/>
          </a:p>
          <a:p>
            <a:pPr indent="-57150"/>
            <a:r>
              <a:rPr lang="en-US" dirty="0"/>
              <a:t>[10] Work Unit Description document Control System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865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Archive, Alarms, and Logbook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ESS-CODAC package (based on ITER’s CODAC):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CS Studio (EPICS control system studio)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Operator Screen GUI builder (BOY)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Short term archive/logging  (BEAUTY)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Alarms (BEAST)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Logbook (Olog)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Timeframe:</a:t>
            </a:r>
          </a:p>
          <a:p>
            <a:pPr lvl="1"/>
            <a:r>
              <a:rPr lang="en-US" dirty="0" smtClean="0"/>
              <a:t>1Q 2014 : package available for test stands</a:t>
            </a:r>
          </a:p>
          <a:p>
            <a:pPr lvl="1"/>
            <a:r>
              <a:rPr lang="en-US" dirty="0"/>
              <a:t>1Q 2015 : alarm strategy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82" y="2948159"/>
            <a:ext cx="3535219" cy="17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072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82" y="1694267"/>
            <a:ext cx="3371641" cy="290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RBAC – Role Based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65" y="1662111"/>
            <a:ext cx="5469550" cy="4784695"/>
          </a:xfrm>
        </p:spPr>
        <p:txBody>
          <a:bodyPr>
            <a:noAutofit/>
          </a:bodyPr>
          <a:lstStyle/>
          <a:p>
            <a:r>
              <a:rPr lang="en-GB" sz="1400" dirty="0" smtClean="0"/>
              <a:t>Role Based Access Control for EPICS IOC’s and control system applications</a:t>
            </a:r>
            <a:endParaRPr lang="en-GB" sz="1400" dirty="0">
              <a:solidFill>
                <a:srgbClr val="00B05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GB" sz="1400" dirty="0"/>
              <a:t>Extend the design of</a:t>
            </a:r>
            <a:r>
              <a:rPr lang="en-GB" sz="1400" dirty="0" smtClean="0"/>
              <a:t> LHC RBAC to EPICS and Applications</a:t>
            </a:r>
          </a:p>
          <a:p>
            <a:pPr marL="800100" lvl="1" indent="-342900">
              <a:buFont typeface="Arial"/>
              <a:buChar char="•"/>
            </a:pPr>
            <a:r>
              <a:rPr lang="en-GB" sz="1400" dirty="0"/>
              <a:t>Authentication service using LDAP</a:t>
            </a:r>
            <a:endParaRPr lang="en-GB" sz="1400" dirty="0" smtClean="0"/>
          </a:p>
          <a:p>
            <a:pPr marL="800100" lvl="1" indent="-342900">
              <a:buFont typeface="Arial"/>
              <a:buChar char="•"/>
            </a:pPr>
            <a:r>
              <a:rPr lang="en-GB" sz="1400" dirty="0" smtClean="0"/>
              <a:t>RBAC database</a:t>
            </a:r>
          </a:p>
          <a:p>
            <a:pPr marL="800100" lvl="1" indent="-342900">
              <a:buFont typeface="Arial"/>
              <a:buChar char="•"/>
            </a:pPr>
            <a:r>
              <a:rPr lang="en-GB" sz="1400" dirty="0" smtClean="0"/>
              <a:t>Authorization </a:t>
            </a:r>
            <a:r>
              <a:rPr lang="en-GB" sz="1400" dirty="0"/>
              <a:t>by </a:t>
            </a:r>
            <a:r>
              <a:rPr lang="en-GB" sz="1400" dirty="0" smtClean="0"/>
              <a:t>roles/location/beam mode in the IOC server.</a:t>
            </a:r>
          </a:p>
          <a:p>
            <a:pPr marL="800100" lvl="1" indent="-342900">
              <a:buFont typeface="Arial"/>
              <a:buChar char="•"/>
            </a:pPr>
            <a:r>
              <a:rPr lang="en-GB" sz="1400" dirty="0"/>
              <a:t>RBAC is not IT security, it is a means to prevent mistakes by a well meaning user.</a:t>
            </a:r>
          </a:p>
          <a:p>
            <a:pPr marL="800100" lvl="1" indent="-342900">
              <a:buFont typeface="Arial"/>
              <a:buChar char="•"/>
            </a:pPr>
            <a:r>
              <a:rPr lang="en-GB" sz="1400" dirty="0" smtClean="0"/>
              <a:t>DISCS collaboration: security module </a:t>
            </a:r>
          </a:p>
          <a:p>
            <a:r>
              <a:rPr lang="en-GB" sz="1400" dirty="0" smtClean="0"/>
              <a:t>Timeline: </a:t>
            </a:r>
          </a:p>
          <a:p>
            <a:pPr lvl="1"/>
            <a:r>
              <a:rPr lang="en-GB" sz="1400" dirty="0" smtClean="0"/>
              <a:t>1Q 2014 requirements and design</a:t>
            </a:r>
          </a:p>
          <a:p>
            <a:pPr lvl="1"/>
            <a:r>
              <a:rPr lang="en-GB" sz="1400" dirty="0"/>
              <a:t>2Q 2014 First deliverables </a:t>
            </a:r>
          </a:p>
          <a:p>
            <a:pPr lvl="2"/>
            <a:r>
              <a:rPr lang="en-GB" sz="1400" dirty="0"/>
              <a:t>Authentication service</a:t>
            </a:r>
          </a:p>
          <a:p>
            <a:pPr lvl="2"/>
            <a:r>
              <a:rPr lang="en-GB" sz="1400" dirty="0"/>
              <a:t>RBAC database</a:t>
            </a:r>
            <a:endParaRPr lang="en-GB" sz="1400" dirty="0" smtClean="0"/>
          </a:p>
          <a:p>
            <a:pPr lvl="1"/>
            <a:r>
              <a:rPr lang="en-GB" sz="1400" dirty="0" smtClean="0"/>
              <a:t>1Q 2015 operational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234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RBAC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15" y="1487524"/>
            <a:ext cx="5083833" cy="486882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role has a </a:t>
            </a:r>
            <a:r>
              <a:rPr lang="en-US" b="1" dirty="0"/>
              <a:t>Role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Role Manager assigns the users to the role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resource has an </a:t>
            </a:r>
            <a:r>
              <a:rPr lang="en-US" b="1" dirty="0"/>
              <a:t>RBAC Resource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Resource Manager defines the permissions and assigns the roles to the permissions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Permissions paramters are: role, ip address, and machine state (regular </a:t>
            </a:r>
            <a:r>
              <a:rPr lang="en-US" dirty="0" smtClean="0"/>
              <a:t>expression</a:t>
            </a:r>
            <a:endParaRPr lang="en-US" sz="1800" dirty="0"/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19</a:t>
            </a:fld>
            <a:endParaRPr lang="sv-S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44" y="1658061"/>
            <a:ext cx="3435956" cy="29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2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2" y="0"/>
            <a:ext cx="6527479" cy="1441531"/>
          </a:xfrm>
        </p:spPr>
        <p:txBody>
          <a:bodyPr/>
          <a:lstStyle/>
          <a:p>
            <a:r>
              <a:rPr lang="en-US" dirty="0"/>
              <a:t>What are the "Software Core Components”?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/>
            <a:r>
              <a:rPr lang="en-US" sz="4800" dirty="0"/>
              <a:t>5 Databases</a:t>
            </a:r>
          </a:p>
          <a:p>
            <a:pPr lvl="1" algn="ctr"/>
            <a:r>
              <a:rPr lang="en-US" sz="4800" dirty="0"/>
              <a:t>15 Software Services</a:t>
            </a:r>
          </a:p>
          <a:p>
            <a:pPr lvl="1" algn="ctr"/>
            <a:r>
              <a:rPr lang="en-US" sz="4800" dirty="0"/>
              <a:t>and </a:t>
            </a:r>
          </a:p>
          <a:p>
            <a:pPr lvl="1" algn="ctr"/>
            <a:r>
              <a:rPr lang="en-US" sz="4800" dirty="0"/>
              <a:t>the Naming Convention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673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681431"/>
            <a:ext cx="7615540" cy="4532081"/>
          </a:xfrm>
        </p:spPr>
        <p:txBody>
          <a:bodyPr>
            <a:normAutofit fontScale="70000" lnSpcReduction="20000"/>
          </a:bodyPr>
          <a:lstStyle/>
          <a:p>
            <a:r>
              <a:rPr lang="en-GB" sz="4200" dirty="0" smtClean="0">
                <a:solidFill>
                  <a:srgbClr val="FF0000"/>
                </a:solidFill>
              </a:rPr>
              <a:t>Scope: PV </a:t>
            </a:r>
            <a:r>
              <a:rPr lang="en-GB" sz="4200" dirty="0">
                <a:solidFill>
                  <a:srgbClr val="FF0000"/>
                </a:solidFill>
              </a:rPr>
              <a:t>archive for a longer time ( 30+ years?)</a:t>
            </a:r>
          </a:p>
          <a:p>
            <a:r>
              <a:rPr lang="en-GB" sz="4200" dirty="0" smtClean="0"/>
              <a:t>Smaller set of process variables, saved less frequently</a:t>
            </a:r>
          </a:p>
          <a:p>
            <a:r>
              <a:rPr lang="en-GB" sz="4200" dirty="0" smtClean="0"/>
              <a:t>Write once, read often, optimized for fast read (data warehouse technology)</a:t>
            </a:r>
            <a:endParaRPr lang="en-GB" sz="4200" dirty="0"/>
          </a:p>
          <a:p>
            <a:r>
              <a:rPr lang="en-GB" sz="4200" dirty="0" smtClean="0"/>
              <a:t>Candidates</a:t>
            </a:r>
            <a:r>
              <a:rPr lang="en-GB" sz="4200" dirty="0"/>
              <a:t>: </a:t>
            </a:r>
            <a:endParaRPr lang="en-GB" sz="4200" dirty="0" smtClean="0"/>
          </a:p>
          <a:p>
            <a:pPr lvl="1"/>
            <a:r>
              <a:rPr lang="en-GB" sz="3800" dirty="0" smtClean="0"/>
              <a:t>SLAC’s </a:t>
            </a:r>
            <a:r>
              <a:rPr lang="en-GB" sz="3800" dirty="0"/>
              <a:t>archive service </a:t>
            </a:r>
            <a:endParaRPr lang="en-GB" sz="3800" dirty="0" smtClean="0"/>
          </a:p>
          <a:p>
            <a:pPr lvl="1"/>
            <a:r>
              <a:rPr lang="en-GB" sz="3800" dirty="0" smtClean="0"/>
              <a:t>CSS with Cassandra back end</a:t>
            </a:r>
          </a:p>
          <a:p>
            <a:pPr lvl="1"/>
            <a:endParaRPr lang="en-GB" sz="4200" dirty="0" smtClean="0"/>
          </a:p>
          <a:p>
            <a:r>
              <a:rPr lang="en-GB" sz="4200" dirty="0" smtClean="0"/>
              <a:t>Timeframe: 2Q 2016</a:t>
            </a:r>
          </a:p>
          <a:p>
            <a:endParaRPr lang="en-GB" sz="4200" dirty="0" smtClean="0"/>
          </a:p>
          <a:p>
            <a:pPr marL="0" indent="0">
              <a:buNone/>
            </a:pPr>
            <a:endParaRPr lang="en-GB" sz="42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25" y="3411079"/>
            <a:ext cx="2216691" cy="224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620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Save, Compare and Restore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964945"/>
            <a:ext cx="8013990" cy="40389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Scope: S</a:t>
            </a:r>
            <a:r>
              <a:rPr lang="en-US" sz="2200" dirty="0" smtClean="0">
                <a:solidFill>
                  <a:srgbClr val="FF0000"/>
                </a:solidFill>
              </a:rPr>
              <a:t>ave </a:t>
            </a:r>
            <a:r>
              <a:rPr lang="en-US" sz="2200" dirty="0">
                <a:solidFill>
                  <a:srgbClr val="FF0000"/>
                </a:solidFill>
              </a:rPr>
              <a:t>machine settings, </a:t>
            </a:r>
            <a:r>
              <a:rPr lang="en-US" sz="2200" dirty="0" smtClean="0">
                <a:solidFill>
                  <a:srgbClr val="FF0000"/>
                </a:solidFill>
              </a:rPr>
              <a:t>compare </a:t>
            </a:r>
            <a:r>
              <a:rPr lang="en-US" sz="2200" dirty="0">
                <a:solidFill>
                  <a:srgbClr val="FF0000"/>
                </a:solidFill>
              </a:rPr>
              <a:t>live values with saved values, r</a:t>
            </a:r>
            <a:r>
              <a:rPr lang="en-US" sz="2200" dirty="0" smtClean="0">
                <a:solidFill>
                  <a:srgbClr val="FF0000"/>
                </a:solidFill>
              </a:rPr>
              <a:t>estore </a:t>
            </a:r>
            <a:r>
              <a:rPr lang="en-US" sz="2200" dirty="0">
                <a:solidFill>
                  <a:srgbClr val="FF0000"/>
                </a:solidFill>
              </a:rPr>
              <a:t>saved </a:t>
            </a:r>
            <a:r>
              <a:rPr lang="en-US" sz="2200" dirty="0" smtClean="0">
                <a:solidFill>
                  <a:srgbClr val="FF0000"/>
                </a:solidFill>
              </a:rPr>
              <a:t>values.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Features include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1900" dirty="0" smtClean="0"/>
              <a:t>a </a:t>
            </a:r>
            <a:r>
              <a:rPr lang="en-US" sz="1900" dirty="0"/>
              <a:t>golden snapshot, </a:t>
            </a:r>
            <a:endParaRPr lang="en-US" sz="1900" dirty="0" smtClean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1900" dirty="0" smtClean="0"/>
              <a:t>grouping </a:t>
            </a:r>
            <a:r>
              <a:rPr lang="en-US" sz="1900" dirty="0"/>
              <a:t>PV’s into snapshots, </a:t>
            </a:r>
            <a:endParaRPr lang="en-US" sz="1900" dirty="0" smtClean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1900" dirty="0" smtClean="0"/>
              <a:t>grouping </a:t>
            </a:r>
            <a:r>
              <a:rPr lang="en-US" sz="1900" dirty="0"/>
              <a:t>snapshots into machine configurations, </a:t>
            </a:r>
            <a:endParaRPr lang="en-US" sz="1900" dirty="0" smtClean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1900" dirty="0" smtClean="0"/>
              <a:t>highlighting </a:t>
            </a:r>
            <a:r>
              <a:rPr lang="en-US" sz="1900" dirty="0"/>
              <a:t>changed values and database storage of the information</a:t>
            </a:r>
            <a:r>
              <a:rPr lang="en-US" dirty="0"/>
              <a:t>. 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Candidates: MASAR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Timeline: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Requirements are complete [6]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Development has not started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2Q 2016 – operational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/>
              <a:t>[6] Save, Compare &amp; Restore Requirements, S.Gysin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577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30541"/>
            <a:ext cx="6067426" cy="1441531"/>
          </a:xfrm>
        </p:spPr>
        <p:txBody>
          <a:bodyPr/>
          <a:lstStyle/>
          <a:p>
            <a:r>
              <a:rPr lang="en-US" dirty="0" smtClean="0"/>
              <a:t>Other Control System Services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043" y="1861726"/>
            <a:ext cx="8148904" cy="4388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0094CA"/>
                </a:solidFill>
              </a:rPr>
              <a:t>Fast Data Acquisition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94CA"/>
              </a:solidFill>
            </a:endParaRP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94CA"/>
                </a:solidFill>
              </a:rPr>
              <a:t>Data on Demand: </a:t>
            </a:r>
          </a:p>
          <a:p>
            <a:pPr lvl="2">
              <a:lnSpc>
                <a:spcPct val="80000"/>
              </a:lnSpc>
            </a:pPr>
            <a:r>
              <a:rPr lang="en-GB" dirty="0" smtClean="0">
                <a:solidFill>
                  <a:srgbClr val="0094CA"/>
                </a:solidFill>
              </a:rPr>
              <a:t>Archiving </a:t>
            </a:r>
            <a:r>
              <a:rPr lang="en-GB" dirty="0">
                <a:solidFill>
                  <a:srgbClr val="0094CA"/>
                </a:solidFill>
              </a:rPr>
              <a:t>on a  trigger from the timing </a:t>
            </a:r>
            <a:r>
              <a:rPr lang="en-GB" dirty="0" smtClean="0">
                <a:solidFill>
                  <a:srgbClr val="0094CA"/>
                </a:solidFill>
              </a:rPr>
              <a:t>system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GB" sz="2000" dirty="0" smtClean="0">
              <a:solidFill>
                <a:srgbClr val="0094CA"/>
              </a:solidFill>
            </a:endParaRP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94CA"/>
                </a:solidFill>
              </a:rPr>
              <a:t>Post </a:t>
            </a:r>
            <a:r>
              <a:rPr lang="en-GB" sz="2000" dirty="0">
                <a:solidFill>
                  <a:srgbClr val="0094CA"/>
                </a:solidFill>
              </a:rPr>
              <a:t>Mortem Support: </a:t>
            </a:r>
            <a:endParaRPr lang="en-GB" sz="2000" dirty="0" smtClean="0">
              <a:solidFill>
                <a:srgbClr val="0094CA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GB" dirty="0" smtClean="0">
                <a:solidFill>
                  <a:srgbClr val="0094CA"/>
                </a:solidFill>
              </a:rPr>
              <a:t>Collecting the post mortem buffers and providing the tools for analysis</a:t>
            </a:r>
            <a:endParaRPr lang="en-GB" dirty="0">
              <a:solidFill>
                <a:srgbClr val="0094CA"/>
              </a:solidFill>
            </a:endParaRPr>
          </a:p>
          <a:p>
            <a:pPr lvl="1"/>
            <a:endParaRPr lang="en-GB" sz="1600" dirty="0">
              <a:solidFill>
                <a:srgbClr val="0094CA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0094CA"/>
                </a:solidFill>
              </a:rPr>
              <a:t>Diagnostic Logging Service </a:t>
            </a:r>
          </a:p>
          <a:p>
            <a:pPr lvl="1"/>
            <a:r>
              <a:rPr lang="en-GB" sz="1600" dirty="0">
                <a:solidFill>
                  <a:srgbClr val="0094CA"/>
                </a:solidFill>
              </a:rPr>
              <a:t>Centralization of the diagnostic logs </a:t>
            </a:r>
            <a:r>
              <a:rPr lang="en-GB" sz="1600" dirty="0" smtClean="0">
                <a:solidFill>
                  <a:srgbClr val="0094CA"/>
                </a:solidFill>
              </a:rPr>
              <a:t>of </a:t>
            </a:r>
            <a:r>
              <a:rPr lang="en-GB" sz="1600" dirty="0">
                <a:solidFill>
                  <a:srgbClr val="0094CA"/>
                </a:solidFill>
              </a:rPr>
              <a:t>distributed systems.</a:t>
            </a:r>
          </a:p>
          <a:p>
            <a:pPr lvl="1"/>
            <a:endParaRPr lang="en-GB" sz="1600" dirty="0">
              <a:solidFill>
                <a:srgbClr val="0094CA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0094CA"/>
                </a:solidFill>
              </a:rPr>
              <a:t>Directory Service </a:t>
            </a:r>
          </a:p>
          <a:p>
            <a:pPr lvl="1"/>
            <a:r>
              <a:rPr lang="en-GB" sz="1600" dirty="0">
                <a:solidFill>
                  <a:srgbClr val="0094CA"/>
                </a:solidFill>
              </a:rPr>
              <a:t>Finds PV’s based on search criteria</a:t>
            </a:r>
          </a:p>
          <a:p>
            <a:pPr lvl="1"/>
            <a:r>
              <a:rPr lang="en-GB" sz="1600" dirty="0">
                <a:solidFill>
                  <a:srgbClr val="0094CA"/>
                </a:solidFill>
              </a:rPr>
              <a:t>Candidate – Chanel Finder</a:t>
            </a:r>
          </a:p>
          <a:p>
            <a:pPr lvl="1"/>
            <a:endParaRPr lang="en-GB" sz="1600" dirty="0">
              <a:solidFill>
                <a:srgbClr val="0094CA"/>
              </a:solidFill>
            </a:endParaRPr>
          </a:p>
          <a:p>
            <a:pPr>
              <a:lnSpc>
                <a:spcPct val="80000"/>
              </a:lnSpc>
            </a:pPr>
            <a:r>
              <a:rPr lang="en-GB" dirty="0">
                <a:solidFill>
                  <a:srgbClr val="0094CA"/>
                </a:solidFill>
              </a:rPr>
              <a:t>EPICS Naming Service </a:t>
            </a:r>
          </a:p>
          <a:p>
            <a:pPr lvl="1"/>
            <a:r>
              <a:rPr lang="en-GB" sz="1400" dirty="0">
                <a:solidFill>
                  <a:srgbClr val="0094CA"/>
                </a:solidFill>
              </a:rPr>
              <a:t>EPICS PV to IP address/TCP port mapping</a:t>
            </a:r>
          </a:p>
          <a:p>
            <a:pPr lvl="1"/>
            <a:endParaRPr lang="en-GB" sz="1600" dirty="0">
              <a:solidFill>
                <a:srgbClr val="0094CA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242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Control System Services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044" y="1578305"/>
            <a:ext cx="8231216" cy="477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 smtClean="0">
                <a:solidFill>
                  <a:srgbClr val="0094CA"/>
                </a:solidFill>
              </a:rPr>
              <a:t>Video </a:t>
            </a:r>
            <a:r>
              <a:rPr lang="en-GB" dirty="0">
                <a:solidFill>
                  <a:srgbClr val="0094CA"/>
                </a:solidFill>
              </a:rPr>
              <a:t>Service </a:t>
            </a:r>
          </a:p>
          <a:p>
            <a:pPr lvl="1"/>
            <a:r>
              <a:rPr lang="en-GB" sz="1600" dirty="0">
                <a:solidFill>
                  <a:srgbClr val="0094CA"/>
                </a:solidFill>
              </a:rPr>
              <a:t>Live image stream from instrumentations</a:t>
            </a:r>
          </a:p>
          <a:p>
            <a:pPr lvl="1"/>
            <a:r>
              <a:rPr lang="en-GB" sz="1600" dirty="0">
                <a:solidFill>
                  <a:srgbClr val="0094CA"/>
                </a:solidFill>
              </a:rPr>
              <a:t>How large are the images</a:t>
            </a:r>
            <a:r>
              <a:rPr lang="en-GB" sz="1600" dirty="0" smtClean="0">
                <a:solidFill>
                  <a:srgbClr val="0094CA"/>
                </a:solidFill>
              </a:rPr>
              <a:t>?</a:t>
            </a:r>
          </a:p>
          <a:p>
            <a:pPr lvl="1"/>
            <a:endParaRPr lang="en-GB" sz="1400" dirty="0" smtClean="0">
              <a:solidFill>
                <a:srgbClr val="0094CA"/>
              </a:solidFill>
            </a:endParaRPr>
          </a:p>
          <a:p>
            <a:r>
              <a:rPr lang="en-GB" dirty="0">
                <a:solidFill>
                  <a:srgbClr val="0094CA"/>
                </a:solidFill>
              </a:rPr>
              <a:t>Maintenance Log </a:t>
            </a:r>
          </a:p>
          <a:p>
            <a:pPr lvl="1"/>
            <a:r>
              <a:rPr lang="en-GB" sz="1400" dirty="0">
                <a:solidFill>
                  <a:srgbClr val="0094CA"/>
                </a:solidFill>
              </a:rPr>
              <a:t> log of </a:t>
            </a:r>
            <a:r>
              <a:rPr lang="en-GB" sz="1400" dirty="0" smtClean="0">
                <a:solidFill>
                  <a:srgbClr val="0094CA"/>
                </a:solidFill>
              </a:rPr>
              <a:t>preventive </a:t>
            </a:r>
            <a:r>
              <a:rPr lang="en-GB" sz="1400" dirty="0">
                <a:solidFill>
                  <a:srgbClr val="0094CA"/>
                </a:solidFill>
              </a:rPr>
              <a:t>maintenance</a:t>
            </a:r>
          </a:p>
          <a:p>
            <a:pPr lvl="1"/>
            <a:endParaRPr lang="en-GB" sz="1400" dirty="0">
              <a:solidFill>
                <a:srgbClr val="0094CA"/>
              </a:solidFill>
            </a:endParaRPr>
          </a:p>
          <a:p>
            <a:r>
              <a:rPr lang="en-GB" dirty="0">
                <a:solidFill>
                  <a:srgbClr val="0094CA"/>
                </a:solidFill>
              </a:rPr>
              <a:t>Operations Logistics</a:t>
            </a:r>
          </a:p>
          <a:p>
            <a:pPr lvl="1"/>
            <a:r>
              <a:rPr lang="en-GB" sz="1400" dirty="0">
                <a:solidFill>
                  <a:srgbClr val="0094CA"/>
                </a:solidFill>
              </a:rPr>
              <a:t>Beam statistics, run hours, shift summaries, down time, experiment </a:t>
            </a:r>
            <a:r>
              <a:rPr lang="en-GB" sz="1400" dirty="0" smtClean="0">
                <a:solidFill>
                  <a:srgbClr val="0094CA"/>
                </a:solidFill>
              </a:rPr>
              <a:t>schedules, reliability statistics and analysis.</a:t>
            </a:r>
            <a:endParaRPr lang="en-GB" sz="1400" dirty="0">
              <a:solidFill>
                <a:srgbClr val="0094CA"/>
              </a:solidFill>
            </a:endParaRPr>
          </a:p>
          <a:p>
            <a:pPr lvl="1"/>
            <a:endParaRPr lang="en-GB" sz="1400" dirty="0">
              <a:solidFill>
                <a:srgbClr val="0094CA"/>
              </a:solidFill>
            </a:endParaRPr>
          </a:p>
          <a:p>
            <a:r>
              <a:rPr lang="en-GB" dirty="0">
                <a:solidFill>
                  <a:srgbClr val="0094CA"/>
                </a:solidFill>
              </a:rPr>
              <a:t>Search Service </a:t>
            </a:r>
          </a:p>
          <a:p>
            <a:pPr lvl="1"/>
            <a:r>
              <a:rPr lang="en-GB" sz="1400" dirty="0">
                <a:solidFill>
                  <a:srgbClr val="0094CA"/>
                </a:solidFill>
              </a:rPr>
              <a:t>Google like search on all ICS</a:t>
            </a:r>
          </a:p>
          <a:p>
            <a:pPr lvl="1"/>
            <a:endParaRPr lang="en-GB" sz="1400" dirty="0">
              <a:solidFill>
                <a:srgbClr val="0094CA"/>
              </a:solidFill>
            </a:endParaRPr>
          </a:p>
          <a:p>
            <a:r>
              <a:rPr lang="en-GB" dirty="0">
                <a:solidFill>
                  <a:srgbClr val="0094CA"/>
                </a:solidFill>
              </a:rPr>
              <a:t>On-line/Off-line Model Service</a:t>
            </a:r>
          </a:p>
          <a:p>
            <a:pPr lvl="1"/>
            <a:r>
              <a:rPr lang="en-GB" sz="1400" dirty="0">
                <a:solidFill>
                  <a:srgbClr val="0094CA"/>
                </a:solidFill>
              </a:rPr>
              <a:t>Accelerator Modeling as a service, indpenedent of simulation software</a:t>
            </a:r>
          </a:p>
          <a:p>
            <a:pPr lvl="1"/>
            <a:endParaRPr lang="en-GB" sz="1400" dirty="0">
              <a:solidFill>
                <a:srgbClr val="0094CA"/>
              </a:solidFill>
            </a:endParaRPr>
          </a:p>
          <a:p>
            <a:r>
              <a:rPr lang="en-GB" dirty="0">
                <a:solidFill>
                  <a:srgbClr val="0094CA"/>
                </a:solidFill>
              </a:rPr>
              <a:t>Device Oriented Access Service</a:t>
            </a:r>
          </a:p>
          <a:p>
            <a:pPr lvl="1"/>
            <a:r>
              <a:rPr lang="en-GB" sz="1400" dirty="0">
                <a:solidFill>
                  <a:srgbClr val="0094CA"/>
                </a:solidFill>
              </a:rPr>
              <a:t>Provide the ability to change an IOC/PV based on a higher level unit.</a:t>
            </a:r>
          </a:p>
          <a:p>
            <a:endParaRPr lang="en-GB" sz="1400" dirty="0">
              <a:solidFill>
                <a:srgbClr val="0094CA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53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WU 3.3 ESS Naming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622738"/>
            <a:ext cx="8783392" cy="47336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Scope: provides </a:t>
            </a:r>
            <a:r>
              <a:rPr lang="en-US" dirty="0" smtClean="0">
                <a:solidFill>
                  <a:srgbClr val="FF0000"/>
                </a:solidFill>
              </a:rPr>
              <a:t>the tools, repositories and processes to generate meaningful and consistent names for devices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Scope includes all of ESS</a:t>
            </a:r>
          </a:p>
          <a:p>
            <a:pPr lvl="1"/>
            <a:r>
              <a:rPr lang="en-US" dirty="0" smtClean="0"/>
              <a:t>Name database includes 1000 items now</a:t>
            </a:r>
          </a:p>
          <a:p>
            <a:pPr lvl="1"/>
            <a:r>
              <a:rPr lang="en-US" dirty="0" smtClean="0"/>
              <a:t>Definition of the naming syntax[7][8] </a:t>
            </a:r>
            <a:r>
              <a:rPr lang="en-US" dirty="0"/>
              <a:t> </a:t>
            </a:r>
            <a:r>
              <a:rPr lang="en-US" sz="2600" dirty="0"/>
              <a:t> </a:t>
            </a:r>
            <a:r>
              <a:rPr lang="en-US" sz="2600" dirty="0" smtClean="0"/>
              <a:t>: </a:t>
            </a:r>
            <a:r>
              <a:rPr lang="en-US" sz="2200" dirty="0" smtClean="0"/>
              <a:t>SSSS-BBBB:DDDD-III:TTTIIIXXX</a:t>
            </a:r>
          </a:p>
          <a:p>
            <a:pPr lvl="1"/>
            <a:r>
              <a:rPr lang="en-US" dirty="0" smtClean="0"/>
              <a:t>Tools:</a:t>
            </a:r>
          </a:p>
          <a:p>
            <a:pPr lvl="2"/>
            <a:r>
              <a:rPr lang="en-US" dirty="0" smtClean="0"/>
              <a:t>WEB GUI to generate a name for a device and let the user browse the names</a:t>
            </a:r>
          </a:p>
          <a:p>
            <a:pPr lvl="2"/>
            <a:r>
              <a:rPr lang="en-US" dirty="0" smtClean="0"/>
              <a:t>Database to keep track of the names and convention rules</a:t>
            </a:r>
          </a:p>
          <a:p>
            <a:r>
              <a:rPr lang="en-US" dirty="0" smtClean="0"/>
              <a:t>Timeline: </a:t>
            </a:r>
          </a:p>
          <a:p>
            <a:pPr lvl="1"/>
            <a:r>
              <a:rPr lang="en-US" dirty="0" smtClean="0"/>
              <a:t>Naming Convention has been defined and documented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Q1 2014 Naming tools alpha release</a:t>
            </a:r>
          </a:p>
          <a:p>
            <a:r>
              <a:rPr lang="en-US" dirty="0"/>
              <a:t>[7]The ESS Naming </a:t>
            </a:r>
            <a:r>
              <a:rPr lang="en-US" dirty="0" smtClean="0"/>
              <a:t>Convention</a:t>
            </a:r>
            <a:endParaRPr lang="en-US" sz="2200" dirty="0" smtClean="0"/>
          </a:p>
          <a:p>
            <a:pPr>
              <a:lnSpc>
                <a:spcPct val="50000"/>
              </a:lnSpc>
            </a:pPr>
            <a:r>
              <a:rPr lang="en-US" dirty="0" smtClean="0"/>
              <a:t>[</a:t>
            </a:r>
            <a:r>
              <a:rPr lang="en-US" dirty="0"/>
              <a:t>8] ESS Naming Convention, K. </a:t>
            </a:r>
            <a:r>
              <a:rPr lang="en-US" dirty="0" smtClean="0"/>
              <a:t>Rathsman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91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 …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658003"/>
            <a:ext cx="6536399" cy="4345924"/>
          </a:xfrm>
        </p:spPr>
        <p:txBody>
          <a:bodyPr/>
          <a:lstStyle/>
          <a:p>
            <a:r>
              <a:rPr lang="en-US" sz="2400" dirty="0"/>
              <a:t>Upcoming software releases looking for alpha users: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CCDB – configuration database: racks, beam diagnostics, RF, control boxes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Naming tools – request and assign names, query the database of existing names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Cable Database – planning the distribution of cables for CF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Lattice database tools v1 – export tracewin files from the Optimus lattice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469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6454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Team 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27175"/>
              </p:ext>
            </p:extLst>
          </p:nvPr>
        </p:nvGraphicFramePr>
        <p:xfrm>
          <a:off x="407089" y="1532036"/>
          <a:ext cx="8383559" cy="4227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3515"/>
                <a:gridCol w="3877201"/>
                <a:gridCol w="1492843"/>
              </a:tblGrid>
              <a:tr h="277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07398">
                <a:tc>
                  <a:txBody>
                    <a:bodyPr/>
                    <a:lstStyle/>
                    <a:p>
                      <a:r>
                        <a:rPr lang="en-US" dirty="0"/>
                        <a:t>Suzanne</a:t>
                      </a:r>
                      <a:r>
                        <a:rPr lang="en-US" baseline="0" dirty="0"/>
                        <a:t> Gysin (ESS)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Work</a:t>
                      </a:r>
                      <a:r>
                        <a:rPr lang="en-US" baseline="0" dirty="0"/>
                        <a:t> Package 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640115">
                <a:tc>
                  <a:txBody>
                    <a:bodyPr/>
                    <a:lstStyle/>
                    <a:p>
                      <a:r>
                        <a:rPr lang="en-US" dirty="0"/>
                        <a:t>Karin</a:t>
                      </a:r>
                      <a:r>
                        <a:rPr lang="en-US" baseline="0" dirty="0"/>
                        <a:t> Ratsman (ESS)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Naming</a:t>
                      </a:r>
                      <a:r>
                        <a:rPr lang="en-US" baseline="0" dirty="0"/>
                        <a:t> Convention Work Unit Leader</a:t>
                      </a:r>
                    </a:p>
                    <a:p>
                      <a:r>
                        <a:rPr lang="en-US" baseline="0" dirty="0"/>
                        <a:t>Lattice Database 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868">
                <a:tc>
                  <a:txBody>
                    <a:bodyPr/>
                    <a:lstStyle/>
                    <a:p>
                      <a:r>
                        <a:rPr lang="en-US" dirty="0"/>
                        <a:t>Stephen</a:t>
                      </a:r>
                      <a:r>
                        <a:rPr lang="en-US" baseline="0" dirty="0"/>
                        <a:t> Molloy (ESS – 25%)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Lattice Browser developer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222">
                <a:tc>
                  <a:txBody>
                    <a:bodyPr/>
                    <a:lstStyle/>
                    <a:p>
                      <a:r>
                        <a:rPr lang="en-US" dirty="0" smtClean="0"/>
                        <a:t>Jakob Battelino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(Cosylab)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Lattice</a:t>
                      </a:r>
                      <a:r>
                        <a:rPr lang="en-US" baseline="0" dirty="0"/>
                        <a:t> Database and Naming tools developer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Jaka Bobnar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(Cosylab)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RBAC lead</a:t>
                      </a:r>
                      <a:r>
                        <a:rPr lang="en-US" baseline="0" dirty="0" smtClean="0"/>
                        <a:t> developer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Miki Pavleski (Cosylab)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Development Environment and Cosylab’s Project</a:t>
                      </a:r>
                      <a:r>
                        <a:rPr lang="en-US" b="0" baseline="0" dirty="0"/>
                        <a:t> Manager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Andraz Poznar (Cosylab)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Lattice Database 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Miha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Vitorovic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dirty="0" smtClean="0"/>
                        <a:t>(Cosylab)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Controls</a:t>
                      </a:r>
                      <a:r>
                        <a:rPr lang="en-US" b="0" baseline="0" dirty="0"/>
                        <a:t> Configuration Database Lead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84684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mtClean="0"/>
              <a:t>26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359" y="1760994"/>
            <a:ext cx="812800" cy="77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440" y="2535694"/>
            <a:ext cx="850900" cy="812800"/>
          </a:xfrm>
          <a:prstGeom prst="rect">
            <a:avLst/>
          </a:prstGeom>
        </p:spPr>
      </p:pic>
      <p:pic>
        <p:nvPicPr>
          <p:cNvPr id="14" name="Picture 13" descr="Screen Shot 2013-10-25 at 3.54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59" y="4201661"/>
            <a:ext cx="632193" cy="741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508" y="4686041"/>
            <a:ext cx="640832" cy="826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667" y="3156902"/>
            <a:ext cx="692335" cy="8308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3624" y="3582549"/>
            <a:ext cx="797135" cy="810310"/>
          </a:xfrm>
          <a:prstGeom prst="rect">
            <a:avLst/>
          </a:prstGeom>
        </p:spPr>
      </p:pic>
      <p:pic>
        <p:nvPicPr>
          <p:cNvPr id="19" name="Picture 18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7284" y="5011142"/>
            <a:ext cx="637875" cy="8900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7002" y="1387887"/>
            <a:ext cx="733646" cy="7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2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Core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989" y="4880865"/>
            <a:ext cx="1533127" cy="402335"/>
          </a:xfrm>
        </p:spPr>
        <p:txBody>
          <a:bodyPr/>
          <a:lstStyle/>
          <a:p>
            <a:r>
              <a:rPr lang="en-US" dirty="0"/>
              <a:t>Thank you</a:t>
            </a:r>
          </a:p>
          <a:p>
            <a:endParaRPr lang="en-US" dirty="0"/>
          </a:p>
        </p:txBody>
      </p:sp>
      <p:pic>
        <p:nvPicPr>
          <p:cNvPr id="5" name="Picture 7" descr="http://www.fel.duke.edu/images/epics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" y="1910080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138" y="1645920"/>
            <a:ext cx="1701800" cy="170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7949" y="2102664"/>
            <a:ext cx="1630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DISCS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3418840"/>
            <a:ext cx="5778500" cy="6756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363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964945"/>
            <a:ext cx="7791687" cy="4038981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800" dirty="0" smtClean="0"/>
              <a:t>[WP3 - 1</a:t>
            </a:r>
            <a:r>
              <a:rPr lang="en-US" sz="1800" dirty="0"/>
              <a:t>] Lattice Database Requirements Document v1.1, S.Gysin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[WP3 - 2] Lattice Browser Requirements Document v1.0, S.Molloy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[WP3 - 3] ICS Configuration Database – Requirements v1.7, S.Gysin 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[WP3 - 4] Evaluation of selected DISCS collaboration modules, </a:t>
            </a:r>
            <a:r>
              <a:rPr lang="en-US" sz="1800" dirty="0" smtClean="0"/>
              <a:t>M.Vitorovic</a:t>
            </a:r>
            <a:endParaRPr lang="en-US" sz="1800" dirty="0"/>
          </a:p>
          <a:p>
            <a:pPr>
              <a:lnSpc>
                <a:spcPct val="50000"/>
              </a:lnSpc>
            </a:pPr>
            <a:r>
              <a:rPr lang="en-US" sz="1800" dirty="0"/>
              <a:t>[WP3 - 5] Cabling Requirements, K.Rathsman 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[WP3 - 6] Save, Compare &amp; Restore Requirements, S.Gysin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[WP3 - 7] The ESS Naming Convention, K.Rathsman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[WP3 - 8] ESS Naming Convention, K. Rathsman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[WP3 - 9] Work Unit Description document “Configuration Data Management”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[WP3 - 10</a:t>
            </a:r>
            <a:r>
              <a:rPr lang="en-US" sz="1800" dirty="0" smtClean="0"/>
              <a:t>] </a:t>
            </a:r>
            <a:r>
              <a:rPr lang="en-US" sz="1800" dirty="0"/>
              <a:t>Work Unit Description document “Control System Services</a:t>
            </a:r>
            <a:r>
              <a:rPr lang="en-US" sz="1800" dirty="0" smtClean="0"/>
              <a:t>”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[WP3 - 11] Work Unit Description document "Naming Convention"</a:t>
            </a:r>
          </a:p>
          <a:p>
            <a:pPr>
              <a:lnSpc>
                <a:spcPct val="50000"/>
              </a:lnSpc>
            </a:pPr>
            <a:endParaRPr lang="en-US" sz="1800" dirty="0"/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678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types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206000"/>
            <a:ext cx="6886575" cy="49320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251913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/>
              <a:t>Control System - Software Core Compents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99" y="1679656"/>
            <a:ext cx="8229600" cy="4231412"/>
          </a:xfrm>
        </p:spPr>
        <p:txBody>
          <a:bodyPr>
            <a:normAutofit/>
          </a:bodyPr>
          <a:lstStyle/>
          <a:p>
            <a:r>
              <a:rPr lang="en-US" sz="2800" dirty="0"/>
              <a:t>	</a:t>
            </a:r>
          </a:p>
          <a:p>
            <a:r>
              <a:rPr lang="en-US" sz="2800" dirty="0"/>
              <a:t>WBS: Project 14 Integrated Control System (ICS)</a:t>
            </a:r>
          </a:p>
          <a:p>
            <a:pPr lvl="1"/>
            <a:r>
              <a:rPr lang="en-US" sz="2800" dirty="0"/>
              <a:t>WP 3. Software Core Components</a:t>
            </a:r>
            <a:endParaRPr lang="en-US" sz="2800" dirty="0" smtClean="0"/>
          </a:p>
          <a:p>
            <a:pPr lvl="2"/>
            <a:r>
              <a:rPr lang="en-US" sz="2800" dirty="0" smtClean="0"/>
              <a:t>WU 3.1 Configuration Data Management</a:t>
            </a:r>
          </a:p>
          <a:p>
            <a:pPr lvl="2"/>
            <a:r>
              <a:rPr lang="en-US" sz="2800" dirty="0" smtClean="0"/>
              <a:t>WU 3.2 Control System Services</a:t>
            </a:r>
          </a:p>
          <a:p>
            <a:pPr lvl="2"/>
            <a:r>
              <a:rPr lang="en-US" sz="2800" dirty="0" smtClean="0"/>
              <a:t>WU 3.3 Naming Convention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53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devices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206000"/>
            <a:ext cx="6886575" cy="49320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70559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206000"/>
            <a:ext cx="6886575" cy="49320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185031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/>
          <a:lstStyle/>
          <a:p>
            <a:r>
              <a:rPr lang="en-US" dirty="0" smtClean="0"/>
              <a:t>Logical components (group)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206000"/>
            <a:ext cx="6886575" cy="49320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140295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/>
          <a:lstStyle/>
          <a:p>
            <a:r>
              <a:rPr lang="en-US" dirty="0" smtClean="0"/>
              <a:t>Logical components (system)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997" y="1206000"/>
            <a:ext cx="6886575" cy="49320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49864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300" y="115888"/>
            <a:ext cx="6337052" cy="792162"/>
          </a:xfrm>
        </p:spPr>
        <p:txBody>
          <a:bodyPr/>
          <a:lstStyle/>
          <a:p>
            <a:r>
              <a:rPr lang="en-US" sz="3600" dirty="0" smtClean="0"/>
              <a:t>Logical components (device) [1/2]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330414"/>
            <a:ext cx="7526655" cy="48348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425809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15888"/>
            <a:ext cx="6408712" cy="792162"/>
          </a:xfrm>
        </p:spPr>
        <p:txBody>
          <a:bodyPr/>
          <a:lstStyle/>
          <a:p>
            <a:r>
              <a:rPr lang="en-US" sz="3600" dirty="0" smtClean="0"/>
              <a:t>Logical components (device) [2/2]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330414"/>
            <a:ext cx="7526655" cy="48348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162416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206000"/>
            <a:ext cx="7526655" cy="48348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373513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with type-ahead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206000"/>
            <a:ext cx="6886575" cy="48348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144467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WU 3.1 Configuration 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5438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Scope: The </a:t>
            </a:r>
            <a:r>
              <a:rPr lang="en-US" dirty="0">
                <a:solidFill>
                  <a:srgbClr val="FF0000"/>
                </a:solidFill>
              </a:rPr>
              <a:t>collection, storage, and distribution of </a:t>
            </a:r>
            <a:r>
              <a:rPr lang="en-US" dirty="0" smtClean="0">
                <a:solidFill>
                  <a:srgbClr val="FF0000"/>
                </a:solidFill>
              </a:rPr>
              <a:t>configuration data.[9]</a:t>
            </a:r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indent="-57150"/>
            <a:r>
              <a:rPr lang="en-US" sz="1400" dirty="0"/>
              <a:t>[9] Work Unit Description document Configuration Data Management</a:t>
            </a: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4</a:t>
            </a:fld>
            <a:endParaRPr lang="sv-SE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4995545" y="3839991"/>
            <a:ext cx="1895475" cy="1905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Times New Roman"/>
              </a:rPr>
              <a:t>Device Configuration </a:t>
            </a:r>
            <a:r>
              <a:rPr lang="en-US" dirty="0" smtClean="0">
                <a:effectLst/>
                <a:ea typeface="Calibri"/>
                <a:cs typeface="Times New Roman"/>
              </a:rPr>
              <a:t>Database (DCDB):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</a:rPr>
              <a:t>The configurations files for the EPICS  IOC’s, PLC integration.</a:t>
            </a:r>
            <a:endParaRPr lang="en-US" sz="1400" dirty="0">
              <a:effectLst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49580" y="3839991"/>
            <a:ext cx="1933575" cy="1924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Times New Roman"/>
              </a:rPr>
              <a:t>Cable Database</a:t>
            </a:r>
            <a:r>
              <a:rPr lang="en-US" sz="1400" dirty="0">
                <a:effectLst/>
                <a:ea typeface="Calibri"/>
                <a:cs typeface="Times New Roman"/>
              </a:rPr>
              <a:t>: 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Static </a:t>
            </a:r>
            <a:r>
              <a:rPr lang="en-US" sz="1400" dirty="0">
                <a:effectLst/>
                <a:ea typeface="Calibri"/>
                <a:cs typeface="Times New Roman"/>
              </a:rPr>
              <a:t>information relevant to cables and </a:t>
            </a:r>
            <a:r>
              <a:rPr lang="en-US" sz="1400" dirty="0" smtClean="0">
                <a:effectLst/>
                <a:ea typeface="Calibri"/>
                <a:cs typeface="Times New Roman"/>
              </a:rPr>
              <a:t>connections</a:t>
            </a:r>
            <a:endParaRPr lang="en-US" sz="1400" dirty="0">
              <a:effectLst/>
              <a:ea typeface="Calibri"/>
              <a:cs typeface="Times New Roman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2677160" y="3820305"/>
            <a:ext cx="2108200" cy="19246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/>
                <a:cs typeface="Times New Roman"/>
              </a:rPr>
              <a:t>Lattice </a:t>
            </a:r>
            <a:r>
              <a:rPr lang="en-US" dirty="0" smtClean="0">
                <a:effectLst/>
                <a:ea typeface="Calibri"/>
                <a:cs typeface="Times New Roman"/>
              </a:rPr>
              <a:t>Database (BLED):</a:t>
            </a:r>
            <a:endParaRPr lang="en-US" dirty="0">
              <a:effectLst/>
              <a:ea typeface="Calibri"/>
              <a:cs typeface="Times New Roman"/>
            </a:endParaRP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effectLst/>
              <a:ea typeface="Calibri"/>
              <a:cs typeface="Times New Roman"/>
            </a:endParaRP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ea typeface="Calibri"/>
                <a:cs typeface="Times New Roman"/>
              </a:rPr>
              <a:t>This </a:t>
            </a:r>
            <a:r>
              <a:rPr lang="en-US" sz="1200" dirty="0">
                <a:effectLst/>
                <a:ea typeface="Calibri"/>
                <a:cs typeface="Times New Roman"/>
              </a:rPr>
              <a:t>is an import of the simulation using Tracewin and additional elements from Beam Diagnostics.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3240405" y="1976265"/>
            <a:ext cx="2565400" cy="1617345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Times New Roman"/>
              </a:rPr>
              <a:t>Controls Configuration Database (CCDB</a:t>
            </a:r>
            <a:r>
              <a:rPr lang="en-US" dirty="0" smtClean="0">
                <a:effectLst/>
                <a:ea typeface="Calibri"/>
                <a:cs typeface="Times New Roman"/>
              </a:rPr>
              <a:t>):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 </a:t>
            </a:r>
            <a:r>
              <a:rPr lang="en-US" sz="1400" dirty="0">
                <a:ea typeface="Calibri"/>
                <a:cs typeface="Times New Roman"/>
              </a:rPr>
              <a:t>S</a:t>
            </a:r>
            <a:r>
              <a:rPr lang="en-US" sz="1400" dirty="0" smtClean="0">
                <a:effectLst/>
                <a:ea typeface="Calibri"/>
                <a:cs typeface="Times New Roman"/>
              </a:rPr>
              <a:t>tatic</a:t>
            </a:r>
            <a:r>
              <a:rPr lang="en-US" sz="1400" dirty="0">
                <a:effectLst/>
                <a:ea typeface="Calibri"/>
                <a:cs typeface="Times New Roman"/>
              </a:rPr>
              <a:t>, physical attributes of the devices in the scope of the </a:t>
            </a:r>
            <a:r>
              <a:rPr lang="en-US" sz="1400" dirty="0" smtClean="0">
                <a:effectLst/>
                <a:ea typeface="Calibri"/>
                <a:cs typeface="Times New Roman"/>
              </a:rPr>
              <a:t>ICS</a:t>
            </a:r>
            <a:endParaRPr lang="en-US" sz="1400" dirty="0">
              <a:effectLst/>
              <a:ea typeface="Calibri"/>
              <a:cs typeface="Times New Roman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7073901" y="3838517"/>
            <a:ext cx="1309936" cy="1924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Times New Roman"/>
              </a:rPr>
              <a:t>Unit Conversion Database</a:t>
            </a:r>
            <a:r>
              <a:rPr lang="en-US" sz="1400" dirty="0">
                <a:effectLst/>
                <a:ea typeface="Calibri"/>
                <a:cs typeface="Times New Roman"/>
              </a:rPr>
              <a:t>: 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Standard unit conversion algorythms</a:t>
            </a:r>
            <a:endParaRPr lang="en-US" sz="14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934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Database (BLED)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531"/>
            <a:ext cx="7543800" cy="4914819"/>
          </a:xfrm>
        </p:spPr>
        <p:txBody>
          <a:bodyPr>
            <a:normAutofit fontScale="40000" lnSpcReduction="20000"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Contains the ESS Accelerator configuration as it is simulated prior to being built. </a:t>
            </a:r>
          </a:p>
          <a:p>
            <a:r>
              <a:rPr lang="en-US" sz="5100" dirty="0" smtClean="0"/>
              <a:t>It includes the geographical and physical information for:</a:t>
            </a:r>
          </a:p>
          <a:p>
            <a:pPr lvl="1"/>
            <a:r>
              <a:rPr lang="en-US" sz="3800" dirty="0" smtClean="0"/>
              <a:t>All accelerating structures</a:t>
            </a:r>
          </a:p>
          <a:p>
            <a:pPr lvl="1"/>
            <a:r>
              <a:rPr lang="en-US" sz="3800" dirty="0" smtClean="0"/>
              <a:t>Beam diagnostics</a:t>
            </a:r>
          </a:p>
          <a:p>
            <a:pPr lvl="1"/>
            <a:r>
              <a:rPr lang="en-US" sz="3800" dirty="0" smtClean="0"/>
              <a:t>Vacuum</a:t>
            </a:r>
          </a:p>
          <a:p>
            <a:pPr lvl="1"/>
            <a:r>
              <a:rPr lang="en-US" sz="3800" dirty="0" smtClean="0"/>
              <a:t>Stubs for RF wave guides</a:t>
            </a:r>
          </a:p>
          <a:p>
            <a:r>
              <a:rPr lang="en-US" sz="5100" dirty="0"/>
              <a:t>Status </a:t>
            </a:r>
          </a:p>
          <a:p>
            <a:pPr lvl="1"/>
            <a:r>
              <a:rPr lang="en-US" sz="3800" dirty="0" smtClean="0"/>
              <a:t>Version 1 is deployed and operational</a:t>
            </a:r>
          </a:p>
          <a:p>
            <a:pPr lvl="1"/>
            <a:r>
              <a:rPr lang="en-US" sz="3800" dirty="0"/>
              <a:t>Import of Optimus Lattice is in progress </a:t>
            </a:r>
          </a:p>
          <a:p>
            <a:pPr lvl="1"/>
            <a:r>
              <a:rPr lang="en-US" sz="3800" dirty="0" smtClean="0"/>
              <a:t>Requirements approved [1] </a:t>
            </a:r>
          </a:p>
          <a:p>
            <a:pPr lvl="1"/>
            <a:r>
              <a:rPr lang="en-US" sz="3800" dirty="0"/>
              <a:t>Lattice Browser is in progress [2]</a:t>
            </a:r>
          </a:p>
          <a:p>
            <a:pPr lvl="1"/>
            <a:r>
              <a:rPr lang="en-US" sz="3800" dirty="0"/>
              <a:t>Version 2 is planned to start development 1Q 2014</a:t>
            </a:r>
          </a:p>
          <a:p>
            <a:pPr lvl="1"/>
            <a:endParaRPr lang="en-US" sz="3800" dirty="0" smtClean="0"/>
          </a:p>
          <a:p>
            <a:pPr>
              <a:lnSpc>
                <a:spcPct val="70000"/>
              </a:lnSpc>
            </a:pPr>
            <a:r>
              <a:rPr lang="en-US" sz="3800" dirty="0" smtClean="0"/>
              <a:t>[1] Lattice Database Requirements Document v1.1, S.Gysin</a:t>
            </a:r>
          </a:p>
          <a:p>
            <a:pPr>
              <a:lnSpc>
                <a:spcPct val="70000"/>
              </a:lnSpc>
            </a:pPr>
            <a:r>
              <a:rPr lang="en-US" sz="3800" dirty="0" smtClean="0"/>
              <a:t>[2] Lattice Browser Requirements Document v1.0, S.Molloy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5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098" y="2767627"/>
            <a:ext cx="5217403" cy="8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2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Configuration Database - CCDB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1154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Scope: the physical attributes of a specific device. (barcode, location, status calibration test results, user defined attributes)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What is included: </a:t>
            </a:r>
            <a:br>
              <a:rPr lang="en-US" sz="1600" dirty="0" smtClean="0"/>
            </a:br>
            <a:r>
              <a:rPr lang="en-US" sz="1400" dirty="0" smtClean="0"/>
              <a:t>Control Boxes, </a:t>
            </a:r>
            <a:r>
              <a:rPr lang="en-US" sz="1400" dirty="0"/>
              <a:t>MPS devices, </a:t>
            </a:r>
            <a:r>
              <a:rPr lang="en-US" sz="1400" dirty="0" smtClean="0"/>
              <a:t>PSS devices. Devices controlling vacuum, RF, Cryogenics, target, neutron instruments, and conventional facilities.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Status: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Requirements approved [3]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Completed a study of areas of potential collaboration with DISCS [4]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Design in progress, based on DISCS Configuration Database by V. Vuppala at FRIB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FF0000"/>
                </a:solidFill>
              </a:rPr>
              <a:t>Looking for alpha users from AD: 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FF0000"/>
                </a:solidFill>
              </a:rPr>
              <a:t>	Candidates: Rack planning, RF test results, Beam Diagnostics, Control Boxes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Timeframe: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1Q 2014 Alpha version (Proteus) available to users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1Q 2015 Operational </a:t>
            </a:r>
          </a:p>
          <a:p>
            <a:pPr lvl="1">
              <a:spcBef>
                <a:spcPts val="0"/>
              </a:spcBef>
            </a:pPr>
            <a:endParaRPr lang="en-US" sz="1400" dirty="0" smtClean="0"/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n-US" sz="1400" dirty="0"/>
              <a:t>[3] ICS Configuration Database – Requirements v1.7, S.Gysin 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n-US" sz="1400" dirty="0"/>
              <a:t>[4] Evaluation of selected DISCS collaboration modules, M.Vitorovik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30" y="3090435"/>
            <a:ext cx="165354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491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Home screen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789" y="967883"/>
            <a:ext cx="7898628" cy="56568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97521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devices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206000"/>
            <a:ext cx="6886575" cy="49320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14839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206000"/>
            <a:ext cx="6886575" cy="49320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39849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22479</TotalTime>
  <Words>1994</Words>
  <Application>Microsoft Macintosh PowerPoint</Application>
  <PresentationFormat>On-screen Show (4:3)</PresentationFormat>
  <Paragraphs>410</Paragraphs>
  <Slides>37</Slides>
  <Notes>0</Notes>
  <HiddenSlides>9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Office-tema</vt:lpstr>
      <vt:lpstr>Anpassad formgivning</vt:lpstr>
      <vt:lpstr>PowerPoint Presentation</vt:lpstr>
      <vt:lpstr>What are the "Software Core Components”?</vt:lpstr>
      <vt:lpstr>Control System - Software Core Compents</vt:lpstr>
      <vt:lpstr>WU 3.1 Configuration Data Management</vt:lpstr>
      <vt:lpstr>Lattice Database (BLED)</vt:lpstr>
      <vt:lpstr>Controls Configuration Database - CCDB</vt:lpstr>
      <vt:lpstr>CCDB Home screen</vt:lpstr>
      <vt:lpstr>Physical devices</vt:lpstr>
      <vt:lpstr>Properties</vt:lpstr>
      <vt:lpstr>Logical components (system)</vt:lpstr>
      <vt:lpstr>Cable Database</vt:lpstr>
      <vt:lpstr>Device Configuration Database DCDB</vt:lpstr>
      <vt:lpstr>SDD Translator generates all configuration files</vt:lpstr>
      <vt:lpstr>Unit Conversion Database</vt:lpstr>
      <vt:lpstr>Configuration Data Management: summary</vt:lpstr>
      <vt:lpstr>WU 3.2 Control System Services</vt:lpstr>
      <vt:lpstr>Archive, Alarms, and Logbook</vt:lpstr>
      <vt:lpstr>RBAC – Role Based Access Control</vt:lpstr>
      <vt:lpstr>The RBAC database</vt:lpstr>
      <vt:lpstr>Long Term Archive</vt:lpstr>
      <vt:lpstr>Save, Compare and Restore</vt:lpstr>
      <vt:lpstr>Other Control System Services</vt:lpstr>
      <vt:lpstr>Other Control System Services</vt:lpstr>
      <vt:lpstr>WU 3.3 ESS Naming Convention</vt:lpstr>
      <vt:lpstr>In Summary … next steps</vt:lpstr>
      <vt:lpstr>The Team </vt:lpstr>
      <vt:lpstr>Software Core Components</vt:lpstr>
      <vt:lpstr>References</vt:lpstr>
      <vt:lpstr>Component types</vt:lpstr>
      <vt:lpstr>Physical devices</vt:lpstr>
      <vt:lpstr>Properties</vt:lpstr>
      <vt:lpstr>Logical components (group)</vt:lpstr>
      <vt:lpstr>Logical components (system)</vt:lpstr>
      <vt:lpstr>Logical components (device) [1/2]</vt:lpstr>
      <vt:lpstr>Logical components (device) [2/2]</vt:lpstr>
      <vt:lpstr>Signals</vt:lpstr>
      <vt:lpstr>Search with type-ahead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Suzanne Gysin</cp:lastModifiedBy>
  <cp:revision>320</cp:revision>
  <dcterms:created xsi:type="dcterms:W3CDTF">2013-09-21T18:00:17Z</dcterms:created>
  <dcterms:modified xsi:type="dcterms:W3CDTF">2013-12-10T13:41:07Z</dcterms:modified>
</cp:coreProperties>
</file>