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70" r:id="rId4"/>
    <p:sldId id="276" r:id="rId5"/>
    <p:sldId id="258" r:id="rId6"/>
    <p:sldId id="260" r:id="rId7"/>
    <p:sldId id="261" r:id="rId8"/>
    <p:sldId id="271" r:id="rId9"/>
    <p:sldId id="275" r:id="rId10"/>
    <p:sldId id="262" r:id="rId11"/>
    <p:sldId id="268" r:id="rId12"/>
    <p:sldId id="266" r:id="rId13"/>
    <p:sldId id="269" r:id="rId14"/>
    <p:sldId id="263" r:id="rId15"/>
    <p:sldId id="272" r:id="rId16"/>
    <p:sldId id="273" r:id="rId17"/>
    <p:sldId id="277" r:id="rId18"/>
    <p:sldId id="274" r:id="rId1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2013-12-09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3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-Pumps:</a:t>
            </a:r>
            <a:r>
              <a:rPr lang="de-DE" baseline="0" dirty="0" smtClean="0"/>
              <a:t> 300l/s &amp; 150l/s</a:t>
            </a:r>
          </a:p>
          <a:p>
            <a:r>
              <a:rPr lang="de-DE" baseline="0" dirty="0" smtClean="0"/>
              <a:t>-FV Sensor, GV, FV, Bellow, </a:t>
            </a:r>
            <a:r>
              <a:rPr lang="de-DE" baseline="0" dirty="0" err="1" smtClean="0"/>
              <a:t>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Valve</a:t>
            </a:r>
            <a:r>
              <a:rPr lang="de-DE" baseline="0" dirty="0" smtClean="0"/>
              <a:t> + </a:t>
            </a:r>
            <a:r>
              <a:rPr lang="de-DE" baseline="0" dirty="0" err="1" smtClean="0"/>
              <a:t>Micron</a:t>
            </a:r>
            <a:r>
              <a:rPr lang="de-DE" baseline="0" dirty="0" smtClean="0"/>
              <a:t> Filter, </a:t>
            </a:r>
            <a:r>
              <a:rPr lang="de-DE" baseline="0" dirty="0" err="1" smtClean="0"/>
              <a:t>Angled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Valve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Inverted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Magnetron</a:t>
            </a:r>
            <a:r>
              <a:rPr lang="de-DE" baseline="0" dirty="0" smtClean="0"/>
              <a:t> Gauge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78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Inrush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gas: </a:t>
            </a:r>
            <a:r>
              <a:rPr lang="de-DE" baseline="0" dirty="0" err="1" smtClean="0"/>
              <a:t>Leak</a:t>
            </a:r>
            <a:r>
              <a:rPr lang="de-DE" baseline="0" dirty="0" smtClean="0"/>
              <a:t>, Operators </a:t>
            </a:r>
            <a:r>
              <a:rPr lang="de-DE" baseline="0" dirty="0" err="1" smtClean="0"/>
              <a:t>error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opening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valve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75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Special </a:t>
            </a:r>
            <a:r>
              <a:rPr lang="de-DE" dirty="0" err="1" smtClean="0"/>
              <a:t>attention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unusual</a:t>
            </a:r>
            <a:r>
              <a:rPr lang="de-DE" baseline="0" dirty="0" smtClean="0"/>
              <a:t> links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75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2013-12-09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  <a:ln>
            <a:solidFill>
              <a:srgbClr val="0094CA"/>
            </a:solidFill>
          </a:ln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1" y="260648"/>
            <a:ext cx="1795128" cy="8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2013-12-09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2013-12-09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2013-12-09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2013-12-09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LEDP – A Preliminary Design Study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Friederike Salveter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AD and ICS Retreat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December 11, 2013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Low Energy Differential Pumping 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System (LEDP</a:t>
            </a: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Simulation</a:t>
            </a:r>
          </a:p>
          <a:p>
            <a:r>
              <a:rPr lang="sv-SE" dirty="0" smtClean="0"/>
              <a:t>Sensitivity Analysis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Design &amp; Layout</a:t>
            </a:r>
            <a:endParaRPr lang="sv-S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2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Analysis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Variation </a:t>
            </a:r>
            <a:r>
              <a:rPr lang="de-DE" dirty="0" err="1" smtClean="0"/>
              <a:t>of</a:t>
            </a:r>
            <a:r>
              <a:rPr lang="de-DE" dirty="0" smtClean="0"/>
              <a:t> Pipe Diameter</a:t>
            </a:r>
            <a:endParaRPr lang="en-US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10031" r="10998" b="3509"/>
          <a:stretch/>
        </p:blipFill>
        <p:spPr>
          <a:xfrm>
            <a:off x="294522" y="2780928"/>
            <a:ext cx="3937328" cy="2808312"/>
          </a:xfrm>
        </p:spPr>
      </p:pic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Pump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Pumps</a:t>
            </a:r>
            <a:endParaRPr lang="en-US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9755" r="10293" b="3527"/>
          <a:stretch/>
        </p:blipFill>
        <p:spPr>
          <a:xfrm>
            <a:off x="4644008" y="2780223"/>
            <a:ext cx="3960440" cy="278732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2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Analysis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Pumping</a:t>
            </a:r>
            <a:r>
              <a:rPr lang="de-DE" dirty="0" smtClean="0"/>
              <a:t> Speed</a:t>
            </a:r>
            <a:endParaRPr lang="en-US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0631" r="11108" b="3528"/>
          <a:stretch/>
        </p:blipFill>
        <p:spPr>
          <a:xfrm>
            <a:off x="4716017" y="2706991"/>
            <a:ext cx="3888432" cy="275469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10324" r="10183" b="3510"/>
          <a:stretch/>
        </p:blipFill>
        <p:spPr>
          <a:xfrm>
            <a:off x="269295" y="2692434"/>
            <a:ext cx="3942665" cy="2769252"/>
          </a:xfrm>
        </p:spPr>
      </p:pic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Pumping</a:t>
            </a:r>
            <a:r>
              <a:rPr lang="de-DE" dirty="0" smtClean="0"/>
              <a:t>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Analysis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Variation </a:t>
            </a:r>
            <a:r>
              <a:rPr lang="de-DE" dirty="0" err="1" smtClean="0"/>
              <a:t>of</a:t>
            </a:r>
            <a:r>
              <a:rPr lang="de-DE" dirty="0" smtClean="0"/>
              <a:t> DTL </a:t>
            </a:r>
            <a:r>
              <a:rPr lang="de-DE" dirty="0" err="1" smtClean="0"/>
              <a:t>Pressure</a:t>
            </a:r>
            <a:endParaRPr lang="en-US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0324" r="10795" b="3803"/>
          <a:stretch/>
        </p:blipFill>
        <p:spPr>
          <a:xfrm>
            <a:off x="288818" y="2780928"/>
            <a:ext cx="3995149" cy="2830298"/>
          </a:xfrm>
        </p:spPr>
      </p:pic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of</a:t>
            </a:r>
            <a:r>
              <a:rPr lang="de-DE" dirty="0" smtClean="0"/>
              <a:t> Outgassing Rate</a:t>
            </a:r>
            <a:endParaRPr lang="en-US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0047" r="10497" b="4112"/>
          <a:stretch/>
        </p:blipFill>
        <p:spPr>
          <a:xfrm>
            <a:off x="4588177" y="2780928"/>
            <a:ext cx="4021424" cy="280831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2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Baseline:</a:t>
            </a:r>
          </a:p>
          <a:p>
            <a:pPr lvl="1"/>
            <a:r>
              <a:rPr lang="de-DE" dirty="0" smtClean="0"/>
              <a:t>2 different </a:t>
            </a:r>
            <a:r>
              <a:rPr lang="de-DE" dirty="0" err="1" smtClean="0"/>
              <a:t>pipe</a:t>
            </a:r>
            <a:r>
              <a:rPr lang="de-DE" dirty="0" smtClean="0"/>
              <a:t> </a:t>
            </a:r>
            <a:r>
              <a:rPr lang="de-DE" dirty="0" err="1" smtClean="0"/>
              <a:t>diameters</a:t>
            </a:r>
            <a:r>
              <a:rPr lang="de-DE" dirty="0" smtClean="0"/>
              <a:t>: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large</a:t>
            </a:r>
          </a:p>
          <a:p>
            <a:pPr lvl="1"/>
            <a:r>
              <a:rPr lang="de-DE" dirty="0" smtClean="0"/>
              <a:t>Pumps: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, Position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endParaRPr lang="de-DE" dirty="0" smtClean="0"/>
          </a:p>
          <a:p>
            <a:pPr lvl="1"/>
            <a:r>
              <a:rPr lang="de-DE" dirty="0" err="1" smtClean="0"/>
              <a:t>Pumping</a:t>
            </a:r>
            <a:r>
              <a:rPr lang="de-DE" dirty="0" smtClean="0"/>
              <a:t> Speed: 100 – 200l/s</a:t>
            </a:r>
          </a:p>
          <a:p>
            <a:pPr lvl="1"/>
            <a:r>
              <a:rPr lang="de-DE" dirty="0" smtClean="0"/>
              <a:t>Outgassing rate: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5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Low Energy Differential 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Pumping System </a:t>
            </a: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(LEDP)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Simulation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Sensitivity Analysis</a:t>
            </a:r>
          </a:p>
          <a:p>
            <a:r>
              <a:rPr lang="sv-SE" dirty="0" smtClean="0"/>
              <a:t>Design &amp; Layout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3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&amp; Layout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1302"/>
            <a:ext cx="8905562" cy="447199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1302"/>
            <a:ext cx="8905562" cy="44719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&amp; Layout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8" t="7035" r="14903" b="38437"/>
          <a:stretch/>
        </p:blipFill>
        <p:spPr>
          <a:xfrm>
            <a:off x="6466704" y="1935893"/>
            <a:ext cx="1219200" cy="2438400"/>
          </a:xfrm>
          <a:prstGeom prst="ellipse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sp>
        <p:nvSpPr>
          <p:cNvPr id="3" name="Ellipse 2"/>
          <p:cNvSpPr/>
          <p:nvPr/>
        </p:nvSpPr>
        <p:spPr>
          <a:xfrm>
            <a:off x="6660232" y="3647890"/>
            <a:ext cx="648072" cy="6480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5" t="52427" r="7326" b="19052"/>
          <a:stretch/>
        </p:blipFill>
        <p:spPr bwMode="auto">
          <a:xfrm>
            <a:off x="7562850" y="3971926"/>
            <a:ext cx="809625" cy="12763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5626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>
                <a:solidFill>
                  <a:schemeClr val="tx1"/>
                </a:solidFill>
              </a:rPr>
              <a:t>Fast Valve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Additional Protection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Against a sudden </a:t>
            </a:r>
            <a:r>
              <a:rPr lang="sv-SE" dirty="0" smtClean="0">
                <a:solidFill>
                  <a:schemeClr val="tx1"/>
                </a:solidFill>
              </a:rPr>
              <a:t>inrush of gas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Closure time: 11ms</a:t>
            </a:r>
            <a:endParaRPr lang="sv-SE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Performance target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&lt; 7*10</a:t>
            </a:r>
            <a:r>
              <a:rPr lang="sv-SE" baseline="30000" dirty="0" smtClean="0">
                <a:solidFill>
                  <a:schemeClr val="tx1"/>
                </a:solidFill>
              </a:rPr>
              <a:t>15</a:t>
            </a:r>
            <a:r>
              <a:rPr lang="sv-SE" dirty="0" smtClean="0">
                <a:solidFill>
                  <a:schemeClr val="tx1"/>
                </a:solidFill>
              </a:rPr>
              <a:t> molecules enter the Cryomodule in case of an inrush of gas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Corresponding: ~0,03% coverage of the cryomodule’s surface area in 11ms (Normal operation: ~0,003% coverage per hour)</a:t>
            </a:r>
          </a:p>
          <a:p>
            <a:pPr lvl="1"/>
            <a:endParaRPr lang="sv-SE" dirty="0" smtClean="0">
              <a:solidFill>
                <a:schemeClr val="tx1"/>
              </a:solidFill>
            </a:endParaRPr>
          </a:p>
          <a:p>
            <a:pPr lvl="1"/>
            <a:endParaRPr lang="sv-SE" dirty="0">
              <a:solidFill>
                <a:schemeClr val="tx1"/>
              </a:solidFill>
            </a:endParaRPr>
          </a:p>
          <a:p>
            <a:pPr lvl="1"/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1302"/>
            <a:ext cx="8905562" cy="44719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&amp; Layout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9" t="35772" r="29148" b="38438"/>
          <a:stretch/>
        </p:blipFill>
        <p:spPr>
          <a:xfrm>
            <a:off x="4662617" y="3220995"/>
            <a:ext cx="1754659" cy="1153297"/>
          </a:xfrm>
          <a:prstGeom prst="ellipse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sp>
        <p:nvSpPr>
          <p:cNvPr id="3" name="Ellipse 2"/>
          <p:cNvSpPr/>
          <p:nvPr/>
        </p:nvSpPr>
        <p:spPr>
          <a:xfrm>
            <a:off x="5313492" y="3501008"/>
            <a:ext cx="648072" cy="6480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19047" r="31678" b="8329"/>
          <a:stretch/>
        </p:blipFill>
        <p:spPr>
          <a:xfrm rot="11739375">
            <a:off x="1172191" y="2180522"/>
            <a:ext cx="3435249" cy="3470808"/>
          </a:xfrm>
          <a:prstGeom prst="ellipse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132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am I?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Student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Process</a:t>
            </a:r>
            <a:r>
              <a:rPr lang="de-DE" dirty="0"/>
              <a:t> Engineering</a:t>
            </a:r>
          </a:p>
          <a:p>
            <a:pPr lvl="1"/>
            <a:r>
              <a:rPr lang="de-DE" dirty="0" err="1" smtClean="0"/>
              <a:t>At</a:t>
            </a:r>
            <a:r>
              <a:rPr lang="de-DE" dirty="0" smtClean="0"/>
              <a:t> 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(KIT), Germany</a:t>
            </a:r>
          </a:p>
          <a:p>
            <a:pPr lvl="1"/>
            <a:r>
              <a:rPr lang="de-DE" dirty="0" smtClean="0"/>
              <a:t>Majors</a:t>
            </a:r>
            <a:r>
              <a:rPr lang="de-DE" dirty="0"/>
              <a:t>: </a:t>
            </a:r>
            <a:r>
              <a:rPr lang="de-DE" dirty="0" smtClean="0"/>
              <a:t>Technical </a:t>
            </a:r>
            <a:r>
              <a:rPr lang="de-DE" dirty="0" err="1"/>
              <a:t>Thermodynamics</a:t>
            </a:r>
            <a:r>
              <a:rPr lang="de-DE" dirty="0"/>
              <a:t> </a:t>
            </a:r>
            <a:r>
              <a:rPr lang="de-DE" dirty="0" smtClean="0"/>
              <a:t>&amp; Refrigeration  		            Material Science</a:t>
            </a:r>
          </a:p>
          <a:p>
            <a:endParaRPr lang="de-DE" dirty="0" smtClean="0"/>
          </a:p>
          <a:p>
            <a:r>
              <a:rPr lang="de-DE" dirty="0" err="1" smtClean="0"/>
              <a:t>At</a:t>
            </a:r>
            <a:r>
              <a:rPr lang="de-DE" dirty="0" smtClean="0"/>
              <a:t> ESS </a:t>
            </a:r>
            <a:r>
              <a:rPr lang="de-DE" dirty="0" err="1" smtClean="0"/>
              <a:t>since</a:t>
            </a:r>
            <a:r>
              <a:rPr lang="de-DE" dirty="0" smtClean="0"/>
              <a:t> August</a:t>
            </a:r>
          </a:p>
          <a:p>
            <a:pPr lvl="1"/>
            <a:r>
              <a:rPr lang="de-DE" dirty="0" smtClean="0"/>
              <a:t>Member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Group</a:t>
            </a:r>
          </a:p>
          <a:p>
            <a:pPr lvl="1"/>
            <a:r>
              <a:rPr lang="de-DE" dirty="0" smtClean="0"/>
              <a:t>Writing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Diploma</a:t>
            </a:r>
            <a:r>
              <a:rPr lang="de-DE" dirty="0" smtClean="0"/>
              <a:t> Thesis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1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Low Energy Differential Pumping System (LEDP)</a:t>
            </a:r>
          </a:p>
          <a:p>
            <a:r>
              <a:rPr lang="sv-SE" dirty="0" smtClean="0"/>
              <a:t>Simulation</a:t>
            </a:r>
          </a:p>
          <a:p>
            <a:r>
              <a:rPr lang="sv-SE" dirty="0" smtClean="0"/>
              <a:t>Sensitivity Analysis</a:t>
            </a:r>
          </a:p>
          <a:p>
            <a:r>
              <a:rPr lang="sv-SE" dirty="0" smtClean="0"/>
              <a:t>Design &amp; Layout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Low Energy Differential Pumping </a:t>
            </a:r>
            <a:r>
              <a:rPr lang="sv-SE" dirty="0" smtClean="0"/>
              <a:t>System (LEDP</a:t>
            </a:r>
            <a:r>
              <a:rPr lang="sv-SE" dirty="0"/>
              <a:t>)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Simulation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Sensitivity Analysis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Design &amp; Layout</a:t>
            </a:r>
            <a:endParaRPr lang="sv-S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4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LEDP – Where?</a:t>
            </a:r>
            <a:endParaRPr lang="sv-S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" y="3140968"/>
            <a:ext cx="9010373" cy="1224136"/>
          </a:xfrm>
        </p:spPr>
      </p:pic>
      <p:sp>
        <p:nvSpPr>
          <p:cNvPr id="15" name="Inhaltsplatzhalter 14"/>
          <p:cNvSpPr>
            <a:spLocks noGrp="1"/>
          </p:cNvSpPr>
          <p:nvPr>
            <p:ph sz="quarter" idx="4"/>
          </p:nvPr>
        </p:nvSpPr>
        <p:spPr>
          <a:xfrm>
            <a:off x="2195736" y="4725144"/>
            <a:ext cx="1872208" cy="50405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7030A0"/>
                </a:solidFill>
              </a:rPr>
              <a:t>LEDP</a:t>
            </a:r>
            <a:r>
              <a:rPr lang="en-US" dirty="0" smtClean="0">
                <a:solidFill>
                  <a:srgbClr val="7030A0"/>
                </a:solidFill>
              </a:rPr>
              <a:t> - 1,88m</a:t>
            </a:r>
            <a:endParaRPr lang="de-DE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8" name="Ellipse 7"/>
          <p:cNvSpPr/>
          <p:nvPr/>
        </p:nvSpPr>
        <p:spPr>
          <a:xfrm>
            <a:off x="3635896" y="3573016"/>
            <a:ext cx="504056" cy="4320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3201568" y="3948527"/>
            <a:ext cx="531046" cy="6498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LEDP – </a:t>
            </a:r>
            <a:r>
              <a:rPr lang="de-DE" dirty="0" err="1" smtClean="0"/>
              <a:t>Why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Cryomodule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Cryopump</a:t>
            </a:r>
            <a:endParaRPr lang="de-DE" dirty="0"/>
          </a:p>
          <a:p>
            <a:r>
              <a:rPr lang="de-DE" dirty="0" smtClean="0"/>
              <a:t>Warm </a:t>
            </a:r>
            <a:r>
              <a:rPr lang="de-DE" dirty="0" err="1" smtClean="0"/>
              <a:t>Linac</a:t>
            </a:r>
            <a:r>
              <a:rPr lang="de-DE" dirty="0" smtClean="0"/>
              <a:t> =&gt; Higher </a:t>
            </a:r>
            <a:r>
              <a:rPr lang="de-DE" dirty="0" err="1" smtClean="0"/>
              <a:t>Pressure</a:t>
            </a:r>
            <a:endParaRPr lang="de-DE" dirty="0" smtClean="0"/>
          </a:p>
          <a:p>
            <a:r>
              <a:rPr lang="de-DE" dirty="0" err="1" smtClean="0"/>
              <a:t>Particulate</a:t>
            </a:r>
            <a:r>
              <a:rPr lang="de-DE" dirty="0" smtClean="0"/>
              <a:t> </a:t>
            </a:r>
            <a:r>
              <a:rPr lang="de-DE" dirty="0" err="1" smtClean="0"/>
              <a:t>contamination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 -&gt;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3200" dirty="0" smtClean="0"/>
              <a:t>   </a:t>
            </a:r>
            <a:r>
              <a:rPr lang="de-DE" dirty="0" smtClean="0"/>
              <a:t>=&gt; </a:t>
            </a:r>
            <a:r>
              <a:rPr lang="de-DE" dirty="0" err="1" smtClean="0"/>
              <a:t>Protection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3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Low Energy Differential Pumping 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System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(LEDP</a:t>
            </a: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sv-SE" dirty="0" smtClean="0"/>
              <a:t>Simulation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Sensitivity Analysis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Design &amp; Layout</a:t>
            </a:r>
            <a:endParaRPr lang="sv-S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MolFlow</a:t>
            </a:r>
            <a:endParaRPr lang="en-US" dirty="0"/>
          </a:p>
          <a:p>
            <a:pPr lvl="1"/>
            <a:r>
              <a:rPr lang="de-DE" dirty="0" err="1" smtClean="0"/>
              <a:t>Molecular</a:t>
            </a:r>
            <a:r>
              <a:rPr lang="de-DE" dirty="0" smtClean="0"/>
              <a:t> Flow Regime</a:t>
            </a:r>
          </a:p>
          <a:p>
            <a:pPr lvl="1"/>
            <a:r>
              <a:rPr lang="de-DE" dirty="0" smtClean="0"/>
              <a:t>Monte Carlo </a:t>
            </a:r>
            <a:r>
              <a:rPr lang="de-DE" dirty="0" err="1" smtClean="0"/>
              <a:t>Method</a:t>
            </a:r>
            <a:endParaRPr lang="de-DE" dirty="0" smtClean="0"/>
          </a:p>
          <a:p>
            <a:pPr lvl="1"/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Transmission </a:t>
            </a:r>
            <a:r>
              <a:rPr lang="de-DE" dirty="0" err="1" smtClean="0"/>
              <a:t>Probability</a:t>
            </a:r>
            <a:endParaRPr lang="de-DE" dirty="0" smtClean="0"/>
          </a:p>
          <a:p>
            <a:pPr lvl="1"/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Steady</a:t>
            </a:r>
            <a:r>
              <a:rPr lang="de-DE" dirty="0" smtClean="0"/>
              <a:t> State </a:t>
            </a:r>
            <a:r>
              <a:rPr lang="de-DE" dirty="0" err="1" smtClean="0"/>
              <a:t>Pressure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7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de-DE" dirty="0" err="1" smtClean="0"/>
              <a:t>Pressure</a:t>
            </a:r>
            <a:r>
              <a:rPr lang="de-DE" dirty="0" smtClean="0"/>
              <a:t> Profile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3200400" lvl="7" indent="0">
              <a:buNone/>
            </a:pPr>
            <a:endParaRPr lang="de-DE" dirty="0" smtClean="0"/>
          </a:p>
          <a:p>
            <a:pPr marL="3200400" lvl="7" indent="0">
              <a:buNone/>
            </a:pPr>
            <a:r>
              <a:rPr lang="de-DE" dirty="0" smtClean="0"/>
              <a:t> </a:t>
            </a:r>
            <a:r>
              <a:rPr lang="de-DE" dirty="0" err="1" smtClean="0"/>
              <a:t>Texture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: </a:t>
            </a:r>
            <a:r>
              <a:rPr lang="de-DE" dirty="0" err="1" smtClean="0"/>
              <a:t>Pressure</a:t>
            </a:r>
            <a:r>
              <a:rPr lang="de-DE" dirty="0" smtClean="0"/>
              <a:t> [</a:t>
            </a:r>
            <a:r>
              <a:rPr lang="de-DE" dirty="0" err="1" smtClean="0"/>
              <a:t>mbar</a:t>
            </a:r>
            <a:r>
              <a:rPr lang="de-DE" dirty="0" smtClean="0"/>
              <a:t>]</a:t>
            </a:r>
          </a:p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72" y="5373216"/>
            <a:ext cx="4670868" cy="56306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18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</Template>
  <TotalTime>0</TotalTime>
  <Words>376</Words>
  <Application>Microsoft Office PowerPoint</Application>
  <PresentationFormat>Bildschirmpräsentation (4:3)</PresentationFormat>
  <Paragraphs>112</Paragraphs>
  <Slides>18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ESS Core Powerpoint template</vt:lpstr>
      <vt:lpstr>LEDP – A Preliminary Design Study</vt:lpstr>
      <vt:lpstr>Who am I?</vt:lpstr>
      <vt:lpstr>Overview</vt:lpstr>
      <vt:lpstr>Overview</vt:lpstr>
      <vt:lpstr>LEDP – Where?</vt:lpstr>
      <vt:lpstr>LEDP – Why?</vt:lpstr>
      <vt:lpstr>Overview</vt:lpstr>
      <vt:lpstr>Simulation</vt:lpstr>
      <vt:lpstr>Simulation</vt:lpstr>
      <vt:lpstr>Overview</vt:lpstr>
      <vt:lpstr>Sensitivity Analysis</vt:lpstr>
      <vt:lpstr>Sensitivity Analysis</vt:lpstr>
      <vt:lpstr>Sensitivity Analysis</vt:lpstr>
      <vt:lpstr>Sensitivity Analysis</vt:lpstr>
      <vt:lpstr>Overview</vt:lpstr>
      <vt:lpstr>Design &amp; Layout</vt:lpstr>
      <vt:lpstr>Design &amp; Layout</vt:lpstr>
      <vt:lpstr>Design &amp; Layout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Riccard Andersson</dc:creator>
  <cp:lastModifiedBy>FSALVETER</cp:lastModifiedBy>
  <cp:revision>34</cp:revision>
  <cp:lastPrinted>2013-12-06T13:39:31Z</cp:lastPrinted>
  <dcterms:created xsi:type="dcterms:W3CDTF">2013-11-13T08:24:37Z</dcterms:created>
  <dcterms:modified xsi:type="dcterms:W3CDTF">2013-12-09T14:50:27Z</dcterms:modified>
</cp:coreProperties>
</file>