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67" r:id="rId2"/>
    <p:sldId id="981" r:id="rId3"/>
    <p:sldId id="963" r:id="rId4"/>
    <p:sldId id="1064" r:id="rId5"/>
    <p:sldId id="1066" r:id="rId6"/>
    <p:sldId id="641" r:id="rId7"/>
    <p:sldId id="637" r:id="rId8"/>
    <p:sldId id="639" r:id="rId9"/>
    <p:sldId id="974" r:id="rId10"/>
    <p:sldId id="294" r:id="rId11"/>
    <p:sldId id="1073" r:id="rId12"/>
    <p:sldId id="280" r:id="rId13"/>
    <p:sldId id="967" r:id="rId14"/>
    <p:sldId id="281" r:id="rId15"/>
    <p:sldId id="295" r:id="rId16"/>
    <p:sldId id="972" r:id="rId17"/>
    <p:sldId id="971" r:id="rId18"/>
    <p:sldId id="979" r:id="rId19"/>
    <p:sldId id="980" r:id="rId20"/>
    <p:sldId id="347" r:id="rId21"/>
    <p:sldId id="1065" r:id="rId22"/>
    <p:sldId id="277" r:id="rId23"/>
    <p:sldId id="1070" r:id="rId24"/>
    <p:sldId id="1053" r:id="rId25"/>
    <p:sldId id="1056" r:id="rId26"/>
    <p:sldId id="975" r:id="rId27"/>
    <p:sldId id="1067" r:id="rId28"/>
    <p:sldId id="968" r:id="rId29"/>
    <p:sldId id="976" r:id="rId30"/>
    <p:sldId id="1048" r:id="rId31"/>
    <p:sldId id="969" r:id="rId32"/>
    <p:sldId id="978" r:id="rId33"/>
    <p:sldId id="1051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DFDB"/>
    <a:srgbClr val="28681A"/>
    <a:srgbClr val="666666"/>
    <a:srgbClr val="68C7A1"/>
    <a:srgbClr val="CCCCCC"/>
    <a:srgbClr val="FECC99"/>
    <a:srgbClr val="FEE6CC"/>
    <a:srgbClr val="E5F0EC"/>
    <a:srgbClr val="D7E59A"/>
    <a:srgbClr val="EBF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93" autoAdjust="0"/>
    <p:restoredTop sz="94587" autoAdjust="0"/>
  </p:normalViewPr>
  <p:slideViewPr>
    <p:cSldViewPr snapToGrid="0" snapToObjects="1">
      <p:cViewPr varScale="1">
        <p:scale>
          <a:sx n="81" d="100"/>
          <a:sy n="81" d="100"/>
        </p:scale>
        <p:origin x="1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CC3382-EBA6-EA44-AE88-B55FF532F816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92426C-5268-004A-8DD1-8B5F6479008C}">
      <dgm:prSet phldrT="[Text]" custT="1"/>
      <dgm:spPr>
        <a:noFill/>
        <a:ln w="6350">
          <a:solidFill>
            <a:schemeClr val="tx1"/>
          </a:solidFill>
        </a:ln>
      </dgm:spPr>
      <dgm:t>
        <a:bodyPr/>
        <a:lstStyle/>
        <a:p>
          <a:pPr rtl="0"/>
          <a:r>
            <a:rPr lang="en-US" sz="1000" dirty="0">
              <a:solidFill>
                <a:schemeClr val="tx1"/>
              </a:solidFill>
            </a:rPr>
            <a:t>Shane Kennedy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Head of NSS Division</a:t>
          </a:r>
        </a:p>
        <a:p>
          <a:pPr rtl="0"/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Iain Sutton, </a:t>
          </a:r>
          <a:r>
            <a:rPr lang="en-US" sz="1000" dirty="0" err="1">
              <a:solidFill>
                <a:schemeClr val="tx1"/>
              </a:solidFill>
            </a:rPr>
            <a:t>Zsuzsa</a:t>
          </a:r>
          <a:r>
            <a:rPr lang="en-US" sz="1000" dirty="0">
              <a:solidFill>
                <a:schemeClr val="tx1"/>
              </a:solidFill>
            </a:rPr>
            <a:t> </a:t>
          </a:r>
          <a:r>
            <a:rPr lang="en-US" sz="1000" dirty="0" err="1">
              <a:solidFill>
                <a:schemeClr val="tx1"/>
              </a:solidFill>
            </a:rPr>
            <a:t>Helyes</a:t>
          </a:r>
          <a:endParaRPr lang="en-US" sz="1000" dirty="0">
            <a:solidFill>
              <a:schemeClr val="tx1"/>
            </a:solidFill>
          </a:endParaRPr>
        </a:p>
      </dgm:t>
    </dgm:pt>
    <dgm:pt modelId="{B60DE089-3387-4A4A-82F8-31FB7EBDC372}" type="parTrans" cxnId="{DD0C8C06-E5ED-2E41-9E83-01E087BA841D}">
      <dgm:prSet/>
      <dgm:spPr/>
      <dgm:t>
        <a:bodyPr/>
        <a:lstStyle/>
        <a:p>
          <a:endParaRPr lang="en-US"/>
        </a:p>
      </dgm:t>
    </dgm:pt>
    <dgm:pt modelId="{A9BD0AB0-0CB2-7D43-944C-F4525987EC39}" type="sibTrans" cxnId="{DD0C8C06-E5ED-2E41-9E83-01E087BA841D}">
      <dgm:prSet/>
      <dgm:spPr/>
      <dgm:t>
        <a:bodyPr/>
        <a:lstStyle/>
        <a:p>
          <a:endParaRPr lang="en-US"/>
        </a:p>
      </dgm:t>
    </dgm:pt>
    <dgm:pt modelId="{35D36FC7-D1ED-D64B-A4A7-409B6C212019}">
      <dgm:prSet phldrT="[Text]" custT="1"/>
      <dgm:spPr>
        <a:noFill/>
        <a:ln w="6350">
          <a:solidFill>
            <a:schemeClr val="tx1"/>
          </a:solidFill>
        </a:ln>
      </dgm:spPr>
      <dgm:t>
        <a:bodyPr/>
        <a:lstStyle/>
        <a:p>
          <a:pPr rtl="0"/>
          <a:r>
            <a:rPr lang="en-US" sz="1000" dirty="0">
              <a:solidFill>
                <a:schemeClr val="tx1"/>
              </a:solidFill>
            </a:rPr>
            <a:t>Marie-Louise </a:t>
          </a:r>
          <a:r>
            <a:rPr lang="en-US" sz="1000" dirty="0" err="1">
              <a:solidFill>
                <a:schemeClr val="tx1"/>
              </a:solidFill>
            </a:rPr>
            <a:t>Ainalem</a:t>
          </a:r>
          <a:r>
            <a:rPr lang="en-US" sz="1000" dirty="0">
              <a:solidFill>
                <a:schemeClr val="tx1"/>
              </a:solidFill>
            </a:rPr>
            <a:t> 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Technical Projects Group Leader</a:t>
          </a:r>
        </a:p>
        <a:p>
          <a:pPr rtl="0"/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Stuart Birch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Markus Larsson</a:t>
          </a:r>
        </a:p>
        <a:p>
          <a:pPr rtl="0"/>
          <a:r>
            <a:rPr lang="en-US" sz="1000" dirty="0" err="1">
              <a:solidFill>
                <a:schemeClr val="tx1"/>
              </a:solidFill>
            </a:rPr>
            <a:t>Gábor</a:t>
          </a:r>
          <a:r>
            <a:rPr lang="en-US" sz="1000" dirty="0">
              <a:solidFill>
                <a:schemeClr val="tx1"/>
              </a:solidFill>
            </a:rPr>
            <a:t> László</a:t>
          </a:r>
        </a:p>
        <a:p>
          <a:pPr rtl="0"/>
          <a:r>
            <a:rPr lang="en-US" sz="1000" dirty="0" err="1">
              <a:solidFill>
                <a:schemeClr val="tx1"/>
              </a:solidFill>
            </a:rPr>
            <a:t>Zvonko</a:t>
          </a:r>
          <a:r>
            <a:rPr lang="en-US" sz="1000" dirty="0">
              <a:solidFill>
                <a:schemeClr val="tx1"/>
              </a:solidFill>
            </a:rPr>
            <a:t> </a:t>
          </a:r>
          <a:r>
            <a:rPr lang="en-US" sz="1000" dirty="0" err="1">
              <a:solidFill>
                <a:schemeClr val="tx1"/>
              </a:solidFill>
            </a:rPr>
            <a:t>Lazic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Fernando Moreira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Liam </a:t>
          </a:r>
          <a:r>
            <a:rPr lang="en-US" sz="1000" dirty="0" err="1">
              <a:solidFill>
                <a:schemeClr val="tx1"/>
              </a:solidFill>
            </a:rPr>
            <a:t>Whitelegg</a:t>
          </a:r>
          <a:endParaRPr lang="en-US" sz="1000" dirty="0">
            <a:solidFill>
              <a:schemeClr val="tx1"/>
            </a:solidFill>
          </a:endParaRPr>
        </a:p>
      </dgm:t>
    </dgm:pt>
    <dgm:pt modelId="{F79EA680-AFE1-CA49-8B8E-EE84C5A0A8C5}" type="parTrans" cxnId="{97793322-C9E1-C846-8D73-0D1CE97DAFCA}">
      <dgm:prSet/>
      <dgm:spPr>
        <a:noFill/>
        <a:ln w="6350"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D21D594-7301-C24A-9216-75A2CF37CAD8}" type="sibTrans" cxnId="{97793322-C9E1-C846-8D73-0D1CE97DAFCA}">
      <dgm:prSet/>
      <dgm:spPr/>
      <dgm:t>
        <a:bodyPr/>
        <a:lstStyle/>
        <a:p>
          <a:endParaRPr lang="en-US"/>
        </a:p>
      </dgm:t>
    </dgm:pt>
    <dgm:pt modelId="{E0C34670-47F6-7F4A-BCAB-DB31579229F0}">
      <dgm:prSet custT="1"/>
      <dgm:spPr>
        <a:noFill/>
        <a:ln w="6350">
          <a:solidFill>
            <a:schemeClr val="tx1"/>
          </a:solidFill>
        </a:ln>
      </dgm:spPr>
      <dgm:t>
        <a:bodyPr/>
        <a:lstStyle/>
        <a:p>
          <a:pPr rtl="0"/>
          <a:r>
            <a:rPr lang="en-US" sz="1000" dirty="0">
              <a:solidFill>
                <a:schemeClr val="tx1"/>
              </a:solidFill>
            </a:rPr>
            <a:t>Andrew Jackson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Acting Instrument Scientists Group Leader</a:t>
          </a:r>
        </a:p>
        <a:p>
          <a:pPr rtl="0"/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Thomas Arnold</a:t>
          </a:r>
        </a:p>
        <a:p>
          <a:pPr rtl="0"/>
          <a:r>
            <a:rPr lang="en-US" sz="1000" dirty="0" err="1">
              <a:solidFill>
                <a:schemeClr val="tx1"/>
              </a:solidFill>
            </a:rPr>
            <a:t>Premek</a:t>
          </a:r>
          <a:r>
            <a:rPr lang="en-US" sz="1000" dirty="0">
              <a:solidFill>
                <a:schemeClr val="tx1"/>
              </a:solidFill>
            </a:rPr>
            <a:t> </a:t>
          </a:r>
          <a:r>
            <a:rPr lang="en-US" sz="1000" dirty="0" err="1">
              <a:solidFill>
                <a:schemeClr val="tx1"/>
              </a:solidFill>
            </a:rPr>
            <a:t>Beran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Pascale </a:t>
          </a:r>
          <a:r>
            <a:rPr lang="en-US" sz="1000" dirty="0" err="1">
              <a:solidFill>
                <a:schemeClr val="tx1"/>
              </a:solidFill>
            </a:rPr>
            <a:t>Deen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Mikhail </a:t>
          </a:r>
          <a:r>
            <a:rPr lang="en-US" sz="1000" dirty="0" err="1">
              <a:solidFill>
                <a:schemeClr val="tx1"/>
              </a:solidFill>
            </a:rPr>
            <a:t>Feygenson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(start 2021)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Artur </a:t>
          </a:r>
          <a:r>
            <a:rPr lang="en-US" sz="1000" dirty="0" err="1">
              <a:solidFill>
                <a:schemeClr val="tx1"/>
              </a:solidFill>
            </a:rPr>
            <a:t>Glavic</a:t>
          </a:r>
          <a:r>
            <a:rPr lang="en-US" sz="1000" dirty="0">
              <a:solidFill>
                <a:schemeClr val="tx1"/>
              </a:solidFill>
            </a:rPr>
            <a:t> 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(start 2022)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Judith Houston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Peter </a:t>
          </a:r>
          <a:r>
            <a:rPr lang="en-US" sz="1000" dirty="0" err="1">
              <a:solidFill>
                <a:schemeClr val="tx1"/>
              </a:solidFill>
            </a:rPr>
            <a:t>Kadletz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Dan Mannix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Manuel </a:t>
          </a:r>
          <a:r>
            <a:rPr lang="en-US" sz="1000" dirty="0" err="1">
              <a:solidFill>
                <a:schemeClr val="tx1"/>
              </a:solidFill>
            </a:rPr>
            <a:t>Morgano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(start 2021)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Daria </a:t>
          </a:r>
          <a:r>
            <a:rPr lang="en-US" sz="1000" dirty="0" err="1">
              <a:solidFill>
                <a:schemeClr val="tx1"/>
              </a:solidFill>
            </a:rPr>
            <a:t>Noferini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(</a:t>
          </a:r>
          <a:r>
            <a:rPr lang="en-US" sz="1000">
              <a:solidFill>
                <a:schemeClr val="tx1"/>
              </a:solidFill>
            </a:rPr>
            <a:t>start 2020)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Esko </a:t>
          </a:r>
          <a:r>
            <a:rPr lang="en-US" sz="1000" dirty="0" err="1">
              <a:solidFill>
                <a:schemeClr val="tx1"/>
              </a:solidFill>
            </a:rPr>
            <a:t>Oksanen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Werner </a:t>
          </a:r>
          <a:r>
            <a:rPr lang="en-US" sz="1000" dirty="0" err="1">
              <a:solidFill>
                <a:schemeClr val="tx1"/>
              </a:solidFill>
            </a:rPr>
            <a:t>Schweika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Rasmus </a:t>
          </a:r>
          <a:r>
            <a:rPr lang="en-US" sz="1000" dirty="0" err="1">
              <a:solidFill>
                <a:schemeClr val="tx1"/>
              </a:solidFill>
            </a:rPr>
            <a:t>Toft</a:t>
          </a:r>
          <a:r>
            <a:rPr lang="en-US" sz="1000" dirty="0">
              <a:solidFill>
                <a:schemeClr val="tx1"/>
              </a:solidFill>
            </a:rPr>
            <a:t>-Petersen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Robin </a:t>
          </a:r>
          <a:r>
            <a:rPr lang="en-US" sz="1000" dirty="0" err="1">
              <a:solidFill>
                <a:schemeClr val="tx1"/>
              </a:solidFill>
            </a:rPr>
            <a:t>Woracek</a:t>
          </a:r>
          <a:endParaRPr lang="en-US" sz="1000" dirty="0">
            <a:solidFill>
              <a:schemeClr val="tx1"/>
            </a:solidFill>
          </a:endParaRPr>
        </a:p>
      </dgm:t>
    </dgm:pt>
    <dgm:pt modelId="{EE4AE43A-542D-8840-B939-7B32B643DBBA}" type="parTrans" cxnId="{B468A463-FABC-DE46-A62D-BAB711E1A328}">
      <dgm:prSet/>
      <dgm:spPr>
        <a:noFill/>
        <a:ln w="6350"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C232A01-3E71-6244-A699-A0032CA3FB94}" type="sibTrans" cxnId="{B468A463-FABC-DE46-A62D-BAB711E1A328}">
      <dgm:prSet/>
      <dgm:spPr/>
      <dgm:t>
        <a:bodyPr/>
        <a:lstStyle/>
        <a:p>
          <a:endParaRPr lang="en-US"/>
        </a:p>
      </dgm:t>
    </dgm:pt>
    <dgm:pt modelId="{170D7641-8033-CA46-BD7A-0F593B724537}">
      <dgm:prSet custT="1"/>
      <dgm:spPr>
        <a:noFill/>
        <a:ln w="6350">
          <a:solidFill>
            <a:schemeClr val="tx1"/>
          </a:solidFill>
        </a:ln>
      </dgm:spPr>
      <dgm:t>
        <a:bodyPr/>
        <a:lstStyle/>
        <a:p>
          <a:pPr rtl="0"/>
          <a:r>
            <a:rPr lang="en-US" sz="1000" dirty="0">
              <a:solidFill>
                <a:schemeClr val="tx1"/>
              </a:solidFill>
            </a:rPr>
            <a:t> Sofie </a:t>
          </a:r>
          <a:r>
            <a:rPr lang="en-US" sz="1000" dirty="0" err="1">
              <a:solidFill>
                <a:schemeClr val="tx1"/>
              </a:solidFill>
            </a:rPr>
            <a:t>Ossowski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Coordination &amp; Planning Group Leader</a:t>
          </a:r>
        </a:p>
        <a:p>
          <a:endParaRPr lang="en-US" sz="1000" dirty="0">
            <a:solidFill>
              <a:schemeClr val="tx1"/>
            </a:solidFill>
          </a:endParaRPr>
        </a:p>
        <a:p>
          <a:r>
            <a:rPr lang="en-US" sz="1000" dirty="0" err="1">
              <a:solidFill>
                <a:schemeClr val="tx1"/>
              </a:solidFill>
            </a:rPr>
            <a:t>Nataliia</a:t>
          </a:r>
          <a:r>
            <a:rPr lang="en-US" sz="1000" dirty="0">
              <a:solidFill>
                <a:schemeClr val="tx1"/>
              </a:solidFill>
            </a:rPr>
            <a:t> </a:t>
          </a:r>
          <a:r>
            <a:rPr lang="en-US" sz="1000" dirty="0" err="1">
              <a:solidFill>
                <a:schemeClr val="tx1"/>
              </a:solidFill>
            </a:rPr>
            <a:t>Cherkashyna</a:t>
          </a:r>
          <a:endParaRPr lang="en-US" sz="1000" dirty="0">
            <a:solidFill>
              <a:schemeClr val="tx1"/>
            </a:solidFill>
          </a:endParaRPr>
        </a:p>
        <a:p>
          <a:r>
            <a:rPr lang="en-US" sz="1000" dirty="0">
              <a:solidFill>
                <a:schemeClr val="tx1"/>
              </a:solidFill>
            </a:rPr>
            <a:t>Anton </a:t>
          </a:r>
          <a:r>
            <a:rPr lang="en-US" sz="1000" dirty="0" err="1">
              <a:solidFill>
                <a:schemeClr val="tx1"/>
              </a:solidFill>
            </a:rPr>
            <a:t>Khaplanov</a:t>
          </a:r>
          <a:endParaRPr lang="en-US" sz="1000" dirty="0">
            <a:solidFill>
              <a:schemeClr val="tx1"/>
            </a:solidFill>
          </a:endParaRPr>
        </a:p>
        <a:p>
          <a:r>
            <a:rPr lang="en-US" sz="1000" dirty="0">
              <a:solidFill>
                <a:schemeClr val="tx1"/>
              </a:solidFill>
            </a:rPr>
            <a:t>Helena </a:t>
          </a:r>
          <a:r>
            <a:rPr lang="en-US" sz="1000" dirty="0" err="1">
              <a:solidFill>
                <a:schemeClr val="tx1"/>
              </a:solidFill>
            </a:rPr>
            <a:t>Ramsing</a:t>
          </a:r>
          <a:endParaRPr lang="en-US" sz="1000" dirty="0">
            <a:solidFill>
              <a:schemeClr val="tx1"/>
            </a:solidFill>
          </a:endParaRPr>
        </a:p>
        <a:p>
          <a:r>
            <a:rPr lang="en-US" sz="1000" dirty="0" err="1">
              <a:solidFill>
                <a:schemeClr val="tx1"/>
              </a:solidFill>
            </a:rPr>
            <a:t>Hansdieter</a:t>
          </a:r>
          <a:r>
            <a:rPr lang="en-US" sz="1000" dirty="0">
              <a:solidFill>
                <a:schemeClr val="tx1"/>
              </a:solidFill>
            </a:rPr>
            <a:t> Schweiger</a:t>
          </a:r>
          <a:br>
            <a:rPr lang="en-US" sz="1000" dirty="0">
              <a:solidFill>
                <a:schemeClr val="tx1"/>
              </a:solidFill>
            </a:rPr>
          </a:br>
          <a:r>
            <a:rPr lang="en-US" sz="1000" dirty="0">
              <a:solidFill>
                <a:schemeClr val="tx1"/>
              </a:solidFill>
            </a:rPr>
            <a:t>Peter </a:t>
          </a:r>
          <a:r>
            <a:rPr lang="en-US" sz="1000" dirty="0" err="1">
              <a:solidFill>
                <a:schemeClr val="tx1"/>
              </a:solidFill>
            </a:rPr>
            <a:t>Sångberg</a:t>
          </a:r>
          <a:endParaRPr lang="en-US" sz="1000" dirty="0">
            <a:solidFill>
              <a:schemeClr val="tx1"/>
            </a:solidFill>
          </a:endParaRPr>
        </a:p>
        <a:p>
          <a:r>
            <a:rPr lang="en-US" sz="1000" dirty="0">
              <a:solidFill>
                <a:schemeClr val="tx1"/>
              </a:solidFill>
            </a:rPr>
            <a:t>Inga </a:t>
          </a:r>
          <a:r>
            <a:rPr lang="en-US" sz="1000" dirty="0" err="1">
              <a:solidFill>
                <a:schemeClr val="tx1"/>
              </a:solidFill>
            </a:rPr>
            <a:t>Tejedor</a:t>
          </a:r>
          <a:endParaRPr lang="en-US" sz="1000" dirty="0">
            <a:solidFill>
              <a:schemeClr val="tx1"/>
            </a:solidFill>
          </a:endParaRPr>
        </a:p>
      </dgm:t>
    </dgm:pt>
    <dgm:pt modelId="{C1C8B728-EFE6-EE4A-93CC-9A2B4A53C278}" type="parTrans" cxnId="{1C5774FC-1715-F04A-BBDD-CB798E87A9D0}">
      <dgm:prSet/>
      <dgm:spPr>
        <a:noFill/>
        <a:ln w="6350"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8C14802-F110-2C4E-B790-52FBD8189AED}" type="sibTrans" cxnId="{1C5774FC-1715-F04A-BBDD-CB798E87A9D0}">
      <dgm:prSet/>
      <dgm:spPr/>
      <dgm:t>
        <a:bodyPr/>
        <a:lstStyle/>
        <a:p>
          <a:endParaRPr lang="en-US"/>
        </a:p>
      </dgm:t>
    </dgm:pt>
    <dgm:pt modelId="{83BD9E7E-C4EC-9844-9B3F-EDCFE905423E}">
      <dgm:prSet phldrT="[Text]" custT="1"/>
      <dgm:spPr>
        <a:noFill/>
        <a:ln w="6350">
          <a:solidFill>
            <a:schemeClr val="tx1"/>
          </a:solidFill>
        </a:ln>
      </dgm:spPr>
      <dgm:t>
        <a:bodyPr/>
        <a:lstStyle/>
        <a:p>
          <a:pPr rtl="0"/>
          <a:r>
            <a:rPr lang="en-US" sz="1000" dirty="0">
              <a:solidFill>
                <a:schemeClr val="tx1"/>
              </a:solidFill>
            </a:rPr>
            <a:t>Tobias Richter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ECDC Group Leader</a:t>
          </a:r>
        </a:p>
        <a:p>
          <a:pPr rtl="0"/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 err="1">
              <a:solidFill>
                <a:schemeClr val="tx1"/>
              </a:solidFill>
            </a:rPr>
            <a:t>Torsten</a:t>
          </a:r>
          <a:r>
            <a:rPr lang="en-US" sz="1000" dirty="0">
              <a:solidFill>
                <a:schemeClr val="tx1"/>
              </a:solidFill>
            </a:rPr>
            <a:t> </a:t>
          </a:r>
          <a:r>
            <a:rPr lang="en-US" sz="1000" dirty="0" err="1">
              <a:solidFill>
                <a:schemeClr val="tx1"/>
              </a:solidFill>
            </a:rPr>
            <a:t>Börgershausen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Matt Clarke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Morten </a:t>
          </a:r>
          <a:r>
            <a:rPr lang="en-US" sz="1000" dirty="0" err="1">
              <a:solidFill>
                <a:schemeClr val="tx1"/>
              </a:solidFill>
            </a:rPr>
            <a:t>Hilker</a:t>
          </a:r>
          <a:r>
            <a:rPr lang="en-US" sz="1000" dirty="0">
              <a:solidFill>
                <a:schemeClr val="tx1"/>
              </a:solidFill>
            </a:rPr>
            <a:t> </a:t>
          </a:r>
          <a:r>
            <a:rPr lang="en-US" sz="1000" dirty="0" err="1">
              <a:solidFill>
                <a:schemeClr val="tx1"/>
              </a:solidFill>
            </a:rPr>
            <a:t>Skaaning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Morten </a:t>
          </a:r>
          <a:r>
            <a:rPr lang="en-US" sz="1000" dirty="0" err="1">
              <a:solidFill>
                <a:schemeClr val="tx1"/>
              </a:solidFill>
            </a:rPr>
            <a:t>Jagd</a:t>
          </a:r>
          <a:r>
            <a:rPr lang="en-US" sz="1000" dirty="0">
              <a:solidFill>
                <a:schemeClr val="tx1"/>
              </a:solidFill>
            </a:rPr>
            <a:t> Christensen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Afonso Mukai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Jonas Nilsson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Anders </a:t>
          </a:r>
          <a:r>
            <a:rPr lang="en-US" sz="1000" dirty="0" err="1">
              <a:solidFill>
                <a:schemeClr val="tx1"/>
              </a:solidFill>
            </a:rPr>
            <a:t>Pettersson</a:t>
          </a:r>
          <a:endParaRPr lang="en-US" sz="1000" dirty="0">
            <a:solidFill>
              <a:schemeClr val="tx1"/>
            </a:solidFill>
          </a:endParaRPr>
        </a:p>
      </dgm:t>
    </dgm:pt>
    <dgm:pt modelId="{07AD9E73-B2C7-1A40-81F5-C498EEC56F89}" type="sibTrans" cxnId="{4C8DC895-CDA1-1747-9FCF-A0E49BD0B9E0}">
      <dgm:prSet/>
      <dgm:spPr/>
      <dgm:t>
        <a:bodyPr/>
        <a:lstStyle/>
        <a:p>
          <a:endParaRPr lang="en-US"/>
        </a:p>
      </dgm:t>
    </dgm:pt>
    <dgm:pt modelId="{1D0B52A9-FC18-6944-80A6-E24DD3ED7A2B}" type="parTrans" cxnId="{4C8DC895-CDA1-1747-9FCF-A0E49BD0B9E0}">
      <dgm:prSet/>
      <dgm:spPr>
        <a:noFill/>
        <a:ln w="6350"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50CE4DD-48FC-DC4E-8DAB-12D9C5A27B6D}">
      <dgm:prSet custT="1"/>
      <dgm:spPr>
        <a:noFill/>
        <a:ln w="6350">
          <a:solidFill>
            <a:schemeClr val="tx1"/>
          </a:solidFill>
        </a:ln>
      </dgm:spPr>
      <dgm:t>
        <a:bodyPr/>
        <a:lstStyle/>
        <a:p>
          <a:pPr rtl="0"/>
          <a:r>
            <a:rPr lang="en-US" sz="1000" dirty="0">
              <a:solidFill>
                <a:schemeClr val="tx1"/>
              </a:solidFill>
            </a:rPr>
            <a:t>Richard Hall-Wilton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Detector Group Leader</a:t>
          </a:r>
        </a:p>
        <a:p>
          <a:pPr rtl="0"/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Steven </a:t>
          </a:r>
          <a:r>
            <a:rPr lang="en-US" sz="1000" dirty="0" err="1">
              <a:solidFill>
                <a:schemeClr val="tx1"/>
              </a:solidFill>
            </a:rPr>
            <a:t>Alcock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Ramsey Al </a:t>
          </a:r>
          <a:r>
            <a:rPr lang="en-US" sz="1000" dirty="0" err="1">
              <a:solidFill>
                <a:schemeClr val="tx1"/>
              </a:solidFill>
            </a:rPr>
            <a:t>Jebali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 err="1">
              <a:solidFill>
                <a:schemeClr val="tx1"/>
              </a:solidFill>
            </a:rPr>
            <a:t>Ioannis</a:t>
          </a:r>
          <a:r>
            <a:rPr lang="en-US" sz="1000" dirty="0">
              <a:solidFill>
                <a:schemeClr val="tx1"/>
              </a:solidFill>
            </a:rPr>
            <a:t> </a:t>
          </a:r>
          <a:r>
            <a:rPr lang="en-US" sz="1000" dirty="0" err="1">
              <a:solidFill>
                <a:schemeClr val="tx1"/>
              </a:solidFill>
            </a:rPr>
            <a:t>Apostolidis</a:t>
          </a:r>
          <a:endParaRPr lang="en-US" sz="1000" dirty="0">
            <a:solidFill>
              <a:schemeClr val="tx1"/>
            </a:solidFill>
          </a:endParaRPr>
        </a:p>
        <a:p>
          <a:r>
            <a:rPr lang="en-US" sz="1000" dirty="0" err="1">
              <a:solidFill>
                <a:schemeClr val="tx1"/>
              </a:solidFill>
            </a:rPr>
            <a:t>Michail</a:t>
          </a:r>
          <a:r>
            <a:rPr lang="en-US" sz="1000" dirty="0">
              <a:solidFill>
                <a:schemeClr val="tx1"/>
              </a:solidFill>
            </a:rPr>
            <a:t> </a:t>
          </a:r>
          <a:r>
            <a:rPr lang="en-US" sz="1000" dirty="0" err="1">
              <a:solidFill>
                <a:schemeClr val="tx1"/>
              </a:solidFill>
            </a:rPr>
            <a:t>Ansatasopoulos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Alexander </a:t>
          </a:r>
          <a:r>
            <a:rPr lang="en-US" sz="1000" dirty="0" err="1">
              <a:solidFill>
                <a:schemeClr val="tx1"/>
              </a:solidFill>
            </a:rPr>
            <a:t>Backis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 err="1">
              <a:solidFill>
                <a:schemeClr val="tx1"/>
              </a:solidFill>
            </a:rPr>
            <a:t>Eszter</a:t>
          </a:r>
          <a:r>
            <a:rPr lang="en-US" sz="1000" dirty="0">
              <a:solidFill>
                <a:schemeClr val="tx1"/>
              </a:solidFill>
            </a:rPr>
            <a:t> Dian</a:t>
          </a:r>
        </a:p>
        <a:p>
          <a:pPr rtl="0"/>
          <a:r>
            <a:rPr lang="en-US" sz="1000" dirty="0" err="1">
              <a:solidFill>
                <a:schemeClr val="tx1"/>
              </a:solidFill>
            </a:rPr>
            <a:t>Kalliopi</a:t>
          </a:r>
          <a:r>
            <a:rPr lang="en-US" sz="1000" dirty="0">
              <a:solidFill>
                <a:schemeClr val="tx1"/>
              </a:solidFill>
            </a:rPr>
            <a:t> </a:t>
          </a:r>
          <a:r>
            <a:rPr lang="en-US" sz="1000" dirty="0" err="1">
              <a:solidFill>
                <a:schemeClr val="tx1"/>
              </a:solidFill>
            </a:rPr>
            <a:t>Kanaki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Thomas </a:t>
          </a:r>
          <a:r>
            <a:rPr lang="en-US" sz="1000" dirty="0" err="1">
              <a:solidFill>
                <a:schemeClr val="tx1"/>
              </a:solidFill>
            </a:rPr>
            <a:t>Kittelmann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Scott </a:t>
          </a:r>
          <a:r>
            <a:rPr lang="en-US" sz="1000" dirty="0" err="1">
              <a:solidFill>
                <a:schemeClr val="tx1"/>
              </a:solidFill>
            </a:rPr>
            <a:t>Kolya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 err="1">
              <a:solidFill>
                <a:schemeClr val="tx1"/>
              </a:solidFill>
            </a:rPr>
            <a:t>Zivile</a:t>
          </a:r>
          <a:r>
            <a:rPr lang="en-US" sz="1000" dirty="0">
              <a:solidFill>
                <a:schemeClr val="tx1"/>
              </a:solidFill>
            </a:rPr>
            <a:t> </a:t>
          </a:r>
          <a:r>
            <a:rPr lang="en-US" sz="1000" dirty="0" err="1">
              <a:solidFill>
                <a:schemeClr val="tx1"/>
              </a:solidFill>
            </a:rPr>
            <a:t>Kraujalyte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Chung-</a:t>
          </a:r>
          <a:r>
            <a:rPr lang="en-US" sz="1000" dirty="0" err="1">
              <a:solidFill>
                <a:schemeClr val="tx1"/>
              </a:solidFill>
            </a:rPr>
            <a:t>Chuan</a:t>
          </a:r>
          <a:r>
            <a:rPr lang="en-US" sz="1000" dirty="0">
              <a:solidFill>
                <a:schemeClr val="tx1"/>
              </a:solidFill>
            </a:rPr>
            <a:t> Lai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Alessio </a:t>
          </a:r>
          <a:r>
            <a:rPr lang="en-US" sz="1000" dirty="0" err="1">
              <a:solidFill>
                <a:schemeClr val="tx1"/>
              </a:solidFill>
            </a:rPr>
            <a:t>Laloni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 err="1">
              <a:solidFill>
                <a:schemeClr val="tx1"/>
              </a:solidFill>
            </a:rPr>
            <a:t>Vendula</a:t>
          </a:r>
          <a:r>
            <a:rPr lang="en-US" sz="1000" dirty="0">
              <a:solidFill>
                <a:schemeClr val="tx1"/>
              </a:solidFill>
            </a:rPr>
            <a:t> </a:t>
          </a:r>
          <a:r>
            <a:rPr lang="en-US" sz="1000" dirty="0" err="1">
              <a:solidFill>
                <a:schemeClr val="tx1"/>
              </a:solidFill>
            </a:rPr>
            <a:t>Maulerova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Dorothea Pfeiffer</a:t>
          </a:r>
        </a:p>
        <a:p>
          <a:r>
            <a:rPr lang="en-US" sz="1000" dirty="0">
              <a:solidFill>
                <a:schemeClr val="tx1"/>
              </a:solidFill>
            </a:rPr>
            <a:t>Francesco </a:t>
          </a:r>
          <a:r>
            <a:rPr lang="en-US" sz="1000" dirty="0" err="1">
              <a:solidFill>
                <a:schemeClr val="tx1"/>
              </a:solidFill>
            </a:rPr>
            <a:t>Piscitelli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Linda Robinson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Nathalie de </a:t>
          </a:r>
          <a:r>
            <a:rPr lang="en-US" sz="1000" dirty="0" err="1">
              <a:solidFill>
                <a:schemeClr val="tx1"/>
              </a:solidFill>
            </a:rPr>
            <a:t>Ruette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Jerome </a:t>
          </a:r>
          <a:r>
            <a:rPr lang="en-US" sz="1000" dirty="0" err="1">
              <a:solidFill>
                <a:schemeClr val="tx1"/>
              </a:solidFill>
            </a:rPr>
            <a:t>Samarati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Irina </a:t>
          </a:r>
          <a:r>
            <a:rPr lang="en-US" sz="1000" dirty="0" err="1">
              <a:solidFill>
                <a:schemeClr val="tx1"/>
              </a:solidFill>
            </a:rPr>
            <a:t>Stefanescu</a:t>
          </a:r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Per-Olof Svenson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Wen </a:t>
          </a:r>
          <a:r>
            <a:rPr lang="en-US" sz="1000" dirty="0" err="1">
              <a:solidFill>
                <a:schemeClr val="tx1"/>
              </a:solidFill>
            </a:rPr>
            <a:t>Xiong</a:t>
          </a:r>
          <a:endParaRPr lang="en-US" sz="1000" dirty="0">
            <a:solidFill>
              <a:schemeClr val="tx1"/>
            </a:solidFill>
          </a:endParaRPr>
        </a:p>
      </dgm:t>
    </dgm:pt>
    <dgm:pt modelId="{78C4E72D-5232-F84C-A80B-30C0353F634F}" type="parTrans" cxnId="{88A697BC-9F18-A047-9E85-F818CD87D4CF}">
      <dgm:prSet/>
      <dgm:spPr>
        <a:noFill/>
        <a:ln w="6350"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BFAEA50-6045-4249-B2C0-CA15D3139DA6}" type="sibTrans" cxnId="{88A697BC-9F18-A047-9E85-F818CD87D4CF}">
      <dgm:prSet/>
      <dgm:spPr/>
      <dgm:t>
        <a:bodyPr/>
        <a:lstStyle/>
        <a:p>
          <a:endParaRPr lang="en-US"/>
        </a:p>
      </dgm:t>
    </dgm:pt>
    <dgm:pt modelId="{0CCCBC3B-529D-E649-944E-C0A6087D375C}">
      <dgm:prSet custT="1"/>
      <dgm:spPr>
        <a:noFill/>
        <a:ln w="6350">
          <a:solidFill>
            <a:schemeClr val="tx1"/>
          </a:solidFill>
        </a:ln>
      </dgm:spPr>
      <dgm:t>
        <a:bodyPr/>
        <a:lstStyle/>
        <a:p>
          <a:pPr rtl="0"/>
          <a:r>
            <a:rPr lang="en-US" sz="1000" dirty="0">
              <a:solidFill>
                <a:schemeClr val="tx1"/>
              </a:solidFill>
            </a:rPr>
            <a:t>Nikolaos </a:t>
          </a:r>
          <a:r>
            <a:rPr lang="en-US" sz="1000" dirty="0" err="1">
              <a:solidFill>
                <a:schemeClr val="tx1"/>
              </a:solidFill>
            </a:rPr>
            <a:t>Tsapatsaris</a:t>
          </a:r>
          <a:r>
            <a:rPr lang="en-US" sz="1000" dirty="0">
              <a:solidFill>
                <a:schemeClr val="tx1"/>
              </a:solidFill>
            </a:rPr>
            <a:t> 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Chopper Group Leader</a:t>
          </a:r>
        </a:p>
        <a:p>
          <a:pPr rtl="0"/>
          <a:endParaRPr lang="en-US" sz="1000" dirty="0">
            <a:solidFill>
              <a:schemeClr val="tx1"/>
            </a:solidFill>
          </a:endParaRPr>
        </a:p>
        <a:p>
          <a:pPr rtl="0"/>
          <a:r>
            <a:rPr lang="en-US" sz="1000" dirty="0">
              <a:solidFill>
                <a:schemeClr val="tx1"/>
              </a:solidFill>
            </a:rPr>
            <a:t>Erik Nilsson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Markus Olsson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Andrés Quintanilla</a:t>
          </a:r>
        </a:p>
        <a:p>
          <a:pPr rtl="0"/>
          <a:r>
            <a:rPr lang="en-US" sz="1000" dirty="0">
              <a:solidFill>
                <a:schemeClr val="tx1"/>
              </a:solidFill>
            </a:rPr>
            <a:t>Dariusz Zielinski</a:t>
          </a:r>
        </a:p>
      </dgm:t>
    </dgm:pt>
    <dgm:pt modelId="{3026FEE3-C8AB-4041-B496-DBF3CB77E137}" type="parTrans" cxnId="{581B9F5A-723C-4349-96DD-7CB7F1CF4F81}">
      <dgm:prSet/>
      <dgm:spPr>
        <a:noFill/>
        <a:ln w="6350">
          <a:solidFill>
            <a:schemeClr val="tx1"/>
          </a:solidFill>
        </a:ln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549FD9B-DC64-F24C-ADAD-E70FE0E7949F}" type="sibTrans" cxnId="{581B9F5A-723C-4349-96DD-7CB7F1CF4F81}">
      <dgm:prSet/>
      <dgm:spPr/>
      <dgm:t>
        <a:bodyPr/>
        <a:lstStyle/>
        <a:p>
          <a:endParaRPr lang="en-US"/>
        </a:p>
      </dgm:t>
    </dgm:pt>
    <dgm:pt modelId="{5E4D1199-02A5-B143-ADB6-7456638A5019}" type="pres">
      <dgm:prSet presAssocID="{34CC3382-EBA6-EA44-AE88-B55FF532F8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939ABA4-FA39-744B-969F-B7BEA336DD5D}" type="pres">
      <dgm:prSet presAssocID="{AD92426C-5268-004A-8DD1-8B5F6479008C}" presName="hierRoot1" presStyleCnt="0">
        <dgm:presLayoutVars>
          <dgm:hierBranch/>
        </dgm:presLayoutVars>
      </dgm:prSet>
      <dgm:spPr/>
    </dgm:pt>
    <dgm:pt modelId="{489F8646-17AD-D440-A033-28739D3FFFB2}" type="pres">
      <dgm:prSet presAssocID="{AD92426C-5268-004A-8DD1-8B5F6479008C}" presName="rootComposite1" presStyleCnt="0"/>
      <dgm:spPr/>
    </dgm:pt>
    <dgm:pt modelId="{8ABECB16-20E5-6C4D-B290-88915F5D9008}" type="pres">
      <dgm:prSet presAssocID="{AD92426C-5268-004A-8DD1-8B5F6479008C}" presName="rootText1" presStyleLbl="node0" presStyleIdx="0" presStyleCnt="1">
        <dgm:presLayoutVars>
          <dgm:chPref val="3"/>
        </dgm:presLayoutVars>
      </dgm:prSet>
      <dgm:spPr/>
    </dgm:pt>
    <dgm:pt modelId="{2EB102DB-9D58-3C44-AD37-DD3C5E0234B6}" type="pres">
      <dgm:prSet presAssocID="{AD92426C-5268-004A-8DD1-8B5F6479008C}" presName="rootConnector1" presStyleLbl="node1" presStyleIdx="0" presStyleCnt="0"/>
      <dgm:spPr/>
    </dgm:pt>
    <dgm:pt modelId="{AAE97415-8B09-EC48-A2BC-D451F99E648A}" type="pres">
      <dgm:prSet presAssocID="{AD92426C-5268-004A-8DD1-8B5F6479008C}" presName="hierChild2" presStyleCnt="0"/>
      <dgm:spPr/>
    </dgm:pt>
    <dgm:pt modelId="{26720276-B24E-624A-B459-327FAEA71BA8}" type="pres">
      <dgm:prSet presAssocID="{1D0B52A9-FC18-6944-80A6-E24DD3ED7A2B}" presName="Name35" presStyleLbl="parChTrans1D2" presStyleIdx="0" presStyleCnt="6"/>
      <dgm:spPr/>
    </dgm:pt>
    <dgm:pt modelId="{CD0BEEFA-4AB2-B642-812D-01C83F8FE1ED}" type="pres">
      <dgm:prSet presAssocID="{83BD9E7E-C4EC-9844-9B3F-EDCFE905423E}" presName="hierRoot2" presStyleCnt="0">
        <dgm:presLayoutVars>
          <dgm:hierBranch val="hang"/>
        </dgm:presLayoutVars>
      </dgm:prSet>
      <dgm:spPr/>
    </dgm:pt>
    <dgm:pt modelId="{9521EF6D-C3C3-FE4C-80CC-6AF115AE3031}" type="pres">
      <dgm:prSet presAssocID="{83BD9E7E-C4EC-9844-9B3F-EDCFE905423E}" presName="rootComposite" presStyleCnt="0"/>
      <dgm:spPr/>
    </dgm:pt>
    <dgm:pt modelId="{1B865500-C8EF-3247-AA25-A405C0AD97D2}" type="pres">
      <dgm:prSet presAssocID="{83BD9E7E-C4EC-9844-9B3F-EDCFE905423E}" presName="rootText" presStyleLbl="node2" presStyleIdx="0" presStyleCnt="6" custScaleX="100133" custScaleY="286528">
        <dgm:presLayoutVars>
          <dgm:chPref val="3"/>
        </dgm:presLayoutVars>
      </dgm:prSet>
      <dgm:spPr/>
    </dgm:pt>
    <dgm:pt modelId="{B3C6ADFA-531F-0843-B4BA-FBF89ABE215F}" type="pres">
      <dgm:prSet presAssocID="{83BD9E7E-C4EC-9844-9B3F-EDCFE905423E}" presName="rootConnector" presStyleLbl="node2" presStyleIdx="0" presStyleCnt="6"/>
      <dgm:spPr/>
    </dgm:pt>
    <dgm:pt modelId="{52EBCF1B-1BF6-C547-B01B-ACE6752F7CEC}" type="pres">
      <dgm:prSet presAssocID="{83BD9E7E-C4EC-9844-9B3F-EDCFE905423E}" presName="hierChild4" presStyleCnt="0"/>
      <dgm:spPr/>
    </dgm:pt>
    <dgm:pt modelId="{E229B04E-5A7A-D54C-A65F-E9802BF890C5}" type="pres">
      <dgm:prSet presAssocID="{83BD9E7E-C4EC-9844-9B3F-EDCFE905423E}" presName="hierChild5" presStyleCnt="0"/>
      <dgm:spPr/>
    </dgm:pt>
    <dgm:pt modelId="{0F6FF75D-8DDE-044B-97BB-DEEF93E68EFA}" type="pres">
      <dgm:prSet presAssocID="{F79EA680-AFE1-CA49-8B8E-EE84C5A0A8C5}" presName="Name35" presStyleLbl="parChTrans1D2" presStyleIdx="1" presStyleCnt="6"/>
      <dgm:spPr/>
    </dgm:pt>
    <dgm:pt modelId="{5936E332-F775-544A-BDD4-1BDE14A8CA57}" type="pres">
      <dgm:prSet presAssocID="{35D36FC7-D1ED-D64B-A4A7-409B6C212019}" presName="hierRoot2" presStyleCnt="0">
        <dgm:presLayoutVars>
          <dgm:hierBranch val="r"/>
        </dgm:presLayoutVars>
      </dgm:prSet>
      <dgm:spPr/>
    </dgm:pt>
    <dgm:pt modelId="{077771BE-3653-1F43-A5FA-EE1D60C2C759}" type="pres">
      <dgm:prSet presAssocID="{35D36FC7-D1ED-D64B-A4A7-409B6C212019}" presName="rootComposite" presStyleCnt="0"/>
      <dgm:spPr/>
    </dgm:pt>
    <dgm:pt modelId="{AC17F536-FF3A-1344-AF60-E44D356D6EC7}" type="pres">
      <dgm:prSet presAssocID="{35D36FC7-D1ED-D64B-A4A7-409B6C212019}" presName="rootText" presStyleLbl="node2" presStyleIdx="1" presStyleCnt="6" custScaleY="277423">
        <dgm:presLayoutVars>
          <dgm:chPref val="3"/>
        </dgm:presLayoutVars>
      </dgm:prSet>
      <dgm:spPr/>
    </dgm:pt>
    <dgm:pt modelId="{00D34063-57F5-9D45-8E58-7110F30B89F1}" type="pres">
      <dgm:prSet presAssocID="{35D36FC7-D1ED-D64B-A4A7-409B6C212019}" presName="rootConnector" presStyleLbl="node2" presStyleIdx="1" presStyleCnt="6"/>
      <dgm:spPr/>
    </dgm:pt>
    <dgm:pt modelId="{517B628D-27FC-9843-AAFE-99DA102E29FB}" type="pres">
      <dgm:prSet presAssocID="{35D36FC7-D1ED-D64B-A4A7-409B6C212019}" presName="hierChild4" presStyleCnt="0"/>
      <dgm:spPr/>
    </dgm:pt>
    <dgm:pt modelId="{2F23F3DB-3311-2E4B-BB7F-DEE903DB8D29}" type="pres">
      <dgm:prSet presAssocID="{35D36FC7-D1ED-D64B-A4A7-409B6C212019}" presName="hierChild5" presStyleCnt="0"/>
      <dgm:spPr/>
    </dgm:pt>
    <dgm:pt modelId="{9AB57280-6260-CC47-AACF-4B23349E4EB7}" type="pres">
      <dgm:prSet presAssocID="{3026FEE3-C8AB-4041-B496-DBF3CB77E137}" presName="Name35" presStyleLbl="parChTrans1D2" presStyleIdx="2" presStyleCnt="6"/>
      <dgm:spPr/>
    </dgm:pt>
    <dgm:pt modelId="{BBCA0432-0C69-9F4D-A846-1F0B40B97C02}" type="pres">
      <dgm:prSet presAssocID="{0CCCBC3B-529D-E649-944E-C0A6087D375C}" presName="hierRoot2" presStyleCnt="0">
        <dgm:presLayoutVars>
          <dgm:hierBranch val="init"/>
        </dgm:presLayoutVars>
      </dgm:prSet>
      <dgm:spPr/>
    </dgm:pt>
    <dgm:pt modelId="{43B010F0-44DC-E840-90C5-AC66B831EE17}" type="pres">
      <dgm:prSet presAssocID="{0CCCBC3B-529D-E649-944E-C0A6087D375C}" presName="rootComposite" presStyleCnt="0"/>
      <dgm:spPr/>
    </dgm:pt>
    <dgm:pt modelId="{77E8B3AD-8816-A547-9032-6399899FBB16}" type="pres">
      <dgm:prSet presAssocID="{0CCCBC3B-529D-E649-944E-C0A6087D375C}" presName="rootText" presStyleLbl="node2" presStyleIdx="2" presStyleCnt="6" custScaleY="213966">
        <dgm:presLayoutVars>
          <dgm:chPref val="3"/>
        </dgm:presLayoutVars>
      </dgm:prSet>
      <dgm:spPr/>
    </dgm:pt>
    <dgm:pt modelId="{90FEF604-7A02-4D46-9D99-035419269E3E}" type="pres">
      <dgm:prSet presAssocID="{0CCCBC3B-529D-E649-944E-C0A6087D375C}" presName="rootConnector" presStyleLbl="node2" presStyleIdx="2" presStyleCnt="6"/>
      <dgm:spPr/>
    </dgm:pt>
    <dgm:pt modelId="{217E19AF-9E03-584A-8594-1D6DE36BB11D}" type="pres">
      <dgm:prSet presAssocID="{0CCCBC3B-529D-E649-944E-C0A6087D375C}" presName="hierChild4" presStyleCnt="0"/>
      <dgm:spPr/>
    </dgm:pt>
    <dgm:pt modelId="{4DB4EF71-6BE6-3741-A061-A729A856D8BB}" type="pres">
      <dgm:prSet presAssocID="{0CCCBC3B-529D-E649-944E-C0A6087D375C}" presName="hierChild5" presStyleCnt="0"/>
      <dgm:spPr/>
    </dgm:pt>
    <dgm:pt modelId="{091D892F-90C0-EA47-A3BA-5A34F447D947}" type="pres">
      <dgm:prSet presAssocID="{78C4E72D-5232-F84C-A80B-30C0353F634F}" presName="Name35" presStyleLbl="parChTrans1D2" presStyleIdx="3" presStyleCnt="6"/>
      <dgm:spPr/>
    </dgm:pt>
    <dgm:pt modelId="{E6E42744-66E2-2946-8B80-71B74117B332}" type="pres">
      <dgm:prSet presAssocID="{F50CE4DD-48FC-DC4E-8DAB-12D9C5A27B6D}" presName="hierRoot2" presStyleCnt="0">
        <dgm:presLayoutVars>
          <dgm:hierBranch/>
        </dgm:presLayoutVars>
      </dgm:prSet>
      <dgm:spPr/>
    </dgm:pt>
    <dgm:pt modelId="{979035DD-F7FB-2843-906D-0B482E2F893C}" type="pres">
      <dgm:prSet presAssocID="{F50CE4DD-48FC-DC4E-8DAB-12D9C5A27B6D}" presName="rootComposite" presStyleCnt="0"/>
      <dgm:spPr/>
    </dgm:pt>
    <dgm:pt modelId="{41FD80C5-D77A-184B-B954-57E0F61E0B90}" type="pres">
      <dgm:prSet presAssocID="{F50CE4DD-48FC-DC4E-8DAB-12D9C5A27B6D}" presName="rootText" presStyleLbl="node2" presStyleIdx="3" presStyleCnt="6" custScaleY="615376">
        <dgm:presLayoutVars>
          <dgm:chPref val="3"/>
        </dgm:presLayoutVars>
      </dgm:prSet>
      <dgm:spPr/>
    </dgm:pt>
    <dgm:pt modelId="{F137226B-93FA-7E4E-895B-D4D18A67432C}" type="pres">
      <dgm:prSet presAssocID="{F50CE4DD-48FC-DC4E-8DAB-12D9C5A27B6D}" presName="rootConnector" presStyleLbl="node2" presStyleIdx="3" presStyleCnt="6"/>
      <dgm:spPr/>
    </dgm:pt>
    <dgm:pt modelId="{0C99DD52-F787-0D4E-BB1C-2622505C69F2}" type="pres">
      <dgm:prSet presAssocID="{F50CE4DD-48FC-DC4E-8DAB-12D9C5A27B6D}" presName="hierChild4" presStyleCnt="0"/>
      <dgm:spPr/>
    </dgm:pt>
    <dgm:pt modelId="{AE63090B-E950-F941-8E21-61F15ED775E8}" type="pres">
      <dgm:prSet presAssocID="{F50CE4DD-48FC-DC4E-8DAB-12D9C5A27B6D}" presName="hierChild5" presStyleCnt="0"/>
      <dgm:spPr/>
    </dgm:pt>
    <dgm:pt modelId="{BF6B618D-0E20-3E4D-A261-CC6933D9DA83}" type="pres">
      <dgm:prSet presAssocID="{C1C8B728-EFE6-EE4A-93CC-9A2B4A53C278}" presName="Name35" presStyleLbl="parChTrans1D2" presStyleIdx="4" presStyleCnt="6"/>
      <dgm:spPr/>
    </dgm:pt>
    <dgm:pt modelId="{625B8F17-DD76-8A40-9607-B11972E8133C}" type="pres">
      <dgm:prSet presAssocID="{170D7641-8033-CA46-BD7A-0F593B724537}" presName="hierRoot2" presStyleCnt="0">
        <dgm:presLayoutVars>
          <dgm:hierBranch val="r"/>
        </dgm:presLayoutVars>
      </dgm:prSet>
      <dgm:spPr/>
    </dgm:pt>
    <dgm:pt modelId="{6D0C0E6F-5C07-F24D-89CE-B3956805E558}" type="pres">
      <dgm:prSet presAssocID="{170D7641-8033-CA46-BD7A-0F593B724537}" presName="rootComposite" presStyleCnt="0"/>
      <dgm:spPr/>
    </dgm:pt>
    <dgm:pt modelId="{C0F1240B-41AC-DE40-8CE8-9E2A02A304B9}" type="pres">
      <dgm:prSet presAssocID="{170D7641-8033-CA46-BD7A-0F593B724537}" presName="rootText" presStyleLbl="node2" presStyleIdx="4" presStyleCnt="6" custScaleY="270954">
        <dgm:presLayoutVars>
          <dgm:chPref val="3"/>
        </dgm:presLayoutVars>
      </dgm:prSet>
      <dgm:spPr/>
    </dgm:pt>
    <dgm:pt modelId="{49406F7B-19F9-3D43-A85E-9C520AC1C95A}" type="pres">
      <dgm:prSet presAssocID="{170D7641-8033-CA46-BD7A-0F593B724537}" presName="rootConnector" presStyleLbl="node2" presStyleIdx="4" presStyleCnt="6"/>
      <dgm:spPr/>
    </dgm:pt>
    <dgm:pt modelId="{2203D7F6-7410-8D4C-821D-E38FC46D6D8D}" type="pres">
      <dgm:prSet presAssocID="{170D7641-8033-CA46-BD7A-0F593B724537}" presName="hierChild4" presStyleCnt="0"/>
      <dgm:spPr/>
    </dgm:pt>
    <dgm:pt modelId="{14FE75CC-9E42-084D-A6B5-E8BA128A8BAF}" type="pres">
      <dgm:prSet presAssocID="{170D7641-8033-CA46-BD7A-0F593B724537}" presName="hierChild5" presStyleCnt="0"/>
      <dgm:spPr/>
    </dgm:pt>
    <dgm:pt modelId="{6971E2A4-8732-A246-A90D-0B452D2CA371}" type="pres">
      <dgm:prSet presAssocID="{EE4AE43A-542D-8840-B939-7B32B643DBBA}" presName="Name35" presStyleLbl="parChTrans1D2" presStyleIdx="5" presStyleCnt="6"/>
      <dgm:spPr/>
    </dgm:pt>
    <dgm:pt modelId="{5A22F7A0-B3EA-8740-976B-101A90B0D9BD}" type="pres">
      <dgm:prSet presAssocID="{E0C34670-47F6-7F4A-BCAB-DB31579229F0}" presName="hierRoot2" presStyleCnt="0">
        <dgm:presLayoutVars>
          <dgm:hierBranch val="hang"/>
        </dgm:presLayoutVars>
      </dgm:prSet>
      <dgm:spPr/>
    </dgm:pt>
    <dgm:pt modelId="{0158C8C7-8069-6749-A64D-B15290479A91}" type="pres">
      <dgm:prSet presAssocID="{E0C34670-47F6-7F4A-BCAB-DB31579229F0}" presName="rootComposite" presStyleCnt="0"/>
      <dgm:spPr/>
    </dgm:pt>
    <dgm:pt modelId="{2A3301D7-EEF3-6441-885E-6BDF26B6560A}" type="pres">
      <dgm:prSet presAssocID="{E0C34670-47F6-7F4A-BCAB-DB31579229F0}" presName="rootText" presStyleLbl="node2" presStyleIdx="5" presStyleCnt="6" custScaleY="532904">
        <dgm:presLayoutVars>
          <dgm:chPref val="3"/>
        </dgm:presLayoutVars>
      </dgm:prSet>
      <dgm:spPr/>
    </dgm:pt>
    <dgm:pt modelId="{3AD9789E-13B5-B64D-A536-834AF7223362}" type="pres">
      <dgm:prSet presAssocID="{E0C34670-47F6-7F4A-BCAB-DB31579229F0}" presName="rootConnector" presStyleLbl="node2" presStyleIdx="5" presStyleCnt="6"/>
      <dgm:spPr/>
    </dgm:pt>
    <dgm:pt modelId="{46EAAA7C-12DA-ED44-9D75-5641D93C9235}" type="pres">
      <dgm:prSet presAssocID="{E0C34670-47F6-7F4A-BCAB-DB31579229F0}" presName="hierChild4" presStyleCnt="0"/>
      <dgm:spPr/>
    </dgm:pt>
    <dgm:pt modelId="{1230E254-847A-7646-854F-8E1F2E567AA6}" type="pres">
      <dgm:prSet presAssocID="{E0C34670-47F6-7F4A-BCAB-DB31579229F0}" presName="hierChild5" presStyleCnt="0"/>
      <dgm:spPr/>
    </dgm:pt>
    <dgm:pt modelId="{6531C7FF-7701-444A-A422-983B9E89A7C9}" type="pres">
      <dgm:prSet presAssocID="{AD92426C-5268-004A-8DD1-8B5F6479008C}" presName="hierChild3" presStyleCnt="0"/>
      <dgm:spPr/>
    </dgm:pt>
  </dgm:ptLst>
  <dgm:cxnLst>
    <dgm:cxn modelId="{DD0C8C06-E5ED-2E41-9E83-01E087BA841D}" srcId="{34CC3382-EBA6-EA44-AE88-B55FF532F816}" destId="{AD92426C-5268-004A-8DD1-8B5F6479008C}" srcOrd="0" destOrd="0" parTransId="{B60DE089-3387-4A4A-82F8-31FB7EBDC372}" sibTransId="{A9BD0AB0-0CB2-7D43-944C-F4525987EC39}"/>
    <dgm:cxn modelId="{6057321B-75B3-044C-9F51-7D14B0A317AC}" type="presOf" srcId="{3026FEE3-C8AB-4041-B496-DBF3CB77E137}" destId="{9AB57280-6260-CC47-AACF-4B23349E4EB7}" srcOrd="0" destOrd="0" presId="urn:microsoft.com/office/officeart/2005/8/layout/orgChart1"/>
    <dgm:cxn modelId="{97793322-C9E1-C846-8D73-0D1CE97DAFCA}" srcId="{AD92426C-5268-004A-8DD1-8B5F6479008C}" destId="{35D36FC7-D1ED-D64B-A4A7-409B6C212019}" srcOrd="1" destOrd="0" parTransId="{F79EA680-AFE1-CA49-8B8E-EE84C5A0A8C5}" sibTransId="{3D21D594-7301-C24A-9216-75A2CF37CAD8}"/>
    <dgm:cxn modelId="{24C46724-D206-F548-9DC7-2C67AAFB66F9}" type="presOf" srcId="{C1C8B728-EFE6-EE4A-93CC-9A2B4A53C278}" destId="{BF6B618D-0E20-3E4D-A261-CC6933D9DA83}" srcOrd="0" destOrd="0" presId="urn:microsoft.com/office/officeart/2005/8/layout/orgChart1"/>
    <dgm:cxn modelId="{107BD52B-9A10-2343-8241-610B959A396A}" type="presOf" srcId="{AD92426C-5268-004A-8DD1-8B5F6479008C}" destId="{2EB102DB-9D58-3C44-AD37-DD3C5E0234B6}" srcOrd="1" destOrd="0" presId="urn:microsoft.com/office/officeart/2005/8/layout/orgChart1"/>
    <dgm:cxn modelId="{1DA5C937-58F1-9C48-AE6C-E5A859D17107}" type="presOf" srcId="{E0C34670-47F6-7F4A-BCAB-DB31579229F0}" destId="{2A3301D7-EEF3-6441-885E-6BDF26B6560A}" srcOrd="0" destOrd="0" presId="urn:microsoft.com/office/officeart/2005/8/layout/orgChart1"/>
    <dgm:cxn modelId="{01774C45-778F-2648-A556-F01764BBC23F}" type="presOf" srcId="{34CC3382-EBA6-EA44-AE88-B55FF532F816}" destId="{5E4D1199-02A5-B143-ADB6-7456638A5019}" srcOrd="0" destOrd="0" presId="urn:microsoft.com/office/officeart/2005/8/layout/orgChart1"/>
    <dgm:cxn modelId="{56561350-2282-AA4F-96FE-F31278A62CD2}" type="presOf" srcId="{F79EA680-AFE1-CA49-8B8E-EE84C5A0A8C5}" destId="{0F6FF75D-8DDE-044B-97BB-DEEF93E68EFA}" srcOrd="0" destOrd="0" presId="urn:microsoft.com/office/officeart/2005/8/layout/orgChart1"/>
    <dgm:cxn modelId="{581B9F5A-723C-4349-96DD-7CB7F1CF4F81}" srcId="{AD92426C-5268-004A-8DD1-8B5F6479008C}" destId="{0CCCBC3B-529D-E649-944E-C0A6087D375C}" srcOrd="2" destOrd="0" parTransId="{3026FEE3-C8AB-4041-B496-DBF3CB77E137}" sibTransId="{6549FD9B-DC64-F24C-ADAD-E70FE0E7949F}"/>
    <dgm:cxn modelId="{4A634C61-DB79-F440-A99D-71B135BE38F3}" type="presOf" srcId="{35D36FC7-D1ED-D64B-A4A7-409B6C212019}" destId="{AC17F536-FF3A-1344-AF60-E44D356D6EC7}" srcOrd="0" destOrd="0" presId="urn:microsoft.com/office/officeart/2005/8/layout/orgChart1"/>
    <dgm:cxn modelId="{B468A463-FABC-DE46-A62D-BAB711E1A328}" srcId="{AD92426C-5268-004A-8DD1-8B5F6479008C}" destId="{E0C34670-47F6-7F4A-BCAB-DB31579229F0}" srcOrd="5" destOrd="0" parTransId="{EE4AE43A-542D-8840-B939-7B32B643DBBA}" sibTransId="{BC232A01-3E71-6244-A699-A0032CA3FB94}"/>
    <dgm:cxn modelId="{A6BCAC63-F481-4945-A03F-5D2E77B87746}" type="presOf" srcId="{1D0B52A9-FC18-6944-80A6-E24DD3ED7A2B}" destId="{26720276-B24E-624A-B459-327FAEA71BA8}" srcOrd="0" destOrd="0" presId="urn:microsoft.com/office/officeart/2005/8/layout/orgChart1"/>
    <dgm:cxn modelId="{40C0FB68-D85F-C443-AF7F-CB9C454638A5}" type="presOf" srcId="{170D7641-8033-CA46-BD7A-0F593B724537}" destId="{C0F1240B-41AC-DE40-8CE8-9E2A02A304B9}" srcOrd="0" destOrd="0" presId="urn:microsoft.com/office/officeart/2005/8/layout/orgChart1"/>
    <dgm:cxn modelId="{4C8DC895-CDA1-1747-9FCF-A0E49BD0B9E0}" srcId="{AD92426C-5268-004A-8DD1-8B5F6479008C}" destId="{83BD9E7E-C4EC-9844-9B3F-EDCFE905423E}" srcOrd="0" destOrd="0" parTransId="{1D0B52A9-FC18-6944-80A6-E24DD3ED7A2B}" sibTransId="{07AD9E73-B2C7-1A40-81F5-C498EEC56F89}"/>
    <dgm:cxn modelId="{BE4F13AC-EBEF-E643-84F8-AA29E23B657C}" type="presOf" srcId="{E0C34670-47F6-7F4A-BCAB-DB31579229F0}" destId="{3AD9789E-13B5-B64D-A536-834AF7223362}" srcOrd="1" destOrd="0" presId="urn:microsoft.com/office/officeart/2005/8/layout/orgChart1"/>
    <dgm:cxn modelId="{D05CE6B1-1F56-8249-84B5-4F3BC114AC0B}" type="presOf" srcId="{AD92426C-5268-004A-8DD1-8B5F6479008C}" destId="{8ABECB16-20E5-6C4D-B290-88915F5D9008}" srcOrd="0" destOrd="0" presId="urn:microsoft.com/office/officeart/2005/8/layout/orgChart1"/>
    <dgm:cxn modelId="{88A697BC-9F18-A047-9E85-F818CD87D4CF}" srcId="{AD92426C-5268-004A-8DD1-8B5F6479008C}" destId="{F50CE4DD-48FC-DC4E-8DAB-12D9C5A27B6D}" srcOrd="3" destOrd="0" parTransId="{78C4E72D-5232-F84C-A80B-30C0353F634F}" sibTransId="{ABFAEA50-6045-4249-B2C0-CA15D3139DA6}"/>
    <dgm:cxn modelId="{4EDB29BD-21AE-5B43-B9D5-3E2D06C8D0FA}" type="presOf" srcId="{F50CE4DD-48FC-DC4E-8DAB-12D9C5A27B6D}" destId="{F137226B-93FA-7E4E-895B-D4D18A67432C}" srcOrd="1" destOrd="0" presId="urn:microsoft.com/office/officeart/2005/8/layout/orgChart1"/>
    <dgm:cxn modelId="{0E159EBE-572A-944F-9DCA-FED737D97F94}" type="presOf" srcId="{170D7641-8033-CA46-BD7A-0F593B724537}" destId="{49406F7B-19F9-3D43-A85E-9C520AC1C95A}" srcOrd="1" destOrd="0" presId="urn:microsoft.com/office/officeart/2005/8/layout/orgChart1"/>
    <dgm:cxn modelId="{5C50FAC6-1DF7-C440-B44A-6BBE148E7543}" type="presOf" srcId="{83BD9E7E-C4EC-9844-9B3F-EDCFE905423E}" destId="{1B865500-C8EF-3247-AA25-A405C0AD97D2}" srcOrd="0" destOrd="0" presId="urn:microsoft.com/office/officeart/2005/8/layout/orgChart1"/>
    <dgm:cxn modelId="{145D6FD1-594D-4D47-8BF4-7180CF2760E9}" type="presOf" srcId="{EE4AE43A-542D-8840-B939-7B32B643DBBA}" destId="{6971E2A4-8732-A246-A90D-0B452D2CA371}" srcOrd="0" destOrd="0" presId="urn:microsoft.com/office/officeart/2005/8/layout/orgChart1"/>
    <dgm:cxn modelId="{CA3467D2-A1DC-814A-8E7E-0416CA0861A4}" type="presOf" srcId="{F50CE4DD-48FC-DC4E-8DAB-12D9C5A27B6D}" destId="{41FD80C5-D77A-184B-B954-57E0F61E0B90}" srcOrd="0" destOrd="0" presId="urn:microsoft.com/office/officeart/2005/8/layout/orgChart1"/>
    <dgm:cxn modelId="{5848CAD4-2BC7-D949-A9FC-806CC1FE8981}" type="presOf" srcId="{83BD9E7E-C4EC-9844-9B3F-EDCFE905423E}" destId="{B3C6ADFA-531F-0843-B4BA-FBF89ABE215F}" srcOrd="1" destOrd="0" presId="urn:microsoft.com/office/officeart/2005/8/layout/orgChart1"/>
    <dgm:cxn modelId="{0F6EBCD9-2BC6-5348-822B-A473FEE7CFBE}" type="presOf" srcId="{0CCCBC3B-529D-E649-944E-C0A6087D375C}" destId="{90FEF604-7A02-4D46-9D99-035419269E3E}" srcOrd="1" destOrd="0" presId="urn:microsoft.com/office/officeart/2005/8/layout/orgChart1"/>
    <dgm:cxn modelId="{9D0DFADC-4351-2445-8218-216CC285D1C5}" type="presOf" srcId="{35D36FC7-D1ED-D64B-A4A7-409B6C212019}" destId="{00D34063-57F5-9D45-8E58-7110F30B89F1}" srcOrd="1" destOrd="0" presId="urn:microsoft.com/office/officeart/2005/8/layout/orgChart1"/>
    <dgm:cxn modelId="{63FE85E5-3E77-DE40-81D5-30D1B3B6D633}" type="presOf" srcId="{78C4E72D-5232-F84C-A80B-30C0353F634F}" destId="{091D892F-90C0-EA47-A3BA-5A34F447D947}" srcOrd="0" destOrd="0" presId="urn:microsoft.com/office/officeart/2005/8/layout/orgChart1"/>
    <dgm:cxn modelId="{0A11F3EB-2D6F-AA42-8A06-B3B48F223152}" type="presOf" srcId="{0CCCBC3B-529D-E649-944E-C0A6087D375C}" destId="{77E8B3AD-8816-A547-9032-6399899FBB16}" srcOrd="0" destOrd="0" presId="urn:microsoft.com/office/officeart/2005/8/layout/orgChart1"/>
    <dgm:cxn modelId="{1C5774FC-1715-F04A-BBDD-CB798E87A9D0}" srcId="{AD92426C-5268-004A-8DD1-8B5F6479008C}" destId="{170D7641-8033-CA46-BD7A-0F593B724537}" srcOrd="4" destOrd="0" parTransId="{C1C8B728-EFE6-EE4A-93CC-9A2B4A53C278}" sibTransId="{A8C14802-F110-2C4E-B790-52FBD8189AED}"/>
    <dgm:cxn modelId="{8B296B28-7C5F-8E40-8291-5DAA7DCF3620}" type="presParOf" srcId="{5E4D1199-02A5-B143-ADB6-7456638A5019}" destId="{0939ABA4-FA39-744B-969F-B7BEA336DD5D}" srcOrd="0" destOrd="0" presId="urn:microsoft.com/office/officeart/2005/8/layout/orgChart1"/>
    <dgm:cxn modelId="{23A58A0F-75B8-9648-AD17-64FC5D67437D}" type="presParOf" srcId="{0939ABA4-FA39-744B-969F-B7BEA336DD5D}" destId="{489F8646-17AD-D440-A033-28739D3FFFB2}" srcOrd="0" destOrd="0" presId="urn:microsoft.com/office/officeart/2005/8/layout/orgChart1"/>
    <dgm:cxn modelId="{3BE96731-6BE0-8D42-8FBC-F29EFBAB0EE6}" type="presParOf" srcId="{489F8646-17AD-D440-A033-28739D3FFFB2}" destId="{8ABECB16-20E5-6C4D-B290-88915F5D9008}" srcOrd="0" destOrd="0" presId="urn:microsoft.com/office/officeart/2005/8/layout/orgChart1"/>
    <dgm:cxn modelId="{5FD0EA97-E67F-9E43-80B5-D05A1D2136AB}" type="presParOf" srcId="{489F8646-17AD-D440-A033-28739D3FFFB2}" destId="{2EB102DB-9D58-3C44-AD37-DD3C5E0234B6}" srcOrd="1" destOrd="0" presId="urn:microsoft.com/office/officeart/2005/8/layout/orgChart1"/>
    <dgm:cxn modelId="{0DA6868C-B8FC-A642-86F2-2695C50F4E4F}" type="presParOf" srcId="{0939ABA4-FA39-744B-969F-B7BEA336DD5D}" destId="{AAE97415-8B09-EC48-A2BC-D451F99E648A}" srcOrd="1" destOrd="0" presId="urn:microsoft.com/office/officeart/2005/8/layout/orgChart1"/>
    <dgm:cxn modelId="{1FBAAD53-7D39-5045-BE79-EAFF0CF36472}" type="presParOf" srcId="{AAE97415-8B09-EC48-A2BC-D451F99E648A}" destId="{26720276-B24E-624A-B459-327FAEA71BA8}" srcOrd="0" destOrd="0" presId="urn:microsoft.com/office/officeart/2005/8/layout/orgChart1"/>
    <dgm:cxn modelId="{E5564DE3-7735-A54F-923E-5AF3255B859C}" type="presParOf" srcId="{AAE97415-8B09-EC48-A2BC-D451F99E648A}" destId="{CD0BEEFA-4AB2-B642-812D-01C83F8FE1ED}" srcOrd="1" destOrd="0" presId="urn:microsoft.com/office/officeart/2005/8/layout/orgChart1"/>
    <dgm:cxn modelId="{9F4EF88B-6DEF-E341-A7D2-FE85ECBEB3CB}" type="presParOf" srcId="{CD0BEEFA-4AB2-B642-812D-01C83F8FE1ED}" destId="{9521EF6D-C3C3-FE4C-80CC-6AF115AE3031}" srcOrd="0" destOrd="0" presId="urn:microsoft.com/office/officeart/2005/8/layout/orgChart1"/>
    <dgm:cxn modelId="{423D2728-3646-7644-81FD-5F6C379FE747}" type="presParOf" srcId="{9521EF6D-C3C3-FE4C-80CC-6AF115AE3031}" destId="{1B865500-C8EF-3247-AA25-A405C0AD97D2}" srcOrd="0" destOrd="0" presId="urn:microsoft.com/office/officeart/2005/8/layout/orgChart1"/>
    <dgm:cxn modelId="{291ACFD2-F638-F044-9EBC-4293F577629A}" type="presParOf" srcId="{9521EF6D-C3C3-FE4C-80CC-6AF115AE3031}" destId="{B3C6ADFA-531F-0843-B4BA-FBF89ABE215F}" srcOrd="1" destOrd="0" presId="urn:microsoft.com/office/officeart/2005/8/layout/orgChart1"/>
    <dgm:cxn modelId="{EAD41FF5-B7AA-7F4D-9AA4-BF47C50F3929}" type="presParOf" srcId="{CD0BEEFA-4AB2-B642-812D-01C83F8FE1ED}" destId="{52EBCF1B-1BF6-C547-B01B-ACE6752F7CEC}" srcOrd="1" destOrd="0" presId="urn:microsoft.com/office/officeart/2005/8/layout/orgChart1"/>
    <dgm:cxn modelId="{A3A69F98-3AB8-0346-9FE3-390101F24583}" type="presParOf" srcId="{CD0BEEFA-4AB2-B642-812D-01C83F8FE1ED}" destId="{E229B04E-5A7A-D54C-A65F-E9802BF890C5}" srcOrd="2" destOrd="0" presId="urn:microsoft.com/office/officeart/2005/8/layout/orgChart1"/>
    <dgm:cxn modelId="{A17BDBB7-3AB8-DE46-ABFB-8D00830D2211}" type="presParOf" srcId="{AAE97415-8B09-EC48-A2BC-D451F99E648A}" destId="{0F6FF75D-8DDE-044B-97BB-DEEF93E68EFA}" srcOrd="2" destOrd="0" presId="urn:microsoft.com/office/officeart/2005/8/layout/orgChart1"/>
    <dgm:cxn modelId="{6E6616E1-F4CB-4845-9911-5C4658717B9F}" type="presParOf" srcId="{AAE97415-8B09-EC48-A2BC-D451F99E648A}" destId="{5936E332-F775-544A-BDD4-1BDE14A8CA57}" srcOrd="3" destOrd="0" presId="urn:microsoft.com/office/officeart/2005/8/layout/orgChart1"/>
    <dgm:cxn modelId="{D811DA54-2632-744D-90E0-CBEB65168285}" type="presParOf" srcId="{5936E332-F775-544A-BDD4-1BDE14A8CA57}" destId="{077771BE-3653-1F43-A5FA-EE1D60C2C759}" srcOrd="0" destOrd="0" presId="urn:microsoft.com/office/officeart/2005/8/layout/orgChart1"/>
    <dgm:cxn modelId="{13CE90DD-7E01-3F40-8CB0-34347FDAD591}" type="presParOf" srcId="{077771BE-3653-1F43-A5FA-EE1D60C2C759}" destId="{AC17F536-FF3A-1344-AF60-E44D356D6EC7}" srcOrd="0" destOrd="0" presId="urn:microsoft.com/office/officeart/2005/8/layout/orgChart1"/>
    <dgm:cxn modelId="{75A4F8FE-F532-5847-BD94-ECB4EE9FCA3C}" type="presParOf" srcId="{077771BE-3653-1F43-A5FA-EE1D60C2C759}" destId="{00D34063-57F5-9D45-8E58-7110F30B89F1}" srcOrd="1" destOrd="0" presId="urn:microsoft.com/office/officeart/2005/8/layout/orgChart1"/>
    <dgm:cxn modelId="{24D558C7-0138-EA44-8DE6-FA8376A98501}" type="presParOf" srcId="{5936E332-F775-544A-BDD4-1BDE14A8CA57}" destId="{517B628D-27FC-9843-AAFE-99DA102E29FB}" srcOrd="1" destOrd="0" presId="urn:microsoft.com/office/officeart/2005/8/layout/orgChart1"/>
    <dgm:cxn modelId="{3D952B8C-248E-0342-8224-D952AEF562C8}" type="presParOf" srcId="{5936E332-F775-544A-BDD4-1BDE14A8CA57}" destId="{2F23F3DB-3311-2E4B-BB7F-DEE903DB8D29}" srcOrd="2" destOrd="0" presId="urn:microsoft.com/office/officeart/2005/8/layout/orgChart1"/>
    <dgm:cxn modelId="{5A7E70EE-1874-684C-9259-D9AE166B765C}" type="presParOf" srcId="{AAE97415-8B09-EC48-A2BC-D451F99E648A}" destId="{9AB57280-6260-CC47-AACF-4B23349E4EB7}" srcOrd="4" destOrd="0" presId="urn:microsoft.com/office/officeart/2005/8/layout/orgChart1"/>
    <dgm:cxn modelId="{00966570-B6F4-E14F-ACA8-227F03CAA5C1}" type="presParOf" srcId="{AAE97415-8B09-EC48-A2BC-D451F99E648A}" destId="{BBCA0432-0C69-9F4D-A846-1F0B40B97C02}" srcOrd="5" destOrd="0" presId="urn:microsoft.com/office/officeart/2005/8/layout/orgChart1"/>
    <dgm:cxn modelId="{AAB47FC9-F637-D042-8D5A-BAAB6BDB1AE3}" type="presParOf" srcId="{BBCA0432-0C69-9F4D-A846-1F0B40B97C02}" destId="{43B010F0-44DC-E840-90C5-AC66B831EE17}" srcOrd="0" destOrd="0" presId="urn:microsoft.com/office/officeart/2005/8/layout/orgChart1"/>
    <dgm:cxn modelId="{22E06605-28BE-B949-99A0-18DDCD25C179}" type="presParOf" srcId="{43B010F0-44DC-E840-90C5-AC66B831EE17}" destId="{77E8B3AD-8816-A547-9032-6399899FBB16}" srcOrd="0" destOrd="0" presId="urn:microsoft.com/office/officeart/2005/8/layout/orgChart1"/>
    <dgm:cxn modelId="{3B588B7A-F49D-D043-8FDB-BDFDC1B15C95}" type="presParOf" srcId="{43B010F0-44DC-E840-90C5-AC66B831EE17}" destId="{90FEF604-7A02-4D46-9D99-035419269E3E}" srcOrd="1" destOrd="0" presId="urn:microsoft.com/office/officeart/2005/8/layout/orgChart1"/>
    <dgm:cxn modelId="{CF6512C4-E5D3-D94B-BF71-4782D9055B31}" type="presParOf" srcId="{BBCA0432-0C69-9F4D-A846-1F0B40B97C02}" destId="{217E19AF-9E03-584A-8594-1D6DE36BB11D}" srcOrd="1" destOrd="0" presId="urn:microsoft.com/office/officeart/2005/8/layout/orgChart1"/>
    <dgm:cxn modelId="{CAD790DD-1971-0341-A051-2029C91A3EE0}" type="presParOf" srcId="{BBCA0432-0C69-9F4D-A846-1F0B40B97C02}" destId="{4DB4EF71-6BE6-3741-A061-A729A856D8BB}" srcOrd="2" destOrd="0" presId="urn:microsoft.com/office/officeart/2005/8/layout/orgChart1"/>
    <dgm:cxn modelId="{0E4AA0F3-E407-DF41-A894-7E833D75375A}" type="presParOf" srcId="{AAE97415-8B09-EC48-A2BC-D451F99E648A}" destId="{091D892F-90C0-EA47-A3BA-5A34F447D947}" srcOrd="6" destOrd="0" presId="urn:microsoft.com/office/officeart/2005/8/layout/orgChart1"/>
    <dgm:cxn modelId="{E105FFE1-849C-B240-B908-462BEDAAB99A}" type="presParOf" srcId="{AAE97415-8B09-EC48-A2BC-D451F99E648A}" destId="{E6E42744-66E2-2946-8B80-71B74117B332}" srcOrd="7" destOrd="0" presId="urn:microsoft.com/office/officeart/2005/8/layout/orgChart1"/>
    <dgm:cxn modelId="{C4CC4A14-06EB-654F-8D77-E61308963381}" type="presParOf" srcId="{E6E42744-66E2-2946-8B80-71B74117B332}" destId="{979035DD-F7FB-2843-906D-0B482E2F893C}" srcOrd="0" destOrd="0" presId="urn:microsoft.com/office/officeart/2005/8/layout/orgChart1"/>
    <dgm:cxn modelId="{0F82CC60-2C2F-C946-9F5B-C3780A85EFC0}" type="presParOf" srcId="{979035DD-F7FB-2843-906D-0B482E2F893C}" destId="{41FD80C5-D77A-184B-B954-57E0F61E0B90}" srcOrd="0" destOrd="0" presId="urn:microsoft.com/office/officeart/2005/8/layout/orgChart1"/>
    <dgm:cxn modelId="{7398C3DB-BBB3-A940-B09D-8417B07C53DB}" type="presParOf" srcId="{979035DD-F7FB-2843-906D-0B482E2F893C}" destId="{F137226B-93FA-7E4E-895B-D4D18A67432C}" srcOrd="1" destOrd="0" presId="urn:microsoft.com/office/officeart/2005/8/layout/orgChart1"/>
    <dgm:cxn modelId="{3B1BFF8E-13CA-8E43-8434-7D552B1FF8BE}" type="presParOf" srcId="{E6E42744-66E2-2946-8B80-71B74117B332}" destId="{0C99DD52-F787-0D4E-BB1C-2622505C69F2}" srcOrd="1" destOrd="0" presId="urn:microsoft.com/office/officeart/2005/8/layout/orgChart1"/>
    <dgm:cxn modelId="{4B517A2C-ABD0-FD49-B8C6-0C30EA73F0E6}" type="presParOf" srcId="{E6E42744-66E2-2946-8B80-71B74117B332}" destId="{AE63090B-E950-F941-8E21-61F15ED775E8}" srcOrd="2" destOrd="0" presId="urn:microsoft.com/office/officeart/2005/8/layout/orgChart1"/>
    <dgm:cxn modelId="{75D029A2-FC64-A34A-B16B-9A10618BCAC5}" type="presParOf" srcId="{AAE97415-8B09-EC48-A2BC-D451F99E648A}" destId="{BF6B618D-0E20-3E4D-A261-CC6933D9DA83}" srcOrd="8" destOrd="0" presId="urn:microsoft.com/office/officeart/2005/8/layout/orgChart1"/>
    <dgm:cxn modelId="{C16F30B4-B2B3-814D-80AA-9068885C896B}" type="presParOf" srcId="{AAE97415-8B09-EC48-A2BC-D451F99E648A}" destId="{625B8F17-DD76-8A40-9607-B11972E8133C}" srcOrd="9" destOrd="0" presId="urn:microsoft.com/office/officeart/2005/8/layout/orgChart1"/>
    <dgm:cxn modelId="{D950EAAB-569E-D04C-A1E9-9783BA0A2BCF}" type="presParOf" srcId="{625B8F17-DD76-8A40-9607-B11972E8133C}" destId="{6D0C0E6F-5C07-F24D-89CE-B3956805E558}" srcOrd="0" destOrd="0" presId="urn:microsoft.com/office/officeart/2005/8/layout/orgChart1"/>
    <dgm:cxn modelId="{76F09F83-3568-734B-97D8-3785D5EFD3F7}" type="presParOf" srcId="{6D0C0E6F-5C07-F24D-89CE-B3956805E558}" destId="{C0F1240B-41AC-DE40-8CE8-9E2A02A304B9}" srcOrd="0" destOrd="0" presId="urn:microsoft.com/office/officeart/2005/8/layout/orgChart1"/>
    <dgm:cxn modelId="{21307FE2-EC27-5448-8ECC-88E5B90A8AEC}" type="presParOf" srcId="{6D0C0E6F-5C07-F24D-89CE-B3956805E558}" destId="{49406F7B-19F9-3D43-A85E-9C520AC1C95A}" srcOrd="1" destOrd="0" presId="urn:microsoft.com/office/officeart/2005/8/layout/orgChart1"/>
    <dgm:cxn modelId="{2DEA77C7-A693-C34A-B7D4-39B7987906C7}" type="presParOf" srcId="{625B8F17-DD76-8A40-9607-B11972E8133C}" destId="{2203D7F6-7410-8D4C-821D-E38FC46D6D8D}" srcOrd="1" destOrd="0" presId="urn:microsoft.com/office/officeart/2005/8/layout/orgChart1"/>
    <dgm:cxn modelId="{874B1655-91E6-1C47-A460-BF2DF7342561}" type="presParOf" srcId="{625B8F17-DD76-8A40-9607-B11972E8133C}" destId="{14FE75CC-9E42-084D-A6B5-E8BA128A8BAF}" srcOrd="2" destOrd="0" presId="urn:microsoft.com/office/officeart/2005/8/layout/orgChart1"/>
    <dgm:cxn modelId="{F5AE93A6-18E8-DF48-920B-6401C94C4977}" type="presParOf" srcId="{AAE97415-8B09-EC48-A2BC-D451F99E648A}" destId="{6971E2A4-8732-A246-A90D-0B452D2CA371}" srcOrd="10" destOrd="0" presId="urn:microsoft.com/office/officeart/2005/8/layout/orgChart1"/>
    <dgm:cxn modelId="{D5AFEF8B-6735-4A40-A555-4CF4D1613A06}" type="presParOf" srcId="{AAE97415-8B09-EC48-A2BC-D451F99E648A}" destId="{5A22F7A0-B3EA-8740-976B-101A90B0D9BD}" srcOrd="11" destOrd="0" presId="urn:microsoft.com/office/officeart/2005/8/layout/orgChart1"/>
    <dgm:cxn modelId="{AA9A16A9-25FD-2740-98DD-1A3B60895B08}" type="presParOf" srcId="{5A22F7A0-B3EA-8740-976B-101A90B0D9BD}" destId="{0158C8C7-8069-6749-A64D-B15290479A91}" srcOrd="0" destOrd="0" presId="urn:microsoft.com/office/officeart/2005/8/layout/orgChart1"/>
    <dgm:cxn modelId="{169829A6-20DA-0D4C-B272-3F053DA69E28}" type="presParOf" srcId="{0158C8C7-8069-6749-A64D-B15290479A91}" destId="{2A3301D7-EEF3-6441-885E-6BDF26B6560A}" srcOrd="0" destOrd="0" presId="urn:microsoft.com/office/officeart/2005/8/layout/orgChart1"/>
    <dgm:cxn modelId="{779C81D5-E031-EF47-B27D-FF3B16F9CF00}" type="presParOf" srcId="{0158C8C7-8069-6749-A64D-B15290479A91}" destId="{3AD9789E-13B5-B64D-A536-834AF7223362}" srcOrd="1" destOrd="0" presId="urn:microsoft.com/office/officeart/2005/8/layout/orgChart1"/>
    <dgm:cxn modelId="{3E658251-4B96-E14E-B998-CF5E1E85AFA5}" type="presParOf" srcId="{5A22F7A0-B3EA-8740-976B-101A90B0D9BD}" destId="{46EAAA7C-12DA-ED44-9D75-5641D93C9235}" srcOrd="1" destOrd="0" presId="urn:microsoft.com/office/officeart/2005/8/layout/orgChart1"/>
    <dgm:cxn modelId="{F50BB42D-D81B-924D-B55F-A9ADA409F701}" type="presParOf" srcId="{5A22F7A0-B3EA-8740-976B-101A90B0D9BD}" destId="{1230E254-847A-7646-854F-8E1F2E567AA6}" srcOrd="2" destOrd="0" presId="urn:microsoft.com/office/officeart/2005/8/layout/orgChart1"/>
    <dgm:cxn modelId="{E360C5DD-216E-7642-9460-7C4BB131B385}" type="presParOf" srcId="{0939ABA4-FA39-744B-969F-B7BEA336DD5D}" destId="{6531C7FF-7701-444A-A422-983B9E89A7C9}" srcOrd="2" destOrd="0" presId="urn:microsoft.com/office/officeart/2005/8/layout/orgChart1"/>
  </dgm:cxnLst>
  <dgm:bg/>
  <dgm:whole>
    <a:ln w="127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71E2A4-8732-A246-A90D-0B452D2CA371}">
      <dsp:nvSpPr>
        <dsp:cNvPr id="0" name=""/>
        <dsp:cNvSpPr/>
      </dsp:nvSpPr>
      <dsp:spPr>
        <a:xfrm>
          <a:off x="5785982" y="913768"/>
          <a:ext cx="4963222" cy="34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39"/>
              </a:lnTo>
              <a:lnTo>
                <a:pt x="4963222" y="172239"/>
              </a:lnTo>
              <a:lnTo>
                <a:pt x="4963222" y="34447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B618D-0E20-3E4D-A261-CC6933D9DA83}">
      <dsp:nvSpPr>
        <dsp:cNvPr id="0" name=""/>
        <dsp:cNvSpPr/>
      </dsp:nvSpPr>
      <dsp:spPr>
        <a:xfrm>
          <a:off x="5785982" y="913768"/>
          <a:ext cx="2978369" cy="34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39"/>
              </a:lnTo>
              <a:lnTo>
                <a:pt x="2978369" y="172239"/>
              </a:lnTo>
              <a:lnTo>
                <a:pt x="2978369" y="34447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1D892F-90C0-EA47-A3BA-5A34F447D947}">
      <dsp:nvSpPr>
        <dsp:cNvPr id="0" name=""/>
        <dsp:cNvSpPr/>
      </dsp:nvSpPr>
      <dsp:spPr>
        <a:xfrm>
          <a:off x="5785982" y="913768"/>
          <a:ext cx="993517" cy="34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239"/>
              </a:lnTo>
              <a:lnTo>
                <a:pt x="993517" y="172239"/>
              </a:lnTo>
              <a:lnTo>
                <a:pt x="993517" y="34447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B57280-6260-CC47-AACF-4B23349E4EB7}">
      <dsp:nvSpPr>
        <dsp:cNvPr id="0" name=""/>
        <dsp:cNvSpPr/>
      </dsp:nvSpPr>
      <dsp:spPr>
        <a:xfrm>
          <a:off x="4794647" y="913768"/>
          <a:ext cx="991335" cy="344478"/>
        </a:xfrm>
        <a:custGeom>
          <a:avLst/>
          <a:gdLst/>
          <a:ahLst/>
          <a:cxnLst/>
          <a:rect l="0" t="0" r="0" b="0"/>
          <a:pathLst>
            <a:path>
              <a:moveTo>
                <a:pt x="991335" y="0"/>
              </a:moveTo>
              <a:lnTo>
                <a:pt x="991335" y="172239"/>
              </a:lnTo>
              <a:lnTo>
                <a:pt x="0" y="172239"/>
              </a:lnTo>
              <a:lnTo>
                <a:pt x="0" y="34447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6FF75D-8DDE-044B-97BB-DEEF93E68EFA}">
      <dsp:nvSpPr>
        <dsp:cNvPr id="0" name=""/>
        <dsp:cNvSpPr/>
      </dsp:nvSpPr>
      <dsp:spPr>
        <a:xfrm>
          <a:off x="2809794" y="913768"/>
          <a:ext cx="2976188" cy="344478"/>
        </a:xfrm>
        <a:custGeom>
          <a:avLst/>
          <a:gdLst/>
          <a:ahLst/>
          <a:cxnLst/>
          <a:rect l="0" t="0" r="0" b="0"/>
          <a:pathLst>
            <a:path>
              <a:moveTo>
                <a:pt x="2976188" y="0"/>
              </a:moveTo>
              <a:lnTo>
                <a:pt x="2976188" y="172239"/>
              </a:lnTo>
              <a:lnTo>
                <a:pt x="0" y="172239"/>
              </a:lnTo>
              <a:lnTo>
                <a:pt x="0" y="34447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720276-B24E-624A-B459-327FAEA71BA8}">
      <dsp:nvSpPr>
        <dsp:cNvPr id="0" name=""/>
        <dsp:cNvSpPr/>
      </dsp:nvSpPr>
      <dsp:spPr>
        <a:xfrm>
          <a:off x="823850" y="913768"/>
          <a:ext cx="4962131" cy="344478"/>
        </a:xfrm>
        <a:custGeom>
          <a:avLst/>
          <a:gdLst/>
          <a:ahLst/>
          <a:cxnLst/>
          <a:rect l="0" t="0" r="0" b="0"/>
          <a:pathLst>
            <a:path>
              <a:moveTo>
                <a:pt x="4962131" y="0"/>
              </a:moveTo>
              <a:lnTo>
                <a:pt x="4962131" y="172239"/>
              </a:lnTo>
              <a:lnTo>
                <a:pt x="0" y="172239"/>
              </a:lnTo>
              <a:lnTo>
                <a:pt x="0" y="344478"/>
              </a:lnTo>
            </a:path>
          </a:pathLst>
        </a:cu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BECB16-20E5-6C4D-B290-88915F5D9008}">
      <dsp:nvSpPr>
        <dsp:cNvPr id="0" name=""/>
        <dsp:cNvSpPr/>
      </dsp:nvSpPr>
      <dsp:spPr>
        <a:xfrm>
          <a:off x="4965795" y="93581"/>
          <a:ext cx="1640374" cy="820187"/>
        </a:xfrm>
        <a:prstGeom prst="rect">
          <a:avLst/>
        </a:pr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Shane Kennedy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Head of NSS Division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Iain Sutton, </a:t>
          </a:r>
          <a:r>
            <a:rPr lang="en-US" sz="1000" kern="1200" dirty="0" err="1">
              <a:solidFill>
                <a:schemeClr val="tx1"/>
              </a:solidFill>
            </a:rPr>
            <a:t>Zsuzsa</a:t>
          </a:r>
          <a:r>
            <a:rPr lang="en-US" sz="1000" kern="1200" dirty="0">
              <a:solidFill>
                <a:schemeClr val="tx1"/>
              </a:solidFill>
            </a:rPr>
            <a:t> </a:t>
          </a:r>
          <a:r>
            <a:rPr lang="en-US" sz="1000" kern="1200" dirty="0" err="1">
              <a:solidFill>
                <a:schemeClr val="tx1"/>
              </a:solidFill>
            </a:rPr>
            <a:t>Helyes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4965795" y="93581"/>
        <a:ext cx="1640374" cy="820187"/>
      </dsp:txXfrm>
    </dsp:sp>
    <dsp:sp modelId="{1B865500-C8EF-3247-AA25-A405C0AD97D2}">
      <dsp:nvSpPr>
        <dsp:cNvPr id="0" name=""/>
        <dsp:cNvSpPr/>
      </dsp:nvSpPr>
      <dsp:spPr>
        <a:xfrm>
          <a:off x="2573" y="1258246"/>
          <a:ext cx="1642555" cy="2350065"/>
        </a:xfrm>
        <a:prstGeom prst="rect">
          <a:avLst/>
        </a:pr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Tobias Richter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ECDC Group Leader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tx1"/>
              </a:solidFill>
            </a:rPr>
            <a:t>Torsten</a:t>
          </a:r>
          <a:r>
            <a:rPr lang="en-US" sz="1000" kern="1200" dirty="0">
              <a:solidFill>
                <a:schemeClr val="tx1"/>
              </a:solidFill>
            </a:rPr>
            <a:t> </a:t>
          </a:r>
          <a:r>
            <a:rPr lang="en-US" sz="1000" kern="1200" dirty="0" err="1">
              <a:solidFill>
                <a:schemeClr val="tx1"/>
              </a:solidFill>
            </a:rPr>
            <a:t>Börgershausen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Matt Clarke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Morten </a:t>
          </a:r>
          <a:r>
            <a:rPr lang="en-US" sz="1000" kern="1200" dirty="0" err="1">
              <a:solidFill>
                <a:schemeClr val="tx1"/>
              </a:solidFill>
            </a:rPr>
            <a:t>Hilker</a:t>
          </a:r>
          <a:r>
            <a:rPr lang="en-US" sz="1000" kern="1200" dirty="0">
              <a:solidFill>
                <a:schemeClr val="tx1"/>
              </a:solidFill>
            </a:rPr>
            <a:t> </a:t>
          </a:r>
          <a:r>
            <a:rPr lang="en-US" sz="1000" kern="1200" dirty="0" err="1">
              <a:solidFill>
                <a:schemeClr val="tx1"/>
              </a:solidFill>
            </a:rPr>
            <a:t>Skaaning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Morten </a:t>
          </a:r>
          <a:r>
            <a:rPr lang="en-US" sz="1000" kern="1200" dirty="0" err="1">
              <a:solidFill>
                <a:schemeClr val="tx1"/>
              </a:solidFill>
            </a:rPr>
            <a:t>Jagd</a:t>
          </a:r>
          <a:r>
            <a:rPr lang="en-US" sz="1000" kern="1200" dirty="0">
              <a:solidFill>
                <a:schemeClr val="tx1"/>
              </a:solidFill>
            </a:rPr>
            <a:t> Christensen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Afonso Mukai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Jonas Nilsson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Anders </a:t>
          </a:r>
          <a:r>
            <a:rPr lang="en-US" sz="1000" kern="1200" dirty="0" err="1">
              <a:solidFill>
                <a:schemeClr val="tx1"/>
              </a:solidFill>
            </a:rPr>
            <a:t>Pettersson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2573" y="1258246"/>
        <a:ext cx="1642555" cy="2350065"/>
      </dsp:txXfrm>
    </dsp:sp>
    <dsp:sp modelId="{AC17F536-FF3A-1344-AF60-E44D356D6EC7}">
      <dsp:nvSpPr>
        <dsp:cNvPr id="0" name=""/>
        <dsp:cNvSpPr/>
      </dsp:nvSpPr>
      <dsp:spPr>
        <a:xfrm>
          <a:off x="1989607" y="1258246"/>
          <a:ext cx="1640374" cy="2275387"/>
        </a:xfrm>
        <a:prstGeom prst="rect">
          <a:avLst/>
        </a:pr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Marie-Louise </a:t>
          </a:r>
          <a:r>
            <a:rPr lang="en-US" sz="1000" kern="1200" dirty="0" err="1">
              <a:solidFill>
                <a:schemeClr val="tx1"/>
              </a:solidFill>
            </a:rPr>
            <a:t>Ainalem</a:t>
          </a:r>
          <a:r>
            <a:rPr lang="en-US" sz="1000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Technical Projects Group Leader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Stuart Birch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Markus Larsson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tx1"/>
              </a:solidFill>
            </a:rPr>
            <a:t>Gábor</a:t>
          </a:r>
          <a:r>
            <a:rPr lang="en-US" sz="1000" kern="1200" dirty="0">
              <a:solidFill>
                <a:schemeClr val="tx1"/>
              </a:solidFill>
            </a:rPr>
            <a:t> László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tx1"/>
              </a:solidFill>
            </a:rPr>
            <a:t>Zvonko</a:t>
          </a:r>
          <a:r>
            <a:rPr lang="en-US" sz="1000" kern="1200" dirty="0">
              <a:solidFill>
                <a:schemeClr val="tx1"/>
              </a:solidFill>
            </a:rPr>
            <a:t> </a:t>
          </a:r>
          <a:r>
            <a:rPr lang="en-US" sz="1000" kern="1200" dirty="0" err="1">
              <a:solidFill>
                <a:schemeClr val="tx1"/>
              </a:solidFill>
            </a:rPr>
            <a:t>Lazic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Fernando Moreira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Liam </a:t>
          </a:r>
          <a:r>
            <a:rPr lang="en-US" sz="1000" kern="1200" dirty="0" err="1">
              <a:solidFill>
                <a:schemeClr val="tx1"/>
              </a:solidFill>
            </a:rPr>
            <a:t>Whitelegg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1989607" y="1258246"/>
        <a:ext cx="1640374" cy="2275387"/>
      </dsp:txXfrm>
    </dsp:sp>
    <dsp:sp modelId="{77E8B3AD-8816-A547-9032-6399899FBB16}">
      <dsp:nvSpPr>
        <dsp:cNvPr id="0" name=""/>
        <dsp:cNvSpPr/>
      </dsp:nvSpPr>
      <dsp:spPr>
        <a:xfrm>
          <a:off x="3974460" y="1258246"/>
          <a:ext cx="1640374" cy="1754921"/>
        </a:xfrm>
        <a:prstGeom prst="rect">
          <a:avLst/>
        </a:pr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Nikolaos </a:t>
          </a:r>
          <a:r>
            <a:rPr lang="en-US" sz="1000" kern="1200" dirty="0" err="1">
              <a:solidFill>
                <a:schemeClr val="tx1"/>
              </a:solidFill>
            </a:rPr>
            <a:t>Tsapatsaris</a:t>
          </a:r>
          <a:r>
            <a:rPr lang="en-US" sz="1000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Chopper Group Leader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Erik Nilsson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Markus Olsson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Andrés Quintanilla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Dariusz Zielinski</a:t>
          </a:r>
        </a:p>
      </dsp:txBody>
      <dsp:txXfrm>
        <a:off x="3974460" y="1258246"/>
        <a:ext cx="1640374" cy="1754921"/>
      </dsp:txXfrm>
    </dsp:sp>
    <dsp:sp modelId="{41FD80C5-D77A-184B-B954-57E0F61E0B90}">
      <dsp:nvSpPr>
        <dsp:cNvPr id="0" name=""/>
        <dsp:cNvSpPr/>
      </dsp:nvSpPr>
      <dsp:spPr>
        <a:xfrm>
          <a:off x="5959312" y="1258246"/>
          <a:ext cx="1640374" cy="5047234"/>
        </a:xfrm>
        <a:prstGeom prst="rect">
          <a:avLst/>
        </a:pr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Richard Hall-Wilton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Detector Group Leader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Steven </a:t>
          </a:r>
          <a:r>
            <a:rPr lang="en-US" sz="1000" kern="1200" dirty="0" err="1">
              <a:solidFill>
                <a:schemeClr val="tx1"/>
              </a:solidFill>
            </a:rPr>
            <a:t>Alcock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Ramsey Al </a:t>
          </a:r>
          <a:r>
            <a:rPr lang="en-US" sz="1000" kern="1200" dirty="0" err="1">
              <a:solidFill>
                <a:schemeClr val="tx1"/>
              </a:solidFill>
            </a:rPr>
            <a:t>Jebali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tx1"/>
              </a:solidFill>
            </a:rPr>
            <a:t>Ioannis</a:t>
          </a:r>
          <a:r>
            <a:rPr lang="en-US" sz="1000" kern="1200" dirty="0">
              <a:solidFill>
                <a:schemeClr val="tx1"/>
              </a:solidFill>
            </a:rPr>
            <a:t> </a:t>
          </a:r>
          <a:r>
            <a:rPr lang="en-US" sz="1000" kern="1200" dirty="0" err="1">
              <a:solidFill>
                <a:schemeClr val="tx1"/>
              </a:solidFill>
            </a:rPr>
            <a:t>Apostolidis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tx1"/>
              </a:solidFill>
            </a:rPr>
            <a:t>Michail</a:t>
          </a:r>
          <a:r>
            <a:rPr lang="en-US" sz="1000" kern="1200" dirty="0">
              <a:solidFill>
                <a:schemeClr val="tx1"/>
              </a:solidFill>
            </a:rPr>
            <a:t> </a:t>
          </a:r>
          <a:r>
            <a:rPr lang="en-US" sz="1000" kern="1200" dirty="0" err="1">
              <a:solidFill>
                <a:schemeClr val="tx1"/>
              </a:solidFill>
            </a:rPr>
            <a:t>Ansatasopoulos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Alexander </a:t>
          </a:r>
          <a:r>
            <a:rPr lang="en-US" sz="1000" kern="1200" dirty="0" err="1">
              <a:solidFill>
                <a:schemeClr val="tx1"/>
              </a:solidFill>
            </a:rPr>
            <a:t>Backis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tx1"/>
              </a:solidFill>
            </a:rPr>
            <a:t>Eszter</a:t>
          </a:r>
          <a:r>
            <a:rPr lang="en-US" sz="1000" kern="1200" dirty="0">
              <a:solidFill>
                <a:schemeClr val="tx1"/>
              </a:solidFill>
            </a:rPr>
            <a:t> Dian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tx1"/>
              </a:solidFill>
            </a:rPr>
            <a:t>Kalliopi</a:t>
          </a:r>
          <a:r>
            <a:rPr lang="en-US" sz="1000" kern="1200" dirty="0">
              <a:solidFill>
                <a:schemeClr val="tx1"/>
              </a:solidFill>
            </a:rPr>
            <a:t> </a:t>
          </a:r>
          <a:r>
            <a:rPr lang="en-US" sz="1000" kern="1200" dirty="0" err="1">
              <a:solidFill>
                <a:schemeClr val="tx1"/>
              </a:solidFill>
            </a:rPr>
            <a:t>Kanaki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Thomas </a:t>
          </a:r>
          <a:r>
            <a:rPr lang="en-US" sz="1000" kern="1200" dirty="0" err="1">
              <a:solidFill>
                <a:schemeClr val="tx1"/>
              </a:solidFill>
            </a:rPr>
            <a:t>Kittelmann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Scott </a:t>
          </a:r>
          <a:r>
            <a:rPr lang="en-US" sz="1000" kern="1200" dirty="0" err="1">
              <a:solidFill>
                <a:schemeClr val="tx1"/>
              </a:solidFill>
            </a:rPr>
            <a:t>Kolya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tx1"/>
              </a:solidFill>
            </a:rPr>
            <a:t>Zivile</a:t>
          </a:r>
          <a:r>
            <a:rPr lang="en-US" sz="1000" kern="1200" dirty="0">
              <a:solidFill>
                <a:schemeClr val="tx1"/>
              </a:solidFill>
            </a:rPr>
            <a:t> </a:t>
          </a:r>
          <a:r>
            <a:rPr lang="en-US" sz="1000" kern="1200" dirty="0" err="1">
              <a:solidFill>
                <a:schemeClr val="tx1"/>
              </a:solidFill>
            </a:rPr>
            <a:t>Kraujalyte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Chung-</a:t>
          </a:r>
          <a:r>
            <a:rPr lang="en-US" sz="1000" kern="1200" dirty="0" err="1">
              <a:solidFill>
                <a:schemeClr val="tx1"/>
              </a:solidFill>
            </a:rPr>
            <a:t>Chuan</a:t>
          </a:r>
          <a:r>
            <a:rPr lang="en-US" sz="1000" kern="1200" dirty="0">
              <a:solidFill>
                <a:schemeClr val="tx1"/>
              </a:solidFill>
            </a:rPr>
            <a:t> Lai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Alessio </a:t>
          </a:r>
          <a:r>
            <a:rPr lang="en-US" sz="1000" kern="1200" dirty="0" err="1">
              <a:solidFill>
                <a:schemeClr val="tx1"/>
              </a:solidFill>
            </a:rPr>
            <a:t>Laloni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tx1"/>
              </a:solidFill>
            </a:rPr>
            <a:t>Vendula</a:t>
          </a:r>
          <a:r>
            <a:rPr lang="en-US" sz="1000" kern="1200" dirty="0">
              <a:solidFill>
                <a:schemeClr val="tx1"/>
              </a:solidFill>
            </a:rPr>
            <a:t> </a:t>
          </a:r>
          <a:r>
            <a:rPr lang="en-US" sz="1000" kern="1200" dirty="0" err="1">
              <a:solidFill>
                <a:schemeClr val="tx1"/>
              </a:solidFill>
            </a:rPr>
            <a:t>Maulerova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Dorothea Pfeiffer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Francesco </a:t>
          </a:r>
          <a:r>
            <a:rPr lang="en-US" sz="1000" kern="1200" dirty="0" err="1">
              <a:solidFill>
                <a:schemeClr val="tx1"/>
              </a:solidFill>
            </a:rPr>
            <a:t>Piscitelli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Linda Robinson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Nathalie de </a:t>
          </a:r>
          <a:r>
            <a:rPr lang="en-US" sz="1000" kern="1200" dirty="0" err="1">
              <a:solidFill>
                <a:schemeClr val="tx1"/>
              </a:solidFill>
            </a:rPr>
            <a:t>Ruette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Jerome </a:t>
          </a:r>
          <a:r>
            <a:rPr lang="en-US" sz="1000" kern="1200" dirty="0" err="1">
              <a:solidFill>
                <a:schemeClr val="tx1"/>
              </a:solidFill>
            </a:rPr>
            <a:t>Samarati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Irina </a:t>
          </a:r>
          <a:r>
            <a:rPr lang="en-US" sz="1000" kern="1200" dirty="0" err="1">
              <a:solidFill>
                <a:schemeClr val="tx1"/>
              </a:solidFill>
            </a:rPr>
            <a:t>Stefanescu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Per-Olof Svenson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Wen </a:t>
          </a:r>
          <a:r>
            <a:rPr lang="en-US" sz="1000" kern="1200" dirty="0" err="1">
              <a:solidFill>
                <a:schemeClr val="tx1"/>
              </a:solidFill>
            </a:rPr>
            <a:t>Xiong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5959312" y="1258246"/>
        <a:ext cx="1640374" cy="5047234"/>
      </dsp:txXfrm>
    </dsp:sp>
    <dsp:sp modelId="{C0F1240B-41AC-DE40-8CE8-9E2A02A304B9}">
      <dsp:nvSpPr>
        <dsp:cNvPr id="0" name=""/>
        <dsp:cNvSpPr/>
      </dsp:nvSpPr>
      <dsp:spPr>
        <a:xfrm>
          <a:off x="7944165" y="1258246"/>
          <a:ext cx="1640374" cy="2222329"/>
        </a:xfrm>
        <a:prstGeom prst="rect">
          <a:avLst/>
        </a:pr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 Sofie </a:t>
          </a:r>
          <a:r>
            <a:rPr lang="en-US" sz="1000" kern="1200" dirty="0" err="1">
              <a:solidFill>
                <a:schemeClr val="tx1"/>
              </a:solidFill>
            </a:rPr>
            <a:t>Ossowski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Coordination &amp; Planning Group Leader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tx1"/>
              </a:solidFill>
            </a:rPr>
            <a:t>Nataliia</a:t>
          </a:r>
          <a:r>
            <a:rPr lang="en-US" sz="1000" kern="1200" dirty="0">
              <a:solidFill>
                <a:schemeClr val="tx1"/>
              </a:solidFill>
            </a:rPr>
            <a:t> </a:t>
          </a:r>
          <a:r>
            <a:rPr lang="en-US" sz="1000" kern="1200" dirty="0" err="1">
              <a:solidFill>
                <a:schemeClr val="tx1"/>
              </a:solidFill>
            </a:rPr>
            <a:t>Cherkashyna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Anton </a:t>
          </a:r>
          <a:r>
            <a:rPr lang="en-US" sz="1000" kern="1200" dirty="0" err="1">
              <a:solidFill>
                <a:schemeClr val="tx1"/>
              </a:solidFill>
            </a:rPr>
            <a:t>Khaplanov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Helena </a:t>
          </a:r>
          <a:r>
            <a:rPr lang="en-US" sz="1000" kern="1200" dirty="0" err="1">
              <a:solidFill>
                <a:schemeClr val="tx1"/>
              </a:solidFill>
            </a:rPr>
            <a:t>Ramsing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tx1"/>
              </a:solidFill>
            </a:rPr>
            <a:t>Hansdieter</a:t>
          </a:r>
          <a:r>
            <a:rPr lang="en-US" sz="1000" kern="1200" dirty="0">
              <a:solidFill>
                <a:schemeClr val="tx1"/>
              </a:solidFill>
            </a:rPr>
            <a:t> Schweiger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Peter </a:t>
          </a:r>
          <a:r>
            <a:rPr lang="en-US" sz="1000" kern="1200" dirty="0" err="1">
              <a:solidFill>
                <a:schemeClr val="tx1"/>
              </a:solidFill>
            </a:rPr>
            <a:t>Sångberg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Inga </a:t>
          </a:r>
          <a:r>
            <a:rPr lang="en-US" sz="1000" kern="1200" dirty="0" err="1">
              <a:solidFill>
                <a:schemeClr val="tx1"/>
              </a:solidFill>
            </a:rPr>
            <a:t>Tejedor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7944165" y="1258246"/>
        <a:ext cx="1640374" cy="2222329"/>
      </dsp:txXfrm>
    </dsp:sp>
    <dsp:sp modelId="{2A3301D7-EEF3-6441-885E-6BDF26B6560A}">
      <dsp:nvSpPr>
        <dsp:cNvPr id="0" name=""/>
        <dsp:cNvSpPr/>
      </dsp:nvSpPr>
      <dsp:spPr>
        <a:xfrm>
          <a:off x="9929017" y="1258246"/>
          <a:ext cx="1640374" cy="4370809"/>
        </a:xfrm>
        <a:prstGeom prst="rect">
          <a:avLst/>
        </a:prstGeom>
        <a:noFill/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Andrew Jackson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Acting Instrument Scientists Group Leader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Thomas Arnold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>
              <a:solidFill>
                <a:schemeClr val="tx1"/>
              </a:solidFill>
            </a:rPr>
            <a:t>Premek</a:t>
          </a:r>
          <a:r>
            <a:rPr lang="en-US" sz="1000" kern="1200" dirty="0">
              <a:solidFill>
                <a:schemeClr val="tx1"/>
              </a:solidFill>
            </a:rPr>
            <a:t> </a:t>
          </a:r>
          <a:r>
            <a:rPr lang="en-US" sz="1000" kern="1200" dirty="0" err="1">
              <a:solidFill>
                <a:schemeClr val="tx1"/>
              </a:solidFill>
            </a:rPr>
            <a:t>Beran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Pascale </a:t>
          </a:r>
          <a:r>
            <a:rPr lang="en-US" sz="1000" kern="1200" dirty="0" err="1">
              <a:solidFill>
                <a:schemeClr val="tx1"/>
              </a:solidFill>
            </a:rPr>
            <a:t>Deen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Mikhail </a:t>
          </a:r>
          <a:r>
            <a:rPr lang="en-US" sz="1000" kern="1200" dirty="0" err="1">
              <a:solidFill>
                <a:schemeClr val="tx1"/>
              </a:solidFill>
            </a:rPr>
            <a:t>Feygenson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(start 2021)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Artur </a:t>
          </a:r>
          <a:r>
            <a:rPr lang="en-US" sz="1000" kern="1200" dirty="0" err="1">
              <a:solidFill>
                <a:schemeClr val="tx1"/>
              </a:solidFill>
            </a:rPr>
            <a:t>Glavic</a:t>
          </a:r>
          <a:r>
            <a:rPr lang="en-US" sz="1000" kern="1200" dirty="0">
              <a:solidFill>
                <a:schemeClr val="tx1"/>
              </a:solidFill>
            </a:rPr>
            <a:t> 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(start 2022)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Judith Houston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Peter </a:t>
          </a:r>
          <a:r>
            <a:rPr lang="en-US" sz="1000" kern="1200" dirty="0" err="1">
              <a:solidFill>
                <a:schemeClr val="tx1"/>
              </a:solidFill>
            </a:rPr>
            <a:t>Kadletz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Dan Mannix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Manuel </a:t>
          </a:r>
          <a:r>
            <a:rPr lang="en-US" sz="1000" kern="1200" dirty="0" err="1">
              <a:solidFill>
                <a:schemeClr val="tx1"/>
              </a:solidFill>
            </a:rPr>
            <a:t>Morgano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(start 2021)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Daria </a:t>
          </a:r>
          <a:r>
            <a:rPr lang="en-US" sz="1000" kern="1200" dirty="0" err="1">
              <a:solidFill>
                <a:schemeClr val="tx1"/>
              </a:solidFill>
            </a:rPr>
            <a:t>Noferini</a:t>
          </a:r>
          <a:br>
            <a:rPr lang="en-US" sz="1000" kern="1200" dirty="0">
              <a:solidFill>
                <a:schemeClr val="tx1"/>
              </a:solidFill>
            </a:rPr>
          </a:br>
          <a:r>
            <a:rPr lang="en-US" sz="1000" kern="1200" dirty="0">
              <a:solidFill>
                <a:schemeClr val="tx1"/>
              </a:solidFill>
            </a:rPr>
            <a:t>(</a:t>
          </a:r>
          <a:r>
            <a:rPr lang="en-US" sz="1000" kern="1200">
              <a:solidFill>
                <a:schemeClr val="tx1"/>
              </a:solidFill>
            </a:rPr>
            <a:t>start 2020)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Esko </a:t>
          </a:r>
          <a:r>
            <a:rPr lang="en-US" sz="1000" kern="1200" dirty="0" err="1">
              <a:solidFill>
                <a:schemeClr val="tx1"/>
              </a:solidFill>
            </a:rPr>
            <a:t>Oksanen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Werner </a:t>
          </a:r>
          <a:r>
            <a:rPr lang="en-US" sz="1000" kern="1200" dirty="0" err="1">
              <a:solidFill>
                <a:schemeClr val="tx1"/>
              </a:solidFill>
            </a:rPr>
            <a:t>Schweika</a:t>
          </a: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Rasmus </a:t>
          </a:r>
          <a:r>
            <a:rPr lang="en-US" sz="1000" kern="1200" dirty="0" err="1">
              <a:solidFill>
                <a:schemeClr val="tx1"/>
              </a:solidFill>
            </a:rPr>
            <a:t>Toft</a:t>
          </a:r>
          <a:r>
            <a:rPr lang="en-US" sz="1000" kern="1200" dirty="0">
              <a:solidFill>
                <a:schemeClr val="tx1"/>
              </a:solidFill>
            </a:rPr>
            <a:t>-Petersen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Robin </a:t>
          </a:r>
          <a:r>
            <a:rPr lang="en-US" sz="1000" kern="1200" dirty="0" err="1">
              <a:solidFill>
                <a:schemeClr val="tx1"/>
              </a:solidFill>
            </a:rPr>
            <a:t>Woracek</a:t>
          </a:r>
          <a:endParaRPr lang="en-US" sz="1000" kern="1200" dirty="0">
            <a:solidFill>
              <a:schemeClr val="tx1"/>
            </a:solidFill>
          </a:endParaRPr>
        </a:p>
      </dsp:txBody>
      <dsp:txXfrm>
        <a:off x="9929017" y="1258246"/>
        <a:ext cx="1640374" cy="4370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2020-02-25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sss.lu.se/display/ARAMI/Reliability+definitions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264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standard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speed chopper solution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schedule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commercial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suppliers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focus on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and/or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-speed systems.</a:t>
            </a:r>
          </a:p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standard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speed chopper solution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commonality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faster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tuning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integration, installation and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delays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overall ESS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milestones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system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easily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maintained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MTTR,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inventory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thereby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instrument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availability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potential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suppliers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risk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schedule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delays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chopper systems.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orders to be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suppliers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chopper systems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systems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upgrades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obsolescence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easier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maintenance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standard chopper systems is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cost-efficient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standard chopper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procurements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granting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supplier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discounts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instrument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procurements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Additionally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 (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invisible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design,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selection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purchase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SAT, installation,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institutes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neutron instrument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construction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non-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recurrent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(NRE)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common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commonality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unique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instrument’s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operational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budget,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overall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instrument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maintenance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4013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First</a:t>
            </a:r>
            <a:r>
              <a:rPr lang="sv-SE" dirty="0"/>
              <a:t> 8 instruments: 808 m</a:t>
            </a:r>
          </a:p>
          <a:p>
            <a:r>
              <a:rPr lang="sv-SE" dirty="0"/>
              <a:t>NBOA: all 15 is </a:t>
            </a:r>
            <a:r>
              <a:rPr lang="sv-SE" dirty="0" err="1"/>
              <a:t>contracted</a:t>
            </a:r>
            <a:endParaRPr lang="sv-SE" dirty="0"/>
          </a:p>
          <a:p>
            <a:r>
              <a:rPr lang="sv-SE" dirty="0"/>
              <a:t>In-bunker, bunker </a:t>
            </a:r>
            <a:r>
              <a:rPr lang="sv-SE" dirty="0" err="1"/>
              <a:t>wall</a:t>
            </a:r>
            <a:r>
              <a:rPr lang="sv-SE" dirty="0"/>
              <a:t> and </a:t>
            </a:r>
            <a:r>
              <a:rPr lang="sv-SE" dirty="0" err="1"/>
              <a:t>out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bunker: all 8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gone</a:t>
            </a:r>
            <a:r>
              <a:rPr lang="sv-SE" dirty="0"/>
              <a:t> </a:t>
            </a:r>
            <a:r>
              <a:rPr lang="sv-SE" dirty="0" err="1"/>
              <a:t>through</a:t>
            </a:r>
            <a:r>
              <a:rPr lang="sv-SE" dirty="0"/>
              <a:t> </a:t>
            </a:r>
            <a:r>
              <a:rPr lang="sv-SE" dirty="0" err="1"/>
              <a:t>ctvs</a:t>
            </a:r>
            <a:r>
              <a:rPr lang="sv-SE" dirty="0"/>
              <a:t> and </a:t>
            </a:r>
            <a:r>
              <a:rPr lang="sv-SE" dirty="0" err="1"/>
              <a:t>about</a:t>
            </a:r>
            <a:r>
              <a:rPr lang="sv-SE" dirty="0"/>
              <a:t> 40% </a:t>
            </a:r>
            <a:r>
              <a:rPr lang="sv-SE" dirty="0" err="1"/>
              <a:t>have</a:t>
            </a:r>
            <a:r>
              <a:rPr lang="sv-SE" dirty="0"/>
              <a:t> </a:t>
            </a:r>
            <a:r>
              <a:rPr lang="sv-SE" dirty="0" err="1"/>
              <a:t>been</a:t>
            </a:r>
            <a:r>
              <a:rPr lang="sv-SE" dirty="0"/>
              <a:t> </a:t>
            </a:r>
            <a:r>
              <a:rPr lang="sv-SE" dirty="0" err="1"/>
              <a:t>contracted</a:t>
            </a:r>
            <a:r>
              <a:rPr lang="sv-SE" dirty="0"/>
              <a:t>: 36%, 43% and 47%</a:t>
            </a:r>
          </a:p>
          <a:p>
            <a:r>
              <a:rPr lang="sv-SE" dirty="0"/>
              <a:t>Progress </a:t>
            </a:r>
            <a:r>
              <a:rPr lang="sv-SE" dirty="0" err="1"/>
              <a:t>expected</a:t>
            </a:r>
            <a:r>
              <a:rPr lang="sv-SE" dirty="0"/>
              <a:t> over the </a:t>
            </a:r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months</a:t>
            </a:r>
            <a:r>
              <a:rPr lang="sv-SE" dirty="0"/>
              <a:t> and </a:t>
            </a:r>
            <a:r>
              <a:rPr lang="sv-SE" dirty="0" err="1"/>
              <a:t>forecast</a:t>
            </a:r>
            <a:r>
              <a:rPr lang="sv-SE" dirty="0"/>
              <a:t> </a:t>
            </a:r>
            <a:r>
              <a:rPr lang="sv-SE" dirty="0" err="1"/>
              <a:t>exceeds</a:t>
            </a:r>
            <a:r>
              <a:rPr lang="sv-SE" dirty="0"/>
              <a:t> 70% by end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june</a:t>
            </a:r>
            <a:endParaRPr lang="sv-SE" dirty="0"/>
          </a:p>
          <a:p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Last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year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NSS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put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the guide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procurement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the instrument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that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are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not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int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he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first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8 on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hold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.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This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restriction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will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no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longer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be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imposed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after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July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2020.</a:t>
            </a:r>
            <a:endParaRPr lang="sv-SE" dirty="0"/>
          </a:p>
          <a:p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this</a:t>
            </a:r>
            <a:r>
              <a:rPr lang="sv-SE" dirty="0"/>
              <a:t> status …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27356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1731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standard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speed chopper solution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schedule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commercial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suppliers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focus on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and/or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-speed systems.</a:t>
            </a:r>
          </a:p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standard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speed chopper solution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commonality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faster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tuning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integration, installation and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delays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overall ESS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milestones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system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easily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maintained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MTTR,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inventory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thereby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instrument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availability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potential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suppliers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risk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schedule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delays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chopper systems.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orders to be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suppliers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chopper systems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systems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upgrades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obsolescence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easier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maintenance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standard chopper systems is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cost-efficient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standard chopper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procurements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granting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supplier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discounts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instrument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procurements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Additionally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 (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invisible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design,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selection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purchase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SAT, installation,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institutes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neutron instrument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construction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non-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recurrent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(NRE)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common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commonality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unique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instrument’s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operational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budget,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overall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instrument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maintenance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5624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exactly how big</a:t>
            </a:r>
            <a:r>
              <a:rPr lang="en-GB" baseline="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94803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More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infor in talks by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gabor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and Inga later in the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week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Sub-TG3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received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BEER - Sub-TG3.1: - Cave; -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Hutch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; - Guide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shielding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; -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Safety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shutter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(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Reviewed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. 2019-10-02)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BEER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Out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Bunker guide system and Guide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Exchanger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Sub-TG3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approved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DREAM (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waiting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for the re-start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CHESS workflow for SSDD)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ESTIA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Feeder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(2018-10-15)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ESTIA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Selene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Guide (SG1) (2019-08-06)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LoKI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Chopper (6.5m and 15.1 m); Heavy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shutter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;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Collimator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selector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and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Detector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motion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me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chani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c s ; De t e c t o r a r r a y ; Be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am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s t o p (2019-11-12)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T-REX Vacuum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vessel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(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waiting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for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skeleton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and start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CHESS workflow)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Forecast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LOKI ODIN DREAM </a:t>
            </a:r>
            <a:r>
              <a:rPr lang="sv-SE" sz="1200" dirty="0" err="1">
                <a:effectLst/>
                <a:latin typeface="+mn-lt"/>
                <a:ea typeface="+mn-ea"/>
                <a:cs typeface="+mn-cs"/>
                <a:sym typeface="Calibri"/>
              </a:rPr>
              <a:t>completing</a:t>
            </a:r>
            <a:r>
              <a:rPr lang="sv-SE" sz="1200" dirty="0">
                <a:effectLst/>
                <a:latin typeface="+mn-lt"/>
                <a:ea typeface="+mn-ea"/>
                <a:cs typeface="+mn-cs"/>
                <a:sym typeface="Calibri"/>
              </a:rPr>
              <a:t> TG3 in 2020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134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Experiment Control and Data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Curation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.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Formerly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known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as "Data Management Group”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also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replaces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"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Beamline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Controls Team/Group”</a:t>
            </a:r>
          </a:p>
          <a:p>
            <a:r>
              <a:rPr lang="sv-SE" dirty="0"/>
              <a:t>Data </a:t>
            </a:r>
            <a:r>
              <a:rPr lang="sv-SE" dirty="0" err="1"/>
              <a:t>curation</a:t>
            </a:r>
            <a:r>
              <a:rPr lang="sv-SE" dirty="0"/>
              <a:t> - </a:t>
            </a:r>
            <a:r>
              <a:rPr lang="sv-SE" dirty="0" err="1"/>
              <a:t>organizing</a:t>
            </a:r>
            <a:r>
              <a:rPr lang="sv-SE" dirty="0"/>
              <a:t>, </a:t>
            </a:r>
            <a:r>
              <a:rPr lang="sv-SE" dirty="0" err="1"/>
              <a:t>integrating</a:t>
            </a:r>
            <a:r>
              <a:rPr lang="sv-SE" dirty="0"/>
              <a:t> data and metadata, </a:t>
            </a:r>
            <a:r>
              <a:rPr lang="sv-SE" dirty="0" err="1"/>
              <a:t>presenting</a:t>
            </a:r>
            <a:r>
              <a:rPr lang="sv-SE" dirty="0"/>
              <a:t> and publishing, </a:t>
            </a:r>
            <a:r>
              <a:rPr lang="sv-SE" dirty="0" err="1"/>
              <a:t>preserving</a:t>
            </a:r>
            <a:r>
              <a:rPr lang="sv-SE" dirty="0"/>
              <a:t> and </a:t>
            </a:r>
            <a:r>
              <a:rPr lang="sv-SE" dirty="0" err="1"/>
              <a:t>archiving</a:t>
            </a:r>
            <a:r>
              <a:rPr lang="sv-SE" dirty="0"/>
              <a:t> </a:t>
            </a:r>
            <a:endParaRPr lang="sv-SE" sz="1200" b="0" i="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The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Technical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Projects Group is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responsible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for </a:t>
            </a:r>
          </a:p>
          <a:p>
            <a:pPr marL="228600" indent="-228600">
              <a:buAutoNum type="arabicPeriod"/>
            </a:pP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management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engineering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the neutron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beam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instruments, design and </a:t>
            </a:r>
          </a:p>
          <a:p>
            <a:pPr marL="228600" indent="-228600">
              <a:buAutoNum type="arabicPeriod"/>
            </a:pP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manufacturing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the neutron bunker and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radiation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shielding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</a:p>
          <a:p>
            <a:pPr marL="228600" indent="-228600">
              <a:buAutoNum type="arabicPeriod"/>
            </a:pP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design support for common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projects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(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such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as choppers,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detectors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beam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monitors and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shutter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systems) and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sample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environment</a:t>
            </a:r>
            <a:endParaRPr lang="sv-SE" sz="1200" b="0" i="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228600" indent="-228600">
              <a:buAutoNum type="arabicPeriod"/>
            </a:pP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delivery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electrical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infrastructure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and integration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instrument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electrical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systems. </a:t>
            </a:r>
          </a:p>
          <a:p>
            <a:pPr marL="0" indent="0">
              <a:buNone/>
            </a:pP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The mission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the Neutron Chopper Group (NCG) is to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ensure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the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successful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timely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delivery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and installation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chopper systems for instruments,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while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during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operations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ensure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a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high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level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instrument 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  <a:hlinkClick r:id="rId3"/>
              </a:rPr>
              <a:t>reliability, availability and maintainability</a:t>
            </a:r>
            <a:endParaRPr lang="sv-SE" sz="1200" b="0" i="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Planning and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coordination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group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: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coordinates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within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a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variety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areas,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such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as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Safety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&amp;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Licensing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Integrated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Schedule, Systems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Engineering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, IK management etc.</a:t>
            </a:r>
          </a:p>
          <a:p>
            <a:endParaRPr lang="sv-SE" sz="1200" b="0" i="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Note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that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ken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left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. Andrew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acting</a:t>
            </a:r>
            <a:endParaRPr lang="sv-SE" sz="1200" b="0" i="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Late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starting</a:t>
            </a:r>
            <a:r>
              <a:rPr lang="sv-SE" sz="1200" b="0" i="0" dirty="0">
                <a:effectLst/>
                <a:latin typeface="+mn-lt"/>
                <a:ea typeface="+mn-ea"/>
                <a:cs typeface="+mn-cs"/>
                <a:sym typeface="Calibri"/>
              </a:rPr>
              <a:t> dates for </a:t>
            </a:r>
            <a:r>
              <a:rPr lang="sv-SE" sz="1200" b="0" i="0" dirty="0" err="1">
                <a:effectLst/>
                <a:latin typeface="+mn-lt"/>
                <a:ea typeface="+mn-ea"/>
                <a:cs typeface="+mn-cs"/>
                <a:sym typeface="Calibri"/>
              </a:rPr>
              <a:t>instrumnet</a:t>
            </a:r>
            <a:r>
              <a:rPr lang="sv-SE" sz="1200" b="0" i="0">
                <a:effectLst/>
                <a:latin typeface="+mn-lt"/>
                <a:ea typeface="+mn-ea"/>
                <a:cs typeface="+mn-cs"/>
                <a:sym typeface="Calibri"/>
              </a:rPr>
              <a:t> scientist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183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traffic lights, chopper scope only includes common chopper systems delivered by ESS </a:t>
            </a:r>
          </a:p>
          <a:p>
            <a:r>
              <a:rPr lang="en-US" dirty="0"/>
              <a:t>for the budget value chopper scope includes slow choppers </a:t>
            </a:r>
            <a:r>
              <a:rPr lang="en-US" dirty="0" err="1"/>
              <a:t>plusracks</a:t>
            </a:r>
            <a:r>
              <a:rPr lang="en-US" dirty="0"/>
              <a:t> and spindles</a:t>
            </a:r>
          </a:p>
          <a:p>
            <a:endParaRPr lang="en-US" dirty="0"/>
          </a:p>
          <a:p>
            <a:r>
              <a:rPr lang="en-US" dirty="0"/>
              <a:t>Common shielding:</a:t>
            </a:r>
          </a:p>
          <a:p>
            <a:r>
              <a:rPr lang="en-US" sz="1200" dirty="0">
                <a:solidFill>
                  <a:schemeClr val="tx1"/>
                </a:solidFill>
              </a:rPr>
              <a:t>Manufacturing contract with supplier - PACADAR signed for first 6 instruments: Kick off meeting held in Jan 2020</a:t>
            </a:r>
          </a:p>
          <a:p>
            <a:r>
              <a:rPr lang="sv-SE" sz="1400" dirty="0"/>
              <a:t>The </a:t>
            </a:r>
            <a:r>
              <a:rPr lang="sv-SE" sz="1400" dirty="0" err="1"/>
              <a:t>production</a:t>
            </a:r>
            <a:r>
              <a:rPr lang="sv-SE" sz="1400" dirty="0"/>
              <a:t> </a:t>
            </a:r>
            <a:r>
              <a:rPr lang="sv-SE" sz="1400" dirty="0" err="1"/>
              <a:t>will</a:t>
            </a:r>
            <a:r>
              <a:rPr lang="sv-SE" sz="1400" dirty="0"/>
              <a:t> be </a:t>
            </a:r>
            <a:r>
              <a:rPr lang="sv-SE" sz="1400" dirty="0" err="1"/>
              <a:t>staged</a:t>
            </a:r>
            <a:r>
              <a:rPr lang="sv-SE" sz="1400" dirty="0"/>
              <a:t> - </a:t>
            </a:r>
            <a:r>
              <a:rPr lang="sv-SE" sz="1400" dirty="0" err="1"/>
              <a:t>according</a:t>
            </a:r>
            <a:r>
              <a:rPr lang="sv-SE" sz="1400" dirty="0"/>
              <a:t> to area access dates &amp; instrument guide </a:t>
            </a:r>
            <a:r>
              <a:rPr lang="sv-SE" sz="1400" dirty="0" err="1"/>
              <a:t>deliveries</a:t>
            </a:r>
            <a:r>
              <a:rPr lang="en-US" sz="1200" dirty="0">
                <a:solidFill>
                  <a:schemeClr val="tx1"/>
                </a:solidFill>
              </a:rPr>
              <a:t>First deliveries will focus on CSPEC and BIFROST: First subTG3, for CSPEC, set for March </a:t>
            </a:r>
            <a:r>
              <a:rPr lang="en-US" sz="1200" dirty="0">
                <a:solidFill>
                  <a:srgbClr val="FF0000"/>
                </a:solidFill>
              </a:rPr>
              <a:t>24</a:t>
            </a:r>
          </a:p>
          <a:p>
            <a:r>
              <a:rPr lang="en-US" sz="1200" dirty="0">
                <a:solidFill>
                  <a:schemeClr val="tx1"/>
                </a:solidFill>
              </a:rPr>
              <a:t>Installation schedules have to be aligned with guide delivery schedules (and access dates). Coordination with instrument teams needed.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CSPEC, BIFROST, MAGIC, BEER; ODIN and DREAM. </a:t>
            </a:r>
          </a:p>
          <a:p>
            <a:endParaRPr lang="en-US" dirty="0"/>
          </a:p>
          <a:p>
            <a:r>
              <a:rPr lang="en-US" dirty="0"/>
              <a:t>Common choppers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October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: </a:t>
            </a:r>
            <a:r>
              <a:rPr lang="sv-SE" sz="1200" dirty="0" err="1">
                <a:solidFill>
                  <a:srgbClr val="002060"/>
                </a:solidFill>
              </a:rPr>
              <a:t>Successful</a:t>
            </a:r>
            <a:r>
              <a:rPr lang="sv-SE" sz="1200" dirty="0">
                <a:solidFill>
                  <a:srgbClr val="002060"/>
                </a:solidFill>
              </a:rPr>
              <a:t> PDR for standard </a:t>
            </a:r>
            <a:r>
              <a:rPr lang="sv-SE" sz="1200" dirty="0" err="1">
                <a:solidFill>
                  <a:srgbClr val="002060"/>
                </a:solidFill>
              </a:rPr>
              <a:t>low</a:t>
            </a:r>
            <a:r>
              <a:rPr lang="sv-SE" sz="1200" dirty="0">
                <a:solidFill>
                  <a:srgbClr val="002060"/>
                </a:solidFill>
              </a:rPr>
              <a:t>-speed chopper </a:t>
            </a:r>
            <a:r>
              <a:rPr lang="sv-SE" sz="1200" dirty="0" err="1">
                <a:solidFill>
                  <a:srgbClr val="002060"/>
                </a:solidFill>
              </a:rPr>
              <a:t>project</a:t>
            </a:r>
            <a:r>
              <a:rPr lang="sv-SE" sz="1200" dirty="0">
                <a:solidFill>
                  <a:srgbClr val="002060"/>
                </a:solidFill>
              </a:rPr>
              <a:t>, </a:t>
            </a:r>
            <a:r>
              <a:rPr lang="sv-SE" sz="1200" dirty="0" err="1">
                <a:solidFill>
                  <a:srgbClr val="002060"/>
                </a:solidFill>
              </a:rPr>
              <a:t>including</a:t>
            </a:r>
            <a:r>
              <a:rPr lang="sv-SE" sz="1200" dirty="0">
                <a:solidFill>
                  <a:srgbClr val="002060"/>
                </a:solidFill>
              </a:rPr>
              <a:t> chopper </a:t>
            </a:r>
            <a:r>
              <a:rPr lang="sv-SE" sz="1200" dirty="0" err="1">
                <a:solidFill>
                  <a:srgbClr val="002060"/>
                </a:solidFill>
              </a:rPr>
              <a:t>assembly</a:t>
            </a:r>
            <a:r>
              <a:rPr lang="sv-SE" sz="1200" dirty="0">
                <a:solidFill>
                  <a:srgbClr val="002060"/>
                </a:solidFill>
              </a:rPr>
              <a:t> and </a:t>
            </a:r>
            <a:r>
              <a:rPr lang="sv-SE" sz="1200" dirty="0" err="1">
                <a:solidFill>
                  <a:srgbClr val="002060"/>
                </a:solidFill>
              </a:rPr>
              <a:t>control</a:t>
            </a:r>
            <a:r>
              <a:rPr lang="sv-SE" sz="1200" dirty="0">
                <a:solidFill>
                  <a:srgbClr val="002060"/>
                </a:solidFill>
              </a:rPr>
              <a:t> hardware (rack and CHIC).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MAGIC chopper system kick off meeting (9</a:t>
            </a:r>
            <a:r>
              <a:rPr lang="sv-SE" sz="1200" baseline="30000" dirty="0"/>
              <a:t>th</a:t>
            </a:r>
            <a:r>
              <a:rPr lang="sv-SE" sz="1200" dirty="0"/>
              <a:t> Dec)</a:t>
            </a:r>
          </a:p>
          <a:p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ESTIA: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buying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the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spindle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cables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racks and Artur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wanted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us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to do the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testing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and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cold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commissioning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the chopper: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ie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all in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our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scope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etc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almost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90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keuro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.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It’s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significant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scope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.</a:t>
            </a:r>
          </a:p>
          <a:p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For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cspec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and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brifrost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I understand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both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these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instruments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ahve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reposnded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with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 no.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Neitehr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bifrost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nor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cspec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have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gone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out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for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procurement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and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received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delivery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estimates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and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costs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I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consider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them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at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least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unofficially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potential.</a:t>
            </a:r>
          </a:p>
          <a:p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For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beer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-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keeping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dialogue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at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least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for a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couple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chopper</a:t>
            </a:r>
          </a:p>
          <a:p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Racks: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Miracles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Skadi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Trex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Loki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freia</a:t>
            </a:r>
            <a:endParaRPr lang="sv-SE" sz="1200" b="0" i="0" u="none" strike="noStrike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endParaRPr lang="sv-SE" sz="1200" dirty="0">
              <a:solidFill>
                <a:schemeClr val="tx1"/>
              </a:solidFill>
            </a:endParaRPr>
          </a:p>
          <a:p>
            <a:r>
              <a:rPr lang="sv-SE" sz="1200" dirty="0" err="1">
                <a:solidFill>
                  <a:schemeClr val="tx1"/>
                </a:solidFill>
              </a:rPr>
              <a:t>Addiotnal</a:t>
            </a:r>
            <a:r>
              <a:rPr lang="sv-SE" sz="1200" dirty="0">
                <a:solidFill>
                  <a:schemeClr val="tx1"/>
                </a:solidFill>
              </a:rPr>
              <a:t> Talks </a:t>
            </a:r>
            <a:r>
              <a:rPr lang="sv-SE" sz="1200" dirty="0" err="1">
                <a:solidFill>
                  <a:schemeClr val="tx1"/>
                </a:solidFill>
              </a:rPr>
              <a:t>during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wed</a:t>
            </a:r>
            <a:r>
              <a:rPr lang="sv-SE" sz="1200" dirty="0">
                <a:solidFill>
                  <a:schemeClr val="tx1"/>
                </a:solidFill>
              </a:rPr>
              <a:t> and </a:t>
            </a:r>
            <a:r>
              <a:rPr lang="sv-SE" sz="1200" dirty="0" err="1">
                <a:solidFill>
                  <a:schemeClr val="tx1"/>
                </a:solidFill>
              </a:rPr>
              <a:t>thu</a:t>
            </a:r>
            <a:r>
              <a:rPr lang="en-US" sz="1200" dirty="0">
                <a:solidFill>
                  <a:schemeClr val="tx1"/>
                </a:solidFill>
              </a:rPr>
              <a:t> to add more details. For example </a:t>
            </a:r>
            <a:r>
              <a:rPr lang="en-US" sz="1200" dirty="0" err="1">
                <a:solidFill>
                  <a:schemeClr val="tx1"/>
                </a:solidFill>
              </a:rPr>
              <a:t>niko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192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traffic lights, chopper scope only includes common chopper systems delivered by ESS </a:t>
            </a:r>
          </a:p>
          <a:p>
            <a:r>
              <a:rPr lang="en-US" dirty="0"/>
              <a:t>for the budget value chopper scope includes slow choppers </a:t>
            </a:r>
            <a:r>
              <a:rPr lang="en-US" dirty="0" err="1"/>
              <a:t>plusracks</a:t>
            </a:r>
            <a:r>
              <a:rPr lang="en-US" dirty="0"/>
              <a:t> and spindles</a:t>
            </a:r>
          </a:p>
          <a:p>
            <a:endParaRPr lang="en-US" dirty="0"/>
          </a:p>
          <a:p>
            <a:r>
              <a:rPr lang="en-US" dirty="0"/>
              <a:t>Common shielding:</a:t>
            </a:r>
          </a:p>
          <a:p>
            <a:r>
              <a:rPr lang="en-US" sz="1200" dirty="0">
                <a:solidFill>
                  <a:schemeClr val="tx1"/>
                </a:solidFill>
              </a:rPr>
              <a:t>Manufacturing contract with supplier - PACADAR signed for first 6 instruments: Kick off meeting held in Jan 2020</a:t>
            </a:r>
          </a:p>
          <a:p>
            <a:r>
              <a:rPr lang="sv-SE" sz="1400" dirty="0"/>
              <a:t>The </a:t>
            </a:r>
            <a:r>
              <a:rPr lang="sv-SE" sz="1400" dirty="0" err="1"/>
              <a:t>production</a:t>
            </a:r>
            <a:r>
              <a:rPr lang="sv-SE" sz="1400" dirty="0"/>
              <a:t> </a:t>
            </a:r>
            <a:r>
              <a:rPr lang="sv-SE" sz="1400" dirty="0" err="1"/>
              <a:t>will</a:t>
            </a:r>
            <a:r>
              <a:rPr lang="sv-SE" sz="1400" dirty="0"/>
              <a:t> be </a:t>
            </a:r>
            <a:r>
              <a:rPr lang="sv-SE" sz="1400" dirty="0" err="1"/>
              <a:t>staged</a:t>
            </a:r>
            <a:r>
              <a:rPr lang="sv-SE" sz="1400" dirty="0"/>
              <a:t> - </a:t>
            </a:r>
            <a:r>
              <a:rPr lang="sv-SE" sz="1400" dirty="0" err="1"/>
              <a:t>according</a:t>
            </a:r>
            <a:r>
              <a:rPr lang="sv-SE" sz="1400" dirty="0"/>
              <a:t> to area access dates &amp; instrument guide </a:t>
            </a:r>
            <a:r>
              <a:rPr lang="sv-SE" sz="1400" dirty="0" err="1"/>
              <a:t>deliveries</a:t>
            </a:r>
            <a:r>
              <a:rPr lang="en-US" sz="1200" dirty="0">
                <a:solidFill>
                  <a:schemeClr val="tx1"/>
                </a:solidFill>
              </a:rPr>
              <a:t>First deliveries will focus on CSPEC and BIFROST: First subTG3, for CSPEC, set for March </a:t>
            </a:r>
            <a:r>
              <a:rPr lang="en-US" sz="1200" dirty="0">
                <a:solidFill>
                  <a:srgbClr val="FF0000"/>
                </a:solidFill>
              </a:rPr>
              <a:t>24</a:t>
            </a:r>
          </a:p>
          <a:p>
            <a:r>
              <a:rPr lang="en-US" sz="1200" dirty="0">
                <a:solidFill>
                  <a:schemeClr val="tx1"/>
                </a:solidFill>
              </a:rPr>
              <a:t>Installation schedules have to be aligned with guide delivery schedules (and access dates). Coordination with instrument teams needed.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CSPEC, BIFROST, MAGIC, BEER; ODIN and DREAM. </a:t>
            </a:r>
          </a:p>
          <a:p>
            <a:endParaRPr lang="en-US" dirty="0"/>
          </a:p>
          <a:p>
            <a:r>
              <a:rPr lang="en-US" dirty="0"/>
              <a:t>Common choppers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October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: </a:t>
            </a:r>
            <a:r>
              <a:rPr lang="sv-SE" sz="1200" dirty="0" err="1">
                <a:solidFill>
                  <a:srgbClr val="002060"/>
                </a:solidFill>
              </a:rPr>
              <a:t>Successful</a:t>
            </a:r>
            <a:r>
              <a:rPr lang="sv-SE" sz="1200" dirty="0">
                <a:solidFill>
                  <a:srgbClr val="002060"/>
                </a:solidFill>
              </a:rPr>
              <a:t> PDR for standard </a:t>
            </a:r>
            <a:r>
              <a:rPr lang="sv-SE" sz="1200" dirty="0" err="1">
                <a:solidFill>
                  <a:srgbClr val="002060"/>
                </a:solidFill>
              </a:rPr>
              <a:t>low</a:t>
            </a:r>
            <a:r>
              <a:rPr lang="sv-SE" sz="1200" dirty="0">
                <a:solidFill>
                  <a:srgbClr val="002060"/>
                </a:solidFill>
              </a:rPr>
              <a:t>-speed chopper </a:t>
            </a:r>
            <a:r>
              <a:rPr lang="sv-SE" sz="1200" dirty="0" err="1">
                <a:solidFill>
                  <a:srgbClr val="002060"/>
                </a:solidFill>
              </a:rPr>
              <a:t>project</a:t>
            </a:r>
            <a:r>
              <a:rPr lang="sv-SE" sz="1200" dirty="0">
                <a:solidFill>
                  <a:srgbClr val="002060"/>
                </a:solidFill>
              </a:rPr>
              <a:t>, </a:t>
            </a:r>
            <a:r>
              <a:rPr lang="sv-SE" sz="1200" dirty="0" err="1">
                <a:solidFill>
                  <a:srgbClr val="002060"/>
                </a:solidFill>
              </a:rPr>
              <a:t>including</a:t>
            </a:r>
            <a:r>
              <a:rPr lang="sv-SE" sz="1200" dirty="0">
                <a:solidFill>
                  <a:srgbClr val="002060"/>
                </a:solidFill>
              </a:rPr>
              <a:t> chopper </a:t>
            </a:r>
            <a:r>
              <a:rPr lang="sv-SE" sz="1200" dirty="0" err="1">
                <a:solidFill>
                  <a:srgbClr val="002060"/>
                </a:solidFill>
              </a:rPr>
              <a:t>assembly</a:t>
            </a:r>
            <a:r>
              <a:rPr lang="sv-SE" sz="1200" dirty="0">
                <a:solidFill>
                  <a:srgbClr val="002060"/>
                </a:solidFill>
              </a:rPr>
              <a:t> and </a:t>
            </a:r>
            <a:r>
              <a:rPr lang="sv-SE" sz="1200" dirty="0" err="1">
                <a:solidFill>
                  <a:srgbClr val="002060"/>
                </a:solidFill>
              </a:rPr>
              <a:t>control</a:t>
            </a:r>
            <a:r>
              <a:rPr lang="sv-SE" sz="1200" dirty="0">
                <a:solidFill>
                  <a:srgbClr val="002060"/>
                </a:solidFill>
              </a:rPr>
              <a:t> hardware (rack and CHIC).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MAGIC chopper system kick off meeting (9</a:t>
            </a:r>
            <a:r>
              <a:rPr lang="sv-SE" sz="1200" baseline="30000" dirty="0"/>
              <a:t>th</a:t>
            </a:r>
            <a:r>
              <a:rPr lang="sv-SE" sz="1200" dirty="0"/>
              <a:t> Dec)</a:t>
            </a:r>
          </a:p>
          <a:p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ESTIA: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buying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the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spindle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cables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racks and Artur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wanted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us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to do the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testing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and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cold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commissioning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the chopper: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ie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all in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our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scope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etc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almost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90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keuro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.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It’s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significant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scope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.</a:t>
            </a:r>
          </a:p>
          <a:p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For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cspec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and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brifrost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I understand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both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these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instruments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ahve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reposnded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with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 no.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Neitehr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bifrost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nor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cspec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have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gone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out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for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procurement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and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received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delivery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estimates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and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costs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I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consider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them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at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least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unofficially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potential.</a:t>
            </a:r>
          </a:p>
          <a:p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For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beer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-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keeping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dialogue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at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least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for a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couple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 chopper</a:t>
            </a:r>
          </a:p>
          <a:p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Racks: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Miracles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Skadi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Trex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Loki</a:t>
            </a:r>
            <a:r>
              <a:rPr lang="sv-SE" sz="1200" b="0" i="0" u="none" strike="noStrike" dirty="0">
                <a:effectLst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lang="sv-SE" sz="1200" b="0" i="0" u="none" strike="noStrike" dirty="0" err="1">
                <a:effectLst/>
                <a:latin typeface="+mn-lt"/>
                <a:ea typeface="+mn-ea"/>
                <a:cs typeface="+mn-cs"/>
                <a:sym typeface="Calibri"/>
              </a:rPr>
              <a:t>freia</a:t>
            </a:r>
            <a:endParaRPr lang="sv-SE" sz="1200" b="0" i="0" u="none" strike="noStrike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endParaRPr lang="sv-SE" sz="1200" dirty="0">
              <a:solidFill>
                <a:schemeClr val="tx1"/>
              </a:solidFill>
            </a:endParaRPr>
          </a:p>
          <a:p>
            <a:r>
              <a:rPr lang="sv-SE" sz="1200" dirty="0" err="1">
                <a:solidFill>
                  <a:schemeClr val="tx1"/>
                </a:solidFill>
              </a:rPr>
              <a:t>Addiotnal</a:t>
            </a:r>
            <a:r>
              <a:rPr lang="sv-SE" sz="1200" dirty="0">
                <a:solidFill>
                  <a:schemeClr val="tx1"/>
                </a:solidFill>
              </a:rPr>
              <a:t> Talks </a:t>
            </a:r>
            <a:r>
              <a:rPr lang="sv-SE" sz="1200" dirty="0" err="1">
                <a:solidFill>
                  <a:schemeClr val="tx1"/>
                </a:solidFill>
              </a:rPr>
              <a:t>during</a:t>
            </a:r>
            <a:r>
              <a:rPr lang="sv-SE" sz="1200" dirty="0">
                <a:solidFill>
                  <a:schemeClr val="tx1"/>
                </a:solidFill>
              </a:rPr>
              <a:t> </a:t>
            </a:r>
            <a:r>
              <a:rPr lang="sv-SE" sz="1200" dirty="0" err="1">
                <a:solidFill>
                  <a:schemeClr val="tx1"/>
                </a:solidFill>
              </a:rPr>
              <a:t>wed</a:t>
            </a:r>
            <a:r>
              <a:rPr lang="sv-SE" sz="1200" dirty="0">
                <a:solidFill>
                  <a:schemeClr val="tx1"/>
                </a:solidFill>
              </a:rPr>
              <a:t> and </a:t>
            </a:r>
            <a:r>
              <a:rPr lang="sv-SE" sz="1200" dirty="0" err="1">
                <a:solidFill>
                  <a:schemeClr val="tx1"/>
                </a:solidFill>
              </a:rPr>
              <a:t>thu</a:t>
            </a:r>
            <a:r>
              <a:rPr lang="en-US" sz="1200" dirty="0">
                <a:solidFill>
                  <a:schemeClr val="tx1"/>
                </a:solidFill>
              </a:rPr>
              <a:t> to add more details. For example </a:t>
            </a:r>
            <a:r>
              <a:rPr lang="en-US" sz="1200" dirty="0" err="1">
                <a:solidFill>
                  <a:schemeClr val="tx1"/>
                </a:solidFill>
              </a:rPr>
              <a:t>niko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691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standard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speed chopper solution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schedule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strain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commercial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suppliers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focus on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and/or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-speed systems.</a:t>
            </a:r>
          </a:p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standard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speed chopper solution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commonality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faster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tuning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integration, installation and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delays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overall ESS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milestones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system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easily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maintained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MTTR,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inventory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thereby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instrument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availability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potential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suppliers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risk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schedule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delays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chopper systems.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orders to be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shifted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suppliers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chopper systems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systems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upgrades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obsolescence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easier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maintenance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standard chopper systems is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cost-efficient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standard chopper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procurements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granting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supplier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discounts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instrument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procurements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Additionally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 (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invisible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design,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selection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purchase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SAT, installation,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labour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element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institutes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neutron instrument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construction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non-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recurrent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(NRE)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common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commonality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unique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spare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parts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covered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instrument’s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operational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budget,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lowering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overall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instrument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maintenance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4689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2020-02-25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2020-02-25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552384" y="256034"/>
            <a:ext cx="2594400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24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257175" indent="-257175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8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8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18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724154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37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Title Text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1" y="6542262"/>
            <a:ext cx="22102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94399" y="1562399"/>
            <a:ext cx="4993787" cy="47680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Platshållare för text 13"/>
          <p:cNvSpPr>
            <a:spLocks noGrp="1"/>
          </p:cNvSpPr>
          <p:nvPr>
            <p:ph type="body" sz="quarter" idx="13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64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5" name="Bildobjekt 15" descr="Bildobjekt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948044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/>
          <a:p>
            <a:r>
              <a:t>Title Text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7471" y="6542262"/>
            <a:ext cx="221021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  <a:lvl2pPr marL="0" indent="8255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2pPr>
            <a:lvl3pPr marL="638351" indent="-306563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3pPr>
            <a:lvl4pPr marL="927299" indent="-320874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4pPr>
            <a:lvl5pPr marL="1169987" indent="-314325">
              <a:spcBef>
                <a:spcPts val="0"/>
              </a:spcBef>
              <a:buClrTx/>
              <a:buFontTx/>
              <a:defRPr sz="22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2" name="Bildobjekt 10" descr="Bildobjekt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425948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09AD65-1FD9-4184-BEE4-83A5D110341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930395" y="6117873"/>
            <a:ext cx="3215183" cy="459883"/>
          </a:xfrm>
        </p:spPr>
        <p:txBody>
          <a:bodyPr tIns="18000" bIns="18000" anchor="t" anchorCtr="0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2020-01-27</a:t>
            </a:r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2020-02-25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2020-02-25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2020-02-25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2020-02-25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2020-02-25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2020-02-25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sss.lu.se/pages/viewpage.action?pageId=31164280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NSS Project planning and </a:t>
            </a:r>
            <a:r>
              <a:rPr lang="sv-SE" dirty="0" err="1"/>
              <a:t>coordination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48223"/>
            <a:ext cx="8640000" cy="921363"/>
          </a:xfrm>
        </p:spPr>
        <p:txBody>
          <a:bodyPr/>
          <a:lstStyle/>
          <a:p>
            <a:r>
              <a:rPr lang="sv-SE" dirty="0" err="1"/>
              <a:t>including</a:t>
            </a:r>
            <a:r>
              <a:rPr lang="sv-SE" dirty="0"/>
              <a:t> </a:t>
            </a:r>
            <a:r>
              <a:rPr lang="sv-SE" dirty="0" err="1"/>
              <a:t>monthly</a:t>
            </a:r>
            <a:r>
              <a:rPr lang="sv-SE" dirty="0"/>
              <a:t> progress </a:t>
            </a:r>
            <a:r>
              <a:rPr lang="sv-SE" dirty="0" err="1"/>
              <a:t>reporting</a:t>
            </a:r>
            <a:r>
              <a:rPr lang="sv-SE" dirty="0"/>
              <a:t> for instruments &amp; Bunker </a:t>
            </a:r>
            <a:r>
              <a:rPr lang="sv-SE" dirty="0" err="1"/>
              <a:t>construction</a:t>
            </a:r>
            <a:r>
              <a:rPr lang="sv-SE" dirty="0"/>
              <a:t> and installation </a:t>
            </a:r>
            <a:r>
              <a:rPr lang="sv-SE" dirty="0" err="1"/>
              <a:t>schedule</a:t>
            </a:r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Sofie </a:t>
            </a:r>
            <a:r>
              <a:rPr lang="en-GB" dirty="0" err="1"/>
              <a:t>ossowski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en-GB" dirty="0"/>
              <a:t>2020-02-25</a:t>
            </a: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781CF-73B4-7948-9BE6-C07359C4A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81" y="145664"/>
            <a:ext cx="9780601" cy="657339"/>
          </a:xfrm>
        </p:spPr>
        <p:txBody>
          <a:bodyPr/>
          <a:lstStyle/>
          <a:p>
            <a:r>
              <a:rPr lang="en-US" sz="3600" dirty="0"/>
              <a:t>Detailed (unreadable) installation schedule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F273E1-7094-3848-A89E-673159A1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2020-02-25</a:t>
            </a:fld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C3E86C-4DF2-C844-8009-78A74894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E1DAF-3F0E-714A-9355-8B2C62B0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E1AE2B48-41E3-7440-8B13-976EFAFBAFD6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/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19BE58-429B-9F45-8CE8-6975BA9E9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81" y="931993"/>
            <a:ext cx="10284372" cy="572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2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A7DA9-E3EC-E54F-95ED-91D8E0696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ESS integrated Bunker schedule – simplified overview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835A2A6-DD06-1542-AA9D-7C701A2CB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34EEF5-124B-AA46-8F7D-267742AA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894EC5-5A1D-A443-B955-2A260E641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FDC669-40CD-B84D-AD8B-9379C2FF0A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AAA9D0-F28D-C540-AEFA-E1EF2CC5CA7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75413"/>
            <a:ext cx="83343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2020-02-25</a:t>
            </a:fld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71CA6D-44ED-3B4D-B64C-0D8F52115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8441"/>
            <a:ext cx="12612414" cy="43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5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" y="221071"/>
            <a:ext cx="9987325" cy="657339"/>
          </a:xfrm>
        </p:spPr>
        <p:txBody>
          <a:bodyPr/>
          <a:lstStyle/>
          <a:p>
            <a:r>
              <a:rPr lang="en-AU" sz="3600" dirty="0"/>
              <a:t>Majority of Bunker installed before Insert installation (ex D03 side)</a:t>
            </a:r>
            <a:endParaRPr lang="en-GB" sz="360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2020-02-25</a:t>
            </a:fld>
            <a:endParaRPr lang="sv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1C5887-478B-514F-82F7-F5B7A147E9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58" y="1571038"/>
            <a:ext cx="10402687" cy="500941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D3F5183-7291-0340-A2B3-9E4C3B0B7215}"/>
              </a:ext>
            </a:extLst>
          </p:cNvPr>
          <p:cNvSpPr txBox="1">
            <a:spLocks/>
          </p:cNvSpPr>
          <p:nvPr/>
        </p:nvSpPr>
        <p:spPr>
          <a:xfrm>
            <a:off x="6084168" y="6544420"/>
            <a:ext cx="2390720" cy="274042"/>
          </a:xfrm>
          <a:prstGeom prst="rect">
            <a:avLst/>
          </a:prstGeom>
        </p:spPr>
        <p:txBody>
          <a:bodyPr vert="horz" lIns="9000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1200" b="0" dirty="0">
                <a:solidFill>
                  <a:srgbClr val="00B0F0"/>
                </a:solidFill>
              </a:rPr>
              <a:t>Credit: Sofie </a:t>
            </a:r>
            <a:r>
              <a:rPr lang="en-AU" sz="1200" b="0" dirty="0" err="1">
                <a:solidFill>
                  <a:srgbClr val="00B0F0"/>
                </a:solidFill>
              </a:rPr>
              <a:t>Ossowski</a:t>
            </a:r>
            <a:endParaRPr lang="en-AU" sz="1200" b="0" dirty="0">
              <a:solidFill>
                <a:srgbClr val="00B0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514BA7-2BDB-BE42-8939-5A7FB058112A}"/>
              </a:ext>
            </a:extLst>
          </p:cNvPr>
          <p:cNvSpPr txBox="1"/>
          <p:nvPr/>
        </p:nvSpPr>
        <p:spPr>
          <a:xfrm flipH="1">
            <a:off x="4641661" y="5757732"/>
            <a:ext cx="3942438" cy="585768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pPr algn="l"/>
            <a:r>
              <a:rPr lang="en-AU" sz="1350" i="1" dirty="0"/>
              <a:t>Still room for installations </a:t>
            </a:r>
          </a:p>
          <a:p>
            <a:pPr algn="l"/>
            <a:r>
              <a:rPr lang="en-AU" sz="1350" i="1" dirty="0"/>
              <a:t>with temp. cranes if needed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F38079-FCAA-F947-8145-4CA0B8BA4277}"/>
              </a:ext>
            </a:extLst>
          </p:cNvPr>
          <p:cNvSpPr txBox="1"/>
          <p:nvPr/>
        </p:nvSpPr>
        <p:spPr>
          <a:xfrm>
            <a:off x="6128460" y="2618499"/>
            <a:ext cx="245232" cy="325529"/>
          </a:xfrm>
          <a:prstGeom prst="rect">
            <a:avLst/>
          </a:prstGeom>
          <a:solidFill>
            <a:schemeClr val="bg1">
              <a:alpha val="40000"/>
            </a:schemeClr>
          </a:solidFill>
          <a:ln w="28575">
            <a:solidFill>
              <a:srgbClr val="FF0000"/>
            </a:solidFill>
          </a:ln>
        </p:spPr>
        <p:txBody>
          <a:bodyPr vert="horz" wrap="none" lIns="68580" tIns="34290" rIns="68580" bIns="34290" rtlCol="0" anchor="t">
            <a:normAutofit/>
          </a:bodyPr>
          <a:lstStyle/>
          <a:p>
            <a:pPr algn="l"/>
            <a:r>
              <a:rPr lang="en-AU" sz="15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6556B4-CF5A-F740-9DD7-4CF403F6B372}"/>
              </a:ext>
            </a:extLst>
          </p:cNvPr>
          <p:cNvSpPr txBox="1"/>
          <p:nvPr/>
        </p:nvSpPr>
        <p:spPr>
          <a:xfrm>
            <a:off x="8406199" y="3587063"/>
            <a:ext cx="245232" cy="32552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none" lIns="68580" tIns="34290" rIns="68580" bIns="34290" rtlCol="0" anchor="t">
            <a:normAutofit/>
          </a:bodyPr>
          <a:lstStyle/>
          <a:p>
            <a:pPr algn="l"/>
            <a:r>
              <a:rPr lang="en-AU" sz="15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BBFF8D-6D2A-BD48-9028-A13355705F31}"/>
              </a:ext>
            </a:extLst>
          </p:cNvPr>
          <p:cNvSpPr txBox="1"/>
          <p:nvPr/>
        </p:nvSpPr>
        <p:spPr>
          <a:xfrm flipH="1">
            <a:off x="10276385" y="4703514"/>
            <a:ext cx="262120" cy="325529"/>
          </a:xfrm>
          <a:prstGeom prst="rect">
            <a:avLst/>
          </a:prstGeom>
          <a:solidFill>
            <a:schemeClr val="bg1">
              <a:alpha val="40000"/>
            </a:schemeClr>
          </a:solidFill>
          <a:ln w="28575">
            <a:solidFill>
              <a:srgbClr val="FF0000"/>
            </a:solidFill>
          </a:ln>
        </p:spPr>
        <p:txBody>
          <a:bodyPr vert="horz" wrap="none" lIns="68580" tIns="34290" rIns="68580" bIns="34290" rtlCol="0" anchor="t">
            <a:normAutofit/>
          </a:bodyPr>
          <a:lstStyle/>
          <a:p>
            <a:pPr algn="l"/>
            <a:r>
              <a:rPr lang="en-AU" sz="15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FF909A-CF09-824C-B8CA-93F197102E40}"/>
              </a:ext>
            </a:extLst>
          </p:cNvPr>
          <p:cNvSpPr txBox="1"/>
          <p:nvPr/>
        </p:nvSpPr>
        <p:spPr>
          <a:xfrm>
            <a:off x="5506769" y="4703515"/>
            <a:ext cx="245232" cy="32552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none" lIns="68580" tIns="34290" rIns="68580" bIns="34290" rtlCol="0" anchor="t">
            <a:normAutofit/>
          </a:bodyPr>
          <a:lstStyle/>
          <a:p>
            <a:pPr algn="l"/>
            <a:r>
              <a:rPr lang="en-AU" sz="15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5586E9-9EE9-E648-9C2F-2CDE38A206ED}"/>
              </a:ext>
            </a:extLst>
          </p:cNvPr>
          <p:cNvSpPr txBox="1"/>
          <p:nvPr/>
        </p:nvSpPr>
        <p:spPr>
          <a:xfrm>
            <a:off x="7156912" y="2560785"/>
            <a:ext cx="245232" cy="325529"/>
          </a:xfrm>
          <a:prstGeom prst="rect">
            <a:avLst/>
          </a:prstGeom>
          <a:solidFill>
            <a:schemeClr val="bg1">
              <a:alpha val="40000"/>
            </a:schemeClr>
          </a:solidFill>
          <a:ln w="28575">
            <a:solidFill>
              <a:srgbClr val="FF0000"/>
            </a:solidFill>
          </a:ln>
        </p:spPr>
        <p:txBody>
          <a:bodyPr vert="horz" wrap="none" lIns="68580" tIns="34290" rIns="68580" bIns="34290" rtlCol="0" anchor="t">
            <a:normAutofit/>
          </a:bodyPr>
          <a:lstStyle/>
          <a:p>
            <a:pPr algn="l"/>
            <a:r>
              <a:rPr lang="en-AU" sz="15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6D4BE5-36C3-A24D-90F1-FABEED8F8E62}"/>
              </a:ext>
            </a:extLst>
          </p:cNvPr>
          <p:cNvSpPr txBox="1"/>
          <p:nvPr/>
        </p:nvSpPr>
        <p:spPr>
          <a:xfrm>
            <a:off x="7231874" y="5319706"/>
            <a:ext cx="270030" cy="33116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none" lIns="68580" tIns="34290" rIns="68580" bIns="34290" rtlCol="0" anchor="t">
            <a:normAutofit/>
          </a:bodyPr>
          <a:lstStyle/>
          <a:p>
            <a:pPr algn="l"/>
            <a:r>
              <a:rPr lang="en-AU" sz="15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0696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C614-A466-B74D-B6AF-E97EDEBA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Bunker Schedule – installations of interest for Instruments….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2A99F-1259-6F4C-B111-6E6603820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47976"/>
            <a:ext cx="10972800" cy="5270487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Baseplates</a:t>
            </a:r>
          </a:p>
          <a:p>
            <a:pPr lvl="2"/>
            <a:r>
              <a:rPr lang="en-US" dirty="0"/>
              <a:t>Installation starts September 2020. For all 15 instruments.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BWI</a:t>
            </a:r>
            <a:r>
              <a:rPr lang="en-US" dirty="0"/>
              <a:t> – should be installed with wall if possible for First 8 (see separate slide)</a:t>
            </a:r>
          </a:p>
          <a:p>
            <a:pPr lvl="2"/>
            <a:r>
              <a:rPr lang="en-US" dirty="0"/>
              <a:t>Otherwise together with In-bunker installation period</a:t>
            </a:r>
          </a:p>
          <a:p>
            <a:pPr lvl="2"/>
            <a:r>
              <a:rPr lang="en-US" dirty="0"/>
              <a:t>For Instruments 9-15, the Feed through steel case will be installed and plugged before BOT. </a:t>
            </a:r>
            <a:br>
              <a:rPr lang="en-US" dirty="0"/>
            </a:br>
            <a:r>
              <a:rPr lang="en-US" dirty="0"/>
              <a:t>Optics to be installed later, after ESS BOT.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6 months In-bunker instrument slot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Target delays (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portblocks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/inserts, and light shutters) have impact on this period, but working on mitigations.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Possibility of working in sections being explored </a:t>
            </a:r>
          </a:p>
          <a:p>
            <a:pPr lvl="3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Ex: Target done in South section -&gt; instruments can start whilst Target continue with other section).…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Q: Can the in-bunker period shift with 2-3 months without major impact on your schedule? </a:t>
            </a:r>
          </a:p>
          <a:p>
            <a:pPr lvl="3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Might help for some due to (un)foreseen delayed deliveries of in-bunker components..?</a:t>
            </a:r>
          </a:p>
          <a:p>
            <a:pPr lvl="3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Impact on TG5 ? Access to out of bunker area is according to baseline. No delays foreseen.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2E834-9F70-2C4F-9560-87F122453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80E84-09F6-3644-B19E-D5108BB1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0B7DC6-C67E-CC4C-8EB2-88DEAD202E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6051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99" y="394989"/>
            <a:ext cx="10009616" cy="657339"/>
          </a:xfrm>
        </p:spPr>
        <p:txBody>
          <a:bodyPr/>
          <a:lstStyle/>
          <a:p>
            <a:r>
              <a:rPr lang="en-AU" sz="4400" dirty="0"/>
              <a:t>First Bunker installations &amp; Instruments</a:t>
            </a:r>
            <a:endParaRPr lang="en-GB" sz="440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2020-02-25</a:t>
            </a:fld>
            <a:endParaRPr lang="sv-SE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CD70663-1C4B-304B-B76D-478A02688D67}"/>
              </a:ext>
            </a:extLst>
          </p:cNvPr>
          <p:cNvSpPr txBox="1">
            <a:spLocks/>
          </p:cNvSpPr>
          <p:nvPr/>
        </p:nvSpPr>
        <p:spPr>
          <a:xfrm>
            <a:off x="6531642" y="6514363"/>
            <a:ext cx="2390720" cy="274042"/>
          </a:xfrm>
          <a:prstGeom prst="rect">
            <a:avLst/>
          </a:prstGeom>
        </p:spPr>
        <p:txBody>
          <a:bodyPr vert="horz" lIns="9000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1200" b="0" dirty="0">
                <a:solidFill>
                  <a:srgbClr val="00B0F0"/>
                </a:solidFill>
              </a:rPr>
              <a:t>Credit: Sofie </a:t>
            </a:r>
            <a:r>
              <a:rPr lang="en-AU" sz="1200" b="0" dirty="0" err="1">
                <a:solidFill>
                  <a:srgbClr val="00B0F0"/>
                </a:solidFill>
              </a:rPr>
              <a:t>Ossowski</a:t>
            </a:r>
            <a:endParaRPr lang="en-AU" sz="1200" b="0" dirty="0">
              <a:solidFill>
                <a:srgbClr val="00B0F0"/>
              </a:solidFill>
            </a:endParaRP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EEBE5F91-5CAE-7144-8AF9-60549B934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299" y="1302079"/>
            <a:ext cx="10680970" cy="4962533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solidFill>
                  <a:schemeClr val="tx1"/>
                </a:solidFill>
              </a:rPr>
              <a:t>The walls are going up first! </a:t>
            </a:r>
          </a:p>
          <a:p>
            <a:pPr marL="0" indent="0">
              <a:buNone/>
            </a:pPr>
            <a:r>
              <a:rPr lang="en-AU" sz="1350" i="1" dirty="0">
                <a:solidFill>
                  <a:schemeClr val="tx1"/>
                </a:solidFill>
              </a:rPr>
              <a:t>If possible, install Bunker wall insert </a:t>
            </a:r>
            <a:r>
              <a:rPr lang="en-AU" sz="1350" i="1" u="sng" dirty="0">
                <a:solidFill>
                  <a:schemeClr val="tx1"/>
                </a:solidFill>
              </a:rPr>
              <a:t>with</a:t>
            </a:r>
            <a:r>
              <a:rPr lang="en-AU" sz="1350" i="1" dirty="0">
                <a:solidFill>
                  <a:schemeClr val="tx1"/>
                </a:solidFill>
              </a:rPr>
              <a:t> the wall for the FIRST 8, please have them </a:t>
            </a:r>
            <a:r>
              <a:rPr lang="en-AU" sz="1350" i="1" u="sng" dirty="0">
                <a:solidFill>
                  <a:schemeClr val="tx1"/>
                </a:solidFill>
              </a:rPr>
              <a:t>Ready for Installation </a:t>
            </a:r>
            <a:r>
              <a:rPr lang="en-AU" sz="1350" i="1" dirty="0">
                <a:solidFill>
                  <a:schemeClr val="tx1"/>
                </a:solidFill>
              </a:rPr>
              <a:t>(</a:t>
            </a:r>
            <a:r>
              <a:rPr lang="en-AU" sz="1350" i="1" dirty="0" err="1">
                <a:solidFill>
                  <a:schemeClr val="tx1"/>
                </a:solidFill>
              </a:rPr>
              <a:t>ie</a:t>
            </a:r>
            <a:r>
              <a:rPr lang="en-AU" sz="1350" i="1" dirty="0">
                <a:solidFill>
                  <a:schemeClr val="tx1"/>
                </a:solidFill>
              </a:rPr>
              <a:t>  optics aligned in wall insert):</a:t>
            </a:r>
          </a:p>
          <a:p>
            <a:pPr marL="0" indent="0">
              <a:buNone/>
            </a:pPr>
            <a:endParaRPr lang="en-AU" dirty="0">
              <a:solidFill>
                <a:schemeClr val="tx1"/>
              </a:solidFill>
            </a:endParaRPr>
          </a:p>
          <a:p>
            <a:r>
              <a:rPr lang="en-AU" sz="1350" dirty="0">
                <a:solidFill>
                  <a:schemeClr val="tx1"/>
                </a:solidFill>
              </a:rPr>
              <a:t>West Wall (D03, 28m): 		</a:t>
            </a:r>
            <a:r>
              <a:rPr lang="en-AU" sz="1350" dirty="0">
                <a:solidFill>
                  <a:schemeClr val="accent1">
                    <a:lumMod val="75000"/>
                  </a:schemeClr>
                </a:solidFill>
              </a:rPr>
              <a:t>1 Nov 2020</a:t>
            </a:r>
            <a:r>
              <a:rPr lang="en-AU" sz="1350" dirty="0">
                <a:solidFill>
                  <a:srgbClr val="FF0000"/>
                </a:solidFill>
              </a:rPr>
              <a:t>	</a:t>
            </a:r>
            <a:r>
              <a:rPr lang="en-AU" sz="1350" dirty="0">
                <a:solidFill>
                  <a:schemeClr val="tx1"/>
                </a:solidFill>
              </a:rPr>
              <a:t>	BEER, BIFROST, MAGIC, C-SPEC</a:t>
            </a:r>
          </a:p>
          <a:p>
            <a:r>
              <a:rPr lang="en-AU" sz="1350" dirty="0">
                <a:solidFill>
                  <a:schemeClr val="tx1"/>
                </a:solidFill>
              </a:rPr>
              <a:t>North Wall (D03, 15m): 		</a:t>
            </a:r>
            <a:r>
              <a:rPr lang="en-AU" sz="1350" dirty="0">
                <a:solidFill>
                  <a:schemeClr val="accent1">
                    <a:lumMod val="75000"/>
                  </a:schemeClr>
                </a:solidFill>
              </a:rPr>
              <a:t>15 Jan 2021</a:t>
            </a:r>
            <a:r>
              <a:rPr lang="en-AU" sz="1350" dirty="0">
                <a:solidFill>
                  <a:schemeClr val="tx1"/>
                </a:solidFill>
              </a:rPr>
              <a:t>		</a:t>
            </a:r>
            <a:r>
              <a:rPr lang="en-AU" sz="1350" dirty="0" err="1">
                <a:solidFill>
                  <a:schemeClr val="tx1"/>
                </a:solidFill>
              </a:rPr>
              <a:t>LOKi</a:t>
            </a:r>
            <a:r>
              <a:rPr lang="en-AU" sz="1350" dirty="0">
                <a:solidFill>
                  <a:schemeClr val="tx1"/>
                </a:solidFill>
              </a:rPr>
              <a:t>, TBL</a:t>
            </a:r>
          </a:p>
          <a:p>
            <a:r>
              <a:rPr lang="en-AU" sz="1350" dirty="0">
                <a:solidFill>
                  <a:schemeClr val="tx1"/>
                </a:solidFill>
              </a:rPr>
              <a:t>South Wall (D01, 28m):		</a:t>
            </a:r>
            <a:r>
              <a:rPr lang="en-AU" sz="1350" dirty="0">
                <a:solidFill>
                  <a:schemeClr val="accent1">
                    <a:lumMod val="75000"/>
                  </a:schemeClr>
                </a:solidFill>
              </a:rPr>
              <a:t>15 Jan 2021</a:t>
            </a:r>
            <a:r>
              <a:rPr lang="en-AU" sz="1350" dirty="0">
                <a:solidFill>
                  <a:schemeClr val="tx1"/>
                </a:solidFill>
              </a:rPr>
              <a:t>		ODIN, DREAM</a:t>
            </a:r>
          </a:p>
          <a:p>
            <a:r>
              <a:rPr lang="en-AU" sz="1350" dirty="0">
                <a:solidFill>
                  <a:schemeClr val="tx1"/>
                </a:solidFill>
              </a:rPr>
              <a:t>East Wall (D01, 15m):		</a:t>
            </a:r>
            <a:r>
              <a:rPr lang="en-AU" sz="1350" dirty="0">
                <a:solidFill>
                  <a:schemeClr val="accent1">
                    <a:lumMod val="75000"/>
                  </a:schemeClr>
                </a:solidFill>
              </a:rPr>
              <a:t>15 March 2021</a:t>
            </a:r>
            <a:r>
              <a:rPr lang="en-AU" sz="1350" dirty="0">
                <a:solidFill>
                  <a:schemeClr val="tx1"/>
                </a:solidFill>
              </a:rPr>
              <a:t>	ESTIA</a:t>
            </a:r>
          </a:p>
          <a:p>
            <a:endParaRPr lang="en-AU" sz="135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AU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AU" sz="1200" dirty="0">
                <a:solidFill>
                  <a:schemeClr val="tx1"/>
                </a:solidFill>
              </a:rPr>
              <a:t>Bunker Wall insert envelope frozen and confirmed by supplier 1 June 2020. </a:t>
            </a:r>
          </a:p>
          <a:p>
            <a:pPr marL="0" indent="0">
              <a:buNone/>
            </a:pPr>
            <a:r>
              <a:rPr lang="en-AU" sz="1200" dirty="0">
                <a:solidFill>
                  <a:schemeClr val="tx1"/>
                </a:solidFill>
              </a:rPr>
              <a:t>Wall feed-through cases procured and manufactured by ESS.</a:t>
            </a:r>
            <a:br>
              <a:rPr lang="en-AU" sz="1200" dirty="0"/>
            </a:br>
            <a:br>
              <a:rPr lang="en-AU" sz="1200" dirty="0"/>
            </a:br>
            <a:endParaRPr lang="en-AU" sz="1200" dirty="0"/>
          </a:p>
          <a:p>
            <a:pPr marL="0" indent="0">
              <a:buNone/>
            </a:pPr>
            <a:r>
              <a:rPr lang="en-AU" sz="1200" dirty="0"/>
              <a:t>	More info here: </a:t>
            </a:r>
            <a:r>
              <a:rPr lang="en-AU" sz="1200" dirty="0">
                <a:hlinkClick r:id="rId3"/>
              </a:rPr>
              <a:t>https://confluence.esss.lu.se/pages/viewpage.action?pageId=311642808</a:t>
            </a:r>
            <a:endParaRPr lang="en-AU" sz="1200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sz="1050" b="1" dirty="0">
                <a:solidFill>
                  <a:srgbClr val="FF0000"/>
                </a:solidFill>
              </a:rPr>
              <a:t>	</a:t>
            </a:r>
            <a:endParaRPr lang="en-AU" sz="10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C1ECC9-A0A4-0F47-9FF8-EBBF05441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691" y="2421738"/>
            <a:ext cx="2214190" cy="20926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9083F6-F342-3643-97E0-8B31D99A1D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91" y="4768228"/>
            <a:ext cx="2214190" cy="18183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740CD9-7558-1C4F-85E4-70EDE02F6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250" y="3457546"/>
            <a:ext cx="2233861" cy="195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5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781CF-73B4-7948-9BE6-C07359C4A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395" y="224430"/>
            <a:ext cx="9780601" cy="657339"/>
          </a:xfrm>
        </p:spPr>
        <p:txBody>
          <a:bodyPr/>
          <a:lstStyle/>
          <a:p>
            <a:r>
              <a:rPr lang="en-US" sz="4000" dirty="0"/>
              <a:t>Detailed installation schedule for 2020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F273E1-7094-3848-A89E-673159A1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2020-02-25</a:t>
            </a:fld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C3E86C-4DF2-C844-8009-78A74894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E1DAF-3F0E-714A-9355-8B2C62B0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DD045-6C51-B247-9871-DC8BFE31C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93" y="881769"/>
            <a:ext cx="7586152" cy="5825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8FE05B-5428-9741-8E18-5EEE803A7923}"/>
              </a:ext>
            </a:extLst>
          </p:cNvPr>
          <p:cNvSpPr txBox="1"/>
          <p:nvPr/>
        </p:nvSpPr>
        <p:spPr>
          <a:xfrm>
            <a:off x="8640696" y="1777740"/>
            <a:ext cx="388091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solidFill>
                  <a:schemeClr val="accent1">
                    <a:lumMod val="75000"/>
                  </a:schemeClr>
                </a:solidFill>
              </a:rPr>
              <a:t>Installation Bunker items in 2020:</a:t>
            </a:r>
          </a:p>
          <a:p>
            <a:endParaRPr lang="en-AU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AU" sz="1600" dirty="0">
                <a:solidFill>
                  <a:schemeClr val="accent1">
                    <a:lumMod val="75000"/>
                  </a:schemeClr>
                </a:solidFill>
              </a:rPr>
              <a:t>R6 brackets</a:t>
            </a:r>
          </a:p>
          <a:p>
            <a:r>
              <a:rPr lang="en-AU" sz="1600" dirty="0">
                <a:solidFill>
                  <a:schemeClr val="accent1">
                    <a:lumMod val="75000"/>
                  </a:schemeClr>
                </a:solidFill>
              </a:rPr>
              <a:t>R6 pillars</a:t>
            </a:r>
          </a:p>
          <a:p>
            <a:r>
              <a:rPr lang="en-AU" sz="1600" dirty="0">
                <a:solidFill>
                  <a:schemeClr val="accent1">
                    <a:lumMod val="75000"/>
                  </a:schemeClr>
                </a:solidFill>
              </a:rPr>
              <a:t>R6 beams</a:t>
            </a:r>
          </a:p>
          <a:p>
            <a:endParaRPr lang="en-AU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AU" sz="1600" dirty="0">
                <a:solidFill>
                  <a:schemeClr val="accent1">
                    <a:lumMod val="75000"/>
                  </a:schemeClr>
                </a:solidFill>
              </a:rPr>
              <a:t>Bunker cranes (CF)</a:t>
            </a:r>
          </a:p>
          <a:p>
            <a:endParaRPr lang="en-AU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AU" sz="1600" dirty="0">
                <a:solidFill>
                  <a:schemeClr val="accent1">
                    <a:lumMod val="75000"/>
                  </a:schemeClr>
                </a:solidFill>
              </a:rPr>
              <a:t>Baseplates NBEX tool</a:t>
            </a:r>
          </a:p>
          <a:p>
            <a:r>
              <a:rPr lang="en-AU" sz="1600" dirty="0">
                <a:solidFill>
                  <a:srgbClr val="FF0000"/>
                </a:solidFill>
              </a:rPr>
              <a:t>Baseplates Instruments</a:t>
            </a:r>
          </a:p>
          <a:p>
            <a:r>
              <a:rPr lang="en-AU" sz="1600" dirty="0">
                <a:solidFill>
                  <a:srgbClr val="FF0000"/>
                </a:solidFill>
              </a:rPr>
              <a:t>    </a:t>
            </a:r>
            <a:r>
              <a:rPr lang="en-AU" sz="1600" i="1" dirty="0">
                <a:solidFill>
                  <a:srgbClr val="FF0000"/>
                </a:solidFill>
              </a:rPr>
              <a:t>Customisation deadline 28/2-20</a:t>
            </a:r>
          </a:p>
          <a:p>
            <a:r>
              <a:rPr lang="en-AU" sz="1600" dirty="0">
                <a:solidFill>
                  <a:schemeClr val="accent1">
                    <a:lumMod val="75000"/>
                  </a:schemeClr>
                </a:solidFill>
              </a:rPr>
              <a:t>Baseplates bunker pillars in D02</a:t>
            </a:r>
          </a:p>
          <a:p>
            <a:endParaRPr lang="en-AU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AU" sz="1600" dirty="0">
                <a:solidFill>
                  <a:schemeClr val="accent1">
                    <a:lumMod val="75000"/>
                  </a:schemeClr>
                </a:solidFill>
              </a:rPr>
              <a:t>Pillars West area / D03 long</a:t>
            </a:r>
          </a:p>
          <a:p>
            <a:r>
              <a:rPr lang="en-AU" sz="1600" dirty="0">
                <a:solidFill>
                  <a:schemeClr val="accent1">
                    <a:lumMod val="75000"/>
                  </a:schemeClr>
                </a:solidFill>
              </a:rPr>
              <a:t>Wall West area / D03 long</a:t>
            </a:r>
          </a:p>
          <a:p>
            <a:r>
              <a:rPr lang="en-AU" sz="1600" dirty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en-AU" sz="1600" dirty="0">
                <a:solidFill>
                  <a:srgbClr val="FF0000"/>
                </a:solidFill>
              </a:rPr>
              <a:t>&amp; Bunker wall feed throughs Nov-20 </a:t>
            </a:r>
          </a:p>
          <a:p>
            <a:endParaRPr lang="en-A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4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781CF-73B4-7948-9BE6-C07359C4A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395" y="224430"/>
            <a:ext cx="9780601" cy="657339"/>
          </a:xfrm>
        </p:spPr>
        <p:txBody>
          <a:bodyPr/>
          <a:lstStyle/>
          <a:p>
            <a:r>
              <a:rPr lang="en-US" sz="3200" dirty="0"/>
              <a:t>Detailed installation schedule D02 (D03 and D01 side)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F273E1-7094-3848-A89E-673159A1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2020-02-25</a:t>
            </a:fld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C3E86C-4DF2-C844-8009-78A74894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E1DAF-3F0E-714A-9355-8B2C62B0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F68E26-0429-D64E-8BF0-61B676FD8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21" y="693183"/>
            <a:ext cx="10441474" cy="603780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683D8AC-93D3-6B42-BEF1-6E61086C48ED}"/>
              </a:ext>
            </a:extLst>
          </p:cNvPr>
          <p:cNvSpPr/>
          <p:nvPr/>
        </p:nvSpPr>
        <p:spPr>
          <a:xfrm>
            <a:off x="3878323" y="2081048"/>
            <a:ext cx="2096814" cy="3831021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F60C4D1-95DB-5941-B29E-0CEF3A0A0C4A}"/>
              </a:ext>
            </a:extLst>
          </p:cNvPr>
          <p:cNvSpPr/>
          <p:nvPr/>
        </p:nvSpPr>
        <p:spPr>
          <a:xfrm>
            <a:off x="6190611" y="3179388"/>
            <a:ext cx="2096814" cy="3831021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C15BB2-D7F3-0D46-94B2-E261367C8977}"/>
              </a:ext>
            </a:extLst>
          </p:cNvPr>
          <p:cNvSpPr/>
          <p:nvPr/>
        </p:nvSpPr>
        <p:spPr>
          <a:xfrm>
            <a:off x="7840451" y="3139369"/>
            <a:ext cx="2321698" cy="30074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 tIns="27000" bIns="27000">
            <a:spAutoFit/>
          </a:bodyPr>
          <a:lstStyle/>
          <a:p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Target installations…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82FD97-5EC9-8C4F-A81B-45078681D098}"/>
              </a:ext>
            </a:extLst>
          </p:cNvPr>
          <p:cNvSpPr/>
          <p:nvPr/>
        </p:nvSpPr>
        <p:spPr>
          <a:xfrm>
            <a:off x="5044690" y="1683676"/>
            <a:ext cx="2321698" cy="30074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 tIns="27000" bIns="27000">
            <a:spAutoFit/>
          </a:bodyPr>
          <a:lstStyle/>
          <a:p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NSS installations…</a:t>
            </a:r>
          </a:p>
        </p:txBody>
      </p:sp>
    </p:spTree>
    <p:extLst>
      <p:ext uri="{BB962C8B-B14F-4D97-AF65-F5344CB8AC3E}">
        <p14:creationId xmlns:p14="http://schemas.microsoft.com/office/powerpoint/2010/main" val="410562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781CF-73B4-7948-9BE6-C07359C4A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395" y="224430"/>
            <a:ext cx="9780601" cy="657339"/>
          </a:xfrm>
        </p:spPr>
        <p:txBody>
          <a:bodyPr/>
          <a:lstStyle/>
          <a:p>
            <a:r>
              <a:rPr lang="en-US" sz="2800" dirty="0"/>
              <a:t>Detailed installation schedule D03/D01</a:t>
            </a:r>
            <a:br>
              <a:rPr lang="en-US" sz="4000" dirty="0"/>
            </a:b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Instrument Installations in PINK</a:t>
            </a: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F273E1-7094-3848-A89E-673159A1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2020-02-25</a:t>
            </a:fld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C3E86C-4DF2-C844-8009-78A74894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E1DAF-3F0E-714A-9355-8B2C62B0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C96EF2-E29E-874C-B497-772A77F73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66" y="1152577"/>
            <a:ext cx="11056883" cy="51264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A831C7-CDA4-F040-AF36-9E8EC3BE1E75}"/>
              </a:ext>
            </a:extLst>
          </p:cNvPr>
          <p:cNvSpPr/>
          <p:nvPr/>
        </p:nvSpPr>
        <p:spPr>
          <a:xfrm>
            <a:off x="7442520" y="1466195"/>
            <a:ext cx="1602828" cy="42385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 tIns="27000" bIns="27000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50000"/>
                  </a:schemeClr>
                </a:solidFill>
              </a:rPr>
              <a:t>BWI; CSPEC, BIFROST, BEER, MAGIC Q4-20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F0CEF1-C46A-C949-988F-DBCB2A31666F}"/>
              </a:ext>
            </a:extLst>
          </p:cNvPr>
          <p:cNvCxnSpPr>
            <a:cxnSpLocks/>
          </p:cNvCxnSpPr>
          <p:nvPr/>
        </p:nvCxnSpPr>
        <p:spPr>
          <a:xfrm flipH="1">
            <a:off x="5186855" y="1678124"/>
            <a:ext cx="2255665" cy="408195"/>
          </a:xfrm>
          <a:prstGeom prst="straightConnector1">
            <a:avLst/>
          </a:prstGeom>
          <a:ln w="22225">
            <a:solidFill>
              <a:schemeClr val="accent6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FE0830F-03D0-0D4B-807D-F92008DB6720}"/>
              </a:ext>
            </a:extLst>
          </p:cNvPr>
          <p:cNvSpPr/>
          <p:nvPr/>
        </p:nvSpPr>
        <p:spPr>
          <a:xfrm>
            <a:off x="7933877" y="1941958"/>
            <a:ext cx="1241653" cy="23919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 tIns="27000" bIns="27000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50000"/>
                  </a:schemeClr>
                </a:solidFill>
              </a:rPr>
              <a:t>BWI; LOKI Q1-21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F57F27-563B-0B46-B9DE-8E9290552D41}"/>
              </a:ext>
            </a:extLst>
          </p:cNvPr>
          <p:cNvCxnSpPr>
            <a:cxnSpLocks/>
          </p:cNvCxnSpPr>
          <p:nvPr/>
        </p:nvCxnSpPr>
        <p:spPr>
          <a:xfrm flipH="1">
            <a:off x="5678214" y="2101983"/>
            <a:ext cx="2255664" cy="255144"/>
          </a:xfrm>
          <a:prstGeom prst="straightConnector1">
            <a:avLst/>
          </a:prstGeom>
          <a:ln w="22225">
            <a:solidFill>
              <a:schemeClr val="accent6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ED43832-3525-B948-84F3-0B21ACF618CB}"/>
              </a:ext>
            </a:extLst>
          </p:cNvPr>
          <p:cNvSpPr/>
          <p:nvPr/>
        </p:nvSpPr>
        <p:spPr>
          <a:xfrm>
            <a:off x="7933877" y="3796074"/>
            <a:ext cx="1884067" cy="24060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 tIns="27000" bIns="27000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50000"/>
                  </a:schemeClr>
                </a:solidFill>
              </a:rPr>
              <a:t>BWI; ODIN, DREAM Q1-21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81BB3D-7839-0A49-8D4B-DDD5F6BE8601}"/>
              </a:ext>
            </a:extLst>
          </p:cNvPr>
          <p:cNvCxnSpPr>
            <a:cxnSpLocks/>
          </p:cNvCxnSpPr>
          <p:nvPr/>
        </p:nvCxnSpPr>
        <p:spPr>
          <a:xfrm flipH="1">
            <a:off x="5678213" y="4008003"/>
            <a:ext cx="2255665" cy="408195"/>
          </a:xfrm>
          <a:prstGeom prst="straightConnector1">
            <a:avLst/>
          </a:prstGeom>
          <a:ln w="22225">
            <a:solidFill>
              <a:schemeClr val="accent6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ADFD531-9261-8948-8D4A-5198707025B1}"/>
              </a:ext>
            </a:extLst>
          </p:cNvPr>
          <p:cNvSpPr/>
          <p:nvPr/>
        </p:nvSpPr>
        <p:spPr>
          <a:xfrm>
            <a:off x="7958925" y="4120944"/>
            <a:ext cx="1396570" cy="23919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 tIns="27000" bIns="27000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50000"/>
                  </a:schemeClr>
                </a:solidFill>
              </a:rPr>
              <a:t>BWI; ESTIA Q2-21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FE550E1-ABB6-C840-ABBA-5B9128B8730F}"/>
              </a:ext>
            </a:extLst>
          </p:cNvPr>
          <p:cNvCxnSpPr>
            <a:cxnSpLocks/>
          </p:cNvCxnSpPr>
          <p:nvPr/>
        </p:nvCxnSpPr>
        <p:spPr>
          <a:xfrm flipH="1">
            <a:off x="6209071" y="4306075"/>
            <a:ext cx="1724807" cy="540711"/>
          </a:xfrm>
          <a:prstGeom prst="straightConnector1">
            <a:avLst/>
          </a:prstGeom>
          <a:ln w="22225">
            <a:solidFill>
              <a:schemeClr val="accent6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1BBB840-B38C-784C-ABAA-0E7E13FA18F3}"/>
              </a:ext>
            </a:extLst>
          </p:cNvPr>
          <p:cNvSpPr/>
          <p:nvPr/>
        </p:nvSpPr>
        <p:spPr>
          <a:xfrm>
            <a:off x="9817944" y="4291788"/>
            <a:ext cx="1202156" cy="23919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 tIns="27000" bIns="27000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50000"/>
                  </a:schemeClr>
                </a:solidFill>
              </a:rPr>
              <a:t>Selene 1 - ESTIA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982ED8F-BC9E-1648-98AD-E2AEE96A80E4}"/>
              </a:ext>
            </a:extLst>
          </p:cNvPr>
          <p:cNvCxnSpPr>
            <a:cxnSpLocks/>
          </p:cNvCxnSpPr>
          <p:nvPr/>
        </p:nvCxnSpPr>
        <p:spPr>
          <a:xfrm flipH="1">
            <a:off x="7247438" y="4416198"/>
            <a:ext cx="2570506" cy="329282"/>
          </a:xfrm>
          <a:prstGeom prst="straightConnector1">
            <a:avLst/>
          </a:prstGeom>
          <a:ln w="22225">
            <a:solidFill>
              <a:schemeClr val="accent6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8BF7E59-ADBC-9C46-9167-66085AB73812}"/>
              </a:ext>
            </a:extLst>
          </p:cNvPr>
          <p:cNvSpPr/>
          <p:nvPr/>
        </p:nvSpPr>
        <p:spPr>
          <a:xfrm>
            <a:off x="10561403" y="4946429"/>
            <a:ext cx="1342840" cy="23919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 tIns="27000" bIns="27000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50000"/>
                  </a:schemeClr>
                </a:solidFill>
              </a:rPr>
              <a:t>In Bunker access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7BED395-8FBC-5641-B46E-A356A3C6EA4C}"/>
              </a:ext>
            </a:extLst>
          </p:cNvPr>
          <p:cNvCxnSpPr>
            <a:cxnSpLocks/>
          </p:cNvCxnSpPr>
          <p:nvPr/>
        </p:nvCxnSpPr>
        <p:spPr>
          <a:xfrm flipH="1">
            <a:off x="8544606" y="5174717"/>
            <a:ext cx="1905042" cy="774664"/>
          </a:xfrm>
          <a:prstGeom prst="straightConnector1">
            <a:avLst/>
          </a:prstGeom>
          <a:ln w="22225">
            <a:solidFill>
              <a:schemeClr val="accent6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81A7376-02BC-E44C-9E92-CC40C64EC59A}"/>
              </a:ext>
            </a:extLst>
          </p:cNvPr>
          <p:cNvSpPr/>
          <p:nvPr/>
        </p:nvSpPr>
        <p:spPr>
          <a:xfrm>
            <a:off x="10585206" y="5395995"/>
            <a:ext cx="1342840" cy="42385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 tIns="27000" bIns="27000">
            <a:spAutoFit/>
          </a:bodyPr>
          <a:lstStyle/>
          <a:p>
            <a:r>
              <a:rPr lang="en-US" sz="1200" i="1" dirty="0">
                <a:solidFill>
                  <a:schemeClr val="accent3">
                    <a:lumMod val="75000"/>
                  </a:schemeClr>
                </a:solidFill>
              </a:rPr>
              <a:t>DREAM: Chopper in Bunker (extra)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A14267C-93BA-8340-B10F-622EA8D75239}"/>
              </a:ext>
            </a:extLst>
          </p:cNvPr>
          <p:cNvCxnSpPr>
            <a:cxnSpLocks/>
          </p:cNvCxnSpPr>
          <p:nvPr/>
        </p:nvCxnSpPr>
        <p:spPr>
          <a:xfrm flipH="1">
            <a:off x="9608205" y="5819854"/>
            <a:ext cx="900791" cy="374889"/>
          </a:xfrm>
          <a:prstGeom prst="straightConnector1">
            <a:avLst/>
          </a:prstGeom>
          <a:ln w="22225">
            <a:solidFill>
              <a:schemeClr val="accent6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68A307F3-CF92-AC44-AC84-D10502AA334C}"/>
              </a:ext>
            </a:extLst>
          </p:cNvPr>
          <p:cNvSpPr/>
          <p:nvPr/>
        </p:nvSpPr>
        <p:spPr>
          <a:xfrm>
            <a:off x="10449648" y="2170918"/>
            <a:ext cx="1342840" cy="23919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 tIns="27000" bIns="27000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50000"/>
                  </a:schemeClr>
                </a:solidFill>
              </a:rPr>
              <a:t>In Bunker access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C058A8B-2110-754F-9824-49649F257C4F}"/>
              </a:ext>
            </a:extLst>
          </p:cNvPr>
          <p:cNvCxnSpPr>
            <a:cxnSpLocks/>
          </p:cNvCxnSpPr>
          <p:nvPr/>
        </p:nvCxnSpPr>
        <p:spPr>
          <a:xfrm flipH="1">
            <a:off x="8653574" y="2472211"/>
            <a:ext cx="1661460" cy="922384"/>
          </a:xfrm>
          <a:prstGeom prst="straightConnector1">
            <a:avLst/>
          </a:prstGeom>
          <a:ln w="22225">
            <a:solidFill>
              <a:schemeClr val="accent6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53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5" grpId="0" animBg="1"/>
      <p:bldP spid="17" grpId="0" animBg="1"/>
      <p:bldP spid="19" grpId="0" animBg="1"/>
      <p:bldP spid="25" grpId="0" animBg="1"/>
      <p:bldP spid="30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D9E11-0DBA-1941-8A76-50CE7B2AD9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F885F-3472-D549-B00D-840A559EB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247913-24F7-C441-8C98-D94ED963F6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7429" y="581213"/>
            <a:ext cx="5233371" cy="2819302"/>
          </a:xfrm>
        </p:spPr>
        <p:txBody>
          <a:bodyPr/>
          <a:lstStyle/>
          <a:p>
            <a:r>
              <a:rPr lang="en-US" dirty="0"/>
              <a:t>NBOA and </a:t>
            </a:r>
          </a:p>
          <a:p>
            <a:r>
              <a:rPr lang="en-US" dirty="0"/>
              <a:t>Guide coordination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D9A9EA-B22C-3649-877B-583597389A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62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C614-A466-B74D-B6AF-E97EDEBA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NBOA &amp; Guides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80E84-09F6-3644-B19E-D5108BB1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44DB2F-C16D-334E-80CA-88B66AC9826B}"/>
              </a:ext>
            </a:extLst>
          </p:cNvPr>
          <p:cNvSpPr txBox="1"/>
          <p:nvPr/>
        </p:nvSpPr>
        <p:spPr>
          <a:xfrm>
            <a:off x="609599" y="1256760"/>
            <a:ext cx="1121972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v-SE" dirty="0">
              <a:solidFill>
                <a:srgbClr val="666666"/>
              </a:solidFill>
            </a:endParaRPr>
          </a:p>
          <a:p>
            <a:r>
              <a:rPr lang="en-US" b="1" dirty="0"/>
              <a:t>Inserts</a:t>
            </a:r>
          </a:p>
          <a:p>
            <a:pPr lvl="2"/>
            <a:r>
              <a:rPr lang="en-US" dirty="0"/>
              <a:t>- Integration tent ready in summer 2020. </a:t>
            </a:r>
          </a:p>
          <a:p>
            <a:pPr lvl="2"/>
            <a:r>
              <a:rPr lang="en-US" dirty="0"/>
              <a:t>- 12 (but hopefully all 14) NBOAs delivered to ESS by Q3 2020. </a:t>
            </a:r>
          </a:p>
          <a:p>
            <a:pPr lvl="2"/>
            <a:r>
              <a:rPr lang="en-US" dirty="0"/>
              <a:t>- Target deliveries of NBPIs delayed, first deliveries planned for Q4 2020. Continuous after that.</a:t>
            </a:r>
          </a:p>
          <a:p>
            <a:pPr lvl="2"/>
            <a:r>
              <a:rPr lang="en-US" dirty="0"/>
              <a:t>- Insert Installation by Target into monolith starting Q2 2021</a:t>
            </a:r>
          </a:p>
          <a:p>
            <a:pPr algn="l"/>
            <a:endParaRPr lang="sv-SE" dirty="0">
              <a:solidFill>
                <a:srgbClr val="666666"/>
              </a:solidFill>
            </a:endParaRPr>
          </a:p>
          <a:p>
            <a:pPr algn="l"/>
            <a:endParaRPr lang="sv-SE" dirty="0">
              <a:solidFill>
                <a:srgbClr val="666666"/>
              </a:solidFill>
            </a:endParaRPr>
          </a:p>
          <a:p>
            <a:pPr algn="l"/>
            <a:r>
              <a:rPr lang="sv-SE" b="1" dirty="0"/>
              <a:t>Guides</a:t>
            </a:r>
          </a:p>
          <a:p>
            <a:pPr algn="l"/>
            <a:r>
              <a:rPr lang="sv-SE" dirty="0"/>
              <a:t>	- </a:t>
            </a:r>
            <a:r>
              <a:rPr lang="sv-SE" dirty="0" err="1"/>
              <a:t>Coordination</a:t>
            </a:r>
            <a:r>
              <a:rPr lang="sv-SE" dirty="0"/>
              <a:t> support from Hansdieter, </a:t>
            </a:r>
            <a:r>
              <a:rPr lang="sv-SE" dirty="0" err="1"/>
              <a:t>please</a:t>
            </a:r>
            <a:r>
              <a:rPr lang="sv-SE" dirty="0"/>
              <a:t> </a:t>
            </a:r>
            <a:r>
              <a:rPr lang="sv-SE" dirty="0" err="1"/>
              <a:t>contact</a:t>
            </a:r>
            <a:r>
              <a:rPr lang="sv-SE" dirty="0"/>
              <a:t> </a:t>
            </a:r>
            <a:r>
              <a:rPr lang="sv-SE" dirty="0" err="1"/>
              <a:t>him</a:t>
            </a:r>
            <a:r>
              <a:rPr lang="sv-SE" dirty="0"/>
              <a:t>!</a:t>
            </a:r>
          </a:p>
          <a:p>
            <a:pPr algn="l"/>
            <a:r>
              <a:rPr lang="sv-SE" dirty="0"/>
              <a:t>	- </a:t>
            </a:r>
            <a:r>
              <a:rPr lang="sv-SE" dirty="0" err="1"/>
              <a:t>Overview</a:t>
            </a:r>
            <a:r>
              <a:rPr lang="sv-SE" dirty="0"/>
              <a:t> </a:t>
            </a:r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slide</a:t>
            </a:r>
            <a:r>
              <a:rPr lang="sv-SE" dirty="0"/>
              <a:t>…</a:t>
            </a:r>
          </a:p>
          <a:p>
            <a:r>
              <a:rPr lang="sv-SE" dirty="0"/>
              <a:t>	- </a:t>
            </a:r>
            <a:r>
              <a:rPr lang="en-US" dirty="0">
                <a:ea typeface="Segoe UI"/>
                <a:cs typeface="Segoe UI"/>
                <a:sym typeface="Segoe UI"/>
              </a:rPr>
              <a:t>Based on current progress and forecast, NSS will approve further procurements from  1</a:t>
            </a:r>
            <a:r>
              <a:rPr lang="en-US" baseline="30000" dirty="0">
                <a:ea typeface="Segoe UI"/>
                <a:cs typeface="Segoe UI"/>
                <a:sym typeface="Segoe UI"/>
              </a:rPr>
              <a:t>st</a:t>
            </a:r>
            <a:r>
              <a:rPr lang="en-US" dirty="0">
                <a:ea typeface="Segoe UI"/>
                <a:cs typeface="Segoe UI"/>
                <a:sym typeface="Segoe UI"/>
              </a:rPr>
              <a:t>  July 2020</a:t>
            </a:r>
          </a:p>
          <a:p>
            <a:pPr algn="l"/>
            <a:endParaRPr lang="sv-S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1AB748-5569-4F47-8974-03AF87B4D9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C212729-1771-CB4B-AB16-7F5640EB6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327732"/>
              </p:ext>
            </p:extLst>
          </p:nvPr>
        </p:nvGraphicFramePr>
        <p:xfrm>
          <a:off x="1610792" y="5077686"/>
          <a:ext cx="8746199" cy="13756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6375">
                  <a:extLst>
                    <a:ext uri="{9D8B030D-6E8A-4147-A177-3AD203B41FA5}">
                      <a16:colId xmlns:a16="http://schemas.microsoft.com/office/drawing/2014/main" val="489041568"/>
                    </a:ext>
                  </a:extLst>
                </a:gridCol>
                <a:gridCol w="700640">
                  <a:extLst>
                    <a:ext uri="{9D8B030D-6E8A-4147-A177-3AD203B41FA5}">
                      <a16:colId xmlns:a16="http://schemas.microsoft.com/office/drawing/2014/main" val="2851438243"/>
                    </a:ext>
                  </a:extLst>
                </a:gridCol>
                <a:gridCol w="630576">
                  <a:extLst>
                    <a:ext uri="{9D8B030D-6E8A-4147-A177-3AD203B41FA5}">
                      <a16:colId xmlns:a16="http://schemas.microsoft.com/office/drawing/2014/main" val="1909729"/>
                    </a:ext>
                  </a:extLst>
                </a:gridCol>
                <a:gridCol w="630576">
                  <a:extLst>
                    <a:ext uri="{9D8B030D-6E8A-4147-A177-3AD203B41FA5}">
                      <a16:colId xmlns:a16="http://schemas.microsoft.com/office/drawing/2014/main" val="768207635"/>
                    </a:ext>
                  </a:extLst>
                </a:gridCol>
                <a:gridCol w="685096">
                  <a:extLst>
                    <a:ext uri="{9D8B030D-6E8A-4147-A177-3AD203B41FA5}">
                      <a16:colId xmlns:a16="http://schemas.microsoft.com/office/drawing/2014/main" val="2217895917"/>
                    </a:ext>
                  </a:extLst>
                </a:gridCol>
                <a:gridCol w="576056">
                  <a:extLst>
                    <a:ext uri="{9D8B030D-6E8A-4147-A177-3AD203B41FA5}">
                      <a16:colId xmlns:a16="http://schemas.microsoft.com/office/drawing/2014/main" val="2515038855"/>
                    </a:ext>
                  </a:extLst>
                </a:gridCol>
                <a:gridCol w="630576">
                  <a:extLst>
                    <a:ext uri="{9D8B030D-6E8A-4147-A177-3AD203B41FA5}">
                      <a16:colId xmlns:a16="http://schemas.microsoft.com/office/drawing/2014/main" val="1714002666"/>
                    </a:ext>
                  </a:extLst>
                </a:gridCol>
                <a:gridCol w="698368">
                  <a:extLst>
                    <a:ext uri="{9D8B030D-6E8A-4147-A177-3AD203B41FA5}">
                      <a16:colId xmlns:a16="http://schemas.microsoft.com/office/drawing/2014/main" val="643277318"/>
                    </a:ext>
                  </a:extLst>
                </a:gridCol>
                <a:gridCol w="562784">
                  <a:extLst>
                    <a:ext uri="{9D8B030D-6E8A-4147-A177-3AD203B41FA5}">
                      <a16:colId xmlns:a16="http://schemas.microsoft.com/office/drawing/2014/main" val="3455502788"/>
                    </a:ext>
                  </a:extLst>
                </a:gridCol>
                <a:gridCol w="630576">
                  <a:extLst>
                    <a:ext uri="{9D8B030D-6E8A-4147-A177-3AD203B41FA5}">
                      <a16:colId xmlns:a16="http://schemas.microsoft.com/office/drawing/2014/main" val="1745769458"/>
                    </a:ext>
                  </a:extLst>
                </a:gridCol>
                <a:gridCol w="700754">
                  <a:extLst>
                    <a:ext uri="{9D8B030D-6E8A-4147-A177-3AD203B41FA5}">
                      <a16:colId xmlns:a16="http://schemas.microsoft.com/office/drawing/2014/main" val="3936876226"/>
                    </a:ext>
                  </a:extLst>
                </a:gridCol>
                <a:gridCol w="793822">
                  <a:extLst>
                    <a:ext uri="{9D8B030D-6E8A-4147-A177-3AD203B41FA5}">
                      <a16:colId xmlns:a16="http://schemas.microsoft.com/office/drawing/2014/main" val="37439589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400" b="0" i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section</a:t>
                      </a:r>
                      <a:endParaRPr lang="sv-SE" sz="14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4553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4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NBOA</a:t>
                      </a:r>
                      <a:endParaRPr lang="sv-SE" sz="14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4553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v-SE" sz="14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In-Bunker</a:t>
                      </a:r>
                      <a:endParaRPr lang="sv-SE" sz="14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4553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v-SE" sz="14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Bunker </a:t>
                      </a:r>
                      <a:r>
                        <a:rPr lang="sv-SE" sz="1400" b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wall</a:t>
                      </a:r>
                      <a:endParaRPr lang="sv-SE" sz="14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4553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v-SE" sz="1400" b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Out</a:t>
                      </a:r>
                      <a:r>
                        <a:rPr lang="sv-SE" sz="14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sv-SE" sz="1400" b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of</a:t>
                      </a:r>
                      <a:r>
                        <a:rPr lang="sv-SE" sz="14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 bunker</a:t>
                      </a:r>
                      <a:endParaRPr lang="sv-SE" sz="14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4553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sv-SE" sz="14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Total % in </a:t>
                      </a:r>
                      <a:r>
                        <a:rPr lang="sv-SE" sz="1400" b="0" i="1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contract</a:t>
                      </a:r>
                      <a:endParaRPr lang="sv-SE" sz="1400" b="0" i="1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4553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0636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4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Progress MS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Contract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CTV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Tender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Contract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CTV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Tender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Contract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CTV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Tender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Contract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361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400" b="0" i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length</a:t>
                      </a:r>
                      <a:endParaRPr lang="sv-SE" sz="14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49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117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79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42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24.5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17.5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10.5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618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471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288,5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Segoe UI" panose="020B0502040204020203" pitchFamily="34" charset="0"/>
                        <a:cs typeface="Tahoma" panose="020B0604030504040204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842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400" b="0" i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completion</a:t>
                      </a:r>
                      <a:r>
                        <a:rPr lang="sv-SE" sz="14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*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100 %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100 %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67 %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36 %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100 %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71 %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43 %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100 %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76 %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47 %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48 %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22746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</a:pPr>
                      <a:r>
                        <a:rPr lang="sv-SE" sz="1200" b="0" i="1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forecast</a:t>
                      </a:r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sv-SE" sz="1200" b="0" i="1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completion</a:t>
                      </a:r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*  by 30 June 2020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baseline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100 %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100 %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70 %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70 %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100 %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71 %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71 %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100 %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79 %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79 %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Tahoma" panose="020B0604030504040204" pitchFamily="34" charset="0"/>
                        </a:rPr>
                        <a:t>79 %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78524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B31683C-ED05-6043-BFE8-614B6B6119BA}"/>
              </a:ext>
            </a:extLst>
          </p:cNvPr>
          <p:cNvSpPr txBox="1"/>
          <p:nvPr/>
        </p:nvSpPr>
        <p:spPr>
          <a:xfrm>
            <a:off x="1610792" y="6468609"/>
            <a:ext cx="4071612" cy="334582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1400" i="1" dirty="0">
                <a:solidFill>
                  <a:schemeClr val="tx1"/>
                </a:solidFill>
              </a:rPr>
              <a:t>* % Completion for Instruments 1-8 + all NBOA</a:t>
            </a:r>
          </a:p>
          <a:p>
            <a:pPr algn="l"/>
            <a:r>
              <a:rPr lang="en-US" sz="1400" i="1" dirty="0">
                <a:solidFill>
                  <a:schemeClr val="tx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28819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C614-A466-B74D-B6AF-E97EDEBA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Project management tools @ NSS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2A99F-1259-6F4C-B111-6E6603820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641" y="1607576"/>
            <a:ext cx="11577151" cy="434516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Build and maintain good relationship with all our partners </a:t>
            </a:r>
          </a:p>
          <a:p>
            <a:pPr>
              <a:buFontTx/>
              <a:buChar char="-"/>
            </a:pPr>
            <a:r>
              <a:rPr lang="en-US" dirty="0"/>
              <a:t>NSS Master Schedule to give overview of project status &amp; high level schedule </a:t>
            </a:r>
          </a:p>
          <a:p>
            <a:pPr>
              <a:buFontTx/>
              <a:buChar char="-"/>
            </a:pPr>
            <a:r>
              <a:rPr lang="en-US" dirty="0"/>
              <a:t>Change Control, Monthly Progress updates </a:t>
            </a:r>
            <a:r>
              <a:rPr lang="en-US" dirty="0" err="1"/>
              <a:t>etc</a:t>
            </a:r>
            <a:endParaRPr lang="en-US" dirty="0"/>
          </a:p>
          <a:p>
            <a:pPr>
              <a:buFontTx/>
              <a:buChar char="-"/>
            </a:pPr>
            <a:r>
              <a:rPr lang="en-GB" dirty="0"/>
              <a:t>Tollgate Management process (including TG-CRs)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Monthly meetings with ICCs for First 8 instruments, reviewing Internal “Critical components mapping”</a:t>
            </a:r>
          </a:p>
          <a:p>
            <a:pPr>
              <a:buFontTx/>
              <a:buChar char="-"/>
            </a:pPr>
            <a:r>
              <a:rPr lang="en-US" dirty="0"/>
              <a:t>ESS Monthly Integrated Project reviews, where NSS, Target </a:t>
            </a:r>
            <a:r>
              <a:rPr lang="en-US" dirty="0" err="1"/>
              <a:t>etc</a:t>
            </a:r>
            <a:r>
              <a:rPr lang="en-US" dirty="0"/>
              <a:t> discuss and review schedule, progress, issues</a:t>
            </a:r>
          </a:p>
          <a:p>
            <a:pPr lvl="2">
              <a:buFontTx/>
              <a:buChar char="-"/>
            </a:pPr>
            <a:r>
              <a:rPr lang="en-US" dirty="0"/>
              <a:t>Trying to </a:t>
            </a:r>
            <a:r>
              <a:rPr lang="sv-SE" dirty="0" err="1"/>
              <a:t>minimise</a:t>
            </a:r>
            <a:r>
              <a:rPr lang="sv-SE" dirty="0"/>
              <a:t> </a:t>
            </a:r>
            <a:r>
              <a:rPr lang="sv-SE" dirty="0" err="1"/>
              <a:t>impact</a:t>
            </a:r>
            <a:r>
              <a:rPr lang="sv-SE" dirty="0"/>
              <a:t> on Instrument plans from </a:t>
            </a:r>
            <a:r>
              <a:rPr lang="sv-SE" dirty="0" err="1"/>
              <a:t>changes</a:t>
            </a:r>
            <a:r>
              <a:rPr lang="sv-SE" dirty="0"/>
              <a:t> in </a:t>
            </a:r>
            <a:r>
              <a:rPr lang="sv-SE" u="sng" dirty="0"/>
              <a:t>ESS</a:t>
            </a:r>
            <a:r>
              <a:rPr lang="sv-SE" dirty="0"/>
              <a:t> </a:t>
            </a:r>
            <a:r>
              <a:rPr lang="sv-SE" dirty="0" err="1"/>
              <a:t>Integrated</a:t>
            </a:r>
            <a:r>
              <a:rPr lang="sv-SE" dirty="0"/>
              <a:t> </a:t>
            </a:r>
            <a:r>
              <a:rPr lang="sv-SE" dirty="0" err="1"/>
              <a:t>schedule</a:t>
            </a:r>
            <a:endParaRPr lang="sv-SE" dirty="0"/>
          </a:p>
          <a:p>
            <a:pPr marL="457200" indent="-457200">
              <a:buFont typeface="+mj-lt"/>
              <a:buAutoNum type="arabicPeriod"/>
            </a:pPr>
            <a:endParaRPr lang="sv-SE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2E834-9F70-2C4F-9560-87F122453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80E84-09F6-3644-B19E-D5108BB1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0B7DC6-C67E-CC4C-8EB2-88DEAD202E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How do we manage 15 projects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E8B42D-AECC-3C46-A781-00FDF9B750D8}"/>
              </a:ext>
            </a:extLst>
          </p:cNvPr>
          <p:cNvSpPr/>
          <p:nvPr/>
        </p:nvSpPr>
        <p:spPr>
          <a:xfrm>
            <a:off x="8151038" y="5479362"/>
            <a:ext cx="3431362" cy="54697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 tIns="27000" bIns="27000">
            <a:spAutoFit/>
          </a:bodyPr>
          <a:lstStyle/>
          <a:p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Monthly Progress updates from Instrument partners are essential !</a:t>
            </a:r>
          </a:p>
        </p:txBody>
      </p:sp>
    </p:spTree>
    <p:extLst>
      <p:ext uri="{BB962C8B-B14F-4D97-AF65-F5344CB8AC3E}">
        <p14:creationId xmlns:p14="http://schemas.microsoft.com/office/powerpoint/2010/main" val="483721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18" y="379989"/>
            <a:ext cx="10697949" cy="85725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Lengths of neutron guide for NSS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20</a:t>
            </a:fld>
            <a:endParaRPr lang="en-GB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820408" y="1477364"/>
          <a:ext cx="10345059" cy="45259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3116">
                  <a:extLst>
                    <a:ext uri="{9D8B030D-6E8A-4147-A177-3AD203B41FA5}">
                      <a16:colId xmlns:a16="http://schemas.microsoft.com/office/drawing/2014/main" val="2527461692"/>
                    </a:ext>
                  </a:extLst>
                </a:gridCol>
                <a:gridCol w="913116">
                  <a:extLst>
                    <a:ext uri="{9D8B030D-6E8A-4147-A177-3AD203B41FA5}">
                      <a16:colId xmlns:a16="http://schemas.microsoft.com/office/drawing/2014/main" val="1168931323"/>
                    </a:ext>
                  </a:extLst>
                </a:gridCol>
                <a:gridCol w="837918">
                  <a:extLst>
                    <a:ext uri="{9D8B030D-6E8A-4147-A177-3AD203B41FA5}">
                      <a16:colId xmlns:a16="http://schemas.microsoft.com/office/drawing/2014/main" val="478351041"/>
                    </a:ext>
                  </a:extLst>
                </a:gridCol>
                <a:gridCol w="966828">
                  <a:extLst>
                    <a:ext uri="{9D8B030D-6E8A-4147-A177-3AD203B41FA5}">
                      <a16:colId xmlns:a16="http://schemas.microsoft.com/office/drawing/2014/main" val="4263267783"/>
                    </a:ext>
                  </a:extLst>
                </a:gridCol>
                <a:gridCol w="966828">
                  <a:extLst>
                    <a:ext uri="{9D8B030D-6E8A-4147-A177-3AD203B41FA5}">
                      <a16:colId xmlns:a16="http://schemas.microsoft.com/office/drawing/2014/main" val="1633690819"/>
                    </a:ext>
                  </a:extLst>
                </a:gridCol>
                <a:gridCol w="891630">
                  <a:extLst>
                    <a:ext uri="{9D8B030D-6E8A-4147-A177-3AD203B41FA5}">
                      <a16:colId xmlns:a16="http://schemas.microsoft.com/office/drawing/2014/main" val="3169358575"/>
                    </a:ext>
                  </a:extLst>
                </a:gridCol>
                <a:gridCol w="966828">
                  <a:extLst>
                    <a:ext uri="{9D8B030D-6E8A-4147-A177-3AD203B41FA5}">
                      <a16:colId xmlns:a16="http://schemas.microsoft.com/office/drawing/2014/main" val="2512020339"/>
                    </a:ext>
                  </a:extLst>
                </a:gridCol>
                <a:gridCol w="966828">
                  <a:extLst>
                    <a:ext uri="{9D8B030D-6E8A-4147-A177-3AD203B41FA5}">
                      <a16:colId xmlns:a16="http://schemas.microsoft.com/office/drawing/2014/main" val="448956717"/>
                    </a:ext>
                  </a:extLst>
                </a:gridCol>
                <a:gridCol w="880887">
                  <a:extLst>
                    <a:ext uri="{9D8B030D-6E8A-4147-A177-3AD203B41FA5}">
                      <a16:colId xmlns:a16="http://schemas.microsoft.com/office/drawing/2014/main" val="1873746887"/>
                    </a:ext>
                  </a:extLst>
                </a:gridCol>
                <a:gridCol w="1020540">
                  <a:extLst>
                    <a:ext uri="{9D8B030D-6E8A-4147-A177-3AD203B41FA5}">
                      <a16:colId xmlns:a16="http://schemas.microsoft.com/office/drawing/2014/main" val="1501265236"/>
                    </a:ext>
                  </a:extLst>
                </a:gridCol>
                <a:gridCol w="1020540">
                  <a:extLst>
                    <a:ext uri="{9D8B030D-6E8A-4147-A177-3AD203B41FA5}">
                      <a16:colId xmlns:a16="http://schemas.microsoft.com/office/drawing/2014/main" val="2841042991"/>
                    </a:ext>
                  </a:extLst>
                </a:gridCol>
              </a:tblGrid>
              <a:tr h="39158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sv-SE" sz="1300" u="none" strike="noStrike">
                          <a:effectLst/>
                        </a:rPr>
                        <a:t>Instrument</a:t>
                      </a:r>
                      <a:endParaRPr lang="sv-SE" sz="13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300" u="none" strike="noStrike" dirty="0">
                          <a:effectLst/>
                        </a:rPr>
                        <a:t>In-</a:t>
                      </a:r>
                      <a:r>
                        <a:rPr lang="sv-SE" sz="1300" u="none" strike="noStrike" dirty="0" err="1">
                          <a:effectLst/>
                        </a:rPr>
                        <a:t>monolith</a:t>
                      </a:r>
                      <a:endParaRPr lang="sv-SE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ctr"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In-Bunker</a:t>
                      </a:r>
                      <a:endParaRPr lang="sv-SE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Bunker </a:t>
                      </a:r>
                      <a:r>
                        <a:rPr lang="sv-SE" sz="1300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wall</a:t>
                      </a:r>
                      <a:endParaRPr lang="sv-SE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v-SE" sz="1300" u="none" strike="noStrike" dirty="0" err="1">
                          <a:effectLst/>
                        </a:rPr>
                        <a:t>Out</a:t>
                      </a:r>
                      <a:r>
                        <a:rPr lang="sv-SE" sz="1300" u="none" strike="noStrike" dirty="0">
                          <a:effectLst/>
                        </a:rPr>
                        <a:t> </a:t>
                      </a:r>
                      <a:r>
                        <a:rPr lang="sv-SE" sz="1300" u="none" strike="noStrike" dirty="0" err="1">
                          <a:effectLst/>
                        </a:rPr>
                        <a:t>of</a:t>
                      </a:r>
                      <a:r>
                        <a:rPr lang="sv-SE" sz="1300" u="none" strike="noStrike" dirty="0">
                          <a:effectLst/>
                        </a:rPr>
                        <a:t> bunker</a:t>
                      </a:r>
                      <a:endParaRPr lang="sv-SE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817285"/>
                  </a:ext>
                </a:extLst>
              </a:tr>
              <a:tr h="400689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effectLst/>
                        </a:rPr>
                        <a:t>Contract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CTV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Tender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Contract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CTV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Tender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Contract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CTV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Tender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effectLst/>
                        </a:rPr>
                        <a:t>Contract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942948"/>
                  </a:ext>
                </a:extLst>
              </a:tr>
              <a:tr h="236771">
                <a:tc>
                  <a:txBody>
                    <a:bodyPr/>
                    <a:lstStyle/>
                    <a:p>
                      <a:pPr algn="l" rtl="0" fontAlgn="b"/>
                      <a:r>
                        <a:rPr lang="sv-SE" sz="1300" u="none" strike="noStrike" dirty="0">
                          <a:effectLst/>
                        </a:rPr>
                        <a:t>  BEER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 dirty="0">
                          <a:effectLst/>
                        </a:rPr>
                        <a:t>3,3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19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3,5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129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129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129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089784"/>
                  </a:ext>
                </a:extLst>
              </a:tr>
              <a:tr h="230700">
                <a:tc>
                  <a:txBody>
                    <a:bodyPr/>
                    <a:lstStyle/>
                    <a:p>
                      <a:pPr algn="l" rtl="0" fontAlgn="b"/>
                      <a:r>
                        <a:rPr lang="sv-SE" sz="1300" u="none" strike="noStrike">
                          <a:effectLst/>
                        </a:rPr>
                        <a:t>  CSPEC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>
                          <a:effectLst/>
                        </a:rPr>
                        <a:t>3,5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19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19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19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132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132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132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569906"/>
                  </a:ext>
                </a:extLst>
              </a:tr>
              <a:tr h="236771">
                <a:tc>
                  <a:txBody>
                    <a:bodyPr/>
                    <a:lstStyle/>
                    <a:p>
                      <a:pPr algn="l" rtl="0" fontAlgn="b"/>
                      <a:r>
                        <a:rPr lang="sv-SE" sz="1300" u="none" strike="noStrike" dirty="0">
                          <a:effectLst/>
                        </a:rPr>
                        <a:t>  BIFROST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 dirty="0"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19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133.5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133.5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91373"/>
                  </a:ext>
                </a:extLst>
              </a:tr>
              <a:tr h="230700">
                <a:tc>
                  <a:txBody>
                    <a:bodyPr/>
                    <a:lstStyle/>
                    <a:p>
                      <a:pPr algn="l" rtl="0" fontAlgn="b"/>
                      <a:r>
                        <a:rPr lang="sv-SE" sz="1300" u="none" strike="noStrike" dirty="0">
                          <a:effectLst/>
                        </a:rPr>
                        <a:t>  MAGIC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 dirty="0">
                          <a:effectLst/>
                        </a:rPr>
                        <a:t>n/a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1</a:t>
                      </a:r>
                      <a:r>
                        <a:rPr lang="sv-SE" sz="13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sv-SE" sz="1300" u="none" strike="noStrike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130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639215"/>
                  </a:ext>
                </a:extLst>
              </a:tr>
              <a:tr h="236771">
                <a:tc>
                  <a:txBody>
                    <a:bodyPr/>
                    <a:lstStyle/>
                    <a:p>
                      <a:pPr algn="l" rtl="0" fontAlgn="b"/>
                      <a:r>
                        <a:rPr lang="sv-SE" sz="1300" u="none" strike="noStrike" dirty="0">
                          <a:effectLst/>
                        </a:rPr>
                        <a:t>  LOKI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 dirty="0"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3,5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5,5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5,5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5,5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203432"/>
                  </a:ext>
                </a:extLst>
              </a:tr>
              <a:tr h="230700">
                <a:tc>
                  <a:txBody>
                    <a:bodyPr/>
                    <a:lstStyle/>
                    <a:p>
                      <a:pPr algn="l" rtl="0" fontAlgn="b"/>
                      <a:r>
                        <a:rPr lang="sv-SE" sz="1300" u="none" strike="noStrike" dirty="0">
                          <a:effectLst/>
                        </a:rPr>
                        <a:t>  ESTIA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 dirty="0"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17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696825"/>
                  </a:ext>
                </a:extLst>
              </a:tr>
              <a:tr h="236771">
                <a:tc>
                  <a:txBody>
                    <a:bodyPr/>
                    <a:lstStyle/>
                    <a:p>
                      <a:pPr algn="l" rtl="0" fontAlgn="b"/>
                      <a:r>
                        <a:rPr lang="sv-SE" sz="1300" u="none" strike="noStrike">
                          <a:effectLst/>
                        </a:rPr>
                        <a:t>  ODIN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 dirty="0">
                          <a:effectLst/>
                        </a:rPr>
                        <a:t>3,4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18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22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188693"/>
                  </a:ext>
                </a:extLst>
              </a:tr>
              <a:tr h="230700">
                <a:tc>
                  <a:txBody>
                    <a:bodyPr/>
                    <a:lstStyle/>
                    <a:p>
                      <a:pPr algn="l" rtl="0" fontAlgn="b"/>
                      <a:r>
                        <a:rPr lang="sv-SE" sz="1300" u="none" strike="noStrike" dirty="0">
                          <a:effectLst/>
                        </a:rPr>
                        <a:t>  DREAM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>
                          <a:effectLst/>
                        </a:rPr>
                        <a:t>3,5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17.5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17.5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3,5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3.5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49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49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21773"/>
                  </a:ext>
                </a:extLst>
              </a:tr>
              <a:tr h="236771"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 dirty="0">
                          <a:effectLst/>
                        </a:rPr>
                        <a:t>NMX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 dirty="0">
                          <a:effectLst/>
                        </a:rPr>
                        <a:t>3,4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508423"/>
                  </a:ext>
                </a:extLst>
              </a:tr>
              <a:tr h="230700"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 dirty="0">
                          <a:effectLst/>
                        </a:rPr>
                        <a:t>SKADI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 dirty="0"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6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19.4</a:t>
                      </a: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817513"/>
                  </a:ext>
                </a:extLst>
              </a:tr>
              <a:tr h="236771"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>
                          <a:effectLst/>
                        </a:rPr>
                        <a:t>T-REX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441603"/>
                  </a:ext>
                </a:extLst>
              </a:tr>
              <a:tr h="230700"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>
                          <a:effectLst/>
                        </a:rPr>
                        <a:t>MIRACLES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>
                          <a:effectLst/>
                        </a:rPr>
                        <a:t>3,5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376039"/>
                  </a:ext>
                </a:extLst>
              </a:tr>
              <a:tr h="236771"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>
                          <a:effectLst/>
                        </a:rPr>
                        <a:t>HEIMDAL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06537"/>
                  </a:ext>
                </a:extLst>
              </a:tr>
              <a:tr h="230700"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>
                          <a:effectLst/>
                        </a:rPr>
                        <a:t>FREIA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>
                          <a:effectLst/>
                        </a:rPr>
                        <a:t>3,5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5765"/>
                  </a:ext>
                </a:extLst>
              </a:tr>
              <a:tr h="230700"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>
                          <a:effectLst/>
                        </a:rPr>
                        <a:t>VESPA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u="none" strike="noStrike">
                          <a:effectLst/>
                        </a:rPr>
                        <a:t>3,5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solidFill>
                            <a:srgbClr val="FFFFFF"/>
                          </a:solidFill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>
                          <a:effectLst/>
                        </a:rPr>
                        <a:t>0</a:t>
                      </a:r>
                      <a:endParaRPr lang="sv-SE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300" u="none" strike="noStrike" dirty="0">
                          <a:effectLst/>
                        </a:rPr>
                        <a:t>0</a:t>
                      </a:r>
                      <a:endParaRPr lang="sv-SE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258898"/>
                  </a:ext>
                </a:extLst>
              </a:tr>
              <a:tr h="230700"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b="1" u="none" strike="noStrike" dirty="0">
                          <a:effectLst/>
                        </a:rPr>
                        <a:t>SUM</a:t>
                      </a:r>
                      <a:endParaRPr lang="sv-S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b="1" u="none" strike="noStrike" dirty="0">
                          <a:effectLst/>
                        </a:rPr>
                        <a:t>48.6</a:t>
                      </a:r>
                      <a:endParaRPr lang="sv-S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123</a:t>
                      </a:r>
                      <a:endParaRPr lang="sv-SE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78.5</a:t>
                      </a:r>
                      <a:endParaRPr lang="sv-SE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42</a:t>
                      </a:r>
                      <a:endParaRPr lang="sv-SE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31.5</a:t>
                      </a:r>
                      <a:endParaRPr lang="sv-SE" sz="13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17,5</a:t>
                      </a: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10.5</a:t>
                      </a:r>
                    </a:p>
                  </a:txBody>
                  <a:tcPr marL="91066" marR="6071" marT="6071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b="1" u="none" strike="noStrike" dirty="0">
                          <a:effectLst/>
                        </a:rPr>
                        <a:t>637.4</a:t>
                      </a:r>
                      <a:endParaRPr lang="sv-S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b="1" u="none" strike="noStrike" dirty="0">
                          <a:effectLst/>
                        </a:rPr>
                        <a:t>471</a:t>
                      </a:r>
                      <a:endParaRPr lang="sv-S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300" b="1" u="none" strike="noStrike" dirty="0">
                          <a:effectLst/>
                        </a:rPr>
                        <a:t>288,5</a:t>
                      </a:r>
                      <a:endParaRPr lang="sv-SE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66" marR="6071" marT="6071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435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646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34440-0048-3348-BB06-1A55FD67E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Six</a:t>
            </a:r>
            <a:r>
              <a:rPr lang="sv-SE" dirty="0"/>
              <a:t> </a:t>
            </a:r>
            <a:r>
              <a:rPr lang="sv-SE" dirty="0" err="1"/>
              <a:t>Months</a:t>
            </a:r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20E51-5630-344A-B21A-A49150CF0C3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Autofit/>
          </a:bodyPr>
          <a:lstStyle/>
          <a:p>
            <a:r>
              <a:rPr lang="sv-SE" dirty="0" err="1"/>
              <a:t>Manufacturing</a:t>
            </a:r>
            <a:r>
              <a:rPr lang="sv-SE" dirty="0"/>
              <a:t> </a:t>
            </a:r>
            <a:r>
              <a:rPr lang="sv-SE" dirty="0" err="1"/>
              <a:t>progressing</a:t>
            </a:r>
            <a:r>
              <a:rPr lang="sv-SE" dirty="0"/>
              <a:t> for </a:t>
            </a:r>
            <a:r>
              <a:rPr lang="sv-SE" dirty="0" err="1"/>
              <a:t>First</a:t>
            </a:r>
            <a:r>
              <a:rPr lang="sv-SE" dirty="0"/>
              <a:t> 8 Instruments*</a:t>
            </a:r>
          </a:p>
          <a:p>
            <a:r>
              <a:rPr lang="sv-SE" dirty="0" err="1"/>
              <a:t>First</a:t>
            </a:r>
            <a:r>
              <a:rPr lang="sv-SE" dirty="0"/>
              <a:t> Installations in E01 &amp; E02</a:t>
            </a:r>
          </a:p>
        </p:txBody>
      </p:sp>
      <p:graphicFrame>
        <p:nvGraphicFramePr>
          <p:cNvPr id="70" name="Content Placeholder 9">
            <a:extLst>
              <a:ext uri="{FF2B5EF4-FFF2-40B4-BE49-F238E27FC236}">
                <a16:creationId xmlns:a16="http://schemas.microsoft.com/office/drawing/2014/main" id="{C04C3A3A-276C-DA48-B6FF-13DCE509EC0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858876" y="1432267"/>
          <a:ext cx="7139922" cy="506890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995082">
                  <a:extLst>
                    <a:ext uri="{9D8B030D-6E8A-4147-A177-3AD203B41FA5}">
                      <a16:colId xmlns:a16="http://schemas.microsoft.com/office/drawing/2014/main" val="2627921560"/>
                    </a:ext>
                  </a:extLst>
                </a:gridCol>
                <a:gridCol w="512070">
                  <a:extLst>
                    <a:ext uri="{9D8B030D-6E8A-4147-A177-3AD203B41FA5}">
                      <a16:colId xmlns:a16="http://schemas.microsoft.com/office/drawing/2014/main" val="3511617764"/>
                    </a:ext>
                  </a:extLst>
                </a:gridCol>
                <a:gridCol w="512070">
                  <a:extLst>
                    <a:ext uri="{9D8B030D-6E8A-4147-A177-3AD203B41FA5}">
                      <a16:colId xmlns:a16="http://schemas.microsoft.com/office/drawing/2014/main" val="1013529673"/>
                    </a:ext>
                  </a:extLst>
                </a:gridCol>
                <a:gridCol w="512070">
                  <a:extLst>
                    <a:ext uri="{9D8B030D-6E8A-4147-A177-3AD203B41FA5}">
                      <a16:colId xmlns:a16="http://schemas.microsoft.com/office/drawing/2014/main" val="3594039112"/>
                    </a:ext>
                  </a:extLst>
                </a:gridCol>
                <a:gridCol w="512070">
                  <a:extLst>
                    <a:ext uri="{9D8B030D-6E8A-4147-A177-3AD203B41FA5}">
                      <a16:colId xmlns:a16="http://schemas.microsoft.com/office/drawing/2014/main" val="3205766959"/>
                    </a:ext>
                  </a:extLst>
                </a:gridCol>
                <a:gridCol w="512070">
                  <a:extLst>
                    <a:ext uri="{9D8B030D-6E8A-4147-A177-3AD203B41FA5}">
                      <a16:colId xmlns:a16="http://schemas.microsoft.com/office/drawing/2014/main" val="402040443"/>
                    </a:ext>
                  </a:extLst>
                </a:gridCol>
                <a:gridCol w="512070">
                  <a:extLst>
                    <a:ext uri="{9D8B030D-6E8A-4147-A177-3AD203B41FA5}">
                      <a16:colId xmlns:a16="http://schemas.microsoft.com/office/drawing/2014/main" val="810404622"/>
                    </a:ext>
                  </a:extLst>
                </a:gridCol>
                <a:gridCol w="512070">
                  <a:extLst>
                    <a:ext uri="{9D8B030D-6E8A-4147-A177-3AD203B41FA5}">
                      <a16:colId xmlns:a16="http://schemas.microsoft.com/office/drawing/2014/main" val="2401164337"/>
                    </a:ext>
                  </a:extLst>
                </a:gridCol>
                <a:gridCol w="512070">
                  <a:extLst>
                    <a:ext uri="{9D8B030D-6E8A-4147-A177-3AD203B41FA5}">
                      <a16:colId xmlns:a16="http://schemas.microsoft.com/office/drawing/2014/main" val="1843345240"/>
                    </a:ext>
                  </a:extLst>
                </a:gridCol>
                <a:gridCol w="538193">
                  <a:extLst>
                    <a:ext uri="{9D8B030D-6E8A-4147-A177-3AD203B41FA5}">
                      <a16:colId xmlns:a16="http://schemas.microsoft.com/office/drawing/2014/main" val="2220356210"/>
                    </a:ext>
                  </a:extLst>
                </a:gridCol>
                <a:gridCol w="485947">
                  <a:extLst>
                    <a:ext uri="{9D8B030D-6E8A-4147-A177-3AD203B41FA5}">
                      <a16:colId xmlns:a16="http://schemas.microsoft.com/office/drawing/2014/main" val="3082194483"/>
                    </a:ext>
                  </a:extLst>
                </a:gridCol>
                <a:gridCol w="512070">
                  <a:extLst>
                    <a:ext uri="{9D8B030D-6E8A-4147-A177-3AD203B41FA5}">
                      <a16:colId xmlns:a16="http://schemas.microsoft.com/office/drawing/2014/main" val="200433185"/>
                    </a:ext>
                  </a:extLst>
                </a:gridCol>
                <a:gridCol w="512070">
                  <a:extLst>
                    <a:ext uri="{9D8B030D-6E8A-4147-A177-3AD203B41FA5}">
                      <a16:colId xmlns:a16="http://schemas.microsoft.com/office/drawing/2014/main" val="4129710052"/>
                    </a:ext>
                  </a:extLst>
                </a:gridCol>
              </a:tblGrid>
              <a:tr h="496907">
                <a:tc>
                  <a:txBody>
                    <a:bodyPr/>
                    <a:lstStyle/>
                    <a:p>
                      <a:r>
                        <a:rPr lang="sv-SE" sz="1400" b="0" dirty="0"/>
                        <a:t>2019-2020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0" dirty="0"/>
                        <a:t>Sep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0" dirty="0" err="1"/>
                        <a:t>Oct</a:t>
                      </a:r>
                      <a:endParaRPr lang="sv-SE" sz="1400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0" dirty="0"/>
                        <a:t>Nov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0" dirty="0"/>
                        <a:t>Dec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0" dirty="0"/>
                        <a:t>Jan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0" dirty="0"/>
                        <a:t>Feb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0" dirty="0"/>
                        <a:t>Mar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0" dirty="0"/>
                        <a:t>Apr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0" dirty="0"/>
                        <a:t>May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0" dirty="0"/>
                        <a:t>Jun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0" dirty="0"/>
                        <a:t>Jul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400" b="0" dirty="0"/>
                        <a:t>Aug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3918654"/>
                  </a:ext>
                </a:extLst>
              </a:tr>
              <a:tr h="295015">
                <a:tc>
                  <a:txBody>
                    <a:bodyPr/>
                    <a:lstStyle/>
                    <a:p>
                      <a:r>
                        <a:rPr lang="sv-SE" sz="1400" dirty="0" err="1"/>
                        <a:t>LoKI</a:t>
                      </a:r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7315"/>
                  </a:ext>
                </a:extLst>
              </a:tr>
              <a:tr h="295015">
                <a:tc>
                  <a:txBody>
                    <a:bodyPr/>
                    <a:lstStyle/>
                    <a:p>
                      <a:r>
                        <a:rPr lang="sv-SE" sz="1400" dirty="0"/>
                        <a:t>SKADI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5918715"/>
                  </a:ext>
                </a:extLst>
              </a:tr>
              <a:tr h="295015">
                <a:tc>
                  <a:txBody>
                    <a:bodyPr/>
                    <a:lstStyle/>
                    <a:p>
                      <a:r>
                        <a:rPr lang="sv-SE" sz="1400" dirty="0"/>
                        <a:t>ESTIA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348228"/>
                  </a:ext>
                </a:extLst>
              </a:tr>
              <a:tr h="295015">
                <a:tc>
                  <a:txBody>
                    <a:bodyPr/>
                    <a:lstStyle/>
                    <a:p>
                      <a:r>
                        <a:rPr lang="sv-SE" sz="1400" dirty="0"/>
                        <a:t>FREIA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422519"/>
                  </a:ext>
                </a:extLst>
              </a:tr>
              <a:tr h="295015">
                <a:tc>
                  <a:txBody>
                    <a:bodyPr/>
                    <a:lstStyle/>
                    <a:p>
                      <a:r>
                        <a:rPr lang="sv-SE" sz="1400" dirty="0"/>
                        <a:t>NMX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653637"/>
                  </a:ext>
                </a:extLst>
              </a:tr>
              <a:tr h="295015">
                <a:tc>
                  <a:txBody>
                    <a:bodyPr/>
                    <a:lstStyle/>
                    <a:p>
                      <a:r>
                        <a:rPr lang="sv-SE" sz="1400" dirty="0"/>
                        <a:t>MAGIC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025361"/>
                  </a:ext>
                </a:extLst>
              </a:tr>
              <a:tr h="295015">
                <a:tc>
                  <a:txBody>
                    <a:bodyPr/>
                    <a:lstStyle/>
                    <a:p>
                      <a:r>
                        <a:rPr lang="sv-SE" sz="1400" dirty="0"/>
                        <a:t>HEIMDAL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013829"/>
                  </a:ext>
                </a:extLst>
              </a:tr>
              <a:tr h="295015">
                <a:tc>
                  <a:txBody>
                    <a:bodyPr/>
                    <a:lstStyle/>
                    <a:p>
                      <a:r>
                        <a:rPr lang="sv-SE" sz="1400" dirty="0"/>
                        <a:t>DREAM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5404103"/>
                  </a:ext>
                </a:extLst>
              </a:tr>
              <a:tr h="295015">
                <a:tc>
                  <a:txBody>
                    <a:bodyPr/>
                    <a:lstStyle/>
                    <a:p>
                      <a:r>
                        <a:rPr lang="sv-SE" sz="1400" dirty="0"/>
                        <a:t>BEER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35657"/>
                  </a:ext>
                </a:extLst>
              </a:tr>
              <a:tr h="295015">
                <a:tc>
                  <a:txBody>
                    <a:bodyPr/>
                    <a:lstStyle/>
                    <a:p>
                      <a:r>
                        <a:rPr lang="sv-SE" sz="1400" dirty="0"/>
                        <a:t>ODIN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817229"/>
                  </a:ext>
                </a:extLst>
              </a:tr>
              <a:tr h="295015">
                <a:tc>
                  <a:txBody>
                    <a:bodyPr/>
                    <a:lstStyle/>
                    <a:p>
                      <a:r>
                        <a:rPr lang="sv-SE" sz="1400" dirty="0"/>
                        <a:t>CSPEC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114489"/>
                  </a:ext>
                </a:extLst>
              </a:tr>
              <a:tr h="295015">
                <a:tc>
                  <a:txBody>
                    <a:bodyPr/>
                    <a:lstStyle/>
                    <a:p>
                      <a:r>
                        <a:rPr lang="sv-SE" sz="1400" dirty="0"/>
                        <a:t>BIFROST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974826"/>
                  </a:ext>
                </a:extLst>
              </a:tr>
              <a:tr h="295015">
                <a:tc>
                  <a:txBody>
                    <a:bodyPr/>
                    <a:lstStyle/>
                    <a:p>
                      <a:r>
                        <a:rPr lang="sv-SE" sz="1400" dirty="0"/>
                        <a:t>MIRACLES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87997"/>
                  </a:ext>
                </a:extLst>
              </a:tr>
              <a:tr h="295015">
                <a:tc>
                  <a:txBody>
                    <a:bodyPr/>
                    <a:lstStyle/>
                    <a:p>
                      <a:r>
                        <a:rPr lang="sv-SE" sz="1400" dirty="0"/>
                        <a:t>T-REX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798818"/>
                  </a:ext>
                </a:extLst>
              </a:tr>
              <a:tr h="295015">
                <a:tc>
                  <a:txBody>
                    <a:bodyPr/>
                    <a:lstStyle/>
                    <a:p>
                      <a:r>
                        <a:rPr lang="sv-SE" sz="1400" dirty="0"/>
                        <a:t>VESPA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sv-SE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010967"/>
                  </a:ext>
                </a:extLst>
              </a:tr>
            </a:tbl>
          </a:graphicData>
        </a:graphic>
      </p:graphicFrame>
      <p:sp>
        <p:nvSpPr>
          <p:cNvPr id="71" name="Oval 70">
            <a:extLst>
              <a:ext uri="{FF2B5EF4-FFF2-40B4-BE49-F238E27FC236}">
                <a16:creationId xmlns:a16="http://schemas.microsoft.com/office/drawing/2014/main" id="{0F9689A4-3B1E-8B41-8578-F5E28C206568}"/>
              </a:ext>
            </a:extLst>
          </p:cNvPr>
          <p:cNvSpPr/>
          <p:nvPr/>
        </p:nvSpPr>
        <p:spPr>
          <a:xfrm>
            <a:off x="5925130" y="2048588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9685501-0C03-9148-834D-38A0DA4E9527}"/>
              </a:ext>
            </a:extLst>
          </p:cNvPr>
          <p:cNvSpPr/>
          <p:nvPr/>
        </p:nvSpPr>
        <p:spPr>
          <a:xfrm>
            <a:off x="5969198" y="4460094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A801CA54-B281-F547-B62C-70A9DF087184}"/>
              </a:ext>
            </a:extLst>
          </p:cNvPr>
          <p:cNvSpPr/>
          <p:nvPr/>
        </p:nvSpPr>
        <p:spPr>
          <a:xfrm>
            <a:off x="7020971" y="3254341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3C36295-4BB9-0B4B-9FCF-817302560738}"/>
              </a:ext>
            </a:extLst>
          </p:cNvPr>
          <p:cNvSpPr/>
          <p:nvPr/>
        </p:nvSpPr>
        <p:spPr>
          <a:xfrm>
            <a:off x="7538880" y="5398283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ECD7588-9585-8749-B565-4BA8EB13807B}"/>
              </a:ext>
            </a:extLst>
          </p:cNvPr>
          <p:cNvSpPr/>
          <p:nvPr/>
        </p:nvSpPr>
        <p:spPr>
          <a:xfrm>
            <a:off x="7538880" y="4773787"/>
            <a:ext cx="134470" cy="13447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588A63B-8FCA-2F47-B833-733CFFE99AF1}"/>
              </a:ext>
            </a:extLst>
          </p:cNvPr>
          <p:cNvSpPr/>
          <p:nvPr/>
        </p:nvSpPr>
        <p:spPr>
          <a:xfrm>
            <a:off x="7556703" y="4440700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07930883-1706-F849-AD5B-7C31BFEB2470}"/>
              </a:ext>
            </a:extLst>
          </p:cNvPr>
          <p:cNvSpPr/>
          <p:nvPr/>
        </p:nvSpPr>
        <p:spPr>
          <a:xfrm>
            <a:off x="7530038" y="3254341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2B7F34B-44D0-ED4A-9388-3CAB0956A6DF}"/>
              </a:ext>
            </a:extLst>
          </p:cNvPr>
          <p:cNvSpPr/>
          <p:nvPr/>
        </p:nvSpPr>
        <p:spPr>
          <a:xfrm>
            <a:off x="8032062" y="2048588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390622D4-9EBA-1B4F-8BD7-402840201A58}"/>
              </a:ext>
            </a:extLst>
          </p:cNvPr>
          <p:cNvSpPr/>
          <p:nvPr/>
        </p:nvSpPr>
        <p:spPr>
          <a:xfrm>
            <a:off x="7978110" y="5387266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AF56C67-3A2F-874B-9FA8-73AEBD4B93D7}"/>
              </a:ext>
            </a:extLst>
          </p:cNvPr>
          <p:cNvSpPr/>
          <p:nvPr/>
        </p:nvSpPr>
        <p:spPr>
          <a:xfrm>
            <a:off x="9060740" y="5398283"/>
            <a:ext cx="134470" cy="13447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83C59739-CB21-6A49-9A31-00FC3D11C9EF}"/>
              </a:ext>
            </a:extLst>
          </p:cNvPr>
          <p:cNvSpPr/>
          <p:nvPr/>
        </p:nvSpPr>
        <p:spPr>
          <a:xfrm>
            <a:off x="9119010" y="2641379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636D640-FA76-0C43-BDB6-D81ECD84635B}"/>
              </a:ext>
            </a:extLst>
          </p:cNvPr>
          <p:cNvSpPr/>
          <p:nvPr/>
        </p:nvSpPr>
        <p:spPr>
          <a:xfrm>
            <a:off x="10039657" y="3842877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A47D4785-63CA-354F-936E-DD07DE8AA181}"/>
              </a:ext>
            </a:extLst>
          </p:cNvPr>
          <p:cNvSpPr/>
          <p:nvPr/>
        </p:nvSpPr>
        <p:spPr>
          <a:xfrm>
            <a:off x="10174127" y="2048588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F9E3ACF1-1024-704B-8CE7-925A3EE684EF}"/>
              </a:ext>
            </a:extLst>
          </p:cNvPr>
          <p:cNvSpPr/>
          <p:nvPr/>
        </p:nvSpPr>
        <p:spPr>
          <a:xfrm>
            <a:off x="10286784" y="3842877"/>
            <a:ext cx="134470" cy="13447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8F46724-C641-8A4C-9CFE-2C513D2EDDFA}"/>
              </a:ext>
            </a:extLst>
          </p:cNvPr>
          <p:cNvSpPr/>
          <p:nvPr/>
        </p:nvSpPr>
        <p:spPr>
          <a:xfrm>
            <a:off x="10632209" y="3254341"/>
            <a:ext cx="134470" cy="13447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F60C74B-95BF-0D4B-880A-27B034F34453}"/>
              </a:ext>
            </a:extLst>
          </p:cNvPr>
          <p:cNvSpPr/>
          <p:nvPr/>
        </p:nvSpPr>
        <p:spPr>
          <a:xfrm>
            <a:off x="10640079" y="2053747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8" name="Straight Connector 87" title="IKON">
            <a:extLst>
              <a:ext uri="{FF2B5EF4-FFF2-40B4-BE49-F238E27FC236}">
                <a16:creationId xmlns:a16="http://schemas.microsoft.com/office/drawing/2014/main" id="{0DB8BB71-3045-2646-94FF-171187773674}"/>
              </a:ext>
            </a:extLst>
          </p:cNvPr>
          <p:cNvCxnSpPr/>
          <p:nvPr/>
        </p:nvCxnSpPr>
        <p:spPr>
          <a:xfrm>
            <a:off x="6176306" y="1923313"/>
            <a:ext cx="0" cy="4581414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 title="IKON">
            <a:extLst>
              <a:ext uri="{FF2B5EF4-FFF2-40B4-BE49-F238E27FC236}">
                <a16:creationId xmlns:a16="http://schemas.microsoft.com/office/drawing/2014/main" id="{00DC9F57-DA2E-C84C-847A-67A7D160C947}"/>
              </a:ext>
            </a:extLst>
          </p:cNvPr>
          <p:cNvCxnSpPr/>
          <p:nvPr/>
        </p:nvCxnSpPr>
        <p:spPr>
          <a:xfrm>
            <a:off x="6813178" y="1923313"/>
            <a:ext cx="0" cy="4581414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 title="IKON">
            <a:extLst>
              <a:ext uri="{FF2B5EF4-FFF2-40B4-BE49-F238E27FC236}">
                <a16:creationId xmlns:a16="http://schemas.microsoft.com/office/drawing/2014/main" id="{70AB2047-947B-D746-A880-E621C9D0FBF3}"/>
              </a:ext>
            </a:extLst>
          </p:cNvPr>
          <p:cNvCxnSpPr/>
          <p:nvPr/>
        </p:nvCxnSpPr>
        <p:spPr>
          <a:xfrm>
            <a:off x="6526092" y="1925941"/>
            <a:ext cx="0" cy="4581414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 title="IKON">
            <a:extLst>
              <a:ext uri="{FF2B5EF4-FFF2-40B4-BE49-F238E27FC236}">
                <a16:creationId xmlns:a16="http://schemas.microsoft.com/office/drawing/2014/main" id="{B9BC5B24-F060-B54A-AF3C-9822606AA391}"/>
              </a:ext>
            </a:extLst>
          </p:cNvPr>
          <p:cNvCxnSpPr/>
          <p:nvPr/>
        </p:nvCxnSpPr>
        <p:spPr>
          <a:xfrm>
            <a:off x="6669957" y="1923313"/>
            <a:ext cx="0" cy="4581414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621E1580-8525-5D42-BD2F-B5740F74E4C5}"/>
              </a:ext>
            </a:extLst>
          </p:cNvPr>
          <p:cNvSpPr txBox="1"/>
          <p:nvPr/>
        </p:nvSpPr>
        <p:spPr>
          <a:xfrm rot="16200000">
            <a:off x="5762991" y="5796943"/>
            <a:ext cx="775521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 defTabSz="456870"/>
            <a:r>
              <a:rPr lang="en-US" sz="1600" dirty="0">
                <a:solidFill>
                  <a:schemeClr val="accent6"/>
                </a:solidFill>
              </a:rPr>
              <a:t>IKON17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1F6D088-04B1-5840-803D-77E1AACC8FAB}"/>
              </a:ext>
            </a:extLst>
          </p:cNvPr>
          <p:cNvSpPr txBox="1"/>
          <p:nvPr/>
        </p:nvSpPr>
        <p:spPr>
          <a:xfrm rot="16200000">
            <a:off x="6511867" y="2172561"/>
            <a:ext cx="691415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defTabSz="456870"/>
            <a:r>
              <a:rPr lang="en-US" sz="1600" dirty="0">
                <a:solidFill>
                  <a:schemeClr val="accent6"/>
                </a:solidFill>
              </a:rPr>
              <a:t>SAC 23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A2B58AF-8852-5C4A-BFFF-98F5530F7E15}"/>
              </a:ext>
            </a:extLst>
          </p:cNvPr>
          <p:cNvSpPr txBox="1"/>
          <p:nvPr/>
        </p:nvSpPr>
        <p:spPr>
          <a:xfrm rot="16200000">
            <a:off x="6399517" y="3212951"/>
            <a:ext cx="54964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defTabSz="456870"/>
            <a:r>
              <a:rPr lang="en-US" sz="1600" dirty="0">
                <a:solidFill>
                  <a:schemeClr val="accent6"/>
                </a:solidFill>
              </a:rPr>
              <a:t>ICB13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B9A885B-F215-BE4B-AA94-1DC5525491AD}"/>
              </a:ext>
            </a:extLst>
          </p:cNvPr>
          <p:cNvSpPr txBox="1"/>
          <p:nvPr/>
        </p:nvSpPr>
        <p:spPr>
          <a:xfrm rot="16200000">
            <a:off x="6168886" y="2334335"/>
            <a:ext cx="691415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defTabSz="456870"/>
            <a:r>
              <a:rPr lang="en-US" sz="1600" dirty="0">
                <a:solidFill>
                  <a:schemeClr val="accent6"/>
                </a:solidFill>
              </a:rPr>
              <a:t>IKRC19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6E536AB0-D4AF-C245-82A9-5F1F662758B3}"/>
              </a:ext>
            </a:extLst>
          </p:cNvPr>
          <p:cNvSpPr/>
          <p:nvPr/>
        </p:nvSpPr>
        <p:spPr>
          <a:xfrm>
            <a:off x="6654408" y="5982505"/>
            <a:ext cx="134470" cy="13447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8F649BAB-BDED-AF4E-B5BC-70F173C74BCA}"/>
              </a:ext>
            </a:extLst>
          </p:cNvPr>
          <p:cNvSpPr/>
          <p:nvPr/>
        </p:nvSpPr>
        <p:spPr>
          <a:xfrm>
            <a:off x="6567894" y="5331048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EB7FABA-99D8-2E48-84E8-5467336552EB}"/>
              </a:ext>
            </a:extLst>
          </p:cNvPr>
          <p:cNvSpPr/>
          <p:nvPr/>
        </p:nvSpPr>
        <p:spPr>
          <a:xfrm>
            <a:off x="6722776" y="5420549"/>
            <a:ext cx="134470" cy="13447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16FF7DB-D674-2949-9C1D-F8FE15FAA2CE}"/>
              </a:ext>
            </a:extLst>
          </p:cNvPr>
          <p:cNvSpPr/>
          <p:nvPr/>
        </p:nvSpPr>
        <p:spPr>
          <a:xfrm>
            <a:off x="6636262" y="4479314"/>
            <a:ext cx="134470" cy="13447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00" name="Straight Connector 99" title="IKON">
            <a:extLst>
              <a:ext uri="{FF2B5EF4-FFF2-40B4-BE49-F238E27FC236}">
                <a16:creationId xmlns:a16="http://schemas.microsoft.com/office/drawing/2014/main" id="{CEE02A8D-6BE1-F646-927F-1EF78CDBAC9F}"/>
              </a:ext>
            </a:extLst>
          </p:cNvPr>
          <p:cNvCxnSpPr/>
          <p:nvPr/>
        </p:nvCxnSpPr>
        <p:spPr>
          <a:xfrm>
            <a:off x="8688540" y="1924960"/>
            <a:ext cx="0" cy="4581414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ACE06EC1-9AD7-1342-B83C-27B2E1FFA18C}"/>
              </a:ext>
            </a:extLst>
          </p:cNvPr>
          <p:cNvSpPr txBox="1"/>
          <p:nvPr/>
        </p:nvSpPr>
        <p:spPr>
          <a:xfrm rot="16200000">
            <a:off x="8300746" y="5788064"/>
            <a:ext cx="778876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 defTabSz="456870"/>
            <a:r>
              <a:rPr lang="en-US" sz="1600" dirty="0">
                <a:solidFill>
                  <a:schemeClr val="accent6"/>
                </a:solidFill>
              </a:rPr>
              <a:t>IKON18</a:t>
            </a:r>
          </a:p>
        </p:txBody>
      </p:sp>
      <p:cxnSp>
        <p:nvCxnSpPr>
          <p:cNvPr id="102" name="Straight Connector 101" title="IKON">
            <a:extLst>
              <a:ext uri="{FF2B5EF4-FFF2-40B4-BE49-F238E27FC236}">
                <a16:creationId xmlns:a16="http://schemas.microsoft.com/office/drawing/2014/main" id="{033B77AF-24D2-1F40-80C3-3F4D1B82A44D}"/>
              </a:ext>
            </a:extLst>
          </p:cNvPr>
          <p:cNvCxnSpPr/>
          <p:nvPr/>
        </p:nvCxnSpPr>
        <p:spPr>
          <a:xfrm>
            <a:off x="9750985" y="1920465"/>
            <a:ext cx="0" cy="4581414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6E420359-08C6-0E43-B7B6-33D66E712DD3}"/>
              </a:ext>
            </a:extLst>
          </p:cNvPr>
          <p:cNvSpPr txBox="1"/>
          <p:nvPr/>
        </p:nvSpPr>
        <p:spPr>
          <a:xfrm rot="16200000">
            <a:off x="9480545" y="4888046"/>
            <a:ext cx="549643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defTabSz="456870"/>
            <a:r>
              <a:rPr lang="en-US" sz="1600" dirty="0">
                <a:solidFill>
                  <a:schemeClr val="accent6"/>
                </a:solidFill>
              </a:rPr>
              <a:t>ICB14</a:t>
            </a:r>
          </a:p>
        </p:txBody>
      </p:sp>
      <p:cxnSp>
        <p:nvCxnSpPr>
          <p:cNvPr id="104" name="Straight Connector 103" title="IKON">
            <a:extLst>
              <a:ext uri="{FF2B5EF4-FFF2-40B4-BE49-F238E27FC236}">
                <a16:creationId xmlns:a16="http://schemas.microsoft.com/office/drawing/2014/main" id="{48648269-E268-0D45-9D7A-6D67486B773F}"/>
              </a:ext>
            </a:extLst>
          </p:cNvPr>
          <p:cNvCxnSpPr/>
          <p:nvPr/>
        </p:nvCxnSpPr>
        <p:spPr>
          <a:xfrm>
            <a:off x="10010926" y="1916359"/>
            <a:ext cx="0" cy="4581414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07EC96D0-8D10-D34C-876E-DF3623BB24FE}"/>
              </a:ext>
            </a:extLst>
          </p:cNvPr>
          <p:cNvSpPr txBox="1"/>
          <p:nvPr/>
        </p:nvSpPr>
        <p:spPr>
          <a:xfrm rot="16200000">
            <a:off x="9687581" y="2185177"/>
            <a:ext cx="691415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defTabSz="456870"/>
            <a:r>
              <a:rPr lang="en-US" sz="1600" dirty="0">
                <a:solidFill>
                  <a:schemeClr val="accent6"/>
                </a:solidFill>
              </a:rPr>
              <a:t>SAC 24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BF9034A2-3D07-F14A-AC28-72F332761291}"/>
              </a:ext>
            </a:extLst>
          </p:cNvPr>
          <p:cNvSpPr/>
          <p:nvPr/>
        </p:nvSpPr>
        <p:spPr>
          <a:xfrm>
            <a:off x="7203470" y="3254341"/>
            <a:ext cx="134470" cy="13447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356CC151-3168-F746-BD79-FE340B815E6C}"/>
              </a:ext>
            </a:extLst>
          </p:cNvPr>
          <p:cNvSpPr/>
          <p:nvPr/>
        </p:nvSpPr>
        <p:spPr>
          <a:xfrm>
            <a:off x="8195358" y="5387266"/>
            <a:ext cx="134470" cy="13447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6AEA6C4C-58C6-714D-8B72-C879CA92BA29}"/>
              </a:ext>
            </a:extLst>
          </p:cNvPr>
          <p:cNvSpPr/>
          <p:nvPr/>
        </p:nvSpPr>
        <p:spPr>
          <a:xfrm>
            <a:off x="8489480" y="3254341"/>
            <a:ext cx="134470" cy="13447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1B7C7F5A-64B0-374B-B8FD-5B92484D3CDF}"/>
              </a:ext>
            </a:extLst>
          </p:cNvPr>
          <p:cNvSpPr/>
          <p:nvPr/>
        </p:nvSpPr>
        <p:spPr>
          <a:xfrm>
            <a:off x="5873695" y="2454102"/>
            <a:ext cx="278167" cy="75079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v-SE" sz="1200" dirty="0"/>
              <a:t>24-25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1FE7920-5CE7-884D-A18C-A91DC99D9867}"/>
              </a:ext>
            </a:extLst>
          </p:cNvPr>
          <p:cNvSpPr/>
          <p:nvPr/>
        </p:nvSpPr>
        <p:spPr>
          <a:xfrm>
            <a:off x="6091283" y="1922513"/>
            <a:ext cx="278167" cy="75079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v-SE" sz="1200" dirty="0"/>
              <a:t>25-26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2D3E99E8-295E-E342-85B3-E843557894EF}"/>
              </a:ext>
            </a:extLst>
          </p:cNvPr>
          <p:cNvSpPr/>
          <p:nvPr/>
        </p:nvSpPr>
        <p:spPr>
          <a:xfrm>
            <a:off x="6387865" y="3782787"/>
            <a:ext cx="278167" cy="75079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v-SE" sz="1200" dirty="0"/>
              <a:t>10-11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3DAF82D5-9BBF-9342-9997-707FD4EA5FA7}"/>
              </a:ext>
            </a:extLst>
          </p:cNvPr>
          <p:cNvSpPr/>
          <p:nvPr/>
        </p:nvSpPr>
        <p:spPr>
          <a:xfrm>
            <a:off x="6322839" y="5398283"/>
            <a:ext cx="278167" cy="75079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v-SE" sz="1200" dirty="0"/>
              <a:t>7-8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036E06D5-AA8D-C944-8200-8FEF7C442851}"/>
              </a:ext>
            </a:extLst>
          </p:cNvPr>
          <p:cNvSpPr/>
          <p:nvPr/>
        </p:nvSpPr>
        <p:spPr>
          <a:xfrm>
            <a:off x="6418182" y="4622256"/>
            <a:ext cx="278167" cy="7003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v-SE" sz="1200" dirty="0"/>
              <a:t>15-16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60FF9617-CE5F-A246-B1AB-99C0D1EE2B57}"/>
              </a:ext>
            </a:extLst>
          </p:cNvPr>
          <p:cNvSpPr/>
          <p:nvPr/>
        </p:nvSpPr>
        <p:spPr>
          <a:xfrm>
            <a:off x="9471664" y="3816721"/>
            <a:ext cx="278167" cy="75079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v-SE" sz="1200" dirty="0"/>
              <a:t>24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587EDC6-07A1-EA48-8FEF-C9EBBE3906B7}"/>
              </a:ext>
            </a:extLst>
          </p:cNvPr>
          <p:cNvSpPr txBox="1"/>
          <p:nvPr/>
        </p:nvSpPr>
        <p:spPr>
          <a:xfrm rot="16200000">
            <a:off x="8845608" y="2571455"/>
            <a:ext cx="1672184" cy="454432"/>
          </a:xfrm>
          <a:prstGeom prst="ellipse">
            <a:avLst/>
          </a:prstGeom>
          <a:solidFill>
            <a:schemeClr val="accent2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defTabSz="456870"/>
            <a:r>
              <a:rPr lang="en-US" sz="1050" dirty="0">
                <a:solidFill>
                  <a:schemeClr val="bg1"/>
                </a:solidFill>
              </a:rPr>
              <a:t>SE, Samples and Users, DMSC, 27-28 </a:t>
            </a:r>
          </a:p>
        </p:txBody>
      </p:sp>
      <p:sp>
        <p:nvSpPr>
          <p:cNvPr id="119" name="Content Placeholder 4">
            <a:extLst>
              <a:ext uri="{FF2B5EF4-FFF2-40B4-BE49-F238E27FC236}">
                <a16:creationId xmlns:a16="http://schemas.microsoft.com/office/drawing/2014/main" id="{57242468-9894-3343-9E2E-C831D4266B54}"/>
              </a:ext>
            </a:extLst>
          </p:cNvPr>
          <p:cNvSpPr txBox="1">
            <a:spLocks/>
          </p:cNvSpPr>
          <p:nvPr/>
        </p:nvSpPr>
        <p:spPr>
          <a:xfrm>
            <a:off x="1094400" y="1562400"/>
            <a:ext cx="3446161" cy="4768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000" tIns="18000" rIns="18000" bIns="18000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solidFill>
                  <a:schemeClr val="accent1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8255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 i="0" u="none" strike="noStrike" cap="none" spc="0" baseline="0">
                <a:solidFill>
                  <a:schemeClr val="accent1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638351" marR="0" indent="-306563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2200" b="0" i="0" u="none" strike="noStrike" cap="none" spc="0" baseline="0">
                <a:solidFill>
                  <a:schemeClr val="accent1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927299" marR="0" indent="-320874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2200" b="0" i="0" u="none" strike="noStrike" cap="none" spc="0" baseline="0">
                <a:solidFill>
                  <a:schemeClr val="accent1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1169987" marR="0" indent="-314325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−"/>
              <a:tabLst/>
              <a:defRPr sz="2200" b="0" i="0" u="none" strike="noStrike" cap="none" spc="0" baseline="0">
                <a:solidFill>
                  <a:schemeClr val="accent1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25400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29972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34544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39116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pPr hangingPunct="1"/>
            <a:endParaRPr lang="sv-SE" dirty="0">
              <a:solidFill>
                <a:schemeClr val="tx1"/>
              </a:solidFill>
            </a:endParaRPr>
          </a:p>
          <a:p>
            <a:pPr marL="258400" lvl="1" indent="-114400" defTabSz="720000" hangingPunct="1">
              <a:spcBef>
                <a:spcPts val="1000"/>
              </a:spcBef>
              <a:buClr>
                <a:srgbClr val="666666"/>
              </a:buClr>
            </a:pPr>
            <a:r>
              <a:rPr lang="sv-SE" dirty="0">
                <a:solidFill>
                  <a:schemeClr val="tx1"/>
                </a:solidFill>
              </a:rPr>
              <a:t>		</a:t>
            </a:r>
            <a:r>
              <a:rPr lang="sv-SE" sz="2000" kern="1200" dirty="0" err="1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Intermediate</a:t>
            </a:r>
            <a:r>
              <a:rPr lang="sv-SE" sz="20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Design 	Review</a:t>
            </a:r>
          </a:p>
          <a:p>
            <a:pPr marL="258400" lvl="1" indent="-114400" defTabSz="720000" hangingPunct="1">
              <a:spcBef>
                <a:spcPts val="1000"/>
              </a:spcBef>
              <a:buClr>
                <a:srgbClr val="666666"/>
              </a:buClr>
            </a:pPr>
            <a:r>
              <a:rPr lang="sv-SE" sz="20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	Subsystem TG3 	(</a:t>
            </a:r>
            <a:r>
              <a:rPr lang="sv-SE" sz="2000" kern="1200" dirty="0" err="1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intermediate</a:t>
            </a:r>
            <a:r>
              <a:rPr lang="sv-SE" sz="20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)</a:t>
            </a:r>
          </a:p>
          <a:p>
            <a:pPr marL="258400" lvl="1" indent="-114400" defTabSz="720000" hangingPunct="1">
              <a:spcBef>
                <a:spcPts val="1000"/>
              </a:spcBef>
              <a:buClr>
                <a:srgbClr val="666666"/>
              </a:buClr>
            </a:pPr>
            <a:r>
              <a:rPr lang="sv-SE" sz="20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	TG4</a:t>
            </a:r>
            <a:br>
              <a:rPr lang="sv-SE" sz="20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lang="sv-SE" sz="2000" kern="120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58400" lvl="1" indent="-114400" defTabSz="720000" hangingPunct="1">
              <a:spcBef>
                <a:spcPts val="1000"/>
              </a:spcBef>
              <a:buClr>
                <a:srgbClr val="666666"/>
              </a:buClr>
            </a:pPr>
            <a:r>
              <a:rPr lang="sv-SE" sz="2000" kern="120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	STAP</a:t>
            </a:r>
          </a:p>
          <a:p>
            <a:pPr marL="258400" lvl="1" indent="-114400" defTabSz="720000" hangingPunct="1"/>
            <a:endParaRPr lang="sv-SE" dirty="0">
              <a:solidFill>
                <a:schemeClr val="tx1"/>
              </a:solidFill>
            </a:endParaRPr>
          </a:p>
          <a:p>
            <a:pPr marL="258400" lvl="1" indent="-114400" defTabSz="720000" hangingPunct="1"/>
            <a:r>
              <a:rPr lang="en-US" i="1" dirty="0">
                <a:solidFill>
                  <a:schemeClr val="tx1"/>
                </a:solidFill>
              </a:rPr>
              <a:t>* </a:t>
            </a:r>
            <a:r>
              <a:rPr lang="en-US" sz="1400" i="1" dirty="0">
                <a:solidFill>
                  <a:srgbClr val="C00000"/>
                </a:solidFill>
              </a:rPr>
              <a:t>13/14</a:t>
            </a:r>
            <a:r>
              <a:rPr lang="en-US" sz="1400" i="1" dirty="0">
                <a:solidFill>
                  <a:schemeClr val="tx1"/>
                </a:solidFill>
              </a:rPr>
              <a:t> NBOA already in manufacturing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A6EDC96-FD90-FD48-AF9F-135A1A967260}"/>
              </a:ext>
            </a:extLst>
          </p:cNvPr>
          <p:cNvSpPr/>
          <p:nvPr/>
        </p:nvSpPr>
        <p:spPr>
          <a:xfrm>
            <a:off x="1270451" y="2882272"/>
            <a:ext cx="278167" cy="27816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5EA4B587-EAE0-5D43-BA75-24352ED0045F}"/>
              </a:ext>
            </a:extLst>
          </p:cNvPr>
          <p:cNvSpPr/>
          <p:nvPr/>
        </p:nvSpPr>
        <p:spPr>
          <a:xfrm>
            <a:off x="1270451" y="2150733"/>
            <a:ext cx="278167" cy="27816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25351D0E-23D8-DD42-BD57-3184663D925A}"/>
              </a:ext>
            </a:extLst>
          </p:cNvPr>
          <p:cNvSpPr/>
          <p:nvPr/>
        </p:nvSpPr>
        <p:spPr>
          <a:xfrm>
            <a:off x="1270451" y="3582607"/>
            <a:ext cx="278167" cy="27816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B24CAD7A-F0F4-8241-914C-F1A1DD00FA6C}"/>
              </a:ext>
            </a:extLst>
          </p:cNvPr>
          <p:cNvSpPr/>
          <p:nvPr/>
        </p:nvSpPr>
        <p:spPr>
          <a:xfrm>
            <a:off x="1270451" y="4312101"/>
            <a:ext cx="278167" cy="27816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723301B-121F-614B-A767-FEF8CFD0A65E}"/>
              </a:ext>
            </a:extLst>
          </p:cNvPr>
          <p:cNvSpPr txBox="1"/>
          <p:nvPr/>
        </p:nvSpPr>
        <p:spPr>
          <a:xfrm>
            <a:off x="9923176" y="6525440"/>
            <a:ext cx="166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F7F7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February 2020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63B55DD-881E-A74D-BC20-85F1189F7A8F}"/>
              </a:ext>
            </a:extLst>
          </p:cNvPr>
          <p:cNvSpPr/>
          <p:nvPr/>
        </p:nvSpPr>
        <p:spPr>
          <a:xfrm>
            <a:off x="10637914" y="4157858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12B30FF-7035-7945-909D-EE24A6DE9DF1}"/>
              </a:ext>
            </a:extLst>
          </p:cNvPr>
          <p:cNvSpPr/>
          <p:nvPr/>
        </p:nvSpPr>
        <p:spPr>
          <a:xfrm>
            <a:off x="10096066" y="4736334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7C238BE-7FA3-8F49-B0D9-334ED2A0E56D}"/>
              </a:ext>
            </a:extLst>
          </p:cNvPr>
          <p:cNvSpPr/>
          <p:nvPr/>
        </p:nvSpPr>
        <p:spPr>
          <a:xfrm>
            <a:off x="11121781" y="4756390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AF31E82-BBB7-044A-89D3-3B6DF1308B26}"/>
              </a:ext>
            </a:extLst>
          </p:cNvPr>
          <p:cNvSpPr/>
          <p:nvPr/>
        </p:nvSpPr>
        <p:spPr>
          <a:xfrm>
            <a:off x="10147504" y="5039422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D2E0B2C-E354-CD48-ABCF-3BF66C5BE913}"/>
              </a:ext>
            </a:extLst>
          </p:cNvPr>
          <p:cNvSpPr/>
          <p:nvPr/>
        </p:nvSpPr>
        <p:spPr>
          <a:xfrm>
            <a:off x="10572653" y="5061190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BCEFC5D-AA80-AE4E-852D-B520F8E16C42}"/>
              </a:ext>
            </a:extLst>
          </p:cNvPr>
          <p:cNvSpPr/>
          <p:nvPr/>
        </p:nvSpPr>
        <p:spPr>
          <a:xfrm>
            <a:off x="10637896" y="2350824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866B956-BC03-BD4E-B7B4-E0965E63AB1E}"/>
              </a:ext>
            </a:extLst>
          </p:cNvPr>
          <p:cNvSpPr/>
          <p:nvPr/>
        </p:nvSpPr>
        <p:spPr>
          <a:xfrm>
            <a:off x="11667852" y="2641379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9305FFF-98BA-224F-90D0-455C40200056}"/>
              </a:ext>
            </a:extLst>
          </p:cNvPr>
          <p:cNvSpPr/>
          <p:nvPr/>
        </p:nvSpPr>
        <p:spPr>
          <a:xfrm>
            <a:off x="9055756" y="3554776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252638E-AFAC-CB45-94FC-00D085C529EA}"/>
              </a:ext>
            </a:extLst>
          </p:cNvPr>
          <p:cNvSpPr/>
          <p:nvPr/>
        </p:nvSpPr>
        <p:spPr>
          <a:xfrm>
            <a:off x="9479921" y="3582606"/>
            <a:ext cx="133200" cy="1332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4CEE205A-EDAD-7B4B-8EB7-8E6FC8A05D93}"/>
              </a:ext>
            </a:extLst>
          </p:cNvPr>
          <p:cNvSpPr/>
          <p:nvPr/>
        </p:nvSpPr>
        <p:spPr>
          <a:xfrm>
            <a:off x="9227493" y="3556812"/>
            <a:ext cx="133200" cy="1332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912B01C7-FF67-5C46-AE86-6B43AFCDC870}"/>
              </a:ext>
            </a:extLst>
          </p:cNvPr>
          <p:cNvSpPr/>
          <p:nvPr/>
        </p:nvSpPr>
        <p:spPr>
          <a:xfrm>
            <a:off x="11646182" y="3556811"/>
            <a:ext cx="133200" cy="1332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503C12DF-3A43-174D-A971-906B3C7229CC}"/>
              </a:ext>
            </a:extLst>
          </p:cNvPr>
          <p:cNvSpPr/>
          <p:nvPr/>
        </p:nvSpPr>
        <p:spPr>
          <a:xfrm>
            <a:off x="11164066" y="3554775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EF3BA61A-F9B2-CC40-AE41-91145B0F444C}"/>
              </a:ext>
            </a:extLst>
          </p:cNvPr>
          <p:cNvSpPr/>
          <p:nvPr/>
        </p:nvSpPr>
        <p:spPr>
          <a:xfrm>
            <a:off x="10287419" y="4736334"/>
            <a:ext cx="133200" cy="1332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548DB361-4275-9F46-AA5F-D1A0A4416FE9}"/>
              </a:ext>
            </a:extLst>
          </p:cNvPr>
          <p:cNvSpPr/>
          <p:nvPr/>
        </p:nvSpPr>
        <p:spPr>
          <a:xfrm>
            <a:off x="10647798" y="4736333"/>
            <a:ext cx="133200" cy="1332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C7AD066C-1CD8-4E4A-8DF1-474F6F749311}"/>
              </a:ext>
            </a:extLst>
          </p:cNvPr>
          <p:cNvSpPr/>
          <p:nvPr/>
        </p:nvSpPr>
        <p:spPr>
          <a:xfrm>
            <a:off x="11686751" y="5039423"/>
            <a:ext cx="133200" cy="1332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BE9F9701-18AE-BF40-A205-79889C75789C}"/>
              </a:ext>
            </a:extLst>
          </p:cNvPr>
          <p:cNvSpPr/>
          <p:nvPr/>
        </p:nvSpPr>
        <p:spPr>
          <a:xfrm>
            <a:off x="9794309" y="5397822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BDE563E6-908D-344A-8659-E682AB5651D8}"/>
              </a:ext>
            </a:extLst>
          </p:cNvPr>
          <p:cNvSpPr/>
          <p:nvPr/>
        </p:nvSpPr>
        <p:spPr>
          <a:xfrm>
            <a:off x="10580563" y="5387266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C7117ED8-DCE4-F04D-A4ED-D7398209438C}"/>
              </a:ext>
            </a:extLst>
          </p:cNvPr>
          <p:cNvSpPr/>
          <p:nvPr/>
        </p:nvSpPr>
        <p:spPr>
          <a:xfrm>
            <a:off x="11685962" y="5397822"/>
            <a:ext cx="134470" cy="13447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6AA87B34-7C7C-E641-A5E4-682B5FCCF6E9}"/>
              </a:ext>
            </a:extLst>
          </p:cNvPr>
          <p:cNvSpPr/>
          <p:nvPr/>
        </p:nvSpPr>
        <p:spPr>
          <a:xfrm>
            <a:off x="10188354" y="5397822"/>
            <a:ext cx="134470" cy="13447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706E8D9C-0975-AD43-8313-55DEB11BCFFF}"/>
              </a:ext>
            </a:extLst>
          </p:cNvPr>
          <p:cNvSpPr/>
          <p:nvPr/>
        </p:nvSpPr>
        <p:spPr>
          <a:xfrm>
            <a:off x="10783753" y="5387266"/>
            <a:ext cx="134470" cy="13447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FA8F7CB7-6E02-DE41-9280-1C5B9C680053}"/>
              </a:ext>
            </a:extLst>
          </p:cNvPr>
          <p:cNvSpPr/>
          <p:nvPr/>
        </p:nvSpPr>
        <p:spPr>
          <a:xfrm>
            <a:off x="10770312" y="5052275"/>
            <a:ext cx="134470" cy="13447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E267C301-233F-B54F-80D4-40A3341B7B91}"/>
              </a:ext>
            </a:extLst>
          </p:cNvPr>
          <p:cNvSpPr/>
          <p:nvPr/>
        </p:nvSpPr>
        <p:spPr>
          <a:xfrm>
            <a:off x="7074613" y="5384224"/>
            <a:ext cx="134470" cy="13447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BD062DEE-C482-DB40-8291-D92C7C50E67F}"/>
              </a:ext>
            </a:extLst>
          </p:cNvPr>
          <p:cNvSpPr/>
          <p:nvPr/>
        </p:nvSpPr>
        <p:spPr>
          <a:xfrm>
            <a:off x="7074613" y="5080894"/>
            <a:ext cx="134470" cy="13447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019F210-4768-6D4C-AEE0-58EE2F7FFDD0}"/>
              </a:ext>
            </a:extLst>
          </p:cNvPr>
          <p:cNvSpPr/>
          <p:nvPr/>
        </p:nvSpPr>
        <p:spPr>
          <a:xfrm>
            <a:off x="7074440" y="3552180"/>
            <a:ext cx="134470" cy="13447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144220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910BA7B-EA7C-8040-9FD4-88DE39A0FF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2D4E7-EBA3-0846-8A9A-539E53D90E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DBB2B-5149-594F-B0DE-64D1B0942A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E9B42-42DC-744C-973A-F5827E785A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0490" y="2474818"/>
            <a:ext cx="4255909" cy="829149"/>
          </a:xfrm>
        </p:spPr>
        <p:txBody>
          <a:bodyPr/>
          <a:lstStyle/>
          <a:p>
            <a:r>
              <a:rPr lang="en-US" dirty="0"/>
              <a:t>Back up slides for discussion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C12DD5-4275-234F-B459-B95831356B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83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9C48FF2-FD5C-D34C-AF19-A1208FF70F8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70293" y="113356"/>
          <a:ext cx="11571965" cy="6399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1552FA8-2B0D-FA4E-8642-A269BA543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NSS-PD Org chart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D755-6EEA-6740-B952-4D4B6A2DDE9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67696" y="4200356"/>
            <a:ext cx="5755783" cy="2300600"/>
          </a:xfrm>
        </p:spPr>
        <p:txBody>
          <a:bodyPr>
            <a:normAutofit/>
          </a:bodyPr>
          <a:lstStyle/>
          <a:p>
            <a:pPr marL="317500" indent="-3175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Antonio &amp; Dirk have moved to the ESS Project Office, but continue to support the NSS Project in all installation activities</a:t>
            </a:r>
          </a:p>
          <a:p>
            <a:pPr marL="317500" indent="-3175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Science Activities Division, DMSC &amp; part of Instrument Technologies Division remain in Science Directorate - with no change in their contribution to NSS Project</a:t>
            </a:r>
          </a:p>
          <a:p>
            <a:pPr marL="317500" indent="-3175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Restructure did not change roles or responsibilities for staff in project delivery - IK partners should see no change in support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D565C-3ED7-E841-B981-66E04EC65AD2}"/>
              </a:ext>
            </a:extLst>
          </p:cNvPr>
          <p:cNvSpPr txBox="1"/>
          <p:nvPr/>
        </p:nvSpPr>
        <p:spPr>
          <a:xfrm>
            <a:off x="9923176" y="6525440"/>
            <a:ext cx="166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F7F7F"/>
                </a:solidFill>
                <a:latin typeface="+mn-lt"/>
              </a:rPr>
              <a:t>February 2020</a:t>
            </a:r>
          </a:p>
        </p:txBody>
      </p:sp>
    </p:spTree>
    <p:extLst>
      <p:ext uri="{BB962C8B-B14F-4D97-AF65-F5344CB8AC3E}">
        <p14:creationId xmlns:p14="http://schemas.microsoft.com/office/powerpoint/2010/main" val="319749012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365C-3385-D048-A659-77A4866B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2"/>
            <a:ext cx="9360001" cy="657340"/>
          </a:xfrm>
        </p:spPr>
        <p:txBody>
          <a:bodyPr/>
          <a:lstStyle/>
          <a:p>
            <a:r>
              <a:rPr lang="en-US" dirty="0"/>
              <a:t>Next six months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842CE-3016-4D4F-AE6C-5FC306E7347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46749" y="1562399"/>
            <a:ext cx="5458801" cy="476806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Priorities:</a:t>
            </a:r>
          </a:p>
          <a:p>
            <a:r>
              <a:rPr lang="sv-SE" dirty="0" err="1"/>
              <a:t>Resource</a:t>
            </a:r>
            <a:r>
              <a:rPr lang="sv-SE" dirty="0"/>
              <a:t> </a:t>
            </a:r>
            <a:r>
              <a:rPr lang="sv-SE" dirty="0" err="1"/>
              <a:t>loaded</a:t>
            </a:r>
            <a:r>
              <a:rPr lang="sv-SE" dirty="0"/>
              <a:t> installation plans for </a:t>
            </a:r>
            <a:r>
              <a:rPr lang="sv-SE" dirty="0" err="1"/>
              <a:t>first</a:t>
            </a:r>
            <a:r>
              <a:rPr lang="sv-SE" dirty="0"/>
              <a:t> 3 instruments,</a:t>
            </a:r>
          </a:p>
          <a:p>
            <a:r>
              <a:rPr lang="sv-SE" dirty="0"/>
              <a:t>Progress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cave</a:t>
            </a:r>
            <a:r>
              <a:rPr lang="sv-SE" dirty="0"/>
              <a:t> and </a:t>
            </a:r>
            <a:r>
              <a:rPr lang="sv-SE" dirty="0" err="1"/>
              <a:t>hutch</a:t>
            </a:r>
            <a:r>
              <a:rPr lang="sv-SE" dirty="0"/>
              <a:t> </a:t>
            </a:r>
            <a:r>
              <a:rPr lang="sv-SE" dirty="0" err="1"/>
              <a:t>assembly</a:t>
            </a:r>
            <a:r>
              <a:rPr lang="sv-SE" dirty="0"/>
              <a:t> in E01,</a:t>
            </a:r>
          </a:p>
          <a:p>
            <a:r>
              <a:rPr lang="sv-SE" dirty="0"/>
              <a:t>Progress </a:t>
            </a:r>
            <a:r>
              <a:rPr lang="sv-SE" dirty="0" err="1"/>
              <a:t>with</a:t>
            </a:r>
            <a:r>
              <a:rPr lang="sv-SE" dirty="0"/>
              <a:t> guide </a:t>
            </a:r>
            <a:r>
              <a:rPr lang="sv-SE" dirty="0" err="1"/>
              <a:t>shielding</a:t>
            </a:r>
            <a:r>
              <a:rPr lang="sv-SE" dirty="0"/>
              <a:t> in E02</a:t>
            </a:r>
          </a:p>
          <a:p>
            <a:r>
              <a:rPr lang="sv-SE" dirty="0"/>
              <a:t>Start </a:t>
            </a:r>
            <a:r>
              <a:rPr lang="sv-SE" dirty="0" err="1"/>
              <a:t>production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CSPEC &amp; ESTIA </a:t>
            </a:r>
            <a:r>
              <a:rPr lang="sv-SE" dirty="0" err="1"/>
              <a:t>detectors</a:t>
            </a:r>
            <a:endParaRPr lang="sv-SE" dirty="0"/>
          </a:p>
          <a:p>
            <a:r>
              <a:rPr lang="sv-SE" dirty="0"/>
              <a:t>Start guide installation in E02</a:t>
            </a:r>
          </a:p>
          <a:p>
            <a:endParaRPr lang="en-US" dirty="0"/>
          </a:p>
          <a:p>
            <a:r>
              <a:rPr lang="en-US" b="1" dirty="0"/>
              <a:t>Processes:</a:t>
            </a:r>
          </a:p>
          <a:p>
            <a:r>
              <a:rPr lang="sv-SE" dirty="0" err="1"/>
              <a:t>Monthly</a:t>
            </a:r>
            <a:r>
              <a:rPr lang="sv-SE" dirty="0"/>
              <a:t>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progress </a:t>
            </a:r>
            <a:r>
              <a:rPr lang="sv-SE" dirty="0" err="1"/>
              <a:t>with</a:t>
            </a:r>
            <a:r>
              <a:rPr lang="sv-SE" dirty="0"/>
              <a:t> all instruments</a:t>
            </a:r>
          </a:p>
          <a:p>
            <a:r>
              <a:rPr lang="sv-SE" dirty="0" err="1"/>
              <a:t>Monthly</a:t>
            </a:r>
            <a:r>
              <a:rPr lang="sv-SE" dirty="0"/>
              <a:t> </a:t>
            </a:r>
            <a:r>
              <a:rPr lang="sv-SE" dirty="0" err="1"/>
              <a:t>reporting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common </a:t>
            </a:r>
            <a:r>
              <a:rPr lang="sv-SE" dirty="0" err="1"/>
              <a:t>shielding</a:t>
            </a:r>
            <a:r>
              <a:rPr lang="sv-SE" dirty="0"/>
              <a:t> and common chopper progress to instrument teams</a:t>
            </a:r>
          </a:p>
          <a:p>
            <a:r>
              <a:rPr lang="sv-SE" dirty="0" err="1"/>
              <a:t>Sub</a:t>
            </a:r>
            <a:r>
              <a:rPr lang="sv-SE" dirty="0"/>
              <a:t> TG3, IRR/TG4</a:t>
            </a:r>
          </a:p>
          <a:p>
            <a:endParaRPr lang="sv-SE" b="1" dirty="0"/>
          </a:p>
          <a:p>
            <a:endParaRPr lang="sv-SE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6C091-C1F0-D34E-B886-E79A6EF47522}"/>
              </a:ext>
            </a:extLst>
          </p:cNvPr>
          <p:cNvSpPr txBox="1"/>
          <p:nvPr/>
        </p:nvSpPr>
        <p:spPr>
          <a:xfrm>
            <a:off x="9923176" y="6525440"/>
            <a:ext cx="166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F7F7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February 2020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B236C5D-0BC4-7D40-A9F1-2B6151436E95}"/>
              </a:ext>
            </a:extLst>
          </p:cNvPr>
          <p:cNvSpPr txBox="1">
            <a:spLocks/>
          </p:cNvSpPr>
          <p:nvPr/>
        </p:nvSpPr>
        <p:spPr>
          <a:xfrm>
            <a:off x="6561749" y="1562399"/>
            <a:ext cx="5458801" cy="4768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101600" marR="0" indent="-1016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 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315913" marR="0" indent="-23336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▪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610482" marR="0" indent="-278694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898128" marR="0" indent="-291703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1141412" marR="0" indent="-28575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−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25400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29972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34544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3911600" marR="0" indent="-254000" algn="l" defTabSz="914400" rtl="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Segoe UI"/>
              <a:buChar char="•"/>
              <a:tabLst/>
              <a:defRPr sz="2000" b="0" i="0" u="none" strike="noStrike" cap="none" spc="0" baseline="0">
                <a:solidFill>
                  <a:srgbClr val="666666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pPr hangingPunct="1"/>
            <a:r>
              <a:rPr lang="sv-SE" b="1" dirty="0"/>
              <a:t>Progress:</a:t>
            </a:r>
          </a:p>
          <a:p>
            <a:pPr hangingPunct="1"/>
            <a:r>
              <a:rPr lang="sv-SE" dirty="0" err="1"/>
              <a:t>Completed</a:t>
            </a:r>
            <a:r>
              <a:rPr lang="sv-SE" dirty="0"/>
              <a:t> installation </a:t>
            </a:r>
            <a:r>
              <a:rPr lang="sv-SE" dirty="0" err="1"/>
              <a:t>of</a:t>
            </a:r>
            <a:r>
              <a:rPr lang="sv-SE" dirty="0"/>
              <a:t> Bunker R6 system (</a:t>
            </a:r>
            <a:r>
              <a:rPr lang="sv-SE" dirty="0" err="1"/>
              <a:t>brackets</a:t>
            </a:r>
            <a:r>
              <a:rPr lang="sv-SE" dirty="0"/>
              <a:t>, </a:t>
            </a:r>
            <a:r>
              <a:rPr lang="sv-SE" dirty="0" err="1"/>
              <a:t>pillars</a:t>
            </a:r>
            <a:r>
              <a:rPr lang="sv-SE" dirty="0"/>
              <a:t> and </a:t>
            </a:r>
            <a:r>
              <a:rPr lang="sv-SE" dirty="0" err="1"/>
              <a:t>beams</a:t>
            </a:r>
            <a:r>
              <a:rPr lang="sv-SE" dirty="0"/>
              <a:t>)</a:t>
            </a:r>
          </a:p>
          <a:p>
            <a:pPr hangingPunct="1"/>
            <a:r>
              <a:rPr lang="sv-SE" dirty="0"/>
              <a:t>Pre-</a:t>
            </a:r>
            <a:r>
              <a:rPr lang="sv-SE" dirty="0" err="1"/>
              <a:t>build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bunker </a:t>
            </a:r>
            <a:r>
              <a:rPr lang="sv-SE" dirty="0" err="1"/>
              <a:t>west</a:t>
            </a:r>
            <a:r>
              <a:rPr lang="sv-SE" dirty="0"/>
              <a:t> </a:t>
            </a:r>
            <a:r>
              <a:rPr lang="sv-SE" dirty="0" err="1"/>
              <a:t>wall</a:t>
            </a:r>
            <a:r>
              <a:rPr lang="sv-SE" dirty="0"/>
              <a:t> </a:t>
            </a:r>
            <a:r>
              <a:rPr lang="sv-SE" dirty="0" err="1"/>
              <a:t>done</a:t>
            </a:r>
            <a:r>
              <a:rPr lang="sv-SE" dirty="0"/>
              <a:t> (in </a:t>
            </a:r>
            <a:r>
              <a:rPr lang="sv-SE" dirty="0" err="1"/>
              <a:t>Hungary</a:t>
            </a:r>
            <a:r>
              <a:rPr lang="sv-SE" dirty="0"/>
              <a:t>), and shipping to Lund </a:t>
            </a:r>
            <a:r>
              <a:rPr lang="sv-SE" dirty="0" err="1"/>
              <a:t>started</a:t>
            </a:r>
            <a:r>
              <a:rPr lang="sv-SE" dirty="0"/>
              <a:t>.</a:t>
            </a:r>
          </a:p>
          <a:p>
            <a:pPr hangingPunct="1"/>
            <a:r>
              <a:rPr lang="sv-SE" dirty="0"/>
              <a:t>8 (</a:t>
            </a:r>
            <a:r>
              <a:rPr lang="sv-SE" dirty="0" err="1"/>
              <a:t>possibly</a:t>
            </a:r>
            <a:r>
              <a:rPr lang="sv-SE" dirty="0"/>
              <a:t> 10) </a:t>
            </a:r>
            <a:r>
              <a:rPr lang="sv-SE" dirty="0" err="1"/>
              <a:t>NBOAs</a:t>
            </a:r>
            <a:r>
              <a:rPr lang="sv-SE" dirty="0"/>
              <a:t> </a:t>
            </a:r>
            <a:r>
              <a:rPr lang="sv-SE" dirty="0" err="1"/>
              <a:t>delivered</a:t>
            </a:r>
            <a:r>
              <a:rPr lang="sv-SE" dirty="0"/>
              <a:t> to ESS, and Integration tent ready</a:t>
            </a:r>
          </a:p>
          <a:p>
            <a:pPr hangingPunct="1"/>
            <a:r>
              <a:rPr lang="sv-SE" dirty="0"/>
              <a:t>Start preinstallation </a:t>
            </a:r>
            <a:r>
              <a:rPr lang="sv-SE" dirty="0" err="1"/>
              <a:t>of</a:t>
            </a:r>
            <a:r>
              <a:rPr lang="sv-SE" dirty="0"/>
              <a:t> LOKI (at ISIS) &amp; </a:t>
            </a:r>
            <a:r>
              <a:rPr lang="sv-SE" dirty="0" err="1"/>
              <a:t>of</a:t>
            </a:r>
            <a:r>
              <a:rPr lang="sv-SE" dirty="0"/>
              <a:t> ESTIA (at PSI)</a:t>
            </a:r>
          </a:p>
          <a:p>
            <a:pPr hangingPunct="1"/>
            <a:r>
              <a:rPr lang="sv-SE" dirty="0"/>
              <a:t>E01 installations: NMX </a:t>
            </a:r>
            <a:r>
              <a:rPr lang="sv-SE" dirty="0" err="1"/>
              <a:t>cave</a:t>
            </a:r>
            <a:r>
              <a:rPr lang="sv-SE" dirty="0"/>
              <a:t> </a:t>
            </a:r>
            <a:r>
              <a:rPr lang="sv-SE" dirty="0" err="1"/>
              <a:t>cont</a:t>
            </a:r>
            <a:r>
              <a:rPr lang="sv-SE" dirty="0"/>
              <a:t>., BIFROST </a:t>
            </a:r>
            <a:r>
              <a:rPr lang="sv-SE" dirty="0" err="1"/>
              <a:t>cave</a:t>
            </a:r>
            <a:r>
              <a:rPr lang="sv-SE" dirty="0"/>
              <a:t>, CSPEC </a:t>
            </a:r>
            <a:r>
              <a:rPr lang="sv-SE" dirty="0" err="1"/>
              <a:t>lower</a:t>
            </a:r>
            <a:r>
              <a:rPr lang="sv-SE" dirty="0"/>
              <a:t> </a:t>
            </a:r>
            <a:r>
              <a:rPr lang="sv-SE" dirty="0" err="1"/>
              <a:t>shielding</a:t>
            </a:r>
            <a:r>
              <a:rPr lang="sv-SE" dirty="0"/>
              <a:t> blocks</a:t>
            </a:r>
          </a:p>
          <a:p>
            <a:pPr hangingPunct="1"/>
            <a:endParaRPr lang="sv-SE" dirty="0"/>
          </a:p>
          <a:p>
            <a:pPr hangingPunct="1"/>
            <a:endParaRPr lang="en-US" dirty="0"/>
          </a:p>
          <a:p>
            <a:pPr marL="0" indent="0" hangingPunct="1">
              <a:buFont typeface="Segoe UI"/>
              <a:buNone/>
            </a:pPr>
            <a:endParaRPr lang="en-US" dirty="0"/>
          </a:p>
          <a:p>
            <a:pPr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836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D9E11-0DBA-1941-8A76-50CE7B2AD9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F885F-3472-D549-B00D-840A559EB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247913-24F7-C441-8C98-D94ED963F6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7429" y="581213"/>
            <a:ext cx="4713109" cy="2819302"/>
          </a:xfrm>
        </p:spPr>
        <p:txBody>
          <a:bodyPr/>
          <a:lstStyle/>
          <a:p>
            <a:r>
              <a:rPr lang="en-US" dirty="0"/>
              <a:t>Common Shielding</a:t>
            </a:r>
          </a:p>
          <a:p>
            <a:r>
              <a:rPr lang="en-US" dirty="0"/>
              <a:t>schedule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D9A9EA-B22C-3649-877B-583597389A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7BB339-89E5-F044-B799-D7D8C70FD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r="-49"/>
          <a:stretch/>
        </p:blipFill>
        <p:spPr>
          <a:xfrm>
            <a:off x="7805279" y="1391215"/>
            <a:ext cx="3533332" cy="469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834A93C7-455A-7747-9616-1235A49725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918984"/>
              </p:ext>
            </p:extLst>
          </p:nvPr>
        </p:nvGraphicFramePr>
        <p:xfrm>
          <a:off x="1953021" y="1783159"/>
          <a:ext cx="5871465" cy="501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3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1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Neutron Instrument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  Budget </a:t>
                      </a:r>
                      <a:r>
                        <a:rPr lang="en-US" sz="1600" b="1" baseline="0" dirty="0"/>
                        <a:t>(M€)</a:t>
                      </a:r>
                      <a:endParaRPr lang="en-US" sz="1600" b="1" dirty="0"/>
                    </a:p>
                  </a:txBody>
                  <a:tcPr marL="0" marR="0" marT="25718" marB="2571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i="1" dirty="0"/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LOKI</a:t>
                      </a:r>
                      <a:r>
                        <a:rPr lang="en-US" sz="1400" b="0" baseline="0" dirty="0"/>
                        <a:t> (Broad band SANS)</a:t>
                      </a:r>
                      <a:endParaRPr lang="en-US" sz="1400" b="0" dirty="0"/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12.85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/>
                        <a:buNone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SKADI (General Purpose SANS)</a:t>
                      </a:r>
                      <a:endParaRPr lang="en-US" sz="1400" b="0" i="1" dirty="0"/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11.50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l"/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ESTIA (Focusing </a:t>
                      </a:r>
                      <a:r>
                        <a:rPr lang="en-US" sz="1400" b="0" dirty="0" err="1"/>
                        <a:t>Reflectometer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11.80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/>
                        <a:buNone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FREIA (Liquids </a:t>
                      </a:r>
                      <a:r>
                        <a:rPr lang="en-US" sz="1400" b="0" dirty="0" err="1"/>
                        <a:t>Reflectometer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/>
                        <a:t>13.20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lvl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DREAM</a:t>
                      </a:r>
                      <a:r>
                        <a:rPr lang="en-US" sz="1400" b="0" baseline="0" dirty="0"/>
                        <a:t> (</a:t>
                      </a:r>
                      <a:r>
                        <a:rPr lang="en-US" sz="1400" b="0" baseline="0" dirty="0" err="1"/>
                        <a:t>Bispectral</a:t>
                      </a:r>
                      <a:r>
                        <a:rPr lang="en-US" sz="1400" b="0" baseline="0" dirty="0"/>
                        <a:t> powder </a:t>
                      </a:r>
                      <a:r>
                        <a:rPr lang="en-US" sz="1400" b="0" baseline="0" dirty="0" err="1"/>
                        <a:t>diffractometer</a:t>
                      </a:r>
                      <a:r>
                        <a:rPr lang="en-US" sz="1400" b="0" baseline="0" dirty="0"/>
                        <a:t>)</a:t>
                      </a:r>
                      <a:endParaRPr lang="en-US" sz="1400" b="0" dirty="0"/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13.66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HEIMDAL (Hybrid </a:t>
                      </a:r>
                      <a:r>
                        <a:rPr lang="en-US" sz="1400" b="0" dirty="0" err="1"/>
                        <a:t>diffractometer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13.55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MAGIC (magnetism single </a:t>
                      </a:r>
                      <a:r>
                        <a:rPr lang="en-US" sz="1400" b="0" dirty="0" err="1"/>
                        <a:t>xtal</a:t>
                      </a:r>
                      <a:r>
                        <a:rPr lang="en-US" sz="1400" b="0" dirty="0"/>
                        <a:t> diffraction)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13.10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/>
                        <a:buNone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NMX (Macromolecular crystallography)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11.67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b="0" dirty="0"/>
                    </a:p>
                  </a:txBody>
                  <a:tcPr marL="144000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BEER (Engineering </a:t>
                      </a:r>
                      <a:r>
                        <a:rPr lang="en-US" sz="1400" b="0" dirty="0" err="1"/>
                        <a:t>diffractometer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14.99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ODIN (multi-purpose imaging)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11.76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/>
                        <a:buNone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BIFROST (extreme environment</a:t>
                      </a:r>
                      <a:r>
                        <a:rPr lang="en-US" sz="1400" b="0" baseline="0" dirty="0"/>
                        <a:t> </a:t>
                      </a:r>
                      <a:r>
                        <a:rPr lang="en-US" sz="1400" b="0" dirty="0" err="1"/>
                        <a:t>spectro</a:t>
                      </a:r>
                      <a:r>
                        <a:rPr lang="en-US" sz="1400" b="0" dirty="0"/>
                        <a:t>.)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13.45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C-SPEC (cold chopper spectrometer)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16.50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l"/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T-REX (</a:t>
                      </a:r>
                      <a:r>
                        <a:rPr lang="en-US" sz="1400" b="0" dirty="0" err="1"/>
                        <a:t>bispectral</a:t>
                      </a:r>
                      <a:r>
                        <a:rPr lang="en-US" sz="1400" b="0" dirty="0"/>
                        <a:t> chopper spectrometer)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16.85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VESPA (vibrational</a:t>
                      </a:r>
                      <a:r>
                        <a:rPr lang="en-US" sz="1400" b="0" baseline="0" dirty="0"/>
                        <a:t> </a:t>
                      </a:r>
                      <a:r>
                        <a:rPr lang="en-US" sz="1400" b="0" dirty="0"/>
                        <a:t>spectroscopy)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/>
                        <a:t>12.00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MIRACLES (backscattering spectrometer)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13.4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51435" marR="144000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200.28</a:t>
                      </a:r>
                    </a:p>
                  </a:txBody>
                  <a:tcPr marL="51435" marR="51435" marT="25718" marB="25718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400" b="1" dirty="0"/>
                    </a:p>
                  </a:txBody>
                  <a:tcPr marL="51435" marR="51435" marT="25718" marB="2571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70F3CF6-B4E3-AF4C-82D4-07FA1B25B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01204"/>
            <a:ext cx="9360001" cy="65734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The NSS Project Neutron Instruments </a:t>
            </a:r>
            <a:br>
              <a:rPr lang="en-US" i="1" dirty="0">
                <a:solidFill>
                  <a:srgbClr val="FFFF00"/>
                </a:solidFill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E7013-6064-4649-BF40-6284E91F03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356" y="786648"/>
            <a:ext cx="9860374" cy="507076"/>
          </a:xfrm>
          <a:ln w="12700">
            <a:miter lim="400000"/>
          </a:ln>
        </p:spPr>
        <p:txBody>
          <a:bodyPr vert="horz" lIns="90000" tIns="1800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200" kern="1200" dirty="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Including contribution common shielding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kern="1200" dirty="0">
              <a:solidFill>
                <a:schemeClr val="accent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5C8B4F-71C0-3347-AA2B-94244966792C}"/>
              </a:ext>
            </a:extLst>
          </p:cNvPr>
          <p:cNvGrpSpPr/>
          <p:nvPr/>
        </p:nvGrpSpPr>
        <p:grpSpPr>
          <a:xfrm>
            <a:off x="4806254" y="1252159"/>
            <a:ext cx="1404000" cy="5191652"/>
            <a:chOff x="5721974" y="-827844"/>
            <a:chExt cx="2496001" cy="922960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B656591-4DC5-4641-8F2C-CDE9BC252DD0}"/>
                </a:ext>
              </a:extLst>
            </p:cNvPr>
            <p:cNvGrpSpPr/>
            <p:nvPr/>
          </p:nvGrpSpPr>
          <p:grpSpPr>
            <a:xfrm>
              <a:off x="7105143" y="2982981"/>
              <a:ext cx="320002" cy="5418780"/>
              <a:chOff x="7249159" y="2977101"/>
              <a:chExt cx="320002" cy="541878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34B1AA7-F094-134C-8F8E-CEAD4D20CF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9159" y="5551361"/>
                <a:ext cx="320000" cy="320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0350A07-31AD-4343-B26E-428193A8F9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9159" y="5025102"/>
                <a:ext cx="320000" cy="320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899FAEF-7805-D64A-B836-1F4E0B18D9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9161" y="3489101"/>
                <a:ext cx="320000" cy="320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B4C752B-B40B-954F-9C82-3DEC9E2E26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9159" y="6558183"/>
                <a:ext cx="320000" cy="320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BEEAA2E-606E-AE4A-8CE5-D3FD280769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9159" y="8075881"/>
                <a:ext cx="320000" cy="320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054F114-83F3-C34C-B357-4F50EA258C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9161" y="2977101"/>
                <a:ext cx="320000" cy="320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73A9D18-4569-E040-A54A-E910D315B6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9159" y="7570843"/>
                <a:ext cx="320000" cy="320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50A6A77-0E87-6240-9BD4-F5C4109F75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9161" y="4001101"/>
                <a:ext cx="320000" cy="320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4E47D47-957F-F64E-BCEA-085CC9FE49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9161" y="7073102"/>
                <a:ext cx="320000" cy="32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3978DDA-ABD2-AC41-8F56-095B6DEE5D4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9159" y="6049102"/>
                <a:ext cx="320000" cy="320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FD86637-B7B6-894D-9EF6-69C064EEDE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49161" y="4513102"/>
                <a:ext cx="320000" cy="320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5B28D9-68E1-2B4F-9DBA-A241578847E4}"/>
                </a:ext>
              </a:extLst>
            </p:cNvPr>
            <p:cNvSpPr txBox="1"/>
            <p:nvPr/>
          </p:nvSpPr>
          <p:spPr>
            <a:xfrm>
              <a:off x="5721974" y="-827844"/>
              <a:ext cx="2496001" cy="930169"/>
            </a:xfrm>
            <a:prstGeom prst="rect">
              <a:avLst/>
            </a:prstGeom>
            <a:solidFill>
              <a:schemeClr val="accent1">
                <a:tint val="20000"/>
              </a:schemeClr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400" i="1" dirty="0">
                  <a:solidFill>
                    <a:srgbClr val="0070C0"/>
                  </a:solidFill>
                  <a:latin typeface="+mn-lt"/>
                </a:rPr>
                <a:t>Common Shielding Project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6C03FE0-4728-9949-A82D-8746C6C39AFB}"/>
              </a:ext>
            </a:extLst>
          </p:cNvPr>
          <p:cNvGrpSpPr/>
          <p:nvPr/>
        </p:nvGrpSpPr>
        <p:grpSpPr>
          <a:xfrm>
            <a:off x="456676" y="3942019"/>
            <a:ext cx="1491954" cy="830997"/>
            <a:chOff x="150449" y="3979751"/>
            <a:chExt cx="1635581" cy="143436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D23BFA8-5DAF-1A42-AD8D-3E2FA0C88AE5}"/>
                </a:ext>
              </a:extLst>
            </p:cNvPr>
            <p:cNvSpPr txBox="1"/>
            <p:nvPr/>
          </p:nvSpPr>
          <p:spPr>
            <a:xfrm>
              <a:off x="189273" y="3979751"/>
              <a:ext cx="1596757" cy="1434360"/>
            </a:xfrm>
            <a:prstGeom prst="rect">
              <a:avLst/>
            </a:prstGeom>
            <a:solidFill>
              <a:schemeClr val="accent1">
                <a:tint val="20000"/>
              </a:schemeClr>
            </a:solidFill>
          </p:spPr>
          <p:txBody>
            <a:bodyPr wrap="square" lIns="36000" rIns="36000" rtlCol="0" anchor="ctr" anchorCtr="0">
              <a:spAutoFit/>
            </a:bodyPr>
            <a:lstStyle/>
            <a:p>
              <a:r>
                <a:rPr lang="en-US" sz="1600" i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    Confirmed</a:t>
              </a:r>
            </a:p>
            <a:p>
              <a:r>
                <a:rPr lang="en-US" sz="1600" i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     Potential      or in for racks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409FCE3-92F0-AF4A-97C5-DF1DBCA13702}"/>
                </a:ext>
              </a:extLst>
            </p:cNvPr>
            <p:cNvSpPr>
              <a:spLocks/>
            </p:cNvSpPr>
            <p:nvPr/>
          </p:nvSpPr>
          <p:spPr>
            <a:xfrm>
              <a:off x="155262" y="4066404"/>
              <a:ext cx="197328" cy="32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srgbClr val="FF0000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739F4A3-21AD-7742-B822-A85E667354F1}"/>
                </a:ext>
              </a:extLst>
            </p:cNvPr>
            <p:cNvSpPr>
              <a:spLocks/>
            </p:cNvSpPr>
            <p:nvPr/>
          </p:nvSpPr>
          <p:spPr>
            <a:xfrm>
              <a:off x="150449" y="4554462"/>
              <a:ext cx="197328" cy="320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AEB86F6-FAAE-CF4E-90F1-EA665CA5EEA9}"/>
              </a:ext>
            </a:extLst>
          </p:cNvPr>
          <p:cNvSpPr txBox="1"/>
          <p:nvPr/>
        </p:nvSpPr>
        <p:spPr>
          <a:xfrm>
            <a:off x="393634" y="2206505"/>
            <a:ext cx="1472888" cy="759118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wrap="square" lIns="51435" tIns="25718" rIns="51435" bIns="25718" rtlCol="0" anchor="t">
            <a:no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86.5 %</a:t>
            </a:r>
            <a:r>
              <a:rPr lang="en-US" sz="1400" dirty="0">
                <a:solidFill>
                  <a:schemeClr val="tx1"/>
                </a:solidFill>
              </a:rPr>
              <a:t> of Instrument scope is in signed TAs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A10A5E-485F-A944-BF7E-24CF5C7114B5}"/>
              </a:ext>
            </a:extLst>
          </p:cNvPr>
          <p:cNvSpPr txBox="1"/>
          <p:nvPr/>
        </p:nvSpPr>
        <p:spPr>
          <a:xfrm>
            <a:off x="396000" y="5292000"/>
            <a:ext cx="1296000" cy="1169549"/>
          </a:xfrm>
          <a:prstGeom prst="rect">
            <a:avLst/>
          </a:prstGeom>
          <a:noFill/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1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Segoe UI"/>
                <a:cs typeface="Segoe UI"/>
                <a:sym typeface="Segoe UI"/>
              </a:rPr>
              <a:t>ESS common shielding &amp; Chopper scope: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  <a:latin typeface="+mn-lt"/>
              </a:rPr>
              <a:t>Confirmed value = 11.8 M€ </a:t>
            </a:r>
            <a:endParaRPr kumimoji="0" lang="en-US" sz="1400" i="1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sym typeface="Segoe U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10A22D-5906-D642-9FBB-1B8A80F37765}"/>
              </a:ext>
            </a:extLst>
          </p:cNvPr>
          <p:cNvSpPr txBox="1"/>
          <p:nvPr/>
        </p:nvSpPr>
        <p:spPr>
          <a:xfrm>
            <a:off x="9923176" y="6525440"/>
            <a:ext cx="166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F7F7F"/>
                </a:solidFill>
                <a:latin typeface="+mn-lt"/>
              </a:rPr>
              <a:t>February 2020</a:t>
            </a:r>
          </a:p>
        </p:txBody>
      </p:sp>
    </p:spTree>
    <p:extLst>
      <p:ext uri="{BB962C8B-B14F-4D97-AF65-F5344CB8AC3E}">
        <p14:creationId xmlns:p14="http://schemas.microsoft.com/office/powerpoint/2010/main" val="2351754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C614-A466-B74D-B6AF-E97EDEBA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Common shielding Project Schedule – construction &amp; manufacturing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2A99F-1259-6F4C-B111-6E6603820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53" y="1576194"/>
            <a:ext cx="8721969" cy="4345166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MAGIC and BIFROST lower shielding blocks installed in Dec 2019 and Jan 2020, respectively.</a:t>
            </a:r>
          </a:p>
          <a:p>
            <a:r>
              <a:rPr lang="en-US" sz="1600" dirty="0">
                <a:solidFill>
                  <a:schemeClr val="tx1"/>
                </a:solidFill>
              </a:rPr>
              <a:t>CSPEC lower shielding blocks to be installed March 2020</a:t>
            </a:r>
          </a:p>
          <a:p>
            <a:r>
              <a:rPr lang="en-US" sz="1600" dirty="0">
                <a:solidFill>
                  <a:schemeClr val="tx1"/>
                </a:solidFill>
              </a:rPr>
              <a:t>Manufacturing contract with PACADAR signed for first 6 instruments: CSPEC, BIFROST, MAGIC, BEER; ODIN and DREAM.  Kick off meeting held in Jan 2020.</a:t>
            </a:r>
          </a:p>
          <a:p>
            <a:r>
              <a:rPr lang="en-US" sz="1600" dirty="0">
                <a:solidFill>
                  <a:schemeClr val="tx1"/>
                </a:solidFill>
              </a:rPr>
              <a:t>First deliveries will focus on CSPEC and BIFROST: First subTG3, for CSPEC, in end of March.</a:t>
            </a:r>
          </a:p>
          <a:p>
            <a:pPr lvl="2"/>
            <a:r>
              <a:rPr lang="en-US" sz="1400" dirty="0">
                <a:solidFill>
                  <a:schemeClr val="tx1"/>
                </a:solidFill>
              </a:rPr>
              <a:t>Next delivery batch needs to be agreed. </a:t>
            </a:r>
          </a:p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Installation schedules have to be aligned with guide delivery schedules (and access dates). Coordination with instrument teams needed.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80E84-09F6-3644-B19E-D5108BB1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0B7DC6-C67E-CC4C-8EB2-88DEAD202E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955795"/>
            <a:ext cx="9518848" cy="5905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FF340A-040C-BA46-9D0A-C9F451D74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r="-49"/>
          <a:stretch/>
        </p:blipFill>
        <p:spPr>
          <a:xfrm>
            <a:off x="8658668" y="1477925"/>
            <a:ext cx="3533332" cy="4698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CF8139-AB0F-4C40-9759-9880B8C42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12" r="17212" b="24169"/>
          <a:stretch/>
        </p:blipFill>
        <p:spPr>
          <a:xfrm rot="10800000">
            <a:off x="8658667" y="4278922"/>
            <a:ext cx="4300483" cy="25790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33170A-AF75-F64A-AB61-20F4359E9906}"/>
              </a:ext>
            </a:extLst>
          </p:cNvPr>
          <p:cNvSpPr txBox="1"/>
          <p:nvPr/>
        </p:nvSpPr>
        <p:spPr>
          <a:xfrm>
            <a:off x="8810054" y="6449131"/>
            <a:ext cx="335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dirty="0">
                <a:solidFill>
                  <a:schemeClr val="bg1"/>
                </a:solidFill>
              </a:rPr>
              <a:t>BIFROST </a:t>
            </a:r>
            <a:r>
              <a:rPr lang="sv-SE" dirty="0" err="1">
                <a:solidFill>
                  <a:schemeClr val="bg1"/>
                </a:solidFill>
              </a:rPr>
              <a:t>lower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shielding</a:t>
            </a:r>
            <a:r>
              <a:rPr lang="sv-SE" dirty="0">
                <a:solidFill>
                  <a:schemeClr val="bg1"/>
                </a:solidFill>
              </a:rPr>
              <a:t> blocks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9BBC8E-FAA1-7F4D-B5A6-C5766C7CFC5B}"/>
              </a:ext>
            </a:extLst>
          </p:cNvPr>
          <p:cNvSpPr txBox="1"/>
          <p:nvPr/>
        </p:nvSpPr>
        <p:spPr>
          <a:xfrm>
            <a:off x="8737600" y="3879741"/>
            <a:ext cx="2955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dirty="0">
                <a:solidFill>
                  <a:schemeClr val="bg1"/>
                </a:solidFill>
              </a:rPr>
              <a:t>MAGIC </a:t>
            </a:r>
            <a:r>
              <a:rPr lang="sv-SE" dirty="0" err="1">
                <a:solidFill>
                  <a:schemeClr val="bg1"/>
                </a:solidFill>
              </a:rPr>
              <a:t>lower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shielding</a:t>
            </a:r>
            <a:r>
              <a:rPr lang="sv-SE" dirty="0">
                <a:solidFill>
                  <a:schemeClr val="bg1"/>
                </a:solidFill>
              </a:rPr>
              <a:t> blocks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1DAA3F5-B5F6-2442-A6BB-55253AA04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132467"/>
              </p:ext>
            </p:extLst>
          </p:nvPr>
        </p:nvGraphicFramePr>
        <p:xfrm>
          <a:off x="1604776" y="3974337"/>
          <a:ext cx="6411396" cy="26787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7856">
                  <a:extLst>
                    <a:ext uri="{9D8B030D-6E8A-4147-A177-3AD203B41FA5}">
                      <a16:colId xmlns:a16="http://schemas.microsoft.com/office/drawing/2014/main" val="3780349821"/>
                    </a:ext>
                  </a:extLst>
                </a:gridCol>
                <a:gridCol w="792708">
                  <a:extLst>
                    <a:ext uri="{9D8B030D-6E8A-4147-A177-3AD203B41FA5}">
                      <a16:colId xmlns:a16="http://schemas.microsoft.com/office/drawing/2014/main" val="3768051730"/>
                    </a:ext>
                  </a:extLst>
                </a:gridCol>
                <a:gridCol w="957856">
                  <a:extLst>
                    <a:ext uri="{9D8B030D-6E8A-4147-A177-3AD203B41FA5}">
                      <a16:colId xmlns:a16="http://schemas.microsoft.com/office/drawing/2014/main" val="2425415159"/>
                    </a:ext>
                  </a:extLst>
                </a:gridCol>
                <a:gridCol w="1398250">
                  <a:extLst>
                    <a:ext uri="{9D8B030D-6E8A-4147-A177-3AD203B41FA5}">
                      <a16:colId xmlns:a16="http://schemas.microsoft.com/office/drawing/2014/main" val="1507910109"/>
                    </a:ext>
                  </a:extLst>
                </a:gridCol>
                <a:gridCol w="1159703">
                  <a:extLst>
                    <a:ext uri="{9D8B030D-6E8A-4147-A177-3AD203B41FA5}">
                      <a16:colId xmlns:a16="http://schemas.microsoft.com/office/drawing/2014/main" val="1163566091"/>
                    </a:ext>
                  </a:extLst>
                </a:gridCol>
                <a:gridCol w="1145023">
                  <a:extLst>
                    <a:ext uri="{9D8B030D-6E8A-4147-A177-3AD203B41FA5}">
                      <a16:colId xmlns:a16="http://schemas.microsoft.com/office/drawing/2014/main" val="1819977399"/>
                    </a:ext>
                  </a:extLst>
                </a:gridCol>
              </a:tblGrid>
              <a:tr h="404607">
                <a:tc>
                  <a:txBody>
                    <a:bodyPr/>
                    <a:lstStyle/>
                    <a:p>
                      <a:pPr algn="l" fontAlgn="b"/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sv-SE" sz="1200" b="1" u="none" strike="noStrike" dirty="0">
                          <a:effectLst/>
                        </a:rPr>
                        <a:t>       "Blocks </a:t>
                      </a:r>
                      <a:r>
                        <a:rPr lang="sv-SE" sz="1200" b="1" u="none" strike="noStrike" dirty="0" err="1">
                          <a:effectLst/>
                        </a:rPr>
                        <a:t>delivered</a:t>
                      </a:r>
                      <a:r>
                        <a:rPr lang="sv-SE" sz="1200" b="1" u="none" strike="noStrike" dirty="0">
                          <a:effectLst/>
                        </a:rPr>
                        <a:t> to ESS site no later </a:t>
                      </a:r>
                      <a:r>
                        <a:rPr lang="sv-SE" sz="1200" b="1" u="none" strike="noStrike" dirty="0" err="1">
                          <a:effectLst/>
                        </a:rPr>
                        <a:t>than</a:t>
                      </a:r>
                      <a:r>
                        <a:rPr lang="sv-SE" sz="1200" b="1" u="none" strike="noStrike" dirty="0">
                          <a:effectLst/>
                        </a:rPr>
                        <a:t>"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710221"/>
                  </a:ext>
                </a:extLst>
              </a:tr>
              <a:tr h="418737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 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 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1" u="none" strike="noStrike" dirty="0">
                          <a:effectLst/>
                        </a:rPr>
                        <a:t>Support blocks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1" u="none" strike="noStrike" dirty="0" err="1">
                          <a:effectLst/>
                        </a:rPr>
                        <a:t>Lower</a:t>
                      </a:r>
                      <a:r>
                        <a:rPr lang="sv-SE" sz="1200" b="1" u="none" strike="noStrike" dirty="0">
                          <a:effectLst/>
                        </a:rPr>
                        <a:t> </a:t>
                      </a:r>
                      <a:r>
                        <a:rPr lang="sv-SE" sz="1200" b="1" u="none" strike="noStrike" dirty="0" err="1">
                          <a:effectLst/>
                        </a:rPr>
                        <a:t>shielding</a:t>
                      </a:r>
                      <a:r>
                        <a:rPr lang="sv-SE" sz="1200" b="1" u="none" strike="noStrike" dirty="0">
                          <a:effectLst/>
                        </a:rPr>
                        <a:t> blocks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1" u="none" strike="noStrike" dirty="0" err="1">
                          <a:effectLst/>
                        </a:rPr>
                        <a:t>Side</a:t>
                      </a:r>
                      <a:r>
                        <a:rPr lang="sv-SE" sz="1200" b="1" u="none" strike="noStrike" dirty="0">
                          <a:effectLst/>
                        </a:rPr>
                        <a:t>/pile blocks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1" u="none" strike="noStrike" dirty="0" err="1">
                          <a:effectLst/>
                        </a:rPr>
                        <a:t>Upper</a:t>
                      </a:r>
                      <a:r>
                        <a:rPr lang="sv-SE" sz="1200" b="1" u="none" strike="noStrike" dirty="0">
                          <a:effectLst/>
                        </a:rPr>
                        <a:t> blocks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827071"/>
                  </a:ext>
                </a:extLst>
              </a:tr>
              <a:tr h="215351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1" u="none" strike="noStrike" dirty="0">
                          <a:effectLst/>
                        </a:rPr>
                        <a:t>C-SPEC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E01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19-04-2021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19-04-2021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N/A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03-08-2021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800644"/>
                  </a:ext>
                </a:extLst>
              </a:tr>
              <a:tr h="203387">
                <a:tc>
                  <a:txBody>
                    <a:bodyPr/>
                    <a:lstStyle/>
                    <a:p>
                      <a:pPr algn="l" fontAlgn="b"/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E02.1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N/A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N/A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19-04-2021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03-08-2021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328409"/>
                  </a:ext>
                </a:extLst>
              </a:tr>
              <a:tr h="203387">
                <a:tc>
                  <a:txBody>
                    <a:bodyPr/>
                    <a:lstStyle/>
                    <a:p>
                      <a:pPr algn="l" fontAlgn="b"/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E02.2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N/A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19-04-2021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19-04-2021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26-07-2021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313400"/>
                  </a:ext>
                </a:extLst>
              </a:tr>
              <a:tr h="215351">
                <a:tc>
                  <a:txBody>
                    <a:bodyPr/>
                    <a:lstStyle/>
                    <a:p>
                      <a:pPr algn="l" fontAlgn="b"/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D03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15-12-2020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01-01-2021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N/A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14-03-2021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5856765"/>
                  </a:ext>
                </a:extLst>
              </a:tr>
              <a:tr h="181253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1" u="none" strike="noStrike" dirty="0">
                          <a:effectLst/>
                        </a:rPr>
                        <a:t> 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 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 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 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 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998695"/>
                  </a:ext>
                </a:extLst>
              </a:tr>
              <a:tr h="203387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b="1" u="none" strike="noStrike" dirty="0">
                          <a:effectLst/>
                        </a:rPr>
                        <a:t>BIFROST</a:t>
                      </a:r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E01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11-04-2021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11-04-2021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N/A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15-04-2022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2643154"/>
                  </a:ext>
                </a:extLst>
              </a:tr>
              <a:tr h="203387">
                <a:tc>
                  <a:txBody>
                    <a:bodyPr/>
                    <a:lstStyle/>
                    <a:p>
                      <a:pPr algn="l" fontAlgn="b"/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E02.1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N/A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N/A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11-04-2021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15-03-2022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801950"/>
                  </a:ext>
                </a:extLst>
              </a:tr>
              <a:tr h="203387">
                <a:tc>
                  <a:txBody>
                    <a:bodyPr/>
                    <a:lstStyle/>
                    <a:p>
                      <a:pPr algn="l" fontAlgn="b"/>
                      <a:endParaRPr lang="sv-S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E02.2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N/A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11-04-2021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11-04-2021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15-02-2022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8878755"/>
                  </a:ext>
                </a:extLst>
              </a:tr>
              <a:tr h="215351"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 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D03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09-01-2021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20-01-2021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N/A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 dirty="0">
                          <a:effectLst/>
                        </a:rPr>
                        <a:t>08-01-2022</a:t>
                      </a:r>
                      <a:endParaRPr lang="sv-S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3023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2588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318BD95-C2B7-1648-99B3-1DC7F27114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8750" r="1875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D9E11-0DBA-1941-8A76-50CE7B2AD9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F885F-3472-D549-B00D-840A559EB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247913-24F7-C441-8C98-D94ED963F6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7429" y="581213"/>
            <a:ext cx="4713109" cy="2819302"/>
          </a:xfrm>
        </p:spPr>
        <p:txBody>
          <a:bodyPr/>
          <a:lstStyle/>
          <a:p>
            <a:r>
              <a:rPr lang="en-US" dirty="0"/>
              <a:t>Common Chopper</a:t>
            </a:r>
          </a:p>
          <a:p>
            <a:r>
              <a:rPr lang="en-US" dirty="0"/>
              <a:t>schedule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D9A9EA-B22C-3649-877B-583597389A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510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FE24D-B31F-844E-8110-5CFB8C20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21004"/>
            <a:ext cx="9354207" cy="562074"/>
          </a:xfrm>
        </p:spPr>
        <p:txBody>
          <a:bodyPr/>
          <a:lstStyle/>
          <a:p>
            <a:r>
              <a:rPr lang="sv-SE" dirty="0" err="1">
                <a:solidFill>
                  <a:schemeClr val="bg1"/>
                </a:solidFill>
              </a:rPr>
              <a:t>Monthly</a:t>
            </a:r>
            <a:r>
              <a:rPr lang="sv-SE" dirty="0">
                <a:solidFill>
                  <a:schemeClr val="bg1"/>
                </a:solidFill>
              </a:rPr>
              <a:t> Progress </a:t>
            </a:r>
            <a:r>
              <a:rPr lang="sv-SE" dirty="0" err="1">
                <a:solidFill>
                  <a:schemeClr val="bg1"/>
                </a:solidFill>
              </a:rPr>
              <a:t>reports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A3378-D1C3-A34B-BBB9-238EC4804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1800" dirty="0"/>
              <a:t>1) </a:t>
            </a:r>
            <a:r>
              <a:rPr lang="sv-SE" sz="1800" dirty="0" err="1"/>
              <a:t>Monthly</a:t>
            </a:r>
            <a:r>
              <a:rPr lang="sv-SE" sz="1800" dirty="0"/>
              <a:t> progress </a:t>
            </a:r>
            <a:r>
              <a:rPr lang="sv-SE" sz="1800" dirty="0" err="1"/>
              <a:t>reports</a:t>
            </a:r>
            <a:r>
              <a:rPr lang="sv-SE" sz="1800" dirty="0"/>
              <a:t> from instrument teams (</a:t>
            </a:r>
            <a:r>
              <a:rPr lang="sv-SE" sz="1800" dirty="0" err="1"/>
              <a:t>lead</a:t>
            </a:r>
            <a:r>
              <a:rPr lang="sv-SE" sz="1800" dirty="0"/>
              <a:t> partner) to NSS </a:t>
            </a:r>
            <a:r>
              <a:rPr lang="sv-SE" sz="1800" dirty="0" err="1"/>
              <a:t>Planner</a:t>
            </a:r>
            <a:r>
              <a:rPr lang="sv-SE" sz="1800" dirty="0"/>
              <a:t> &amp; ICC</a:t>
            </a:r>
          </a:p>
          <a:p>
            <a:pPr marL="0" indent="0">
              <a:buNone/>
            </a:pPr>
            <a:r>
              <a:rPr lang="sv-SE" sz="1800" dirty="0"/>
              <a:t>	ICC play </a:t>
            </a:r>
            <a:r>
              <a:rPr lang="sv-SE" sz="1800" dirty="0" err="1"/>
              <a:t>key</a:t>
            </a:r>
            <a:r>
              <a:rPr lang="sv-SE" sz="1800" dirty="0"/>
              <a:t> </a:t>
            </a:r>
            <a:r>
              <a:rPr lang="sv-SE" sz="1800" dirty="0" err="1"/>
              <a:t>role</a:t>
            </a:r>
            <a:r>
              <a:rPr lang="sv-SE" sz="1800" dirty="0"/>
              <a:t> in ”Project management”</a:t>
            </a:r>
          </a:p>
          <a:p>
            <a:pPr marL="0" indent="0">
              <a:buNone/>
            </a:pPr>
            <a:endParaRPr lang="sv-SE" sz="1800" dirty="0"/>
          </a:p>
          <a:p>
            <a:pPr marL="0" indent="0">
              <a:buNone/>
            </a:pPr>
            <a:br>
              <a:rPr lang="sv-SE" sz="1800" dirty="0"/>
            </a:br>
            <a:r>
              <a:rPr lang="sv-SE" sz="1800" dirty="0"/>
              <a:t>2) Start </a:t>
            </a:r>
            <a:r>
              <a:rPr lang="sv-SE" sz="1800" dirty="0" err="1"/>
              <a:t>with</a:t>
            </a:r>
            <a:r>
              <a:rPr lang="sv-SE" sz="1800" dirty="0"/>
              <a:t> </a:t>
            </a:r>
            <a:r>
              <a:rPr lang="sv-SE" sz="1800" dirty="0" err="1"/>
              <a:t>Monthly</a:t>
            </a:r>
            <a:r>
              <a:rPr lang="sv-SE" sz="1800" dirty="0"/>
              <a:t> progress </a:t>
            </a:r>
            <a:r>
              <a:rPr lang="sv-SE" sz="1800" dirty="0" err="1"/>
              <a:t>reports</a:t>
            </a:r>
            <a:r>
              <a:rPr lang="sv-SE" sz="1800" dirty="0"/>
              <a:t> </a:t>
            </a:r>
            <a:r>
              <a:rPr lang="sv-SE" sz="1600" b="1" dirty="0"/>
              <a:t>from NSS </a:t>
            </a:r>
            <a:r>
              <a:rPr lang="sv-SE" sz="1600" b="1" dirty="0" err="1"/>
              <a:t>inhouse</a:t>
            </a:r>
            <a:r>
              <a:rPr lang="sv-SE" sz="1600" b="1" dirty="0"/>
              <a:t> </a:t>
            </a:r>
            <a:r>
              <a:rPr lang="sv-SE" sz="1600" b="1" dirty="0" err="1"/>
              <a:t>projects</a:t>
            </a:r>
            <a:r>
              <a:rPr lang="sv-SE" sz="1600" b="1" dirty="0"/>
              <a:t> to instrument teams </a:t>
            </a:r>
          </a:p>
          <a:p>
            <a:pPr marL="0" indent="0">
              <a:buNone/>
            </a:pPr>
            <a:r>
              <a:rPr lang="sv-SE" sz="1600" dirty="0"/>
              <a:t> On </a:t>
            </a:r>
            <a:r>
              <a:rPr lang="sv-SE" sz="1600" dirty="0" err="1"/>
              <a:t>request</a:t>
            </a:r>
            <a:r>
              <a:rPr lang="sv-SE" sz="1600" dirty="0"/>
              <a:t> from instruments, </a:t>
            </a:r>
            <a:r>
              <a:rPr lang="sv-SE" sz="1600" dirty="0" err="1"/>
              <a:t>we</a:t>
            </a:r>
            <a:r>
              <a:rPr lang="sv-SE" sz="1600" dirty="0"/>
              <a:t> </a:t>
            </a:r>
            <a:r>
              <a:rPr lang="sv-SE" sz="1600" dirty="0" err="1"/>
              <a:t>will</a:t>
            </a:r>
            <a:r>
              <a:rPr lang="sv-SE" sz="1600" dirty="0"/>
              <a:t> </a:t>
            </a:r>
            <a:r>
              <a:rPr lang="sv-SE" sz="1600" dirty="0" err="1"/>
              <a:t>initiate</a:t>
            </a:r>
            <a:r>
              <a:rPr lang="sv-SE" sz="1600" dirty="0"/>
              <a:t> </a:t>
            </a:r>
            <a:r>
              <a:rPr lang="sv-SE" sz="1600" dirty="0" err="1"/>
              <a:t>this</a:t>
            </a:r>
            <a:r>
              <a:rPr lang="sv-SE" sz="1600" dirty="0"/>
              <a:t>. </a:t>
            </a:r>
            <a:r>
              <a:rPr lang="sv-SE" sz="1600" dirty="0" err="1"/>
              <a:t>Aim</a:t>
            </a:r>
            <a:r>
              <a:rPr lang="sv-SE" sz="1600" dirty="0"/>
              <a:t> to do it from </a:t>
            </a:r>
            <a:r>
              <a:rPr lang="sv-SE" sz="1600" dirty="0" err="1"/>
              <a:t>March</a:t>
            </a:r>
            <a:r>
              <a:rPr lang="sv-SE" sz="1600" dirty="0"/>
              <a:t>. </a:t>
            </a:r>
          </a:p>
          <a:p>
            <a:pPr marL="0" indent="0">
              <a:buNone/>
            </a:pPr>
            <a:r>
              <a:rPr lang="sv-SE" sz="1600" dirty="0"/>
              <a:t>	- CF/Hall access, Bunker, Common </a:t>
            </a:r>
            <a:r>
              <a:rPr lang="sv-SE" sz="1600" dirty="0" err="1"/>
              <a:t>shielding</a:t>
            </a:r>
            <a:r>
              <a:rPr lang="sv-SE" sz="1600" dirty="0"/>
              <a:t>, Common chopper, </a:t>
            </a:r>
            <a:r>
              <a:rPr lang="sv-SE" sz="1600" dirty="0" err="1"/>
              <a:t>etc</a:t>
            </a:r>
            <a:endParaRPr lang="sv-SE" sz="1600" dirty="0"/>
          </a:p>
          <a:p>
            <a:pPr marL="0" indent="0">
              <a:buNone/>
            </a:pPr>
            <a:endParaRPr lang="sv-SE" sz="1600" dirty="0"/>
          </a:p>
          <a:p>
            <a:pPr marL="0" indent="0">
              <a:buNone/>
            </a:pPr>
            <a:r>
              <a:rPr lang="sv-SE" sz="1600" b="1" dirty="0"/>
              <a:t>In addition, </a:t>
            </a:r>
            <a:r>
              <a:rPr lang="sv-SE" sz="1600" b="1" dirty="0" err="1"/>
              <a:t>we</a:t>
            </a:r>
            <a:r>
              <a:rPr lang="sv-SE" sz="1600" b="1" dirty="0"/>
              <a:t> </a:t>
            </a:r>
            <a:r>
              <a:rPr lang="sv-SE" sz="1600" b="1" dirty="0" err="1"/>
              <a:t>have</a:t>
            </a:r>
            <a:r>
              <a:rPr lang="sv-SE" sz="1600" b="1" dirty="0"/>
              <a:t> the </a:t>
            </a:r>
            <a:r>
              <a:rPr lang="sv-SE" sz="1600" b="1" dirty="0" err="1"/>
              <a:t>established</a:t>
            </a:r>
            <a:r>
              <a:rPr lang="sv-SE" sz="1600" b="1" dirty="0"/>
              <a:t>  information </a:t>
            </a:r>
            <a:r>
              <a:rPr lang="sv-SE" sz="1600" b="1" dirty="0" err="1"/>
              <a:t>channels</a:t>
            </a:r>
            <a:r>
              <a:rPr lang="sv-SE" sz="1600" b="1" dirty="0"/>
              <a:t>:</a:t>
            </a:r>
            <a:endParaRPr lang="sv-SE" sz="1600" dirty="0"/>
          </a:p>
          <a:p>
            <a:pPr>
              <a:buFontTx/>
              <a:buChar char="-"/>
            </a:pPr>
            <a:r>
              <a:rPr lang="sv-SE" sz="1600" dirty="0" err="1"/>
              <a:t>Monthly</a:t>
            </a:r>
            <a:r>
              <a:rPr lang="sv-SE" sz="1600" dirty="0"/>
              <a:t> instrument </a:t>
            </a:r>
            <a:r>
              <a:rPr lang="sv-SE" sz="1600" dirty="0" err="1"/>
              <a:t>engineering</a:t>
            </a:r>
            <a:r>
              <a:rPr lang="sv-SE" sz="1600" dirty="0"/>
              <a:t> meeting (NSS </a:t>
            </a:r>
            <a:r>
              <a:rPr lang="sv-SE" sz="1600" dirty="0" err="1"/>
              <a:t>Lead</a:t>
            </a:r>
            <a:r>
              <a:rPr lang="sv-SE" sz="1600" dirty="0"/>
              <a:t> </a:t>
            </a:r>
            <a:r>
              <a:rPr lang="sv-SE" sz="1600" dirty="0" err="1"/>
              <a:t>Engineer</a:t>
            </a:r>
            <a:r>
              <a:rPr lang="sv-SE" sz="1600" dirty="0"/>
              <a:t>) </a:t>
            </a:r>
          </a:p>
          <a:p>
            <a:pPr>
              <a:buFontTx/>
              <a:buChar char="-"/>
            </a:pPr>
            <a:r>
              <a:rPr lang="sv-SE" sz="1600" dirty="0" err="1"/>
              <a:t>Monthly</a:t>
            </a:r>
            <a:r>
              <a:rPr lang="sv-SE" sz="1600" dirty="0"/>
              <a:t> instrument scientists meetings (Group </a:t>
            </a:r>
            <a:r>
              <a:rPr lang="sv-SE" sz="1600" dirty="0" err="1"/>
              <a:t>Leader</a:t>
            </a:r>
            <a:r>
              <a:rPr lang="sv-SE" sz="1600" dirty="0"/>
              <a:t> Instrument Scientists)</a:t>
            </a:r>
          </a:p>
          <a:p>
            <a:pPr>
              <a:buFontTx/>
              <a:buChar char="-"/>
            </a:pPr>
            <a:r>
              <a:rPr lang="sv-SE" sz="1600" dirty="0"/>
              <a:t>NSS Newsletter &amp; </a:t>
            </a:r>
            <a:r>
              <a:rPr lang="sv-SE" sz="1600" dirty="0" err="1"/>
              <a:t>Confluence</a:t>
            </a:r>
            <a:r>
              <a:rPr lang="sv-SE" sz="1600" dirty="0"/>
              <a:t> pages</a:t>
            </a:r>
          </a:p>
          <a:p>
            <a:pPr marL="0" indent="0">
              <a:buNone/>
            </a:pPr>
            <a:endParaRPr lang="sv-SE" sz="1600" dirty="0"/>
          </a:p>
          <a:p>
            <a:pPr marL="0" indent="0">
              <a:buNone/>
            </a:pPr>
            <a:endParaRPr lang="sv-SE" sz="1600" dirty="0"/>
          </a:p>
          <a:p>
            <a:pPr marL="342900" indent="-342900">
              <a:buAutoNum type="arabicPeriod"/>
            </a:pPr>
            <a:endParaRPr lang="sv-SE" sz="1600" dirty="0"/>
          </a:p>
          <a:p>
            <a:pPr marL="0" indent="0">
              <a:buNone/>
            </a:pPr>
            <a:endParaRPr lang="sv-SE" sz="1600" dirty="0"/>
          </a:p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89537-D29C-1E4E-BC95-F5DA58FB9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66B13E-C8F0-A140-AA46-5F912CA15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67">
            <a:off x="8860149" y="1489734"/>
            <a:ext cx="3549171" cy="498802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4364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834A93C7-455A-7747-9616-1235A49725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906659"/>
              </p:ext>
            </p:extLst>
          </p:nvPr>
        </p:nvGraphicFramePr>
        <p:xfrm>
          <a:off x="1953021" y="1783159"/>
          <a:ext cx="9785684" cy="501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9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07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12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Neutron Instrument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  Budget </a:t>
                      </a:r>
                      <a:r>
                        <a:rPr lang="en-US" sz="1600" b="1" baseline="0" dirty="0"/>
                        <a:t>(M€)</a:t>
                      </a:r>
                      <a:endParaRPr lang="en-US" sz="1600" b="1" dirty="0"/>
                    </a:p>
                  </a:txBody>
                  <a:tcPr marL="0" marR="0" marT="25718" marB="2571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1" i="1" dirty="0"/>
                    </a:p>
                  </a:txBody>
                  <a:tcPr marL="51435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LOKI</a:t>
                      </a:r>
                      <a:r>
                        <a:rPr lang="en-US" sz="1400" b="0" baseline="0" dirty="0"/>
                        <a:t> (Broad band SANS)</a:t>
                      </a:r>
                      <a:endParaRPr lang="en-US" sz="1400" b="0" dirty="0"/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12.85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/>
                        <a:buNone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SKADI (General Purpose SANS)</a:t>
                      </a:r>
                      <a:endParaRPr lang="en-US" sz="1400" b="0" i="1" dirty="0"/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11.50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l"/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ESTIA (Focusing </a:t>
                      </a:r>
                      <a:r>
                        <a:rPr lang="en-US" sz="1400" b="0" dirty="0" err="1"/>
                        <a:t>Reflectometer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11.80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/>
                        <a:buNone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FREIA (Liquids </a:t>
                      </a:r>
                      <a:r>
                        <a:rPr lang="en-US" sz="1400" b="0" dirty="0" err="1"/>
                        <a:t>Reflectometer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/>
                        <a:t>13.20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lvl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DREAM</a:t>
                      </a:r>
                      <a:r>
                        <a:rPr lang="en-US" sz="1400" b="0" baseline="0" dirty="0"/>
                        <a:t> (</a:t>
                      </a:r>
                      <a:r>
                        <a:rPr lang="en-US" sz="1400" b="0" baseline="0" dirty="0" err="1"/>
                        <a:t>Bispectral</a:t>
                      </a:r>
                      <a:r>
                        <a:rPr lang="en-US" sz="1400" b="0" baseline="0" dirty="0"/>
                        <a:t> powder </a:t>
                      </a:r>
                      <a:r>
                        <a:rPr lang="en-US" sz="1400" b="0" baseline="0" dirty="0" err="1"/>
                        <a:t>diffractometer</a:t>
                      </a:r>
                      <a:r>
                        <a:rPr lang="en-US" sz="1400" b="0" baseline="0" dirty="0"/>
                        <a:t>)</a:t>
                      </a:r>
                      <a:endParaRPr lang="en-US" sz="1400" b="0" dirty="0"/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13.66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HEIMDAL (Hybrid </a:t>
                      </a:r>
                      <a:r>
                        <a:rPr lang="en-US" sz="1400" b="0" dirty="0" err="1"/>
                        <a:t>diffractometer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13.55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MAGIC (magnetism single </a:t>
                      </a:r>
                      <a:r>
                        <a:rPr lang="en-US" sz="1400" b="0" dirty="0" err="1"/>
                        <a:t>xtal</a:t>
                      </a:r>
                      <a:r>
                        <a:rPr lang="en-US" sz="1400" b="0" dirty="0"/>
                        <a:t> diffraction)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13.10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/>
                        <a:buNone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NMX (Macromolecular crystallography)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11.67</a:t>
                      </a:r>
                    </a:p>
                  </a:txBody>
                  <a:tcPr marL="51435" marR="51435" marT="25718" marB="25718"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b="0" dirty="0"/>
                    </a:p>
                  </a:txBody>
                  <a:tcPr marL="144000" marR="51435" marT="25718" marB="2571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BEER (Engineering </a:t>
                      </a:r>
                      <a:r>
                        <a:rPr lang="en-US" sz="1400" b="0" dirty="0" err="1"/>
                        <a:t>diffractometer</a:t>
                      </a:r>
                      <a:r>
                        <a:rPr lang="en-US" sz="1400" b="0" dirty="0"/>
                        <a:t>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14.99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ODIN (multi-purpose imaging)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11.76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/>
                        <a:buNone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BIFROST (extreme environment</a:t>
                      </a:r>
                      <a:r>
                        <a:rPr lang="en-US" sz="1400" b="0" baseline="0" dirty="0"/>
                        <a:t> </a:t>
                      </a:r>
                      <a:r>
                        <a:rPr lang="en-US" sz="1400" b="0" dirty="0" err="1"/>
                        <a:t>spectro</a:t>
                      </a:r>
                      <a:r>
                        <a:rPr lang="en-US" sz="1400" b="0" dirty="0"/>
                        <a:t>.)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13.45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C-SPEC (cold chopper spectrometer)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16.50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l"/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/>
                        <a:t>T-REX (</a:t>
                      </a:r>
                      <a:r>
                        <a:rPr lang="en-US" sz="1400" b="0" dirty="0" err="1"/>
                        <a:t>bispectral</a:t>
                      </a:r>
                      <a:r>
                        <a:rPr lang="en-US" sz="1400" b="0" dirty="0"/>
                        <a:t> chopper spectrometer)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16.85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VESPA (vibrational</a:t>
                      </a:r>
                      <a:r>
                        <a:rPr lang="en-US" sz="1400" b="0" baseline="0" dirty="0"/>
                        <a:t> </a:t>
                      </a:r>
                      <a:r>
                        <a:rPr lang="en-US" sz="1400" b="0" dirty="0"/>
                        <a:t>spectroscopy)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/>
                        <a:t>12.00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r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MIRACLES (backscattering spectrometer)</a:t>
                      </a:r>
                    </a:p>
                  </a:txBody>
                  <a:tcPr marL="51435" marR="144000" marT="25718" marB="257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13.4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indent="0" algn="l" defTabSz="9143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dirty="0"/>
                    </a:p>
                  </a:txBody>
                  <a:tcPr marL="144000" marR="51435" marT="25718" marB="25718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51435" marR="144000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200.28</a:t>
                      </a:r>
                    </a:p>
                  </a:txBody>
                  <a:tcPr marL="51435" marR="51435" marT="25718" marB="25718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400" b="1" dirty="0"/>
                    </a:p>
                  </a:txBody>
                  <a:tcPr marL="51435" marR="51435" marT="25718" marB="2571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70F3CF6-B4E3-AF4C-82D4-07FA1B25B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01204"/>
            <a:ext cx="9360001" cy="65734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The NSS Project Neutron Instruments </a:t>
            </a:r>
            <a:br>
              <a:rPr lang="en-US" i="1" dirty="0">
                <a:solidFill>
                  <a:srgbClr val="FFFF00"/>
                </a:solidFill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E7013-6064-4649-BF40-6284E91F03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5356" y="786648"/>
            <a:ext cx="9860374" cy="507076"/>
          </a:xfrm>
          <a:ln w="12700">
            <a:miter lim="400000"/>
          </a:ln>
        </p:spPr>
        <p:txBody>
          <a:bodyPr vert="horz" lIns="90000" tIns="18000" rIns="91440" bIns="45720" rtlCol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200" kern="1200" dirty="0">
                <a:solidFill>
                  <a:schemeClr val="accent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Including contribution common chopper projects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kern="1200" dirty="0">
              <a:solidFill>
                <a:schemeClr val="accent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0A31441-E4CD-3343-BABE-8F31D8300769}"/>
              </a:ext>
            </a:extLst>
          </p:cNvPr>
          <p:cNvGrpSpPr/>
          <p:nvPr/>
        </p:nvGrpSpPr>
        <p:grpSpPr>
          <a:xfrm>
            <a:off x="6246969" y="1252159"/>
            <a:ext cx="1353044" cy="5191652"/>
            <a:chOff x="8064488" y="-139893"/>
            <a:chExt cx="2405413" cy="92295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6744534-B79C-3E40-B768-6C3768D2FC73}"/>
                </a:ext>
              </a:extLst>
            </p:cNvPr>
            <p:cNvGrpSpPr/>
            <p:nvPr/>
          </p:nvGrpSpPr>
          <p:grpSpPr>
            <a:xfrm>
              <a:off x="9021699" y="2113702"/>
              <a:ext cx="321068" cy="6976001"/>
              <a:chOff x="9165715" y="2107822"/>
              <a:chExt cx="321068" cy="6976001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2C09D43-14AE-7943-8FC0-20CEFFF2D1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65719" y="2107822"/>
                <a:ext cx="320001" cy="32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3B85D36-A36A-8546-BC75-77A80AC72F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66782" y="8284160"/>
                <a:ext cx="320001" cy="32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038FF03-8C68-4A46-82A9-FE22BD5752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65720" y="3643824"/>
                <a:ext cx="320001" cy="32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F97CAEF-BB9C-8F46-9FF2-D158EBDB59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65715" y="8763823"/>
                <a:ext cx="320001" cy="3200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0705492-4A3D-2243-93E2-59E80274B6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65720" y="4667823"/>
                <a:ext cx="320001" cy="320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2ACA20D-D40B-7142-AE16-A40B44C938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65720" y="4155823"/>
                <a:ext cx="320001" cy="320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2C1B642-8619-CE4A-9A2D-1573BD70C0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66782" y="2652165"/>
                <a:ext cx="320001" cy="320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E723E36-AA6A-CD4F-8AB4-EC98E26935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65720" y="5179823"/>
                <a:ext cx="320001" cy="32000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B51E60-EFFB-B445-B572-D19F1C3B161A}"/>
                </a:ext>
              </a:extLst>
            </p:cNvPr>
            <p:cNvSpPr txBox="1"/>
            <p:nvPr/>
          </p:nvSpPr>
          <p:spPr>
            <a:xfrm>
              <a:off x="8064488" y="-139893"/>
              <a:ext cx="2405413" cy="930168"/>
            </a:xfrm>
            <a:prstGeom prst="rect">
              <a:avLst/>
            </a:prstGeom>
            <a:solidFill>
              <a:schemeClr val="accent1">
                <a:tint val="20000"/>
              </a:schemeClr>
            </a:solidFill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400" i="1" dirty="0">
                  <a:solidFill>
                    <a:srgbClr val="0070C0"/>
                  </a:solidFill>
                  <a:latin typeface="+mn-lt"/>
                </a:rPr>
                <a:t>Common Chopper Project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6C03FE0-4728-9949-A82D-8746C6C39AFB}"/>
              </a:ext>
            </a:extLst>
          </p:cNvPr>
          <p:cNvGrpSpPr/>
          <p:nvPr/>
        </p:nvGrpSpPr>
        <p:grpSpPr>
          <a:xfrm>
            <a:off x="456676" y="3942019"/>
            <a:ext cx="1491954" cy="830997"/>
            <a:chOff x="150449" y="3979751"/>
            <a:chExt cx="1635581" cy="143436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D23BFA8-5DAF-1A42-AD8D-3E2FA0C88AE5}"/>
                </a:ext>
              </a:extLst>
            </p:cNvPr>
            <p:cNvSpPr txBox="1"/>
            <p:nvPr/>
          </p:nvSpPr>
          <p:spPr>
            <a:xfrm>
              <a:off x="189273" y="3979751"/>
              <a:ext cx="1596757" cy="1434360"/>
            </a:xfrm>
            <a:prstGeom prst="rect">
              <a:avLst/>
            </a:prstGeom>
            <a:solidFill>
              <a:schemeClr val="accent1">
                <a:tint val="20000"/>
              </a:schemeClr>
            </a:solidFill>
          </p:spPr>
          <p:txBody>
            <a:bodyPr wrap="square" lIns="36000" rIns="36000" rtlCol="0" anchor="ctr" anchorCtr="0">
              <a:spAutoFit/>
            </a:bodyPr>
            <a:lstStyle/>
            <a:p>
              <a:r>
                <a:rPr lang="en-US" sz="1600" i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    Confirmed</a:t>
              </a:r>
            </a:p>
            <a:p>
              <a:r>
                <a:rPr lang="en-US" sz="1600" i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     Potential      or in for racks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409FCE3-92F0-AF4A-97C5-DF1DBCA13702}"/>
                </a:ext>
              </a:extLst>
            </p:cNvPr>
            <p:cNvSpPr>
              <a:spLocks/>
            </p:cNvSpPr>
            <p:nvPr/>
          </p:nvSpPr>
          <p:spPr>
            <a:xfrm>
              <a:off x="155262" y="4066404"/>
              <a:ext cx="197328" cy="32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srgbClr val="FF0000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739F4A3-21AD-7742-B822-A85E667354F1}"/>
                </a:ext>
              </a:extLst>
            </p:cNvPr>
            <p:cNvSpPr>
              <a:spLocks/>
            </p:cNvSpPr>
            <p:nvPr/>
          </p:nvSpPr>
          <p:spPr>
            <a:xfrm>
              <a:off x="150449" y="4554462"/>
              <a:ext cx="197328" cy="320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AEB86F6-FAAE-CF4E-90F1-EA665CA5EEA9}"/>
              </a:ext>
            </a:extLst>
          </p:cNvPr>
          <p:cNvSpPr txBox="1"/>
          <p:nvPr/>
        </p:nvSpPr>
        <p:spPr>
          <a:xfrm>
            <a:off x="393634" y="2206505"/>
            <a:ext cx="1472888" cy="759118"/>
          </a:xfrm>
          <a:prstGeom prst="rect">
            <a:avLst/>
          </a:prstGeom>
          <a:ln w="25400">
            <a:solidFill>
              <a:schemeClr val="tx1"/>
            </a:solidFill>
          </a:ln>
        </p:spPr>
        <p:txBody>
          <a:bodyPr vert="horz" wrap="square" lIns="51435" tIns="25718" rIns="51435" bIns="25718" rtlCol="0" anchor="t">
            <a:no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86.5 %</a:t>
            </a:r>
            <a:r>
              <a:rPr lang="en-US" sz="1400" dirty="0">
                <a:solidFill>
                  <a:schemeClr val="tx1"/>
                </a:solidFill>
              </a:rPr>
              <a:t> of Instrument scope is in signed TAs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A10A5E-485F-A944-BF7E-24CF5C7114B5}"/>
              </a:ext>
            </a:extLst>
          </p:cNvPr>
          <p:cNvSpPr txBox="1"/>
          <p:nvPr/>
        </p:nvSpPr>
        <p:spPr>
          <a:xfrm>
            <a:off x="396000" y="5292000"/>
            <a:ext cx="1296000" cy="954105"/>
          </a:xfrm>
          <a:prstGeom prst="rect">
            <a:avLst/>
          </a:prstGeom>
          <a:noFill/>
          <a:ln w="12700" cap="flat">
            <a:solidFill>
              <a:srgbClr val="0070C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i="1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Segoe UI"/>
                <a:cs typeface="Segoe UI"/>
                <a:sym typeface="Segoe UI"/>
              </a:rPr>
              <a:t>ESS common Chopper scope:</a:t>
            </a:r>
          </a:p>
          <a:p>
            <a:pPr algn="ctr"/>
            <a:r>
              <a:rPr lang="en-US" sz="1400" i="1" dirty="0">
                <a:solidFill>
                  <a:srgbClr val="0070C0"/>
                </a:solidFill>
                <a:latin typeface="+mn-lt"/>
              </a:rPr>
              <a:t>Confirmed value = 1,455 M€ </a:t>
            </a:r>
            <a:endParaRPr kumimoji="0" lang="en-US" sz="1400" i="1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sym typeface="Segoe U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10A22D-5906-D642-9FBB-1B8A80F37765}"/>
              </a:ext>
            </a:extLst>
          </p:cNvPr>
          <p:cNvSpPr txBox="1"/>
          <p:nvPr/>
        </p:nvSpPr>
        <p:spPr>
          <a:xfrm>
            <a:off x="9923176" y="6525440"/>
            <a:ext cx="166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F7F7F"/>
                </a:solidFill>
                <a:latin typeface="+mn-lt"/>
              </a:rPr>
              <a:t>February 2020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92CB313-D1DC-DC42-866F-B66D2134DF4D}"/>
              </a:ext>
            </a:extLst>
          </p:cNvPr>
          <p:cNvSpPr>
            <a:spLocks noChangeAspect="1"/>
          </p:cNvSpPr>
          <p:nvPr/>
        </p:nvSpPr>
        <p:spPr>
          <a:xfrm>
            <a:off x="6791498" y="2233295"/>
            <a:ext cx="180001" cy="180000"/>
          </a:xfrm>
          <a:prstGeom prst="ellipse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746E24F-C576-8F43-B209-C444753DA8E8}"/>
              </a:ext>
            </a:extLst>
          </p:cNvPr>
          <p:cNvSpPr>
            <a:spLocks noChangeAspect="1"/>
          </p:cNvSpPr>
          <p:nvPr/>
        </p:nvSpPr>
        <p:spPr>
          <a:xfrm>
            <a:off x="6809786" y="3111119"/>
            <a:ext cx="180001" cy="180000"/>
          </a:xfrm>
          <a:prstGeom prst="ellipse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rgbClr val="FF0000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6E7DD33-2C9E-FF4B-9ED4-E54703DDA807}"/>
              </a:ext>
            </a:extLst>
          </p:cNvPr>
          <p:cNvSpPr>
            <a:spLocks noChangeAspect="1"/>
          </p:cNvSpPr>
          <p:nvPr/>
        </p:nvSpPr>
        <p:spPr>
          <a:xfrm>
            <a:off x="6809787" y="4542049"/>
            <a:ext cx="180001" cy="180000"/>
          </a:xfrm>
          <a:prstGeom prst="ellipse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rgbClr val="FF0000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8F4FE3C-8176-B243-B523-C396197EA83B}"/>
              </a:ext>
            </a:extLst>
          </p:cNvPr>
          <p:cNvSpPr>
            <a:spLocks noChangeAspect="1"/>
          </p:cNvSpPr>
          <p:nvPr/>
        </p:nvSpPr>
        <p:spPr>
          <a:xfrm>
            <a:off x="6792096" y="5670912"/>
            <a:ext cx="180001" cy="180000"/>
          </a:xfrm>
          <a:prstGeom prst="ellipse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452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C614-A466-B74D-B6AF-E97EDEBA0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55" y="364651"/>
            <a:ext cx="9518848" cy="56207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Common chopper Project Schedule – construction &amp; manufacturing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80E84-09F6-3644-B19E-D5108BB1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31</a:t>
            </a:fld>
            <a:endParaRPr lang="en-GB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D587257-4727-0C46-AF0D-AAB6A5DF1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682182"/>
              </p:ext>
            </p:extLst>
          </p:nvPr>
        </p:nvGraphicFramePr>
        <p:xfrm>
          <a:off x="5565228" y="1574701"/>
          <a:ext cx="5702664" cy="5243762"/>
        </p:xfrm>
        <a:graphic>
          <a:graphicData uri="http://schemas.openxmlformats.org/drawingml/2006/table">
            <a:tbl>
              <a:tblPr/>
              <a:tblGrid>
                <a:gridCol w="712833">
                  <a:extLst>
                    <a:ext uri="{9D8B030D-6E8A-4147-A177-3AD203B41FA5}">
                      <a16:colId xmlns:a16="http://schemas.microsoft.com/office/drawing/2014/main" val="1141109210"/>
                    </a:ext>
                  </a:extLst>
                </a:gridCol>
                <a:gridCol w="712833">
                  <a:extLst>
                    <a:ext uri="{9D8B030D-6E8A-4147-A177-3AD203B41FA5}">
                      <a16:colId xmlns:a16="http://schemas.microsoft.com/office/drawing/2014/main" val="4189249745"/>
                    </a:ext>
                  </a:extLst>
                </a:gridCol>
                <a:gridCol w="712833">
                  <a:extLst>
                    <a:ext uri="{9D8B030D-6E8A-4147-A177-3AD203B41FA5}">
                      <a16:colId xmlns:a16="http://schemas.microsoft.com/office/drawing/2014/main" val="1578935331"/>
                    </a:ext>
                  </a:extLst>
                </a:gridCol>
                <a:gridCol w="712833">
                  <a:extLst>
                    <a:ext uri="{9D8B030D-6E8A-4147-A177-3AD203B41FA5}">
                      <a16:colId xmlns:a16="http://schemas.microsoft.com/office/drawing/2014/main" val="1399228239"/>
                    </a:ext>
                  </a:extLst>
                </a:gridCol>
                <a:gridCol w="712833">
                  <a:extLst>
                    <a:ext uri="{9D8B030D-6E8A-4147-A177-3AD203B41FA5}">
                      <a16:colId xmlns:a16="http://schemas.microsoft.com/office/drawing/2014/main" val="907449672"/>
                    </a:ext>
                  </a:extLst>
                </a:gridCol>
                <a:gridCol w="712833">
                  <a:extLst>
                    <a:ext uri="{9D8B030D-6E8A-4147-A177-3AD203B41FA5}">
                      <a16:colId xmlns:a16="http://schemas.microsoft.com/office/drawing/2014/main" val="572170650"/>
                    </a:ext>
                  </a:extLst>
                </a:gridCol>
                <a:gridCol w="712833">
                  <a:extLst>
                    <a:ext uri="{9D8B030D-6E8A-4147-A177-3AD203B41FA5}">
                      <a16:colId xmlns:a16="http://schemas.microsoft.com/office/drawing/2014/main" val="2446892441"/>
                    </a:ext>
                  </a:extLst>
                </a:gridCol>
                <a:gridCol w="712833">
                  <a:extLst>
                    <a:ext uri="{9D8B030D-6E8A-4147-A177-3AD203B41FA5}">
                      <a16:colId xmlns:a16="http://schemas.microsoft.com/office/drawing/2014/main" val="270040120"/>
                    </a:ext>
                  </a:extLst>
                </a:gridCol>
              </a:tblGrid>
              <a:tr h="618136">
                <a:tc>
                  <a:txBody>
                    <a:bodyPr/>
                    <a:lstStyle/>
                    <a:p>
                      <a:pPr algn="l" fontAlgn="t"/>
                      <a:r>
                        <a:rPr lang="sv-SE" sz="900" b="1" dirty="0">
                          <a:solidFill>
                            <a:srgbClr val="172B4D"/>
                          </a:solidFill>
                          <a:effectLst/>
                        </a:rPr>
                        <a:t>Instrument</a:t>
                      </a:r>
                    </a:p>
                  </a:txBody>
                  <a:tcPr marL="45475" marR="68212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 b="1">
                          <a:solidFill>
                            <a:srgbClr val="172B4D"/>
                          </a:solidFill>
                          <a:effectLst/>
                        </a:rPr>
                        <a:t>Current Status</a:t>
                      </a:r>
                    </a:p>
                  </a:txBody>
                  <a:tcPr marL="45475" marR="68212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 b="1" dirty="0">
                          <a:solidFill>
                            <a:srgbClr val="172B4D"/>
                          </a:solidFill>
                          <a:effectLst/>
                        </a:rPr>
                        <a:t>Basic </a:t>
                      </a:r>
                      <a:r>
                        <a:rPr lang="sv-SE" sz="900" b="1" dirty="0" err="1">
                          <a:solidFill>
                            <a:srgbClr val="172B4D"/>
                          </a:solidFill>
                          <a:effectLst/>
                        </a:rPr>
                        <a:t>scope</a:t>
                      </a:r>
                      <a:endParaRPr lang="sv-SE" sz="900" b="1" dirty="0">
                        <a:solidFill>
                          <a:srgbClr val="172B4D"/>
                        </a:solidFill>
                        <a:effectLst/>
                      </a:endParaRPr>
                    </a:p>
                  </a:txBody>
                  <a:tcPr marL="45475" marR="68212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 b="1">
                          <a:solidFill>
                            <a:srgbClr val="172B4D"/>
                          </a:solidFill>
                          <a:effectLst/>
                        </a:rPr>
                        <a:t>Kick-off</a:t>
                      </a:r>
                    </a:p>
                  </a:txBody>
                  <a:tcPr marL="45475" marR="68212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 b="1">
                          <a:solidFill>
                            <a:srgbClr val="172B4D"/>
                          </a:solidFill>
                          <a:effectLst/>
                        </a:rPr>
                        <a:t>PDR</a:t>
                      </a:r>
                    </a:p>
                  </a:txBody>
                  <a:tcPr marL="45475" marR="68212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 b="1" dirty="0">
                          <a:solidFill>
                            <a:srgbClr val="172B4D"/>
                          </a:solidFill>
                          <a:effectLst/>
                        </a:rPr>
                        <a:t>CDR</a:t>
                      </a:r>
                    </a:p>
                  </a:txBody>
                  <a:tcPr marL="45475" marR="68212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 b="1">
                          <a:solidFill>
                            <a:srgbClr val="172B4D"/>
                          </a:solidFill>
                          <a:effectLst/>
                        </a:rPr>
                        <a:t>IRR</a:t>
                      </a:r>
                    </a:p>
                  </a:txBody>
                  <a:tcPr marL="45475" marR="68212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 b="1">
                          <a:solidFill>
                            <a:srgbClr val="172B4D"/>
                          </a:solidFill>
                          <a:effectLst/>
                        </a:rPr>
                        <a:t>Project completion</a:t>
                      </a:r>
                    </a:p>
                  </a:txBody>
                  <a:tcPr marL="45475" marR="68212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17588"/>
                  </a:ext>
                </a:extLst>
              </a:tr>
              <a:tr h="377709"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MAGIC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Preliminary Design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 dirty="0">
                          <a:effectLst/>
                        </a:rPr>
                        <a:t>Full System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 dirty="0">
                          <a:effectLst/>
                        </a:rPr>
                        <a:t>2019-12-10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C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 dirty="0">
                          <a:effectLst/>
                        </a:rPr>
                        <a:t>2020-04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2020-08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2021-03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2021-11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4413151"/>
                  </a:ext>
                </a:extLst>
              </a:tr>
              <a:tr h="837551">
                <a:tc>
                  <a:txBody>
                    <a:bodyPr/>
                    <a:lstStyle/>
                    <a:p>
                      <a:pPr algn="l" fontAlgn="t"/>
                      <a:r>
                        <a:rPr lang="sv-SE" sz="900" dirty="0">
                          <a:effectLst/>
                        </a:rPr>
                        <a:t>LOKI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Awaiting standard system completion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Rack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2020-01-20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C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N/A*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N/A*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2021-01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2021-11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6970730"/>
                  </a:ext>
                </a:extLst>
              </a:tr>
              <a:tr h="837551">
                <a:tc>
                  <a:txBody>
                    <a:bodyPr/>
                    <a:lstStyle/>
                    <a:p>
                      <a:pPr algn="l" fontAlgn="t"/>
                      <a:r>
                        <a:rPr lang="sv-SE" sz="900" dirty="0">
                          <a:effectLst/>
                        </a:rPr>
                        <a:t>FREIA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Awaiting standard system completion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Racks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2020-01-20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C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N/A*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N/A*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2021-04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TBD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268409"/>
                  </a:ext>
                </a:extLst>
              </a:tr>
              <a:tr h="684270"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NMX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Kick-off Meeting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Racks and Assemblies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Q1-2020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TBD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TBD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TBD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TBD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487456"/>
                  </a:ext>
                </a:extLst>
              </a:tr>
              <a:tr h="377709"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ESTIA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Kick-off Meeting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Rack and Spindle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Q1-2020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N/A*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N/A*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TBD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TBD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142188"/>
                  </a:ext>
                </a:extLst>
              </a:tr>
              <a:tr h="377709"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HEIMDAL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Updated proposal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Full System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Q2-2020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TBD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TBD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TBD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TBD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630917"/>
                  </a:ext>
                </a:extLst>
              </a:tr>
              <a:tr h="377709"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DREAM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Kick-off Meeting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Racks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Q2-2020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N/A*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N/A*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TBD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TBD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102373"/>
                  </a:ext>
                </a:extLst>
              </a:tr>
              <a:tr h="377709"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SKADI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Kick-off Meeting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Racks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Q2-2020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N/A*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N/A*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TBD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TBD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565162"/>
                  </a:ext>
                </a:extLst>
              </a:tr>
              <a:tr h="377709"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MIRACLES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Kick-off Meeting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 dirty="0">
                          <a:effectLst/>
                        </a:rPr>
                        <a:t>Racks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Q2-2020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N/A*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N/A*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>
                          <a:effectLst/>
                        </a:rPr>
                        <a:t>TBD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v-SE" sz="900" dirty="0">
                          <a:effectLst/>
                        </a:rPr>
                        <a:t>TBD</a:t>
                      </a:r>
                    </a:p>
                  </a:txBody>
                  <a:tcPr marL="45475" marR="45475" marT="31832" marB="31832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277021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544DB2F-C16D-334E-80CA-88B66AC9826B}"/>
              </a:ext>
            </a:extLst>
          </p:cNvPr>
          <p:cNvSpPr txBox="1"/>
          <p:nvPr/>
        </p:nvSpPr>
        <p:spPr>
          <a:xfrm>
            <a:off x="310055" y="886345"/>
            <a:ext cx="7083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dirty="0">
                <a:solidFill>
                  <a:schemeClr val="bg1"/>
                </a:solidFill>
              </a:rPr>
              <a:t>Project </a:t>
            </a:r>
            <a:r>
              <a:rPr lang="sv-SE" dirty="0" err="1">
                <a:solidFill>
                  <a:schemeClr val="bg1"/>
                </a:solidFill>
              </a:rPr>
              <a:t>Overview</a:t>
            </a:r>
            <a:r>
              <a:rPr lang="sv-SE" dirty="0">
                <a:solidFill>
                  <a:schemeClr val="bg1"/>
                </a:solidFill>
              </a:rPr>
              <a:t> – for </a:t>
            </a:r>
            <a:r>
              <a:rPr lang="sv-SE" dirty="0" err="1">
                <a:solidFill>
                  <a:schemeClr val="bg1"/>
                </a:solidFill>
              </a:rPr>
              <a:t>details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please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see</a:t>
            </a:r>
            <a:r>
              <a:rPr lang="sv-SE" dirty="0">
                <a:solidFill>
                  <a:schemeClr val="bg1"/>
                </a:solidFill>
              </a:rPr>
              <a:t> Chopper presentation </a:t>
            </a:r>
            <a:r>
              <a:rPr lang="sv-SE" dirty="0" err="1">
                <a:solidFill>
                  <a:schemeClr val="bg1"/>
                </a:solidFill>
              </a:rPr>
              <a:t>tomorrow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B32F7F-76AA-BF42-B43E-A94BD40B8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90" y="4295225"/>
            <a:ext cx="2877484" cy="215811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1AB748-5569-4F47-8974-03AF87B4D9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769F2-12FE-A144-AC73-E7A8990A6ECA}"/>
              </a:ext>
            </a:extLst>
          </p:cNvPr>
          <p:cNvSpPr txBox="1"/>
          <p:nvPr/>
        </p:nvSpPr>
        <p:spPr>
          <a:xfrm>
            <a:off x="609600" y="1918507"/>
            <a:ext cx="24979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Next PDR:</a:t>
            </a:r>
          </a:p>
          <a:p>
            <a:pPr algn="l"/>
            <a:r>
              <a:rPr lang="en-US" dirty="0">
                <a:solidFill>
                  <a:srgbClr val="666666"/>
                </a:solidFill>
              </a:rPr>
              <a:t>- MAGIC Q1 2020</a:t>
            </a:r>
          </a:p>
          <a:p>
            <a:pPr algn="l"/>
            <a:endParaRPr lang="en-US" dirty="0">
              <a:solidFill>
                <a:srgbClr val="666666"/>
              </a:solidFill>
            </a:endParaRPr>
          </a:p>
          <a:p>
            <a:pPr algn="l"/>
            <a:r>
              <a:rPr lang="en-US" dirty="0">
                <a:solidFill>
                  <a:srgbClr val="666666"/>
                </a:solidFill>
              </a:rPr>
              <a:t>Next 2 kick off meetings:</a:t>
            </a:r>
          </a:p>
          <a:p>
            <a:pPr algn="l"/>
            <a:r>
              <a:rPr lang="en-US" dirty="0">
                <a:solidFill>
                  <a:srgbClr val="666666"/>
                </a:solidFill>
              </a:rPr>
              <a:t>- NMX Q1 2020</a:t>
            </a:r>
          </a:p>
          <a:p>
            <a:pPr algn="l"/>
            <a:r>
              <a:rPr lang="en-US" dirty="0">
                <a:solidFill>
                  <a:srgbClr val="666666"/>
                </a:solidFill>
              </a:rPr>
              <a:t>- ESTIA Q1 2020</a:t>
            </a:r>
          </a:p>
          <a:p>
            <a:pPr algn="l"/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36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EC614-A466-B74D-B6AF-E97EDEBA0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Common chopper Project Schedule – construction &amp; manufacturing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80E84-09F6-3644-B19E-D5108BB1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0B7DC6-C67E-CC4C-8EB2-88DEAD202E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7835" y="908720"/>
            <a:ext cx="9518848" cy="590550"/>
          </a:xfrm>
        </p:spPr>
        <p:txBody>
          <a:bodyPr/>
          <a:lstStyle/>
          <a:p>
            <a:r>
              <a:rPr lang="en-US" dirty="0"/>
              <a:t>Zooming in on / showing activities for the instruments in First 8.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E30981-5FE4-2747-BEAC-C8C5054A0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020" y="1455514"/>
            <a:ext cx="9457663" cy="536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247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6A541-84B0-7440-BAF6-B26C3B262C76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miter lim="400000"/>
          </a:ln>
        </p:spPr>
        <p:txBody>
          <a:bodyPr lIns="18000" tIns="18000" rIns="18000" bIns="18000">
            <a:normAutofit fontScale="90000"/>
          </a:bodyPr>
          <a:lstStyle/>
          <a:p>
            <a:r>
              <a:rPr lang="en-GB" dirty="0"/>
              <a:t>Progress on neutron guide manufacturing for ESS Instruments</a:t>
            </a:r>
            <a:br>
              <a:rPr lang="en-GB" dirty="0"/>
            </a:b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76AFBC2-B4AD-0C4F-8719-3BCA661EF3F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3794" y="4836009"/>
          <a:ext cx="8746199" cy="13756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6375">
                  <a:extLst>
                    <a:ext uri="{9D8B030D-6E8A-4147-A177-3AD203B41FA5}">
                      <a16:colId xmlns:a16="http://schemas.microsoft.com/office/drawing/2014/main" val="489041568"/>
                    </a:ext>
                  </a:extLst>
                </a:gridCol>
                <a:gridCol w="700640">
                  <a:extLst>
                    <a:ext uri="{9D8B030D-6E8A-4147-A177-3AD203B41FA5}">
                      <a16:colId xmlns:a16="http://schemas.microsoft.com/office/drawing/2014/main" val="2851438243"/>
                    </a:ext>
                  </a:extLst>
                </a:gridCol>
                <a:gridCol w="630576">
                  <a:extLst>
                    <a:ext uri="{9D8B030D-6E8A-4147-A177-3AD203B41FA5}">
                      <a16:colId xmlns:a16="http://schemas.microsoft.com/office/drawing/2014/main" val="1909729"/>
                    </a:ext>
                  </a:extLst>
                </a:gridCol>
                <a:gridCol w="630576">
                  <a:extLst>
                    <a:ext uri="{9D8B030D-6E8A-4147-A177-3AD203B41FA5}">
                      <a16:colId xmlns:a16="http://schemas.microsoft.com/office/drawing/2014/main" val="768207635"/>
                    </a:ext>
                  </a:extLst>
                </a:gridCol>
                <a:gridCol w="685096">
                  <a:extLst>
                    <a:ext uri="{9D8B030D-6E8A-4147-A177-3AD203B41FA5}">
                      <a16:colId xmlns:a16="http://schemas.microsoft.com/office/drawing/2014/main" val="2217895917"/>
                    </a:ext>
                  </a:extLst>
                </a:gridCol>
                <a:gridCol w="576056">
                  <a:extLst>
                    <a:ext uri="{9D8B030D-6E8A-4147-A177-3AD203B41FA5}">
                      <a16:colId xmlns:a16="http://schemas.microsoft.com/office/drawing/2014/main" val="2515038855"/>
                    </a:ext>
                  </a:extLst>
                </a:gridCol>
                <a:gridCol w="630576">
                  <a:extLst>
                    <a:ext uri="{9D8B030D-6E8A-4147-A177-3AD203B41FA5}">
                      <a16:colId xmlns:a16="http://schemas.microsoft.com/office/drawing/2014/main" val="1714002666"/>
                    </a:ext>
                  </a:extLst>
                </a:gridCol>
                <a:gridCol w="698368">
                  <a:extLst>
                    <a:ext uri="{9D8B030D-6E8A-4147-A177-3AD203B41FA5}">
                      <a16:colId xmlns:a16="http://schemas.microsoft.com/office/drawing/2014/main" val="643277318"/>
                    </a:ext>
                  </a:extLst>
                </a:gridCol>
                <a:gridCol w="562784">
                  <a:extLst>
                    <a:ext uri="{9D8B030D-6E8A-4147-A177-3AD203B41FA5}">
                      <a16:colId xmlns:a16="http://schemas.microsoft.com/office/drawing/2014/main" val="3455502788"/>
                    </a:ext>
                  </a:extLst>
                </a:gridCol>
                <a:gridCol w="630576">
                  <a:extLst>
                    <a:ext uri="{9D8B030D-6E8A-4147-A177-3AD203B41FA5}">
                      <a16:colId xmlns:a16="http://schemas.microsoft.com/office/drawing/2014/main" val="1745769458"/>
                    </a:ext>
                  </a:extLst>
                </a:gridCol>
                <a:gridCol w="700754">
                  <a:extLst>
                    <a:ext uri="{9D8B030D-6E8A-4147-A177-3AD203B41FA5}">
                      <a16:colId xmlns:a16="http://schemas.microsoft.com/office/drawing/2014/main" val="3936876226"/>
                    </a:ext>
                  </a:extLst>
                </a:gridCol>
                <a:gridCol w="793822">
                  <a:extLst>
                    <a:ext uri="{9D8B030D-6E8A-4147-A177-3AD203B41FA5}">
                      <a16:colId xmlns:a16="http://schemas.microsoft.com/office/drawing/2014/main" val="37439589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400" b="0" i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section</a:t>
                      </a:r>
                      <a:endParaRPr lang="sv-SE" sz="14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553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4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NBOA</a:t>
                      </a:r>
                      <a:endParaRPr lang="sv-SE" sz="14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553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v-SE" sz="14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In-Bunker</a:t>
                      </a:r>
                      <a:endParaRPr lang="sv-SE" sz="14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553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v-SE" sz="14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Bunker </a:t>
                      </a:r>
                      <a:r>
                        <a:rPr lang="sv-SE" sz="1400" b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wall</a:t>
                      </a:r>
                      <a:endParaRPr lang="sv-SE" sz="14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553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sv-SE" sz="1400" b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Out</a:t>
                      </a:r>
                      <a:r>
                        <a:rPr lang="sv-SE" sz="14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sv-SE" sz="1400" b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of</a:t>
                      </a:r>
                      <a:r>
                        <a:rPr lang="sv-SE" sz="14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bunker</a:t>
                      </a:r>
                      <a:endParaRPr lang="sv-SE" sz="14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553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sv-SE" sz="14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 % in </a:t>
                      </a:r>
                      <a:r>
                        <a:rPr lang="sv-SE" sz="1400" b="0" i="1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contract</a:t>
                      </a:r>
                      <a:endParaRPr lang="sv-SE" sz="1400" b="0" i="1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4553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0636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4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Progress MS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Contract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CTV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Tender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Contract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CTV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Tender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Contract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CTV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Tender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Contract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361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400" b="0" i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length</a:t>
                      </a:r>
                      <a:endParaRPr lang="sv-SE" sz="14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49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117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79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42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24.5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17.5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10.5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618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471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288,5 m</a:t>
                      </a:r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sv-SE" sz="1200" b="0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7842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400" b="0" i="0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completion</a:t>
                      </a:r>
                      <a:r>
                        <a:rPr lang="sv-SE" sz="14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*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67 %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36 %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71 %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43 %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76 %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0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47 %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48 %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22746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20000"/>
                        </a:lnSpc>
                      </a:pPr>
                      <a:r>
                        <a:rPr lang="sv-SE" sz="1200" b="0" i="1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forecast</a:t>
                      </a:r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sv-SE" sz="1200" b="0" i="1" u="none" strike="noStrike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completion</a:t>
                      </a:r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*  by 30 June 2020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baseline="0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71 %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71 %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79 %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79 %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v-SE" sz="1200" b="0" i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79 %</a:t>
                      </a:r>
                    </a:p>
                  </a:txBody>
                  <a:tcPr marL="68300" marR="4553" marT="45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785242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AE94C13F-72ED-3449-886A-AB0290895234}"/>
              </a:ext>
            </a:extLst>
          </p:cNvPr>
          <p:cNvSpPr txBox="1">
            <a:spLocks/>
          </p:cNvSpPr>
          <p:nvPr/>
        </p:nvSpPr>
        <p:spPr>
          <a:xfrm>
            <a:off x="238992" y="1062880"/>
            <a:ext cx="7221682" cy="642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8000" tIns="18000" rIns="18000" bIns="18000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666666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666666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666666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666666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666666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666666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666666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666666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solidFill>
                  <a:srgbClr val="666666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9pPr>
          </a:lstStyle>
          <a:p>
            <a:pPr hangingPunct="1"/>
            <a:endParaRPr lang="en-GB" sz="2100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CD9898E-A048-E348-ACCE-8AAA1FE06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828" y="2127028"/>
            <a:ext cx="6086025" cy="940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47938D-7877-5F4C-A972-4F423F01D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039" y="3946218"/>
            <a:ext cx="6126753" cy="7051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82D152-3CAF-FC4A-B0BF-31A833105CD9}"/>
              </a:ext>
            </a:extLst>
          </p:cNvPr>
          <p:cNvSpPr/>
          <p:nvPr/>
        </p:nvSpPr>
        <p:spPr>
          <a:xfrm>
            <a:off x="1680999" y="1629619"/>
            <a:ext cx="1021083" cy="129614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7DF767-9632-8C49-AC12-B7788E46F0B6}"/>
              </a:ext>
            </a:extLst>
          </p:cNvPr>
          <p:cNvSpPr/>
          <p:nvPr/>
        </p:nvSpPr>
        <p:spPr>
          <a:xfrm>
            <a:off x="2742251" y="1610035"/>
            <a:ext cx="3233843" cy="1296563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1AE878-068A-6840-8B00-744D6F310543}"/>
              </a:ext>
            </a:extLst>
          </p:cNvPr>
          <p:cNvSpPr/>
          <p:nvPr/>
        </p:nvSpPr>
        <p:spPr>
          <a:xfrm>
            <a:off x="3839196" y="3285116"/>
            <a:ext cx="3621478" cy="1326481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</p:txBody>
      </p:sp>
      <p:sp>
        <p:nvSpPr>
          <p:cNvPr id="12" name="Sun 11">
            <a:extLst>
              <a:ext uri="{FF2B5EF4-FFF2-40B4-BE49-F238E27FC236}">
                <a16:creationId xmlns:a16="http://schemas.microsoft.com/office/drawing/2014/main" id="{A7676A65-427B-6E4E-89CD-477B37142CBC}"/>
              </a:ext>
            </a:extLst>
          </p:cNvPr>
          <p:cNvSpPr/>
          <p:nvPr/>
        </p:nvSpPr>
        <p:spPr>
          <a:xfrm>
            <a:off x="6854269" y="4120772"/>
            <a:ext cx="121514" cy="121514"/>
          </a:xfrm>
          <a:prstGeom prst="su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B4FBA3-2DF9-E74A-AD37-FABBC0B7A681}"/>
              </a:ext>
            </a:extLst>
          </p:cNvPr>
          <p:cNvSpPr txBox="1"/>
          <p:nvPr/>
        </p:nvSpPr>
        <p:spPr>
          <a:xfrm rot="16200000">
            <a:off x="1001051" y="2459374"/>
            <a:ext cx="586620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/>
              <a:t>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B64A61-D8E3-1242-8904-1D99C416693B}"/>
              </a:ext>
            </a:extLst>
          </p:cNvPr>
          <p:cNvSpPr txBox="1"/>
          <p:nvPr/>
        </p:nvSpPr>
        <p:spPr>
          <a:xfrm rot="16200000">
            <a:off x="6654397" y="3761765"/>
            <a:ext cx="521297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/>
              <a:t>SAMPLE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F6E37F89-5203-9C41-B607-79A7F206A0BA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2765261" y="2597512"/>
            <a:ext cx="4758592" cy="456968"/>
          </a:xfrm>
          <a:prstGeom prst="bentConnector3">
            <a:avLst>
              <a:gd name="adj1" fmla="val -4804"/>
            </a:avLst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33005949-B049-D04C-86AC-3C173F45A11E}"/>
              </a:ext>
            </a:extLst>
          </p:cNvPr>
          <p:cNvCxnSpPr>
            <a:cxnSpLocks/>
            <a:endCxn id="8" idx="1"/>
          </p:cNvCxnSpPr>
          <p:nvPr/>
        </p:nvCxnSpPr>
        <p:spPr>
          <a:xfrm rot="10800000" flipV="1">
            <a:off x="1377040" y="3050992"/>
            <a:ext cx="1388221" cy="1247804"/>
          </a:xfrm>
          <a:prstGeom prst="bentConnector3">
            <a:avLst>
              <a:gd name="adj1" fmla="val 116467"/>
            </a:avLst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06AE8A9-FA5D-7049-BD5F-7394B2359D58}"/>
              </a:ext>
            </a:extLst>
          </p:cNvPr>
          <p:cNvSpPr txBox="1"/>
          <p:nvPr/>
        </p:nvSpPr>
        <p:spPr>
          <a:xfrm>
            <a:off x="3241293" y="1473520"/>
            <a:ext cx="2299290" cy="30777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In-Bunker </a:t>
            </a:r>
            <a:r>
              <a:rPr lang="en-US" sz="1400" dirty="0"/>
              <a:t>(incl. BBG)  </a:t>
            </a:r>
            <a:r>
              <a:rPr lang="en-US" sz="1400" b="1" dirty="0"/>
              <a:t>220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837B0B-B45B-DB4E-92C2-4DB08259A90A}"/>
              </a:ext>
            </a:extLst>
          </p:cNvPr>
          <p:cNvSpPr txBox="1"/>
          <p:nvPr/>
        </p:nvSpPr>
        <p:spPr>
          <a:xfrm>
            <a:off x="4865907" y="3161360"/>
            <a:ext cx="193915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 buildings 800 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A88010-2A5B-FE40-85E5-F51CDFBA7396}"/>
              </a:ext>
            </a:extLst>
          </p:cNvPr>
          <p:cNvSpPr txBox="1"/>
          <p:nvPr/>
        </p:nvSpPr>
        <p:spPr>
          <a:xfrm>
            <a:off x="1847660" y="1320646"/>
            <a:ext cx="783217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NBOA 49 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8212E6-7079-4C4C-AEC6-BECFC8526AE3}"/>
              </a:ext>
            </a:extLst>
          </p:cNvPr>
          <p:cNvSpPr/>
          <p:nvPr/>
        </p:nvSpPr>
        <p:spPr>
          <a:xfrm>
            <a:off x="1640247" y="3285116"/>
            <a:ext cx="2150608" cy="130256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66FAFB-E98B-B046-9DC3-E644284DC206}"/>
              </a:ext>
            </a:extLst>
          </p:cNvPr>
          <p:cNvSpPr txBox="1"/>
          <p:nvPr/>
        </p:nvSpPr>
        <p:spPr>
          <a:xfrm>
            <a:off x="1837997" y="3186205"/>
            <a:ext cx="1803449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 buildings 412 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F9670B-BEAF-934F-AA1D-D095C5AB9D45}"/>
              </a:ext>
            </a:extLst>
          </p:cNvPr>
          <p:cNvSpPr/>
          <p:nvPr/>
        </p:nvSpPr>
        <p:spPr>
          <a:xfrm>
            <a:off x="6018863" y="1616728"/>
            <a:ext cx="1435200" cy="130046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  <a:p>
            <a:pPr algn="ctr"/>
            <a:endParaRPr lang="en-US" sz="1013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288961-F7DD-AE47-863F-46EE7A5EB762}"/>
              </a:ext>
            </a:extLst>
          </p:cNvPr>
          <p:cNvSpPr txBox="1"/>
          <p:nvPr/>
        </p:nvSpPr>
        <p:spPr>
          <a:xfrm>
            <a:off x="6036883" y="1456018"/>
            <a:ext cx="1417180" cy="523220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Bunker wall inserts 49 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DF28FF-98E6-ED4E-95CC-90AF39073DB8}"/>
              </a:ext>
            </a:extLst>
          </p:cNvPr>
          <p:cNvSpPr txBox="1"/>
          <p:nvPr/>
        </p:nvSpPr>
        <p:spPr>
          <a:xfrm>
            <a:off x="2010410" y="1888879"/>
            <a:ext cx="399690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14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A3233D-0E02-7146-A0BD-607FDFB401D2}"/>
              </a:ext>
            </a:extLst>
          </p:cNvPr>
          <p:cNvSpPr txBox="1"/>
          <p:nvPr/>
        </p:nvSpPr>
        <p:spPr>
          <a:xfrm>
            <a:off x="6576093" y="1971449"/>
            <a:ext cx="399690" cy="307777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ECBD58-93CB-4548-A41F-15EB6608745B}"/>
              </a:ext>
            </a:extLst>
          </p:cNvPr>
          <p:cNvSpPr txBox="1"/>
          <p:nvPr/>
        </p:nvSpPr>
        <p:spPr>
          <a:xfrm>
            <a:off x="2486879" y="3606732"/>
            <a:ext cx="39969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EFADC9-524D-C544-A678-E43DCD1C4225}"/>
              </a:ext>
            </a:extLst>
          </p:cNvPr>
          <p:cNvSpPr txBox="1"/>
          <p:nvPr/>
        </p:nvSpPr>
        <p:spPr>
          <a:xfrm>
            <a:off x="4144089" y="1900605"/>
            <a:ext cx="399690" cy="307777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15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BF46AF-D83F-E04E-87D5-4D25F53A4336}"/>
              </a:ext>
            </a:extLst>
          </p:cNvPr>
          <p:cNvSpPr txBox="1"/>
          <p:nvPr/>
        </p:nvSpPr>
        <p:spPr>
          <a:xfrm>
            <a:off x="5776249" y="3560780"/>
            <a:ext cx="39969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F5AAA0-D9E0-2E4E-BBB6-85B83FF7C19B}"/>
              </a:ext>
            </a:extLst>
          </p:cNvPr>
          <p:cNvSpPr txBox="1"/>
          <p:nvPr/>
        </p:nvSpPr>
        <p:spPr>
          <a:xfrm>
            <a:off x="3840314" y="2878428"/>
            <a:ext cx="120915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Total  1515 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12A577-82D7-E840-9591-AB524F9DEFE9}"/>
              </a:ext>
            </a:extLst>
          </p:cNvPr>
          <p:cNvSpPr txBox="1"/>
          <p:nvPr/>
        </p:nvSpPr>
        <p:spPr>
          <a:xfrm>
            <a:off x="8256954" y="1570128"/>
            <a:ext cx="3576900" cy="149786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wrap="square" lIns="68580" tIns="34290" rIns="68580" bIns="34290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600" dirty="0">
                <a:solidFill>
                  <a:schemeClr val="tx1"/>
                </a:solidFill>
              </a:rPr>
              <a:t>Apart from in-monolith feed throughs (NBOA), manufacturing of all guides for Instruments 9-15 (707 m) is on hold until sufficient progress has been made with Instruments 1-8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4A254A-BF13-5644-8033-664BB03DA690}"/>
              </a:ext>
            </a:extLst>
          </p:cNvPr>
          <p:cNvSpPr txBox="1"/>
          <p:nvPr/>
        </p:nvSpPr>
        <p:spPr>
          <a:xfrm>
            <a:off x="1640246" y="5044262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rmAutofit/>
          </a:bodyPr>
          <a:lstStyle/>
          <a:p>
            <a:pPr algn="l"/>
            <a:endParaRPr lang="en-US" sz="15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DC93522-9FCD-6B47-8D9F-31BFCED8EAC2}"/>
              </a:ext>
            </a:extLst>
          </p:cNvPr>
          <p:cNvGrpSpPr/>
          <p:nvPr/>
        </p:nvGrpSpPr>
        <p:grpSpPr>
          <a:xfrm>
            <a:off x="8330904" y="3174368"/>
            <a:ext cx="3429000" cy="1442478"/>
            <a:chOff x="8350424" y="3294114"/>
            <a:chExt cx="3429000" cy="144247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47AAB01-5FE7-DF40-B198-AEEC5C4A1A08}"/>
                </a:ext>
              </a:extLst>
            </p:cNvPr>
            <p:cNvSpPr txBox="1"/>
            <p:nvPr/>
          </p:nvSpPr>
          <p:spPr>
            <a:xfrm>
              <a:off x="8350424" y="3294114"/>
              <a:ext cx="3429000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1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Segoe UI"/>
                  <a:ea typeface="Segoe UI"/>
                  <a:cs typeface="Segoe UI"/>
                  <a:sym typeface="Segoe UI"/>
                </a:rPr>
                <a:t>Based on current progress and forecast. NSS will approve further procurements from </a:t>
              </a:r>
              <a:br>
                <a:rPr kumimoji="0" lang="en-US" sz="1800" b="0" i="1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Segoe UI"/>
                  <a:ea typeface="Segoe UI"/>
                  <a:cs typeface="Segoe UI"/>
                  <a:sym typeface="Segoe UI"/>
                </a:rPr>
              </a:br>
              <a:r>
                <a:rPr kumimoji="0" lang="en-US" sz="1800" b="0" i="1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Segoe UI"/>
                  <a:ea typeface="Segoe UI"/>
                  <a:cs typeface="Segoe UI"/>
                  <a:sym typeface="Segoe UI"/>
                </a:rPr>
                <a:t>1</a:t>
              </a:r>
              <a:r>
                <a:rPr kumimoji="0" lang="en-US" sz="1800" b="0" i="1" u="none" strike="noStrike" cap="none" spc="0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Segoe UI"/>
                  <a:ea typeface="Segoe UI"/>
                  <a:cs typeface="Segoe UI"/>
                  <a:sym typeface="Segoe UI"/>
                </a:rPr>
                <a:t>st</a:t>
              </a:r>
              <a:r>
                <a:rPr kumimoji="0" lang="en-US" sz="1800" b="0" i="1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Segoe UI"/>
                  <a:ea typeface="Segoe UI"/>
                  <a:cs typeface="Segoe UI"/>
                  <a:sym typeface="Segoe UI"/>
                </a:rPr>
                <a:t>  July 2020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36AEB8B-2976-094A-AF52-3F99CA40A378}"/>
                </a:ext>
              </a:extLst>
            </p:cNvPr>
            <p:cNvCxnSpPr/>
            <p:nvPr/>
          </p:nvCxnSpPr>
          <p:spPr>
            <a:xfrm>
              <a:off x="8942832" y="4249369"/>
              <a:ext cx="0" cy="487223"/>
            </a:xfrm>
            <a:prstGeom prst="straightConnector1">
              <a:avLst/>
            </a:prstGeom>
            <a:noFill/>
            <a:ln w="31750" cap="flat">
              <a:solidFill>
                <a:srgbClr val="002060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4536B40A-7AF1-4947-8659-2BCECB2FB772}"/>
              </a:ext>
            </a:extLst>
          </p:cNvPr>
          <p:cNvSpPr/>
          <p:nvPr/>
        </p:nvSpPr>
        <p:spPr>
          <a:xfrm>
            <a:off x="8562016" y="4217442"/>
            <a:ext cx="833993" cy="214153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B0CDC5-034D-1848-8ED1-D6A3DA080171}"/>
              </a:ext>
            </a:extLst>
          </p:cNvPr>
          <p:cNvSpPr txBox="1"/>
          <p:nvPr/>
        </p:nvSpPr>
        <p:spPr>
          <a:xfrm>
            <a:off x="9923176" y="6525440"/>
            <a:ext cx="166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F7F7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February 2020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9B5EF3-BED7-7D4F-8E43-D68F758F278D}"/>
              </a:ext>
            </a:extLst>
          </p:cNvPr>
          <p:cNvSpPr txBox="1"/>
          <p:nvPr/>
        </p:nvSpPr>
        <p:spPr>
          <a:xfrm>
            <a:off x="607735" y="6372257"/>
            <a:ext cx="4071612" cy="334582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1400" i="1" dirty="0">
                <a:solidFill>
                  <a:schemeClr val="tx1"/>
                </a:solidFill>
              </a:rPr>
              <a:t>* % Completion for Instruments 1-8 + all NBOA</a:t>
            </a:r>
          </a:p>
          <a:p>
            <a:pPr algn="l"/>
            <a:r>
              <a:rPr lang="en-US" sz="1400" i="1" dirty="0">
                <a:solidFill>
                  <a:schemeClr val="tx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515415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823B3F4E-CEF2-AA4C-8155-13D769BC04F9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7"/>
          <a:stretch/>
        </p:blipFill>
        <p:spPr>
          <a:xfrm>
            <a:off x="2593799" y="1404000"/>
            <a:ext cx="7020000" cy="55150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C4241C-FACA-1A44-BC4A-CE83F8CDD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68" y="265372"/>
            <a:ext cx="9856041" cy="657340"/>
          </a:xfrm>
          <a:ln w="12700">
            <a:miter lim="400000"/>
          </a:ln>
        </p:spPr>
        <p:txBody>
          <a:bodyPr lIns="18000" tIns="18000" rIns="18000" bIns="18000">
            <a:normAutofit fontScale="90000"/>
          </a:bodyPr>
          <a:lstStyle/>
          <a:p>
            <a:r>
              <a:rPr lang="en-US" dirty="0"/>
              <a:t>Baseline schedule for Neutron Beam Instruments </a:t>
            </a:r>
            <a:br>
              <a:rPr lang="en-GB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0B080-1D2C-F040-83B7-7F399DD2F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6000" y="828000"/>
            <a:ext cx="9360001" cy="507076"/>
          </a:xfrm>
          <a:ln w="12700">
            <a:miter lim="400000"/>
          </a:ln>
        </p:spPr>
        <p:txBody>
          <a:bodyPr lIns="18000" tIns="18000" rIns="18000" bIns="18000">
            <a:normAutofit/>
          </a:bodyPr>
          <a:lstStyle/>
          <a:p>
            <a:pPr marL="0" indent="0" algn="r">
              <a:buNone/>
            </a:pPr>
            <a:r>
              <a:rPr lang="en-US" dirty="0"/>
              <a:t>(NSS MS V4.3)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38FD10-78D3-2E48-A8A0-1A5CAE82E864}"/>
              </a:ext>
            </a:extLst>
          </p:cNvPr>
          <p:cNvSpPr txBox="1">
            <a:spLocks noChangeAspect="1"/>
          </p:cNvSpPr>
          <p:nvPr/>
        </p:nvSpPr>
        <p:spPr>
          <a:xfrm>
            <a:off x="280235" y="6574660"/>
            <a:ext cx="22335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0432FF"/>
                </a:solidFill>
              </a:rPr>
              <a:t>* NBI = Neutron Beam Instrument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DC99E0-1693-B94F-B3DD-8F05EEF5E786}"/>
              </a:ext>
            </a:extLst>
          </p:cNvPr>
          <p:cNvGrpSpPr>
            <a:grpSpLocks noChangeAspect="1"/>
          </p:cNvGrpSpPr>
          <p:nvPr/>
        </p:nvGrpSpPr>
        <p:grpSpPr>
          <a:xfrm>
            <a:off x="2715052" y="900000"/>
            <a:ext cx="5630252" cy="5359578"/>
            <a:chOff x="1847457" y="1356919"/>
            <a:chExt cx="5348404" cy="509126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858AAF-F14B-964C-98C8-64ECCE37FDAC}"/>
                </a:ext>
              </a:extLst>
            </p:cNvPr>
            <p:cNvGrpSpPr/>
            <p:nvPr/>
          </p:nvGrpSpPr>
          <p:grpSpPr>
            <a:xfrm>
              <a:off x="1847457" y="1356919"/>
              <a:ext cx="4739203" cy="5091266"/>
              <a:chOff x="1566708" y="1728009"/>
              <a:chExt cx="4739203" cy="5091266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CD1D2D1-CE38-1348-AFA3-8804C339E977}"/>
                  </a:ext>
                </a:extLst>
              </p:cNvPr>
              <p:cNvSpPr txBox="1"/>
              <p:nvPr/>
            </p:nvSpPr>
            <p:spPr>
              <a:xfrm>
                <a:off x="1742130" y="3043634"/>
                <a:ext cx="350843" cy="1455246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 defTabSz="685814"/>
                <a:r>
                  <a:rPr lang="en-US" sz="1200" dirty="0">
                    <a:solidFill>
                      <a:prstClr val="black"/>
                    </a:solidFill>
                  </a:rPr>
                  <a:t>West sector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4493CEA-AC01-2946-B028-A19F441EEB31}"/>
                  </a:ext>
                </a:extLst>
              </p:cNvPr>
              <p:cNvSpPr txBox="1"/>
              <p:nvPr/>
            </p:nvSpPr>
            <p:spPr>
              <a:xfrm>
                <a:off x="1730885" y="4800356"/>
                <a:ext cx="350843" cy="99899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 defTabSz="685814"/>
                <a:r>
                  <a:rPr lang="en-US" sz="1200" dirty="0">
                    <a:solidFill>
                      <a:prstClr val="black"/>
                    </a:solidFill>
                  </a:rPr>
                  <a:t>North sector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B95CC51-DD85-5A43-B62D-9202735B0B43}"/>
                  </a:ext>
                </a:extLst>
              </p:cNvPr>
              <p:cNvSpPr txBox="1"/>
              <p:nvPr/>
            </p:nvSpPr>
            <p:spPr>
              <a:xfrm>
                <a:off x="1566708" y="5858106"/>
                <a:ext cx="526265" cy="961169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 defTabSz="685814"/>
                <a:r>
                  <a:rPr lang="en-US" sz="1200" dirty="0">
                    <a:solidFill>
                      <a:prstClr val="black"/>
                    </a:solidFill>
                  </a:rPr>
                  <a:t>East &amp; South sectors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0CF23BF-7288-154F-AC82-C0D8BA4A90CE}"/>
                  </a:ext>
                </a:extLst>
              </p:cNvPr>
              <p:cNvGrpSpPr/>
              <p:nvPr/>
            </p:nvGrpSpPr>
            <p:grpSpPr>
              <a:xfrm>
                <a:off x="3775270" y="1728009"/>
                <a:ext cx="2530641" cy="531224"/>
                <a:chOff x="3775270" y="1728009"/>
                <a:chExt cx="2530641" cy="531224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4DD6AA1-B950-3642-9396-3ECCE48B09A3}"/>
                    </a:ext>
                  </a:extLst>
                </p:cNvPr>
                <p:cNvSpPr txBox="1"/>
                <p:nvPr/>
              </p:nvSpPr>
              <p:spPr>
                <a:xfrm>
                  <a:off x="3775270" y="1762207"/>
                  <a:ext cx="750653" cy="4970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85814"/>
                  <a:r>
                    <a:rPr lang="en-US" sz="1400" dirty="0">
                      <a:solidFill>
                        <a:srgbClr val="1F497D">
                          <a:lumMod val="60000"/>
                          <a:lumOff val="40000"/>
                        </a:srgbClr>
                      </a:solidFill>
                    </a:rPr>
                    <a:t>Current  date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B8AD0D6-581C-CC4E-B03B-831C2C859CE4}"/>
                    </a:ext>
                  </a:extLst>
                </p:cNvPr>
                <p:cNvSpPr txBox="1"/>
                <p:nvPr/>
              </p:nvSpPr>
              <p:spPr>
                <a:xfrm>
                  <a:off x="5656153" y="1805269"/>
                  <a:ext cx="649758" cy="438553"/>
                </a:xfrm>
                <a:prstGeom prst="rect">
                  <a:avLst/>
                </a:prstGeom>
                <a:noFill/>
              </p:spPr>
              <p:txBody>
                <a:bodyPr wrap="square" lIns="19286" rIns="19286" rtlCol="0">
                  <a:spAutoFit/>
                </a:bodyPr>
                <a:lstStyle/>
                <a:p>
                  <a:pPr algn="ctr" defTabSz="685814"/>
                  <a:r>
                    <a:rPr lang="en-US" sz="1200" b="1" dirty="0">
                      <a:solidFill>
                        <a:srgbClr val="92D050"/>
                      </a:solidFill>
                    </a:rPr>
                    <a:t>SOUP</a:t>
                  </a:r>
                </a:p>
                <a:p>
                  <a:pPr algn="ctr" defTabSz="685814"/>
                  <a:r>
                    <a:rPr lang="en-US" sz="1200" b="1" dirty="0">
                      <a:solidFill>
                        <a:srgbClr val="92D050"/>
                      </a:solidFill>
                    </a:rPr>
                    <a:t>(3NBI*)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88F924A3-F219-C14A-90E0-02D75598FB3B}"/>
                    </a:ext>
                  </a:extLst>
                </p:cNvPr>
                <p:cNvSpPr txBox="1"/>
                <p:nvPr/>
              </p:nvSpPr>
              <p:spPr>
                <a:xfrm>
                  <a:off x="4972196" y="1728009"/>
                  <a:ext cx="512967" cy="495321"/>
                </a:xfrm>
                <a:prstGeom prst="rect">
                  <a:avLst/>
                </a:prstGeom>
                <a:noFill/>
              </p:spPr>
              <p:txBody>
                <a:bodyPr wrap="square" lIns="19286" rIns="19286" rtlCol="0">
                  <a:spAutoFit/>
                </a:bodyPr>
                <a:lstStyle/>
                <a:p>
                  <a:pPr algn="ctr" defTabSz="685814">
                    <a:lnSpc>
                      <a:spcPct val="110000"/>
                    </a:lnSpc>
                  </a:pPr>
                  <a:r>
                    <a:rPr lang="en-US" sz="1300" b="1" dirty="0">
                      <a:solidFill>
                        <a:srgbClr val="FF0000"/>
                      </a:solidFill>
                    </a:rPr>
                    <a:t>BOT </a:t>
                  </a:r>
                </a:p>
                <a:p>
                  <a:pPr algn="ctr" defTabSz="685814">
                    <a:lnSpc>
                      <a:spcPct val="110000"/>
                    </a:lnSpc>
                  </a:pPr>
                  <a:r>
                    <a:rPr lang="en-US" sz="1300" b="1" dirty="0">
                      <a:solidFill>
                        <a:srgbClr val="FF0000"/>
                      </a:solidFill>
                    </a:rPr>
                    <a:t>&amp; HC</a:t>
                  </a:r>
                </a:p>
              </p:txBody>
            </p: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E0CB2A-B5DF-CC42-A208-14B6B7D58497}"/>
                </a:ext>
              </a:extLst>
            </p:cNvPr>
            <p:cNvSpPr txBox="1"/>
            <p:nvPr/>
          </p:nvSpPr>
          <p:spPr>
            <a:xfrm>
              <a:off x="6409312" y="1397831"/>
              <a:ext cx="786549" cy="360832"/>
            </a:xfrm>
            <a:prstGeom prst="rect">
              <a:avLst/>
            </a:prstGeom>
            <a:noFill/>
          </p:spPr>
          <p:txBody>
            <a:bodyPr wrap="square" lIns="19286" rIns="19286" rtlCol="0">
              <a:spAutoFit/>
            </a:bodyPr>
            <a:lstStyle/>
            <a:p>
              <a:pPr algn="ctr" defTabSz="685814">
                <a:lnSpc>
                  <a:spcPts val="1050"/>
                </a:lnSpc>
              </a:pPr>
              <a:r>
                <a:rPr lang="en-US" sz="1200" dirty="0">
                  <a:solidFill>
                    <a:srgbClr val="008000"/>
                  </a:solidFill>
                </a:rPr>
                <a:t>8NBI in user Program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5C18128-919E-2E4B-A8DE-B0E469394F9B}"/>
              </a:ext>
            </a:extLst>
          </p:cNvPr>
          <p:cNvGrpSpPr>
            <a:grpSpLocks noChangeAspect="1"/>
          </p:cNvGrpSpPr>
          <p:nvPr/>
        </p:nvGrpSpPr>
        <p:grpSpPr>
          <a:xfrm>
            <a:off x="7358029" y="2683425"/>
            <a:ext cx="478786" cy="2586975"/>
            <a:chOff x="6948000" y="3157199"/>
            <a:chExt cx="457554" cy="282692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DFB6DF4-D9C7-DE49-B18C-B5A607F31D1D}"/>
                </a:ext>
              </a:extLst>
            </p:cNvPr>
            <p:cNvSpPr/>
            <p:nvPr/>
          </p:nvSpPr>
          <p:spPr>
            <a:xfrm>
              <a:off x="6948000" y="3157199"/>
              <a:ext cx="457200" cy="118017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8845EC8-31AA-6042-AC78-8BD5F04D3CBB}"/>
                </a:ext>
              </a:extLst>
            </p:cNvPr>
            <p:cNvSpPr/>
            <p:nvPr/>
          </p:nvSpPr>
          <p:spPr>
            <a:xfrm>
              <a:off x="6948352" y="3427082"/>
              <a:ext cx="457200" cy="118017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B12F86D-F1BF-9042-8BEE-1B16AB4CD1FA}"/>
                </a:ext>
              </a:extLst>
            </p:cNvPr>
            <p:cNvSpPr/>
            <p:nvPr/>
          </p:nvSpPr>
          <p:spPr>
            <a:xfrm>
              <a:off x="6948000" y="3706389"/>
              <a:ext cx="457200" cy="118017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79AA0D8-15A3-454E-ACDF-A54DDB0523B2}"/>
                </a:ext>
              </a:extLst>
            </p:cNvPr>
            <p:cNvSpPr/>
            <p:nvPr/>
          </p:nvSpPr>
          <p:spPr>
            <a:xfrm>
              <a:off x="6948353" y="4194194"/>
              <a:ext cx="457200" cy="118017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CAC37A-0455-2544-A80F-5F05603EDD60}"/>
                </a:ext>
              </a:extLst>
            </p:cNvPr>
            <p:cNvSpPr/>
            <p:nvPr/>
          </p:nvSpPr>
          <p:spPr>
            <a:xfrm>
              <a:off x="6948354" y="5866107"/>
              <a:ext cx="457200" cy="118017"/>
            </a:xfrm>
            <a:prstGeom prst="rect">
              <a:avLst/>
            </a:prstGeom>
            <a:pattFill prst="wdDnDiag">
              <a:fgClr>
                <a:srgbClr val="73FB79"/>
              </a:fgClr>
              <a:bgClr>
                <a:srgbClr val="FF7E79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767D4AE-30F6-164E-BDCF-1EBE91E28A40}"/>
              </a:ext>
            </a:extLst>
          </p:cNvPr>
          <p:cNvSpPr txBox="1">
            <a:spLocks noChangeAspect="1"/>
          </p:cNvSpPr>
          <p:nvPr/>
        </p:nvSpPr>
        <p:spPr>
          <a:xfrm>
            <a:off x="288000" y="3212421"/>
            <a:ext cx="2577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0013" indent="-1000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First 3 NBI selected for SOUP: DREAM, LOKI &amp; ODIN </a:t>
            </a:r>
            <a:r>
              <a:rPr lang="en-US" sz="1200" dirty="0">
                <a:solidFill>
                  <a:schemeClr val="tx1"/>
                </a:solidFill>
              </a:rPr>
              <a:t>(best chance for early impact, as agreed by NSS, SAC and ESS Council)</a:t>
            </a:r>
          </a:p>
          <a:p>
            <a:pPr marL="100013" indent="-1000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Back-up instruments: </a:t>
            </a:r>
            <a:r>
              <a:rPr lang="en-US" sz="1200" dirty="0">
                <a:solidFill>
                  <a:schemeClr val="tx1"/>
                </a:solidFill>
              </a:rPr>
              <a:t>(for risk of late access to D01 &amp; D03) BEER, CSPEC, MAGIC or BIFROST, ESTIA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7F03827-B095-974F-96EE-A6478DA1D41E}"/>
              </a:ext>
            </a:extLst>
          </p:cNvPr>
          <p:cNvGrpSpPr>
            <a:grpSpLocks noChangeAspect="1"/>
          </p:cNvGrpSpPr>
          <p:nvPr/>
        </p:nvGrpSpPr>
        <p:grpSpPr>
          <a:xfrm>
            <a:off x="429196" y="1421959"/>
            <a:ext cx="2436321" cy="1428596"/>
            <a:chOff x="116024" y="3181638"/>
            <a:chExt cx="1930046" cy="1383348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CA91F23-AD58-214E-889E-4C3DE74565CE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1682025" y="3186166"/>
              <a:ext cx="364045" cy="1364612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7455AA2-A65A-E14D-A596-CCD982819A6D}"/>
                </a:ext>
              </a:extLst>
            </p:cNvPr>
            <p:cNvGrpSpPr/>
            <p:nvPr/>
          </p:nvGrpSpPr>
          <p:grpSpPr>
            <a:xfrm>
              <a:off x="116024" y="3181638"/>
              <a:ext cx="1910779" cy="1383348"/>
              <a:chOff x="141048" y="4832225"/>
              <a:chExt cx="1910779" cy="1630192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B41D271-82DC-0642-9F40-88265AFF27F5}"/>
                  </a:ext>
                </a:extLst>
              </p:cNvPr>
              <p:cNvSpPr txBox="1"/>
              <p:nvPr/>
            </p:nvSpPr>
            <p:spPr>
              <a:xfrm>
                <a:off x="141048" y="4832225"/>
                <a:ext cx="1562637" cy="1630192"/>
              </a:xfrm>
              <a:prstGeom prst="rect">
                <a:avLst/>
              </a:prstGeom>
              <a:noFill/>
            </p:spPr>
            <p:txBody>
              <a:bodyPr wrap="square" lIns="27000" rIns="27000" rtlCol="0">
                <a:spAutoFit/>
              </a:bodyPr>
              <a:lstStyle/>
              <a:p>
                <a:pPr algn="r" defTabSz="685814">
                  <a:spcAft>
                    <a:spcPts val="500"/>
                  </a:spcAft>
                </a:pPr>
                <a:r>
                  <a:rPr lang="en-US" sz="1100" dirty="0">
                    <a:solidFill>
                      <a:prstClr val="black"/>
                    </a:solidFill>
                  </a:rPr>
                  <a:t>Preliminary Design</a:t>
                </a:r>
              </a:p>
              <a:p>
                <a:pPr algn="r" defTabSz="685814">
                  <a:spcAft>
                    <a:spcPts val="500"/>
                  </a:spcAft>
                </a:pPr>
                <a:r>
                  <a:rPr lang="en-US" sz="1100" dirty="0">
                    <a:solidFill>
                      <a:prstClr val="black"/>
                    </a:solidFill>
                  </a:rPr>
                  <a:t>Detailed Design</a:t>
                </a:r>
              </a:p>
              <a:p>
                <a:pPr algn="r" defTabSz="685814">
                  <a:spcAft>
                    <a:spcPts val="500"/>
                  </a:spcAft>
                </a:pPr>
                <a:r>
                  <a:rPr lang="en-US" sz="1100" dirty="0">
                    <a:solidFill>
                      <a:prstClr val="black"/>
                    </a:solidFill>
                  </a:rPr>
                  <a:t>Manufacturing &amp; Procurement</a:t>
                </a:r>
              </a:p>
              <a:p>
                <a:pPr algn="r" defTabSz="685814">
                  <a:spcAft>
                    <a:spcPts val="500"/>
                  </a:spcAft>
                </a:pPr>
                <a:r>
                  <a:rPr lang="en-US" sz="1100" dirty="0">
                    <a:solidFill>
                      <a:prstClr val="black"/>
                    </a:solidFill>
                  </a:rPr>
                  <a:t>Installation &amp; Integration</a:t>
                </a:r>
              </a:p>
              <a:p>
                <a:pPr algn="r" defTabSz="685814">
                  <a:spcAft>
                    <a:spcPts val="500"/>
                  </a:spcAft>
                </a:pPr>
                <a:r>
                  <a:rPr lang="en-US" sz="1100" dirty="0">
                    <a:solidFill>
                      <a:prstClr val="black"/>
                    </a:solidFill>
                  </a:rPr>
                  <a:t>Hot Commission/Early science </a:t>
                </a:r>
              </a:p>
              <a:p>
                <a:pPr algn="r" defTabSz="685814">
                  <a:spcAft>
                    <a:spcPts val="500"/>
                  </a:spcAft>
                </a:pPr>
                <a:r>
                  <a:rPr lang="en-US" sz="1100" dirty="0">
                    <a:solidFill>
                      <a:prstClr val="black"/>
                    </a:solidFill>
                  </a:rPr>
                  <a:t>Operation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241F708-1866-4A4F-BF5C-BE6E328FC198}"/>
                  </a:ext>
                </a:extLst>
              </p:cNvPr>
              <p:cNvSpPr/>
              <p:nvPr/>
            </p:nvSpPr>
            <p:spPr>
              <a:xfrm>
                <a:off x="141048" y="4869160"/>
                <a:ext cx="1910779" cy="15610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14"/>
                <a:endParaRPr lang="en-US" sz="965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FB2F92-C3F9-0A4D-B958-5B295BD995A0}"/>
              </a:ext>
            </a:extLst>
          </p:cNvPr>
          <p:cNvGrpSpPr/>
          <p:nvPr/>
        </p:nvGrpSpPr>
        <p:grpSpPr>
          <a:xfrm>
            <a:off x="396000" y="972000"/>
            <a:ext cx="6759514" cy="5291429"/>
            <a:chOff x="-19635" y="972000"/>
            <a:chExt cx="6759514" cy="529142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40BEB71-2899-6D4C-86FE-DC7C6DAA5C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9635" y="1442999"/>
              <a:ext cx="6492608" cy="4820430"/>
              <a:chOff x="-1320869" y="991932"/>
              <a:chExt cx="7154396" cy="5311772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B7C1EB4-9424-CE40-B95D-436A796DA867}"/>
                  </a:ext>
                </a:extLst>
              </p:cNvPr>
              <p:cNvSpPr/>
              <p:nvPr/>
            </p:nvSpPr>
            <p:spPr>
              <a:xfrm>
                <a:off x="-1320869" y="4677886"/>
                <a:ext cx="2555432" cy="1625818"/>
              </a:xfrm>
              <a:prstGeom prst="rect">
                <a:avLst/>
              </a:prstGeom>
              <a:ln>
                <a:solidFill>
                  <a:srgbClr val="0432FF"/>
                </a:solidFill>
              </a:ln>
            </p:spPr>
            <p:txBody>
              <a:bodyPr wrap="square" tIns="27000" bIns="27000">
                <a:spAutoFit/>
              </a:bodyPr>
              <a:lstStyle/>
              <a:p>
                <a:r>
                  <a:rPr lang="en-US" sz="1200" i="1" dirty="0">
                    <a:solidFill>
                      <a:srgbClr val="0432FF"/>
                    </a:solidFill>
                  </a:rPr>
                  <a:t>March 2023:</a:t>
                </a:r>
              </a:p>
              <a:p>
                <a:pPr marL="103585" indent="-103585">
                  <a:spcBef>
                    <a:spcPts val="450"/>
                  </a:spcBef>
                  <a:buFont typeface="Arial" panose="020B0604020202020204" pitchFamily="34" charset="0"/>
                  <a:buChar char="•"/>
                </a:pPr>
                <a:r>
                  <a:rPr lang="en-US" sz="1200" b="1" i="1" dirty="0">
                    <a:solidFill>
                      <a:srgbClr val="0432FF"/>
                    </a:solidFill>
                  </a:rPr>
                  <a:t>First Science (FS) </a:t>
                </a:r>
                <a:r>
                  <a:rPr lang="en-US" sz="1200" i="1" dirty="0">
                    <a:solidFill>
                      <a:srgbClr val="0432FF"/>
                    </a:solidFill>
                  </a:rPr>
                  <a:t>with expert teams on some of instruments above </a:t>
                </a:r>
              </a:p>
              <a:p>
                <a:pPr marL="103585" indent="-103585">
                  <a:spcBef>
                    <a:spcPts val="450"/>
                  </a:spcBef>
                  <a:buFont typeface="Arial" panose="020B0604020202020204" pitchFamily="34" charset="0"/>
                  <a:buChar char="•"/>
                </a:pPr>
                <a:r>
                  <a:rPr lang="en-US" sz="1200" i="1" dirty="0">
                    <a:solidFill>
                      <a:srgbClr val="0432FF"/>
                    </a:solidFill>
                  </a:rPr>
                  <a:t>Review progress of first 3 NBI* for SOUP, implement backup plan if needed. </a:t>
                </a: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C4AD64E4-E014-7B40-974A-4E99F0E6D86C}"/>
                  </a:ext>
                </a:extLst>
              </p:cNvPr>
              <p:cNvCxnSpPr>
                <a:cxnSpLocks/>
                <a:stCxn id="51" idx="3"/>
              </p:cNvCxnSpPr>
              <p:nvPr/>
            </p:nvCxnSpPr>
            <p:spPr>
              <a:xfrm flipV="1">
                <a:off x="1234563" y="991932"/>
                <a:ext cx="4598964" cy="4498863"/>
              </a:xfrm>
              <a:prstGeom prst="straightConnector1">
                <a:avLst/>
              </a:prstGeom>
              <a:ln w="22225">
                <a:solidFill>
                  <a:srgbClr val="0432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3575108-B446-754C-9931-4B6B11439537}"/>
                </a:ext>
              </a:extLst>
            </p:cNvPr>
            <p:cNvSpPr txBox="1"/>
            <p:nvPr/>
          </p:nvSpPr>
          <p:spPr>
            <a:xfrm>
              <a:off x="6316365" y="972000"/>
              <a:ext cx="423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FS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94DDC17-8E9D-ED48-96F1-3283F9F6B1FE}"/>
              </a:ext>
            </a:extLst>
          </p:cNvPr>
          <p:cNvSpPr txBox="1"/>
          <p:nvPr/>
        </p:nvSpPr>
        <p:spPr>
          <a:xfrm>
            <a:off x="9648000" y="2087371"/>
            <a:ext cx="2524071" cy="32932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38113" marR="0" indent="-138113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rPr>
              <a:t>ESS Major Milestones (BOT, FS, SOUP) have not changed since early 2018. </a:t>
            </a:r>
          </a:p>
          <a:p>
            <a:pPr marL="138113" marR="0" indent="-138113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  <a:p>
            <a:pPr marL="138113" marR="0" indent="-138113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BOT currently has negative float of 8 weeks</a:t>
            </a:r>
          </a:p>
          <a:p>
            <a:pPr marL="138113" marR="0" indent="-138113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C00000"/>
              </a:solidFill>
            </a:endParaRPr>
          </a:p>
          <a:p>
            <a:pPr marL="138113" marR="0" indent="-138113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Segoe UI"/>
              </a:rPr>
              <a:t>ESS is working to </a:t>
            </a:r>
            <a:r>
              <a:rPr lang="en-US" sz="1600" dirty="0">
                <a:solidFill>
                  <a:srgbClr val="C00000"/>
                </a:solidFill>
              </a:rPr>
              <a:t>reduce this as far as possible</a:t>
            </a:r>
          </a:p>
          <a:p>
            <a:pPr marL="138113" marR="0" indent="-138113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C00000"/>
              </a:solidFill>
            </a:endParaRPr>
          </a:p>
          <a:p>
            <a:pPr marL="138113" indent="-138113" hangingPunct="0">
              <a:buFont typeface="Arial" panose="020B0604020202020204" pitchFamily="34" charset="0"/>
              <a:buChar char="•"/>
            </a:pPr>
            <a:r>
              <a:rPr lang="en-US" sz="1600" dirty="0"/>
              <a:t>Access to instrument areas is according to baseline. </a:t>
            </a:r>
            <a:br>
              <a:rPr lang="en-US" sz="1600" dirty="0"/>
            </a:br>
            <a:r>
              <a:rPr lang="en-US" sz="1600" dirty="0"/>
              <a:t>No delays foreseen.</a:t>
            </a:r>
            <a:endParaRPr kumimoji="0" lang="en-US" sz="1600" b="0" i="0" u="none" strike="noStrike" cap="none" spc="0" normalizeH="0" baseline="0" dirty="0">
              <a:ln>
                <a:noFill/>
              </a:ln>
              <a:effectLst/>
              <a:uFillTx/>
              <a:sym typeface="Segoe U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C24467-A981-5649-8843-BC21FBC2A9EC}"/>
              </a:ext>
            </a:extLst>
          </p:cNvPr>
          <p:cNvSpPr txBox="1"/>
          <p:nvPr/>
        </p:nvSpPr>
        <p:spPr>
          <a:xfrm>
            <a:off x="9923176" y="6525440"/>
            <a:ext cx="166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F7F7F"/>
                </a:solidFill>
                <a:latin typeface="+mn-lt"/>
              </a:rPr>
              <a:t>February 2020</a:t>
            </a:r>
          </a:p>
        </p:txBody>
      </p:sp>
    </p:spTree>
    <p:extLst>
      <p:ext uri="{BB962C8B-B14F-4D97-AF65-F5344CB8AC3E}">
        <p14:creationId xmlns:p14="http://schemas.microsoft.com/office/powerpoint/2010/main" val="1542342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2B85DE1-34F0-B94D-AF5E-360E64B5049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764000"/>
            <a:ext cx="5940000" cy="478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10622-9841-D946-B54E-2F429E29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Detailed installation chart for first 8 instruments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6D92BB-F935-9745-9C9A-184C5EB6CA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3708" y="808286"/>
            <a:ext cx="9360001" cy="507076"/>
          </a:xfrm>
        </p:spPr>
        <p:txBody>
          <a:bodyPr/>
          <a:lstStyle/>
          <a:p>
            <a:pPr marL="0" indent="0" algn="r">
              <a:buNone/>
            </a:pPr>
            <a:r>
              <a:rPr lang="en-US" i="1" dirty="0">
                <a:solidFill>
                  <a:srgbClr val="002060"/>
                </a:solidFill>
              </a:rPr>
              <a:t>(NSS MS V4.3)</a:t>
            </a: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C9FAFC7-3586-5040-9100-23D807DF2B90}"/>
              </a:ext>
            </a:extLst>
          </p:cNvPr>
          <p:cNvGrpSpPr/>
          <p:nvPr/>
        </p:nvGrpSpPr>
        <p:grpSpPr>
          <a:xfrm>
            <a:off x="3096000" y="1238299"/>
            <a:ext cx="6419500" cy="4834293"/>
            <a:chOff x="2685446" y="1391724"/>
            <a:chExt cx="6419500" cy="483429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021467D-F7A5-1543-99E1-3DFCDE6C8AB0}"/>
                </a:ext>
              </a:extLst>
            </p:cNvPr>
            <p:cNvGrpSpPr/>
            <p:nvPr/>
          </p:nvGrpSpPr>
          <p:grpSpPr>
            <a:xfrm>
              <a:off x="2685446" y="1391724"/>
              <a:ext cx="6419500" cy="4834293"/>
              <a:chOff x="3213221" y="1334046"/>
              <a:chExt cx="6419500" cy="483429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F928DD5-FE18-EA43-AA44-6045BD8AEB0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13221" y="1334046"/>
                <a:ext cx="5687999" cy="4834293"/>
                <a:chOff x="1750944" y="1909335"/>
                <a:chExt cx="5403261" cy="4592271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5BC47162-296D-A547-89E5-441E973B4570}"/>
                    </a:ext>
                  </a:extLst>
                </p:cNvPr>
                <p:cNvGrpSpPr/>
                <p:nvPr/>
              </p:nvGrpSpPr>
              <p:grpSpPr>
                <a:xfrm>
                  <a:off x="1750944" y="1909335"/>
                  <a:ext cx="5403261" cy="4592271"/>
                  <a:chOff x="1470195" y="2280425"/>
                  <a:chExt cx="5403261" cy="4592271"/>
                </a:xfrm>
              </p:grpSpPr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9CEA3EF2-A0AF-754A-9334-EAEE65C5A013}"/>
                      </a:ext>
                    </a:extLst>
                  </p:cNvPr>
                  <p:cNvSpPr txBox="1"/>
                  <p:nvPr/>
                </p:nvSpPr>
                <p:spPr>
                  <a:xfrm>
                    <a:off x="1470195" y="3881281"/>
                    <a:ext cx="752353" cy="5554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685814"/>
                    <a:r>
                      <a:rPr lang="en-US" sz="1600" dirty="0">
                        <a:solidFill>
                          <a:prstClr val="black"/>
                        </a:solidFill>
                      </a:rPr>
                      <a:t>West sector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E45D460-22C9-5040-904E-414625DB5319}"/>
                      </a:ext>
                    </a:extLst>
                  </p:cNvPr>
                  <p:cNvSpPr txBox="1"/>
                  <p:nvPr/>
                </p:nvSpPr>
                <p:spPr>
                  <a:xfrm>
                    <a:off x="1470195" y="4781612"/>
                    <a:ext cx="718155" cy="5554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685814"/>
                    <a:r>
                      <a:rPr lang="en-US" sz="1600" dirty="0">
                        <a:solidFill>
                          <a:prstClr val="black"/>
                        </a:solidFill>
                      </a:rPr>
                      <a:t>North sector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335B3423-B2DA-E246-8A4C-C56FB793CA72}"/>
                      </a:ext>
                    </a:extLst>
                  </p:cNvPr>
                  <p:cNvSpPr txBox="1"/>
                  <p:nvPr/>
                </p:nvSpPr>
                <p:spPr>
                  <a:xfrm>
                    <a:off x="1470195" y="5849407"/>
                    <a:ext cx="752353" cy="10232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685814"/>
                    <a:r>
                      <a:rPr lang="en-US" sz="1600" dirty="0">
                        <a:solidFill>
                          <a:prstClr val="black"/>
                        </a:solidFill>
                      </a:rPr>
                      <a:t>East &amp; South sectors</a:t>
                    </a:r>
                  </a:p>
                </p:txBody>
              </p: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75F0A47C-6554-7C4D-9598-07878C011168}"/>
                      </a:ext>
                    </a:extLst>
                  </p:cNvPr>
                  <p:cNvGrpSpPr/>
                  <p:nvPr/>
                </p:nvGrpSpPr>
                <p:grpSpPr>
                  <a:xfrm>
                    <a:off x="3556265" y="2280425"/>
                    <a:ext cx="3317191" cy="4262290"/>
                    <a:chOff x="3556265" y="2280425"/>
                    <a:chExt cx="3317191" cy="4262290"/>
                  </a:xfrm>
                </p:grpSpPr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9AAB8893-FD47-3A4A-8D7F-A67A25CD81D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56265" y="2280425"/>
                      <a:ext cx="718153" cy="49702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685814"/>
                      <a:r>
                        <a:rPr lang="en-US" sz="1400" dirty="0">
                          <a:solidFill>
                            <a:srgbClr val="00B0F0"/>
                          </a:solidFill>
                        </a:rPr>
                        <a:t>Current  date</a:t>
                      </a:r>
                    </a:p>
                  </p:txBody>
                </p:sp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AC1F92F6-6560-574E-BE13-D0DFBCCBBAD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55783" y="6045689"/>
                      <a:ext cx="512968" cy="49702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</p:spPr>
                  <p:txBody>
                    <a:bodyPr wrap="square" lIns="19286" rIns="19286" rtlCol="0">
                      <a:spAutoFit/>
                    </a:bodyPr>
                    <a:lstStyle/>
                    <a:p>
                      <a:pPr algn="ctr" defTabSz="685814"/>
                      <a:r>
                        <a:rPr lang="en-US" sz="1400" b="1" dirty="0">
                          <a:solidFill>
                            <a:schemeClr val="accent3"/>
                          </a:solidFill>
                        </a:rPr>
                        <a:t>D01 Access</a:t>
                      </a:r>
                    </a:p>
                  </p:txBody>
                </p:sp>
                <p:sp>
                  <p:nvSpPr>
                    <p:cNvPr id="20" name="TextBox 19">
                      <a:extLst>
                        <a:ext uri="{FF2B5EF4-FFF2-40B4-BE49-F238E27FC236}">
                          <a16:creationId xmlns:a16="http://schemas.microsoft.com/office/drawing/2014/main" id="{3DE5B4C0-6BB1-E748-BA73-2379443EDEB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60489" y="2306508"/>
                      <a:ext cx="512967" cy="4953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19286" rIns="19286" rtlCol="0">
                      <a:spAutoFit/>
                    </a:bodyPr>
                    <a:lstStyle/>
                    <a:p>
                      <a:pPr algn="ctr" defTabSz="685814">
                        <a:lnSpc>
                          <a:spcPct val="110000"/>
                        </a:lnSpc>
                      </a:pPr>
                      <a:r>
                        <a:rPr lang="en-US" sz="1300" b="1" dirty="0">
                          <a:solidFill>
                            <a:srgbClr val="FF0000"/>
                          </a:solidFill>
                        </a:rPr>
                        <a:t>BOT </a:t>
                      </a:r>
                    </a:p>
                    <a:p>
                      <a:pPr algn="ctr" defTabSz="685814">
                        <a:lnSpc>
                          <a:spcPct val="110000"/>
                        </a:lnSpc>
                      </a:pPr>
                      <a:r>
                        <a:rPr lang="en-US" sz="1300" b="1" dirty="0">
                          <a:solidFill>
                            <a:srgbClr val="FF0000"/>
                          </a:solidFill>
                        </a:rPr>
                        <a:t>&amp; HC</a:t>
                      </a:r>
                    </a:p>
                  </p:txBody>
                </p:sp>
              </p:grp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5D4C6BB-C861-2A4D-A4C7-39A934F61C8D}"/>
                    </a:ext>
                  </a:extLst>
                </p:cNvPr>
                <p:cNvSpPr txBox="1"/>
                <p:nvPr/>
              </p:nvSpPr>
              <p:spPr>
                <a:xfrm>
                  <a:off x="4726158" y="4665770"/>
                  <a:ext cx="547166" cy="367228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lIns="19286" rIns="19286" rtlCol="0">
                  <a:spAutoFit/>
                </a:bodyPr>
                <a:lstStyle/>
                <a:p>
                  <a:pPr algn="ctr" defTabSz="685814">
                    <a:lnSpc>
                      <a:spcPts val="1050"/>
                    </a:lnSpc>
                  </a:pPr>
                  <a:r>
                    <a:rPr lang="en-US" sz="1400" dirty="0">
                      <a:solidFill>
                        <a:srgbClr val="008000"/>
                      </a:solidFill>
                    </a:rPr>
                    <a:t>D03 Access</a:t>
                  </a: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F87A15F-5634-EA4C-9B43-9E247400539E}"/>
                  </a:ext>
                </a:extLst>
              </p:cNvPr>
              <p:cNvSpPr txBox="1"/>
              <p:nvPr/>
            </p:nvSpPr>
            <p:spPr>
              <a:xfrm>
                <a:off x="9117221" y="1510892"/>
                <a:ext cx="515500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1" i="0" u="none" strike="noStrike" cap="none" spc="0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FillTx/>
                    <a:latin typeface="Segoe UI"/>
                    <a:ea typeface="Segoe UI"/>
                    <a:cs typeface="Segoe UI"/>
                    <a:sym typeface="Segoe UI"/>
                  </a:rPr>
                  <a:t>FS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69CBAD-880F-594E-A9FA-99DD5FCABD5A}"/>
                </a:ext>
              </a:extLst>
            </p:cNvPr>
            <p:cNvSpPr txBox="1"/>
            <p:nvPr/>
          </p:nvSpPr>
          <p:spPr>
            <a:xfrm>
              <a:off x="4269446" y="1391724"/>
              <a:ext cx="7559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14"/>
              <a:r>
                <a:rPr lang="en-US" sz="1400" dirty="0">
                  <a:solidFill>
                    <a:srgbClr val="1F497D">
                      <a:lumMod val="60000"/>
                      <a:lumOff val="40000"/>
                    </a:srgbClr>
                  </a:solidFill>
                </a:rPr>
                <a:t>E01 Access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AA1A89D-2F59-1149-B2DC-CB2A9351B6B7}"/>
              </a:ext>
            </a:extLst>
          </p:cNvPr>
          <p:cNvGrpSpPr/>
          <p:nvPr/>
        </p:nvGrpSpPr>
        <p:grpSpPr>
          <a:xfrm>
            <a:off x="360000" y="972000"/>
            <a:ext cx="3002926" cy="1536666"/>
            <a:chOff x="360000" y="972000"/>
            <a:chExt cx="3002926" cy="15366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01F8B0-D7E3-7A4D-BF27-818659CE0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4590" y="996163"/>
              <a:ext cx="1008336" cy="151250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F4E994A-7983-9045-96C4-A80D0192745E}"/>
                </a:ext>
              </a:extLst>
            </p:cNvPr>
            <p:cNvSpPr txBox="1"/>
            <p:nvPr/>
          </p:nvSpPr>
          <p:spPr>
            <a:xfrm>
              <a:off x="360000" y="972000"/>
              <a:ext cx="2016000" cy="1532725"/>
            </a:xfrm>
            <a:prstGeom prst="rect">
              <a:avLst/>
            </a:prstGeom>
            <a:noFill/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18000" rIns="45719" bIns="36000" numCol="1" spcCol="38100" rtlCol="0" anchor="t">
              <a:noAutofit/>
            </a:bodyPr>
            <a:lstStyle/>
            <a:p>
              <a:pPr marL="0" marR="0" indent="0" algn="r" defTabSz="9144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Segoe UI"/>
                  <a:ea typeface="Segoe UI"/>
                  <a:cs typeface="Segoe UI"/>
                  <a:sym typeface="Segoe UI"/>
                </a:rPr>
                <a:t>Cave &amp; hutch assembly</a:t>
              </a:r>
            </a:p>
            <a:p>
              <a:pPr marL="0" marR="0" indent="0" algn="r" defTabSz="9144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rgbClr val="002060"/>
                  </a:solidFill>
                </a:rPr>
                <a:t>Cave &amp; hutch fit-out</a:t>
              </a:r>
            </a:p>
            <a:p>
              <a:pPr marL="0" marR="0" indent="0" algn="r" defTabSz="9144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Segoe UI"/>
                  <a:ea typeface="Segoe UI"/>
                  <a:cs typeface="Segoe UI"/>
                  <a:sym typeface="Segoe UI"/>
                </a:rPr>
                <a:t>Guide shielding</a:t>
              </a:r>
            </a:p>
            <a:p>
              <a:pPr marL="0" marR="0" indent="0" algn="r" defTabSz="9144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rgbClr val="002060"/>
                  </a:solidFill>
                </a:rPr>
                <a:t>Guides, choppers, shutters</a:t>
              </a:r>
            </a:p>
            <a:p>
              <a:pPr marL="0" marR="0" indent="0" algn="r" defTabSz="9144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Segoe UI"/>
                  <a:ea typeface="Segoe UI"/>
                  <a:cs typeface="Segoe UI"/>
                  <a:sym typeface="Segoe UI"/>
                </a:rPr>
                <a:t>In bunker installations</a:t>
              </a:r>
            </a:p>
            <a:p>
              <a:pPr marL="0" marR="0" indent="0" algn="r" defTabSz="914400" rtl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rgbClr val="002060"/>
                  </a:solidFill>
                </a:rPr>
                <a:t>Integration &amp; cold commission</a:t>
              </a:r>
              <a:endPara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F05FBE6-BBA4-DF46-9ACB-84039888AD85}"/>
              </a:ext>
            </a:extLst>
          </p:cNvPr>
          <p:cNvSpPr txBox="1"/>
          <p:nvPr/>
        </p:nvSpPr>
        <p:spPr>
          <a:xfrm>
            <a:off x="6840000" y="1365832"/>
            <a:ext cx="576000" cy="386582"/>
          </a:xfrm>
          <a:prstGeom prst="rect">
            <a:avLst/>
          </a:prstGeom>
          <a:solidFill>
            <a:srgbClr val="FFFFFF"/>
          </a:solidFill>
        </p:spPr>
        <p:txBody>
          <a:bodyPr wrap="square" lIns="19286" rIns="19286" rtlCol="0">
            <a:spAutoFit/>
          </a:bodyPr>
          <a:lstStyle/>
          <a:p>
            <a:pPr algn="ctr" defTabSz="685814">
              <a:lnSpc>
                <a:spcPts val="1050"/>
              </a:lnSpc>
            </a:pPr>
            <a:r>
              <a:rPr lang="en-US" sz="1400" dirty="0">
                <a:solidFill>
                  <a:schemeClr val="accent3"/>
                </a:solidFill>
              </a:rPr>
              <a:t>E02/2 Access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779048-1EFB-C14A-B00A-F155922A9E1D}"/>
              </a:ext>
            </a:extLst>
          </p:cNvPr>
          <p:cNvSpPr txBox="1"/>
          <p:nvPr/>
        </p:nvSpPr>
        <p:spPr>
          <a:xfrm>
            <a:off x="9453600" y="6371879"/>
            <a:ext cx="166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7F7F7F"/>
                </a:solidFill>
                <a:latin typeface="+mn-lt"/>
              </a:rPr>
              <a:t>February 2020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62938C-DF00-6342-81AF-AFE8744AFC50}"/>
              </a:ext>
            </a:extLst>
          </p:cNvPr>
          <p:cNvSpPr txBox="1"/>
          <p:nvPr/>
        </p:nvSpPr>
        <p:spPr>
          <a:xfrm>
            <a:off x="9648000" y="2418456"/>
            <a:ext cx="2524071" cy="32932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38113" marR="0" indent="-138113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Segoe UI"/>
                <a:ea typeface="Segoe UI"/>
                <a:cs typeface="Segoe UI"/>
                <a:sym typeface="Segoe UI"/>
              </a:rPr>
              <a:t>ESS Major Milestones (BOT, FS, SOUP) have not changed since early 2018. </a:t>
            </a:r>
          </a:p>
          <a:p>
            <a:pPr marL="138113" marR="0" indent="-138113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  <a:p>
            <a:pPr marL="138113" marR="0" indent="-138113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BOT currently has negative float of 8 weeks</a:t>
            </a:r>
          </a:p>
          <a:p>
            <a:pPr marL="138113" marR="0" indent="-138113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C00000"/>
              </a:solidFill>
            </a:endParaRPr>
          </a:p>
          <a:p>
            <a:pPr marL="138113" marR="0" indent="-138113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sym typeface="Segoe UI"/>
              </a:rPr>
              <a:t>ESS is working to </a:t>
            </a:r>
            <a:r>
              <a:rPr lang="en-US" sz="1600" dirty="0">
                <a:solidFill>
                  <a:srgbClr val="C00000"/>
                </a:solidFill>
              </a:rPr>
              <a:t>reduce this as far as possible</a:t>
            </a:r>
          </a:p>
          <a:p>
            <a:pPr marL="138113" marR="0" indent="-138113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C00000"/>
              </a:solidFill>
            </a:endParaRPr>
          </a:p>
          <a:p>
            <a:pPr marL="138113" indent="-138113" hangingPunct="0">
              <a:buFont typeface="Arial" panose="020B0604020202020204" pitchFamily="34" charset="0"/>
              <a:buChar char="•"/>
            </a:pPr>
            <a:r>
              <a:rPr lang="en-US" sz="1600" dirty="0"/>
              <a:t>Access to instrument areas is according to baseline. </a:t>
            </a:r>
            <a:br>
              <a:rPr lang="en-US" sz="1600" dirty="0"/>
            </a:br>
            <a:r>
              <a:rPr lang="en-US" sz="1600" dirty="0"/>
              <a:t>No delays foreseen.</a:t>
            </a:r>
            <a:endParaRPr kumimoji="0" lang="en-US" sz="1600" b="0" i="0" u="none" strike="noStrike" cap="none" spc="0" normalizeH="0" baseline="0" dirty="0">
              <a:ln>
                <a:noFill/>
              </a:ln>
              <a:effectLst/>
              <a:uFillTx/>
              <a:sym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16102152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4553" t="17442" r="14761" b="20543"/>
          <a:stretch/>
        </p:blipFill>
        <p:spPr>
          <a:xfrm>
            <a:off x="7296214" y="4139879"/>
            <a:ext cx="4272394" cy="2479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772" t="22140" r="2981" b="17860"/>
          <a:stretch/>
        </p:blipFill>
        <p:spPr>
          <a:xfrm>
            <a:off x="911424" y="1676401"/>
            <a:ext cx="4038600" cy="2362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246423"/>
            <a:ext cx="8757418" cy="94456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Instruments project </a:t>
            </a:r>
            <a:r>
              <a:rPr lang="en-GB" dirty="0">
                <a:solidFill>
                  <a:schemeClr val="bg1"/>
                </a:solidFill>
              </a:rPr>
              <a:t>S</a:t>
            </a:r>
            <a:r>
              <a:rPr lang="en-GB" b="1" dirty="0">
                <a:solidFill>
                  <a:schemeClr val="bg1"/>
                </a:solidFill>
              </a:rPr>
              <a:t>chedules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			</a:t>
            </a:r>
            <a:r>
              <a:rPr lang="en-GB" sz="3100" i="1" dirty="0">
                <a:solidFill>
                  <a:schemeClr val="bg1"/>
                </a:solidFill>
              </a:rPr>
              <a:t>15 instruments – 15 ways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9106" t="23254" r="29314" b="18608"/>
          <a:stretch/>
        </p:blipFill>
        <p:spPr>
          <a:xfrm>
            <a:off x="4727848" y="3429000"/>
            <a:ext cx="3048000" cy="24794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1830" t="49612" r="21622" b="22481"/>
          <a:stretch/>
        </p:blipFill>
        <p:spPr>
          <a:xfrm>
            <a:off x="6136330" y="1484784"/>
            <a:ext cx="3848102" cy="2170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456" t="23256" r="37630" b="4392"/>
          <a:stretch/>
        </p:blipFill>
        <p:spPr>
          <a:xfrm>
            <a:off x="1127448" y="4139878"/>
            <a:ext cx="3403879" cy="24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56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74" y="301084"/>
            <a:ext cx="8652877" cy="7620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ONE Integrated Installation plan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2"/>
          <a:stretch/>
        </p:blipFill>
        <p:spPr>
          <a:xfrm>
            <a:off x="5451648" y="2286000"/>
            <a:ext cx="6477000" cy="426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3352" y="1632823"/>
            <a:ext cx="38127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 Integrated Installation Project</a:t>
            </a:r>
          </a:p>
          <a:p>
            <a:r>
              <a:rPr lang="en-GB" b="1" i="1" dirty="0"/>
              <a:t> </a:t>
            </a:r>
            <a:r>
              <a:rPr lang="en-GB" b="1" i="1" dirty="0">
                <a:solidFill>
                  <a:srgbClr val="13A0DD"/>
                </a:solidFill>
              </a:rPr>
              <a:t>- all relevant information – </a:t>
            </a:r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pPr marL="342900" indent="-342900">
              <a:buAutoNum type="arabicPeriod"/>
            </a:pPr>
            <a:r>
              <a:rPr lang="en-GB" b="1" i="1" dirty="0"/>
              <a:t>MS Project</a:t>
            </a:r>
          </a:p>
          <a:p>
            <a:pPr marL="342900" indent="-342900">
              <a:buAutoNum type="arabicPeriod"/>
            </a:pPr>
            <a:r>
              <a:rPr lang="en-GB" b="1" i="1" dirty="0"/>
              <a:t>ESS milestones, access dates etc</a:t>
            </a:r>
          </a:p>
          <a:p>
            <a:pPr marL="342900" indent="-342900">
              <a:buAutoNum type="arabicPeriod"/>
            </a:pPr>
            <a:r>
              <a:rPr lang="en-GB" b="1" i="1" dirty="0"/>
              <a:t>ESS calendar, working hours</a:t>
            </a:r>
          </a:p>
          <a:p>
            <a:pPr marL="342900" indent="-342900">
              <a:buAutoNum type="arabicPeriod"/>
            </a:pPr>
            <a:r>
              <a:rPr lang="en-GB" b="1" i="1" dirty="0"/>
              <a:t>Integrated with other ESS projects</a:t>
            </a:r>
          </a:p>
          <a:p>
            <a:pPr marL="342900" indent="-342900">
              <a:buAutoNum type="arabicPeriod"/>
            </a:pPr>
            <a:r>
              <a:rPr lang="en-GB" b="1" i="1" dirty="0"/>
              <a:t>ESS resources</a:t>
            </a:r>
          </a:p>
          <a:p>
            <a:pPr marL="342900" indent="-342900">
              <a:buAutoNum type="arabicPeriod"/>
            </a:pPr>
            <a:endParaRPr lang="en-GB" b="1" i="1" dirty="0"/>
          </a:p>
          <a:p>
            <a:endParaRPr lang="en-GB" b="1" i="1" dirty="0"/>
          </a:p>
          <a:p>
            <a:r>
              <a:rPr lang="en-GB" i="1" dirty="0"/>
              <a:t>Monthly updates (minimum) of subprojects plan into the integrated installation plan.</a:t>
            </a:r>
          </a:p>
          <a:p>
            <a:r>
              <a:rPr lang="en-GB" i="1" dirty="0"/>
              <a:t>When in installation phase, this will </a:t>
            </a:r>
            <a:br>
              <a:rPr lang="en-GB" i="1" dirty="0"/>
            </a:br>
            <a:r>
              <a:rPr lang="en-GB" i="1" dirty="0"/>
              <a:t>be required on a weekly/daily basis.</a:t>
            </a:r>
          </a:p>
          <a:p>
            <a:pPr marL="342900" indent="-342900">
              <a:buAutoNum type="arabicPeriod"/>
            </a:pPr>
            <a:endParaRPr lang="en-GB" b="1" i="1" dirty="0"/>
          </a:p>
        </p:txBody>
      </p:sp>
      <p:sp>
        <p:nvSpPr>
          <p:cNvPr id="9" name="Oval 8"/>
          <p:cNvSpPr/>
          <p:nvPr/>
        </p:nvSpPr>
        <p:spPr>
          <a:xfrm>
            <a:off x="5893296" y="4953000"/>
            <a:ext cx="1066800" cy="1676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4461520" y="5157192"/>
            <a:ext cx="914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974987" y="5594798"/>
            <a:ext cx="17609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Subprojects:</a:t>
            </a:r>
          </a:p>
          <a:p>
            <a:pPr algn="ctr"/>
            <a:r>
              <a:rPr lang="en-GB" sz="1400" dirty="0"/>
              <a:t>Each instrument installation plan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461520" y="3704911"/>
            <a:ext cx="914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4151784" y="3132257"/>
            <a:ext cx="1439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ESS </a:t>
            </a:r>
            <a:br>
              <a:rPr lang="en-GB" sz="1600" dirty="0"/>
            </a:br>
            <a:r>
              <a:rPr lang="en-GB" sz="1600" dirty="0"/>
              <a:t>milestones </a:t>
            </a:r>
          </a:p>
        </p:txBody>
      </p:sp>
    </p:spTree>
    <p:extLst>
      <p:ext uri="{BB962C8B-B14F-4D97-AF65-F5344CB8AC3E}">
        <p14:creationId xmlns:p14="http://schemas.microsoft.com/office/powerpoint/2010/main" val="3570757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07760" cy="921817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Project plan features (custom fields)  - compulsory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4513" b="53380"/>
          <a:stretch/>
        </p:blipFill>
        <p:spPr>
          <a:xfrm>
            <a:off x="242664" y="4365104"/>
            <a:ext cx="6212260" cy="20578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400" y="2887776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Area		</a:t>
            </a:r>
            <a:br>
              <a:rPr lang="en-GB" dirty="0"/>
            </a:br>
            <a:r>
              <a:rPr lang="en-GB" dirty="0"/>
              <a:t>Project Phase	</a:t>
            </a:r>
            <a:br>
              <a:rPr lang="en-GB" dirty="0"/>
            </a:br>
            <a:r>
              <a:rPr lang="en-GB" dirty="0"/>
              <a:t>Responsible Institute (Partner) Installation package 		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720124"/>
            <a:ext cx="11471448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Integration of the instruments installation plans require </a:t>
            </a:r>
            <a:r>
              <a:rPr lang="en-GB" sz="2000" b="1" dirty="0"/>
              <a:t>several custom fields</a:t>
            </a:r>
          </a:p>
          <a:p>
            <a:pPr marL="0" indent="0">
              <a:buNone/>
            </a:pPr>
            <a:r>
              <a:rPr lang="en-GB" sz="2000" i="1" dirty="0"/>
              <a:t>Makes it possible for us to look into specific area / time period / unique resource etc – plan and drive the Projects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615001" y="2857872"/>
            <a:ext cx="3248751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2927648" y="3866314"/>
            <a:ext cx="1723180" cy="1009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511824" y="4876152"/>
            <a:ext cx="19431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70704" y="4903969"/>
            <a:ext cx="2286000" cy="486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b="1" dirty="0"/>
              <a:t>Custom fields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28D9F-53AD-FA4B-9DF2-87FC3E3FC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986" y="2780928"/>
            <a:ext cx="5363029" cy="285649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50E6FE9-84A6-C84A-AB15-CC3E4DC7D235}"/>
              </a:ext>
            </a:extLst>
          </p:cNvPr>
          <p:cNvSpPr txBox="1">
            <a:spLocks/>
          </p:cNvSpPr>
          <p:nvPr/>
        </p:nvSpPr>
        <p:spPr>
          <a:xfrm>
            <a:off x="8904312" y="5877272"/>
            <a:ext cx="4806280" cy="4867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i="1" dirty="0"/>
              <a:t>Example - Hall cranes cannot be used </a:t>
            </a:r>
            <a:br>
              <a:rPr lang="en-GB" sz="1600" i="1" dirty="0"/>
            </a:br>
            <a:r>
              <a:rPr lang="en-GB" sz="1600" i="1" dirty="0"/>
              <a:t>more than 100% in one area</a:t>
            </a:r>
          </a:p>
        </p:txBody>
      </p:sp>
    </p:spTree>
    <p:extLst>
      <p:ext uri="{BB962C8B-B14F-4D97-AF65-F5344CB8AC3E}">
        <p14:creationId xmlns:p14="http://schemas.microsoft.com/office/powerpoint/2010/main" val="401750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F885F-3472-D549-B00D-840A559EB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247913-24F7-C441-8C98-D94ED963F6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Bunker schedule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D9A9EA-B22C-3649-877B-583597389A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E0D001-903C-1145-B62B-072420A788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244" y="2839141"/>
            <a:ext cx="8107625" cy="379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18624</TotalTime>
  <Words>4319</Words>
  <Application>Microsoft Macintosh PowerPoint</Application>
  <PresentationFormat>Widescreen</PresentationFormat>
  <Paragraphs>1090</Paragraphs>
  <Slides>33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Segoe UI</vt:lpstr>
      <vt:lpstr>Segoe UI Light</vt:lpstr>
      <vt:lpstr>Segoe UI Semibold</vt:lpstr>
      <vt:lpstr>Tahoma</vt:lpstr>
      <vt:lpstr>Wingdings</vt:lpstr>
      <vt:lpstr>Office-tema</vt:lpstr>
      <vt:lpstr>NSS Project planning and coordination</vt:lpstr>
      <vt:lpstr>Project management tools @ NSS</vt:lpstr>
      <vt:lpstr>Monthly Progress reports</vt:lpstr>
      <vt:lpstr>Baseline schedule for Neutron Beam Instruments  </vt:lpstr>
      <vt:lpstr>Detailed installation chart for first 8 instruments</vt:lpstr>
      <vt:lpstr>Instruments project Schedules    15 instruments – 15 ways  </vt:lpstr>
      <vt:lpstr>ONE Integrated Installation plan</vt:lpstr>
      <vt:lpstr>Project plan features (custom fields)  - compulsory</vt:lpstr>
      <vt:lpstr>PowerPoint Presentation</vt:lpstr>
      <vt:lpstr>Detailed (unreadable) installation schedule</vt:lpstr>
      <vt:lpstr>ESS integrated Bunker schedule – simplified overview</vt:lpstr>
      <vt:lpstr>Majority of Bunker installed before Insert installation (ex D03 side)</vt:lpstr>
      <vt:lpstr>Bunker Schedule – installations of interest for Instruments….</vt:lpstr>
      <vt:lpstr>First Bunker installations &amp; Instruments</vt:lpstr>
      <vt:lpstr>Detailed installation schedule for 2020</vt:lpstr>
      <vt:lpstr>Detailed installation schedule D02 (D03 and D01 side)</vt:lpstr>
      <vt:lpstr>Detailed installation schedule D03/D01 Instrument Installations in PINK</vt:lpstr>
      <vt:lpstr>PowerPoint Presentation</vt:lpstr>
      <vt:lpstr>NBOA &amp; Guides</vt:lpstr>
      <vt:lpstr>Lengths of neutron guide for NSS Project</vt:lpstr>
      <vt:lpstr>Next Six Months</vt:lpstr>
      <vt:lpstr>Thank you!</vt:lpstr>
      <vt:lpstr>PowerPoint Presentation</vt:lpstr>
      <vt:lpstr>NSS-PD Org chart</vt:lpstr>
      <vt:lpstr>Next six months</vt:lpstr>
      <vt:lpstr>PowerPoint Presentation</vt:lpstr>
      <vt:lpstr>The NSS Project Neutron Instruments  </vt:lpstr>
      <vt:lpstr>Common shielding Project Schedule – construction &amp; manufacturing</vt:lpstr>
      <vt:lpstr>PowerPoint Presentation</vt:lpstr>
      <vt:lpstr>The NSS Project Neutron Instruments  </vt:lpstr>
      <vt:lpstr>Common chopper Project Schedule – construction &amp; manufacturing</vt:lpstr>
      <vt:lpstr>Common chopper Project Schedule – construction &amp; manufacturing</vt:lpstr>
      <vt:lpstr>Progress on neutron guide manufacturing for ESS Instruments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martin.sjostrand@esss.se</dc:creator>
  <cp:lastModifiedBy>Microsoft Office User</cp:lastModifiedBy>
  <cp:revision>116</cp:revision>
  <cp:lastPrinted>2019-03-08T10:27:30Z</cp:lastPrinted>
  <dcterms:created xsi:type="dcterms:W3CDTF">2020-01-21T09:56:49Z</dcterms:created>
  <dcterms:modified xsi:type="dcterms:W3CDTF">2020-02-25T16:37:20Z</dcterms:modified>
</cp:coreProperties>
</file>