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62" r:id="rId2"/>
    <p:sldId id="267" r:id="rId3"/>
    <p:sldId id="268" r:id="rId4"/>
    <p:sldId id="278" r:id="rId5"/>
    <p:sldId id="281" r:id="rId6"/>
    <p:sldId id="282" r:id="rId7"/>
    <p:sldId id="284" r:id="rId8"/>
    <p:sldId id="283" r:id="rId9"/>
    <p:sldId id="277" r:id="rId10"/>
    <p:sldId id="286" r:id="rId11"/>
    <p:sldId id="285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CC"/>
    <a:srgbClr val="666666"/>
    <a:srgbClr val="FECC99"/>
    <a:srgbClr val="FEE6CC"/>
    <a:srgbClr val="CCDFDB"/>
    <a:srgbClr val="E5F0EC"/>
    <a:srgbClr val="D7E59A"/>
    <a:srgbClr val="EBF1CB"/>
    <a:srgbClr val="CDD5E0"/>
    <a:srgbClr val="E6E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91" autoAdjust="0"/>
    <p:restoredTop sz="94681" autoAdjust="0"/>
  </p:normalViewPr>
  <p:slideViewPr>
    <p:cSldViewPr snapToGrid="0" snapToObjects="1">
      <p:cViewPr varScale="1">
        <p:scale>
          <a:sx n="38" d="100"/>
          <a:sy n="38" d="100"/>
        </p:scale>
        <p:origin x="80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16F17-FF12-814E-936A-620B3383A43B}" type="datetimeFigureOut">
              <a:rPr lang="sv-SE" smtClean="0"/>
              <a:t>2020-02-24</a:t>
            </a:fld>
            <a:endParaRPr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5A434-646A-2746-9BDC-885B2382B33E}" type="slidenum">
              <a:rPr lang="sv-SE"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182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105BBA5-0B01-43EB-96EC-725AF28E5A8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B3141B3-566C-47FF-8C29-67289995D2FA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965145F-CDA4-4965-A7C5-ACBA593934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3069" y="1048935"/>
            <a:ext cx="8872165" cy="476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A591D-7BEE-2A48-BD08-DCDF3D90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2020-02-24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FA784AEE-BB11-4271-AB33-DE077410560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103313" y="1657350"/>
            <a:ext cx="7767637" cy="44450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chart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755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8" name="Platshållare för tabell 7">
            <a:extLst>
              <a:ext uri="{FF2B5EF4-FFF2-40B4-BE49-F238E27FC236}">
                <a16:creationId xmlns:a16="http://schemas.microsoft.com/office/drawing/2014/main" id="{489D1BD7-202A-4115-BE6C-1B053CFFDE1E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1103313" y="1614488"/>
            <a:ext cx="9359900" cy="44069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table</a:t>
            </a:r>
            <a:endParaRPr lang="sv-SE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EF177138-95E5-674B-B010-143A8CD1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2020-02-24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518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0" y="388593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79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1DF3056-F3A8-2949-876C-528413E34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0395" y="3883393"/>
            <a:ext cx="8640000" cy="921363"/>
          </a:xfrm>
          <a:prstGeom prst="rect">
            <a:avLst/>
          </a:prstGeom>
        </p:spPr>
        <p:txBody>
          <a:bodyPr lIns="9000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EA5DA2EE-60AD-41D0-96B0-DDF02E0AE5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30395" y="5605695"/>
            <a:ext cx="6290892" cy="459883"/>
          </a:xfrm>
          <a:prstGeom prst="rect">
            <a:avLst/>
          </a:prstGeom>
        </p:spPr>
        <p:txBody>
          <a:bodyPr lIns="90000" tIns="18000" bIns="36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 strike="noStrike" cap="all" spc="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presented by &lt;name nameson&gt;</a:t>
            </a:r>
          </a:p>
        </p:txBody>
      </p:sp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1D09AD65-1FD9-4184-BEE4-83A5D1103417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1930395" y="6117873"/>
            <a:ext cx="3215183" cy="459883"/>
          </a:xfrm>
        </p:spPr>
        <p:txBody>
          <a:bodyPr tIns="18000" bIns="18000" anchor="t" anchorCtr="0"/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2020-01-27</a:t>
            </a:r>
          </a:p>
        </p:txBody>
      </p:sp>
    </p:spTree>
    <p:extLst>
      <p:ext uri="{BB962C8B-B14F-4D97-AF65-F5344CB8AC3E}">
        <p14:creationId xmlns:p14="http://schemas.microsoft.com/office/powerpoint/2010/main" val="140138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9BCCEAFE-E21B-43CF-80C4-FF01C3F9D479}"/>
              </a:ext>
            </a:extLst>
          </p:cNvPr>
          <p:cNvSpPr/>
          <p:nvPr userDrawn="1"/>
        </p:nvSpPr>
        <p:spPr>
          <a:xfrm>
            <a:off x="0" y="16274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 </a:t>
            </a:r>
            <a:r>
              <a:rPr lang="sv-SE" dirty="0" err="1"/>
              <a:t>TITLe</a:t>
            </a:r>
            <a:r>
              <a:rPr lang="sv-SE" dirty="0"/>
              <a:t>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426DF26-09C3-4DAE-B43E-0C11D6A6353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5C48DF05-1B09-4DA6-AC56-07304871CC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5647" y="1640719"/>
            <a:ext cx="10042073" cy="4375520"/>
          </a:xfrm>
        </p:spPr>
        <p:txBody>
          <a:bodyPr>
            <a:noAutofit/>
          </a:bodyPr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latshållare för datum 3">
            <a:extLst>
              <a:ext uri="{FF2B5EF4-FFF2-40B4-BE49-F238E27FC236}">
                <a16:creationId xmlns:a16="http://schemas.microsoft.com/office/drawing/2014/main" id="{04D3287D-3E21-D845-8766-C307E6765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2020-02-24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988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50D024A-8F85-4618-9506-0F493B263A92}"/>
              </a:ext>
            </a:extLst>
          </p:cNvPr>
          <p:cNvSpPr/>
          <p:nvPr userDrawn="1"/>
        </p:nvSpPr>
        <p:spPr>
          <a:xfrm>
            <a:off x="0" y="0"/>
            <a:ext cx="64777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28E18C2-A66E-436E-89DA-1C5D481CB4B4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77712" y="0"/>
            <a:ext cx="5714288" cy="6858000"/>
          </a:xfrm>
          <a:solidFill>
            <a:srgbClr val="ECECEC"/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5DE042-7DE8-4583-986C-4082375307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0491" y="1051132"/>
            <a:ext cx="4255909" cy="829149"/>
          </a:xfrm>
        </p:spPr>
        <p:txBody>
          <a:bodyPr rIns="18000" anchor="b" anchorCtr="0"/>
          <a:lstStyle>
            <a:lvl1pPr marL="0" indent="0">
              <a:buFontTx/>
              <a:buNone/>
              <a:defRPr sz="4800">
                <a:solidFill>
                  <a:schemeClr val="bg1"/>
                </a:solidFill>
                <a:latin typeface="+mn-lt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# (chapter)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1DC53C5B-9DC3-4646-B6B3-DD59404D44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0491" y="2169209"/>
            <a:ext cx="4255909" cy="2462613"/>
          </a:xfrm>
        </p:spPr>
        <p:txBody>
          <a:bodyPr rIns="18000" anchor="t" anchorCtr="0"/>
          <a:lstStyle>
            <a:lvl1pPr marL="0" indent="0">
              <a:spcBef>
                <a:spcPts val="0"/>
              </a:spcBef>
              <a:buFontTx/>
              <a:buNone/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25464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5917406D-4BE3-3B4C-BCFF-41B4F0FA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365782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13" name="Platshållare för datum 3">
            <a:extLst>
              <a:ext uri="{FF2B5EF4-FFF2-40B4-BE49-F238E27FC236}">
                <a16:creationId xmlns:a16="http://schemas.microsoft.com/office/drawing/2014/main" id="{3E8E36C4-8565-B94E-A90D-FF5DD7F8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2020-02-24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008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58775" indent="-2159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BA21051E-3C35-41FB-8E6B-797DB8F2697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3692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2865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154C1432-4F85-1F42-8016-9B83B89C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2020-02-24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510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975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B2D0E559-A900-41F3-93C5-387A7764A15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605297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39750" indent="-19685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7" name="Platshållare för innehåll 2">
            <a:extLst>
              <a:ext uri="{FF2B5EF4-FFF2-40B4-BE49-F238E27FC236}">
                <a16:creationId xmlns:a16="http://schemas.microsoft.com/office/drawing/2014/main" id="{E4E99B3B-ADB3-4D1A-9A7F-AA1B8528E6C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116194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F91A8E7B-C629-D343-8A83-7EB0ADF6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2020-02-24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766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6B191E2-1C71-4B4C-B562-DD793673C24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73813" y="1562100"/>
            <a:ext cx="4994275" cy="47688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800">
                <a:solidFill>
                  <a:srgbClr val="666666"/>
                </a:solidFill>
              </a:defRPr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 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C4F3A85-66E6-412A-97CD-99D922EFBEE2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506E76ED-0FF0-4A03-8EB9-06B57B12EC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5D496E45-863B-704B-B14F-5E0F5857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2020-02-24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655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.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 dirty="0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8F5BB748-C0D0-CB4F-BA93-7488E4BA7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Image </a:t>
            </a:r>
            <a:r>
              <a:rPr lang="sv-SE" dirty="0" err="1"/>
              <a:t>title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86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1532B06-EA3A-AA45-A1FA-C8E1873F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81999"/>
            <a:ext cx="9478393" cy="657340"/>
          </a:xfrm>
          <a:prstGeom prst="rect">
            <a:avLst/>
          </a:prstGeom>
        </p:spPr>
        <p:txBody>
          <a:bodyPr vert="horz" lIns="90000" tIns="45720" rIns="91440" bIns="4572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E4D6F2-5CFB-9D4E-AED8-120937FE2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5647" y="6483583"/>
            <a:ext cx="832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80" baseline="0">
                <a:solidFill>
                  <a:srgbClr val="CCCCCC"/>
                </a:solidFill>
              </a:defRPr>
            </a:lvl1pPr>
          </a:lstStyle>
          <a:p>
            <a:fld id="{926FFDD8-E9D5-414B-9D01-E73C6B8A8FCA}" type="datetime1">
              <a:rPr lang="sv-SE" smtClean="0"/>
              <a:t>2020-02-24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5FD9D7-4C35-3343-B008-A413FF500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3244" y="648358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80" baseline="0">
                <a:solidFill>
                  <a:srgbClr val="CCCCCC"/>
                </a:solidFill>
              </a:defRPr>
            </a:lvl1pPr>
          </a:lstStyle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6B396D-270A-E047-8DAD-6D51B53CA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5292" y="64835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CD0A89FF-22DC-4B6A-B9ED-60B2F32ED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5894" y="1561865"/>
            <a:ext cx="9561022" cy="4565397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2584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65" r:id="rId3"/>
    <p:sldLayoutId id="2147483667" r:id="rId4"/>
    <p:sldLayoutId id="2147483669" r:id="rId5"/>
    <p:sldLayoutId id="2147483650" r:id="rId6"/>
    <p:sldLayoutId id="2147483668" r:id="rId7"/>
    <p:sldLayoutId id="2147483662" r:id="rId8"/>
    <p:sldLayoutId id="2147483664" r:id="rId9"/>
    <p:sldLayoutId id="2147483663" r:id="rId10"/>
    <p:sldLayoutId id="2147483666" r:id="rId11"/>
    <p:sldLayoutId id="214748367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rgbClr val="666666"/>
          </a:solidFill>
          <a:latin typeface="+mj-lt"/>
          <a:ea typeface="+mj-ea"/>
          <a:cs typeface="+mj-cs"/>
        </a:defRPr>
      </a:lvl1pPr>
    </p:titleStyle>
    <p:bodyStyle>
      <a:lvl1pPr marL="101600" indent="-101600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Segoe UI" panose="020B0502040204020203" pitchFamily="34" charset="0"/>
        <a:buChar char=" "/>
        <a:defRPr sz="2000" kern="1200">
          <a:solidFill>
            <a:srgbClr val="666666"/>
          </a:solidFill>
          <a:latin typeface="+mn-lt"/>
          <a:ea typeface="+mn-ea"/>
          <a:cs typeface="+mn-cs"/>
        </a:defRPr>
      </a:lvl1pPr>
      <a:lvl2pPr marL="315913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Wingdings" panose="05000000000000000000" pitchFamily="2" charset="2"/>
        <a:buChar char=""/>
        <a:defRPr sz="2000" kern="1200">
          <a:solidFill>
            <a:srgbClr val="666666"/>
          </a:solidFill>
          <a:latin typeface="+mn-lt"/>
          <a:ea typeface="+mn-ea"/>
          <a:cs typeface="+mn-cs"/>
        </a:defRPr>
      </a:lvl2pPr>
      <a:lvl3pPr marL="582613" indent="-2508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800" kern="1200">
          <a:solidFill>
            <a:srgbClr val="666666"/>
          </a:solidFill>
          <a:latin typeface="+mn-lt"/>
          <a:ea typeface="+mn-ea"/>
          <a:cs typeface="+mn-cs"/>
        </a:defRPr>
      </a:lvl3pPr>
      <a:lvl4pPr marL="839788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055688" indent="-2000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4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hess.esss.lu.se/enovia/link/ESS-0503621/21308.51166.6656.54529/valid" TargetMode="External"/><Relationship Id="rId2" Type="http://schemas.openxmlformats.org/officeDocument/2006/relationships/hyperlink" Target="https://confluence.esss.lu.se/display/SPD/Phase+2+and+TG3+processes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chess.esss.lu.se/enovia/link/ESS-1546427/21308.51166.12800.23234/valid" TargetMode="External"/><Relationship Id="rId4" Type="http://schemas.openxmlformats.org/officeDocument/2006/relationships/hyperlink" Target="https://confluence.esss.lu.se/display/CG/ESS-0034257+Technical+specification+template+for+%3c%3cInstrument%3e%3e+Neutron+Chopper+Syste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onfluence.esss.lu.se/display/SPD/Practical+information+on+TG3+deliverables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267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Backup slides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4204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SSDD structure (reminder)</a:t>
            </a:r>
            <a:endParaRPr lang="en-US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Toll-Gate &amp; Document management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en-US" smtClean="0">
                <a:solidFill>
                  <a:srgbClr val="CCCCCC"/>
                </a:solidFill>
              </a:rPr>
              <a:t>11</a:t>
            </a:fld>
            <a:endParaRPr lang="en-US" dirty="0">
              <a:solidFill>
                <a:srgbClr val="CCCCCC"/>
              </a:solidFill>
            </a:endParaRP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en-US" smtClean="0"/>
              <a:t>2/24/2020</a:t>
            </a:fld>
            <a:endParaRPr lang="en-US" dirty="0"/>
          </a:p>
        </p:txBody>
      </p:sp>
      <p:sp>
        <p:nvSpPr>
          <p:cNvPr id="24" name="Platshållare för text 6">
            <a:extLst>
              <a:ext uri="{FF2B5EF4-FFF2-40B4-BE49-F238E27FC236}">
                <a16:creationId xmlns:a16="http://schemas.microsoft.com/office/drawing/2014/main" id="{0B57A266-1EA8-4A09-8126-11EA28233D31}"/>
              </a:ext>
            </a:extLst>
          </p:cNvPr>
          <p:cNvSpPr txBox="1">
            <a:spLocks/>
          </p:cNvSpPr>
          <p:nvPr/>
        </p:nvSpPr>
        <p:spPr>
          <a:xfrm>
            <a:off x="793899" y="1391732"/>
            <a:ext cx="10574686" cy="557569"/>
          </a:xfrm>
          <a:prstGeom prst="rect">
            <a:avLst/>
          </a:prstGeom>
        </p:spPr>
        <p:txBody>
          <a:bodyPr vert="horz" lIns="90000" tIns="1800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666666"/>
              </a:buClr>
              <a:buFontTx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8255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None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582613" indent="-2508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839788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055688" indent="-2000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Example: </a:t>
            </a:r>
            <a:r>
              <a:rPr lang="en-GB" dirty="0"/>
              <a:t>TBL - System Design </a:t>
            </a:r>
            <a:r>
              <a:rPr lang="en-GB" dirty="0" smtClean="0"/>
              <a:t>Description - </a:t>
            </a:r>
            <a:r>
              <a:rPr lang="en-GB" dirty="0" smtClean="0"/>
              <a:t>ESS-0265772 (Draft)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3" name="Platshållare för text 6">
            <a:extLst>
              <a:ext uri="{FF2B5EF4-FFF2-40B4-BE49-F238E27FC236}">
                <a16:creationId xmlns:a16="http://schemas.microsoft.com/office/drawing/2014/main" id="{0B57A266-1EA8-4A09-8126-11EA28233D31}"/>
              </a:ext>
            </a:extLst>
          </p:cNvPr>
          <p:cNvSpPr txBox="1">
            <a:spLocks/>
          </p:cNvSpPr>
          <p:nvPr/>
        </p:nvSpPr>
        <p:spPr>
          <a:xfrm>
            <a:off x="793899" y="2138077"/>
            <a:ext cx="10441171" cy="2759987"/>
          </a:xfrm>
          <a:prstGeom prst="rect">
            <a:avLst/>
          </a:prstGeom>
        </p:spPr>
        <p:txBody>
          <a:bodyPr vert="horz" lIns="90000" tIns="1800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666666"/>
              </a:buClr>
              <a:buFontTx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8255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None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582613" indent="-2508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839788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055688" indent="-2000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General system characteristics </a:t>
            </a:r>
            <a:r>
              <a:rPr lang="en-US" sz="1600" dirty="0" smtClean="0">
                <a:solidFill>
                  <a:schemeClr val="tx1"/>
                </a:solidFill>
              </a:rPr>
              <a:t>(purpose, concept, layout, overview)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Spatial integration and context.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400" dirty="0" err="1" smtClean="0"/>
              <a:t>Description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components</a:t>
            </a:r>
            <a:r>
              <a:rPr lang="sv-SE" sz="2400" dirty="0" smtClean="0"/>
              <a:t> and </a:t>
            </a:r>
            <a:r>
              <a:rPr lang="sv-SE" sz="2400" dirty="0" err="1" smtClean="0"/>
              <a:t>technical</a:t>
            </a:r>
            <a:r>
              <a:rPr lang="sv-SE" sz="2400" dirty="0" smtClean="0"/>
              <a:t> solutions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400" dirty="0" err="1" smtClean="0"/>
              <a:t>Technical</a:t>
            </a:r>
            <a:r>
              <a:rPr lang="sv-SE" sz="2400" dirty="0" smtClean="0"/>
              <a:t> Risks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400" dirty="0" err="1" smtClean="0"/>
              <a:t>Verification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requirements</a:t>
            </a:r>
            <a:endParaRPr lang="sv-SE" sz="2400" dirty="0" smtClean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400" dirty="0" smtClean="0"/>
              <a:t>Design </a:t>
            </a:r>
            <a:r>
              <a:rPr lang="sv-SE" sz="2400" dirty="0" err="1" smtClean="0"/>
              <a:t>considerations</a:t>
            </a:r>
            <a:r>
              <a:rPr lang="sv-SE" sz="2400" dirty="0" smtClean="0"/>
              <a:t> </a:t>
            </a:r>
            <a:r>
              <a:rPr lang="sv-SE" sz="1600" dirty="0" smtClean="0">
                <a:solidFill>
                  <a:schemeClr val="tx1"/>
                </a:solidFill>
              </a:rPr>
              <a:t>(</a:t>
            </a:r>
            <a:r>
              <a:rPr lang="hu-HU" altLang="en-US" sz="16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Standardization</a:t>
            </a:r>
            <a:r>
              <a:rPr lang="sv-SE" altLang="en-US" sz="16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altLang="en-US" sz="16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Reliability</a:t>
            </a:r>
            <a:r>
              <a:rPr lang="sv-SE" altLang="en-US" sz="16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altLang="en-US" sz="16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Accesibility</a:t>
            </a:r>
            <a:r>
              <a:rPr lang="sv-SE" altLang="en-US" sz="16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altLang="en-US" sz="16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Maintainability</a:t>
            </a:r>
            <a:r>
              <a:rPr lang="sv-SE" altLang="en-US" sz="16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altLang="en-US" sz="16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Inspectability</a:t>
            </a:r>
            <a:r>
              <a:rPr lang="sv-SE" altLang="en-US" sz="16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altLang="en-US" sz="16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Alignment</a:t>
            </a:r>
            <a:r>
              <a:rPr lang="sv-SE" altLang="en-US" sz="16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altLang="en-US" sz="16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Upgrade</a:t>
            </a:r>
            <a:r>
              <a:rPr lang="en-US" altLang="en-US" sz="1600" dirty="0" smtClean="0">
                <a:solidFill>
                  <a:schemeClr val="tx1"/>
                </a:solidFill>
              </a:rPr>
              <a:t>, </a:t>
            </a:r>
            <a:r>
              <a:rPr lang="hu-HU" altLang="en-US" sz="16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Remote handling</a:t>
            </a:r>
            <a:r>
              <a:rPr lang="sv-SE" altLang="en-US" sz="16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altLang="en-US" sz="16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Radiation </a:t>
            </a:r>
            <a:r>
              <a:rPr lang="hu-HU" altLang="en-US" sz="16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Hardness </a:t>
            </a:r>
            <a:r>
              <a:rPr lang="sv-SE" sz="1600" dirty="0" smtClean="0">
                <a:solidFill>
                  <a:schemeClr val="tx1"/>
                </a:solidFill>
              </a:rPr>
              <a:t>)</a:t>
            </a:r>
            <a:endParaRPr lang="sv-SE" sz="1600" dirty="0">
              <a:solidFill>
                <a:schemeClr val="tx1"/>
              </a:solidFill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400" dirty="0" err="1" smtClean="0"/>
              <a:t>Engineering</a:t>
            </a:r>
            <a:r>
              <a:rPr lang="sv-SE" sz="2400" dirty="0" smtClean="0"/>
              <a:t> </a:t>
            </a:r>
            <a:r>
              <a:rPr lang="sv-SE" sz="2400" dirty="0" err="1" smtClean="0"/>
              <a:t>report</a:t>
            </a:r>
            <a:r>
              <a:rPr lang="sv-SE" sz="2400" dirty="0" smtClean="0"/>
              <a:t> </a:t>
            </a:r>
            <a:r>
              <a:rPr lang="sv-SE" sz="1600" dirty="0" smtClean="0">
                <a:solidFill>
                  <a:schemeClr val="tx1"/>
                </a:solidFill>
              </a:rPr>
              <a:t>(</a:t>
            </a:r>
            <a:r>
              <a:rPr lang="en-US" sz="1600" dirty="0">
                <a:solidFill>
                  <a:schemeClr val="tx1"/>
                </a:solidFill>
              </a:rPr>
              <a:t>Structural load bearing </a:t>
            </a:r>
            <a:r>
              <a:rPr lang="en-US" sz="1600" dirty="0" smtClean="0">
                <a:solidFill>
                  <a:schemeClr val="tx1"/>
                </a:solidFill>
              </a:rPr>
              <a:t>components, </a:t>
            </a:r>
            <a:r>
              <a:rPr lang="en-US" sz="1600" dirty="0">
                <a:solidFill>
                  <a:schemeClr val="tx1"/>
                </a:solidFill>
              </a:rPr>
              <a:t>Deformation analysis for </a:t>
            </a:r>
            <a:r>
              <a:rPr lang="en-US" sz="1600" dirty="0" smtClean="0">
                <a:solidFill>
                  <a:schemeClr val="tx1"/>
                </a:solidFill>
              </a:rPr>
              <a:t>components, </a:t>
            </a:r>
            <a:r>
              <a:rPr lang="en-US" sz="1600" dirty="0">
                <a:solidFill>
                  <a:schemeClr val="tx1"/>
                </a:solidFill>
              </a:rPr>
              <a:t>Verification of </a:t>
            </a:r>
            <a:r>
              <a:rPr lang="en-US" sz="1600" dirty="0" smtClean="0">
                <a:solidFill>
                  <a:schemeClr val="tx1"/>
                </a:solidFill>
              </a:rPr>
              <a:t>bearings, </a:t>
            </a:r>
            <a:r>
              <a:rPr lang="en-US" sz="1600" dirty="0">
                <a:solidFill>
                  <a:schemeClr val="tx1"/>
                </a:solidFill>
              </a:rPr>
              <a:t>pressurized </a:t>
            </a:r>
            <a:r>
              <a:rPr lang="en-US" sz="1600" dirty="0" smtClean="0">
                <a:solidFill>
                  <a:schemeClr val="tx1"/>
                </a:solidFill>
              </a:rPr>
              <a:t>components, actuators, </a:t>
            </a:r>
            <a:r>
              <a:rPr lang="en-US" sz="1600" dirty="0">
                <a:solidFill>
                  <a:schemeClr val="tx1"/>
                </a:solidFill>
              </a:rPr>
              <a:t>Heat </a:t>
            </a:r>
            <a:r>
              <a:rPr lang="en-US" sz="1600" dirty="0" smtClean="0">
                <a:solidFill>
                  <a:schemeClr val="tx1"/>
                </a:solidFill>
              </a:rPr>
              <a:t>expansion, </a:t>
            </a:r>
            <a:r>
              <a:rPr lang="en-US" sz="1600" dirty="0">
                <a:solidFill>
                  <a:schemeClr val="tx1"/>
                </a:solidFill>
              </a:rPr>
              <a:t>lifting </a:t>
            </a:r>
            <a:r>
              <a:rPr lang="en-US" sz="1600" dirty="0" smtClean="0">
                <a:solidFill>
                  <a:schemeClr val="tx1"/>
                </a:solidFill>
              </a:rPr>
              <a:t>features, </a:t>
            </a:r>
            <a:r>
              <a:rPr lang="en-US" sz="1600" dirty="0">
                <a:solidFill>
                  <a:schemeClr val="tx1"/>
                </a:solidFill>
              </a:rPr>
              <a:t>Motion controller design </a:t>
            </a:r>
            <a:r>
              <a:rPr lang="en-US" sz="1600" dirty="0" smtClean="0">
                <a:solidFill>
                  <a:schemeClr val="tx1"/>
                </a:solidFill>
              </a:rPr>
              <a:t>description, </a:t>
            </a:r>
            <a:r>
              <a:rPr lang="en-US" sz="1600" dirty="0">
                <a:solidFill>
                  <a:schemeClr val="tx1"/>
                </a:solidFill>
              </a:rPr>
              <a:t>Magnetic </a:t>
            </a:r>
            <a:r>
              <a:rPr lang="en-US" sz="1600" dirty="0" smtClean="0">
                <a:solidFill>
                  <a:schemeClr val="tx1"/>
                </a:solidFill>
              </a:rPr>
              <a:t>Properties,</a:t>
            </a:r>
            <a:r>
              <a:rPr lang="en-US" sz="1600" dirty="0">
                <a:solidFill>
                  <a:schemeClr val="tx1"/>
                </a:solidFill>
              </a:rPr>
              <a:t> Any functionally critical </a:t>
            </a:r>
            <a:r>
              <a:rPr lang="en-US" sz="1600" dirty="0" smtClean="0">
                <a:solidFill>
                  <a:schemeClr val="tx1"/>
                </a:solidFill>
              </a:rPr>
              <a:t>property</a:t>
            </a:r>
            <a:r>
              <a:rPr lang="sv-SE" sz="1600" dirty="0" smtClean="0">
                <a:solidFill>
                  <a:schemeClr val="tx1"/>
                </a:solidFill>
              </a:rPr>
              <a:t>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126595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Toll-Gate &amp; Document management</a:t>
            </a:r>
            <a:endParaRPr lang="en-GB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26DA0E2-82BB-493E-9B68-2D93A245C5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PRESENTED BY </a:t>
            </a:r>
            <a:r>
              <a:rPr lang="en-GB" dirty="0" smtClean="0"/>
              <a:t>Gabor Laszlo</a:t>
            </a:r>
            <a:endParaRPr lang="en-GB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0E777A6-9513-43F3-BB24-ED0539ADDD88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1930395" y="6117873"/>
            <a:ext cx="3215183" cy="459883"/>
          </a:xfrm>
        </p:spPr>
        <p:txBody>
          <a:bodyPr/>
          <a:lstStyle/>
          <a:p>
            <a:r>
              <a:rPr lang="en-GB" dirty="0" smtClean="0"/>
              <a:t>2020-02-17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99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TG3 Base-line</a:t>
            </a:r>
            <a:endParaRPr lang="en-US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Toll-Gate &amp; Document management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en-US" smtClean="0">
                <a:solidFill>
                  <a:srgbClr val="CCCCCC"/>
                </a:solidFill>
              </a:rPr>
              <a:t>3</a:t>
            </a:fld>
            <a:endParaRPr lang="en-US" dirty="0">
              <a:solidFill>
                <a:srgbClr val="CCCCCC"/>
              </a:solidFill>
            </a:endParaRP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en-US" smtClean="0"/>
              <a:t>2/24/2020</a:t>
            </a:fld>
            <a:endParaRPr lang="en-US" dirty="0"/>
          </a:p>
        </p:txBody>
      </p:sp>
      <p:sp>
        <p:nvSpPr>
          <p:cNvPr id="17" name="Platshållare för text 6">
            <a:extLst>
              <a:ext uri="{FF2B5EF4-FFF2-40B4-BE49-F238E27FC236}">
                <a16:creationId xmlns:a16="http://schemas.microsoft.com/office/drawing/2014/main" id="{0B57A266-1EA8-4A09-8126-11EA28233D31}"/>
              </a:ext>
            </a:extLst>
          </p:cNvPr>
          <p:cNvSpPr txBox="1">
            <a:spLocks/>
          </p:cNvSpPr>
          <p:nvPr/>
        </p:nvSpPr>
        <p:spPr>
          <a:xfrm>
            <a:off x="1103709" y="1358013"/>
            <a:ext cx="9360000" cy="4532247"/>
          </a:xfrm>
          <a:prstGeom prst="rect">
            <a:avLst/>
          </a:prstGeom>
        </p:spPr>
        <p:txBody>
          <a:bodyPr vert="horz" lIns="90000" tIns="1800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666666"/>
              </a:buClr>
              <a:buFontTx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8255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None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582613" indent="-2508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839788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055688" indent="-2000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hlinkClick r:id="rId2"/>
              </a:rPr>
              <a:t>Phase 2 and TG3 processes</a:t>
            </a:r>
            <a:r>
              <a:rPr lang="en-US" sz="2400" b="1" dirty="0" smtClean="0"/>
              <a:t>:</a:t>
            </a:r>
          </a:p>
          <a:p>
            <a:r>
              <a:rPr lang="en-US" sz="2400" dirty="0" smtClean="0">
                <a:hlinkClick r:id="rId2"/>
              </a:rPr>
              <a:t>https://confluence.esss.lu.se/display/SPD/Phase+2+and+TG3+processes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b="1" dirty="0" smtClean="0"/>
              <a:t>Overall Document Check-list and Content:</a:t>
            </a:r>
          </a:p>
          <a:p>
            <a:r>
              <a:rPr lang="en-US" sz="2400" dirty="0" smtClean="0">
                <a:solidFill>
                  <a:srgbClr val="0094CA"/>
                </a:solidFill>
                <a:latin typeface="Helvetica Neue"/>
                <a:hlinkClick r:id="rId3"/>
              </a:rPr>
              <a:t>ESS-0503621 - Phase 2 Check list</a:t>
            </a:r>
            <a:endParaRPr lang="en-US" sz="2400" dirty="0" smtClean="0">
              <a:solidFill>
                <a:srgbClr val="172B4D"/>
              </a:solidFill>
              <a:latin typeface="Helvetica Neue"/>
            </a:endParaRPr>
          </a:p>
          <a:p>
            <a:endParaRPr lang="en-US" sz="2400" dirty="0" smtClean="0"/>
          </a:p>
          <a:p>
            <a:pPr>
              <a:spcBef>
                <a:spcPts val="1200"/>
              </a:spcBef>
            </a:pPr>
            <a:r>
              <a:rPr lang="en-US" sz="2400" dirty="0" smtClean="0"/>
              <a:t>Technology Specific Guide-lines: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800276"/>
              </p:ext>
            </p:extLst>
          </p:nvPr>
        </p:nvGraphicFramePr>
        <p:xfrm>
          <a:off x="1195647" y="4615180"/>
          <a:ext cx="10005752" cy="1122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8027">
                  <a:extLst>
                    <a:ext uri="{9D8B030D-6E8A-4147-A177-3AD203B41FA5}">
                      <a16:colId xmlns:a16="http://schemas.microsoft.com/office/drawing/2014/main" val="34872475"/>
                    </a:ext>
                  </a:extLst>
                </a:gridCol>
                <a:gridCol w="8467725">
                  <a:extLst>
                    <a:ext uri="{9D8B030D-6E8A-4147-A177-3AD203B41FA5}">
                      <a16:colId xmlns:a16="http://schemas.microsoft.com/office/drawing/2014/main" val="2176196715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u="none" strike="noStrike">
                          <a:solidFill>
                            <a:schemeClr val="tx1"/>
                          </a:solidFill>
                          <a:effectLst/>
                        </a:rPr>
                        <a:t>ESS-0189147</a:t>
                      </a:r>
                      <a:endParaRPr lang="sv-SE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Instrument </a:t>
                      </a:r>
                      <a:r>
                        <a:rPr lang="sv-SE" sz="1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Tollgate</a:t>
                      </a:r>
                      <a:r>
                        <a:rPr lang="sv-SE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3 SAD </a:t>
                      </a:r>
                      <a:r>
                        <a:rPr lang="sv-SE" sz="1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Checklist</a:t>
                      </a:r>
                      <a:endParaRPr lang="sv-SE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2037407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u="none" strike="noStrike">
                          <a:solidFill>
                            <a:schemeClr val="tx1"/>
                          </a:solidFill>
                          <a:effectLst/>
                        </a:rPr>
                        <a:t>ESS-0240219</a:t>
                      </a:r>
                      <a:endParaRPr lang="sv-SE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MCA </a:t>
                      </a:r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TG3 Review Process for Instrument Projects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7560596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>
                          <a:solidFill>
                            <a:schemeClr val="tx1"/>
                          </a:solidFill>
                          <a:effectLst/>
                          <a:hlinkClick r:id="rId4"/>
                        </a:rPr>
                        <a:t>ESS-0034257</a:t>
                      </a:r>
                      <a:endParaRPr lang="sv-SE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tx1"/>
                          </a:solidFill>
                          <a:effectLst/>
                        </a:rPr>
                        <a:t>Template for Technical specification for &lt;&lt;Instrument&gt;&gt; Neutron Chopper System</a:t>
                      </a:r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9916136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u="none" strike="noStrike" dirty="0">
                          <a:solidFill>
                            <a:schemeClr val="tx1"/>
                          </a:solidFill>
                          <a:effectLst/>
                          <a:hlinkClick r:id="rId5"/>
                        </a:rPr>
                        <a:t>ESS-1546427</a:t>
                      </a:r>
                      <a:endParaRPr lang="sv-SE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Detector Systems Review Process for Instrument Projects at TG3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23845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4535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TG3 Document storage</a:t>
            </a:r>
            <a:endParaRPr lang="en-GB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Toll-Gate &amp; Document management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en-GB" smtClean="0">
                <a:solidFill>
                  <a:srgbClr val="CCCCCC"/>
                </a:solidFill>
              </a:rPr>
              <a:t>4</a:t>
            </a:fld>
            <a:endParaRPr lang="en-GB" dirty="0">
              <a:solidFill>
                <a:srgbClr val="CCCCCC"/>
              </a:solidFill>
            </a:endParaRP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en-GB" smtClean="0"/>
              <a:t>24/02/2020</a:t>
            </a:fld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8446424" y="1433972"/>
            <a:ext cx="31140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  <a:t>1: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Location in CHESS</a:t>
            </a:r>
            <a:endParaRPr lang="en-GB" dirty="0"/>
          </a:p>
        </p:txBody>
      </p:sp>
      <p:grpSp>
        <p:nvGrpSpPr>
          <p:cNvPr id="28" name="Group 27"/>
          <p:cNvGrpSpPr/>
          <p:nvPr/>
        </p:nvGrpSpPr>
        <p:grpSpPr>
          <a:xfrm>
            <a:off x="772171" y="1100535"/>
            <a:ext cx="7414900" cy="5190827"/>
            <a:chOff x="953353" y="919056"/>
            <a:chExt cx="7169922" cy="5019329"/>
          </a:xfrm>
        </p:grpSpPr>
        <p:pic>
          <p:nvPicPr>
            <p:cNvPr id="23" name="Picture 22"/>
            <p:cNvPicPr>
              <a:picLocks noChangeAspect="1"/>
            </p:cNvPicPr>
            <p:nvPr/>
          </p:nvPicPr>
          <p:blipFill rotWithShape="1">
            <a:blip r:embed="rId2"/>
            <a:srcRect r="29247" b="3531"/>
            <a:stretch/>
          </p:blipFill>
          <p:spPr>
            <a:xfrm>
              <a:off x="953353" y="972941"/>
              <a:ext cx="7169922" cy="496544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2" name="Oval 11"/>
            <p:cNvSpPr/>
            <p:nvPr/>
          </p:nvSpPr>
          <p:spPr>
            <a:xfrm>
              <a:off x="1325751" y="1969582"/>
              <a:ext cx="576262" cy="16669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121560" y="919056"/>
              <a:ext cx="342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solidFill>
                    <a:schemeClr val="accent5">
                      <a:lumMod val="75000"/>
                    </a:schemeClr>
                  </a:solidFill>
                </a:rPr>
                <a:t>1</a:t>
              </a:r>
              <a:endParaRPr lang="en-GB" sz="1600" b="1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861716" y="1868261"/>
              <a:ext cx="31771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b="1" dirty="0" smtClean="0">
                  <a:solidFill>
                    <a:srgbClr val="FF0000"/>
                  </a:solidFill>
                </a:rPr>
                <a:t>2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3731384" y="1928813"/>
              <a:ext cx="1212091" cy="3727889"/>
            </a:xfrm>
            <a:prstGeom prst="roundRect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" name="Oval 23"/>
            <p:cNvSpPr/>
            <p:nvPr/>
          </p:nvSpPr>
          <p:spPr>
            <a:xfrm>
              <a:off x="2053244" y="927475"/>
              <a:ext cx="5123843" cy="280988"/>
            </a:xfrm>
            <a:prstGeom prst="ellipse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959942" y="1806672"/>
              <a:ext cx="342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solidFill>
                    <a:schemeClr val="accent6"/>
                  </a:solidFill>
                </a:rPr>
                <a:t>3</a:t>
              </a:r>
              <a:endParaRPr lang="en-GB" sz="1600" b="1" dirty="0">
                <a:solidFill>
                  <a:schemeClr val="accent6"/>
                </a:solidFill>
              </a:endParaRPr>
            </a:p>
          </p:txBody>
        </p:sp>
      </p:grpSp>
      <p:sp>
        <p:nvSpPr>
          <p:cNvPr id="26" name="Rectangle 25"/>
          <p:cNvSpPr/>
          <p:nvPr/>
        </p:nvSpPr>
        <p:spPr>
          <a:xfrm>
            <a:off x="8500601" y="1994374"/>
            <a:ext cx="31140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2: </a:t>
            </a:r>
            <a:r>
              <a:rPr lang="en-GB" dirty="0" smtClean="0"/>
              <a:t>Address of the repository:</a:t>
            </a:r>
            <a:endParaRPr lang="en-GB" b="1" dirty="0"/>
          </a:p>
          <a:p>
            <a:r>
              <a:rPr lang="en-GB" dirty="0" smtClean="0"/>
              <a:t>https://chess.esss.lu.se/enovia/link/21308.51166.30864.31162</a:t>
            </a:r>
            <a:endParaRPr lang="en-GB" dirty="0"/>
          </a:p>
        </p:txBody>
      </p:sp>
      <p:sp>
        <p:nvSpPr>
          <p:cNvPr id="27" name="Rectangle 26"/>
          <p:cNvSpPr/>
          <p:nvPr/>
        </p:nvSpPr>
        <p:spPr>
          <a:xfrm>
            <a:off x="8446423" y="3275267"/>
            <a:ext cx="369632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3:</a:t>
            </a:r>
          </a:p>
          <a:p>
            <a:r>
              <a:rPr lang="en-GB" dirty="0" smtClean="0"/>
              <a:t>Main documents (Controlled)</a:t>
            </a:r>
          </a:p>
          <a:p>
            <a:r>
              <a:rPr lang="en-GB" dirty="0" smtClean="0"/>
              <a:t>   (reviewed in CHESS at TG3)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Description documents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Safety documents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Instructions</a:t>
            </a:r>
            <a:endParaRPr lang="en-GB" dirty="0"/>
          </a:p>
        </p:txBody>
      </p:sp>
      <p:sp>
        <p:nvSpPr>
          <p:cNvPr id="29" name="Rectangle 28"/>
          <p:cNvSpPr/>
          <p:nvPr/>
        </p:nvSpPr>
        <p:spPr>
          <a:xfrm>
            <a:off x="8446422" y="5110157"/>
            <a:ext cx="36963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4:</a:t>
            </a:r>
          </a:p>
          <a:p>
            <a:r>
              <a:rPr lang="en-GB" dirty="0" smtClean="0"/>
              <a:t>Supporting documents (Open)</a:t>
            </a:r>
          </a:p>
          <a:p>
            <a:r>
              <a:rPr lang="en-GB" dirty="0" smtClean="0"/>
              <a:t>   (not reviewed </a:t>
            </a:r>
            <a:r>
              <a:rPr lang="en-GB" dirty="0"/>
              <a:t>in CHESS</a:t>
            </a:r>
            <a:r>
              <a:rPr lang="en-GB" dirty="0" smtClean="0"/>
              <a:t> at TG3)</a:t>
            </a:r>
            <a:endParaRPr lang="en-GB" dirty="0"/>
          </a:p>
        </p:txBody>
      </p:sp>
      <p:sp>
        <p:nvSpPr>
          <p:cNvPr id="30" name="Oval 29"/>
          <p:cNvSpPr/>
          <p:nvPr/>
        </p:nvSpPr>
        <p:spPr>
          <a:xfrm>
            <a:off x="3640267" y="6047074"/>
            <a:ext cx="2163126" cy="195423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5783709" y="5967794"/>
            <a:ext cx="292397" cy="381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4</a:t>
            </a:r>
            <a:endParaRPr lang="en-GB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98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TG3 Document handling</a:t>
            </a:r>
            <a:endParaRPr lang="en-US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Toll-Gate &amp; Document management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en-US" smtClean="0">
                <a:solidFill>
                  <a:srgbClr val="CCCCCC"/>
                </a:solidFill>
              </a:rPr>
              <a:t>5</a:t>
            </a:fld>
            <a:endParaRPr lang="en-US" dirty="0">
              <a:solidFill>
                <a:srgbClr val="CCCCCC"/>
              </a:solidFill>
            </a:endParaRP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en-US" smtClean="0"/>
              <a:t>2/24/2020</a:t>
            </a:fld>
            <a:endParaRPr lang="en-US" dirty="0"/>
          </a:p>
        </p:txBody>
      </p:sp>
      <p:sp>
        <p:nvSpPr>
          <p:cNvPr id="22" name="Platshållare för text 6">
            <a:extLst>
              <a:ext uri="{FF2B5EF4-FFF2-40B4-BE49-F238E27FC236}">
                <a16:creationId xmlns:a16="http://schemas.microsoft.com/office/drawing/2014/main" id="{0B57A266-1EA8-4A09-8126-11EA28233D31}"/>
              </a:ext>
            </a:extLst>
          </p:cNvPr>
          <p:cNvSpPr txBox="1">
            <a:spLocks/>
          </p:cNvSpPr>
          <p:nvPr/>
        </p:nvSpPr>
        <p:spPr>
          <a:xfrm>
            <a:off x="850799" y="1570942"/>
            <a:ext cx="10264875" cy="908936"/>
          </a:xfrm>
          <a:prstGeom prst="rect">
            <a:avLst/>
          </a:prstGeom>
        </p:spPr>
        <p:txBody>
          <a:bodyPr vert="horz" lIns="90000" tIns="1800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666666"/>
              </a:buClr>
              <a:buFontTx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8255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None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582613" indent="-2508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839788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055688" indent="-2000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1. ESS has created the folders and documents with the review workflow, then transferred the ownership to the instrument team</a:t>
            </a:r>
            <a:endParaRPr lang="en-US" sz="2400" dirty="0"/>
          </a:p>
        </p:txBody>
      </p:sp>
      <p:sp>
        <p:nvSpPr>
          <p:cNvPr id="23" name="Platshållare för text 6">
            <a:extLst>
              <a:ext uri="{FF2B5EF4-FFF2-40B4-BE49-F238E27FC236}">
                <a16:creationId xmlns:a16="http://schemas.microsoft.com/office/drawing/2014/main" id="{0B57A266-1EA8-4A09-8126-11EA28233D31}"/>
              </a:ext>
            </a:extLst>
          </p:cNvPr>
          <p:cNvSpPr txBox="1">
            <a:spLocks/>
          </p:cNvSpPr>
          <p:nvPr/>
        </p:nvSpPr>
        <p:spPr>
          <a:xfrm>
            <a:off x="850799" y="3029568"/>
            <a:ext cx="6965358" cy="908936"/>
          </a:xfrm>
          <a:prstGeom prst="rect">
            <a:avLst/>
          </a:prstGeom>
        </p:spPr>
        <p:txBody>
          <a:bodyPr vert="horz" lIns="90000" tIns="1800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666666"/>
              </a:buClr>
              <a:buFontTx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8255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None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582613" indent="-2508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839788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055688" indent="-2000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2. The Instrument team shall </a:t>
            </a:r>
            <a:r>
              <a:rPr lang="en-US" sz="2400" dirty="0" smtClean="0">
                <a:solidFill>
                  <a:srgbClr val="FF0000"/>
                </a:solidFill>
              </a:rPr>
              <a:t>Check-out</a:t>
            </a:r>
            <a:r>
              <a:rPr lang="en-US" sz="2400" dirty="0" smtClean="0"/>
              <a:t> and edit </a:t>
            </a:r>
          </a:p>
          <a:p>
            <a:r>
              <a:rPr lang="en-US" sz="2400" dirty="0" smtClean="0"/>
              <a:t>   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S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ave on your computer) 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Platshållare för text 6">
            <a:extLst>
              <a:ext uri="{FF2B5EF4-FFF2-40B4-BE49-F238E27FC236}">
                <a16:creationId xmlns:a16="http://schemas.microsoft.com/office/drawing/2014/main" id="{0B57A266-1EA8-4A09-8126-11EA28233D31}"/>
              </a:ext>
            </a:extLst>
          </p:cNvPr>
          <p:cNvSpPr txBox="1">
            <a:spLocks/>
          </p:cNvSpPr>
          <p:nvPr/>
        </p:nvSpPr>
        <p:spPr>
          <a:xfrm>
            <a:off x="850799" y="4847893"/>
            <a:ext cx="10264875" cy="783960"/>
          </a:xfrm>
          <a:prstGeom prst="rect">
            <a:avLst/>
          </a:prstGeom>
        </p:spPr>
        <p:txBody>
          <a:bodyPr vert="horz" lIns="90000" tIns="1800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666666"/>
              </a:buClr>
              <a:buFontTx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8255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None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582613" indent="-2508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839788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055688" indent="-2000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3. </a:t>
            </a:r>
            <a:r>
              <a:rPr lang="en-US" sz="2400" dirty="0"/>
              <a:t>Instrument team </a:t>
            </a:r>
            <a:r>
              <a:rPr lang="en-US" sz="2400" dirty="0" smtClean="0"/>
              <a:t>shall </a:t>
            </a:r>
            <a:r>
              <a:rPr lang="en-US" sz="2400" dirty="0" smtClean="0">
                <a:solidFill>
                  <a:srgbClr val="FF0000"/>
                </a:solidFill>
              </a:rPr>
              <a:t>Check-in</a:t>
            </a:r>
            <a:r>
              <a:rPr lang="en-US" sz="2400" dirty="0" smtClean="0"/>
              <a:t>.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8071058" y="2956744"/>
            <a:ext cx="2392651" cy="2662267"/>
            <a:chOff x="9308983" y="2680582"/>
            <a:chExt cx="2392651" cy="2662267"/>
          </a:xfrm>
        </p:grpSpPr>
        <p:grpSp>
          <p:nvGrpSpPr>
            <p:cNvPr id="26" name="Group 25"/>
            <p:cNvGrpSpPr/>
            <p:nvPr/>
          </p:nvGrpSpPr>
          <p:grpSpPr>
            <a:xfrm>
              <a:off x="9308983" y="2680582"/>
              <a:ext cx="2392651" cy="2662267"/>
              <a:chOff x="7775458" y="2923469"/>
              <a:chExt cx="2392651" cy="2662267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7775458" y="2923469"/>
                <a:ext cx="2392651" cy="266226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FF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endParaRPr lang="en-US" dirty="0" smtClean="0"/>
              </a:p>
              <a:p>
                <a:pPr marL="285750" indent="-285750">
                  <a:spcBef>
                    <a:spcPts val="600"/>
                  </a:spcBef>
                  <a:buFontTx/>
                  <a:buChar char="-"/>
                </a:pPr>
                <a:r>
                  <a:rPr lang="en-US" dirty="0" err="1" smtClean="0"/>
                  <a:t>Subcriptions</a:t>
                </a:r>
                <a:r>
                  <a:rPr lang="en-US" dirty="0" smtClean="0"/>
                  <a:t> (follow)</a:t>
                </a:r>
              </a:p>
              <a:p>
                <a:pPr marL="285750" indent="-285750">
                  <a:buFontTx/>
                  <a:buChar char="-"/>
                </a:pPr>
                <a:r>
                  <a:rPr lang="en-US" dirty="0" smtClean="0"/>
                  <a:t>Add file</a:t>
                </a:r>
              </a:p>
              <a:p>
                <a:pPr marL="285750" indent="-285750">
                  <a:buFontTx/>
                  <a:buChar char="-"/>
                </a:pPr>
                <a:r>
                  <a:rPr lang="en-US" dirty="0" err="1" smtClean="0"/>
                  <a:t>Dowload</a:t>
                </a:r>
                <a:endParaRPr lang="en-US" dirty="0" smtClean="0"/>
              </a:p>
              <a:p>
                <a:pPr marL="285750" indent="-285750">
                  <a:buFontTx/>
                  <a:buChar char="-"/>
                </a:pPr>
                <a:r>
                  <a:rPr lang="en-US" dirty="0" smtClean="0"/>
                  <a:t>View</a:t>
                </a:r>
              </a:p>
              <a:p>
                <a:pPr marL="285750" indent="-285750">
                  <a:buFontTx/>
                  <a:buChar char="-"/>
                </a:pPr>
                <a:r>
                  <a:rPr lang="en-US" b="1" dirty="0" smtClean="0">
                    <a:solidFill>
                      <a:srgbClr val="FF0000"/>
                    </a:solidFill>
                  </a:rPr>
                  <a:t>Check-out (Edit)</a:t>
                </a:r>
              </a:p>
              <a:p>
                <a:pPr marL="285750" indent="-285750">
                  <a:buFontTx/>
                  <a:buChar char="-"/>
                </a:pPr>
                <a:r>
                  <a:rPr lang="en-US" b="1" dirty="0" smtClean="0">
                    <a:solidFill>
                      <a:srgbClr val="FF0000"/>
                    </a:solidFill>
                  </a:rPr>
                  <a:t>Check-in</a:t>
                </a:r>
              </a:p>
              <a:p>
                <a:pPr marL="285750" indent="-285750">
                  <a:buFontTx/>
                  <a:buChar char="-"/>
                </a:pPr>
                <a:r>
                  <a:rPr lang="en-US" dirty="0" smtClean="0"/>
                  <a:t>Delete</a:t>
                </a:r>
              </a:p>
            </p:txBody>
          </p:sp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2"/>
              <a:srcRect l="10082" t="21099" r="32867" b="16400"/>
              <a:stretch/>
            </p:blipFill>
            <p:spPr>
              <a:xfrm>
                <a:off x="8129587" y="3024186"/>
                <a:ext cx="1783621" cy="277487"/>
              </a:xfrm>
              <a:prstGeom prst="rect">
                <a:avLst/>
              </a:prstGeom>
            </p:spPr>
          </p:pic>
          <p:sp>
            <p:nvSpPr>
              <p:cNvPr id="31" name="Oval 30"/>
              <p:cNvSpPr/>
              <p:nvPr/>
            </p:nvSpPr>
            <p:spPr>
              <a:xfrm>
                <a:off x="9210674" y="2986087"/>
                <a:ext cx="328017" cy="368919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27" name="Picture 26"/>
            <p:cNvPicPr>
              <a:picLocks noChangeAspect="1"/>
            </p:cNvPicPr>
            <p:nvPr/>
          </p:nvPicPr>
          <p:blipFill rotWithShape="1">
            <a:blip r:embed="rId3"/>
            <a:srcRect l="20224" r="41573" b="50658"/>
            <a:stretch/>
          </p:blipFill>
          <p:spPr>
            <a:xfrm>
              <a:off x="10682287" y="4708708"/>
              <a:ext cx="323850" cy="357188"/>
            </a:xfrm>
            <a:prstGeom prst="rect">
              <a:avLst/>
            </a:prstGeom>
          </p:spPr>
        </p:pic>
        <p:pic>
          <p:nvPicPr>
            <p:cNvPr id="28" name="Picture 27"/>
            <p:cNvPicPr>
              <a:picLocks noChangeAspect="1"/>
            </p:cNvPicPr>
            <p:nvPr/>
          </p:nvPicPr>
          <p:blipFill rotWithShape="1">
            <a:blip r:embed="rId2"/>
            <a:srcRect l="46599" t="24134" r="46628" b="17331"/>
            <a:stretch/>
          </p:blipFill>
          <p:spPr>
            <a:xfrm>
              <a:off x="11458876" y="4466122"/>
              <a:ext cx="211756" cy="25988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4162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TG3 Document review</a:t>
            </a:r>
            <a:endParaRPr lang="en-US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Toll-Gate &amp; Document management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en-US" smtClean="0">
                <a:solidFill>
                  <a:srgbClr val="CCCCCC"/>
                </a:solidFill>
              </a:rPr>
              <a:t>6</a:t>
            </a:fld>
            <a:endParaRPr lang="en-US" dirty="0">
              <a:solidFill>
                <a:srgbClr val="CCCCCC"/>
              </a:solidFill>
            </a:endParaRP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en-US" smtClean="0"/>
              <a:t>2/24/2020</a:t>
            </a:fld>
            <a:endParaRPr lang="en-US" dirty="0"/>
          </a:p>
        </p:txBody>
      </p:sp>
      <p:sp>
        <p:nvSpPr>
          <p:cNvPr id="22" name="Platshållare för text 6">
            <a:extLst>
              <a:ext uri="{FF2B5EF4-FFF2-40B4-BE49-F238E27FC236}">
                <a16:creationId xmlns:a16="http://schemas.microsoft.com/office/drawing/2014/main" id="{0B57A266-1EA8-4A09-8126-11EA28233D31}"/>
              </a:ext>
            </a:extLst>
          </p:cNvPr>
          <p:cNvSpPr txBox="1">
            <a:spLocks/>
          </p:cNvSpPr>
          <p:nvPr/>
        </p:nvSpPr>
        <p:spPr>
          <a:xfrm>
            <a:off x="965098" y="4338017"/>
            <a:ext cx="10264875" cy="1287208"/>
          </a:xfrm>
          <a:prstGeom prst="rect">
            <a:avLst/>
          </a:prstGeom>
        </p:spPr>
        <p:txBody>
          <a:bodyPr vert="horz" lIns="90000" tIns="1800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666666"/>
              </a:buClr>
              <a:buFontTx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8255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None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582613" indent="-2508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839788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055688" indent="-2000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EXCEPTION: For the shielding and activation analysis, the relevant documents shall be approved in CHESS!</a:t>
            </a: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/H1&amp;H2, Rad. Hazard Analysis (including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Shielding&amp;Activation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analysis)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Platshållare för text 6">
            <a:extLst>
              <a:ext uri="{FF2B5EF4-FFF2-40B4-BE49-F238E27FC236}">
                <a16:creationId xmlns:a16="http://schemas.microsoft.com/office/drawing/2014/main" id="{0B57A266-1EA8-4A09-8126-11EA28233D31}"/>
              </a:ext>
            </a:extLst>
          </p:cNvPr>
          <p:cNvSpPr txBox="1">
            <a:spLocks/>
          </p:cNvSpPr>
          <p:nvPr/>
        </p:nvSpPr>
        <p:spPr>
          <a:xfrm>
            <a:off x="965098" y="1479561"/>
            <a:ext cx="10264875" cy="2009074"/>
          </a:xfrm>
          <a:prstGeom prst="rect">
            <a:avLst/>
          </a:prstGeom>
        </p:spPr>
        <p:txBody>
          <a:bodyPr vert="horz" lIns="90000" tIns="1800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666666"/>
              </a:buClr>
              <a:buFontTx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8255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None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582613" indent="-2508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839788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055688" indent="-2000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400" dirty="0" smtClean="0"/>
              <a:t>4. After the approval of the Sub-TG3, the instrument team shall start the CHESS workflow for the relevant Design Description document. (Only one document!).</a:t>
            </a:r>
          </a:p>
          <a:p>
            <a:r>
              <a:rPr lang="en-US" sz="2400" dirty="0" smtClean="0"/>
              <a:t>You shall customize the document, based on the instructions here: </a:t>
            </a:r>
            <a:r>
              <a:rPr lang="en-US" sz="2400" dirty="0" smtClean="0">
                <a:hlinkClick r:id="rId2"/>
              </a:rPr>
              <a:t>https://confluence.esss.lu.se/display/SPD/Practical+information+on+TG3+deliverables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03062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TG3 Document review</a:t>
            </a:r>
            <a:endParaRPr lang="en-GB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Toll-Gate &amp; Document management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7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2020-02-24</a:t>
            </a:fld>
            <a:endParaRPr lang="sv-SE" dirty="0"/>
          </a:p>
        </p:txBody>
      </p:sp>
      <p:sp>
        <p:nvSpPr>
          <p:cNvPr id="24" name="Platshållare för text 6">
            <a:extLst>
              <a:ext uri="{FF2B5EF4-FFF2-40B4-BE49-F238E27FC236}">
                <a16:creationId xmlns:a16="http://schemas.microsoft.com/office/drawing/2014/main" id="{0B57A266-1EA8-4A09-8126-11EA28233D31}"/>
              </a:ext>
            </a:extLst>
          </p:cNvPr>
          <p:cNvSpPr txBox="1">
            <a:spLocks/>
          </p:cNvSpPr>
          <p:nvPr/>
        </p:nvSpPr>
        <p:spPr>
          <a:xfrm>
            <a:off x="1103709" y="1391732"/>
            <a:ext cx="10264875" cy="920833"/>
          </a:xfrm>
          <a:prstGeom prst="rect">
            <a:avLst/>
          </a:prstGeom>
        </p:spPr>
        <p:txBody>
          <a:bodyPr vert="horz" lIns="90000" tIns="1800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666666"/>
              </a:buClr>
              <a:buFontTx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8255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None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582613" indent="-2508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839788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055688" indent="-2000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For the final TG3 all the documents and models shall be released and approved.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0327" y="2528938"/>
            <a:ext cx="4773602" cy="2556479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>
          <a:xfrm>
            <a:off x="5269795" y="4019106"/>
            <a:ext cx="1506689" cy="49096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8736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</a:t>
            </a:r>
            <a:r>
              <a:rPr lang="en-US" dirty="0" smtClean="0"/>
              <a:t>acility </a:t>
            </a:r>
            <a:r>
              <a:rPr lang="en-US" b="1" dirty="0" smtClean="0"/>
              <a:t>B</a:t>
            </a:r>
            <a:r>
              <a:rPr lang="en-US" dirty="0" smtClean="0"/>
              <a:t>reakdown </a:t>
            </a:r>
            <a:r>
              <a:rPr lang="en-US" b="1" dirty="0" smtClean="0"/>
              <a:t>S</a:t>
            </a:r>
            <a:r>
              <a:rPr lang="en-US" dirty="0" smtClean="0"/>
              <a:t>tructure</a:t>
            </a:r>
            <a:endParaRPr lang="en-US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Toll-Gate &amp; Document management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en-US" smtClean="0">
                <a:solidFill>
                  <a:srgbClr val="CCCCCC"/>
                </a:solidFill>
              </a:rPr>
              <a:t>8</a:t>
            </a:fld>
            <a:endParaRPr lang="en-US" dirty="0">
              <a:solidFill>
                <a:srgbClr val="CCCCCC"/>
              </a:solidFill>
            </a:endParaRP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en-US" smtClean="0"/>
              <a:t>2/24/2020</a:t>
            </a:fld>
            <a:endParaRPr lang="en-US" dirty="0"/>
          </a:p>
        </p:txBody>
      </p:sp>
      <p:sp>
        <p:nvSpPr>
          <p:cNvPr id="24" name="Platshållare för text 6">
            <a:extLst>
              <a:ext uri="{FF2B5EF4-FFF2-40B4-BE49-F238E27FC236}">
                <a16:creationId xmlns:a16="http://schemas.microsoft.com/office/drawing/2014/main" id="{0B57A266-1EA8-4A09-8126-11EA28233D31}"/>
              </a:ext>
            </a:extLst>
          </p:cNvPr>
          <p:cNvSpPr txBox="1">
            <a:spLocks/>
          </p:cNvSpPr>
          <p:nvPr/>
        </p:nvSpPr>
        <p:spPr>
          <a:xfrm>
            <a:off x="3147237" y="1391732"/>
            <a:ext cx="8221347" cy="1181347"/>
          </a:xfrm>
          <a:prstGeom prst="rect">
            <a:avLst/>
          </a:prstGeom>
        </p:spPr>
        <p:txBody>
          <a:bodyPr vert="horz" lIns="90000" tIns="1800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666666"/>
              </a:buClr>
              <a:buFontTx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8255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None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582613" indent="-2508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839788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055688" indent="-2000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For the Electrical design (E-plan), ESS Spatial integration and asset </a:t>
            </a:r>
            <a:r>
              <a:rPr lang="en-US" sz="2400" dirty="0" smtClean="0"/>
              <a:t>management, </a:t>
            </a:r>
            <a:r>
              <a:rPr lang="en-US" sz="2400" dirty="0" smtClean="0"/>
              <a:t>the instrument components shall be represented in the ESS FBS. 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29" y="1339038"/>
            <a:ext cx="1962150" cy="4591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Oval 11"/>
          <p:cNvSpPr/>
          <p:nvPr/>
        </p:nvSpPr>
        <p:spPr>
          <a:xfrm>
            <a:off x="852429" y="4910076"/>
            <a:ext cx="955106" cy="113630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latshållare för text 6">
            <a:extLst>
              <a:ext uri="{FF2B5EF4-FFF2-40B4-BE49-F238E27FC236}">
                <a16:creationId xmlns:a16="http://schemas.microsoft.com/office/drawing/2014/main" id="{0B57A266-1EA8-4A09-8126-11EA28233D31}"/>
              </a:ext>
            </a:extLst>
          </p:cNvPr>
          <p:cNvSpPr txBox="1">
            <a:spLocks/>
          </p:cNvSpPr>
          <p:nvPr/>
        </p:nvSpPr>
        <p:spPr>
          <a:xfrm>
            <a:off x="3147234" y="2903622"/>
            <a:ext cx="8221347" cy="925834"/>
          </a:xfrm>
          <a:prstGeom prst="rect">
            <a:avLst/>
          </a:prstGeom>
        </p:spPr>
        <p:txBody>
          <a:bodyPr vert="horz" lIns="90000" tIns="1800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666666"/>
              </a:buClr>
              <a:buFontTx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8255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None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582613" indent="-2508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839788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055688" indent="-2000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The Instrument FBS´s are being created by </a:t>
            </a:r>
            <a:r>
              <a:rPr lang="en-US" sz="2400" dirty="0" err="1" smtClean="0"/>
              <a:t>Joakim</a:t>
            </a:r>
            <a:r>
              <a:rPr lang="en-US" sz="2400" dirty="0" smtClean="0"/>
              <a:t> Mayer, based on the PBS.</a:t>
            </a:r>
          </a:p>
        </p:txBody>
      </p:sp>
      <p:sp>
        <p:nvSpPr>
          <p:cNvPr id="14" name="Platshållare för text 6">
            <a:extLst>
              <a:ext uri="{FF2B5EF4-FFF2-40B4-BE49-F238E27FC236}">
                <a16:creationId xmlns:a16="http://schemas.microsoft.com/office/drawing/2014/main" id="{0B57A266-1EA8-4A09-8126-11EA28233D31}"/>
              </a:ext>
            </a:extLst>
          </p:cNvPr>
          <p:cNvSpPr txBox="1">
            <a:spLocks/>
          </p:cNvSpPr>
          <p:nvPr/>
        </p:nvSpPr>
        <p:spPr>
          <a:xfrm>
            <a:off x="3147235" y="3850468"/>
            <a:ext cx="8221347" cy="602765"/>
          </a:xfrm>
          <a:prstGeom prst="rect">
            <a:avLst/>
          </a:prstGeom>
        </p:spPr>
        <p:txBody>
          <a:bodyPr vert="horz" lIns="90000" tIns="1800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666666"/>
              </a:buClr>
              <a:buFontTx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8255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None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582613" indent="-2508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839788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055688" indent="-2000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NMX, TBL, BIFROST FBS is ready, ESTIA is being done</a:t>
            </a:r>
            <a:endParaRPr lang="en-US" sz="2400" dirty="0"/>
          </a:p>
        </p:txBody>
      </p:sp>
      <p:sp>
        <p:nvSpPr>
          <p:cNvPr id="15" name="Platshållare för text 6">
            <a:extLst>
              <a:ext uri="{FF2B5EF4-FFF2-40B4-BE49-F238E27FC236}">
                <a16:creationId xmlns:a16="http://schemas.microsoft.com/office/drawing/2014/main" id="{0B57A266-1EA8-4A09-8126-11EA28233D31}"/>
              </a:ext>
            </a:extLst>
          </p:cNvPr>
          <p:cNvSpPr txBox="1">
            <a:spLocks/>
          </p:cNvSpPr>
          <p:nvPr/>
        </p:nvSpPr>
        <p:spPr>
          <a:xfrm>
            <a:off x="3147235" y="4783777"/>
            <a:ext cx="8221347" cy="910603"/>
          </a:xfrm>
          <a:prstGeom prst="rect">
            <a:avLst/>
          </a:prstGeom>
        </p:spPr>
        <p:txBody>
          <a:bodyPr vert="horz" lIns="90000" tIns="1800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666666"/>
              </a:buClr>
              <a:buFontTx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8255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None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582613" indent="-2508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839788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055688" indent="-2000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All the instruments will be contacted to discuss and agree on the final breakdown soon.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1535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Questions?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996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ES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9DC"/>
      </a:accent1>
      <a:accent2>
        <a:srgbClr val="003366"/>
      </a:accent2>
      <a:accent3>
        <a:srgbClr val="99BE00"/>
      </a:accent3>
      <a:accent4>
        <a:srgbClr val="006646"/>
      </a:accent4>
      <a:accent5>
        <a:srgbClr val="FF7D00"/>
      </a:accent5>
      <a:accent6>
        <a:srgbClr val="821482"/>
      </a:accent6>
      <a:hlink>
        <a:srgbClr val="0099DC"/>
      </a:hlink>
      <a:folHlink>
        <a:srgbClr val="0099DC"/>
      </a:folHlink>
    </a:clrScheme>
    <a:fontScheme name="ESS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>
            <a:solidFill>
              <a:srgbClr val="66666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SS0013_ESS_191217" id="{25A5AE2A-28F6-4104-8C72-7304B1F48254}" vid="{320E9B42-7F55-4E52-AA64-0C45CA88F265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10633</TotalTime>
  <Words>514</Words>
  <Application>Microsoft Office PowerPoint</Application>
  <PresentationFormat>Widescreen</PresentationFormat>
  <Paragraphs>93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Helvetica Neue</vt:lpstr>
      <vt:lpstr>Segoe UI</vt:lpstr>
      <vt:lpstr>Segoe UI Light</vt:lpstr>
      <vt:lpstr>Segoe UI Semibold</vt:lpstr>
      <vt:lpstr>Times New Roman</vt:lpstr>
      <vt:lpstr>Wingdings</vt:lpstr>
      <vt:lpstr>Office-tema</vt:lpstr>
      <vt:lpstr>PowerPoint Presentation</vt:lpstr>
      <vt:lpstr>Toll-Gate &amp; Document management</vt:lpstr>
      <vt:lpstr>TG3 Base-line</vt:lpstr>
      <vt:lpstr>TG3 Document storage</vt:lpstr>
      <vt:lpstr>TG3 Document handling</vt:lpstr>
      <vt:lpstr>TG3 Document review</vt:lpstr>
      <vt:lpstr>TG3 Document review</vt:lpstr>
      <vt:lpstr>Facility Breakdown Structure</vt:lpstr>
      <vt:lpstr>Questions?</vt:lpstr>
      <vt:lpstr>Backup slides</vt:lpstr>
      <vt:lpstr>SSDD structure (reminder)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martin.sjostrand@esss.se</dc:creator>
  <cp:lastModifiedBy>Gabor Laszlo</cp:lastModifiedBy>
  <cp:revision>72</cp:revision>
  <cp:lastPrinted>2019-03-08T10:27:30Z</cp:lastPrinted>
  <dcterms:created xsi:type="dcterms:W3CDTF">2020-01-21T09:56:49Z</dcterms:created>
  <dcterms:modified xsi:type="dcterms:W3CDTF">2020-02-24T09:25:47Z</dcterms:modified>
</cp:coreProperties>
</file>