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360" r:id="rId4"/>
    <p:sldId id="359" r:id="rId5"/>
    <p:sldId id="361" r:id="rId6"/>
    <p:sldId id="374" r:id="rId7"/>
    <p:sldId id="383" r:id="rId8"/>
    <p:sldId id="380" r:id="rId9"/>
    <p:sldId id="388" r:id="rId10"/>
    <p:sldId id="381" r:id="rId11"/>
    <p:sldId id="389" r:id="rId12"/>
    <p:sldId id="382" r:id="rId13"/>
    <p:sldId id="390" r:id="rId14"/>
    <p:sldId id="385" r:id="rId15"/>
    <p:sldId id="370" r:id="rId16"/>
    <p:sldId id="279" r:id="rId17"/>
    <p:sldId id="377" r:id="rId18"/>
    <p:sldId id="366" r:id="rId19"/>
    <p:sldId id="386" r:id="rId20"/>
    <p:sldId id="268" r:id="rId21"/>
    <p:sldId id="362" r:id="rId22"/>
    <p:sldId id="363" r:id="rId23"/>
    <p:sldId id="376" r:id="rId24"/>
    <p:sldId id="264" r:id="rId25"/>
    <p:sldId id="393" r:id="rId26"/>
    <p:sldId id="379" r:id="rId27"/>
    <p:sldId id="378" r:id="rId28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CF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31"/>
    <p:restoredTop sz="94777"/>
  </p:normalViewPr>
  <p:slideViewPr>
    <p:cSldViewPr snapToGrid="0" snapToObjects="1">
      <p:cViewPr varScale="1">
        <p:scale>
          <a:sx n="95" d="100"/>
          <a:sy n="95" d="100"/>
        </p:scale>
        <p:origin x="944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87CAE-2908-0D4F-B2C8-4F7485EDBC55}" type="datetimeFigureOut">
              <a:rPr lang="en-GB" smtClean="0"/>
              <a:t>25/02/2020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669E14-309A-BB46-B5C6-5758DF3C2A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8150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669E14-309A-BB46-B5C6-5758DF3C2AB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0587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36169-69F6-5F4D-8F47-459DEF1C3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FECCA7-44D7-1E47-AC08-7E6275C2FC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B0FD0-F5E0-D445-BE5D-20B3CDA19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3D1EC-908E-CE46-BEE8-90FA1403424B}" type="datetime1">
              <a:rPr lang="sv-SE" smtClean="0"/>
              <a:t>2020-02-25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D60BD-E0CE-FF44-872F-A88E390E9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B7E677-7959-134A-AED5-B29E205CB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EC12-7A7C-AE4F-99A3-E0F8C5C8AA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0433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EFC05-BE75-664D-8D6B-95606FBD0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A042E9-3FE6-2D4F-BA14-F3D0B7FF60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2E3F1-3724-1040-B325-FDDDF6EE0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1702-2075-6A43-8E94-40F12A3DAEAF}" type="datetime1">
              <a:rPr lang="sv-SE" smtClean="0"/>
              <a:t>2020-02-25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0DB9C4-8D75-5B48-96FC-99B656099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57BC1-2E72-1D45-B483-03E75C789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EC12-7A7C-AE4F-99A3-E0F8C5C8AA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971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B3956E-3818-874B-8609-33C3B90567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471D15-961B-FC4D-8E66-85C1D74505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1A98F-B79C-C745-9F40-32B48F0C8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00AF-5B3F-4A4F-A191-00B9AB7E670E}" type="datetime1">
              <a:rPr lang="sv-SE" smtClean="0"/>
              <a:t>2020-02-25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6B5A4-8643-5C4D-834A-ADBEBA431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829BE7-E932-D94C-8CA5-3FABDC896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EC12-7A7C-AE4F-99A3-E0F8C5C8AA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3752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AA472-087D-7441-AADA-CBE79AA5F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3D434-41F3-0845-91BC-8E9EF5B78A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428D8-B822-184F-B501-35493091B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A36D2-B252-F442-B076-8016D5387646}" type="datetime1">
              <a:rPr lang="sv-SE" smtClean="0"/>
              <a:t>2020-02-25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D3A52-AB28-B644-A074-3F68BE2D4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A0D84-A587-0541-8AA3-36F2F4B14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EC12-7A7C-AE4F-99A3-E0F8C5C8AA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781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1044D-8764-4E4E-B3F3-C72670B70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1F913-82C2-A845-9E40-7EE6010A3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647F1-B807-1C4D-8388-BBCEC5E36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AD8FF-8491-924D-AD41-237556DDD3B6}" type="datetime1">
              <a:rPr lang="sv-SE" smtClean="0"/>
              <a:t>2020-02-25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E1E763-871B-CA44-A45F-F2DFC0D4C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3325B-63EA-6F46-9932-0F08FB8AE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EC12-7A7C-AE4F-99A3-E0F8C5C8AA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822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D373D-1468-5D44-BE18-3B8CB2AE6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28F46-B96A-6142-8024-F7177BCB0C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A05096-C828-7F44-A3E8-928EBE2FD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6A7800-3728-E549-B6ED-8AA7CEDB7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5F86F-A288-4045-B559-D12207A80C77}" type="datetime1">
              <a:rPr lang="sv-SE" smtClean="0"/>
              <a:t>2020-02-25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AACEAB-BF2A-904A-8930-EE0F75935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050D7D-708D-F246-B331-3039E0D96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EC12-7A7C-AE4F-99A3-E0F8C5C8AA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725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08F4E-4EA8-4B4A-B4B5-44A7181A6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087491-0A48-1241-AC22-5E0ADCEFD0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24AAB9-2B03-FD41-BBB1-999B4196B8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FE583D-D0DD-2549-AF98-2D322EA8C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F7DA92-E3BD-CD4A-9367-BC844D1543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E40D39-805B-DD45-981D-46F063C7F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F5AF5-793E-4445-B10B-88A0D1878D6D}" type="datetime1">
              <a:rPr lang="sv-SE" smtClean="0"/>
              <a:t>2020-02-25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074D1D-7976-4847-B723-D90411125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5A8904-F1A8-7E41-83B3-321CB79CF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EC12-7A7C-AE4F-99A3-E0F8C5C8AA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3240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985F5-B6B5-5C41-ADF5-32FA89D0C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7AF4E4-10EA-D840-8753-3FB51CDF3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836A0-BFE5-ED42-BF94-8B33D90F8E3C}" type="datetime1">
              <a:rPr lang="sv-SE" smtClean="0"/>
              <a:t>2020-02-25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068B9C-7FDA-2440-BA76-F88A28EDE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B09A17-713D-1343-B8D3-3EF4EDF5D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EC12-7A7C-AE4F-99A3-E0F8C5C8AA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8470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ED9B7E-9389-CA44-B0DB-F4209AAC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B6CA-5C18-1A43-B4BA-1229D694CDC2}" type="datetime1">
              <a:rPr lang="sv-SE" smtClean="0"/>
              <a:t>2020-02-25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C1B266-00F0-3B43-AD44-A721581C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AB0449-217F-DE40-9580-BCC8F8A27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EC12-7A7C-AE4F-99A3-E0F8C5C8AA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004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74B9D-5970-AC4F-93BE-B0661A497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A7D88-4D1E-CA4B-9D40-5ED325536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2C4C59-7D11-874F-9CE4-EBB0BC7228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67A7E4-112D-6F47-AE23-938F3872B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F9096-A99E-D64C-963A-ABCF8B28C638}" type="datetime1">
              <a:rPr lang="sv-SE" smtClean="0"/>
              <a:t>2020-02-25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222829-2C8B-9D40-9126-D677C3AE4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2750AF-0016-054C-A40A-BCCA45BB0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EC12-7A7C-AE4F-99A3-E0F8C5C8AA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8356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559CF-6308-A445-B210-E950CB090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52B57A-616A-C64F-8AC3-1D2AA51931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DCC099-AFF5-9A46-9E24-81EC99AA86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4394A5-C909-E74B-B142-BC3F1DCF6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E9F9A-9E38-A846-94B1-84727C21A74F}" type="datetime1">
              <a:rPr lang="sv-SE" smtClean="0"/>
              <a:t>2020-02-25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976F3C-6429-7348-8BB4-074F3540D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B02E8-F28A-0D4D-84A3-25F56A0A9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EC12-7A7C-AE4F-99A3-E0F8C5C8AA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946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23DDC0-3E2E-3545-98C9-5ECD3547D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1C9922-CAFB-A342-A9F9-EF4BA992A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AFD89-20D3-5648-B82E-4D087D9222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55D22-CD87-D74B-8975-4322889B8639}" type="datetime1">
              <a:rPr lang="sv-SE" smtClean="0"/>
              <a:t>2020-02-25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FC4A7-60A8-0B43-A375-3DF6F87BD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D1E0E-5BE4-AA4A-BFFD-514DF4BBDF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DEC12-7A7C-AE4F-99A3-E0F8C5C8AA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416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tiff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hyperlink" Target="https://confluence.esss.lu.se/display/DG/Beam+monitors+common+projec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16253-2E36-3947-9E0D-ED0BF81E67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Updates on the </a:t>
            </a:r>
            <a:br>
              <a:rPr lang="en-US" dirty="0"/>
            </a:br>
            <a:r>
              <a:rPr lang="en-US" dirty="0"/>
              <a:t>beam monitor common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2E2397-1996-FC42-8D2A-9C79A44D2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34144"/>
            <a:ext cx="9144000" cy="2378884"/>
          </a:xfrm>
        </p:spPr>
        <p:txBody>
          <a:bodyPr>
            <a:normAutofit/>
          </a:bodyPr>
          <a:lstStyle/>
          <a:p>
            <a:r>
              <a:rPr lang="en-US" sz="2000" dirty="0" err="1"/>
              <a:t>Kalliopi</a:t>
            </a:r>
            <a:r>
              <a:rPr lang="en-US" sz="2000" dirty="0"/>
              <a:t> </a:t>
            </a:r>
            <a:r>
              <a:rPr lang="en-US" sz="2000" dirty="0" err="1"/>
              <a:t>Kanaki</a:t>
            </a:r>
            <a:endParaRPr lang="en-US" sz="2000" dirty="0"/>
          </a:p>
          <a:p>
            <a:r>
              <a:rPr lang="en-US" sz="2000" dirty="0"/>
              <a:t>Steven </a:t>
            </a:r>
            <a:r>
              <a:rPr lang="en-US" sz="2000" dirty="0" err="1"/>
              <a:t>Alcock</a:t>
            </a:r>
            <a:r>
              <a:rPr lang="en-US" sz="2000" dirty="0"/>
              <a:t>, </a:t>
            </a:r>
            <a:r>
              <a:rPr lang="en-US" sz="2000" dirty="0" err="1"/>
              <a:t>Ioannis</a:t>
            </a:r>
            <a:r>
              <a:rPr lang="en-US" sz="2000" dirty="0"/>
              <a:t> </a:t>
            </a:r>
            <a:r>
              <a:rPr lang="en-US" sz="2000" dirty="0" err="1"/>
              <a:t>Apostolidis</a:t>
            </a:r>
            <a:r>
              <a:rPr lang="en-US" sz="2000" dirty="0"/>
              <a:t>, </a:t>
            </a:r>
            <a:r>
              <a:rPr lang="en-US" sz="2000" dirty="0" err="1"/>
              <a:t>Vendula</a:t>
            </a:r>
            <a:r>
              <a:rPr lang="en-US" sz="2000" dirty="0"/>
              <a:t> </a:t>
            </a:r>
            <a:r>
              <a:rPr lang="en-US" sz="2000" dirty="0" err="1"/>
              <a:t>Maulerová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IKON18, 25 February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943663-ADF5-2A40-89E4-9F8F62D25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0" y="264497"/>
            <a:ext cx="1179805" cy="63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4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1347F-551C-6C49-8DFE-0D03DD811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aseline="30000" dirty="0"/>
              <a:t>3</a:t>
            </a:r>
            <a:r>
              <a:rPr lang="en-GB" dirty="0"/>
              <a:t>He conversion efficiency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D2392D-B579-DE42-BA1C-44DB4F7C4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EC12-7A7C-AE4F-99A3-E0F8C5C8AA0B}" type="slidenum">
              <a:rPr lang="en-GB" smtClean="0"/>
              <a:t>10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5E120C-EC38-D843-9C37-E9C40441F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0" y="264497"/>
            <a:ext cx="1179805" cy="633685"/>
          </a:xfrm>
          <a:prstGeom prst="rect">
            <a:avLst/>
          </a:prstGeo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781C6900-7A1C-A248-A10E-AF007B38C15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60000" y="2056789"/>
            <a:ext cx="6235493" cy="4680000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A442A49-02AD-EA45-AE52-E6A9D79BA3AA}"/>
              </a:ext>
            </a:extLst>
          </p:cNvPr>
          <p:cNvSpPr txBox="1"/>
          <p:nvPr/>
        </p:nvSpPr>
        <p:spPr>
          <a:xfrm>
            <a:off x="7063213" y="3304269"/>
            <a:ext cx="27783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BM (gas) thickness = 1.3 cm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5913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1347F-551C-6C49-8DFE-0D03DD811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aseline="30000" dirty="0"/>
              <a:t>3</a:t>
            </a:r>
            <a:r>
              <a:rPr lang="en-GB" dirty="0"/>
              <a:t>He conversion efficiency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171858-0659-1242-9C4B-C7D78ECE63A6}"/>
              </a:ext>
            </a:extLst>
          </p:cNvPr>
          <p:cNvSpPr txBox="1"/>
          <p:nvPr/>
        </p:nvSpPr>
        <p:spPr>
          <a:xfrm>
            <a:off x="2319150" y="2085069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thickness = 1.3 cm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A111AD-FF7E-384A-A3F7-AC39015A821B}"/>
              </a:ext>
            </a:extLst>
          </p:cNvPr>
          <p:cNvSpPr txBox="1"/>
          <p:nvPr/>
        </p:nvSpPr>
        <p:spPr>
          <a:xfrm>
            <a:off x="7063213" y="3304269"/>
            <a:ext cx="39122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BM (gas) thickness = 1.3 cm</a:t>
            </a:r>
          </a:p>
          <a:p>
            <a:endParaRPr lang="en-GB" dirty="0"/>
          </a:p>
          <a:p>
            <a:r>
              <a:rPr lang="en-GB" dirty="0"/>
              <a:t>Dotted line: 1.0 cm &lt; thickness &lt; 1.6 cm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D2392D-B579-DE42-BA1C-44DB4F7C4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EC12-7A7C-AE4F-99A3-E0F8C5C8AA0B}" type="slidenum">
              <a:rPr lang="en-GB" smtClean="0"/>
              <a:t>11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5E120C-EC38-D843-9C37-E9C40441F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0" y="264497"/>
            <a:ext cx="1179805" cy="633685"/>
          </a:xfrm>
          <a:prstGeom prst="rect">
            <a:avLst/>
          </a:prstGeom>
        </p:spPr>
      </p:pic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14687C25-2BFD-8847-9AA1-99D80342A9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60000" y="2056788"/>
            <a:ext cx="6235493" cy="4680000"/>
          </a:xfrm>
        </p:spPr>
      </p:pic>
    </p:spTree>
    <p:extLst>
      <p:ext uri="{BB962C8B-B14F-4D97-AF65-F5344CB8AC3E}">
        <p14:creationId xmlns:p14="http://schemas.microsoft.com/office/powerpoint/2010/main" val="1149043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821FE-659C-F047-B561-BEDD9CB98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</a:t>
            </a:r>
            <a:r>
              <a:rPr lang="en-GB" baseline="-25000" dirty="0"/>
              <a:t>2</a:t>
            </a:r>
            <a:r>
              <a:rPr lang="en-GB" dirty="0"/>
              <a:t> conversion efficiency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8CB2C5-56B6-154A-AA04-63061141A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EC12-7A7C-AE4F-99A3-E0F8C5C8AA0B}" type="slidenum">
              <a:rPr lang="en-GB" smtClean="0"/>
              <a:t>12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63AF17-D150-7D44-BB6B-090D08758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0" y="264497"/>
            <a:ext cx="1179805" cy="633685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6CDBA7A-D1AA-954B-AA2F-DE51B6B591D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60000" y="2056788"/>
            <a:ext cx="6235493" cy="4680000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78ED0C7-2E6F-B04E-865E-50DCAB145119}"/>
              </a:ext>
            </a:extLst>
          </p:cNvPr>
          <p:cNvSpPr txBox="1"/>
          <p:nvPr/>
        </p:nvSpPr>
        <p:spPr>
          <a:xfrm>
            <a:off x="7063213" y="3304269"/>
            <a:ext cx="27783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BM (gas) thickness = 1.3 cm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658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821FE-659C-F047-B561-BEDD9CB98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</a:t>
            </a:r>
            <a:r>
              <a:rPr lang="en-GB" baseline="-25000" dirty="0"/>
              <a:t>2</a:t>
            </a:r>
            <a:r>
              <a:rPr lang="en-GB" dirty="0"/>
              <a:t> conversion efficiency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8CB2C5-56B6-154A-AA04-63061141A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EC12-7A7C-AE4F-99A3-E0F8C5C8AA0B}" type="slidenum">
              <a:rPr lang="en-GB" smtClean="0"/>
              <a:t>13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63AF17-D150-7D44-BB6B-090D08758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0" y="264497"/>
            <a:ext cx="1179805" cy="633685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612F2E7-0CF3-C344-A87F-94274CD287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60000" y="2056788"/>
            <a:ext cx="6235493" cy="468000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2818C8-71B8-C949-8826-1B01F69FCC59}"/>
              </a:ext>
            </a:extLst>
          </p:cNvPr>
          <p:cNvSpPr txBox="1"/>
          <p:nvPr/>
        </p:nvSpPr>
        <p:spPr>
          <a:xfrm>
            <a:off x="7063213" y="3304269"/>
            <a:ext cx="39122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BM (gas) thickness = 1.3 cm</a:t>
            </a:r>
          </a:p>
          <a:p>
            <a:endParaRPr lang="en-GB" dirty="0"/>
          </a:p>
          <a:p>
            <a:r>
              <a:rPr lang="en-GB" dirty="0"/>
              <a:t>Dotted line: 1.0 cm &lt; thickness &lt; 1.6 cm</a:t>
            </a:r>
          </a:p>
        </p:txBody>
      </p:sp>
    </p:spTree>
    <p:extLst>
      <p:ext uri="{BB962C8B-B14F-4D97-AF65-F5344CB8AC3E}">
        <p14:creationId xmlns:p14="http://schemas.microsoft.com/office/powerpoint/2010/main" val="2294985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CF75F-524F-CB46-B836-A87AA4340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154" y="235400"/>
            <a:ext cx="10515600" cy="1325563"/>
          </a:xfrm>
        </p:spPr>
        <p:txBody>
          <a:bodyPr/>
          <a:lstStyle/>
          <a:p>
            <a:r>
              <a:rPr lang="en-GB" dirty="0"/>
              <a:t>BM efficiency calibration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E4EE93-EC36-324A-93C1-51EBAD92D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EC12-7A7C-AE4F-99A3-E0F8C5C8AA0B}" type="slidenum">
              <a:rPr lang="en-GB" smtClean="0"/>
              <a:t>14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ADAFBD-A5D0-A642-AAA7-92E39D3B2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1954" y="3049692"/>
            <a:ext cx="6400648" cy="30943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7B2958-F217-9E4F-A981-A9363A63A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92" y="2212316"/>
            <a:ext cx="4926853" cy="40323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3FC2FF-9F8E-C14E-B229-C5DABB0E0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264497"/>
            <a:ext cx="1179805" cy="6336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C61CD8-8702-2E42-B90D-E46771C1FD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1513" y="116541"/>
            <a:ext cx="1502106" cy="10596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53E6CC-7373-9748-B923-9A3C6323DFE0}"/>
              </a:ext>
            </a:extLst>
          </p:cNvPr>
          <p:cNvSpPr txBox="1"/>
          <p:nvPr/>
        </p:nvSpPr>
        <p:spPr>
          <a:xfrm rot="18986032">
            <a:off x="714250" y="4242924"/>
            <a:ext cx="47039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Draft from 2011!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511E8B-3936-0149-8FF9-4616931A4160}"/>
              </a:ext>
            </a:extLst>
          </p:cNvPr>
          <p:cNvSpPr txBox="1"/>
          <p:nvPr/>
        </p:nvSpPr>
        <p:spPr>
          <a:xfrm>
            <a:off x="6150860" y="2022529"/>
            <a:ext cx="58762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Honeycomb (</a:t>
            </a:r>
            <a:r>
              <a:rPr lang="en-GB" dirty="0" err="1"/>
              <a:t>hexacomb</a:t>
            </a:r>
            <a:r>
              <a:rPr lang="en-GB" dirty="0"/>
              <a:t>) detector</a:t>
            </a:r>
          </a:p>
          <a:p>
            <a:pPr algn="ctr"/>
            <a:r>
              <a:rPr lang="en-GB" dirty="0"/>
              <a:t>Allows absolute flux determination of ~ 1%!</a:t>
            </a:r>
          </a:p>
          <a:p>
            <a:pPr algn="ctr"/>
            <a:r>
              <a:rPr lang="en-GB" dirty="0"/>
              <a:t>Used for </a:t>
            </a:r>
            <a:r>
              <a:rPr lang="en-GB" dirty="0" err="1"/>
              <a:t>MultiGrid</a:t>
            </a:r>
            <a:r>
              <a:rPr lang="en-GB" dirty="0"/>
              <a:t> and </a:t>
            </a:r>
            <a:r>
              <a:rPr lang="en-GB" dirty="0" err="1"/>
              <a:t>MultiBlade</a:t>
            </a:r>
            <a:r>
              <a:rPr lang="en-GB" dirty="0"/>
              <a:t> efficiency characterisation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F5812F2-6B65-D042-A3F8-160C353EE29C}"/>
              </a:ext>
            </a:extLst>
          </p:cNvPr>
          <p:cNvCxnSpPr>
            <a:cxnSpLocks/>
          </p:cNvCxnSpPr>
          <p:nvPr/>
        </p:nvCxnSpPr>
        <p:spPr>
          <a:xfrm>
            <a:off x="5680129" y="3789336"/>
            <a:ext cx="0" cy="2084522"/>
          </a:xfrm>
          <a:prstGeom prst="straightConnector1">
            <a:avLst/>
          </a:prstGeom>
          <a:ln w="3810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E5089DF-5D4D-534E-B60E-5E0487A0713A}"/>
              </a:ext>
            </a:extLst>
          </p:cNvPr>
          <p:cNvSpPr txBox="1"/>
          <p:nvPr/>
        </p:nvSpPr>
        <p:spPr>
          <a:xfrm>
            <a:off x="5690001" y="4646931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30 cm</a:t>
            </a:r>
          </a:p>
        </p:txBody>
      </p:sp>
    </p:spTree>
    <p:extLst>
      <p:ext uri="{BB962C8B-B14F-4D97-AF65-F5344CB8AC3E}">
        <p14:creationId xmlns:p14="http://schemas.microsoft.com/office/powerpoint/2010/main" val="3663507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87C27-83E6-0747-B84A-5EA3BD319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multiple BM windows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9F7BC2-0897-D344-87D2-4D217C839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BC654-0B8D-544B-9E39-859AE3CC1175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A50AB6-0C0F-3740-8F6F-7805C980D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505" y="1940733"/>
            <a:ext cx="6896100" cy="330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1C8C27-F45B-0141-8189-BA5F98EEBF01}"/>
              </a:ext>
            </a:extLst>
          </p:cNvPr>
          <p:cNvSpPr txBox="1"/>
          <p:nvPr/>
        </p:nvSpPr>
        <p:spPr>
          <a:xfrm>
            <a:off x="488197" y="2619214"/>
            <a:ext cx="428873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BM placed at 10 cm distance</a:t>
            </a:r>
          </a:p>
          <a:p>
            <a:r>
              <a:rPr lang="en-US" sz="2400" dirty="0"/>
              <a:t>    from each other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 converters or gas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Only windows and/or GEM foil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Monochromatic beam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C6180D5-E27A-DA4E-B75A-246B5D758B64}"/>
              </a:ext>
            </a:extLst>
          </p:cNvPr>
          <p:cNvCxnSpPr/>
          <p:nvPr/>
        </p:nvCxnSpPr>
        <p:spPr>
          <a:xfrm>
            <a:off x="5160936" y="3471620"/>
            <a:ext cx="61218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9767A55-1C06-694F-A847-010B86AFAC8C}"/>
              </a:ext>
            </a:extLst>
          </p:cNvPr>
          <p:cNvSpPr txBox="1"/>
          <p:nvPr/>
        </p:nvSpPr>
        <p:spPr>
          <a:xfrm>
            <a:off x="4951757" y="3102288"/>
            <a:ext cx="1030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neutrons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06A576-7F72-034C-BDA6-F48795A4F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0" y="264497"/>
            <a:ext cx="1179805" cy="63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30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Content Placeholder 57">
            <a:extLst>
              <a:ext uri="{FF2B5EF4-FFF2-40B4-BE49-F238E27FC236}">
                <a16:creationId xmlns:a16="http://schemas.microsoft.com/office/drawing/2014/main" id="{C30E7297-DD7E-0049-ACE5-E94CBAB862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62030" y="2036350"/>
            <a:ext cx="5907389" cy="4433744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A69EECB-F96A-D548-8BE2-C7832D6BD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29" y="264497"/>
            <a:ext cx="10515600" cy="1325563"/>
          </a:xfrm>
        </p:spPr>
        <p:txBody>
          <a:bodyPr/>
          <a:lstStyle/>
          <a:p>
            <a:r>
              <a:rPr lang="en-US" dirty="0"/>
              <a:t>Impact of multiple BM windows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63406A-B36B-6F48-ABDF-D1609F9D96C3}"/>
              </a:ext>
            </a:extLst>
          </p:cNvPr>
          <p:cNvSpPr txBox="1"/>
          <p:nvPr/>
        </p:nvSpPr>
        <p:spPr>
          <a:xfrm>
            <a:off x="10034404" y="3492813"/>
            <a:ext cx="11047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000" dirty="0" err="1"/>
              <a:t>δθ</a:t>
            </a:r>
            <a:r>
              <a:rPr lang="en-US" sz="2000" dirty="0"/>
              <a:t> &gt; 0.1</a:t>
            </a:r>
            <a:r>
              <a:rPr lang="en-US" sz="2000" baseline="30000" dirty="0"/>
              <a:t>⚬</a:t>
            </a:r>
          </a:p>
        </p:txBody>
      </p:sp>
      <p:pic>
        <p:nvPicPr>
          <p:cNvPr id="56" name="Content Placeholder 55">
            <a:extLst>
              <a:ext uri="{FF2B5EF4-FFF2-40B4-BE49-F238E27FC236}">
                <a16:creationId xmlns:a16="http://schemas.microsoft.com/office/drawing/2014/main" id="{99FFE902-630E-A94D-AD6E-7D875427CC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38404" y="2150094"/>
            <a:ext cx="5755840" cy="4320000"/>
          </a:xfr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D08CC8B1-ECD9-A643-B92E-281A4D6D1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0" y="264497"/>
            <a:ext cx="1179805" cy="633685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0390EBC2-BA35-EB48-B2FB-00E530D9BB4E}"/>
              </a:ext>
            </a:extLst>
          </p:cNvPr>
          <p:cNvSpPr txBox="1"/>
          <p:nvPr/>
        </p:nvSpPr>
        <p:spPr>
          <a:xfrm>
            <a:off x="2764675" y="6399172"/>
            <a:ext cx="6194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Need a definition for scattering that serves instrument purposes.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C819DD-6866-224A-99C7-0FCA68E415D9}"/>
              </a:ext>
            </a:extLst>
          </p:cNvPr>
          <p:cNvSpPr txBox="1"/>
          <p:nvPr/>
        </p:nvSpPr>
        <p:spPr>
          <a:xfrm>
            <a:off x="2479728" y="1914628"/>
            <a:ext cx="1372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transmission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5F64CF-12F1-EA4F-88B2-CC0DCADF0333}"/>
              </a:ext>
            </a:extLst>
          </p:cNvPr>
          <p:cNvSpPr txBox="1"/>
          <p:nvPr/>
        </p:nvSpPr>
        <p:spPr>
          <a:xfrm>
            <a:off x="8469709" y="1914628"/>
            <a:ext cx="1106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scattering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B356D7-16BF-5849-AECF-5705A9A21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EC12-7A7C-AE4F-99A3-E0F8C5C8AA0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007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E696D-0E4F-6C40-A5C0-B69201C43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24" y="202393"/>
            <a:ext cx="10515600" cy="1325563"/>
          </a:xfrm>
        </p:spPr>
        <p:txBody>
          <a:bodyPr/>
          <a:lstStyle/>
          <a:p>
            <a:r>
              <a:rPr lang="en-GB" dirty="0"/>
              <a:t>Transmission of single BM monitor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5421A4-6F16-4A41-8648-0375E355E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702" y="2851688"/>
            <a:ext cx="5181600" cy="2860326"/>
          </a:xfrm>
        </p:spPr>
        <p:txBody>
          <a:bodyPr/>
          <a:lstStyle/>
          <a:p>
            <a:r>
              <a:rPr lang="en-GB" dirty="0"/>
              <a:t>2% loss at 4 </a:t>
            </a:r>
            <a:r>
              <a:rPr lang="en-GB" dirty="0" err="1"/>
              <a:t>Å</a:t>
            </a:r>
            <a:r>
              <a:rPr lang="en-GB" dirty="0"/>
              <a:t> per 2 mm of Al</a:t>
            </a:r>
          </a:p>
          <a:p>
            <a:r>
              <a:rPr lang="en-GB" dirty="0"/>
              <a:t>Transmission &gt; 99% at 10 </a:t>
            </a:r>
            <a:r>
              <a:rPr lang="en-GB" dirty="0" err="1"/>
              <a:t>Å</a:t>
            </a:r>
            <a:r>
              <a:rPr lang="en-GB" dirty="0"/>
              <a:t> for thin foil BM windows (100 </a:t>
            </a:r>
            <a:r>
              <a:rPr lang="el-GR" dirty="0"/>
              <a:t>μ</a:t>
            </a:r>
            <a:r>
              <a:rPr lang="en-US" dirty="0"/>
              <a:t>m</a:t>
            </a:r>
            <a:r>
              <a:rPr lang="en-GB" dirty="0"/>
              <a:t>) in air placement (1 </a:t>
            </a:r>
            <a:r>
              <a:rPr lang="en-GB" dirty="0" err="1"/>
              <a:t>atm</a:t>
            </a:r>
            <a:r>
              <a:rPr lang="en-GB" dirty="0"/>
              <a:t> inner pressure)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4D7C044-A9E6-7946-90D9-347B0DEA88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8224" y="2533973"/>
            <a:ext cx="5950616" cy="417679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BF02BF-2F10-814B-A2EC-285F8EA8F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EC12-7A7C-AE4F-99A3-E0F8C5C8AA0B}" type="slidenum">
              <a:rPr lang="en-GB" smtClean="0"/>
              <a:t>17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AEECC5-0775-0E4B-AAEA-57DAF4768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0" y="264497"/>
            <a:ext cx="1179805" cy="63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915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Content Placeholder 35">
            <a:extLst>
              <a:ext uri="{FF2B5EF4-FFF2-40B4-BE49-F238E27FC236}">
                <a16:creationId xmlns:a16="http://schemas.microsoft.com/office/drawing/2014/main" id="{748AD92C-5D8E-9D47-B226-D464F19E518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5845" y="2056788"/>
            <a:ext cx="6235493" cy="4680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BB1D32-3E65-A24E-8DE1-84933367F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45" y="151922"/>
            <a:ext cx="10515600" cy="1325563"/>
          </a:xfrm>
        </p:spPr>
        <p:txBody>
          <a:bodyPr/>
          <a:lstStyle/>
          <a:p>
            <a:r>
              <a:rPr lang="en-GB" dirty="0"/>
              <a:t>Transmission studies with FREIA model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9363FD-C258-EE46-8F11-6C1C51B9E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EC12-7A7C-AE4F-99A3-E0F8C5C8AA0B}" type="slidenum">
              <a:rPr lang="en-GB" smtClean="0"/>
              <a:t>18</a:t>
            </a:fld>
            <a:endParaRPr lang="en-GB"/>
          </a:p>
        </p:txBody>
      </p:sp>
      <p:pic>
        <p:nvPicPr>
          <p:cNvPr id="38" name="Content Placeholder 37">
            <a:extLst>
              <a:ext uri="{FF2B5EF4-FFF2-40B4-BE49-F238E27FC236}">
                <a16:creationId xmlns:a16="http://schemas.microsoft.com/office/drawing/2014/main" id="{BB7F250C-0B22-F74F-A9D4-47DA6DAC61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61600" y="2056788"/>
            <a:ext cx="6235493" cy="4680000"/>
          </a:xfr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FA989DF-CA01-8E4A-976F-D2345A26B4CF}"/>
              </a:ext>
            </a:extLst>
          </p:cNvPr>
          <p:cNvSpPr txBox="1"/>
          <p:nvPr/>
        </p:nvSpPr>
        <p:spPr>
          <a:xfrm>
            <a:off x="2288645" y="1934301"/>
            <a:ext cx="7315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Transmission when all windows – guide (1 mm) &amp; BM (</a:t>
            </a:r>
            <a:r>
              <a:rPr lang="en-GB" b="1" dirty="0">
                <a:solidFill>
                  <a:srgbClr val="FF0000"/>
                </a:solidFill>
              </a:rPr>
              <a:t>1 m</a:t>
            </a:r>
            <a:r>
              <a:rPr lang="el-GR" b="1" dirty="0">
                <a:solidFill>
                  <a:srgbClr val="FF0000"/>
                </a:solidFill>
              </a:rPr>
              <a:t>m</a:t>
            </a:r>
            <a:r>
              <a:rPr lang="en-GB" dirty="0"/>
              <a:t>) – are enabled.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04FCF7-4DCD-5C49-9944-3FAAC5F70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264497"/>
            <a:ext cx="1179805" cy="6336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2F2193-C5FC-604D-AC86-A960FFA4E131}"/>
              </a:ext>
            </a:extLst>
          </p:cNvPr>
          <p:cNvSpPr txBox="1"/>
          <p:nvPr/>
        </p:nvSpPr>
        <p:spPr>
          <a:xfrm>
            <a:off x="2619214" y="3502617"/>
            <a:ext cx="1476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Windows OFF</a:t>
            </a:r>
          </a:p>
          <a:p>
            <a:r>
              <a:rPr lang="en-GB" dirty="0"/>
              <a:t>Windows ON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A751F2D-5808-9249-AF47-376524F99506}"/>
              </a:ext>
            </a:extLst>
          </p:cNvPr>
          <p:cNvCxnSpPr>
            <a:cxnSpLocks/>
          </p:cNvCxnSpPr>
          <p:nvPr/>
        </p:nvCxnSpPr>
        <p:spPr>
          <a:xfrm flipH="1" flipV="1">
            <a:off x="1914042" y="3634354"/>
            <a:ext cx="757094" cy="287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3E194DC-AA03-CC41-87CB-FE9763CF8412}"/>
              </a:ext>
            </a:extLst>
          </p:cNvPr>
          <p:cNvCxnSpPr>
            <a:cxnSpLocks/>
          </p:cNvCxnSpPr>
          <p:nvPr/>
        </p:nvCxnSpPr>
        <p:spPr>
          <a:xfrm flipH="1">
            <a:off x="1914042" y="3988231"/>
            <a:ext cx="7647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34A1B26-EE00-3F4C-99D8-5EEFB79B217A}"/>
              </a:ext>
            </a:extLst>
          </p:cNvPr>
          <p:cNvSpPr txBox="1"/>
          <p:nvPr/>
        </p:nvSpPr>
        <p:spPr>
          <a:xfrm rot="19135383">
            <a:off x="3174879" y="3371555"/>
            <a:ext cx="47206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solidFill>
                  <a:srgbClr val="FF0000"/>
                </a:solidFill>
              </a:rPr>
              <a:t>PRELIMINARY!!!</a:t>
            </a:r>
          </a:p>
        </p:txBody>
      </p:sp>
    </p:spTree>
    <p:extLst>
      <p:ext uri="{BB962C8B-B14F-4D97-AF65-F5344CB8AC3E}">
        <p14:creationId xmlns:p14="http://schemas.microsoft.com/office/powerpoint/2010/main" val="833970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21544FC-604C-784C-8D13-9A3B2AE0D24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6400" y="2056788"/>
            <a:ext cx="6235493" cy="4680000"/>
          </a:xfr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CD508AF-76D7-EA41-92F6-2FFF35E272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61600" y="2055600"/>
            <a:ext cx="6235493" cy="46800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9363FD-C258-EE46-8F11-6C1C51B9E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EC12-7A7C-AE4F-99A3-E0F8C5C8AA0B}" type="slidenum">
              <a:rPr lang="en-GB" smtClean="0"/>
              <a:t>19</a:t>
            </a:fld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41FD93-EE6B-604D-8F4E-BBEAF4B1560F}"/>
              </a:ext>
            </a:extLst>
          </p:cNvPr>
          <p:cNvSpPr txBox="1"/>
          <p:nvPr/>
        </p:nvSpPr>
        <p:spPr>
          <a:xfrm>
            <a:off x="2288645" y="1934301"/>
            <a:ext cx="7732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Transmission when all windows – guide (1 mm) &amp; BM (</a:t>
            </a:r>
            <a:r>
              <a:rPr lang="en-GB" b="1" dirty="0">
                <a:solidFill>
                  <a:srgbClr val="FF0000"/>
                </a:solidFill>
              </a:rPr>
              <a:t>100 </a:t>
            </a:r>
            <a:r>
              <a:rPr lang="el-GR" b="1" dirty="0" err="1">
                <a:solidFill>
                  <a:srgbClr val="FF0000"/>
                </a:solidFill>
              </a:rPr>
              <a:t>μm</a:t>
            </a:r>
            <a:r>
              <a:rPr lang="en-GB" dirty="0"/>
              <a:t>) – are enabled.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C6B0D6-109B-9D48-8438-80770BCEF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264497"/>
            <a:ext cx="1179805" cy="63368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9EAF3A2-A417-6C4A-9CDD-8590072D7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45" y="151922"/>
            <a:ext cx="10515600" cy="1325563"/>
          </a:xfrm>
        </p:spPr>
        <p:txBody>
          <a:bodyPr/>
          <a:lstStyle/>
          <a:p>
            <a:r>
              <a:rPr lang="en-GB" dirty="0"/>
              <a:t>Transmission studies with FREIA model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C57A8D-081C-2B49-BD6E-753764FEC3D8}"/>
              </a:ext>
            </a:extLst>
          </p:cNvPr>
          <p:cNvSpPr txBox="1"/>
          <p:nvPr/>
        </p:nvSpPr>
        <p:spPr>
          <a:xfrm>
            <a:off x="2619214" y="3502617"/>
            <a:ext cx="1476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Windows OFF</a:t>
            </a:r>
          </a:p>
          <a:p>
            <a:r>
              <a:rPr lang="en-GB" dirty="0"/>
              <a:t>Windows 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CDE907A-81AC-4442-ADBB-9DF935B6161A}"/>
              </a:ext>
            </a:extLst>
          </p:cNvPr>
          <p:cNvCxnSpPr>
            <a:cxnSpLocks/>
          </p:cNvCxnSpPr>
          <p:nvPr/>
        </p:nvCxnSpPr>
        <p:spPr>
          <a:xfrm flipH="1" flipV="1">
            <a:off x="1914042" y="3634354"/>
            <a:ext cx="757094" cy="287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97FF576-96E1-1747-81DA-735DFA1BBC39}"/>
              </a:ext>
            </a:extLst>
          </p:cNvPr>
          <p:cNvCxnSpPr>
            <a:cxnSpLocks/>
          </p:cNvCxnSpPr>
          <p:nvPr/>
        </p:nvCxnSpPr>
        <p:spPr>
          <a:xfrm flipH="1">
            <a:off x="1929540" y="3988231"/>
            <a:ext cx="7647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E337E9E-F372-4E4C-9CBB-FBB30D0DC23D}"/>
              </a:ext>
            </a:extLst>
          </p:cNvPr>
          <p:cNvSpPr txBox="1"/>
          <p:nvPr/>
        </p:nvSpPr>
        <p:spPr>
          <a:xfrm rot="19135383">
            <a:off x="3174879" y="3371555"/>
            <a:ext cx="47206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solidFill>
                  <a:srgbClr val="FF0000"/>
                </a:solidFill>
              </a:rPr>
              <a:t>PRELIMINARY!!!</a:t>
            </a:r>
          </a:p>
        </p:txBody>
      </p:sp>
    </p:spTree>
    <p:extLst>
      <p:ext uri="{BB962C8B-B14F-4D97-AF65-F5344CB8AC3E}">
        <p14:creationId xmlns:p14="http://schemas.microsoft.com/office/powerpoint/2010/main" val="1705265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5BF14-A95A-B04C-9F5F-E4B3157C1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" y="337693"/>
            <a:ext cx="10515600" cy="1325563"/>
          </a:xfrm>
        </p:spPr>
        <p:txBody>
          <a:bodyPr/>
          <a:lstStyle/>
          <a:p>
            <a:r>
              <a:rPr lang="en-US" dirty="0"/>
              <a:t>Overview of beam monitor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FA7D2-3F73-0244-8F61-05B487BF1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496" y="2272739"/>
            <a:ext cx="11122410" cy="3150908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Status of common project (</a:t>
            </a:r>
            <a:r>
              <a:rPr lang="en-US" sz="3200" dirty="0" err="1"/>
              <a:t>Kalliopi</a:t>
            </a:r>
            <a:r>
              <a:rPr lang="en-US" sz="3200" dirty="0"/>
              <a:t> </a:t>
            </a:r>
            <a:r>
              <a:rPr lang="en-US" sz="3200" dirty="0" err="1"/>
              <a:t>Kanaki</a:t>
            </a:r>
            <a:r>
              <a:rPr lang="en-US" sz="3200" dirty="0"/>
              <a:t>, ESS)</a:t>
            </a:r>
          </a:p>
          <a:p>
            <a:r>
              <a:rPr lang="en-US" sz="3200" dirty="0"/>
              <a:t>Status of V-monitor (</a:t>
            </a:r>
            <a:r>
              <a:rPr lang="en-US" sz="3200" dirty="0" err="1"/>
              <a:t>Vendula</a:t>
            </a:r>
            <a:r>
              <a:rPr lang="en-US" sz="3200" dirty="0"/>
              <a:t> </a:t>
            </a:r>
            <a:r>
              <a:rPr lang="en-US" sz="3200" dirty="0" err="1"/>
              <a:t>Maulerova</a:t>
            </a:r>
            <a:r>
              <a:rPr lang="en-US" sz="3200" dirty="0"/>
              <a:t>, ESS)</a:t>
            </a:r>
          </a:p>
          <a:p>
            <a:r>
              <a:rPr lang="en-US" sz="3200" dirty="0"/>
              <a:t>Mechanical interfaces and integration (</a:t>
            </a:r>
            <a:r>
              <a:rPr lang="en-US" sz="3200" dirty="0" err="1"/>
              <a:t>Ioannis</a:t>
            </a:r>
            <a:r>
              <a:rPr lang="en-US" sz="3200" dirty="0"/>
              <a:t> </a:t>
            </a:r>
            <a:r>
              <a:rPr lang="en-US" sz="3200" dirty="0" err="1"/>
              <a:t>Apostolidis</a:t>
            </a:r>
            <a:r>
              <a:rPr lang="en-US" sz="3200" dirty="0"/>
              <a:t>, ESS)</a:t>
            </a:r>
          </a:p>
          <a:p>
            <a:r>
              <a:rPr lang="en-US" sz="3200" dirty="0"/>
              <a:t>DMSC interfaces (Jonas Nilsson, ESS)</a:t>
            </a:r>
          </a:p>
          <a:p>
            <a:r>
              <a:rPr lang="en-US" sz="3200" dirty="0"/>
              <a:t>Beam monitors at ILL (Fabien </a:t>
            </a:r>
            <a:r>
              <a:rPr lang="en-US" sz="3200" dirty="0" err="1"/>
              <a:t>Lafont</a:t>
            </a:r>
            <a:r>
              <a:rPr lang="en-US" sz="3200" dirty="0"/>
              <a:t>, ILL/ESS)</a:t>
            </a:r>
          </a:p>
          <a:p>
            <a:r>
              <a:rPr lang="en-US" sz="3200" dirty="0" err="1"/>
              <a:t>NitroGEM</a:t>
            </a:r>
            <a:r>
              <a:rPr lang="en-US" sz="3200" dirty="0"/>
              <a:t> beam monitor updates (Davide </a:t>
            </a:r>
            <a:r>
              <a:rPr lang="en-US" sz="3200" dirty="0" err="1"/>
              <a:t>Raspino</a:t>
            </a:r>
            <a:r>
              <a:rPr lang="en-US" sz="3200" dirty="0"/>
              <a:t>, ISIS)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FEEFBD-824C-EC43-89E6-2B50D5132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0" y="264497"/>
            <a:ext cx="1179805" cy="63368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5F5113-F821-6644-B6BE-F44B9628A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EC12-7A7C-AE4F-99A3-E0F8C5C8AA0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429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BBB0C-09DB-3447-94C9-90667CC97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Setup with official ESS DAQ readout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E201D8-A917-014C-B627-5856577FA454}"/>
              </a:ext>
            </a:extLst>
          </p:cNvPr>
          <p:cNvSpPr/>
          <p:nvPr/>
        </p:nvSpPr>
        <p:spPr>
          <a:xfrm>
            <a:off x="480291" y="2346036"/>
            <a:ext cx="1496291" cy="1514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6FD32C-75C3-9544-A1A6-87B09998EE52}"/>
              </a:ext>
            </a:extLst>
          </p:cNvPr>
          <p:cNvSpPr/>
          <p:nvPr/>
        </p:nvSpPr>
        <p:spPr>
          <a:xfrm>
            <a:off x="2350656" y="2346036"/>
            <a:ext cx="1290356" cy="1514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Preamp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5CFF17-169A-944B-9C9F-6146634E4F6A}"/>
              </a:ext>
            </a:extLst>
          </p:cNvPr>
          <p:cNvSpPr/>
          <p:nvPr/>
        </p:nvSpPr>
        <p:spPr>
          <a:xfrm>
            <a:off x="4100946" y="2346036"/>
            <a:ext cx="1496291" cy="1514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Shaping amplifier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791616-A6C0-8E4F-A088-825B3BD3ADF3}"/>
              </a:ext>
            </a:extLst>
          </p:cNvPr>
          <p:cNvSpPr/>
          <p:nvPr/>
        </p:nvSpPr>
        <p:spPr>
          <a:xfrm>
            <a:off x="6359236" y="2346036"/>
            <a:ext cx="1496291" cy="1514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Back-end electronics</a:t>
            </a:r>
          </a:p>
          <a:p>
            <a:pPr algn="ctr"/>
            <a:r>
              <a:rPr lang="en-US" dirty="0"/>
              <a:t>ADC+FPGA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8E1157-B06E-9B47-B9FF-22EF1C69DB6A}"/>
              </a:ext>
            </a:extLst>
          </p:cNvPr>
          <p:cNvSpPr/>
          <p:nvPr/>
        </p:nvSpPr>
        <p:spPr>
          <a:xfrm>
            <a:off x="6359236" y="4585854"/>
            <a:ext cx="1496291" cy="1514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Timing from ICS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79AE7C2-D1B8-D347-8FBA-4337AC10BC11}"/>
              </a:ext>
            </a:extLst>
          </p:cNvPr>
          <p:cNvCxnSpPr>
            <a:cxnSpLocks/>
          </p:cNvCxnSpPr>
          <p:nvPr/>
        </p:nvCxnSpPr>
        <p:spPr>
          <a:xfrm flipV="1">
            <a:off x="7038109" y="3860800"/>
            <a:ext cx="0" cy="7250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6EE9A8ED-95D3-354A-8751-E7FA0673CF89}"/>
              </a:ext>
            </a:extLst>
          </p:cNvPr>
          <p:cNvSpPr/>
          <p:nvPr/>
        </p:nvSpPr>
        <p:spPr>
          <a:xfrm>
            <a:off x="8469745" y="2346036"/>
            <a:ext cx="1496291" cy="1514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EFU</a:t>
            </a:r>
          </a:p>
          <a:p>
            <a:pPr algn="ctr"/>
            <a:r>
              <a:rPr lang="en-US" dirty="0"/>
              <a:t>Event Formation Unit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4613FF-3F06-E64D-B568-931F11D19216}"/>
              </a:ext>
            </a:extLst>
          </p:cNvPr>
          <p:cNvSpPr/>
          <p:nvPr/>
        </p:nvSpPr>
        <p:spPr>
          <a:xfrm>
            <a:off x="10342371" y="2346036"/>
            <a:ext cx="1496291" cy="1514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Kafka</a:t>
            </a:r>
          </a:p>
          <a:p>
            <a:pPr algn="ctr"/>
            <a:r>
              <a:rPr lang="en-US" dirty="0"/>
              <a:t>aggregator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3CA022-FC5C-FB40-8033-55F7449BE476}"/>
              </a:ext>
            </a:extLst>
          </p:cNvPr>
          <p:cNvSpPr/>
          <p:nvPr/>
        </p:nvSpPr>
        <p:spPr>
          <a:xfrm>
            <a:off x="10383746" y="4354321"/>
            <a:ext cx="1496291" cy="1514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FileWriter</a:t>
            </a:r>
            <a:endParaRPr lang="en-US" dirty="0"/>
          </a:p>
          <a:p>
            <a:pPr algn="ctr"/>
            <a:r>
              <a:rPr lang="en-US" dirty="0"/>
              <a:t>(hdf5)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B1C799-DB03-1549-9B2C-2936665B896D}"/>
              </a:ext>
            </a:extLst>
          </p:cNvPr>
          <p:cNvSpPr txBox="1"/>
          <p:nvPr/>
        </p:nvSpPr>
        <p:spPr>
          <a:xfrm>
            <a:off x="207346" y="4141563"/>
            <a:ext cx="623247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Event-mode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Timestamping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Pulse height spectra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Grafana live </a:t>
            </a:r>
            <a:r>
              <a:rPr lang="en-US" sz="2400" dirty="0" err="1"/>
              <a:t>visualisation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Possibility for flux and time resolution analysis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53FD031-AF11-3240-9D64-F8E745842E70}"/>
              </a:ext>
            </a:extLst>
          </p:cNvPr>
          <p:cNvCxnSpPr>
            <a:cxnSpLocks/>
          </p:cNvCxnSpPr>
          <p:nvPr/>
        </p:nvCxnSpPr>
        <p:spPr>
          <a:xfrm flipV="1">
            <a:off x="1976582" y="2962705"/>
            <a:ext cx="37407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EF8DA71-754C-8445-A786-662AC6AD1269}"/>
              </a:ext>
            </a:extLst>
          </p:cNvPr>
          <p:cNvCxnSpPr>
            <a:cxnSpLocks/>
          </p:cNvCxnSpPr>
          <p:nvPr/>
        </p:nvCxnSpPr>
        <p:spPr>
          <a:xfrm>
            <a:off x="3641011" y="2962705"/>
            <a:ext cx="45993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1A3FEEA-9102-7941-A5AA-4167DDEDFDCE}"/>
              </a:ext>
            </a:extLst>
          </p:cNvPr>
          <p:cNvCxnSpPr>
            <a:cxnSpLocks/>
          </p:cNvCxnSpPr>
          <p:nvPr/>
        </p:nvCxnSpPr>
        <p:spPr>
          <a:xfrm flipV="1">
            <a:off x="5626005" y="2962704"/>
            <a:ext cx="75507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FB8807E-2331-4746-92A7-537533C333C2}"/>
              </a:ext>
            </a:extLst>
          </p:cNvPr>
          <p:cNvCxnSpPr>
            <a:cxnSpLocks/>
          </p:cNvCxnSpPr>
          <p:nvPr/>
        </p:nvCxnSpPr>
        <p:spPr>
          <a:xfrm flipV="1">
            <a:off x="7714672" y="3014793"/>
            <a:ext cx="75507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4560C20-9C4F-F542-8B9F-DA3B68CF720E}"/>
              </a:ext>
            </a:extLst>
          </p:cNvPr>
          <p:cNvCxnSpPr>
            <a:cxnSpLocks/>
          </p:cNvCxnSpPr>
          <p:nvPr/>
        </p:nvCxnSpPr>
        <p:spPr>
          <a:xfrm flipV="1">
            <a:off x="9587298" y="3014792"/>
            <a:ext cx="75507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2690FFE-FBBC-B740-A0B6-5FEA17178AD8}"/>
              </a:ext>
            </a:extLst>
          </p:cNvPr>
          <p:cNvCxnSpPr>
            <a:cxnSpLocks/>
          </p:cNvCxnSpPr>
          <p:nvPr/>
        </p:nvCxnSpPr>
        <p:spPr>
          <a:xfrm>
            <a:off x="11090516" y="3844682"/>
            <a:ext cx="0" cy="509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B6BFA605-9F9E-BA4F-9369-F65AEE855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0" y="264497"/>
            <a:ext cx="1179805" cy="63368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CEAC227-4FEF-0045-9913-C47D1F183CB0}"/>
              </a:ext>
            </a:extLst>
          </p:cNvPr>
          <p:cNvSpPr txBox="1"/>
          <p:nvPr/>
        </p:nvSpPr>
        <p:spPr>
          <a:xfrm>
            <a:off x="216677" y="6442606"/>
            <a:ext cx="27790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V. </a:t>
            </a:r>
            <a:r>
              <a:rPr lang="en-US" sz="1200" dirty="0" err="1"/>
              <a:t>Maulerová</a:t>
            </a:r>
            <a:r>
              <a:rPr lang="en-US" sz="1200" dirty="0"/>
              <a:t> et al., </a:t>
            </a:r>
            <a:r>
              <a:rPr lang="sv-SE" sz="1200" dirty="0"/>
              <a:t>EPL 128 (2020) 52001</a:t>
            </a:r>
            <a:endParaRPr lang="en-US" sz="1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BFB627-DA58-6749-BE74-95FCFAB08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EC12-7A7C-AE4F-99A3-E0F8C5C8AA0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985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BBB0C-09DB-3447-94C9-90667CC97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Setup with ESS DAQ readout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E201D8-A917-014C-B627-5856577FA454}"/>
              </a:ext>
            </a:extLst>
          </p:cNvPr>
          <p:cNvSpPr/>
          <p:nvPr/>
        </p:nvSpPr>
        <p:spPr>
          <a:xfrm>
            <a:off x="480291" y="2346036"/>
            <a:ext cx="1496291" cy="1514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6FD32C-75C3-9544-A1A6-87B09998EE52}"/>
              </a:ext>
            </a:extLst>
          </p:cNvPr>
          <p:cNvSpPr/>
          <p:nvPr/>
        </p:nvSpPr>
        <p:spPr>
          <a:xfrm>
            <a:off x="2350656" y="2346036"/>
            <a:ext cx="1290356" cy="1514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Preamp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5CFF17-169A-944B-9C9F-6146634E4F6A}"/>
              </a:ext>
            </a:extLst>
          </p:cNvPr>
          <p:cNvSpPr/>
          <p:nvPr/>
        </p:nvSpPr>
        <p:spPr>
          <a:xfrm>
            <a:off x="4100946" y="2346036"/>
            <a:ext cx="1496291" cy="1514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Shaping amplifier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791616-A6C0-8E4F-A088-825B3BD3ADF3}"/>
              </a:ext>
            </a:extLst>
          </p:cNvPr>
          <p:cNvSpPr/>
          <p:nvPr/>
        </p:nvSpPr>
        <p:spPr>
          <a:xfrm>
            <a:off x="6359236" y="2346036"/>
            <a:ext cx="1496291" cy="1514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Back-end electronics</a:t>
            </a:r>
          </a:p>
          <a:p>
            <a:pPr algn="ctr"/>
            <a:r>
              <a:rPr lang="en-US" dirty="0"/>
              <a:t>ADC+FPGA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8E1157-B06E-9B47-B9FF-22EF1C69DB6A}"/>
              </a:ext>
            </a:extLst>
          </p:cNvPr>
          <p:cNvSpPr/>
          <p:nvPr/>
        </p:nvSpPr>
        <p:spPr>
          <a:xfrm>
            <a:off x="6359236" y="4585854"/>
            <a:ext cx="1496291" cy="1514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Timing from ICS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79AE7C2-D1B8-D347-8FBA-4337AC10BC11}"/>
              </a:ext>
            </a:extLst>
          </p:cNvPr>
          <p:cNvCxnSpPr>
            <a:cxnSpLocks/>
          </p:cNvCxnSpPr>
          <p:nvPr/>
        </p:nvCxnSpPr>
        <p:spPr>
          <a:xfrm flipV="1">
            <a:off x="7038109" y="3860800"/>
            <a:ext cx="0" cy="7250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6EE9A8ED-95D3-354A-8751-E7FA0673CF89}"/>
              </a:ext>
            </a:extLst>
          </p:cNvPr>
          <p:cNvSpPr/>
          <p:nvPr/>
        </p:nvSpPr>
        <p:spPr>
          <a:xfrm>
            <a:off x="8469745" y="2346036"/>
            <a:ext cx="1496291" cy="1514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EFU</a:t>
            </a:r>
          </a:p>
          <a:p>
            <a:pPr algn="ctr"/>
            <a:r>
              <a:rPr lang="en-US" dirty="0"/>
              <a:t>Event Formation Unit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4613FF-3F06-E64D-B568-931F11D19216}"/>
              </a:ext>
            </a:extLst>
          </p:cNvPr>
          <p:cNvSpPr/>
          <p:nvPr/>
        </p:nvSpPr>
        <p:spPr>
          <a:xfrm>
            <a:off x="10342371" y="2346036"/>
            <a:ext cx="1496291" cy="1514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Kafka</a:t>
            </a:r>
          </a:p>
          <a:p>
            <a:pPr algn="ctr"/>
            <a:r>
              <a:rPr lang="en-US" dirty="0"/>
              <a:t>aggregator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3CA022-FC5C-FB40-8033-55F7449BE476}"/>
              </a:ext>
            </a:extLst>
          </p:cNvPr>
          <p:cNvSpPr/>
          <p:nvPr/>
        </p:nvSpPr>
        <p:spPr>
          <a:xfrm>
            <a:off x="10383746" y="4354321"/>
            <a:ext cx="1496291" cy="1514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FileWriter</a:t>
            </a:r>
            <a:endParaRPr lang="en-US" dirty="0"/>
          </a:p>
          <a:p>
            <a:pPr algn="ctr"/>
            <a:r>
              <a:rPr lang="en-US" dirty="0"/>
              <a:t>(hdf5)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53FD031-AF11-3240-9D64-F8E745842E70}"/>
              </a:ext>
            </a:extLst>
          </p:cNvPr>
          <p:cNvCxnSpPr>
            <a:cxnSpLocks/>
          </p:cNvCxnSpPr>
          <p:nvPr/>
        </p:nvCxnSpPr>
        <p:spPr>
          <a:xfrm flipV="1">
            <a:off x="1976582" y="2962705"/>
            <a:ext cx="37407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EF8DA71-754C-8445-A786-662AC6AD1269}"/>
              </a:ext>
            </a:extLst>
          </p:cNvPr>
          <p:cNvCxnSpPr>
            <a:cxnSpLocks/>
          </p:cNvCxnSpPr>
          <p:nvPr/>
        </p:nvCxnSpPr>
        <p:spPr>
          <a:xfrm>
            <a:off x="3641011" y="2962705"/>
            <a:ext cx="45993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1A3FEEA-9102-7941-A5AA-4167DDEDFDCE}"/>
              </a:ext>
            </a:extLst>
          </p:cNvPr>
          <p:cNvCxnSpPr>
            <a:cxnSpLocks/>
          </p:cNvCxnSpPr>
          <p:nvPr/>
        </p:nvCxnSpPr>
        <p:spPr>
          <a:xfrm flipV="1">
            <a:off x="5626005" y="2962704"/>
            <a:ext cx="75507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FB8807E-2331-4746-92A7-537533C333C2}"/>
              </a:ext>
            </a:extLst>
          </p:cNvPr>
          <p:cNvCxnSpPr>
            <a:cxnSpLocks/>
          </p:cNvCxnSpPr>
          <p:nvPr/>
        </p:nvCxnSpPr>
        <p:spPr>
          <a:xfrm flipV="1">
            <a:off x="7714672" y="3014793"/>
            <a:ext cx="75507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4560C20-9C4F-F542-8B9F-DA3B68CF720E}"/>
              </a:ext>
            </a:extLst>
          </p:cNvPr>
          <p:cNvCxnSpPr>
            <a:cxnSpLocks/>
          </p:cNvCxnSpPr>
          <p:nvPr/>
        </p:nvCxnSpPr>
        <p:spPr>
          <a:xfrm flipV="1">
            <a:off x="9587298" y="3014792"/>
            <a:ext cx="75507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2690FFE-FBBC-B740-A0B6-5FEA17178AD8}"/>
              </a:ext>
            </a:extLst>
          </p:cNvPr>
          <p:cNvCxnSpPr>
            <a:cxnSpLocks/>
          </p:cNvCxnSpPr>
          <p:nvPr/>
        </p:nvCxnSpPr>
        <p:spPr>
          <a:xfrm>
            <a:off x="11090516" y="3844682"/>
            <a:ext cx="0" cy="509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49793FC-7D06-7342-B214-A6CC8D61993A}"/>
              </a:ext>
            </a:extLst>
          </p:cNvPr>
          <p:cNvSpPr txBox="1"/>
          <p:nvPr/>
        </p:nvSpPr>
        <p:spPr>
          <a:xfrm>
            <a:off x="8610600" y="788909"/>
            <a:ext cx="30086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V20 setup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F5BE38-A21E-AC47-96C9-C592CD5F75F4}"/>
              </a:ext>
            </a:extLst>
          </p:cNvPr>
          <p:cNvSpPr txBox="1"/>
          <p:nvPr/>
        </p:nvSpPr>
        <p:spPr>
          <a:xfrm>
            <a:off x="207346" y="4477469"/>
            <a:ext cx="623247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Event-mode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Timestamping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Pulse height spectra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Grafana live </a:t>
            </a:r>
            <a:r>
              <a:rPr lang="en-US" sz="2400" dirty="0" err="1"/>
              <a:t>visualisation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Possibility for flux and time resolution analysis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9FD39BA-9935-2147-9901-9080BFB9D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82268" y="1011568"/>
            <a:ext cx="6316965" cy="47377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D141372-E924-484C-AE99-87E3EC626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0" y="264497"/>
            <a:ext cx="1179805" cy="63368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A23372-9F90-7544-9CFA-E4AFFCD87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EC12-7A7C-AE4F-99A3-E0F8C5C8AA0B}" type="slidenum">
              <a:rPr lang="en-GB" smtClean="0"/>
              <a:t>21</a:t>
            </a:fld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5F26174-CAD7-5241-BA27-9310219A4433}"/>
              </a:ext>
            </a:extLst>
          </p:cNvPr>
          <p:cNvSpPr txBox="1"/>
          <p:nvPr/>
        </p:nvSpPr>
        <p:spPr>
          <a:xfrm>
            <a:off x="216677" y="6442606"/>
            <a:ext cx="27790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V. </a:t>
            </a:r>
            <a:r>
              <a:rPr lang="en-US" sz="1200" dirty="0" err="1"/>
              <a:t>Maulerová</a:t>
            </a:r>
            <a:r>
              <a:rPr lang="en-US" sz="1200" dirty="0"/>
              <a:t> et al., </a:t>
            </a:r>
            <a:r>
              <a:rPr lang="sv-SE" sz="1200" dirty="0"/>
              <a:t>EPL 128 (2020) 52001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237146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18774-E256-C54C-9F56-BBEF340F0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20" y="62908"/>
            <a:ext cx="10515600" cy="1325563"/>
          </a:xfrm>
        </p:spPr>
        <p:txBody>
          <a:bodyPr/>
          <a:lstStyle/>
          <a:p>
            <a:r>
              <a:rPr lang="en-GB" dirty="0"/>
              <a:t>BM data acquisition in </a:t>
            </a:r>
            <a:r>
              <a:rPr lang="en-GB" dirty="0" err="1"/>
              <a:t>Utgård</a:t>
            </a:r>
            <a:r>
              <a:rPr lang="en-GB" dirty="0"/>
              <a:t> (DG, ICS, ECDC)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9BA343-9E40-4E41-B207-1B8DEAE3B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13867" y="2128774"/>
            <a:ext cx="5052653" cy="378949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686FAD-876E-704E-9175-E5BD57E91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EC12-7A7C-AE4F-99A3-E0F8C5C8AA0B}" type="slidenum">
              <a:rPr lang="en-GB" smtClean="0"/>
              <a:t>22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F041F0-5A93-4945-B493-4EF2C9494FB6}"/>
              </a:ext>
            </a:extLst>
          </p:cNvPr>
          <p:cNvSpPr txBox="1"/>
          <p:nvPr/>
        </p:nvSpPr>
        <p:spPr>
          <a:xfrm>
            <a:off x="4595248" y="2641304"/>
            <a:ext cx="6954468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8 channels in 2 ADC boxes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EPICS control for HV power supply and back-end readout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Event Formation Unit (EFU)/Kafka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Grafana for EFU/BM 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File writer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Software ADC scope for pulse 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Tests with </a:t>
            </a:r>
            <a:r>
              <a:rPr lang="en-GB" sz="2200" dirty="0" err="1"/>
              <a:t>cosmics</a:t>
            </a:r>
            <a:r>
              <a:rPr lang="en-GB" sz="2200" dirty="0"/>
              <a:t> on-going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9B1FA6-7E32-DA4F-9F91-5C55A285F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0" y="264497"/>
            <a:ext cx="1179805" cy="63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7800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E0431-7D51-4843-AB25-475BDAFCA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F419C-AC85-B14B-9260-A818AC4DB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Close out phase 1 (after IKON18)</a:t>
            </a:r>
          </a:p>
          <a:p>
            <a:r>
              <a:rPr lang="en-GB" dirty="0"/>
              <a:t>Write Critical Design Report (March-April)</a:t>
            </a:r>
          </a:p>
          <a:p>
            <a:pPr lvl="1"/>
            <a:r>
              <a:rPr lang="en-GB" dirty="0"/>
              <a:t>Distribute monitor technologies in each reserved location</a:t>
            </a:r>
          </a:p>
          <a:p>
            <a:pPr lvl="1"/>
            <a:r>
              <a:rPr lang="en-GB" dirty="0"/>
              <a:t>Document summary of activities so far</a:t>
            </a:r>
          </a:p>
          <a:p>
            <a:r>
              <a:rPr lang="en-GB" dirty="0"/>
              <a:t>Complete detailed engineering design</a:t>
            </a:r>
          </a:p>
          <a:p>
            <a:pPr lvl="1"/>
            <a:r>
              <a:rPr lang="en-GB" dirty="0"/>
              <a:t>Initial focus on: ODIN, BIFROST, NMX, ESTIA</a:t>
            </a:r>
          </a:p>
          <a:p>
            <a:r>
              <a:rPr lang="en-GB" dirty="0"/>
              <a:t>Write offer documents for common project participants</a:t>
            </a:r>
          </a:p>
          <a:p>
            <a:r>
              <a:rPr lang="en-GB" dirty="0"/>
              <a:t>Write publications</a:t>
            </a:r>
          </a:p>
          <a:p>
            <a:r>
              <a:rPr lang="en-GB" dirty="0"/>
              <a:t>Experimental tests planned (</a:t>
            </a:r>
            <a:r>
              <a:rPr lang="en-GB" dirty="0" err="1"/>
              <a:t>Dubna</a:t>
            </a:r>
            <a:r>
              <a:rPr lang="en-GB" dirty="0"/>
              <a:t>, J-PARC)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4E9774-0432-B345-82DE-1B1BCD2E6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EC12-7A7C-AE4F-99A3-E0F8C5C8AA0B}" type="slidenum">
              <a:rPr lang="en-GB" smtClean="0"/>
              <a:t>23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ECC483-EBA3-5449-B9E3-7EDE84604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0" y="264497"/>
            <a:ext cx="1179805" cy="63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228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B3377-51DA-874A-A461-28A6DE2EA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33" y="-204042"/>
            <a:ext cx="11384903" cy="1379699"/>
          </a:xfrm>
        </p:spPr>
        <p:txBody>
          <a:bodyPr>
            <a:normAutofit/>
          </a:bodyPr>
          <a:lstStyle/>
          <a:p>
            <a:r>
              <a:rPr lang="en-GB" sz="3600" dirty="0"/>
              <a:t>Check-list for the non-participants of common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07B48-CDDE-1648-B082-70887DAEC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485" y="898183"/>
            <a:ext cx="11579267" cy="564073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dirty="0"/>
              <a:t>Post TG5 the BMs are delivered to ESS for operation and maintenance.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2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700" dirty="0"/>
              <a:t>Use cases satisfaction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700" dirty="0"/>
              <a:t>Documentation of BM requirements and specs (peak and average flux, timing where relevant, stability, time resolution, attenuation, scattering etc.)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700" dirty="0"/>
              <a:t>Describe method for absolute flux derivation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700" dirty="0"/>
              <a:t>Describe BM calibration methods before installation and regularly during operations (efficiency and TOF)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700" dirty="0"/>
              <a:t>Maintain up-to-date McStas model </a:t>
            </a:r>
            <a:r>
              <a:rPr lang="en-GB" sz="1700" dirty="0" err="1"/>
              <a:t>wrt</a:t>
            </a:r>
            <a:r>
              <a:rPr lang="en-GB" sz="1700" dirty="0"/>
              <a:t> to engineering model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700" dirty="0"/>
              <a:t>Shielding and insulation (radiation, electrical, mechanical)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7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7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700" dirty="0"/>
              <a:t>Mechanical &amp; electrical integration (grounding, cable routes, in-vacuum specifics, remote handling modules, etc.)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700" dirty="0"/>
              <a:t>Clear definition of interfaces between instrument and DG/ICS/DMSC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700" dirty="0"/>
              <a:t>Front-end electronics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700" dirty="0"/>
              <a:t>Back-end electronics readout, ICS and DMSC integration (time-stamping and Mantid integration)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700" dirty="0"/>
              <a:t>EPICS controls, adoption of ESS operation modes, logging parameters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700" dirty="0"/>
              <a:t>Rack scheme, server characteristics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700" dirty="0"/>
              <a:t>Software installation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7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700" dirty="0"/>
              <a:t>Cost estimate (hardware, labour)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700" dirty="0"/>
              <a:t>Schedule match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700" dirty="0"/>
              <a:t>Spares strategy and 10-year maintenance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378023-7EE8-424F-886F-4B42314EA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EC12-7A7C-AE4F-99A3-E0F8C5C8AA0B}" type="slidenum">
              <a:rPr lang="en-GB" smtClean="0"/>
              <a:t>24</a:t>
            </a:fld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5FF6BE9-36E1-604C-AE86-1FCA86B98678}"/>
              </a:ext>
            </a:extLst>
          </p:cNvPr>
          <p:cNvSpPr/>
          <p:nvPr/>
        </p:nvSpPr>
        <p:spPr>
          <a:xfrm>
            <a:off x="351304" y="1231574"/>
            <a:ext cx="11002496" cy="221680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448D32-CF88-4847-B3C8-A4E2B4E72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0" y="264497"/>
            <a:ext cx="1179805" cy="633685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FE688E2-AB67-0440-AC11-4BE6F1A63F93}"/>
              </a:ext>
            </a:extLst>
          </p:cNvPr>
          <p:cNvSpPr/>
          <p:nvPr/>
        </p:nvSpPr>
        <p:spPr>
          <a:xfrm>
            <a:off x="351304" y="3639312"/>
            <a:ext cx="11002496" cy="203715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B884181-26E7-DF46-B29C-5DF42282B388}"/>
              </a:ext>
            </a:extLst>
          </p:cNvPr>
          <p:cNvSpPr/>
          <p:nvPr/>
        </p:nvSpPr>
        <p:spPr>
          <a:xfrm>
            <a:off x="351304" y="5766365"/>
            <a:ext cx="11002496" cy="918534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08659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CDB4399-1AF4-FF4C-A102-3A9E1EB92D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Backup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321A16-5E59-A24F-A453-53373A183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EC12-7A7C-AE4F-99A3-E0F8C5C8AA0B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5406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217726C-FB0C-E247-B9E7-750F64722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25" y="140400"/>
            <a:ext cx="11205274" cy="1325563"/>
          </a:xfrm>
        </p:spPr>
        <p:txBody>
          <a:bodyPr/>
          <a:lstStyle/>
          <a:p>
            <a:r>
              <a:rPr lang="en-US" dirty="0"/>
              <a:t>TOF and </a:t>
            </a:r>
            <a:r>
              <a:rPr lang="el-GR" dirty="0"/>
              <a:t>λ</a:t>
            </a:r>
            <a:r>
              <a:rPr lang="en-US" dirty="0"/>
              <a:t> calibration</a:t>
            </a:r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D866EE5-CCAE-1342-8258-F9D0D4FBB24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573" y="2075642"/>
            <a:ext cx="6235493" cy="4680000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B413A8E-0ED7-2946-A96E-1817707409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82066" y="2041475"/>
            <a:ext cx="5909934" cy="468000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B720ED-054F-FB4C-A467-A00365FFA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EC12-7A7C-AE4F-99A3-E0F8C5C8AA0B}" type="slidenum">
              <a:rPr lang="en-GB" smtClean="0"/>
              <a:t>26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4D7C17-AF0A-B049-8B9C-2FDA18F6D1BD}"/>
              </a:ext>
            </a:extLst>
          </p:cNvPr>
          <p:cNvSpPr txBox="1"/>
          <p:nvPr/>
        </p:nvSpPr>
        <p:spPr>
          <a:xfrm>
            <a:off x="5063481" y="2516957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4.03 </a:t>
            </a:r>
            <a:r>
              <a:rPr lang="en-GB" dirty="0" err="1"/>
              <a:t>Å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BB5E45-F0C1-E841-B9FC-C2C143DFC08D}"/>
              </a:ext>
            </a:extLst>
          </p:cNvPr>
          <p:cNvSpPr txBox="1"/>
          <p:nvPr/>
        </p:nvSpPr>
        <p:spPr>
          <a:xfrm>
            <a:off x="3575617" y="3272673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2.8 </a:t>
            </a:r>
            <a:r>
              <a:rPr lang="en-GB" dirty="0" err="1"/>
              <a:t>Å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4EDC82-A10A-BA4D-8C40-C121D717C84B}"/>
              </a:ext>
            </a:extLst>
          </p:cNvPr>
          <p:cNvSpPr txBox="1"/>
          <p:nvPr/>
        </p:nvSpPr>
        <p:spPr>
          <a:xfrm>
            <a:off x="2847909" y="3142270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2.3 </a:t>
            </a:r>
            <a:r>
              <a:rPr lang="en-GB" dirty="0" err="1"/>
              <a:t>Å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E137F3-CFA0-3643-B9E7-86F616AB6B87}"/>
              </a:ext>
            </a:extLst>
          </p:cNvPr>
          <p:cNvSpPr txBox="1"/>
          <p:nvPr/>
        </p:nvSpPr>
        <p:spPr>
          <a:xfrm>
            <a:off x="3575617" y="1504561"/>
            <a:ext cx="4644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Steel cross sections and scattering angles (</a:t>
            </a:r>
            <a:r>
              <a:rPr lang="el-GR" dirty="0"/>
              <a:t>α-</a:t>
            </a:r>
            <a:r>
              <a:rPr lang="en-US" dirty="0"/>
              <a:t>Fe)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66978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1B7001-0A79-3346-839A-BD26FBC19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25" y="179145"/>
            <a:ext cx="10515600" cy="1325563"/>
          </a:xfrm>
        </p:spPr>
        <p:txBody>
          <a:bodyPr/>
          <a:lstStyle/>
          <a:p>
            <a:r>
              <a:rPr lang="en-GB" dirty="0"/>
              <a:t>TOF and </a:t>
            </a:r>
            <a:r>
              <a:rPr lang="el-GR" dirty="0"/>
              <a:t>λ </a:t>
            </a:r>
            <a:r>
              <a:rPr lang="en-US" dirty="0"/>
              <a:t>calibration</a:t>
            </a:r>
            <a:endParaRPr lang="en-GB" dirty="0"/>
          </a:p>
        </p:txBody>
      </p:sp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DB282A6A-9A6E-4E43-8D4D-F2D263BD45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904214"/>
            <a:ext cx="6317895" cy="4741846"/>
          </a:xfr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A0FC210F-02FB-1E46-8DB9-E481F62F53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23409" y="2178000"/>
            <a:ext cx="6235493" cy="468000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B2A0D7-83A4-B740-91FC-A8C795A51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EC12-7A7C-AE4F-99A3-E0F8C5C8AA0B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181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AF73B-BDC7-BC45-AC1B-C445293B0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96" y="0"/>
            <a:ext cx="10515600" cy="1325563"/>
          </a:xfrm>
        </p:spPr>
        <p:txBody>
          <a:bodyPr/>
          <a:lstStyle/>
          <a:p>
            <a:r>
              <a:rPr lang="en-US" dirty="0"/>
              <a:t>Purpose of the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F75B5-B8BC-4D4F-935C-FF379C122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354" y="1079176"/>
            <a:ext cx="11543523" cy="4351338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Ensure provision of monitors to enable science case of instruments and in particular early science success</a:t>
            </a:r>
          </a:p>
          <a:p>
            <a:r>
              <a:rPr lang="en-US" sz="2000" dirty="0"/>
              <a:t>Allow efficient commissioning and long term facility monitoring</a:t>
            </a:r>
          </a:p>
          <a:p>
            <a:r>
              <a:rPr lang="en-US" sz="2000" dirty="0"/>
              <a:t>Design, procurement, installation and cold commissioning of ~55 beam monitors for the ESS instruments from a few kW to 2 MW</a:t>
            </a:r>
          </a:p>
          <a:p>
            <a:r>
              <a:rPr lang="en-US" sz="2000" dirty="0"/>
              <a:t>People involved: 	</a:t>
            </a:r>
          </a:p>
          <a:p>
            <a:pPr lvl="1"/>
            <a:r>
              <a:rPr lang="en-US" sz="1600" dirty="0"/>
              <a:t>Steven </a:t>
            </a:r>
            <a:r>
              <a:rPr lang="en-US" sz="1600" dirty="0" err="1"/>
              <a:t>Alcock</a:t>
            </a:r>
            <a:r>
              <a:rPr lang="en-US" sz="1600" dirty="0"/>
              <a:t> – electronics engineer (15%-20%)</a:t>
            </a:r>
          </a:p>
          <a:p>
            <a:pPr lvl="1"/>
            <a:r>
              <a:rPr lang="en-US" sz="1600" dirty="0" err="1"/>
              <a:t>Ioannis</a:t>
            </a:r>
            <a:r>
              <a:rPr lang="en-US" sz="1600" dirty="0"/>
              <a:t> </a:t>
            </a:r>
            <a:r>
              <a:rPr lang="en-US" sz="1600" dirty="0" err="1"/>
              <a:t>Apostolidis</a:t>
            </a:r>
            <a:r>
              <a:rPr lang="en-US" sz="1600" dirty="0"/>
              <a:t> – mechanical engineer (50%)</a:t>
            </a:r>
          </a:p>
          <a:p>
            <a:pPr lvl="1"/>
            <a:r>
              <a:rPr lang="en-US" sz="1600" dirty="0" err="1"/>
              <a:t>Kalliopi</a:t>
            </a:r>
            <a:r>
              <a:rPr lang="en-US" sz="1600" dirty="0"/>
              <a:t> </a:t>
            </a:r>
            <a:r>
              <a:rPr lang="en-US" sz="1600" dirty="0" err="1"/>
              <a:t>Kanaki</a:t>
            </a:r>
            <a:r>
              <a:rPr lang="en-US" sz="1600" dirty="0"/>
              <a:t> – neutron scientist (50%)</a:t>
            </a:r>
          </a:p>
          <a:p>
            <a:pPr lvl="1"/>
            <a:r>
              <a:rPr lang="en-US" sz="1600" dirty="0" err="1"/>
              <a:t>Vendula</a:t>
            </a:r>
            <a:r>
              <a:rPr lang="en-US" sz="1600" dirty="0"/>
              <a:t> </a:t>
            </a:r>
            <a:r>
              <a:rPr lang="en-US" sz="1600" dirty="0" err="1"/>
              <a:t>Maulerová</a:t>
            </a:r>
            <a:r>
              <a:rPr lang="en-US" sz="1600" dirty="0"/>
              <a:t> – workshop assistant (50%)</a:t>
            </a:r>
          </a:p>
          <a:p>
            <a:r>
              <a:rPr lang="en-US" sz="2000" dirty="0"/>
              <a:t>Related documents: </a:t>
            </a:r>
          </a:p>
          <a:p>
            <a:pPr lvl="1"/>
            <a:r>
              <a:rPr lang="sv-SE" sz="1600" dirty="0">
                <a:hlinkClick r:id="rId2"/>
              </a:rPr>
              <a:t>https://confluence.esss.lu.se/display/DG/Beam+monitors+common+project</a:t>
            </a:r>
            <a:endParaRPr lang="sv-SE" sz="1600" dirty="0"/>
          </a:p>
          <a:p>
            <a:pPr lvl="1"/>
            <a:r>
              <a:rPr lang="sv-SE" sz="1600" dirty="0" err="1"/>
              <a:t>Beam</a:t>
            </a:r>
            <a:r>
              <a:rPr lang="sv-SE" sz="1600" dirty="0"/>
              <a:t> Monitors Common Project </a:t>
            </a:r>
            <a:r>
              <a:rPr lang="sv-SE" sz="1600" dirty="0" err="1"/>
              <a:t>description</a:t>
            </a:r>
            <a:r>
              <a:rPr lang="sv-SE" sz="1600" dirty="0"/>
              <a:t> (ESS-0502620)</a:t>
            </a:r>
          </a:p>
          <a:p>
            <a:pPr lvl="1"/>
            <a:r>
              <a:rPr lang="sv-SE" sz="1600" dirty="0"/>
              <a:t> Neutron </a:t>
            </a:r>
            <a:r>
              <a:rPr lang="sv-SE" sz="1600" dirty="0" err="1"/>
              <a:t>Beam</a:t>
            </a:r>
            <a:r>
              <a:rPr lang="sv-SE" sz="1600" dirty="0"/>
              <a:t> Monitor </a:t>
            </a:r>
            <a:r>
              <a:rPr lang="sv-SE" sz="1600" dirty="0" err="1"/>
              <a:t>Use</a:t>
            </a:r>
            <a:r>
              <a:rPr lang="sv-SE" sz="1600" dirty="0"/>
              <a:t> Cases for </a:t>
            </a:r>
            <a:r>
              <a:rPr lang="sv-SE" sz="1600" dirty="0" err="1"/>
              <a:t>commissioning</a:t>
            </a:r>
            <a:r>
              <a:rPr lang="sv-SE" sz="1600" dirty="0"/>
              <a:t> and operation </a:t>
            </a:r>
            <a:r>
              <a:rPr lang="sv-SE" sz="1600" dirty="0" err="1"/>
              <a:t>of</a:t>
            </a:r>
            <a:r>
              <a:rPr lang="sv-SE" sz="1600" dirty="0"/>
              <a:t> neutron instruments and </a:t>
            </a:r>
            <a:r>
              <a:rPr lang="en-GB" sz="1600" dirty="0"/>
              <a:t>processing</a:t>
            </a:r>
            <a:r>
              <a:rPr lang="sv-SE" sz="1600" dirty="0"/>
              <a:t> </a:t>
            </a:r>
            <a:r>
              <a:rPr lang="sv-SE" sz="1600" dirty="0" err="1"/>
              <a:t>of</a:t>
            </a:r>
            <a:r>
              <a:rPr lang="sv-SE" sz="1600" dirty="0"/>
              <a:t> neutron data (</a:t>
            </a:r>
            <a:r>
              <a:rPr lang="sv-SE" sz="1600"/>
              <a:t>ESS-0419542)</a:t>
            </a:r>
            <a:endParaRPr lang="en-GB" sz="2000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AC76E2-A35B-BB4B-8A17-928B30CAA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384" y="5287083"/>
            <a:ext cx="1094955" cy="14343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BE98ED-3548-EC46-84E2-E26BCAABF3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5" r="12565"/>
          <a:stretch/>
        </p:blipFill>
        <p:spPr>
          <a:xfrm>
            <a:off x="3907849" y="5287744"/>
            <a:ext cx="1321405" cy="14337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0E3224-4935-BA41-AB72-E2BE2BFCC7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404" y="5287083"/>
            <a:ext cx="1320776" cy="14343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C3AEE0-47A9-4848-99FF-58958C30AA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764" y="5287083"/>
            <a:ext cx="1362271" cy="14343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66EFC7-A615-A44F-A70C-87835AEA37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9460" y="5287082"/>
            <a:ext cx="1076817" cy="14343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D0B034-C09E-414C-8C8A-56B63A5593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8000" y="264497"/>
            <a:ext cx="1179805" cy="63368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E32843-C5DE-EC40-9501-FBF7D509B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EC12-7A7C-AE4F-99A3-E0F8C5C8AA0B}" type="slidenum">
              <a:rPr lang="en-GB" smtClean="0"/>
              <a:t>3</a:t>
            </a:fld>
            <a:endParaRPr lang="en-GB"/>
          </a:p>
        </p:txBody>
      </p:sp>
      <p:sp>
        <p:nvSpPr>
          <p:cNvPr id="11" name="Multiply 10">
            <a:extLst>
              <a:ext uri="{FF2B5EF4-FFF2-40B4-BE49-F238E27FC236}">
                <a16:creationId xmlns:a16="http://schemas.microsoft.com/office/drawing/2014/main" id="{6CB8714B-FFEB-F149-98F3-A6CD6917E1B5}"/>
              </a:ext>
            </a:extLst>
          </p:cNvPr>
          <p:cNvSpPr/>
          <p:nvPr/>
        </p:nvSpPr>
        <p:spPr>
          <a:xfrm>
            <a:off x="8106222" y="4889763"/>
            <a:ext cx="1623291" cy="2336800"/>
          </a:xfrm>
          <a:prstGeom prst="mathMultiply">
            <a:avLst>
              <a:gd name="adj1" fmla="val 3860"/>
            </a:avLst>
          </a:prstGeom>
          <a:solidFill>
            <a:srgbClr val="FF00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D18287-B1A3-6745-98D4-17B83CEC5B28}"/>
              </a:ext>
            </a:extLst>
          </p:cNvPr>
          <p:cNvSpPr txBox="1"/>
          <p:nvPr/>
        </p:nvSpPr>
        <p:spPr>
          <a:xfrm>
            <a:off x="9577954" y="5610387"/>
            <a:ext cx="2424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Anders left in Dec 2019.</a:t>
            </a:r>
          </a:p>
        </p:txBody>
      </p:sp>
    </p:spTree>
    <p:extLst>
      <p:ext uri="{BB962C8B-B14F-4D97-AF65-F5344CB8AC3E}">
        <p14:creationId xmlns:p14="http://schemas.microsoft.com/office/powerpoint/2010/main" val="2410174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EB46E8E-5E90-BC4B-8B2D-6DBC0366A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51" y="-344007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Participation status</a:t>
            </a:r>
          </a:p>
        </p:txBody>
      </p:sp>
      <p:graphicFrame>
        <p:nvGraphicFramePr>
          <p:cNvPr id="7" name="Content Placeholder 12">
            <a:extLst>
              <a:ext uri="{FF2B5EF4-FFF2-40B4-BE49-F238E27FC236}">
                <a16:creationId xmlns:a16="http://schemas.microsoft.com/office/drawing/2014/main" id="{9CCD084C-C50E-CE46-90D5-C2A3149B0D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3699160"/>
              </p:ext>
            </p:extLst>
          </p:nvPr>
        </p:nvGraphicFramePr>
        <p:xfrm>
          <a:off x="195943" y="580205"/>
          <a:ext cx="11859207" cy="6207096"/>
        </p:xfrm>
        <a:graphic>
          <a:graphicData uri="http://schemas.openxmlformats.org/drawingml/2006/table">
            <a:tbl>
              <a:tblPr firstRow="1">
                <a:tableStyleId>{FABFCF23-3B69-468F-B69F-88F6DE6A72F2}</a:tableStyleId>
              </a:tblPr>
              <a:tblGrid>
                <a:gridCol w="570478">
                  <a:extLst>
                    <a:ext uri="{9D8B030D-6E8A-4147-A177-3AD203B41FA5}">
                      <a16:colId xmlns:a16="http://schemas.microsoft.com/office/drawing/2014/main" val="3102990648"/>
                    </a:ext>
                  </a:extLst>
                </a:gridCol>
                <a:gridCol w="1836812">
                  <a:extLst>
                    <a:ext uri="{9D8B030D-6E8A-4147-A177-3AD203B41FA5}">
                      <a16:colId xmlns:a16="http://schemas.microsoft.com/office/drawing/2014/main" val="3940276735"/>
                    </a:ext>
                  </a:extLst>
                </a:gridCol>
                <a:gridCol w="3556349">
                  <a:extLst>
                    <a:ext uri="{9D8B030D-6E8A-4147-A177-3AD203B41FA5}">
                      <a16:colId xmlns:a16="http://schemas.microsoft.com/office/drawing/2014/main" val="3475162642"/>
                    </a:ext>
                  </a:extLst>
                </a:gridCol>
                <a:gridCol w="1579983">
                  <a:extLst>
                    <a:ext uri="{9D8B030D-6E8A-4147-A177-3AD203B41FA5}">
                      <a16:colId xmlns:a16="http://schemas.microsoft.com/office/drawing/2014/main" val="1811516728"/>
                    </a:ext>
                  </a:extLst>
                </a:gridCol>
                <a:gridCol w="4315585">
                  <a:extLst>
                    <a:ext uri="{9D8B030D-6E8A-4147-A177-3AD203B41FA5}">
                      <a16:colId xmlns:a16="http://schemas.microsoft.com/office/drawing/2014/main" val="3400407299"/>
                    </a:ext>
                  </a:extLst>
                </a:gridCol>
              </a:tblGrid>
              <a:tr h="50497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#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Instrument / BM partner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Spatial envelope status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Status of McStas/</a:t>
                      </a:r>
                      <a:r>
                        <a:rPr lang="en-US" sz="1200" dirty="0" err="1"/>
                        <a:t>Vitess</a:t>
                      </a:r>
                      <a:r>
                        <a:rPr lang="en-US" sz="1200" dirty="0"/>
                        <a:t> model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Indicative participation status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524755"/>
                  </a:ext>
                </a:extLst>
              </a:tr>
              <a:tr h="265481">
                <a:tc>
                  <a:txBody>
                    <a:bodyPr/>
                    <a:lstStyle/>
                    <a:p>
                      <a:pPr lvl="0"/>
                      <a:r>
                        <a:rPr lang="en-US" sz="12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ESTIA / PSI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en-US" sz="1400" dirty="0"/>
                        <a:t>Reservations in CAD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sv-SE" sz="1300" b="0" i="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Up-to-date</a:t>
                      </a:r>
                      <a:endParaRPr lang="en-US" sz="130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F4E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Interested in utilities and services (V-monitor)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0">
                          <a:schemeClr val="accent4"/>
                        </a:gs>
                        <a:gs pos="100000">
                          <a:srgbClr val="92D050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241263"/>
                  </a:ext>
                </a:extLst>
              </a:tr>
              <a:tr h="353480">
                <a:tc>
                  <a:txBody>
                    <a:bodyPr/>
                    <a:lstStyle/>
                    <a:p>
                      <a:pPr lvl="0"/>
                      <a:r>
                        <a:rPr lang="en-US" sz="12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ODIN / PSI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en-US" sz="1400" dirty="0"/>
                        <a:t>Reservations in CAD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Up-to-date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386871"/>
                  </a:ext>
                </a:extLst>
              </a:tr>
              <a:tr h="442276">
                <a:tc>
                  <a:txBody>
                    <a:bodyPr/>
                    <a:lstStyle/>
                    <a:p>
                      <a:pPr lvl="0"/>
                      <a:r>
                        <a:rPr lang="en-US" sz="12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DREAM / FZJ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Reservations in CAD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u="none" dirty="0">
                          <a:solidFill>
                            <a:schemeClr val="tx1"/>
                          </a:solidFill>
                        </a:rPr>
                        <a:t>Up-to-date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NO (CDT monitors)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840252"/>
                  </a:ext>
                </a:extLst>
              </a:tr>
              <a:tr h="442276">
                <a:tc>
                  <a:txBody>
                    <a:bodyPr/>
                    <a:lstStyle/>
                    <a:p>
                      <a:pPr lvl="0"/>
                      <a:r>
                        <a:rPr lang="en-US" sz="12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BEER / HZG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Reservations in CAD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Up-to-date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YES (in-bunker BMs), MWPC by HZG (pre-sample)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0">
                          <a:schemeClr val="accent4"/>
                        </a:gs>
                        <a:gs pos="100000">
                          <a:srgbClr val="92D050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0" scaled="0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2925917"/>
                  </a:ext>
                </a:extLst>
              </a:tr>
              <a:tr h="442276">
                <a:tc>
                  <a:txBody>
                    <a:bodyPr/>
                    <a:lstStyle/>
                    <a:p>
                      <a:pPr lvl="0"/>
                      <a:r>
                        <a:rPr lang="en-US" sz="12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CSPEC / TUM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Reservations in CAD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Up-to-date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Under consideration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178300"/>
                  </a:ext>
                </a:extLst>
              </a:tr>
              <a:tr h="353480">
                <a:tc>
                  <a:txBody>
                    <a:bodyPr/>
                    <a:lstStyle/>
                    <a:p>
                      <a:pPr lvl="0"/>
                      <a:r>
                        <a:rPr lang="en-US" sz="12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BIFROST / LLB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dirty="0"/>
                        <a:t>Reservations in CAD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u="none" dirty="0">
                          <a:solidFill>
                            <a:schemeClr val="tx1"/>
                          </a:solidFill>
                        </a:rPr>
                        <a:t>Up-to-date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3345714"/>
                  </a:ext>
                </a:extLst>
              </a:tr>
              <a:tr h="353480">
                <a:tc>
                  <a:txBody>
                    <a:bodyPr/>
                    <a:lstStyle/>
                    <a:p>
                      <a:pPr lvl="0"/>
                      <a:r>
                        <a:rPr lang="en-US" sz="1200" b="1" dirty="0">
                          <a:solidFill>
                            <a:srgbClr val="002060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MAGIC / FZJ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Reservations in CAD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Update on the way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Undecided at the moment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5918209"/>
                  </a:ext>
                </a:extLst>
              </a:tr>
              <a:tr h="265481">
                <a:tc>
                  <a:txBody>
                    <a:bodyPr/>
                    <a:lstStyle/>
                    <a:p>
                      <a:pPr lvl="0"/>
                      <a:r>
                        <a:rPr lang="en-US" sz="1200" b="1" dirty="0"/>
                        <a:t>8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b="1" dirty="0" err="1">
                          <a:solidFill>
                            <a:schemeClr val="tx1"/>
                          </a:solidFill>
                        </a:rPr>
                        <a:t>LoKI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 / ISIS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dirty="0"/>
                        <a:t>Reservations in CAD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Up-to-date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NO (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</a:rPr>
                        <a:t>NitroGEM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 monitors from ISIS)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3966130"/>
                  </a:ext>
                </a:extLst>
              </a:tr>
              <a:tr h="265481">
                <a:tc>
                  <a:txBody>
                    <a:bodyPr/>
                    <a:lstStyle/>
                    <a:p>
                      <a:pPr lvl="0"/>
                      <a:r>
                        <a:rPr lang="en-US" sz="1200" dirty="0"/>
                        <a:t>9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SKADI / JCNS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Reservations in CAD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3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Up-to-date</a:t>
                      </a:r>
                      <a:endParaRPr lang="en-US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F4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0745309"/>
                  </a:ext>
                </a:extLst>
              </a:tr>
              <a:tr h="353480">
                <a:tc>
                  <a:txBody>
                    <a:bodyPr/>
                    <a:lstStyle/>
                    <a:p>
                      <a:pPr lvl="0"/>
                      <a:r>
                        <a:rPr lang="en-US" sz="1200" dirty="0"/>
                        <a:t>10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VESPA / CNR, ISIS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en-US" sz="1400" dirty="0"/>
                        <a:t>Reservations in CAD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Up-to-date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NO (B-GEM monitors from University of Milano-Bicocca)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969392"/>
                  </a:ext>
                </a:extLst>
              </a:tr>
              <a:tr h="353480">
                <a:tc>
                  <a:txBody>
                    <a:bodyPr/>
                    <a:lstStyle/>
                    <a:p>
                      <a:pPr lvl="0"/>
                      <a:r>
                        <a:rPr lang="en-US" sz="1200" dirty="0"/>
                        <a:t>11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NMX / ESS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Reservations in CAD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Up-to-date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560029"/>
                  </a:ext>
                </a:extLst>
              </a:tr>
              <a:tr h="442276">
                <a:tc>
                  <a:txBody>
                    <a:bodyPr/>
                    <a:lstStyle/>
                    <a:p>
                      <a:pPr lvl="0"/>
                      <a:r>
                        <a:rPr lang="en-US" sz="1200" dirty="0"/>
                        <a:t>12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dirty="0"/>
                        <a:t>MIRACLES / ESS Bilbao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Reservations in CAD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Up-to-date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692523"/>
                  </a:ext>
                </a:extLst>
              </a:tr>
              <a:tr h="353480">
                <a:tc>
                  <a:txBody>
                    <a:bodyPr/>
                    <a:lstStyle/>
                    <a:p>
                      <a:pPr lvl="0"/>
                      <a:r>
                        <a:rPr lang="en-US" sz="1200" dirty="0"/>
                        <a:t>13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dirty="0"/>
                        <a:t>T-REX / CNR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Contact initiated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3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2018-09-17</a:t>
                      </a:r>
                      <a:endParaRPr lang="en-US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Discussion ongoing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6806197"/>
                  </a:ext>
                </a:extLst>
              </a:tr>
              <a:tr h="442276">
                <a:tc>
                  <a:txBody>
                    <a:bodyPr/>
                    <a:lstStyle/>
                    <a:p>
                      <a:pPr lvl="0"/>
                      <a:r>
                        <a:rPr lang="en-US" sz="1200" dirty="0"/>
                        <a:t>14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dirty="0"/>
                        <a:t>HEIMDAL / AU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en-US" sz="1400" dirty="0"/>
                        <a:t>Reservations in CAD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F4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3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Up-to-date</a:t>
                      </a:r>
                      <a:endParaRPr lang="en-US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Undecided at the moment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6654504"/>
                  </a:ext>
                </a:extLst>
              </a:tr>
              <a:tr h="442276">
                <a:tc>
                  <a:txBody>
                    <a:bodyPr/>
                    <a:lstStyle/>
                    <a:p>
                      <a:pPr lvl="0"/>
                      <a:r>
                        <a:rPr lang="en-US" sz="1200" dirty="0"/>
                        <a:t>15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dirty="0"/>
                        <a:t>FREIA / ISIS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Reservations in CAD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sv-SE" sz="13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Up-to-date</a:t>
                      </a:r>
                      <a:endParaRPr lang="en-US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YES?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4299337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71E45A-77A7-3A4A-8161-F29E8FC92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EC12-7A7C-AE4F-99A3-E0F8C5C8AA0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255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C9E8F-FB2D-AE4B-86D5-FBF10617C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53" y="105069"/>
            <a:ext cx="10515600" cy="1325563"/>
          </a:xfrm>
        </p:spPr>
        <p:txBody>
          <a:bodyPr/>
          <a:lstStyle/>
          <a:p>
            <a:r>
              <a:rPr lang="en-US" dirty="0"/>
              <a:t>Beam monitors per location and function</a:t>
            </a:r>
            <a:endParaRPr lang="en-GB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EE3B720-EF16-A64D-8C32-A7C49EC9A1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179537"/>
              </p:ext>
            </p:extLst>
          </p:nvPr>
        </p:nvGraphicFramePr>
        <p:xfrm>
          <a:off x="624397" y="1494745"/>
          <a:ext cx="10803294" cy="48158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46876">
                  <a:extLst>
                    <a:ext uri="{9D8B030D-6E8A-4147-A177-3AD203B41FA5}">
                      <a16:colId xmlns:a16="http://schemas.microsoft.com/office/drawing/2014/main" val="3055465347"/>
                    </a:ext>
                  </a:extLst>
                </a:gridCol>
                <a:gridCol w="4165600">
                  <a:extLst>
                    <a:ext uri="{9D8B030D-6E8A-4147-A177-3AD203B41FA5}">
                      <a16:colId xmlns:a16="http://schemas.microsoft.com/office/drawing/2014/main" val="3954041388"/>
                    </a:ext>
                  </a:extLst>
                </a:gridCol>
                <a:gridCol w="3890818">
                  <a:extLst>
                    <a:ext uri="{9D8B030D-6E8A-4147-A177-3AD203B41FA5}">
                      <a16:colId xmlns:a16="http://schemas.microsoft.com/office/drawing/2014/main" val="984610577"/>
                    </a:ext>
                  </a:extLst>
                </a:gridCol>
              </a:tblGrid>
              <a:tr h="629619">
                <a:tc>
                  <a:txBody>
                    <a:bodyPr/>
                    <a:lstStyle/>
                    <a:p>
                      <a:pPr algn="l" fontAlgn="t"/>
                      <a:r>
                        <a:rPr lang="sv-SE" sz="1800" b="1" dirty="0" err="1">
                          <a:solidFill>
                            <a:schemeClr val="bg1"/>
                          </a:solidFill>
                          <a:effectLst/>
                        </a:rPr>
                        <a:t>Location</a:t>
                      </a:r>
                      <a:endParaRPr lang="sv-SE" sz="18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66675" marB="66675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800" b="1" dirty="0">
                          <a:solidFill>
                            <a:schemeClr val="bg1"/>
                          </a:solidFill>
                          <a:effectLst/>
                        </a:rPr>
                        <a:t>BM</a:t>
                      </a:r>
                    </a:p>
                  </a:txBody>
                  <a:tcPr marL="95250" marR="95250" marT="66675" marB="66675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800" b="1" dirty="0" err="1">
                          <a:solidFill>
                            <a:schemeClr val="bg1"/>
                          </a:solidFill>
                          <a:effectLst/>
                        </a:rPr>
                        <a:t>Desired</a:t>
                      </a:r>
                      <a:r>
                        <a:rPr lang="sv-SE" sz="18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sv-SE" sz="1800" b="1" dirty="0" err="1">
                          <a:solidFill>
                            <a:schemeClr val="bg1"/>
                          </a:solidFill>
                          <a:effectLst/>
                        </a:rPr>
                        <a:t>functionality</a:t>
                      </a:r>
                      <a:endParaRPr lang="sv-SE" sz="18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66675" marB="66675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6436289"/>
                  </a:ext>
                </a:extLst>
              </a:tr>
              <a:tr h="576305">
                <a:tc rowSpan="3">
                  <a:txBody>
                    <a:bodyPr/>
                    <a:lstStyle/>
                    <a:p>
                      <a:pPr algn="l" fontAlgn="t"/>
                      <a:r>
                        <a:rPr lang="sv-SE" sz="1600" dirty="0">
                          <a:effectLst/>
                        </a:rPr>
                        <a:t>Bunker</a:t>
                      </a:r>
                    </a:p>
                  </a:txBody>
                  <a:tcPr marL="95250" marR="95250" marT="66675" marB="66675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600" dirty="0">
                          <a:effectLst/>
                        </a:rPr>
                        <a:t>Fission </a:t>
                      </a:r>
                      <a:r>
                        <a:rPr lang="sv-SE" sz="1600" dirty="0" err="1">
                          <a:effectLst/>
                        </a:rPr>
                        <a:t>chamber</a:t>
                      </a:r>
                      <a:r>
                        <a:rPr lang="sv-SE" sz="1600" dirty="0">
                          <a:effectLst/>
                        </a:rPr>
                        <a:t> (flux ✕ </a:t>
                      </a:r>
                      <a:r>
                        <a:rPr lang="sv-SE" sz="1600" dirty="0" err="1">
                          <a:effectLst/>
                        </a:rPr>
                        <a:t>eff</a:t>
                      </a:r>
                      <a:r>
                        <a:rPr lang="sv-SE" sz="1600" dirty="0">
                          <a:effectLst/>
                        </a:rPr>
                        <a:t> ≤ 10</a:t>
                      </a:r>
                      <a:r>
                        <a:rPr lang="sv-SE" sz="1600" baseline="30000" dirty="0">
                          <a:effectLst/>
                        </a:rPr>
                        <a:t>12</a:t>
                      </a:r>
                      <a:r>
                        <a:rPr lang="sv-SE" sz="1600" dirty="0">
                          <a:effectLst/>
                        </a:rPr>
                        <a:t> n/cm</a:t>
                      </a:r>
                      <a:r>
                        <a:rPr lang="sv-SE" sz="1600" baseline="30000" dirty="0">
                          <a:effectLst/>
                        </a:rPr>
                        <a:t>2</a:t>
                      </a:r>
                      <a:r>
                        <a:rPr lang="sv-SE" sz="1600" dirty="0">
                          <a:effectLst/>
                        </a:rPr>
                        <a:t>/s) </a:t>
                      </a:r>
                    </a:p>
                  </a:txBody>
                  <a:tcPr marL="95250" marR="95250" marT="66675" marB="66675" anchor="ctr"/>
                </a:tc>
                <a:tc rowSpan="3">
                  <a:txBody>
                    <a:bodyPr/>
                    <a:lstStyle/>
                    <a:p>
                      <a:pPr algn="l" fontAlgn="t"/>
                      <a:r>
                        <a:rPr lang="sv-SE" sz="1600" dirty="0">
                          <a:effectLst/>
                        </a:rPr>
                        <a:t>•Flux</a:t>
                      </a:r>
                    </a:p>
                    <a:p>
                      <a:pPr algn="l" fontAlgn="t"/>
                      <a:r>
                        <a:rPr lang="sv-SE" sz="1600" dirty="0">
                          <a:effectLst/>
                        </a:rPr>
                        <a:t>•Timing</a:t>
                      </a:r>
                    </a:p>
                    <a:p>
                      <a:pPr algn="l" fontAlgn="t"/>
                      <a:r>
                        <a:rPr lang="sv-SE" sz="1600" dirty="0">
                          <a:effectLst/>
                        </a:rPr>
                        <a:t>•</a:t>
                      </a:r>
                      <a:r>
                        <a:rPr lang="sv-SE" sz="1600" dirty="0" err="1">
                          <a:effectLst/>
                        </a:rPr>
                        <a:t>Discrimination</a:t>
                      </a:r>
                      <a:r>
                        <a:rPr lang="sv-SE" sz="1600" dirty="0">
                          <a:effectLst/>
                        </a:rPr>
                        <a:t> </a:t>
                      </a:r>
                      <a:r>
                        <a:rPr lang="sv-SE" sz="1600" dirty="0" err="1">
                          <a:effectLst/>
                        </a:rPr>
                        <a:t>of</a:t>
                      </a:r>
                      <a:r>
                        <a:rPr lang="sv-SE" sz="1600" dirty="0">
                          <a:effectLst/>
                        </a:rPr>
                        <a:t> </a:t>
                      </a:r>
                      <a:r>
                        <a:rPr lang="sv-SE" sz="1600" dirty="0" err="1">
                          <a:effectLst/>
                        </a:rPr>
                        <a:t>thermal</a:t>
                      </a:r>
                      <a:r>
                        <a:rPr lang="sv-SE" sz="1600" dirty="0">
                          <a:effectLst/>
                        </a:rPr>
                        <a:t> n vs. fast n vs. </a:t>
                      </a:r>
                      <a:r>
                        <a:rPr lang="el-GR" sz="1600" dirty="0">
                          <a:effectLst/>
                        </a:rPr>
                        <a:t>γ</a:t>
                      </a:r>
                    </a:p>
                  </a:txBody>
                  <a:tcPr marL="95250" marR="95250" marT="66675" marB="66675" anchor="ctr"/>
                </a:tc>
                <a:extLst>
                  <a:ext uri="{0D108BD9-81ED-4DB2-BD59-A6C34878D82A}">
                    <a16:rowId xmlns:a16="http://schemas.microsoft.com/office/drawing/2014/main" val="128082651"/>
                  </a:ext>
                </a:extLst>
              </a:tr>
              <a:tr h="824301">
                <a:tc vMerge="1">
                  <a:txBody>
                    <a:bodyPr/>
                    <a:lstStyle/>
                    <a:p>
                      <a:pPr algn="l" fontAlgn="t"/>
                      <a:endParaRPr lang="sv-SE" sz="1600" dirty="0">
                        <a:effectLst/>
                      </a:endParaRP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600" dirty="0" err="1">
                          <a:effectLst/>
                        </a:rPr>
                        <a:t>Ionisation</a:t>
                      </a:r>
                      <a:r>
                        <a:rPr lang="sv-SE" sz="1600" dirty="0">
                          <a:effectLst/>
                        </a:rPr>
                        <a:t> </a:t>
                      </a:r>
                      <a:r>
                        <a:rPr lang="sv-SE" sz="1600" dirty="0" err="1">
                          <a:effectLst/>
                        </a:rPr>
                        <a:t>chamber</a:t>
                      </a:r>
                      <a:r>
                        <a:rPr lang="sv-SE" sz="1600" dirty="0">
                          <a:effectLst/>
                        </a:rPr>
                        <a:t> (flux ✕ </a:t>
                      </a:r>
                      <a:r>
                        <a:rPr lang="sv-SE" sz="1600" dirty="0" err="1">
                          <a:effectLst/>
                        </a:rPr>
                        <a:t>eff</a:t>
                      </a:r>
                      <a:r>
                        <a:rPr lang="sv-SE" sz="1600" dirty="0">
                          <a:effectLst/>
                        </a:rPr>
                        <a:t> ≤ 10</a:t>
                      </a:r>
                      <a:r>
                        <a:rPr lang="sv-SE" sz="1600" baseline="30000" dirty="0">
                          <a:effectLst/>
                        </a:rPr>
                        <a:t>12</a:t>
                      </a:r>
                      <a:r>
                        <a:rPr lang="sv-SE" sz="1600" dirty="0">
                          <a:effectLst/>
                        </a:rPr>
                        <a:t> n/cm</a:t>
                      </a:r>
                      <a:r>
                        <a:rPr lang="sv-SE" sz="1600" baseline="30000" dirty="0">
                          <a:effectLst/>
                        </a:rPr>
                        <a:t>2</a:t>
                      </a:r>
                      <a:r>
                        <a:rPr lang="sv-SE" sz="1600" dirty="0">
                          <a:effectLst/>
                        </a:rPr>
                        <a:t>/s) </a:t>
                      </a:r>
                    </a:p>
                  </a:txBody>
                  <a:tcPr marL="95250" marR="95250" marT="66675" marB="66675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266035"/>
                  </a:ext>
                </a:extLst>
              </a:tr>
              <a:tr h="830536">
                <a:tc vMerge="1">
                  <a:txBody>
                    <a:bodyPr/>
                    <a:lstStyle/>
                    <a:p>
                      <a:pPr algn="l" fontAlgn="t"/>
                      <a:endParaRPr lang="sv-SE" sz="1600" dirty="0">
                        <a:effectLst/>
                      </a:endParaRP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600" dirty="0">
                          <a:effectLst/>
                        </a:rPr>
                        <a:t>GEM (flux ✕ </a:t>
                      </a:r>
                      <a:r>
                        <a:rPr lang="sv-SE" sz="1600" dirty="0" err="1">
                          <a:effectLst/>
                        </a:rPr>
                        <a:t>eff</a:t>
                      </a:r>
                      <a:r>
                        <a:rPr lang="sv-SE" sz="1600" dirty="0">
                          <a:effectLst/>
                        </a:rPr>
                        <a:t> ≤ 10</a:t>
                      </a:r>
                      <a:r>
                        <a:rPr lang="sv-SE" sz="1600" baseline="30000" dirty="0">
                          <a:effectLst/>
                        </a:rPr>
                        <a:t>8</a:t>
                      </a:r>
                      <a:r>
                        <a:rPr lang="sv-SE" sz="1600" dirty="0">
                          <a:effectLst/>
                        </a:rPr>
                        <a:t> n/cm</a:t>
                      </a:r>
                      <a:r>
                        <a:rPr lang="sv-SE" sz="1600" baseline="30000" dirty="0">
                          <a:effectLst/>
                        </a:rPr>
                        <a:t>2</a:t>
                      </a:r>
                      <a:r>
                        <a:rPr lang="sv-SE" sz="1600" dirty="0">
                          <a:effectLst/>
                        </a:rPr>
                        <a:t>/s)</a:t>
                      </a:r>
                    </a:p>
                  </a:txBody>
                  <a:tcPr marL="95250" marR="95250" marT="66675" marB="66675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7693033"/>
                  </a:ext>
                </a:extLst>
              </a:tr>
              <a:tr h="721200">
                <a:tc rowSpan="2">
                  <a:txBody>
                    <a:bodyPr/>
                    <a:lstStyle/>
                    <a:p>
                      <a:pPr algn="l" fontAlgn="t"/>
                      <a:r>
                        <a:rPr lang="sv-SE" sz="1600" dirty="0">
                          <a:effectLst/>
                        </a:rPr>
                        <a:t>Guides/choppers</a:t>
                      </a:r>
                    </a:p>
                  </a:txBody>
                  <a:tcPr marL="95250" marR="95250" marT="66675" marB="66675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600" dirty="0" err="1">
                          <a:effectLst/>
                        </a:rPr>
                        <a:t>Quasi-parasitic</a:t>
                      </a:r>
                      <a:r>
                        <a:rPr lang="sv-SE" sz="1600" dirty="0">
                          <a:effectLst/>
                        </a:rPr>
                        <a:t> V-monitor (10</a:t>
                      </a:r>
                      <a:r>
                        <a:rPr lang="sv-SE" sz="1600" baseline="30000" dirty="0">
                          <a:effectLst/>
                        </a:rPr>
                        <a:t>9</a:t>
                      </a:r>
                      <a:r>
                        <a:rPr lang="sv-SE" sz="1600" dirty="0">
                          <a:effectLst/>
                        </a:rPr>
                        <a:t> n/cm</a:t>
                      </a:r>
                      <a:r>
                        <a:rPr lang="sv-SE" sz="1600" baseline="30000" dirty="0">
                          <a:effectLst/>
                        </a:rPr>
                        <a:t>2</a:t>
                      </a:r>
                      <a:r>
                        <a:rPr lang="sv-SE" sz="1600" dirty="0">
                          <a:effectLst/>
                        </a:rPr>
                        <a:t>/s) </a:t>
                      </a:r>
                    </a:p>
                  </a:txBody>
                  <a:tcPr marL="95250" marR="95250" marT="66675" marB="66675" anchor="ctr"/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sv-SE" sz="1600" dirty="0">
                          <a:effectLst/>
                        </a:rPr>
                        <a:t>•Flux</a:t>
                      </a:r>
                    </a:p>
                    <a:p>
                      <a:pPr algn="l" fontAlgn="t"/>
                      <a:r>
                        <a:rPr lang="sv-SE" sz="1600" dirty="0">
                          <a:effectLst/>
                        </a:rPr>
                        <a:t>•Timing (to be </a:t>
                      </a:r>
                      <a:r>
                        <a:rPr lang="sv-SE" sz="1600" dirty="0" err="1">
                          <a:effectLst/>
                        </a:rPr>
                        <a:t>investigated</a:t>
                      </a:r>
                      <a:r>
                        <a:rPr lang="sv-SE" sz="1600" dirty="0">
                          <a:effectLst/>
                        </a:rPr>
                        <a:t> </a:t>
                      </a:r>
                      <a:r>
                        <a:rPr lang="sv-SE" sz="1600" dirty="0" err="1">
                          <a:effectLst/>
                        </a:rPr>
                        <a:t>further</a:t>
                      </a:r>
                      <a:r>
                        <a:rPr lang="sv-SE" sz="1600" dirty="0">
                          <a:effectLst/>
                        </a:rPr>
                        <a:t> for V-monitor)</a:t>
                      </a:r>
                    </a:p>
                  </a:txBody>
                  <a:tcPr marL="95250" marR="95250" marT="66675" marB="66675" anchor="ctr"/>
                </a:tc>
                <a:extLst>
                  <a:ext uri="{0D108BD9-81ED-4DB2-BD59-A6C34878D82A}">
                    <a16:rowId xmlns:a16="http://schemas.microsoft.com/office/drawing/2014/main" val="752162794"/>
                  </a:ext>
                </a:extLst>
              </a:tr>
              <a:tr h="612894">
                <a:tc vMerge="1">
                  <a:txBody>
                    <a:bodyPr/>
                    <a:lstStyle/>
                    <a:p>
                      <a:pPr algn="l" fontAlgn="t"/>
                      <a:endParaRPr lang="sv-SE" sz="1600" dirty="0">
                        <a:effectLst/>
                      </a:endParaRP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600" dirty="0">
                          <a:effectLst/>
                        </a:rPr>
                        <a:t>GEM (flux ✕ </a:t>
                      </a:r>
                      <a:r>
                        <a:rPr lang="sv-SE" sz="1600" dirty="0" err="1">
                          <a:effectLst/>
                        </a:rPr>
                        <a:t>eff</a:t>
                      </a:r>
                      <a:r>
                        <a:rPr lang="sv-SE" sz="1600" dirty="0">
                          <a:effectLst/>
                        </a:rPr>
                        <a:t> ≤ 10</a:t>
                      </a:r>
                      <a:r>
                        <a:rPr lang="sv-SE" sz="1600" baseline="30000" dirty="0">
                          <a:effectLst/>
                        </a:rPr>
                        <a:t>8</a:t>
                      </a:r>
                      <a:r>
                        <a:rPr lang="sv-SE" sz="1600" dirty="0">
                          <a:effectLst/>
                        </a:rPr>
                        <a:t> n/cm</a:t>
                      </a:r>
                      <a:r>
                        <a:rPr lang="sv-SE" sz="1600" baseline="30000" dirty="0">
                          <a:effectLst/>
                        </a:rPr>
                        <a:t>2</a:t>
                      </a:r>
                      <a:r>
                        <a:rPr lang="sv-SE" sz="1600" dirty="0">
                          <a:effectLst/>
                        </a:rPr>
                        <a:t>/s)</a:t>
                      </a:r>
                    </a:p>
                  </a:txBody>
                  <a:tcPr marL="95250" marR="95250" marT="66675" marB="66675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1309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sv-SE" sz="1600" dirty="0">
                          <a:effectLst/>
                        </a:rPr>
                        <a:t>Pre- and post-</a:t>
                      </a:r>
                      <a:r>
                        <a:rPr lang="sv-SE" sz="1600" dirty="0" err="1">
                          <a:effectLst/>
                        </a:rPr>
                        <a:t>sample</a:t>
                      </a:r>
                      <a:endParaRPr lang="sv-SE" sz="1600" dirty="0">
                        <a:effectLst/>
                      </a:endParaRPr>
                    </a:p>
                  </a:txBody>
                  <a:tcPr marL="95250" marR="95250" marT="66675" marB="66675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600" dirty="0">
                          <a:effectLst/>
                        </a:rPr>
                        <a:t>MWPC (flux ✕ </a:t>
                      </a:r>
                      <a:r>
                        <a:rPr lang="sv-SE" sz="1600" dirty="0" err="1">
                          <a:effectLst/>
                        </a:rPr>
                        <a:t>eff</a:t>
                      </a:r>
                      <a:r>
                        <a:rPr lang="sv-SE" sz="1600" dirty="0">
                          <a:effectLst/>
                        </a:rPr>
                        <a:t> ≤ 10</a:t>
                      </a:r>
                      <a:r>
                        <a:rPr lang="sv-SE" sz="1600" baseline="30000" dirty="0">
                          <a:effectLst/>
                        </a:rPr>
                        <a:t>5</a:t>
                      </a:r>
                      <a:r>
                        <a:rPr lang="sv-SE" sz="1600" dirty="0">
                          <a:effectLst/>
                        </a:rPr>
                        <a:t> n/cm</a:t>
                      </a:r>
                      <a:r>
                        <a:rPr lang="sv-SE" sz="1600" baseline="30000" dirty="0">
                          <a:effectLst/>
                        </a:rPr>
                        <a:t>2</a:t>
                      </a:r>
                      <a:r>
                        <a:rPr lang="sv-SE" sz="1600" dirty="0">
                          <a:effectLst/>
                        </a:rPr>
                        <a:t>/s) </a:t>
                      </a:r>
                    </a:p>
                    <a:p>
                      <a:pPr algn="l" fontAlgn="t"/>
                      <a:r>
                        <a:rPr lang="sv-SE" sz="1600" dirty="0">
                          <a:effectLst/>
                        </a:rPr>
                        <a:t>GEM (flux ✕ </a:t>
                      </a:r>
                      <a:r>
                        <a:rPr lang="sv-SE" sz="1600" dirty="0" err="1">
                          <a:effectLst/>
                        </a:rPr>
                        <a:t>eff</a:t>
                      </a:r>
                      <a:r>
                        <a:rPr lang="sv-SE" sz="1600" dirty="0">
                          <a:effectLst/>
                        </a:rPr>
                        <a:t> ≤ 10</a:t>
                      </a:r>
                      <a:r>
                        <a:rPr lang="sv-SE" sz="1600" baseline="30000" dirty="0">
                          <a:effectLst/>
                        </a:rPr>
                        <a:t>8</a:t>
                      </a:r>
                      <a:r>
                        <a:rPr lang="sv-SE" sz="1600" dirty="0">
                          <a:effectLst/>
                        </a:rPr>
                        <a:t> n/cm</a:t>
                      </a:r>
                      <a:r>
                        <a:rPr lang="sv-SE" sz="1600" baseline="30000" dirty="0">
                          <a:effectLst/>
                        </a:rPr>
                        <a:t>2</a:t>
                      </a:r>
                      <a:r>
                        <a:rPr lang="sv-SE" sz="1600" dirty="0">
                          <a:effectLst/>
                        </a:rPr>
                        <a:t>/s)</a:t>
                      </a:r>
                    </a:p>
                  </a:txBody>
                  <a:tcPr marL="95250" marR="95250" marT="66675" marB="66675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1600" dirty="0">
                          <a:effectLst/>
                        </a:rPr>
                        <a:t>•Flux</a:t>
                      </a:r>
                    </a:p>
                    <a:p>
                      <a:pPr algn="l" fontAlgn="t"/>
                      <a:r>
                        <a:rPr lang="sv-SE" sz="1600" dirty="0">
                          <a:effectLst/>
                        </a:rPr>
                        <a:t>•Timing</a:t>
                      </a:r>
                    </a:p>
                  </a:txBody>
                  <a:tcPr marL="95250" marR="95250" marT="66675" marB="66675" anchor="ctr"/>
                </a:tc>
                <a:extLst>
                  <a:ext uri="{0D108BD9-81ED-4DB2-BD59-A6C34878D82A}">
                    <a16:rowId xmlns:a16="http://schemas.microsoft.com/office/drawing/2014/main" val="325204893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E1719F-C4C4-DE4F-B37B-3F5A6D012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EC12-7A7C-AE4F-99A3-E0F8C5C8AA0B}" type="slidenum">
              <a:rPr lang="en-GB" smtClean="0"/>
              <a:t>5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AD2F8-FEEA-E340-858F-495C1F879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0" y="264497"/>
            <a:ext cx="1179805" cy="63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887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EFB7C05-2727-7B46-9ECA-D2DE273C3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68" y="160795"/>
            <a:ext cx="10515600" cy="1325563"/>
          </a:xfrm>
        </p:spPr>
        <p:txBody>
          <a:bodyPr/>
          <a:lstStyle/>
          <a:p>
            <a:r>
              <a:rPr lang="en-US" dirty="0"/>
              <a:t>Meeting the flux challenge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09C05D-5A7E-E149-8C9F-E641BB0768CF}"/>
              </a:ext>
            </a:extLst>
          </p:cNvPr>
          <p:cNvSpPr txBox="1"/>
          <p:nvPr/>
        </p:nvSpPr>
        <p:spPr>
          <a:xfrm>
            <a:off x="542703" y="1643162"/>
            <a:ext cx="5801332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 err="1"/>
              <a:t>Optimisation</a:t>
            </a:r>
            <a:r>
              <a:rPr lang="sv-SE" sz="2400" dirty="0"/>
              <a:t> parameters for standard BMs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/>
              <a:t>Choice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converter</a:t>
            </a:r>
            <a:r>
              <a:rPr lang="sv-SE" dirty="0"/>
              <a:t> (</a:t>
            </a:r>
            <a:r>
              <a:rPr lang="sv-SE" baseline="30000" dirty="0"/>
              <a:t>10</a:t>
            </a:r>
            <a:r>
              <a:rPr lang="sv-SE" dirty="0"/>
              <a:t>B</a:t>
            </a:r>
            <a:r>
              <a:rPr lang="sv-SE" baseline="-25000" dirty="0"/>
              <a:t>4</a:t>
            </a:r>
            <a:r>
              <a:rPr lang="sv-SE" dirty="0"/>
              <a:t>C, </a:t>
            </a:r>
            <a:r>
              <a:rPr lang="sv-SE" baseline="30000" dirty="0"/>
              <a:t>235</a:t>
            </a:r>
            <a:r>
              <a:rPr lang="sv-SE" dirty="0"/>
              <a:t>UO</a:t>
            </a:r>
            <a:r>
              <a:rPr lang="sv-SE" baseline="-25000" dirty="0"/>
              <a:t>2</a:t>
            </a:r>
            <a:r>
              <a:rPr lang="sv-SE" dirty="0"/>
              <a:t>, N</a:t>
            </a:r>
            <a:r>
              <a:rPr lang="sv-SE" baseline="-25000" dirty="0"/>
              <a:t>2</a:t>
            </a:r>
            <a:r>
              <a:rPr lang="sv-SE" dirty="0"/>
              <a:t>, </a:t>
            </a:r>
            <a:r>
              <a:rPr lang="sv-SE" baseline="30000" dirty="0"/>
              <a:t>3</a:t>
            </a:r>
            <a:r>
              <a:rPr lang="sv-SE" dirty="0"/>
              <a:t>He)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/>
              <a:t>Solid </a:t>
            </a:r>
            <a:r>
              <a:rPr lang="sv-SE" dirty="0" err="1"/>
              <a:t>converter</a:t>
            </a:r>
            <a:r>
              <a:rPr lang="sv-SE" dirty="0"/>
              <a:t> </a:t>
            </a:r>
            <a:r>
              <a:rPr lang="sv-SE" dirty="0" err="1"/>
              <a:t>thickness</a:t>
            </a:r>
            <a:endParaRPr lang="sv-S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Enrichment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 err="1"/>
              <a:t>Gaseous</a:t>
            </a:r>
            <a:r>
              <a:rPr lang="sv-SE" dirty="0"/>
              <a:t> </a:t>
            </a:r>
            <a:r>
              <a:rPr lang="sv-SE" dirty="0" err="1"/>
              <a:t>converter</a:t>
            </a:r>
            <a:r>
              <a:rPr lang="sv-SE" dirty="0"/>
              <a:t> partial </a:t>
            </a:r>
            <a:r>
              <a:rPr lang="sv-SE" dirty="0" err="1"/>
              <a:t>pressure</a:t>
            </a:r>
            <a:endParaRPr lang="sv-S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/>
              <a:t>Active gas </a:t>
            </a:r>
            <a:r>
              <a:rPr lang="sv-SE" dirty="0" err="1"/>
              <a:t>depth</a:t>
            </a: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 err="1"/>
              <a:t>Optimisation</a:t>
            </a:r>
            <a:r>
              <a:rPr lang="sv-SE" sz="2400" dirty="0"/>
              <a:t> parameters for V-monitor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 err="1"/>
              <a:t>Foil</a:t>
            </a:r>
            <a:r>
              <a:rPr lang="sv-SE" dirty="0"/>
              <a:t> </a:t>
            </a:r>
            <a:r>
              <a:rPr lang="sv-SE" dirty="0" err="1"/>
              <a:t>size</a:t>
            </a:r>
            <a:endParaRPr lang="sv-S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 err="1"/>
              <a:t>Foil</a:t>
            </a:r>
            <a:r>
              <a:rPr lang="sv-SE" dirty="0"/>
              <a:t> </a:t>
            </a:r>
            <a:r>
              <a:rPr lang="sv-SE" dirty="0" err="1"/>
              <a:t>thickness</a:t>
            </a:r>
            <a:endParaRPr lang="sv-S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/>
              <a:t>Active </a:t>
            </a:r>
            <a:r>
              <a:rPr lang="sv-SE" dirty="0" err="1"/>
              <a:t>detector</a:t>
            </a:r>
            <a:r>
              <a:rPr lang="sv-SE" dirty="0"/>
              <a:t> area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 err="1"/>
              <a:t>Detector</a:t>
            </a:r>
            <a:r>
              <a:rPr lang="sv-SE" dirty="0"/>
              <a:t> </a:t>
            </a:r>
            <a:r>
              <a:rPr lang="sv-SE" dirty="0" err="1"/>
              <a:t>distance</a:t>
            </a:r>
            <a:r>
              <a:rPr lang="sv-SE" dirty="0"/>
              <a:t> from </a:t>
            </a:r>
            <a:r>
              <a:rPr lang="sv-SE" dirty="0" err="1"/>
              <a:t>foil</a:t>
            </a: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3363E80-19A2-0A47-8E64-4C068F7AD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0" y="264497"/>
            <a:ext cx="1179805" cy="63368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9AF3C4-3B2A-8944-9364-E37BB8CBD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EC12-7A7C-AE4F-99A3-E0F8C5C8AA0B}" type="slidenum">
              <a:rPr lang="en-GB" smtClean="0"/>
              <a:t>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CD5B12-BFF4-AD48-9422-48555F83C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7120" y="1161215"/>
            <a:ext cx="3698096" cy="52136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406155-EF15-1243-A2FD-D0406E6E61DB}"/>
              </a:ext>
            </a:extLst>
          </p:cNvPr>
          <p:cNvSpPr txBox="1"/>
          <p:nvPr/>
        </p:nvSpPr>
        <p:spPr>
          <a:xfrm>
            <a:off x="4987790" y="5174625"/>
            <a:ext cx="3383811" cy="120032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Green: neutrons</a:t>
            </a: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Gray: BM windows</a:t>
            </a:r>
          </a:p>
          <a:p>
            <a:r>
              <a:rPr lang="en-US" dirty="0">
                <a:solidFill>
                  <a:srgbClr val="FFFF00"/>
                </a:solidFill>
              </a:rPr>
              <a:t>Yellow: gas</a:t>
            </a:r>
          </a:p>
          <a:p>
            <a:r>
              <a:rPr lang="en-US" dirty="0">
                <a:solidFill>
                  <a:srgbClr val="0070C0"/>
                </a:solidFill>
              </a:rPr>
              <a:t>Blue: collector volume for analysis</a:t>
            </a:r>
          </a:p>
        </p:txBody>
      </p:sp>
    </p:spTree>
    <p:extLst>
      <p:ext uri="{BB962C8B-B14F-4D97-AF65-F5344CB8AC3E}">
        <p14:creationId xmlns:p14="http://schemas.microsoft.com/office/powerpoint/2010/main" val="3393446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F0CF83A-AE33-EF42-8082-A6E21F409B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7212" y="2123267"/>
            <a:ext cx="6235493" cy="4680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1F0671-52A1-EF47-9228-CECCDD82A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</a:t>
            </a:r>
            <a:r>
              <a:rPr lang="en-GB" baseline="-25000" dirty="0"/>
              <a:t>4</a:t>
            </a:r>
            <a:r>
              <a:rPr lang="en-GB" dirty="0"/>
              <a:t>C conversion efficiency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F555FB-5DEB-B44D-9C7D-F6C501D2B96C}"/>
              </a:ext>
            </a:extLst>
          </p:cNvPr>
          <p:cNvSpPr txBox="1"/>
          <p:nvPr/>
        </p:nvSpPr>
        <p:spPr>
          <a:xfrm>
            <a:off x="2485400" y="2804585"/>
            <a:ext cx="19191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aseline="30000" dirty="0"/>
              <a:t>10</a:t>
            </a:r>
            <a:r>
              <a:rPr lang="en-GB" sz="1600" dirty="0"/>
              <a:t>B</a:t>
            </a:r>
            <a:r>
              <a:rPr lang="en-GB" sz="1600" baseline="-25000" dirty="0"/>
              <a:t>4</a:t>
            </a:r>
            <a:r>
              <a:rPr lang="en-GB" sz="1600" dirty="0"/>
              <a:t>C (99% enriched)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B01871-4751-7A47-A504-12F23A071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EC12-7A7C-AE4F-99A3-E0F8C5C8AA0B}" type="slidenum">
              <a:rPr lang="en-GB" smtClean="0"/>
              <a:t>7</a:t>
            </a:fld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00B440-B6E5-8146-B185-C095AC146C07}"/>
              </a:ext>
            </a:extLst>
          </p:cNvPr>
          <p:cNvSpPr txBox="1"/>
          <p:nvPr/>
        </p:nvSpPr>
        <p:spPr>
          <a:xfrm>
            <a:off x="2007283" y="4007736"/>
            <a:ext cx="19191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aseline="30000" dirty="0"/>
              <a:t>10</a:t>
            </a:r>
            <a:r>
              <a:rPr lang="en-GB" sz="1600" dirty="0"/>
              <a:t>B</a:t>
            </a:r>
            <a:r>
              <a:rPr lang="en-GB" sz="1600" baseline="-25000" dirty="0"/>
              <a:t>4</a:t>
            </a:r>
            <a:r>
              <a:rPr lang="en-GB" sz="1600" dirty="0"/>
              <a:t>C (99% enriched)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237C69-B5E8-F040-80DF-0BD1651E61E9}"/>
              </a:ext>
            </a:extLst>
          </p:cNvPr>
          <p:cNvSpPr txBox="1"/>
          <p:nvPr/>
        </p:nvSpPr>
        <p:spPr>
          <a:xfrm>
            <a:off x="5310859" y="3308966"/>
            <a:ext cx="6578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aseline="30000" dirty="0"/>
              <a:t>nat</a:t>
            </a:r>
            <a:r>
              <a:rPr lang="en-GB" sz="1600" dirty="0"/>
              <a:t>B</a:t>
            </a:r>
            <a:r>
              <a:rPr lang="en-GB" sz="1600" baseline="-25000" dirty="0"/>
              <a:t>4</a:t>
            </a:r>
            <a:r>
              <a:rPr lang="en-GB" sz="1600" dirty="0"/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5EF6CE-FF97-7342-8500-31B9B752C189}"/>
              </a:ext>
            </a:extLst>
          </p:cNvPr>
          <p:cNvSpPr txBox="1"/>
          <p:nvPr/>
        </p:nvSpPr>
        <p:spPr>
          <a:xfrm>
            <a:off x="5278274" y="4548972"/>
            <a:ext cx="6578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aseline="30000" dirty="0"/>
              <a:t>nat</a:t>
            </a:r>
            <a:r>
              <a:rPr lang="en-GB" sz="1600" dirty="0"/>
              <a:t>B</a:t>
            </a:r>
            <a:r>
              <a:rPr lang="en-GB" sz="1600" baseline="-25000" dirty="0"/>
              <a:t>4</a:t>
            </a:r>
            <a:r>
              <a:rPr lang="en-GB" sz="1600" dirty="0"/>
              <a:t>C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089088F-4090-FE44-A3DC-355C887B4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0" y="264497"/>
            <a:ext cx="1179805" cy="63368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1649AC7-F04F-8643-BFE9-E8B8F7591B08}"/>
              </a:ext>
            </a:extLst>
          </p:cNvPr>
          <p:cNvSpPr txBox="1"/>
          <p:nvPr/>
        </p:nvSpPr>
        <p:spPr>
          <a:xfrm>
            <a:off x="7074976" y="2743200"/>
            <a:ext cx="32705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Efficiency is primarily defined by: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Enrichment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Coating thickness</a:t>
            </a:r>
          </a:p>
        </p:txBody>
      </p:sp>
    </p:spTree>
    <p:extLst>
      <p:ext uri="{BB962C8B-B14F-4D97-AF65-F5344CB8AC3E}">
        <p14:creationId xmlns:p14="http://schemas.microsoft.com/office/powerpoint/2010/main" val="1854819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6EB466-DDA5-5745-A28D-3C265C69D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UO</a:t>
            </a:r>
            <a:r>
              <a:rPr lang="en-GB" baseline="-25000" dirty="0"/>
              <a:t>2</a:t>
            </a:r>
            <a:r>
              <a:rPr lang="en-GB" dirty="0"/>
              <a:t> conversion efficiency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F50554-3D33-D045-B61E-2F27A9C57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EC12-7A7C-AE4F-99A3-E0F8C5C8AA0B}" type="slidenum">
              <a:rPr lang="en-GB" smtClean="0"/>
              <a:t>8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6E3864-31E1-DA47-951B-42AA4EFB9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0" y="264497"/>
            <a:ext cx="1179805" cy="633685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7FA25A7-A7D7-264C-8009-C56F6C2809C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60000" y="2056788"/>
            <a:ext cx="6235493" cy="4680000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B02FF39-F294-9B42-9C12-BFE4B2D505C3}"/>
              </a:ext>
            </a:extLst>
          </p:cNvPr>
          <p:cNvSpPr txBox="1"/>
          <p:nvPr/>
        </p:nvSpPr>
        <p:spPr>
          <a:xfrm>
            <a:off x="6627570" y="3265798"/>
            <a:ext cx="53521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Solid line: </a:t>
            </a:r>
            <a:r>
              <a:rPr lang="en-GB" sz="2000" baseline="30000" dirty="0"/>
              <a:t>235</a:t>
            </a:r>
            <a:r>
              <a:rPr lang="en-GB" sz="2000" dirty="0"/>
              <a:t>UO</a:t>
            </a:r>
            <a:r>
              <a:rPr lang="en-GB" sz="2000" baseline="-25000" dirty="0"/>
              <a:t>2</a:t>
            </a:r>
            <a:r>
              <a:rPr lang="en-GB" sz="2000" dirty="0"/>
              <a:t> (93% enriched)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Dotted line: ± 30% effective thickness variation</a:t>
            </a:r>
          </a:p>
        </p:txBody>
      </p:sp>
    </p:spTree>
    <p:extLst>
      <p:ext uri="{BB962C8B-B14F-4D97-AF65-F5344CB8AC3E}">
        <p14:creationId xmlns:p14="http://schemas.microsoft.com/office/powerpoint/2010/main" val="2580844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6EB466-DDA5-5745-A28D-3C265C69D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UO</a:t>
            </a:r>
            <a:r>
              <a:rPr lang="en-GB" baseline="-25000" dirty="0"/>
              <a:t>2</a:t>
            </a:r>
            <a:r>
              <a:rPr lang="en-GB" dirty="0"/>
              <a:t> conversion efficiency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1E4039-98F0-D74B-B108-9937C977286E}"/>
              </a:ext>
            </a:extLst>
          </p:cNvPr>
          <p:cNvSpPr txBox="1"/>
          <p:nvPr/>
        </p:nvSpPr>
        <p:spPr>
          <a:xfrm>
            <a:off x="6627570" y="3265798"/>
            <a:ext cx="53521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Solid line: </a:t>
            </a:r>
            <a:r>
              <a:rPr lang="en-GB" sz="2000" baseline="30000" dirty="0"/>
              <a:t>235</a:t>
            </a:r>
            <a:r>
              <a:rPr lang="en-GB" sz="2000" dirty="0"/>
              <a:t>UO</a:t>
            </a:r>
            <a:r>
              <a:rPr lang="en-GB" sz="2000" baseline="-25000" dirty="0"/>
              <a:t>2</a:t>
            </a:r>
            <a:r>
              <a:rPr lang="en-GB" sz="2000" dirty="0"/>
              <a:t> (93% enriched)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Dotted line: ± 30% effective thickness variation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Dashed line: </a:t>
            </a:r>
            <a:r>
              <a:rPr lang="en-GB" sz="2000" baseline="30000" dirty="0"/>
              <a:t>nat</a:t>
            </a:r>
            <a:r>
              <a:rPr lang="en-GB" sz="2000" dirty="0"/>
              <a:t>UO</a:t>
            </a:r>
            <a:r>
              <a:rPr lang="en-GB" sz="2000" baseline="-25000" dirty="0"/>
              <a:t>2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F50554-3D33-D045-B61E-2F27A9C57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DEC12-7A7C-AE4F-99A3-E0F8C5C8AA0B}" type="slidenum">
              <a:rPr lang="en-GB" smtClean="0"/>
              <a:t>9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6E3864-31E1-DA47-951B-42AA4EFB9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0" y="264497"/>
            <a:ext cx="1179805" cy="633685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CFD6E7C-5BCA-D841-B785-A179827D64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60000" y="2056788"/>
            <a:ext cx="6235493" cy="4680000"/>
          </a:xfrm>
        </p:spPr>
      </p:pic>
    </p:spTree>
    <p:extLst>
      <p:ext uri="{BB962C8B-B14F-4D97-AF65-F5344CB8AC3E}">
        <p14:creationId xmlns:p14="http://schemas.microsoft.com/office/powerpoint/2010/main" val="14865236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35820</TotalTime>
  <Words>1420</Words>
  <Application>Microsoft Macintosh PowerPoint</Application>
  <PresentationFormat>Widescreen</PresentationFormat>
  <Paragraphs>322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Updates on the  beam monitor common project</vt:lpstr>
      <vt:lpstr>Overview of beam monitor session</vt:lpstr>
      <vt:lpstr>Purpose of the project</vt:lpstr>
      <vt:lpstr>Participation status</vt:lpstr>
      <vt:lpstr>Beam monitors per location and function</vt:lpstr>
      <vt:lpstr>Meeting the flux challenge</vt:lpstr>
      <vt:lpstr>B4C conversion efficiency</vt:lpstr>
      <vt:lpstr>UO2 conversion efficiency</vt:lpstr>
      <vt:lpstr>UO2 conversion efficiency</vt:lpstr>
      <vt:lpstr>3He conversion efficiency</vt:lpstr>
      <vt:lpstr>3He conversion efficiency</vt:lpstr>
      <vt:lpstr>N2 conversion efficiency</vt:lpstr>
      <vt:lpstr>N2 conversion efficiency</vt:lpstr>
      <vt:lpstr>BM efficiency calibration</vt:lpstr>
      <vt:lpstr>Impact of multiple BM windows</vt:lpstr>
      <vt:lpstr>Impact of multiple BM windows</vt:lpstr>
      <vt:lpstr>Transmission of single BM monitor</vt:lpstr>
      <vt:lpstr>Transmission studies with FREIA model</vt:lpstr>
      <vt:lpstr>Transmission studies with FREIA model</vt:lpstr>
      <vt:lpstr>Setup with official ESS DAQ readout</vt:lpstr>
      <vt:lpstr>Setup with ESS DAQ readout</vt:lpstr>
      <vt:lpstr>BM data acquisition in Utgård (DG, ICS, ECDC)</vt:lpstr>
      <vt:lpstr>Next steps</vt:lpstr>
      <vt:lpstr>Check-list for the non-participants of common project</vt:lpstr>
      <vt:lpstr>Backup slides</vt:lpstr>
      <vt:lpstr>TOF and λ calibration</vt:lpstr>
      <vt:lpstr>TOF and λ calibration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Beam monitor  common project</dc:title>
  <dc:creator>Microsoft Office User</dc:creator>
  <cp:lastModifiedBy>Microsoft Office User</cp:lastModifiedBy>
  <cp:revision>470</cp:revision>
  <dcterms:created xsi:type="dcterms:W3CDTF">2020-01-28T09:04:18Z</dcterms:created>
  <dcterms:modified xsi:type="dcterms:W3CDTF">2020-02-25T10:35:23Z</dcterms:modified>
</cp:coreProperties>
</file>