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7" r:id="rId2"/>
    <p:sldId id="257" r:id="rId3"/>
    <p:sldId id="256" r:id="rId4"/>
    <p:sldId id="354" r:id="rId5"/>
    <p:sldId id="355" r:id="rId6"/>
    <p:sldId id="356" r:id="rId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FECC99"/>
    <a:srgbClr val="FEE6CC"/>
    <a:srgbClr val="CCDFDB"/>
    <a:srgbClr val="E5F0EC"/>
    <a:srgbClr val="D7E59A"/>
    <a:srgbClr val="EBF1CB"/>
    <a:srgbClr val="CDD5E0"/>
    <a:srgbClr val="E6EBEF"/>
    <a:srgbClr val="9CD5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99" autoAdjust="0"/>
    <p:restoredTop sz="84880" autoAdjust="0"/>
  </p:normalViewPr>
  <p:slideViewPr>
    <p:cSldViewPr snapToGrid="0" snapToObjects="1">
      <p:cViewPr varScale="1">
        <p:scale>
          <a:sx n="93" d="100"/>
          <a:sy n="93" d="100"/>
        </p:scale>
        <p:origin x="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2020-02-26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consulting with instrument teams and STAPs we have come up with planned suite of </a:t>
            </a:r>
            <a:r>
              <a:rPr lang="en-GB" dirty="0" err="1"/>
              <a:t>cryomagnets</a:t>
            </a:r>
            <a:r>
              <a:rPr lang="en-GB" dirty="0"/>
              <a:t> well matched to first science needs, in particular those instruments reliant on magnetism, </a:t>
            </a:r>
            <a:r>
              <a:rPr lang="en-GB" dirty="0" err="1"/>
              <a:t>MAGiC</a:t>
            </a:r>
            <a:r>
              <a:rPr lang="en-GB" dirty="0"/>
              <a:t> BIFROST and ESTIA.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First science highlighted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78158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Less detail, bigger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78951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17 April 2019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22425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257EF3A0-7A71-4641-A0F6-DA70CC1395D6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84715A-730A-1A4E-90D0-D5F1CA305E5E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7F1A066-AF2B-6642-9312-E62D9D9444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2020-02-26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03567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26342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D09AD65-1FD9-4184-BEE4-83A5D11034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930395" y="6117873"/>
            <a:ext cx="3215183" cy="459883"/>
          </a:xfrm>
        </p:spPr>
        <p:txBody>
          <a:bodyPr tIns="18000" bIns="18000" anchor="t" anchorCtr="0"/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fld id="{D18409B3-8719-45C7-BE20-BC56EA367BE6}" type="datetime1">
              <a:rPr lang="sv-SE" smtClean="0"/>
              <a:t>2020-02-26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A7548C-C5E5-4271-B49F-00D67235943B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7665D16A-5F90-4B72-97CC-CB791922DCBB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D1340339-53BC-4E33-8BD6-3CA286BDE3E6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E87822C3-E9C6-4BFB-A4B1-54A5D4B8738A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2020-02-26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50" r:id="rId5"/>
    <p:sldLayoutId id="2147483668" r:id="rId6"/>
    <p:sldLayoutId id="2147483662" r:id="rId7"/>
    <p:sldLayoutId id="2147483664" r:id="rId8"/>
    <p:sldLayoutId id="2147483663" r:id="rId9"/>
    <p:sldLayoutId id="2147483666" r:id="rId10"/>
    <p:sldLayoutId id="2147483669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Magnet Sample environment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Current</a:t>
            </a:r>
            <a:r>
              <a:rPr lang="sv-SE" dirty="0"/>
              <a:t> status and </a:t>
            </a:r>
            <a:r>
              <a:rPr lang="sv-SE" dirty="0" err="1"/>
              <a:t>timelines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PRESENTED BY Alex Holmes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sv-SE" dirty="0"/>
              <a:t>2020-02-27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BDDE9-4550-214F-986B-06EB4C3A6CC1}"/>
              </a:ext>
            </a:extLst>
          </p:cNvPr>
          <p:cNvSpPr txBox="1"/>
          <p:nvPr/>
        </p:nvSpPr>
        <p:spPr>
          <a:xfrm>
            <a:off x="2757055" y="63730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GB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>
                <a:solidFill>
                  <a:schemeClr val="bg1"/>
                </a:solidFill>
              </a:rPr>
              <a:t>Cryomagnets</a:t>
            </a:r>
            <a:r>
              <a:rPr lang="en-GB" sz="3200" dirty="0">
                <a:solidFill>
                  <a:schemeClr val="bg1"/>
                </a:solidFill>
              </a:rPr>
              <a:t> + LT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5386CEE-CB4C-9642-876E-6EC0E1C3D9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2974233"/>
              </p:ext>
            </p:extLst>
          </p:nvPr>
        </p:nvGraphicFramePr>
        <p:xfrm>
          <a:off x="609600" y="1498663"/>
          <a:ext cx="11103023" cy="4658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2039">
                  <a:extLst>
                    <a:ext uri="{9D8B030D-6E8A-4147-A177-3AD203B41FA5}">
                      <a16:colId xmlns:a16="http://schemas.microsoft.com/office/drawing/2014/main" val="2828722136"/>
                    </a:ext>
                  </a:extLst>
                </a:gridCol>
                <a:gridCol w="3011888">
                  <a:extLst>
                    <a:ext uri="{9D8B030D-6E8A-4147-A177-3AD203B41FA5}">
                      <a16:colId xmlns:a16="http://schemas.microsoft.com/office/drawing/2014/main" val="805758364"/>
                    </a:ext>
                  </a:extLst>
                </a:gridCol>
                <a:gridCol w="1315433">
                  <a:extLst>
                    <a:ext uri="{9D8B030D-6E8A-4147-A177-3AD203B41FA5}">
                      <a16:colId xmlns:a16="http://schemas.microsoft.com/office/drawing/2014/main" val="2441822631"/>
                    </a:ext>
                  </a:extLst>
                </a:gridCol>
                <a:gridCol w="1992827">
                  <a:extLst>
                    <a:ext uri="{9D8B030D-6E8A-4147-A177-3AD203B41FA5}">
                      <a16:colId xmlns:a16="http://schemas.microsoft.com/office/drawing/2014/main" val="3070582753"/>
                    </a:ext>
                  </a:extLst>
                </a:gridCol>
                <a:gridCol w="1594262">
                  <a:extLst>
                    <a:ext uri="{9D8B030D-6E8A-4147-A177-3AD203B41FA5}">
                      <a16:colId xmlns:a16="http://schemas.microsoft.com/office/drawing/2014/main" val="2405732774"/>
                    </a:ext>
                  </a:extLst>
                </a:gridCol>
                <a:gridCol w="1366574">
                  <a:extLst>
                    <a:ext uri="{9D8B030D-6E8A-4147-A177-3AD203B41FA5}">
                      <a16:colId xmlns:a16="http://schemas.microsoft.com/office/drawing/2014/main" val="3533871704"/>
                    </a:ext>
                  </a:extLst>
                </a:gridCol>
              </a:tblGrid>
              <a:tr h="645563">
                <a:tc>
                  <a:txBody>
                    <a:bodyPr/>
                    <a:lstStyle/>
                    <a:p>
                      <a:r>
                        <a:rPr lang="en-GB" sz="1600" dirty="0"/>
                        <a:t>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Instruments</a:t>
                      </a:r>
                    </a:p>
                    <a:p>
                      <a:r>
                        <a:rPr lang="en-GB" sz="1600" b="1" dirty="0">
                          <a:solidFill>
                            <a:schemeClr val="bg1"/>
                          </a:solidFill>
                        </a:rPr>
                        <a:t>OPTIMISED</a:t>
                      </a:r>
                      <a:r>
                        <a:rPr lang="en-GB" sz="1600" dirty="0">
                          <a:solidFill>
                            <a:schemeClr val="bg1"/>
                          </a:solidFill>
                        </a:rPr>
                        <a:t>,</a:t>
                      </a:r>
                      <a:r>
                        <a:rPr lang="en-GB" sz="1600" dirty="0"/>
                        <a:t> </a:t>
                      </a:r>
                      <a:r>
                        <a:rPr lang="en-GB" sz="1600" b="0" dirty="0"/>
                        <a:t>Suitable, </a:t>
                      </a:r>
                      <a:r>
                        <a:rPr lang="en-GB" sz="1600" b="0" i="1" dirty="0"/>
                        <a:t>Possible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Cost Book (€)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Notes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Available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596707"/>
                  </a:ext>
                </a:extLst>
              </a:tr>
              <a:tr h="855694">
                <a:tc>
                  <a:txBody>
                    <a:bodyPr/>
                    <a:lstStyle/>
                    <a:p>
                      <a:r>
                        <a:rPr lang="en-GB" sz="1600" dirty="0"/>
                        <a:t>8 T </a:t>
                      </a:r>
                      <a:r>
                        <a:rPr lang="en-GB" sz="1600" dirty="0" err="1"/>
                        <a:t>verti</a:t>
                      </a:r>
                      <a:r>
                        <a:rPr lang="en-GB" sz="1600" dirty="0"/>
                        <a:t>. field diffraction cryomagnet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 err="1"/>
                        <a:t>MAGiC</a:t>
                      </a:r>
                      <a:r>
                        <a:rPr lang="en-GB" sz="1600" dirty="0"/>
                        <a:t>, DREAM, HEIMDAL, </a:t>
                      </a:r>
                      <a:r>
                        <a:rPr lang="en-GB" sz="1600" i="1" dirty="0"/>
                        <a:t>BIFROST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FR IK</a:t>
                      </a:r>
                    </a:p>
                    <a:p>
                      <a:r>
                        <a:rPr lang="en-GB" sz="1600" dirty="0"/>
                        <a:t>Draft TA/tender Waiting for 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Large aperture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Q1/23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4005880"/>
                  </a:ext>
                </a:extLst>
              </a:tr>
              <a:tr h="602155">
                <a:tc>
                  <a:txBody>
                    <a:bodyPr/>
                    <a:lstStyle/>
                    <a:p>
                      <a:r>
                        <a:rPr lang="en-GB" sz="1600" dirty="0"/>
                        <a:t>15 T HZB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dirty="0"/>
                        <a:t>BIFROST</a:t>
                      </a:r>
                      <a:r>
                        <a:rPr lang="en-GB" sz="1600" b="0" i="0" dirty="0"/>
                        <a:t>, </a:t>
                      </a:r>
                      <a:r>
                        <a:rPr lang="en-GB" sz="1600" b="0" i="1" dirty="0"/>
                        <a:t>DREAM</a:t>
                      </a:r>
                      <a:r>
                        <a:rPr lang="en-GB" sz="1600" b="0" i="0" dirty="0"/>
                        <a:t>, </a:t>
                      </a:r>
                      <a:r>
                        <a:rPr lang="en-GB" sz="1600" b="0" i="1" dirty="0" err="1"/>
                        <a:t>MAGiC</a:t>
                      </a:r>
                      <a:r>
                        <a:rPr lang="en-GB" sz="1600" b="0" i="1" dirty="0"/>
                        <a:t>, HEIMDAL</a:t>
                      </a:r>
                      <a:r>
                        <a:rPr lang="en-GB" sz="1600" b="1" i="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1M</a:t>
                      </a:r>
                      <a:r>
                        <a:rPr lang="en-GB" sz="1600" dirty="0"/>
                        <a:t> 200k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HZB contract signed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In-plane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Q1/21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2254252"/>
                  </a:ext>
                </a:extLst>
              </a:tr>
              <a:tr h="602155">
                <a:tc>
                  <a:txBody>
                    <a:bodyPr/>
                    <a:lstStyle/>
                    <a:p>
                      <a:r>
                        <a:rPr lang="en-GB" sz="1600" dirty="0"/>
                        <a:t>2.5 T Warm bore 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dirty="0"/>
                        <a:t>ESTIA, </a:t>
                      </a:r>
                      <a:r>
                        <a:rPr lang="en-GB" sz="1600" b="0" i="0" dirty="0"/>
                        <a:t>LOKI, </a:t>
                      </a:r>
                      <a:r>
                        <a:rPr lang="en-GB" sz="1600" b="0" i="0" dirty="0" err="1"/>
                        <a:t>MAGiC</a:t>
                      </a:r>
                      <a:r>
                        <a:rPr lang="en-GB" sz="1600" b="0" i="0" dirty="0"/>
                        <a:t>, BIFROST, SKADI, HEIMDAL, </a:t>
                      </a:r>
                      <a:r>
                        <a:rPr lang="en-GB" sz="1600" b="0" i="1" dirty="0"/>
                        <a:t>DREAM</a:t>
                      </a:r>
                      <a:endParaRPr lang="en-GB" sz="16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335k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Planned FR IK.  Specs as TOFTOF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Q3/22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28476"/>
                  </a:ext>
                </a:extLst>
              </a:tr>
              <a:tr h="602155"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6.5 T Vertical field</a:t>
                      </a:r>
                    </a:p>
                    <a:p>
                      <a:r>
                        <a:rPr lang="en-GB" sz="1600" strike="noStrike" baseline="0" dirty="0" err="1"/>
                        <a:t>assymmetric</a:t>
                      </a:r>
                      <a:endParaRPr lang="en-GB" sz="1600" strike="no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strike="noStrike" baseline="0" dirty="0"/>
                        <a:t>CSPEC</a:t>
                      </a:r>
                      <a:r>
                        <a:rPr lang="en-GB" sz="1600" b="0" i="0" strike="noStrike" baseline="0" dirty="0"/>
                        <a:t>,</a:t>
                      </a:r>
                      <a:r>
                        <a:rPr lang="en-GB" sz="1600" b="1" i="0" strike="noStrike" baseline="0" dirty="0"/>
                        <a:t> TREX</a:t>
                      </a:r>
                      <a:r>
                        <a:rPr lang="en-GB" sz="1600" b="0" i="0" strike="noStrike" baseline="0" dirty="0"/>
                        <a:t>,</a:t>
                      </a:r>
                      <a:r>
                        <a:rPr lang="en-GB" sz="1600" b="1" i="0" strike="noStrike" baseline="0" dirty="0"/>
                        <a:t> </a:t>
                      </a:r>
                      <a:r>
                        <a:rPr lang="en-GB" sz="1600" b="0" i="1" strike="noStrike" baseline="0" dirty="0" err="1"/>
                        <a:t>MAGiC</a:t>
                      </a:r>
                      <a:r>
                        <a:rPr lang="en-GB" sz="1600" b="0" i="1" strike="noStrike" baseline="0" dirty="0"/>
                        <a:t>, DREAM, HEIMDAL, BIFROST</a:t>
                      </a:r>
                      <a:endParaRPr lang="en-GB" sz="1600" b="1" i="0" strike="no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sngStrike" baseline="0" dirty="0"/>
                        <a:t>300k</a:t>
                      </a:r>
                      <a:r>
                        <a:rPr lang="en-GB" sz="1600" strike="noStrike" baseline="0" dirty="0"/>
                        <a:t> (see slide below)</a:t>
                      </a:r>
                      <a:endParaRPr lang="en-GB" sz="1600" strike="sng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Agreement from HZB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Needs vacuum tank integration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>
                          <a:solidFill>
                            <a:schemeClr val="tx1"/>
                          </a:solidFill>
                        </a:rPr>
                        <a:t>Q2/21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5519"/>
                  </a:ext>
                </a:extLst>
              </a:tr>
              <a:tr h="385591"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Warm bore #2,3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i="0" strike="noStrike" baseline="0" dirty="0"/>
                        <a:t>General purpose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680k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Planned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strike="no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strike="noStrike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641264"/>
                  </a:ext>
                </a:extLst>
              </a:tr>
              <a:tr h="385591"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14T spectroscopy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strike="noStrike" baseline="0" dirty="0"/>
                        <a:t>CSPEC</a:t>
                      </a:r>
                      <a:r>
                        <a:rPr lang="en-GB" sz="1600" b="0" i="0" strike="noStrike" baseline="0" dirty="0"/>
                        <a:t>,</a:t>
                      </a:r>
                      <a:r>
                        <a:rPr lang="en-GB" sz="1600" b="1" i="0" strike="noStrike" baseline="0" dirty="0"/>
                        <a:t> TREX, </a:t>
                      </a:r>
                      <a:r>
                        <a:rPr lang="en-GB" sz="1600" b="0" i="1" strike="noStrike" baseline="0" dirty="0" err="1"/>
                        <a:t>MAGiC</a:t>
                      </a:r>
                      <a:r>
                        <a:rPr lang="en-GB" sz="1600" b="0" i="1" strike="noStrike" baseline="0" dirty="0"/>
                        <a:t>, DREAM, HEIMDAL, BIFROST</a:t>
                      </a:r>
                      <a:endParaRPr lang="en-GB" sz="1600" b="1" i="0" strike="no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800k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Initial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Low background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strike="noStrike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077805"/>
                  </a:ext>
                </a:extLst>
              </a:tr>
              <a:tr h="385591"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11T Horizontal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i="0" strike="noStrike" baseline="0" dirty="0"/>
                        <a:t>SKADI, </a:t>
                      </a:r>
                      <a:r>
                        <a:rPr lang="en-GB" sz="1600" b="0" i="0" strike="noStrike" baseline="0" dirty="0"/>
                        <a:t>ESTIA</a:t>
                      </a:r>
                      <a:endParaRPr lang="en-GB" sz="1600" b="1" i="0" strike="noStrike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500k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Initial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strike="noStrike" baseline="0" dirty="0"/>
                        <a:t>Split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strike="noStrike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27935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3B98A-94C9-D045-B7C8-B7B3B3DEF7BF}"/>
              </a:ext>
            </a:extLst>
          </p:cNvPr>
          <p:cNvSpPr txBox="1"/>
          <p:nvPr/>
        </p:nvSpPr>
        <p:spPr>
          <a:xfrm>
            <a:off x="2207568" y="62642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+ matching </a:t>
            </a:r>
            <a:r>
              <a:rPr lang="en-GB" sz="2000"/>
              <a:t>(ultra) low </a:t>
            </a:r>
            <a:r>
              <a:rPr lang="en-GB" sz="2000" dirty="0"/>
              <a:t>temperature inserts, standard wet/dry cryostats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6C046AE-AA99-3A4F-AD71-07DEAA85BAD3}"/>
              </a:ext>
            </a:extLst>
          </p:cNvPr>
          <p:cNvSpPr/>
          <p:nvPr/>
        </p:nvSpPr>
        <p:spPr>
          <a:xfrm flipV="1">
            <a:off x="273934" y="4942390"/>
            <a:ext cx="243069" cy="54400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20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38"/>
    </mc:Choice>
    <mc:Fallback xmlns="">
      <p:transition spd="slow" advTm="24493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FDD7856-9F7C-0F47-BDDB-BAB08A92E070}"/>
              </a:ext>
            </a:extLst>
          </p:cNvPr>
          <p:cNvGrpSpPr/>
          <p:nvPr/>
        </p:nvGrpSpPr>
        <p:grpSpPr>
          <a:xfrm>
            <a:off x="8789035" y="1365706"/>
            <a:ext cx="3333289" cy="5515342"/>
            <a:chOff x="7968208" y="1482308"/>
            <a:chExt cx="3061102" cy="5064975"/>
          </a:xfrm>
        </p:grpSpPr>
        <p:pic>
          <p:nvPicPr>
            <p:cNvPr id="128" name="Cave MAGIC 20190329 vue 37.JPG" descr="Cave MAGIC 20190329 vue 37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0870" t="15283" r="31151" b="17910"/>
            <a:stretch>
              <a:fillRect/>
            </a:stretch>
          </p:blipFill>
          <p:spPr>
            <a:xfrm flipH="1">
              <a:off x="7968208" y="1482308"/>
              <a:ext cx="3061102" cy="46324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6" name="180921_RFQEB5508 proposal drawing Aug 2018.pdf" descr="180921_RFQEB5508 proposal drawing Aug 2018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9125" t="6199" b="44363"/>
            <a:stretch>
              <a:fillRect/>
            </a:stretch>
          </p:blipFill>
          <p:spPr>
            <a:xfrm rot="5400000">
              <a:off x="7094312" y="2966266"/>
              <a:ext cx="4796170" cy="236586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9" name="French IK contribution to TEFI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493098">
              <a:defRPr sz="5376"/>
            </a:lvl1pPr>
          </a:lstStyle>
          <a:p>
            <a:r>
              <a:rPr lang="en-US" dirty="0"/>
              <a:t>New magnets – FR in-kind</a:t>
            </a:r>
            <a:endParaRPr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875508-787B-0941-9AC5-38F5B30CF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780999"/>
            <a:ext cx="11391056" cy="4949595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solidFill>
                  <a:schemeClr val="tx1"/>
                </a:solidFill>
              </a:rPr>
              <a:t>Large aperture magnet 8T – optimised for single crystal diffraction</a:t>
            </a: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 err="1">
                <a:solidFill>
                  <a:schemeClr val="tx1"/>
                </a:solidFill>
              </a:rPr>
              <a:t>Vertical</a:t>
            </a:r>
            <a:r>
              <a:rPr lang="sv-SE" sz="2400" dirty="0">
                <a:solidFill>
                  <a:schemeClr val="tx1"/>
                </a:solidFill>
              </a:rPr>
              <a:t> split pair magnet, </a:t>
            </a:r>
            <a:r>
              <a:rPr lang="sv-SE" sz="2400" dirty="0" err="1">
                <a:solidFill>
                  <a:schemeClr val="tx1"/>
                </a:solidFill>
              </a:rPr>
              <a:t>extremely</a:t>
            </a:r>
            <a:r>
              <a:rPr lang="sv-SE" sz="2400" dirty="0">
                <a:solidFill>
                  <a:schemeClr val="tx1"/>
                </a:solidFill>
              </a:rPr>
              <a:t>  </a:t>
            </a:r>
            <a:r>
              <a:rPr lang="sv-SE" sz="2400" dirty="0" err="1">
                <a:solidFill>
                  <a:schemeClr val="tx1"/>
                </a:solidFill>
              </a:rPr>
              <a:t>wide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opening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angles</a:t>
            </a:r>
            <a:endParaRPr lang="sv-SE" sz="2400" dirty="0">
              <a:solidFill>
                <a:schemeClr val="tx1"/>
              </a:solidFill>
            </a:endParaRP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 err="1">
                <a:solidFill>
                  <a:schemeClr val="tx1"/>
                </a:solidFill>
              </a:rPr>
              <a:t>Matching</a:t>
            </a:r>
            <a:r>
              <a:rPr lang="sv-SE" sz="2400" dirty="0">
                <a:solidFill>
                  <a:schemeClr val="tx1"/>
                </a:solidFill>
              </a:rPr>
              <a:t> He3/</a:t>
            </a:r>
            <a:r>
              <a:rPr lang="sv-SE" sz="2400" dirty="0" err="1">
                <a:solidFill>
                  <a:schemeClr val="tx1"/>
                </a:solidFill>
              </a:rPr>
              <a:t>dilution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inserts</a:t>
            </a:r>
            <a:endParaRPr lang="sv-SE" sz="2400" dirty="0">
              <a:solidFill>
                <a:schemeClr val="tx1"/>
              </a:solidFill>
            </a:endParaRP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 err="1">
                <a:solidFill>
                  <a:schemeClr val="tx1"/>
                </a:solidFill>
              </a:rPr>
              <a:t>Also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useable</a:t>
            </a:r>
            <a:r>
              <a:rPr lang="sv-SE" sz="2400" dirty="0">
                <a:solidFill>
                  <a:schemeClr val="tx1"/>
                </a:solidFill>
              </a:rPr>
              <a:t> on DREAM, HEIMDAL</a:t>
            </a: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b="1" dirty="0">
                <a:solidFill>
                  <a:schemeClr val="tx1"/>
                </a:solidFill>
              </a:rPr>
              <a:t>CTV </a:t>
            </a:r>
            <a:r>
              <a:rPr lang="sv-SE" sz="2400" b="1" dirty="0" err="1">
                <a:solidFill>
                  <a:schemeClr val="tx1"/>
                </a:solidFill>
              </a:rPr>
              <a:t>completed</a:t>
            </a:r>
            <a:r>
              <a:rPr lang="sv-SE" sz="2400" b="1" dirty="0">
                <a:solidFill>
                  <a:schemeClr val="tx1"/>
                </a:solidFill>
              </a:rPr>
              <a:t> </a:t>
            </a:r>
            <a:r>
              <a:rPr lang="sv-SE" sz="2400" dirty="0">
                <a:solidFill>
                  <a:srgbClr val="00B05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</a:rPr>
              <a:t>✔︎</a:t>
            </a:r>
            <a:endParaRPr lang="sv-SE" sz="2400" b="1" dirty="0">
              <a:solidFill>
                <a:srgbClr val="00B050"/>
              </a:solidFill>
              <a:latin typeface="Wingdings" pitchFamily="2" charset="2"/>
            </a:endParaRPr>
          </a:p>
          <a:p>
            <a:pPr marL="128587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3000" dirty="0" err="1">
                <a:solidFill>
                  <a:schemeClr val="tx1"/>
                </a:solidFill>
              </a:rPr>
              <a:t>Warm</a:t>
            </a:r>
            <a:r>
              <a:rPr lang="sv-SE" sz="3000" dirty="0">
                <a:solidFill>
                  <a:schemeClr val="tx1"/>
                </a:solidFill>
              </a:rPr>
              <a:t> </a:t>
            </a:r>
            <a:r>
              <a:rPr lang="sv-SE" sz="3000" dirty="0" err="1">
                <a:solidFill>
                  <a:schemeClr val="tx1"/>
                </a:solidFill>
              </a:rPr>
              <a:t>bore</a:t>
            </a:r>
            <a:r>
              <a:rPr lang="sv-SE" sz="3000" dirty="0">
                <a:solidFill>
                  <a:schemeClr val="tx1"/>
                </a:solidFill>
              </a:rPr>
              <a:t> 2.5T</a:t>
            </a: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 err="1">
                <a:solidFill>
                  <a:schemeClr val="tx1"/>
                </a:solidFill>
              </a:rPr>
              <a:t>Based</a:t>
            </a:r>
            <a:r>
              <a:rPr lang="sv-SE" sz="2400" dirty="0">
                <a:solidFill>
                  <a:schemeClr val="tx1"/>
                </a:solidFill>
              </a:rPr>
              <a:t> on </a:t>
            </a:r>
            <a:r>
              <a:rPr lang="sv-SE" sz="2400" dirty="0" err="1">
                <a:solidFill>
                  <a:schemeClr val="tx1"/>
                </a:solidFill>
              </a:rPr>
              <a:t>existing</a:t>
            </a:r>
            <a:r>
              <a:rPr lang="sv-SE" sz="2400" dirty="0">
                <a:solidFill>
                  <a:schemeClr val="tx1"/>
                </a:solidFill>
              </a:rPr>
              <a:t> TOFTOF design</a:t>
            </a: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>
                <a:solidFill>
                  <a:schemeClr val="tx1"/>
                </a:solidFill>
              </a:rPr>
              <a:t>Flexible </a:t>
            </a:r>
            <a:r>
              <a:rPr lang="sv-SE" sz="2400" dirty="0" err="1">
                <a:solidFill>
                  <a:schemeClr val="tx1"/>
                </a:solidFill>
              </a:rPr>
              <a:t>temperature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inserts</a:t>
            </a:r>
            <a:endParaRPr lang="sv-SE" sz="2400" dirty="0">
              <a:solidFill>
                <a:schemeClr val="tx1"/>
              </a:solidFill>
            </a:endParaRP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 err="1">
                <a:solidFill>
                  <a:schemeClr val="tx1"/>
                </a:solidFill>
              </a:rPr>
              <a:t>Compatible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across</a:t>
            </a:r>
            <a:r>
              <a:rPr lang="sv-SE" sz="2400" dirty="0">
                <a:solidFill>
                  <a:schemeClr val="tx1"/>
                </a:solidFill>
              </a:rPr>
              <a:t> </a:t>
            </a:r>
            <a:r>
              <a:rPr lang="sv-SE" sz="2400" dirty="0" err="1">
                <a:solidFill>
                  <a:schemeClr val="tx1"/>
                </a:solidFill>
              </a:rPr>
              <a:t>many</a:t>
            </a:r>
            <a:r>
              <a:rPr lang="sv-SE" sz="2400" dirty="0">
                <a:solidFill>
                  <a:schemeClr val="tx1"/>
                </a:solidFill>
              </a:rPr>
              <a:t> instruments.</a:t>
            </a:r>
          </a:p>
          <a:p>
            <a:pPr marL="342900" lvl="1" indent="0" defTabSz="412735">
              <a:buSzPct val="125000"/>
              <a:buNone/>
              <a:defRPr sz="2000" b="0">
                <a:latin typeface="Apple Garamond"/>
                <a:ea typeface="Apple Garamond"/>
                <a:cs typeface="Apple Garamond"/>
                <a:sym typeface="Apple Garamond"/>
              </a:defRPr>
            </a:pPr>
            <a:r>
              <a:rPr lang="sv-SE" sz="2400" dirty="0" err="1">
                <a:solidFill>
                  <a:schemeClr val="tx1"/>
                </a:solidFill>
              </a:rPr>
              <a:t>Principally</a:t>
            </a:r>
            <a:r>
              <a:rPr lang="sv-SE" sz="2400" dirty="0">
                <a:solidFill>
                  <a:schemeClr val="tx1"/>
                </a:solidFill>
              </a:rPr>
              <a:t> ESTIA/LOKI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3" name="Picture 2" descr="https://mlz-garching.de/index.php?rex_img_type=content_noresize&amp;rex_img_file=hts_magnet.jpg">
            <a:extLst>
              <a:ext uri="{FF2B5EF4-FFF2-40B4-BE49-F238E27FC236}">
                <a16:creationId xmlns:a16="http://schemas.microsoft.com/office/drawing/2014/main" id="{D4AAF3FD-3B13-0F4A-BFFD-81A13F68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08" y="3121434"/>
            <a:ext cx="2403601" cy="36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85847"/>
      </p:ext>
    </p:extLst>
  </p:cSld>
  <p:clrMapOvr>
    <a:masterClrMapping/>
  </p:clrMapOvr>
  <p:transition spd="med" advTm="574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1E1E8-3C3C-B445-81EC-D068D1579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HZB second hand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92D43E-BD8D-974D-B31C-C65031A0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591761-2784-B440-87A0-D74BD9F91D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https://www.helmholtz-berlin.de/pubbin/igama_output?modus=datei&amp;did=179">
            <a:extLst>
              <a:ext uri="{FF2B5EF4-FFF2-40B4-BE49-F238E27FC236}">
                <a16:creationId xmlns:a16="http://schemas.microsoft.com/office/drawing/2014/main" id="{0BB52B2D-FE9B-054C-B251-64C557A43A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800" y="1700808"/>
            <a:ext cx="153017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2C8DB6-328F-274B-99BB-8CE760A06B64}"/>
              </a:ext>
            </a:extLst>
          </p:cNvPr>
          <p:cNvSpPr txBox="1"/>
          <p:nvPr/>
        </p:nvSpPr>
        <p:spPr>
          <a:xfrm>
            <a:off x="5364800" y="4300883"/>
            <a:ext cx="171416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VM-2</a:t>
            </a:r>
          </a:p>
          <a:p>
            <a:pPr algn="l"/>
            <a:r>
              <a:rPr lang="en-GB" sz="2000" dirty="0"/>
              <a:t>6.5T asymmetric</a:t>
            </a:r>
          </a:p>
        </p:txBody>
      </p:sp>
      <p:pic>
        <p:nvPicPr>
          <p:cNvPr id="2052" name="Picture 4" descr="Picture">
            <a:extLst>
              <a:ext uri="{FF2B5EF4-FFF2-40B4-BE49-F238E27FC236}">
                <a16:creationId xmlns:a16="http://schemas.microsoft.com/office/drawing/2014/main" id="{68E5C427-D2B9-7041-848E-242F29F8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6" y="1700808"/>
            <a:ext cx="148528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M-1">
            <a:extLst>
              <a:ext uri="{FF2B5EF4-FFF2-40B4-BE49-F238E27FC236}">
                <a16:creationId xmlns:a16="http://schemas.microsoft.com/office/drawing/2014/main" id="{7303BF00-11F3-3441-8161-C7EF74FE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935" y="1702461"/>
            <a:ext cx="1495156" cy="244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7CCEB0-C24F-5540-9C40-F12E8E226DE3}"/>
              </a:ext>
            </a:extLst>
          </p:cNvPr>
          <p:cNvSpPr txBox="1"/>
          <p:nvPr/>
        </p:nvSpPr>
        <p:spPr>
          <a:xfrm>
            <a:off x="1266076" y="422276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VM-1</a:t>
            </a:r>
          </a:p>
          <a:p>
            <a:pPr algn="l"/>
            <a:r>
              <a:rPr lang="en-GB" sz="2000" dirty="0"/>
              <a:t>14.5T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EF8DAC-F235-1949-B0D8-057F90188B97}"/>
              </a:ext>
            </a:extLst>
          </p:cNvPr>
          <p:cNvSpPr txBox="1"/>
          <p:nvPr/>
        </p:nvSpPr>
        <p:spPr>
          <a:xfrm>
            <a:off x="3407728" y="426167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VM-1B</a:t>
            </a:r>
          </a:p>
          <a:p>
            <a:pPr algn="l"/>
            <a:r>
              <a:rPr lang="en-GB" sz="2000" dirty="0"/>
              <a:t>14.8T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2284FE-C4F8-C440-95C7-7DBF085E96C6}"/>
              </a:ext>
            </a:extLst>
          </p:cNvPr>
          <p:cNvSpPr txBox="1"/>
          <p:nvPr/>
        </p:nvSpPr>
        <p:spPr>
          <a:xfrm>
            <a:off x="9045760" y="1844823"/>
            <a:ext cx="2882888" cy="469585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GB" sz="2000" dirty="0"/>
              <a:t>In addition:</a:t>
            </a:r>
          </a:p>
          <a:p>
            <a:pPr algn="l"/>
            <a:r>
              <a:rPr lang="en-GB" sz="2000" dirty="0"/>
              <a:t>2 Dilution inserts</a:t>
            </a:r>
          </a:p>
          <a:p>
            <a:r>
              <a:rPr lang="en-GB" sz="2000" dirty="0"/>
              <a:t>1 </a:t>
            </a:r>
            <a:r>
              <a:rPr lang="en-GB" sz="2000" baseline="30000" dirty="0"/>
              <a:t>3</a:t>
            </a:r>
            <a:r>
              <a:rPr lang="en-GB" sz="2000" dirty="0"/>
              <a:t>He sorption insert</a:t>
            </a:r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pPr algn="l"/>
            <a:r>
              <a:rPr lang="en-GB" sz="2000" dirty="0"/>
              <a:t>Total cost: </a:t>
            </a:r>
          </a:p>
          <a:p>
            <a:pPr algn="l"/>
            <a:r>
              <a:rPr lang="en-GB" sz="2000" dirty="0"/>
              <a:t>€150,000 + integration &amp; </a:t>
            </a:r>
          </a:p>
          <a:p>
            <a:pPr algn="l"/>
            <a:r>
              <a:rPr lang="en-GB" sz="2000" dirty="0"/>
              <a:t>Refurbishment</a:t>
            </a:r>
          </a:p>
          <a:p>
            <a:pPr algn="l"/>
            <a:endParaRPr lang="en-GB" sz="2000" dirty="0"/>
          </a:p>
          <a:p>
            <a:pPr algn="l"/>
            <a:endParaRPr lang="en-GB" sz="2000" dirty="0"/>
          </a:p>
        </p:txBody>
      </p:sp>
      <p:pic>
        <p:nvPicPr>
          <p:cNvPr id="2056" name="Picture 8" descr="https://www.helmholtz-berlin.de/pubbin/igama_output?modus=datei&amp;did=180">
            <a:extLst>
              <a:ext uri="{FF2B5EF4-FFF2-40B4-BE49-F238E27FC236}">
                <a16:creationId xmlns:a16="http://schemas.microsoft.com/office/drawing/2014/main" id="{D12904E5-EE91-4E43-87DF-0200E1C0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55" y="5137164"/>
            <a:ext cx="4238807" cy="14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66682E-BF88-D742-B23E-39031859B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3423" y="4976690"/>
            <a:ext cx="3213385" cy="168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28"/>
    </mc:Choice>
    <mc:Fallback xmlns="">
      <p:transition spd="slow" advTm="14222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07048-8FCC-3A4D-8A7D-275C5B2D9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Agreed timelines  (TA)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49A590B-A051-2A40-9EB0-7BF5EAA5C5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311073"/>
              </p:ext>
            </p:extLst>
          </p:nvPr>
        </p:nvGraphicFramePr>
        <p:xfrm>
          <a:off x="231494" y="1781175"/>
          <a:ext cx="11837195" cy="251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2253">
                  <a:extLst>
                    <a:ext uri="{9D8B030D-6E8A-4147-A177-3AD203B41FA5}">
                      <a16:colId xmlns:a16="http://schemas.microsoft.com/office/drawing/2014/main" val="2159628760"/>
                    </a:ext>
                  </a:extLst>
                </a:gridCol>
                <a:gridCol w="729353">
                  <a:extLst>
                    <a:ext uri="{9D8B030D-6E8A-4147-A177-3AD203B41FA5}">
                      <a16:colId xmlns:a16="http://schemas.microsoft.com/office/drawing/2014/main" val="2442595146"/>
                    </a:ext>
                  </a:extLst>
                </a:gridCol>
                <a:gridCol w="773192">
                  <a:extLst>
                    <a:ext uri="{9D8B030D-6E8A-4147-A177-3AD203B41FA5}">
                      <a16:colId xmlns:a16="http://schemas.microsoft.com/office/drawing/2014/main" val="2349928363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205689656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155982480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188228838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2233197260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773254096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174844911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4102178878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168452895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307201572"/>
                    </a:ext>
                  </a:extLst>
                </a:gridCol>
                <a:gridCol w="853067">
                  <a:extLst>
                    <a:ext uri="{9D8B030D-6E8A-4147-A177-3AD203B41FA5}">
                      <a16:colId xmlns:a16="http://schemas.microsoft.com/office/drawing/2014/main" val="4180749673"/>
                    </a:ext>
                  </a:extLst>
                </a:gridCol>
                <a:gridCol w="844933">
                  <a:extLst>
                    <a:ext uri="{9D8B030D-6E8A-4147-A177-3AD203B41FA5}">
                      <a16:colId xmlns:a16="http://schemas.microsoft.com/office/drawing/2014/main" val="1510260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Q2/22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Q3/22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Q4/22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/>
                        <a:t>Q1/23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557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8T Magnet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6094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2447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2.5 T Warm bore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0633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18029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C4DFDF-2E3B-6D46-9D49-05C41E9F2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FD23A1-00C5-2845-92C1-FC22B160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5A7D55-16D9-8A42-90CF-1BB3AD75FA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5282D2-7A1E-1F40-BBCB-BBF732C1FCFD}"/>
              </a:ext>
            </a:extLst>
          </p:cNvPr>
          <p:cNvGrpSpPr/>
          <p:nvPr/>
        </p:nvGrpSpPr>
        <p:grpSpPr>
          <a:xfrm>
            <a:off x="1701478" y="2260785"/>
            <a:ext cx="10199225" cy="436116"/>
            <a:chOff x="1701478" y="2260785"/>
            <a:chExt cx="10199225" cy="4361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0B704E-2F97-2A43-9625-A4241D8C57B9}"/>
                </a:ext>
              </a:extLst>
            </p:cNvPr>
            <p:cNvSpPr/>
            <p:nvPr/>
          </p:nvSpPr>
          <p:spPr>
            <a:xfrm>
              <a:off x="1701478" y="2260785"/>
              <a:ext cx="555585" cy="123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8F1576-6644-184D-91DE-19B68B2F206C}"/>
                </a:ext>
              </a:extLst>
            </p:cNvPr>
            <p:cNvSpPr/>
            <p:nvPr/>
          </p:nvSpPr>
          <p:spPr>
            <a:xfrm>
              <a:off x="2257063" y="2412054"/>
              <a:ext cx="1608881" cy="9852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3C12CC8-4591-4D4A-B46D-588FD8EA195F}"/>
                </a:ext>
              </a:extLst>
            </p:cNvPr>
            <p:cNvSpPr/>
            <p:nvPr/>
          </p:nvSpPr>
          <p:spPr>
            <a:xfrm>
              <a:off x="3904526" y="2510575"/>
              <a:ext cx="5922380" cy="93729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79FA0C3-1BBE-154E-AB86-0B55DAC6863C}"/>
                </a:ext>
              </a:extLst>
            </p:cNvPr>
            <p:cNvSpPr/>
            <p:nvPr/>
          </p:nvSpPr>
          <p:spPr>
            <a:xfrm>
              <a:off x="9826906" y="2604304"/>
              <a:ext cx="2073797" cy="92597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D4B829-E906-074C-9630-9F2F0B03E8C1}"/>
              </a:ext>
            </a:extLst>
          </p:cNvPr>
          <p:cNvGrpSpPr/>
          <p:nvPr/>
        </p:nvGrpSpPr>
        <p:grpSpPr>
          <a:xfrm>
            <a:off x="1701478" y="3283211"/>
            <a:ext cx="8247740" cy="423556"/>
            <a:chOff x="1803721" y="2242024"/>
            <a:chExt cx="8247740" cy="42355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A23D823-06E9-004C-A0B3-340E2AFD74D3}"/>
                </a:ext>
              </a:extLst>
            </p:cNvPr>
            <p:cNvSpPr/>
            <p:nvPr/>
          </p:nvSpPr>
          <p:spPr>
            <a:xfrm>
              <a:off x="1803721" y="2242024"/>
              <a:ext cx="694481" cy="99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F7A16A-D1E7-3341-99E7-29C7EE25F71D}"/>
                </a:ext>
              </a:extLst>
            </p:cNvPr>
            <p:cNvSpPr/>
            <p:nvPr/>
          </p:nvSpPr>
          <p:spPr>
            <a:xfrm>
              <a:off x="2498202" y="2353850"/>
              <a:ext cx="824913" cy="9852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B58872-4D6F-1044-A109-A97F1A96A2CB}"/>
                </a:ext>
              </a:extLst>
            </p:cNvPr>
            <p:cNvSpPr/>
            <p:nvPr/>
          </p:nvSpPr>
          <p:spPr>
            <a:xfrm>
              <a:off x="3323115" y="2472840"/>
              <a:ext cx="5199797" cy="78542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A4B94F-088D-5840-B5E7-71EFFBC7287E}"/>
                </a:ext>
              </a:extLst>
            </p:cNvPr>
            <p:cNvSpPr/>
            <p:nvPr/>
          </p:nvSpPr>
          <p:spPr>
            <a:xfrm>
              <a:off x="8522912" y="2571851"/>
              <a:ext cx="1528549" cy="93729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72AEB0-41AC-E345-965A-E8920A727929}"/>
              </a:ext>
            </a:extLst>
          </p:cNvPr>
          <p:cNvGrpSpPr/>
          <p:nvPr/>
        </p:nvGrpSpPr>
        <p:grpSpPr>
          <a:xfrm>
            <a:off x="1911816" y="5017177"/>
            <a:ext cx="697336" cy="1066031"/>
            <a:chOff x="1800866" y="2039264"/>
            <a:chExt cx="697336" cy="106603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CC23548-BE9A-0D47-A32B-B3303B45D96C}"/>
                </a:ext>
              </a:extLst>
            </p:cNvPr>
            <p:cNvSpPr/>
            <p:nvPr/>
          </p:nvSpPr>
          <p:spPr>
            <a:xfrm>
              <a:off x="1803721" y="2039264"/>
              <a:ext cx="694481" cy="998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925D10-F163-A94B-A2F3-35FF0CAAD760}"/>
                </a:ext>
              </a:extLst>
            </p:cNvPr>
            <p:cNvSpPr/>
            <p:nvPr/>
          </p:nvSpPr>
          <p:spPr>
            <a:xfrm>
              <a:off x="1800867" y="2361335"/>
              <a:ext cx="683857" cy="9981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8F84D21-541A-FB48-94E2-BE73888C570B}"/>
                </a:ext>
              </a:extLst>
            </p:cNvPr>
            <p:cNvSpPr/>
            <p:nvPr/>
          </p:nvSpPr>
          <p:spPr>
            <a:xfrm flipV="1">
              <a:off x="1803721" y="2683405"/>
              <a:ext cx="694481" cy="99819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FB8EBFC-856E-D640-AA9F-9CD678D981E5}"/>
                </a:ext>
              </a:extLst>
            </p:cNvPr>
            <p:cNvSpPr/>
            <p:nvPr/>
          </p:nvSpPr>
          <p:spPr>
            <a:xfrm>
              <a:off x="1800866" y="3005477"/>
              <a:ext cx="683857" cy="99818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2BE498-50AD-6F42-8281-B74656A5C5E1}"/>
              </a:ext>
            </a:extLst>
          </p:cNvPr>
          <p:cNvSpPr txBox="1"/>
          <p:nvPr/>
        </p:nvSpPr>
        <p:spPr>
          <a:xfrm>
            <a:off x="2741992" y="4882420"/>
            <a:ext cx="1410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Procurement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3E31F7-4FF1-EB4B-9707-82EB5A6F4180}"/>
              </a:ext>
            </a:extLst>
          </p:cNvPr>
          <p:cNvSpPr txBox="1"/>
          <p:nvPr/>
        </p:nvSpPr>
        <p:spPr>
          <a:xfrm>
            <a:off x="2741992" y="5214693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Design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A738DD-E39D-EB41-8ADB-7B15CD153150}"/>
              </a:ext>
            </a:extLst>
          </p:cNvPr>
          <p:cNvSpPr txBox="1"/>
          <p:nvPr/>
        </p:nvSpPr>
        <p:spPr>
          <a:xfrm>
            <a:off x="2741992" y="5546966"/>
            <a:ext cx="140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Manufacture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60139-25FE-274E-B737-FC31AC403DF9}"/>
              </a:ext>
            </a:extLst>
          </p:cNvPr>
          <p:cNvSpPr txBox="1"/>
          <p:nvPr/>
        </p:nvSpPr>
        <p:spPr>
          <a:xfrm>
            <a:off x="2741992" y="5879239"/>
            <a:ext cx="239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Acceptance/Integration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8D8845A-F90D-5943-B2FA-EC3BA7CA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9803" y="4108272"/>
            <a:ext cx="3361876" cy="27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37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5A5B0-7BDA-EA4E-85DF-B24BAC9F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Thoughts &amp;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BFA5-FA3F-FE41-B53F-B22750468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New + second hand gives us good starting suite.  Instruments in 1</a:t>
            </a:r>
            <a:r>
              <a:rPr lang="en-GB" baseline="30000" dirty="0"/>
              <a:t>st</a:t>
            </a:r>
            <a:r>
              <a:rPr lang="en-GB" dirty="0"/>
              <a:t> 8 with high priority magnetic science cases (BIFROST, ESTIA, MAGIC) prioritised, with reasonable cross-compatibility for other instruments</a:t>
            </a:r>
          </a:p>
          <a:p>
            <a:pPr marL="0" indent="0">
              <a:buNone/>
            </a:pPr>
            <a:r>
              <a:rPr lang="en-GB" dirty="0"/>
              <a:t>Looked at </a:t>
            </a:r>
            <a:r>
              <a:rPr lang="en-GB" dirty="0" err="1"/>
              <a:t>recondensing</a:t>
            </a:r>
            <a:r>
              <a:rPr lang="en-GB" dirty="0"/>
              <a:t> options – Extra compressors, </a:t>
            </a:r>
            <a:r>
              <a:rPr lang="en-GB" dirty="0" err="1"/>
              <a:t>flexlines</a:t>
            </a:r>
            <a:r>
              <a:rPr lang="en-GB" dirty="0"/>
              <a:t>. Experience at other facilities shows not 100% effective with regular field changes.  Wet + </a:t>
            </a:r>
            <a:r>
              <a:rPr lang="en-GB" dirty="0" err="1"/>
              <a:t>autofilling</a:t>
            </a:r>
            <a:r>
              <a:rPr lang="en-GB" dirty="0"/>
              <a:t> more reasonable option.</a:t>
            </a:r>
          </a:p>
          <a:p>
            <a:pPr marL="0" indent="0">
              <a:buNone/>
            </a:pPr>
            <a:r>
              <a:rPr lang="en-GB" dirty="0"/>
              <a:t>Clear that mixing top/bottom loading is not optimal.</a:t>
            </a:r>
          </a:p>
          <a:p>
            <a:pPr marL="0" indent="0">
              <a:buNone/>
            </a:pPr>
            <a:r>
              <a:rPr lang="en-GB" dirty="0"/>
              <a:t>Polarisation specialist with extensive magnet design experience (Hal) now joined us.</a:t>
            </a:r>
          </a:p>
          <a:p>
            <a:pPr marL="0" indent="0">
              <a:buNone/>
            </a:pPr>
            <a:r>
              <a:rPr lang="en-GB" dirty="0"/>
              <a:t>Time to revisit prioritisation for next cryomagnet:</a:t>
            </a:r>
          </a:p>
          <a:p>
            <a:pPr marL="266700" lvl="2" indent="-26987">
              <a:buNone/>
            </a:pPr>
            <a:r>
              <a:rPr lang="en-GB" dirty="0"/>
              <a:t>High field spectroscopy optimised? Uncompensated?</a:t>
            </a:r>
          </a:p>
          <a:p>
            <a:pPr marL="266700" lvl="2" indent="-26987">
              <a:buNone/>
            </a:pP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Warm bore?</a:t>
            </a:r>
          </a:p>
          <a:p>
            <a:pPr marL="266700" lvl="2" indent="-26987">
              <a:buNone/>
            </a:pPr>
            <a:r>
              <a:rPr lang="en-GB" dirty="0"/>
              <a:t>Compensated mid-range workhorse? </a:t>
            </a:r>
          </a:p>
          <a:p>
            <a:pPr marL="0" lvl="1" indent="-26987">
              <a:buNone/>
            </a:pPr>
            <a:r>
              <a:rPr lang="en-GB" dirty="0"/>
              <a:t>Question – is cadmium allowed to absorb secondary scattering (not main beam)?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1C892C-26F8-8143-8066-046C363FD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849BD2-948B-1B49-B5C6-1760C1DB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806B25-BEE2-E34E-A0ED-83B58208B5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316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204FD86D-24BE-3646-8870-130BD603FCC5}" vid="{40A9C2FE-C3B8-1C49-A8DB-59176F078E45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1118</TotalTime>
  <Words>496</Words>
  <Application>Microsoft Macintosh PowerPoint</Application>
  <PresentationFormat>Widescreen</PresentationFormat>
  <Paragraphs>125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 Unicode MS</vt:lpstr>
      <vt:lpstr>Apple Garamond</vt:lpstr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Magnet Sample environment</vt:lpstr>
      <vt:lpstr>Cryomagnets + LT</vt:lpstr>
      <vt:lpstr>New magnets – FR in-kind</vt:lpstr>
      <vt:lpstr>HZB second hand items</vt:lpstr>
      <vt:lpstr>Agreed timelines  (TA)</vt:lpstr>
      <vt:lpstr>Thoughts &amp; Conclusions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Holmes</dc:creator>
  <cp:lastModifiedBy>Alex Holmes</cp:lastModifiedBy>
  <cp:revision>20</cp:revision>
  <cp:lastPrinted>2019-03-08T10:27:30Z</cp:lastPrinted>
  <dcterms:created xsi:type="dcterms:W3CDTF">2020-02-26T13:22:11Z</dcterms:created>
  <dcterms:modified xsi:type="dcterms:W3CDTF">2020-02-27T08:00:11Z</dcterms:modified>
</cp:coreProperties>
</file>