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75" r:id="rId4"/>
    <p:sldId id="278" r:id="rId5"/>
    <p:sldId id="279" r:id="rId6"/>
    <p:sldId id="280" r:id="rId7"/>
    <p:sldId id="281" r:id="rId8"/>
    <p:sldId id="277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3" autoAdjust="0"/>
    <p:restoredTop sz="94681" autoAdjust="0"/>
  </p:normalViewPr>
  <p:slideViewPr>
    <p:cSldViewPr snapToGrid="0" snapToObjects="1">
      <p:cViewPr varScale="1">
        <p:scale>
          <a:sx n="127" d="100"/>
          <a:sy n="127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2020-02-27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97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64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2020-02-27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2020-02-27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seroffice.ess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trons4europ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GB" dirty="0"/>
              <a:t>ESS User Office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Carina </a:t>
            </a:r>
            <a:r>
              <a:rPr lang="en-GB" dirty="0" err="1"/>
              <a:t>Lobley</a:t>
            </a:r>
            <a:r>
              <a:rPr lang="en-GB" dirty="0"/>
              <a:t>, </a:t>
            </a:r>
          </a:p>
          <a:p>
            <a:r>
              <a:rPr lang="en-GB" dirty="0"/>
              <a:t>Science Coordination and User Office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2020-02-27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 – User Infrastructure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IKON February 2020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User Access to a large research infrastructures is a problem with many stakeholders</a:t>
            </a:r>
          </a:p>
          <a:p>
            <a:endParaRPr lang="en-GB" dirty="0"/>
          </a:p>
          <a:p>
            <a:r>
              <a:rPr lang="en-GB" dirty="0"/>
              <a:t>Similar information is needed for a range of functions: this is typically collected within User Office Software</a:t>
            </a:r>
          </a:p>
          <a:p>
            <a:endParaRPr lang="en-GB" dirty="0"/>
          </a:p>
          <a:p>
            <a:r>
              <a:rPr lang="en-GB" dirty="0"/>
              <a:t>Building the management functions for the User Office is a multi-faceted problem.</a:t>
            </a:r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2AF313-6C70-8F41-A36B-48808394EF8F}"/>
              </a:ext>
            </a:extLst>
          </p:cNvPr>
          <p:cNvGrpSpPr/>
          <p:nvPr/>
        </p:nvGrpSpPr>
        <p:grpSpPr>
          <a:xfrm>
            <a:off x="6469832" y="1140682"/>
            <a:ext cx="4849611" cy="5116617"/>
            <a:chOff x="733468" y="926441"/>
            <a:chExt cx="5700395" cy="601424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F3FEEB-3D6A-CA40-A951-0B95FFAC8ABC}"/>
                </a:ext>
              </a:extLst>
            </p:cNvPr>
            <p:cNvSpPr/>
            <p:nvPr/>
          </p:nvSpPr>
          <p:spPr>
            <a:xfrm>
              <a:off x="2337220" y="2663950"/>
              <a:ext cx="2520280" cy="25202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User Office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0C97F5-E95E-3242-B13C-DA0EA95E8239}"/>
                </a:ext>
              </a:extLst>
            </p:cNvPr>
            <p:cNvSpPr/>
            <p:nvPr/>
          </p:nvSpPr>
          <p:spPr>
            <a:xfrm>
              <a:off x="2214594" y="926441"/>
              <a:ext cx="1820818" cy="182081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User Database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56AA50B-B83B-6A4A-B079-871BA45A2ECC}"/>
                </a:ext>
              </a:extLst>
            </p:cNvPr>
            <p:cNvSpPr/>
            <p:nvPr/>
          </p:nvSpPr>
          <p:spPr>
            <a:xfrm>
              <a:off x="4336395" y="1647796"/>
              <a:ext cx="1820818" cy="182081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Proposals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C810A9-B334-8448-B3AB-B08DE9BF6F9B}"/>
                </a:ext>
              </a:extLst>
            </p:cNvPr>
            <p:cNvSpPr/>
            <p:nvPr/>
          </p:nvSpPr>
          <p:spPr>
            <a:xfrm>
              <a:off x="4613045" y="3796224"/>
              <a:ext cx="1820818" cy="1820818"/>
            </a:xfrm>
            <a:prstGeom prst="ellipse">
              <a:avLst/>
            </a:prstGeom>
            <a:solidFill>
              <a:srgbClr val="0090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Resource Access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965DDE-6CA6-7245-A0FC-A590C6305D45}"/>
                </a:ext>
              </a:extLst>
            </p:cNvPr>
            <p:cNvSpPr/>
            <p:nvPr/>
          </p:nvSpPr>
          <p:spPr>
            <a:xfrm>
              <a:off x="3031891" y="5119866"/>
              <a:ext cx="1820818" cy="1820818"/>
            </a:xfrm>
            <a:prstGeom prst="ellipse">
              <a:avLst/>
            </a:prstGeom>
            <a:solidFill>
              <a:srgbClr val="7A81FF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Admin &amp; Support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9D8471-0C3B-7245-8CD9-82EC92A24426}"/>
                </a:ext>
              </a:extLst>
            </p:cNvPr>
            <p:cNvSpPr/>
            <p:nvPr/>
          </p:nvSpPr>
          <p:spPr>
            <a:xfrm>
              <a:off x="733468" y="2291806"/>
              <a:ext cx="1820818" cy="182081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Manage Samples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906FBC-AADB-5B4A-BFDB-F4B77BDAE7EB}"/>
                </a:ext>
              </a:extLst>
            </p:cNvPr>
            <p:cNvSpPr/>
            <p:nvPr/>
          </p:nvSpPr>
          <p:spPr>
            <a:xfrm>
              <a:off x="1091241" y="4444933"/>
              <a:ext cx="1820818" cy="182081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Publishing &amp; Reporting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754999-CDEB-1941-B36C-B6E8133E6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9" y="1356395"/>
            <a:ext cx="9696400" cy="518007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Office Software – User Registration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IKON February 2020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596" y="4020475"/>
            <a:ext cx="3727252" cy="2667956"/>
          </a:xfrm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Users can now register at </a:t>
            </a:r>
            <a:r>
              <a:rPr lang="en-GB" dirty="0">
                <a:hlinkClick r:id="rId4"/>
              </a:rPr>
              <a:t>www.useroffice.ess.eu</a:t>
            </a:r>
            <a:endParaRPr lang="en-GB" dirty="0"/>
          </a:p>
          <a:p>
            <a:r>
              <a:rPr lang="en-GB" dirty="0"/>
              <a:t>Privacy notice is agreed on registration </a:t>
            </a:r>
          </a:p>
          <a:p>
            <a:r>
              <a:rPr lang="en-GB" dirty="0"/>
              <a:t>Cookie policy is agreed on registration</a:t>
            </a:r>
          </a:p>
          <a:p>
            <a:pPr marL="144000" lvl="1" indent="0">
              <a:buNone/>
            </a:pPr>
            <a:endParaRPr lang="en-US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20" y="265373"/>
            <a:ext cx="10029866" cy="657339"/>
          </a:xfrm>
        </p:spPr>
        <p:txBody>
          <a:bodyPr/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Office Software – Proposal Submission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en-GB" dirty="0"/>
              <a:t>IKON February 2020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89464-8C91-354B-9549-E0D08B860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"/>
          <a:stretch/>
        </p:blipFill>
        <p:spPr>
          <a:xfrm>
            <a:off x="668223" y="1379894"/>
            <a:ext cx="10200456" cy="46805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D93AB6-D9F7-FC40-A8B7-2659A03F7B74}"/>
              </a:ext>
            </a:extLst>
          </p:cNvPr>
          <p:cNvSpPr txBox="1"/>
          <p:nvPr/>
        </p:nvSpPr>
        <p:spPr>
          <a:xfrm>
            <a:off x="10101271" y="1775932"/>
            <a:ext cx="1296144" cy="43204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solidFill>
                  <a:srgbClr val="666666"/>
                </a:solidFill>
              </a:rPr>
              <a:t>Key 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858031-7EF1-A84C-A5C3-0D84486785F3}"/>
              </a:ext>
            </a:extLst>
          </p:cNvPr>
          <p:cNvSpPr txBox="1"/>
          <p:nvPr/>
        </p:nvSpPr>
        <p:spPr>
          <a:xfrm>
            <a:off x="9093159" y="3402282"/>
            <a:ext cx="1695400" cy="43204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solidFill>
                  <a:srgbClr val="666666"/>
                </a:solidFill>
              </a:rPr>
              <a:t>Proposal hints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E6CEA6-580C-024A-AC5B-FFA33AD396F6}"/>
              </a:ext>
            </a:extLst>
          </p:cNvPr>
          <p:cNvSpPr/>
          <p:nvPr/>
        </p:nvSpPr>
        <p:spPr>
          <a:xfrm>
            <a:off x="6860911" y="1595918"/>
            <a:ext cx="3240360" cy="7920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39547C-9D9E-6C47-A623-6A32D3D1EFBA}"/>
              </a:ext>
            </a:extLst>
          </p:cNvPr>
          <p:cNvSpPr/>
          <p:nvPr/>
        </p:nvSpPr>
        <p:spPr>
          <a:xfrm>
            <a:off x="3116495" y="1919954"/>
            <a:ext cx="3507692" cy="4680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BE9DD-4DCF-B74A-934D-340E9EDE81AB}"/>
              </a:ext>
            </a:extLst>
          </p:cNvPr>
          <p:cNvSpPr/>
          <p:nvPr/>
        </p:nvSpPr>
        <p:spPr>
          <a:xfrm>
            <a:off x="3116495" y="3264430"/>
            <a:ext cx="5976664" cy="7077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B04F4-AB65-CA4C-925D-1B6C015982BC}"/>
              </a:ext>
            </a:extLst>
          </p:cNvPr>
          <p:cNvSpPr txBox="1"/>
          <p:nvPr/>
        </p:nvSpPr>
        <p:spPr>
          <a:xfrm>
            <a:off x="2108383" y="1940908"/>
            <a:ext cx="1113656" cy="43204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solidFill>
                  <a:srgbClr val="666666"/>
                </a:solidFill>
              </a:rPr>
              <a:t>Call info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C1047A-0FC0-9841-86E7-6F2E31F327CC}"/>
              </a:ext>
            </a:extLst>
          </p:cNvPr>
          <p:cNvSpPr/>
          <p:nvPr/>
        </p:nvSpPr>
        <p:spPr>
          <a:xfrm>
            <a:off x="3132643" y="4848606"/>
            <a:ext cx="6824612" cy="12118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BE3837-8765-CD48-BEEF-A199BD596F91}"/>
              </a:ext>
            </a:extLst>
          </p:cNvPr>
          <p:cNvSpPr txBox="1"/>
          <p:nvPr/>
        </p:nvSpPr>
        <p:spPr>
          <a:xfrm>
            <a:off x="10101271" y="5046138"/>
            <a:ext cx="2030441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2000" dirty="0">
                <a:solidFill>
                  <a:srgbClr val="666666"/>
                </a:solidFill>
              </a:rPr>
              <a:t>List of proposals involving this user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8053E-B8C3-0A45-AC39-70FB67200E9F}"/>
              </a:ext>
            </a:extLst>
          </p:cNvPr>
          <p:cNvSpPr/>
          <p:nvPr/>
        </p:nvSpPr>
        <p:spPr>
          <a:xfrm>
            <a:off x="668223" y="1379894"/>
            <a:ext cx="1224136" cy="12961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CF5A99-A002-0343-8AD7-BE63E24732CB}"/>
              </a:ext>
            </a:extLst>
          </p:cNvPr>
          <p:cNvSpPr txBox="1"/>
          <p:nvPr/>
        </p:nvSpPr>
        <p:spPr>
          <a:xfrm>
            <a:off x="476879" y="2677027"/>
            <a:ext cx="1881064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solidFill>
                  <a:srgbClr val="666666"/>
                </a:solidFill>
              </a:rPr>
              <a:t>Navigation pane</a:t>
            </a: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4CFDD2DA-CA9A-4048-BE98-364CA4DD1A9B}"/>
              </a:ext>
            </a:extLst>
          </p:cNvPr>
          <p:cNvSpPr/>
          <p:nvPr/>
        </p:nvSpPr>
        <p:spPr>
          <a:xfrm rot="19827302">
            <a:off x="2186379" y="2499334"/>
            <a:ext cx="7334500" cy="1996507"/>
          </a:xfrm>
          <a:prstGeom prst="doubleWave">
            <a:avLst>
              <a:gd name="adj1" fmla="val 12500"/>
              <a:gd name="adj2" fmla="val 108"/>
            </a:avLst>
          </a:prstGeom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Demax</a:t>
            </a:r>
            <a:r>
              <a:rPr lang="en-GB" dirty="0"/>
              <a:t> 2</a:t>
            </a:r>
            <a:r>
              <a:rPr lang="en-GB" baseline="30000" dirty="0"/>
              <a:t>nd</a:t>
            </a:r>
            <a:r>
              <a:rPr lang="en-GB" dirty="0"/>
              <a:t> pilot call for proposals closes Friday 28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</p:txBody>
      </p:sp>
    </p:spTree>
    <p:extLst>
      <p:ext uri="{BB962C8B-B14F-4D97-AF65-F5344CB8AC3E}">
        <p14:creationId xmlns:p14="http://schemas.microsoft.com/office/powerpoint/2010/main" val="38388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EEEB28-26CB-9D48-A4F3-611B677D1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519792" y="922712"/>
            <a:ext cx="10829911" cy="522877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10152426" cy="657339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Office Software – Flexible Proposal Design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IKON February 2020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900" y="2951528"/>
            <a:ext cx="4548896" cy="3088664"/>
          </a:xfr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Proposal prepared like any online form builder or survey site</a:t>
            </a:r>
          </a:p>
          <a:p>
            <a:r>
              <a:rPr lang="en-GB" dirty="0"/>
              <a:t>Complete flexibility so no requirement for software skills in redesigning the proposal questions</a:t>
            </a:r>
          </a:p>
          <a:p>
            <a:r>
              <a:rPr lang="en-GB" dirty="0"/>
              <a:t>Easy to make dynamic questions</a:t>
            </a:r>
          </a:p>
          <a:p>
            <a:r>
              <a:rPr lang="en-GB" dirty="0"/>
              <a:t>Very powerful throughout the software</a:t>
            </a:r>
          </a:p>
          <a:p>
            <a:pPr marL="144000" lvl="1" indent="0">
              <a:buNone/>
            </a:pPr>
            <a:endParaRPr lang="en-US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30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82E7-AC8F-0D46-BF01-035205CC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45419-DFCC-F34B-9F5B-7FBAD67C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IKON February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4A200-F03F-1E4D-BE85-41B7ED40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E96E7-E827-F744-874A-0EDF9BDC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User Office is a connection between the stakeholders involved in ensuring safe, timely access to ESS resources</a:t>
            </a:r>
          </a:p>
          <a:p>
            <a:endParaRPr lang="en-GB" sz="2400" dirty="0"/>
          </a:p>
          <a:p>
            <a:r>
              <a:rPr lang="en-GB" sz="2400" dirty="0"/>
              <a:t>ESS is already a user facility, with DEMAX operating calls for proposals</a:t>
            </a:r>
          </a:p>
          <a:p>
            <a:endParaRPr lang="en-GB" sz="2400" dirty="0"/>
          </a:p>
          <a:p>
            <a:r>
              <a:rPr lang="en-GB" sz="2400" dirty="0"/>
              <a:t>User Office Software is the tool that enables this to happen in a smooth and regulated way</a:t>
            </a:r>
          </a:p>
          <a:p>
            <a:endParaRPr lang="en-GB" sz="2400" dirty="0"/>
          </a:p>
          <a:p>
            <a:r>
              <a:rPr lang="en-GB" sz="2400" dirty="0"/>
              <a:t>You can register as an ESS User at </a:t>
            </a:r>
            <a:r>
              <a:rPr lang="en-GB" sz="2400" dirty="0" err="1"/>
              <a:t>useroffice.ess.eu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4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45419-DFCC-F34B-9F5B-7FBAD67C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IKON February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4A200-F03F-1E4D-BE85-41B7ED40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E96E7-E827-F744-874A-0EDF9BDC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275" y="1209892"/>
            <a:ext cx="5906583" cy="4768062"/>
          </a:xfrm>
        </p:spPr>
        <p:txBody>
          <a:bodyPr/>
          <a:lstStyle/>
          <a:p>
            <a:r>
              <a:rPr lang="en-GB" sz="2400" b="1" dirty="0"/>
              <a:t>Date:</a:t>
            </a:r>
            <a:r>
              <a:rPr lang="en-GB" sz="2400" dirty="0"/>
              <a:t> Weds 23</a:t>
            </a:r>
            <a:r>
              <a:rPr lang="en-GB" sz="2400" baseline="30000" dirty="0"/>
              <a:t>rd</a:t>
            </a:r>
            <a:r>
              <a:rPr lang="en-GB" sz="2400" dirty="0"/>
              <a:t> – Fri 25</a:t>
            </a:r>
            <a:r>
              <a:rPr lang="en-GB" sz="2400" baseline="30000" dirty="0"/>
              <a:t>th</a:t>
            </a:r>
            <a:r>
              <a:rPr lang="en-GB" sz="2400" dirty="0"/>
              <a:t> September 2020</a:t>
            </a:r>
          </a:p>
          <a:p>
            <a:r>
              <a:rPr lang="en-GB" sz="2400" b="1" dirty="0"/>
              <a:t>Venue:</a:t>
            </a:r>
            <a:r>
              <a:rPr lang="en-GB" sz="2400" dirty="0"/>
              <a:t> Central Lund</a:t>
            </a:r>
          </a:p>
          <a:p>
            <a:r>
              <a:rPr lang="en-GB" sz="2400" b="1" dirty="0"/>
              <a:t>Plenary Lectures: </a:t>
            </a:r>
            <a:r>
              <a:rPr lang="en-GB" sz="2400" dirty="0"/>
              <a:t>focussed on the societal impact of neutron science</a:t>
            </a:r>
          </a:p>
          <a:p>
            <a:r>
              <a:rPr lang="en-GB" sz="2400" b="1" dirty="0"/>
              <a:t>Parallel Sessions: </a:t>
            </a:r>
            <a:r>
              <a:rPr lang="en-GB" sz="2400" dirty="0"/>
              <a:t>up to five sessions in parallel for detailed discussions ranging from fundamental physics to the life sciences</a:t>
            </a:r>
          </a:p>
          <a:p>
            <a:endParaRPr lang="en-GB" sz="2400" dirty="0"/>
          </a:p>
          <a:p>
            <a:r>
              <a:rPr lang="en-GB" sz="2400" dirty="0">
                <a:solidFill>
                  <a:schemeClr val="accent5"/>
                </a:solidFill>
              </a:rPr>
              <a:t>Registration </a:t>
            </a:r>
            <a:r>
              <a:rPr lang="en-GB" sz="2400">
                <a:solidFill>
                  <a:schemeClr val="accent5"/>
                </a:solidFill>
              </a:rPr>
              <a:t>opens soon!</a:t>
            </a:r>
            <a:endParaRPr lang="en-GB" sz="240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B69B4-539F-C14C-B704-61C606DB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76672"/>
            <a:ext cx="5020525" cy="4365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FBF43-5C37-1F4B-8D5F-9C6A53E9A1EB}"/>
              </a:ext>
            </a:extLst>
          </p:cNvPr>
          <p:cNvSpPr txBox="1"/>
          <p:nvPr/>
        </p:nvSpPr>
        <p:spPr>
          <a:xfrm>
            <a:off x="973414" y="5188215"/>
            <a:ext cx="4176464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sv-SE" sz="2000" dirty="0">
                <a:hlinkClick r:id="rId3"/>
              </a:rPr>
              <a:t>http://www.neutrons4europe.com/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45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48</TotalTime>
  <Words>325</Words>
  <Application>Microsoft Macintosh PowerPoint</Application>
  <PresentationFormat>Widescreen</PresentationFormat>
  <Paragraphs>64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ESS User Office</vt:lpstr>
      <vt:lpstr>ESS – User Infrastructure</vt:lpstr>
      <vt:lpstr>User Office Software – User Registration</vt:lpstr>
      <vt:lpstr>User Office Software – Proposal Submission</vt:lpstr>
      <vt:lpstr>User Office Software – Flexible Proposal Design</vt:lpstr>
      <vt:lpstr>Summary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User Office</dc:title>
  <dc:creator>Microsoft Office User</dc:creator>
  <cp:lastModifiedBy>Microsoft Office User</cp:lastModifiedBy>
  <cp:revision>4</cp:revision>
  <cp:lastPrinted>2019-03-08T10:27:30Z</cp:lastPrinted>
  <dcterms:created xsi:type="dcterms:W3CDTF">2020-02-17T09:18:16Z</dcterms:created>
  <dcterms:modified xsi:type="dcterms:W3CDTF">2020-02-27T07:10:15Z</dcterms:modified>
</cp:coreProperties>
</file>