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4" r:id="rId2"/>
    <p:sldId id="504" r:id="rId3"/>
    <p:sldId id="536" r:id="rId4"/>
    <p:sldId id="529" r:id="rId5"/>
    <p:sldId id="530" r:id="rId6"/>
    <p:sldId id="516" r:id="rId7"/>
    <p:sldId id="520" r:id="rId8"/>
    <p:sldId id="531" r:id="rId9"/>
    <p:sldId id="528" r:id="rId10"/>
    <p:sldId id="532" r:id="rId11"/>
    <p:sldId id="535" r:id="rId12"/>
    <p:sldId id="363" r:id="rId13"/>
    <p:sldId id="521" r:id="rId14"/>
    <p:sldId id="509" r:id="rId15"/>
    <p:sldId id="534" r:id="rId16"/>
    <p:sldId id="524" r:id="rId17"/>
    <p:sldId id="538" r:id="rId18"/>
    <p:sldId id="533" r:id="rId19"/>
    <p:sldId id="355" r:id="rId20"/>
    <p:sldId id="526" r:id="rId21"/>
    <p:sldId id="510" r:id="rId2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C98"/>
    <a:srgbClr val="DAEFDB"/>
    <a:srgbClr val="F5F1B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1" autoAdjust="0"/>
    <p:restoredTop sz="96421" autoAdjust="0"/>
  </p:normalViewPr>
  <p:slideViewPr>
    <p:cSldViewPr>
      <p:cViewPr varScale="1">
        <p:scale>
          <a:sx n="150" d="100"/>
          <a:sy n="150" d="100"/>
        </p:scale>
        <p:origin x="1696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7404E-F755-DC49-A3B7-DBA9C05EA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7F9A0-1F83-054A-B7C4-77699913C0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FFB5-21DB-234C-94AB-22A05162940C}" type="datetimeFigureOut">
              <a:t>25/02/2020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D1E5-BCB9-B745-ACCE-1038747D3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E7C2-33D6-324F-8EB8-0344173B9C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9C2A9-4A55-C049-B33E-0FC1BFD85CC8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791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2020-02-25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Downstream of the</a:t>
            </a:r>
            <a:br>
              <a:rPr lang="en-US" sz="4000" dirty="0"/>
            </a:br>
            <a:r>
              <a:rPr lang="en-US" sz="4000" dirty="0"/>
              <a:t>Readout Master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921394-DFAC-5B45-AC0B-F51C18D6F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1800">
                <a:solidFill>
                  <a:schemeClr val="bg1"/>
                </a:solidFill>
              </a:rPr>
              <a:t>Morten Jagd Christensen</a:t>
            </a:r>
          </a:p>
          <a:p>
            <a:r>
              <a:rPr lang="da-DK" sz="1800">
                <a:solidFill>
                  <a:schemeClr val="bg1"/>
                </a:solidFill>
              </a:rPr>
              <a:t>Data Management and Software Centre</a:t>
            </a:r>
          </a:p>
          <a:p>
            <a:r>
              <a:rPr lang="da-DK" sz="1800">
                <a:solidFill>
                  <a:schemeClr val="bg1"/>
                </a:solidFill>
              </a:rPr>
              <a:t>Experiment Control and Data Curation </a:t>
            </a:r>
          </a:p>
        </p:txBody>
      </p:sp>
    </p:spTree>
    <p:extLst>
      <p:ext uri="{BB962C8B-B14F-4D97-AF65-F5344CB8AC3E}">
        <p14:creationId xmlns:p14="http://schemas.microsoft.com/office/powerpoint/2010/main" val="393439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1BA7-21DF-D640-96FA-26C05A8B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D9808-F8F1-3C49-91F2-24023B8F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ED40C-9148-3F4C-96CF-C1994C4CAADA}"/>
              </a:ext>
            </a:extLst>
          </p:cNvPr>
          <p:cNvSpPr txBox="1"/>
          <p:nvPr/>
        </p:nvSpPr>
        <p:spPr>
          <a:xfrm>
            <a:off x="755576" y="3009831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>
                <a:latin typeface="Arial Rounded MT Bold" panose="020F0704030504030204" pitchFamily="34" charset="77"/>
              </a:rPr>
              <a:t>”</a:t>
            </a:r>
            <a:r>
              <a:rPr lang="da-DK" sz="3600"/>
              <a:t>a reference dataset is a </a:t>
            </a:r>
            <a:r>
              <a:rPr lang="da-DK" sz="3600" b="1"/>
              <a:t>collection</a:t>
            </a:r>
            <a:r>
              <a:rPr lang="da-DK" sz="3600"/>
              <a:t> of digitized </a:t>
            </a:r>
            <a:r>
              <a:rPr lang="da-DK" sz="3600" b="1"/>
              <a:t>data</a:t>
            </a:r>
            <a:r>
              <a:rPr lang="da-DK" sz="3600"/>
              <a:t> from a detector readout which has a </a:t>
            </a:r>
            <a:r>
              <a:rPr lang="da-DK" sz="3600" b="1"/>
              <a:t>well defined interpretation</a:t>
            </a:r>
            <a:r>
              <a:rPr lang="da-DK" sz="3600">
                <a:latin typeface="Arial Rounded MT Bold" panose="020F0704030504030204" pitchFamily="34" charset="77"/>
              </a:rPr>
              <a:t>”</a:t>
            </a:r>
            <a:r>
              <a:rPr lang="da-DK" sz="3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19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1BA7-21DF-D640-96FA-26C05A8B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D9808-F8F1-3C49-91F2-24023B8F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ED40C-9148-3F4C-96CF-C1994C4CAADA}"/>
              </a:ext>
            </a:extLst>
          </p:cNvPr>
          <p:cNvSpPr txBox="1"/>
          <p:nvPr/>
        </p:nvSpPr>
        <p:spPr>
          <a:xfrm>
            <a:off x="755576" y="3009831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>
                <a:latin typeface="Arial Rounded MT Bold" panose="020F0704030504030204" pitchFamily="34" charset="77"/>
              </a:rPr>
              <a:t>”</a:t>
            </a:r>
            <a:r>
              <a:rPr lang="da-DK" sz="3600" b="1"/>
              <a:t>we need </a:t>
            </a:r>
            <a:r>
              <a:rPr lang="da-DK" sz="3600"/>
              <a:t>reference datasets in order to </a:t>
            </a:r>
            <a:r>
              <a:rPr lang="da-DK" sz="3600" b="1"/>
              <a:t>deliver</a:t>
            </a:r>
            <a:r>
              <a:rPr lang="da-DK" sz="3600"/>
              <a:t> </a:t>
            </a:r>
            <a:r>
              <a:rPr lang="da-DK" sz="3600" b="1"/>
              <a:t>software</a:t>
            </a:r>
            <a:r>
              <a:rPr lang="da-DK" sz="3600"/>
              <a:t> for event processing</a:t>
            </a:r>
            <a:r>
              <a:rPr lang="da-DK" sz="3600">
                <a:latin typeface="Arial Rounded MT Bold" panose="020F0704030504030204" pitchFamily="34" charset="77"/>
              </a:rPr>
              <a:t>”</a:t>
            </a:r>
            <a:r>
              <a:rPr lang="da-DK" sz="3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45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1"/>
          <a:stretch/>
        </p:blipFill>
        <p:spPr>
          <a:xfrm>
            <a:off x="457200" y="1916832"/>
            <a:ext cx="4248472" cy="400506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600700" y="1916832"/>
            <a:ext cx="3435796" cy="3689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b="1" i="1" dirty="0"/>
              <a:t>Algorithm Description</a:t>
            </a:r>
          </a:p>
          <a:p>
            <a:r>
              <a:rPr lang="en-US" sz="1800" i="1" dirty="0"/>
              <a:t>Email, paper, report, whiteboard walk-through</a:t>
            </a:r>
          </a:p>
          <a:p>
            <a:endParaRPr lang="en-US" sz="1800" i="1" dirty="0"/>
          </a:p>
          <a:p>
            <a:pPr marL="0" indent="0">
              <a:buNone/>
            </a:pPr>
            <a:r>
              <a:rPr lang="en-US" sz="1800" b="1" i="1" dirty="0"/>
              <a:t>Prototype implementation</a:t>
            </a:r>
          </a:p>
          <a:p>
            <a:r>
              <a:rPr lang="en-US" sz="1800" dirty="0"/>
              <a:t>C/C++, Python</a:t>
            </a:r>
          </a:p>
          <a:p>
            <a:endParaRPr lang="en-US" sz="1800" i="1" dirty="0"/>
          </a:p>
          <a:p>
            <a:pPr marL="0" indent="0">
              <a:buNone/>
            </a:pPr>
            <a:r>
              <a:rPr lang="en-US" sz="1800" b="1" i="1" dirty="0"/>
              <a:t>Analyzed reference data </a:t>
            </a:r>
          </a:p>
          <a:p>
            <a:r>
              <a:rPr lang="en-US" sz="1800" dirty="0"/>
              <a:t>Text/binary files, </a:t>
            </a:r>
            <a:r>
              <a:rPr lang="en-US" sz="1800" dirty="0" err="1"/>
              <a:t>wireshark</a:t>
            </a:r>
            <a:r>
              <a:rPr lang="en-US" sz="1800" dirty="0"/>
              <a:t> captures, C or C++ arrays</a:t>
            </a:r>
          </a:p>
        </p:txBody>
      </p:sp>
    </p:spTree>
    <p:extLst>
      <p:ext uri="{BB962C8B-B14F-4D97-AF65-F5344CB8AC3E}">
        <p14:creationId xmlns:p14="http://schemas.microsoft.com/office/powerpoint/2010/main" val="374822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47F6-B712-6C4E-8DAB-00B81F82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EA4EA-B7DA-0F46-B90B-C8AAF1FD387A}"/>
              </a:ext>
            </a:extLst>
          </p:cNvPr>
          <p:cNvSpPr txBox="1"/>
          <p:nvPr/>
        </p:nvSpPr>
        <p:spPr>
          <a:xfrm>
            <a:off x="0" y="288951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b="1">
                <a:solidFill>
                  <a:srgbClr val="0094CA"/>
                </a:solidFill>
              </a:rPr>
              <a:t>Speed Up</a:t>
            </a:r>
          </a:p>
        </p:txBody>
      </p:sp>
    </p:spTree>
    <p:extLst>
      <p:ext uri="{BB962C8B-B14F-4D97-AF65-F5344CB8AC3E}">
        <p14:creationId xmlns:p14="http://schemas.microsoft.com/office/powerpoint/2010/main" val="179014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DD161-2EEC-0945-8183-6A4C46BB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System 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37D6A-2D90-7440-A20E-FE56DD4E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98A3108-1CDF-F740-B9C3-85EFCD7F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2"/>
          <a:stretch/>
        </p:blipFill>
        <p:spPr>
          <a:xfrm>
            <a:off x="179512" y="2348880"/>
            <a:ext cx="3877184" cy="3168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A4732-7BBE-B841-8D7F-DA2E9ABE34B4}"/>
              </a:ext>
            </a:extLst>
          </p:cNvPr>
          <p:cNvSpPr txBox="1"/>
          <p:nvPr/>
        </p:nvSpPr>
        <p:spPr>
          <a:xfrm>
            <a:off x="4427984" y="2623552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>
                <a:latin typeface="Arial Rounded MT Bold" panose="020F0704030504030204" pitchFamily="34" charset="77"/>
              </a:rPr>
              <a:t>”</a:t>
            </a:r>
            <a:r>
              <a:rPr lang="da-DK" sz="2800"/>
              <a:t>With high flux comes high data rates. Multiple EFUs will be needed for most instru-ments . We need to consider how to speed up processing by parallelisation</a:t>
            </a:r>
            <a:r>
              <a:rPr lang="da-DK" sz="2800" b="1">
                <a:latin typeface="Arial Rounded MT Bold" panose="020F0704030504030204" pitchFamily="34" charset="77"/>
              </a:rPr>
              <a:t>”</a:t>
            </a:r>
            <a:endParaRPr lang="da-DK" sz="2800" b="1"/>
          </a:p>
        </p:txBody>
      </p:sp>
    </p:spTree>
    <p:extLst>
      <p:ext uri="{BB962C8B-B14F-4D97-AF65-F5344CB8AC3E}">
        <p14:creationId xmlns:p14="http://schemas.microsoft.com/office/powerpoint/2010/main" val="69705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47F6-B712-6C4E-8DAB-00B81F82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EA4EA-B7DA-0F46-B90B-C8AAF1FD387A}"/>
              </a:ext>
            </a:extLst>
          </p:cNvPr>
          <p:cNvSpPr txBox="1"/>
          <p:nvPr/>
        </p:nvSpPr>
        <p:spPr>
          <a:xfrm>
            <a:off x="0" y="2420888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b="1">
                <a:solidFill>
                  <a:srgbClr val="0094CA"/>
                </a:solidFill>
              </a:rPr>
              <a:t>Integration</a:t>
            </a:r>
          </a:p>
          <a:p>
            <a:pPr algn="ctr"/>
            <a:r>
              <a:rPr lang="da-DK" sz="6600" b="1">
                <a:solidFill>
                  <a:srgbClr val="0094CA"/>
                </a:solidFill>
              </a:rPr>
              <a:t>Readiness</a:t>
            </a:r>
          </a:p>
          <a:p>
            <a:pPr algn="ctr"/>
            <a:r>
              <a:rPr lang="da-DK" sz="6600" b="1">
                <a:solidFill>
                  <a:srgbClr val="0094CA"/>
                </a:solidFill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61836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0C0B4C-8C17-DE49-B63E-A26D55783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3991"/>
            <a:ext cx="3832117" cy="44175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3A62F-E852-0B43-85FD-EAF35D483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Glasgow Coma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16FFF-4E6A-6A47-9CAF-A9EF24C2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2102" y="6338877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1FF353-01F1-CD42-8476-B6F7C25FF333}"/>
              </a:ext>
            </a:extLst>
          </p:cNvPr>
          <p:cNvGrpSpPr/>
          <p:nvPr/>
        </p:nvGrpSpPr>
        <p:grpSpPr>
          <a:xfrm>
            <a:off x="5028934" y="2057307"/>
            <a:ext cx="3702248" cy="4280685"/>
            <a:chOff x="5028934" y="2057307"/>
            <a:chExt cx="3702248" cy="42806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6619E3-D6CD-CB4C-8FDA-585355DDFF8E}"/>
                </a:ext>
              </a:extLst>
            </p:cNvPr>
            <p:cNvGrpSpPr/>
            <p:nvPr/>
          </p:nvGrpSpPr>
          <p:grpSpPr>
            <a:xfrm>
              <a:off x="5028934" y="2057307"/>
              <a:ext cx="3702248" cy="4280685"/>
              <a:chOff x="2267744" y="2075665"/>
              <a:chExt cx="3702248" cy="42806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ED541-564C-9544-BDBC-B8A8D7B2679F}"/>
                  </a:ext>
                </a:extLst>
              </p:cNvPr>
              <p:cNvSpPr/>
              <p:nvPr/>
            </p:nvSpPr>
            <p:spPr>
              <a:xfrm>
                <a:off x="2267744" y="2681610"/>
                <a:ext cx="3702247" cy="758221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Dialogue	Meetings, agreed decisions	4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Initial meeting/discussion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Interest in meeting/discussion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No contact established	1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2F2C-8AF0-2C40-A2AD-68EA960D58C5}"/>
                  </a:ext>
                </a:extLst>
              </p:cNvPr>
              <p:cNvSpPr/>
              <p:nvPr/>
            </p:nvSpPr>
            <p:spPr>
              <a:xfrm>
                <a:off x="2267744" y="3439831"/>
                <a:ext cx="3702248" cy="772707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Integration	Defined, understood, agreed	4</a:t>
                </a:r>
                <a:br>
                  <a:rPr lang="da-DK" sz="1100">
                    <a:solidFill>
                      <a:schemeClr val="tx1"/>
                    </a:solidFill>
                  </a:rPr>
                </a:br>
                <a:r>
                  <a:rPr lang="da-DK" sz="1100">
                    <a:solidFill>
                      <a:schemeClr val="tx1"/>
                    </a:solidFill>
                  </a:rPr>
                  <a:t>Model	IM Intention stated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IM Undecided	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Implicit/unspecified	1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E1A3E8B-57F9-8444-8ADA-938FE301454B}"/>
                  </a:ext>
                </a:extLst>
              </p:cNvPr>
              <p:cNvSpPr/>
              <p:nvPr/>
            </p:nvSpPr>
            <p:spPr>
              <a:xfrm>
                <a:off x="2267744" y="4212539"/>
                <a:ext cx="3702248" cy="776694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Logical 	Agreed (Inst/ECDC/DRAM)	4</a:t>
                </a:r>
                <a:br>
                  <a:rPr lang="da-DK" sz="1100">
                    <a:solidFill>
                      <a:schemeClr val="tx1"/>
                    </a:solidFill>
                  </a:rPr>
                </a:br>
                <a:r>
                  <a:rPr lang="da-DK" sz="1100">
                    <a:solidFill>
                      <a:schemeClr val="tx1"/>
                    </a:solidFill>
                  </a:rPr>
                  <a:t>Geometry	Under negociation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Acknowledged	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Unspecified		1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4DD9E60-F873-924B-AC9C-45E05183AF39}"/>
                  </a:ext>
                </a:extLst>
              </p:cNvPr>
              <p:cNvSpPr/>
              <p:nvPr/>
            </p:nvSpPr>
            <p:spPr>
              <a:xfrm>
                <a:off x="2267744" y="4989233"/>
                <a:ext cx="3702248" cy="736600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Digital 	Documented revision control	4</a:t>
                </a:r>
                <a:br>
                  <a:rPr lang="da-DK" sz="1100">
                    <a:solidFill>
                      <a:schemeClr val="tx1"/>
                    </a:solidFill>
                  </a:rPr>
                </a:br>
                <a:r>
                  <a:rPr lang="da-DK" sz="1100">
                    <a:solidFill>
                      <a:schemeClr val="tx1"/>
                    </a:solidFill>
                  </a:rPr>
                  <a:t>Mappings	Being defined	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Aware	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Not started		1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969C44-48C7-2540-80E0-4D5715AC67DE}"/>
                  </a:ext>
                </a:extLst>
              </p:cNvPr>
              <p:cNvSpPr/>
              <p:nvPr/>
            </p:nvSpPr>
            <p:spPr>
              <a:xfrm>
                <a:off x="2267744" y="2459975"/>
                <a:ext cx="3702248" cy="230964"/>
              </a:xfrm>
              <a:prstGeom prst="rect">
                <a:avLst/>
              </a:prstGeom>
              <a:solidFill>
                <a:srgbClr val="96CC9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050" b="1">
                    <a:solidFill>
                      <a:schemeClr val="tx1"/>
                    </a:solidFill>
                  </a:rPr>
                  <a:t>FEATURE</a:t>
                </a:r>
                <a:r>
                  <a:rPr lang="da-DK" sz="1050">
                    <a:solidFill>
                      <a:schemeClr val="tx1"/>
                    </a:solidFill>
                  </a:rPr>
                  <a:t>	</a:t>
                </a:r>
                <a:r>
                  <a:rPr lang="da-DK" sz="1050" b="1">
                    <a:solidFill>
                      <a:schemeClr val="tx1"/>
                    </a:solidFill>
                  </a:rPr>
                  <a:t>STATE</a:t>
                </a:r>
                <a:r>
                  <a:rPr lang="da-DK" sz="1050">
                    <a:solidFill>
                      <a:schemeClr val="tx1"/>
                    </a:solidFill>
                  </a:rPr>
                  <a:t>		</a:t>
                </a:r>
                <a:r>
                  <a:rPr lang="da-DK" sz="1050" b="1">
                    <a:solidFill>
                      <a:schemeClr val="tx1"/>
                    </a:solidFill>
                  </a:rPr>
                  <a:t>SCORE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B19666-52B0-3D45-965C-2D1330E15D62}"/>
                  </a:ext>
                </a:extLst>
              </p:cNvPr>
              <p:cNvSpPr/>
              <p:nvPr/>
            </p:nvSpPr>
            <p:spPr>
              <a:xfrm>
                <a:off x="2267744" y="5725833"/>
                <a:ext cx="3702248" cy="628270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a-DK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D31D46B-FFE9-8B4C-A367-6667EFF535F7}"/>
                  </a:ext>
                </a:extLst>
              </p:cNvPr>
              <p:cNvSpPr/>
              <p:nvPr/>
            </p:nvSpPr>
            <p:spPr>
              <a:xfrm>
                <a:off x="2267744" y="5607293"/>
                <a:ext cx="3702248" cy="628270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a-DK" sz="1100">
                  <a:solidFill>
                    <a:schemeClr val="tx1"/>
                  </a:solidFill>
                </a:endParaRP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Total score:	</a:t>
                </a:r>
                <a:r>
                  <a:rPr lang="da-DK" sz="1100" i="1">
                    <a:solidFill>
                      <a:schemeClr val="tx1"/>
                    </a:solidFill>
                  </a:rPr>
                  <a:t>Best response</a:t>
                </a:r>
                <a:r>
                  <a:rPr lang="da-DK" sz="1100">
                    <a:solidFill>
                      <a:schemeClr val="tx1"/>
                    </a:solidFill>
                  </a:rPr>
                  <a:t>	                            16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</a:t>
                </a:r>
                <a:r>
                  <a:rPr lang="da-DK" sz="1100" i="1">
                    <a:solidFill>
                      <a:schemeClr val="tx1"/>
                    </a:solidFill>
                  </a:rPr>
                  <a:t>Comatose</a:t>
                </a:r>
                <a:r>
                  <a:rPr lang="da-DK" sz="1100">
                    <a:solidFill>
                      <a:schemeClr val="tx1"/>
                    </a:solidFill>
                  </a:rPr>
                  <a:t>	                            11 or less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</a:t>
                </a:r>
                <a:r>
                  <a:rPr lang="da-DK" sz="1100" i="1">
                    <a:solidFill>
                      <a:schemeClr val="tx1"/>
                    </a:solidFill>
                  </a:rPr>
                  <a:t>Totally</a:t>
                </a:r>
                <a:r>
                  <a:rPr lang="da-DK" sz="1100">
                    <a:solidFill>
                      <a:schemeClr val="tx1"/>
                    </a:solidFill>
                  </a:rPr>
                  <a:t> </a:t>
                </a:r>
                <a:r>
                  <a:rPr lang="da-DK" sz="1100" i="1">
                    <a:solidFill>
                      <a:schemeClr val="tx1"/>
                    </a:solidFill>
                  </a:rPr>
                  <a:t>unresponsive</a:t>
                </a:r>
                <a:r>
                  <a:rPr lang="da-DK" sz="1100">
                    <a:solidFill>
                      <a:schemeClr val="tx1"/>
                    </a:solidFill>
                  </a:rPr>
                  <a:t>	4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FCC43F-8F33-DE49-86AC-FDC5F20AE9B1}"/>
                  </a:ext>
                </a:extLst>
              </p:cNvPr>
              <p:cNvSpPr/>
              <p:nvPr/>
            </p:nvSpPr>
            <p:spPr>
              <a:xfrm>
                <a:off x="2267744" y="2075665"/>
                <a:ext cx="3702248" cy="4280685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746750-0C40-4B49-80F5-1E834028DE9B}"/>
                </a:ext>
              </a:extLst>
            </p:cNvPr>
            <p:cNvSpPr txBox="1"/>
            <p:nvPr/>
          </p:nvSpPr>
          <p:spPr>
            <a:xfrm>
              <a:off x="5028934" y="2067914"/>
              <a:ext cx="2952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/>
                <a:t>Detector Coma Scale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BA3400-4D25-8549-B7DC-488AC2AE0548}"/>
                </a:ext>
              </a:extLst>
            </p:cNvPr>
            <p:cNvGrpSpPr/>
            <p:nvPr/>
          </p:nvGrpSpPr>
          <p:grpSpPr>
            <a:xfrm>
              <a:off x="7745690" y="5781804"/>
              <a:ext cx="322047" cy="45719"/>
              <a:chOff x="8604448" y="4077072"/>
              <a:chExt cx="461558" cy="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7306E18-55DF-2547-A1D8-4DB2BFA6EAC1}"/>
                  </a:ext>
                </a:extLst>
              </p:cNvPr>
              <p:cNvCxnSpPr/>
              <p:nvPr/>
            </p:nvCxnSpPr>
            <p:spPr>
              <a:xfrm>
                <a:off x="8604448" y="4077072"/>
                <a:ext cx="216024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8F17F17-7C3E-2448-8816-9FA85D30A4CD}"/>
                  </a:ext>
                </a:extLst>
              </p:cNvPr>
              <p:cNvCxnSpPr/>
              <p:nvPr/>
            </p:nvCxnSpPr>
            <p:spPr>
              <a:xfrm>
                <a:off x="8849982" y="4077072"/>
                <a:ext cx="216024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5A2620F-0626-074B-B525-CB27128D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r="3538"/>
          <a:stretch/>
        </p:blipFill>
        <p:spPr>
          <a:xfrm>
            <a:off x="4788024" y="2201426"/>
            <a:ext cx="3619766" cy="40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5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A62F-E852-0B43-85FD-EAF35D483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Example - LoKI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16FFF-4E6A-6A47-9CAF-A9EF24C2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2102" y="6338877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1FF353-01F1-CD42-8476-B6F7C25FF333}"/>
              </a:ext>
            </a:extLst>
          </p:cNvPr>
          <p:cNvGrpSpPr/>
          <p:nvPr/>
        </p:nvGrpSpPr>
        <p:grpSpPr>
          <a:xfrm>
            <a:off x="539552" y="2057307"/>
            <a:ext cx="3702248" cy="4280685"/>
            <a:chOff x="5028934" y="2057307"/>
            <a:chExt cx="3702248" cy="42806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6619E3-D6CD-CB4C-8FDA-585355DDFF8E}"/>
                </a:ext>
              </a:extLst>
            </p:cNvPr>
            <p:cNvGrpSpPr/>
            <p:nvPr/>
          </p:nvGrpSpPr>
          <p:grpSpPr>
            <a:xfrm>
              <a:off x="5028934" y="2057307"/>
              <a:ext cx="3702248" cy="4280685"/>
              <a:chOff x="2267744" y="2075665"/>
              <a:chExt cx="3702248" cy="42806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ED541-564C-9544-BDBC-B8A8D7B2679F}"/>
                  </a:ext>
                </a:extLst>
              </p:cNvPr>
              <p:cNvSpPr/>
              <p:nvPr/>
            </p:nvSpPr>
            <p:spPr>
              <a:xfrm>
                <a:off x="2267744" y="2681610"/>
                <a:ext cx="3702247" cy="758221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Dialogue	Meetings, agreed decisions	4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Initial meeting/discussion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Interest in meeting/discussion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No contact established	1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2F2C-8AF0-2C40-A2AD-68EA960D58C5}"/>
                  </a:ext>
                </a:extLst>
              </p:cNvPr>
              <p:cNvSpPr/>
              <p:nvPr/>
            </p:nvSpPr>
            <p:spPr>
              <a:xfrm>
                <a:off x="2267744" y="3439831"/>
                <a:ext cx="3702248" cy="772707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Integration	Defined, understood, agreed	4</a:t>
                </a:r>
                <a:br>
                  <a:rPr lang="da-DK" sz="1100">
                    <a:solidFill>
                      <a:schemeClr val="tx1"/>
                    </a:solidFill>
                  </a:rPr>
                </a:br>
                <a:r>
                  <a:rPr lang="da-DK" sz="1100">
                    <a:solidFill>
                      <a:schemeClr val="tx1"/>
                    </a:solidFill>
                  </a:rPr>
                  <a:t>Model	IM Intention stated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IM Undecided	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Implicit/unspecified	1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E1A3E8B-57F9-8444-8ADA-938FE301454B}"/>
                  </a:ext>
                </a:extLst>
              </p:cNvPr>
              <p:cNvSpPr/>
              <p:nvPr/>
            </p:nvSpPr>
            <p:spPr>
              <a:xfrm>
                <a:off x="2267744" y="4212539"/>
                <a:ext cx="3702248" cy="776694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Logical 	Agreed (Inst/ECDC/DRAM)	4</a:t>
                </a:r>
                <a:br>
                  <a:rPr lang="da-DK" sz="1100">
                    <a:solidFill>
                      <a:schemeClr val="tx1"/>
                    </a:solidFill>
                  </a:rPr>
                </a:br>
                <a:r>
                  <a:rPr lang="da-DK" sz="1100">
                    <a:solidFill>
                      <a:schemeClr val="tx1"/>
                    </a:solidFill>
                  </a:rPr>
                  <a:t>Geometry	Under negociation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Acknowledged	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Unspecified		1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4DD9E60-F873-924B-AC9C-45E05183AF39}"/>
                  </a:ext>
                </a:extLst>
              </p:cNvPr>
              <p:cNvSpPr/>
              <p:nvPr/>
            </p:nvSpPr>
            <p:spPr>
              <a:xfrm>
                <a:off x="2267744" y="4989233"/>
                <a:ext cx="3702248" cy="736600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100">
                    <a:solidFill>
                      <a:schemeClr val="tx1"/>
                    </a:solidFill>
                  </a:rPr>
                  <a:t>Digital 	Documented revision control	4</a:t>
                </a:r>
                <a:br>
                  <a:rPr lang="da-DK" sz="1100">
                    <a:solidFill>
                      <a:schemeClr val="tx1"/>
                    </a:solidFill>
                  </a:rPr>
                </a:br>
                <a:r>
                  <a:rPr lang="da-DK" sz="1100">
                    <a:solidFill>
                      <a:schemeClr val="tx1"/>
                    </a:solidFill>
                  </a:rPr>
                  <a:t>Mappings	Being defined		3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Aware		2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Not started		1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969C44-48C7-2540-80E0-4D5715AC67DE}"/>
                  </a:ext>
                </a:extLst>
              </p:cNvPr>
              <p:cNvSpPr/>
              <p:nvPr/>
            </p:nvSpPr>
            <p:spPr>
              <a:xfrm>
                <a:off x="2267744" y="2459975"/>
                <a:ext cx="3702248" cy="230964"/>
              </a:xfrm>
              <a:prstGeom prst="rect">
                <a:avLst/>
              </a:prstGeom>
              <a:solidFill>
                <a:srgbClr val="96CC9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a-DK" sz="1050" b="1">
                    <a:solidFill>
                      <a:schemeClr val="tx1"/>
                    </a:solidFill>
                  </a:rPr>
                  <a:t>FEATURE</a:t>
                </a:r>
                <a:r>
                  <a:rPr lang="da-DK" sz="1050">
                    <a:solidFill>
                      <a:schemeClr val="tx1"/>
                    </a:solidFill>
                  </a:rPr>
                  <a:t>	</a:t>
                </a:r>
                <a:r>
                  <a:rPr lang="da-DK" sz="1050" b="1">
                    <a:solidFill>
                      <a:schemeClr val="tx1"/>
                    </a:solidFill>
                  </a:rPr>
                  <a:t>STATE</a:t>
                </a:r>
                <a:r>
                  <a:rPr lang="da-DK" sz="1050">
                    <a:solidFill>
                      <a:schemeClr val="tx1"/>
                    </a:solidFill>
                  </a:rPr>
                  <a:t>		</a:t>
                </a:r>
                <a:r>
                  <a:rPr lang="da-DK" sz="1050" b="1">
                    <a:solidFill>
                      <a:schemeClr val="tx1"/>
                    </a:solidFill>
                  </a:rPr>
                  <a:t>SCORE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B19666-52B0-3D45-965C-2D1330E15D62}"/>
                  </a:ext>
                </a:extLst>
              </p:cNvPr>
              <p:cNvSpPr/>
              <p:nvPr/>
            </p:nvSpPr>
            <p:spPr>
              <a:xfrm>
                <a:off x="2267744" y="5725833"/>
                <a:ext cx="3702248" cy="628270"/>
              </a:xfrm>
              <a:prstGeom prst="rect">
                <a:avLst/>
              </a:prstGeom>
              <a:solidFill>
                <a:srgbClr val="DAEFDB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a-DK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D31D46B-FFE9-8B4C-A367-6667EFF535F7}"/>
                  </a:ext>
                </a:extLst>
              </p:cNvPr>
              <p:cNvSpPr/>
              <p:nvPr/>
            </p:nvSpPr>
            <p:spPr>
              <a:xfrm>
                <a:off x="2267744" y="5607293"/>
                <a:ext cx="3702248" cy="628270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a-DK" sz="1100">
                  <a:solidFill>
                    <a:schemeClr val="tx1"/>
                  </a:solidFill>
                </a:endParaRP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Total score:	</a:t>
                </a:r>
                <a:r>
                  <a:rPr lang="da-DK" sz="1100" i="1">
                    <a:solidFill>
                      <a:schemeClr val="tx1"/>
                    </a:solidFill>
                  </a:rPr>
                  <a:t>Best response</a:t>
                </a:r>
                <a:r>
                  <a:rPr lang="da-DK" sz="1100">
                    <a:solidFill>
                      <a:schemeClr val="tx1"/>
                    </a:solidFill>
                  </a:rPr>
                  <a:t>	                            16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</a:t>
                </a:r>
                <a:r>
                  <a:rPr lang="da-DK" sz="1100" i="1">
                    <a:solidFill>
                      <a:schemeClr val="tx1"/>
                    </a:solidFill>
                  </a:rPr>
                  <a:t>Comatose</a:t>
                </a:r>
                <a:r>
                  <a:rPr lang="da-DK" sz="1100">
                    <a:solidFill>
                      <a:schemeClr val="tx1"/>
                    </a:solidFill>
                  </a:rPr>
                  <a:t>	                            11 or less</a:t>
                </a:r>
              </a:p>
              <a:p>
                <a:r>
                  <a:rPr lang="da-DK" sz="1100">
                    <a:solidFill>
                      <a:schemeClr val="tx1"/>
                    </a:solidFill>
                  </a:rPr>
                  <a:t>	</a:t>
                </a:r>
                <a:r>
                  <a:rPr lang="da-DK" sz="1100" i="1">
                    <a:solidFill>
                      <a:schemeClr val="tx1"/>
                    </a:solidFill>
                  </a:rPr>
                  <a:t>Totally</a:t>
                </a:r>
                <a:r>
                  <a:rPr lang="da-DK" sz="1100">
                    <a:solidFill>
                      <a:schemeClr val="tx1"/>
                    </a:solidFill>
                  </a:rPr>
                  <a:t> </a:t>
                </a:r>
                <a:r>
                  <a:rPr lang="da-DK" sz="1100" i="1">
                    <a:solidFill>
                      <a:schemeClr val="tx1"/>
                    </a:solidFill>
                  </a:rPr>
                  <a:t>unresponsive</a:t>
                </a:r>
                <a:r>
                  <a:rPr lang="da-DK" sz="1100">
                    <a:solidFill>
                      <a:schemeClr val="tx1"/>
                    </a:solidFill>
                  </a:rPr>
                  <a:t>	4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FCC43F-8F33-DE49-86AC-FDC5F20AE9B1}"/>
                  </a:ext>
                </a:extLst>
              </p:cNvPr>
              <p:cNvSpPr/>
              <p:nvPr/>
            </p:nvSpPr>
            <p:spPr>
              <a:xfrm>
                <a:off x="2267744" y="2075665"/>
                <a:ext cx="3702248" cy="4280685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746750-0C40-4B49-80F5-1E834028DE9B}"/>
                </a:ext>
              </a:extLst>
            </p:cNvPr>
            <p:cNvSpPr txBox="1"/>
            <p:nvPr/>
          </p:nvSpPr>
          <p:spPr>
            <a:xfrm>
              <a:off x="5028934" y="2067914"/>
              <a:ext cx="2952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/>
                <a:t>Detector Coma Scale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BA3400-4D25-8549-B7DC-488AC2AE0548}"/>
                </a:ext>
              </a:extLst>
            </p:cNvPr>
            <p:cNvGrpSpPr/>
            <p:nvPr/>
          </p:nvGrpSpPr>
          <p:grpSpPr>
            <a:xfrm>
              <a:off x="7745690" y="5781804"/>
              <a:ext cx="322047" cy="45719"/>
              <a:chOff x="8604448" y="4077072"/>
              <a:chExt cx="461558" cy="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7306E18-55DF-2547-A1D8-4DB2BFA6EAC1}"/>
                  </a:ext>
                </a:extLst>
              </p:cNvPr>
              <p:cNvCxnSpPr/>
              <p:nvPr/>
            </p:nvCxnSpPr>
            <p:spPr>
              <a:xfrm>
                <a:off x="8604448" y="4077072"/>
                <a:ext cx="216024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8F17F17-7C3E-2448-8816-9FA85D30A4CD}"/>
                  </a:ext>
                </a:extLst>
              </p:cNvPr>
              <p:cNvCxnSpPr/>
              <p:nvPr/>
            </p:nvCxnSpPr>
            <p:spPr>
              <a:xfrm>
                <a:off x="8849982" y="4077072"/>
                <a:ext cx="216024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0AD35-62E8-3C4A-8C86-05423EF86589}"/>
              </a:ext>
            </a:extLst>
          </p:cNvPr>
          <p:cNvGrpSpPr/>
          <p:nvPr/>
        </p:nvGrpSpPr>
        <p:grpSpPr>
          <a:xfrm>
            <a:off x="3702732" y="2626863"/>
            <a:ext cx="5152969" cy="830997"/>
            <a:chOff x="3702732" y="2626863"/>
            <a:chExt cx="5152969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CED274-D110-AE43-847C-1F05D8BD57E2}"/>
                </a:ext>
              </a:extLst>
            </p:cNvPr>
            <p:cNvSpPr txBox="1"/>
            <p:nvPr/>
          </p:nvSpPr>
          <p:spPr>
            <a:xfrm>
              <a:off x="4334128" y="2626863"/>
              <a:ext cx="4521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600"/>
                <a:t>Discussions among DMSC (ECDC + DRAM), Instrument Scientist, Detector Group, In-Kind partner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E5DDC0-46C9-0E4B-841F-6D6D5B1C402C}"/>
                </a:ext>
              </a:extLst>
            </p:cNvPr>
            <p:cNvSpPr txBox="1"/>
            <p:nvPr/>
          </p:nvSpPr>
          <p:spPr>
            <a:xfrm>
              <a:off x="3702732" y="2780751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80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AF2C80-5BC3-D04D-8327-92B6DE5C237A}"/>
              </a:ext>
            </a:extLst>
          </p:cNvPr>
          <p:cNvGrpSpPr/>
          <p:nvPr/>
        </p:nvGrpSpPr>
        <p:grpSpPr>
          <a:xfrm>
            <a:off x="3702183" y="3546785"/>
            <a:ext cx="4808409" cy="523220"/>
            <a:chOff x="3702183" y="3546785"/>
            <a:chExt cx="4808409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53CFEB-1564-B647-BAA5-BF35CFE2EA96}"/>
                </a:ext>
              </a:extLst>
            </p:cNvPr>
            <p:cNvSpPr txBox="1"/>
            <p:nvPr/>
          </p:nvSpPr>
          <p:spPr>
            <a:xfrm>
              <a:off x="4334128" y="3639118"/>
              <a:ext cx="4176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600"/>
                <a:t>Integration Model B decided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D6777E-862E-B241-9FA1-14E9E1BC9192}"/>
                </a:ext>
              </a:extLst>
            </p:cNvPr>
            <p:cNvSpPr txBox="1"/>
            <p:nvPr/>
          </p:nvSpPr>
          <p:spPr>
            <a:xfrm>
              <a:off x="3702183" y="3546785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80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545FA7-216F-1F49-A660-4D05E87D4741}"/>
              </a:ext>
            </a:extLst>
          </p:cNvPr>
          <p:cNvGrpSpPr/>
          <p:nvPr/>
        </p:nvGrpSpPr>
        <p:grpSpPr>
          <a:xfrm>
            <a:off x="3701634" y="4349759"/>
            <a:ext cx="4808958" cy="523220"/>
            <a:chOff x="3701634" y="4349759"/>
            <a:chExt cx="4808958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892E23-DF3A-A24B-8872-DB332A7AA5CB}"/>
                </a:ext>
              </a:extLst>
            </p:cNvPr>
            <p:cNvSpPr txBox="1"/>
            <p:nvPr/>
          </p:nvSpPr>
          <p:spPr>
            <a:xfrm>
              <a:off x="4334128" y="4442092"/>
              <a:ext cx="4176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600"/>
                <a:t>Logical geometry defined and agreed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C6462F-181D-0A40-AC87-FA2C5D91926A}"/>
                </a:ext>
              </a:extLst>
            </p:cNvPr>
            <p:cNvSpPr txBox="1"/>
            <p:nvPr/>
          </p:nvSpPr>
          <p:spPr>
            <a:xfrm>
              <a:off x="3701634" y="4349759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80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12BDC4-6645-B24C-A34C-0D92E953E373}"/>
              </a:ext>
            </a:extLst>
          </p:cNvPr>
          <p:cNvGrpSpPr/>
          <p:nvPr/>
        </p:nvGrpSpPr>
        <p:grpSpPr>
          <a:xfrm>
            <a:off x="3701085" y="5071247"/>
            <a:ext cx="4809507" cy="584775"/>
            <a:chOff x="3701085" y="5071247"/>
            <a:chExt cx="4809507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6678D7-42C8-1049-A2F5-7973CCFE1D02}"/>
                </a:ext>
              </a:extLst>
            </p:cNvPr>
            <p:cNvSpPr txBox="1"/>
            <p:nvPr/>
          </p:nvSpPr>
          <p:spPr>
            <a:xfrm>
              <a:off x="4334128" y="5071247"/>
              <a:ext cx="4176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600"/>
                <a:t>Detector Readout Data format specified</a:t>
              </a:r>
            </a:p>
            <a:p>
              <a:r>
                <a:rPr lang="da-DK" sz="1600"/>
                <a:t>Details of detector mappings still being refined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A5041A-4FEE-8540-B6DC-6B23BE1B2465}"/>
                </a:ext>
              </a:extLst>
            </p:cNvPr>
            <p:cNvSpPr txBox="1"/>
            <p:nvPr/>
          </p:nvSpPr>
          <p:spPr>
            <a:xfrm>
              <a:off x="3701085" y="5102024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80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B924F2-0630-544D-A2D7-E88B211716EE}"/>
              </a:ext>
            </a:extLst>
          </p:cNvPr>
          <p:cNvGrpSpPr/>
          <p:nvPr/>
        </p:nvGrpSpPr>
        <p:grpSpPr>
          <a:xfrm>
            <a:off x="3615575" y="5619306"/>
            <a:ext cx="4899931" cy="523220"/>
            <a:chOff x="3615575" y="5619306"/>
            <a:chExt cx="4899931" cy="52322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B548B6-9748-3747-BACE-B4089F5BF98B}"/>
                </a:ext>
              </a:extLst>
            </p:cNvPr>
            <p:cNvSpPr txBox="1"/>
            <p:nvPr/>
          </p:nvSpPr>
          <p:spPr>
            <a:xfrm>
              <a:off x="3615575" y="5619306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800">
                  <a:solidFill>
                    <a:srgbClr val="FF0000"/>
                  </a:solidFill>
                </a:rPr>
                <a:t>15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FD6B3E-D24B-9D47-BF63-305E42841513}"/>
                </a:ext>
              </a:extLst>
            </p:cNvPr>
            <p:cNvSpPr txBox="1"/>
            <p:nvPr/>
          </p:nvSpPr>
          <p:spPr>
            <a:xfrm>
              <a:off x="4339042" y="5749976"/>
              <a:ext cx="4176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600"/>
                <a:t>Not quite, but nearly ready for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16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47F6-B712-6C4E-8DAB-00B81F82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EA4EA-B7DA-0F46-B90B-C8AAF1FD387A}"/>
              </a:ext>
            </a:extLst>
          </p:cNvPr>
          <p:cNvSpPr txBox="1"/>
          <p:nvPr/>
        </p:nvSpPr>
        <p:spPr>
          <a:xfrm>
            <a:off x="0" y="288951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b="1">
                <a:solidFill>
                  <a:srgbClr val="0094CA"/>
                </a:solidFill>
              </a:rPr>
              <a:t>Talk to</a:t>
            </a:r>
          </a:p>
        </p:txBody>
      </p:sp>
    </p:spTree>
    <p:extLst>
      <p:ext uri="{BB962C8B-B14F-4D97-AF65-F5344CB8AC3E}">
        <p14:creationId xmlns:p14="http://schemas.microsoft.com/office/powerpoint/2010/main" val="2056055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800" i="1" dirty="0"/>
              <a:t>Experiment Control and Data Curation</a:t>
            </a:r>
          </a:p>
          <a:p>
            <a:pPr marL="0" indent="0" algn="ctr">
              <a:buNone/>
            </a:pPr>
            <a:r>
              <a:rPr lang="en-US" sz="1800" dirty="0"/>
              <a:t>Tobias Richter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Provides software for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Instrument and readout control</a:t>
            </a:r>
          </a:p>
          <a:p>
            <a:r>
              <a:rPr lang="en-US" sz="1800" dirty="0"/>
              <a:t>Readout data reception and parsing</a:t>
            </a:r>
          </a:p>
          <a:p>
            <a:r>
              <a:rPr lang="en-US" sz="1800" dirty="0"/>
              <a:t>Event Formation calculations</a:t>
            </a:r>
          </a:p>
          <a:p>
            <a:r>
              <a:rPr lang="en-US" sz="1800" dirty="0"/>
              <a:t>Fast sample environment</a:t>
            </a:r>
          </a:p>
          <a:p>
            <a:r>
              <a:rPr lang="en-US" sz="1800" dirty="0"/>
              <a:t>Data aggregation</a:t>
            </a:r>
          </a:p>
          <a:p>
            <a:r>
              <a:rPr lang="en-US" sz="1800" dirty="0"/>
              <a:t>Nexus file writing</a:t>
            </a:r>
          </a:p>
          <a:p>
            <a:r>
              <a:rPr lang="en-US" sz="1800" dirty="0"/>
              <a:t>Detector commissioning tools</a:t>
            </a:r>
          </a:p>
          <a:p>
            <a:r>
              <a:rPr lang="en-US" sz="1800" dirty="0"/>
              <a:t>Live detector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2" y="1600200"/>
            <a:ext cx="1584176" cy="678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3E458-91F0-814D-8E99-D26654A85568}"/>
              </a:ext>
            </a:extLst>
          </p:cNvPr>
          <p:cNvSpPr txBox="1"/>
          <p:nvPr/>
        </p:nvSpPr>
        <p:spPr>
          <a:xfrm>
            <a:off x="4427984" y="1412776"/>
            <a:ext cx="4388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/>
              <a:t>DRAM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91FEFA-D16F-DB41-97D9-6C18CFC53CDA}"/>
              </a:ext>
            </a:extLst>
          </p:cNvPr>
          <p:cNvSpPr txBox="1">
            <a:spLocks/>
          </p:cNvSpPr>
          <p:nvPr/>
        </p:nvSpPr>
        <p:spPr>
          <a:xfrm>
            <a:off x="4602832" y="1600199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i="1" dirty="0"/>
              <a:t>Data Reduction Analysis and Modelling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Thomas Holm Rod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Provides software for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US" sz="1800" dirty="0"/>
              <a:t>Mantid</a:t>
            </a:r>
          </a:p>
          <a:p>
            <a:r>
              <a:rPr lang="en-US" sz="1800" dirty="0"/>
              <a:t>SasView</a:t>
            </a:r>
          </a:p>
          <a:p>
            <a:r>
              <a:rPr lang="en-US" sz="1800" dirty="0"/>
              <a:t>SpinW</a:t>
            </a:r>
          </a:p>
          <a:p>
            <a:r>
              <a:rPr lang="en-US" sz="1800" dirty="0"/>
              <a:t>BornAgain</a:t>
            </a:r>
          </a:p>
          <a:p>
            <a:r>
              <a:rPr lang="en-US" sz="1800" dirty="0"/>
              <a:t>McStas</a:t>
            </a:r>
          </a:p>
          <a:p>
            <a:r>
              <a:rPr lang="en-US" sz="1800" dirty="0"/>
              <a:t>....</a:t>
            </a:r>
          </a:p>
          <a:p>
            <a:r>
              <a:rPr lang="en-US" sz="1800" dirty="0">
                <a:solidFill>
                  <a:schemeClr val="bg1"/>
                </a:solidFill>
              </a:rPr>
              <a:t>Detector commissioning tools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102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1DB7-F951-C043-9F5D-C7674638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Event Formation 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0E9D-B359-7746-A91D-53A30764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80196C-789B-D541-A36A-D00768FF0398}"/>
              </a:ext>
            </a:extLst>
          </p:cNvPr>
          <p:cNvCxnSpPr>
            <a:cxnSpLocks/>
          </p:cNvCxnSpPr>
          <p:nvPr/>
        </p:nvCxnSpPr>
        <p:spPr>
          <a:xfrm flipV="1">
            <a:off x="4224245" y="2824392"/>
            <a:ext cx="397414" cy="324011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E359112-5895-954D-BCF6-34EC514CC1B6}"/>
              </a:ext>
            </a:extLst>
          </p:cNvPr>
          <p:cNvSpPr txBox="1"/>
          <p:nvPr/>
        </p:nvSpPr>
        <p:spPr>
          <a:xfrm>
            <a:off x="4327821" y="1556792"/>
            <a:ext cx="13963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nexus file writer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8CBA29-A40C-9448-86A6-00C6FAAE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53635" y="2014008"/>
            <a:ext cx="576064" cy="65891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A55BDD-7D48-0241-8914-EFBB3396F6CF}"/>
              </a:ext>
            </a:extLst>
          </p:cNvPr>
          <p:cNvCxnSpPr/>
          <p:nvPr/>
        </p:nvCxnSpPr>
        <p:spPr>
          <a:xfrm>
            <a:off x="5449742" y="2376075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AFE6D-E64D-3F41-9779-87ABC3B9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659" y="1953315"/>
            <a:ext cx="874936" cy="87493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D73EB0-D2E5-574A-99B2-007C94DA431C}"/>
              </a:ext>
            </a:extLst>
          </p:cNvPr>
          <p:cNvSpPr txBox="1"/>
          <p:nvPr/>
        </p:nvSpPr>
        <p:spPr>
          <a:xfrm>
            <a:off x="6907515" y="2189575"/>
            <a:ext cx="14549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onsolas"/>
              </a:rPr>
              <a:t>file writing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CED728-E17B-C945-AE32-ABBCCC084A43}"/>
              </a:ext>
            </a:extLst>
          </p:cNvPr>
          <p:cNvCxnSpPr>
            <a:cxnSpLocks/>
          </p:cNvCxnSpPr>
          <p:nvPr/>
        </p:nvCxnSpPr>
        <p:spPr>
          <a:xfrm>
            <a:off x="4224245" y="3695492"/>
            <a:ext cx="465407" cy="453588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B08AA59-9586-A74E-9CA7-975CF816C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59" y="3145142"/>
            <a:ext cx="941845" cy="52415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BAA3E6-2B94-8D4D-9247-725A6127ABC7}"/>
              </a:ext>
            </a:extLst>
          </p:cNvPr>
          <p:cNvCxnSpPr/>
          <p:nvPr/>
        </p:nvCxnSpPr>
        <p:spPr>
          <a:xfrm>
            <a:off x="5555223" y="3412135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1CBEB67-210D-6947-9F7D-6F932AE06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13" y="3086131"/>
            <a:ext cx="638309" cy="6430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99ABFF-3D8E-A34A-BCD0-85D6D5CB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19" y="4078133"/>
            <a:ext cx="1351686" cy="8996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C3D0BF4-8F6D-2345-A28A-A56BE4D73B50}"/>
              </a:ext>
            </a:extLst>
          </p:cNvPr>
          <p:cNvSpPr txBox="1"/>
          <p:nvPr/>
        </p:nvSpPr>
        <p:spPr>
          <a:xfrm>
            <a:off x="6907515" y="3121804"/>
            <a:ext cx="15106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onsolas"/>
              </a:rPr>
              <a:t>live reduction +</a:t>
            </a:r>
          </a:p>
          <a:p>
            <a:r>
              <a:rPr lang="en-US" sz="1400" dirty="0" err="1">
                <a:cs typeface="Consolas"/>
              </a:rPr>
              <a:t>visualisation</a:t>
            </a:r>
            <a:endParaRPr lang="en-US" sz="1400" dirty="0">
              <a:cs typeface="Consola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F4520A-4A61-BE4A-80AB-A2BC708AE76D}"/>
              </a:ext>
            </a:extLst>
          </p:cNvPr>
          <p:cNvCxnSpPr/>
          <p:nvPr/>
        </p:nvCxnSpPr>
        <p:spPr>
          <a:xfrm>
            <a:off x="5119257" y="4514952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F22C0C-084A-DE4F-9B20-21A8710D827E}"/>
              </a:ext>
            </a:extLst>
          </p:cNvPr>
          <p:cNvGrpSpPr/>
          <p:nvPr/>
        </p:nvGrpSpPr>
        <p:grpSpPr>
          <a:xfrm>
            <a:off x="4720957" y="4079384"/>
            <a:ext cx="393153" cy="760090"/>
            <a:chOff x="5039619" y="4747558"/>
            <a:chExt cx="393153" cy="76009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0413EE8-EF43-634B-B862-2E6D73A4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039619" y="4891668"/>
              <a:ext cx="336442" cy="50165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33CCB0D-6489-A443-9556-80C19EBFFD23}"/>
                </a:ext>
              </a:extLst>
            </p:cNvPr>
            <p:cNvSpPr txBox="1"/>
            <p:nvPr/>
          </p:nvSpPr>
          <p:spPr>
            <a:xfrm rot="18228551">
              <a:off x="4898839" y="4973714"/>
              <a:ext cx="7600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cs typeface="Consolas"/>
                </a:rPr>
                <a:t>daquiri</a:t>
              </a:r>
              <a:endParaRPr lang="en-US" sz="1400" b="1" dirty="0">
                <a:cs typeface="Consola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2DD07CA-BDBD-5A45-B782-87C4E6AFFC1F}"/>
              </a:ext>
            </a:extLst>
          </p:cNvPr>
          <p:cNvSpPr txBox="1"/>
          <p:nvPr/>
        </p:nvSpPr>
        <p:spPr>
          <a:xfrm>
            <a:off x="5582690" y="5028823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cs typeface="Consolas"/>
              </a:rPr>
              <a:t>visualisation</a:t>
            </a:r>
            <a:endParaRPr lang="en-US" sz="1400" dirty="0">
              <a:cs typeface="Consola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5969B6-DE2E-8646-874D-33C02862E111}"/>
              </a:ext>
            </a:extLst>
          </p:cNvPr>
          <p:cNvSpPr txBox="1"/>
          <p:nvPr/>
        </p:nvSpPr>
        <p:spPr>
          <a:xfrm>
            <a:off x="6907515" y="4086547"/>
            <a:ext cx="14549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cs typeface="Consolas"/>
              </a:rPr>
              <a:t>commisioning</a:t>
            </a:r>
            <a:endParaRPr lang="en-US" sz="1400" dirty="0">
              <a:cs typeface="Consolas"/>
            </a:endParaRPr>
          </a:p>
          <a:p>
            <a:r>
              <a:rPr lang="en-US" sz="1400" dirty="0" err="1">
                <a:cs typeface="Consolas"/>
              </a:rPr>
              <a:t>visualisation</a:t>
            </a:r>
            <a:endParaRPr lang="en-US" sz="1400" dirty="0">
              <a:cs typeface="Consola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D412D3F-EC84-3C4B-A91E-50E4310050B4}"/>
              </a:ext>
            </a:extLst>
          </p:cNvPr>
          <p:cNvSpPr/>
          <p:nvPr/>
        </p:nvSpPr>
        <p:spPr>
          <a:xfrm>
            <a:off x="2186404" y="2983737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170FEC-E1D9-C345-A94B-8B2404658B95}"/>
              </a:ext>
            </a:extLst>
          </p:cNvPr>
          <p:cNvSpPr txBox="1"/>
          <p:nvPr/>
        </p:nvSpPr>
        <p:spPr>
          <a:xfrm>
            <a:off x="611560" y="2623312"/>
            <a:ext cx="10680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readout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1D80713-6931-BA44-B6C5-EDB6AB1FA5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5030"/>
          <a:stretch/>
        </p:blipFill>
        <p:spPr>
          <a:xfrm>
            <a:off x="3418423" y="2952194"/>
            <a:ext cx="648072" cy="97412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E87571A-1A5F-284E-B0C5-B02DC450B25B}"/>
              </a:ext>
            </a:extLst>
          </p:cNvPr>
          <p:cNvSpPr txBox="1"/>
          <p:nvPr/>
        </p:nvSpPr>
        <p:spPr>
          <a:xfrm>
            <a:off x="3249407" y="2623312"/>
            <a:ext cx="10081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Kafka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424E61-8062-B747-A50B-1C52D90317C4}"/>
              </a:ext>
            </a:extLst>
          </p:cNvPr>
          <p:cNvCxnSpPr/>
          <p:nvPr/>
        </p:nvCxnSpPr>
        <p:spPr>
          <a:xfrm>
            <a:off x="4165297" y="3445785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2FD3B0A-2B70-C946-9BCA-E9ECA43A0AAC}"/>
              </a:ext>
            </a:extLst>
          </p:cNvPr>
          <p:cNvSpPr txBox="1"/>
          <p:nvPr/>
        </p:nvSpPr>
        <p:spPr>
          <a:xfrm>
            <a:off x="1800263" y="2623312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event formation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736A57-563C-C04D-97AA-76A036828746}"/>
              </a:ext>
            </a:extLst>
          </p:cNvPr>
          <p:cNvCxnSpPr/>
          <p:nvPr/>
        </p:nvCxnSpPr>
        <p:spPr>
          <a:xfrm>
            <a:off x="3038383" y="3445785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FA79F0-08C4-304A-B0E1-47E88818E5F4}"/>
              </a:ext>
            </a:extLst>
          </p:cNvPr>
          <p:cNvCxnSpPr/>
          <p:nvPr/>
        </p:nvCxnSpPr>
        <p:spPr>
          <a:xfrm>
            <a:off x="1661050" y="3445785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71EFC0CC-FC55-0F41-A2A5-9EF143647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167" y="3085745"/>
            <a:ext cx="551347" cy="671860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2E0502A-9FF9-DF44-A39C-12470EA907CF}"/>
              </a:ext>
            </a:extLst>
          </p:cNvPr>
          <p:cNvSpPr/>
          <p:nvPr/>
        </p:nvSpPr>
        <p:spPr>
          <a:xfrm>
            <a:off x="792151" y="2983737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E05DFF"/>
          </a:solidFill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E22A8E-9277-D841-A564-F3BFA302E706}"/>
              </a:ext>
            </a:extLst>
          </p:cNvPr>
          <p:cNvSpPr txBox="1"/>
          <p:nvPr/>
        </p:nvSpPr>
        <p:spPr>
          <a:xfrm>
            <a:off x="931727" y="3261119"/>
            <a:ext cx="4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DG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AD7665B-8079-3148-9B6A-FC8F6C8DE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67744" y="4629340"/>
            <a:ext cx="576064" cy="658912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971F5FD-085A-0343-9502-2C6E5B3787FC}"/>
              </a:ext>
            </a:extLst>
          </p:cNvPr>
          <p:cNvCxnSpPr>
            <a:cxnSpLocks/>
          </p:cNvCxnSpPr>
          <p:nvPr/>
        </p:nvCxnSpPr>
        <p:spPr>
          <a:xfrm>
            <a:off x="2555776" y="4149080"/>
            <a:ext cx="0" cy="378665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8A820D-AF3A-2D4C-B20E-F28D72F379A1}"/>
              </a:ext>
            </a:extLst>
          </p:cNvPr>
          <p:cNvSpPr txBox="1"/>
          <p:nvPr/>
        </p:nvSpPr>
        <p:spPr>
          <a:xfrm>
            <a:off x="1835696" y="5301208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raw data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AFBAB6-5B12-6449-ABE0-879A7DB4018B}"/>
              </a:ext>
            </a:extLst>
          </p:cNvPr>
          <p:cNvSpPr/>
          <p:nvPr/>
        </p:nvSpPr>
        <p:spPr>
          <a:xfrm>
            <a:off x="3002719" y="6096930"/>
            <a:ext cx="2937433" cy="700552"/>
          </a:xfrm>
          <a:prstGeom prst="roundRect">
            <a:avLst>
              <a:gd name="adj" fmla="val 9542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>
                <a:solidFill>
                  <a:schemeClr val="tx1"/>
                </a:solidFill>
              </a:rPr>
              <a:t>EFU receives     readouts</a:t>
            </a:r>
          </a:p>
          <a:p>
            <a:r>
              <a:rPr lang="da-DK" sz="1600">
                <a:solidFill>
                  <a:schemeClr val="tx1"/>
                </a:solidFill>
              </a:rPr>
              <a:t>EFU transmits   events {t, pixelid}</a:t>
            </a:r>
          </a:p>
        </p:txBody>
      </p:sp>
    </p:spTree>
    <p:extLst>
      <p:ext uri="{BB962C8B-B14F-4D97-AF65-F5344CB8AC3E}">
        <p14:creationId xmlns:p14="http://schemas.microsoft.com/office/powerpoint/2010/main" val="2424698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59B9-7E47-114F-9C99-433934B62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7F8E-814A-6C44-9483-CDD34DAAD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2448"/>
          </a:xfrm>
        </p:spPr>
        <p:txBody>
          <a:bodyPr>
            <a:normAutofit fontScale="92500" lnSpcReduction="10000"/>
          </a:bodyPr>
          <a:lstStyle/>
          <a:p>
            <a:r>
              <a:rPr lang="da-DK"/>
              <a:t>There is a lot of stuff to specify/do downstream the Readout Master</a:t>
            </a:r>
            <a:br>
              <a:rPr lang="da-DK"/>
            </a:br>
            <a:endParaRPr lang="da-DK"/>
          </a:p>
          <a:p>
            <a:r>
              <a:rPr lang="da-DK"/>
              <a:t>That stuff should go in a Interface Specification (ICD)</a:t>
            </a:r>
            <a:br>
              <a:rPr lang="da-DK"/>
            </a:br>
            <a:endParaRPr lang="da-DK"/>
          </a:p>
          <a:p>
            <a:r>
              <a:rPr lang="da-DK"/>
              <a:t>The ICD is the ‘contract’ that helps all parties moving forward most efficiently</a:t>
            </a:r>
          </a:p>
          <a:p>
            <a:endParaRPr lang="da-DK"/>
          </a:p>
          <a:p>
            <a:r>
              <a:rPr lang="da-DK"/>
              <a:t>Use the Detector Coma Scale to assess and progress integration readiness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BB0A6-0C7F-5148-B416-3C65FD74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921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47F6-B712-6C4E-8DAB-00B81F82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EA4EA-B7DA-0F46-B90B-C8AAF1FD387A}"/>
              </a:ext>
            </a:extLst>
          </p:cNvPr>
          <p:cNvSpPr txBox="1"/>
          <p:nvPr/>
        </p:nvSpPr>
        <p:spPr>
          <a:xfrm>
            <a:off x="0" y="357301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b="1">
                <a:solidFill>
                  <a:srgbClr val="0094CA"/>
                </a:solidFill>
              </a:rPr>
              <a:t>The 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EB60A-6DFF-E84E-A691-C4A56950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986" y="1484784"/>
            <a:ext cx="3738222" cy="533139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3DE72D-051B-F140-A53A-1339DA5EC872}"/>
              </a:ext>
            </a:extLst>
          </p:cNvPr>
          <p:cNvSpPr/>
          <p:nvPr/>
        </p:nvSpPr>
        <p:spPr>
          <a:xfrm rot="1051966">
            <a:off x="2951820" y="1217660"/>
            <a:ext cx="3240360" cy="1512168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>
                <a:solidFill>
                  <a:schemeClr val="tx1"/>
                </a:solidFill>
              </a:rPr>
              <a:t>ECDC</a:t>
            </a:r>
            <a:r>
              <a:rPr lang="da-DK" sz="4000">
                <a:solidFill>
                  <a:schemeClr val="tx1"/>
                </a:solidFill>
              </a:rPr>
              <a:t>’s</a:t>
            </a:r>
          </a:p>
          <a:p>
            <a:pPr algn="ctr"/>
            <a:r>
              <a:rPr lang="da-DK">
                <a:solidFill>
                  <a:schemeClr val="tx1"/>
                </a:solidFill>
              </a:rPr>
              <a:t>HOLISTIC SOFTWARE AGENCY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AE486C-0AB7-0749-9EE4-E9C9C9BA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7523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48ED-5807-7F49-B752-4BAD4C19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EFU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18688-AB6B-2148-A428-70A3C9E8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D35748-187D-964E-A72D-6760B25F9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r="-135" b="41896"/>
          <a:stretch/>
        </p:blipFill>
        <p:spPr>
          <a:xfrm>
            <a:off x="508720" y="2087845"/>
            <a:ext cx="2736304" cy="1347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1A7E2B-F595-2D4D-8D42-4DDF0E24693F}"/>
              </a:ext>
            </a:extLst>
          </p:cNvPr>
          <p:cNvSpPr txBox="1"/>
          <p:nvPr/>
        </p:nvSpPr>
        <p:spPr>
          <a:xfrm>
            <a:off x="1300808" y="316582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800">
                <a:solidFill>
                  <a:schemeClr val="bg1">
                    <a:lumMod val="75000"/>
                  </a:schemeClr>
                </a:solidFill>
              </a:rPr>
              <a:t>+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91C1F1-21E6-B548-8239-B04BADB47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t="55736" r="23665"/>
          <a:stretch/>
        </p:blipFill>
        <p:spPr>
          <a:xfrm>
            <a:off x="107504" y="4392687"/>
            <a:ext cx="3744416" cy="1772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EA7588-9DB5-2841-8CEF-29B5CACD82B1}"/>
              </a:ext>
            </a:extLst>
          </p:cNvPr>
          <p:cNvSpPr txBox="1"/>
          <p:nvPr/>
        </p:nvSpPr>
        <p:spPr>
          <a:xfrm>
            <a:off x="3995936" y="314938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80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2141E-ADC8-5D4E-A205-27A8BC2DF479}"/>
              </a:ext>
            </a:extLst>
          </p:cNvPr>
          <p:cNvSpPr txBox="1"/>
          <p:nvPr/>
        </p:nvSpPr>
        <p:spPr>
          <a:xfrm>
            <a:off x="4932040" y="3517942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... {</a:t>
            </a:r>
            <a:r>
              <a:rPr lang="en-US" sz="3200" err="1"/>
              <a:t>t</a:t>
            </a:r>
            <a:r>
              <a:rPr lang="en-US" sz="3200" baseline="-25000" err="1"/>
              <a:t>n</a:t>
            </a:r>
            <a:r>
              <a:rPr lang="en-US" sz="3200"/>
              <a:t>, </a:t>
            </a:r>
            <a:r>
              <a:rPr lang="en-US" sz="3200" err="1"/>
              <a:t>p</a:t>
            </a:r>
            <a:r>
              <a:rPr lang="en-US" sz="3200" baseline="-25000" err="1"/>
              <a:t>n</a:t>
            </a:r>
            <a:r>
              <a:rPr lang="en-US" sz="3200"/>
              <a:t>}, {t</a:t>
            </a:r>
            <a:r>
              <a:rPr lang="en-US" sz="3200" baseline="-25000"/>
              <a:t>n+1</a:t>
            </a:r>
            <a:r>
              <a:rPr lang="en-US" sz="3200"/>
              <a:t>, p</a:t>
            </a:r>
            <a:r>
              <a:rPr lang="en-US" sz="3200" baseline="-25000"/>
              <a:t>n+1</a:t>
            </a:r>
            <a:r>
              <a:rPr lang="en-US" sz="3200"/>
              <a:t>} 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3C170-64CD-3240-B0AD-143B2F512E8F}"/>
              </a:ext>
            </a:extLst>
          </p:cNvPr>
          <p:cNvSpPr txBox="1"/>
          <p:nvPr/>
        </p:nvSpPr>
        <p:spPr>
          <a:xfrm>
            <a:off x="611560" y="168979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Readout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41E7D4-87B4-B04F-BFAD-51227089B9CD}"/>
              </a:ext>
            </a:extLst>
          </p:cNvPr>
          <p:cNvSpPr txBox="1"/>
          <p:nvPr/>
        </p:nvSpPr>
        <p:spPr>
          <a:xfrm>
            <a:off x="688740" y="61716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Algorithms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F2CFF3-7733-1842-8450-5548F42C167F}"/>
              </a:ext>
            </a:extLst>
          </p:cNvPr>
          <p:cNvSpPr txBox="1"/>
          <p:nvPr/>
        </p:nvSpPr>
        <p:spPr>
          <a:xfrm>
            <a:off x="5580112" y="30596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Neutron Events</a:t>
            </a:r>
          </a:p>
        </p:txBody>
      </p:sp>
    </p:spTree>
    <p:extLst>
      <p:ext uri="{BB962C8B-B14F-4D97-AF65-F5344CB8AC3E}">
        <p14:creationId xmlns:p14="http://schemas.microsoft.com/office/powerpoint/2010/main" val="2549881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47F6-B712-6C4E-8DAB-00B81F82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EA4EA-B7DA-0F46-B90B-C8AAF1FD387A}"/>
              </a:ext>
            </a:extLst>
          </p:cNvPr>
          <p:cNvSpPr txBox="1"/>
          <p:nvPr/>
        </p:nvSpPr>
        <p:spPr>
          <a:xfrm>
            <a:off x="0" y="288951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b="1">
                <a:solidFill>
                  <a:srgbClr val="0094CA"/>
                </a:solidFill>
              </a:rPr>
              <a:t>Instrument</a:t>
            </a:r>
          </a:p>
          <a:p>
            <a:pPr algn="ctr"/>
            <a:r>
              <a:rPr lang="da-DK" sz="6600" b="1">
                <a:solidFill>
                  <a:srgbClr val="0094CA"/>
                </a:solidFill>
              </a:rPr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410755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E4374-185E-3244-A014-0C7063C1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ED04E-4F60-DE4D-B336-3623C538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0569EF-EC75-B242-8CE0-397AAB163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45" y="2420888"/>
            <a:ext cx="2637693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2FB038-AAA6-2644-B357-C24E5EF9E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/>
          <a:stretch/>
        </p:blipFill>
        <p:spPr>
          <a:xfrm>
            <a:off x="4566076" y="2420888"/>
            <a:ext cx="25982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38B5-256A-E442-A640-7BB96CFD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Instrument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11D82-7636-F54C-9FE9-5E5E0BD8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F3B4116-9739-D449-93C0-81C068E0A151}"/>
              </a:ext>
            </a:extLst>
          </p:cNvPr>
          <p:cNvGrpSpPr/>
          <p:nvPr/>
        </p:nvGrpSpPr>
        <p:grpSpPr>
          <a:xfrm>
            <a:off x="2706582" y="5349769"/>
            <a:ext cx="4050351" cy="811736"/>
            <a:chOff x="4139952" y="4359565"/>
            <a:chExt cx="5537609" cy="160094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6FD88A2-0616-F74C-BF91-23D058E9301E}"/>
                </a:ext>
              </a:extLst>
            </p:cNvPr>
            <p:cNvSpPr/>
            <p:nvPr/>
          </p:nvSpPr>
          <p:spPr>
            <a:xfrm>
              <a:off x="4199509" y="5235928"/>
              <a:ext cx="5401910" cy="724578"/>
            </a:xfrm>
            <a:prstGeom prst="roundRect">
              <a:avLst>
                <a:gd name="adj" fmla="val 0"/>
              </a:avLst>
            </a:prstGeom>
            <a:solidFill>
              <a:srgbClr val="E05DFF"/>
            </a:solidFill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514350"/>
              <a:r>
                <a:rPr lang="en-US" sz="1013" kern="0">
                  <a:solidFill>
                    <a:prstClr val="white"/>
                  </a:solidFill>
                  <a:latin typeface="Arial Rounded MT Bold" panose="020F0704030504030204" pitchFamily="34" charset="77"/>
                </a:rPr>
                <a:t>Readout Backend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9F4B64-AE50-FB4A-931E-00F43C5C8251}"/>
                </a:ext>
              </a:extLst>
            </p:cNvPr>
            <p:cNvCxnSpPr/>
            <p:nvPr/>
          </p:nvCxnSpPr>
          <p:spPr>
            <a:xfrm flipV="1">
              <a:off x="4340353" y="4688871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3BED7D-832B-AD44-8FE3-E5958480C49B}"/>
                </a:ext>
              </a:extLst>
            </p:cNvPr>
            <p:cNvCxnSpPr/>
            <p:nvPr/>
          </p:nvCxnSpPr>
          <p:spPr>
            <a:xfrm flipV="1">
              <a:off x="4797553" y="4688871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969AE55-C164-CD40-B51B-6054C63598DD}"/>
                </a:ext>
              </a:extLst>
            </p:cNvPr>
            <p:cNvCxnSpPr/>
            <p:nvPr/>
          </p:nvCxnSpPr>
          <p:spPr>
            <a:xfrm flipV="1">
              <a:off x="5254753" y="4688870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BF45B61-2E0C-E64F-8977-3837CB1C128B}"/>
                </a:ext>
              </a:extLst>
            </p:cNvPr>
            <p:cNvCxnSpPr/>
            <p:nvPr/>
          </p:nvCxnSpPr>
          <p:spPr>
            <a:xfrm flipV="1">
              <a:off x="5711953" y="4688869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439E78-272E-264E-85C6-1E49A090B7F8}"/>
                </a:ext>
              </a:extLst>
            </p:cNvPr>
            <p:cNvCxnSpPr/>
            <p:nvPr/>
          </p:nvCxnSpPr>
          <p:spPr>
            <a:xfrm flipV="1">
              <a:off x="6169153" y="4688868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D4A6653-1977-E04F-8D1D-7CD5F8B2454E}"/>
                </a:ext>
              </a:extLst>
            </p:cNvPr>
            <p:cNvCxnSpPr/>
            <p:nvPr/>
          </p:nvCxnSpPr>
          <p:spPr>
            <a:xfrm flipV="1">
              <a:off x="6626353" y="4688868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742297-18B3-544D-8B84-BA08180CA11B}"/>
                </a:ext>
              </a:extLst>
            </p:cNvPr>
            <p:cNvCxnSpPr/>
            <p:nvPr/>
          </p:nvCxnSpPr>
          <p:spPr>
            <a:xfrm flipV="1">
              <a:off x="7083553" y="4688867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31D1A6-A324-7042-9172-7C2E997557AB}"/>
                </a:ext>
              </a:extLst>
            </p:cNvPr>
            <p:cNvCxnSpPr/>
            <p:nvPr/>
          </p:nvCxnSpPr>
          <p:spPr>
            <a:xfrm flipV="1">
              <a:off x="7540753" y="4688866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844CCD8-C22F-624D-BF36-D3845EB5D20B}"/>
                </a:ext>
              </a:extLst>
            </p:cNvPr>
            <p:cNvCxnSpPr/>
            <p:nvPr/>
          </p:nvCxnSpPr>
          <p:spPr>
            <a:xfrm flipV="1">
              <a:off x="7997953" y="4688865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CE7A48-401A-7F42-A6EB-4B5FCCAD9F92}"/>
                </a:ext>
              </a:extLst>
            </p:cNvPr>
            <p:cNvCxnSpPr/>
            <p:nvPr/>
          </p:nvCxnSpPr>
          <p:spPr>
            <a:xfrm flipV="1">
              <a:off x="8455153" y="4688865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8C659A-D4C2-0047-9B64-751716998E85}"/>
                </a:ext>
              </a:extLst>
            </p:cNvPr>
            <p:cNvCxnSpPr/>
            <p:nvPr/>
          </p:nvCxnSpPr>
          <p:spPr>
            <a:xfrm flipV="1">
              <a:off x="8912353" y="4688864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9BDD08-59CE-8740-A3C4-8C0B11ABFC5E}"/>
                </a:ext>
              </a:extLst>
            </p:cNvPr>
            <p:cNvCxnSpPr/>
            <p:nvPr/>
          </p:nvCxnSpPr>
          <p:spPr>
            <a:xfrm flipV="1">
              <a:off x="9369553" y="4688863"/>
              <a:ext cx="0" cy="54705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4EA2694-B0A8-B344-AB3F-987CA5661E76}"/>
                </a:ext>
              </a:extLst>
            </p:cNvPr>
            <p:cNvSpPr txBox="1"/>
            <p:nvPr/>
          </p:nvSpPr>
          <p:spPr>
            <a:xfrm>
              <a:off x="4139952" y="4359575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D19C97D-4979-5048-86E8-8A0974CB390C}"/>
                </a:ext>
              </a:extLst>
            </p:cNvPr>
            <p:cNvSpPr txBox="1"/>
            <p:nvPr/>
          </p:nvSpPr>
          <p:spPr>
            <a:xfrm>
              <a:off x="4589427" y="4359573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0359AD1-4D3C-F34D-90D0-78DC8A3100F0}"/>
                </a:ext>
              </a:extLst>
            </p:cNvPr>
            <p:cNvSpPr txBox="1"/>
            <p:nvPr/>
          </p:nvSpPr>
          <p:spPr>
            <a:xfrm>
              <a:off x="5038906" y="4359573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65D7BA-26C2-464E-A963-B7B21998D9A0}"/>
                </a:ext>
              </a:extLst>
            </p:cNvPr>
            <p:cNvSpPr txBox="1"/>
            <p:nvPr/>
          </p:nvSpPr>
          <p:spPr>
            <a:xfrm>
              <a:off x="5488381" y="4359571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65229EF-B777-2645-8076-D191F7C2F2FF}"/>
                </a:ext>
              </a:extLst>
            </p:cNvPr>
            <p:cNvSpPr txBox="1"/>
            <p:nvPr/>
          </p:nvSpPr>
          <p:spPr>
            <a:xfrm>
              <a:off x="5937858" y="4359571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FD89D54-3099-E541-9E52-FF5D6B4F8E3B}"/>
                </a:ext>
              </a:extLst>
            </p:cNvPr>
            <p:cNvSpPr txBox="1"/>
            <p:nvPr/>
          </p:nvSpPr>
          <p:spPr>
            <a:xfrm>
              <a:off x="6387333" y="4359569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R5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C8D2CD-5B79-6E4C-993C-F6954B42A5BB}"/>
                </a:ext>
              </a:extLst>
            </p:cNvPr>
            <p:cNvSpPr txBox="1"/>
            <p:nvPr/>
          </p:nvSpPr>
          <p:spPr>
            <a:xfrm>
              <a:off x="6836812" y="4359569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R6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2982135-D4F7-F04E-B874-ABA075E70F11}"/>
                </a:ext>
              </a:extLst>
            </p:cNvPr>
            <p:cNvSpPr txBox="1"/>
            <p:nvPr/>
          </p:nvSpPr>
          <p:spPr>
            <a:xfrm>
              <a:off x="7286287" y="4359569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R7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178D528-2870-9845-9BBD-0204F08501EE}"/>
                </a:ext>
              </a:extLst>
            </p:cNvPr>
            <p:cNvSpPr txBox="1"/>
            <p:nvPr/>
          </p:nvSpPr>
          <p:spPr>
            <a:xfrm>
              <a:off x="7735764" y="4359569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R8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AB3EE0A-6357-E842-AF54-1A08E0A8AC85}"/>
                </a:ext>
              </a:extLst>
            </p:cNvPr>
            <p:cNvSpPr txBox="1"/>
            <p:nvPr/>
          </p:nvSpPr>
          <p:spPr>
            <a:xfrm>
              <a:off x="8185241" y="4359567"/>
              <a:ext cx="457200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R9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E82EB12-2B80-BD45-8D5C-8743EE048630}"/>
                </a:ext>
              </a:extLst>
            </p:cNvPr>
            <p:cNvSpPr txBox="1"/>
            <p:nvPr/>
          </p:nvSpPr>
          <p:spPr>
            <a:xfrm>
              <a:off x="8634717" y="4359567"/>
              <a:ext cx="585645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R10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F4C984A-F73F-024A-BE48-030338FBEED5}"/>
                </a:ext>
              </a:extLst>
            </p:cNvPr>
            <p:cNvSpPr txBox="1"/>
            <p:nvPr/>
          </p:nvSpPr>
          <p:spPr>
            <a:xfrm>
              <a:off x="9084193" y="4359565"/>
              <a:ext cx="593368" cy="45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da-DK" sz="900">
                  <a:solidFill>
                    <a:prstClr val="black"/>
                  </a:solidFill>
                  <a:latin typeface="Arial Rounded MT Bold" panose="020F0704030504030204" pitchFamily="34" charset="77"/>
                </a:rPr>
                <a:t>R11</a:t>
              </a:r>
            </a:p>
          </p:txBody>
        </p:sp>
      </p:grp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C0B2BA05-9762-8E44-85FF-57BDFFDF6A79}"/>
              </a:ext>
            </a:extLst>
          </p:cNvPr>
          <p:cNvCxnSpPr>
            <a:cxnSpLocks/>
          </p:cNvCxnSpPr>
          <p:nvPr/>
        </p:nvCxnSpPr>
        <p:spPr>
          <a:xfrm flipH="1" flipV="1">
            <a:off x="2089194" y="4549331"/>
            <a:ext cx="747947" cy="8162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56A9FD72-E88F-1B41-BAB2-F7D519267751}"/>
              </a:ext>
            </a:extLst>
          </p:cNvPr>
          <p:cNvGrpSpPr/>
          <p:nvPr/>
        </p:nvGrpSpPr>
        <p:grpSpPr>
          <a:xfrm>
            <a:off x="1842485" y="3803605"/>
            <a:ext cx="5290802" cy="702395"/>
            <a:chOff x="683568" y="3527687"/>
            <a:chExt cx="7054402" cy="936526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D268BB9C-B5D0-8144-AB97-4C1FB6A2F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83568" y="4360553"/>
              <a:ext cx="576063" cy="103660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8CBE48E7-B391-9440-B844-E9983DEF9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83568" y="4093754"/>
              <a:ext cx="576063" cy="103660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B2F4EE5B-6A3B-8D4F-8EC2-D4D7E86AB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83568" y="3799436"/>
              <a:ext cx="576063" cy="103660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4B63DDF9-796B-4A4C-9156-12F625FA0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83568" y="3527687"/>
              <a:ext cx="576063" cy="103660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B5630AB9-3670-A449-B6A6-7F9CC3A68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1403648" y="4360553"/>
              <a:ext cx="576063" cy="103660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37867BE4-AA30-1542-AACF-B40AB0753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1403648" y="4093754"/>
              <a:ext cx="576063" cy="103660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A3AE4B5B-335B-9343-B4B9-5774181EC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1403648" y="3799436"/>
              <a:ext cx="576063" cy="103660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8F81703B-D360-654B-8638-2DC58F310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1403648" y="3527687"/>
              <a:ext cx="576063" cy="103660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F93E3F7A-02AF-2E49-A4F6-BB584E76B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2123728" y="4360553"/>
              <a:ext cx="576063" cy="103660"/>
            </a:xfrm>
            <a:prstGeom prst="rect">
              <a:avLst/>
            </a:prstGeom>
          </p:spPr>
        </p:pic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7D14BA5A-D49F-0D48-AAE6-B3D125690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2123728" y="4093754"/>
              <a:ext cx="576063" cy="103660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9A5F0CBA-5B58-8C41-A420-CDF17C8D8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2123728" y="3799436"/>
              <a:ext cx="576063" cy="103660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B2FEB63-5850-C84C-B7CB-D407DA373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2843808" y="4360553"/>
              <a:ext cx="576063" cy="103660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B729781D-5308-4142-A4C6-B699A1426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2843808" y="4093754"/>
              <a:ext cx="576063" cy="103660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6781CE18-AC1F-CD4D-B2DD-7ED33ABE7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2843808" y="3799436"/>
              <a:ext cx="576063" cy="103660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5A45BFEC-E1D7-A04A-9B77-6E7B76FDE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3563888" y="4360553"/>
              <a:ext cx="576063" cy="103660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08281DBE-4AF9-2649-8073-88DD6B18C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3563888" y="4093754"/>
              <a:ext cx="576063" cy="103660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E3B22D3F-426F-654F-9B20-DF6BD550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4283968" y="4360553"/>
              <a:ext cx="576063" cy="103660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5B82C040-898D-B241-BBB2-946B85A1D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4283968" y="4093754"/>
              <a:ext cx="576063" cy="103660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4C40C6B5-D0E4-864F-82F9-053EDEA56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5004048" y="4360553"/>
              <a:ext cx="576063" cy="10366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481F795E-C7D4-9C4C-BA2A-DF9CE080B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5004048" y="4093754"/>
              <a:ext cx="576063" cy="103660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21037F8A-904B-8941-8248-469C84C34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5724128" y="4360553"/>
              <a:ext cx="576063" cy="103660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4B072D54-7FED-FE4C-A0DE-70D11E610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5724128" y="4093754"/>
              <a:ext cx="576063" cy="103660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734A1596-C2B5-284B-BD31-DD351BBF3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444208" y="4360553"/>
              <a:ext cx="576063" cy="103660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53119057-F52C-7D43-AE5F-C077780FB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444208" y="4093754"/>
              <a:ext cx="576063" cy="103660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22FC1D3B-611F-6747-B9D0-3E827F6BF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444208" y="3799436"/>
              <a:ext cx="576063" cy="103660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A0243073-8255-794A-B7B2-B8F13F2E5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6444208" y="3527687"/>
              <a:ext cx="576063" cy="103660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FEA9228E-8038-EA4E-B3D6-FE6373077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7161907" y="4360553"/>
              <a:ext cx="576063" cy="10366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E0184167-D0F2-1E4B-B42A-D4E7732DE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7161907" y="4093754"/>
              <a:ext cx="576063" cy="103660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6790E510-42FE-C54C-99D1-D3BEBFC83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144" b="38862"/>
            <a:stretch/>
          </p:blipFill>
          <p:spPr>
            <a:xfrm>
              <a:off x="7161907" y="3799436"/>
              <a:ext cx="576063" cy="103660"/>
            </a:xfrm>
            <a:prstGeom prst="rect">
              <a:avLst/>
            </a:prstGeom>
          </p:spPr>
        </p:pic>
      </p:grp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520C898-E6C3-B94E-B691-E786EBF3D521}"/>
              </a:ext>
            </a:extLst>
          </p:cNvPr>
          <p:cNvCxnSpPr>
            <a:cxnSpLocks/>
          </p:cNvCxnSpPr>
          <p:nvPr/>
        </p:nvCxnSpPr>
        <p:spPr>
          <a:xfrm flipH="1" flipV="1">
            <a:off x="2599953" y="4543410"/>
            <a:ext cx="574472" cy="82138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E23AF8F7-9C5E-6548-AFEF-22AB8D13CF9E}"/>
              </a:ext>
            </a:extLst>
          </p:cNvPr>
          <p:cNvCxnSpPr>
            <a:cxnSpLocks/>
          </p:cNvCxnSpPr>
          <p:nvPr/>
        </p:nvCxnSpPr>
        <p:spPr>
          <a:xfrm flipH="1" flipV="1">
            <a:off x="3158161" y="4549330"/>
            <a:ext cx="366235" cy="81953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C4C7C504-715E-FF48-9934-C18040518792}"/>
              </a:ext>
            </a:extLst>
          </p:cNvPr>
          <p:cNvCxnSpPr>
            <a:cxnSpLocks/>
            <a:stCxn id="78" idx="0"/>
          </p:cNvCxnSpPr>
          <p:nvPr/>
        </p:nvCxnSpPr>
        <p:spPr>
          <a:xfrm flipH="1" flipV="1">
            <a:off x="3676103" y="4543411"/>
            <a:ext cx="183959" cy="8063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256D9B69-3CB0-184E-BA5D-12D045ED66BA}"/>
              </a:ext>
            </a:extLst>
          </p:cNvPr>
          <p:cNvCxnSpPr>
            <a:cxnSpLocks/>
          </p:cNvCxnSpPr>
          <p:nvPr/>
        </p:nvCxnSpPr>
        <p:spPr>
          <a:xfrm flipV="1">
            <a:off x="4203616" y="4570928"/>
            <a:ext cx="13666" cy="80204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1F32CF12-7E5F-F649-B26B-16C187F3C731}"/>
              </a:ext>
            </a:extLst>
          </p:cNvPr>
          <p:cNvCxnSpPr>
            <a:cxnSpLocks/>
          </p:cNvCxnSpPr>
          <p:nvPr/>
        </p:nvCxnSpPr>
        <p:spPr>
          <a:xfrm flipV="1">
            <a:off x="4612649" y="4539093"/>
            <a:ext cx="147069" cy="8106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CAA86ADF-BC94-B641-B6EF-75F482018018}"/>
              </a:ext>
            </a:extLst>
          </p:cNvPr>
          <p:cNvCxnSpPr>
            <a:cxnSpLocks/>
          </p:cNvCxnSpPr>
          <p:nvPr/>
        </p:nvCxnSpPr>
        <p:spPr>
          <a:xfrm flipV="1">
            <a:off x="4890721" y="4539093"/>
            <a:ext cx="387771" cy="8381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08B80873-8CBA-574C-B70B-7C5BCD51ABF9}"/>
              </a:ext>
            </a:extLst>
          </p:cNvPr>
          <p:cNvCxnSpPr>
            <a:cxnSpLocks/>
          </p:cNvCxnSpPr>
          <p:nvPr/>
        </p:nvCxnSpPr>
        <p:spPr>
          <a:xfrm flipV="1">
            <a:off x="5203557" y="4570927"/>
            <a:ext cx="629057" cy="7975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D5EBB1F0-3B4E-454C-8749-79E90FA206C6}"/>
              </a:ext>
            </a:extLst>
          </p:cNvPr>
          <p:cNvCxnSpPr>
            <a:cxnSpLocks/>
          </p:cNvCxnSpPr>
          <p:nvPr/>
        </p:nvCxnSpPr>
        <p:spPr>
          <a:xfrm flipV="1">
            <a:off x="5526668" y="4570924"/>
            <a:ext cx="796261" cy="807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B21A5AF5-43BC-2342-9B09-E68011166E4C}"/>
              </a:ext>
            </a:extLst>
          </p:cNvPr>
          <p:cNvCxnSpPr>
            <a:cxnSpLocks/>
          </p:cNvCxnSpPr>
          <p:nvPr/>
        </p:nvCxnSpPr>
        <p:spPr>
          <a:xfrm flipV="1">
            <a:off x="5861075" y="4591615"/>
            <a:ext cx="1003969" cy="78163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D20750F-B69B-D041-AFA2-B790745E04DE}"/>
              </a:ext>
            </a:extLst>
          </p:cNvPr>
          <p:cNvGrpSpPr/>
          <p:nvPr/>
        </p:nvGrpSpPr>
        <p:grpSpPr>
          <a:xfrm>
            <a:off x="1954634" y="2168704"/>
            <a:ext cx="5024259" cy="1668898"/>
            <a:chOff x="833099" y="1257277"/>
            <a:chExt cx="6699011" cy="2225197"/>
          </a:xfrm>
        </p:grpSpPr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7F5F24E4-32C7-A54C-AD7C-3E765F2945AE}"/>
                </a:ext>
              </a:extLst>
            </p:cNvPr>
            <p:cNvSpPr txBox="1"/>
            <p:nvPr/>
          </p:nvSpPr>
          <p:spPr>
            <a:xfrm rot="16200000">
              <a:off x="-140997" y="2231377"/>
              <a:ext cx="22251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1 vert 1200 R – 128 tubes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58C8F989-FCED-B646-B3B1-5A0825A3FC5C}"/>
                </a:ext>
              </a:extLst>
            </p:cNvPr>
            <p:cNvSpPr txBox="1"/>
            <p:nvPr/>
          </p:nvSpPr>
          <p:spPr>
            <a:xfrm rot="16200000">
              <a:off x="589701" y="2267869"/>
              <a:ext cx="21522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1 vert 1200 L – 128 tubes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F86C9BCE-2E22-5F4D-B8AE-9797C27BC0BE}"/>
                </a:ext>
              </a:extLst>
            </p:cNvPr>
            <p:cNvSpPr txBox="1"/>
            <p:nvPr/>
          </p:nvSpPr>
          <p:spPr>
            <a:xfrm rot="16200000">
              <a:off x="1304903" y="2237117"/>
              <a:ext cx="2213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1 horiz 1200 T – 80 tubes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6FEA4359-9708-5942-8CA6-A0759926426F}"/>
                </a:ext>
              </a:extLst>
            </p:cNvPr>
            <p:cNvSpPr txBox="1"/>
            <p:nvPr/>
          </p:nvSpPr>
          <p:spPr>
            <a:xfrm rot="16200000">
              <a:off x="1990907" y="2231376"/>
              <a:ext cx="2225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1 horiz 1200 B- 80 tubes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817EB525-1999-2E45-9E80-A97974C1BB0B}"/>
                </a:ext>
              </a:extLst>
            </p:cNvPr>
            <p:cNvSpPr txBox="1"/>
            <p:nvPr/>
          </p:nvSpPr>
          <p:spPr>
            <a:xfrm rot="16200000">
              <a:off x="2758538" y="2237117"/>
              <a:ext cx="22137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2 vert 500 R – 48 tubes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365737F4-725B-2D4E-9B9F-BD4A5A5CC39B}"/>
                </a:ext>
              </a:extLst>
            </p:cNvPr>
            <p:cNvSpPr txBox="1"/>
            <p:nvPr/>
          </p:nvSpPr>
          <p:spPr>
            <a:xfrm rot="16200000">
              <a:off x="3402568" y="2237116"/>
              <a:ext cx="22137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2 vert 500 L – 48 tubes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643847F5-1FC5-4A42-A323-B4D0513C7B8B}"/>
                </a:ext>
              </a:extLst>
            </p:cNvPr>
            <p:cNvSpPr txBox="1"/>
            <p:nvPr/>
          </p:nvSpPr>
          <p:spPr>
            <a:xfrm rot="16200000">
              <a:off x="4101160" y="2231376"/>
              <a:ext cx="222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2  horiz 500 T - 64 tubes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D167F26F-448E-3C4C-8BAD-C23D27E75328}"/>
                </a:ext>
              </a:extLst>
            </p:cNvPr>
            <p:cNvSpPr txBox="1"/>
            <p:nvPr/>
          </p:nvSpPr>
          <p:spPr>
            <a:xfrm rot="16200000">
              <a:off x="4818458" y="2231375"/>
              <a:ext cx="222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2 horiz 500 B – 64 tubes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3446F0C7-22C0-BA47-AD5E-3C911E91DD97}"/>
                </a:ext>
              </a:extLst>
            </p:cNvPr>
            <p:cNvSpPr txBox="1"/>
            <p:nvPr/>
          </p:nvSpPr>
          <p:spPr>
            <a:xfrm rot="16200000">
              <a:off x="5569453" y="2237116"/>
              <a:ext cx="22137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3 – 1 of 2 – 128 tubes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16F7B410-1714-DD49-B35E-274AC06F9A77}"/>
                </a:ext>
              </a:extLst>
            </p:cNvPr>
            <p:cNvSpPr txBox="1"/>
            <p:nvPr/>
          </p:nvSpPr>
          <p:spPr>
            <a:xfrm rot="16200000">
              <a:off x="6317507" y="2267870"/>
              <a:ext cx="2152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50">
                  <a:latin typeface="Arial Rounded MT Bold" panose="020F0704030504030204" pitchFamily="34" charset="77"/>
                </a:rPr>
                <a:t>bank 3 – 2 of 2-  96 tubes</a:t>
              </a:r>
            </a:p>
          </p:txBody>
        </p:sp>
      </p:grpSp>
      <p:sp>
        <p:nvSpPr>
          <p:cNvPr id="295" name="TextBox 294">
            <a:extLst>
              <a:ext uri="{FF2B5EF4-FFF2-40B4-BE49-F238E27FC236}">
                <a16:creationId xmlns:a16="http://schemas.microsoft.com/office/drawing/2014/main" id="{C54D9DA8-19CE-A642-836F-4D1AEC35007E}"/>
              </a:ext>
            </a:extLst>
          </p:cNvPr>
          <p:cNvSpPr txBox="1"/>
          <p:nvPr/>
        </p:nvSpPr>
        <p:spPr>
          <a:xfrm>
            <a:off x="7379755" y="4716576"/>
            <a:ext cx="142105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50" b="1"/>
              <a:t>Suggestion</a:t>
            </a:r>
          </a:p>
          <a:p>
            <a:r>
              <a:rPr lang="da-DK" sz="750"/>
              <a:t>Each detector bank goes on separate rings. The biggest bank uses two rings.</a:t>
            </a:r>
          </a:p>
          <a:p>
            <a:endParaRPr lang="da-DK" sz="750"/>
          </a:p>
          <a:p>
            <a:r>
              <a:rPr lang="da-DK" sz="750"/>
              <a:t>For each CAEN digitizer there are </a:t>
            </a:r>
          </a:p>
          <a:p>
            <a:r>
              <a:rPr lang="da-DK" sz="750"/>
              <a:t>4 front end nodes each capable of processing 8 tubes</a:t>
            </a:r>
          </a:p>
          <a:p>
            <a:endParaRPr lang="da-DK" sz="750"/>
          </a:p>
          <a:p>
            <a:r>
              <a:rPr lang="da-DK" sz="750"/>
              <a:t>This requires 29 CAEN modules which is 2 more than the theoretical minimum requires.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473273D-3FC7-F64A-8865-282ADA2809D7}"/>
              </a:ext>
            </a:extLst>
          </p:cNvPr>
          <p:cNvCxnSpPr>
            <a:cxnSpLocks/>
            <a:stCxn id="114" idx="3"/>
            <a:endCxn id="208" idx="1"/>
          </p:cNvCxnSpPr>
          <p:nvPr/>
        </p:nvCxnSpPr>
        <p:spPr>
          <a:xfrm flipV="1">
            <a:off x="846042" y="4467128"/>
            <a:ext cx="996443" cy="10077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E3FF207-8B23-204C-A0E4-F7B6E71DC260}"/>
              </a:ext>
            </a:extLst>
          </p:cNvPr>
          <p:cNvCxnSpPr>
            <a:cxnSpLocks/>
            <a:stCxn id="113" idx="3"/>
            <a:endCxn id="212" idx="1"/>
          </p:cNvCxnSpPr>
          <p:nvPr/>
        </p:nvCxnSpPr>
        <p:spPr>
          <a:xfrm flipV="1">
            <a:off x="846042" y="4267029"/>
            <a:ext cx="996443" cy="29627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CFF509A-62CF-BE48-9B73-0E6B491D83CF}"/>
              </a:ext>
            </a:extLst>
          </p:cNvPr>
          <p:cNvCxnSpPr>
            <a:cxnSpLocks/>
            <a:stCxn id="112" idx="3"/>
            <a:endCxn id="213" idx="1"/>
          </p:cNvCxnSpPr>
          <p:nvPr/>
        </p:nvCxnSpPr>
        <p:spPr>
          <a:xfrm>
            <a:off x="846042" y="3651684"/>
            <a:ext cx="996443" cy="39460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BA707E9-F3BF-1C49-A15D-E15CC4C2DF5D}"/>
              </a:ext>
            </a:extLst>
          </p:cNvPr>
          <p:cNvCxnSpPr>
            <a:cxnSpLocks/>
            <a:stCxn id="98" idx="3"/>
            <a:endCxn id="214" idx="1"/>
          </p:cNvCxnSpPr>
          <p:nvPr/>
        </p:nvCxnSpPr>
        <p:spPr>
          <a:xfrm>
            <a:off x="846042" y="2740068"/>
            <a:ext cx="996443" cy="110241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43F1DF46-8A3C-4547-B324-6E1424DF1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4" t="5067" r="18269" b="2004"/>
          <a:stretch/>
        </p:blipFill>
        <p:spPr>
          <a:xfrm>
            <a:off x="471536" y="2284260"/>
            <a:ext cx="374506" cy="91161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D192517-07B7-F144-96B1-617AB0818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4" t="5067" r="18269" b="2004"/>
          <a:stretch/>
        </p:blipFill>
        <p:spPr>
          <a:xfrm>
            <a:off x="471536" y="3195876"/>
            <a:ext cx="374506" cy="91161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336B765-9A60-B247-BDA8-94FBBF237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4" t="5067" r="18269" b="2004"/>
          <a:stretch/>
        </p:blipFill>
        <p:spPr>
          <a:xfrm>
            <a:off x="471536" y="4107492"/>
            <a:ext cx="374506" cy="91161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64F25CA-6741-FC4C-A0C0-5634E37FB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4" t="5067" r="18269" b="2004"/>
          <a:stretch/>
        </p:blipFill>
        <p:spPr>
          <a:xfrm>
            <a:off x="471536" y="5019108"/>
            <a:ext cx="374506" cy="91161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26F2C6-06CB-304F-AC29-DB93329D8BC8}"/>
              </a:ext>
            </a:extLst>
          </p:cNvPr>
          <p:cNvSpPr/>
          <p:nvPr/>
        </p:nvSpPr>
        <p:spPr>
          <a:xfrm>
            <a:off x="467544" y="2284259"/>
            <a:ext cx="373994" cy="36464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CF802555-8C84-F54C-9694-3CDF15AEA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44" b="38862"/>
          <a:stretch/>
        </p:blipFill>
        <p:spPr>
          <a:xfrm>
            <a:off x="7149653" y="1788676"/>
            <a:ext cx="1883169" cy="338868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9856DDF8-D165-2649-92DF-EFA12F02F8FE}"/>
              </a:ext>
            </a:extLst>
          </p:cNvPr>
          <p:cNvSpPr/>
          <p:nvPr/>
        </p:nvSpPr>
        <p:spPr>
          <a:xfrm>
            <a:off x="6687161" y="3803605"/>
            <a:ext cx="462492" cy="46249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592491B-8B6F-6343-9CED-E679778B3967}"/>
              </a:ext>
            </a:extLst>
          </p:cNvPr>
          <p:cNvCxnSpPr>
            <a:cxnSpLocks/>
          </p:cNvCxnSpPr>
          <p:nvPr/>
        </p:nvCxnSpPr>
        <p:spPr>
          <a:xfrm flipV="1">
            <a:off x="7040793" y="2740068"/>
            <a:ext cx="621019" cy="10923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>
            <a:extLst>
              <a:ext uri="{FF2B5EF4-FFF2-40B4-BE49-F238E27FC236}">
                <a16:creationId xmlns:a16="http://schemas.microsoft.com/office/drawing/2014/main" id="{65F36EF0-1A82-914A-AB03-CDF2D5DB9514}"/>
              </a:ext>
            </a:extLst>
          </p:cNvPr>
          <p:cNvSpPr/>
          <p:nvPr/>
        </p:nvSpPr>
        <p:spPr>
          <a:xfrm>
            <a:off x="7141158" y="1052736"/>
            <a:ext cx="1895338" cy="1787938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722678F-C819-2048-86E0-63FC18056FB7}"/>
              </a:ext>
            </a:extLst>
          </p:cNvPr>
          <p:cNvGrpSpPr/>
          <p:nvPr/>
        </p:nvGrpSpPr>
        <p:grpSpPr>
          <a:xfrm>
            <a:off x="7016646" y="112576"/>
            <a:ext cx="2127353" cy="1321778"/>
            <a:chOff x="7016646" y="112576"/>
            <a:chExt cx="2127353" cy="1321778"/>
          </a:xfrm>
        </p:grpSpPr>
        <p:sp>
          <p:nvSpPr>
            <p:cNvPr id="131" name="Rektangel 6">
              <a:extLst>
                <a:ext uri="{FF2B5EF4-FFF2-40B4-BE49-F238E27FC236}">
                  <a16:creationId xmlns:a16="http://schemas.microsoft.com/office/drawing/2014/main" id="{7CE7C8B3-4AAE-7A4F-A589-F6B021B1435C}"/>
                </a:ext>
              </a:extLst>
            </p:cNvPr>
            <p:cNvSpPr/>
            <p:nvPr/>
          </p:nvSpPr>
          <p:spPr>
            <a:xfrm>
              <a:off x="7016646" y="112576"/>
              <a:ext cx="2127353" cy="1321778"/>
            </a:xfrm>
            <a:prstGeom prst="rect">
              <a:avLst/>
            </a:prstGeom>
            <a:solidFill>
              <a:srgbClr val="0094C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0094CA"/>
                </a:solidFill>
              </a:endParaRPr>
            </a:p>
          </p:txBody>
        </p:sp>
        <p:pic>
          <p:nvPicPr>
            <p:cNvPr id="132" name="Bildobjekt 5" descr="ESS-vit-logga.png">
              <a:extLst>
                <a:ext uri="{FF2B5EF4-FFF2-40B4-BE49-F238E27FC236}">
                  <a16:creationId xmlns:a16="http://schemas.microsoft.com/office/drawing/2014/main" id="{380F578F-62D5-7743-AF4F-A992EF618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008" y="319530"/>
              <a:ext cx="1370480" cy="733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05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9D4138-304D-E844-A072-9F7D13904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33"/>
          <a:stretch/>
        </p:blipFill>
        <p:spPr>
          <a:xfrm>
            <a:off x="5953240" y="3902516"/>
            <a:ext cx="1696014" cy="25508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723A2A-9F1D-234B-B45E-A9CC18FD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065845"/>
            <a:ext cx="5354352" cy="857250"/>
          </a:xfrm>
        </p:spPr>
        <p:txBody>
          <a:bodyPr>
            <a:normAutofit/>
          </a:bodyPr>
          <a:lstStyle/>
          <a:p>
            <a:pPr algn="ctr"/>
            <a:r>
              <a:rPr lang="da-DK"/>
              <a:t>What we 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A834C-7A1F-3946-939B-3E2ECC866682}"/>
              </a:ext>
            </a:extLst>
          </p:cNvPr>
          <p:cNvSpPr txBox="1"/>
          <p:nvPr/>
        </p:nvSpPr>
        <p:spPr>
          <a:xfrm>
            <a:off x="1048201" y="2073648"/>
            <a:ext cx="25635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i="1"/>
              <a:t>Also covers Diagnostic Mode noise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DEF93-4E0D-7C4E-B5D1-397BB7D7A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 b="49796"/>
          <a:stretch/>
        </p:blipFill>
        <p:spPr>
          <a:xfrm>
            <a:off x="1019480" y="2300270"/>
            <a:ext cx="4019818" cy="456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C2CCE4-E214-F54F-9A8A-C4F105F71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967" r="2026" b="3127"/>
          <a:stretch/>
        </p:blipFill>
        <p:spPr>
          <a:xfrm>
            <a:off x="1019479" y="2777891"/>
            <a:ext cx="3938396" cy="400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3F68D-A25B-DB45-8F13-2E36C4EF23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"/>
          <a:stretch/>
        </p:blipFill>
        <p:spPr>
          <a:xfrm>
            <a:off x="5929325" y="1940969"/>
            <a:ext cx="2146938" cy="19948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954528-986A-D74D-9A49-74F92B58A339}"/>
              </a:ext>
            </a:extLst>
          </p:cNvPr>
          <p:cNvGrpSpPr/>
          <p:nvPr/>
        </p:nvGrpSpPr>
        <p:grpSpPr>
          <a:xfrm>
            <a:off x="5915527" y="3864835"/>
            <a:ext cx="1733727" cy="1396538"/>
            <a:chOff x="6516630" y="4126451"/>
            <a:chExt cx="2311636" cy="186205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3F2CF61-0E97-BB46-8BD7-4278F08A9D6E}"/>
                </a:ext>
              </a:extLst>
            </p:cNvPr>
            <p:cNvSpPr/>
            <p:nvPr/>
          </p:nvSpPr>
          <p:spPr>
            <a:xfrm>
              <a:off x="6516630" y="4126451"/>
              <a:ext cx="590203" cy="41193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314DF7-4690-6246-809F-5BF7E2CAC275}"/>
                </a:ext>
              </a:extLst>
            </p:cNvPr>
            <p:cNvSpPr/>
            <p:nvPr/>
          </p:nvSpPr>
          <p:spPr>
            <a:xfrm>
              <a:off x="7089005" y="4158782"/>
              <a:ext cx="590203" cy="41193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0BDDF6-2B05-3742-94CF-861965F88792}"/>
                </a:ext>
              </a:extLst>
            </p:cNvPr>
            <p:cNvSpPr/>
            <p:nvPr/>
          </p:nvSpPr>
          <p:spPr>
            <a:xfrm>
              <a:off x="6580709" y="5057477"/>
              <a:ext cx="590203" cy="41193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A1E9CD-FAA5-104E-BD0D-2C4362BAD153}"/>
                </a:ext>
              </a:extLst>
            </p:cNvPr>
            <p:cNvSpPr/>
            <p:nvPr/>
          </p:nvSpPr>
          <p:spPr>
            <a:xfrm>
              <a:off x="7129630" y="5043920"/>
              <a:ext cx="590203" cy="41193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D6D5BB9-CE83-2547-A75D-3FA5513DA7A1}"/>
                </a:ext>
              </a:extLst>
            </p:cNvPr>
            <p:cNvSpPr/>
            <p:nvPr/>
          </p:nvSpPr>
          <p:spPr>
            <a:xfrm>
              <a:off x="6580709" y="5393545"/>
              <a:ext cx="2247557" cy="594957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3DEA026-1B3F-1345-90C1-B115C1300CB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Readout data format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FA3164-583B-7F46-9707-C39F1EE910BA}"/>
              </a:ext>
            </a:extLst>
          </p:cNvPr>
          <p:cNvSpPr txBox="1"/>
          <p:nvPr/>
        </p:nvSpPr>
        <p:spPr>
          <a:xfrm>
            <a:off x="1019479" y="3855540"/>
            <a:ext cx="40394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/>
              <a:t>RingId	identifies detector bank</a:t>
            </a:r>
          </a:p>
          <a:p>
            <a:r>
              <a:rPr lang="da-DK" sz="1350"/>
              <a:t>FENId	identifies sub bank (group of 32 tubes?)</a:t>
            </a:r>
          </a:p>
          <a:p>
            <a:r>
              <a:rPr lang="da-DK" sz="1350"/>
              <a:t>FPGA	identifies group of subsub bank (8 tubes?)</a:t>
            </a:r>
          </a:p>
          <a:p>
            <a:r>
              <a:rPr lang="da-DK" sz="1350"/>
              <a:t>TUBE	identifies tube within subsub bank</a:t>
            </a:r>
          </a:p>
          <a:p>
            <a:endParaRPr lang="da-DK" sz="1350"/>
          </a:p>
          <a:p>
            <a:r>
              <a:rPr lang="da-DK" sz="1350"/>
              <a:t>Amp A-D	encodes straw and position along straw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BB42FA8-8A98-D848-8900-EABC2C84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99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9D4138-304D-E844-A072-9F7D13904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33"/>
          <a:stretch/>
        </p:blipFill>
        <p:spPr>
          <a:xfrm>
            <a:off x="5953240" y="3902516"/>
            <a:ext cx="1696014" cy="25508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723A2A-9F1D-234B-B45E-A9CC18FD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065845"/>
            <a:ext cx="5354352" cy="857250"/>
          </a:xfrm>
        </p:spPr>
        <p:txBody>
          <a:bodyPr>
            <a:normAutofit/>
          </a:bodyPr>
          <a:lstStyle/>
          <a:p>
            <a:pPr algn="ctr"/>
            <a:r>
              <a:rPr lang="da-DK"/>
              <a:t>What we 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3F68D-A25B-DB45-8F13-2E36C4EF2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"/>
          <a:stretch/>
        </p:blipFill>
        <p:spPr>
          <a:xfrm>
            <a:off x="5929325" y="1940969"/>
            <a:ext cx="2146938" cy="199484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DEA026-1B3F-1345-90C1-B115C1300CB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Your detector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BB42FA8-8A98-D848-8900-EABC2C84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70FB05-B629-3D40-B479-15E3F52A6C18}"/>
              </a:ext>
            </a:extLst>
          </p:cNvPr>
          <p:cNvSpPr/>
          <p:nvPr/>
        </p:nvSpPr>
        <p:spPr>
          <a:xfrm>
            <a:off x="5969744" y="4148667"/>
            <a:ext cx="1654036" cy="223266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tx1"/>
                </a:solidFill>
              </a:rPr>
              <a:t>your </a:t>
            </a:r>
          </a:p>
          <a:p>
            <a:pPr algn="ctr"/>
            <a:r>
              <a:rPr lang="da-DK">
                <a:solidFill>
                  <a:schemeClr val="tx1"/>
                </a:solidFill>
              </a:rPr>
              <a:t>detector</a:t>
            </a:r>
          </a:p>
          <a:p>
            <a:pPr algn="ctr"/>
            <a:r>
              <a:rPr lang="da-DK">
                <a:solidFill>
                  <a:schemeClr val="tx1"/>
                </a:solidFill>
              </a:rPr>
              <a:t>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757626-4886-4A4E-A17D-21504C134907}"/>
              </a:ext>
            </a:extLst>
          </p:cNvPr>
          <p:cNvSpPr/>
          <p:nvPr/>
        </p:nvSpPr>
        <p:spPr>
          <a:xfrm>
            <a:off x="6102825" y="4653136"/>
            <a:ext cx="3787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6600">
                <a:solidFill>
                  <a:schemeClr val="bg1">
                    <a:lumMod val="75000"/>
                  </a:schemeClr>
                </a:solidFill>
              </a:rPr>
              <a:t>{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8A23E3-2DE7-664C-B65A-BB9288B10275}"/>
              </a:ext>
            </a:extLst>
          </p:cNvPr>
          <p:cNvSpPr/>
          <p:nvPr/>
        </p:nvSpPr>
        <p:spPr>
          <a:xfrm rot="10800000">
            <a:off x="7124407" y="4758427"/>
            <a:ext cx="3787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6600">
                <a:solidFill>
                  <a:schemeClr val="bg1">
                    <a:lumMod val="75000"/>
                  </a:schemeClr>
                </a:solidFill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AD38D-69DA-1C49-9552-CC7FDDB12415}"/>
              </a:ext>
            </a:extLst>
          </p:cNvPr>
          <p:cNvSpPr txBox="1"/>
          <p:nvPr/>
        </p:nvSpPr>
        <p:spPr>
          <a:xfrm>
            <a:off x="251520" y="2534943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/>
              <a:t>Common header and data headers for all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/>
              <a:t>Detector specific readout fields must be 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6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47F6-B712-6C4E-8DAB-00B81F82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EA4EA-B7DA-0F46-B90B-C8AAF1FD387A}"/>
              </a:ext>
            </a:extLst>
          </p:cNvPr>
          <p:cNvSpPr txBox="1"/>
          <p:nvPr/>
        </p:nvSpPr>
        <p:spPr>
          <a:xfrm>
            <a:off x="0" y="288951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b="1">
                <a:solidFill>
                  <a:srgbClr val="0094CA"/>
                </a:solidFill>
              </a:rPr>
              <a:t>Reference</a:t>
            </a:r>
          </a:p>
          <a:p>
            <a:pPr algn="ctr"/>
            <a:r>
              <a:rPr lang="da-DK" sz="6600" b="1">
                <a:solidFill>
                  <a:srgbClr val="0094CA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865670764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12798</TotalTime>
  <Words>547</Words>
  <Application>Microsoft Macintosh PowerPoint</Application>
  <PresentationFormat>On-screen Show (4:3)</PresentationFormat>
  <Paragraphs>215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Rounded MT Bold</vt:lpstr>
      <vt:lpstr>Calibri</vt:lpstr>
      <vt:lpstr>Consolas</vt:lpstr>
      <vt:lpstr>ESS Core Powerpoint</vt:lpstr>
      <vt:lpstr>Downstream of the Readout Master</vt:lpstr>
      <vt:lpstr>Event Formation Unit</vt:lpstr>
      <vt:lpstr>EFU Input / Output</vt:lpstr>
      <vt:lpstr>PowerPoint Presentation</vt:lpstr>
      <vt:lpstr>PowerPoint Presentation</vt:lpstr>
      <vt:lpstr>Instrument Mapping</vt:lpstr>
      <vt:lpstr>What we get</vt:lpstr>
      <vt:lpstr>What we get</vt:lpstr>
      <vt:lpstr>PowerPoint Presentation</vt:lpstr>
      <vt:lpstr>PowerPoint Presentation</vt:lpstr>
      <vt:lpstr>PowerPoint Presentation</vt:lpstr>
      <vt:lpstr>Algorithms</vt:lpstr>
      <vt:lpstr>PowerPoint Presentation</vt:lpstr>
      <vt:lpstr>System scalability</vt:lpstr>
      <vt:lpstr>PowerPoint Presentation</vt:lpstr>
      <vt:lpstr>Glasgow Coma Scale</vt:lpstr>
      <vt:lpstr>Example - LoKI </vt:lpstr>
      <vt:lpstr>PowerPoint Presentation</vt:lpstr>
      <vt:lpstr>DMSC</vt:lpstr>
      <vt:lpstr>PowerPoint Presentation</vt:lpstr>
      <vt:lpstr>The End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463</cp:revision>
  <cp:lastPrinted>2019-08-27T13:40:04Z</cp:lastPrinted>
  <dcterms:created xsi:type="dcterms:W3CDTF">2013-10-29T16:05:10Z</dcterms:created>
  <dcterms:modified xsi:type="dcterms:W3CDTF">2020-02-25T13:25:15Z</dcterms:modified>
</cp:coreProperties>
</file>