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257" r:id="rId2"/>
    <p:sldId id="1692" r:id="rId3"/>
    <p:sldId id="1693" r:id="rId4"/>
    <p:sldId id="1694" r:id="rId5"/>
    <p:sldId id="1754" r:id="rId6"/>
    <p:sldId id="1760" r:id="rId7"/>
    <p:sldId id="1762" r:id="rId8"/>
    <p:sldId id="1763" r:id="rId9"/>
    <p:sldId id="1765" r:id="rId10"/>
    <p:sldId id="1764" r:id="rId11"/>
    <p:sldId id="1755" r:id="rId12"/>
    <p:sldId id="1768" r:id="rId13"/>
    <p:sldId id="1756" r:id="rId14"/>
    <p:sldId id="1766" r:id="rId15"/>
    <p:sldId id="1769" r:id="rId16"/>
    <p:sldId id="1770" r:id="rId17"/>
    <p:sldId id="1671" r:id="rId18"/>
    <p:sldId id="1661" r:id="rId19"/>
    <p:sldId id="1772" r:id="rId20"/>
    <p:sldId id="1700" r:id="rId21"/>
    <p:sldId id="1750" r:id="rId22"/>
    <p:sldId id="1701" r:id="rId23"/>
    <p:sldId id="1807" r:id="rId24"/>
    <p:sldId id="1751" r:id="rId25"/>
    <p:sldId id="1752" r:id="rId26"/>
    <p:sldId id="1702" r:id="rId27"/>
    <p:sldId id="1774" r:id="rId28"/>
    <p:sldId id="1776" r:id="rId29"/>
    <p:sldId id="1753" r:id="rId30"/>
    <p:sldId id="1777" r:id="rId31"/>
    <p:sldId id="1778" r:id="rId32"/>
    <p:sldId id="1775" r:id="rId33"/>
    <p:sldId id="1779" r:id="rId34"/>
    <p:sldId id="1749" r:id="rId35"/>
    <p:sldId id="1780" r:id="rId36"/>
    <p:sldId id="1665" r:id="rId37"/>
    <p:sldId id="1781" r:id="rId38"/>
    <p:sldId id="1744" r:id="rId39"/>
    <p:sldId id="1705" r:id="rId40"/>
    <p:sldId id="1704" r:id="rId41"/>
    <p:sldId id="1782" r:id="rId42"/>
    <p:sldId id="1783" r:id="rId43"/>
    <p:sldId id="1713" r:id="rId44"/>
    <p:sldId id="1712" r:id="rId45"/>
    <p:sldId id="1714" r:id="rId46"/>
    <p:sldId id="1689" r:id="rId47"/>
    <p:sldId id="1811" r:id="rId48"/>
    <p:sldId id="1716" r:id="rId49"/>
    <p:sldId id="1785" r:id="rId50"/>
    <p:sldId id="1788" r:id="rId51"/>
    <p:sldId id="1789" r:id="rId52"/>
    <p:sldId id="1787" r:id="rId53"/>
    <p:sldId id="1786" r:id="rId54"/>
    <p:sldId id="1685" r:id="rId55"/>
    <p:sldId id="1790" r:id="rId56"/>
    <p:sldId id="1791" r:id="rId57"/>
    <p:sldId id="1812" r:id="rId58"/>
    <p:sldId id="1810" r:id="rId59"/>
    <p:sldId id="1715" r:id="rId60"/>
    <p:sldId id="1793" r:id="rId61"/>
    <p:sldId id="1784" r:id="rId62"/>
    <p:sldId id="1808" r:id="rId63"/>
    <p:sldId id="1719" r:id="rId64"/>
    <p:sldId id="1745" r:id="rId65"/>
    <p:sldId id="1723" r:id="rId66"/>
    <p:sldId id="1725" r:id="rId67"/>
    <p:sldId id="1796" r:id="rId68"/>
    <p:sldId id="1794" r:id="rId69"/>
    <p:sldId id="1797" r:id="rId70"/>
    <p:sldId id="1728" r:id="rId71"/>
    <p:sldId id="1798" r:id="rId72"/>
    <p:sldId id="1724" r:id="rId73"/>
    <p:sldId id="1799" r:id="rId74"/>
    <p:sldId id="1800" r:id="rId75"/>
    <p:sldId id="1804" r:id="rId76"/>
    <p:sldId id="1801" r:id="rId77"/>
    <p:sldId id="1802" r:id="rId78"/>
    <p:sldId id="1686" r:id="rId79"/>
    <p:sldId id="1803" r:id="rId80"/>
    <p:sldId id="357" r:id="rId81"/>
    <p:sldId id="1722" r:id="rId82"/>
    <p:sldId id="1696" r:id="rId83"/>
    <p:sldId id="1746" r:id="rId84"/>
    <p:sldId id="1730" r:id="rId85"/>
    <p:sldId id="1731" r:id="rId86"/>
    <p:sldId id="1732" r:id="rId87"/>
    <p:sldId id="1733" r:id="rId88"/>
    <p:sldId id="1734" r:id="rId89"/>
    <p:sldId id="1735" r:id="rId90"/>
    <p:sldId id="1736" r:id="rId91"/>
    <p:sldId id="1737" r:id="rId92"/>
    <p:sldId id="1738" r:id="rId93"/>
    <p:sldId id="1739" r:id="rId94"/>
    <p:sldId id="1740" r:id="rId95"/>
    <p:sldId id="1741" r:id="rId96"/>
    <p:sldId id="1771" r:id="rId97"/>
    <p:sldId id="1669" r:id="rId98"/>
    <p:sldId id="1748" r:id="rId99"/>
    <p:sldId id="1319" r:id="rId100"/>
    <p:sldId id="1320" r:id="rId101"/>
    <p:sldId id="1675" r:id="rId102"/>
    <p:sldId id="1146" r:id="rId103"/>
    <p:sldId id="1148" r:id="rId104"/>
    <p:sldId id="1151" r:id="rId105"/>
    <p:sldId id="1152" r:id="rId106"/>
    <p:sldId id="1153" r:id="rId107"/>
    <p:sldId id="1154" r:id="rId108"/>
    <p:sldId id="1747" r:id="rId109"/>
    <p:sldId id="1662" r:id="rId110"/>
    <p:sldId id="1663" r:id="rId111"/>
    <p:sldId id="1664" r:id="rId112"/>
    <p:sldId id="1679" r:id="rId1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00"/>
    <a:srgbClr val="FF85FF"/>
    <a:srgbClr val="0099FF"/>
    <a:srgbClr val="9932CC"/>
    <a:srgbClr val="CF03C4"/>
    <a:srgbClr val="0B24FB"/>
    <a:srgbClr val="F052D3"/>
    <a:srgbClr val="29D925"/>
    <a:srgbClr val="599D55"/>
    <a:srgbClr val="BA2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7" autoAdjust="0"/>
    <p:restoredTop sz="94600" autoAdjust="0"/>
  </p:normalViewPr>
  <p:slideViewPr>
    <p:cSldViewPr snapToGrid="0">
      <p:cViewPr varScale="1">
        <p:scale>
          <a:sx n="116" d="100"/>
          <a:sy n="116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BABA6D-BB32-3149-A5E2-7AAC2F9DF6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265E0-288C-044B-9A77-AB6A70478B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47E3A-C13E-5744-AEBF-65C370BD47E0}" type="datetimeFigureOut">
              <a:rPr lang="en-GB" smtClean="0"/>
              <a:t>25/02/2020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4AD6A-5DF2-1E4A-95DE-D6B0194C69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602DB-F6AB-2D4F-89EE-C21BDD21B0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3EF81-A017-7444-8FE3-3CFEB6884C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1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F3B59-9720-497D-9155-B0C18538A763}" type="datetimeFigureOut">
              <a:rPr lang="it-IT" smtClean="0"/>
              <a:t>25/02/20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B5DEF-E1DE-4CF4-BDB9-4877D887B54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085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A3E2C-CDA8-4748-9D60-853D332464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B5DEF-E1DE-4CF4-BDB9-4877D887B54E}" type="slidenum">
              <a:rPr lang="it-IT" smtClean="0"/>
              <a:t>80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047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B5DEF-E1DE-4CF4-BDB9-4877D887B54E}" type="slidenum">
              <a:rPr lang="it-IT" smtClean="0"/>
              <a:t>102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97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B5DEF-E1DE-4CF4-BDB9-4877D887B54E}" type="slidenum">
              <a:rPr lang="it-IT" smtClean="0"/>
              <a:t>103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18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B5DEF-E1DE-4CF4-BDB9-4877D887B54E}" type="slidenum">
              <a:rPr lang="it-IT" smtClean="0"/>
              <a:t>104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B5DEF-E1DE-4CF4-BDB9-4877D887B54E}" type="slidenum">
              <a:rPr lang="it-IT" smtClean="0"/>
              <a:t>105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097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B5DEF-E1DE-4CF4-BDB9-4877D887B54E}" type="slidenum">
              <a:rPr lang="it-IT" smtClean="0"/>
              <a:t>106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73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B5DEF-E1DE-4CF4-BDB9-4877D887B54E}" type="slidenum">
              <a:rPr lang="it-IT" smtClean="0"/>
              <a:t>107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907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105D-78DB-5C44-B164-C4748399C0BF}" type="datetime1">
              <a:rPr lang="sv-SE" smtClean="0"/>
              <a:t>2020-02-25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455944" y="-11907"/>
            <a:ext cx="2743200" cy="365125"/>
          </a:xfrm>
        </p:spPr>
        <p:txBody>
          <a:bodyPr/>
          <a:lstStyle/>
          <a:p>
            <a:fld id="{53D8F393-8C22-4707-B9B8-62FC7D4235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28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4E7F-D396-7A42-A0C7-F6BBADFA8203}" type="datetime1">
              <a:rPr lang="sv-SE" smtClean="0"/>
              <a:t>2020-02-25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36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3877-9BBA-9B4C-83E9-2EC134B4922D}" type="datetime1">
              <a:rPr lang="sv-SE" smtClean="0"/>
              <a:t>2020-02-25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69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50CE-2F68-4B4E-AFBE-2B7B6411235E}" type="datetime1">
              <a:rPr lang="sv-SE" smtClean="0"/>
              <a:t>2020-02-25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29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5FE45-292A-4F45-8F8B-F547A5004C9C}" type="datetime1">
              <a:rPr lang="sv-SE" smtClean="0"/>
              <a:t>2020-02-25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85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9038-3B53-7347-B687-B74985D4F592}" type="datetime1">
              <a:rPr lang="sv-SE" smtClean="0"/>
              <a:t>2020-02-25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2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C7D24-3236-A345-AA73-AC6624CF9512}" type="datetime1">
              <a:rPr lang="sv-SE" smtClean="0"/>
              <a:t>2020-02-25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64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3417-6BB9-A24E-9C02-57103B727659}" type="datetime1">
              <a:rPr lang="sv-SE" smtClean="0"/>
              <a:t>2020-02-25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13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20EA8-534E-5641-AC56-4B5BD8EEA9BC}" type="datetime1">
              <a:rPr lang="sv-SE" smtClean="0"/>
              <a:t>2020-02-25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24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4D06-5834-1643-A326-3C520EE3C6D0}" type="datetime1">
              <a:rPr lang="sv-SE" smtClean="0"/>
              <a:t>2020-02-25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8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A2F6-F3F7-0740-98FD-895DAA88FB34}" type="datetime1">
              <a:rPr lang="sv-SE" smtClean="0"/>
              <a:t>2020-02-25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30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5D4A-F778-D94F-B21D-7FC190F90796}" type="datetime1">
              <a:rPr lang="sv-SE" smtClean="0"/>
              <a:t>2020-02-25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8F393-8C22-4707-B9B8-62FC7D4235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51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emf"/><Relationship Id="rId4" Type="http://schemas.openxmlformats.org/officeDocument/2006/relationships/image" Target="../media/image4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emf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png"/><Relationship Id="rId7" Type="http://schemas.openxmlformats.org/officeDocument/2006/relationships/image" Target="../media/image7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4.png"/><Relationship Id="rId9" Type="http://schemas.openxmlformats.org/officeDocument/2006/relationships/image" Target="NUL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2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emf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6.emf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6.emf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tiff"/><Relationship Id="rId3" Type="http://schemas.openxmlformats.org/officeDocument/2006/relationships/image" Target="../media/image45.emf"/><Relationship Id="rId7" Type="http://schemas.openxmlformats.org/officeDocument/2006/relationships/image" Target="../media/image46.jpe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33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5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50.emf"/><Relationship Id="rId4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4.png"/><Relationship Id="rId7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tiff"/><Relationship Id="rId9" Type="http://schemas.openxmlformats.org/officeDocument/2006/relationships/image" Target="../media/image33.e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4.png"/><Relationship Id="rId7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tiff"/><Relationship Id="rId9" Type="http://schemas.openxmlformats.org/officeDocument/2006/relationships/image" Target="../media/image5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3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9.emf"/><Relationship Id="rId7" Type="http://schemas.openxmlformats.org/officeDocument/2006/relationships/image" Target="../media/image61.jpe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emf"/><Relationship Id="rId5" Type="http://schemas.openxmlformats.org/officeDocument/2006/relationships/image" Target="../media/image4.png"/><Relationship Id="rId10" Type="http://schemas.openxmlformats.org/officeDocument/2006/relationships/image" Target="../media/image33.emf"/><Relationship Id="rId4" Type="http://schemas.openxmlformats.org/officeDocument/2006/relationships/image" Target="../media/image3.png"/><Relationship Id="rId9" Type="http://schemas.openxmlformats.org/officeDocument/2006/relationships/image" Target="../media/image63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60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49.emf"/><Relationship Id="rId4" Type="http://schemas.openxmlformats.org/officeDocument/2006/relationships/image" Target="../media/image60.e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5.png"/><Relationship Id="rId7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7.emf"/><Relationship Id="rId4" Type="http://schemas.openxmlformats.org/officeDocument/2006/relationships/image" Target="../media/image41.e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0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emf"/><Relationship Id="rId5" Type="http://schemas.openxmlformats.org/officeDocument/2006/relationships/image" Target="../media/image33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66B4467A-CDF0-F544-A23B-8C50CDF2F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63758"/>
            <a:ext cx="121920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4000" b="1" dirty="0">
                <a:latin typeface="Avenir Roman" panose="02000503020000020003" pitchFamily="2" charset="0"/>
              </a:rPr>
              <a:t>DETECTOR BACKGROUNDS</a:t>
            </a:r>
          </a:p>
          <a:p>
            <a:pPr algn="ctr"/>
            <a:endParaRPr lang="en-US" sz="1600" b="1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ctr"/>
            <a:r>
              <a:rPr lang="sv-SE" b="1" dirty="0">
                <a:solidFill>
                  <a:srgbClr val="000000"/>
                </a:solidFill>
                <a:latin typeface="Avenir Roman" panose="02000503020000020003" pitchFamily="2" charset="0"/>
              </a:rPr>
              <a:t>Fast Neutron </a:t>
            </a:r>
            <a:r>
              <a:rPr lang="sv-SE" dirty="0">
                <a:solidFill>
                  <a:srgbClr val="000000"/>
                </a:solidFill>
                <a:latin typeface="Avenir Roman" panose="02000503020000020003" pitchFamily="2" charset="0"/>
              </a:rPr>
              <a:t>and </a:t>
            </a:r>
            <a:r>
              <a:rPr lang="sv-SE" b="1" dirty="0">
                <a:solidFill>
                  <a:srgbClr val="000000"/>
                </a:solidFill>
                <a:latin typeface="Avenir Roman" panose="02000503020000020003" pitchFamily="2" charset="0"/>
              </a:rPr>
              <a:t>Gamma-</a:t>
            </a:r>
            <a:r>
              <a:rPr lang="sv-SE" b="1" dirty="0" err="1">
                <a:solidFill>
                  <a:srgbClr val="000000"/>
                </a:solidFill>
                <a:latin typeface="Avenir Roman" panose="02000503020000020003" pitchFamily="2" charset="0"/>
              </a:rPr>
              <a:t>ray</a:t>
            </a:r>
            <a:r>
              <a:rPr lang="sv-SE" dirty="0">
                <a:solidFill>
                  <a:srgbClr val="000000"/>
                </a:solidFill>
                <a:latin typeface="Avenir Roman" panose="02000503020000020003" pitchFamily="2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venir Roman" panose="02000503020000020003" pitchFamily="2" charset="0"/>
              </a:rPr>
              <a:t>Sensitivity</a:t>
            </a:r>
            <a:r>
              <a:rPr lang="sv-SE" dirty="0">
                <a:solidFill>
                  <a:srgbClr val="000000"/>
                </a:solidFill>
                <a:latin typeface="Avenir Roman" panose="02000503020000020003" pitchFamily="2" charset="0"/>
              </a:rPr>
              <a:t> </a:t>
            </a:r>
          </a:p>
          <a:p>
            <a:pPr algn="ctr"/>
            <a:r>
              <a:rPr lang="sv-SE" dirty="0" err="1">
                <a:solidFill>
                  <a:srgbClr val="000000"/>
                </a:solidFill>
                <a:latin typeface="Avenir Roman" panose="02000503020000020003" pitchFamily="2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Avenir Roman" panose="02000503020000020003" pitchFamily="2" charset="0"/>
              </a:rPr>
              <a:t> </a:t>
            </a:r>
            <a:r>
              <a:rPr lang="sv-SE" b="1" dirty="0">
                <a:solidFill>
                  <a:srgbClr val="000000"/>
                </a:solidFill>
                <a:latin typeface="Avenir Roman" panose="02000503020000020003" pitchFamily="2" charset="0"/>
              </a:rPr>
              <a:t>Helium-3</a:t>
            </a:r>
            <a:r>
              <a:rPr lang="sv-SE" dirty="0">
                <a:solidFill>
                  <a:srgbClr val="000000"/>
                </a:solidFill>
                <a:latin typeface="Avenir Roman" panose="02000503020000020003" pitchFamily="2" charset="0"/>
              </a:rPr>
              <a:t> and </a:t>
            </a:r>
            <a:r>
              <a:rPr lang="sv-SE" b="1" dirty="0">
                <a:solidFill>
                  <a:srgbClr val="000000"/>
                </a:solidFill>
                <a:latin typeface="Avenir Roman" panose="02000503020000020003" pitchFamily="2" charset="0"/>
              </a:rPr>
              <a:t>Boron-10</a:t>
            </a:r>
            <a:r>
              <a:rPr lang="sv-SE" dirty="0">
                <a:solidFill>
                  <a:srgbClr val="000000"/>
                </a:solidFill>
                <a:latin typeface="Avenir Roman" panose="02000503020000020003" pitchFamily="2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venir Roman" panose="02000503020000020003" pitchFamily="2" charset="0"/>
              </a:rPr>
              <a:t>Detectors</a:t>
            </a:r>
            <a:r>
              <a:rPr lang="sv-SE" dirty="0">
                <a:solidFill>
                  <a:srgbClr val="000000"/>
                </a:solidFill>
                <a:latin typeface="Avenir Roman" panose="02000503020000020003" pitchFamily="2" charset="0"/>
              </a:rPr>
              <a:t> </a:t>
            </a:r>
          </a:p>
          <a:p>
            <a:pPr algn="ctr"/>
            <a:r>
              <a:rPr lang="sv-SE" dirty="0">
                <a:solidFill>
                  <a:srgbClr val="000000"/>
                </a:solidFill>
                <a:latin typeface="Avenir Roman" panose="02000503020000020003" pitchFamily="2" charset="0"/>
              </a:rPr>
              <a:t>and </a:t>
            </a:r>
            <a:r>
              <a:rPr lang="sv-SE" dirty="0" err="1">
                <a:solidFill>
                  <a:srgbClr val="000000"/>
                </a:solidFill>
                <a:latin typeface="Avenir Roman" panose="02000503020000020003" pitchFamily="2" charset="0"/>
              </a:rPr>
              <a:t>Effect</a:t>
            </a:r>
            <a:r>
              <a:rPr lang="sv-SE" dirty="0">
                <a:solidFill>
                  <a:srgbClr val="000000"/>
                </a:solidFill>
                <a:latin typeface="Avenir Roman" panose="02000503020000020003" pitchFamily="2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venir Roman" panose="02000503020000020003" pitchFamily="2" charset="0"/>
              </a:rPr>
              <a:t>of</a:t>
            </a:r>
            <a:r>
              <a:rPr lang="sv-SE" dirty="0">
                <a:solidFill>
                  <a:srgbClr val="000000"/>
                </a:solidFill>
                <a:latin typeface="Avenir Roman" panose="02000503020000020003" pitchFamily="2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Avenir Roman" panose="02000503020000020003" pitchFamily="2" charset="0"/>
              </a:rPr>
              <a:t>Window</a:t>
            </a:r>
            <a:r>
              <a:rPr lang="sv-SE" dirty="0">
                <a:solidFill>
                  <a:srgbClr val="000000"/>
                </a:solidFill>
                <a:latin typeface="Avenir Roman" panose="02000503020000020003" pitchFamily="2" charset="0"/>
              </a:rPr>
              <a:t> and Cosmic Neutrons</a:t>
            </a:r>
            <a:endParaRPr lang="en-GB" dirty="0">
              <a:latin typeface="Avenir Roman" panose="02000503020000020003" pitchFamily="2" charset="0"/>
            </a:endParaRPr>
          </a:p>
          <a:p>
            <a:pPr algn="ctr"/>
            <a:endParaRPr lang="en-US" sz="1600" b="1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ctr"/>
            <a:endParaRPr lang="en-US" sz="1600" b="1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ctr"/>
            <a:r>
              <a:rPr lang="en-US" dirty="0">
                <a:latin typeface="Avenir Book"/>
                <a:cs typeface="Avenir Book"/>
              </a:rPr>
              <a:t>Francesco </a:t>
            </a:r>
            <a:r>
              <a:rPr lang="en-US" dirty="0" err="1">
                <a:latin typeface="Avenir Book"/>
                <a:cs typeface="Avenir Book"/>
              </a:rPr>
              <a:t>Piscitelli</a:t>
            </a:r>
            <a:endParaRPr lang="en-US" dirty="0">
              <a:latin typeface="Avenir Book"/>
              <a:cs typeface="Avenir Book"/>
            </a:endParaRPr>
          </a:p>
          <a:p>
            <a:pPr algn="ctr"/>
            <a:r>
              <a:rPr lang="en-US" sz="1400" dirty="0">
                <a:latin typeface="Avenir Book"/>
                <a:cs typeface="Avenir Book"/>
              </a:rPr>
              <a:t>on behalf of the ESS Detector Group</a:t>
            </a:r>
          </a:p>
          <a:p>
            <a:pPr algn="ctr"/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venir Book" charset="0"/>
                <a:cs typeface="Avenir Book"/>
              </a:rPr>
              <a:t>IKON18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venir Book" charset="0"/>
                <a:cs typeface="Avenir Book"/>
              </a:rPr>
              <a:t>Lund</a:t>
            </a:r>
            <a:endParaRPr lang="en-US" sz="1400" dirty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venir Book"/>
                <a:cs typeface="Avenir Book"/>
              </a:rPr>
              <a:t>2020/02/25</a:t>
            </a:r>
          </a:p>
          <a:p>
            <a:pPr algn="ctr"/>
            <a:endParaRPr lang="en-US" sz="14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316" y="715474"/>
            <a:ext cx="1392171" cy="74910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693513" y="5455556"/>
            <a:ext cx="8804974" cy="1304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93513" y="1533554"/>
            <a:ext cx="8804974" cy="1304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2714C42-CA05-2F46-A252-CAA0F4A54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513" y="805545"/>
            <a:ext cx="949021" cy="6431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8081C-1CC6-8340-B676-B1B9A0B9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05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cosmic</a:t>
            </a:r>
            <a:r>
              <a:rPr lang="sv-SE" sz="2800" dirty="0">
                <a:latin typeface="Avenir Roman" panose="02000503020000020003" pitchFamily="2" charset="0"/>
              </a:rPr>
              <a:t> neutrons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D13DF-AC5E-AB4B-8D98-1CE824BD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" y="1385858"/>
            <a:ext cx="3506598" cy="48910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7D8C3F-9E02-9B48-BD28-5FF733FB9671}"/>
              </a:ext>
            </a:extLst>
          </p:cNvPr>
          <p:cNvSpPr/>
          <p:nvPr/>
        </p:nvSpPr>
        <p:spPr>
          <a:xfrm>
            <a:off x="419450" y="593135"/>
            <a:ext cx="1155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Avenir Roman" panose="02000503020000020003" pitchFamily="2" charset="0"/>
              </a:rPr>
              <a:t>Neutrons are created by cosmic ray spallation in the high atmosphere</a:t>
            </a:r>
            <a:r>
              <a:rPr lang="sv-SE" dirty="0">
                <a:latin typeface="Avenir Roman" panose="02000503020000020003" pitchFamily="2" charset="0"/>
              </a:rPr>
              <a:t>.</a:t>
            </a:r>
          </a:p>
          <a:p>
            <a:r>
              <a:rPr lang="sv-SE" dirty="0" err="1">
                <a:latin typeface="Avenir Roman" panose="02000503020000020003" pitchFamily="2" charset="0"/>
              </a:rPr>
              <a:t>Energies</a:t>
            </a:r>
            <a:r>
              <a:rPr lang="sv-SE" dirty="0">
                <a:latin typeface="Avenir Roman" panose="02000503020000020003" pitchFamily="2" charset="0"/>
              </a:rPr>
              <a:t> from 10</a:t>
            </a:r>
            <a:r>
              <a:rPr lang="sv-SE" baseline="30000" dirty="0">
                <a:latin typeface="Avenir Roman" panose="02000503020000020003" pitchFamily="2" charset="0"/>
              </a:rPr>
              <a:t>-9</a:t>
            </a:r>
            <a:r>
              <a:rPr lang="sv-SE" dirty="0">
                <a:latin typeface="Avenir Roman" panose="02000503020000020003" pitchFamily="2" charset="0"/>
              </a:rPr>
              <a:t> to 10</a:t>
            </a:r>
            <a:r>
              <a:rPr lang="sv-SE" baseline="30000" dirty="0">
                <a:latin typeface="Avenir Roman" panose="02000503020000020003" pitchFamily="2" charset="0"/>
              </a:rPr>
              <a:t>3</a:t>
            </a:r>
            <a:r>
              <a:rPr lang="sv-SE" dirty="0">
                <a:latin typeface="Avenir Roman" panose="02000503020000020003" pitchFamily="2" charset="0"/>
              </a:rPr>
              <a:t> MeV  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B65D4E-2D5C-234F-955A-11D3D76E96A8}"/>
              </a:ext>
            </a:extLst>
          </p:cNvPr>
          <p:cNvSpPr/>
          <p:nvPr/>
        </p:nvSpPr>
        <p:spPr>
          <a:xfrm>
            <a:off x="6096000" y="590104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v-SE" sz="1200" dirty="0" err="1">
                <a:latin typeface="Avenir Roman" panose="02000503020000020003" pitchFamily="2" charset="0"/>
              </a:rPr>
              <a:t>Physikalisch-Technische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Bundesanstalt</a:t>
            </a:r>
            <a:r>
              <a:rPr lang="sv-SE" sz="1200" dirty="0">
                <a:latin typeface="Avenir Roman" panose="02000503020000020003" pitchFamily="2" charset="0"/>
              </a:rPr>
              <a:t> (PTB) - </a:t>
            </a:r>
            <a:r>
              <a:rPr lang="sv-SE" sz="1200" dirty="0" err="1">
                <a:latin typeface="Avenir Roman" panose="02000503020000020003" pitchFamily="2" charset="0"/>
              </a:rPr>
              <a:t>Measurements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Neutron </a:t>
            </a:r>
            <a:r>
              <a:rPr lang="sv-SE" sz="1200" dirty="0" err="1">
                <a:latin typeface="Avenir Roman" panose="02000503020000020003" pitchFamily="2" charset="0"/>
              </a:rPr>
              <a:t>Spectra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Induced</a:t>
            </a:r>
            <a:r>
              <a:rPr lang="sv-SE" sz="1200" dirty="0">
                <a:latin typeface="Avenir Roman" panose="02000503020000020003" pitchFamily="2" charset="0"/>
              </a:rPr>
              <a:t> by Cosmic </a:t>
            </a:r>
            <a:r>
              <a:rPr lang="sv-SE" sz="1200" dirty="0" err="1">
                <a:latin typeface="Avenir Roman" panose="02000503020000020003" pitchFamily="2" charset="0"/>
              </a:rPr>
              <a:t>Radiation</a:t>
            </a:r>
            <a:r>
              <a:rPr lang="sv-SE" sz="1200" dirty="0">
                <a:latin typeface="Avenir Roman" panose="02000503020000020003" pitchFamily="2" charset="0"/>
              </a:rPr>
              <a:t> at </a:t>
            </a:r>
            <a:r>
              <a:rPr lang="sv-SE" sz="1200" dirty="0" err="1">
                <a:latin typeface="Avenir Roman" panose="02000503020000020003" pitchFamily="2" charset="0"/>
              </a:rPr>
              <a:t>Altitudes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85m, 1195m and 2650m (2010)</a:t>
            </a:r>
            <a:endParaRPr lang="sv-SE" sz="1200" dirty="0">
              <a:effectLst/>
              <a:latin typeface="Avenir Roman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1B6747-1EA5-1A46-9F50-7334EB962E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635693" y="2077403"/>
            <a:ext cx="5335397" cy="36666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AC558-721C-6E4F-8D2B-CA8DBD8A42E5}"/>
              </a:ext>
            </a:extLst>
          </p:cNvPr>
          <p:cNvSpPr/>
          <p:nvPr/>
        </p:nvSpPr>
        <p:spPr>
          <a:xfrm>
            <a:off x="9776691" y="438951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Helvetica" pitchFamily="2" charset="0"/>
              </a:rPr>
              <a:t>85m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0854F9-6913-D141-9336-652554327370}"/>
              </a:ext>
            </a:extLst>
          </p:cNvPr>
          <p:cNvSpPr/>
          <p:nvPr/>
        </p:nvSpPr>
        <p:spPr>
          <a:xfrm>
            <a:off x="10410198" y="3604684"/>
            <a:ext cx="872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599D55"/>
                </a:solidFill>
                <a:latin typeface="Helvetica" pitchFamily="2" charset="0"/>
              </a:rPr>
              <a:t>1195m</a:t>
            </a:r>
            <a:endParaRPr lang="en-GB" dirty="0">
              <a:solidFill>
                <a:srgbClr val="599D55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F38C8-0C15-E74E-A0E5-9C260577B2F4}"/>
              </a:ext>
            </a:extLst>
          </p:cNvPr>
          <p:cNvSpPr/>
          <p:nvPr/>
        </p:nvSpPr>
        <p:spPr>
          <a:xfrm>
            <a:off x="10477310" y="259926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2650m</a:t>
            </a:r>
            <a:endParaRPr lang="en-GB" dirty="0">
              <a:solidFill>
                <a:srgbClr val="0B24FB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9F8867-5D11-D540-AA1B-7BEF299E39E9}"/>
              </a:ext>
            </a:extLst>
          </p:cNvPr>
          <p:cNvSpPr/>
          <p:nvPr/>
        </p:nvSpPr>
        <p:spPr>
          <a:xfrm>
            <a:off x="3791284" y="3534448"/>
            <a:ext cx="2483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 err="1">
                <a:latin typeface="Avenir Roman" panose="02000503020000020003" pitchFamily="2" charset="0"/>
              </a:rPr>
              <a:t>Measured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with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Bonner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spheres</a:t>
            </a:r>
            <a:r>
              <a:rPr lang="sv-SE" sz="1600" dirty="0">
                <a:latin typeface="Avenir Roman" panose="02000503020000020003" pitchFamily="2" charset="0"/>
              </a:rPr>
              <a:t> in the </a:t>
            </a:r>
            <a:r>
              <a:rPr lang="sv-SE" sz="1600" dirty="0" err="1">
                <a:latin typeface="Avenir Roman" panose="02000503020000020003" pitchFamily="2" charset="0"/>
              </a:rPr>
              <a:t>whole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eneregy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spectrum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endParaRPr lang="sv-SE" sz="1600" dirty="0">
              <a:effectLst/>
              <a:latin typeface="Avenir Roman" panose="02000503020000020003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9611A6-40B7-1B45-8117-209BC2103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875" y="1401577"/>
            <a:ext cx="3156651" cy="213287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E503368-B9CA-E442-8D24-71AC20B40C8E}"/>
              </a:ext>
            </a:extLst>
          </p:cNvPr>
          <p:cNvSpPr/>
          <p:nvPr/>
        </p:nvSpPr>
        <p:spPr>
          <a:xfrm>
            <a:off x="3447875" y="316511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2650m</a:t>
            </a:r>
            <a:endParaRPr lang="en-GB" dirty="0">
              <a:solidFill>
                <a:srgbClr val="0B24F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9C53DD-9509-F24F-A0AD-D463358C9647}"/>
              </a:ext>
            </a:extLst>
          </p:cNvPr>
          <p:cNvSpPr/>
          <p:nvPr/>
        </p:nvSpPr>
        <p:spPr>
          <a:xfrm rot="16200000">
            <a:off x="5532232" y="2501262"/>
            <a:ext cx="2483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venir Roman" panose="02000503020000020003" pitchFamily="2" charset="0"/>
              </a:rPr>
              <a:t>Neutron flux</a:t>
            </a:r>
            <a:endParaRPr lang="sv-SE" sz="1600" dirty="0">
              <a:effectLst/>
              <a:latin typeface="Avenir Roman" panose="02000503020000020003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6524B6-ABAA-A34A-8F5C-924D86CA5CE2}"/>
              </a:ext>
            </a:extLst>
          </p:cNvPr>
          <p:cNvSpPr/>
          <p:nvPr/>
        </p:nvSpPr>
        <p:spPr>
          <a:xfrm>
            <a:off x="7304347" y="3309874"/>
            <a:ext cx="128753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FF0000"/>
                </a:solidFill>
                <a:latin typeface="Helvetica" pitchFamily="2" charset="0"/>
              </a:rPr>
              <a:t>THERMAL</a:t>
            </a:r>
            <a:endParaRPr lang="sv-SE" dirty="0">
              <a:solidFill>
                <a:srgbClr val="FF0000"/>
              </a:solidFill>
              <a:effectLst/>
              <a:latin typeface="Helvetica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018B06-DF47-E54F-91AD-E71DFD5EECEA}"/>
              </a:ext>
            </a:extLst>
          </p:cNvPr>
          <p:cNvSpPr/>
          <p:nvPr/>
        </p:nvSpPr>
        <p:spPr>
          <a:xfrm>
            <a:off x="10751436" y="1874152"/>
            <a:ext cx="76194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FF0000"/>
                </a:solidFill>
                <a:effectLst/>
                <a:latin typeface="Helvetica" pitchFamily="2" charset="0"/>
              </a:rPr>
              <a:t>FAST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03C434-BBC5-F748-B8A4-59D862AB6ED6}"/>
              </a:ext>
            </a:extLst>
          </p:cNvPr>
          <p:cNvSpPr/>
          <p:nvPr/>
        </p:nvSpPr>
        <p:spPr>
          <a:xfrm>
            <a:off x="7422329" y="2272525"/>
            <a:ext cx="2172749" cy="71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D4D3983-821A-3B40-95D7-82ED0C36C5B3}"/>
              </a:ext>
            </a:extLst>
          </p:cNvPr>
          <p:cNvSpPr/>
          <p:nvPr/>
        </p:nvSpPr>
        <p:spPr>
          <a:xfrm>
            <a:off x="7980238" y="3742186"/>
            <a:ext cx="1796453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latin typeface="Helvetica" pitchFamily="2" charset="0"/>
              </a:rPr>
              <a:t>100% </a:t>
            </a:r>
            <a:r>
              <a:rPr lang="sv-SE" dirty="0" err="1">
                <a:latin typeface="Helvetica" pitchFamily="2" charset="0"/>
              </a:rPr>
              <a:t>efficiency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CFBE21-8323-2E44-B5D5-82FF13962898}"/>
              </a:ext>
            </a:extLst>
          </p:cNvPr>
          <p:cNvSpPr/>
          <p:nvPr/>
        </p:nvSpPr>
        <p:spPr>
          <a:xfrm>
            <a:off x="8917265" y="2896755"/>
            <a:ext cx="2312621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latin typeface="Helvetica" pitchFamily="2" charset="0"/>
              </a:rPr>
              <a:t>10</a:t>
            </a:r>
            <a:r>
              <a:rPr lang="sv-SE" baseline="30000" dirty="0">
                <a:latin typeface="Helvetica" pitchFamily="2" charset="0"/>
              </a:rPr>
              <a:t>-3</a:t>
            </a:r>
            <a:r>
              <a:rPr lang="sv-SE" dirty="0">
                <a:latin typeface="Helvetica" pitchFamily="2" charset="0"/>
              </a:rPr>
              <a:t> to 10</a:t>
            </a:r>
            <a:r>
              <a:rPr lang="sv-SE" baseline="30000" dirty="0">
                <a:latin typeface="Helvetica" pitchFamily="2" charset="0"/>
              </a:rPr>
              <a:t>-5</a:t>
            </a:r>
            <a:r>
              <a:rPr lang="sv-SE" dirty="0">
                <a:latin typeface="Helvetica" pitchFamily="2" charset="0"/>
              </a:rPr>
              <a:t> </a:t>
            </a:r>
            <a:r>
              <a:rPr lang="sv-SE" dirty="0" err="1">
                <a:latin typeface="Helvetica" pitchFamily="2" charset="0"/>
              </a:rPr>
              <a:t>efficiency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03660B-0BFD-914F-B309-9E3717A66717}"/>
              </a:ext>
            </a:extLst>
          </p:cNvPr>
          <p:cNvSpPr/>
          <p:nvPr/>
        </p:nvSpPr>
        <p:spPr>
          <a:xfrm>
            <a:off x="7490295" y="5397719"/>
            <a:ext cx="91563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latin typeface="Helvetica" pitchFamily="2" charset="0"/>
              </a:rPr>
              <a:t>25meV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63CEAB-A937-AA4C-920B-D483FFCC2A08}"/>
              </a:ext>
            </a:extLst>
          </p:cNvPr>
          <p:cNvSpPr/>
          <p:nvPr/>
        </p:nvSpPr>
        <p:spPr>
          <a:xfrm>
            <a:off x="10658664" y="5374760"/>
            <a:ext cx="124906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latin typeface="Helvetica" pitchFamily="2" charset="0"/>
              </a:rPr>
              <a:t>1-100MeV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00681D-2DDF-1040-9C9F-343ECFA3C187}"/>
              </a:ext>
            </a:extLst>
          </p:cNvPr>
          <p:cNvSpPr/>
          <p:nvPr/>
        </p:nvSpPr>
        <p:spPr>
          <a:xfrm>
            <a:off x="7496452" y="1165675"/>
            <a:ext cx="392126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elevation 85m ~ ESS</a:t>
            </a:r>
          </a:p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135 Hz/m</a:t>
            </a:r>
            <a:r>
              <a:rPr lang="sv-SE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2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(10</a:t>
            </a:r>
            <a:r>
              <a:rPr lang="sv-SE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-9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to 10</a:t>
            </a:r>
            <a:r>
              <a:rPr lang="sv-SE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3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MeV) by PTB</a:t>
            </a:r>
            <a:endParaRPr lang="sv-SE" dirty="0">
              <a:solidFill>
                <a:srgbClr val="FF0000"/>
              </a:solidFill>
              <a:effectLst/>
              <a:latin typeface="Avenir Roman" panose="02000503020000020003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1A53F1-319B-D243-B78A-DBC9F11420AF}"/>
              </a:ext>
            </a:extLst>
          </p:cNvPr>
          <p:cNvCxnSpPr>
            <a:cxnSpLocks/>
          </p:cNvCxnSpPr>
          <p:nvPr/>
        </p:nvCxnSpPr>
        <p:spPr>
          <a:xfrm flipH="1">
            <a:off x="8257882" y="4190958"/>
            <a:ext cx="485299" cy="527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435510A-816A-444C-9B49-95F98CB46791}"/>
              </a:ext>
            </a:extLst>
          </p:cNvPr>
          <p:cNvCxnSpPr>
            <a:cxnSpLocks/>
          </p:cNvCxnSpPr>
          <p:nvPr/>
        </p:nvCxnSpPr>
        <p:spPr>
          <a:xfrm>
            <a:off x="9992945" y="3286355"/>
            <a:ext cx="703838" cy="9116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C26A5-07A4-3841-901B-C582D95C1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75810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9D6AC-E6F3-344D-AC7D-1DC78F90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6" y="1667327"/>
            <a:ext cx="6107030" cy="4776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051C5D-707E-5844-BCD6-38755F5BB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529" y="1649560"/>
            <a:ext cx="6173962" cy="482932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128FF-CBFA-B04C-9247-0358E88501B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8B3691-B08F-EA4D-B9E2-7E3E2427AC18}"/>
              </a:ext>
            </a:extLst>
          </p:cNvPr>
          <p:cNvSpPr txBox="1"/>
          <p:nvPr/>
        </p:nvSpPr>
        <p:spPr>
          <a:xfrm>
            <a:off x="56026" y="50874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latin typeface="Avenir Roman" panose="02000503020000020003" pitchFamily="2" charset="0"/>
              </a:rPr>
              <a:t>THEORY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96701E-E5EC-0948-86A9-55F9CC162F16}"/>
              </a:ext>
            </a:extLst>
          </p:cNvPr>
          <p:cNvSpPr txBox="1"/>
          <p:nvPr/>
        </p:nvSpPr>
        <p:spPr>
          <a:xfrm>
            <a:off x="56026" y="490922"/>
            <a:ext cx="1926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Macro </a:t>
            </a:r>
            <a:r>
              <a:rPr lang="en-GB" dirty="0" err="1">
                <a:latin typeface="Avenir Roman" panose="02000503020000020003" pitchFamily="2" charset="0"/>
              </a:rPr>
              <a:t>corss</a:t>
            </a:r>
            <a:r>
              <a:rPr lang="en-GB" dirty="0">
                <a:latin typeface="Avenir Roman" panose="02000503020000020003" pitchFamily="2" charset="0"/>
              </a:rPr>
              <a:t>-sect</a:t>
            </a:r>
          </a:p>
          <a:p>
            <a:r>
              <a:rPr lang="en-GB" dirty="0">
                <a:latin typeface="Avenir Roman" panose="02000503020000020003" pitchFamily="2" charset="0"/>
              </a:rPr>
              <a:t>And Probability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36B53-FD10-7F42-A7B2-1799DC080694}"/>
              </a:ext>
            </a:extLst>
          </p:cNvPr>
          <p:cNvSpPr txBox="1"/>
          <p:nvPr/>
        </p:nvSpPr>
        <p:spPr>
          <a:xfrm>
            <a:off x="9837182" y="2529389"/>
            <a:ext cx="1435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for 2.54cm</a:t>
            </a:r>
          </a:p>
          <a:p>
            <a:r>
              <a:rPr lang="en-GB" dirty="0">
                <a:latin typeface="Avenir Roman" panose="02000503020000020003" pitchFamily="2" charset="0"/>
              </a:rPr>
              <a:t>(tube diam.)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818710-31E1-2848-AE61-73946E3ACA37}"/>
              </a:ext>
            </a:extLst>
          </p:cNvPr>
          <p:cNvSpPr txBox="1"/>
          <p:nvPr/>
        </p:nvSpPr>
        <p:spPr>
          <a:xfrm>
            <a:off x="2436888" y="105320"/>
            <a:ext cx="829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Same number density for He3 and He4 -&gt; n = 2.43e19 1/cm</a:t>
            </a:r>
            <a:r>
              <a:rPr lang="en-GB" baseline="30000" dirty="0">
                <a:latin typeface="Avenir Roman" panose="02000503020000020003" pitchFamily="2" charset="0"/>
              </a:rPr>
              <a:t>3 </a:t>
            </a:r>
            <a:r>
              <a:rPr lang="en-GB" dirty="0">
                <a:latin typeface="Avenir Roman" panose="02000503020000020003" pitchFamily="2" charset="0"/>
              </a:rPr>
              <a:t>@ 1 bar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E5263D-E0C9-9E41-92B4-681F4A855670}"/>
              </a:ext>
            </a:extLst>
          </p:cNvPr>
          <p:cNvSpPr txBox="1"/>
          <p:nvPr/>
        </p:nvSpPr>
        <p:spPr>
          <a:xfrm>
            <a:off x="2436888" y="508108"/>
            <a:ext cx="829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Mass density: He4 0.00016 g/cm3 and He3 0.00012 g/cm3 @ 1bar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C9421-782C-E742-A494-78311A32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100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76908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EC4C02E-7BDE-F24D-801B-248B6958B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99" y="758880"/>
            <a:ext cx="9950014" cy="1715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251FAA-F571-9F45-8ECC-3EB9B05D8C0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238" y="2982776"/>
            <a:ext cx="5172935" cy="290977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0B55BF-AFFB-004A-8988-8D526D90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101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25588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9" name="Rectangle 28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Picture 29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2" name="Picture 31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1" name="Text Box 7">
            <a:extLst>
              <a:ext uri="{FF2B5EF4-FFF2-40B4-BE49-F238E27FC236}">
                <a16:creationId xmlns:a16="http://schemas.microsoft.com/office/drawing/2014/main" id="{1E07E43F-E2C4-8140-BA81-9A1451324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1910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Set-up and Methodology. Background Measurements @ CRISP reflectometer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A2CEFC1-8D00-7846-BBD5-B93A1FA0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467" y="6425412"/>
            <a:ext cx="2956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2. Indirect Calculation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A1862-08B3-F047-BB93-7363FDEEFE89}"/>
              </a:ext>
            </a:extLst>
          </p:cNvPr>
          <p:cNvSpPr txBox="1"/>
          <p:nvPr/>
        </p:nvSpPr>
        <p:spPr>
          <a:xfrm>
            <a:off x="8191052" y="2801312"/>
            <a:ext cx="37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venir Book" panose="02000503020000020003" pitchFamily="2" charset="0"/>
              </a:rPr>
              <a:t>Spectrum sketch scenarios:</a:t>
            </a:r>
          </a:p>
          <a:p>
            <a:endParaRPr lang="en-GB" sz="1600" dirty="0"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venir Book" panose="02000503020000020003" pitchFamily="2" charset="0"/>
              </a:rPr>
              <a:t>O: chopper in phase with the proton pulse. Beam passes through the chopper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venir Book" panose="02000503020000020003" pitchFamily="2" charset="0"/>
              </a:rPr>
              <a:t>C: chopper not in phase with the proton pulse. Neutron beam hits the chopper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venir Book" panose="02000503020000020003" pitchFamily="2" charset="0"/>
              </a:rPr>
              <a:t>TS2: 1 every 5 pulse is sent to Target Station 2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DB600-DB20-2F48-9A43-B49A1F172A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49807"/>
            <a:ext cx="8021646" cy="35384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F0E34B2-C1DD-D54D-9188-FE1486AA1ED5}"/>
              </a:ext>
            </a:extLst>
          </p:cNvPr>
          <p:cNvGrpSpPr/>
          <p:nvPr/>
        </p:nvGrpSpPr>
        <p:grpSpPr>
          <a:xfrm flipH="1">
            <a:off x="337488" y="592071"/>
            <a:ext cx="7435869" cy="1588390"/>
            <a:chOff x="498713" y="1081551"/>
            <a:chExt cx="7435869" cy="1588390"/>
          </a:xfrm>
        </p:grpSpPr>
        <p:sp>
          <p:nvSpPr>
            <p:cNvPr id="16" name="Rettangolo 36">
              <a:extLst>
                <a:ext uri="{FF2B5EF4-FFF2-40B4-BE49-F238E27FC236}">
                  <a16:creationId xmlns:a16="http://schemas.microsoft.com/office/drawing/2014/main" id="{F609AA2F-1702-8648-A64F-0027E3DE359A}"/>
                </a:ext>
              </a:extLst>
            </p:cNvPr>
            <p:cNvSpPr/>
            <p:nvPr/>
          </p:nvSpPr>
          <p:spPr>
            <a:xfrm>
              <a:off x="2747823" y="1752313"/>
              <a:ext cx="57148" cy="59915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17" name="Rettangolo 35">
              <a:extLst>
                <a:ext uri="{FF2B5EF4-FFF2-40B4-BE49-F238E27FC236}">
                  <a16:creationId xmlns:a16="http://schemas.microsoft.com/office/drawing/2014/main" id="{A9659004-70D1-1B48-9E6F-525F35F5D6CA}"/>
                </a:ext>
              </a:extLst>
            </p:cNvPr>
            <p:cNvSpPr/>
            <p:nvPr/>
          </p:nvSpPr>
          <p:spPr>
            <a:xfrm>
              <a:off x="5145799" y="1810892"/>
              <a:ext cx="83818" cy="62869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0" name="Rettangolo 37">
              <a:extLst>
                <a:ext uri="{FF2B5EF4-FFF2-40B4-BE49-F238E27FC236}">
                  <a16:creationId xmlns:a16="http://schemas.microsoft.com/office/drawing/2014/main" id="{DA13B71E-0D64-0048-8E30-046E39248EA7}"/>
                </a:ext>
              </a:extLst>
            </p:cNvPr>
            <p:cNvSpPr/>
            <p:nvPr/>
          </p:nvSpPr>
          <p:spPr>
            <a:xfrm>
              <a:off x="3699216" y="1893972"/>
              <a:ext cx="48385" cy="4524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1" name="Rettangolo 6">
              <a:extLst>
                <a:ext uri="{FF2B5EF4-FFF2-40B4-BE49-F238E27FC236}">
                  <a16:creationId xmlns:a16="http://schemas.microsoft.com/office/drawing/2014/main" id="{0DCA3B2F-9C98-584C-B7C8-7801D48A5078}"/>
                </a:ext>
              </a:extLst>
            </p:cNvPr>
            <p:cNvSpPr/>
            <p:nvPr/>
          </p:nvSpPr>
          <p:spPr>
            <a:xfrm>
              <a:off x="7038331" y="1678953"/>
              <a:ext cx="81750" cy="76063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2" name="Rettangolo 14">
              <a:extLst>
                <a:ext uri="{FF2B5EF4-FFF2-40B4-BE49-F238E27FC236}">
                  <a16:creationId xmlns:a16="http://schemas.microsoft.com/office/drawing/2014/main" id="{ED98B24A-3559-F64A-8CF3-81D115E4D491}"/>
                </a:ext>
              </a:extLst>
            </p:cNvPr>
            <p:cNvSpPr/>
            <p:nvPr/>
          </p:nvSpPr>
          <p:spPr>
            <a:xfrm>
              <a:off x="2568965" y="2368731"/>
              <a:ext cx="1503029" cy="3012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cxnSp>
          <p:nvCxnSpPr>
            <p:cNvPr id="23" name="Connettore 1 3">
              <a:extLst>
                <a:ext uri="{FF2B5EF4-FFF2-40B4-BE49-F238E27FC236}">
                  <a16:creationId xmlns:a16="http://schemas.microsoft.com/office/drawing/2014/main" id="{A81B508C-5B7B-A845-9A47-F512831D1A24}"/>
                </a:ext>
              </a:extLst>
            </p:cNvPr>
            <p:cNvCxnSpPr/>
            <p:nvPr/>
          </p:nvCxnSpPr>
          <p:spPr>
            <a:xfrm>
              <a:off x="3167659" y="2224647"/>
              <a:ext cx="356628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tangolo 15">
              <a:extLst>
                <a:ext uri="{FF2B5EF4-FFF2-40B4-BE49-F238E27FC236}">
                  <a16:creationId xmlns:a16="http://schemas.microsoft.com/office/drawing/2014/main" id="{9CDA4B44-DB6F-3F43-8470-255A3B0DC42E}"/>
                </a:ext>
              </a:extLst>
            </p:cNvPr>
            <p:cNvSpPr/>
            <p:nvPr/>
          </p:nvSpPr>
          <p:spPr>
            <a:xfrm>
              <a:off x="498713" y="1081551"/>
              <a:ext cx="1170339" cy="12526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cxnSp>
          <p:nvCxnSpPr>
            <p:cNvPr id="25" name="Connettore 1 21">
              <a:extLst>
                <a:ext uri="{FF2B5EF4-FFF2-40B4-BE49-F238E27FC236}">
                  <a16:creationId xmlns:a16="http://schemas.microsoft.com/office/drawing/2014/main" id="{7D822DC1-65D5-574A-9490-35F77E8E1D95}"/>
                </a:ext>
              </a:extLst>
            </p:cNvPr>
            <p:cNvCxnSpPr/>
            <p:nvPr/>
          </p:nvCxnSpPr>
          <p:spPr>
            <a:xfrm>
              <a:off x="720709" y="1438536"/>
              <a:ext cx="689275" cy="22859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3">
              <a:extLst>
                <a:ext uri="{FF2B5EF4-FFF2-40B4-BE49-F238E27FC236}">
                  <a16:creationId xmlns:a16="http://schemas.microsoft.com/office/drawing/2014/main" id="{47B44EE8-B342-404E-A5EB-86B263640D51}"/>
                </a:ext>
              </a:extLst>
            </p:cNvPr>
            <p:cNvCxnSpPr/>
            <p:nvPr/>
          </p:nvCxnSpPr>
          <p:spPr>
            <a:xfrm>
              <a:off x="720710" y="1569526"/>
              <a:ext cx="689275" cy="20954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4">
              <a:extLst>
                <a:ext uri="{FF2B5EF4-FFF2-40B4-BE49-F238E27FC236}">
                  <a16:creationId xmlns:a16="http://schemas.microsoft.com/office/drawing/2014/main" id="{5051E346-9883-744F-94F8-3995F84D1134}"/>
                </a:ext>
              </a:extLst>
            </p:cNvPr>
            <p:cNvCxnSpPr/>
            <p:nvPr/>
          </p:nvCxnSpPr>
          <p:spPr>
            <a:xfrm>
              <a:off x="720710" y="1696572"/>
              <a:ext cx="689275" cy="19049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5">
              <a:extLst>
                <a:ext uri="{FF2B5EF4-FFF2-40B4-BE49-F238E27FC236}">
                  <a16:creationId xmlns:a16="http://schemas.microsoft.com/office/drawing/2014/main" id="{364AFA9B-1804-6543-B485-DAAA111BC932}"/>
                </a:ext>
              </a:extLst>
            </p:cNvPr>
            <p:cNvCxnSpPr/>
            <p:nvPr/>
          </p:nvCxnSpPr>
          <p:spPr>
            <a:xfrm>
              <a:off x="721936" y="1822805"/>
              <a:ext cx="689275" cy="16763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6">
              <a:extLst>
                <a:ext uri="{FF2B5EF4-FFF2-40B4-BE49-F238E27FC236}">
                  <a16:creationId xmlns:a16="http://schemas.microsoft.com/office/drawing/2014/main" id="{E5F542F2-4F5F-D44D-9168-CCBB6AD4BBC0}"/>
                </a:ext>
              </a:extLst>
            </p:cNvPr>
            <p:cNvCxnSpPr/>
            <p:nvPr/>
          </p:nvCxnSpPr>
          <p:spPr>
            <a:xfrm>
              <a:off x="720710" y="1945951"/>
              <a:ext cx="689275" cy="1524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7">
              <a:extLst>
                <a:ext uri="{FF2B5EF4-FFF2-40B4-BE49-F238E27FC236}">
                  <a16:creationId xmlns:a16="http://schemas.microsoft.com/office/drawing/2014/main" id="{93B99659-DE56-214B-9964-5764F2009BB0}"/>
                </a:ext>
              </a:extLst>
            </p:cNvPr>
            <p:cNvCxnSpPr/>
            <p:nvPr/>
          </p:nvCxnSpPr>
          <p:spPr>
            <a:xfrm>
              <a:off x="711037" y="1320658"/>
              <a:ext cx="689275" cy="24764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29">
              <a:extLst>
                <a:ext uri="{FF2B5EF4-FFF2-40B4-BE49-F238E27FC236}">
                  <a16:creationId xmlns:a16="http://schemas.microsoft.com/office/drawing/2014/main" id="{A0630275-9129-D848-A472-B4CFC7AF6F10}"/>
                </a:ext>
              </a:extLst>
            </p:cNvPr>
            <p:cNvCxnSpPr/>
            <p:nvPr/>
          </p:nvCxnSpPr>
          <p:spPr>
            <a:xfrm flipH="1">
              <a:off x="3377643" y="1886637"/>
              <a:ext cx="3842893" cy="2666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0">
              <a:extLst>
                <a:ext uri="{FF2B5EF4-FFF2-40B4-BE49-F238E27FC236}">
                  <a16:creationId xmlns:a16="http://schemas.microsoft.com/office/drawing/2014/main" id="{83707E17-BF28-ED4B-B646-5EFAE5BD3670}"/>
                </a:ext>
              </a:extLst>
            </p:cNvPr>
            <p:cNvCxnSpPr/>
            <p:nvPr/>
          </p:nvCxnSpPr>
          <p:spPr>
            <a:xfrm flipH="1" flipV="1">
              <a:off x="1490543" y="1886637"/>
              <a:ext cx="1855430" cy="2666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ttangolo 34">
              <a:extLst>
                <a:ext uri="{FF2B5EF4-FFF2-40B4-BE49-F238E27FC236}">
                  <a16:creationId xmlns:a16="http://schemas.microsoft.com/office/drawing/2014/main" id="{679F829E-A38C-7947-A3D7-D68EB6017B98}"/>
                </a:ext>
              </a:extLst>
            </p:cNvPr>
            <p:cNvSpPr/>
            <p:nvPr/>
          </p:nvSpPr>
          <p:spPr>
            <a:xfrm>
              <a:off x="4794303" y="2458186"/>
              <a:ext cx="3140279" cy="483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38" name="Rettangolo 38">
              <a:extLst>
                <a:ext uri="{FF2B5EF4-FFF2-40B4-BE49-F238E27FC236}">
                  <a16:creationId xmlns:a16="http://schemas.microsoft.com/office/drawing/2014/main" id="{9660406B-D059-BA48-B99B-A79C757874C9}"/>
                </a:ext>
              </a:extLst>
            </p:cNvPr>
            <p:cNvSpPr/>
            <p:nvPr/>
          </p:nvSpPr>
          <p:spPr>
            <a:xfrm flipV="1">
              <a:off x="3081222" y="2256503"/>
              <a:ext cx="529502" cy="899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</p:grpSp>
      <p:sp>
        <p:nvSpPr>
          <p:cNvPr id="6" name="Pie 5">
            <a:extLst>
              <a:ext uri="{FF2B5EF4-FFF2-40B4-BE49-F238E27FC236}">
                <a16:creationId xmlns:a16="http://schemas.microsoft.com/office/drawing/2014/main" id="{EA0AEE5B-5C8A-6349-9A3A-2DFD70606058}"/>
              </a:ext>
            </a:extLst>
          </p:cNvPr>
          <p:cNvSpPr/>
          <p:nvPr/>
        </p:nvSpPr>
        <p:spPr>
          <a:xfrm>
            <a:off x="450762" y="827938"/>
            <a:ext cx="498710" cy="1060045"/>
          </a:xfrm>
          <a:prstGeom prst="pie">
            <a:avLst>
              <a:gd name="adj1" fmla="val 16906404"/>
              <a:gd name="adj2" fmla="val 1572355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05CB9625-8908-3041-A961-093D159881B5}"/>
              </a:ext>
            </a:extLst>
          </p:cNvPr>
          <p:cNvSpPr/>
          <p:nvPr/>
        </p:nvSpPr>
        <p:spPr>
          <a:xfrm rot="13036667">
            <a:off x="393986" y="623627"/>
            <a:ext cx="534120" cy="990929"/>
          </a:xfrm>
          <a:prstGeom prst="arc">
            <a:avLst>
              <a:gd name="adj1" fmla="val 16513612"/>
              <a:gd name="adj2" fmla="val 19029273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5E256-5732-7140-A17D-4BE23BB8E51D}"/>
              </a:ext>
            </a:extLst>
          </p:cNvPr>
          <p:cNvSpPr txBox="1"/>
          <p:nvPr/>
        </p:nvSpPr>
        <p:spPr>
          <a:xfrm>
            <a:off x="301538" y="2169463"/>
            <a:ext cx="647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venir Book" panose="02000503020000020003" pitchFamily="2" charset="0"/>
              </a:rPr>
              <a:t>25Hz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68FE6-3458-5144-BC54-77071E4F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102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7424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AA9C22-69C9-E541-BFE4-19159A95E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4" t="6003" r="7782" b="3733"/>
          <a:stretch/>
        </p:blipFill>
        <p:spPr>
          <a:xfrm>
            <a:off x="14822" y="2356229"/>
            <a:ext cx="8008715" cy="400293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9" name="Rectangle 28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Picture 29" descr="Screen Shot 2014-10-14 at 09.12.54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2" name="Picture 31" descr="Screen Shot 2014-10-14 at 09.12.5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BA2CEFC1-8D00-7846-BBD5-B93A1FA0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467" y="6425412"/>
            <a:ext cx="2956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2. Indirect Calculation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A1862-08B3-F047-BB93-7363FDEEFE89}"/>
              </a:ext>
            </a:extLst>
          </p:cNvPr>
          <p:cNvSpPr txBox="1"/>
          <p:nvPr/>
        </p:nvSpPr>
        <p:spPr>
          <a:xfrm>
            <a:off x="8294931" y="2498501"/>
            <a:ext cx="3625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venir Book" panose="02000503020000020003" pitchFamily="2" charset="0"/>
              </a:rPr>
              <a:t>Spectrum region of interest:</a:t>
            </a:r>
          </a:p>
          <a:p>
            <a:endParaRPr lang="en-GB" sz="1600" dirty="0"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venir Book" panose="02000503020000020003" pitchFamily="2" charset="0"/>
              </a:rPr>
              <a:t>(T): 𝚽 total flux integrated in the full spectrum t = 0-200 </a:t>
            </a:r>
            <a:r>
              <a:rPr lang="en-GB" sz="1600" dirty="0" err="1">
                <a:latin typeface="Avenir Book" panose="02000503020000020003" pitchFamily="2" charset="0"/>
              </a:rPr>
              <a:t>ms</a:t>
            </a:r>
            <a:endParaRPr lang="en-GB" sz="1600" dirty="0"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alpha val="10000"/>
                  </a:schemeClr>
                </a:solidFill>
                <a:latin typeface="Avenir Book" panose="02000503020000020003" pitchFamily="2" charset="0"/>
              </a:rPr>
              <a:t>(O): 𝚽</a:t>
            </a:r>
            <a:r>
              <a:rPr lang="en-GB" sz="1600" baseline="-25000" dirty="0" err="1">
                <a:solidFill>
                  <a:schemeClr val="tx1">
                    <a:alpha val="10000"/>
                  </a:schemeClr>
                </a:solidFill>
                <a:latin typeface="Avenir Book" panose="02000503020000020003" pitchFamily="2" charset="0"/>
              </a:rPr>
              <a:t>tn</a:t>
            </a:r>
            <a:r>
              <a:rPr lang="en-GB" sz="1600" dirty="0">
                <a:solidFill>
                  <a:schemeClr val="tx1">
                    <a:alpha val="10000"/>
                  </a:schemeClr>
                </a:solidFill>
                <a:latin typeface="Avenir Book" panose="02000503020000020003" pitchFamily="2" charset="0"/>
              </a:rPr>
              <a:t> thermal flux integrated in t = 120-160 </a:t>
            </a:r>
            <a:r>
              <a:rPr lang="en-GB" sz="1600" dirty="0" err="1">
                <a:solidFill>
                  <a:schemeClr val="tx1">
                    <a:alpha val="10000"/>
                  </a:schemeClr>
                </a:solidFill>
                <a:latin typeface="Avenir Book" panose="02000503020000020003" pitchFamily="2" charset="0"/>
              </a:rPr>
              <a:t>ms</a:t>
            </a:r>
            <a:endParaRPr lang="en-GB" sz="1600" dirty="0">
              <a:solidFill>
                <a:schemeClr val="tx1">
                  <a:alpha val="10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chemeClr val="tx1">
                  <a:alpha val="10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alpha val="10000"/>
                  </a:schemeClr>
                </a:solidFill>
                <a:latin typeface="Avenir Book" panose="02000503020000020003" pitchFamily="2" charset="0"/>
              </a:rPr>
              <a:t>(C): 𝚽</a:t>
            </a:r>
            <a:r>
              <a:rPr lang="en-GB" sz="1600" baseline="-25000" dirty="0">
                <a:solidFill>
                  <a:schemeClr val="tx1">
                    <a:alpha val="10000"/>
                  </a:schemeClr>
                </a:solidFill>
                <a:latin typeface="Avenir Book" panose="02000503020000020003" pitchFamily="2" charset="0"/>
              </a:rPr>
              <a:t>p</a:t>
            </a:r>
            <a:r>
              <a:rPr lang="en-GB" sz="1600" dirty="0">
                <a:solidFill>
                  <a:schemeClr val="tx1">
                    <a:alpha val="10000"/>
                  </a:schemeClr>
                </a:solidFill>
                <a:latin typeface="Avenir Book" panose="02000503020000020003" pitchFamily="2" charset="0"/>
              </a:rPr>
              <a:t> background flux integrated in t = 100-105 </a:t>
            </a:r>
            <a:r>
              <a:rPr lang="en-GB" sz="1600" dirty="0" err="1">
                <a:solidFill>
                  <a:schemeClr val="tx1">
                    <a:alpha val="10000"/>
                  </a:schemeClr>
                </a:solidFill>
                <a:latin typeface="Avenir Book" panose="02000503020000020003" pitchFamily="2" charset="0"/>
              </a:rPr>
              <a:t>ms</a:t>
            </a:r>
            <a:endParaRPr lang="en-GB" sz="1600" dirty="0">
              <a:solidFill>
                <a:schemeClr val="tx1">
                  <a:alpha val="10000"/>
                </a:schemeClr>
              </a:solidFill>
              <a:latin typeface="Avenir Book" panose="0200050302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E34B2-C1DD-D54D-9188-FE1486AA1ED5}"/>
              </a:ext>
            </a:extLst>
          </p:cNvPr>
          <p:cNvGrpSpPr/>
          <p:nvPr/>
        </p:nvGrpSpPr>
        <p:grpSpPr>
          <a:xfrm flipH="1">
            <a:off x="337488" y="592071"/>
            <a:ext cx="7435869" cy="1588390"/>
            <a:chOff x="498713" y="1081551"/>
            <a:chExt cx="7435869" cy="1588390"/>
          </a:xfrm>
        </p:grpSpPr>
        <p:sp>
          <p:nvSpPr>
            <p:cNvPr id="16" name="Rettangolo 36">
              <a:extLst>
                <a:ext uri="{FF2B5EF4-FFF2-40B4-BE49-F238E27FC236}">
                  <a16:creationId xmlns:a16="http://schemas.microsoft.com/office/drawing/2014/main" id="{F609AA2F-1702-8648-A64F-0027E3DE359A}"/>
                </a:ext>
              </a:extLst>
            </p:cNvPr>
            <p:cNvSpPr/>
            <p:nvPr/>
          </p:nvSpPr>
          <p:spPr>
            <a:xfrm>
              <a:off x="2747823" y="1752313"/>
              <a:ext cx="57148" cy="59915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17" name="Rettangolo 35">
              <a:extLst>
                <a:ext uri="{FF2B5EF4-FFF2-40B4-BE49-F238E27FC236}">
                  <a16:creationId xmlns:a16="http://schemas.microsoft.com/office/drawing/2014/main" id="{A9659004-70D1-1B48-9E6F-525F35F5D6CA}"/>
                </a:ext>
              </a:extLst>
            </p:cNvPr>
            <p:cNvSpPr/>
            <p:nvPr/>
          </p:nvSpPr>
          <p:spPr>
            <a:xfrm>
              <a:off x="5145799" y="1810892"/>
              <a:ext cx="83818" cy="62869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0" name="Rettangolo 37">
              <a:extLst>
                <a:ext uri="{FF2B5EF4-FFF2-40B4-BE49-F238E27FC236}">
                  <a16:creationId xmlns:a16="http://schemas.microsoft.com/office/drawing/2014/main" id="{DA13B71E-0D64-0048-8E30-046E39248EA7}"/>
                </a:ext>
              </a:extLst>
            </p:cNvPr>
            <p:cNvSpPr/>
            <p:nvPr/>
          </p:nvSpPr>
          <p:spPr>
            <a:xfrm>
              <a:off x="3699216" y="1893972"/>
              <a:ext cx="48385" cy="4524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1" name="Rettangolo 6">
              <a:extLst>
                <a:ext uri="{FF2B5EF4-FFF2-40B4-BE49-F238E27FC236}">
                  <a16:creationId xmlns:a16="http://schemas.microsoft.com/office/drawing/2014/main" id="{0DCA3B2F-9C98-584C-B7C8-7801D48A5078}"/>
                </a:ext>
              </a:extLst>
            </p:cNvPr>
            <p:cNvSpPr/>
            <p:nvPr/>
          </p:nvSpPr>
          <p:spPr>
            <a:xfrm>
              <a:off x="7038331" y="1678953"/>
              <a:ext cx="81750" cy="76063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2" name="Rettangolo 14">
              <a:extLst>
                <a:ext uri="{FF2B5EF4-FFF2-40B4-BE49-F238E27FC236}">
                  <a16:creationId xmlns:a16="http://schemas.microsoft.com/office/drawing/2014/main" id="{ED98B24A-3559-F64A-8CF3-81D115E4D491}"/>
                </a:ext>
              </a:extLst>
            </p:cNvPr>
            <p:cNvSpPr/>
            <p:nvPr/>
          </p:nvSpPr>
          <p:spPr>
            <a:xfrm>
              <a:off x="2568965" y="2368731"/>
              <a:ext cx="1503029" cy="3012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cxnSp>
          <p:nvCxnSpPr>
            <p:cNvPr id="23" name="Connettore 1 3">
              <a:extLst>
                <a:ext uri="{FF2B5EF4-FFF2-40B4-BE49-F238E27FC236}">
                  <a16:creationId xmlns:a16="http://schemas.microsoft.com/office/drawing/2014/main" id="{A81B508C-5B7B-A845-9A47-F512831D1A24}"/>
                </a:ext>
              </a:extLst>
            </p:cNvPr>
            <p:cNvCxnSpPr/>
            <p:nvPr/>
          </p:nvCxnSpPr>
          <p:spPr>
            <a:xfrm>
              <a:off x="3167659" y="2224647"/>
              <a:ext cx="356628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tangolo 15">
              <a:extLst>
                <a:ext uri="{FF2B5EF4-FFF2-40B4-BE49-F238E27FC236}">
                  <a16:creationId xmlns:a16="http://schemas.microsoft.com/office/drawing/2014/main" id="{9CDA4B44-DB6F-3F43-8470-255A3B0DC42E}"/>
                </a:ext>
              </a:extLst>
            </p:cNvPr>
            <p:cNvSpPr/>
            <p:nvPr/>
          </p:nvSpPr>
          <p:spPr>
            <a:xfrm>
              <a:off x="498713" y="1081551"/>
              <a:ext cx="1170339" cy="12526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cxnSp>
          <p:nvCxnSpPr>
            <p:cNvPr id="25" name="Connettore 1 21">
              <a:extLst>
                <a:ext uri="{FF2B5EF4-FFF2-40B4-BE49-F238E27FC236}">
                  <a16:creationId xmlns:a16="http://schemas.microsoft.com/office/drawing/2014/main" id="{7D822DC1-65D5-574A-9490-35F77E8E1D95}"/>
                </a:ext>
              </a:extLst>
            </p:cNvPr>
            <p:cNvCxnSpPr/>
            <p:nvPr/>
          </p:nvCxnSpPr>
          <p:spPr>
            <a:xfrm>
              <a:off x="720709" y="1438536"/>
              <a:ext cx="689275" cy="22859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3">
              <a:extLst>
                <a:ext uri="{FF2B5EF4-FFF2-40B4-BE49-F238E27FC236}">
                  <a16:creationId xmlns:a16="http://schemas.microsoft.com/office/drawing/2014/main" id="{47B44EE8-B342-404E-A5EB-86B263640D51}"/>
                </a:ext>
              </a:extLst>
            </p:cNvPr>
            <p:cNvCxnSpPr/>
            <p:nvPr/>
          </p:nvCxnSpPr>
          <p:spPr>
            <a:xfrm>
              <a:off x="720710" y="1569526"/>
              <a:ext cx="689275" cy="20954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4">
              <a:extLst>
                <a:ext uri="{FF2B5EF4-FFF2-40B4-BE49-F238E27FC236}">
                  <a16:creationId xmlns:a16="http://schemas.microsoft.com/office/drawing/2014/main" id="{5051E346-9883-744F-94F8-3995F84D1134}"/>
                </a:ext>
              </a:extLst>
            </p:cNvPr>
            <p:cNvCxnSpPr/>
            <p:nvPr/>
          </p:nvCxnSpPr>
          <p:spPr>
            <a:xfrm>
              <a:off x="720710" y="1696572"/>
              <a:ext cx="689275" cy="19049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5">
              <a:extLst>
                <a:ext uri="{FF2B5EF4-FFF2-40B4-BE49-F238E27FC236}">
                  <a16:creationId xmlns:a16="http://schemas.microsoft.com/office/drawing/2014/main" id="{364AFA9B-1804-6543-B485-DAAA111BC932}"/>
                </a:ext>
              </a:extLst>
            </p:cNvPr>
            <p:cNvCxnSpPr/>
            <p:nvPr/>
          </p:nvCxnSpPr>
          <p:spPr>
            <a:xfrm>
              <a:off x="721936" y="1822805"/>
              <a:ext cx="689275" cy="16763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6">
              <a:extLst>
                <a:ext uri="{FF2B5EF4-FFF2-40B4-BE49-F238E27FC236}">
                  <a16:creationId xmlns:a16="http://schemas.microsoft.com/office/drawing/2014/main" id="{E5F542F2-4F5F-D44D-9168-CCBB6AD4BBC0}"/>
                </a:ext>
              </a:extLst>
            </p:cNvPr>
            <p:cNvCxnSpPr/>
            <p:nvPr/>
          </p:nvCxnSpPr>
          <p:spPr>
            <a:xfrm>
              <a:off x="720710" y="1945951"/>
              <a:ext cx="689275" cy="1524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7">
              <a:extLst>
                <a:ext uri="{FF2B5EF4-FFF2-40B4-BE49-F238E27FC236}">
                  <a16:creationId xmlns:a16="http://schemas.microsoft.com/office/drawing/2014/main" id="{93B99659-DE56-214B-9964-5764F2009BB0}"/>
                </a:ext>
              </a:extLst>
            </p:cNvPr>
            <p:cNvCxnSpPr/>
            <p:nvPr/>
          </p:nvCxnSpPr>
          <p:spPr>
            <a:xfrm>
              <a:off x="711037" y="1320658"/>
              <a:ext cx="689275" cy="24764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29">
              <a:extLst>
                <a:ext uri="{FF2B5EF4-FFF2-40B4-BE49-F238E27FC236}">
                  <a16:creationId xmlns:a16="http://schemas.microsoft.com/office/drawing/2014/main" id="{A0630275-9129-D848-A472-B4CFC7AF6F10}"/>
                </a:ext>
              </a:extLst>
            </p:cNvPr>
            <p:cNvCxnSpPr/>
            <p:nvPr/>
          </p:nvCxnSpPr>
          <p:spPr>
            <a:xfrm flipH="1">
              <a:off x="3377643" y="1886637"/>
              <a:ext cx="3842893" cy="2666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0">
              <a:extLst>
                <a:ext uri="{FF2B5EF4-FFF2-40B4-BE49-F238E27FC236}">
                  <a16:creationId xmlns:a16="http://schemas.microsoft.com/office/drawing/2014/main" id="{83707E17-BF28-ED4B-B646-5EFAE5BD3670}"/>
                </a:ext>
              </a:extLst>
            </p:cNvPr>
            <p:cNvCxnSpPr/>
            <p:nvPr/>
          </p:nvCxnSpPr>
          <p:spPr>
            <a:xfrm flipH="1" flipV="1">
              <a:off x="1490543" y="1886637"/>
              <a:ext cx="1855430" cy="2666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ttangolo 34">
              <a:extLst>
                <a:ext uri="{FF2B5EF4-FFF2-40B4-BE49-F238E27FC236}">
                  <a16:creationId xmlns:a16="http://schemas.microsoft.com/office/drawing/2014/main" id="{679F829E-A38C-7947-A3D7-D68EB6017B98}"/>
                </a:ext>
              </a:extLst>
            </p:cNvPr>
            <p:cNvSpPr/>
            <p:nvPr/>
          </p:nvSpPr>
          <p:spPr>
            <a:xfrm>
              <a:off x="4794303" y="2458186"/>
              <a:ext cx="3140279" cy="483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38" name="Rettangolo 38">
              <a:extLst>
                <a:ext uri="{FF2B5EF4-FFF2-40B4-BE49-F238E27FC236}">
                  <a16:creationId xmlns:a16="http://schemas.microsoft.com/office/drawing/2014/main" id="{9660406B-D059-BA48-B99B-A79C757874C9}"/>
                </a:ext>
              </a:extLst>
            </p:cNvPr>
            <p:cNvSpPr/>
            <p:nvPr/>
          </p:nvSpPr>
          <p:spPr>
            <a:xfrm flipV="1">
              <a:off x="3081222" y="2256503"/>
              <a:ext cx="529502" cy="899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</p:grpSp>
      <p:sp>
        <p:nvSpPr>
          <p:cNvPr id="6" name="Pie 5">
            <a:extLst>
              <a:ext uri="{FF2B5EF4-FFF2-40B4-BE49-F238E27FC236}">
                <a16:creationId xmlns:a16="http://schemas.microsoft.com/office/drawing/2014/main" id="{EA0AEE5B-5C8A-6349-9A3A-2DFD70606058}"/>
              </a:ext>
            </a:extLst>
          </p:cNvPr>
          <p:cNvSpPr/>
          <p:nvPr/>
        </p:nvSpPr>
        <p:spPr>
          <a:xfrm>
            <a:off x="450762" y="827938"/>
            <a:ext cx="498710" cy="1060045"/>
          </a:xfrm>
          <a:prstGeom prst="pie">
            <a:avLst>
              <a:gd name="adj1" fmla="val 16906404"/>
              <a:gd name="adj2" fmla="val 1572355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05CB9625-8908-3041-A961-093D159881B5}"/>
              </a:ext>
            </a:extLst>
          </p:cNvPr>
          <p:cNvSpPr/>
          <p:nvPr/>
        </p:nvSpPr>
        <p:spPr>
          <a:xfrm rot="13036667">
            <a:off x="393986" y="623627"/>
            <a:ext cx="534120" cy="990929"/>
          </a:xfrm>
          <a:prstGeom prst="arc">
            <a:avLst>
              <a:gd name="adj1" fmla="val 16513612"/>
              <a:gd name="adj2" fmla="val 19029273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78118-FB10-CE4F-B147-DAA56081F13C}"/>
              </a:ext>
            </a:extLst>
          </p:cNvPr>
          <p:cNvSpPr/>
          <p:nvPr/>
        </p:nvSpPr>
        <p:spPr>
          <a:xfrm>
            <a:off x="540913" y="2498501"/>
            <a:ext cx="7219565" cy="35159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C7372250-7815-384D-9968-AD1E65AC7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02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Measurements &amp; Calculation. Background Measurements @ CRISP reflectometer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57A7DD-98CC-D343-B975-CB664458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103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6244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AA9C22-69C9-E541-BFE4-19159A95E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4" t="6003" r="7782" b="3733"/>
          <a:stretch/>
        </p:blipFill>
        <p:spPr>
          <a:xfrm>
            <a:off x="14822" y="2356229"/>
            <a:ext cx="8008715" cy="400293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9" name="Rectangle 28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Picture 29" descr="Screen Shot 2014-10-14 at 09.12.54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2" name="Picture 31" descr="Screen Shot 2014-10-14 at 09.12.5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BA2CEFC1-8D00-7846-BBD5-B93A1FA0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467" y="6425412"/>
            <a:ext cx="2956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2. Indirect Calculation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A1862-08B3-F047-BB93-7363FDEEFE89}"/>
              </a:ext>
            </a:extLst>
          </p:cNvPr>
          <p:cNvSpPr txBox="1"/>
          <p:nvPr/>
        </p:nvSpPr>
        <p:spPr>
          <a:xfrm>
            <a:off x="8294931" y="2498501"/>
            <a:ext cx="3625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venir Book" panose="02000503020000020003" pitchFamily="2" charset="0"/>
              </a:rPr>
              <a:t>Spectrum region of interest:</a:t>
            </a:r>
          </a:p>
          <a:p>
            <a:endParaRPr lang="en-GB" sz="1600" dirty="0"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venir Book" panose="02000503020000020003" pitchFamily="2" charset="0"/>
              </a:rPr>
              <a:t>(T): 𝚽 total flux integrated in the full spectrum t = 0-200 </a:t>
            </a:r>
            <a:r>
              <a:rPr lang="en-GB" sz="1600" dirty="0" err="1">
                <a:latin typeface="Avenir Book" panose="02000503020000020003" pitchFamily="2" charset="0"/>
              </a:rPr>
              <a:t>ms</a:t>
            </a:r>
            <a:endParaRPr lang="en-GB" sz="1600" dirty="0"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00B0F0"/>
                </a:solidFill>
                <a:latin typeface="Avenir Book" panose="02000503020000020003" pitchFamily="2" charset="0"/>
              </a:rPr>
              <a:t>(O): 𝚽</a:t>
            </a:r>
            <a:r>
              <a:rPr lang="en-GB" sz="1600" baseline="-25000" dirty="0" err="1">
                <a:solidFill>
                  <a:srgbClr val="00B0F0"/>
                </a:solidFill>
                <a:latin typeface="Avenir Book" panose="02000503020000020003" pitchFamily="2" charset="0"/>
              </a:rPr>
              <a:t>tn</a:t>
            </a:r>
            <a:r>
              <a:rPr lang="en-GB" sz="1600" dirty="0">
                <a:solidFill>
                  <a:srgbClr val="00B0F0"/>
                </a:solidFill>
                <a:latin typeface="Avenir Book" panose="02000503020000020003" pitchFamily="2" charset="0"/>
              </a:rPr>
              <a:t> thermal flux integrated in t = 120-160 </a:t>
            </a:r>
            <a:r>
              <a:rPr lang="en-GB" sz="1600" dirty="0" err="1">
                <a:solidFill>
                  <a:srgbClr val="00B0F0"/>
                </a:solidFill>
                <a:latin typeface="Avenir Book" panose="02000503020000020003" pitchFamily="2" charset="0"/>
              </a:rPr>
              <a:t>ms</a:t>
            </a:r>
            <a:endParaRPr lang="en-GB" sz="1600" dirty="0">
              <a:solidFill>
                <a:srgbClr val="00B0F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chemeClr val="tx1">
                  <a:alpha val="10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>
                    <a:alpha val="10000"/>
                  </a:schemeClr>
                </a:solidFill>
                <a:latin typeface="Avenir Book" panose="02000503020000020003" pitchFamily="2" charset="0"/>
              </a:rPr>
              <a:t>(C): 𝚽</a:t>
            </a:r>
            <a:r>
              <a:rPr lang="en-GB" sz="1600" baseline="-25000" dirty="0">
                <a:solidFill>
                  <a:schemeClr val="tx1">
                    <a:alpha val="10000"/>
                  </a:schemeClr>
                </a:solidFill>
                <a:latin typeface="Avenir Book" panose="02000503020000020003" pitchFamily="2" charset="0"/>
              </a:rPr>
              <a:t>p</a:t>
            </a:r>
            <a:r>
              <a:rPr lang="en-GB" sz="1600" dirty="0">
                <a:solidFill>
                  <a:schemeClr val="tx1">
                    <a:alpha val="10000"/>
                  </a:schemeClr>
                </a:solidFill>
                <a:latin typeface="Avenir Book" panose="02000503020000020003" pitchFamily="2" charset="0"/>
              </a:rPr>
              <a:t> background flux integrated in t = 100-105 </a:t>
            </a:r>
            <a:r>
              <a:rPr lang="en-GB" sz="1600" dirty="0" err="1">
                <a:solidFill>
                  <a:schemeClr val="tx1">
                    <a:alpha val="10000"/>
                  </a:schemeClr>
                </a:solidFill>
                <a:latin typeface="Avenir Book" panose="02000503020000020003" pitchFamily="2" charset="0"/>
              </a:rPr>
              <a:t>ms</a:t>
            </a:r>
            <a:endParaRPr lang="en-GB" sz="1600" dirty="0">
              <a:solidFill>
                <a:schemeClr val="tx1">
                  <a:alpha val="10000"/>
                </a:schemeClr>
              </a:solidFill>
              <a:latin typeface="Avenir Book" panose="0200050302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E34B2-C1DD-D54D-9188-FE1486AA1ED5}"/>
              </a:ext>
            </a:extLst>
          </p:cNvPr>
          <p:cNvGrpSpPr/>
          <p:nvPr/>
        </p:nvGrpSpPr>
        <p:grpSpPr>
          <a:xfrm flipH="1">
            <a:off x="337488" y="592071"/>
            <a:ext cx="7435869" cy="1588390"/>
            <a:chOff x="498713" y="1081551"/>
            <a:chExt cx="7435869" cy="1588390"/>
          </a:xfrm>
        </p:grpSpPr>
        <p:sp>
          <p:nvSpPr>
            <p:cNvPr id="16" name="Rettangolo 36">
              <a:extLst>
                <a:ext uri="{FF2B5EF4-FFF2-40B4-BE49-F238E27FC236}">
                  <a16:creationId xmlns:a16="http://schemas.microsoft.com/office/drawing/2014/main" id="{F609AA2F-1702-8648-A64F-0027E3DE359A}"/>
                </a:ext>
              </a:extLst>
            </p:cNvPr>
            <p:cNvSpPr/>
            <p:nvPr/>
          </p:nvSpPr>
          <p:spPr>
            <a:xfrm>
              <a:off x="2747823" y="1752313"/>
              <a:ext cx="57148" cy="59915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17" name="Rettangolo 35">
              <a:extLst>
                <a:ext uri="{FF2B5EF4-FFF2-40B4-BE49-F238E27FC236}">
                  <a16:creationId xmlns:a16="http://schemas.microsoft.com/office/drawing/2014/main" id="{A9659004-70D1-1B48-9E6F-525F35F5D6CA}"/>
                </a:ext>
              </a:extLst>
            </p:cNvPr>
            <p:cNvSpPr/>
            <p:nvPr/>
          </p:nvSpPr>
          <p:spPr>
            <a:xfrm>
              <a:off x="5145799" y="1810892"/>
              <a:ext cx="83818" cy="62869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0" name="Rettangolo 37">
              <a:extLst>
                <a:ext uri="{FF2B5EF4-FFF2-40B4-BE49-F238E27FC236}">
                  <a16:creationId xmlns:a16="http://schemas.microsoft.com/office/drawing/2014/main" id="{DA13B71E-0D64-0048-8E30-046E39248EA7}"/>
                </a:ext>
              </a:extLst>
            </p:cNvPr>
            <p:cNvSpPr/>
            <p:nvPr/>
          </p:nvSpPr>
          <p:spPr>
            <a:xfrm>
              <a:off x="3699216" y="1893972"/>
              <a:ext cx="48385" cy="4524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1" name="Rettangolo 6">
              <a:extLst>
                <a:ext uri="{FF2B5EF4-FFF2-40B4-BE49-F238E27FC236}">
                  <a16:creationId xmlns:a16="http://schemas.microsoft.com/office/drawing/2014/main" id="{0DCA3B2F-9C98-584C-B7C8-7801D48A5078}"/>
                </a:ext>
              </a:extLst>
            </p:cNvPr>
            <p:cNvSpPr/>
            <p:nvPr/>
          </p:nvSpPr>
          <p:spPr>
            <a:xfrm>
              <a:off x="7038331" y="1678953"/>
              <a:ext cx="81750" cy="76063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2" name="Rettangolo 14">
              <a:extLst>
                <a:ext uri="{FF2B5EF4-FFF2-40B4-BE49-F238E27FC236}">
                  <a16:creationId xmlns:a16="http://schemas.microsoft.com/office/drawing/2014/main" id="{ED98B24A-3559-F64A-8CF3-81D115E4D491}"/>
                </a:ext>
              </a:extLst>
            </p:cNvPr>
            <p:cNvSpPr/>
            <p:nvPr/>
          </p:nvSpPr>
          <p:spPr>
            <a:xfrm>
              <a:off x="2568965" y="2368731"/>
              <a:ext cx="1503029" cy="3012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cxnSp>
          <p:nvCxnSpPr>
            <p:cNvPr id="23" name="Connettore 1 3">
              <a:extLst>
                <a:ext uri="{FF2B5EF4-FFF2-40B4-BE49-F238E27FC236}">
                  <a16:creationId xmlns:a16="http://schemas.microsoft.com/office/drawing/2014/main" id="{A81B508C-5B7B-A845-9A47-F512831D1A24}"/>
                </a:ext>
              </a:extLst>
            </p:cNvPr>
            <p:cNvCxnSpPr/>
            <p:nvPr/>
          </p:nvCxnSpPr>
          <p:spPr>
            <a:xfrm>
              <a:off x="3167659" y="2224647"/>
              <a:ext cx="356628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tangolo 15">
              <a:extLst>
                <a:ext uri="{FF2B5EF4-FFF2-40B4-BE49-F238E27FC236}">
                  <a16:creationId xmlns:a16="http://schemas.microsoft.com/office/drawing/2014/main" id="{9CDA4B44-DB6F-3F43-8470-255A3B0DC42E}"/>
                </a:ext>
              </a:extLst>
            </p:cNvPr>
            <p:cNvSpPr/>
            <p:nvPr/>
          </p:nvSpPr>
          <p:spPr>
            <a:xfrm>
              <a:off x="498713" y="1081551"/>
              <a:ext cx="1170339" cy="12526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cxnSp>
          <p:nvCxnSpPr>
            <p:cNvPr id="25" name="Connettore 1 21">
              <a:extLst>
                <a:ext uri="{FF2B5EF4-FFF2-40B4-BE49-F238E27FC236}">
                  <a16:creationId xmlns:a16="http://schemas.microsoft.com/office/drawing/2014/main" id="{7D822DC1-65D5-574A-9490-35F77E8E1D95}"/>
                </a:ext>
              </a:extLst>
            </p:cNvPr>
            <p:cNvCxnSpPr/>
            <p:nvPr/>
          </p:nvCxnSpPr>
          <p:spPr>
            <a:xfrm>
              <a:off x="720709" y="1438536"/>
              <a:ext cx="689275" cy="22859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3">
              <a:extLst>
                <a:ext uri="{FF2B5EF4-FFF2-40B4-BE49-F238E27FC236}">
                  <a16:creationId xmlns:a16="http://schemas.microsoft.com/office/drawing/2014/main" id="{47B44EE8-B342-404E-A5EB-86B263640D51}"/>
                </a:ext>
              </a:extLst>
            </p:cNvPr>
            <p:cNvCxnSpPr/>
            <p:nvPr/>
          </p:nvCxnSpPr>
          <p:spPr>
            <a:xfrm>
              <a:off x="720710" y="1569526"/>
              <a:ext cx="689275" cy="20954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4">
              <a:extLst>
                <a:ext uri="{FF2B5EF4-FFF2-40B4-BE49-F238E27FC236}">
                  <a16:creationId xmlns:a16="http://schemas.microsoft.com/office/drawing/2014/main" id="{5051E346-9883-744F-94F8-3995F84D1134}"/>
                </a:ext>
              </a:extLst>
            </p:cNvPr>
            <p:cNvCxnSpPr/>
            <p:nvPr/>
          </p:nvCxnSpPr>
          <p:spPr>
            <a:xfrm>
              <a:off x="720710" y="1696572"/>
              <a:ext cx="689275" cy="19049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5">
              <a:extLst>
                <a:ext uri="{FF2B5EF4-FFF2-40B4-BE49-F238E27FC236}">
                  <a16:creationId xmlns:a16="http://schemas.microsoft.com/office/drawing/2014/main" id="{364AFA9B-1804-6543-B485-DAAA111BC932}"/>
                </a:ext>
              </a:extLst>
            </p:cNvPr>
            <p:cNvCxnSpPr/>
            <p:nvPr/>
          </p:nvCxnSpPr>
          <p:spPr>
            <a:xfrm>
              <a:off x="721936" y="1822805"/>
              <a:ext cx="689275" cy="16763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6">
              <a:extLst>
                <a:ext uri="{FF2B5EF4-FFF2-40B4-BE49-F238E27FC236}">
                  <a16:creationId xmlns:a16="http://schemas.microsoft.com/office/drawing/2014/main" id="{E5F542F2-4F5F-D44D-9168-CCBB6AD4BBC0}"/>
                </a:ext>
              </a:extLst>
            </p:cNvPr>
            <p:cNvCxnSpPr/>
            <p:nvPr/>
          </p:nvCxnSpPr>
          <p:spPr>
            <a:xfrm>
              <a:off x="720710" y="1945951"/>
              <a:ext cx="689275" cy="1524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7">
              <a:extLst>
                <a:ext uri="{FF2B5EF4-FFF2-40B4-BE49-F238E27FC236}">
                  <a16:creationId xmlns:a16="http://schemas.microsoft.com/office/drawing/2014/main" id="{93B99659-DE56-214B-9964-5764F2009BB0}"/>
                </a:ext>
              </a:extLst>
            </p:cNvPr>
            <p:cNvCxnSpPr/>
            <p:nvPr/>
          </p:nvCxnSpPr>
          <p:spPr>
            <a:xfrm>
              <a:off x="711037" y="1320658"/>
              <a:ext cx="689275" cy="24764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29">
              <a:extLst>
                <a:ext uri="{FF2B5EF4-FFF2-40B4-BE49-F238E27FC236}">
                  <a16:creationId xmlns:a16="http://schemas.microsoft.com/office/drawing/2014/main" id="{A0630275-9129-D848-A472-B4CFC7AF6F10}"/>
                </a:ext>
              </a:extLst>
            </p:cNvPr>
            <p:cNvCxnSpPr/>
            <p:nvPr/>
          </p:nvCxnSpPr>
          <p:spPr>
            <a:xfrm flipH="1">
              <a:off x="3377643" y="1886637"/>
              <a:ext cx="3842893" cy="2666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0">
              <a:extLst>
                <a:ext uri="{FF2B5EF4-FFF2-40B4-BE49-F238E27FC236}">
                  <a16:creationId xmlns:a16="http://schemas.microsoft.com/office/drawing/2014/main" id="{83707E17-BF28-ED4B-B646-5EFAE5BD3670}"/>
                </a:ext>
              </a:extLst>
            </p:cNvPr>
            <p:cNvCxnSpPr/>
            <p:nvPr/>
          </p:nvCxnSpPr>
          <p:spPr>
            <a:xfrm flipH="1" flipV="1">
              <a:off x="1490543" y="1886637"/>
              <a:ext cx="1855430" cy="2666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ttangolo 34">
              <a:extLst>
                <a:ext uri="{FF2B5EF4-FFF2-40B4-BE49-F238E27FC236}">
                  <a16:creationId xmlns:a16="http://schemas.microsoft.com/office/drawing/2014/main" id="{679F829E-A38C-7947-A3D7-D68EB6017B98}"/>
                </a:ext>
              </a:extLst>
            </p:cNvPr>
            <p:cNvSpPr/>
            <p:nvPr/>
          </p:nvSpPr>
          <p:spPr>
            <a:xfrm>
              <a:off x="4794303" y="2458186"/>
              <a:ext cx="3140279" cy="483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38" name="Rettangolo 38">
              <a:extLst>
                <a:ext uri="{FF2B5EF4-FFF2-40B4-BE49-F238E27FC236}">
                  <a16:creationId xmlns:a16="http://schemas.microsoft.com/office/drawing/2014/main" id="{9660406B-D059-BA48-B99B-A79C757874C9}"/>
                </a:ext>
              </a:extLst>
            </p:cNvPr>
            <p:cNvSpPr/>
            <p:nvPr/>
          </p:nvSpPr>
          <p:spPr>
            <a:xfrm flipV="1">
              <a:off x="3081222" y="2256503"/>
              <a:ext cx="529502" cy="899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</p:grpSp>
      <p:sp>
        <p:nvSpPr>
          <p:cNvPr id="6" name="Pie 5">
            <a:extLst>
              <a:ext uri="{FF2B5EF4-FFF2-40B4-BE49-F238E27FC236}">
                <a16:creationId xmlns:a16="http://schemas.microsoft.com/office/drawing/2014/main" id="{EA0AEE5B-5C8A-6349-9A3A-2DFD70606058}"/>
              </a:ext>
            </a:extLst>
          </p:cNvPr>
          <p:cNvSpPr/>
          <p:nvPr/>
        </p:nvSpPr>
        <p:spPr>
          <a:xfrm>
            <a:off x="450762" y="827938"/>
            <a:ext cx="498710" cy="1060045"/>
          </a:xfrm>
          <a:prstGeom prst="pie">
            <a:avLst>
              <a:gd name="adj1" fmla="val 16906404"/>
              <a:gd name="adj2" fmla="val 1572355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05CB9625-8908-3041-A961-093D159881B5}"/>
              </a:ext>
            </a:extLst>
          </p:cNvPr>
          <p:cNvSpPr/>
          <p:nvPr/>
        </p:nvSpPr>
        <p:spPr>
          <a:xfrm rot="13036667">
            <a:off x="393986" y="623627"/>
            <a:ext cx="534120" cy="990929"/>
          </a:xfrm>
          <a:prstGeom prst="arc">
            <a:avLst>
              <a:gd name="adj1" fmla="val 16513612"/>
              <a:gd name="adj2" fmla="val 19029273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78118-FB10-CE4F-B147-DAA56081F13C}"/>
              </a:ext>
            </a:extLst>
          </p:cNvPr>
          <p:cNvSpPr/>
          <p:nvPr/>
        </p:nvSpPr>
        <p:spPr>
          <a:xfrm>
            <a:off x="540913" y="2498501"/>
            <a:ext cx="7219565" cy="35159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F43466-81FA-D140-AEC9-1EA078D46117}"/>
              </a:ext>
            </a:extLst>
          </p:cNvPr>
          <p:cNvSpPr/>
          <p:nvPr/>
        </p:nvSpPr>
        <p:spPr>
          <a:xfrm>
            <a:off x="4894427" y="2519600"/>
            <a:ext cx="1390463" cy="34871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Box 7">
            <a:extLst>
              <a:ext uri="{FF2B5EF4-FFF2-40B4-BE49-F238E27FC236}">
                <a16:creationId xmlns:a16="http://schemas.microsoft.com/office/drawing/2014/main" id="{0490AC1B-244D-CA42-9319-602E9213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02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Measurements &amp; Calculation. Background Measurements @ CRISP reflectometer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D8B927-BBC3-DE4C-A724-CCC428C9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104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5281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AA9C22-69C9-E541-BFE4-19159A95E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4" t="6003" r="7782" b="3733"/>
          <a:stretch/>
        </p:blipFill>
        <p:spPr>
          <a:xfrm>
            <a:off x="14822" y="2356229"/>
            <a:ext cx="8008715" cy="400293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9" name="Rectangle 28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Picture 29" descr="Screen Shot 2014-10-14 at 09.12.54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2" name="Picture 31" descr="Screen Shot 2014-10-14 at 09.12.5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BA2CEFC1-8D00-7846-BBD5-B93A1FA0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467" y="6425412"/>
            <a:ext cx="2956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2. Indirect Calculation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A1862-08B3-F047-BB93-7363FDEEFE89}"/>
              </a:ext>
            </a:extLst>
          </p:cNvPr>
          <p:cNvSpPr txBox="1"/>
          <p:nvPr/>
        </p:nvSpPr>
        <p:spPr>
          <a:xfrm>
            <a:off x="8294931" y="2498501"/>
            <a:ext cx="3625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venir Book" panose="02000503020000020003" pitchFamily="2" charset="0"/>
              </a:rPr>
              <a:t>Spectrum region of interest:</a:t>
            </a:r>
          </a:p>
          <a:p>
            <a:endParaRPr lang="en-GB" sz="1600" dirty="0"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Avenir Book" panose="02000503020000020003" pitchFamily="2" charset="0"/>
              </a:rPr>
              <a:t>(T): 𝚽 total flux integrated in the full spectrum t = 0-200 </a:t>
            </a:r>
            <a:r>
              <a:rPr lang="en-GB" sz="1600" dirty="0" err="1">
                <a:latin typeface="Avenir Book" panose="02000503020000020003" pitchFamily="2" charset="0"/>
              </a:rPr>
              <a:t>ms</a:t>
            </a:r>
            <a:endParaRPr lang="en-GB" sz="1600" dirty="0"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00B0F0"/>
                </a:solidFill>
                <a:latin typeface="Avenir Book" panose="02000503020000020003" pitchFamily="2" charset="0"/>
              </a:rPr>
              <a:t>(O): 𝚽</a:t>
            </a:r>
            <a:r>
              <a:rPr lang="en-GB" sz="1600" baseline="-25000" dirty="0" err="1">
                <a:solidFill>
                  <a:srgbClr val="00B0F0"/>
                </a:solidFill>
                <a:latin typeface="Avenir Book" panose="02000503020000020003" pitchFamily="2" charset="0"/>
              </a:rPr>
              <a:t>tn</a:t>
            </a:r>
            <a:r>
              <a:rPr lang="en-GB" sz="1600" dirty="0">
                <a:solidFill>
                  <a:srgbClr val="00B0F0"/>
                </a:solidFill>
                <a:latin typeface="Avenir Book" panose="02000503020000020003" pitchFamily="2" charset="0"/>
              </a:rPr>
              <a:t> thermal flux integrated in t = 120-160 </a:t>
            </a:r>
            <a:r>
              <a:rPr lang="en-GB" sz="1600" dirty="0" err="1">
                <a:solidFill>
                  <a:srgbClr val="00B0F0"/>
                </a:solidFill>
                <a:latin typeface="Avenir Book" panose="02000503020000020003" pitchFamily="2" charset="0"/>
              </a:rPr>
              <a:t>ms</a:t>
            </a:r>
            <a:endParaRPr lang="en-GB" sz="1600" dirty="0">
              <a:solidFill>
                <a:srgbClr val="00B0F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600" dirty="0">
              <a:solidFill>
                <a:schemeClr val="tx1">
                  <a:alpha val="10000"/>
                </a:schemeClr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rgbClr val="92D050"/>
                </a:solidFill>
                <a:latin typeface="Avenir Book" panose="02000503020000020003" pitchFamily="2" charset="0"/>
              </a:rPr>
              <a:t>(C): 𝚽</a:t>
            </a:r>
            <a:r>
              <a:rPr lang="en-GB" sz="1600" baseline="-25000" dirty="0">
                <a:solidFill>
                  <a:srgbClr val="92D050"/>
                </a:solidFill>
                <a:latin typeface="Avenir Book" panose="02000503020000020003" pitchFamily="2" charset="0"/>
              </a:rPr>
              <a:t>p</a:t>
            </a:r>
            <a:r>
              <a:rPr lang="en-GB" sz="1600" dirty="0">
                <a:solidFill>
                  <a:srgbClr val="92D050"/>
                </a:solidFill>
                <a:latin typeface="Avenir Book" panose="02000503020000020003" pitchFamily="2" charset="0"/>
              </a:rPr>
              <a:t> background flux integrated in t = 100-105 </a:t>
            </a:r>
            <a:r>
              <a:rPr lang="en-GB" sz="1600" dirty="0" err="1">
                <a:solidFill>
                  <a:srgbClr val="92D050"/>
                </a:solidFill>
                <a:latin typeface="Avenir Book" panose="02000503020000020003" pitchFamily="2" charset="0"/>
              </a:rPr>
              <a:t>ms</a:t>
            </a:r>
            <a:endParaRPr lang="en-GB" sz="1600" dirty="0">
              <a:solidFill>
                <a:srgbClr val="92D050"/>
              </a:solidFill>
              <a:latin typeface="Avenir Book" panose="02000503020000020003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E34B2-C1DD-D54D-9188-FE1486AA1ED5}"/>
              </a:ext>
            </a:extLst>
          </p:cNvPr>
          <p:cNvGrpSpPr/>
          <p:nvPr/>
        </p:nvGrpSpPr>
        <p:grpSpPr>
          <a:xfrm flipH="1">
            <a:off x="337488" y="592071"/>
            <a:ext cx="7435869" cy="1588390"/>
            <a:chOff x="498713" y="1081551"/>
            <a:chExt cx="7435869" cy="1588390"/>
          </a:xfrm>
        </p:grpSpPr>
        <p:sp>
          <p:nvSpPr>
            <p:cNvPr id="16" name="Rettangolo 36">
              <a:extLst>
                <a:ext uri="{FF2B5EF4-FFF2-40B4-BE49-F238E27FC236}">
                  <a16:creationId xmlns:a16="http://schemas.microsoft.com/office/drawing/2014/main" id="{F609AA2F-1702-8648-A64F-0027E3DE359A}"/>
                </a:ext>
              </a:extLst>
            </p:cNvPr>
            <p:cNvSpPr/>
            <p:nvPr/>
          </p:nvSpPr>
          <p:spPr>
            <a:xfrm>
              <a:off x="2747823" y="1752313"/>
              <a:ext cx="57148" cy="59915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17" name="Rettangolo 35">
              <a:extLst>
                <a:ext uri="{FF2B5EF4-FFF2-40B4-BE49-F238E27FC236}">
                  <a16:creationId xmlns:a16="http://schemas.microsoft.com/office/drawing/2014/main" id="{A9659004-70D1-1B48-9E6F-525F35F5D6CA}"/>
                </a:ext>
              </a:extLst>
            </p:cNvPr>
            <p:cNvSpPr/>
            <p:nvPr/>
          </p:nvSpPr>
          <p:spPr>
            <a:xfrm>
              <a:off x="5145799" y="1810892"/>
              <a:ext cx="83818" cy="62869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0" name="Rettangolo 37">
              <a:extLst>
                <a:ext uri="{FF2B5EF4-FFF2-40B4-BE49-F238E27FC236}">
                  <a16:creationId xmlns:a16="http://schemas.microsoft.com/office/drawing/2014/main" id="{DA13B71E-0D64-0048-8E30-046E39248EA7}"/>
                </a:ext>
              </a:extLst>
            </p:cNvPr>
            <p:cNvSpPr/>
            <p:nvPr/>
          </p:nvSpPr>
          <p:spPr>
            <a:xfrm>
              <a:off x="3699216" y="1893972"/>
              <a:ext cx="48385" cy="4524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1" name="Rettangolo 6">
              <a:extLst>
                <a:ext uri="{FF2B5EF4-FFF2-40B4-BE49-F238E27FC236}">
                  <a16:creationId xmlns:a16="http://schemas.microsoft.com/office/drawing/2014/main" id="{0DCA3B2F-9C98-584C-B7C8-7801D48A5078}"/>
                </a:ext>
              </a:extLst>
            </p:cNvPr>
            <p:cNvSpPr/>
            <p:nvPr/>
          </p:nvSpPr>
          <p:spPr>
            <a:xfrm>
              <a:off x="7038331" y="1678953"/>
              <a:ext cx="81750" cy="76063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2" name="Rettangolo 14">
              <a:extLst>
                <a:ext uri="{FF2B5EF4-FFF2-40B4-BE49-F238E27FC236}">
                  <a16:creationId xmlns:a16="http://schemas.microsoft.com/office/drawing/2014/main" id="{ED98B24A-3559-F64A-8CF3-81D115E4D491}"/>
                </a:ext>
              </a:extLst>
            </p:cNvPr>
            <p:cNvSpPr/>
            <p:nvPr/>
          </p:nvSpPr>
          <p:spPr>
            <a:xfrm>
              <a:off x="2568965" y="2368731"/>
              <a:ext cx="1503029" cy="3012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cxnSp>
          <p:nvCxnSpPr>
            <p:cNvPr id="23" name="Connettore 1 3">
              <a:extLst>
                <a:ext uri="{FF2B5EF4-FFF2-40B4-BE49-F238E27FC236}">
                  <a16:creationId xmlns:a16="http://schemas.microsoft.com/office/drawing/2014/main" id="{A81B508C-5B7B-A845-9A47-F512831D1A24}"/>
                </a:ext>
              </a:extLst>
            </p:cNvPr>
            <p:cNvCxnSpPr/>
            <p:nvPr/>
          </p:nvCxnSpPr>
          <p:spPr>
            <a:xfrm>
              <a:off x="3167659" y="2224647"/>
              <a:ext cx="356628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tangolo 15">
              <a:extLst>
                <a:ext uri="{FF2B5EF4-FFF2-40B4-BE49-F238E27FC236}">
                  <a16:creationId xmlns:a16="http://schemas.microsoft.com/office/drawing/2014/main" id="{9CDA4B44-DB6F-3F43-8470-255A3B0DC42E}"/>
                </a:ext>
              </a:extLst>
            </p:cNvPr>
            <p:cNvSpPr/>
            <p:nvPr/>
          </p:nvSpPr>
          <p:spPr>
            <a:xfrm>
              <a:off x="498713" y="1081551"/>
              <a:ext cx="1170339" cy="12526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cxnSp>
          <p:nvCxnSpPr>
            <p:cNvPr id="25" name="Connettore 1 21">
              <a:extLst>
                <a:ext uri="{FF2B5EF4-FFF2-40B4-BE49-F238E27FC236}">
                  <a16:creationId xmlns:a16="http://schemas.microsoft.com/office/drawing/2014/main" id="{7D822DC1-65D5-574A-9490-35F77E8E1D95}"/>
                </a:ext>
              </a:extLst>
            </p:cNvPr>
            <p:cNvCxnSpPr/>
            <p:nvPr/>
          </p:nvCxnSpPr>
          <p:spPr>
            <a:xfrm>
              <a:off x="720709" y="1438536"/>
              <a:ext cx="689275" cy="22859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3">
              <a:extLst>
                <a:ext uri="{FF2B5EF4-FFF2-40B4-BE49-F238E27FC236}">
                  <a16:creationId xmlns:a16="http://schemas.microsoft.com/office/drawing/2014/main" id="{47B44EE8-B342-404E-A5EB-86B263640D51}"/>
                </a:ext>
              </a:extLst>
            </p:cNvPr>
            <p:cNvCxnSpPr/>
            <p:nvPr/>
          </p:nvCxnSpPr>
          <p:spPr>
            <a:xfrm>
              <a:off x="720710" y="1569526"/>
              <a:ext cx="689275" cy="20954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4">
              <a:extLst>
                <a:ext uri="{FF2B5EF4-FFF2-40B4-BE49-F238E27FC236}">
                  <a16:creationId xmlns:a16="http://schemas.microsoft.com/office/drawing/2014/main" id="{5051E346-9883-744F-94F8-3995F84D1134}"/>
                </a:ext>
              </a:extLst>
            </p:cNvPr>
            <p:cNvCxnSpPr/>
            <p:nvPr/>
          </p:nvCxnSpPr>
          <p:spPr>
            <a:xfrm>
              <a:off x="720710" y="1696572"/>
              <a:ext cx="689275" cy="19049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5">
              <a:extLst>
                <a:ext uri="{FF2B5EF4-FFF2-40B4-BE49-F238E27FC236}">
                  <a16:creationId xmlns:a16="http://schemas.microsoft.com/office/drawing/2014/main" id="{364AFA9B-1804-6543-B485-DAAA111BC932}"/>
                </a:ext>
              </a:extLst>
            </p:cNvPr>
            <p:cNvCxnSpPr/>
            <p:nvPr/>
          </p:nvCxnSpPr>
          <p:spPr>
            <a:xfrm>
              <a:off x="721936" y="1822805"/>
              <a:ext cx="689275" cy="16763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6">
              <a:extLst>
                <a:ext uri="{FF2B5EF4-FFF2-40B4-BE49-F238E27FC236}">
                  <a16:creationId xmlns:a16="http://schemas.microsoft.com/office/drawing/2014/main" id="{E5F542F2-4F5F-D44D-9168-CCBB6AD4BBC0}"/>
                </a:ext>
              </a:extLst>
            </p:cNvPr>
            <p:cNvCxnSpPr/>
            <p:nvPr/>
          </p:nvCxnSpPr>
          <p:spPr>
            <a:xfrm>
              <a:off x="720710" y="1945951"/>
              <a:ext cx="689275" cy="1524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7">
              <a:extLst>
                <a:ext uri="{FF2B5EF4-FFF2-40B4-BE49-F238E27FC236}">
                  <a16:creationId xmlns:a16="http://schemas.microsoft.com/office/drawing/2014/main" id="{93B99659-DE56-214B-9964-5764F2009BB0}"/>
                </a:ext>
              </a:extLst>
            </p:cNvPr>
            <p:cNvCxnSpPr/>
            <p:nvPr/>
          </p:nvCxnSpPr>
          <p:spPr>
            <a:xfrm>
              <a:off x="711037" y="1320658"/>
              <a:ext cx="689275" cy="24764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29">
              <a:extLst>
                <a:ext uri="{FF2B5EF4-FFF2-40B4-BE49-F238E27FC236}">
                  <a16:creationId xmlns:a16="http://schemas.microsoft.com/office/drawing/2014/main" id="{A0630275-9129-D848-A472-B4CFC7AF6F10}"/>
                </a:ext>
              </a:extLst>
            </p:cNvPr>
            <p:cNvCxnSpPr/>
            <p:nvPr/>
          </p:nvCxnSpPr>
          <p:spPr>
            <a:xfrm flipH="1">
              <a:off x="3377643" y="1886637"/>
              <a:ext cx="3842893" cy="2666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0">
              <a:extLst>
                <a:ext uri="{FF2B5EF4-FFF2-40B4-BE49-F238E27FC236}">
                  <a16:creationId xmlns:a16="http://schemas.microsoft.com/office/drawing/2014/main" id="{83707E17-BF28-ED4B-B646-5EFAE5BD3670}"/>
                </a:ext>
              </a:extLst>
            </p:cNvPr>
            <p:cNvCxnSpPr/>
            <p:nvPr/>
          </p:nvCxnSpPr>
          <p:spPr>
            <a:xfrm flipH="1" flipV="1">
              <a:off x="1490543" y="1886637"/>
              <a:ext cx="1855430" cy="2666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ttangolo 34">
              <a:extLst>
                <a:ext uri="{FF2B5EF4-FFF2-40B4-BE49-F238E27FC236}">
                  <a16:creationId xmlns:a16="http://schemas.microsoft.com/office/drawing/2014/main" id="{679F829E-A38C-7947-A3D7-D68EB6017B98}"/>
                </a:ext>
              </a:extLst>
            </p:cNvPr>
            <p:cNvSpPr/>
            <p:nvPr/>
          </p:nvSpPr>
          <p:spPr>
            <a:xfrm>
              <a:off x="4794303" y="2458186"/>
              <a:ext cx="3140279" cy="483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38" name="Rettangolo 38">
              <a:extLst>
                <a:ext uri="{FF2B5EF4-FFF2-40B4-BE49-F238E27FC236}">
                  <a16:creationId xmlns:a16="http://schemas.microsoft.com/office/drawing/2014/main" id="{9660406B-D059-BA48-B99B-A79C757874C9}"/>
                </a:ext>
              </a:extLst>
            </p:cNvPr>
            <p:cNvSpPr/>
            <p:nvPr/>
          </p:nvSpPr>
          <p:spPr>
            <a:xfrm flipV="1">
              <a:off x="3081222" y="2256503"/>
              <a:ext cx="529502" cy="899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</p:grpSp>
      <p:sp>
        <p:nvSpPr>
          <p:cNvPr id="6" name="Pie 5">
            <a:extLst>
              <a:ext uri="{FF2B5EF4-FFF2-40B4-BE49-F238E27FC236}">
                <a16:creationId xmlns:a16="http://schemas.microsoft.com/office/drawing/2014/main" id="{EA0AEE5B-5C8A-6349-9A3A-2DFD70606058}"/>
              </a:ext>
            </a:extLst>
          </p:cNvPr>
          <p:cNvSpPr/>
          <p:nvPr/>
        </p:nvSpPr>
        <p:spPr>
          <a:xfrm>
            <a:off x="450762" y="827938"/>
            <a:ext cx="498710" cy="1060045"/>
          </a:xfrm>
          <a:prstGeom prst="pie">
            <a:avLst>
              <a:gd name="adj1" fmla="val 16906404"/>
              <a:gd name="adj2" fmla="val 1572355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05CB9625-8908-3041-A961-093D159881B5}"/>
              </a:ext>
            </a:extLst>
          </p:cNvPr>
          <p:cNvSpPr/>
          <p:nvPr/>
        </p:nvSpPr>
        <p:spPr>
          <a:xfrm rot="13036667">
            <a:off x="393986" y="623627"/>
            <a:ext cx="534120" cy="990929"/>
          </a:xfrm>
          <a:prstGeom prst="arc">
            <a:avLst>
              <a:gd name="adj1" fmla="val 16513612"/>
              <a:gd name="adj2" fmla="val 19029273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78118-FB10-CE4F-B147-DAA56081F13C}"/>
              </a:ext>
            </a:extLst>
          </p:cNvPr>
          <p:cNvSpPr/>
          <p:nvPr/>
        </p:nvSpPr>
        <p:spPr>
          <a:xfrm>
            <a:off x="540913" y="2498501"/>
            <a:ext cx="7219565" cy="35159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F43466-81FA-D140-AEC9-1EA078D46117}"/>
              </a:ext>
            </a:extLst>
          </p:cNvPr>
          <p:cNvSpPr/>
          <p:nvPr/>
        </p:nvSpPr>
        <p:spPr>
          <a:xfrm>
            <a:off x="4894427" y="2519600"/>
            <a:ext cx="1390463" cy="34871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EDE62E0-E132-C340-BA3F-2B286A5891A5}"/>
              </a:ext>
            </a:extLst>
          </p:cNvPr>
          <p:cNvSpPr/>
          <p:nvPr/>
        </p:nvSpPr>
        <p:spPr>
          <a:xfrm>
            <a:off x="4124196" y="2519599"/>
            <a:ext cx="283324" cy="348713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Box 7">
            <a:extLst>
              <a:ext uri="{FF2B5EF4-FFF2-40B4-BE49-F238E27FC236}">
                <a16:creationId xmlns:a16="http://schemas.microsoft.com/office/drawing/2014/main" id="{650273BE-2FA4-A94B-BC0B-0B6CFD1BC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02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Measurements &amp; Calculation. Background Measurements @ CRISP reflectometer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C3CA73-B6C6-6E45-A8FF-0B93A132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105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48129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AA9C22-69C9-E541-BFE4-19159A95E8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4" t="6003" r="7782" b="3733"/>
          <a:stretch/>
        </p:blipFill>
        <p:spPr>
          <a:xfrm>
            <a:off x="14822" y="2356229"/>
            <a:ext cx="8008715" cy="400293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9" name="Rectangle 28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Picture 29" descr="Screen Shot 2014-10-14 at 09.12.54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2" name="Picture 31" descr="Screen Shot 2014-10-14 at 09.12.5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BA2CEFC1-8D00-7846-BBD5-B93A1FA0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467" y="6425412"/>
            <a:ext cx="2956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2. Indirect Calculation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E34B2-C1DD-D54D-9188-FE1486AA1ED5}"/>
              </a:ext>
            </a:extLst>
          </p:cNvPr>
          <p:cNvGrpSpPr/>
          <p:nvPr/>
        </p:nvGrpSpPr>
        <p:grpSpPr>
          <a:xfrm flipH="1">
            <a:off x="337488" y="592071"/>
            <a:ext cx="7435869" cy="1588390"/>
            <a:chOff x="498713" y="1081551"/>
            <a:chExt cx="7435869" cy="1588390"/>
          </a:xfrm>
        </p:grpSpPr>
        <p:sp>
          <p:nvSpPr>
            <p:cNvPr id="16" name="Rettangolo 36">
              <a:extLst>
                <a:ext uri="{FF2B5EF4-FFF2-40B4-BE49-F238E27FC236}">
                  <a16:creationId xmlns:a16="http://schemas.microsoft.com/office/drawing/2014/main" id="{F609AA2F-1702-8648-A64F-0027E3DE359A}"/>
                </a:ext>
              </a:extLst>
            </p:cNvPr>
            <p:cNvSpPr/>
            <p:nvPr/>
          </p:nvSpPr>
          <p:spPr>
            <a:xfrm>
              <a:off x="2747823" y="1752313"/>
              <a:ext cx="57148" cy="59915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17" name="Rettangolo 35">
              <a:extLst>
                <a:ext uri="{FF2B5EF4-FFF2-40B4-BE49-F238E27FC236}">
                  <a16:creationId xmlns:a16="http://schemas.microsoft.com/office/drawing/2014/main" id="{A9659004-70D1-1B48-9E6F-525F35F5D6CA}"/>
                </a:ext>
              </a:extLst>
            </p:cNvPr>
            <p:cNvSpPr/>
            <p:nvPr/>
          </p:nvSpPr>
          <p:spPr>
            <a:xfrm>
              <a:off x="5145799" y="1810892"/>
              <a:ext cx="83818" cy="62869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0" name="Rettangolo 37">
              <a:extLst>
                <a:ext uri="{FF2B5EF4-FFF2-40B4-BE49-F238E27FC236}">
                  <a16:creationId xmlns:a16="http://schemas.microsoft.com/office/drawing/2014/main" id="{DA13B71E-0D64-0048-8E30-046E39248EA7}"/>
                </a:ext>
              </a:extLst>
            </p:cNvPr>
            <p:cNvSpPr/>
            <p:nvPr/>
          </p:nvSpPr>
          <p:spPr>
            <a:xfrm>
              <a:off x="3699216" y="1893972"/>
              <a:ext cx="48385" cy="45249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1" name="Rettangolo 6">
              <a:extLst>
                <a:ext uri="{FF2B5EF4-FFF2-40B4-BE49-F238E27FC236}">
                  <a16:creationId xmlns:a16="http://schemas.microsoft.com/office/drawing/2014/main" id="{0DCA3B2F-9C98-584C-B7C8-7801D48A5078}"/>
                </a:ext>
              </a:extLst>
            </p:cNvPr>
            <p:cNvSpPr/>
            <p:nvPr/>
          </p:nvSpPr>
          <p:spPr>
            <a:xfrm>
              <a:off x="7038331" y="1678953"/>
              <a:ext cx="81750" cy="76063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22" name="Rettangolo 14">
              <a:extLst>
                <a:ext uri="{FF2B5EF4-FFF2-40B4-BE49-F238E27FC236}">
                  <a16:creationId xmlns:a16="http://schemas.microsoft.com/office/drawing/2014/main" id="{ED98B24A-3559-F64A-8CF3-81D115E4D491}"/>
                </a:ext>
              </a:extLst>
            </p:cNvPr>
            <p:cNvSpPr/>
            <p:nvPr/>
          </p:nvSpPr>
          <p:spPr>
            <a:xfrm>
              <a:off x="2568965" y="2368731"/>
              <a:ext cx="1503029" cy="3012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cxnSp>
          <p:nvCxnSpPr>
            <p:cNvPr id="23" name="Connettore 1 3">
              <a:extLst>
                <a:ext uri="{FF2B5EF4-FFF2-40B4-BE49-F238E27FC236}">
                  <a16:creationId xmlns:a16="http://schemas.microsoft.com/office/drawing/2014/main" id="{A81B508C-5B7B-A845-9A47-F512831D1A24}"/>
                </a:ext>
              </a:extLst>
            </p:cNvPr>
            <p:cNvCxnSpPr/>
            <p:nvPr/>
          </p:nvCxnSpPr>
          <p:spPr>
            <a:xfrm>
              <a:off x="3167659" y="2224647"/>
              <a:ext cx="356628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ttangolo 15">
              <a:extLst>
                <a:ext uri="{FF2B5EF4-FFF2-40B4-BE49-F238E27FC236}">
                  <a16:creationId xmlns:a16="http://schemas.microsoft.com/office/drawing/2014/main" id="{9CDA4B44-DB6F-3F43-8470-255A3B0DC42E}"/>
                </a:ext>
              </a:extLst>
            </p:cNvPr>
            <p:cNvSpPr/>
            <p:nvPr/>
          </p:nvSpPr>
          <p:spPr>
            <a:xfrm>
              <a:off x="498713" y="1081551"/>
              <a:ext cx="1170339" cy="12526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cxnSp>
          <p:nvCxnSpPr>
            <p:cNvPr id="25" name="Connettore 1 21">
              <a:extLst>
                <a:ext uri="{FF2B5EF4-FFF2-40B4-BE49-F238E27FC236}">
                  <a16:creationId xmlns:a16="http://schemas.microsoft.com/office/drawing/2014/main" id="{7D822DC1-65D5-574A-9490-35F77E8E1D95}"/>
                </a:ext>
              </a:extLst>
            </p:cNvPr>
            <p:cNvCxnSpPr/>
            <p:nvPr/>
          </p:nvCxnSpPr>
          <p:spPr>
            <a:xfrm>
              <a:off x="720709" y="1438536"/>
              <a:ext cx="689275" cy="22859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3">
              <a:extLst>
                <a:ext uri="{FF2B5EF4-FFF2-40B4-BE49-F238E27FC236}">
                  <a16:creationId xmlns:a16="http://schemas.microsoft.com/office/drawing/2014/main" id="{47B44EE8-B342-404E-A5EB-86B263640D51}"/>
                </a:ext>
              </a:extLst>
            </p:cNvPr>
            <p:cNvCxnSpPr/>
            <p:nvPr/>
          </p:nvCxnSpPr>
          <p:spPr>
            <a:xfrm>
              <a:off x="720710" y="1569526"/>
              <a:ext cx="689275" cy="20954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4">
              <a:extLst>
                <a:ext uri="{FF2B5EF4-FFF2-40B4-BE49-F238E27FC236}">
                  <a16:creationId xmlns:a16="http://schemas.microsoft.com/office/drawing/2014/main" id="{5051E346-9883-744F-94F8-3995F84D1134}"/>
                </a:ext>
              </a:extLst>
            </p:cNvPr>
            <p:cNvCxnSpPr/>
            <p:nvPr/>
          </p:nvCxnSpPr>
          <p:spPr>
            <a:xfrm>
              <a:off x="720710" y="1696572"/>
              <a:ext cx="689275" cy="19049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25">
              <a:extLst>
                <a:ext uri="{FF2B5EF4-FFF2-40B4-BE49-F238E27FC236}">
                  <a16:creationId xmlns:a16="http://schemas.microsoft.com/office/drawing/2014/main" id="{364AFA9B-1804-6543-B485-DAAA111BC932}"/>
                </a:ext>
              </a:extLst>
            </p:cNvPr>
            <p:cNvCxnSpPr/>
            <p:nvPr/>
          </p:nvCxnSpPr>
          <p:spPr>
            <a:xfrm>
              <a:off x="721936" y="1822805"/>
              <a:ext cx="689275" cy="167635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26">
              <a:extLst>
                <a:ext uri="{FF2B5EF4-FFF2-40B4-BE49-F238E27FC236}">
                  <a16:creationId xmlns:a16="http://schemas.microsoft.com/office/drawing/2014/main" id="{E5F542F2-4F5F-D44D-9168-CCBB6AD4BBC0}"/>
                </a:ext>
              </a:extLst>
            </p:cNvPr>
            <p:cNvCxnSpPr/>
            <p:nvPr/>
          </p:nvCxnSpPr>
          <p:spPr>
            <a:xfrm>
              <a:off x="720710" y="1945951"/>
              <a:ext cx="689275" cy="15241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27">
              <a:extLst>
                <a:ext uri="{FF2B5EF4-FFF2-40B4-BE49-F238E27FC236}">
                  <a16:creationId xmlns:a16="http://schemas.microsoft.com/office/drawing/2014/main" id="{93B99659-DE56-214B-9964-5764F2009BB0}"/>
                </a:ext>
              </a:extLst>
            </p:cNvPr>
            <p:cNvCxnSpPr/>
            <p:nvPr/>
          </p:nvCxnSpPr>
          <p:spPr>
            <a:xfrm>
              <a:off x="711037" y="1320658"/>
              <a:ext cx="689275" cy="24764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29">
              <a:extLst>
                <a:ext uri="{FF2B5EF4-FFF2-40B4-BE49-F238E27FC236}">
                  <a16:creationId xmlns:a16="http://schemas.microsoft.com/office/drawing/2014/main" id="{A0630275-9129-D848-A472-B4CFC7AF6F10}"/>
                </a:ext>
              </a:extLst>
            </p:cNvPr>
            <p:cNvCxnSpPr/>
            <p:nvPr/>
          </p:nvCxnSpPr>
          <p:spPr>
            <a:xfrm flipH="1">
              <a:off x="3377643" y="1886637"/>
              <a:ext cx="3842893" cy="2666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0">
              <a:extLst>
                <a:ext uri="{FF2B5EF4-FFF2-40B4-BE49-F238E27FC236}">
                  <a16:creationId xmlns:a16="http://schemas.microsoft.com/office/drawing/2014/main" id="{83707E17-BF28-ED4B-B646-5EFAE5BD3670}"/>
                </a:ext>
              </a:extLst>
            </p:cNvPr>
            <p:cNvCxnSpPr/>
            <p:nvPr/>
          </p:nvCxnSpPr>
          <p:spPr>
            <a:xfrm flipH="1" flipV="1">
              <a:off x="1490543" y="1886637"/>
              <a:ext cx="1855430" cy="2666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ttangolo 34">
              <a:extLst>
                <a:ext uri="{FF2B5EF4-FFF2-40B4-BE49-F238E27FC236}">
                  <a16:creationId xmlns:a16="http://schemas.microsoft.com/office/drawing/2014/main" id="{679F829E-A38C-7947-A3D7-D68EB6017B98}"/>
                </a:ext>
              </a:extLst>
            </p:cNvPr>
            <p:cNvSpPr/>
            <p:nvPr/>
          </p:nvSpPr>
          <p:spPr>
            <a:xfrm>
              <a:off x="4794303" y="2458186"/>
              <a:ext cx="3140279" cy="483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  <p:sp>
          <p:nvSpPr>
            <p:cNvPr id="38" name="Rettangolo 38">
              <a:extLst>
                <a:ext uri="{FF2B5EF4-FFF2-40B4-BE49-F238E27FC236}">
                  <a16:creationId xmlns:a16="http://schemas.microsoft.com/office/drawing/2014/main" id="{9660406B-D059-BA48-B99B-A79C757874C9}"/>
                </a:ext>
              </a:extLst>
            </p:cNvPr>
            <p:cNvSpPr/>
            <p:nvPr/>
          </p:nvSpPr>
          <p:spPr>
            <a:xfrm flipV="1">
              <a:off x="3081222" y="2256503"/>
              <a:ext cx="529502" cy="899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905"/>
            </a:p>
          </p:txBody>
        </p:sp>
      </p:grpSp>
      <p:sp>
        <p:nvSpPr>
          <p:cNvPr id="6" name="Pie 5">
            <a:extLst>
              <a:ext uri="{FF2B5EF4-FFF2-40B4-BE49-F238E27FC236}">
                <a16:creationId xmlns:a16="http://schemas.microsoft.com/office/drawing/2014/main" id="{EA0AEE5B-5C8A-6349-9A3A-2DFD70606058}"/>
              </a:ext>
            </a:extLst>
          </p:cNvPr>
          <p:cNvSpPr/>
          <p:nvPr/>
        </p:nvSpPr>
        <p:spPr>
          <a:xfrm>
            <a:off x="450762" y="827938"/>
            <a:ext cx="498710" cy="1060045"/>
          </a:xfrm>
          <a:prstGeom prst="pie">
            <a:avLst>
              <a:gd name="adj1" fmla="val 16906404"/>
              <a:gd name="adj2" fmla="val 1572355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05CB9625-8908-3041-A961-093D159881B5}"/>
              </a:ext>
            </a:extLst>
          </p:cNvPr>
          <p:cNvSpPr/>
          <p:nvPr/>
        </p:nvSpPr>
        <p:spPr>
          <a:xfrm rot="13036667">
            <a:off x="393986" y="623627"/>
            <a:ext cx="534120" cy="990929"/>
          </a:xfrm>
          <a:prstGeom prst="arc">
            <a:avLst>
              <a:gd name="adj1" fmla="val 16513612"/>
              <a:gd name="adj2" fmla="val 19029273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78118-FB10-CE4F-B147-DAA56081F13C}"/>
              </a:ext>
            </a:extLst>
          </p:cNvPr>
          <p:cNvSpPr/>
          <p:nvPr/>
        </p:nvSpPr>
        <p:spPr>
          <a:xfrm>
            <a:off x="540913" y="2498501"/>
            <a:ext cx="7219565" cy="35159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6F43466-81FA-D140-AEC9-1EA078D46117}"/>
              </a:ext>
            </a:extLst>
          </p:cNvPr>
          <p:cNvSpPr/>
          <p:nvPr/>
        </p:nvSpPr>
        <p:spPr>
          <a:xfrm>
            <a:off x="4894427" y="2519600"/>
            <a:ext cx="1390463" cy="34871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EDE62E0-E132-C340-BA3F-2B286A5891A5}"/>
              </a:ext>
            </a:extLst>
          </p:cNvPr>
          <p:cNvSpPr/>
          <p:nvPr/>
        </p:nvSpPr>
        <p:spPr>
          <a:xfrm>
            <a:off x="4124196" y="2519599"/>
            <a:ext cx="283324" cy="348713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Box 7">
            <a:extLst>
              <a:ext uri="{FF2B5EF4-FFF2-40B4-BE49-F238E27FC236}">
                <a16:creationId xmlns:a16="http://schemas.microsoft.com/office/drawing/2014/main" id="{2FC83E8D-E639-B34A-98AB-BA93BBE9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797" y="2531805"/>
            <a:ext cx="21101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Avenir Book"/>
                <a:cs typeface="Avenir Book"/>
              </a:rPr>
              <a:t>Indirect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EF4861-4915-0E4C-AA2E-F3EFE35BBAD2}"/>
                  </a:ext>
                </a:extLst>
              </p:cNvPr>
              <p:cNvSpPr txBox="1"/>
              <p:nvPr/>
            </p:nvSpPr>
            <p:spPr>
              <a:xfrm>
                <a:off x="8956561" y="2930899"/>
                <a:ext cx="2285690" cy="29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: 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EF4861-4915-0E4C-AA2E-F3EFE35BB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561" y="2930899"/>
                <a:ext cx="2285690" cy="293607"/>
              </a:xfrm>
              <a:prstGeom prst="rect">
                <a:avLst/>
              </a:prstGeom>
              <a:blipFill>
                <a:blip r:embed="rId6"/>
                <a:stretch>
                  <a:fillRect l="-1657" t="-4167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452C69-9EE4-0146-BD5C-EEFDC57C4E36}"/>
                  </a:ext>
                </a:extLst>
              </p:cNvPr>
              <p:cNvSpPr txBox="1"/>
              <p:nvPr/>
            </p:nvSpPr>
            <p:spPr>
              <a:xfrm>
                <a:off x="8761034" y="5396715"/>
                <a:ext cx="2713563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−(4∗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452C69-9EE4-0146-BD5C-EEFDC57C4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034" y="5396715"/>
                <a:ext cx="2713563" cy="525785"/>
              </a:xfrm>
              <a:prstGeom prst="rect">
                <a:avLst/>
              </a:prstGeom>
              <a:blipFill>
                <a:blip r:embed="rId7"/>
                <a:stretch>
                  <a:fillRect l="-1395" t="-4762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 Box 7">
            <a:extLst>
              <a:ext uri="{FF2B5EF4-FFF2-40B4-BE49-F238E27FC236}">
                <a16:creationId xmlns:a16="http://schemas.microsoft.com/office/drawing/2014/main" id="{3C1DE93F-63AC-A04E-A114-A9B7DB425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9626" y="4972909"/>
            <a:ext cx="30963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Calculated fast neutron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692412-77EF-0D40-844A-4EA1EF45CA05}"/>
                  </a:ext>
                </a:extLst>
              </p:cNvPr>
              <p:cNvSpPr txBox="1"/>
              <p:nvPr/>
            </p:nvSpPr>
            <p:spPr>
              <a:xfrm>
                <a:off x="9202805" y="3653253"/>
                <a:ext cx="1738168" cy="639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𝐻𝑒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692412-77EF-0D40-844A-4EA1EF45C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805" y="3653253"/>
                <a:ext cx="1738168" cy="639021"/>
              </a:xfrm>
              <a:prstGeom prst="rect">
                <a:avLst/>
              </a:prstGeom>
              <a:blipFill>
                <a:blip r:embed="rId8"/>
                <a:stretch>
                  <a:fillRect l="-1460" r="-730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Box 7">
            <a:extLst>
              <a:ext uri="{FF2B5EF4-FFF2-40B4-BE49-F238E27FC236}">
                <a16:creationId xmlns:a16="http://schemas.microsoft.com/office/drawing/2014/main" id="{3027C18F-503F-5747-A681-1FA4DBB47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02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Measurements &amp; Calculation. Background Measurements @ CRISP reflectometer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1C5B25-376C-F346-97DB-A146F920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106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7299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9" name="Rectangle 28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Picture 29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2" name="Picture 31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1" name="Text Box 7">
            <a:extLst>
              <a:ext uri="{FF2B5EF4-FFF2-40B4-BE49-F238E27FC236}">
                <a16:creationId xmlns:a16="http://schemas.microsoft.com/office/drawing/2014/main" id="{1E07E43F-E2C4-8140-BA81-9A1451324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0023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Measurements &amp; Calculation. Background Measurements @ CRISP reflectometer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A2CEFC1-8D00-7846-BBD5-B93A1FA0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467" y="6425412"/>
            <a:ext cx="2956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2. Indirect Calculation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F62F11-0AB1-E041-BEDB-8CC5053046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1" t="6774" r="10222"/>
          <a:stretch/>
        </p:blipFill>
        <p:spPr>
          <a:xfrm>
            <a:off x="4055423" y="433738"/>
            <a:ext cx="4130923" cy="36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375078-5C74-014E-84AA-26CAF88372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7" t="6739" r="10161"/>
          <a:stretch/>
        </p:blipFill>
        <p:spPr>
          <a:xfrm>
            <a:off x="8122276" y="439544"/>
            <a:ext cx="4069724" cy="360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6ABEFD-2AE1-344B-9961-2D6C461F27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7" t="5874" r="10111"/>
          <a:stretch/>
        </p:blipFill>
        <p:spPr>
          <a:xfrm>
            <a:off x="5904" y="427932"/>
            <a:ext cx="4134700" cy="3600000"/>
          </a:xfrm>
          <a:prstGeom prst="rect">
            <a:avLst/>
          </a:prstGeom>
        </p:spPr>
      </p:pic>
      <p:sp>
        <p:nvSpPr>
          <p:cNvPr id="44" name="Text Box 7">
            <a:extLst>
              <a:ext uri="{FF2B5EF4-FFF2-40B4-BE49-F238E27FC236}">
                <a16:creationId xmlns:a16="http://schemas.microsoft.com/office/drawing/2014/main" id="{03274CE7-8CA5-1B43-9766-96BF36657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90" y="575752"/>
            <a:ext cx="459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(T)</a:t>
            </a:r>
          </a:p>
        </p:txBody>
      </p:sp>
      <p:sp>
        <p:nvSpPr>
          <p:cNvPr id="45" name="Text Box 7">
            <a:extLst>
              <a:ext uri="{FF2B5EF4-FFF2-40B4-BE49-F238E27FC236}">
                <a16:creationId xmlns:a16="http://schemas.microsoft.com/office/drawing/2014/main" id="{850C26C8-D93A-8948-8236-9B65F5993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647" y="575752"/>
            <a:ext cx="5264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(O)</a:t>
            </a: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7FF1EF8B-7821-DA45-8436-CAC1013EF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455" y="575752"/>
            <a:ext cx="550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venir Book"/>
                <a:cs typeface="Avenir Book"/>
              </a:rPr>
              <a:t>(C)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19609CE-4345-6947-9DA0-109806E62F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9138" y="4164140"/>
          <a:ext cx="8128000" cy="11074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71245684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912630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2692537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2562759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451750161"/>
                    </a:ext>
                  </a:extLst>
                </a:gridCol>
              </a:tblGrid>
              <a:tr h="1842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venir Book" panose="02000503020000020003" pitchFamily="2" charset="0"/>
                        </a:rPr>
                        <a:t>𝚽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venir Book" panose="02000503020000020003" pitchFamily="2" charset="0"/>
                        </a:rPr>
                        <a:t>𝚽</a:t>
                      </a:r>
                      <a:r>
                        <a:rPr lang="en-GB" sz="1800" b="0" baseline="-25000" dirty="0" err="1">
                          <a:latin typeface="Avenir Book" panose="02000503020000020003" pitchFamily="2" charset="0"/>
                        </a:rPr>
                        <a:t>tn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venir Book" panose="02000503020000020003" pitchFamily="2" charset="0"/>
                        </a:rPr>
                        <a:t>𝚽</a:t>
                      </a:r>
                      <a:r>
                        <a:rPr lang="en-GB" sz="1800" b="0" baseline="-25000" dirty="0">
                          <a:latin typeface="Avenir Book" panose="02000503020000020003" pitchFamily="2" charset="0"/>
                        </a:rPr>
                        <a:t>p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Avenir Book" panose="02000503020000020003" pitchFamily="2" charset="0"/>
                        </a:rPr>
                        <a:t>𝚽</a:t>
                      </a:r>
                      <a:r>
                        <a:rPr lang="en-GB" sz="1800" b="0" baseline="-25000" dirty="0" err="1">
                          <a:latin typeface="Avenir Book" panose="02000503020000020003" pitchFamily="2" charset="0"/>
                        </a:rPr>
                        <a:t>fn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49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6.6∙10</a:t>
                      </a:r>
                      <a:r>
                        <a:rPr lang="en-GB" baseline="30000" dirty="0"/>
                        <a:t>4</a:t>
                      </a:r>
                      <a:r>
                        <a:rPr lang="en-GB" baseline="0" dirty="0"/>
                        <a:t> ± 250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1.56∙10</a:t>
                      </a:r>
                      <a:r>
                        <a:rPr lang="en-GB" baseline="30000" dirty="0"/>
                        <a:t>4</a:t>
                      </a:r>
                      <a:r>
                        <a:rPr lang="en-GB" baseline="0" dirty="0"/>
                        <a:t> ± 120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870</a:t>
                      </a:r>
                      <a:r>
                        <a:rPr lang="en-GB" baseline="0" dirty="0"/>
                        <a:t> ± 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900 </a:t>
                      </a:r>
                      <a:r>
                        <a:rPr lang="en-GB" baseline="0" dirty="0"/>
                        <a:t>± 140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93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30000" dirty="0"/>
                        <a:t>3</a:t>
                      </a:r>
                      <a:r>
                        <a:rPr lang="en-GB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3.95∙10</a:t>
                      </a:r>
                      <a:r>
                        <a:rPr lang="en-GB" baseline="30000" dirty="0"/>
                        <a:t>5</a:t>
                      </a:r>
                      <a:r>
                        <a:rPr lang="en-GB" baseline="0" dirty="0"/>
                        <a:t> ± 600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2.45∙10</a:t>
                      </a:r>
                      <a:r>
                        <a:rPr lang="en-GB" baseline="30000" dirty="0"/>
                        <a:t>4</a:t>
                      </a:r>
                      <a:r>
                        <a:rPr lang="en-GB" baseline="0" dirty="0"/>
                        <a:t> ± 150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7.38∙10</a:t>
                      </a:r>
                      <a:r>
                        <a:rPr lang="en-GB" baseline="30000" dirty="0"/>
                        <a:t>4</a:t>
                      </a:r>
                      <a:r>
                        <a:rPr lang="en-GB" baseline="0" dirty="0"/>
                        <a:t> ± 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7.4∙10</a:t>
                      </a:r>
                      <a:r>
                        <a:rPr lang="en-GB" baseline="30000" dirty="0"/>
                        <a:t>4</a:t>
                      </a:r>
                      <a:r>
                        <a:rPr lang="en-GB" baseline="0" dirty="0"/>
                        <a:t> ± 200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57902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A51FEB-85FD-1F4B-A430-7B2BC316F9C6}"/>
                  </a:ext>
                </a:extLst>
              </p:cNvPr>
              <p:cNvSpPr txBox="1"/>
              <p:nvPr/>
            </p:nvSpPr>
            <p:spPr>
              <a:xfrm>
                <a:off x="2029138" y="5557738"/>
                <a:ext cx="2518190" cy="3740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=0.94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3A51FEB-85FD-1F4B-A430-7B2BC316F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138" y="5557738"/>
                <a:ext cx="2518190" cy="374013"/>
              </a:xfrm>
              <a:prstGeom prst="rect">
                <a:avLst/>
              </a:prstGeom>
              <a:blipFill>
                <a:blip r:embed="rId8"/>
                <a:stretch>
                  <a:fillRect l="-1005" t="-6667" r="-2010" b="-3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8395D36-76E9-2A4B-9C88-E8A2EEA0F906}"/>
                  </a:ext>
                </a:extLst>
              </p:cNvPr>
              <p:cNvSpPr txBox="1"/>
              <p:nvPr/>
            </p:nvSpPr>
            <p:spPr>
              <a:xfrm>
                <a:off x="6405213" y="5529011"/>
                <a:ext cx="3751925" cy="4314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𝑓𝑛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𝐻𝑒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±6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8395D36-76E9-2A4B-9C88-E8A2EEA0F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13" y="5529011"/>
                <a:ext cx="3751925" cy="431465"/>
              </a:xfrm>
              <a:prstGeom prst="rect">
                <a:avLst/>
              </a:prstGeom>
              <a:blipFill>
                <a:blip r:embed="rId9"/>
                <a:stretch>
                  <a:fillRect l="-676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F64AB-2D63-1E44-9A6F-676D474A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107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28025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CB2FD7F-F204-7043-B3D2-73D8852F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416"/>
            <a:ext cx="1219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7200" dirty="0">
                <a:latin typeface="Avenir Roman" panose="02000503020000020003" pitchFamily="2" charset="0"/>
              </a:rPr>
              <a:t>GAMMA-RAY</a:t>
            </a:r>
          </a:p>
          <a:p>
            <a:pPr algn="ctr"/>
            <a:r>
              <a:rPr lang="sv-SE" sz="7200" dirty="0">
                <a:latin typeface="Avenir Roman" panose="02000503020000020003" pitchFamily="2" charset="0"/>
              </a:rPr>
              <a:t>BACKGROUND</a:t>
            </a:r>
          </a:p>
          <a:p>
            <a:pPr algn="ctr"/>
            <a:endParaRPr lang="sv-SE" sz="2800" dirty="0">
              <a:latin typeface="Avenir Roman" panose="02000503020000020003" pitchFamily="2" charset="0"/>
            </a:endParaRPr>
          </a:p>
          <a:p>
            <a:pPr algn="ctr"/>
            <a:endParaRPr lang="sv-SE" sz="2800" b="1" dirty="0">
              <a:latin typeface="Avenir Roman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41DFB-FBB4-374F-96F2-05F32642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108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41550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12574AB-E948-4C4F-BCD6-52E7EB5458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5" y="2967195"/>
            <a:ext cx="5825309" cy="3310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BCAEA-185D-8D43-85D3-3812E2A2AE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810" y="2551666"/>
            <a:ext cx="6292423" cy="3462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3B410F-47AF-D747-9C83-EE0EE3DF93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3381" y="251181"/>
            <a:ext cx="2479286" cy="25082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4928C3-AFC5-A54A-B740-F22370EAAD82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A.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Khaplanov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et al.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Investigation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gamma-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ray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based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thin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converter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films, JINST 8 P10025 (2013)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1306:6247) </a:t>
            </a:r>
            <a:endParaRPr lang="sv-SE" sz="1100" dirty="0">
              <a:solidFill>
                <a:schemeClr val="bg1"/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B0036F-679F-9546-B72F-D270FD2B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109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40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cosmic</a:t>
            </a:r>
            <a:r>
              <a:rPr lang="sv-SE" sz="2800" dirty="0">
                <a:latin typeface="Avenir Roman" panose="02000503020000020003" pitchFamily="2" charset="0"/>
              </a:rPr>
              <a:t> neutrons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91" y="3375540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 err="1">
                <a:solidFill>
                  <a:srgbClr val="0B24FB"/>
                </a:solidFill>
                <a:latin typeface="Avenir Roman" panose="02000503020000020003" pitchFamily="2" charset="0"/>
              </a:rPr>
              <a:t>cosmics</a:t>
            </a:r>
            <a:endParaRPr lang="sv-SE" dirty="0">
              <a:solidFill>
                <a:srgbClr val="0B24FB"/>
              </a:solidFill>
              <a:latin typeface="Avenir Roman" panose="02000503020000020003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1767829" y="162411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1767829" y="2215144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1767829" y="2804951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1767829" y="3395921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1767829" y="3985728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533913" y="1607595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543936" y="1979101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1817253" y="1728488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069085" y="1342068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592816" y="1345750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1894072" y="1335288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471939" y="1031157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100077" y="3500464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E4238036-54E3-244E-B429-C90E28BA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1938" y="544379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Avenir Roman" panose="02000503020000020003" pitchFamily="2" charset="0"/>
              </a:rPr>
              <a:t>Measurements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done</a:t>
            </a:r>
            <a:r>
              <a:rPr lang="sv-SE" dirty="0">
                <a:latin typeface="Avenir Roman" panose="02000503020000020003" pitchFamily="2" charset="0"/>
              </a:rPr>
              <a:t> in Utgård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F56A98B5-59DC-E048-BC5A-B68EAD26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727" y="5409431"/>
            <a:ext cx="5298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He-3 and He-4 </a:t>
            </a:r>
            <a:r>
              <a:rPr lang="sv-SE" dirty="0" err="1">
                <a:latin typeface="Avenir Roman" panose="02000503020000020003" pitchFamily="2" charset="0"/>
              </a:rPr>
              <a:t>detectors</a:t>
            </a:r>
            <a:endParaRPr lang="sv-SE" dirty="0">
              <a:latin typeface="Avenir Roman" panose="02000503020000020003" pitchFamily="2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BB1D57B7-0045-D548-8E25-73208D65BA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77287" y="766842"/>
            <a:ext cx="4211537" cy="4918868"/>
          </a:xfrm>
          <a:prstGeom prst="rect">
            <a:avLst/>
          </a:prstGeom>
        </p:spPr>
      </p:pic>
      <p:sp>
        <p:nvSpPr>
          <p:cNvPr id="59" name="Freeform 58">
            <a:extLst>
              <a:ext uri="{FF2B5EF4-FFF2-40B4-BE49-F238E27FC236}">
                <a16:creationId xmlns:a16="http://schemas.microsoft.com/office/drawing/2014/main" id="{AB921D18-3161-7445-946E-F98F975AFA8A}"/>
              </a:ext>
            </a:extLst>
          </p:cNvPr>
          <p:cNvSpPr/>
          <p:nvPr/>
        </p:nvSpPr>
        <p:spPr>
          <a:xfrm>
            <a:off x="548223" y="3317983"/>
            <a:ext cx="1564292" cy="407369"/>
          </a:xfrm>
          <a:custGeom>
            <a:avLst/>
            <a:gdLst>
              <a:gd name="connsiteX0" fmla="*/ 0 w 3435927"/>
              <a:gd name="connsiteY0" fmla="*/ 166255 h 588818"/>
              <a:gd name="connsiteX1" fmla="*/ 893618 w 3435927"/>
              <a:gd name="connsiteY1" fmla="*/ 0 h 588818"/>
              <a:gd name="connsiteX2" fmla="*/ 1191491 w 3435927"/>
              <a:gd name="connsiteY2" fmla="*/ 332509 h 588818"/>
              <a:gd name="connsiteX3" fmla="*/ 1766454 w 3435927"/>
              <a:gd name="connsiteY3" fmla="*/ 138546 h 588818"/>
              <a:gd name="connsiteX4" fmla="*/ 2133600 w 3435927"/>
              <a:gd name="connsiteY4" fmla="*/ 547255 h 588818"/>
              <a:gd name="connsiteX5" fmla="*/ 2549236 w 3435927"/>
              <a:gd name="connsiteY5" fmla="*/ 588818 h 588818"/>
              <a:gd name="connsiteX6" fmla="*/ 3435927 w 3435927"/>
              <a:gd name="connsiteY6" fmla="*/ 429491 h 588818"/>
              <a:gd name="connsiteX7" fmla="*/ 3435927 w 3435927"/>
              <a:gd name="connsiteY7" fmla="*/ 429491 h 58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927" h="588818">
                <a:moveTo>
                  <a:pt x="0" y="166255"/>
                </a:moveTo>
                <a:lnTo>
                  <a:pt x="893618" y="0"/>
                </a:lnTo>
                <a:lnTo>
                  <a:pt x="1191491" y="332509"/>
                </a:lnTo>
                <a:lnTo>
                  <a:pt x="1766454" y="138546"/>
                </a:lnTo>
                <a:lnTo>
                  <a:pt x="2133600" y="547255"/>
                </a:lnTo>
                <a:lnTo>
                  <a:pt x="2549236" y="588818"/>
                </a:lnTo>
                <a:lnTo>
                  <a:pt x="3435927" y="429491"/>
                </a:lnTo>
                <a:lnTo>
                  <a:pt x="3435927" y="429491"/>
                </a:lnTo>
              </a:path>
            </a:pathLst>
          </a:custGeom>
          <a:noFill/>
          <a:ln w="38100">
            <a:solidFill>
              <a:srgbClr val="0B24FB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CFE2F286-C675-7946-9B73-733512A00B97}"/>
              </a:ext>
            </a:extLst>
          </p:cNvPr>
          <p:cNvSpPr txBox="1">
            <a:spLocks noChangeArrowheads="1"/>
          </p:cNvSpPr>
          <p:nvPr/>
        </p:nvSpPr>
        <p:spPr bwMode="auto">
          <a:xfrm rot="18777288">
            <a:off x="4714817" y="4575147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venir Roman" panose="02000503020000020003" pitchFamily="2" charset="0"/>
              </a:rPr>
              <a:t>He-4 10bar</a:t>
            </a:r>
          </a:p>
        </p:txBody>
      </p:sp>
      <p:sp>
        <p:nvSpPr>
          <p:cNvPr id="66" name="Text Box 7">
            <a:extLst>
              <a:ext uri="{FF2B5EF4-FFF2-40B4-BE49-F238E27FC236}">
                <a16:creationId xmlns:a16="http://schemas.microsoft.com/office/drawing/2014/main" id="{776D1914-6C2E-534A-B1B4-CB412E8FE6E8}"/>
              </a:ext>
            </a:extLst>
          </p:cNvPr>
          <p:cNvSpPr txBox="1">
            <a:spLocks noChangeArrowheads="1"/>
          </p:cNvSpPr>
          <p:nvPr/>
        </p:nvSpPr>
        <p:spPr bwMode="auto">
          <a:xfrm rot="18777288">
            <a:off x="5263284" y="4526580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venir Roman" panose="02000503020000020003" pitchFamily="2" charset="0"/>
              </a:rPr>
              <a:t>He-3 10bar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310997AB-E3C6-2B40-8D3A-68FDDA58FEA1}"/>
              </a:ext>
            </a:extLst>
          </p:cNvPr>
          <p:cNvSpPr txBox="1">
            <a:spLocks noChangeArrowheads="1"/>
          </p:cNvSpPr>
          <p:nvPr/>
        </p:nvSpPr>
        <p:spPr bwMode="auto">
          <a:xfrm rot="18777288">
            <a:off x="5708200" y="4514065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venir Roman" panose="02000503020000020003" pitchFamily="2" charset="0"/>
              </a:rPr>
              <a:t>He-4 5bar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83ECCD-22BF-394A-AAF4-D86807148CCF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93FE16-B760-444A-AC06-EDCBC7EB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11</a:t>
            </a:fld>
            <a:endParaRPr lang="it-IT"/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CB39F94F-DE99-2745-898F-9014F75CC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69" y="5976737"/>
            <a:ext cx="95736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venir Roman" panose="02000503020000020003" pitchFamily="2" charset="0"/>
              </a:rPr>
              <a:t>*</a:t>
            </a:r>
            <a:r>
              <a:rPr lang="sv-SE" sz="1600" dirty="0" err="1">
                <a:latin typeface="Avenir Roman" panose="02000503020000020003" pitchFamily="2" charset="0"/>
              </a:rPr>
              <a:t>Thanks</a:t>
            </a:r>
            <a:r>
              <a:rPr lang="sv-SE" sz="1600" dirty="0">
                <a:latin typeface="Avenir Roman" panose="02000503020000020003" pitchFamily="2" charset="0"/>
              </a:rPr>
              <a:t> to Toshiba/Canon </a:t>
            </a:r>
            <a:r>
              <a:rPr lang="sv-SE" sz="1600" dirty="0" err="1">
                <a:latin typeface="Avenir Roman" panose="02000503020000020003" pitchFamily="2" charset="0"/>
              </a:rPr>
              <a:t>Electron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Tubes</a:t>
            </a:r>
            <a:r>
              <a:rPr lang="sv-SE" sz="1600" dirty="0">
                <a:latin typeface="Avenir Roman" panose="02000503020000020003" pitchFamily="2" charset="0"/>
              </a:rPr>
              <a:t> &amp; </a:t>
            </a:r>
            <a:r>
              <a:rPr lang="sv-SE" sz="1600" dirty="0" err="1">
                <a:latin typeface="Avenir Roman" panose="02000503020000020003" pitchFamily="2" charset="0"/>
              </a:rPr>
              <a:t>Devices</a:t>
            </a:r>
            <a:r>
              <a:rPr lang="sv-SE" sz="1600" dirty="0">
                <a:latin typeface="Avenir Roman" panose="02000503020000020003" pitchFamily="2" charset="0"/>
              </a:rPr>
              <a:t> Co. LTD for the He-4 </a:t>
            </a:r>
            <a:r>
              <a:rPr lang="sv-SE" sz="1600" dirty="0" err="1">
                <a:latin typeface="Avenir Roman" panose="02000503020000020003" pitchFamily="2" charset="0"/>
              </a:rPr>
              <a:t>tubes</a:t>
            </a:r>
            <a:r>
              <a:rPr lang="sv-SE" sz="1600" dirty="0">
                <a:latin typeface="Avenir Roman" panose="02000503020000020003" pitchFamily="2" charset="0"/>
              </a:rPr>
              <a:t>.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0FEBD2-451E-3B42-8E23-BFF018DEA6C9}"/>
              </a:ext>
            </a:extLst>
          </p:cNvPr>
          <p:cNvSpPr txBox="1"/>
          <p:nvPr/>
        </p:nvSpPr>
        <p:spPr>
          <a:xfrm>
            <a:off x="4504248" y="994004"/>
            <a:ext cx="305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Avenir Roman" panose="02000503020000020003" pitchFamily="2" charset="0"/>
              </a:rPr>
              <a:t>Dimensions:</a:t>
            </a:r>
          </a:p>
          <a:p>
            <a:pPr algn="ctr"/>
            <a:r>
              <a:rPr lang="en-GB" sz="1600" dirty="0">
                <a:latin typeface="Avenir Roman" panose="02000503020000020003" pitchFamily="2" charset="0"/>
              </a:rPr>
              <a:t>2.54mm diam. x 250mm length</a:t>
            </a:r>
          </a:p>
        </p:txBody>
      </p:sp>
    </p:spTree>
    <p:extLst>
      <p:ext uri="{BB962C8B-B14F-4D97-AF65-F5344CB8AC3E}">
        <p14:creationId xmlns:p14="http://schemas.microsoft.com/office/powerpoint/2010/main" val="17846238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FD0E618-77F8-1D4C-B2D4-8A7091031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837" y="588335"/>
            <a:ext cx="7897016" cy="525413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4D34F-3DD6-824D-B8E3-92926C1E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5058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F70565-F354-FA48-AD6A-9E47297F40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974" y="791433"/>
            <a:ext cx="2783697" cy="4015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423DDC-3040-D345-9712-BDC5E93E19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542" y="330223"/>
            <a:ext cx="4772561" cy="52514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806057-15D9-9E46-9287-C922D335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45962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9BD123-2738-BE4E-8C3E-E7B91A0EB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555" y="1249023"/>
            <a:ext cx="4781336" cy="374000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9828FE-2EA5-B442-9016-15D5FCCA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75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cosmic</a:t>
            </a:r>
            <a:r>
              <a:rPr lang="sv-SE" sz="2800" dirty="0">
                <a:latin typeface="Avenir Roman" panose="02000503020000020003" pitchFamily="2" charset="0"/>
              </a:rPr>
              <a:t> neutrons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5FE37-FE25-8D4C-9422-5E0D063D4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85" y="2703349"/>
            <a:ext cx="4755015" cy="3719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E0D12-D438-A540-9254-0710FF770F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338" y="994115"/>
            <a:ext cx="3390908" cy="1238338"/>
          </a:xfrm>
          <a:prstGeom prst="rect">
            <a:avLst/>
          </a:prstGeom>
        </p:spPr>
      </p:pic>
      <p:sp>
        <p:nvSpPr>
          <p:cNvPr id="59" name="Text Box 7">
            <a:extLst>
              <a:ext uri="{FF2B5EF4-FFF2-40B4-BE49-F238E27FC236}">
                <a16:creationId xmlns:a16="http://schemas.microsoft.com/office/drawing/2014/main" id="{F3A26CCD-B854-E345-B5EF-7E0282CB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18" y="5499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Bare </a:t>
            </a:r>
            <a:r>
              <a:rPr lang="sv-SE" dirty="0" err="1">
                <a:latin typeface="Avenir Roman" panose="02000503020000020003" pitchFamily="2" charset="0"/>
              </a:rPr>
              <a:t>tubes</a:t>
            </a:r>
            <a:endParaRPr lang="sv-SE" dirty="0">
              <a:latin typeface="Avenir Roman" panose="02000503020000020003" pitchFamily="2" charset="0"/>
            </a:endParaRP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9107A5A2-6021-C64B-B082-7F72BA0C7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215" y="3629293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He-3 10bar</a:t>
            </a:r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3DC46A0B-414C-D546-AC24-437DCCC3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135" y="4462877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He-4 10bar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091D9F-7D32-6940-BF1B-6AAAD9934DAD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92F65CE2-4510-BB43-B48C-AD7DA2116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246" y="1277308"/>
            <a:ext cx="24997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29D925"/>
                </a:solidFill>
                <a:latin typeface="Avenir Roman" panose="02000503020000020003" pitchFamily="2" charset="0"/>
              </a:rPr>
              <a:t>He-4    5 bar</a:t>
            </a:r>
          </a:p>
          <a:p>
            <a:pPr algn="ctr"/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He-3  10 bar</a:t>
            </a:r>
          </a:p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He-4  10 bar</a:t>
            </a:r>
            <a:endParaRPr lang="sv-SE" sz="1600" dirty="0">
              <a:solidFill>
                <a:srgbClr val="0B24FB"/>
              </a:solidFill>
              <a:latin typeface="Avenir Roman" panose="02000503020000020003" pitchFamily="2" charset="0"/>
            </a:endParaRP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BE458002-280C-2641-9A96-C4D763885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02" y="267877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venir Roman" panose="02000503020000020003" pitchFamily="2" charset="0"/>
              </a:rPr>
              <a:t>Pulse-Height-Spectrum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90DE0C-5AA4-F34B-A3E0-F93EF092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161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cosmic</a:t>
            </a:r>
            <a:r>
              <a:rPr lang="sv-SE" sz="2800" dirty="0">
                <a:latin typeface="Avenir Roman" panose="02000503020000020003" pitchFamily="2" charset="0"/>
              </a:rPr>
              <a:t> neutrons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5FE37-FE25-8D4C-9422-5E0D063D4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85" y="2703349"/>
            <a:ext cx="4755015" cy="3719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F6449-9BAB-1746-A015-A6E1D1E6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052" y="2706899"/>
            <a:ext cx="4797338" cy="3752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E0D12-D438-A540-9254-0710FF770F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338" y="994115"/>
            <a:ext cx="3390908" cy="1238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75CA9-885C-234B-81E0-D20F241AB0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9030" y="1010700"/>
            <a:ext cx="3858937" cy="12264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258D2B-D43E-1F4B-918D-780578AEA0BC}"/>
              </a:ext>
            </a:extLst>
          </p:cNvPr>
          <p:cNvSpPr/>
          <p:nvPr/>
        </p:nvSpPr>
        <p:spPr>
          <a:xfrm rot="16200000">
            <a:off x="8951052" y="1386623"/>
            <a:ext cx="192947" cy="964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6597D7-012C-D246-B4FC-F40B300ECF54}"/>
              </a:ext>
            </a:extLst>
          </p:cNvPr>
          <p:cNvSpPr/>
          <p:nvPr/>
        </p:nvSpPr>
        <p:spPr>
          <a:xfrm rot="16200000">
            <a:off x="8834307" y="1100265"/>
            <a:ext cx="191548" cy="964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0AB333-E0BE-884D-9105-FEBC1F5098E8}"/>
              </a:ext>
            </a:extLst>
          </p:cNvPr>
          <p:cNvSpPr/>
          <p:nvPr/>
        </p:nvSpPr>
        <p:spPr>
          <a:xfrm rot="16200000">
            <a:off x="8963126" y="775647"/>
            <a:ext cx="210744" cy="1023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748D9866-B01E-4B40-8274-2764B690D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96" y="550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Avenir Roman" panose="02000503020000020003" pitchFamily="2" charset="0"/>
              </a:rPr>
              <a:t>Covered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with</a:t>
            </a:r>
            <a:r>
              <a:rPr lang="sv-SE" dirty="0">
                <a:latin typeface="Avenir Roman" panose="02000503020000020003" pitchFamily="2" charset="0"/>
              </a:rPr>
              <a:t> 2mm </a:t>
            </a:r>
            <a:r>
              <a:rPr lang="sv-SE" dirty="0" err="1">
                <a:latin typeface="Avenir Roman" panose="02000503020000020003" pitchFamily="2" charset="0"/>
              </a:rPr>
              <a:t>Mirrobor</a:t>
            </a:r>
            <a:endParaRPr lang="sv-SE" dirty="0">
              <a:latin typeface="Avenir Roman" panose="02000503020000020003" pitchFamily="2" charset="0"/>
            </a:endParaRP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F3A26CCD-B854-E345-B5EF-7E0282CB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18" y="5499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Bare </a:t>
            </a:r>
            <a:r>
              <a:rPr lang="sv-SE" dirty="0" err="1">
                <a:latin typeface="Avenir Roman" panose="02000503020000020003" pitchFamily="2" charset="0"/>
              </a:rPr>
              <a:t>tubes</a:t>
            </a:r>
            <a:endParaRPr lang="sv-SE" dirty="0">
              <a:latin typeface="Avenir Roman" panose="02000503020000020003" pitchFamily="2" charset="0"/>
            </a:endParaRP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AE1D9826-681F-A34E-8EAB-B32134EBE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246" y="1277308"/>
            <a:ext cx="24997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29D925"/>
                </a:solidFill>
                <a:latin typeface="Avenir Roman" panose="02000503020000020003" pitchFamily="2" charset="0"/>
              </a:rPr>
              <a:t>He-4    5 bar</a:t>
            </a:r>
          </a:p>
          <a:p>
            <a:pPr algn="ctr"/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He-3  10 bar</a:t>
            </a:r>
          </a:p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He-4  10 bar</a:t>
            </a:r>
            <a:endParaRPr lang="sv-SE" sz="1600" dirty="0">
              <a:solidFill>
                <a:srgbClr val="0B24FB"/>
              </a:solidFill>
              <a:latin typeface="Avenir Roman" panose="02000503020000020003" pitchFamily="2" charset="0"/>
            </a:endParaRP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9107A5A2-6021-C64B-B082-7F72BA0C7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215" y="3629293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He-3 10bar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84F6E759-A259-F543-ACDC-7B6478E2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721" y="4238988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He-3 10bar</a:t>
            </a:r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3DC46A0B-414C-D546-AC24-437DCCC3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135" y="4462877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He-4 10bar</a:t>
            </a:r>
          </a:p>
        </p:txBody>
      </p:sp>
      <p:sp>
        <p:nvSpPr>
          <p:cNvPr id="73" name="Text Box 7">
            <a:extLst>
              <a:ext uri="{FF2B5EF4-FFF2-40B4-BE49-F238E27FC236}">
                <a16:creationId xmlns:a16="http://schemas.microsoft.com/office/drawing/2014/main" id="{8F5FC1F9-DA67-404C-B919-3C5DCDF9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232" y="3783455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He-4 10bar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B605B4-A382-9F42-8049-1C20948177ED}"/>
              </a:ext>
            </a:extLst>
          </p:cNvPr>
          <p:cNvCxnSpPr>
            <a:cxnSpLocks/>
          </p:cNvCxnSpPr>
          <p:nvPr/>
        </p:nvCxnSpPr>
        <p:spPr>
          <a:xfrm>
            <a:off x="1382215" y="4114740"/>
            <a:ext cx="744305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90B1E0-7803-CC4B-8A4C-A8B337DB3003}"/>
              </a:ext>
            </a:extLst>
          </p:cNvPr>
          <p:cNvCxnSpPr>
            <a:cxnSpLocks/>
          </p:cNvCxnSpPr>
          <p:nvPr/>
        </p:nvCxnSpPr>
        <p:spPr>
          <a:xfrm>
            <a:off x="1599770" y="4736266"/>
            <a:ext cx="8164432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3BCE644-4B85-9843-BF49-9F3718107478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3E5DA1F0-7D42-5E4E-9F37-4BBB31BA7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02" y="267877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venir Roman" panose="02000503020000020003" pitchFamily="2" charset="0"/>
              </a:rPr>
              <a:t>Pulse-Height-Spectrum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904C1D03-08EF-C748-9285-40E0A901E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26" y="2713327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venir Roman" panose="02000503020000020003" pitchFamily="2" charset="0"/>
              </a:rPr>
              <a:t>Pulse-Height-Spectrum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262066-69D5-CD47-A4DB-ECEEC0C4E500}"/>
              </a:ext>
            </a:extLst>
          </p:cNvPr>
          <p:cNvCxnSpPr>
            <a:cxnSpLocks/>
          </p:cNvCxnSpPr>
          <p:nvPr/>
        </p:nvCxnSpPr>
        <p:spPr>
          <a:xfrm>
            <a:off x="1969389" y="3661097"/>
            <a:ext cx="685588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D9171C-F5DB-A648-A3E3-D003724B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6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cosmic</a:t>
            </a:r>
            <a:r>
              <a:rPr lang="sv-SE" sz="2800" dirty="0">
                <a:latin typeface="Avenir Roman" panose="02000503020000020003" pitchFamily="2" charset="0"/>
              </a:rPr>
              <a:t> neutrons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5FE37-FE25-8D4C-9422-5E0D063D4D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85" y="2703349"/>
            <a:ext cx="4755015" cy="37194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F6449-9BAB-1746-A015-A6E1D1E6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052" y="2706899"/>
            <a:ext cx="4797338" cy="3752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1E0D12-D438-A540-9254-0710FF770F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338" y="994115"/>
            <a:ext cx="3390908" cy="1238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75CA9-885C-234B-81E0-D20F241AB0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9030" y="1010700"/>
            <a:ext cx="3858937" cy="12264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258D2B-D43E-1F4B-918D-780578AEA0BC}"/>
              </a:ext>
            </a:extLst>
          </p:cNvPr>
          <p:cNvSpPr/>
          <p:nvPr/>
        </p:nvSpPr>
        <p:spPr>
          <a:xfrm rot="16200000">
            <a:off x="8951052" y="1386623"/>
            <a:ext cx="192947" cy="964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6597D7-012C-D246-B4FC-F40B300ECF54}"/>
              </a:ext>
            </a:extLst>
          </p:cNvPr>
          <p:cNvSpPr/>
          <p:nvPr/>
        </p:nvSpPr>
        <p:spPr>
          <a:xfrm rot="16200000">
            <a:off x="8834307" y="1100265"/>
            <a:ext cx="191548" cy="964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0AB333-E0BE-884D-9105-FEBC1F5098E8}"/>
              </a:ext>
            </a:extLst>
          </p:cNvPr>
          <p:cNvSpPr/>
          <p:nvPr/>
        </p:nvSpPr>
        <p:spPr>
          <a:xfrm rot="16200000">
            <a:off x="8963126" y="775647"/>
            <a:ext cx="210744" cy="1023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748D9866-B01E-4B40-8274-2764B690D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96" y="550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Avenir Roman" panose="02000503020000020003" pitchFamily="2" charset="0"/>
              </a:rPr>
              <a:t>Covered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with</a:t>
            </a:r>
            <a:r>
              <a:rPr lang="sv-SE" dirty="0">
                <a:latin typeface="Avenir Roman" panose="02000503020000020003" pitchFamily="2" charset="0"/>
              </a:rPr>
              <a:t> 2mm </a:t>
            </a:r>
            <a:r>
              <a:rPr lang="sv-SE" dirty="0" err="1">
                <a:latin typeface="Avenir Roman" panose="02000503020000020003" pitchFamily="2" charset="0"/>
              </a:rPr>
              <a:t>Mirrobor</a:t>
            </a:r>
            <a:endParaRPr lang="sv-SE" dirty="0">
              <a:latin typeface="Avenir Roman" panose="02000503020000020003" pitchFamily="2" charset="0"/>
            </a:endParaRP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F3A26CCD-B854-E345-B5EF-7E0282CB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18" y="5499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Bare </a:t>
            </a:r>
            <a:r>
              <a:rPr lang="sv-SE" dirty="0" err="1">
                <a:latin typeface="Avenir Roman" panose="02000503020000020003" pitchFamily="2" charset="0"/>
              </a:rPr>
              <a:t>tubes</a:t>
            </a:r>
            <a:endParaRPr lang="sv-SE" dirty="0">
              <a:latin typeface="Avenir Roman" panose="02000503020000020003" pitchFamily="2" charset="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AE23AA8-4507-3040-9306-F650BAF5AEC9}"/>
              </a:ext>
            </a:extLst>
          </p:cNvPr>
          <p:cNvCxnSpPr>
            <a:cxnSpLocks/>
          </p:cNvCxnSpPr>
          <p:nvPr/>
        </p:nvCxnSpPr>
        <p:spPr>
          <a:xfrm>
            <a:off x="3212222" y="3721554"/>
            <a:ext cx="5918024" cy="878818"/>
          </a:xfrm>
          <a:prstGeom prst="straightConnector1">
            <a:avLst/>
          </a:prstGeom>
          <a:ln w="31750">
            <a:solidFill>
              <a:srgbClr val="0B24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7">
            <a:extLst>
              <a:ext uri="{FF2B5EF4-FFF2-40B4-BE49-F238E27FC236}">
                <a16:creationId xmlns:a16="http://schemas.microsoft.com/office/drawing/2014/main" id="{35AE0F7D-4E9E-074B-B7F5-1D60E35F4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178" y="3584139"/>
            <a:ext cx="1236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 err="1">
                <a:solidFill>
                  <a:srgbClr val="0B24FB"/>
                </a:solidFill>
                <a:latin typeface="Avenir Roman" panose="02000503020000020003" pitchFamily="2" charset="0"/>
              </a:rPr>
              <a:t>Thermal</a:t>
            </a:r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 n </a:t>
            </a:r>
            <a:r>
              <a:rPr lang="sv-SE" sz="1600" dirty="0" err="1">
                <a:solidFill>
                  <a:srgbClr val="0B24FB"/>
                </a:solidFill>
                <a:latin typeface="Avenir Roman" panose="02000503020000020003" pitchFamily="2" charset="0"/>
              </a:rPr>
              <a:t>decrease</a:t>
            </a:r>
            <a:endParaRPr lang="sv-SE" sz="1600" dirty="0">
              <a:solidFill>
                <a:srgbClr val="0B24FB"/>
              </a:solidFill>
              <a:latin typeface="Avenir Roman" panose="02000503020000020003" pitchFamily="2" charset="0"/>
            </a:endParaRP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9107A5A2-6021-C64B-B082-7F72BA0C7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0215" y="3629293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He-3 10bar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84F6E759-A259-F543-ACDC-7B6478E2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721" y="4238988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He-3 10bar</a:t>
            </a:r>
          </a:p>
        </p:txBody>
      </p:sp>
      <p:sp>
        <p:nvSpPr>
          <p:cNvPr id="72" name="Text Box 7">
            <a:extLst>
              <a:ext uri="{FF2B5EF4-FFF2-40B4-BE49-F238E27FC236}">
                <a16:creationId xmlns:a16="http://schemas.microsoft.com/office/drawing/2014/main" id="{3DC46A0B-414C-D546-AC24-437DCCC3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135" y="4462877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He-4 10bar</a:t>
            </a:r>
          </a:p>
        </p:txBody>
      </p:sp>
      <p:sp>
        <p:nvSpPr>
          <p:cNvPr id="73" name="Text Box 7">
            <a:extLst>
              <a:ext uri="{FF2B5EF4-FFF2-40B4-BE49-F238E27FC236}">
                <a16:creationId xmlns:a16="http://schemas.microsoft.com/office/drawing/2014/main" id="{8F5FC1F9-DA67-404C-B919-3C5DCDF91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1232" y="3783455"/>
            <a:ext cx="1236874" cy="34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He-4 10bar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0497E021-5148-694E-B20A-6E8F912AECB5}"/>
              </a:ext>
            </a:extLst>
          </p:cNvPr>
          <p:cNvCxnSpPr>
            <a:cxnSpLocks/>
          </p:cNvCxnSpPr>
          <p:nvPr/>
        </p:nvCxnSpPr>
        <p:spPr>
          <a:xfrm>
            <a:off x="2067339" y="4868031"/>
            <a:ext cx="5877035" cy="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7">
            <a:extLst>
              <a:ext uri="{FF2B5EF4-FFF2-40B4-BE49-F238E27FC236}">
                <a16:creationId xmlns:a16="http://schemas.microsoft.com/office/drawing/2014/main" id="{56AD2FD6-6A0A-E04C-9AC8-B20B218D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2797" y="4872161"/>
            <a:ext cx="12368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Fast n </a:t>
            </a:r>
          </a:p>
          <a:p>
            <a:pPr algn="ctr"/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unaltered</a:t>
            </a:r>
            <a:endParaRPr lang="sv-SE" sz="16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2E7E0F-19CC-BF48-9B42-94859C58D975}"/>
              </a:ext>
            </a:extLst>
          </p:cNvPr>
          <p:cNvCxnSpPr>
            <a:cxnSpLocks/>
          </p:cNvCxnSpPr>
          <p:nvPr/>
        </p:nvCxnSpPr>
        <p:spPr>
          <a:xfrm>
            <a:off x="1382215" y="4114740"/>
            <a:ext cx="744305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614396-B18D-DD48-8CB6-13CCBC1D2C15}"/>
              </a:ext>
            </a:extLst>
          </p:cNvPr>
          <p:cNvCxnSpPr>
            <a:cxnSpLocks/>
          </p:cNvCxnSpPr>
          <p:nvPr/>
        </p:nvCxnSpPr>
        <p:spPr>
          <a:xfrm>
            <a:off x="1599770" y="4736266"/>
            <a:ext cx="8164432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46B0682-AA0F-7D4F-AC62-338D02C41EC5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8EF98159-60FD-9443-AD90-CE139335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246" y="1277308"/>
            <a:ext cx="24997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29D925"/>
                </a:solidFill>
                <a:latin typeface="Avenir Roman" panose="02000503020000020003" pitchFamily="2" charset="0"/>
              </a:rPr>
              <a:t>He-4    5 bar</a:t>
            </a:r>
          </a:p>
          <a:p>
            <a:pPr algn="ctr"/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He-3  10 bar</a:t>
            </a:r>
          </a:p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He-4  10 bar</a:t>
            </a:r>
            <a:endParaRPr lang="sv-SE" sz="1600" dirty="0">
              <a:solidFill>
                <a:srgbClr val="0B24FB"/>
              </a:solidFill>
              <a:latin typeface="Avenir Roman" panose="02000503020000020003" pitchFamily="2" charset="0"/>
            </a:endParaRP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AAD241A3-3018-704B-8BDF-41297CB31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02" y="267877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venir Roman" panose="02000503020000020003" pitchFamily="2" charset="0"/>
              </a:rPr>
              <a:t>Pulse-Height-Spectrum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30654352-D72C-054D-AA77-62E195759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726" y="2713327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venir Roman" panose="02000503020000020003" pitchFamily="2" charset="0"/>
              </a:rPr>
              <a:t>Pulse-Height-Spectrum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1613CBD-2125-0643-8F06-968426E099FB}"/>
              </a:ext>
            </a:extLst>
          </p:cNvPr>
          <p:cNvCxnSpPr>
            <a:cxnSpLocks/>
          </p:cNvCxnSpPr>
          <p:nvPr/>
        </p:nvCxnSpPr>
        <p:spPr>
          <a:xfrm>
            <a:off x="1969389" y="3661097"/>
            <a:ext cx="685588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2EEEDC-A05C-A34A-9674-380D6798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720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cosmic</a:t>
            </a:r>
            <a:r>
              <a:rPr lang="sv-SE" sz="2800" dirty="0">
                <a:latin typeface="Avenir Roman" panose="02000503020000020003" pitchFamily="2" charset="0"/>
              </a:rPr>
              <a:t> neutrons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E0D12-D438-A540-9254-0710FF770F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338" y="994115"/>
            <a:ext cx="3390908" cy="1238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75CA9-885C-234B-81E0-D20F241AB0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9030" y="1010700"/>
            <a:ext cx="3858937" cy="12264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258D2B-D43E-1F4B-918D-780578AEA0BC}"/>
              </a:ext>
            </a:extLst>
          </p:cNvPr>
          <p:cNvSpPr/>
          <p:nvPr/>
        </p:nvSpPr>
        <p:spPr>
          <a:xfrm rot="16200000">
            <a:off x="8951052" y="1386623"/>
            <a:ext cx="192947" cy="964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6597D7-012C-D246-B4FC-F40B300ECF54}"/>
              </a:ext>
            </a:extLst>
          </p:cNvPr>
          <p:cNvSpPr/>
          <p:nvPr/>
        </p:nvSpPr>
        <p:spPr>
          <a:xfrm rot="16200000">
            <a:off x="8834307" y="1100265"/>
            <a:ext cx="191548" cy="964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0AB333-E0BE-884D-9105-FEBC1F5098E8}"/>
              </a:ext>
            </a:extLst>
          </p:cNvPr>
          <p:cNvSpPr/>
          <p:nvPr/>
        </p:nvSpPr>
        <p:spPr>
          <a:xfrm rot="16200000">
            <a:off x="8963126" y="775647"/>
            <a:ext cx="210744" cy="1023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748D9866-B01E-4B40-8274-2764B690D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96" y="550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Avenir Roman" panose="02000503020000020003" pitchFamily="2" charset="0"/>
              </a:rPr>
              <a:t>Covered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with</a:t>
            </a:r>
            <a:r>
              <a:rPr lang="sv-SE" dirty="0">
                <a:latin typeface="Avenir Roman" panose="02000503020000020003" pitchFamily="2" charset="0"/>
              </a:rPr>
              <a:t> 2mm </a:t>
            </a:r>
            <a:r>
              <a:rPr lang="sv-SE" dirty="0" err="1">
                <a:latin typeface="Avenir Roman" panose="02000503020000020003" pitchFamily="2" charset="0"/>
              </a:rPr>
              <a:t>Mirrobor</a:t>
            </a:r>
            <a:endParaRPr lang="sv-SE" dirty="0">
              <a:latin typeface="Avenir Roman" panose="02000503020000020003" pitchFamily="2" charset="0"/>
            </a:endParaRP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F3A26CCD-B854-E345-B5EF-7E0282CB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18" y="5499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Bare </a:t>
            </a:r>
            <a:r>
              <a:rPr lang="sv-SE" dirty="0" err="1">
                <a:latin typeface="Avenir Roman" panose="02000503020000020003" pitchFamily="2" charset="0"/>
              </a:rPr>
              <a:t>tubes</a:t>
            </a:r>
            <a:endParaRPr lang="sv-SE" dirty="0">
              <a:latin typeface="Avenir Roman" panose="02000503020000020003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0A6E13-1AFE-CF43-A94C-CDE63151B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671462"/>
              </p:ext>
            </p:extLst>
          </p:nvPr>
        </p:nvGraphicFramePr>
        <p:xfrm>
          <a:off x="139819" y="3231436"/>
          <a:ext cx="11912362" cy="15544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01766">
                  <a:extLst>
                    <a:ext uri="{9D8B030D-6E8A-4147-A177-3AD203B41FA5}">
                      <a16:colId xmlns:a16="http://schemas.microsoft.com/office/drawing/2014/main" val="1665545426"/>
                    </a:ext>
                  </a:extLst>
                </a:gridCol>
                <a:gridCol w="1701766">
                  <a:extLst>
                    <a:ext uri="{9D8B030D-6E8A-4147-A177-3AD203B41FA5}">
                      <a16:colId xmlns:a16="http://schemas.microsoft.com/office/drawing/2014/main" val="3234165618"/>
                    </a:ext>
                  </a:extLst>
                </a:gridCol>
                <a:gridCol w="1701766">
                  <a:extLst>
                    <a:ext uri="{9D8B030D-6E8A-4147-A177-3AD203B41FA5}">
                      <a16:colId xmlns:a16="http://schemas.microsoft.com/office/drawing/2014/main" val="3335044299"/>
                    </a:ext>
                  </a:extLst>
                </a:gridCol>
                <a:gridCol w="1701766">
                  <a:extLst>
                    <a:ext uri="{9D8B030D-6E8A-4147-A177-3AD203B41FA5}">
                      <a16:colId xmlns:a16="http://schemas.microsoft.com/office/drawing/2014/main" val="458140702"/>
                    </a:ext>
                  </a:extLst>
                </a:gridCol>
                <a:gridCol w="1701766">
                  <a:extLst>
                    <a:ext uri="{9D8B030D-6E8A-4147-A177-3AD203B41FA5}">
                      <a16:colId xmlns:a16="http://schemas.microsoft.com/office/drawing/2014/main" val="2465446727"/>
                    </a:ext>
                  </a:extLst>
                </a:gridCol>
                <a:gridCol w="1701766">
                  <a:extLst>
                    <a:ext uri="{9D8B030D-6E8A-4147-A177-3AD203B41FA5}">
                      <a16:colId xmlns:a16="http://schemas.microsoft.com/office/drawing/2014/main" val="210016154"/>
                    </a:ext>
                  </a:extLst>
                </a:gridCol>
                <a:gridCol w="1701766">
                  <a:extLst>
                    <a:ext uri="{9D8B030D-6E8A-4147-A177-3AD203B41FA5}">
                      <a16:colId xmlns:a16="http://schemas.microsoft.com/office/drawing/2014/main" val="1679993844"/>
                    </a:ext>
                  </a:extLst>
                </a:gridCol>
              </a:tblGrid>
              <a:tr h="4547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Rate</a:t>
                      </a:r>
                    </a:p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rate per area</a:t>
                      </a:r>
                    </a:p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Hz/m</a:t>
                      </a:r>
                      <a:r>
                        <a:rPr lang="en-GB" baseline="30000" dirty="0">
                          <a:latin typeface="Avenir Roman" panose="02000503020000020003" pitchFamily="2" charset="0"/>
                        </a:rPr>
                        <a:t>2</a:t>
                      </a:r>
                      <a:r>
                        <a:rPr lang="en-GB" dirty="0">
                          <a:latin typeface="Avenir Roman" panose="02000503020000020003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rate per volume</a:t>
                      </a:r>
                    </a:p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Hz/m</a:t>
                      </a:r>
                      <a:r>
                        <a:rPr lang="en-GB" baseline="30000" dirty="0">
                          <a:latin typeface="Avenir Roman" panose="02000503020000020003" pitchFamily="2" charset="0"/>
                        </a:rPr>
                        <a:t>3</a:t>
                      </a:r>
                      <a:r>
                        <a:rPr lang="en-GB" dirty="0">
                          <a:latin typeface="Avenir Roman" panose="02000503020000020003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Rate</a:t>
                      </a:r>
                    </a:p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rate per area</a:t>
                      </a:r>
                    </a:p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Hz/m</a:t>
                      </a:r>
                      <a:r>
                        <a:rPr lang="en-GB" baseline="30000" dirty="0">
                          <a:latin typeface="Avenir Roman" panose="02000503020000020003" pitchFamily="2" charset="0"/>
                        </a:rPr>
                        <a:t>2</a:t>
                      </a:r>
                      <a:r>
                        <a:rPr lang="en-GB" dirty="0">
                          <a:latin typeface="Avenir Roman" panose="02000503020000020003" pitchFamily="2" charset="0"/>
                        </a:rPr>
                        <a:t> </a:t>
                      </a:r>
                    </a:p>
                    <a:p>
                      <a:pPr algn="ctr"/>
                      <a:endParaRPr lang="en-GB" dirty="0">
                        <a:latin typeface="Avenir Roman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rate per volume</a:t>
                      </a:r>
                    </a:p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Hz/m</a:t>
                      </a:r>
                      <a:r>
                        <a:rPr lang="en-GB" baseline="30000" dirty="0">
                          <a:latin typeface="Avenir Roman" panose="02000503020000020003" pitchFamily="2" charset="0"/>
                        </a:rPr>
                        <a:t>3</a:t>
                      </a:r>
                      <a:r>
                        <a:rPr lang="en-GB" dirty="0">
                          <a:latin typeface="Avenir Roman" panose="02000503020000020003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0406"/>
                  </a:ext>
                </a:extLst>
              </a:tr>
              <a:tr h="4547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0.148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0.0043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23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292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He-3 10bar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He-4 10bar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0.007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0.005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14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185537"/>
                  </a:ext>
                </a:extLst>
              </a:tr>
            </a:tbl>
          </a:graphicData>
        </a:graphic>
      </p:graphicFrame>
      <p:sp>
        <p:nvSpPr>
          <p:cNvPr id="30" name="Right Brace 29">
            <a:extLst>
              <a:ext uri="{FF2B5EF4-FFF2-40B4-BE49-F238E27FC236}">
                <a16:creationId xmlns:a16="http://schemas.microsoft.com/office/drawing/2014/main" id="{3DB33750-AF43-7744-B37D-49E8AD99C0BC}"/>
              </a:ext>
            </a:extLst>
          </p:cNvPr>
          <p:cNvSpPr/>
          <p:nvPr/>
        </p:nvSpPr>
        <p:spPr>
          <a:xfrm rot="16200000">
            <a:off x="2548013" y="515288"/>
            <a:ext cx="737276" cy="452166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807173-B8D7-B64D-9288-EC81DAC5EB8A}"/>
              </a:ext>
            </a:extLst>
          </p:cNvPr>
          <p:cNvSpPr/>
          <p:nvPr/>
        </p:nvSpPr>
        <p:spPr>
          <a:xfrm>
            <a:off x="1317045" y="5005862"/>
            <a:ext cx="3199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0.029 Hz / (bar ⋅ </a:t>
            </a:r>
            <a:r>
              <a:rPr lang="sv-SE" dirty="0" err="1">
                <a:latin typeface="Avenir Roman" panose="02000503020000020003" pitchFamily="2" charset="0"/>
              </a:rPr>
              <a:t>litre</a:t>
            </a:r>
            <a:r>
              <a:rPr lang="sv-SE" dirty="0">
                <a:latin typeface="Avenir Roman" panose="02000503020000020003" pitchFamily="2" charset="0"/>
              </a:rPr>
              <a:t>) </a:t>
            </a:r>
            <a:r>
              <a:rPr lang="sv-SE" dirty="0" err="1">
                <a:latin typeface="Avenir Roman" panose="02000503020000020003" pitchFamily="2" charset="0"/>
              </a:rPr>
              <a:t>of</a:t>
            </a:r>
            <a:r>
              <a:rPr lang="sv-SE" dirty="0">
                <a:latin typeface="Avenir Roman" panose="02000503020000020003" pitchFamily="2" charset="0"/>
              </a:rPr>
              <a:t> He3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F0FDC9-3D1E-904D-9FDA-8E8CBEF10C9D}"/>
              </a:ext>
            </a:extLst>
          </p:cNvPr>
          <p:cNvSpPr/>
          <p:nvPr/>
        </p:nvSpPr>
        <p:spPr>
          <a:xfrm>
            <a:off x="7916502" y="5006420"/>
            <a:ext cx="332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0.0014 Hz / (bar ⋅ </a:t>
            </a:r>
            <a:r>
              <a:rPr lang="sv-SE" dirty="0" err="1">
                <a:latin typeface="Avenir Roman" panose="02000503020000020003" pitchFamily="2" charset="0"/>
              </a:rPr>
              <a:t>litre</a:t>
            </a:r>
            <a:r>
              <a:rPr lang="sv-SE" dirty="0">
                <a:latin typeface="Avenir Roman" panose="02000503020000020003" pitchFamily="2" charset="0"/>
              </a:rPr>
              <a:t>) </a:t>
            </a:r>
            <a:r>
              <a:rPr lang="sv-SE" dirty="0" err="1">
                <a:latin typeface="Avenir Roman" panose="02000503020000020003" pitchFamily="2" charset="0"/>
              </a:rPr>
              <a:t>of</a:t>
            </a:r>
            <a:r>
              <a:rPr lang="sv-SE" dirty="0">
                <a:latin typeface="Avenir Roman" panose="02000503020000020003" pitchFamily="2" charset="0"/>
              </a:rPr>
              <a:t> He3 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6254580C-2BBC-4A4A-970C-41314E82DB97}"/>
              </a:ext>
            </a:extLst>
          </p:cNvPr>
          <p:cNvSpPr/>
          <p:nvPr/>
        </p:nvSpPr>
        <p:spPr>
          <a:xfrm rot="16200000">
            <a:off x="9043810" y="396235"/>
            <a:ext cx="737276" cy="474948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CF68555-2DC1-9F4B-9825-1D42B75EDF82}"/>
              </a:ext>
            </a:extLst>
          </p:cNvPr>
          <p:cNvCxnSpPr>
            <a:cxnSpLocks/>
          </p:cNvCxnSpPr>
          <p:nvPr/>
        </p:nvCxnSpPr>
        <p:spPr>
          <a:xfrm>
            <a:off x="5177484" y="3256991"/>
            <a:ext cx="0" cy="14582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1CD8E9-F226-FD4B-9446-0C21B6130177}"/>
              </a:ext>
            </a:extLst>
          </p:cNvPr>
          <p:cNvCxnSpPr>
            <a:cxnSpLocks/>
          </p:cNvCxnSpPr>
          <p:nvPr/>
        </p:nvCxnSpPr>
        <p:spPr>
          <a:xfrm>
            <a:off x="7041238" y="3256991"/>
            <a:ext cx="0" cy="14582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7836440-923D-5845-8E55-72DED37502D0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47177B10-ED00-EC4A-B2FB-70EC7350F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246" y="1277308"/>
            <a:ext cx="24997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29D925"/>
                </a:solidFill>
                <a:latin typeface="Avenir Roman" panose="02000503020000020003" pitchFamily="2" charset="0"/>
              </a:rPr>
              <a:t>He-4    5 bar</a:t>
            </a:r>
          </a:p>
          <a:p>
            <a:pPr algn="ctr"/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He-3  10 bar</a:t>
            </a:r>
          </a:p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He-4  10 bar</a:t>
            </a:r>
            <a:endParaRPr lang="sv-SE" sz="1600" dirty="0">
              <a:solidFill>
                <a:srgbClr val="0B24FB"/>
              </a:solidFill>
              <a:latin typeface="Avenir Roman" panose="02000503020000020003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3F08C0-0ADC-8D40-B4DD-DE11205A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60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cosmic</a:t>
            </a:r>
            <a:r>
              <a:rPr lang="sv-SE" sz="2800" dirty="0">
                <a:latin typeface="Avenir Roman" panose="02000503020000020003" pitchFamily="2" charset="0"/>
              </a:rPr>
              <a:t> neutrons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E0D12-D438-A540-9254-0710FF770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8338" y="994115"/>
            <a:ext cx="3390908" cy="1238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75CA9-885C-234B-81E0-D20F241AB0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9030" y="1010700"/>
            <a:ext cx="3858937" cy="12264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258D2B-D43E-1F4B-918D-780578AEA0BC}"/>
              </a:ext>
            </a:extLst>
          </p:cNvPr>
          <p:cNvSpPr/>
          <p:nvPr/>
        </p:nvSpPr>
        <p:spPr>
          <a:xfrm rot="16200000">
            <a:off x="8951052" y="1386623"/>
            <a:ext cx="192947" cy="964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6597D7-012C-D246-B4FC-F40B300ECF54}"/>
              </a:ext>
            </a:extLst>
          </p:cNvPr>
          <p:cNvSpPr/>
          <p:nvPr/>
        </p:nvSpPr>
        <p:spPr>
          <a:xfrm rot="16200000">
            <a:off x="8834307" y="1100265"/>
            <a:ext cx="191548" cy="964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0AB333-E0BE-884D-9105-FEBC1F5098E8}"/>
              </a:ext>
            </a:extLst>
          </p:cNvPr>
          <p:cNvSpPr/>
          <p:nvPr/>
        </p:nvSpPr>
        <p:spPr>
          <a:xfrm rot="16200000">
            <a:off x="8963126" y="775647"/>
            <a:ext cx="210744" cy="1023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748D9866-B01E-4B40-8274-2764B690D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96" y="550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latin typeface="Avenir Roman" panose="02000503020000020003" pitchFamily="2" charset="0"/>
              </a:rPr>
              <a:t>Covered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with</a:t>
            </a:r>
            <a:r>
              <a:rPr lang="sv-SE" dirty="0">
                <a:latin typeface="Avenir Roman" panose="02000503020000020003" pitchFamily="2" charset="0"/>
              </a:rPr>
              <a:t> 2mm </a:t>
            </a:r>
            <a:r>
              <a:rPr lang="sv-SE" dirty="0" err="1">
                <a:latin typeface="Avenir Roman" panose="02000503020000020003" pitchFamily="2" charset="0"/>
              </a:rPr>
              <a:t>Mirrobor</a:t>
            </a:r>
            <a:endParaRPr lang="sv-SE" dirty="0">
              <a:latin typeface="Avenir Roman" panose="02000503020000020003" pitchFamily="2" charset="0"/>
            </a:endParaRP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F3A26CCD-B854-E345-B5EF-7E0282CB7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18" y="5499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Bare </a:t>
            </a:r>
            <a:r>
              <a:rPr lang="sv-SE" dirty="0" err="1">
                <a:latin typeface="Avenir Roman" panose="02000503020000020003" pitchFamily="2" charset="0"/>
              </a:rPr>
              <a:t>tubes</a:t>
            </a:r>
            <a:endParaRPr lang="sv-SE" dirty="0">
              <a:latin typeface="Avenir Roman" panose="02000503020000020003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0A6E13-1AFE-CF43-A94C-CDE63151B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40337"/>
              </p:ext>
            </p:extLst>
          </p:nvPr>
        </p:nvGraphicFramePr>
        <p:xfrm>
          <a:off x="139819" y="3231436"/>
          <a:ext cx="11912362" cy="15544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01766">
                  <a:extLst>
                    <a:ext uri="{9D8B030D-6E8A-4147-A177-3AD203B41FA5}">
                      <a16:colId xmlns:a16="http://schemas.microsoft.com/office/drawing/2014/main" val="1665545426"/>
                    </a:ext>
                  </a:extLst>
                </a:gridCol>
                <a:gridCol w="1701766">
                  <a:extLst>
                    <a:ext uri="{9D8B030D-6E8A-4147-A177-3AD203B41FA5}">
                      <a16:colId xmlns:a16="http://schemas.microsoft.com/office/drawing/2014/main" val="3234165618"/>
                    </a:ext>
                  </a:extLst>
                </a:gridCol>
                <a:gridCol w="1701766">
                  <a:extLst>
                    <a:ext uri="{9D8B030D-6E8A-4147-A177-3AD203B41FA5}">
                      <a16:colId xmlns:a16="http://schemas.microsoft.com/office/drawing/2014/main" val="3335044299"/>
                    </a:ext>
                  </a:extLst>
                </a:gridCol>
                <a:gridCol w="1701766">
                  <a:extLst>
                    <a:ext uri="{9D8B030D-6E8A-4147-A177-3AD203B41FA5}">
                      <a16:colId xmlns:a16="http://schemas.microsoft.com/office/drawing/2014/main" val="458140702"/>
                    </a:ext>
                  </a:extLst>
                </a:gridCol>
                <a:gridCol w="1701766">
                  <a:extLst>
                    <a:ext uri="{9D8B030D-6E8A-4147-A177-3AD203B41FA5}">
                      <a16:colId xmlns:a16="http://schemas.microsoft.com/office/drawing/2014/main" val="2465446727"/>
                    </a:ext>
                  </a:extLst>
                </a:gridCol>
                <a:gridCol w="1701766">
                  <a:extLst>
                    <a:ext uri="{9D8B030D-6E8A-4147-A177-3AD203B41FA5}">
                      <a16:colId xmlns:a16="http://schemas.microsoft.com/office/drawing/2014/main" val="210016154"/>
                    </a:ext>
                  </a:extLst>
                </a:gridCol>
                <a:gridCol w="1701766">
                  <a:extLst>
                    <a:ext uri="{9D8B030D-6E8A-4147-A177-3AD203B41FA5}">
                      <a16:colId xmlns:a16="http://schemas.microsoft.com/office/drawing/2014/main" val="1679993844"/>
                    </a:ext>
                  </a:extLst>
                </a:gridCol>
              </a:tblGrid>
              <a:tr h="4547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Rate</a:t>
                      </a:r>
                    </a:p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rate per area</a:t>
                      </a:r>
                    </a:p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Hz/m</a:t>
                      </a:r>
                      <a:r>
                        <a:rPr lang="en-GB" baseline="30000" dirty="0">
                          <a:latin typeface="Avenir Roman" panose="02000503020000020003" pitchFamily="2" charset="0"/>
                        </a:rPr>
                        <a:t>2</a:t>
                      </a:r>
                      <a:r>
                        <a:rPr lang="en-GB" dirty="0">
                          <a:latin typeface="Avenir Roman" panose="02000503020000020003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rate per volume</a:t>
                      </a:r>
                    </a:p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Hz/m</a:t>
                      </a:r>
                      <a:r>
                        <a:rPr lang="en-GB" baseline="30000" dirty="0">
                          <a:latin typeface="Avenir Roman" panose="02000503020000020003" pitchFamily="2" charset="0"/>
                        </a:rPr>
                        <a:t>3</a:t>
                      </a:r>
                      <a:r>
                        <a:rPr lang="en-GB" dirty="0">
                          <a:latin typeface="Avenir Roman" panose="02000503020000020003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Rate</a:t>
                      </a:r>
                    </a:p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rate per area</a:t>
                      </a:r>
                    </a:p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Hz/m</a:t>
                      </a:r>
                      <a:r>
                        <a:rPr lang="en-GB" baseline="30000" dirty="0">
                          <a:latin typeface="Avenir Roman" panose="02000503020000020003" pitchFamily="2" charset="0"/>
                        </a:rPr>
                        <a:t>2</a:t>
                      </a:r>
                      <a:r>
                        <a:rPr lang="en-GB" dirty="0">
                          <a:latin typeface="Avenir Roman" panose="02000503020000020003" pitchFamily="2" charset="0"/>
                        </a:rPr>
                        <a:t> </a:t>
                      </a:r>
                    </a:p>
                    <a:p>
                      <a:pPr algn="ctr"/>
                      <a:endParaRPr lang="en-GB" dirty="0">
                        <a:latin typeface="Avenir Roman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rate per volume</a:t>
                      </a:r>
                    </a:p>
                    <a:p>
                      <a:pPr algn="ctr"/>
                      <a:r>
                        <a:rPr lang="en-GB" dirty="0">
                          <a:latin typeface="Avenir Roman" panose="02000503020000020003" pitchFamily="2" charset="0"/>
                        </a:rPr>
                        <a:t>Hz/m</a:t>
                      </a:r>
                      <a:r>
                        <a:rPr lang="en-GB" baseline="30000" dirty="0">
                          <a:latin typeface="Avenir Roman" panose="02000503020000020003" pitchFamily="2" charset="0"/>
                        </a:rPr>
                        <a:t>3</a:t>
                      </a:r>
                      <a:r>
                        <a:rPr lang="en-GB" dirty="0">
                          <a:latin typeface="Avenir Roman" panose="02000503020000020003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00406"/>
                  </a:ext>
                </a:extLst>
              </a:tr>
              <a:tr h="45476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0.148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0.0043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23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292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He-3 10bar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He-4 10bar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0.007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0.005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1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B24FB"/>
                          </a:solidFill>
                          <a:latin typeface="Avenir Roman" panose="02000503020000020003" pitchFamily="2" charset="0"/>
                        </a:rPr>
                        <a:t>14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185537"/>
                  </a:ext>
                </a:extLst>
              </a:tr>
            </a:tbl>
          </a:graphicData>
        </a:graphic>
      </p:graphicFrame>
      <p:sp>
        <p:nvSpPr>
          <p:cNvPr id="30" name="Right Brace 29">
            <a:extLst>
              <a:ext uri="{FF2B5EF4-FFF2-40B4-BE49-F238E27FC236}">
                <a16:creationId xmlns:a16="http://schemas.microsoft.com/office/drawing/2014/main" id="{3DB33750-AF43-7744-B37D-49E8AD99C0BC}"/>
              </a:ext>
            </a:extLst>
          </p:cNvPr>
          <p:cNvSpPr/>
          <p:nvPr/>
        </p:nvSpPr>
        <p:spPr>
          <a:xfrm rot="16200000">
            <a:off x="2548013" y="515288"/>
            <a:ext cx="737276" cy="452166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807173-B8D7-B64D-9288-EC81DAC5EB8A}"/>
              </a:ext>
            </a:extLst>
          </p:cNvPr>
          <p:cNvSpPr/>
          <p:nvPr/>
        </p:nvSpPr>
        <p:spPr>
          <a:xfrm>
            <a:off x="1317045" y="5005862"/>
            <a:ext cx="3199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0.029 Hz / (bar ⋅ </a:t>
            </a:r>
            <a:r>
              <a:rPr lang="sv-SE" dirty="0" err="1">
                <a:latin typeface="Avenir Roman" panose="02000503020000020003" pitchFamily="2" charset="0"/>
              </a:rPr>
              <a:t>litre</a:t>
            </a:r>
            <a:r>
              <a:rPr lang="sv-SE" dirty="0">
                <a:latin typeface="Avenir Roman" panose="02000503020000020003" pitchFamily="2" charset="0"/>
              </a:rPr>
              <a:t>) </a:t>
            </a:r>
            <a:r>
              <a:rPr lang="sv-SE" dirty="0" err="1">
                <a:latin typeface="Avenir Roman" panose="02000503020000020003" pitchFamily="2" charset="0"/>
              </a:rPr>
              <a:t>of</a:t>
            </a:r>
            <a:r>
              <a:rPr lang="sv-SE" dirty="0">
                <a:latin typeface="Avenir Roman" panose="02000503020000020003" pitchFamily="2" charset="0"/>
              </a:rPr>
              <a:t> He3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F0FDC9-3D1E-904D-9FDA-8E8CBEF10C9D}"/>
              </a:ext>
            </a:extLst>
          </p:cNvPr>
          <p:cNvSpPr/>
          <p:nvPr/>
        </p:nvSpPr>
        <p:spPr>
          <a:xfrm>
            <a:off x="7916502" y="5006420"/>
            <a:ext cx="332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0.0014 Hz / (bar ⋅ </a:t>
            </a:r>
            <a:r>
              <a:rPr lang="sv-SE" dirty="0" err="1">
                <a:latin typeface="Avenir Roman" panose="02000503020000020003" pitchFamily="2" charset="0"/>
              </a:rPr>
              <a:t>litre</a:t>
            </a:r>
            <a:r>
              <a:rPr lang="sv-SE" dirty="0">
                <a:latin typeface="Avenir Roman" panose="02000503020000020003" pitchFamily="2" charset="0"/>
              </a:rPr>
              <a:t>) </a:t>
            </a:r>
            <a:r>
              <a:rPr lang="sv-SE" dirty="0" err="1">
                <a:latin typeface="Avenir Roman" panose="02000503020000020003" pitchFamily="2" charset="0"/>
              </a:rPr>
              <a:t>of</a:t>
            </a:r>
            <a:r>
              <a:rPr lang="sv-SE" dirty="0">
                <a:latin typeface="Avenir Roman" panose="02000503020000020003" pitchFamily="2" charset="0"/>
              </a:rPr>
              <a:t> He3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5B048B-BF8C-4B45-9FC6-00A6C9A4AC82}"/>
              </a:ext>
            </a:extLst>
          </p:cNvPr>
          <p:cNvSpPr/>
          <p:nvPr/>
        </p:nvSpPr>
        <p:spPr>
          <a:xfrm>
            <a:off x="2281689" y="4097636"/>
            <a:ext cx="755009" cy="734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E54E823-7418-D44A-9588-C80E984CD1FF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55F772-20CB-CE44-B5F5-9BE74C502DDF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 descr="Screen Shot 2014-10-14 at 09.12.54.png">
              <a:extLst>
                <a:ext uri="{FF2B5EF4-FFF2-40B4-BE49-F238E27FC236}">
                  <a16:creationId xmlns:a16="http://schemas.microsoft.com/office/drawing/2014/main" id="{020CFD43-A01A-E94A-A387-56944617E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2" name="Picture 31" descr="Screen Shot 2014-10-14 at 09.12.54.png">
              <a:extLst>
                <a:ext uri="{FF2B5EF4-FFF2-40B4-BE49-F238E27FC236}">
                  <a16:creationId xmlns:a16="http://schemas.microsoft.com/office/drawing/2014/main" id="{A96CFEB4-FF88-3849-ABAA-7AA4CD0F3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3" name="Right Brace 32">
            <a:extLst>
              <a:ext uri="{FF2B5EF4-FFF2-40B4-BE49-F238E27FC236}">
                <a16:creationId xmlns:a16="http://schemas.microsoft.com/office/drawing/2014/main" id="{F47F35A5-C43F-E640-88E1-1D580DEF0BE3}"/>
              </a:ext>
            </a:extLst>
          </p:cNvPr>
          <p:cNvSpPr/>
          <p:nvPr/>
        </p:nvSpPr>
        <p:spPr>
          <a:xfrm rot="16200000">
            <a:off x="9043810" y="396235"/>
            <a:ext cx="737276" cy="474948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13C180F-CDF5-204D-8D4C-955DA19D831E}"/>
              </a:ext>
            </a:extLst>
          </p:cNvPr>
          <p:cNvCxnSpPr>
            <a:cxnSpLocks/>
          </p:cNvCxnSpPr>
          <p:nvPr/>
        </p:nvCxnSpPr>
        <p:spPr>
          <a:xfrm>
            <a:off x="5177484" y="3256991"/>
            <a:ext cx="0" cy="14582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A2BAB53-6CBF-9B49-8A88-6E9108CD5AEF}"/>
              </a:ext>
            </a:extLst>
          </p:cNvPr>
          <p:cNvCxnSpPr>
            <a:cxnSpLocks/>
          </p:cNvCxnSpPr>
          <p:nvPr/>
        </p:nvCxnSpPr>
        <p:spPr>
          <a:xfrm>
            <a:off x="7041238" y="3256991"/>
            <a:ext cx="0" cy="14582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AE831F3-BAFE-A54E-A84D-CED84F384500}"/>
              </a:ext>
            </a:extLst>
          </p:cNvPr>
          <p:cNvSpPr/>
          <p:nvPr/>
        </p:nvSpPr>
        <p:spPr>
          <a:xfrm>
            <a:off x="139819" y="5520036"/>
            <a:ext cx="347242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elevation 85m ~ ESS</a:t>
            </a:r>
          </a:p>
          <a:p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135 Hz/m</a:t>
            </a:r>
            <a:r>
              <a:rPr lang="sv-SE" sz="1600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2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(10</a:t>
            </a:r>
            <a:r>
              <a:rPr lang="sv-SE" sz="1600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-9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to 10</a:t>
            </a:r>
            <a:r>
              <a:rPr lang="sv-SE" sz="1600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3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MeV) by PTB</a:t>
            </a:r>
            <a:endParaRPr lang="sv-SE" sz="1600" dirty="0">
              <a:solidFill>
                <a:srgbClr val="FF0000"/>
              </a:solidFill>
              <a:effectLst/>
              <a:latin typeface="Avenir Roman" panose="02000503020000020003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7D41083-E416-CF40-A68E-2743BFB49AEA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6155F114-57D2-E046-A0E9-995D0B50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9246" y="1277308"/>
            <a:ext cx="24997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solidFill>
                  <a:srgbClr val="29D925"/>
                </a:solidFill>
                <a:latin typeface="Avenir Roman" panose="02000503020000020003" pitchFamily="2" charset="0"/>
              </a:rPr>
              <a:t>He-4    5 bar</a:t>
            </a:r>
          </a:p>
          <a:p>
            <a:pPr algn="ctr"/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He-3  10 bar</a:t>
            </a:r>
          </a:p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He-4  10 bar</a:t>
            </a:r>
            <a:endParaRPr lang="sv-SE" sz="1600" dirty="0">
              <a:solidFill>
                <a:srgbClr val="0B24FB"/>
              </a:solidFill>
              <a:latin typeface="Avenir Roman" panose="0200050302000002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96A63-DFEA-694B-92CD-C2BBCCC7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16</a:t>
            </a:fld>
            <a:endParaRPr lang="it-IT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EA79AE-D145-2347-9A86-B9118FDA5B7C}"/>
              </a:ext>
            </a:extLst>
          </p:cNvPr>
          <p:cNvSpPr/>
          <p:nvPr/>
        </p:nvSpPr>
        <p:spPr>
          <a:xfrm>
            <a:off x="3734283" y="5522486"/>
            <a:ext cx="3691085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Agreement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rates at FRMII</a:t>
            </a:r>
          </a:p>
          <a:p>
            <a:pPr algn="ctr"/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K. </a:t>
            </a:r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Zeitelhack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– private </a:t>
            </a:r>
            <a:r>
              <a:rPr lang="en-AU" sz="1600" dirty="0">
                <a:solidFill>
                  <a:srgbClr val="FF0000"/>
                </a:solidFill>
                <a:latin typeface="Avenir Roman" panose="02000503020000020003" pitchFamily="2" charset="0"/>
              </a:rPr>
              <a:t>communication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63DE83-2966-B841-BE4B-546622CA4D6B}"/>
              </a:ext>
            </a:extLst>
          </p:cNvPr>
          <p:cNvSpPr/>
          <p:nvPr/>
        </p:nvSpPr>
        <p:spPr>
          <a:xfrm>
            <a:off x="7530213" y="5518279"/>
            <a:ext cx="4521968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Agreement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rates </a:t>
            </a:r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measured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MG at Utgård (</a:t>
            </a:r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See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next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talk from Alex)</a:t>
            </a:r>
          </a:p>
        </p:txBody>
      </p:sp>
    </p:spTree>
    <p:extLst>
      <p:ext uri="{BB962C8B-B14F-4D97-AF65-F5344CB8AC3E}">
        <p14:creationId xmlns:p14="http://schemas.microsoft.com/office/powerpoint/2010/main" val="88269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CB2FD7F-F204-7043-B3D2-73D8852F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416"/>
            <a:ext cx="1219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7200" dirty="0">
                <a:latin typeface="Avenir Roman" panose="02000503020000020003" pitchFamily="2" charset="0"/>
              </a:rPr>
              <a:t>GAMMA-RAY</a:t>
            </a:r>
          </a:p>
          <a:p>
            <a:pPr algn="ctr"/>
            <a:r>
              <a:rPr lang="sv-SE" sz="7200" dirty="0">
                <a:latin typeface="Avenir Roman" panose="02000503020000020003" pitchFamily="2" charset="0"/>
              </a:rPr>
              <a:t>BACKGROUND</a:t>
            </a:r>
          </a:p>
          <a:p>
            <a:pPr algn="ctr"/>
            <a:endParaRPr lang="sv-SE" sz="2800" dirty="0">
              <a:latin typeface="Avenir Roman" panose="02000503020000020003" pitchFamily="2" charset="0"/>
            </a:endParaRPr>
          </a:p>
          <a:p>
            <a:pPr algn="ctr"/>
            <a:endParaRPr lang="sv-SE" sz="2800" b="1" dirty="0">
              <a:latin typeface="Avenir Roman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2A80DE-D821-F340-A3E6-2F5DCFB1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690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sz="2800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1DA025-97C7-C54D-8962-5E5DDC5E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67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sz="2800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E2DA3D6-78C9-AA4D-8C90-8CBEF4E498D9}"/>
              </a:ext>
            </a:extLst>
          </p:cNvPr>
          <p:cNvCxnSpPr>
            <a:cxnSpLocks/>
          </p:cNvCxnSpPr>
          <p:nvPr/>
        </p:nvCxnSpPr>
        <p:spPr>
          <a:xfrm flipV="1">
            <a:off x="955982" y="2912501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6E8A0C-DCC8-A549-BFF1-539214E5AE30}"/>
              </a:ext>
            </a:extLst>
          </p:cNvPr>
          <p:cNvCxnSpPr>
            <a:cxnSpLocks/>
          </p:cNvCxnSpPr>
          <p:nvPr/>
        </p:nvCxnSpPr>
        <p:spPr>
          <a:xfrm flipH="1">
            <a:off x="2458895" y="2662395"/>
            <a:ext cx="527128" cy="2814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FF44FB-6703-594E-8BAB-E1BDE43C8BC8}"/>
              </a:ext>
            </a:extLst>
          </p:cNvPr>
          <p:cNvSpPr/>
          <p:nvPr/>
        </p:nvSpPr>
        <p:spPr>
          <a:xfrm>
            <a:off x="2806939" y="2367200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electrons</a:t>
            </a:r>
            <a:endParaRPr lang="en-GB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BEC4B88-8A01-3B4A-B0FA-7BC6CA78C771}"/>
              </a:ext>
            </a:extLst>
          </p:cNvPr>
          <p:cNvSpPr/>
          <p:nvPr/>
        </p:nvSpPr>
        <p:spPr>
          <a:xfrm>
            <a:off x="5209161" y="4089188"/>
            <a:ext cx="175395" cy="183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0445E1C-37E8-9649-B659-3AFC19FF34EC}"/>
              </a:ext>
            </a:extLst>
          </p:cNvPr>
          <p:cNvCxnSpPr>
            <a:cxnSpLocks/>
          </p:cNvCxnSpPr>
          <p:nvPr/>
        </p:nvCxnSpPr>
        <p:spPr>
          <a:xfrm flipV="1">
            <a:off x="5347839" y="3632308"/>
            <a:ext cx="451378" cy="2447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45213A5-57A7-1740-BFF9-CB9E10616E50}"/>
              </a:ext>
            </a:extLst>
          </p:cNvPr>
          <p:cNvSpPr txBox="1"/>
          <p:nvPr/>
        </p:nvSpPr>
        <p:spPr>
          <a:xfrm>
            <a:off x="5106160" y="360961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</a:t>
            </a:r>
            <a:r>
              <a:rPr lang="en-GB" baseline="30000" dirty="0">
                <a:latin typeface="Avenir Roman" panose="02000503020000020003" pitchFamily="2" charset="0"/>
              </a:rPr>
              <a:t>-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06FD843C-608D-1941-B49E-EC1A3F1BA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234" y="3752793"/>
            <a:ext cx="1519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</a:t>
            </a:r>
            <a:endParaRPr lang="sv-SE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7EAD664-8560-1D46-B30E-22F7DEDA90DC}"/>
              </a:ext>
            </a:extLst>
          </p:cNvPr>
          <p:cNvCxnSpPr>
            <a:cxnSpLocks/>
          </p:cNvCxnSpPr>
          <p:nvPr/>
        </p:nvCxnSpPr>
        <p:spPr>
          <a:xfrm flipV="1">
            <a:off x="3627315" y="4089188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A9A8F18-B16B-F248-BFA5-C4E874F19AD8}"/>
              </a:ext>
            </a:extLst>
          </p:cNvPr>
          <p:cNvSpPr/>
          <p:nvPr/>
        </p:nvSpPr>
        <p:spPr>
          <a:xfrm>
            <a:off x="5139053" y="4026315"/>
            <a:ext cx="315609" cy="299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3F361E5-C212-6B47-97F9-ABF18BFF308C}"/>
              </a:ext>
            </a:extLst>
          </p:cNvPr>
          <p:cNvSpPr/>
          <p:nvPr/>
        </p:nvSpPr>
        <p:spPr>
          <a:xfrm>
            <a:off x="5180435" y="4264645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CA042BC-B5C8-0244-9AEB-A7DA86469DD0}"/>
              </a:ext>
            </a:extLst>
          </p:cNvPr>
          <p:cNvSpPr/>
          <p:nvPr/>
        </p:nvSpPr>
        <p:spPr>
          <a:xfrm>
            <a:off x="5067947" y="3939886"/>
            <a:ext cx="457820" cy="4611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B88AE86-7CE6-4048-B665-EFDE8E6C1BC0}"/>
              </a:ext>
            </a:extLst>
          </p:cNvPr>
          <p:cNvSpPr/>
          <p:nvPr/>
        </p:nvSpPr>
        <p:spPr>
          <a:xfrm>
            <a:off x="5223216" y="3912339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6D19FB6-17D8-7848-874D-3BDA2D71B8B2}"/>
              </a:ext>
            </a:extLst>
          </p:cNvPr>
          <p:cNvSpPr/>
          <p:nvPr/>
        </p:nvSpPr>
        <p:spPr>
          <a:xfrm>
            <a:off x="5413282" y="4089188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C4257A2-B092-184E-99F2-22A190D737BF}"/>
              </a:ext>
            </a:extLst>
          </p:cNvPr>
          <p:cNvSpPr/>
          <p:nvPr/>
        </p:nvSpPr>
        <p:spPr>
          <a:xfrm>
            <a:off x="5399445" y="4309252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84F91A5-81F9-564C-B721-A24D635AEEAE}"/>
              </a:ext>
            </a:extLst>
          </p:cNvPr>
          <p:cNvSpPr/>
          <p:nvPr/>
        </p:nvSpPr>
        <p:spPr>
          <a:xfrm>
            <a:off x="5054470" y="4062903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98492B0-C99E-204B-A195-E7ADA7ED8BAD}"/>
              </a:ext>
            </a:extLst>
          </p:cNvPr>
          <p:cNvSpPr/>
          <p:nvPr/>
        </p:nvSpPr>
        <p:spPr>
          <a:xfrm>
            <a:off x="5832255" y="3536914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C2FA2DC-1800-6346-B569-7CD49C88FDCE}"/>
              </a:ext>
            </a:extLst>
          </p:cNvPr>
          <p:cNvSpPr txBox="1"/>
          <p:nvPr/>
        </p:nvSpPr>
        <p:spPr>
          <a:xfrm>
            <a:off x="5738963" y="324090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</a:t>
            </a:r>
            <a:r>
              <a:rPr lang="en-GB" baseline="30000" dirty="0">
                <a:latin typeface="Avenir Roman" panose="02000503020000020003" pitchFamily="2" charset="0"/>
              </a:rPr>
              <a:t>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993F11-7BA9-B54E-B7D6-925D22A61A77}"/>
              </a:ext>
            </a:extLst>
          </p:cNvPr>
          <p:cNvSpPr/>
          <p:nvPr/>
        </p:nvSpPr>
        <p:spPr>
          <a:xfrm>
            <a:off x="3465245" y="4536287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Avenir Roman" panose="02000503020000020003" pitchFamily="2" charset="0"/>
              </a:rPr>
              <a:t>Photoelectric</a:t>
            </a:r>
            <a:r>
              <a:rPr lang="sv-SE" dirty="0">
                <a:latin typeface="Avenir Roman" panose="02000503020000020003" pitchFamily="2" charset="0"/>
              </a:rPr>
              <a:t> / </a:t>
            </a:r>
            <a:r>
              <a:rPr lang="sv-SE" dirty="0" err="1">
                <a:latin typeface="Avenir Roman" panose="02000503020000020003" pitchFamily="2" charset="0"/>
              </a:rPr>
              <a:t>Compton</a:t>
            </a:r>
            <a:endParaRPr lang="en-GB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C3150D6C-94A3-6648-8464-0F313656B9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525" y="2039425"/>
            <a:ext cx="4295715" cy="380852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22C6CF3-14F4-6B4D-99BF-A2FA2C1A53C7}"/>
              </a:ext>
            </a:extLst>
          </p:cNvPr>
          <p:cNvSpPr/>
          <p:nvPr/>
        </p:nvSpPr>
        <p:spPr>
          <a:xfrm>
            <a:off x="6111181" y="5707454"/>
            <a:ext cx="5911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Photoelectric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interaction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most</a:t>
            </a:r>
            <a:r>
              <a:rPr lang="sv-SE" dirty="0">
                <a:latin typeface="Avenir Roman" panose="02000503020000020003" pitchFamily="2" charset="0"/>
              </a:rPr>
              <a:t> probable at </a:t>
            </a:r>
            <a:r>
              <a:rPr lang="sv-SE" dirty="0" err="1">
                <a:latin typeface="Avenir Roman" panose="02000503020000020003" pitchFamily="2" charset="0"/>
              </a:rPr>
              <a:t>low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energy</a:t>
            </a:r>
            <a:r>
              <a:rPr lang="sv-SE" dirty="0">
                <a:latin typeface="Avenir Roman" panose="02000503020000020003" pitchFamily="2" charset="0"/>
              </a:rPr>
              <a:t>, </a:t>
            </a:r>
          </a:p>
          <a:p>
            <a:r>
              <a:rPr lang="sv-SE" dirty="0" err="1">
                <a:latin typeface="Avenir Roman" panose="02000503020000020003" pitchFamily="2" charset="0"/>
              </a:rPr>
              <a:t>Compton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scattering</a:t>
            </a:r>
            <a:r>
              <a:rPr lang="sv-SE" dirty="0">
                <a:latin typeface="Avenir Roman" panose="02000503020000020003" pitchFamily="2" charset="0"/>
              </a:rPr>
              <a:t> is the </a:t>
            </a:r>
            <a:r>
              <a:rPr lang="sv-SE" dirty="0" err="1">
                <a:latin typeface="Avenir Roman" panose="02000503020000020003" pitchFamily="2" charset="0"/>
              </a:rPr>
              <a:t>majority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of</a:t>
            </a:r>
            <a:r>
              <a:rPr lang="sv-SE" dirty="0">
                <a:latin typeface="Avenir Roman" panose="02000503020000020003" pitchFamily="2" charset="0"/>
              </a:rPr>
              <a:t> the </a:t>
            </a:r>
            <a:r>
              <a:rPr lang="sv-SE" dirty="0" err="1">
                <a:latin typeface="Avenir Roman" panose="02000503020000020003" pitchFamily="2" charset="0"/>
              </a:rPr>
              <a:t>background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146A28A-E7DE-3E44-A6E6-28ED52886E23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A.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Khaplanov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et al.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Investigation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gamma-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ray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based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thin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converter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films, JINST 8 P10025 (2013)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1306:6247) </a:t>
            </a:r>
            <a:endParaRPr lang="sv-SE" sz="1100" dirty="0">
              <a:solidFill>
                <a:schemeClr val="bg1"/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EC7EEED-F3DF-2344-8EAA-726E4D6DDB24}"/>
              </a:ext>
            </a:extLst>
          </p:cNvPr>
          <p:cNvSpPr/>
          <p:nvPr/>
        </p:nvSpPr>
        <p:spPr>
          <a:xfrm rot="3678026">
            <a:off x="7534427" y="3154488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photoelectric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EACEB10-65AA-7842-A073-141AD118C19E}"/>
              </a:ext>
            </a:extLst>
          </p:cNvPr>
          <p:cNvSpPr/>
          <p:nvPr/>
        </p:nvSpPr>
        <p:spPr>
          <a:xfrm rot="994000">
            <a:off x="8821536" y="4176809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Compton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F4F5DF4-E9B9-0345-9039-9FBF234547BC}"/>
              </a:ext>
            </a:extLst>
          </p:cNvPr>
          <p:cNvSpPr/>
          <p:nvPr/>
        </p:nvSpPr>
        <p:spPr>
          <a:xfrm rot="20323564">
            <a:off x="9949385" y="496900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pair</a:t>
            </a:r>
            <a:endParaRPr lang="en-GB" dirty="0">
              <a:latin typeface="Avenir Roman" panose="02000503020000020003" pitchFamily="2" charset="0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6ADB329-85DA-7645-8390-8D7F035BB213}"/>
              </a:ext>
            </a:extLst>
          </p:cNvPr>
          <p:cNvCxnSpPr>
            <a:cxnSpLocks/>
          </p:cNvCxnSpPr>
          <p:nvPr/>
        </p:nvCxnSpPr>
        <p:spPr>
          <a:xfrm>
            <a:off x="955982" y="4160791"/>
            <a:ext cx="1332615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06845EE6-B0A8-784B-A607-0D414DBD795D}"/>
              </a:ext>
            </a:extLst>
          </p:cNvPr>
          <p:cNvSpPr/>
          <p:nvPr/>
        </p:nvSpPr>
        <p:spPr>
          <a:xfrm>
            <a:off x="591780" y="3978576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97" name="5-Point Star 96">
            <a:extLst>
              <a:ext uri="{FF2B5EF4-FFF2-40B4-BE49-F238E27FC236}">
                <a16:creationId xmlns:a16="http://schemas.microsoft.com/office/drawing/2014/main" id="{A6C4BF18-4879-2B40-BDC3-CAC1A9AEC56B}"/>
              </a:ext>
            </a:extLst>
          </p:cNvPr>
          <p:cNvSpPr/>
          <p:nvPr/>
        </p:nvSpPr>
        <p:spPr>
          <a:xfrm>
            <a:off x="2238978" y="4003203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55FCA4-12B9-6E47-840E-E27D07F9B602}"/>
              </a:ext>
            </a:extLst>
          </p:cNvPr>
          <p:cNvSpPr/>
          <p:nvPr/>
        </p:nvSpPr>
        <p:spPr>
          <a:xfrm>
            <a:off x="8476090" y="2039425"/>
            <a:ext cx="962108" cy="32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D3BAFE0-E50D-A74E-9857-1E55166FB319}"/>
              </a:ext>
            </a:extLst>
          </p:cNvPr>
          <p:cNvCxnSpPr>
            <a:cxnSpLocks/>
          </p:cNvCxnSpPr>
          <p:nvPr/>
        </p:nvCxnSpPr>
        <p:spPr>
          <a:xfrm flipH="1">
            <a:off x="8705367" y="2264888"/>
            <a:ext cx="4448" cy="306248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3EB7962-1BA3-5343-B841-9050BF0302A0}"/>
              </a:ext>
            </a:extLst>
          </p:cNvPr>
          <p:cNvSpPr/>
          <p:nvPr/>
        </p:nvSpPr>
        <p:spPr>
          <a:xfrm>
            <a:off x="8292433" y="198394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50keV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0924C-3D66-A94D-AD24-FD08C5BA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62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D2DDFE5A-5A82-9A46-9172-2DD306AB96F1}"/>
              </a:ext>
            </a:extLst>
          </p:cNvPr>
          <p:cNvSpPr/>
          <p:nvPr/>
        </p:nvSpPr>
        <p:spPr>
          <a:xfrm>
            <a:off x="7981423" y="1451076"/>
            <a:ext cx="737276" cy="268328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695968-6257-B640-B439-06A05E479D05}"/>
              </a:ext>
            </a:extLst>
          </p:cNvPr>
          <p:cNvSpPr/>
          <p:nvPr/>
        </p:nvSpPr>
        <p:spPr>
          <a:xfrm>
            <a:off x="9000459" y="2464466"/>
            <a:ext cx="223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He-3</a:t>
            </a:r>
            <a:r>
              <a:rPr lang="sv-SE" sz="2800" dirty="0">
                <a:latin typeface="Avenir Roman" panose="02000503020000020003" pitchFamily="2" charset="0"/>
              </a:rPr>
              <a:t> vs B-10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09FE44B8-A048-8143-99BF-BD1061B6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latin typeface="Avenir Roman" panose="02000503020000020003" pitchFamily="2" charset="0"/>
              </a:rPr>
              <a:t>DETECTOR BACKGROUND</a:t>
            </a:r>
          </a:p>
          <a:p>
            <a:pPr algn="ctr"/>
            <a:endParaRPr lang="sv-SE" sz="2800" b="1" dirty="0">
              <a:latin typeface="Avenir Roman" panose="02000503020000020003" pitchFamily="2" charset="0"/>
            </a:endParaRPr>
          </a:p>
          <a:p>
            <a:pPr algn="ctr"/>
            <a:endParaRPr lang="sv-SE" sz="2800" b="1" dirty="0">
              <a:latin typeface="Avenir Roman" panose="02000503020000020003" pitchFamily="2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FF84B6B-9E0A-4148-A787-FC2D0D9F9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76" y="932685"/>
            <a:ext cx="439065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Cosmic neutrons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sz="2800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Scattered</a:t>
            </a:r>
            <a:r>
              <a:rPr lang="sv-S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 Neutrons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E7889-CF49-184D-BF41-89D31F3F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693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087A9E27-6FDA-A441-8DE9-585087132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0525" y="1906245"/>
            <a:ext cx="4295715" cy="394170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sz="2800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E2DA3D6-78C9-AA4D-8C90-8CBEF4E498D9}"/>
              </a:ext>
            </a:extLst>
          </p:cNvPr>
          <p:cNvCxnSpPr>
            <a:cxnSpLocks/>
          </p:cNvCxnSpPr>
          <p:nvPr/>
        </p:nvCxnSpPr>
        <p:spPr>
          <a:xfrm flipV="1">
            <a:off x="955982" y="2912501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6E8A0C-DCC8-A549-BFF1-539214E5AE30}"/>
              </a:ext>
            </a:extLst>
          </p:cNvPr>
          <p:cNvCxnSpPr>
            <a:cxnSpLocks/>
          </p:cNvCxnSpPr>
          <p:nvPr/>
        </p:nvCxnSpPr>
        <p:spPr>
          <a:xfrm flipH="1">
            <a:off x="2458895" y="2662395"/>
            <a:ext cx="527128" cy="2814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FF44FB-6703-594E-8BAB-E1BDE43C8BC8}"/>
              </a:ext>
            </a:extLst>
          </p:cNvPr>
          <p:cNvSpPr/>
          <p:nvPr/>
        </p:nvSpPr>
        <p:spPr>
          <a:xfrm>
            <a:off x="2806939" y="2367200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electrons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64D0E5-25BA-9E40-B244-EB6B0EFBD385}"/>
              </a:ext>
            </a:extLst>
          </p:cNvPr>
          <p:cNvSpPr/>
          <p:nvPr/>
        </p:nvSpPr>
        <p:spPr>
          <a:xfrm>
            <a:off x="7550489" y="559428"/>
            <a:ext cx="1358143" cy="1375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DA484C-5D18-344D-97A9-C4E9F8691930}"/>
              </a:ext>
            </a:extLst>
          </p:cNvPr>
          <p:cNvCxnSpPr>
            <a:cxnSpLocks/>
          </p:cNvCxnSpPr>
          <p:nvPr/>
        </p:nvCxnSpPr>
        <p:spPr>
          <a:xfrm>
            <a:off x="7548525" y="839595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7707362F-299D-BF45-9E8C-06D26BC870DC}"/>
              </a:ext>
            </a:extLst>
          </p:cNvPr>
          <p:cNvSpPr/>
          <p:nvPr/>
        </p:nvSpPr>
        <p:spPr>
          <a:xfrm>
            <a:off x="7718056" y="90914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9AD184-4BB4-A04C-83AA-4259A9BC24CB}"/>
              </a:ext>
            </a:extLst>
          </p:cNvPr>
          <p:cNvSpPr/>
          <p:nvPr/>
        </p:nvSpPr>
        <p:spPr>
          <a:xfrm>
            <a:off x="8376433" y="61128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3DE08-1EF2-C34F-AE0A-DF94420577AB}"/>
              </a:ext>
            </a:extLst>
          </p:cNvPr>
          <p:cNvSpPr/>
          <p:nvPr/>
        </p:nvSpPr>
        <p:spPr>
          <a:xfrm>
            <a:off x="7427481" y="219157"/>
            <a:ext cx="67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solid</a:t>
            </a:r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57AE8-D859-1340-B77A-F8DFC18BD8BF}"/>
              </a:ext>
            </a:extLst>
          </p:cNvPr>
          <p:cNvSpPr/>
          <p:nvPr/>
        </p:nvSpPr>
        <p:spPr>
          <a:xfrm>
            <a:off x="9298591" y="921432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electrons</a:t>
            </a:r>
            <a:endParaRPr lang="en-GB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B57B41-4013-174F-AEF9-CFF8424ED4E5}"/>
              </a:ext>
            </a:extLst>
          </p:cNvPr>
          <p:cNvCxnSpPr>
            <a:cxnSpLocks/>
          </p:cNvCxnSpPr>
          <p:nvPr/>
        </p:nvCxnSpPr>
        <p:spPr>
          <a:xfrm flipV="1">
            <a:off x="6806493" y="1614856"/>
            <a:ext cx="1198248" cy="11241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58365135-3142-D043-A4A4-462BF405A183}"/>
              </a:ext>
            </a:extLst>
          </p:cNvPr>
          <p:cNvCxnSpPr>
            <a:cxnSpLocks/>
          </p:cNvCxnSpPr>
          <p:nvPr/>
        </p:nvCxnSpPr>
        <p:spPr>
          <a:xfrm>
            <a:off x="8020125" y="161369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5-Point Star 74">
            <a:extLst>
              <a:ext uri="{FF2B5EF4-FFF2-40B4-BE49-F238E27FC236}">
                <a16:creationId xmlns:a16="http://schemas.microsoft.com/office/drawing/2014/main" id="{9EC09DEE-4E7C-8544-A4E3-BD755AA93468}"/>
              </a:ext>
            </a:extLst>
          </p:cNvPr>
          <p:cNvSpPr/>
          <p:nvPr/>
        </p:nvSpPr>
        <p:spPr>
          <a:xfrm>
            <a:off x="8247322" y="160314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04CA256-EB16-294B-B921-6629531794A6}"/>
              </a:ext>
            </a:extLst>
          </p:cNvPr>
          <p:cNvCxnSpPr>
            <a:cxnSpLocks/>
          </p:cNvCxnSpPr>
          <p:nvPr/>
        </p:nvCxnSpPr>
        <p:spPr>
          <a:xfrm flipH="1">
            <a:off x="8101320" y="1106098"/>
            <a:ext cx="1197271" cy="519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F41FEDE-5B45-2644-A2F1-F757E5FB962B}"/>
              </a:ext>
            </a:extLst>
          </p:cNvPr>
          <p:cNvCxnSpPr>
            <a:cxnSpLocks/>
          </p:cNvCxnSpPr>
          <p:nvPr/>
        </p:nvCxnSpPr>
        <p:spPr>
          <a:xfrm flipV="1">
            <a:off x="6790660" y="833060"/>
            <a:ext cx="759829" cy="6535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CBEC4B88-8A01-3B4A-B0FA-7BC6CA78C771}"/>
              </a:ext>
            </a:extLst>
          </p:cNvPr>
          <p:cNvSpPr/>
          <p:nvPr/>
        </p:nvSpPr>
        <p:spPr>
          <a:xfrm>
            <a:off x="5209161" y="4089188"/>
            <a:ext cx="175395" cy="183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0445E1C-37E8-9649-B659-3AFC19FF34EC}"/>
              </a:ext>
            </a:extLst>
          </p:cNvPr>
          <p:cNvCxnSpPr>
            <a:cxnSpLocks/>
          </p:cNvCxnSpPr>
          <p:nvPr/>
        </p:nvCxnSpPr>
        <p:spPr>
          <a:xfrm flipV="1">
            <a:off x="5347839" y="3632308"/>
            <a:ext cx="451378" cy="2447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45213A5-57A7-1740-BFF9-CB9E10616E50}"/>
              </a:ext>
            </a:extLst>
          </p:cNvPr>
          <p:cNvSpPr txBox="1"/>
          <p:nvPr/>
        </p:nvSpPr>
        <p:spPr>
          <a:xfrm>
            <a:off x="5106160" y="360961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</a:t>
            </a:r>
            <a:r>
              <a:rPr lang="en-GB" baseline="30000" dirty="0">
                <a:latin typeface="Avenir Roman" panose="02000503020000020003" pitchFamily="2" charset="0"/>
              </a:rPr>
              <a:t>-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06FD843C-608D-1941-B49E-EC1A3F1BA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234" y="3752793"/>
            <a:ext cx="1519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</a:t>
            </a:r>
            <a:endParaRPr lang="sv-SE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7EAD664-8560-1D46-B30E-22F7DEDA90DC}"/>
              </a:ext>
            </a:extLst>
          </p:cNvPr>
          <p:cNvCxnSpPr>
            <a:cxnSpLocks/>
          </p:cNvCxnSpPr>
          <p:nvPr/>
        </p:nvCxnSpPr>
        <p:spPr>
          <a:xfrm flipV="1">
            <a:off x="3627315" y="4089188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A9A8F18-B16B-F248-BFA5-C4E874F19AD8}"/>
              </a:ext>
            </a:extLst>
          </p:cNvPr>
          <p:cNvSpPr/>
          <p:nvPr/>
        </p:nvSpPr>
        <p:spPr>
          <a:xfrm>
            <a:off x="5139053" y="4026315"/>
            <a:ext cx="315609" cy="2990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3F361E5-C212-6B47-97F9-ABF18BFF308C}"/>
              </a:ext>
            </a:extLst>
          </p:cNvPr>
          <p:cNvSpPr/>
          <p:nvPr/>
        </p:nvSpPr>
        <p:spPr>
          <a:xfrm>
            <a:off x="5180435" y="4264645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ECA042BC-B5C8-0244-9AEB-A7DA86469DD0}"/>
              </a:ext>
            </a:extLst>
          </p:cNvPr>
          <p:cNvSpPr/>
          <p:nvPr/>
        </p:nvSpPr>
        <p:spPr>
          <a:xfrm>
            <a:off x="5067947" y="3939886"/>
            <a:ext cx="457820" cy="4611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B88AE86-7CE6-4048-B665-EFDE8E6C1BC0}"/>
              </a:ext>
            </a:extLst>
          </p:cNvPr>
          <p:cNvSpPr/>
          <p:nvPr/>
        </p:nvSpPr>
        <p:spPr>
          <a:xfrm>
            <a:off x="5223216" y="3912339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6D19FB6-17D8-7848-874D-3BDA2D71B8B2}"/>
              </a:ext>
            </a:extLst>
          </p:cNvPr>
          <p:cNvSpPr/>
          <p:nvPr/>
        </p:nvSpPr>
        <p:spPr>
          <a:xfrm>
            <a:off x="5413282" y="4089188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C4257A2-B092-184E-99F2-22A190D737BF}"/>
              </a:ext>
            </a:extLst>
          </p:cNvPr>
          <p:cNvSpPr/>
          <p:nvPr/>
        </p:nvSpPr>
        <p:spPr>
          <a:xfrm>
            <a:off x="5399445" y="4309252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84F91A5-81F9-564C-B721-A24D635AEEAE}"/>
              </a:ext>
            </a:extLst>
          </p:cNvPr>
          <p:cNvSpPr/>
          <p:nvPr/>
        </p:nvSpPr>
        <p:spPr>
          <a:xfrm>
            <a:off x="5054470" y="4062903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98492B0-C99E-204B-A195-E7ADA7ED8BAD}"/>
              </a:ext>
            </a:extLst>
          </p:cNvPr>
          <p:cNvSpPr/>
          <p:nvPr/>
        </p:nvSpPr>
        <p:spPr>
          <a:xfrm>
            <a:off x="5832255" y="3536914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C2FA2DC-1800-6346-B569-7CD49C88FDCE}"/>
              </a:ext>
            </a:extLst>
          </p:cNvPr>
          <p:cNvSpPr txBox="1"/>
          <p:nvPr/>
        </p:nvSpPr>
        <p:spPr>
          <a:xfrm>
            <a:off x="5738963" y="324090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</a:t>
            </a:r>
            <a:r>
              <a:rPr lang="en-GB" baseline="30000" dirty="0">
                <a:latin typeface="Avenir Roman" panose="02000503020000020003" pitchFamily="2" charset="0"/>
              </a:rPr>
              <a:t>-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32B1066-559A-114A-99FD-A0403E33ADE8}"/>
              </a:ext>
            </a:extLst>
          </p:cNvPr>
          <p:cNvSpPr/>
          <p:nvPr/>
        </p:nvSpPr>
        <p:spPr>
          <a:xfrm>
            <a:off x="6111181" y="5707454"/>
            <a:ext cx="5911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Photoelectric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interaction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most</a:t>
            </a:r>
            <a:r>
              <a:rPr lang="sv-SE" dirty="0">
                <a:latin typeface="Avenir Roman" panose="02000503020000020003" pitchFamily="2" charset="0"/>
              </a:rPr>
              <a:t> probable at </a:t>
            </a:r>
            <a:r>
              <a:rPr lang="sv-SE" dirty="0" err="1">
                <a:latin typeface="Avenir Roman" panose="02000503020000020003" pitchFamily="2" charset="0"/>
              </a:rPr>
              <a:t>low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energy</a:t>
            </a:r>
            <a:r>
              <a:rPr lang="sv-SE" dirty="0">
                <a:latin typeface="Avenir Roman" panose="02000503020000020003" pitchFamily="2" charset="0"/>
              </a:rPr>
              <a:t>, </a:t>
            </a:r>
          </a:p>
          <a:p>
            <a:r>
              <a:rPr lang="sv-SE" dirty="0" err="1">
                <a:latin typeface="Avenir Roman" panose="02000503020000020003" pitchFamily="2" charset="0"/>
              </a:rPr>
              <a:t>Compton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scattering</a:t>
            </a:r>
            <a:r>
              <a:rPr lang="sv-SE" dirty="0">
                <a:latin typeface="Avenir Roman" panose="02000503020000020003" pitchFamily="2" charset="0"/>
              </a:rPr>
              <a:t> is the </a:t>
            </a:r>
            <a:r>
              <a:rPr lang="sv-SE" dirty="0" err="1">
                <a:latin typeface="Avenir Roman" panose="02000503020000020003" pitchFamily="2" charset="0"/>
              </a:rPr>
              <a:t>majority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of</a:t>
            </a:r>
            <a:r>
              <a:rPr lang="sv-SE" dirty="0">
                <a:latin typeface="Avenir Roman" panose="02000503020000020003" pitchFamily="2" charset="0"/>
              </a:rPr>
              <a:t> the </a:t>
            </a:r>
            <a:r>
              <a:rPr lang="sv-SE" dirty="0" err="1">
                <a:latin typeface="Avenir Roman" panose="02000503020000020003" pitchFamily="2" charset="0"/>
              </a:rPr>
              <a:t>background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921EB72-4E74-5745-9A97-75B957DB5558}"/>
              </a:ext>
            </a:extLst>
          </p:cNvPr>
          <p:cNvSpPr/>
          <p:nvPr/>
        </p:nvSpPr>
        <p:spPr>
          <a:xfrm rot="3678026">
            <a:off x="7534427" y="3154488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photoelectric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5478079-CE8C-1D44-A963-161DBBD0FA9D}"/>
              </a:ext>
            </a:extLst>
          </p:cNvPr>
          <p:cNvSpPr/>
          <p:nvPr/>
        </p:nvSpPr>
        <p:spPr>
          <a:xfrm rot="994000">
            <a:off x="8821536" y="4176809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Compton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00853B6-1C95-3143-B62B-B31BCF2A5EFD}"/>
              </a:ext>
            </a:extLst>
          </p:cNvPr>
          <p:cNvSpPr/>
          <p:nvPr/>
        </p:nvSpPr>
        <p:spPr>
          <a:xfrm rot="20323564">
            <a:off x="9949385" y="496900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pair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993F11-7BA9-B54E-B7D6-925D22A61A77}"/>
              </a:ext>
            </a:extLst>
          </p:cNvPr>
          <p:cNvSpPr/>
          <p:nvPr/>
        </p:nvSpPr>
        <p:spPr>
          <a:xfrm>
            <a:off x="3465245" y="4536287"/>
            <a:ext cx="275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Photoelectric</a:t>
            </a:r>
            <a:r>
              <a:rPr lang="sv-SE" dirty="0">
                <a:latin typeface="Avenir Roman" panose="02000503020000020003" pitchFamily="2" charset="0"/>
              </a:rPr>
              <a:t> / </a:t>
            </a:r>
            <a:r>
              <a:rPr lang="sv-SE" dirty="0" err="1">
                <a:latin typeface="Avenir Roman" panose="02000503020000020003" pitchFamily="2" charset="0"/>
              </a:rPr>
              <a:t>Compton</a:t>
            </a:r>
            <a:endParaRPr lang="en-GB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F4837D2-D911-E74C-9399-C614847A053F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A.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Khaplanov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et al.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Investigation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gamma-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ray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based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thin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converter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films, JINST 8 P10025 (2013)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1306:6247) </a:t>
            </a:r>
            <a:endParaRPr lang="sv-SE" sz="1100" dirty="0">
              <a:solidFill>
                <a:schemeClr val="bg1"/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D1D0833-836F-4E46-BD93-9E2E166A78ED}"/>
              </a:ext>
            </a:extLst>
          </p:cNvPr>
          <p:cNvSpPr/>
          <p:nvPr/>
        </p:nvSpPr>
        <p:spPr>
          <a:xfrm>
            <a:off x="8476090" y="2039425"/>
            <a:ext cx="962108" cy="327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44012CB-17AB-C44C-AEFD-54644D5497B3}"/>
              </a:ext>
            </a:extLst>
          </p:cNvPr>
          <p:cNvCxnSpPr>
            <a:cxnSpLocks/>
          </p:cNvCxnSpPr>
          <p:nvPr/>
        </p:nvCxnSpPr>
        <p:spPr>
          <a:xfrm flipH="1">
            <a:off x="8705367" y="2264888"/>
            <a:ext cx="4448" cy="306248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9BF4BB04-1799-464F-9C81-AD3CF3FADA48}"/>
              </a:ext>
            </a:extLst>
          </p:cNvPr>
          <p:cNvSpPr/>
          <p:nvPr/>
        </p:nvSpPr>
        <p:spPr>
          <a:xfrm>
            <a:off x="8292433" y="1983948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50keV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53FBC-BA87-A847-8EBE-5DDCC558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167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001B5C9F-62E2-7C46-83EA-F67FFE2E0EFE}"/>
              </a:ext>
            </a:extLst>
          </p:cNvPr>
          <p:cNvSpPr/>
          <p:nvPr/>
        </p:nvSpPr>
        <p:spPr>
          <a:xfrm>
            <a:off x="8036412" y="3144404"/>
            <a:ext cx="2072545" cy="2057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F4FCB4A-AB1B-AE42-9090-3269E5CCB13D}"/>
              </a:ext>
            </a:extLst>
          </p:cNvPr>
          <p:cNvSpPr/>
          <p:nvPr/>
        </p:nvSpPr>
        <p:spPr>
          <a:xfrm>
            <a:off x="5934136" y="3144404"/>
            <a:ext cx="1539073" cy="2057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sz="2800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E2DA3D6-78C9-AA4D-8C90-8CBEF4E498D9}"/>
              </a:ext>
            </a:extLst>
          </p:cNvPr>
          <p:cNvCxnSpPr>
            <a:cxnSpLocks/>
          </p:cNvCxnSpPr>
          <p:nvPr/>
        </p:nvCxnSpPr>
        <p:spPr>
          <a:xfrm flipV="1">
            <a:off x="955982" y="2912501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6E8A0C-DCC8-A549-BFF1-539214E5AE30}"/>
              </a:ext>
            </a:extLst>
          </p:cNvPr>
          <p:cNvCxnSpPr>
            <a:cxnSpLocks/>
          </p:cNvCxnSpPr>
          <p:nvPr/>
        </p:nvCxnSpPr>
        <p:spPr>
          <a:xfrm flipH="1">
            <a:off x="2458895" y="2662395"/>
            <a:ext cx="527128" cy="2814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FF44FB-6703-594E-8BAB-E1BDE43C8BC8}"/>
              </a:ext>
            </a:extLst>
          </p:cNvPr>
          <p:cNvSpPr/>
          <p:nvPr/>
        </p:nvSpPr>
        <p:spPr>
          <a:xfrm>
            <a:off x="2806939" y="2367200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electrons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64D0E5-25BA-9E40-B244-EB6B0EFBD385}"/>
              </a:ext>
            </a:extLst>
          </p:cNvPr>
          <p:cNvSpPr/>
          <p:nvPr/>
        </p:nvSpPr>
        <p:spPr>
          <a:xfrm>
            <a:off x="7550489" y="559428"/>
            <a:ext cx="1358143" cy="1375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6E837CF-7939-BF4D-8BDE-0BB1B39282D5}"/>
              </a:ext>
            </a:extLst>
          </p:cNvPr>
          <p:cNvCxnSpPr>
            <a:cxnSpLocks/>
          </p:cNvCxnSpPr>
          <p:nvPr/>
        </p:nvCxnSpPr>
        <p:spPr>
          <a:xfrm flipV="1">
            <a:off x="6790660" y="833060"/>
            <a:ext cx="759829" cy="6535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DA484C-5D18-344D-97A9-C4E9F8691930}"/>
              </a:ext>
            </a:extLst>
          </p:cNvPr>
          <p:cNvCxnSpPr>
            <a:cxnSpLocks/>
          </p:cNvCxnSpPr>
          <p:nvPr/>
        </p:nvCxnSpPr>
        <p:spPr>
          <a:xfrm>
            <a:off x="7548525" y="839595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7707362F-299D-BF45-9E8C-06D26BC870DC}"/>
              </a:ext>
            </a:extLst>
          </p:cNvPr>
          <p:cNvSpPr/>
          <p:nvPr/>
        </p:nvSpPr>
        <p:spPr>
          <a:xfrm>
            <a:off x="7718056" y="90914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6B3478-B7C7-C74B-AFC6-D1B6F7BAFA30}"/>
              </a:ext>
            </a:extLst>
          </p:cNvPr>
          <p:cNvCxnSpPr>
            <a:cxnSpLocks/>
          </p:cNvCxnSpPr>
          <p:nvPr/>
        </p:nvCxnSpPr>
        <p:spPr>
          <a:xfrm flipV="1">
            <a:off x="6806493" y="1614856"/>
            <a:ext cx="1198248" cy="11241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EBDB937-A99A-904F-9773-84BF8FCC02B1}"/>
              </a:ext>
            </a:extLst>
          </p:cNvPr>
          <p:cNvCxnSpPr>
            <a:cxnSpLocks/>
          </p:cNvCxnSpPr>
          <p:nvPr/>
        </p:nvCxnSpPr>
        <p:spPr>
          <a:xfrm>
            <a:off x="8020125" y="161369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D2129677-0F7B-4C48-83D5-BC35225CA4B5}"/>
              </a:ext>
            </a:extLst>
          </p:cNvPr>
          <p:cNvSpPr/>
          <p:nvPr/>
        </p:nvSpPr>
        <p:spPr>
          <a:xfrm>
            <a:off x="8247322" y="160314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9AD184-4BB4-A04C-83AA-4259A9BC24CB}"/>
              </a:ext>
            </a:extLst>
          </p:cNvPr>
          <p:cNvSpPr/>
          <p:nvPr/>
        </p:nvSpPr>
        <p:spPr>
          <a:xfrm>
            <a:off x="8376433" y="61128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3DE08-1EF2-C34F-AE0A-DF94420577AB}"/>
              </a:ext>
            </a:extLst>
          </p:cNvPr>
          <p:cNvSpPr/>
          <p:nvPr/>
        </p:nvSpPr>
        <p:spPr>
          <a:xfrm>
            <a:off x="7427481" y="219157"/>
            <a:ext cx="67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solid</a:t>
            </a:r>
            <a:endParaRPr lang="en-GB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159B4E2-018F-D941-8F4D-FC279CADE8DE}"/>
              </a:ext>
            </a:extLst>
          </p:cNvPr>
          <p:cNvCxnSpPr>
            <a:cxnSpLocks/>
            <a:stCxn id="72" idx="1"/>
          </p:cNvCxnSpPr>
          <p:nvPr/>
        </p:nvCxnSpPr>
        <p:spPr>
          <a:xfrm flipH="1">
            <a:off x="8101320" y="1106098"/>
            <a:ext cx="1197271" cy="519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57AE8-D859-1340-B77A-F8DFC18BD8BF}"/>
              </a:ext>
            </a:extLst>
          </p:cNvPr>
          <p:cNvSpPr/>
          <p:nvPr/>
        </p:nvSpPr>
        <p:spPr>
          <a:xfrm>
            <a:off x="9298591" y="921432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electrons</a:t>
            </a:r>
            <a:endParaRPr lang="en-GB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6DFF26D-1143-8940-99F2-8BF9B1915F2D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A.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Khaplanov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et al.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Investigation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gamma-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ray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based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thin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converter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films, JINST 8 P10025 (2013)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1306:6247) </a:t>
            </a:r>
            <a:endParaRPr lang="sv-SE" sz="1100" dirty="0">
              <a:solidFill>
                <a:schemeClr val="bg1"/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85FA126-C9C9-8F45-A1FA-1EBD781572BC}"/>
              </a:ext>
            </a:extLst>
          </p:cNvPr>
          <p:cNvSpPr/>
          <p:nvPr/>
        </p:nvSpPr>
        <p:spPr>
          <a:xfrm>
            <a:off x="7444415" y="736600"/>
            <a:ext cx="226386" cy="211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CFCC9C3-634D-D447-B2C0-2BDF3C5E4271}"/>
              </a:ext>
            </a:extLst>
          </p:cNvPr>
          <p:cNvSpPr/>
          <p:nvPr/>
        </p:nvSpPr>
        <p:spPr>
          <a:xfrm>
            <a:off x="7906932" y="1523284"/>
            <a:ext cx="226386" cy="211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D5C7B6B-9049-E74B-9736-6251E52D9B65}"/>
              </a:ext>
            </a:extLst>
          </p:cNvPr>
          <p:cNvSpPr/>
          <p:nvPr/>
        </p:nvSpPr>
        <p:spPr>
          <a:xfrm>
            <a:off x="8050506" y="3153544"/>
            <a:ext cx="1950098" cy="1891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C0A464-E399-174D-A793-4B23169477E0}"/>
              </a:ext>
            </a:extLst>
          </p:cNvPr>
          <p:cNvSpPr/>
          <p:nvPr/>
        </p:nvSpPr>
        <p:spPr>
          <a:xfrm>
            <a:off x="4882066" y="3014243"/>
            <a:ext cx="1069440" cy="2272860"/>
          </a:xfrm>
          <a:prstGeom prst="rect">
            <a:avLst/>
          </a:prstGeom>
          <a:solidFill>
            <a:srgbClr val="0B2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BFB4D219-86A4-1A42-A4A2-84F4A8248407}"/>
              </a:ext>
            </a:extLst>
          </p:cNvPr>
          <p:cNvSpPr/>
          <p:nvPr/>
        </p:nvSpPr>
        <p:spPr>
          <a:xfrm>
            <a:off x="3925744" y="2176354"/>
            <a:ext cx="3923321" cy="385411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638B410-1B74-7E4E-9B37-0DFAD5B7E9FC}"/>
              </a:ext>
            </a:extLst>
          </p:cNvPr>
          <p:cNvCxnSpPr>
            <a:cxnSpLocks/>
          </p:cNvCxnSpPr>
          <p:nvPr/>
        </p:nvCxnSpPr>
        <p:spPr>
          <a:xfrm flipH="1">
            <a:off x="5087204" y="817562"/>
            <a:ext cx="2346294" cy="2713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0BFCF8C-9CC5-0043-9547-DE5AEE613BF6}"/>
              </a:ext>
            </a:extLst>
          </p:cNvPr>
          <p:cNvCxnSpPr>
            <a:cxnSpLocks/>
          </p:cNvCxnSpPr>
          <p:nvPr/>
        </p:nvCxnSpPr>
        <p:spPr>
          <a:xfrm flipH="1">
            <a:off x="6863406" y="876481"/>
            <a:ext cx="808304" cy="32227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DEA22BF-0E9A-4549-80BE-FFBF000701E7}"/>
              </a:ext>
            </a:extLst>
          </p:cNvPr>
          <p:cNvCxnSpPr>
            <a:cxnSpLocks/>
          </p:cNvCxnSpPr>
          <p:nvPr/>
        </p:nvCxnSpPr>
        <p:spPr>
          <a:xfrm>
            <a:off x="4913308" y="4027198"/>
            <a:ext cx="338451" cy="0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B3F6B91-166D-9540-A04D-D3B55F844A6E}"/>
              </a:ext>
            </a:extLst>
          </p:cNvPr>
          <p:cNvSpPr txBox="1"/>
          <p:nvPr/>
        </p:nvSpPr>
        <p:spPr>
          <a:xfrm>
            <a:off x="5174414" y="361266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Roman" panose="02000503020000020003" pitchFamily="2" charset="0"/>
              </a:rPr>
              <a:t>e</a:t>
            </a:r>
            <a:r>
              <a:rPr lang="en-GB" baseline="30000" dirty="0">
                <a:solidFill>
                  <a:schemeClr val="bg1"/>
                </a:solidFill>
                <a:latin typeface="Avenir Roman" panose="02000503020000020003" pitchFamily="2" charset="0"/>
              </a:rPr>
              <a:t>-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DB3E8F1-099F-E84A-A47F-2068465F7460}"/>
              </a:ext>
            </a:extLst>
          </p:cNvPr>
          <p:cNvSpPr/>
          <p:nvPr/>
        </p:nvSpPr>
        <p:spPr>
          <a:xfrm>
            <a:off x="5291470" y="4006466"/>
            <a:ext cx="69053" cy="70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8A20B6CE-A4D1-DE44-A4DF-00B667ADC254}"/>
              </a:ext>
            </a:extLst>
          </p:cNvPr>
          <p:cNvCxnSpPr>
            <a:cxnSpLocks/>
          </p:cNvCxnSpPr>
          <p:nvPr/>
        </p:nvCxnSpPr>
        <p:spPr>
          <a:xfrm>
            <a:off x="5364794" y="4057381"/>
            <a:ext cx="831282" cy="2984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Donut 84">
            <a:extLst>
              <a:ext uri="{FF2B5EF4-FFF2-40B4-BE49-F238E27FC236}">
                <a16:creationId xmlns:a16="http://schemas.microsoft.com/office/drawing/2014/main" id="{BB2F1695-140B-4246-B51D-39CC6C8E8386}"/>
              </a:ext>
            </a:extLst>
          </p:cNvPr>
          <p:cNvSpPr/>
          <p:nvPr/>
        </p:nvSpPr>
        <p:spPr>
          <a:xfrm>
            <a:off x="7070802" y="2179647"/>
            <a:ext cx="3923321" cy="385411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BCCD91F-56D7-E642-A5B1-E8A2E85CD7E1}"/>
              </a:ext>
            </a:extLst>
          </p:cNvPr>
          <p:cNvCxnSpPr>
            <a:cxnSpLocks/>
          </p:cNvCxnSpPr>
          <p:nvPr/>
        </p:nvCxnSpPr>
        <p:spPr>
          <a:xfrm>
            <a:off x="7901604" y="1629116"/>
            <a:ext cx="148902" cy="24701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C3E9E32-0D74-624F-AE5A-6D746E72FB05}"/>
              </a:ext>
            </a:extLst>
          </p:cNvPr>
          <p:cNvCxnSpPr>
            <a:cxnSpLocks/>
          </p:cNvCxnSpPr>
          <p:nvPr/>
        </p:nvCxnSpPr>
        <p:spPr>
          <a:xfrm>
            <a:off x="8119979" y="1556083"/>
            <a:ext cx="1595040" cy="18744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34EF6BD-EF6F-CE4D-8EDC-10B4D66C1595}"/>
              </a:ext>
            </a:extLst>
          </p:cNvPr>
          <p:cNvCxnSpPr>
            <a:cxnSpLocks/>
          </p:cNvCxnSpPr>
          <p:nvPr/>
        </p:nvCxnSpPr>
        <p:spPr>
          <a:xfrm>
            <a:off x="8077608" y="4098236"/>
            <a:ext cx="338451" cy="0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C8524483-4151-9D4C-8557-6795EF475758}"/>
              </a:ext>
            </a:extLst>
          </p:cNvPr>
          <p:cNvSpPr txBox="1"/>
          <p:nvPr/>
        </p:nvSpPr>
        <p:spPr>
          <a:xfrm>
            <a:off x="8338714" y="368370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</a:t>
            </a:r>
            <a:r>
              <a:rPr lang="en-GB" baseline="30000" dirty="0">
                <a:latin typeface="Avenir Roman" panose="02000503020000020003" pitchFamily="2" charset="0"/>
              </a:rPr>
              <a:t>-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4AFD373-C90B-AE49-9016-5D622407837A}"/>
              </a:ext>
            </a:extLst>
          </p:cNvPr>
          <p:cNvSpPr/>
          <p:nvPr/>
        </p:nvSpPr>
        <p:spPr>
          <a:xfrm>
            <a:off x="8455770" y="4077504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7605242-269E-6A48-BC63-E18E49AC21FD}"/>
              </a:ext>
            </a:extLst>
          </p:cNvPr>
          <p:cNvCxnSpPr>
            <a:cxnSpLocks/>
          </p:cNvCxnSpPr>
          <p:nvPr/>
        </p:nvCxnSpPr>
        <p:spPr>
          <a:xfrm>
            <a:off x="8529094" y="4128419"/>
            <a:ext cx="831282" cy="2984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A26314D4-3EC8-BF45-9DF1-CD0F12876C7C}"/>
              </a:ext>
            </a:extLst>
          </p:cNvPr>
          <p:cNvSpPr/>
          <p:nvPr/>
        </p:nvSpPr>
        <p:spPr>
          <a:xfrm>
            <a:off x="7714768" y="5958791"/>
            <a:ext cx="1438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Gas vs Solid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C7A25A5-A3DD-3346-B115-3BC203A2A0D0}"/>
              </a:ext>
            </a:extLst>
          </p:cNvPr>
          <p:cNvCxnSpPr>
            <a:cxnSpLocks/>
          </p:cNvCxnSpPr>
          <p:nvPr/>
        </p:nvCxnSpPr>
        <p:spPr>
          <a:xfrm>
            <a:off x="5359975" y="4053035"/>
            <a:ext cx="591646" cy="21416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73D13CE9-C070-1B41-9B5F-6AA673B0121F}"/>
              </a:ext>
            </a:extLst>
          </p:cNvPr>
          <p:cNvSpPr/>
          <p:nvPr/>
        </p:nvSpPr>
        <p:spPr>
          <a:xfrm>
            <a:off x="4697934" y="5115973"/>
            <a:ext cx="24727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>
                <a:latin typeface="Avenir Roman" panose="02000503020000020003" pitchFamily="2" charset="0"/>
              </a:rPr>
              <a:t>gammas in the </a:t>
            </a:r>
            <a:r>
              <a:rPr lang="sv-SE" sz="1400" dirty="0" err="1">
                <a:latin typeface="Avenir Roman" panose="02000503020000020003" pitchFamily="2" charset="0"/>
              </a:rPr>
              <a:t>walls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can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only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result</a:t>
            </a:r>
            <a:r>
              <a:rPr lang="sv-SE" sz="1400" dirty="0">
                <a:latin typeface="Avenir Roman" panose="02000503020000020003" pitchFamily="2" charset="0"/>
              </a:rPr>
              <a:t> in a signal </a:t>
            </a:r>
            <a:r>
              <a:rPr lang="sv-SE" sz="1400" dirty="0" err="1">
                <a:latin typeface="Avenir Roman" panose="02000503020000020003" pitchFamily="2" charset="0"/>
              </a:rPr>
              <a:t>if</a:t>
            </a:r>
            <a:r>
              <a:rPr lang="sv-SE" sz="1400" dirty="0">
                <a:latin typeface="Avenir Roman" panose="02000503020000020003" pitchFamily="2" charset="0"/>
              </a:rPr>
              <a:t> the </a:t>
            </a:r>
            <a:r>
              <a:rPr lang="sv-SE" sz="1400" dirty="0" err="1">
                <a:latin typeface="Avenir Roman" panose="02000503020000020003" pitchFamily="2" charset="0"/>
              </a:rPr>
              <a:t>electron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reaches</a:t>
            </a:r>
            <a:r>
              <a:rPr lang="sv-SE" sz="1400" dirty="0">
                <a:latin typeface="Avenir Roman" panose="02000503020000020003" pitchFamily="2" charset="0"/>
              </a:rPr>
              <a:t> the gas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023FAB0-FE43-6A42-9484-354A897179E1}"/>
              </a:ext>
            </a:extLst>
          </p:cNvPr>
          <p:cNvSpPr/>
          <p:nvPr/>
        </p:nvSpPr>
        <p:spPr>
          <a:xfrm>
            <a:off x="8050506" y="5115973"/>
            <a:ext cx="2316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 err="1">
                <a:latin typeface="Avenir Roman" panose="02000503020000020003" pitchFamily="2" charset="0"/>
              </a:rPr>
              <a:t>photons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interacting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with</a:t>
            </a:r>
            <a:r>
              <a:rPr lang="sv-SE" sz="1400" dirty="0">
                <a:latin typeface="Avenir Roman" panose="02000503020000020003" pitchFamily="2" charset="0"/>
              </a:rPr>
              <a:t> the gas </a:t>
            </a:r>
            <a:r>
              <a:rPr lang="sv-SE" sz="1400" dirty="0" err="1">
                <a:latin typeface="Avenir Roman" panose="02000503020000020003" pitchFamily="2" charset="0"/>
              </a:rPr>
              <a:t>are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guaranteed</a:t>
            </a:r>
            <a:r>
              <a:rPr lang="sv-SE" sz="1400" dirty="0">
                <a:latin typeface="Avenir Roman" panose="02000503020000020003" pitchFamily="2" charset="0"/>
              </a:rPr>
              <a:t> to </a:t>
            </a:r>
            <a:r>
              <a:rPr lang="sv-SE" sz="1400" dirty="0" err="1">
                <a:latin typeface="Avenir Roman" panose="02000503020000020003" pitchFamily="2" charset="0"/>
              </a:rPr>
              <a:t>generate</a:t>
            </a:r>
            <a:r>
              <a:rPr lang="sv-SE" sz="1400" dirty="0">
                <a:latin typeface="Avenir Roman" panose="02000503020000020003" pitchFamily="2" charset="0"/>
              </a:rPr>
              <a:t> a signal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F429A54-96F0-AD47-AA77-DA75CEA1BAA7}"/>
              </a:ext>
            </a:extLst>
          </p:cNvPr>
          <p:cNvSpPr/>
          <p:nvPr/>
        </p:nvSpPr>
        <p:spPr>
          <a:xfrm>
            <a:off x="8984442" y="3185734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CEC3BA1-4411-F745-9272-D8F873C936FD}"/>
              </a:ext>
            </a:extLst>
          </p:cNvPr>
          <p:cNvSpPr/>
          <p:nvPr/>
        </p:nvSpPr>
        <p:spPr>
          <a:xfrm>
            <a:off x="5924240" y="3247280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97BD50B-6803-5041-A8FB-E8C474A8CF8E}"/>
              </a:ext>
            </a:extLst>
          </p:cNvPr>
          <p:cNvSpPr/>
          <p:nvPr/>
        </p:nvSpPr>
        <p:spPr>
          <a:xfrm>
            <a:off x="5305264" y="3248553"/>
            <a:ext cx="67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Roman" panose="02000503020000020003" pitchFamily="2" charset="0"/>
              </a:rPr>
              <a:t>solid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9244F15-6931-274F-82D2-F0F569C9050A}"/>
              </a:ext>
            </a:extLst>
          </p:cNvPr>
          <p:cNvSpPr/>
          <p:nvPr/>
        </p:nvSpPr>
        <p:spPr>
          <a:xfrm>
            <a:off x="4913308" y="3153544"/>
            <a:ext cx="1950098" cy="1891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277D7-35C3-454A-9092-B7E312D1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228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sz="2800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E2DA3D6-78C9-AA4D-8C90-8CBEF4E498D9}"/>
              </a:ext>
            </a:extLst>
          </p:cNvPr>
          <p:cNvCxnSpPr>
            <a:cxnSpLocks/>
          </p:cNvCxnSpPr>
          <p:nvPr/>
        </p:nvCxnSpPr>
        <p:spPr>
          <a:xfrm flipV="1">
            <a:off x="955982" y="2912501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6E8A0C-DCC8-A549-BFF1-539214E5AE30}"/>
              </a:ext>
            </a:extLst>
          </p:cNvPr>
          <p:cNvCxnSpPr>
            <a:cxnSpLocks/>
          </p:cNvCxnSpPr>
          <p:nvPr/>
        </p:nvCxnSpPr>
        <p:spPr>
          <a:xfrm flipH="1">
            <a:off x="2458895" y="2662395"/>
            <a:ext cx="527128" cy="2814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FF44FB-6703-594E-8BAB-E1BDE43C8BC8}"/>
              </a:ext>
            </a:extLst>
          </p:cNvPr>
          <p:cNvSpPr/>
          <p:nvPr/>
        </p:nvSpPr>
        <p:spPr>
          <a:xfrm>
            <a:off x="2806939" y="2367200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electrons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64D0E5-25BA-9E40-B244-EB6B0EFBD385}"/>
              </a:ext>
            </a:extLst>
          </p:cNvPr>
          <p:cNvSpPr/>
          <p:nvPr/>
        </p:nvSpPr>
        <p:spPr>
          <a:xfrm>
            <a:off x="7550489" y="559428"/>
            <a:ext cx="1358143" cy="1375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6E837CF-7939-BF4D-8BDE-0BB1B39282D5}"/>
              </a:ext>
            </a:extLst>
          </p:cNvPr>
          <p:cNvCxnSpPr>
            <a:cxnSpLocks/>
          </p:cNvCxnSpPr>
          <p:nvPr/>
        </p:nvCxnSpPr>
        <p:spPr>
          <a:xfrm flipV="1">
            <a:off x="6790660" y="833060"/>
            <a:ext cx="759829" cy="6535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DA484C-5D18-344D-97A9-C4E9F8691930}"/>
              </a:ext>
            </a:extLst>
          </p:cNvPr>
          <p:cNvCxnSpPr>
            <a:cxnSpLocks/>
          </p:cNvCxnSpPr>
          <p:nvPr/>
        </p:nvCxnSpPr>
        <p:spPr>
          <a:xfrm>
            <a:off x="7548525" y="839595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7707362F-299D-BF45-9E8C-06D26BC870DC}"/>
              </a:ext>
            </a:extLst>
          </p:cNvPr>
          <p:cNvSpPr/>
          <p:nvPr/>
        </p:nvSpPr>
        <p:spPr>
          <a:xfrm>
            <a:off x="7718056" y="90914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6B3478-B7C7-C74B-AFC6-D1B6F7BAFA30}"/>
              </a:ext>
            </a:extLst>
          </p:cNvPr>
          <p:cNvCxnSpPr>
            <a:cxnSpLocks/>
          </p:cNvCxnSpPr>
          <p:nvPr/>
        </p:nvCxnSpPr>
        <p:spPr>
          <a:xfrm flipV="1">
            <a:off x="6806493" y="1614856"/>
            <a:ext cx="1198248" cy="11241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EBDB937-A99A-904F-9773-84BF8FCC02B1}"/>
              </a:ext>
            </a:extLst>
          </p:cNvPr>
          <p:cNvCxnSpPr>
            <a:cxnSpLocks/>
          </p:cNvCxnSpPr>
          <p:nvPr/>
        </p:nvCxnSpPr>
        <p:spPr>
          <a:xfrm>
            <a:off x="8020125" y="161369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D2129677-0F7B-4C48-83D5-BC35225CA4B5}"/>
              </a:ext>
            </a:extLst>
          </p:cNvPr>
          <p:cNvSpPr/>
          <p:nvPr/>
        </p:nvSpPr>
        <p:spPr>
          <a:xfrm>
            <a:off x="8247322" y="160314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9AD184-4BB4-A04C-83AA-4259A9BC24CB}"/>
              </a:ext>
            </a:extLst>
          </p:cNvPr>
          <p:cNvSpPr/>
          <p:nvPr/>
        </p:nvSpPr>
        <p:spPr>
          <a:xfrm>
            <a:off x="8376433" y="61128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3DE08-1EF2-C34F-AE0A-DF94420577AB}"/>
              </a:ext>
            </a:extLst>
          </p:cNvPr>
          <p:cNvSpPr/>
          <p:nvPr/>
        </p:nvSpPr>
        <p:spPr>
          <a:xfrm>
            <a:off x="7427481" y="219157"/>
            <a:ext cx="67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solid</a:t>
            </a:r>
            <a:endParaRPr lang="en-GB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159B4E2-018F-D941-8F4D-FC279CADE8DE}"/>
              </a:ext>
            </a:extLst>
          </p:cNvPr>
          <p:cNvCxnSpPr>
            <a:cxnSpLocks/>
            <a:stCxn id="72" idx="1"/>
          </p:cNvCxnSpPr>
          <p:nvPr/>
        </p:nvCxnSpPr>
        <p:spPr>
          <a:xfrm flipH="1">
            <a:off x="8101320" y="1106098"/>
            <a:ext cx="1197271" cy="519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57AE8-D859-1340-B77A-F8DFC18BD8BF}"/>
              </a:ext>
            </a:extLst>
          </p:cNvPr>
          <p:cNvSpPr/>
          <p:nvPr/>
        </p:nvSpPr>
        <p:spPr>
          <a:xfrm>
            <a:off x="9298591" y="921432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electrons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98588-6B96-004A-AACB-5EEC677878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5588" y="2989423"/>
            <a:ext cx="2807636" cy="32740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6523091D-8AA7-E841-BAD9-A050AA274BE5}"/>
              </a:ext>
            </a:extLst>
          </p:cNvPr>
          <p:cNvSpPr/>
          <p:nvPr/>
        </p:nvSpPr>
        <p:spPr>
          <a:xfrm>
            <a:off x="4687305" y="2765300"/>
            <a:ext cx="1787669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venir Roman" panose="02000503020000020003" pitchFamily="2" charset="0"/>
              </a:rPr>
              <a:t>Gas dominates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285A8C6-2294-5F47-877E-33FF60F28E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2772" y="2954586"/>
            <a:ext cx="3316709" cy="327402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49681D81-84B2-1C4F-BECF-8E9DECD1EB6F}"/>
              </a:ext>
            </a:extLst>
          </p:cNvPr>
          <p:cNvSpPr/>
          <p:nvPr/>
        </p:nvSpPr>
        <p:spPr>
          <a:xfrm>
            <a:off x="9864130" y="3825877"/>
            <a:ext cx="1297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>
                <a:latin typeface="Avenir Roman" panose="02000503020000020003" pitchFamily="2" charset="0"/>
              </a:rPr>
              <a:t>240keV </a:t>
            </a:r>
          </a:p>
          <a:p>
            <a:pPr algn="ctr"/>
            <a:r>
              <a:rPr lang="sv-SE" sz="2400" dirty="0">
                <a:latin typeface="Avenir Roman" panose="02000503020000020003" pitchFamily="2" charset="0"/>
              </a:rPr>
              <a:t>gamma</a:t>
            </a:r>
            <a:endParaRPr lang="en-GB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6BFA897-7A29-D249-91F0-131C7A7017A5}"/>
              </a:ext>
            </a:extLst>
          </p:cNvPr>
          <p:cNvSpPr/>
          <p:nvPr/>
        </p:nvSpPr>
        <p:spPr>
          <a:xfrm>
            <a:off x="4856738" y="40643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150 </a:t>
            </a:r>
            <a:r>
              <a:rPr lang="sv-SE" dirty="0" err="1">
                <a:latin typeface="Avenir Roman" panose="02000503020000020003" pitchFamily="2" charset="0"/>
              </a:rPr>
              <a:t>keV</a:t>
            </a:r>
            <a:r>
              <a:rPr lang="sv-SE" dirty="0">
                <a:latin typeface="Avenir Roman" panose="02000503020000020003" pitchFamily="2" charset="0"/>
              </a:rPr>
              <a:t> for </a:t>
            </a:r>
          </a:p>
          <a:p>
            <a:pPr algn="ctr"/>
            <a:r>
              <a:rPr lang="sv-SE" dirty="0">
                <a:latin typeface="Avenir Roman" panose="02000503020000020003" pitchFamily="2" charset="0"/>
              </a:rPr>
              <a:t>1 </a:t>
            </a:r>
            <a:r>
              <a:rPr lang="sv-SE" dirty="0" err="1">
                <a:latin typeface="Avenir Roman" panose="02000503020000020003" pitchFamily="2" charset="0"/>
              </a:rPr>
              <a:t>atm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of</a:t>
            </a:r>
            <a:r>
              <a:rPr lang="sv-SE" dirty="0">
                <a:latin typeface="Avenir Roman" panose="02000503020000020003" pitchFamily="2" charset="0"/>
              </a:rPr>
              <a:t> ArCO2 </a:t>
            </a:r>
          </a:p>
          <a:p>
            <a:pPr algn="ctr"/>
            <a:r>
              <a:rPr lang="sv-SE" dirty="0">
                <a:latin typeface="Avenir Roman" panose="02000503020000020003" pitchFamily="2" charset="0"/>
              </a:rPr>
              <a:t>and Al </a:t>
            </a:r>
            <a:r>
              <a:rPr lang="sv-SE" dirty="0" err="1">
                <a:latin typeface="Avenir Roman" panose="02000503020000020003" pitchFamily="2" charset="0"/>
              </a:rPr>
              <a:t>walls</a:t>
            </a:r>
            <a:r>
              <a:rPr lang="sv-SE" dirty="0">
                <a:latin typeface="Avenir Roman" panose="02000503020000020003" pitchFamily="2" charset="0"/>
              </a:rPr>
              <a:t> </a:t>
            </a:r>
          </a:p>
          <a:p>
            <a:pPr algn="ctr"/>
            <a:r>
              <a:rPr lang="sv-SE" dirty="0">
                <a:latin typeface="Avenir Roman" panose="02000503020000020003" pitchFamily="2" charset="0"/>
              </a:rPr>
              <a:t>is 50/50</a:t>
            </a:r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E8C6759-72E4-A34B-B299-7DD788A0E39F}"/>
              </a:ext>
            </a:extLst>
          </p:cNvPr>
          <p:cNvSpPr/>
          <p:nvPr/>
        </p:nvSpPr>
        <p:spPr>
          <a:xfrm>
            <a:off x="5027739" y="3785685"/>
            <a:ext cx="12186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>
                <a:latin typeface="Avenir Roman" panose="02000503020000020003" pitchFamily="2" charset="0"/>
              </a:rPr>
              <a:t>30keV</a:t>
            </a:r>
          </a:p>
          <a:p>
            <a:pPr algn="ctr"/>
            <a:r>
              <a:rPr lang="sv-SE" sz="2400" dirty="0">
                <a:latin typeface="Avenir Roman" panose="02000503020000020003" pitchFamily="2" charset="0"/>
              </a:rPr>
              <a:t>gamma</a:t>
            </a:r>
            <a:endParaRPr lang="en-GB" sz="24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E144B3B-BECC-844D-BD4A-6250A1586F60}"/>
              </a:ext>
            </a:extLst>
          </p:cNvPr>
          <p:cNvSpPr/>
          <p:nvPr/>
        </p:nvSpPr>
        <p:spPr>
          <a:xfrm>
            <a:off x="9580575" y="2756890"/>
            <a:ext cx="1920975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venir Roman" panose="02000503020000020003" pitchFamily="2" charset="0"/>
              </a:rPr>
              <a:t>Solid dominates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F2575CEA-54D3-1144-956D-8401C9D93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275" y="1857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(Simulations)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B05234E-A47D-9B44-8B81-EF1052AA447C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A.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Khaplanov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et al.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Investigation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gamma-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ray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based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thin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converter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films, JINST 8 P10025 (2013)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1306:6247) </a:t>
            </a:r>
            <a:endParaRPr lang="sv-SE" sz="1100" dirty="0">
              <a:solidFill>
                <a:schemeClr val="bg1"/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0CF7218-38B1-774A-A0E5-11F45496AAFF}"/>
              </a:ext>
            </a:extLst>
          </p:cNvPr>
          <p:cNvCxnSpPr>
            <a:cxnSpLocks/>
          </p:cNvCxnSpPr>
          <p:nvPr/>
        </p:nvCxnSpPr>
        <p:spPr>
          <a:xfrm>
            <a:off x="4546601" y="2689500"/>
            <a:ext cx="75475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44DAFF9C-F854-D747-B28B-2F369AE91934}"/>
              </a:ext>
            </a:extLst>
          </p:cNvPr>
          <p:cNvSpPr/>
          <p:nvPr/>
        </p:nvSpPr>
        <p:spPr>
          <a:xfrm>
            <a:off x="10771058" y="2303847"/>
            <a:ext cx="1485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Symbol" pitchFamily="2" charset="2"/>
              </a:rPr>
              <a:t>g</a:t>
            </a:r>
            <a:r>
              <a:rPr lang="en-GB" dirty="0">
                <a:latin typeface="Avenir Roman" panose="02000503020000020003" pitchFamily="2" charset="0"/>
              </a:rPr>
              <a:t>–ray energy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0711258-E321-FF44-857B-67A105555E76}"/>
              </a:ext>
            </a:extLst>
          </p:cNvPr>
          <p:cNvSpPr/>
          <p:nvPr/>
        </p:nvSpPr>
        <p:spPr>
          <a:xfrm>
            <a:off x="7714768" y="5958791"/>
            <a:ext cx="1438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Gas vs Solid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CC1765A-E394-7F4D-9768-04BC1600D1CD}"/>
              </a:ext>
            </a:extLst>
          </p:cNvPr>
          <p:cNvCxnSpPr>
            <a:cxnSpLocks/>
          </p:cNvCxnSpPr>
          <p:nvPr/>
        </p:nvCxnSpPr>
        <p:spPr>
          <a:xfrm>
            <a:off x="5563232" y="2394840"/>
            <a:ext cx="0" cy="36205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C20D849-05A8-D048-8190-ACCE0E3CF5C5}"/>
              </a:ext>
            </a:extLst>
          </p:cNvPr>
          <p:cNvCxnSpPr>
            <a:cxnSpLocks/>
          </p:cNvCxnSpPr>
          <p:nvPr/>
        </p:nvCxnSpPr>
        <p:spPr>
          <a:xfrm>
            <a:off x="7904738" y="2394840"/>
            <a:ext cx="0" cy="36205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0844CB7-2A38-E040-939D-F7C78D0EAF0B}"/>
              </a:ext>
            </a:extLst>
          </p:cNvPr>
          <p:cNvCxnSpPr>
            <a:cxnSpLocks/>
          </p:cNvCxnSpPr>
          <p:nvPr/>
        </p:nvCxnSpPr>
        <p:spPr>
          <a:xfrm>
            <a:off x="10512705" y="2394840"/>
            <a:ext cx="0" cy="36205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FE60F3E-3241-B540-87FA-390340B3D78A}"/>
              </a:ext>
            </a:extLst>
          </p:cNvPr>
          <p:cNvSpPr/>
          <p:nvPr/>
        </p:nvSpPr>
        <p:spPr>
          <a:xfrm>
            <a:off x="5173086" y="207532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008300"/>
                </a:solidFill>
                <a:latin typeface="Avenir Roman" panose="02000503020000020003" pitchFamily="2" charset="0"/>
              </a:rPr>
              <a:t>30keV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73EA6C3-1197-CE45-A50B-6A8E439F3D94}"/>
              </a:ext>
            </a:extLst>
          </p:cNvPr>
          <p:cNvSpPr/>
          <p:nvPr/>
        </p:nvSpPr>
        <p:spPr>
          <a:xfrm>
            <a:off x="7444440" y="2090793"/>
            <a:ext cx="95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150keV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3D96ACA-BAB8-F14B-84AA-DEF5FED60284}"/>
              </a:ext>
            </a:extLst>
          </p:cNvPr>
          <p:cNvSpPr/>
          <p:nvPr/>
        </p:nvSpPr>
        <p:spPr>
          <a:xfrm>
            <a:off x="10035651" y="2052776"/>
            <a:ext cx="95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240keV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D70AB6-EAF4-0C44-8DCB-DDFC695F2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118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sz="2800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E2DA3D6-78C9-AA4D-8C90-8CBEF4E498D9}"/>
              </a:ext>
            </a:extLst>
          </p:cNvPr>
          <p:cNvCxnSpPr>
            <a:cxnSpLocks/>
          </p:cNvCxnSpPr>
          <p:nvPr/>
        </p:nvCxnSpPr>
        <p:spPr>
          <a:xfrm flipV="1">
            <a:off x="955982" y="2912501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6E8A0C-DCC8-A549-BFF1-539214E5AE30}"/>
              </a:ext>
            </a:extLst>
          </p:cNvPr>
          <p:cNvCxnSpPr>
            <a:cxnSpLocks/>
          </p:cNvCxnSpPr>
          <p:nvPr/>
        </p:nvCxnSpPr>
        <p:spPr>
          <a:xfrm flipH="1">
            <a:off x="2458895" y="2662395"/>
            <a:ext cx="527128" cy="2814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FF44FB-6703-594E-8BAB-E1BDE43C8BC8}"/>
              </a:ext>
            </a:extLst>
          </p:cNvPr>
          <p:cNvSpPr/>
          <p:nvPr/>
        </p:nvSpPr>
        <p:spPr>
          <a:xfrm>
            <a:off x="2806939" y="2367200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electrons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64D0E5-25BA-9E40-B244-EB6B0EFBD385}"/>
              </a:ext>
            </a:extLst>
          </p:cNvPr>
          <p:cNvSpPr/>
          <p:nvPr/>
        </p:nvSpPr>
        <p:spPr>
          <a:xfrm>
            <a:off x="7550489" y="559428"/>
            <a:ext cx="1358143" cy="1375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6E837CF-7939-BF4D-8BDE-0BB1B39282D5}"/>
              </a:ext>
            </a:extLst>
          </p:cNvPr>
          <p:cNvCxnSpPr>
            <a:cxnSpLocks/>
          </p:cNvCxnSpPr>
          <p:nvPr/>
        </p:nvCxnSpPr>
        <p:spPr>
          <a:xfrm flipV="1">
            <a:off x="6790660" y="833060"/>
            <a:ext cx="759829" cy="6535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DA484C-5D18-344D-97A9-C4E9F8691930}"/>
              </a:ext>
            </a:extLst>
          </p:cNvPr>
          <p:cNvCxnSpPr>
            <a:cxnSpLocks/>
          </p:cNvCxnSpPr>
          <p:nvPr/>
        </p:nvCxnSpPr>
        <p:spPr>
          <a:xfrm>
            <a:off x="7548525" y="839595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7707362F-299D-BF45-9E8C-06D26BC870DC}"/>
              </a:ext>
            </a:extLst>
          </p:cNvPr>
          <p:cNvSpPr/>
          <p:nvPr/>
        </p:nvSpPr>
        <p:spPr>
          <a:xfrm>
            <a:off x="7718056" y="90914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6B3478-B7C7-C74B-AFC6-D1B6F7BAFA30}"/>
              </a:ext>
            </a:extLst>
          </p:cNvPr>
          <p:cNvCxnSpPr>
            <a:cxnSpLocks/>
          </p:cNvCxnSpPr>
          <p:nvPr/>
        </p:nvCxnSpPr>
        <p:spPr>
          <a:xfrm flipV="1">
            <a:off x="6806493" y="1614856"/>
            <a:ext cx="1198248" cy="11241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EBDB937-A99A-904F-9773-84BF8FCC02B1}"/>
              </a:ext>
            </a:extLst>
          </p:cNvPr>
          <p:cNvCxnSpPr>
            <a:cxnSpLocks/>
          </p:cNvCxnSpPr>
          <p:nvPr/>
        </p:nvCxnSpPr>
        <p:spPr>
          <a:xfrm>
            <a:off x="8020125" y="161369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D2129677-0F7B-4C48-83D5-BC35225CA4B5}"/>
              </a:ext>
            </a:extLst>
          </p:cNvPr>
          <p:cNvSpPr/>
          <p:nvPr/>
        </p:nvSpPr>
        <p:spPr>
          <a:xfrm>
            <a:off x="8247322" y="160314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9AD184-4BB4-A04C-83AA-4259A9BC24CB}"/>
              </a:ext>
            </a:extLst>
          </p:cNvPr>
          <p:cNvSpPr/>
          <p:nvPr/>
        </p:nvSpPr>
        <p:spPr>
          <a:xfrm>
            <a:off x="8376433" y="61128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3DE08-1EF2-C34F-AE0A-DF94420577AB}"/>
              </a:ext>
            </a:extLst>
          </p:cNvPr>
          <p:cNvSpPr/>
          <p:nvPr/>
        </p:nvSpPr>
        <p:spPr>
          <a:xfrm>
            <a:off x="7427481" y="219157"/>
            <a:ext cx="67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solid</a:t>
            </a:r>
            <a:endParaRPr lang="en-GB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159B4E2-018F-D941-8F4D-FC279CADE8DE}"/>
              </a:ext>
            </a:extLst>
          </p:cNvPr>
          <p:cNvCxnSpPr>
            <a:cxnSpLocks/>
            <a:stCxn id="72" idx="1"/>
          </p:cNvCxnSpPr>
          <p:nvPr/>
        </p:nvCxnSpPr>
        <p:spPr>
          <a:xfrm flipH="1">
            <a:off x="8101320" y="1106098"/>
            <a:ext cx="1197271" cy="51999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57AE8-D859-1340-B77A-F8DFC18BD8BF}"/>
              </a:ext>
            </a:extLst>
          </p:cNvPr>
          <p:cNvSpPr/>
          <p:nvPr/>
        </p:nvSpPr>
        <p:spPr>
          <a:xfrm>
            <a:off x="9298591" y="921432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electrons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98588-6B96-004A-AACB-5EEC677878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5588" y="2989423"/>
            <a:ext cx="2807636" cy="3274024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6523091D-8AA7-E841-BAD9-A050AA274BE5}"/>
              </a:ext>
            </a:extLst>
          </p:cNvPr>
          <p:cNvSpPr/>
          <p:nvPr/>
        </p:nvSpPr>
        <p:spPr>
          <a:xfrm>
            <a:off x="4687305" y="2765300"/>
            <a:ext cx="1787669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venir Roman" panose="02000503020000020003" pitchFamily="2" charset="0"/>
              </a:rPr>
              <a:t>Gas dominates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D285A8C6-2294-5F47-877E-33FF60F28E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2772" y="2954586"/>
            <a:ext cx="3316709" cy="3274024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49681D81-84B2-1C4F-BECF-8E9DECD1EB6F}"/>
              </a:ext>
            </a:extLst>
          </p:cNvPr>
          <p:cNvSpPr/>
          <p:nvPr/>
        </p:nvSpPr>
        <p:spPr>
          <a:xfrm>
            <a:off x="9864130" y="3825877"/>
            <a:ext cx="1297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>
                <a:latin typeface="Avenir Roman" panose="02000503020000020003" pitchFamily="2" charset="0"/>
              </a:rPr>
              <a:t>240keV </a:t>
            </a:r>
          </a:p>
          <a:p>
            <a:pPr algn="ctr"/>
            <a:r>
              <a:rPr lang="sv-SE" sz="2400" dirty="0">
                <a:latin typeface="Avenir Roman" panose="02000503020000020003" pitchFamily="2" charset="0"/>
              </a:rPr>
              <a:t>gamma</a:t>
            </a:r>
            <a:endParaRPr lang="en-GB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6BFA897-7A29-D249-91F0-131C7A7017A5}"/>
              </a:ext>
            </a:extLst>
          </p:cNvPr>
          <p:cNvSpPr/>
          <p:nvPr/>
        </p:nvSpPr>
        <p:spPr>
          <a:xfrm>
            <a:off x="4856738" y="406438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150 </a:t>
            </a:r>
            <a:r>
              <a:rPr lang="sv-SE" dirty="0" err="1">
                <a:latin typeface="Avenir Roman" panose="02000503020000020003" pitchFamily="2" charset="0"/>
              </a:rPr>
              <a:t>keV</a:t>
            </a:r>
            <a:r>
              <a:rPr lang="sv-SE" dirty="0">
                <a:latin typeface="Avenir Roman" panose="02000503020000020003" pitchFamily="2" charset="0"/>
              </a:rPr>
              <a:t> for </a:t>
            </a:r>
          </a:p>
          <a:p>
            <a:pPr algn="ctr"/>
            <a:r>
              <a:rPr lang="sv-SE" dirty="0">
                <a:latin typeface="Avenir Roman" panose="02000503020000020003" pitchFamily="2" charset="0"/>
              </a:rPr>
              <a:t>1 </a:t>
            </a:r>
            <a:r>
              <a:rPr lang="sv-SE" dirty="0" err="1">
                <a:latin typeface="Avenir Roman" panose="02000503020000020003" pitchFamily="2" charset="0"/>
              </a:rPr>
              <a:t>atm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of</a:t>
            </a:r>
            <a:r>
              <a:rPr lang="sv-SE" dirty="0">
                <a:latin typeface="Avenir Roman" panose="02000503020000020003" pitchFamily="2" charset="0"/>
              </a:rPr>
              <a:t> ArCO2 </a:t>
            </a:r>
          </a:p>
          <a:p>
            <a:pPr algn="ctr"/>
            <a:r>
              <a:rPr lang="sv-SE" dirty="0">
                <a:latin typeface="Avenir Roman" panose="02000503020000020003" pitchFamily="2" charset="0"/>
              </a:rPr>
              <a:t>and Al </a:t>
            </a:r>
            <a:r>
              <a:rPr lang="sv-SE" dirty="0" err="1">
                <a:latin typeface="Avenir Roman" panose="02000503020000020003" pitchFamily="2" charset="0"/>
              </a:rPr>
              <a:t>walls</a:t>
            </a:r>
            <a:r>
              <a:rPr lang="sv-SE" dirty="0">
                <a:latin typeface="Avenir Roman" panose="02000503020000020003" pitchFamily="2" charset="0"/>
              </a:rPr>
              <a:t> </a:t>
            </a:r>
          </a:p>
          <a:p>
            <a:pPr algn="ctr"/>
            <a:r>
              <a:rPr lang="sv-SE" dirty="0">
                <a:latin typeface="Avenir Roman" panose="02000503020000020003" pitchFamily="2" charset="0"/>
              </a:rPr>
              <a:t>is 50/50</a:t>
            </a:r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E8C6759-72E4-A34B-B299-7DD788A0E39F}"/>
              </a:ext>
            </a:extLst>
          </p:cNvPr>
          <p:cNvSpPr/>
          <p:nvPr/>
        </p:nvSpPr>
        <p:spPr>
          <a:xfrm>
            <a:off x="5027739" y="3785685"/>
            <a:ext cx="12186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dirty="0">
                <a:latin typeface="Avenir Roman" panose="02000503020000020003" pitchFamily="2" charset="0"/>
              </a:rPr>
              <a:t>30keV</a:t>
            </a:r>
          </a:p>
          <a:p>
            <a:pPr algn="ctr"/>
            <a:r>
              <a:rPr lang="sv-SE" sz="2400" dirty="0">
                <a:latin typeface="Avenir Roman" panose="02000503020000020003" pitchFamily="2" charset="0"/>
              </a:rPr>
              <a:t>gamma</a:t>
            </a:r>
            <a:endParaRPr lang="en-GB" sz="24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E144B3B-BECC-844D-BD4A-6250A1586F60}"/>
              </a:ext>
            </a:extLst>
          </p:cNvPr>
          <p:cNvSpPr/>
          <p:nvPr/>
        </p:nvSpPr>
        <p:spPr>
          <a:xfrm>
            <a:off x="9580575" y="2756890"/>
            <a:ext cx="1920975" cy="36933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Avenir Roman" panose="02000503020000020003" pitchFamily="2" charset="0"/>
              </a:rPr>
              <a:t>Solid dominates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8" name="Text Box 7">
            <a:extLst>
              <a:ext uri="{FF2B5EF4-FFF2-40B4-BE49-F238E27FC236}">
                <a16:creationId xmlns:a16="http://schemas.microsoft.com/office/drawing/2014/main" id="{F2575CEA-54D3-1144-956D-8401C9D93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4275" y="1857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(Simulations)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B05234E-A47D-9B44-8B81-EF1052AA447C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A.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Khaplanov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et al.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Investigation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gamma-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ray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based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thin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converter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films, JINST 8 P10025 (2013)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1306:6247) </a:t>
            </a:r>
            <a:endParaRPr lang="sv-SE" sz="1100" dirty="0">
              <a:solidFill>
                <a:schemeClr val="bg1"/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0CF7218-38B1-774A-A0E5-11F45496AAFF}"/>
              </a:ext>
            </a:extLst>
          </p:cNvPr>
          <p:cNvCxnSpPr>
            <a:cxnSpLocks/>
          </p:cNvCxnSpPr>
          <p:nvPr/>
        </p:nvCxnSpPr>
        <p:spPr>
          <a:xfrm>
            <a:off x="4546601" y="2689500"/>
            <a:ext cx="754759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44DAFF9C-F854-D747-B28B-2F369AE91934}"/>
              </a:ext>
            </a:extLst>
          </p:cNvPr>
          <p:cNvSpPr/>
          <p:nvPr/>
        </p:nvSpPr>
        <p:spPr>
          <a:xfrm>
            <a:off x="10771058" y="2303847"/>
            <a:ext cx="1485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Symbol" pitchFamily="2" charset="2"/>
              </a:rPr>
              <a:t>g</a:t>
            </a:r>
            <a:r>
              <a:rPr lang="en-GB" dirty="0">
                <a:latin typeface="Avenir Roman" panose="02000503020000020003" pitchFamily="2" charset="0"/>
              </a:rPr>
              <a:t>–ray energy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0711258-E321-FF44-857B-67A105555E76}"/>
              </a:ext>
            </a:extLst>
          </p:cNvPr>
          <p:cNvSpPr/>
          <p:nvPr/>
        </p:nvSpPr>
        <p:spPr>
          <a:xfrm>
            <a:off x="7714768" y="5958791"/>
            <a:ext cx="1438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Gas vs Solid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3CC1765A-E394-7F4D-9768-04BC1600D1CD}"/>
              </a:ext>
            </a:extLst>
          </p:cNvPr>
          <p:cNvCxnSpPr>
            <a:cxnSpLocks/>
          </p:cNvCxnSpPr>
          <p:nvPr/>
        </p:nvCxnSpPr>
        <p:spPr>
          <a:xfrm>
            <a:off x="5563232" y="2394840"/>
            <a:ext cx="0" cy="36205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C20D849-05A8-D048-8190-ACCE0E3CF5C5}"/>
              </a:ext>
            </a:extLst>
          </p:cNvPr>
          <p:cNvCxnSpPr>
            <a:cxnSpLocks/>
          </p:cNvCxnSpPr>
          <p:nvPr/>
        </p:nvCxnSpPr>
        <p:spPr>
          <a:xfrm>
            <a:off x="7904738" y="2394840"/>
            <a:ext cx="0" cy="36205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0844CB7-2A38-E040-939D-F7C78D0EAF0B}"/>
              </a:ext>
            </a:extLst>
          </p:cNvPr>
          <p:cNvCxnSpPr>
            <a:cxnSpLocks/>
          </p:cNvCxnSpPr>
          <p:nvPr/>
        </p:nvCxnSpPr>
        <p:spPr>
          <a:xfrm>
            <a:off x="10512705" y="2394840"/>
            <a:ext cx="0" cy="36205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FE60F3E-3241-B540-87FA-390340B3D78A}"/>
              </a:ext>
            </a:extLst>
          </p:cNvPr>
          <p:cNvSpPr/>
          <p:nvPr/>
        </p:nvSpPr>
        <p:spPr>
          <a:xfrm>
            <a:off x="5173086" y="207532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008300"/>
                </a:solidFill>
                <a:latin typeface="Avenir Roman" panose="02000503020000020003" pitchFamily="2" charset="0"/>
              </a:rPr>
              <a:t>30keV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73EA6C3-1197-CE45-A50B-6A8E439F3D94}"/>
              </a:ext>
            </a:extLst>
          </p:cNvPr>
          <p:cNvSpPr/>
          <p:nvPr/>
        </p:nvSpPr>
        <p:spPr>
          <a:xfrm>
            <a:off x="7444440" y="2090793"/>
            <a:ext cx="95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150keV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3D96ACA-BAB8-F14B-84AA-DEF5FED60284}"/>
              </a:ext>
            </a:extLst>
          </p:cNvPr>
          <p:cNvSpPr/>
          <p:nvPr/>
        </p:nvSpPr>
        <p:spPr>
          <a:xfrm>
            <a:off x="10035651" y="2052776"/>
            <a:ext cx="95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240keV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09E5FB4-D792-A448-9DDC-C95CA3CD14EC}"/>
              </a:ext>
            </a:extLst>
          </p:cNvPr>
          <p:cNvSpPr/>
          <p:nvPr/>
        </p:nvSpPr>
        <p:spPr>
          <a:xfrm>
            <a:off x="89477" y="4912508"/>
            <a:ext cx="4258089" cy="1200329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Energy threshold generally 100-200keV</a:t>
            </a:r>
          </a:p>
          <a:p>
            <a:endParaRPr lang="en-GB" dirty="0">
              <a:latin typeface="Avenir Roman" panose="02000503020000020003" pitchFamily="2" charset="0"/>
            </a:endParaRPr>
          </a:p>
          <a:p>
            <a:endParaRPr lang="en-GB" dirty="0">
              <a:latin typeface="Avenir Roman" panose="02000503020000020003" pitchFamily="2" charset="0"/>
            </a:endParaRPr>
          </a:p>
          <a:p>
            <a:pPr algn="ctr"/>
            <a:r>
              <a:rPr lang="en-GB" b="1" dirty="0">
                <a:solidFill>
                  <a:srgbClr val="FF0000"/>
                </a:solidFill>
                <a:latin typeface="Avenir Roman" panose="02000503020000020003" pitchFamily="2" charset="0"/>
              </a:rPr>
              <a:t>Solid dominates 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24C820A-E901-794D-A0D1-E3F4278E0EDA}"/>
              </a:ext>
            </a:extLst>
          </p:cNvPr>
          <p:cNvCxnSpPr>
            <a:cxnSpLocks/>
          </p:cNvCxnSpPr>
          <p:nvPr/>
        </p:nvCxnSpPr>
        <p:spPr>
          <a:xfrm>
            <a:off x="2132651" y="5290001"/>
            <a:ext cx="0" cy="4989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A44AAD-8CEA-394B-8835-64104849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019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5A268DC-C3E7-1D45-B614-0BFF4570F1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144" y="333217"/>
            <a:ext cx="3899191" cy="270364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sz="2800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E2DA3D6-78C9-AA4D-8C90-8CBEF4E498D9}"/>
              </a:ext>
            </a:extLst>
          </p:cNvPr>
          <p:cNvCxnSpPr>
            <a:cxnSpLocks/>
          </p:cNvCxnSpPr>
          <p:nvPr/>
        </p:nvCxnSpPr>
        <p:spPr>
          <a:xfrm flipV="1">
            <a:off x="955982" y="2912501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6E8A0C-DCC8-A549-BFF1-539214E5AE30}"/>
              </a:ext>
            </a:extLst>
          </p:cNvPr>
          <p:cNvCxnSpPr>
            <a:cxnSpLocks/>
          </p:cNvCxnSpPr>
          <p:nvPr/>
        </p:nvCxnSpPr>
        <p:spPr>
          <a:xfrm flipH="1">
            <a:off x="2458895" y="2662395"/>
            <a:ext cx="527128" cy="2814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FF44FB-6703-594E-8BAB-E1BDE43C8BC8}"/>
              </a:ext>
            </a:extLst>
          </p:cNvPr>
          <p:cNvSpPr/>
          <p:nvPr/>
        </p:nvSpPr>
        <p:spPr>
          <a:xfrm>
            <a:off x="2806939" y="2367200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electrons</a:t>
            </a:r>
            <a:endParaRPr lang="en-GB" dirty="0"/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BD3FFB6D-1DFA-5D41-93F8-40BA39B67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648" y="135430"/>
            <a:ext cx="5698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Higher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pressure</a:t>
            </a:r>
            <a:r>
              <a:rPr lang="sv-SE" dirty="0">
                <a:latin typeface="Avenir Roman" panose="02000503020000020003" pitchFamily="2" charset="0"/>
              </a:rPr>
              <a:t> = </a:t>
            </a:r>
            <a:r>
              <a:rPr lang="sv-SE" dirty="0" err="1">
                <a:latin typeface="Avenir Roman" panose="02000503020000020003" pitchFamily="2" charset="0"/>
              </a:rPr>
              <a:t>higher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energy</a:t>
            </a:r>
            <a:r>
              <a:rPr lang="sv-SE" dirty="0">
                <a:latin typeface="Avenir Roman" panose="02000503020000020003" pitchFamily="2" charset="0"/>
              </a:rPr>
              <a:t> deposition</a:t>
            </a:r>
          </a:p>
        </p:txBody>
      </p:sp>
      <p:sp>
        <p:nvSpPr>
          <p:cNvPr id="57" name="Text Box 7">
            <a:extLst>
              <a:ext uri="{FF2B5EF4-FFF2-40B4-BE49-F238E27FC236}">
                <a16:creationId xmlns:a16="http://schemas.microsoft.com/office/drawing/2014/main" id="{472D4A97-C69E-6844-BBB7-951CF6F7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824" y="6018211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(Simulations)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705232-C3C9-9D42-A820-BD84AD383094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A.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Khaplanov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et al.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Investigation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gamma-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ray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based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thin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converter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films, JINST 8 P10025 (2013)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1306:6247) </a:t>
            </a:r>
            <a:endParaRPr lang="sv-SE" sz="1100" dirty="0">
              <a:solidFill>
                <a:schemeClr val="bg1"/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E9303C5-2810-AF48-9AF0-4B694C0B70FA}"/>
              </a:ext>
            </a:extLst>
          </p:cNvPr>
          <p:cNvCxnSpPr>
            <a:cxnSpLocks/>
          </p:cNvCxnSpPr>
          <p:nvPr/>
        </p:nvCxnSpPr>
        <p:spPr>
          <a:xfrm flipV="1">
            <a:off x="7862341" y="2136098"/>
            <a:ext cx="689548" cy="4673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1B7AD5-AF0E-0248-B909-ED456DD2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413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05A268DC-C3E7-1D45-B614-0BFF4570F1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144" y="333217"/>
            <a:ext cx="3899191" cy="270364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sz="2800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E2DA3D6-78C9-AA4D-8C90-8CBEF4E498D9}"/>
              </a:ext>
            </a:extLst>
          </p:cNvPr>
          <p:cNvCxnSpPr>
            <a:cxnSpLocks/>
          </p:cNvCxnSpPr>
          <p:nvPr/>
        </p:nvCxnSpPr>
        <p:spPr>
          <a:xfrm flipV="1">
            <a:off x="955982" y="2912501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6E8A0C-DCC8-A549-BFF1-539214E5AE30}"/>
              </a:ext>
            </a:extLst>
          </p:cNvPr>
          <p:cNvCxnSpPr>
            <a:cxnSpLocks/>
          </p:cNvCxnSpPr>
          <p:nvPr/>
        </p:nvCxnSpPr>
        <p:spPr>
          <a:xfrm flipH="1">
            <a:off x="2458895" y="2662395"/>
            <a:ext cx="527128" cy="2814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FF44FB-6703-594E-8BAB-E1BDE43C8BC8}"/>
              </a:ext>
            </a:extLst>
          </p:cNvPr>
          <p:cNvSpPr/>
          <p:nvPr/>
        </p:nvSpPr>
        <p:spPr>
          <a:xfrm>
            <a:off x="2806939" y="2367200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electrons</a:t>
            </a:r>
            <a:endParaRPr lang="en-GB" dirty="0"/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BD3FFB6D-1DFA-5D41-93F8-40BA39B67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648" y="135430"/>
            <a:ext cx="5698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Higher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pressure</a:t>
            </a:r>
            <a:r>
              <a:rPr lang="sv-SE" dirty="0">
                <a:latin typeface="Avenir Roman" panose="02000503020000020003" pitchFamily="2" charset="0"/>
              </a:rPr>
              <a:t> = </a:t>
            </a:r>
            <a:r>
              <a:rPr lang="sv-SE" dirty="0" err="1">
                <a:latin typeface="Avenir Roman" panose="02000503020000020003" pitchFamily="2" charset="0"/>
              </a:rPr>
              <a:t>higher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energy</a:t>
            </a:r>
            <a:r>
              <a:rPr lang="sv-SE" dirty="0">
                <a:latin typeface="Avenir Roman" panose="02000503020000020003" pitchFamily="2" charset="0"/>
              </a:rPr>
              <a:t> deposition</a:t>
            </a:r>
          </a:p>
        </p:txBody>
      </p:sp>
      <p:sp>
        <p:nvSpPr>
          <p:cNvPr id="57" name="Text Box 7">
            <a:extLst>
              <a:ext uri="{FF2B5EF4-FFF2-40B4-BE49-F238E27FC236}">
                <a16:creationId xmlns:a16="http://schemas.microsoft.com/office/drawing/2014/main" id="{472D4A97-C69E-6844-BBB7-951CF6F7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824" y="6018211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(Simulations)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2BE8938-D4DE-394F-BF69-1C9F9D2567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5827" y="3220202"/>
            <a:ext cx="5139070" cy="2870562"/>
          </a:xfrm>
          <a:prstGeom prst="rect">
            <a:avLst/>
          </a:prstGeom>
        </p:spPr>
      </p:pic>
      <p:sp>
        <p:nvSpPr>
          <p:cNvPr id="46" name="Text Box 7">
            <a:extLst>
              <a:ext uri="{FF2B5EF4-FFF2-40B4-BE49-F238E27FC236}">
                <a16:creationId xmlns:a16="http://schemas.microsoft.com/office/drawing/2014/main" id="{DF8D2FA7-75E8-7442-A051-28D142C69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188" y="2996131"/>
            <a:ext cx="5698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Higher</a:t>
            </a:r>
            <a:r>
              <a:rPr lang="sv-SE" dirty="0">
                <a:latin typeface="Avenir Roman" panose="02000503020000020003" pitchFamily="2" charset="0"/>
              </a:rPr>
              <a:t> gamma </a:t>
            </a:r>
            <a:r>
              <a:rPr lang="sv-SE" dirty="0" err="1">
                <a:latin typeface="Avenir Roman" panose="02000503020000020003" pitchFamily="2" charset="0"/>
              </a:rPr>
              <a:t>energy</a:t>
            </a:r>
            <a:r>
              <a:rPr lang="sv-SE" dirty="0">
                <a:latin typeface="Avenir Roman" panose="02000503020000020003" pitchFamily="2" charset="0"/>
              </a:rPr>
              <a:t> = </a:t>
            </a:r>
            <a:r>
              <a:rPr lang="sv-SE" dirty="0" err="1">
                <a:latin typeface="Avenir Roman" panose="02000503020000020003" pitchFamily="2" charset="0"/>
              </a:rPr>
              <a:t>higher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energy</a:t>
            </a:r>
            <a:r>
              <a:rPr lang="sv-SE" dirty="0">
                <a:latin typeface="Avenir Roman" panose="02000503020000020003" pitchFamily="2" charset="0"/>
              </a:rPr>
              <a:t> deposition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6DB140-9835-FE4F-9326-9C87EFA6C3A7}"/>
              </a:ext>
            </a:extLst>
          </p:cNvPr>
          <p:cNvSpPr/>
          <p:nvPr/>
        </p:nvSpPr>
        <p:spPr>
          <a:xfrm>
            <a:off x="3127375" y="4359673"/>
            <a:ext cx="3532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… BUT </a:t>
            </a:r>
            <a:r>
              <a:rPr lang="sv-SE" dirty="0" err="1">
                <a:solidFill>
                  <a:srgbClr val="0B24FB"/>
                </a:solidFill>
                <a:latin typeface="Helvetica" pitchFamily="2" charset="0"/>
              </a:rPr>
              <a:t>deposited</a:t>
            </a:r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 </a:t>
            </a:r>
            <a:r>
              <a:rPr lang="sv-SE" dirty="0" err="1">
                <a:solidFill>
                  <a:srgbClr val="0B24FB"/>
                </a:solidFill>
                <a:latin typeface="Helvetica" pitchFamily="2" charset="0"/>
              </a:rPr>
              <a:t>energies</a:t>
            </a:r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 </a:t>
            </a:r>
          </a:p>
          <a:p>
            <a:pPr algn="ctr"/>
            <a:r>
              <a:rPr lang="sv-SE" dirty="0" err="1">
                <a:solidFill>
                  <a:srgbClr val="0B24FB"/>
                </a:solidFill>
                <a:latin typeface="Helvetica" pitchFamily="2" charset="0"/>
              </a:rPr>
              <a:t>rarely</a:t>
            </a:r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 </a:t>
            </a:r>
            <a:r>
              <a:rPr lang="sv-SE" dirty="0" err="1">
                <a:solidFill>
                  <a:srgbClr val="0B24FB"/>
                </a:solidFill>
                <a:latin typeface="Helvetica" pitchFamily="2" charset="0"/>
              </a:rPr>
              <a:t>exceed</a:t>
            </a:r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 a </a:t>
            </a:r>
            <a:r>
              <a:rPr lang="sv-SE" dirty="0" err="1">
                <a:solidFill>
                  <a:srgbClr val="0B24FB"/>
                </a:solidFill>
                <a:latin typeface="Helvetica" pitchFamily="2" charset="0"/>
              </a:rPr>
              <a:t>few</a:t>
            </a:r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 tens </a:t>
            </a:r>
          </a:p>
          <a:p>
            <a:pPr algn="ctr"/>
            <a:r>
              <a:rPr lang="sv-SE" dirty="0" err="1">
                <a:solidFill>
                  <a:srgbClr val="0B24FB"/>
                </a:solidFill>
                <a:latin typeface="Helvetica" pitchFamily="2" charset="0"/>
              </a:rPr>
              <a:t>of</a:t>
            </a:r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 </a:t>
            </a:r>
            <a:r>
              <a:rPr lang="sv-SE" dirty="0" err="1">
                <a:solidFill>
                  <a:srgbClr val="0B24FB"/>
                </a:solidFill>
                <a:latin typeface="Helvetica" pitchFamily="2" charset="0"/>
              </a:rPr>
              <a:t>keV</a:t>
            </a:r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 </a:t>
            </a:r>
            <a:r>
              <a:rPr lang="sv-SE" dirty="0" err="1">
                <a:solidFill>
                  <a:srgbClr val="0B24FB"/>
                </a:solidFill>
                <a:latin typeface="Helvetica" pitchFamily="2" charset="0"/>
              </a:rPr>
              <a:t>regardless</a:t>
            </a:r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 </a:t>
            </a:r>
            <a:r>
              <a:rPr lang="sv-SE" dirty="0" err="1">
                <a:solidFill>
                  <a:srgbClr val="0B24FB"/>
                </a:solidFill>
                <a:latin typeface="Helvetica" pitchFamily="2" charset="0"/>
              </a:rPr>
              <a:t>of</a:t>
            </a:r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 </a:t>
            </a:r>
          </a:p>
          <a:p>
            <a:pPr algn="ctr"/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the </a:t>
            </a:r>
            <a:r>
              <a:rPr lang="sv-SE" dirty="0" err="1">
                <a:solidFill>
                  <a:srgbClr val="0B24FB"/>
                </a:solidFill>
                <a:latin typeface="Helvetica" pitchFamily="2" charset="0"/>
              </a:rPr>
              <a:t>primary</a:t>
            </a:r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 </a:t>
            </a:r>
            <a:r>
              <a:rPr lang="sv-SE" dirty="0" err="1">
                <a:solidFill>
                  <a:srgbClr val="0B24FB"/>
                </a:solidFill>
                <a:latin typeface="Helvetica" pitchFamily="2" charset="0"/>
              </a:rPr>
              <a:t>energy</a:t>
            </a:r>
            <a:endParaRPr lang="sv-SE" dirty="0">
              <a:solidFill>
                <a:srgbClr val="0B24FB"/>
              </a:solidFill>
              <a:effectLst/>
              <a:latin typeface="Helvetica" pitchFamily="2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130BA0-F838-0B43-96E3-C7C141E6B4C8}"/>
              </a:ext>
            </a:extLst>
          </p:cNvPr>
          <p:cNvCxnSpPr>
            <a:cxnSpLocks/>
          </p:cNvCxnSpPr>
          <p:nvPr/>
        </p:nvCxnSpPr>
        <p:spPr>
          <a:xfrm>
            <a:off x="6173188" y="5045681"/>
            <a:ext cx="3312718" cy="5838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7">
            <a:extLst>
              <a:ext uri="{FF2B5EF4-FFF2-40B4-BE49-F238E27FC236}">
                <a16:creationId xmlns:a16="http://schemas.microsoft.com/office/drawing/2014/main" id="{2840571F-83A3-E249-8E29-469578F43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407" y="4105521"/>
            <a:ext cx="3141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8MeV </a:t>
            </a:r>
            <a:r>
              <a:rPr lang="sv-SE" sz="1600" dirty="0" err="1">
                <a:solidFill>
                  <a:srgbClr val="0B24FB"/>
                </a:solidFill>
                <a:latin typeface="Avenir Roman" panose="02000503020000020003" pitchFamily="2" charset="0"/>
              </a:rPr>
              <a:t>incoming</a:t>
            </a:r>
            <a:r>
              <a:rPr lang="sv-SE" sz="1600" dirty="0">
                <a:solidFill>
                  <a:srgbClr val="0B24FB"/>
                </a:solidFill>
                <a:latin typeface="Avenir Roman" panose="02000503020000020003" pitchFamily="2" charset="0"/>
              </a:rPr>
              <a:t> gamma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06DE3B2-2379-7C48-8CB4-0235A0ACA133}"/>
              </a:ext>
            </a:extLst>
          </p:cNvPr>
          <p:cNvCxnSpPr>
            <a:cxnSpLocks/>
          </p:cNvCxnSpPr>
          <p:nvPr/>
        </p:nvCxnSpPr>
        <p:spPr>
          <a:xfrm flipH="1">
            <a:off x="7565254" y="4452131"/>
            <a:ext cx="729256" cy="327964"/>
          </a:xfrm>
          <a:prstGeom prst="straightConnector1">
            <a:avLst/>
          </a:prstGeom>
          <a:ln w="19050">
            <a:solidFill>
              <a:srgbClr val="0B24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CD65A1BC-4669-EB41-A885-C48E473AB9EF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A.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Khaplanov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et al.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Investigation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gamma-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ray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based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thin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converter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films, JINST 8 P10025 (2013)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1306:6247) </a:t>
            </a:r>
            <a:endParaRPr lang="sv-SE" sz="1100" dirty="0">
              <a:solidFill>
                <a:schemeClr val="bg1"/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A01BF06-88E1-AF44-B30A-6456E32951D7}"/>
              </a:ext>
            </a:extLst>
          </p:cNvPr>
          <p:cNvCxnSpPr>
            <a:cxnSpLocks/>
          </p:cNvCxnSpPr>
          <p:nvPr/>
        </p:nvCxnSpPr>
        <p:spPr>
          <a:xfrm flipV="1">
            <a:off x="7862341" y="2136098"/>
            <a:ext cx="689548" cy="4673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Box 7">
            <a:extLst>
              <a:ext uri="{FF2B5EF4-FFF2-40B4-BE49-F238E27FC236}">
                <a16:creationId xmlns:a16="http://schemas.microsoft.com/office/drawing/2014/main" id="{2F07491E-8D3E-4641-8BDF-3BAF8A600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775" y="5890649"/>
            <a:ext cx="3141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CF03C4"/>
                </a:solidFill>
                <a:latin typeface="Avenir Roman" panose="02000503020000020003" pitchFamily="2" charset="0"/>
              </a:rPr>
              <a:t>60keV </a:t>
            </a:r>
            <a:r>
              <a:rPr lang="sv-SE" sz="1600" dirty="0" err="1">
                <a:solidFill>
                  <a:srgbClr val="CF03C4"/>
                </a:solidFill>
                <a:latin typeface="Avenir Roman" panose="02000503020000020003" pitchFamily="2" charset="0"/>
              </a:rPr>
              <a:t>incoming</a:t>
            </a:r>
            <a:r>
              <a:rPr lang="sv-SE" sz="1600" dirty="0">
                <a:solidFill>
                  <a:srgbClr val="CF03C4"/>
                </a:solidFill>
                <a:latin typeface="Avenir Roman" panose="02000503020000020003" pitchFamily="2" charset="0"/>
              </a:rPr>
              <a:t> gamma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7ED0EB5-40DE-EB4A-A8E4-10BF18AE4650}"/>
              </a:ext>
            </a:extLst>
          </p:cNvPr>
          <p:cNvCxnSpPr>
            <a:cxnSpLocks/>
          </p:cNvCxnSpPr>
          <p:nvPr/>
        </p:nvCxnSpPr>
        <p:spPr>
          <a:xfrm flipV="1">
            <a:off x="6507299" y="5702810"/>
            <a:ext cx="1355042" cy="370088"/>
          </a:xfrm>
          <a:prstGeom prst="straightConnector1">
            <a:avLst/>
          </a:prstGeom>
          <a:ln w="19050">
            <a:solidFill>
              <a:srgbClr val="CF03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B2219-0BD0-E846-A940-A38605F6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875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sz="2800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dirty="0">
              <a:solidFill>
                <a:srgbClr val="29D925"/>
              </a:solidFill>
              <a:latin typeface="Avenir Roman" panose="02000503020000020003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E2DA3D6-78C9-AA4D-8C90-8CBEF4E498D9}"/>
              </a:ext>
            </a:extLst>
          </p:cNvPr>
          <p:cNvCxnSpPr>
            <a:cxnSpLocks/>
          </p:cNvCxnSpPr>
          <p:nvPr/>
        </p:nvCxnSpPr>
        <p:spPr>
          <a:xfrm flipV="1">
            <a:off x="955982" y="2912501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6E8A0C-DCC8-A549-BFF1-539214E5AE30}"/>
              </a:ext>
            </a:extLst>
          </p:cNvPr>
          <p:cNvCxnSpPr>
            <a:cxnSpLocks/>
          </p:cNvCxnSpPr>
          <p:nvPr/>
        </p:nvCxnSpPr>
        <p:spPr>
          <a:xfrm flipH="1">
            <a:off x="2458895" y="2662395"/>
            <a:ext cx="527128" cy="2814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FF44FB-6703-594E-8BAB-E1BDE43C8BC8}"/>
              </a:ext>
            </a:extLst>
          </p:cNvPr>
          <p:cNvSpPr/>
          <p:nvPr/>
        </p:nvSpPr>
        <p:spPr>
          <a:xfrm>
            <a:off x="2806939" y="2367200"/>
            <a:ext cx="11310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electrons</a:t>
            </a:r>
            <a:endParaRPr lang="en-GB" dirty="0"/>
          </a:p>
        </p:txBody>
      </p:sp>
      <p:sp>
        <p:nvSpPr>
          <p:cNvPr id="43" name="Text Box 7">
            <a:extLst>
              <a:ext uri="{FF2B5EF4-FFF2-40B4-BE49-F238E27FC236}">
                <a16:creationId xmlns:a16="http://schemas.microsoft.com/office/drawing/2014/main" id="{E4238036-54E3-244E-B429-C90E28BA2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83" y="1411039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Measurements</a:t>
            </a:r>
            <a:endParaRPr lang="sv-SE" dirty="0">
              <a:latin typeface="Avenir Roman" panose="02000503020000020003" pitchFamily="2" charset="0"/>
            </a:endParaRPr>
          </a:p>
        </p:txBody>
      </p:sp>
      <p:pic>
        <p:nvPicPr>
          <p:cNvPr id="44" name="Picture 43" descr="IMG_0787.JPG">
            <a:extLst>
              <a:ext uri="{FF2B5EF4-FFF2-40B4-BE49-F238E27FC236}">
                <a16:creationId xmlns:a16="http://schemas.microsoft.com/office/drawing/2014/main" id="{2ABAC025-9E09-654D-94EB-D254E5C2D7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372157" y="2248999"/>
            <a:ext cx="2146464" cy="1494399"/>
          </a:xfrm>
          <a:prstGeom prst="rect">
            <a:avLst/>
          </a:prstGeom>
        </p:spPr>
      </p:pic>
      <p:sp>
        <p:nvSpPr>
          <p:cNvPr id="45" name="Text Box 7">
            <a:extLst>
              <a:ext uri="{FF2B5EF4-FFF2-40B4-BE49-F238E27FC236}">
                <a16:creationId xmlns:a16="http://schemas.microsoft.com/office/drawing/2014/main" id="{D593F9E4-8FCD-794E-A6C9-6F9435D35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060" y="4149687"/>
            <a:ext cx="43906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venir Roman" panose="02000503020000020003" pitchFamily="2" charset="0"/>
              </a:rPr>
              <a:t>Multi-Grid B-10 </a:t>
            </a:r>
          </a:p>
          <a:p>
            <a:pPr algn="ctr"/>
            <a:r>
              <a:rPr lang="sv-SE" sz="1600" dirty="0">
                <a:latin typeface="Avenir Roman" panose="02000503020000020003" pitchFamily="2" charset="0"/>
              </a:rPr>
              <a:t>(</a:t>
            </a:r>
            <a:r>
              <a:rPr lang="sv-SE" sz="1600" dirty="0" err="1">
                <a:latin typeface="Avenir Roman" panose="02000503020000020003" pitchFamily="2" charset="0"/>
              </a:rPr>
              <a:t>spectrometers</a:t>
            </a:r>
            <a:r>
              <a:rPr lang="sv-SE" sz="1600" dirty="0">
                <a:latin typeface="Avenir Roman" panose="02000503020000020003" pitchFamily="2" charset="0"/>
              </a:rPr>
              <a:t>)</a:t>
            </a:r>
          </a:p>
        </p:txBody>
      </p:sp>
      <p:sp>
        <p:nvSpPr>
          <p:cNvPr id="46" name="Text Box 7">
            <a:extLst>
              <a:ext uri="{FF2B5EF4-FFF2-40B4-BE49-F238E27FC236}">
                <a16:creationId xmlns:a16="http://schemas.microsoft.com/office/drawing/2014/main" id="{076D6454-156A-BF4E-AE4C-571E3775F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518" y="4150885"/>
            <a:ext cx="43906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venir Roman" panose="02000503020000020003" pitchFamily="2" charset="0"/>
              </a:rPr>
              <a:t>Multi-</a:t>
            </a:r>
            <a:r>
              <a:rPr lang="sv-SE" sz="1600" dirty="0" err="1">
                <a:latin typeface="Avenir Roman" panose="02000503020000020003" pitchFamily="2" charset="0"/>
              </a:rPr>
              <a:t>Blade</a:t>
            </a:r>
            <a:r>
              <a:rPr lang="sv-SE" sz="1600" dirty="0">
                <a:latin typeface="Avenir Roman" panose="02000503020000020003" pitchFamily="2" charset="0"/>
              </a:rPr>
              <a:t> B-10 </a:t>
            </a:r>
          </a:p>
          <a:p>
            <a:pPr algn="ctr"/>
            <a:r>
              <a:rPr lang="sv-SE" sz="1600" dirty="0">
                <a:latin typeface="Avenir Roman" panose="02000503020000020003" pitchFamily="2" charset="0"/>
              </a:rPr>
              <a:t>(</a:t>
            </a:r>
            <a:r>
              <a:rPr lang="sv-SE" sz="1600" dirty="0" err="1">
                <a:latin typeface="Avenir Roman" panose="02000503020000020003" pitchFamily="2" charset="0"/>
              </a:rPr>
              <a:t>reflectometers</a:t>
            </a:r>
            <a:r>
              <a:rPr lang="sv-SE" sz="1600" dirty="0">
                <a:latin typeface="Avenir Roman" panose="02000503020000020003" pitchFamily="2" charset="0"/>
              </a:rPr>
              <a:t>)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F56A98B5-59DC-E048-BC5A-B68EAD261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854" y="4166807"/>
            <a:ext cx="43906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dirty="0">
                <a:latin typeface="Avenir Roman" panose="02000503020000020003" pitchFamily="2" charset="0"/>
              </a:rPr>
              <a:t>He-3/He-4 </a:t>
            </a:r>
            <a:r>
              <a:rPr lang="sv-SE" sz="1600" dirty="0" err="1">
                <a:latin typeface="Avenir Roman" panose="02000503020000020003" pitchFamily="2" charset="0"/>
              </a:rPr>
              <a:t>detectors</a:t>
            </a:r>
            <a:endParaRPr lang="sv-SE" sz="1600" dirty="0">
              <a:latin typeface="Avenir Roman" panose="02000503020000020003" pitchFamily="2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EDAAE7A-E766-524E-82DB-C55B749FA3B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935" y="1940085"/>
            <a:ext cx="1609849" cy="214646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B1D57B7-0045-D548-8E25-73208D65BA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929839" y="1759745"/>
            <a:ext cx="2131860" cy="24899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3A0863-346C-8B40-8BE3-DD18E40328A5}"/>
              </a:ext>
            </a:extLst>
          </p:cNvPr>
          <p:cNvSpPr/>
          <p:nvPr/>
        </p:nvSpPr>
        <p:spPr>
          <a:xfrm>
            <a:off x="5987007" y="426577"/>
            <a:ext cx="4526111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Solid dominates no matter if He-3 or B-10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75277-FF53-CB4E-AB7A-A14825E4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736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FBBD5B2-F867-3249-A95A-61C8B127B0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525172"/>
            <a:ext cx="5937751" cy="5176943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12574AB-E948-4C4F-BCD6-52E7EB5458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0944" y="450432"/>
            <a:ext cx="5978147" cy="51182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4928C3-AFC5-A54A-B740-F22370EAAD82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A.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Khaplanov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et al.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Investigation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gamma-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ray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based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thin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converter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films, JINST 8 P10025 (2013)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1306:6247) </a:t>
            </a:r>
            <a:endParaRPr lang="sv-SE" sz="1100" dirty="0">
              <a:solidFill>
                <a:schemeClr val="bg1"/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AA82358A-D528-D24C-B306-11887BE70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60" y="654141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latin typeface="Avenir Roman" panose="02000503020000020003" pitchFamily="2" charset="0"/>
              </a:rPr>
              <a:t>Multi-Grid B-10 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ADABE51B-C7B0-7C41-9AD8-64929B96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504" y="654141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latin typeface="Avenir Roman" panose="02000503020000020003" pitchFamily="2" charset="0"/>
              </a:rPr>
              <a:t>He-3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56D27149-AF1C-C242-8170-01405D11A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2118" y="1841905"/>
            <a:ext cx="2535415" cy="400110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0B24FB"/>
                </a:solidFill>
                <a:latin typeface="Avenir Roman" panose="02000503020000020003" pitchFamily="2" charset="0"/>
              </a:rPr>
              <a:t>gammas &lt;400keV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3ACF0D74-C20B-8540-9284-BCA49F2893CF}"/>
              </a:ext>
            </a:extLst>
          </p:cNvPr>
          <p:cNvSpPr txBox="1">
            <a:spLocks noChangeArrowheads="1"/>
          </p:cNvSpPr>
          <p:nvPr/>
        </p:nvSpPr>
        <p:spPr bwMode="auto">
          <a:xfrm rot="20566681">
            <a:off x="9153483" y="1057905"/>
            <a:ext cx="2832015" cy="400110"/>
          </a:xfrm>
          <a:prstGeom prst="rect">
            <a:avLst/>
          </a:prstGeom>
          <a:solidFill>
            <a:schemeClr val="bg1">
              <a:alpha val="64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b="1" dirty="0">
                <a:solidFill>
                  <a:srgbClr val="29D925"/>
                </a:solidFill>
                <a:latin typeface="Avenir Roman" panose="02000503020000020003" pitchFamily="2" charset="0"/>
              </a:rPr>
              <a:t>gammas 1.1 - 1.3MeV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867440-2756-C349-96B2-8FEA571969CA}"/>
              </a:ext>
            </a:extLst>
          </p:cNvPr>
          <p:cNvCxnSpPr>
            <a:cxnSpLocks/>
          </p:cNvCxnSpPr>
          <p:nvPr/>
        </p:nvCxnSpPr>
        <p:spPr>
          <a:xfrm>
            <a:off x="3716867" y="2015067"/>
            <a:ext cx="5440871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6E4002-F998-8646-BF0C-22406154EED2}"/>
              </a:ext>
            </a:extLst>
          </p:cNvPr>
          <p:cNvCxnSpPr>
            <a:cxnSpLocks/>
          </p:cNvCxnSpPr>
          <p:nvPr/>
        </p:nvCxnSpPr>
        <p:spPr>
          <a:xfrm>
            <a:off x="4202102" y="1684865"/>
            <a:ext cx="7443059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C65728C-3194-E74D-BC37-B71E51819B11}"/>
              </a:ext>
            </a:extLst>
          </p:cNvPr>
          <p:cNvSpPr/>
          <p:nvPr/>
        </p:nvSpPr>
        <p:spPr>
          <a:xfrm>
            <a:off x="4174246" y="121002"/>
            <a:ext cx="4526111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Solid dominates no matter if He-3 or B-10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52D326-E8CD-B744-81ED-031510D9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8010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537590-8474-4E4C-A956-9DAE03E4CA22}"/>
              </a:ext>
            </a:extLst>
          </p:cNvPr>
          <p:cNvCxnSpPr/>
          <p:nvPr/>
        </p:nvCxnSpPr>
        <p:spPr>
          <a:xfrm>
            <a:off x="1023433" y="2976264"/>
            <a:ext cx="43579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FE056E-DB90-AB43-BD4C-1D1EC1C4271E}"/>
              </a:ext>
            </a:extLst>
          </p:cNvPr>
          <p:cNvCxnSpPr>
            <a:cxnSpLocks/>
          </p:cNvCxnSpPr>
          <p:nvPr/>
        </p:nvCxnSpPr>
        <p:spPr>
          <a:xfrm flipV="1">
            <a:off x="1175833" y="59868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4BD459-E600-1348-AA05-A46DEE6D455A}"/>
              </a:ext>
            </a:extLst>
          </p:cNvPr>
          <p:cNvSpPr txBox="1"/>
          <p:nvPr/>
        </p:nvSpPr>
        <p:spPr>
          <a:xfrm>
            <a:off x="1531100" y="208282"/>
            <a:ext cx="31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 Spectrum - PHS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ACDD0A-9395-B640-ADF5-07FE5487BD47}"/>
              </a:ext>
            </a:extLst>
          </p:cNvPr>
          <p:cNvSpPr txBox="1"/>
          <p:nvPr/>
        </p:nvSpPr>
        <p:spPr>
          <a:xfrm>
            <a:off x="4344011" y="2951298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860DF-4918-034D-8CB1-FA530DF9FEEB}"/>
              </a:ext>
            </a:extLst>
          </p:cNvPr>
          <p:cNvSpPr txBox="1"/>
          <p:nvPr/>
        </p:nvSpPr>
        <p:spPr>
          <a:xfrm rot="16200000">
            <a:off x="150336" y="853307"/>
            <a:ext cx="17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counts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8E2AC6-7CA5-6242-ABA4-0AF145092900}"/>
              </a:ext>
            </a:extLst>
          </p:cNvPr>
          <p:cNvCxnSpPr>
            <a:cxnSpLocks/>
          </p:cNvCxnSpPr>
          <p:nvPr/>
        </p:nvCxnSpPr>
        <p:spPr>
          <a:xfrm>
            <a:off x="1023433" y="5855094"/>
            <a:ext cx="44980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F870EB-31C2-6849-80A2-8851BAB1B37E}"/>
              </a:ext>
            </a:extLst>
          </p:cNvPr>
          <p:cNvCxnSpPr>
            <a:cxnSpLocks/>
          </p:cNvCxnSpPr>
          <p:nvPr/>
        </p:nvCxnSpPr>
        <p:spPr>
          <a:xfrm flipV="1">
            <a:off x="1175833" y="347751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37A8A2-2CA1-314C-A50F-49ECAE7BC915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F546E6-C3C6-E243-9008-76A938E25CA2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Screen Shot 2014-10-14 at 09.12.54.png">
              <a:extLst>
                <a:ext uri="{FF2B5EF4-FFF2-40B4-BE49-F238E27FC236}">
                  <a16:creationId xmlns:a16="http://schemas.microsoft.com/office/drawing/2014/main" id="{67EAEF0D-A8C3-D940-ACC4-1BB955F4F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3" name="Picture 32" descr="Screen Shot 2014-10-14 at 09.12.54.png">
              <a:extLst>
                <a:ext uri="{FF2B5EF4-FFF2-40B4-BE49-F238E27FC236}">
                  <a16:creationId xmlns:a16="http://schemas.microsoft.com/office/drawing/2014/main" id="{754B3A0D-E2BD-8A43-8668-0265C717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C927D0-1AF9-8740-8167-7281B0D435EA}"/>
              </a:ext>
            </a:extLst>
          </p:cNvPr>
          <p:cNvSpPr txBox="1"/>
          <p:nvPr/>
        </p:nvSpPr>
        <p:spPr>
          <a:xfrm>
            <a:off x="4407519" y="5822829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Threshold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7C098-A3EB-C247-9BE3-FD7796C645FF}"/>
              </a:ext>
            </a:extLst>
          </p:cNvPr>
          <p:cNvSpPr txBox="1"/>
          <p:nvPr/>
        </p:nvSpPr>
        <p:spPr>
          <a:xfrm rot="16200000">
            <a:off x="-77597" y="3625572"/>
            <a:ext cx="173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Sensitivity / efficiency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131E9-5ABE-7B40-AC9B-F7AC2E41CE2D}"/>
              </a:ext>
            </a:extLst>
          </p:cNvPr>
          <p:cNvSpPr/>
          <p:nvPr/>
        </p:nvSpPr>
        <p:spPr>
          <a:xfrm>
            <a:off x="1214544" y="957685"/>
            <a:ext cx="3524250" cy="1981200"/>
          </a:xfrm>
          <a:custGeom>
            <a:avLst/>
            <a:gdLst>
              <a:gd name="connsiteX0" fmla="*/ 0 w 3524250"/>
              <a:gd name="connsiteY0" fmla="*/ 0 h 1981200"/>
              <a:gd name="connsiteX1" fmla="*/ 215900 w 3524250"/>
              <a:gd name="connsiteY1" fmla="*/ 1016000 h 1981200"/>
              <a:gd name="connsiteX2" fmla="*/ 603250 w 3524250"/>
              <a:gd name="connsiteY2" fmla="*/ 1466850 h 1981200"/>
              <a:gd name="connsiteX3" fmla="*/ 1054100 w 3524250"/>
              <a:gd name="connsiteY3" fmla="*/ 1358900 h 1981200"/>
              <a:gd name="connsiteX4" fmla="*/ 1492250 w 3524250"/>
              <a:gd name="connsiteY4" fmla="*/ 1358900 h 1981200"/>
              <a:gd name="connsiteX5" fmla="*/ 1771650 w 3524250"/>
              <a:gd name="connsiteY5" fmla="*/ 1206500 h 1981200"/>
              <a:gd name="connsiteX6" fmla="*/ 2051050 w 3524250"/>
              <a:gd name="connsiteY6" fmla="*/ 558800 h 1981200"/>
              <a:gd name="connsiteX7" fmla="*/ 2317750 w 3524250"/>
              <a:gd name="connsiteY7" fmla="*/ 1143000 h 1981200"/>
              <a:gd name="connsiteX8" fmla="*/ 2476500 w 3524250"/>
              <a:gd name="connsiteY8" fmla="*/ 1365250 h 1981200"/>
              <a:gd name="connsiteX9" fmla="*/ 2749550 w 3524250"/>
              <a:gd name="connsiteY9" fmla="*/ 1428750 h 1981200"/>
              <a:gd name="connsiteX10" fmla="*/ 3149600 w 3524250"/>
              <a:gd name="connsiteY10" fmla="*/ 1536700 h 1981200"/>
              <a:gd name="connsiteX11" fmla="*/ 3409950 w 3524250"/>
              <a:gd name="connsiteY11" fmla="*/ 1758950 h 1981200"/>
              <a:gd name="connsiteX12" fmla="*/ 3524250 w 3524250"/>
              <a:gd name="connsiteY1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250" h="1981200">
                <a:moveTo>
                  <a:pt x="0" y="0"/>
                </a:moveTo>
                <a:cubicBezTo>
                  <a:pt x="57679" y="385762"/>
                  <a:pt x="115358" y="771525"/>
                  <a:pt x="215900" y="1016000"/>
                </a:cubicBezTo>
                <a:cubicBezTo>
                  <a:pt x="316442" y="1260475"/>
                  <a:pt x="463550" y="1409700"/>
                  <a:pt x="603250" y="1466850"/>
                </a:cubicBezTo>
                <a:cubicBezTo>
                  <a:pt x="742950" y="1524000"/>
                  <a:pt x="905933" y="1376892"/>
                  <a:pt x="1054100" y="1358900"/>
                </a:cubicBezTo>
                <a:cubicBezTo>
                  <a:pt x="1202267" y="1340908"/>
                  <a:pt x="1372658" y="1384300"/>
                  <a:pt x="1492250" y="1358900"/>
                </a:cubicBezTo>
                <a:cubicBezTo>
                  <a:pt x="1611842" y="1333500"/>
                  <a:pt x="1678517" y="1339850"/>
                  <a:pt x="1771650" y="1206500"/>
                </a:cubicBezTo>
                <a:cubicBezTo>
                  <a:pt x="1864783" y="1073150"/>
                  <a:pt x="1960033" y="569383"/>
                  <a:pt x="2051050" y="558800"/>
                </a:cubicBezTo>
                <a:cubicBezTo>
                  <a:pt x="2142067" y="548217"/>
                  <a:pt x="2246842" y="1008592"/>
                  <a:pt x="2317750" y="1143000"/>
                </a:cubicBezTo>
                <a:cubicBezTo>
                  <a:pt x="2388658" y="1277408"/>
                  <a:pt x="2404533" y="1317625"/>
                  <a:pt x="2476500" y="1365250"/>
                </a:cubicBezTo>
                <a:cubicBezTo>
                  <a:pt x="2548467" y="1412875"/>
                  <a:pt x="2637367" y="1400175"/>
                  <a:pt x="2749550" y="1428750"/>
                </a:cubicBezTo>
                <a:cubicBezTo>
                  <a:pt x="2861733" y="1457325"/>
                  <a:pt x="3039533" y="1481667"/>
                  <a:pt x="3149600" y="1536700"/>
                </a:cubicBezTo>
                <a:cubicBezTo>
                  <a:pt x="3259667" y="1591733"/>
                  <a:pt x="3347508" y="1684867"/>
                  <a:pt x="3409950" y="1758950"/>
                </a:cubicBezTo>
                <a:cubicBezTo>
                  <a:pt x="3472392" y="1833033"/>
                  <a:pt x="3498321" y="1907116"/>
                  <a:pt x="3524250" y="1981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57190-189B-A547-86B8-94A22583FC31}"/>
              </a:ext>
            </a:extLst>
          </p:cNvPr>
          <p:cNvSpPr txBox="1"/>
          <p:nvPr/>
        </p:nvSpPr>
        <p:spPr>
          <a:xfrm>
            <a:off x="6915459" y="1187617"/>
            <a:ext cx="31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 Spectrum - PHS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A21E7107-B167-B243-93FE-1584591B8A52}"/>
              </a:ext>
            </a:extLst>
          </p:cNvPr>
          <p:cNvSpPr/>
          <p:nvPr/>
        </p:nvSpPr>
        <p:spPr>
          <a:xfrm>
            <a:off x="8875688" y="1372283"/>
            <a:ext cx="2727299" cy="3065381"/>
          </a:xfrm>
          <a:prstGeom prst="arc">
            <a:avLst>
              <a:gd name="adj1" fmla="val 16200000"/>
              <a:gd name="adj2" fmla="val 5550723"/>
            </a:avLst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B6FA21-6360-A14B-8EE2-E77828F712E3}"/>
              </a:ext>
            </a:extLst>
          </p:cNvPr>
          <p:cNvSpPr txBox="1"/>
          <p:nvPr/>
        </p:nvSpPr>
        <p:spPr>
          <a:xfrm>
            <a:off x="8156058" y="4120571"/>
            <a:ext cx="173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Sensitivity / efficiency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A7508-4D61-B34F-BB5F-D3A4BCCF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680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537590-8474-4E4C-A956-9DAE03E4CA22}"/>
              </a:ext>
            </a:extLst>
          </p:cNvPr>
          <p:cNvCxnSpPr/>
          <p:nvPr/>
        </p:nvCxnSpPr>
        <p:spPr>
          <a:xfrm>
            <a:off x="1023433" y="2976264"/>
            <a:ext cx="43579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FE056E-DB90-AB43-BD4C-1D1EC1C4271E}"/>
              </a:ext>
            </a:extLst>
          </p:cNvPr>
          <p:cNvCxnSpPr>
            <a:cxnSpLocks/>
          </p:cNvCxnSpPr>
          <p:nvPr/>
        </p:nvCxnSpPr>
        <p:spPr>
          <a:xfrm flipV="1">
            <a:off x="1175833" y="59868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4BD459-E600-1348-AA05-A46DEE6D455A}"/>
              </a:ext>
            </a:extLst>
          </p:cNvPr>
          <p:cNvSpPr txBox="1"/>
          <p:nvPr/>
        </p:nvSpPr>
        <p:spPr>
          <a:xfrm>
            <a:off x="1531100" y="208282"/>
            <a:ext cx="31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 Spectrum - PHS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ACDD0A-9395-B640-ADF5-07FE5487BD47}"/>
              </a:ext>
            </a:extLst>
          </p:cNvPr>
          <p:cNvSpPr txBox="1"/>
          <p:nvPr/>
        </p:nvSpPr>
        <p:spPr>
          <a:xfrm>
            <a:off x="4344011" y="2951298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860DF-4918-034D-8CB1-FA530DF9FEEB}"/>
              </a:ext>
            </a:extLst>
          </p:cNvPr>
          <p:cNvSpPr txBox="1"/>
          <p:nvPr/>
        </p:nvSpPr>
        <p:spPr>
          <a:xfrm rot="16200000">
            <a:off x="150336" y="853307"/>
            <a:ext cx="17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counts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8E2AC6-7CA5-6242-ABA4-0AF145092900}"/>
              </a:ext>
            </a:extLst>
          </p:cNvPr>
          <p:cNvCxnSpPr>
            <a:cxnSpLocks/>
          </p:cNvCxnSpPr>
          <p:nvPr/>
        </p:nvCxnSpPr>
        <p:spPr>
          <a:xfrm>
            <a:off x="1023433" y="5855094"/>
            <a:ext cx="44980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F870EB-31C2-6849-80A2-8851BAB1B37E}"/>
              </a:ext>
            </a:extLst>
          </p:cNvPr>
          <p:cNvCxnSpPr>
            <a:cxnSpLocks/>
          </p:cNvCxnSpPr>
          <p:nvPr/>
        </p:nvCxnSpPr>
        <p:spPr>
          <a:xfrm flipV="1">
            <a:off x="1175833" y="347751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37A8A2-2CA1-314C-A50F-49ECAE7BC915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F546E6-C3C6-E243-9008-76A938E25CA2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Screen Shot 2014-10-14 at 09.12.54.png">
              <a:extLst>
                <a:ext uri="{FF2B5EF4-FFF2-40B4-BE49-F238E27FC236}">
                  <a16:creationId xmlns:a16="http://schemas.microsoft.com/office/drawing/2014/main" id="{67EAEF0D-A8C3-D940-ACC4-1BB955F4F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3" name="Picture 32" descr="Screen Shot 2014-10-14 at 09.12.54.png">
              <a:extLst>
                <a:ext uri="{FF2B5EF4-FFF2-40B4-BE49-F238E27FC236}">
                  <a16:creationId xmlns:a16="http://schemas.microsoft.com/office/drawing/2014/main" id="{754B3A0D-E2BD-8A43-8668-0265C717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C927D0-1AF9-8740-8167-7281B0D435EA}"/>
              </a:ext>
            </a:extLst>
          </p:cNvPr>
          <p:cNvSpPr txBox="1"/>
          <p:nvPr/>
        </p:nvSpPr>
        <p:spPr>
          <a:xfrm>
            <a:off x="4407519" y="5822829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Threshold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7C098-A3EB-C247-9BE3-FD7796C645FF}"/>
              </a:ext>
            </a:extLst>
          </p:cNvPr>
          <p:cNvSpPr txBox="1"/>
          <p:nvPr/>
        </p:nvSpPr>
        <p:spPr>
          <a:xfrm rot="16200000">
            <a:off x="-77597" y="3625572"/>
            <a:ext cx="173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Sensitivity / efficiency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131E9-5ABE-7B40-AC9B-F7AC2E41CE2D}"/>
              </a:ext>
            </a:extLst>
          </p:cNvPr>
          <p:cNvSpPr/>
          <p:nvPr/>
        </p:nvSpPr>
        <p:spPr>
          <a:xfrm>
            <a:off x="1214544" y="957685"/>
            <a:ext cx="3524250" cy="1981200"/>
          </a:xfrm>
          <a:custGeom>
            <a:avLst/>
            <a:gdLst>
              <a:gd name="connsiteX0" fmla="*/ 0 w 3524250"/>
              <a:gd name="connsiteY0" fmla="*/ 0 h 1981200"/>
              <a:gd name="connsiteX1" fmla="*/ 215900 w 3524250"/>
              <a:gd name="connsiteY1" fmla="*/ 1016000 h 1981200"/>
              <a:gd name="connsiteX2" fmla="*/ 603250 w 3524250"/>
              <a:gd name="connsiteY2" fmla="*/ 1466850 h 1981200"/>
              <a:gd name="connsiteX3" fmla="*/ 1054100 w 3524250"/>
              <a:gd name="connsiteY3" fmla="*/ 1358900 h 1981200"/>
              <a:gd name="connsiteX4" fmla="*/ 1492250 w 3524250"/>
              <a:gd name="connsiteY4" fmla="*/ 1358900 h 1981200"/>
              <a:gd name="connsiteX5" fmla="*/ 1771650 w 3524250"/>
              <a:gd name="connsiteY5" fmla="*/ 1206500 h 1981200"/>
              <a:gd name="connsiteX6" fmla="*/ 2051050 w 3524250"/>
              <a:gd name="connsiteY6" fmla="*/ 558800 h 1981200"/>
              <a:gd name="connsiteX7" fmla="*/ 2317750 w 3524250"/>
              <a:gd name="connsiteY7" fmla="*/ 1143000 h 1981200"/>
              <a:gd name="connsiteX8" fmla="*/ 2476500 w 3524250"/>
              <a:gd name="connsiteY8" fmla="*/ 1365250 h 1981200"/>
              <a:gd name="connsiteX9" fmla="*/ 2749550 w 3524250"/>
              <a:gd name="connsiteY9" fmla="*/ 1428750 h 1981200"/>
              <a:gd name="connsiteX10" fmla="*/ 3149600 w 3524250"/>
              <a:gd name="connsiteY10" fmla="*/ 1536700 h 1981200"/>
              <a:gd name="connsiteX11" fmla="*/ 3409950 w 3524250"/>
              <a:gd name="connsiteY11" fmla="*/ 1758950 h 1981200"/>
              <a:gd name="connsiteX12" fmla="*/ 3524250 w 3524250"/>
              <a:gd name="connsiteY1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250" h="1981200">
                <a:moveTo>
                  <a:pt x="0" y="0"/>
                </a:moveTo>
                <a:cubicBezTo>
                  <a:pt x="57679" y="385762"/>
                  <a:pt x="115358" y="771525"/>
                  <a:pt x="215900" y="1016000"/>
                </a:cubicBezTo>
                <a:cubicBezTo>
                  <a:pt x="316442" y="1260475"/>
                  <a:pt x="463550" y="1409700"/>
                  <a:pt x="603250" y="1466850"/>
                </a:cubicBezTo>
                <a:cubicBezTo>
                  <a:pt x="742950" y="1524000"/>
                  <a:pt x="905933" y="1376892"/>
                  <a:pt x="1054100" y="1358900"/>
                </a:cubicBezTo>
                <a:cubicBezTo>
                  <a:pt x="1202267" y="1340908"/>
                  <a:pt x="1372658" y="1384300"/>
                  <a:pt x="1492250" y="1358900"/>
                </a:cubicBezTo>
                <a:cubicBezTo>
                  <a:pt x="1611842" y="1333500"/>
                  <a:pt x="1678517" y="1339850"/>
                  <a:pt x="1771650" y="1206500"/>
                </a:cubicBezTo>
                <a:cubicBezTo>
                  <a:pt x="1864783" y="1073150"/>
                  <a:pt x="1960033" y="569383"/>
                  <a:pt x="2051050" y="558800"/>
                </a:cubicBezTo>
                <a:cubicBezTo>
                  <a:pt x="2142067" y="548217"/>
                  <a:pt x="2246842" y="1008592"/>
                  <a:pt x="2317750" y="1143000"/>
                </a:cubicBezTo>
                <a:cubicBezTo>
                  <a:pt x="2388658" y="1277408"/>
                  <a:pt x="2404533" y="1317625"/>
                  <a:pt x="2476500" y="1365250"/>
                </a:cubicBezTo>
                <a:cubicBezTo>
                  <a:pt x="2548467" y="1412875"/>
                  <a:pt x="2637367" y="1400175"/>
                  <a:pt x="2749550" y="1428750"/>
                </a:cubicBezTo>
                <a:cubicBezTo>
                  <a:pt x="2861733" y="1457325"/>
                  <a:pt x="3039533" y="1481667"/>
                  <a:pt x="3149600" y="1536700"/>
                </a:cubicBezTo>
                <a:cubicBezTo>
                  <a:pt x="3259667" y="1591733"/>
                  <a:pt x="3347508" y="1684867"/>
                  <a:pt x="3409950" y="1758950"/>
                </a:cubicBezTo>
                <a:cubicBezTo>
                  <a:pt x="3472392" y="1833033"/>
                  <a:pt x="3498321" y="1907116"/>
                  <a:pt x="3524250" y="1981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4DB34D1-A577-BF43-9C75-C9093F39EB1C}"/>
              </a:ext>
            </a:extLst>
          </p:cNvPr>
          <p:cNvSpPr/>
          <p:nvPr/>
        </p:nvSpPr>
        <p:spPr>
          <a:xfrm>
            <a:off x="4139585" y="2432742"/>
            <a:ext cx="631652" cy="538407"/>
          </a:xfrm>
          <a:custGeom>
            <a:avLst/>
            <a:gdLst>
              <a:gd name="connsiteX0" fmla="*/ 0 w 590550"/>
              <a:gd name="connsiteY0" fmla="*/ 514350 h 514350"/>
              <a:gd name="connsiteX1" fmla="*/ 0 w 590550"/>
              <a:gd name="connsiteY1" fmla="*/ 0 h 514350"/>
              <a:gd name="connsiteX2" fmla="*/ 247650 w 590550"/>
              <a:gd name="connsiteY2" fmla="*/ 107950 h 514350"/>
              <a:gd name="connsiteX3" fmla="*/ 457200 w 590550"/>
              <a:gd name="connsiteY3" fmla="*/ 292100 h 514350"/>
              <a:gd name="connsiteX4" fmla="*/ 590550 w 590550"/>
              <a:gd name="connsiteY4" fmla="*/ 495300 h 514350"/>
              <a:gd name="connsiteX5" fmla="*/ 590550 w 590550"/>
              <a:gd name="connsiteY5" fmla="*/ 495300 h 514350"/>
              <a:gd name="connsiteX6" fmla="*/ 0 w 590550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50" h="514350">
                <a:moveTo>
                  <a:pt x="0" y="514350"/>
                </a:moveTo>
                <a:lnTo>
                  <a:pt x="0" y="0"/>
                </a:lnTo>
                <a:lnTo>
                  <a:pt x="247650" y="107950"/>
                </a:lnTo>
                <a:lnTo>
                  <a:pt x="457200" y="292100"/>
                </a:lnTo>
                <a:lnTo>
                  <a:pt x="590550" y="495300"/>
                </a:lnTo>
                <a:lnTo>
                  <a:pt x="590550" y="495300"/>
                </a:lnTo>
                <a:lnTo>
                  <a:pt x="0" y="51435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68B196-7C3B-6146-A0A3-51D7793DF165}"/>
              </a:ext>
            </a:extLst>
          </p:cNvPr>
          <p:cNvSpPr/>
          <p:nvPr/>
        </p:nvSpPr>
        <p:spPr>
          <a:xfrm>
            <a:off x="4063561" y="557237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2B8C96-CBD9-D24B-92DB-591DD9817093}"/>
              </a:ext>
            </a:extLst>
          </p:cNvPr>
          <p:cNvCxnSpPr>
            <a:cxnSpLocks/>
          </p:cNvCxnSpPr>
          <p:nvPr/>
        </p:nvCxnSpPr>
        <p:spPr>
          <a:xfrm flipH="1" flipV="1">
            <a:off x="415848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1ED96E-6307-2C41-8719-03EC53BF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09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D2DDFE5A-5A82-9A46-9172-2DD306AB96F1}"/>
              </a:ext>
            </a:extLst>
          </p:cNvPr>
          <p:cNvSpPr/>
          <p:nvPr/>
        </p:nvSpPr>
        <p:spPr>
          <a:xfrm>
            <a:off x="7981423" y="1451076"/>
            <a:ext cx="737276" cy="268328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695968-6257-B640-B439-06A05E479D05}"/>
              </a:ext>
            </a:extLst>
          </p:cNvPr>
          <p:cNvSpPr/>
          <p:nvPr/>
        </p:nvSpPr>
        <p:spPr>
          <a:xfrm>
            <a:off x="9000459" y="2464466"/>
            <a:ext cx="223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He-3</a:t>
            </a:r>
            <a:r>
              <a:rPr lang="sv-SE" sz="2800" dirty="0">
                <a:latin typeface="Avenir Roman" panose="02000503020000020003" pitchFamily="2" charset="0"/>
              </a:rPr>
              <a:t> vs B-10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37911-C301-0944-B9F6-89992277D111}"/>
              </a:ext>
            </a:extLst>
          </p:cNvPr>
          <p:cNvSpPr/>
          <p:nvPr/>
        </p:nvSpPr>
        <p:spPr>
          <a:xfrm>
            <a:off x="6748131" y="1243343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DD6D00-2378-DB43-8511-9E29106F3CA3}"/>
              </a:ext>
            </a:extLst>
          </p:cNvPr>
          <p:cNvSpPr/>
          <p:nvPr/>
        </p:nvSpPr>
        <p:spPr>
          <a:xfrm>
            <a:off x="6748131" y="1834368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9D1766-F453-B449-866C-8BDEEBA6B3CC}"/>
              </a:ext>
            </a:extLst>
          </p:cNvPr>
          <p:cNvSpPr/>
          <p:nvPr/>
        </p:nvSpPr>
        <p:spPr>
          <a:xfrm>
            <a:off x="6748131" y="242417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ABABDE-A6DC-CC46-82B4-5FEBF8D65220}"/>
              </a:ext>
            </a:extLst>
          </p:cNvPr>
          <p:cNvSpPr/>
          <p:nvPr/>
        </p:nvSpPr>
        <p:spPr>
          <a:xfrm>
            <a:off x="6748131" y="301514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EF8186-CF66-3144-B657-B63DCAFAA899}"/>
              </a:ext>
            </a:extLst>
          </p:cNvPr>
          <p:cNvSpPr/>
          <p:nvPr/>
        </p:nvSpPr>
        <p:spPr>
          <a:xfrm>
            <a:off x="6748131" y="360495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AE9A5F-A8C2-3045-982B-49A7083A52A4}"/>
              </a:ext>
            </a:extLst>
          </p:cNvPr>
          <p:cNvCxnSpPr/>
          <p:nvPr/>
        </p:nvCxnSpPr>
        <p:spPr>
          <a:xfrm>
            <a:off x="6329917" y="1243343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D2B765C-1B92-F743-A998-8C6CBD49626D}"/>
              </a:ext>
            </a:extLst>
          </p:cNvPr>
          <p:cNvSpPr/>
          <p:nvPr/>
        </p:nvSpPr>
        <p:spPr>
          <a:xfrm rot="16200000">
            <a:off x="6104160" y="4971872"/>
            <a:ext cx="1890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dirty="0">
                <a:latin typeface="Avenir Roman" panose="02000503020000020003" pitchFamily="2" charset="0"/>
              </a:rPr>
              <a:t>Detector</a:t>
            </a:r>
            <a:r>
              <a:rPr lang="sv-SE" sz="1600" dirty="0">
                <a:latin typeface="Avenir Roman" panose="02000503020000020003" pitchFamily="2" charset="0"/>
              </a:rPr>
              <a:t> x-</a:t>
            </a:r>
            <a:r>
              <a:rPr lang="sv-SE" sz="1600" dirty="0" err="1">
                <a:latin typeface="Avenir Roman" panose="02000503020000020003" pitchFamily="2" charset="0"/>
              </a:rPr>
              <a:t>section</a:t>
            </a:r>
            <a:endParaRPr lang="en-GB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1411D-21E7-7B41-B0E7-83FCA6124932}"/>
              </a:ext>
            </a:extLst>
          </p:cNvPr>
          <p:cNvSpPr/>
          <p:nvPr/>
        </p:nvSpPr>
        <p:spPr>
          <a:xfrm rot="16200000">
            <a:off x="5442494" y="4987892"/>
            <a:ext cx="177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dirty="0">
                <a:latin typeface="Avenir Roman" panose="02000503020000020003" pitchFamily="2" charset="0"/>
              </a:rPr>
              <a:t>Detector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window</a:t>
            </a:r>
            <a:endParaRPr lang="en-GB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C3A9F1-F09D-D74D-BFF3-E45B0AD29C59}"/>
              </a:ext>
            </a:extLst>
          </p:cNvPr>
          <p:cNvSpPr/>
          <p:nvPr/>
        </p:nvSpPr>
        <p:spPr>
          <a:xfrm>
            <a:off x="6290271" y="605682"/>
            <a:ext cx="1002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dirty="0">
                <a:latin typeface="Avenir Roman" panose="02000503020000020003" pitchFamily="2" charset="0"/>
              </a:rPr>
              <a:t>Detector</a:t>
            </a:r>
            <a:endParaRPr lang="en-GB" sz="16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9B2C75C-054C-0846-8DB0-9FFEA41DEF22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7303131" y="3428795"/>
            <a:ext cx="842920" cy="1425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CBF57E-C35F-CA48-BE6C-D8B612FF359E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7249231" y="4039891"/>
            <a:ext cx="896820" cy="8143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6F843D7-5E7C-C043-9404-EDC1C26678D9}"/>
              </a:ext>
            </a:extLst>
          </p:cNvPr>
          <p:cNvSpPr/>
          <p:nvPr/>
        </p:nvSpPr>
        <p:spPr>
          <a:xfrm>
            <a:off x="8146051" y="4684982"/>
            <a:ext cx="330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Detector sensitive cells or voxels </a:t>
            </a:r>
            <a:endParaRPr lang="en-GB" sz="1600" dirty="0"/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0CA9CAEE-CC2A-1F4E-8859-B3FA2259F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76" y="932685"/>
            <a:ext cx="439065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Cosmic neutrons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sz="2800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Scattered</a:t>
            </a:r>
            <a:r>
              <a:rPr lang="sv-S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 Neutrons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58A6C3EE-0490-F147-A701-48CA0D6EC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latin typeface="Avenir Roman" panose="02000503020000020003" pitchFamily="2" charset="0"/>
              </a:rPr>
              <a:t>DETECTOR BACKGROUND</a:t>
            </a: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829561DF-90A6-C442-BF08-EE010C07B49D}"/>
              </a:ext>
            </a:extLst>
          </p:cNvPr>
          <p:cNvSpPr/>
          <p:nvPr/>
        </p:nvSpPr>
        <p:spPr>
          <a:xfrm rot="16200000">
            <a:off x="6654012" y="439541"/>
            <a:ext cx="325901" cy="12817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6362-C0CA-1C44-BC78-79A4B9DF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34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537590-8474-4E4C-A956-9DAE03E4CA22}"/>
              </a:ext>
            </a:extLst>
          </p:cNvPr>
          <p:cNvCxnSpPr/>
          <p:nvPr/>
        </p:nvCxnSpPr>
        <p:spPr>
          <a:xfrm>
            <a:off x="1023433" y="2976264"/>
            <a:ext cx="43579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FE056E-DB90-AB43-BD4C-1D1EC1C4271E}"/>
              </a:ext>
            </a:extLst>
          </p:cNvPr>
          <p:cNvCxnSpPr>
            <a:cxnSpLocks/>
          </p:cNvCxnSpPr>
          <p:nvPr/>
        </p:nvCxnSpPr>
        <p:spPr>
          <a:xfrm flipV="1">
            <a:off x="1175833" y="59868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4BD459-E600-1348-AA05-A46DEE6D455A}"/>
              </a:ext>
            </a:extLst>
          </p:cNvPr>
          <p:cNvSpPr txBox="1"/>
          <p:nvPr/>
        </p:nvSpPr>
        <p:spPr>
          <a:xfrm>
            <a:off x="1531100" y="208282"/>
            <a:ext cx="31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 Spectrum - PHS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ACDD0A-9395-B640-ADF5-07FE5487BD47}"/>
              </a:ext>
            </a:extLst>
          </p:cNvPr>
          <p:cNvSpPr txBox="1"/>
          <p:nvPr/>
        </p:nvSpPr>
        <p:spPr>
          <a:xfrm>
            <a:off x="4344011" y="2951298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860DF-4918-034D-8CB1-FA530DF9FEEB}"/>
              </a:ext>
            </a:extLst>
          </p:cNvPr>
          <p:cNvSpPr txBox="1"/>
          <p:nvPr/>
        </p:nvSpPr>
        <p:spPr>
          <a:xfrm rot="16200000">
            <a:off x="150336" y="853307"/>
            <a:ext cx="17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counts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8E2AC6-7CA5-6242-ABA4-0AF145092900}"/>
              </a:ext>
            </a:extLst>
          </p:cNvPr>
          <p:cNvCxnSpPr>
            <a:cxnSpLocks/>
          </p:cNvCxnSpPr>
          <p:nvPr/>
        </p:nvCxnSpPr>
        <p:spPr>
          <a:xfrm>
            <a:off x="1023433" y="5855094"/>
            <a:ext cx="44980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F870EB-31C2-6849-80A2-8851BAB1B37E}"/>
              </a:ext>
            </a:extLst>
          </p:cNvPr>
          <p:cNvCxnSpPr>
            <a:cxnSpLocks/>
          </p:cNvCxnSpPr>
          <p:nvPr/>
        </p:nvCxnSpPr>
        <p:spPr>
          <a:xfrm flipV="1">
            <a:off x="1175833" y="347751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37A8A2-2CA1-314C-A50F-49ECAE7BC915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F546E6-C3C6-E243-9008-76A938E25CA2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Screen Shot 2014-10-14 at 09.12.54.png">
              <a:extLst>
                <a:ext uri="{FF2B5EF4-FFF2-40B4-BE49-F238E27FC236}">
                  <a16:creationId xmlns:a16="http://schemas.microsoft.com/office/drawing/2014/main" id="{67EAEF0D-A8C3-D940-ACC4-1BB955F4F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3" name="Picture 32" descr="Screen Shot 2014-10-14 at 09.12.54.png">
              <a:extLst>
                <a:ext uri="{FF2B5EF4-FFF2-40B4-BE49-F238E27FC236}">
                  <a16:creationId xmlns:a16="http://schemas.microsoft.com/office/drawing/2014/main" id="{754B3A0D-E2BD-8A43-8668-0265C717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C927D0-1AF9-8740-8167-7281B0D435EA}"/>
              </a:ext>
            </a:extLst>
          </p:cNvPr>
          <p:cNvSpPr txBox="1"/>
          <p:nvPr/>
        </p:nvSpPr>
        <p:spPr>
          <a:xfrm>
            <a:off x="4407519" y="5822829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Threshold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7C098-A3EB-C247-9BE3-FD7796C645FF}"/>
              </a:ext>
            </a:extLst>
          </p:cNvPr>
          <p:cNvSpPr txBox="1"/>
          <p:nvPr/>
        </p:nvSpPr>
        <p:spPr>
          <a:xfrm rot="16200000">
            <a:off x="-77597" y="3625572"/>
            <a:ext cx="173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Sensitivity / efficiency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131E9-5ABE-7B40-AC9B-F7AC2E41CE2D}"/>
              </a:ext>
            </a:extLst>
          </p:cNvPr>
          <p:cNvSpPr/>
          <p:nvPr/>
        </p:nvSpPr>
        <p:spPr>
          <a:xfrm>
            <a:off x="1214544" y="957685"/>
            <a:ext cx="3524250" cy="1981200"/>
          </a:xfrm>
          <a:custGeom>
            <a:avLst/>
            <a:gdLst>
              <a:gd name="connsiteX0" fmla="*/ 0 w 3524250"/>
              <a:gd name="connsiteY0" fmla="*/ 0 h 1981200"/>
              <a:gd name="connsiteX1" fmla="*/ 215900 w 3524250"/>
              <a:gd name="connsiteY1" fmla="*/ 1016000 h 1981200"/>
              <a:gd name="connsiteX2" fmla="*/ 603250 w 3524250"/>
              <a:gd name="connsiteY2" fmla="*/ 1466850 h 1981200"/>
              <a:gd name="connsiteX3" fmla="*/ 1054100 w 3524250"/>
              <a:gd name="connsiteY3" fmla="*/ 1358900 h 1981200"/>
              <a:gd name="connsiteX4" fmla="*/ 1492250 w 3524250"/>
              <a:gd name="connsiteY4" fmla="*/ 1358900 h 1981200"/>
              <a:gd name="connsiteX5" fmla="*/ 1771650 w 3524250"/>
              <a:gd name="connsiteY5" fmla="*/ 1206500 h 1981200"/>
              <a:gd name="connsiteX6" fmla="*/ 2051050 w 3524250"/>
              <a:gd name="connsiteY6" fmla="*/ 558800 h 1981200"/>
              <a:gd name="connsiteX7" fmla="*/ 2317750 w 3524250"/>
              <a:gd name="connsiteY7" fmla="*/ 1143000 h 1981200"/>
              <a:gd name="connsiteX8" fmla="*/ 2476500 w 3524250"/>
              <a:gd name="connsiteY8" fmla="*/ 1365250 h 1981200"/>
              <a:gd name="connsiteX9" fmla="*/ 2749550 w 3524250"/>
              <a:gd name="connsiteY9" fmla="*/ 1428750 h 1981200"/>
              <a:gd name="connsiteX10" fmla="*/ 3149600 w 3524250"/>
              <a:gd name="connsiteY10" fmla="*/ 1536700 h 1981200"/>
              <a:gd name="connsiteX11" fmla="*/ 3409950 w 3524250"/>
              <a:gd name="connsiteY11" fmla="*/ 1758950 h 1981200"/>
              <a:gd name="connsiteX12" fmla="*/ 3524250 w 3524250"/>
              <a:gd name="connsiteY1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250" h="1981200">
                <a:moveTo>
                  <a:pt x="0" y="0"/>
                </a:moveTo>
                <a:cubicBezTo>
                  <a:pt x="57679" y="385762"/>
                  <a:pt x="115358" y="771525"/>
                  <a:pt x="215900" y="1016000"/>
                </a:cubicBezTo>
                <a:cubicBezTo>
                  <a:pt x="316442" y="1260475"/>
                  <a:pt x="463550" y="1409700"/>
                  <a:pt x="603250" y="1466850"/>
                </a:cubicBezTo>
                <a:cubicBezTo>
                  <a:pt x="742950" y="1524000"/>
                  <a:pt x="905933" y="1376892"/>
                  <a:pt x="1054100" y="1358900"/>
                </a:cubicBezTo>
                <a:cubicBezTo>
                  <a:pt x="1202267" y="1340908"/>
                  <a:pt x="1372658" y="1384300"/>
                  <a:pt x="1492250" y="1358900"/>
                </a:cubicBezTo>
                <a:cubicBezTo>
                  <a:pt x="1611842" y="1333500"/>
                  <a:pt x="1678517" y="1339850"/>
                  <a:pt x="1771650" y="1206500"/>
                </a:cubicBezTo>
                <a:cubicBezTo>
                  <a:pt x="1864783" y="1073150"/>
                  <a:pt x="1960033" y="569383"/>
                  <a:pt x="2051050" y="558800"/>
                </a:cubicBezTo>
                <a:cubicBezTo>
                  <a:pt x="2142067" y="548217"/>
                  <a:pt x="2246842" y="1008592"/>
                  <a:pt x="2317750" y="1143000"/>
                </a:cubicBezTo>
                <a:cubicBezTo>
                  <a:pt x="2388658" y="1277408"/>
                  <a:pt x="2404533" y="1317625"/>
                  <a:pt x="2476500" y="1365250"/>
                </a:cubicBezTo>
                <a:cubicBezTo>
                  <a:pt x="2548467" y="1412875"/>
                  <a:pt x="2637367" y="1400175"/>
                  <a:pt x="2749550" y="1428750"/>
                </a:cubicBezTo>
                <a:cubicBezTo>
                  <a:pt x="2861733" y="1457325"/>
                  <a:pt x="3039533" y="1481667"/>
                  <a:pt x="3149600" y="1536700"/>
                </a:cubicBezTo>
                <a:cubicBezTo>
                  <a:pt x="3259667" y="1591733"/>
                  <a:pt x="3347508" y="1684867"/>
                  <a:pt x="3409950" y="1758950"/>
                </a:cubicBezTo>
                <a:cubicBezTo>
                  <a:pt x="3472392" y="1833033"/>
                  <a:pt x="3498321" y="1907116"/>
                  <a:pt x="3524250" y="1981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4DB34D1-A577-BF43-9C75-C9093F39EB1C}"/>
              </a:ext>
            </a:extLst>
          </p:cNvPr>
          <p:cNvSpPr/>
          <p:nvPr/>
        </p:nvSpPr>
        <p:spPr>
          <a:xfrm>
            <a:off x="4139585" y="2432742"/>
            <a:ext cx="631652" cy="538407"/>
          </a:xfrm>
          <a:custGeom>
            <a:avLst/>
            <a:gdLst>
              <a:gd name="connsiteX0" fmla="*/ 0 w 590550"/>
              <a:gd name="connsiteY0" fmla="*/ 514350 h 514350"/>
              <a:gd name="connsiteX1" fmla="*/ 0 w 590550"/>
              <a:gd name="connsiteY1" fmla="*/ 0 h 514350"/>
              <a:gd name="connsiteX2" fmla="*/ 247650 w 590550"/>
              <a:gd name="connsiteY2" fmla="*/ 107950 h 514350"/>
              <a:gd name="connsiteX3" fmla="*/ 457200 w 590550"/>
              <a:gd name="connsiteY3" fmla="*/ 292100 h 514350"/>
              <a:gd name="connsiteX4" fmla="*/ 590550 w 590550"/>
              <a:gd name="connsiteY4" fmla="*/ 495300 h 514350"/>
              <a:gd name="connsiteX5" fmla="*/ 590550 w 590550"/>
              <a:gd name="connsiteY5" fmla="*/ 495300 h 514350"/>
              <a:gd name="connsiteX6" fmla="*/ 0 w 590550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50" h="514350">
                <a:moveTo>
                  <a:pt x="0" y="514350"/>
                </a:moveTo>
                <a:lnTo>
                  <a:pt x="0" y="0"/>
                </a:lnTo>
                <a:lnTo>
                  <a:pt x="247650" y="107950"/>
                </a:lnTo>
                <a:lnTo>
                  <a:pt x="457200" y="292100"/>
                </a:lnTo>
                <a:lnTo>
                  <a:pt x="590550" y="495300"/>
                </a:lnTo>
                <a:lnTo>
                  <a:pt x="590550" y="495300"/>
                </a:lnTo>
                <a:lnTo>
                  <a:pt x="0" y="51435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68B196-7C3B-6146-A0A3-51D7793DF165}"/>
              </a:ext>
            </a:extLst>
          </p:cNvPr>
          <p:cNvSpPr/>
          <p:nvPr/>
        </p:nvSpPr>
        <p:spPr>
          <a:xfrm>
            <a:off x="4063561" y="557237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78C47D1-EBF8-454F-9910-0BA98F37FE3D}"/>
              </a:ext>
            </a:extLst>
          </p:cNvPr>
          <p:cNvSpPr/>
          <p:nvPr/>
        </p:nvSpPr>
        <p:spPr>
          <a:xfrm>
            <a:off x="3504997" y="536996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5E832C0-C628-8B41-BCA4-18BF4625079B}"/>
              </a:ext>
            </a:extLst>
          </p:cNvPr>
          <p:cNvSpPr/>
          <p:nvPr/>
        </p:nvSpPr>
        <p:spPr>
          <a:xfrm>
            <a:off x="3567931" y="2292350"/>
            <a:ext cx="591319" cy="673100"/>
          </a:xfrm>
          <a:custGeom>
            <a:avLst/>
            <a:gdLst>
              <a:gd name="connsiteX0" fmla="*/ 12700 w 552450"/>
              <a:gd name="connsiteY0" fmla="*/ 0 h 673100"/>
              <a:gd name="connsiteX1" fmla="*/ 139700 w 552450"/>
              <a:gd name="connsiteY1" fmla="*/ 63500 h 673100"/>
              <a:gd name="connsiteX2" fmla="*/ 311150 w 552450"/>
              <a:gd name="connsiteY2" fmla="*/ 101600 h 673100"/>
              <a:gd name="connsiteX3" fmla="*/ 495300 w 552450"/>
              <a:gd name="connsiteY3" fmla="*/ 139700 h 673100"/>
              <a:gd name="connsiteX4" fmla="*/ 495300 w 552450"/>
              <a:gd name="connsiteY4" fmla="*/ 139700 h 673100"/>
              <a:gd name="connsiteX5" fmla="*/ 552450 w 552450"/>
              <a:gd name="connsiteY5" fmla="*/ 133350 h 673100"/>
              <a:gd name="connsiteX6" fmla="*/ 539750 w 552450"/>
              <a:gd name="connsiteY6" fmla="*/ 660400 h 673100"/>
              <a:gd name="connsiteX7" fmla="*/ 0 w 552450"/>
              <a:gd name="connsiteY7" fmla="*/ 673100 h 673100"/>
              <a:gd name="connsiteX8" fmla="*/ 12700 w 552450"/>
              <a:gd name="connsiteY8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50" h="673100">
                <a:moveTo>
                  <a:pt x="12700" y="0"/>
                </a:moveTo>
                <a:lnTo>
                  <a:pt x="139700" y="63500"/>
                </a:lnTo>
                <a:lnTo>
                  <a:pt x="311150" y="101600"/>
                </a:lnTo>
                <a:lnTo>
                  <a:pt x="495300" y="139700"/>
                </a:lnTo>
                <a:lnTo>
                  <a:pt x="495300" y="139700"/>
                </a:lnTo>
                <a:lnTo>
                  <a:pt x="552450" y="133350"/>
                </a:lnTo>
                <a:lnTo>
                  <a:pt x="539750" y="660400"/>
                </a:lnTo>
                <a:lnTo>
                  <a:pt x="0" y="673100"/>
                </a:lnTo>
                <a:cubicBezTo>
                  <a:pt x="2117" y="452967"/>
                  <a:pt x="4233" y="232833"/>
                  <a:pt x="127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2B8C96-CBD9-D24B-92DB-591DD9817093}"/>
              </a:ext>
            </a:extLst>
          </p:cNvPr>
          <p:cNvCxnSpPr>
            <a:cxnSpLocks/>
          </p:cNvCxnSpPr>
          <p:nvPr/>
        </p:nvCxnSpPr>
        <p:spPr>
          <a:xfrm flipH="1" flipV="1">
            <a:off x="415848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7D21024-CAA6-474B-9DB3-F129B15BF1FA}"/>
              </a:ext>
            </a:extLst>
          </p:cNvPr>
          <p:cNvCxnSpPr>
            <a:cxnSpLocks/>
          </p:cNvCxnSpPr>
          <p:nvPr/>
        </p:nvCxnSpPr>
        <p:spPr>
          <a:xfrm flipH="1" flipV="1">
            <a:off x="3606597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0B32D3-FE1D-894A-8D58-AE602F15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452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537590-8474-4E4C-A956-9DAE03E4CA22}"/>
              </a:ext>
            </a:extLst>
          </p:cNvPr>
          <p:cNvCxnSpPr/>
          <p:nvPr/>
        </p:nvCxnSpPr>
        <p:spPr>
          <a:xfrm>
            <a:off x="1023433" y="2976264"/>
            <a:ext cx="43579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FE056E-DB90-AB43-BD4C-1D1EC1C4271E}"/>
              </a:ext>
            </a:extLst>
          </p:cNvPr>
          <p:cNvCxnSpPr>
            <a:cxnSpLocks/>
          </p:cNvCxnSpPr>
          <p:nvPr/>
        </p:nvCxnSpPr>
        <p:spPr>
          <a:xfrm flipV="1">
            <a:off x="1175833" y="59868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4BD459-E600-1348-AA05-A46DEE6D455A}"/>
              </a:ext>
            </a:extLst>
          </p:cNvPr>
          <p:cNvSpPr txBox="1"/>
          <p:nvPr/>
        </p:nvSpPr>
        <p:spPr>
          <a:xfrm>
            <a:off x="1531100" y="208282"/>
            <a:ext cx="31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 Spectrum - PHS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ACDD0A-9395-B640-ADF5-07FE5487BD47}"/>
              </a:ext>
            </a:extLst>
          </p:cNvPr>
          <p:cNvSpPr txBox="1"/>
          <p:nvPr/>
        </p:nvSpPr>
        <p:spPr>
          <a:xfrm>
            <a:off x="4344011" y="2951298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860DF-4918-034D-8CB1-FA530DF9FEEB}"/>
              </a:ext>
            </a:extLst>
          </p:cNvPr>
          <p:cNvSpPr txBox="1"/>
          <p:nvPr/>
        </p:nvSpPr>
        <p:spPr>
          <a:xfrm rot="16200000">
            <a:off x="150336" y="853307"/>
            <a:ext cx="17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counts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8E2AC6-7CA5-6242-ABA4-0AF145092900}"/>
              </a:ext>
            </a:extLst>
          </p:cNvPr>
          <p:cNvCxnSpPr>
            <a:cxnSpLocks/>
          </p:cNvCxnSpPr>
          <p:nvPr/>
        </p:nvCxnSpPr>
        <p:spPr>
          <a:xfrm>
            <a:off x="1023433" y="5855094"/>
            <a:ext cx="44980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F870EB-31C2-6849-80A2-8851BAB1B37E}"/>
              </a:ext>
            </a:extLst>
          </p:cNvPr>
          <p:cNvCxnSpPr>
            <a:cxnSpLocks/>
          </p:cNvCxnSpPr>
          <p:nvPr/>
        </p:nvCxnSpPr>
        <p:spPr>
          <a:xfrm flipV="1">
            <a:off x="1175833" y="347751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37A8A2-2CA1-314C-A50F-49ECAE7BC915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F546E6-C3C6-E243-9008-76A938E25CA2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Screen Shot 2014-10-14 at 09.12.54.png">
              <a:extLst>
                <a:ext uri="{FF2B5EF4-FFF2-40B4-BE49-F238E27FC236}">
                  <a16:creationId xmlns:a16="http://schemas.microsoft.com/office/drawing/2014/main" id="{67EAEF0D-A8C3-D940-ACC4-1BB955F4F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3" name="Picture 32" descr="Screen Shot 2014-10-14 at 09.12.54.png">
              <a:extLst>
                <a:ext uri="{FF2B5EF4-FFF2-40B4-BE49-F238E27FC236}">
                  <a16:creationId xmlns:a16="http://schemas.microsoft.com/office/drawing/2014/main" id="{754B3A0D-E2BD-8A43-8668-0265C717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C927D0-1AF9-8740-8167-7281B0D435EA}"/>
              </a:ext>
            </a:extLst>
          </p:cNvPr>
          <p:cNvSpPr txBox="1"/>
          <p:nvPr/>
        </p:nvSpPr>
        <p:spPr>
          <a:xfrm>
            <a:off x="4407519" y="5822829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Threshold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7C098-A3EB-C247-9BE3-FD7796C645FF}"/>
              </a:ext>
            </a:extLst>
          </p:cNvPr>
          <p:cNvSpPr txBox="1"/>
          <p:nvPr/>
        </p:nvSpPr>
        <p:spPr>
          <a:xfrm rot="16200000">
            <a:off x="-77597" y="3625572"/>
            <a:ext cx="173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Sensitivity / efficiency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131E9-5ABE-7B40-AC9B-F7AC2E41CE2D}"/>
              </a:ext>
            </a:extLst>
          </p:cNvPr>
          <p:cNvSpPr/>
          <p:nvPr/>
        </p:nvSpPr>
        <p:spPr>
          <a:xfrm>
            <a:off x="1214544" y="957685"/>
            <a:ext cx="3524250" cy="1981200"/>
          </a:xfrm>
          <a:custGeom>
            <a:avLst/>
            <a:gdLst>
              <a:gd name="connsiteX0" fmla="*/ 0 w 3524250"/>
              <a:gd name="connsiteY0" fmla="*/ 0 h 1981200"/>
              <a:gd name="connsiteX1" fmla="*/ 215900 w 3524250"/>
              <a:gd name="connsiteY1" fmla="*/ 1016000 h 1981200"/>
              <a:gd name="connsiteX2" fmla="*/ 603250 w 3524250"/>
              <a:gd name="connsiteY2" fmla="*/ 1466850 h 1981200"/>
              <a:gd name="connsiteX3" fmla="*/ 1054100 w 3524250"/>
              <a:gd name="connsiteY3" fmla="*/ 1358900 h 1981200"/>
              <a:gd name="connsiteX4" fmla="*/ 1492250 w 3524250"/>
              <a:gd name="connsiteY4" fmla="*/ 1358900 h 1981200"/>
              <a:gd name="connsiteX5" fmla="*/ 1771650 w 3524250"/>
              <a:gd name="connsiteY5" fmla="*/ 1206500 h 1981200"/>
              <a:gd name="connsiteX6" fmla="*/ 2051050 w 3524250"/>
              <a:gd name="connsiteY6" fmla="*/ 558800 h 1981200"/>
              <a:gd name="connsiteX7" fmla="*/ 2317750 w 3524250"/>
              <a:gd name="connsiteY7" fmla="*/ 1143000 h 1981200"/>
              <a:gd name="connsiteX8" fmla="*/ 2476500 w 3524250"/>
              <a:gd name="connsiteY8" fmla="*/ 1365250 h 1981200"/>
              <a:gd name="connsiteX9" fmla="*/ 2749550 w 3524250"/>
              <a:gd name="connsiteY9" fmla="*/ 1428750 h 1981200"/>
              <a:gd name="connsiteX10" fmla="*/ 3149600 w 3524250"/>
              <a:gd name="connsiteY10" fmla="*/ 1536700 h 1981200"/>
              <a:gd name="connsiteX11" fmla="*/ 3409950 w 3524250"/>
              <a:gd name="connsiteY11" fmla="*/ 1758950 h 1981200"/>
              <a:gd name="connsiteX12" fmla="*/ 3524250 w 3524250"/>
              <a:gd name="connsiteY1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250" h="1981200">
                <a:moveTo>
                  <a:pt x="0" y="0"/>
                </a:moveTo>
                <a:cubicBezTo>
                  <a:pt x="57679" y="385762"/>
                  <a:pt x="115358" y="771525"/>
                  <a:pt x="215900" y="1016000"/>
                </a:cubicBezTo>
                <a:cubicBezTo>
                  <a:pt x="316442" y="1260475"/>
                  <a:pt x="463550" y="1409700"/>
                  <a:pt x="603250" y="1466850"/>
                </a:cubicBezTo>
                <a:cubicBezTo>
                  <a:pt x="742950" y="1524000"/>
                  <a:pt x="905933" y="1376892"/>
                  <a:pt x="1054100" y="1358900"/>
                </a:cubicBezTo>
                <a:cubicBezTo>
                  <a:pt x="1202267" y="1340908"/>
                  <a:pt x="1372658" y="1384300"/>
                  <a:pt x="1492250" y="1358900"/>
                </a:cubicBezTo>
                <a:cubicBezTo>
                  <a:pt x="1611842" y="1333500"/>
                  <a:pt x="1678517" y="1339850"/>
                  <a:pt x="1771650" y="1206500"/>
                </a:cubicBezTo>
                <a:cubicBezTo>
                  <a:pt x="1864783" y="1073150"/>
                  <a:pt x="1960033" y="569383"/>
                  <a:pt x="2051050" y="558800"/>
                </a:cubicBezTo>
                <a:cubicBezTo>
                  <a:pt x="2142067" y="548217"/>
                  <a:pt x="2246842" y="1008592"/>
                  <a:pt x="2317750" y="1143000"/>
                </a:cubicBezTo>
                <a:cubicBezTo>
                  <a:pt x="2388658" y="1277408"/>
                  <a:pt x="2404533" y="1317625"/>
                  <a:pt x="2476500" y="1365250"/>
                </a:cubicBezTo>
                <a:cubicBezTo>
                  <a:pt x="2548467" y="1412875"/>
                  <a:pt x="2637367" y="1400175"/>
                  <a:pt x="2749550" y="1428750"/>
                </a:cubicBezTo>
                <a:cubicBezTo>
                  <a:pt x="2861733" y="1457325"/>
                  <a:pt x="3039533" y="1481667"/>
                  <a:pt x="3149600" y="1536700"/>
                </a:cubicBezTo>
                <a:cubicBezTo>
                  <a:pt x="3259667" y="1591733"/>
                  <a:pt x="3347508" y="1684867"/>
                  <a:pt x="3409950" y="1758950"/>
                </a:cubicBezTo>
                <a:cubicBezTo>
                  <a:pt x="3472392" y="1833033"/>
                  <a:pt x="3498321" y="1907116"/>
                  <a:pt x="3524250" y="1981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4DB34D1-A577-BF43-9C75-C9093F39EB1C}"/>
              </a:ext>
            </a:extLst>
          </p:cNvPr>
          <p:cNvSpPr/>
          <p:nvPr/>
        </p:nvSpPr>
        <p:spPr>
          <a:xfrm>
            <a:off x="4139585" y="2432742"/>
            <a:ext cx="631652" cy="538407"/>
          </a:xfrm>
          <a:custGeom>
            <a:avLst/>
            <a:gdLst>
              <a:gd name="connsiteX0" fmla="*/ 0 w 590550"/>
              <a:gd name="connsiteY0" fmla="*/ 514350 h 514350"/>
              <a:gd name="connsiteX1" fmla="*/ 0 w 590550"/>
              <a:gd name="connsiteY1" fmla="*/ 0 h 514350"/>
              <a:gd name="connsiteX2" fmla="*/ 247650 w 590550"/>
              <a:gd name="connsiteY2" fmla="*/ 107950 h 514350"/>
              <a:gd name="connsiteX3" fmla="*/ 457200 w 590550"/>
              <a:gd name="connsiteY3" fmla="*/ 292100 h 514350"/>
              <a:gd name="connsiteX4" fmla="*/ 590550 w 590550"/>
              <a:gd name="connsiteY4" fmla="*/ 495300 h 514350"/>
              <a:gd name="connsiteX5" fmla="*/ 590550 w 590550"/>
              <a:gd name="connsiteY5" fmla="*/ 495300 h 514350"/>
              <a:gd name="connsiteX6" fmla="*/ 0 w 590550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50" h="514350">
                <a:moveTo>
                  <a:pt x="0" y="514350"/>
                </a:moveTo>
                <a:lnTo>
                  <a:pt x="0" y="0"/>
                </a:lnTo>
                <a:lnTo>
                  <a:pt x="247650" y="107950"/>
                </a:lnTo>
                <a:lnTo>
                  <a:pt x="457200" y="292100"/>
                </a:lnTo>
                <a:lnTo>
                  <a:pt x="590550" y="495300"/>
                </a:lnTo>
                <a:lnTo>
                  <a:pt x="590550" y="495300"/>
                </a:lnTo>
                <a:lnTo>
                  <a:pt x="0" y="51435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68B196-7C3B-6146-A0A3-51D7793DF165}"/>
              </a:ext>
            </a:extLst>
          </p:cNvPr>
          <p:cNvSpPr/>
          <p:nvPr/>
        </p:nvSpPr>
        <p:spPr>
          <a:xfrm>
            <a:off x="4063561" y="557237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78C47D1-EBF8-454F-9910-0BA98F37FE3D}"/>
              </a:ext>
            </a:extLst>
          </p:cNvPr>
          <p:cNvSpPr/>
          <p:nvPr/>
        </p:nvSpPr>
        <p:spPr>
          <a:xfrm>
            <a:off x="3504997" y="536996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6A5E12D-9453-AC45-8CF0-92DF27A90AB9}"/>
              </a:ext>
            </a:extLst>
          </p:cNvPr>
          <p:cNvSpPr/>
          <p:nvPr/>
        </p:nvSpPr>
        <p:spPr>
          <a:xfrm>
            <a:off x="3021985" y="1517650"/>
            <a:ext cx="597515" cy="1454150"/>
          </a:xfrm>
          <a:custGeom>
            <a:avLst/>
            <a:gdLst>
              <a:gd name="connsiteX0" fmla="*/ 565150 w 584200"/>
              <a:gd name="connsiteY0" fmla="*/ 1454150 h 1454150"/>
              <a:gd name="connsiteX1" fmla="*/ 584200 w 584200"/>
              <a:gd name="connsiteY1" fmla="*/ 749300 h 1454150"/>
              <a:gd name="connsiteX2" fmla="*/ 431800 w 584200"/>
              <a:gd name="connsiteY2" fmla="*/ 476250 h 1454150"/>
              <a:gd name="connsiteX3" fmla="*/ 361950 w 584200"/>
              <a:gd name="connsiteY3" fmla="*/ 234950 h 1454150"/>
              <a:gd name="connsiteX4" fmla="*/ 273050 w 584200"/>
              <a:gd name="connsiteY4" fmla="*/ 38100 h 1454150"/>
              <a:gd name="connsiteX5" fmla="*/ 273050 w 584200"/>
              <a:gd name="connsiteY5" fmla="*/ 38100 h 1454150"/>
              <a:gd name="connsiteX6" fmla="*/ 215900 w 584200"/>
              <a:gd name="connsiteY6" fmla="*/ 0 h 1454150"/>
              <a:gd name="connsiteX7" fmla="*/ 165100 w 584200"/>
              <a:gd name="connsiteY7" fmla="*/ 120650 h 1454150"/>
              <a:gd name="connsiteX8" fmla="*/ 95250 w 584200"/>
              <a:gd name="connsiteY8" fmla="*/ 342900 h 1454150"/>
              <a:gd name="connsiteX9" fmla="*/ 0 w 584200"/>
              <a:gd name="connsiteY9" fmla="*/ 603250 h 1454150"/>
              <a:gd name="connsiteX10" fmla="*/ 0 w 584200"/>
              <a:gd name="connsiteY10" fmla="*/ 1441450 h 1454150"/>
              <a:gd name="connsiteX11" fmla="*/ 565150 w 584200"/>
              <a:gd name="connsiteY11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200" h="1454150">
                <a:moveTo>
                  <a:pt x="565150" y="1454150"/>
                </a:moveTo>
                <a:lnTo>
                  <a:pt x="584200" y="749300"/>
                </a:lnTo>
                <a:lnTo>
                  <a:pt x="431800" y="476250"/>
                </a:lnTo>
                <a:lnTo>
                  <a:pt x="361950" y="234950"/>
                </a:lnTo>
                <a:lnTo>
                  <a:pt x="273050" y="38100"/>
                </a:lnTo>
                <a:lnTo>
                  <a:pt x="273050" y="38100"/>
                </a:lnTo>
                <a:lnTo>
                  <a:pt x="215900" y="0"/>
                </a:lnTo>
                <a:lnTo>
                  <a:pt x="165100" y="120650"/>
                </a:lnTo>
                <a:lnTo>
                  <a:pt x="95250" y="342900"/>
                </a:lnTo>
                <a:lnTo>
                  <a:pt x="0" y="603250"/>
                </a:lnTo>
                <a:lnTo>
                  <a:pt x="0" y="1441450"/>
                </a:lnTo>
                <a:lnTo>
                  <a:pt x="565150" y="1454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F058C1-9A2E-E640-8556-B42E38F7A0F5}"/>
              </a:ext>
            </a:extLst>
          </p:cNvPr>
          <p:cNvSpPr/>
          <p:nvPr/>
        </p:nvSpPr>
        <p:spPr>
          <a:xfrm>
            <a:off x="2934393" y="464408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5E832C0-C628-8B41-BCA4-18BF4625079B}"/>
              </a:ext>
            </a:extLst>
          </p:cNvPr>
          <p:cNvSpPr/>
          <p:nvPr/>
        </p:nvSpPr>
        <p:spPr>
          <a:xfrm>
            <a:off x="3567931" y="2292350"/>
            <a:ext cx="591319" cy="673100"/>
          </a:xfrm>
          <a:custGeom>
            <a:avLst/>
            <a:gdLst>
              <a:gd name="connsiteX0" fmla="*/ 12700 w 552450"/>
              <a:gd name="connsiteY0" fmla="*/ 0 h 673100"/>
              <a:gd name="connsiteX1" fmla="*/ 139700 w 552450"/>
              <a:gd name="connsiteY1" fmla="*/ 63500 h 673100"/>
              <a:gd name="connsiteX2" fmla="*/ 311150 w 552450"/>
              <a:gd name="connsiteY2" fmla="*/ 101600 h 673100"/>
              <a:gd name="connsiteX3" fmla="*/ 495300 w 552450"/>
              <a:gd name="connsiteY3" fmla="*/ 139700 h 673100"/>
              <a:gd name="connsiteX4" fmla="*/ 495300 w 552450"/>
              <a:gd name="connsiteY4" fmla="*/ 139700 h 673100"/>
              <a:gd name="connsiteX5" fmla="*/ 552450 w 552450"/>
              <a:gd name="connsiteY5" fmla="*/ 133350 h 673100"/>
              <a:gd name="connsiteX6" fmla="*/ 539750 w 552450"/>
              <a:gd name="connsiteY6" fmla="*/ 660400 h 673100"/>
              <a:gd name="connsiteX7" fmla="*/ 0 w 552450"/>
              <a:gd name="connsiteY7" fmla="*/ 673100 h 673100"/>
              <a:gd name="connsiteX8" fmla="*/ 12700 w 552450"/>
              <a:gd name="connsiteY8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50" h="673100">
                <a:moveTo>
                  <a:pt x="12700" y="0"/>
                </a:moveTo>
                <a:lnTo>
                  <a:pt x="139700" y="63500"/>
                </a:lnTo>
                <a:lnTo>
                  <a:pt x="311150" y="101600"/>
                </a:lnTo>
                <a:lnTo>
                  <a:pt x="495300" y="139700"/>
                </a:lnTo>
                <a:lnTo>
                  <a:pt x="495300" y="139700"/>
                </a:lnTo>
                <a:lnTo>
                  <a:pt x="552450" y="133350"/>
                </a:lnTo>
                <a:lnTo>
                  <a:pt x="539750" y="660400"/>
                </a:lnTo>
                <a:lnTo>
                  <a:pt x="0" y="673100"/>
                </a:lnTo>
                <a:cubicBezTo>
                  <a:pt x="2117" y="452967"/>
                  <a:pt x="4233" y="232833"/>
                  <a:pt x="127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2B8C96-CBD9-D24B-92DB-591DD9817093}"/>
              </a:ext>
            </a:extLst>
          </p:cNvPr>
          <p:cNvCxnSpPr>
            <a:cxnSpLocks/>
          </p:cNvCxnSpPr>
          <p:nvPr/>
        </p:nvCxnSpPr>
        <p:spPr>
          <a:xfrm flipH="1" flipV="1">
            <a:off x="415848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7D21024-CAA6-474B-9DB3-F129B15BF1FA}"/>
              </a:ext>
            </a:extLst>
          </p:cNvPr>
          <p:cNvCxnSpPr>
            <a:cxnSpLocks/>
          </p:cNvCxnSpPr>
          <p:nvPr/>
        </p:nvCxnSpPr>
        <p:spPr>
          <a:xfrm flipH="1" flipV="1">
            <a:off x="3606597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51DF9B7-A13B-C849-8EA2-985F9E7D197C}"/>
              </a:ext>
            </a:extLst>
          </p:cNvPr>
          <p:cNvCxnSpPr>
            <a:cxnSpLocks/>
          </p:cNvCxnSpPr>
          <p:nvPr/>
        </p:nvCxnSpPr>
        <p:spPr>
          <a:xfrm flipH="1" flipV="1">
            <a:off x="3035993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BF6AFA-C26F-4F44-A423-6362A7CAA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148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537590-8474-4E4C-A956-9DAE03E4CA22}"/>
              </a:ext>
            </a:extLst>
          </p:cNvPr>
          <p:cNvCxnSpPr/>
          <p:nvPr/>
        </p:nvCxnSpPr>
        <p:spPr>
          <a:xfrm>
            <a:off x="1023433" y="2976264"/>
            <a:ext cx="43579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FE056E-DB90-AB43-BD4C-1D1EC1C4271E}"/>
              </a:ext>
            </a:extLst>
          </p:cNvPr>
          <p:cNvCxnSpPr>
            <a:cxnSpLocks/>
          </p:cNvCxnSpPr>
          <p:nvPr/>
        </p:nvCxnSpPr>
        <p:spPr>
          <a:xfrm flipV="1">
            <a:off x="1175833" y="59868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4BD459-E600-1348-AA05-A46DEE6D455A}"/>
              </a:ext>
            </a:extLst>
          </p:cNvPr>
          <p:cNvSpPr txBox="1"/>
          <p:nvPr/>
        </p:nvSpPr>
        <p:spPr>
          <a:xfrm>
            <a:off x="1531100" y="208282"/>
            <a:ext cx="31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 Spectrum - PHS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ACDD0A-9395-B640-ADF5-07FE5487BD47}"/>
              </a:ext>
            </a:extLst>
          </p:cNvPr>
          <p:cNvSpPr txBox="1"/>
          <p:nvPr/>
        </p:nvSpPr>
        <p:spPr>
          <a:xfrm>
            <a:off x="4344011" y="2951298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860DF-4918-034D-8CB1-FA530DF9FEEB}"/>
              </a:ext>
            </a:extLst>
          </p:cNvPr>
          <p:cNvSpPr txBox="1"/>
          <p:nvPr/>
        </p:nvSpPr>
        <p:spPr>
          <a:xfrm rot="16200000">
            <a:off x="150336" y="853307"/>
            <a:ext cx="17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counts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8E2AC6-7CA5-6242-ABA4-0AF145092900}"/>
              </a:ext>
            </a:extLst>
          </p:cNvPr>
          <p:cNvCxnSpPr>
            <a:cxnSpLocks/>
          </p:cNvCxnSpPr>
          <p:nvPr/>
        </p:nvCxnSpPr>
        <p:spPr>
          <a:xfrm>
            <a:off x="1023433" y="5855094"/>
            <a:ext cx="44980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F870EB-31C2-6849-80A2-8851BAB1B37E}"/>
              </a:ext>
            </a:extLst>
          </p:cNvPr>
          <p:cNvCxnSpPr>
            <a:cxnSpLocks/>
          </p:cNvCxnSpPr>
          <p:nvPr/>
        </p:nvCxnSpPr>
        <p:spPr>
          <a:xfrm flipV="1">
            <a:off x="1175833" y="347751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37A8A2-2CA1-314C-A50F-49ECAE7BC915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F546E6-C3C6-E243-9008-76A938E25CA2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Screen Shot 2014-10-14 at 09.12.54.png">
              <a:extLst>
                <a:ext uri="{FF2B5EF4-FFF2-40B4-BE49-F238E27FC236}">
                  <a16:creationId xmlns:a16="http://schemas.microsoft.com/office/drawing/2014/main" id="{67EAEF0D-A8C3-D940-ACC4-1BB955F4F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3" name="Picture 32" descr="Screen Shot 2014-10-14 at 09.12.54.png">
              <a:extLst>
                <a:ext uri="{FF2B5EF4-FFF2-40B4-BE49-F238E27FC236}">
                  <a16:creationId xmlns:a16="http://schemas.microsoft.com/office/drawing/2014/main" id="{754B3A0D-E2BD-8A43-8668-0265C717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C927D0-1AF9-8740-8167-7281B0D435EA}"/>
              </a:ext>
            </a:extLst>
          </p:cNvPr>
          <p:cNvSpPr txBox="1"/>
          <p:nvPr/>
        </p:nvSpPr>
        <p:spPr>
          <a:xfrm>
            <a:off x="4407519" y="5822829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Threshold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7C098-A3EB-C247-9BE3-FD7796C645FF}"/>
              </a:ext>
            </a:extLst>
          </p:cNvPr>
          <p:cNvSpPr txBox="1"/>
          <p:nvPr/>
        </p:nvSpPr>
        <p:spPr>
          <a:xfrm rot="16200000">
            <a:off x="-77597" y="3625572"/>
            <a:ext cx="173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Sensitivity / efficiency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131E9-5ABE-7B40-AC9B-F7AC2E41CE2D}"/>
              </a:ext>
            </a:extLst>
          </p:cNvPr>
          <p:cNvSpPr/>
          <p:nvPr/>
        </p:nvSpPr>
        <p:spPr>
          <a:xfrm>
            <a:off x="1214544" y="957685"/>
            <a:ext cx="3524250" cy="1981200"/>
          </a:xfrm>
          <a:custGeom>
            <a:avLst/>
            <a:gdLst>
              <a:gd name="connsiteX0" fmla="*/ 0 w 3524250"/>
              <a:gd name="connsiteY0" fmla="*/ 0 h 1981200"/>
              <a:gd name="connsiteX1" fmla="*/ 215900 w 3524250"/>
              <a:gd name="connsiteY1" fmla="*/ 1016000 h 1981200"/>
              <a:gd name="connsiteX2" fmla="*/ 603250 w 3524250"/>
              <a:gd name="connsiteY2" fmla="*/ 1466850 h 1981200"/>
              <a:gd name="connsiteX3" fmla="*/ 1054100 w 3524250"/>
              <a:gd name="connsiteY3" fmla="*/ 1358900 h 1981200"/>
              <a:gd name="connsiteX4" fmla="*/ 1492250 w 3524250"/>
              <a:gd name="connsiteY4" fmla="*/ 1358900 h 1981200"/>
              <a:gd name="connsiteX5" fmla="*/ 1771650 w 3524250"/>
              <a:gd name="connsiteY5" fmla="*/ 1206500 h 1981200"/>
              <a:gd name="connsiteX6" fmla="*/ 2051050 w 3524250"/>
              <a:gd name="connsiteY6" fmla="*/ 558800 h 1981200"/>
              <a:gd name="connsiteX7" fmla="*/ 2317750 w 3524250"/>
              <a:gd name="connsiteY7" fmla="*/ 1143000 h 1981200"/>
              <a:gd name="connsiteX8" fmla="*/ 2476500 w 3524250"/>
              <a:gd name="connsiteY8" fmla="*/ 1365250 h 1981200"/>
              <a:gd name="connsiteX9" fmla="*/ 2749550 w 3524250"/>
              <a:gd name="connsiteY9" fmla="*/ 1428750 h 1981200"/>
              <a:gd name="connsiteX10" fmla="*/ 3149600 w 3524250"/>
              <a:gd name="connsiteY10" fmla="*/ 1536700 h 1981200"/>
              <a:gd name="connsiteX11" fmla="*/ 3409950 w 3524250"/>
              <a:gd name="connsiteY11" fmla="*/ 1758950 h 1981200"/>
              <a:gd name="connsiteX12" fmla="*/ 3524250 w 3524250"/>
              <a:gd name="connsiteY1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250" h="1981200">
                <a:moveTo>
                  <a:pt x="0" y="0"/>
                </a:moveTo>
                <a:cubicBezTo>
                  <a:pt x="57679" y="385762"/>
                  <a:pt x="115358" y="771525"/>
                  <a:pt x="215900" y="1016000"/>
                </a:cubicBezTo>
                <a:cubicBezTo>
                  <a:pt x="316442" y="1260475"/>
                  <a:pt x="463550" y="1409700"/>
                  <a:pt x="603250" y="1466850"/>
                </a:cubicBezTo>
                <a:cubicBezTo>
                  <a:pt x="742950" y="1524000"/>
                  <a:pt x="905933" y="1376892"/>
                  <a:pt x="1054100" y="1358900"/>
                </a:cubicBezTo>
                <a:cubicBezTo>
                  <a:pt x="1202267" y="1340908"/>
                  <a:pt x="1372658" y="1384300"/>
                  <a:pt x="1492250" y="1358900"/>
                </a:cubicBezTo>
                <a:cubicBezTo>
                  <a:pt x="1611842" y="1333500"/>
                  <a:pt x="1678517" y="1339850"/>
                  <a:pt x="1771650" y="1206500"/>
                </a:cubicBezTo>
                <a:cubicBezTo>
                  <a:pt x="1864783" y="1073150"/>
                  <a:pt x="1960033" y="569383"/>
                  <a:pt x="2051050" y="558800"/>
                </a:cubicBezTo>
                <a:cubicBezTo>
                  <a:pt x="2142067" y="548217"/>
                  <a:pt x="2246842" y="1008592"/>
                  <a:pt x="2317750" y="1143000"/>
                </a:cubicBezTo>
                <a:cubicBezTo>
                  <a:pt x="2388658" y="1277408"/>
                  <a:pt x="2404533" y="1317625"/>
                  <a:pt x="2476500" y="1365250"/>
                </a:cubicBezTo>
                <a:cubicBezTo>
                  <a:pt x="2548467" y="1412875"/>
                  <a:pt x="2637367" y="1400175"/>
                  <a:pt x="2749550" y="1428750"/>
                </a:cubicBezTo>
                <a:cubicBezTo>
                  <a:pt x="2861733" y="1457325"/>
                  <a:pt x="3039533" y="1481667"/>
                  <a:pt x="3149600" y="1536700"/>
                </a:cubicBezTo>
                <a:cubicBezTo>
                  <a:pt x="3259667" y="1591733"/>
                  <a:pt x="3347508" y="1684867"/>
                  <a:pt x="3409950" y="1758950"/>
                </a:cubicBezTo>
                <a:cubicBezTo>
                  <a:pt x="3472392" y="1833033"/>
                  <a:pt x="3498321" y="1907116"/>
                  <a:pt x="3524250" y="1981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4DB34D1-A577-BF43-9C75-C9093F39EB1C}"/>
              </a:ext>
            </a:extLst>
          </p:cNvPr>
          <p:cNvSpPr/>
          <p:nvPr/>
        </p:nvSpPr>
        <p:spPr>
          <a:xfrm>
            <a:off x="4139585" y="2432742"/>
            <a:ext cx="631652" cy="538407"/>
          </a:xfrm>
          <a:custGeom>
            <a:avLst/>
            <a:gdLst>
              <a:gd name="connsiteX0" fmla="*/ 0 w 590550"/>
              <a:gd name="connsiteY0" fmla="*/ 514350 h 514350"/>
              <a:gd name="connsiteX1" fmla="*/ 0 w 590550"/>
              <a:gd name="connsiteY1" fmla="*/ 0 h 514350"/>
              <a:gd name="connsiteX2" fmla="*/ 247650 w 590550"/>
              <a:gd name="connsiteY2" fmla="*/ 107950 h 514350"/>
              <a:gd name="connsiteX3" fmla="*/ 457200 w 590550"/>
              <a:gd name="connsiteY3" fmla="*/ 292100 h 514350"/>
              <a:gd name="connsiteX4" fmla="*/ 590550 w 590550"/>
              <a:gd name="connsiteY4" fmla="*/ 495300 h 514350"/>
              <a:gd name="connsiteX5" fmla="*/ 590550 w 590550"/>
              <a:gd name="connsiteY5" fmla="*/ 495300 h 514350"/>
              <a:gd name="connsiteX6" fmla="*/ 0 w 590550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50" h="514350">
                <a:moveTo>
                  <a:pt x="0" y="514350"/>
                </a:moveTo>
                <a:lnTo>
                  <a:pt x="0" y="0"/>
                </a:lnTo>
                <a:lnTo>
                  <a:pt x="247650" y="107950"/>
                </a:lnTo>
                <a:lnTo>
                  <a:pt x="457200" y="292100"/>
                </a:lnTo>
                <a:lnTo>
                  <a:pt x="590550" y="495300"/>
                </a:lnTo>
                <a:lnTo>
                  <a:pt x="590550" y="495300"/>
                </a:lnTo>
                <a:lnTo>
                  <a:pt x="0" y="51435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68B196-7C3B-6146-A0A3-51D7793DF165}"/>
              </a:ext>
            </a:extLst>
          </p:cNvPr>
          <p:cNvSpPr/>
          <p:nvPr/>
        </p:nvSpPr>
        <p:spPr>
          <a:xfrm>
            <a:off x="4063561" y="557237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78C47D1-EBF8-454F-9910-0BA98F37FE3D}"/>
              </a:ext>
            </a:extLst>
          </p:cNvPr>
          <p:cNvSpPr/>
          <p:nvPr/>
        </p:nvSpPr>
        <p:spPr>
          <a:xfrm>
            <a:off x="3504997" y="536996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6A5E12D-9453-AC45-8CF0-92DF27A90AB9}"/>
              </a:ext>
            </a:extLst>
          </p:cNvPr>
          <p:cNvSpPr/>
          <p:nvPr/>
        </p:nvSpPr>
        <p:spPr>
          <a:xfrm>
            <a:off x="3021985" y="1517650"/>
            <a:ext cx="597515" cy="1454150"/>
          </a:xfrm>
          <a:custGeom>
            <a:avLst/>
            <a:gdLst>
              <a:gd name="connsiteX0" fmla="*/ 565150 w 584200"/>
              <a:gd name="connsiteY0" fmla="*/ 1454150 h 1454150"/>
              <a:gd name="connsiteX1" fmla="*/ 584200 w 584200"/>
              <a:gd name="connsiteY1" fmla="*/ 749300 h 1454150"/>
              <a:gd name="connsiteX2" fmla="*/ 431800 w 584200"/>
              <a:gd name="connsiteY2" fmla="*/ 476250 h 1454150"/>
              <a:gd name="connsiteX3" fmla="*/ 361950 w 584200"/>
              <a:gd name="connsiteY3" fmla="*/ 234950 h 1454150"/>
              <a:gd name="connsiteX4" fmla="*/ 273050 w 584200"/>
              <a:gd name="connsiteY4" fmla="*/ 38100 h 1454150"/>
              <a:gd name="connsiteX5" fmla="*/ 273050 w 584200"/>
              <a:gd name="connsiteY5" fmla="*/ 38100 h 1454150"/>
              <a:gd name="connsiteX6" fmla="*/ 215900 w 584200"/>
              <a:gd name="connsiteY6" fmla="*/ 0 h 1454150"/>
              <a:gd name="connsiteX7" fmla="*/ 165100 w 584200"/>
              <a:gd name="connsiteY7" fmla="*/ 120650 h 1454150"/>
              <a:gd name="connsiteX8" fmla="*/ 95250 w 584200"/>
              <a:gd name="connsiteY8" fmla="*/ 342900 h 1454150"/>
              <a:gd name="connsiteX9" fmla="*/ 0 w 584200"/>
              <a:gd name="connsiteY9" fmla="*/ 603250 h 1454150"/>
              <a:gd name="connsiteX10" fmla="*/ 0 w 584200"/>
              <a:gd name="connsiteY10" fmla="*/ 1441450 h 1454150"/>
              <a:gd name="connsiteX11" fmla="*/ 565150 w 584200"/>
              <a:gd name="connsiteY11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200" h="1454150">
                <a:moveTo>
                  <a:pt x="565150" y="1454150"/>
                </a:moveTo>
                <a:lnTo>
                  <a:pt x="584200" y="749300"/>
                </a:lnTo>
                <a:lnTo>
                  <a:pt x="431800" y="476250"/>
                </a:lnTo>
                <a:lnTo>
                  <a:pt x="361950" y="234950"/>
                </a:lnTo>
                <a:lnTo>
                  <a:pt x="273050" y="38100"/>
                </a:lnTo>
                <a:lnTo>
                  <a:pt x="273050" y="38100"/>
                </a:lnTo>
                <a:lnTo>
                  <a:pt x="215900" y="0"/>
                </a:lnTo>
                <a:lnTo>
                  <a:pt x="165100" y="120650"/>
                </a:lnTo>
                <a:lnTo>
                  <a:pt x="95250" y="342900"/>
                </a:lnTo>
                <a:lnTo>
                  <a:pt x="0" y="603250"/>
                </a:lnTo>
                <a:lnTo>
                  <a:pt x="0" y="1441450"/>
                </a:lnTo>
                <a:lnTo>
                  <a:pt x="565150" y="1454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F058C1-9A2E-E640-8556-B42E38F7A0F5}"/>
              </a:ext>
            </a:extLst>
          </p:cNvPr>
          <p:cNvSpPr/>
          <p:nvPr/>
        </p:nvSpPr>
        <p:spPr>
          <a:xfrm>
            <a:off x="2934393" y="464408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E236F6E-DCFA-684A-86B2-DDE63B3329DA}"/>
              </a:ext>
            </a:extLst>
          </p:cNvPr>
          <p:cNvSpPr/>
          <p:nvPr/>
        </p:nvSpPr>
        <p:spPr>
          <a:xfrm>
            <a:off x="2382509" y="432106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5E832C0-C628-8B41-BCA4-18BF4625079B}"/>
              </a:ext>
            </a:extLst>
          </p:cNvPr>
          <p:cNvSpPr/>
          <p:nvPr/>
        </p:nvSpPr>
        <p:spPr>
          <a:xfrm>
            <a:off x="3567931" y="2292350"/>
            <a:ext cx="591319" cy="673100"/>
          </a:xfrm>
          <a:custGeom>
            <a:avLst/>
            <a:gdLst>
              <a:gd name="connsiteX0" fmla="*/ 12700 w 552450"/>
              <a:gd name="connsiteY0" fmla="*/ 0 h 673100"/>
              <a:gd name="connsiteX1" fmla="*/ 139700 w 552450"/>
              <a:gd name="connsiteY1" fmla="*/ 63500 h 673100"/>
              <a:gd name="connsiteX2" fmla="*/ 311150 w 552450"/>
              <a:gd name="connsiteY2" fmla="*/ 101600 h 673100"/>
              <a:gd name="connsiteX3" fmla="*/ 495300 w 552450"/>
              <a:gd name="connsiteY3" fmla="*/ 139700 h 673100"/>
              <a:gd name="connsiteX4" fmla="*/ 495300 w 552450"/>
              <a:gd name="connsiteY4" fmla="*/ 139700 h 673100"/>
              <a:gd name="connsiteX5" fmla="*/ 552450 w 552450"/>
              <a:gd name="connsiteY5" fmla="*/ 133350 h 673100"/>
              <a:gd name="connsiteX6" fmla="*/ 539750 w 552450"/>
              <a:gd name="connsiteY6" fmla="*/ 660400 h 673100"/>
              <a:gd name="connsiteX7" fmla="*/ 0 w 552450"/>
              <a:gd name="connsiteY7" fmla="*/ 673100 h 673100"/>
              <a:gd name="connsiteX8" fmla="*/ 12700 w 552450"/>
              <a:gd name="connsiteY8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50" h="673100">
                <a:moveTo>
                  <a:pt x="12700" y="0"/>
                </a:moveTo>
                <a:lnTo>
                  <a:pt x="139700" y="63500"/>
                </a:lnTo>
                <a:lnTo>
                  <a:pt x="311150" y="101600"/>
                </a:lnTo>
                <a:lnTo>
                  <a:pt x="495300" y="139700"/>
                </a:lnTo>
                <a:lnTo>
                  <a:pt x="495300" y="139700"/>
                </a:lnTo>
                <a:lnTo>
                  <a:pt x="552450" y="133350"/>
                </a:lnTo>
                <a:lnTo>
                  <a:pt x="539750" y="660400"/>
                </a:lnTo>
                <a:lnTo>
                  <a:pt x="0" y="673100"/>
                </a:lnTo>
                <a:cubicBezTo>
                  <a:pt x="2117" y="452967"/>
                  <a:pt x="4233" y="232833"/>
                  <a:pt x="127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29F6D8-FE91-B849-8B18-ACF76AD621B6}"/>
              </a:ext>
            </a:extLst>
          </p:cNvPr>
          <p:cNvSpPr/>
          <p:nvPr/>
        </p:nvSpPr>
        <p:spPr>
          <a:xfrm>
            <a:off x="2463800" y="2095500"/>
            <a:ext cx="565150" cy="882650"/>
          </a:xfrm>
          <a:custGeom>
            <a:avLst/>
            <a:gdLst>
              <a:gd name="connsiteX0" fmla="*/ 565150 w 565150"/>
              <a:gd name="connsiteY0" fmla="*/ 882650 h 882650"/>
              <a:gd name="connsiteX1" fmla="*/ 565150 w 565150"/>
              <a:gd name="connsiteY1" fmla="*/ 0 h 882650"/>
              <a:gd name="connsiteX2" fmla="*/ 463550 w 565150"/>
              <a:gd name="connsiteY2" fmla="*/ 133350 h 882650"/>
              <a:gd name="connsiteX3" fmla="*/ 349250 w 565150"/>
              <a:gd name="connsiteY3" fmla="*/ 215900 h 882650"/>
              <a:gd name="connsiteX4" fmla="*/ 222250 w 565150"/>
              <a:gd name="connsiteY4" fmla="*/ 222250 h 882650"/>
              <a:gd name="connsiteX5" fmla="*/ 69850 w 565150"/>
              <a:gd name="connsiteY5" fmla="*/ 228600 h 882650"/>
              <a:gd name="connsiteX6" fmla="*/ 69850 w 565150"/>
              <a:gd name="connsiteY6" fmla="*/ 228600 h 882650"/>
              <a:gd name="connsiteX7" fmla="*/ 6350 w 565150"/>
              <a:gd name="connsiteY7" fmla="*/ 215900 h 882650"/>
              <a:gd name="connsiteX8" fmla="*/ 0 w 565150"/>
              <a:gd name="connsiteY8" fmla="*/ 876300 h 882650"/>
              <a:gd name="connsiteX9" fmla="*/ 565150 w 565150"/>
              <a:gd name="connsiteY9" fmla="*/ 882650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150" h="882650">
                <a:moveTo>
                  <a:pt x="565150" y="882650"/>
                </a:moveTo>
                <a:lnTo>
                  <a:pt x="565150" y="0"/>
                </a:lnTo>
                <a:lnTo>
                  <a:pt x="463550" y="133350"/>
                </a:lnTo>
                <a:lnTo>
                  <a:pt x="349250" y="215900"/>
                </a:lnTo>
                <a:lnTo>
                  <a:pt x="222250" y="222250"/>
                </a:lnTo>
                <a:lnTo>
                  <a:pt x="69850" y="228600"/>
                </a:lnTo>
                <a:lnTo>
                  <a:pt x="69850" y="228600"/>
                </a:lnTo>
                <a:lnTo>
                  <a:pt x="6350" y="215900"/>
                </a:lnTo>
                <a:cubicBezTo>
                  <a:pt x="4233" y="436033"/>
                  <a:pt x="2117" y="656167"/>
                  <a:pt x="0" y="876300"/>
                </a:cubicBezTo>
                <a:lnTo>
                  <a:pt x="565150" y="882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2B8C96-CBD9-D24B-92DB-591DD9817093}"/>
              </a:ext>
            </a:extLst>
          </p:cNvPr>
          <p:cNvCxnSpPr>
            <a:cxnSpLocks/>
          </p:cNvCxnSpPr>
          <p:nvPr/>
        </p:nvCxnSpPr>
        <p:spPr>
          <a:xfrm flipH="1" flipV="1">
            <a:off x="415848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7D21024-CAA6-474B-9DB3-F129B15BF1FA}"/>
              </a:ext>
            </a:extLst>
          </p:cNvPr>
          <p:cNvCxnSpPr>
            <a:cxnSpLocks/>
          </p:cNvCxnSpPr>
          <p:nvPr/>
        </p:nvCxnSpPr>
        <p:spPr>
          <a:xfrm flipH="1" flipV="1">
            <a:off x="3606597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51DF9B7-A13B-C849-8EA2-985F9E7D197C}"/>
              </a:ext>
            </a:extLst>
          </p:cNvPr>
          <p:cNvCxnSpPr>
            <a:cxnSpLocks/>
          </p:cNvCxnSpPr>
          <p:nvPr/>
        </p:nvCxnSpPr>
        <p:spPr>
          <a:xfrm flipH="1" flipV="1">
            <a:off x="3035993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7AAE10C-645F-E54B-B08A-CC61811E1D3C}"/>
              </a:ext>
            </a:extLst>
          </p:cNvPr>
          <p:cNvCxnSpPr>
            <a:cxnSpLocks/>
          </p:cNvCxnSpPr>
          <p:nvPr/>
        </p:nvCxnSpPr>
        <p:spPr>
          <a:xfrm flipH="1" flipV="1">
            <a:off x="2489398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DDB958-CFE7-B44B-ADBC-24020907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700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537590-8474-4E4C-A956-9DAE03E4CA22}"/>
              </a:ext>
            </a:extLst>
          </p:cNvPr>
          <p:cNvCxnSpPr/>
          <p:nvPr/>
        </p:nvCxnSpPr>
        <p:spPr>
          <a:xfrm>
            <a:off x="1023433" y="2976264"/>
            <a:ext cx="43579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FE056E-DB90-AB43-BD4C-1D1EC1C4271E}"/>
              </a:ext>
            </a:extLst>
          </p:cNvPr>
          <p:cNvCxnSpPr>
            <a:cxnSpLocks/>
          </p:cNvCxnSpPr>
          <p:nvPr/>
        </p:nvCxnSpPr>
        <p:spPr>
          <a:xfrm flipV="1">
            <a:off x="1175833" y="59868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4BD459-E600-1348-AA05-A46DEE6D455A}"/>
              </a:ext>
            </a:extLst>
          </p:cNvPr>
          <p:cNvSpPr txBox="1"/>
          <p:nvPr/>
        </p:nvSpPr>
        <p:spPr>
          <a:xfrm>
            <a:off x="1531100" y="208282"/>
            <a:ext cx="31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 Spectrum - PHS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ACDD0A-9395-B640-ADF5-07FE5487BD47}"/>
              </a:ext>
            </a:extLst>
          </p:cNvPr>
          <p:cNvSpPr txBox="1"/>
          <p:nvPr/>
        </p:nvSpPr>
        <p:spPr>
          <a:xfrm>
            <a:off x="4344011" y="2951298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860DF-4918-034D-8CB1-FA530DF9FEEB}"/>
              </a:ext>
            </a:extLst>
          </p:cNvPr>
          <p:cNvSpPr txBox="1"/>
          <p:nvPr/>
        </p:nvSpPr>
        <p:spPr>
          <a:xfrm rot="16200000">
            <a:off x="150336" y="853307"/>
            <a:ext cx="17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counts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8E2AC6-7CA5-6242-ABA4-0AF145092900}"/>
              </a:ext>
            </a:extLst>
          </p:cNvPr>
          <p:cNvCxnSpPr>
            <a:cxnSpLocks/>
          </p:cNvCxnSpPr>
          <p:nvPr/>
        </p:nvCxnSpPr>
        <p:spPr>
          <a:xfrm>
            <a:off x="1023433" y="5855094"/>
            <a:ext cx="44980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F870EB-31C2-6849-80A2-8851BAB1B37E}"/>
              </a:ext>
            </a:extLst>
          </p:cNvPr>
          <p:cNvCxnSpPr>
            <a:cxnSpLocks/>
          </p:cNvCxnSpPr>
          <p:nvPr/>
        </p:nvCxnSpPr>
        <p:spPr>
          <a:xfrm flipV="1">
            <a:off x="1175833" y="347751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37A8A2-2CA1-314C-A50F-49ECAE7BC915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F546E6-C3C6-E243-9008-76A938E25CA2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Screen Shot 2014-10-14 at 09.12.54.png">
              <a:extLst>
                <a:ext uri="{FF2B5EF4-FFF2-40B4-BE49-F238E27FC236}">
                  <a16:creationId xmlns:a16="http://schemas.microsoft.com/office/drawing/2014/main" id="{67EAEF0D-A8C3-D940-ACC4-1BB955F4F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3" name="Picture 32" descr="Screen Shot 2014-10-14 at 09.12.54.png">
              <a:extLst>
                <a:ext uri="{FF2B5EF4-FFF2-40B4-BE49-F238E27FC236}">
                  <a16:creationId xmlns:a16="http://schemas.microsoft.com/office/drawing/2014/main" id="{754B3A0D-E2BD-8A43-8668-0265C717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C927D0-1AF9-8740-8167-7281B0D435EA}"/>
              </a:ext>
            </a:extLst>
          </p:cNvPr>
          <p:cNvSpPr txBox="1"/>
          <p:nvPr/>
        </p:nvSpPr>
        <p:spPr>
          <a:xfrm>
            <a:off x="4407519" y="5822829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Threshold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7C098-A3EB-C247-9BE3-FD7796C645FF}"/>
              </a:ext>
            </a:extLst>
          </p:cNvPr>
          <p:cNvSpPr txBox="1"/>
          <p:nvPr/>
        </p:nvSpPr>
        <p:spPr>
          <a:xfrm rot="16200000">
            <a:off x="-77597" y="3625572"/>
            <a:ext cx="173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Sensitivity / efficiency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131E9-5ABE-7B40-AC9B-F7AC2E41CE2D}"/>
              </a:ext>
            </a:extLst>
          </p:cNvPr>
          <p:cNvSpPr/>
          <p:nvPr/>
        </p:nvSpPr>
        <p:spPr>
          <a:xfrm>
            <a:off x="1214544" y="957685"/>
            <a:ext cx="3524250" cy="1981200"/>
          </a:xfrm>
          <a:custGeom>
            <a:avLst/>
            <a:gdLst>
              <a:gd name="connsiteX0" fmla="*/ 0 w 3524250"/>
              <a:gd name="connsiteY0" fmla="*/ 0 h 1981200"/>
              <a:gd name="connsiteX1" fmla="*/ 215900 w 3524250"/>
              <a:gd name="connsiteY1" fmla="*/ 1016000 h 1981200"/>
              <a:gd name="connsiteX2" fmla="*/ 603250 w 3524250"/>
              <a:gd name="connsiteY2" fmla="*/ 1466850 h 1981200"/>
              <a:gd name="connsiteX3" fmla="*/ 1054100 w 3524250"/>
              <a:gd name="connsiteY3" fmla="*/ 1358900 h 1981200"/>
              <a:gd name="connsiteX4" fmla="*/ 1492250 w 3524250"/>
              <a:gd name="connsiteY4" fmla="*/ 1358900 h 1981200"/>
              <a:gd name="connsiteX5" fmla="*/ 1771650 w 3524250"/>
              <a:gd name="connsiteY5" fmla="*/ 1206500 h 1981200"/>
              <a:gd name="connsiteX6" fmla="*/ 2051050 w 3524250"/>
              <a:gd name="connsiteY6" fmla="*/ 558800 h 1981200"/>
              <a:gd name="connsiteX7" fmla="*/ 2317750 w 3524250"/>
              <a:gd name="connsiteY7" fmla="*/ 1143000 h 1981200"/>
              <a:gd name="connsiteX8" fmla="*/ 2476500 w 3524250"/>
              <a:gd name="connsiteY8" fmla="*/ 1365250 h 1981200"/>
              <a:gd name="connsiteX9" fmla="*/ 2749550 w 3524250"/>
              <a:gd name="connsiteY9" fmla="*/ 1428750 h 1981200"/>
              <a:gd name="connsiteX10" fmla="*/ 3149600 w 3524250"/>
              <a:gd name="connsiteY10" fmla="*/ 1536700 h 1981200"/>
              <a:gd name="connsiteX11" fmla="*/ 3409950 w 3524250"/>
              <a:gd name="connsiteY11" fmla="*/ 1758950 h 1981200"/>
              <a:gd name="connsiteX12" fmla="*/ 3524250 w 3524250"/>
              <a:gd name="connsiteY1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250" h="1981200">
                <a:moveTo>
                  <a:pt x="0" y="0"/>
                </a:moveTo>
                <a:cubicBezTo>
                  <a:pt x="57679" y="385762"/>
                  <a:pt x="115358" y="771525"/>
                  <a:pt x="215900" y="1016000"/>
                </a:cubicBezTo>
                <a:cubicBezTo>
                  <a:pt x="316442" y="1260475"/>
                  <a:pt x="463550" y="1409700"/>
                  <a:pt x="603250" y="1466850"/>
                </a:cubicBezTo>
                <a:cubicBezTo>
                  <a:pt x="742950" y="1524000"/>
                  <a:pt x="905933" y="1376892"/>
                  <a:pt x="1054100" y="1358900"/>
                </a:cubicBezTo>
                <a:cubicBezTo>
                  <a:pt x="1202267" y="1340908"/>
                  <a:pt x="1372658" y="1384300"/>
                  <a:pt x="1492250" y="1358900"/>
                </a:cubicBezTo>
                <a:cubicBezTo>
                  <a:pt x="1611842" y="1333500"/>
                  <a:pt x="1678517" y="1339850"/>
                  <a:pt x="1771650" y="1206500"/>
                </a:cubicBezTo>
                <a:cubicBezTo>
                  <a:pt x="1864783" y="1073150"/>
                  <a:pt x="1960033" y="569383"/>
                  <a:pt x="2051050" y="558800"/>
                </a:cubicBezTo>
                <a:cubicBezTo>
                  <a:pt x="2142067" y="548217"/>
                  <a:pt x="2246842" y="1008592"/>
                  <a:pt x="2317750" y="1143000"/>
                </a:cubicBezTo>
                <a:cubicBezTo>
                  <a:pt x="2388658" y="1277408"/>
                  <a:pt x="2404533" y="1317625"/>
                  <a:pt x="2476500" y="1365250"/>
                </a:cubicBezTo>
                <a:cubicBezTo>
                  <a:pt x="2548467" y="1412875"/>
                  <a:pt x="2637367" y="1400175"/>
                  <a:pt x="2749550" y="1428750"/>
                </a:cubicBezTo>
                <a:cubicBezTo>
                  <a:pt x="2861733" y="1457325"/>
                  <a:pt x="3039533" y="1481667"/>
                  <a:pt x="3149600" y="1536700"/>
                </a:cubicBezTo>
                <a:cubicBezTo>
                  <a:pt x="3259667" y="1591733"/>
                  <a:pt x="3347508" y="1684867"/>
                  <a:pt x="3409950" y="1758950"/>
                </a:cubicBezTo>
                <a:cubicBezTo>
                  <a:pt x="3472392" y="1833033"/>
                  <a:pt x="3498321" y="1907116"/>
                  <a:pt x="3524250" y="1981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4DB34D1-A577-BF43-9C75-C9093F39EB1C}"/>
              </a:ext>
            </a:extLst>
          </p:cNvPr>
          <p:cNvSpPr/>
          <p:nvPr/>
        </p:nvSpPr>
        <p:spPr>
          <a:xfrm>
            <a:off x="4139585" y="2432742"/>
            <a:ext cx="631652" cy="538407"/>
          </a:xfrm>
          <a:custGeom>
            <a:avLst/>
            <a:gdLst>
              <a:gd name="connsiteX0" fmla="*/ 0 w 590550"/>
              <a:gd name="connsiteY0" fmla="*/ 514350 h 514350"/>
              <a:gd name="connsiteX1" fmla="*/ 0 w 590550"/>
              <a:gd name="connsiteY1" fmla="*/ 0 h 514350"/>
              <a:gd name="connsiteX2" fmla="*/ 247650 w 590550"/>
              <a:gd name="connsiteY2" fmla="*/ 107950 h 514350"/>
              <a:gd name="connsiteX3" fmla="*/ 457200 w 590550"/>
              <a:gd name="connsiteY3" fmla="*/ 292100 h 514350"/>
              <a:gd name="connsiteX4" fmla="*/ 590550 w 590550"/>
              <a:gd name="connsiteY4" fmla="*/ 495300 h 514350"/>
              <a:gd name="connsiteX5" fmla="*/ 590550 w 590550"/>
              <a:gd name="connsiteY5" fmla="*/ 495300 h 514350"/>
              <a:gd name="connsiteX6" fmla="*/ 0 w 590550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50" h="514350">
                <a:moveTo>
                  <a:pt x="0" y="514350"/>
                </a:moveTo>
                <a:lnTo>
                  <a:pt x="0" y="0"/>
                </a:lnTo>
                <a:lnTo>
                  <a:pt x="247650" y="107950"/>
                </a:lnTo>
                <a:lnTo>
                  <a:pt x="457200" y="292100"/>
                </a:lnTo>
                <a:lnTo>
                  <a:pt x="590550" y="495300"/>
                </a:lnTo>
                <a:lnTo>
                  <a:pt x="590550" y="495300"/>
                </a:lnTo>
                <a:lnTo>
                  <a:pt x="0" y="51435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68B196-7C3B-6146-A0A3-51D7793DF165}"/>
              </a:ext>
            </a:extLst>
          </p:cNvPr>
          <p:cNvSpPr/>
          <p:nvPr/>
        </p:nvSpPr>
        <p:spPr>
          <a:xfrm>
            <a:off x="4063561" y="557237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78C47D1-EBF8-454F-9910-0BA98F37FE3D}"/>
              </a:ext>
            </a:extLst>
          </p:cNvPr>
          <p:cNvSpPr/>
          <p:nvPr/>
        </p:nvSpPr>
        <p:spPr>
          <a:xfrm>
            <a:off x="3504997" y="536996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6A5E12D-9453-AC45-8CF0-92DF27A90AB9}"/>
              </a:ext>
            </a:extLst>
          </p:cNvPr>
          <p:cNvSpPr/>
          <p:nvPr/>
        </p:nvSpPr>
        <p:spPr>
          <a:xfrm>
            <a:off x="3021985" y="1517650"/>
            <a:ext cx="597515" cy="1454150"/>
          </a:xfrm>
          <a:custGeom>
            <a:avLst/>
            <a:gdLst>
              <a:gd name="connsiteX0" fmla="*/ 565150 w 584200"/>
              <a:gd name="connsiteY0" fmla="*/ 1454150 h 1454150"/>
              <a:gd name="connsiteX1" fmla="*/ 584200 w 584200"/>
              <a:gd name="connsiteY1" fmla="*/ 749300 h 1454150"/>
              <a:gd name="connsiteX2" fmla="*/ 431800 w 584200"/>
              <a:gd name="connsiteY2" fmla="*/ 476250 h 1454150"/>
              <a:gd name="connsiteX3" fmla="*/ 361950 w 584200"/>
              <a:gd name="connsiteY3" fmla="*/ 234950 h 1454150"/>
              <a:gd name="connsiteX4" fmla="*/ 273050 w 584200"/>
              <a:gd name="connsiteY4" fmla="*/ 38100 h 1454150"/>
              <a:gd name="connsiteX5" fmla="*/ 273050 w 584200"/>
              <a:gd name="connsiteY5" fmla="*/ 38100 h 1454150"/>
              <a:gd name="connsiteX6" fmla="*/ 215900 w 584200"/>
              <a:gd name="connsiteY6" fmla="*/ 0 h 1454150"/>
              <a:gd name="connsiteX7" fmla="*/ 165100 w 584200"/>
              <a:gd name="connsiteY7" fmla="*/ 120650 h 1454150"/>
              <a:gd name="connsiteX8" fmla="*/ 95250 w 584200"/>
              <a:gd name="connsiteY8" fmla="*/ 342900 h 1454150"/>
              <a:gd name="connsiteX9" fmla="*/ 0 w 584200"/>
              <a:gd name="connsiteY9" fmla="*/ 603250 h 1454150"/>
              <a:gd name="connsiteX10" fmla="*/ 0 w 584200"/>
              <a:gd name="connsiteY10" fmla="*/ 1441450 h 1454150"/>
              <a:gd name="connsiteX11" fmla="*/ 565150 w 584200"/>
              <a:gd name="connsiteY11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200" h="1454150">
                <a:moveTo>
                  <a:pt x="565150" y="1454150"/>
                </a:moveTo>
                <a:lnTo>
                  <a:pt x="584200" y="749300"/>
                </a:lnTo>
                <a:lnTo>
                  <a:pt x="431800" y="476250"/>
                </a:lnTo>
                <a:lnTo>
                  <a:pt x="361950" y="234950"/>
                </a:lnTo>
                <a:lnTo>
                  <a:pt x="273050" y="38100"/>
                </a:lnTo>
                <a:lnTo>
                  <a:pt x="273050" y="38100"/>
                </a:lnTo>
                <a:lnTo>
                  <a:pt x="215900" y="0"/>
                </a:lnTo>
                <a:lnTo>
                  <a:pt x="165100" y="120650"/>
                </a:lnTo>
                <a:lnTo>
                  <a:pt x="95250" y="342900"/>
                </a:lnTo>
                <a:lnTo>
                  <a:pt x="0" y="603250"/>
                </a:lnTo>
                <a:lnTo>
                  <a:pt x="0" y="1441450"/>
                </a:lnTo>
                <a:lnTo>
                  <a:pt x="565150" y="1454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F058C1-9A2E-E640-8556-B42E38F7A0F5}"/>
              </a:ext>
            </a:extLst>
          </p:cNvPr>
          <p:cNvSpPr/>
          <p:nvPr/>
        </p:nvSpPr>
        <p:spPr>
          <a:xfrm>
            <a:off x="2934393" y="464408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E236F6E-DCFA-684A-86B2-DDE63B3329DA}"/>
              </a:ext>
            </a:extLst>
          </p:cNvPr>
          <p:cNvSpPr/>
          <p:nvPr/>
        </p:nvSpPr>
        <p:spPr>
          <a:xfrm>
            <a:off x="2382509" y="432106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9FCD932-A6CB-2740-98DF-6B6A6504EBD7}"/>
              </a:ext>
            </a:extLst>
          </p:cNvPr>
          <p:cNvSpPr/>
          <p:nvPr/>
        </p:nvSpPr>
        <p:spPr>
          <a:xfrm>
            <a:off x="1848147" y="4116596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5E832C0-C628-8B41-BCA4-18BF4625079B}"/>
              </a:ext>
            </a:extLst>
          </p:cNvPr>
          <p:cNvSpPr/>
          <p:nvPr/>
        </p:nvSpPr>
        <p:spPr>
          <a:xfrm>
            <a:off x="3567931" y="2292350"/>
            <a:ext cx="591319" cy="673100"/>
          </a:xfrm>
          <a:custGeom>
            <a:avLst/>
            <a:gdLst>
              <a:gd name="connsiteX0" fmla="*/ 12700 w 552450"/>
              <a:gd name="connsiteY0" fmla="*/ 0 h 673100"/>
              <a:gd name="connsiteX1" fmla="*/ 139700 w 552450"/>
              <a:gd name="connsiteY1" fmla="*/ 63500 h 673100"/>
              <a:gd name="connsiteX2" fmla="*/ 311150 w 552450"/>
              <a:gd name="connsiteY2" fmla="*/ 101600 h 673100"/>
              <a:gd name="connsiteX3" fmla="*/ 495300 w 552450"/>
              <a:gd name="connsiteY3" fmla="*/ 139700 h 673100"/>
              <a:gd name="connsiteX4" fmla="*/ 495300 w 552450"/>
              <a:gd name="connsiteY4" fmla="*/ 139700 h 673100"/>
              <a:gd name="connsiteX5" fmla="*/ 552450 w 552450"/>
              <a:gd name="connsiteY5" fmla="*/ 133350 h 673100"/>
              <a:gd name="connsiteX6" fmla="*/ 539750 w 552450"/>
              <a:gd name="connsiteY6" fmla="*/ 660400 h 673100"/>
              <a:gd name="connsiteX7" fmla="*/ 0 w 552450"/>
              <a:gd name="connsiteY7" fmla="*/ 673100 h 673100"/>
              <a:gd name="connsiteX8" fmla="*/ 12700 w 552450"/>
              <a:gd name="connsiteY8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50" h="673100">
                <a:moveTo>
                  <a:pt x="12700" y="0"/>
                </a:moveTo>
                <a:lnTo>
                  <a:pt x="139700" y="63500"/>
                </a:lnTo>
                <a:lnTo>
                  <a:pt x="311150" y="101600"/>
                </a:lnTo>
                <a:lnTo>
                  <a:pt x="495300" y="139700"/>
                </a:lnTo>
                <a:lnTo>
                  <a:pt x="495300" y="139700"/>
                </a:lnTo>
                <a:lnTo>
                  <a:pt x="552450" y="133350"/>
                </a:lnTo>
                <a:lnTo>
                  <a:pt x="539750" y="660400"/>
                </a:lnTo>
                <a:lnTo>
                  <a:pt x="0" y="673100"/>
                </a:lnTo>
                <a:cubicBezTo>
                  <a:pt x="2117" y="452967"/>
                  <a:pt x="4233" y="232833"/>
                  <a:pt x="127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29F6D8-FE91-B849-8B18-ACF76AD621B6}"/>
              </a:ext>
            </a:extLst>
          </p:cNvPr>
          <p:cNvSpPr/>
          <p:nvPr/>
        </p:nvSpPr>
        <p:spPr>
          <a:xfrm>
            <a:off x="2463800" y="2095500"/>
            <a:ext cx="565150" cy="882650"/>
          </a:xfrm>
          <a:custGeom>
            <a:avLst/>
            <a:gdLst>
              <a:gd name="connsiteX0" fmla="*/ 565150 w 565150"/>
              <a:gd name="connsiteY0" fmla="*/ 882650 h 882650"/>
              <a:gd name="connsiteX1" fmla="*/ 565150 w 565150"/>
              <a:gd name="connsiteY1" fmla="*/ 0 h 882650"/>
              <a:gd name="connsiteX2" fmla="*/ 463550 w 565150"/>
              <a:gd name="connsiteY2" fmla="*/ 133350 h 882650"/>
              <a:gd name="connsiteX3" fmla="*/ 349250 w 565150"/>
              <a:gd name="connsiteY3" fmla="*/ 215900 h 882650"/>
              <a:gd name="connsiteX4" fmla="*/ 222250 w 565150"/>
              <a:gd name="connsiteY4" fmla="*/ 222250 h 882650"/>
              <a:gd name="connsiteX5" fmla="*/ 69850 w 565150"/>
              <a:gd name="connsiteY5" fmla="*/ 228600 h 882650"/>
              <a:gd name="connsiteX6" fmla="*/ 69850 w 565150"/>
              <a:gd name="connsiteY6" fmla="*/ 228600 h 882650"/>
              <a:gd name="connsiteX7" fmla="*/ 6350 w 565150"/>
              <a:gd name="connsiteY7" fmla="*/ 215900 h 882650"/>
              <a:gd name="connsiteX8" fmla="*/ 0 w 565150"/>
              <a:gd name="connsiteY8" fmla="*/ 876300 h 882650"/>
              <a:gd name="connsiteX9" fmla="*/ 565150 w 565150"/>
              <a:gd name="connsiteY9" fmla="*/ 882650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150" h="882650">
                <a:moveTo>
                  <a:pt x="565150" y="882650"/>
                </a:moveTo>
                <a:lnTo>
                  <a:pt x="565150" y="0"/>
                </a:lnTo>
                <a:lnTo>
                  <a:pt x="463550" y="133350"/>
                </a:lnTo>
                <a:lnTo>
                  <a:pt x="349250" y="215900"/>
                </a:lnTo>
                <a:lnTo>
                  <a:pt x="222250" y="222250"/>
                </a:lnTo>
                <a:lnTo>
                  <a:pt x="69850" y="228600"/>
                </a:lnTo>
                <a:lnTo>
                  <a:pt x="69850" y="228600"/>
                </a:lnTo>
                <a:lnTo>
                  <a:pt x="6350" y="215900"/>
                </a:lnTo>
                <a:cubicBezTo>
                  <a:pt x="4233" y="436033"/>
                  <a:pt x="2117" y="656167"/>
                  <a:pt x="0" y="876300"/>
                </a:cubicBezTo>
                <a:lnTo>
                  <a:pt x="565150" y="882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235D22B-33CE-FB45-AC6F-85F4EFA603D7}"/>
              </a:ext>
            </a:extLst>
          </p:cNvPr>
          <p:cNvSpPr/>
          <p:nvPr/>
        </p:nvSpPr>
        <p:spPr>
          <a:xfrm>
            <a:off x="1899876" y="2311400"/>
            <a:ext cx="589522" cy="666750"/>
          </a:xfrm>
          <a:custGeom>
            <a:avLst/>
            <a:gdLst>
              <a:gd name="connsiteX0" fmla="*/ 514350 w 533400"/>
              <a:gd name="connsiteY0" fmla="*/ 654050 h 666750"/>
              <a:gd name="connsiteX1" fmla="*/ 533400 w 533400"/>
              <a:gd name="connsiteY1" fmla="*/ 6350 h 666750"/>
              <a:gd name="connsiteX2" fmla="*/ 387350 w 533400"/>
              <a:gd name="connsiteY2" fmla="*/ 0 h 666750"/>
              <a:gd name="connsiteX3" fmla="*/ 234950 w 533400"/>
              <a:gd name="connsiteY3" fmla="*/ 44450 h 666750"/>
              <a:gd name="connsiteX4" fmla="*/ 88900 w 533400"/>
              <a:gd name="connsiteY4" fmla="*/ 101600 h 666750"/>
              <a:gd name="connsiteX5" fmla="*/ 0 w 533400"/>
              <a:gd name="connsiteY5" fmla="*/ 120650 h 666750"/>
              <a:gd name="connsiteX6" fmla="*/ 12700 w 533400"/>
              <a:gd name="connsiteY6" fmla="*/ 666750 h 666750"/>
              <a:gd name="connsiteX7" fmla="*/ 514350 w 533400"/>
              <a:gd name="connsiteY7" fmla="*/ 6540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400" h="666750">
                <a:moveTo>
                  <a:pt x="514350" y="654050"/>
                </a:moveTo>
                <a:lnTo>
                  <a:pt x="533400" y="6350"/>
                </a:lnTo>
                <a:lnTo>
                  <a:pt x="387350" y="0"/>
                </a:lnTo>
                <a:lnTo>
                  <a:pt x="234950" y="44450"/>
                </a:lnTo>
                <a:lnTo>
                  <a:pt x="88900" y="101600"/>
                </a:lnTo>
                <a:lnTo>
                  <a:pt x="0" y="120650"/>
                </a:lnTo>
                <a:lnTo>
                  <a:pt x="12700" y="666750"/>
                </a:lnTo>
                <a:lnTo>
                  <a:pt x="514350" y="654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2B8C96-CBD9-D24B-92DB-591DD9817093}"/>
              </a:ext>
            </a:extLst>
          </p:cNvPr>
          <p:cNvCxnSpPr>
            <a:cxnSpLocks/>
          </p:cNvCxnSpPr>
          <p:nvPr/>
        </p:nvCxnSpPr>
        <p:spPr>
          <a:xfrm flipH="1" flipV="1">
            <a:off x="415848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7D21024-CAA6-474B-9DB3-F129B15BF1FA}"/>
              </a:ext>
            </a:extLst>
          </p:cNvPr>
          <p:cNvCxnSpPr>
            <a:cxnSpLocks/>
          </p:cNvCxnSpPr>
          <p:nvPr/>
        </p:nvCxnSpPr>
        <p:spPr>
          <a:xfrm flipH="1" flipV="1">
            <a:off x="3606597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51DF9B7-A13B-C849-8EA2-985F9E7D197C}"/>
              </a:ext>
            </a:extLst>
          </p:cNvPr>
          <p:cNvCxnSpPr>
            <a:cxnSpLocks/>
          </p:cNvCxnSpPr>
          <p:nvPr/>
        </p:nvCxnSpPr>
        <p:spPr>
          <a:xfrm flipH="1" flipV="1">
            <a:off x="3035993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7AAE10C-645F-E54B-B08A-CC61811E1D3C}"/>
              </a:ext>
            </a:extLst>
          </p:cNvPr>
          <p:cNvCxnSpPr>
            <a:cxnSpLocks/>
          </p:cNvCxnSpPr>
          <p:nvPr/>
        </p:nvCxnSpPr>
        <p:spPr>
          <a:xfrm flipH="1" flipV="1">
            <a:off x="2489398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30092BD-0BEA-BF40-A3B9-F2913E7A33B0}"/>
              </a:ext>
            </a:extLst>
          </p:cNvPr>
          <p:cNvCxnSpPr>
            <a:cxnSpLocks/>
          </p:cNvCxnSpPr>
          <p:nvPr/>
        </p:nvCxnSpPr>
        <p:spPr>
          <a:xfrm flipH="1" flipV="1">
            <a:off x="195013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E43666-6763-0E41-A70C-49F050AC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107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537590-8474-4E4C-A956-9DAE03E4CA22}"/>
              </a:ext>
            </a:extLst>
          </p:cNvPr>
          <p:cNvCxnSpPr/>
          <p:nvPr/>
        </p:nvCxnSpPr>
        <p:spPr>
          <a:xfrm>
            <a:off x="1023433" y="2976264"/>
            <a:ext cx="43579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FE056E-DB90-AB43-BD4C-1D1EC1C4271E}"/>
              </a:ext>
            </a:extLst>
          </p:cNvPr>
          <p:cNvCxnSpPr>
            <a:cxnSpLocks/>
          </p:cNvCxnSpPr>
          <p:nvPr/>
        </p:nvCxnSpPr>
        <p:spPr>
          <a:xfrm flipV="1">
            <a:off x="1175833" y="59868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4BD459-E600-1348-AA05-A46DEE6D455A}"/>
              </a:ext>
            </a:extLst>
          </p:cNvPr>
          <p:cNvSpPr txBox="1"/>
          <p:nvPr/>
        </p:nvSpPr>
        <p:spPr>
          <a:xfrm>
            <a:off x="1531100" y="208282"/>
            <a:ext cx="31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 Spectrum - PHS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ACDD0A-9395-B640-ADF5-07FE5487BD47}"/>
              </a:ext>
            </a:extLst>
          </p:cNvPr>
          <p:cNvSpPr txBox="1"/>
          <p:nvPr/>
        </p:nvSpPr>
        <p:spPr>
          <a:xfrm>
            <a:off x="4344011" y="2951298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860DF-4918-034D-8CB1-FA530DF9FEEB}"/>
              </a:ext>
            </a:extLst>
          </p:cNvPr>
          <p:cNvSpPr txBox="1"/>
          <p:nvPr/>
        </p:nvSpPr>
        <p:spPr>
          <a:xfrm rot="16200000">
            <a:off x="150336" y="853307"/>
            <a:ext cx="17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counts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8E2AC6-7CA5-6242-ABA4-0AF145092900}"/>
              </a:ext>
            </a:extLst>
          </p:cNvPr>
          <p:cNvCxnSpPr>
            <a:cxnSpLocks/>
          </p:cNvCxnSpPr>
          <p:nvPr/>
        </p:nvCxnSpPr>
        <p:spPr>
          <a:xfrm>
            <a:off x="1023433" y="5855094"/>
            <a:ext cx="44980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F870EB-31C2-6849-80A2-8851BAB1B37E}"/>
              </a:ext>
            </a:extLst>
          </p:cNvPr>
          <p:cNvCxnSpPr>
            <a:cxnSpLocks/>
          </p:cNvCxnSpPr>
          <p:nvPr/>
        </p:nvCxnSpPr>
        <p:spPr>
          <a:xfrm flipV="1">
            <a:off x="1175833" y="347751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37A8A2-2CA1-314C-A50F-49ECAE7BC915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F546E6-C3C6-E243-9008-76A938E25CA2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Screen Shot 2014-10-14 at 09.12.54.png">
              <a:extLst>
                <a:ext uri="{FF2B5EF4-FFF2-40B4-BE49-F238E27FC236}">
                  <a16:creationId xmlns:a16="http://schemas.microsoft.com/office/drawing/2014/main" id="{67EAEF0D-A8C3-D940-ACC4-1BB955F4F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3" name="Picture 32" descr="Screen Shot 2014-10-14 at 09.12.54.png">
              <a:extLst>
                <a:ext uri="{FF2B5EF4-FFF2-40B4-BE49-F238E27FC236}">
                  <a16:creationId xmlns:a16="http://schemas.microsoft.com/office/drawing/2014/main" id="{754B3A0D-E2BD-8A43-8668-0265C717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C927D0-1AF9-8740-8167-7281B0D435EA}"/>
              </a:ext>
            </a:extLst>
          </p:cNvPr>
          <p:cNvSpPr txBox="1"/>
          <p:nvPr/>
        </p:nvSpPr>
        <p:spPr>
          <a:xfrm>
            <a:off x="4407519" y="5822829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Threshold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7C098-A3EB-C247-9BE3-FD7796C645FF}"/>
              </a:ext>
            </a:extLst>
          </p:cNvPr>
          <p:cNvSpPr txBox="1"/>
          <p:nvPr/>
        </p:nvSpPr>
        <p:spPr>
          <a:xfrm rot="16200000">
            <a:off x="-77597" y="3625572"/>
            <a:ext cx="173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Sensitivity / efficiency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131E9-5ABE-7B40-AC9B-F7AC2E41CE2D}"/>
              </a:ext>
            </a:extLst>
          </p:cNvPr>
          <p:cNvSpPr/>
          <p:nvPr/>
        </p:nvSpPr>
        <p:spPr>
          <a:xfrm>
            <a:off x="1214544" y="957685"/>
            <a:ext cx="3524250" cy="1981200"/>
          </a:xfrm>
          <a:custGeom>
            <a:avLst/>
            <a:gdLst>
              <a:gd name="connsiteX0" fmla="*/ 0 w 3524250"/>
              <a:gd name="connsiteY0" fmla="*/ 0 h 1981200"/>
              <a:gd name="connsiteX1" fmla="*/ 215900 w 3524250"/>
              <a:gd name="connsiteY1" fmla="*/ 1016000 h 1981200"/>
              <a:gd name="connsiteX2" fmla="*/ 603250 w 3524250"/>
              <a:gd name="connsiteY2" fmla="*/ 1466850 h 1981200"/>
              <a:gd name="connsiteX3" fmla="*/ 1054100 w 3524250"/>
              <a:gd name="connsiteY3" fmla="*/ 1358900 h 1981200"/>
              <a:gd name="connsiteX4" fmla="*/ 1492250 w 3524250"/>
              <a:gd name="connsiteY4" fmla="*/ 1358900 h 1981200"/>
              <a:gd name="connsiteX5" fmla="*/ 1771650 w 3524250"/>
              <a:gd name="connsiteY5" fmla="*/ 1206500 h 1981200"/>
              <a:gd name="connsiteX6" fmla="*/ 2051050 w 3524250"/>
              <a:gd name="connsiteY6" fmla="*/ 558800 h 1981200"/>
              <a:gd name="connsiteX7" fmla="*/ 2317750 w 3524250"/>
              <a:gd name="connsiteY7" fmla="*/ 1143000 h 1981200"/>
              <a:gd name="connsiteX8" fmla="*/ 2476500 w 3524250"/>
              <a:gd name="connsiteY8" fmla="*/ 1365250 h 1981200"/>
              <a:gd name="connsiteX9" fmla="*/ 2749550 w 3524250"/>
              <a:gd name="connsiteY9" fmla="*/ 1428750 h 1981200"/>
              <a:gd name="connsiteX10" fmla="*/ 3149600 w 3524250"/>
              <a:gd name="connsiteY10" fmla="*/ 1536700 h 1981200"/>
              <a:gd name="connsiteX11" fmla="*/ 3409950 w 3524250"/>
              <a:gd name="connsiteY11" fmla="*/ 1758950 h 1981200"/>
              <a:gd name="connsiteX12" fmla="*/ 3524250 w 3524250"/>
              <a:gd name="connsiteY1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250" h="1981200">
                <a:moveTo>
                  <a:pt x="0" y="0"/>
                </a:moveTo>
                <a:cubicBezTo>
                  <a:pt x="57679" y="385762"/>
                  <a:pt x="115358" y="771525"/>
                  <a:pt x="215900" y="1016000"/>
                </a:cubicBezTo>
                <a:cubicBezTo>
                  <a:pt x="316442" y="1260475"/>
                  <a:pt x="463550" y="1409700"/>
                  <a:pt x="603250" y="1466850"/>
                </a:cubicBezTo>
                <a:cubicBezTo>
                  <a:pt x="742950" y="1524000"/>
                  <a:pt x="905933" y="1376892"/>
                  <a:pt x="1054100" y="1358900"/>
                </a:cubicBezTo>
                <a:cubicBezTo>
                  <a:pt x="1202267" y="1340908"/>
                  <a:pt x="1372658" y="1384300"/>
                  <a:pt x="1492250" y="1358900"/>
                </a:cubicBezTo>
                <a:cubicBezTo>
                  <a:pt x="1611842" y="1333500"/>
                  <a:pt x="1678517" y="1339850"/>
                  <a:pt x="1771650" y="1206500"/>
                </a:cubicBezTo>
                <a:cubicBezTo>
                  <a:pt x="1864783" y="1073150"/>
                  <a:pt x="1960033" y="569383"/>
                  <a:pt x="2051050" y="558800"/>
                </a:cubicBezTo>
                <a:cubicBezTo>
                  <a:pt x="2142067" y="548217"/>
                  <a:pt x="2246842" y="1008592"/>
                  <a:pt x="2317750" y="1143000"/>
                </a:cubicBezTo>
                <a:cubicBezTo>
                  <a:pt x="2388658" y="1277408"/>
                  <a:pt x="2404533" y="1317625"/>
                  <a:pt x="2476500" y="1365250"/>
                </a:cubicBezTo>
                <a:cubicBezTo>
                  <a:pt x="2548467" y="1412875"/>
                  <a:pt x="2637367" y="1400175"/>
                  <a:pt x="2749550" y="1428750"/>
                </a:cubicBezTo>
                <a:cubicBezTo>
                  <a:pt x="2861733" y="1457325"/>
                  <a:pt x="3039533" y="1481667"/>
                  <a:pt x="3149600" y="1536700"/>
                </a:cubicBezTo>
                <a:cubicBezTo>
                  <a:pt x="3259667" y="1591733"/>
                  <a:pt x="3347508" y="1684867"/>
                  <a:pt x="3409950" y="1758950"/>
                </a:cubicBezTo>
                <a:cubicBezTo>
                  <a:pt x="3472392" y="1833033"/>
                  <a:pt x="3498321" y="1907116"/>
                  <a:pt x="3524250" y="1981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4DB34D1-A577-BF43-9C75-C9093F39EB1C}"/>
              </a:ext>
            </a:extLst>
          </p:cNvPr>
          <p:cNvSpPr/>
          <p:nvPr/>
        </p:nvSpPr>
        <p:spPr>
          <a:xfrm>
            <a:off x="4139585" y="2432742"/>
            <a:ext cx="631652" cy="538407"/>
          </a:xfrm>
          <a:custGeom>
            <a:avLst/>
            <a:gdLst>
              <a:gd name="connsiteX0" fmla="*/ 0 w 590550"/>
              <a:gd name="connsiteY0" fmla="*/ 514350 h 514350"/>
              <a:gd name="connsiteX1" fmla="*/ 0 w 590550"/>
              <a:gd name="connsiteY1" fmla="*/ 0 h 514350"/>
              <a:gd name="connsiteX2" fmla="*/ 247650 w 590550"/>
              <a:gd name="connsiteY2" fmla="*/ 107950 h 514350"/>
              <a:gd name="connsiteX3" fmla="*/ 457200 w 590550"/>
              <a:gd name="connsiteY3" fmla="*/ 292100 h 514350"/>
              <a:gd name="connsiteX4" fmla="*/ 590550 w 590550"/>
              <a:gd name="connsiteY4" fmla="*/ 495300 h 514350"/>
              <a:gd name="connsiteX5" fmla="*/ 590550 w 590550"/>
              <a:gd name="connsiteY5" fmla="*/ 495300 h 514350"/>
              <a:gd name="connsiteX6" fmla="*/ 0 w 590550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50" h="514350">
                <a:moveTo>
                  <a:pt x="0" y="514350"/>
                </a:moveTo>
                <a:lnTo>
                  <a:pt x="0" y="0"/>
                </a:lnTo>
                <a:lnTo>
                  <a:pt x="247650" y="107950"/>
                </a:lnTo>
                <a:lnTo>
                  <a:pt x="457200" y="292100"/>
                </a:lnTo>
                <a:lnTo>
                  <a:pt x="590550" y="495300"/>
                </a:lnTo>
                <a:lnTo>
                  <a:pt x="590550" y="495300"/>
                </a:lnTo>
                <a:lnTo>
                  <a:pt x="0" y="51435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68B196-7C3B-6146-A0A3-51D7793DF165}"/>
              </a:ext>
            </a:extLst>
          </p:cNvPr>
          <p:cNvSpPr/>
          <p:nvPr/>
        </p:nvSpPr>
        <p:spPr>
          <a:xfrm>
            <a:off x="4063561" y="557237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78C47D1-EBF8-454F-9910-0BA98F37FE3D}"/>
              </a:ext>
            </a:extLst>
          </p:cNvPr>
          <p:cNvSpPr/>
          <p:nvPr/>
        </p:nvSpPr>
        <p:spPr>
          <a:xfrm>
            <a:off x="3504997" y="536996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6A5E12D-9453-AC45-8CF0-92DF27A90AB9}"/>
              </a:ext>
            </a:extLst>
          </p:cNvPr>
          <p:cNvSpPr/>
          <p:nvPr/>
        </p:nvSpPr>
        <p:spPr>
          <a:xfrm>
            <a:off x="3021985" y="1517650"/>
            <a:ext cx="597515" cy="1454150"/>
          </a:xfrm>
          <a:custGeom>
            <a:avLst/>
            <a:gdLst>
              <a:gd name="connsiteX0" fmla="*/ 565150 w 584200"/>
              <a:gd name="connsiteY0" fmla="*/ 1454150 h 1454150"/>
              <a:gd name="connsiteX1" fmla="*/ 584200 w 584200"/>
              <a:gd name="connsiteY1" fmla="*/ 749300 h 1454150"/>
              <a:gd name="connsiteX2" fmla="*/ 431800 w 584200"/>
              <a:gd name="connsiteY2" fmla="*/ 476250 h 1454150"/>
              <a:gd name="connsiteX3" fmla="*/ 361950 w 584200"/>
              <a:gd name="connsiteY3" fmla="*/ 234950 h 1454150"/>
              <a:gd name="connsiteX4" fmla="*/ 273050 w 584200"/>
              <a:gd name="connsiteY4" fmla="*/ 38100 h 1454150"/>
              <a:gd name="connsiteX5" fmla="*/ 273050 w 584200"/>
              <a:gd name="connsiteY5" fmla="*/ 38100 h 1454150"/>
              <a:gd name="connsiteX6" fmla="*/ 215900 w 584200"/>
              <a:gd name="connsiteY6" fmla="*/ 0 h 1454150"/>
              <a:gd name="connsiteX7" fmla="*/ 165100 w 584200"/>
              <a:gd name="connsiteY7" fmla="*/ 120650 h 1454150"/>
              <a:gd name="connsiteX8" fmla="*/ 95250 w 584200"/>
              <a:gd name="connsiteY8" fmla="*/ 342900 h 1454150"/>
              <a:gd name="connsiteX9" fmla="*/ 0 w 584200"/>
              <a:gd name="connsiteY9" fmla="*/ 603250 h 1454150"/>
              <a:gd name="connsiteX10" fmla="*/ 0 w 584200"/>
              <a:gd name="connsiteY10" fmla="*/ 1441450 h 1454150"/>
              <a:gd name="connsiteX11" fmla="*/ 565150 w 584200"/>
              <a:gd name="connsiteY11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200" h="1454150">
                <a:moveTo>
                  <a:pt x="565150" y="1454150"/>
                </a:moveTo>
                <a:lnTo>
                  <a:pt x="584200" y="749300"/>
                </a:lnTo>
                <a:lnTo>
                  <a:pt x="431800" y="476250"/>
                </a:lnTo>
                <a:lnTo>
                  <a:pt x="361950" y="234950"/>
                </a:lnTo>
                <a:lnTo>
                  <a:pt x="273050" y="38100"/>
                </a:lnTo>
                <a:lnTo>
                  <a:pt x="273050" y="38100"/>
                </a:lnTo>
                <a:lnTo>
                  <a:pt x="215900" y="0"/>
                </a:lnTo>
                <a:lnTo>
                  <a:pt x="165100" y="120650"/>
                </a:lnTo>
                <a:lnTo>
                  <a:pt x="95250" y="342900"/>
                </a:lnTo>
                <a:lnTo>
                  <a:pt x="0" y="603250"/>
                </a:lnTo>
                <a:lnTo>
                  <a:pt x="0" y="1441450"/>
                </a:lnTo>
                <a:lnTo>
                  <a:pt x="565150" y="1454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F058C1-9A2E-E640-8556-B42E38F7A0F5}"/>
              </a:ext>
            </a:extLst>
          </p:cNvPr>
          <p:cNvSpPr/>
          <p:nvPr/>
        </p:nvSpPr>
        <p:spPr>
          <a:xfrm>
            <a:off x="2934393" y="464408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E236F6E-DCFA-684A-86B2-DDE63B3329DA}"/>
              </a:ext>
            </a:extLst>
          </p:cNvPr>
          <p:cNvSpPr/>
          <p:nvPr/>
        </p:nvSpPr>
        <p:spPr>
          <a:xfrm>
            <a:off x="2382509" y="432106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9FCD932-A6CB-2740-98DF-6B6A6504EBD7}"/>
              </a:ext>
            </a:extLst>
          </p:cNvPr>
          <p:cNvSpPr/>
          <p:nvPr/>
        </p:nvSpPr>
        <p:spPr>
          <a:xfrm>
            <a:off x="1848147" y="4116596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F7AE80-771D-514C-8FF8-CDD0959EF1A8}"/>
              </a:ext>
            </a:extLst>
          </p:cNvPr>
          <p:cNvSpPr/>
          <p:nvPr/>
        </p:nvSpPr>
        <p:spPr>
          <a:xfrm>
            <a:off x="1263933" y="3512859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5E832C0-C628-8B41-BCA4-18BF4625079B}"/>
              </a:ext>
            </a:extLst>
          </p:cNvPr>
          <p:cNvSpPr/>
          <p:nvPr/>
        </p:nvSpPr>
        <p:spPr>
          <a:xfrm>
            <a:off x="3567931" y="2292350"/>
            <a:ext cx="591319" cy="673100"/>
          </a:xfrm>
          <a:custGeom>
            <a:avLst/>
            <a:gdLst>
              <a:gd name="connsiteX0" fmla="*/ 12700 w 552450"/>
              <a:gd name="connsiteY0" fmla="*/ 0 h 673100"/>
              <a:gd name="connsiteX1" fmla="*/ 139700 w 552450"/>
              <a:gd name="connsiteY1" fmla="*/ 63500 h 673100"/>
              <a:gd name="connsiteX2" fmla="*/ 311150 w 552450"/>
              <a:gd name="connsiteY2" fmla="*/ 101600 h 673100"/>
              <a:gd name="connsiteX3" fmla="*/ 495300 w 552450"/>
              <a:gd name="connsiteY3" fmla="*/ 139700 h 673100"/>
              <a:gd name="connsiteX4" fmla="*/ 495300 w 552450"/>
              <a:gd name="connsiteY4" fmla="*/ 139700 h 673100"/>
              <a:gd name="connsiteX5" fmla="*/ 552450 w 552450"/>
              <a:gd name="connsiteY5" fmla="*/ 133350 h 673100"/>
              <a:gd name="connsiteX6" fmla="*/ 539750 w 552450"/>
              <a:gd name="connsiteY6" fmla="*/ 660400 h 673100"/>
              <a:gd name="connsiteX7" fmla="*/ 0 w 552450"/>
              <a:gd name="connsiteY7" fmla="*/ 673100 h 673100"/>
              <a:gd name="connsiteX8" fmla="*/ 12700 w 552450"/>
              <a:gd name="connsiteY8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50" h="673100">
                <a:moveTo>
                  <a:pt x="12700" y="0"/>
                </a:moveTo>
                <a:lnTo>
                  <a:pt x="139700" y="63500"/>
                </a:lnTo>
                <a:lnTo>
                  <a:pt x="311150" y="101600"/>
                </a:lnTo>
                <a:lnTo>
                  <a:pt x="495300" y="139700"/>
                </a:lnTo>
                <a:lnTo>
                  <a:pt x="495300" y="139700"/>
                </a:lnTo>
                <a:lnTo>
                  <a:pt x="552450" y="133350"/>
                </a:lnTo>
                <a:lnTo>
                  <a:pt x="539750" y="660400"/>
                </a:lnTo>
                <a:lnTo>
                  <a:pt x="0" y="673100"/>
                </a:lnTo>
                <a:cubicBezTo>
                  <a:pt x="2117" y="452967"/>
                  <a:pt x="4233" y="232833"/>
                  <a:pt x="127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29F6D8-FE91-B849-8B18-ACF76AD621B6}"/>
              </a:ext>
            </a:extLst>
          </p:cNvPr>
          <p:cNvSpPr/>
          <p:nvPr/>
        </p:nvSpPr>
        <p:spPr>
          <a:xfrm>
            <a:off x="2463800" y="2095500"/>
            <a:ext cx="565150" cy="882650"/>
          </a:xfrm>
          <a:custGeom>
            <a:avLst/>
            <a:gdLst>
              <a:gd name="connsiteX0" fmla="*/ 565150 w 565150"/>
              <a:gd name="connsiteY0" fmla="*/ 882650 h 882650"/>
              <a:gd name="connsiteX1" fmla="*/ 565150 w 565150"/>
              <a:gd name="connsiteY1" fmla="*/ 0 h 882650"/>
              <a:gd name="connsiteX2" fmla="*/ 463550 w 565150"/>
              <a:gd name="connsiteY2" fmla="*/ 133350 h 882650"/>
              <a:gd name="connsiteX3" fmla="*/ 349250 w 565150"/>
              <a:gd name="connsiteY3" fmla="*/ 215900 h 882650"/>
              <a:gd name="connsiteX4" fmla="*/ 222250 w 565150"/>
              <a:gd name="connsiteY4" fmla="*/ 222250 h 882650"/>
              <a:gd name="connsiteX5" fmla="*/ 69850 w 565150"/>
              <a:gd name="connsiteY5" fmla="*/ 228600 h 882650"/>
              <a:gd name="connsiteX6" fmla="*/ 69850 w 565150"/>
              <a:gd name="connsiteY6" fmla="*/ 228600 h 882650"/>
              <a:gd name="connsiteX7" fmla="*/ 6350 w 565150"/>
              <a:gd name="connsiteY7" fmla="*/ 215900 h 882650"/>
              <a:gd name="connsiteX8" fmla="*/ 0 w 565150"/>
              <a:gd name="connsiteY8" fmla="*/ 876300 h 882650"/>
              <a:gd name="connsiteX9" fmla="*/ 565150 w 565150"/>
              <a:gd name="connsiteY9" fmla="*/ 882650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150" h="882650">
                <a:moveTo>
                  <a:pt x="565150" y="882650"/>
                </a:moveTo>
                <a:lnTo>
                  <a:pt x="565150" y="0"/>
                </a:lnTo>
                <a:lnTo>
                  <a:pt x="463550" y="133350"/>
                </a:lnTo>
                <a:lnTo>
                  <a:pt x="349250" y="215900"/>
                </a:lnTo>
                <a:lnTo>
                  <a:pt x="222250" y="222250"/>
                </a:lnTo>
                <a:lnTo>
                  <a:pt x="69850" y="228600"/>
                </a:lnTo>
                <a:lnTo>
                  <a:pt x="69850" y="228600"/>
                </a:lnTo>
                <a:lnTo>
                  <a:pt x="6350" y="215900"/>
                </a:lnTo>
                <a:cubicBezTo>
                  <a:pt x="4233" y="436033"/>
                  <a:pt x="2117" y="656167"/>
                  <a:pt x="0" y="876300"/>
                </a:cubicBezTo>
                <a:lnTo>
                  <a:pt x="565150" y="882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235D22B-33CE-FB45-AC6F-85F4EFA603D7}"/>
              </a:ext>
            </a:extLst>
          </p:cNvPr>
          <p:cNvSpPr/>
          <p:nvPr/>
        </p:nvSpPr>
        <p:spPr>
          <a:xfrm>
            <a:off x="1899876" y="2311400"/>
            <a:ext cx="589522" cy="666750"/>
          </a:xfrm>
          <a:custGeom>
            <a:avLst/>
            <a:gdLst>
              <a:gd name="connsiteX0" fmla="*/ 514350 w 533400"/>
              <a:gd name="connsiteY0" fmla="*/ 654050 h 666750"/>
              <a:gd name="connsiteX1" fmla="*/ 533400 w 533400"/>
              <a:gd name="connsiteY1" fmla="*/ 6350 h 666750"/>
              <a:gd name="connsiteX2" fmla="*/ 387350 w 533400"/>
              <a:gd name="connsiteY2" fmla="*/ 0 h 666750"/>
              <a:gd name="connsiteX3" fmla="*/ 234950 w 533400"/>
              <a:gd name="connsiteY3" fmla="*/ 44450 h 666750"/>
              <a:gd name="connsiteX4" fmla="*/ 88900 w 533400"/>
              <a:gd name="connsiteY4" fmla="*/ 101600 h 666750"/>
              <a:gd name="connsiteX5" fmla="*/ 0 w 533400"/>
              <a:gd name="connsiteY5" fmla="*/ 120650 h 666750"/>
              <a:gd name="connsiteX6" fmla="*/ 12700 w 533400"/>
              <a:gd name="connsiteY6" fmla="*/ 666750 h 666750"/>
              <a:gd name="connsiteX7" fmla="*/ 514350 w 533400"/>
              <a:gd name="connsiteY7" fmla="*/ 6540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400" h="666750">
                <a:moveTo>
                  <a:pt x="514350" y="654050"/>
                </a:moveTo>
                <a:lnTo>
                  <a:pt x="533400" y="6350"/>
                </a:lnTo>
                <a:lnTo>
                  <a:pt x="387350" y="0"/>
                </a:lnTo>
                <a:lnTo>
                  <a:pt x="234950" y="44450"/>
                </a:lnTo>
                <a:lnTo>
                  <a:pt x="88900" y="101600"/>
                </a:lnTo>
                <a:lnTo>
                  <a:pt x="0" y="120650"/>
                </a:lnTo>
                <a:lnTo>
                  <a:pt x="12700" y="666750"/>
                </a:lnTo>
                <a:lnTo>
                  <a:pt x="514350" y="654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3CB4F4B-A72D-CE4B-A004-A3C95FF0A219}"/>
              </a:ext>
            </a:extLst>
          </p:cNvPr>
          <p:cNvSpPr/>
          <p:nvPr/>
        </p:nvSpPr>
        <p:spPr>
          <a:xfrm>
            <a:off x="1371600" y="1866900"/>
            <a:ext cx="565150" cy="1117600"/>
          </a:xfrm>
          <a:custGeom>
            <a:avLst/>
            <a:gdLst>
              <a:gd name="connsiteX0" fmla="*/ 565150 w 565150"/>
              <a:gd name="connsiteY0" fmla="*/ 1085850 h 1117600"/>
              <a:gd name="connsiteX1" fmla="*/ 546100 w 565150"/>
              <a:gd name="connsiteY1" fmla="*/ 584200 h 1117600"/>
              <a:gd name="connsiteX2" fmla="*/ 425450 w 565150"/>
              <a:gd name="connsiteY2" fmla="*/ 552450 h 1117600"/>
              <a:gd name="connsiteX3" fmla="*/ 285750 w 565150"/>
              <a:gd name="connsiteY3" fmla="*/ 450850 h 1117600"/>
              <a:gd name="connsiteX4" fmla="*/ 127000 w 565150"/>
              <a:gd name="connsiteY4" fmla="*/ 273050 h 1117600"/>
              <a:gd name="connsiteX5" fmla="*/ 12700 w 565150"/>
              <a:gd name="connsiteY5" fmla="*/ 0 h 1117600"/>
              <a:gd name="connsiteX6" fmla="*/ 0 w 565150"/>
              <a:gd name="connsiteY6" fmla="*/ 1117600 h 1117600"/>
              <a:gd name="connsiteX7" fmla="*/ 565150 w 565150"/>
              <a:gd name="connsiteY7" fmla="*/ 108585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50" h="1117600">
                <a:moveTo>
                  <a:pt x="565150" y="1085850"/>
                </a:moveTo>
                <a:lnTo>
                  <a:pt x="546100" y="584200"/>
                </a:lnTo>
                <a:lnTo>
                  <a:pt x="425450" y="552450"/>
                </a:lnTo>
                <a:lnTo>
                  <a:pt x="285750" y="450850"/>
                </a:lnTo>
                <a:lnTo>
                  <a:pt x="127000" y="273050"/>
                </a:lnTo>
                <a:lnTo>
                  <a:pt x="12700" y="0"/>
                </a:lnTo>
                <a:lnTo>
                  <a:pt x="0" y="1117600"/>
                </a:lnTo>
                <a:lnTo>
                  <a:pt x="565150" y="10858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2B8C96-CBD9-D24B-92DB-591DD9817093}"/>
              </a:ext>
            </a:extLst>
          </p:cNvPr>
          <p:cNvCxnSpPr>
            <a:cxnSpLocks/>
          </p:cNvCxnSpPr>
          <p:nvPr/>
        </p:nvCxnSpPr>
        <p:spPr>
          <a:xfrm flipH="1" flipV="1">
            <a:off x="415848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7D21024-CAA6-474B-9DB3-F129B15BF1FA}"/>
              </a:ext>
            </a:extLst>
          </p:cNvPr>
          <p:cNvCxnSpPr>
            <a:cxnSpLocks/>
          </p:cNvCxnSpPr>
          <p:nvPr/>
        </p:nvCxnSpPr>
        <p:spPr>
          <a:xfrm flipH="1" flipV="1">
            <a:off x="3606597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51DF9B7-A13B-C849-8EA2-985F9E7D197C}"/>
              </a:ext>
            </a:extLst>
          </p:cNvPr>
          <p:cNvCxnSpPr>
            <a:cxnSpLocks/>
          </p:cNvCxnSpPr>
          <p:nvPr/>
        </p:nvCxnSpPr>
        <p:spPr>
          <a:xfrm flipH="1" flipV="1">
            <a:off x="3035993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7AAE10C-645F-E54B-B08A-CC61811E1D3C}"/>
              </a:ext>
            </a:extLst>
          </p:cNvPr>
          <p:cNvCxnSpPr>
            <a:cxnSpLocks/>
          </p:cNvCxnSpPr>
          <p:nvPr/>
        </p:nvCxnSpPr>
        <p:spPr>
          <a:xfrm flipH="1" flipV="1">
            <a:off x="2489398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30092BD-0BEA-BF40-A3B9-F2913E7A33B0}"/>
              </a:ext>
            </a:extLst>
          </p:cNvPr>
          <p:cNvCxnSpPr>
            <a:cxnSpLocks/>
          </p:cNvCxnSpPr>
          <p:nvPr/>
        </p:nvCxnSpPr>
        <p:spPr>
          <a:xfrm flipH="1" flipV="1">
            <a:off x="195013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AD8DB6-7386-CC4E-A936-83D88A55516E}"/>
              </a:ext>
            </a:extLst>
          </p:cNvPr>
          <p:cNvCxnSpPr>
            <a:cxnSpLocks/>
          </p:cNvCxnSpPr>
          <p:nvPr/>
        </p:nvCxnSpPr>
        <p:spPr>
          <a:xfrm flipH="1" flipV="1">
            <a:off x="1367806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A262C-F2DB-CC43-AB23-3F7338A4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5719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537590-8474-4E4C-A956-9DAE03E4CA22}"/>
              </a:ext>
            </a:extLst>
          </p:cNvPr>
          <p:cNvCxnSpPr/>
          <p:nvPr/>
        </p:nvCxnSpPr>
        <p:spPr>
          <a:xfrm>
            <a:off x="1023433" y="2976264"/>
            <a:ext cx="43579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FE056E-DB90-AB43-BD4C-1D1EC1C4271E}"/>
              </a:ext>
            </a:extLst>
          </p:cNvPr>
          <p:cNvCxnSpPr>
            <a:cxnSpLocks/>
          </p:cNvCxnSpPr>
          <p:nvPr/>
        </p:nvCxnSpPr>
        <p:spPr>
          <a:xfrm flipV="1">
            <a:off x="1175833" y="59868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4BD459-E600-1348-AA05-A46DEE6D455A}"/>
              </a:ext>
            </a:extLst>
          </p:cNvPr>
          <p:cNvSpPr txBox="1"/>
          <p:nvPr/>
        </p:nvSpPr>
        <p:spPr>
          <a:xfrm>
            <a:off x="1531100" y="208282"/>
            <a:ext cx="31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 Spectrum - PHS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ACDD0A-9395-B640-ADF5-07FE5487BD47}"/>
              </a:ext>
            </a:extLst>
          </p:cNvPr>
          <p:cNvSpPr txBox="1"/>
          <p:nvPr/>
        </p:nvSpPr>
        <p:spPr>
          <a:xfrm>
            <a:off x="4344011" y="2951298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860DF-4918-034D-8CB1-FA530DF9FEEB}"/>
              </a:ext>
            </a:extLst>
          </p:cNvPr>
          <p:cNvSpPr txBox="1"/>
          <p:nvPr/>
        </p:nvSpPr>
        <p:spPr>
          <a:xfrm rot="16200000">
            <a:off x="150336" y="853307"/>
            <a:ext cx="17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counts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8E2AC6-7CA5-6242-ABA4-0AF145092900}"/>
              </a:ext>
            </a:extLst>
          </p:cNvPr>
          <p:cNvCxnSpPr>
            <a:cxnSpLocks/>
          </p:cNvCxnSpPr>
          <p:nvPr/>
        </p:nvCxnSpPr>
        <p:spPr>
          <a:xfrm>
            <a:off x="1023433" y="5855094"/>
            <a:ext cx="44980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F870EB-31C2-6849-80A2-8851BAB1B37E}"/>
              </a:ext>
            </a:extLst>
          </p:cNvPr>
          <p:cNvCxnSpPr>
            <a:cxnSpLocks/>
          </p:cNvCxnSpPr>
          <p:nvPr/>
        </p:nvCxnSpPr>
        <p:spPr>
          <a:xfrm flipV="1">
            <a:off x="1175833" y="347751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37A8A2-2CA1-314C-A50F-49ECAE7BC915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F546E6-C3C6-E243-9008-76A938E25CA2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Screen Shot 2014-10-14 at 09.12.54.png">
              <a:extLst>
                <a:ext uri="{FF2B5EF4-FFF2-40B4-BE49-F238E27FC236}">
                  <a16:creationId xmlns:a16="http://schemas.microsoft.com/office/drawing/2014/main" id="{67EAEF0D-A8C3-D940-ACC4-1BB955F4F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3" name="Picture 32" descr="Screen Shot 2014-10-14 at 09.12.54.png">
              <a:extLst>
                <a:ext uri="{FF2B5EF4-FFF2-40B4-BE49-F238E27FC236}">
                  <a16:creationId xmlns:a16="http://schemas.microsoft.com/office/drawing/2014/main" id="{754B3A0D-E2BD-8A43-8668-0265C717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C927D0-1AF9-8740-8167-7281B0D435EA}"/>
              </a:ext>
            </a:extLst>
          </p:cNvPr>
          <p:cNvSpPr txBox="1"/>
          <p:nvPr/>
        </p:nvSpPr>
        <p:spPr>
          <a:xfrm>
            <a:off x="4407519" y="5822829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Threshold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7C098-A3EB-C247-9BE3-FD7796C645FF}"/>
              </a:ext>
            </a:extLst>
          </p:cNvPr>
          <p:cNvSpPr txBox="1"/>
          <p:nvPr/>
        </p:nvSpPr>
        <p:spPr>
          <a:xfrm rot="16200000">
            <a:off x="-77597" y="3625572"/>
            <a:ext cx="173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Sensitivity / efficiency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131E9-5ABE-7B40-AC9B-F7AC2E41CE2D}"/>
              </a:ext>
            </a:extLst>
          </p:cNvPr>
          <p:cNvSpPr/>
          <p:nvPr/>
        </p:nvSpPr>
        <p:spPr>
          <a:xfrm>
            <a:off x="1214544" y="957685"/>
            <a:ext cx="3524250" cy="1981200"/>
          </a:xfrm>
          <a:custGeom>
            <a:avLst/>
            <a:gdLst>
              <a:gd name="connsiteX0" fmla="*/ 0 w 3524250"/>
              <a:gd name="connsiteY0" fmla="*/ 0 h 1981200"/>
              <a:gd name="connsiteX1" fmla="*/ 215900 w 3524250"/>
              <a:gd name="connsiteY1" fmla="*/ 1016000 h 1981200"/>
              <a:gd name="connsiteX2" fmla="*/ 603250 w 3524250"/>
              <a:gd name="connsiteY2" fmla="*/ 1466850 h 1981200"/>
              <a:gd name="connsiteX3" fmla="*/ 1054100 w 3524250"/>
              <a:gd name="connsiteY3" fmla="*/ 1358900 h 1981200"/>
              <a:gd name="connsiteX4" fmla="*/ 1492250 w 3524250"/>
              <a:gd name="connsiteY4" fmla="*/ 1358900 h 1981200"/>
              <a:gd name="connsiteX5" fmla="*/ 1771650 w 3524250"/>
              <a:gd name="connsiteY5" fmla="*/ 1206500 h 1981200"/>
              <a:gd name="connsiteX6" fmla="*/ 2051050 w 3524250"/>
              <a:gd name="connsiteY6" fmla="*/ 558800 h 1981200"/>
              <a:gd name="connsiteX7" fmla="*/ 2317750 w 3524250"/>
              <a:gd name="connsiteY7" fmla="*/ 1143000 h 1981200"/>
              <a:gd name="connsiteX8" fmla="*/ 2476500 w 3524250"/>
              <a:gd name="connsiteY8" fmla="*/ 1365250 h 1981200"/>
              <a:gd name="connsiteX9" fmla="*/ 2749550 w 3524250"/>
              <a:gd name="connsiteY9" fmla="*/ 1428750 h 1981200"/>
              <a:gd name="connsiteX10" fmla="*/ 3149600 w 3524250"/>
              <a:gd name="connsiteY10" fmla="*/ 1536700 h 1981200"/>
              <a:gd name="connsiteX11" fmla="*/ 3409950 w 3524250"/>
              <a:gd name="connsiteY11" fmla="*/ 1758950 h 1981200"/>
              <a:gd name="connsiteX12" fmla="*/ 3524250 w 3524250"/>
              <a:gd name="connsiteY1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250" h="1981200">
                <a:moveTo>
                  <a:pt x="0" y="0"/>
                </a:moveTo>
                <a:cubicBezTo>
                  <a:pt x="57679" y="385762"/>
                  <a:pt x="115358" y="771525"/>
                  <a:pt x="215900" y="1016000"/>
                </a:cubicBezTo>
                <a:cubicBezTo>
                  <a:pt x="316442" y="1260475"/>
                  <a:pt x="463550" y="1409700"/>
                  <a:pt x="603250" y="1466850"/>
                </a:cubicBezTo>
                <a:cubicBezTo>
                  <a:pt x="742950" y="1524000"/>
                  <a:pt x="905933" y="1376892"/>
                  <a:pt x="1054100" y="1358900"/>
                </a:cubicBezTo>
                <a:cubicBezTo>
                  <a:pt x="1202267" y="1340908"/>
                  <a:pt x="1372658" y="1384300"/>
                  <a:pt x="1492250" y="1358900"/>
                </a:cubicBezTo>
                <a:cubicBezTo>
                  <a:pt x="1611842" y="1333500"/>
                  <a:pt x="1678517" y="1339850"/>
                  <a:pt x="1771650" y="1206500"/>
                </a:cubicBezTo>
                <a:cubicBezTo>
                  <a:pt x="1864783" y="1073150"/>
                  <a:pt x="1960033" y="569383"/>
                  <a:pt x="2051050" y="558800"/>
                </a:cubicBezTo>
                <a:cubicBezTo>
                  <a:pt x="2142067" y="548217"/>
                  <a:pt x="2246842" y="1008592"/>
                  <a:pt x="2317750" y="1143000"/>
                </a:cubicBezTo>
                <a:cubicBezTo>
                  <a:pt x="2388658" y="1277408"/>
                  <a:pt x="2404533" y="1317625"/>
                  <a:pt x="2476500" y="1365250"/>
                </a:cubicBezTo>
                <a:cubicBezTo>
                  <a:pt x="2548467" y="1412875"/>
                  <a:pt x="2637367" y="1400175"/>
                  <a:pt x="2749550" y="1428750"/>
                </a:cubicBezTo>
                <a:cubicBezTo>
                  <a:pt x="2861733" y="1457325"/>
                  <a:pt x="3039533" y="1481667"/>
                  <a:pt x="3149600" y="1536700"/>
                </a:cubicBezTo>
                <a:cubicBezTo>
                  <a:pt x="3259667" y="1591733"/>
                  <a:pt x="3347508" y="1684867"/>
                  <a:pt x="3409950" y="1758950"/>
                </a:cubicBezTo>
                <a:cubicBezTo>
                  <a:pt x="3472392" y="1833033"/>
                  <a:pt x="3498321" y="1907116"/>
                  <a:pt x="3524250" y="1981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4DB34D1-A577-BF43-9C75-C9093F39EB1C}"/>
              </a:ext>
            </a:extLst>
          </p:cNvPr>
          <p:cNvSpPr/>
          <p:nvPr/>
        </p:nvSpPr>
        <p:spPr>
          <a:xfrm>
            <a:off x="4139585" y="2432742"/>
            <a:ext cx="631652" cy="538407"/>
          </a:xfrm>
          <a:custGeom>
            <a:avLst/>
            <a:gdLst>
              <a:gd name="connsiteX0" fmla="*/ 0 w 590550"/>
              <a:gd name="connsiteY0" fmla="*/ 514350 h 514350"/>
              <a:gd name="connsiteX1" fmla="*/ 0 w 590550"/>
              <a:gd name="connsiteY1" fmla="*/ 0 h 514350"/>
              <a:gd name="connsiteX2" fmla="*/ 247650 w 590550"/>
              <a:gd name="connsiteY2" fmla="*/ 107950 h 514350"/>
              <a:gd name="connsiteX3" fmla="*/ 457200 w 590550"/>
              <a:gd name="connsiteY3" fmla="*/ 292100 h 514350"/>
              <a:gd name="connsiteX4" fmla="*/ 590550 w 590550"/>
              <a:gd name="connsiteY4" fmla="*/ 495300 h 514350"/>
              <a:gd name="connsiteX5" fmla="*/ 590550 w 590550"/>
              <a:gd name="connsiteY5" fmla="*/ 495300 h 514350"/>
              <a:gd name="connsiteX6" fmla="*/ 0 w 590550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50" h="514350">
                <a:moveTo>
                  <a:pt x="0" y="514350"/>
                </a:moveTo>
                <a:lnTo>
                  <a:pt x="0" y="0"/>
                </a:lnTo>
                <a:lnTo>
                  <a:pt x="247650" y="107950"/>
                </a:lnTo>
                <a:lnTo>
                  <a:pt x="457200" y="292100"/>
                </a:lnTo>
                <a:lnTo>
                  <a:pt x="590550" y="495300"/>
                </a:lnTo>
                <a:lnTo>
                  <a:pt x="590550" y="495300"/>
                </a:lnTo>
                <a:lnTo>
                  <a:pt x="0" y="51435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68B196-7C3B-6146-A0A3-51D7793DF165}"/>
              </a:ext>
            </a:extLst>
          </p:cNvPr>
          <p:cNvSpPr/>
          <p:nvPr/>
        </p:nvSpPr>
        <p:spPr>
          <a:xfrm>
            <a:off x="4063561" y="557237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78C47D1-EBF8-454F-9910-0BA98F37FE3D}"/>
              </a:ext>
            </a:extLst>
          </p:cNvPr>
          <p:cNvSpPr/>
          <p:nvPr/>
        </p:nvSpPr>
        <p:spPr>
          <a:xfrm>
            <a:off x="3504997" y="536996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6A5E12D-9453-AC45-8CF0-92DF27A90AB9}"/>
              </a:ext>
            </a:extLst>
          </p:cNvPr>
          <p:cNvSpPr/>
          <p:nvPr/>
        </p:nvSpPr>
        <p:spPr>
          <a:xfrm>
            <a:off x="3021985" y="1517650"/>
            <a:ext cx="597515" cy="1454150"/>
          </a:xfrm>
          <a:custGeom>
            <a:avLst/>
            <a:gdLst>
              <a:gd name="connsiteX0" fmla="*/ 565150 w 584200"/>
              <a:gd name="connsiteY0" fmla="*/ 1454150 h 1454150"/>
              <a:gd name="connsiteX1" fmla="*/ 584200 w 584200"/>
              <a:gd name="connsiteY1" fmla="*/ 749300 h 1454150"/>
              <a:gd name="connsiteX2" fmla="*/ 431800 w 584200"/>
              <a:gd name="connsiteY2" fmla="*/ 476250 h 1454150"/>
              <a:gd name="connsiteX3" fmla="*/ 361950 w 584200"/>
              <a:gd name="connsiteY3" fmla="*/ 234950 h 1454150"/>
              <a:gd name="connsiteX4" fmla="*/ 273050 w 584200"/>
              <a:gd name="connsiteY4" fmla="*/ 38100 h 1454150"/>
              <a:gd name="connsiteX5" fmla="*/ 273050 w 584200"/>
              <a:gd name="connsiteY5" fmla="*/ 38100 h 1454150"/>
              <a:gd name="connsiteX6" fmla="*/ 215900 w 584200"/>
              <a:gd name="connsiteY6" fmla="*/ 0 h 1454150"/>
              <a:gd name="connsiteX7" fmla="*/ 165100 w 584200"/>
              <a:gd name="connsiteY7" fmla="*/ 120650 h 1454150"/>
              <a:gd name="connsiteX8" fmla="*/ 95250 w 584200"/>
              <a:gd name="connsiteY8" fmla="*/ 342900 h 1454150"/>
              <a:gd name="connsiteX9" fmla="*/ 0 w 584200"/>
              <a:gd name="connsiteY9" fmla="*/ 603250 h 1454150"/>
              <a:gd name="connsiteX10" fmla="*/ 0 w 584200"/>
              <a:gd name="connsiteY10" fmla="*/ 1441450 h 1454150"/>
              <a:gd name="connsiteX11" fmla="*/ 565150 w 584200"/>
              <a:gd name="connsiteY11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200" h="1454150">
                <a:moveTo>
                  <a:pt x="565150" y="1454150"/>
                </a:moveTo>
                <a:lnTo>
                  <a:pt x="584200" y="749300"/>
                </a:lnTo>
                <a:lnTo>
                  <a:pt x="431800" y="476250"/>
                </a:lnTo>
                <a:lnTo>
                  <a:pt x="361950" y="234950"/>
                </a:lnTo>
                <a:lnTo>
                  <a:pt x="273050" y="38100"/>
                </a:lnTo>
                <a:lnTo>
                  <a:pt x="273050" y="38100"/>
                </a:lnTo>
                <a:lnTo>
                  <a:pt x="215900" y="0"/>
                </a:lnTo>
                <a:lnTo>
                  <a:pt x="165100" y="120650"/>
                </a:lnTo>
                <a:lnTo>
                  <a:pt x="95250" y="342900"/>
                </a:lnTo>
                <a:lnTo>
                  <a:pt x="0" y="603250"/>
                </a:lnTo>
                <a:lnTo>
                  <a:pt x="0" y="1441450"/>
                </a:lnTo>
                <a:lnTo>
                  <a:pt x="565150" y="1454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F058C1-9A2E-E640-8556-B42E38F7A0F5}"/>
              </a:ext>
            </a:extLst>
          </p:cNvPr>
          <p:cNvSpPr/>
          <p:nvPr/>
        </p:nvSpPr>
        <p:spPr>
          <a:xfrm>
            <a:off x="2934393" y="464408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E236F6E-DCFA-684A-86B2-DDE63B3329DA}"/>
              </a:ext>
            </a:extLst>
          </p:cNvPr>
          <p:cNvSpPr/>
          <p:nvPr/>
        </p:nvSpPr>
        <p:spPr>
          <a:xfrm>
            <a:off x="2382509" y="432106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9FCD932-A6CB-2740-98DF-6B6A6504EBD7}"/>
              </a:ext>
            </a:extLst>
          </p:cNvPr>
          <p:cNvSpPr/>
          <p:nvPr/>
        </p:nvSpPr>
        <p:spPr>
          <a:xfrm>
            <a:off x="1848147" y="4116596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F7AE80-771D-514C-8FF8-CDD0959EF1A8}"/>
              </a:ext>
            </a:extLst>
          </p:cNvPr>
          <p:cNvSpPr/>
          <p:nvPr/>
        </p:nvSpPr>
        <p:spPr>
          <a:xfrm>
            <a:off x="1263933" y="3512859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5E832C0-C628-8B41-BCA4-18BF4625079B}"/>
              </a:ext>
            </a:extLst>
          </p:cNvPr>
          <p:cNvSpPr/>
          <p:nvPr/>
        </p:nvSpPr>
        <p:spPr>
          <a:xfrm>
            <a:off x="3567931" y="2292350"/>
            <a:ext cx="591319" cy="673100"/>
          </a:xfrm>
          <a:custGeom>
            <a:avLst/>
            <a:gdLst>
              <a:gd name="connsiteX0" fmla="*/ 12700 w 552450"/>
              <a:gd name="connsiteY0" fmla="*/ 0 h 673100"/>
              <a:gd name="connsiteX1" fmla="*/ 139700 w 552450"/>
              <a:gd name="connsiteY1" fmla="*/ 63500 h 673100"/>
              <a:gd name="connsiteX2" fmla="*/ 311150 w 552450"/>
              <a:gd name="connsiteY2" fmla="*/ 101600 h 673100"/>
              <a:gd name="connsiteX3" fmla="*/ 495300 w 552450"/>
              <a:gd name="connsiteY3" fmla="*/ 139700 h 673100"/>
              <a:gd name="connsiteX4" fmla="*/ 495300 w 552450"/>
              <a:gd name="connsiteY4" fmla="*/ 139700 h 673100"/>
              <a:gd name="connsiteX5" fmla="*/ 552450 w 552450"/>
              <a:gd name="connsiteY5" fmla="*/ 133350 h 673100"/>
              <a:gd name="connsiteX6" fmla="*/ 539750 w 552450"/>
              <a:gd name="connsiteY6" fmla="*/ 660400 h 673100"/>
              <a:gd name="connsiteX7" fmla="*/ 0 w 552450"/>
              <a:gd name="connsiteY7" fmla="*/ 673100 h 673100"/>
              <a:gd name="connsiteX8" fmla="*/ 12700 w 552450"/>
              <a:gd name="connsiteY8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50" h="673100">
                <a:moveTo>
                  <a:pt x="12700" y="0"/>
                </a:moveTo>
                <a:lnTo>
                  <a:pt x="139700" y="63500"/>
                </a:lnTo>
                <a:lnTo>
                  <a:pt x="311150" y="101600"/>
                </a:lnTo>
                <a:lnTo>
                  <a:pt x="495300" y="139700"/>
                </a:lnTo>
                <a:lnTo>
                  <a:pt x="495300" y="139700"/>
                </a:lnTo>
                <a:lnTo>
                  <a:pt x="552450" y="133350"/>
                </a:lnTo>
                <a:lnTo>
                  <a:pt x="539750" y="660400"/>
                </a:lnTo>
                <a:lnTo>
                  <a:pt x="0" y="673100"/>
                </a:lnTo>
                <a:cubicBezTo>
                  <a:pt x="2117" y="452967"/>
                  <a:pt x="4233" y="232833"/>
                  <a:pt x="127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29F6D8-FE91-B849-8B18-ACF76AD621B6}"/>
              </a:ext>
            </a:extLst>
          </p:cNvPr>
          <p:cNvSpPr/>
          <p:nvPr/>
        </p:nvSpPr>
        <p:spPr>
          <a:xfrm>
            <a:off x="2463800" y="2095500"/>
            <a:ext cx="565150" cy="882650"/>
          </a:xfrm>
          <a:custGeom>
            <a:avLst/>
            <a:gdLst>
              <a:gd name="connsiteX0" fmla="*/ 565150 w 565150"/>
              <a:gd name="connsiteY0" fmla="*/ 882650 h 882650"/>
              <a:gd name="connsiteX1" fmla="*/ 565150 w 565150"/>
              <a:gd name="connsiteY1" fmla="*/ 0 h 882650"/>
              <a:gd name="connsiteX2" fmla="*/ 463550 w 565150"/>
              <a:gd name="connsiteY2" fmla="*/ 133350 h 882650"/>
              <a:gd name="connsiteX3" fmla="*/ 349250 w 565150"/>
              <a:gd name="connsiteY3" fmla="*/ 215900 h 882650"/>
              <a:gd name="connsiteX4" fmla="*/ 222250 w 565150"/>
              <a:gd name="connsiteY4" fmla="*/ 222250 h 882650"/>
              <a:gd name="connsiteX5" fmla="*/ 69850 w 565150"/>
              <a:gd name="connsiteY5" fmla="*/ 228600 h 882650"/>
              <a:gd name="connsiteX6" fmla="*/ 69850 w 565150"/>
              <a:gd name="connsiteY6" fmla="*/ 228600 h 882650"/>
              <a:gd name="connsiteX7" fmla="*/ 6350 w 565150"/>
              <a:gd name="connsiteY7" fmla="*/ 215900 h 882650"/>
              <a:gd name="connsiteX8" fmla="*/ 0 w 565150"/>
              <a:gd name="connsiteY8" fmla="*/ 876300 h 882650"/>
              <a:gd name="connsiteX9" fmla="*/ 565150 w 565150"/>
              <a:gd name="connsiteY9" fmla="*/ 882650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150" h="882650">
                <a:moveTo>
                  <a:pt x="565150" y="882650"/>
                </a:moveTo>
                <a:lnTo>
                  <a:pt x="565150" y="0"/>
                </a:lnTo>
                <a:lnTo>
                  <a:pt x="463550" y="133350"/>
                </a:lnTo>
                <a:lnTo>
                  <a:pt x="349250" y="215900"/>
                </a:lnTo>
                <a:lnTo>
                  <a:pt x="222250" y="222250"/>
                </a:lnTo>
                <a:lnTo>
                  <a:pt x="69850" y="228600"/>
                </a:lnTo>
                <a:lnTo>
                  <a:pt x="69850" y="228600"/>
                </a:lnTo>
                <a:lnTo>
                  <a:pt x="6350" y="215900"/>
                </a:lnTo>
                <a:cubicBezTo>
                  <a:pt x="4233" y="436033"/>
                  <a:pt x="2117" y="656167"/>
                  <a:pt x="0" y="876300"/>
                </a:cubicBezTo>
                <a:lnTo>
                  <a:pt x="565150" y="882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235D22B-33CE-FB45-AC6F-85F4EFA603D7}"/>
              </a:ext>
            </a:extLst>
          </p:cNvPr>
          <p:cNvSpPr/>
          <p:nvPr/>
        </p:nvSpPr>
        <p:spPr>
          <a:xfrm>
            <a:off x="1899876" y="2311400"/>
            <a:ext cx="589522" cy="666750"/>
          </a:xfrm>
          <a:custGeom>
            <a:avLst/>
            <a:gdLst>
              <a:gd name="connsiteX0" fmla="*/ 514350 w 533400"/>
              <a:gd name="connsiteY0" fmla="*/ 654050 h 666750"/>
              <a:gd name="connsiteX1" fmla="*/ 533400 w 533400"/>
              <a:gd name="connsiteY1" fmla="*/ 6350 h 666750"/>
              <a:gd name="connsiteX2" fmla="*/ 387350 w 533400"/>
              <a:gd name="connsiteY2" fmla="*/ 0 h 666750"/>
              <a:gd name="connsiteX3" fmla="*/ 234950 w 533400"/>
              <a:gd name="connsiteY3" fmla="*/ 44450 h 666750"/>
              <a:gd name="connsiteX4" fmla="*/ 88900 w 533400"/>
              <a:gd name="connsiteY4" fmla="*/ 101600 h 666750"/>
              <a:gd name="connsiteX5" fmla="*/ 0 w 533400"/>
              <a:gd name="connsiteY5" fmla="*/ 120650 h 666750"/>
              <a:gd name="connsiteX6" fmla="*/ 12700 w 533400"/>
              <a:gd name="connsiteY6" fmla="*/ 666750 h 666750"/>
              <a:gd name="connsiteX7" fmla="*/ 514350 w 533400"/>
              <a:gd name="connsiteY7" fmla="*/ 6540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400" h="666750">
                <a:moveTo>
                  <a:pt x="514350" y="654050"/>
                </a:moveTo>
                <a:lnTo>
                  <a:pt x="533400" y="6350"/>
                </a:lnTo>
                <a:lnTo>
                  <a:pt x="387350" y="0"/>
                </a:lnTo>
                <a:lnTo>
                  <a:pt x="234950" y="44450"/>
                </a:lnTo>
                <a:lnTo>
                  <a:pt x="88900" y="101600"/>
                </a:lnTo>
                <a:lnTo>
                  <a:pt x="0" y="120650"/>
                </a:lnTo>
                <a:lnTo>
                  <a:pt x="12700" y="666750"/>
                </a:lnTo>
                <a:lnTo>
                  <a:pt x="514350" y="654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3CB4F4B-A72D-CE4B-A004-A3C95FF0A219}"/>
              </a:ext>
            </a:extLst>
          </p:cNvPr>
          <p:cNvSpPr/>
          <p:nvPr/>
        </p:nvSpPr>
        <p:spPr>
          <a:xfrm>
            <a:off x="1371600" y="1866900"/>
            <a:ext cx="565150" cy="1117600"/>
          </a:xfrm>
          <a:custGeom>
            <a:avLst/>
            <a:gdLst>
              <a:gd name="connsiteX0" fmla="*/ 565150 w 565150"/>
              <a:gd name="connsiteY0" fmla="*/ 1085850 h 1117600"/>
              <a:gd name="connsiteX1" fmla="*/ 546100 w 565150"/>
              <a:gd name="connsiteY1" fmla="*/ 584200 h 1117600"/>
              <a:gd name="connsiteX2" fmla="*/ 425450 w 565150"/>
              <a:gd name="connsiteY2" fmla="*/ 552450 h 1117600"/>
              <a:gd name="connsiteX3" fmla="*/ 285750 w 565150"/>
              <a:gd name="connsiteY3" fmla="*/ 450850 h 1117600"/>
              <a:gd name="connsiteX4" fmla="*/ 127000 w 565150"/>
              <a:gd name="connsiteY4" fmla="*/ 273050 h 1117600"/>
              <a:gd name="connsiteX5" fmla="*/ 12700 w 565150"/>
              <a:gd name="connsiteY5" fmla="*/ 0 h 1117600"/>
              <a:gd name="connsiteX6" fmla="*/ 0 w 565150"/>
              <a:gd name="connsiteY6" fmla="*/ 1117600 h 1117600"/>
              <a:gd name="connsiteX7" fmla="*/ 565150 w 565150"/>
              <a:gd name="connsiteY7" fmla="*/ 108585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50" h="1117600">
                <a:moveTo>
                  <a:pt x="565150" y="1085850"/>
                </a:moveTo>
                <a:lnTo>
                  <a:pt x="546100" y="584200"/>
                </a:lnTo>
                <a:lnTo>
                  <a:pt x="425450" y="552450"/>
                </a:lnTo>
                <a:lnTo>
                  <a:pt x="285750" y="450850"/>
                </a:lnTo>
                <a:lnTo>
                  <a:pt x="127000" y="273050"/>
                </a:lnTo>
                <a:lnTo>
                  <a:pt x="12700" y="0"/>
                </a:lnTo>
                <a:lnTo>
                  <a:pt x="0" y="1117600"/>
                </a:lnTo>
                <a:lnTo>
                  <a:pt x="565150" y="10858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2B8C96-CBD9-D24B-92DB-591DD9817093}"/>
              </a:ext>
            </a:extLst>
          </p:cNvPr>
          <p:cNvCxnSpPr>
            <a:cxnSpLocks/>
          </p:cNvCxnSpPr>
          <p:nvPr/>
        </p:nvCxnSpPr>
        <p:spPr>
          <a:xfrm flipH="1" flipV="1">
            <a:off x="415848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7D21024-CAA6-474B-9DB3-F129B15BF1FA}"/>
              </a:ext>
            </a:extLst>
          </p:cNvPr>
          <p:cNvCxnSpPr>
            <a:cxnSpLocks/>
          </p:cNvCxnSpPr>
          <p:nvPr/>
        </p:nvCxnSpPr>
        <p:spPr>
          <a:xfrm flipH="1" flipV="1">
            <a:off x="3606597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51DF9B7-A13B-C849-8EA2-985F9E7D197C}"/>
              </a:ext>
            </a:extLst>
          </p:cNvPr>
          <p:cNvCxnSpPr>
            <a:cxnSpLocks/>
          </p:cNvCxnSpPr>
          <p:nvPr/>
        </p:nvCxnSpPr>
        <p:spPr>
          <a:xfrm flipH="1" flipV="1">
            <a:off x="3035993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7AAE10C-645F-E54B-B08A-CC61811E1D3C}"/>
              </a:ext>
            </a:extLst>
          </p:cNvPr>
          <p:cNvCxnSpPr>
            <a:cxnSpLocks/>
          </p:cNvCxnSpPr>
          <p:nvPr/>
        </p:nvCxnSpPr>
        <p:spPr>
          <a:xfrm flipH="1" flipV="1">
            <a:off x="2489398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30092BD-0BEA-BF40-A3B9-F2913E7A33B0}"/>
              </a:ext>
            </a:extLst>
          </p:cNvPr>
          <p:cNvCxnSpPr>
            <a:cxnSpLocks/>
          </p:cNvCxnSpPr>
          <p:nvPr/>
        </p:nvCxnSpPr>
        <p:spPr>
          <a:xfrm flipH="1" flipV="1">
            <a:off x="195013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AD8DB6-7386-CC4E-A936-83D88A55516E}"/>
              </a:ext>
            </a:extLst>
          </p:cNvPr>
          <p:cNvCxnSpPr>
            <a:cxnSpLocks/>
          </p:cNvCxnSpPr>
          <p:nvPr/>
        </p:nvCxnSpPr>
        <p:spPr>
          <a:xfrm flipH="1" flipV="1">
            <a:off x="1367806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AE253A20-A619-8C40-A6F9-DF5FB99C8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246" y="2978149"/>
            <a:ext cx="4324170" cy="338240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9E02E9-5487-C142-960B-5D210C2BD1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64"/>
          <a:stretch/>
        </p:blipFill>
        <p:spPr>
          <a:xfrm>
            <a:off x="7247356" y="0"/>
            <a:ext cx="4092624" cy="305519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EE595C5-7C7B-924A-A1BB-469A99D45664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F. </a:t>
            </a:r>
            <a:r>
              <a:rPr lang="en-US" sz="1100" dirty="0" err="1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Piscitelli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 et al., The Multi-Blade Boron-10-based Neutron Detector for high intensity Neutron Reflectometry at ESS, JINST 12 P03013 (2017)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1701.07623)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FF0261D-137B-7344-90CB-8610ECCB1859}"/>
              </a:ext>
            </a:extLst>
          </p:cNvPr>
          <p:cNvCxnSpPr>
            <a:cxnSpLocks/>
          </p:cNvCxnSpPr>
          <p:nvPr/>
        </p:nvCxnSpPr>
        <p:spPr>
          <a:xfrm>
            <a:off x="5145155" y="1577871"/>
            <a:ext cx="169455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719E6BA-D198-1F49-9BF5-57FE4563F6E2}"/>
              </a:ext>
            </a:extLst>
          </p:cNvPr>
          <p:cNvCxnSpPr>
            <a:cxnSpLocks/>
          </p:cNvCxnSpPr>
          <p:nvPr/>
        </p:nvCxnSpPr>
        <p:spPr>
          <a:xfrm>
            <a:off x="5145155" y="4646137"/>
            <a:ext cx="169455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4DA34-701D-4E49-B837-A2B73A6E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049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86592FD-FC50-7648-805C-71062874DCF7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F. </a:t>
            </a:r>
            <a:r>
              <a:rPr lang="en-US" sz="1100" dirty="0" err="1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Piscitelli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 et al., The Multi-Blade Boron-10-based Neutron Detector for high intensity Neutron Reflectometry at ESS, JINST 12 P03013 (2017)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1701.07623)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BDB626-7755-D043-95D6-877720E0DD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16"/>
          <a:stretch/>
        </p:blipFill>
        <p:spPr>
          <a:xfrm>
            <a:off x="6095999" y="661234"/>
            <a:ext cx="5953593" cy="4986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22B3A-1E97-264C-9DF3-F9D3326C5C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64"/>
          <a:stretch/>
        </p:blipFill>
        <p:spPr>
          <a:xfrm>
            <a:off x="45008" y="896111"/>
            <a:ext cx="6050991" cy="4517136"/>
          </a:xfrm>
          <a:prstGeom prst="rect">
            <a:avLst/>
          </a:prstGeom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1B7A9B1C-B97C-3D41-BEEE-8DA419F20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671" y="93330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 err="1">
                <a:latin typeface="Avenir Roman" panose="02000503020000020003" pitchFamily="2" charset="0"/>
              </a:rPr>
              <a:t>Measured</a:t>
            </a:r>
            <a:r>
              <a:rPr lang="sv-SE" sz="2000" dirty="0">
                <a:latin typeface="Avenir Roman" panose="02000503020000020003" pitchFamily="2" charset="0"/>
              </a:rPr>
              <a:t> </a:t>
            </a:r>
            <a:r>
              <a:rPr lang="sv-SE" sz="2000" dirty="0" err="1">
                <a:latin typeface="Avenir Roman" panose="02000503020000020003" pitchFamily="2" charset="0"/>
              </a:rPr>
              <a:t>with</a:t>
            </a:r>
            <a:r>
              <a:rPr lang="sv-SE" sz="2000" dirty="0">
                <a:latin typeface="Avenir Roman" panose="02000503020000020003" pitchFamily="2" charset="0"/>
              </a:rPr>
              <a:t> Multi-</a:t>
            </a:r>
            <a:r>
              <a:rPr lang="sv-SE" sz="2000" dirty="0" err="1">
                <a:latin typeface="Avenir Roman" panose="02000503020000020003" pitchFamily="2" charset="0"/>
              </a:rPr>
              <a:t>Blade</a:t>
            </a:r>
            <a:r>
              <a:rPr lang="sv-SE" sz="2000" dirty="0">
                <a:latin typeface="Avenir Roman" panose="02000503020000020003" pitchFamily="2" charset="0"/>
              </a:rPr>
              <a:t> B-10 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EC313338-0770-BE4E-9D53-7966856EB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975" y="641875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latin typeface="Avenir Roman" panose="02000503020000020003" pitchFamily="2" charset="0"/>
              </a:rPr>
              <a:t>PHS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0532FF-CD72-6342-BB93-95D1AD9BF11D}"/>
              </a:ext>
            </a:extLst>
          </p:cNvPr>
          <p:cNvCxnSpPr>
            <a:cxnSpLocks/>
          </p:cNvCxnSpPr>
          <p:nvPr/>
        </p:nvCxnSpPr>
        <p:spPr>
          <a:xfrm>
            <a:off x="5577840" y="3132351"/>
            <a:ext cx="6031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>
            <a:extLst>
              <a:ext uri="{FF2B5EF4-FFF2-40B4-BE49-F238E27FC236}">
                <a16:creationId xmlns:a16="http://schemas.microsoft.com/office/drawing/2014/main" id="{26CE548F-CF87-664D-A205-9B643DBB0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467" y="623800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r>
              <a:rPr lang="sv-SE" sz="2000" dirty="0">
                <a:latin typeface="Avenir Roman" panose="02000503020000020003" pitchFamily="2" charset="0"/>
              </a:rPr>
              <a:t> / </a:t>
            </a:r>
            <a:r>
              <a:rPr lang="sv-SE" sz="2000" dirty="0" err="1">
                <a:latin typeface="Avenir Roman" panose="02000503020000020003" pitchFamily="2" charset="0"/>
              </a:rPr>
              <a:t>Efficiency</a:t>
            </a:r>
            <a:endParaRPr lang="sv-SE" sz="2000" dirty="0">
              <a:latin typeface="Avenir Roman" panose="0200050302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161370-AE0A-F34A-A900-525CE9C8075A}"/>
              </a:ext>
            </a:extLst>
          </p:cNvPr>
          <p:cNvSpPr txBox="1"/>
          <p:nvPr/>
        </p:nvSpPr>
        <p:spPr>
          <a:xfrm>
            <a:off x="8852761" y="1191704"/>
            <a:ext cx="165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B24FB"/>
                </a:solidFill>
                <a:latin typeface="Avenir Roman" panose="02000503020000020003" pitchFamily="2" charset="0"/>
              </a:rPr>
              <a:t>Cold neutrons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0D2D72-5B56-6E43-B55F-7ACB3CF6AC01}"/>
              </a:ext>
            </a:extLst>
          </p:cNvPr>
          <p:cNvSpPr txBox="1"/>
          <p:nvPr/>
        </p:nvSpPr>
        <p:spPr>
          <a:xfrm>
            <a:off x="9150438" y="462233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gammas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2D0312-F9B2-4B4E-AD22-80A29A7C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559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86592FD-FC50-7648-805C-71062874DCF7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F. </a:t>
            </a:r>
            <a:r>
              <a:rPr lang="en-US" sz="1100" dirty="0" err="1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Piscitelli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 et al., The Multi-Blade Boron-10-based Neutron Detector for high intensity Neutron Reflectometry at ESS, JINST 12 P03013 (2017)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1701.07623)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BDB626-7755-D043-95D6-877720E0DD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616"/>
          <a:stretch/>
        </p:blipFill>
        <p:spPr>
          <a:xfrm>
            <a:off x="6095999" y="661234"/>
            <a:ext cx="5953593" cy="4986891"/>
          </a:xfrm>
          <a:prstGeom prst="rect">
            <a:avLst/>
          </a:prstGeom>
        </p:spPr>
      </p:pic>
      <p:sp>
        <p:nvSpPr>
          <p:cNvPr id="17" name="Text Box 7">
            <a:extLst>
              <a:ext uri="{FF2B5EF4-FFF2-40B4-BE49-F238E27FC236}">
                <a16:creationId xmlns:a16="http://schemas.microsoft.com/office/drawing/2014/main" id="{26CE548F-CF87-664D-A205-9B643DBB0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467" y="623800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r>
              <a:rPr lang="sv-SE" sz="2000" dirty="0">
                <a:latin typeface="Avenir Roman" panose="02000503020000020003" pitchFamily="2" charset="0"/>
              </a:rPr>
              <a:t> / </a:t>
            </a:r>
            <a:r>
              <a:rPr lang="sv-SE" sz="2000" dirty="0" err="1">
                <a:latin typeface="Avenir Roman" panose="02000503020000020003" pitchFamily="2" charset="0"/>
              </a:rPr>
              <a:t>Efficiency</a:t>
            </a:r>
            <a:endParaRPr lang="sv-SE" sz="2000" dirty="0">
              <a:latin typeface="Avenir Roman" panose="02000503020000020003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161370-AE0A-F34A-A900-525CE9C8075A}"/>
              </a:ext>
            </a:extLst>
          </p:cNvPr>
          <p:cNvSpPr txBox="1"/>
          <p:nvPr/>
        </p:nvSpPr>
        <p:spPr>
          <a:xfrm>
            <a:off x="8852761" y="1191704"/>
            <a:ext cx="1653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B24FB"/>
                </a:solidFill>
                <a:latin typeface="Avenir Roman" panose="02000503020000020003" pitchFamily="2" charset="0"/>
              </a:rPr>
              <a:t>Cold neutrons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4E38D3-34AC-484F-B9D7-81013E94A601}"/>
              </a:ext>
            </a:extLst>
          </p:cNvPr>
          <p:cNvSpPr txBox="1"/>
          <p:nvPr/>
        </p:nvSpPr>
        <p:spPr>
          <a:xfrm>
            <a:off x="9150438" y="462233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gammas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C1AAEE-869A-044C-A898-3F124E660673}"/>
              </a:ext>
            </a:extLst>
          </p:cNvPr>
          <p:cNvCxnSpPr>
            <a:cxnSpLocks/>
          </p:cNvCxnSpPr>
          <p:nvPr/>
        </p:nvCxnSpPr>
        <p:spPr>
          <a:xfrm>
            <a:off x="8868001" y="1023910"/>
            <a:ext cx="0" cy="401443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A18EE97-AA5B-464C-8201-F41A3536AAFE}"/>
              </a:ext>
            </a:extLst>
          </p:cNvPr>
          <p:cNvCxnSpPr>
            <a:cxnSpLocks/>
          </p:cNvCxnSpPr>
          <p:nvPr/>
        </p:nvCxnSpPr>
        <p:spPr>
          <a:xfrm>
            <a:off x="7233025" y="896111"/>
            <a:ext cx="0" cy="4138192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6B083F-E523-1D4D-BDE2-F33A8D6515AA}"/>
              </a:ext>
            </a:extLst>
          </p:cNvPr>
          <p:cNvCxnSpPr>
            <a:cxnSpLocks/>
          </p:cNvCxnSpPr>
          <p:nvPr/>
        </p:nvCxnSpPr>
        <p:spPr>
          <a:xfrm>
            <a:off x="7233025" y="2809263"/>
            <a:ext cx="1619736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41C9E8E-8267-2846-AEE4-50351D5EC346}"/>
              </a:ext>
            </a:extLst>
          </p:cNvPr>
          <p:cNvSpPr txBox="1"/>
          <p:nvPr/>
        </p:nvSpPr>
        <p:spPr>
          <a:xfrm>
            <a:off x="7301371" y="241985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50 – 200keV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FFF941B-B367-DF41-8D37-8C32BD1582E4}"/>
              </a:ext>
            </a:extLst>
          </p:cNvPr>
          <p:cNvCxnSpPr>
            <a:cxnSpLocks/>
          </p:cNvCxnSpPr>
          <p:nvPr/>
        </p:nvCxnSpPr>
        <p:spPr>
          <a:xfrm>
            <a:off x="9072795" y="3243072"/>
            <a:ext cx="0" cy="127711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DF7B01-DB51-3C41-A1BC-761A3ACC9B4F}"/>
              </a:ext>
            </a:extLst>
          </p:cNvPr>
          <p:cNvCxnSpPr>
            <a:cxnSpLocks/>
          </p:cNvCxnSpPr>
          <p:nvPr/>
        </p:nvCxnSpPr>
        <p:spPr>
          <a:xfrm flipH="1">
            <a:off x="7143601" y="3243072"/>
            <a:ext cx="2006837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4BB5F15-CC81-5844-B77E-7118072B2283}"/>
              </a:ext>
            </a:extLst>
          </p:cNvPr>
          <p:cNvCxnSpPr>
            <a:cxnSpLocks/>
          </p:cNvCxnSpPr>
          <p:nvPr/>
        </p:nvCxnSpPr>
        <p:spPr>
          <a:xfrm flipH="1">
            <a:off x="7077456" y="4520184"/>
            <a:ext cx="1927705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B9F0C82-525B-C04E-9125-2AEBDCBEC051}"/>
              </a:ext>
            </a:extLst>
          </p:cNvPr>
          <p:cNvSpPr txBox="1"/>
          <p:nvPr/>
        </p:nvSpPr>
        <p:spPr>
          <a:xfrm>
            <a:off x="9028632" y="3748035"/>
            <a:ext cx="265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~3 orders of magnitude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261878-144A-4D40-BAA1-8319CDBA7E17}"/>
              </a:ext>
            </a:extLst>
          </p:cNvPr>
          <p:cNvSpPr/>
          <p:nvPr/>
        </p:nvSpPr>
        <p:spPr>
          <a:xfrm>
            <a:off x="754165" y="5175182"/>
            <a:ext cx="30382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Avenir Roman" panose="02000503020000020003" pitchFamily="2" charset="0"/>
              </a:rPr>
              <a:t>No matter if He3 or B-10</a:t>
            </a:r>
            <a:endParaRPr lang="en-GB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(Solid Dominates)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B8660B0-51C9-8145-8D40-9CCA11269E82}"/>
              </a:ext>
            </a:extLst>
          </p:cNvPr>
          <p:cNvCxnSpPr>
            <a:cxnSpLocks/>
          </p:cNvCxnSpPr>
          <p:nvPr/>
        </p:nvCxnSpPr>
        <p:spPr>
          <a:xfrm>
            <a:off x="7075256" y="3243072"/>
            <a:ext cx="1835862" cy="1310919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48FD2DA-D50F-7845-B965-4DA8D65746AF}"/>
              </a:ext>
            </a:extLst>
          </p:cNvPr>
          <p:cNvCxnSpPr>
            <a:cxnSpLocks/>
          </p:cNvCxnSpPr>
          <p:nvPr/>
        </p:nvCxnSpPr>
        <p:spPr>
          <a:xfrm>
            <a:off x="7124642" y="1122074"/>
            <a:ext cx="1897682" cy="2742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C45BFBC-5B8E-0A4F-A180-DAFAABF0D00F}"/>
              </a:ext>
            </a:extLst>
          </p:cNvPr>
          <p:cNvCxnSpPr>
            <a:cxnSpLocks/>
          </p:cNvCxnSpPr>
          <p:nvPr/>
        </p:nvCxnSpPr>
        <p:spPr>
          <a:xfrm>
            <a:off x="2661319" y="3243072"/>
            <a:ext cx="4164319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33BCCB9-EDB3-9341-8FA6-5697808A8A95}"/>
              </a:ext>
            </a:extLst>
          </p:cNvPr>
          <p:cNvSpPr txBox="1"/>
          <p:nvPr/>
        </p:nvSpPr>
        <p:spPr>
          <a:xfrm>
            <a:off x="1583823" y="2879525"/>
            <a:ext cx="10599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Avenir Roman" panose="02000503020000020003" pitchFamily="2" charset="0"/>
              </a:rPr>
              <a:t>10</a:t>
            </a:r>
            <a:r>
              <a:rPr lang="en-GB" sz="4000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-6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A8BFB43-5062-C343-8137-837422B4BC1F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2648380" y="4511445"/>
            <a:ext cx="4384743" cy="3305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205B51D-429F-814F-94ED-C9938F69FD1C}"/>
              </a:ext>
            </a:extLst>
          </p:cNvPr>
          <p:cNvSpPr txBox="1"/>
          <p:nvPr/>
        </p:nvSpPr>
        <p:spPr>
          <a:xfrm>
            <a:off x="1588473" y="4190552"/>
            <a:ext cx="10599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Avenir Roman" panose="02000503020000020003" pitchFamily="2" charset="0"/>
              </a:rPr>
              <a:t>10</a:t>
            </a:r>
            <a:r>
              <a:rPr lang="en-GB" sz="4000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-9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8E135E4-FECD-F540-B27C-39B8C7898F81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2113776" y="3612700"/>
            <a:ext cx="4651" cy="577852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7">
            <a:extLst>
              <a:ext uri="{FF2B5EF4-FFF2-40B4-BE49-F238E27FC236}">
                <a16:creationId xmlns:a16="http://schemas.microsoft.com/office/drawing/2014/main" id="{E4434D22-9B7D-CC4C-B20F-B90C45A34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793" y="2377900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latin typeface="Avenir Roman" panose="02000503020000020003" pitchFamily="2" charset="0"/>
              </a:rPr>
              <a:t>Gamma-</a:t>
            </a:r>
            <a:r>
              <a:rPr lang="sv-SE" sz="2000" dirty="0" err="1">
                <a:latin typeface="Avenir Roman" panose="02000503020000020003" pitchFamily="2" charset="0"/>
              </a:rPr>
              <a:t>ray</a:t>
            </a:r>
            <a:r>
              <a:rPr lang="sv-SE" sz="2000" dirty="0">
                <a:latin typeface="Avenir Roman" panose="02000503020000020003" pitchFamily="2" charset="0"/>
              </a:rPr>
              <a:t> </a:t>
            </a:r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endParaRPr lang="sv-SE" sz="2000" dirty="0">
              <a:latin typeface="Avenir Roman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94C223-8EA4-344A-B36A-D88A7F5D21D9}"/>
              </a:ext>
            </a:extLst>
          </p:cNvPr>
          <p:cNvSpPr/>
          <p:nvPr/>
        </p:nvSpPr>
        <p:spPr>
          <a:xfrm>
            <a:off x="572877" y="2197099"/>
            <a:ext cx="3389134" cy="3652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BFDB7-C3BD-CB47-B87F-CEB3C69C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CB2FD7F-F204-7043-B3D2-73D8852F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416"/>
            <a:ext cx="1219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7200" dirty="0">
                <a:latin typeface="Avenir Roman" panose="02000503020000020003" pitchFamily="2" charset="0"/>
              </a:rPr>
              <a:t>FAST NEUTRON</a:t>
            </a:r>
          </a:p>
          <a:p>
            <a:pPr algn="ctr"/>
            <a:r>
              <a:rPr lang="sv-SE" sz="7200" dirty="0">
                <a:latin typeface="Avenir Roman" panose="02000503020000020003" pitchFamily="2" charset="0"/>
              </a:rPr>
              <a:t>BACKGROUND</a:t>
            </a:r>
          </a:p>
          <a:p>
            <a:pPr algn="ctr"/>
            <a:endParaRPr lang="sv-SE" sz="2800" dirty="0">
              <a:latin typeface="Avenir Roman" panose="02000503020000020003" pitchFamily="2" charset="0"/>
            </a:endParaRPr>
          </a:p>
          <a:p>
            <a:pPr algn="ctr"/>
            <a:endParaRPr lang="sv-SE" sz="2800" b="1" dirty="0">
              <a:latin typeface="Avenir Roman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7A071A-FF23-E643-BF09-CD6DECDB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7712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C8A91-3547-7C46-99DA-04E9D577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44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D2DDFE5A-5A82-9A46-9172-2DD306AB96F1}"/>
              </a:ext>
            </a:extLst>
          </p:cNvPr>
          <p:cNvSpPr/>
          <p:nvPr/>
        </p:nvSpPr>
        <p:spPr>
          <a:xfrm>
            <a:off x="7981423" y="1451076"/>
            <a:ext cx="737276" cy="268328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695968-6257-B640-B439-06A05E479D05}"/>
              </a:ext>
            </a:extLst>
          </p:cNvPr>
          <p:cNvSpPr/>
          <p:nvPr/>
        </p:nvSpPr>
        <p:spPr>
          <a:xfrm>
            <a:off x="9000459" y="2464466"/>
            <a:ext cx="223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He-3</a:t>
            </a:r>
            <a:r>
              <a:rPr lang="sv-SE" sz="2800" dirty="0">
                <a:latin typeface="Avenir Roman" panose="02000503020000020003" pitchFamily="2" charset="0"/>
              </a:rPr>
              <a:t> vs B-10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37911-C301-0944-B9F6-89992277D111}"/>
              </a:ext>
            </a:extLst>
          </p:cNvPr>
          <p:cNvSpPr/>
          <p:nvPr/>
        </p:nvSpPr>
        <p:spPr>
          <a:xfrm>
            <a:off x="6748131" y="1243343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DD6D00-2378-DB43-8511-9E29106F3CA3}"/>
              </a:ext>
            </a:extLst>
          </p:cNvPr>
          <p:cNvSpPr/>
          <p:nvPr/>
        </p:nvSpPr>
        <p:spPr>
          <a:xfrm>
            <a:off x="6748131" y="1834368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9D1766-F453-B449-866C-8BDEEBA6B3CC}"/>
              </a:ext>
            </a:extLst>
          </p:cNvPr>
          <p:cNvSpPr/>
          <p:nvPr/>
        </p:nvSpPr>
        <p:spPr>
          <a:xfrm>
            <a:off x="6748131" y="242417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ABABDE-A6DC-CC46-82B4-5FEBF8D65220}"/>
              </a:ext>
            </a:extLst>
          </p:cNvPr>
          <p:cNvSpPr/>
          <p:nvPr/>
        </p:nvSpPr>
        <p:spPr>
          <a:xfrm>
            <a:off x="6748131" y="301514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EF8186-CF66-3144-B657-B63DCAFAA899}"/>
              </a:ext>
            </a:extLst>
          </p:cNvPr>
          <p:cNvSpPr/>
          <p:nvPr/>
        </p:nvSpPr>
        <p:spPr>
          <a:xfrm>
            <a:off x="6748131" y="360495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AE9A5F-A8C2-3045-982B-49A7083A52A4}"/>
              </a:ext>
            </a:extLst>
          </p:cNvPr>
          <p:cNvCxnSpPr/>
          <p:nvPr/>
        </p:nvCxnSpPr>
        <p:spPr>
          <a:xfrm>
            <a:off x="6329917" y="1243343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D2B765C-1B92-F743-A998-8C6CBD49626D}"/>
              </a:ext>
            </a:extLst>
          </p:cNvPr>
          <p:cNvSpPr/>
          <p:nvPr/>
        </p:nvSpPr>
        <p:spPr>
          <a:xfrm rot="16200000">
            <a:off x="6104160" y="4971872"/>
            <a:ext cx="1890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dirty="0">
                <a:latin typeface="Avenir Roman" panose="02000503020000020003" pitchFamily="2" charset="0"/>
              </a:rPr>
              <a:t>Detector</a:t>
            </a:r>
            <a:r>
              <a:rPr lang="sv-SE" sz="1600" dirty="0">
                <a:latin typeface="Avenir Roman" panose="02000503020000020003" pitchFamily="2" charset="0"/>
              </a:rPr>
              <a:t> x-</a:t>
            </a:r>
            <a:r>
              <a:rPr lang="sv-SE" sz="1600" dirty="0" err="1">
                <a:latin typeface="Avenir Roman" panose="02000503020000020003" pitchFamily="2" charset="0"/>
              </a:rPr>
              <a:t>section</a:t>
            </a:r>
            <a:endParaRPr lang="en-GB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E1411D-21E7-7B41-B0E7-83FCA6124932}"/>
              </a:ext>
            </a:extLst>
          </p:cNvPr>
          <p:cNvSpPr/>
          <p:nvPr/>
        </p:nvSpPr>
        <p:spPr>
          <a:xfrm rot="16200000">
            <a:off x="5442494" y="4987892"/>
            <a:ext cx="177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dirty="0">
                <a:latin typeface="Avenir Roman" panose="02000503020000020003" pitchFamily="2" charset="0"/>
              </a:rPr>
              <a:t>Detector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window</a:t>
            </a:r>
            <a:endParaRPr lang="en-GB" sz="16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FC5B34-D390-5945-9775-6EEB600BFB0E}"/>
              </a:ext>
            </a:extLst>
          </p:cNvPr>
          <p:cNvCxnSpPr>
            <a:cxnSpLocks/>
          </p:cNvCxnSpPr>
          <p:nvPr/>
        </p:nvCxnSpPr>
        <p:spPr>
          <a:xfrm>
            <a:off x="3097619" y="2913620"/>
            <a:ext cx="3878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525CC2C-48BE-7F4C-AD73-6ADCE6961242}"/>
              </a:ext>
            </a:extLst>
          </p:cNvPr>
          <p:cNvCxnSpPr>
            <a:cxnSpLocks/>
          </p:cNvCxnSpPr>
          <p:nvPr/>
        </p:nvCxnSpPr>
        <p:spPr>
          <a:xfrm>
            <a:off x="3161414" y="2087825"/>
            <a:ext cx="3878520" cy="0"/>
          </a:xfrm>
          <a:prstGeom prst="straightConnector1">
            <a:avLst/>
          </a:prstGeom>
          <a:ln w="38100">
            <a:solidFill>
              <a:srgbClr val="29D92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08F1EC-10B3-4446-A44D-943DB928200B}"/>
              </a:ext>
            </a:extLst>
          </p:cNvPr>
          <p:cNvCxnSpPr>
            <a:cxnSpLocks/>
          </p:cNvCxnSpPr>
          <p:nvPr/>
        </p:nvCxnSpPr>
        <p:spPr>
          <a:xfrm>
            <a:off x="3965945" y="3796122"/>
            <a:ext cx="2363972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B38828-7277-E045-9AA5-B11E38B40304}"/>
              </a:ext>
            </a:extLst>
          </p:cNvPr>
          <p:cNvCxnSpPr>
            <a:cxnSpLocks/>
          </p:cNvCxnSpPr>
          <p:nvPr/>
        </p:nvCxnSpPr>
        <p:spPr>
          <a:xfrm flipV="1">
            <a:off x="6329917" y="3317358"/>
            <a:ext cx="646222" cy="47876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DDAEA44-42A7-FF4D-AA2F-8E1A1328285B}"/>
              </a:ext>
            </a:extLst>
          </p:cNvPr>
          <p:cNvCxnSpPr>
            <a:cxnSpLocks/>
          </p:cNvCxnSpPr>
          <p:nvPr/>
        </p:nvCxnSpPr>
        <p:spPr>
          <a:xfrm>
            <a:off x="6329917" y="3796122"/>
            <a:ext cx="676939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0921D21-FBE0-164E-A4FC-372E7ACAD6B1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7303131" y="3428795"/>
            <a:ext cx="842920" cy="14254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24DC2E7-57E6-4D4F-BA1F-363A32E59B7D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7249231" y="4039891"/>
            <a:ext cx="896820" cy="8143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AB316AD-A4FF-7640-99B9-42859AFF4DB9}"/>
              </a:ext>
            </a:extLst>
          </p:cNvPr>
          <p:cNvSpPr/>
          <p:nvPr/>
        </p:nvSpPr>
        <p:spPr>
          <a:xfrm>
            <a:off x="8146051" y="4684982"/>
            <a:ext cx="330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Detector sensitive cells or voxels </a:t>
            </a:r>
            <a:endParaRPr lang="en-GB" sz="1600" dirty="0"/>
          </a:p>
        </p:txBody>
      </p:sp>
      <p:sp>
        <p:nvSpPr>
          <p:cNvPr id="33" name="5-Point Star 32">
            <a:extLst>
              <a:ext uri="{FF2B5EF4-FFF2-40B4-BE49-F238E27FC236}">
                <a16:creationId xmlns:a16="http://schemas.microsoft.com/office/drawing/2014/main" id="{32189C7D-A7FF-D844-B71A-20F332798677}"/>
              </a:ext>
            </a:extLst>
          </p:cNvPr>
          <p:cNvSpPr/>
          <p:nvPr/>
        </p:nvSpPr>
        <p:spPr>
          <a:xfrm>
            <a:off x="7005969" y="3683857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5-Point Star 33">
            <a:extLst>
              <a:ext uri="{FF2B5EF4-FFF2-40B4-BE49-F238E27FC236}">
                <a16:creationId xmlns:a16="http://schemas.microsoft.com/office/drawing/2014/main" id="{7FBF6860-1CFA-364F-BBAE-1B97F0D94CF2}"/>
              </a:ext>
            </a:extLst>
          </p:cNvPr>
          <p:cNvSpPr/>
          <p:nvPr/>
        </p:nvSpPr>
        <p:spPr>
          <a:xfrm>
            <a:off x="7022530" y="1994126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5-Point Star 34">
            <a:extLst>
              <a:ext uri="{FF2B5EF4-FFF2-40B4-BE49-F238E27FC236}">
                <a16:creationId xmlns:a16="http://schemas.microsoft.com/office/drawing/2014/main" id="{00E38C98-F36B-6345-ADE2-977033E28451}"/>
              </a:ext>
            </a:extLst>
          </p:cNvPr>
          <p:cNvSpPr/>
          <p:nvPr/>
        </p:nvSpPr>
        <p:spPr>
          <a:xfrm>
            <a:off x="6971211" y="2790656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0C64DC4B-6CFB-B34A-A64F-C3F1409CF419}"/>
              </a:ext>
            </a:extLst>
          </p:cNvPr>
          <p:cNvSpPr/>
          <p:nvPr/>
        </p:nvSpPr>
        <p:spPr>
          <a:xfrm>
            <a:off x="6971211" y="3214911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5-Point Star 37">
            <a:extLst>
              <a:ext uri="{FF2B5EF4-FFF2-40B4-BE49-F238E27FC236}">
                <a16:creationId xmlns:a16="http://schemas.microsoft.com/office/drawing/2014/main" id="{1D7B1964-1B7C-3349-8480-51451265DEE8}"/>
              </a:ext>
            </a:extLst>
          </p:cNvPr>
          <p:cNvSpPr/>
          <p:nvPr/>
        </p:nvSpPr>
        <p:spPr>
          <a:xfrm>
            <a:off x="9251371" y="1272477"/>
            <a:ext cx="390372" cy="328019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DDDA9F42-966C-3E49-BB19-156C5C0BCE60}"/>
              </a:ext>
            </a:extLst>
          </p:cNvPr>
          <p:cNvSpPr/>
          <p:nvPr/>
        </p:nvSpPr>
        <p:spPr>
          <a:xfrm>
            <a:off x="9251371" y="508331"/>
            <a:ext cx="381006" cy="381790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264D479-9414-7148-9AF6-1CF95E496853}"/>
              </a:ext>
            </a:extLst>
          </p:cNvPr>
          <p:cNvSpPr/>
          <p:nvPr/>
        </p:nvSpPr>
        <p:spPr>
          <a:xfrm>
            <a:off x="9042101" y="394596"/>
            <a:ext cx="2799368" cy="1474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1C1EBD-7A3D-0F47-92DE-72BD87ECC61B}"/>
              </a:ext>
            </a:extLst>
          </p:cNvPr>
          <p:cNvSpPr/>
          <p:nvPr/>
        </p:nvSpPr>
        <p:spPr>
          <a:xfrm>
            <a:off x="9798015" y="594131"/>
            <a:ext cx="1372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Good events</a:t>
            </a:r>
            <a:endParaRPr lang="en-GB" sz="1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B4EE5-9BE7-4F4C-991C-9CEE01172D5F}"/>
              </a:ext>
            </a:extLst>
          </p:cNvPr>
          <p:cNvSpPr/>
          <p:nvPr/>
        </p:nvSpPr>
        <p:spPr>
          <a:xfrm>
            <a:off x="9773721" y="1288584"/>
            <a:ext cx="1784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Unwanted events</a:t>
            </a:r>
            <a:endParaRPr lang="en-GB" sz="160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C9B230-49A0-9A49-97A5-36AFF6B3A593}"/>
              </a:ext>
            </a:extLst>
          </p:cNvPr>
          <p:cNvSpPr/>
          <p:nvPr/>
        </p:nvSpPr>
        <p:spPr>
          <a:xfrm>
            <a:off x="9866689" y="109360"/>
            <a:ext cx="1003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LEGEND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E2352EA6-55AE-784F-993B-ACDDD207A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76" y="932685"/>
            <a:ext cx="439065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Cosmic neutrons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29D925"/>
                </a:solidFill>
                <a:latin typeface="Avenir Roman" panose="02000503020000020003" pitchFamily="2" charset="0"/>
              </a:rPr>
              <a:t>Gamma-</a:t>
            </a:r>
            <a:r>
              <a:rPr lang="sv-SE" sz="2800" dirty="0" err="1">
                <a:solidFill>
                  <a:srgbClr val="29D925"/>
                </a:solidFill>
                <a:latin typeface="Avenir Roman" panose="02000503020000020003" pitchFamily="2" charset="0"/>
              </a:rPr>
              <a:t>rays</a:t>
            </a:r>
            <a:endParaRPr lang="sv-SE" sz="2800" dirty="0">
              <a:solidFill>
                <a:srgbClr val="29D925"/>
              </a:solidFill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Avenir Roman" panose="0200050302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Scattered</a:t>
            </a:r>
            <a:r>
              <a:rPr lang="sv-S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 Neutrons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FC831C0C-4F7C-724B-9EAF-1DFFAA06F175}"/>
              </a:ext>
            </a:extLst>
          </p:cNvPr>
          <p:cNvSpPr/>
          <p:nvPr/>
        </p:nvSpPr>
        <p:spPr>
          <a:xfrm>
            <a:off x="3477491" y="1018309"/>
            <a:ext cx="3435927" cy="588818"/>
          </a:xfrm>
          <a:custGeom>
            <a:avLst/>
            <a:gdLst>
              <a:gd name="connsiteX0" fmla="*/ 0 w 3435927"/>
              <a:gd name="connsiteY0" fmla="*/ 166255 h 588818"/>
              <a:gd name="connsiteX1" fmla="*/ 893618 w 3435927"/>
              <a:gd name="connsiteY1" fmla="*/ 0 h 588818"/>
              <a:gd name="connsiteX2" fmla="*/ 1191491 w 3435927"/>
              <a:gd name="connsiteY2" fmla="*/ 332509 h 588818"/>
              <a:gd name="connsiteX3" fmla="*/ 1766454 w 3435927"/>
              <a:gd name="connsiteY3" fmla="*/ 138546 h 588818"/>
              <a:gd name="connsiteX4" fmla="*/ 2133600 w 3435927"/>
              <a:gd name="connsiteY4" fmla="*/ 547255 h 588818"/>
              <a:gd name="connsiteX5" fmla="*/ 2549236 w 3435927"/>
              <a:gd name="connsiteY5" fmla="*/ 588818 h 588818"/>
              <a:gd name="connsiteX6" fmla="*/ 3435927 w 3435927"/>
              <a:gd name="connsiteY6" fmla="*/ 429491 h 588818"/>
              <a:gd name="connsiteX7" fmla="*/ 3435927 w 3435927"/>
              <a:gd name="connsiteY7" fmla="*/ 429491 h 58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927" h="588818">
                <a:moveTo>
                  <a:pt x="0" y="166255"/>
                </a:moveTo>
                <a:lnTo>
                  <a:pt x="893618" y="0"/>
                </a:lnTo>
                <a:lnTo>
                  <a:pt x="1191491" y="332509"/>
                </a:lnTo>
                <a:lnTo>
                  <a:pt x="1766454" y="138546"/>
                </a:lnTo>
                <a:lnTo>
                  <a:pt x="2133600" y="547255"/>
                </a:lnTo>
                <a:lnTo>
                  <a:pt x="2549236" y="588818"/>
                </a:lnTo>
                <a:lnTo>
                  <a:pt x="3435927" y="429491"/>
                </a:lnTo>
                <a:lnTo>
                  <a:pt x="3435927" y="429491"/>
                </a:lnTo>
              </a:path>
            </a:pathLst>
          </a:custGeom>
          <a:noFill/>
          <a:ln w="38100">
            <a:solidFill>
              <a:srgbClr val="0B24FB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6B726CA8-9350-9D40-A43A-0EE3BE6159CE}"/>
              </a:ext>
            </a:extLst>
          </p:cNvPr>
          <p:cNvSpPr/>
          <p:nvPr/>
        </p:nvSpPr>
        <p:spPr>
          <a:xfrm>
            <a:off x="6898305" y="137225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8CC044A0-EC5B-BD46-A434-997B3BBE1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latin typeface="Avenir Roman" panose="02000503020000020003" pitchFamily="2" charset="0"/>
              </a:rPr>
              <a:t>DETECTOR BACKGROUND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73A186-011F-C74E-8D76-FB65C0982147}"/>
              </a:ext>
            </a:extLst>
          </p:cNvPr>
          <p:cNvSpPr/>
          <p:nvPr/>
        </p:nvSpPr>
        <p:spPr>
          <a:xfrm>
            <a:off x="6290271" y="605682"/>
            <a:ext cx="1002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dirty="0">
                <a:latin typeface="Avenir Roman" panose="02000503020000020003" pitchFamily="2" charset="0"/>
              </a:rPr>
              <a:t>Detector</a:t>
            </a:r>
            <a:endParaRPr lang="en-GB" sz="1600" dirty="0"/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E2C81027-30AC-6147-92D9-490C65845D7B}"/>
              </a:ext>
            </a:extLst>
          </p:cNvPr>
          <p:cNvSpPr/>
          <p:nvPr/>
        </p:nvSpPr>
        <p:spPr>
          <a:xfrm rot="16200000">
            <a:off x="6654012" y="439541"/>
            <a:ext cx="325901" cy="12817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631C6-B654-214F-BA36-5DBB3876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12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8558554-83D5-9448-89CD-F36D0725D2A3}"/>
              </a:ext>
            </a:extLst>
          </p:cNvPr>
          <p:cNvCxnSpPr>
            <a:cxnSpLocks/>
          </p:cNvCxnSpPr>
          <p:nvPr/>
        </p:nvCxnSpPr>
        <p:spPr>
          <a:xfrm>
            <a:off x="955982" y="4160791"/>
            <a:ext cx="1332615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FC3A7E8-5ADB-C647-A424-337792E3CFD2}"/>
              </a:ext>
            </a:extLst>
          </p:cNvPr>
          <p:cNvSpPr/>
          <p:nvPr/>
        </p:nvSpPr>
        <p:spPr>
          <a:xfrm>
            <a:off x="591780" y="3978576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id="{3DC58D6C-AB59-1945-973B-2A5E0683A159}"/>
              </a:ext>
            </a:extLst>
          </p:cNvPr>
          <p:cNvSpPr/>
          <p:nvPr/>
        </p:nvSpPr>
        <p:spPr>
          <a:xfrm>
            <a:off x="2238978" y="4003203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64D0E5-25BA-9E40-B244-EB6B0EFBD385}"/>
              </a:ext>
            </a:extLst>
          </p:cNvPr>
          <p:cNvSpPr/>
          <p:nvPr/>
        </p:nvSpPr>
        <p:spPr>
          <a:xfrm>
            <a:off x="7550489" y="559428"/>
            <a:ext cx="1358143" cy="1375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6E837CF-7939-BF4D-8BDE-0BB1B39282D5}"/>
              </a:ext>
            </a:extLst>
          </p:cNvPr>
          <p:cNvCxnSpPr>
            <a:cxnSpLocks/>
          </p:cNvCxnSpPr>
          <p:nvPr/>
        </p:nvCxnSpPr>
        <p:spPr>
          <a:xfrm flipV="1">
            <a:off x="6096000" y="833060"/>
            <a:ext cx="1454489" cy="31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7707362F-299D-BF45-9E8C-06D26BC870DC}"/>
              </a:ext>
            </a:extLst>
          </p:cNvPr>
          <p:cNvSpPr/>
          <p:nvPr/>
        </p:nvSpPr>
        <p:spPr>
          <a:xfrm>
            <a:off x="7718056" y="90914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6B3478-B7C7-C74B-AFC6-D1B6F7BAFA30}"/>
              </a:ext>
            </a:extLst>
          </p:cNvPr>
          <p:cNvCxnSpPr>
            <a:cxnSpLocks/>
          </p:cNvCxnSpPr>
          <p:nvPr/>
        </p:nvCxnSpPr>
        <p:spPr>
          <a:xfrm flipV="1">
            <a:off x="6096000" y="1254701"/>
            <a:ext cx="1882684" cy="14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EBDB937-A99A-904F-9773-84BF8FCC02B1}"/>
              </a:ext>
            </a:extLst>
          </p:cNvPr>
          <p:cNvCxnSpPr>
            <a:cxnSpLocks/>
          </p:cNvCxnSpPr>
          <p:nvPr/>
        </p:nvCxnSpPr>
        <p:spPr>
          <a:xfrm flipV="1">
            <a:off x="8006454" y="1152173"/>
            <a:ext cx="290882" cy="10251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D2129677-0F7B-4C48-83D5-BC35225CA4B5}"/>
              </a:ext>
            </a:extLst>
          </p:cNvPr>
          <p:cNvSpPr/>
          <p:nvPr/>
        </p:nvSpPr>
        <p:spPr>
          <a:xfrm>
            <a:off x="8281317" y="1060932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9AD184-4BB4-A04C-83AA-4259A9BC24CB}"/>
              </a:ext>
            </a:extLst>
          </p:cNvPr>
          <p:cNvSpPr/>
          <p:nvPr/>
        </p:nvSpPr>
        <p:spPr>
          <a:xfrm>
            <a:off x="8376433" y="61128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3DE08-1EF2-C34F-AE0A-DF94420577AB}"/>
              </a:ext>
            </a:extLst>
          </p:cNvPr>
          <p:cNvSpPr/>
          <p:nvPr/>
        </p:nvSpPr>
        <p:spPr>
          <a:xfrm>
            <a:off x="7427481" y="219157"/>
            <a:ext cx="67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solid</a:t>
            </a:r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57AE8-D859-1340-B77A-F8DFC18BD8BF}"/>
              </a:ext>
            </a:extLst>
          </p:cNvPr>
          <p:cNvSpPr/>
          <p:nvPr/>
        </p:nvSpPr>
        <p:spPr>
          <a:xfrm>
            <a:off x="9232780" y="828872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Recoil </a:t>
            </a:r>
            <a:endParaRPr lang="en-GB" dirty="0"/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BA64CC6B-E430-FB45-8DFC-6268E768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8A8EE2A-8BB4-B94D-B6E0-046AF218F11C}"/>
              </a:ext>
            </a:extLst>
          </p:cNvPr>
          <p:cNvCxnSpPr>
            <a:cxnSpLocks/>
          </p:cNvCxnSpPr>
          <p:nvPr/>
        </p:nvCxnSpPr>
        <p:spPr>
          <a:xfrm flipV="1">
            <a:off x="226828" y="2924744"/>
            <a:ext cx="2088557" cy="38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765816D-E89B-5C47-9368-3D5DDB5AEE3F}"/>
              </a:ext>
            </a:extLst>
          </p:cNvPr>
          <p:cNvCxnSpPr>
            <a:cxnSpLocks/>
          </p:cNvCxnSpPr>
          <p:nvPr/>
        </p:nvCxnSpPr>
        <p:spPr>
          <a:xfrm flipV="1">
            <a:off x="6096000" y="1743818"/>
            <a:ext cx="1822926" cy="34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2616163-46E5-AF45-81F4-634019823744}"/>
              </a:ext>
            </a:extLst>
          </p:cNvPr>
          <p:cNvCxnSpPr>
            <a:cxnSpLocks/>
          </p:cNvCxnSpPr>
          <p:nvPr/>
        </p:nvCxnSpPr>
        <p:spPr>
          <a:xfrm>
            <a:off x="7550489" y="839786"/>
            <a:ext cx="213911" cy="11005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72DDF6-3181-BC4A-8A2A-4F483E498758}"/>
              </a:ext>
            </a:extLst>
          </p:cNvPr>
          <p:cNvCxnSpPr>
            <a:cxnSpLocks/>
          </p:cNvCxnSpPr>
          <p:nvPr/>
        </p:nvCxnSpPr>
        <p:spPr>
          <a:xfrm flipV="1">
            <a:off x="7938678" y="1645179"/>
            <a:ext cx="290882" cy="10251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197247A-D5FA-7640-A448-EF705A7C9862}"/>
              </a:ext>
            </a:extLst>
          </p:cNvPr>
          <p:cNvCxnSpPr>
            <a:cxnSpLocks/>
          </p:cNvCxnSpPr>
          <p:nvPr/>
        </p:nvCxnSpPr>
        <p:spPr>
          <a:xfrm flipV="1">
            <a:off x="6050678" y="1520804"/>
            <a:ext cx="1514247" cy="391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>
            <a:extLst>
              <a:ext uri="{FF2B5EF4-FFF2-40B4-BE49-F238E27FC236}">
                <a16:creationId xmlns:a16="http://schemas.microsoft.com/office/drawing/2014/main" id="{0DCB548B-3263-5448-A269-7783DC812BE7}"/>
              </a:ext>
            </a:extLst>
          </p:cNvPr>
          <p:cNvSpPr/>
          <p:nvPr/>
        </p:nvSpPr>
        <p:spPr>
          <a:xfrm>
            <a:off x="8229560" y="1524539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5-Point Star 79">
            <a:extLst>
              <a:ext uri="{FF2B5EF4-FFF2-40B4-BE49-F238E27FC236}">
                <a16:creationId xmlns:a16="http://schemas.microsoft.com/office/drawing/2014/main" id="{E8485898-1A45-3B42-BBB7-54AAB055B80C}"/>
              </a:ext>
            </a:extLst>
          </p:cNvPr>
          <p:cNvSpPr/>
          <p:nvPr/>
        </p:nvSpPr>
        <p:spPr>
          <a:xfrm>
            <a:off x="7863114" y="1391619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FD40491-60A9-6B40-B22D-6BCE43FAA072}"/>
              </a:ext>
            </a:extLst>
          </p:cNvPr>
          <p:cNvCxnSpPr>
            <a:cxnSpLocks/>
          </p:cNvCxnSpPr>
          <p:nvPr/>
        </p:nvCxnSpPr>
        <p:spPr>
          <a:xfrm flipV="1">
            <a:off x="7543803" y="1503857"/>
            <a:ext cx="312004" cy="2787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CEFA2FB2-8C04-A943-883C-AD004A483D24}"/>
              </a:ext>
            </a:extLst>
          </p:cNvPr>
          <p:cNvSpPr/>
          <p:nvPr/>
        </p:nvSpPr>
        <p:spPr>
          <a:xfrm>
            <a:off x="9232780" y="1470230"/>
            <a:ext cx="135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Absorption</a:t>
            </a:r>
            <a:endParaRPr lang="en-GB" dirty="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1B518963-61B2-D442-B1B5-BA296801EC9B}"/>
              </a:ext>
            </a:extLst>
          </p:cNvPr>
          <p:cNvSpPr/>
          <p:nvPr/>
        </p:nvSpPr>
        <p:spPr>
          <a:xfrm>
            <a:off x="10663728" y="746229"/>
            <a:ext cx="243505" cy="12931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CC68636-3962-CC4B-89E9-37CCCF4EFCF1}"/>
              </a:ext>
            </a:extLst>
          </p:cNvPr>
          <p:cNvSpPr/>
          <p:nvPr/>
        </p:nvSpPr>
        <p:spPr>
          <a:xfrm>
            <a:off x="10907233" y="1045887"/>
            <a:ext cx="1236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 either </a:t>
            </a:r>
          </a:p>
          <a:p>
            <a:r>
              <a:rPr lang="en-GB" dirty="0"/>
              <a:t>solid or gas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2C5394-7D6D-854F-A352-709A7D9D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5180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8558554-83D5-9448-89CD-F36D0725D2A3}"/>
              </a:ext>
            </a:extLst>
          </p:cNvPr>
          <p:cNvCxnSpPr>
            <a:cxnSpLocks/>
          </p:cNvCxnSpPr>
          <p:nvPr/>
        </p:nvCxnSpPr>
        <p:spPr>
          <a:xfrm>
            <a:off x="955982" y="4160791"/>
            <a:ext cx="1332615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FC3A7E8-5ADB-C647-A424-337792E3CFD2}"/>
              </a:ext>
            </a:extLst>
          </p:cNvPr>
          <p:cNvSpPr/>
          <p:nvPr/>
        </p:nvSpPr>
        <p:spPr>
          <a:xfrm>
            <a:off x="591780" y="3978576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id="{3DC58D6C-AB59-1945-973B-2A5E0683A159}"/>
              </a:ext>
            </a:extLst>
          </p:cNvPr>
          <p:cNvSpPr/>
          <p:nvPr/>
        </p:nvSpPr>
        <p:spPr>
          <a:xfrm>
            <a:off x="2238978" y="4003203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64D0E5-25BA-9E40-B244-EB6B0EFBD385}"/>
              </a:ext>
            </a:extLst>
          </p:cNvPr>
          <p:cNvSpPr/>
          <p:nvPr/>
        </p:nvSpPr>
        <p:spPr>
          <a:xfrm>
            <a:off x="7550489" y="559428"/>
            <a:ext cx="1358143" cy="1375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6E837CF-7939-BF4D-8BDE-0BB1B39282D5}"/>
              </a:ext>
            </a:extLst>
          </p:cNvPr>
          <p:cNvCxnSpPr>
            <a:cxnSpLocks/>
          </p:cNvCxnSpPr>
          <p:nvPr/>
        </p:nvCxnSpPr>
        <p:spPr>
          <a:xfrm flipV="1">
            <a:off x="6096000" y="833060"/>
            <a:ext cx="1454489" cy="31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7707362F-299D-BF45-9E8C-06D26BC870DC}"/>
              </a:ext>
            </a:extLst>
          </p:cNvPr>
          <p:cNvSpPr/>
          <p:nvPr/>
        </p:nvSpPr>
        <p:spPr>
          <a:xfrm>
            <a:off x="7718056" y="90914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6B3478-B7C7-C74B-AFC6-D1B6F7BAFA30}"/>
              </a:ext>
            </a:extLst>
          </p:cNvPr>
          <p:cNvCxnSpPr>
            <a:cxnSpLocks/>
          </p:cNvCxnSpPr>
          <p:nvPr/>
        </p:nvCxnSpPr>
        <p:spPr>
          <a:xfrm flipV="1">
            <a:off x="6096000" y="1254701"/>
            <a:ext cx="1882684" cy="14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EBDB937-A99A-904F-9773-84BF8FCC02B1}"/>
              </a:ext>
            </a:extLst>
          </p:cNvPr>
          <p:cNvCxnSpPr>
            <a:cxnSpLocks/>
          </p:cNvCxnSpPr>
          <p:nvPr/>
        </p:nvCxnSpPr>
        <p:spPr>
          <a:xfrm flipV="1">
            <a:off x="8006454" y="1152173"/>
            <a:ext cx="290882" cy="10251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D2129677-0F7B-4C48-83D5-BC35225CA4B5}"/>
              </a:ext>
            </a:extLst>
          </p:cNvPr>
          <p:cNvSpPr/>
          <p:nvPr/>
        </p:nvSpPr>
        <p:spPr>
          <a:xfrm>
            <a:off x="8281317" y="1060932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9AD184-4BB4-A04C-83AA-4259A9BC24CB}"/>
              </a:ext>
            </a:extLst>
          </p:cNvPr>
          <p:cNvSpPr/>
          <p:nvPr/>
        </p:nvSpPr>
        <p:spPr>
          <a:xfrm>
            <a:off x="8376433" y="61128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3DE08-1EF2-C34F-AE0A-DF94420577AB}"/>
              </a:ext>
            </a:extLst>
          </p:cNvPr>
          <p:cNvSpPr/>
          <p:nvPr/>
        </p:nvSpPr>
        <p:spPr>
          <a:xfrm>
            <a:off x="7427481" y="219157"/>
            <a:ext cx="67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solid</a:t>
            </a:r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57AE8-D859-1340-B77A-F8DFC18BD8BF}"/>
              </a:ext>
            </a:extLst>
          </p:cNvPr>
          <p:cNvSpPr/>
          <p:nvPr/>
        </p:nvSpPr>
        <p:spPr>
          <a:xfrm>
            <a:off x="9232780" y="828872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Recoil </a:t>
            </a:r>
            <a:endParaRPr lang="en-GB" dirty="0"/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BA64CC6B-E430-FB45-8DFC-6268E768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8A8EE2A-8BB4-B94D-B6E0-046AF218F11C}"/>
              </a:ext>
            </a:extLst>
          </p:cNvPr>
          <p:cNvCxnSpPr>
            <a:cxnSpLocks/>
          </p:cNvCxnSpPr>
          <p:nvPr/>
        </p:nvCxnSpPr>
        <p:spPr>
          <a:xfrm flipV="1">
            <a:off x="226828" y="2924744"/>
            <a:ext cx="2088557" cy="38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765816D-E89B-5C47-9368-3D5DDB5AEE3F}"/>
              </a:ext>
            </a:extLst>
          </p:cNvPr>
          <p:cNvCxnSpPr>
            <a:cxnSpLocks/>
          </p:cNvCxnSpPr>
          <p:nvPr/>
        </p:nvCxnSpPr>
        <p:spPr>
          <a:xfrm flipV="1">
            <a:off x="6096000" y="1743818"/>
            <a:ext cx="1822926" cy="34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2616163-46E5-AF45-81F4-634019823744}"/>
              </a:ext>
            </a:extLst>
          </p:cNvPr>
          <p:cNvCxnSpPr>
            <a:cxnSpLocks/>
          </p:cNvCxnSpPr>
          <p:nvPr/>
        </p:nvCxnSpPr>
        <p:spPr>
          <a:xfrm>
            <a:off x="7550489" y="839786"/>
            <a:ext cx="213911" cy="11005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72DDF6-3181-BC4A-8A2A-4F483E498758}"/>
              </a:ext>
            </a:extLst>
          </p:cNvPr>
          <p:cNvCxnSpPr>
            <a:cxnSpLocks/>
          </p:cNvCxnSpPr>
          <p:nvPr/>
        </p:nvCxnSpPr>
        <p:spPr>
          <a:xfrm flipV="1">
            <a:off x="7938678" y="1645179"/>
            <a:ext cx="290882" cy="10251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197247A-D5FA-7640-A448-EF705A7C9862}"/>
              </a:ext>
            </a:extLst>
          </p:cNvPr>
          <p:cNvCxnSpPr>
            <a:cxnSpLocks/>
          </p:cNvCxnSpPr>
          <p:nvPr/>
        </p:nvCxnSpPr>
        <p:spPr>
          <a:xfrm flipV="1">
            <a:off x="6050678" y="1520804"/>
            <a:ext cx="1514247" cy="391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>
            <a:extLst>
              <a:ext uri="{FF2B5EF4-FFF2-40B4-BE49-F238E27FC236}">
                <a16:creationId xmlns:a16="http://schemas.microsoft.com/office/drawing/2014/main" id="{0DCB548B-3263-5448-A269-7783DC812BE7}"/>
              </a:ext>
            </a:extLst>
          </p:cNvPr>
          <p:cNvSpPr/>
          <p:nvPr/>
        </p:nvSpPr>
        <p:spPr>
          <a:xfrm>
            <a:off x="8229560" y="1524539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5-Point Star 79">
            <a:extLst>
              <a:ext uri="{FF2B5EF4-FFF2-40B4-BE49-F238E27FC236}">
                <a16:creationId xmlns:a16="http://schemas.microsoft.com/office/drawing/2014/main" id="{E8485898-1A45-3B42-BBB7-54AAB055B80C}"/>
              </a:ext>
            </a:extLst>
          </p:cNvPr>
          <p:cNvSpPr/>
          <p:nvPr/>
        </p:nvSpPr>
        <p:spPr>
          <a:xfrm>
            <a:off x="7863114" y="1391619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FD40491-60A9-6B40-B22D-6BCE43FAA072}"/>
              </a:ext>
            </a:extLst>
          </p:cNvPr>
          <p:cNvCxnSpPr>
            <a:cxnSpLocks/>
          </p:cNvCxnSpPr>
          <p:nvPr/>
        </p:nvCxnSpPr>
        <p:spPr>
          <a:xfrm flipV="1">
            <a:off x="7543803" y="1503857"/>
            <a:ext cx="312004" cy="2787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CEFA2FB2-8C04-A943-883C-AD004A483D24}"/>
              </a:ext>
            </a:extLst>
          </p:cNvPr>
          <p:cNvSpPr/>
          <p:nvPr/>
        </p:nvSpPr>
        <p:spPr>
          <a:xfrm>
            <a:off x="9232780" y="1470230"/>
            <a:ext cx="135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Absorption</a:t>
            </a:r>
            <a:endParaRPr lang="en-GB" dirty="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1B518963-61B2-D442-B1B5-BA296801EC9B}"/>
              </a:ext>
            </a:extLst>
          </p:cNvPr>
          <p:cNvSpPr/>
          <p:nvPr/>
        </p:nvSpPr>
        <p:spPr>
          <a:xfrm>
            <a:off x="10663728" y="746229"/>
            <a:ext cx="243505" cy="12931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CC68636-3962-CC4B-89E9-37CCCF4EFCF1}"/>
              </a:ext>
            </a:extLst>
          </p:cNvPr>
          <p:cNvSpPr/>
          <p:nvPr/>
        </p:nvSpPr>
        <p:spPr>
          <a:xfrm>
            <a:off x="10907233" y="1045887"/>
            <a:ext cx="1236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 either </a:t>
            </a:r>
          </a:p>
          <a:p>
            <a:r>
              <a:rPr lang="en-GB" dirty="0"/>
              <a:t>solid or gas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BFB33E4-C339-E84F-9629-D0EC80DC6944}"/>
              </a:ext>
            </a:extLst>
          </p:cNvPr>
          <p:cNvSpPr txBox="1"/>
          <p:nvPr/>
        </p:nvSpPr>
        <p:spPr>
          <a:xfrm>
            <a:off x="8908632" y="4885373"/>
            <a:ext cx="173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ymbol" pitchFamily="2" charset="2"/>
              </a:rPr>
              <a:t>g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0E1D353-E09A-9A42-9E77-017BFC9899A9}"/>
              </a:ext>
            </a:extLst>
          </p:cNvPr>
          <p:cNvGrpSpPr/>
          <p:nvPr/>
        </p:nvGrpSpPr>
        <p:grpSpPr>
          <a:xfrm>
            <a:off x="6962974" y="2531712"/>
            <a:ext cx="2503680" cy="1115255"/>
            <a:chOff x="6757416" y="2039425"/>
            <a:chExt cx="2503680" cy="1115255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3A72E17-4182-0049-A2A4-033994AA471F}"/>
                </a:ext>
              </a:extLst>
            </p:cNvPr>
            <p:cNvSpPr/>
            <p:nvPr/>
          </p:nvSpPr>
          <p:spPr>
            <a:xfrm>
              <a:off x="6950405" y="2636384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D95F07C-0C00-0644-96F9-E19B9CD89CAB}"/>
                </a:ext>
              </a:extLst>
            </p:cNvPr>
            <p:cNvCxnSpPr>
              <a:cxnSpLocks/>
            </p:cNvCxnSpPr>
            <p:nvPr/>
          </p:nvCxnSpPr>
          <p:spPr>
            <a:xfrm>
              <a:off x="7142811" y="2699290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A623D46-070A-F041-B4E6-229D6BFFD8BF}"/>
                </a:ext>
              </a:extLst>
            </p:cNvPr>
            <p:cNvSpPr/>
            <p:nvPr/>
          </p:nvSpPr>
          <p:spPr>
            <a:xfrm>
              <a:off x="7773770" y="2543842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50103D7-1958-DD43-9025-A994038E68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868" y="2454955"/>
              <a:ext cx="451378" cy="1471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6ABE7E0-E434-0F41-87C7-A5BF8584A840}"/>
                </a:ext>
              </a:extLst>
            </p:cNvPr>
            <p:cNvSpPr/>
            <p:nvPr/>
          </p:nvSpPr>
          <p:spPr>
            <a:xfrm>
              <a:off x="8585027" y="2221768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D9CFA7A-3EF5-AF43-B6A0-BE73F914AFAF}"/>
                </a:ext>
              </a:extLst>
            </p:cNvPr>
            <p:cNvCxnSpPr>
              <a:cxnSpLocks/>
            </p:cNvCxnSpPr>
            <p:nvPr/>
          </p:nvCxnSpPr>
          <p:spPr>
            <a:xfrm>
              <a:off x="8119228" y="2847999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EDB5AA1-D156-C146-94A4-D9B6D476B00B}"/>
                </a:ext>
              </a:extLst>
            </p:cNvPr>
            <p:cNvSpPr txBox="1"/>
            <p:nvPr/>
          </p:nvSpPr>
          <p:spPr>
            <a:xfrm>
              <a:off x="6857474" y="22998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D2DFB64-B6B9-EA43-BA8F-978D8D7F21DE}"/>
                </a:ext>
              </a:extLst>
            </p:cNvPr>
            <p:cNvSpPr txBox="1"/>
            <p:nvPr/>
          </p:nvSpPr>
          <p:spPr>
            <a:xfrm>
              <a:off x="8436491" y="261279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4718AF6-9680-DF40-8355-05BB66D77011}"/>
                </a:ext>
              </a:extLst>
            </p:cNvPr>
            <p:cNvSpPr txBox="1"/>
            <p:nvPr/>
          </p:nvSpPr>
          <p:spPr>
            <a:xfrm>
              <a:off x="8866436" y="221346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X’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0C35718-3129-9545-A317-544A48847E48}"/>
                </a:ext>
              </a:extLst>
            </p:cNvPr>
            <p:cNvSpPr txBox="1"/>
            <p:nvPr/>
          </p:nvSpPr>
          <p:spPr>
            <a:xfrm>
              <a:off x="7773770" y="225311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9ACD32B-01E2-214B-863C-A6B65653D1BF}"/>
                </a:ext>
              </a:extLst>
            </p:cNvPr>
            <p:cNvSpPr/>
            <p:nvPr/>
          </p:nvSpPr>
          <p:spPr>
            <a:xfrm>
              <a:off x="8537187" y="2902112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DB2F4AB-FD84-F74D-8370-4AE388B83666}"/>
                </a:ext>
              </a:extLst>
            </p:cNvPr>
            <p:cNvSpPr/>
            <p:nvPr/>
          </p:nvSpPr>
          <p:spPr>
            <a:xfrm>
              <a:off x="6757416" y="2039425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58415D2-C9C5-0142-8403-7BA1227151D5}"/>
              </a:ext>
            </a:extLst>
          </p:cNvPr>
          <p:cNvGrpSpPr/>
          <p:nvPr/>
        </p:nvGrpSpPr>
        <p:grpSpPr>
          <a:xfrm>
            <a:off x="6962974" y="3784236"/>
            <a:ext cx="2503680" cy="1115255"/>
            <a:chOff x="6757416" y="3291949"/>
            <a:chExt cx="2503680" cy="1115255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3711A6B-B77B-9246-A115-FB4F3E763054}"/>
                </a:ext>
              </a:extLst>
            </p:cNvPr>
            <p:cNvSpPr/>
            <p:nvPr/>
          </p:nvSpPr>
          <p:spPr>
            <a:xfrm>
              <a:off x="6993335" y="3830711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A1867B8F-9C68-2E45-B384-1655ED40239A}"/>
                </a:ext>
              </a:extLst>
            </p:cNvPr>
            <p:cNvCxnSpPr>
              <a:cxnSpLocks/>
            </p:cNvCxnSpPr>
            <p:nvPr/>
          </p:nvCxnSpPr>
          <p:spPr>
            <a:xfrm>
              <a:off x="7185741" y="3893617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2D59B47-2FF1-EC4C-8EB2-79D48015986F}"/>
                </a:ext>
              </a:extLst>
            </p:cNvPr>
            <p:cNvSpPr/>
            <p:nvPr/>
          </p:nvSpPr>
          <p:spPr>
            <a:xfrm>
              <a:off x="7755283" y="3743088"/>
              <a:ext cx="325098" cy="310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7A92721-42D1-A345-B086-BC7103D7D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0381" y="3675840"/>
              <a:ext cx="459262" cy="1254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6DAAF15-E554-DA48-B42A-3D3362404664}"/>
                </a:ext>
              </a:extLst>
            </p:cNvPr>
            <p:cNvSpPr/>
            <p:nvPr/>
          </p:nvSpPr>
          <p:spPr>
            <a:xfrm>
              <a:off x="8541338" y="3475330"/>
              <a:ext cx="325098" cy="3108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3329397-C8B9-AE46-A219-A699B8180BD0}"/>
                </a:ext>
              </a:extLst>
            </p:cNvPr>
            <p:cNvSpPr txBox="1"/>
            <p:nvPr/>
          </p:nvSpPr>
          <p:spPr>
            <a:xfrm>
              <a:off x="6900404" y="34941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65A4AAC-F5D3-5C44-A4EC-80EA37838767}"/>
                </a:ext>
              </a:extLst>
            </p:cNvPr>
            <p:cNvSpPr txBox="1"/>
            <p:nvPr/>
          </p:nvSpPr>
          <p:spPr>
            <a:xfrm>
              <a:off x="8813517" y="3462875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Y’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4A7D6FE-98C6-F34B-AB5C-3F47EAFDDAB5}"/>
                </a:ext>
              </a:extLst>
            </p:cNvPr>
            <p:cNvSpPr txBox="1"/>
            <p:nvPr/>
          </p:nvSpPr>
          <p:spPr>
            <a:xfrm>
              <a:off x="7755283" y="345236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F228A4C2-6392-2748-80ED-CAE9E001C967}"/>
                </a:ext>
              </a:extLst>
            </p:cNvPr>
            <p:cNvCxnSpPr>
              <a:cxnSpLocks/>
            </p:cNvCxnSpPr>
            <p:nvPr/>
          </p:nvCxnSpPr>
          <p:spPr>
            <a:xfrm>
              <a:off x="8080381" y="4034377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14BB598-1FBC-4D49-B6C5-4E8787C0CB6F}"/>
                </a:ext>
              </a:extLst>
            </p:cNvPr>
            <p:cNvSpPr txBox="1"/>
            <p:nvPr/>
          </p:nvSpPr>
          <p:spPr>
            <a:xfrm>
              <a:off x="8397644" y="379917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BD2211D-65DE-F341-8A67-BD9BD5DB4A10}"/>
                </a:ext>
              </a:extLst>
            </p:cNvPr>
            <p:cNvSpPr/>
            <p:nvPr/>
          </p:nvSpPr>
          <p:spPr>
            <a:xfrm>
              <a:off x="8498340" y="4088490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6BD2481-20FB-5F41-B016-6040DD1E3B41}"/>
                </a:ext>
              </a:extLst>
            </p:cNvPr>
            <p:cNvSpPr/>
            <p:nvPr/>
          </p:nvSpPr>
          <p:spPr>
            <a:xfrm>
              <a:off x="6757416" y="3291949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A082AF3-B850-E54B-9F81-4867973693AB}"/>
              </a:ext>
            </a:extLst>
          </p:cNvPr>
          <p:cNvGrpSpPr/>
          <p:nvPr/>
        </p:nvGrpSpPr>
        <p:grpSpPr>
          <a:xfrm>
            <a:off x="6952054" y="5015960"/>
            <a:ext cx="2503680" cy="1115255"/>
            <a:chOff x="6746496" y="4523673"/>
            <a:chExt cx="2503680" cy="1115255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ED544CF-3CC8-2D42-BC7C-D88F23F0CF05}"/>
                </a:ext>
              </a:extLst>
            </p:cNvPr>
            <p:cNvSpPr/>
            <p:nvPr/>
          </p:nvSpPr>
          <p:spPr>
            <a:xfrm>
              <a:off x="7762214" y="4878665"/>
              <a:ext cx="325098" cy="310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EF066FA-119A-B94A-98DB-0CFBB56DA574}"/>
                </a:ext>
              </a:extLst>
            </p:cNvPr>
            <p:cNvSpPr/>
            <p:nvPr/>
          </p:nvSpPr>
          <p:spPr>
            <a:xfrm>
              <a:off x="7008379" y="4979883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61C18CDB-8A62-FD47-9A4A-B6F4860ACB0B}"/>
                </a:ext>
              </a:extLst>
            </p:cNvPr>
            <p:cNvCxnSpPr>
              <a:cxnSpLocks/>
            </p:cNvCxnSpPr>
            <p:nvPr/>
          </p:nvCxnSpPr>
          <p:spPr>
            <a:xfrm>
              <a:off x="7200785" y="5042789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66962C4-46DC-E84B-93E3-F742FFE11ACB}"/>
                </a:ext>
              </a:extLst>
            </p:cNvPr>
            <p:cNvSpPr txBox="1"/>
            <p:nvPr/>
          </p:nvSpPr>
          <p:spPr>
            <a:xfrm>
              <a:off x="6915448" y="464335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B01325F-3B2C-8747-9306-6490BA528A7A}"/>
                </a:ext>
              </a:extLst>
            </p:cNvPr>
            <p:cNvSpPr txBox="1"/>
            <p:nvPr/>
          </p:nvSpPr>
          <p:spPr>
            <a:xfrm>
              <a:off x="7770327" y="46015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212E22E-2E33-8743-8564-9D353A3D5726}"/>
                </a:ext>
              </a:extLst>
            </p:cNvPr>
            <p:cNvCxnSpPr>
              <a:cxnSpLocks/>
            </p:cNvCxnSpPr>
            <p:nvPr/>
          </p:nvCxnSpPr>
          <p:spPr>
            <a:xfrm>
              <a:off x="8095425" y="5183549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6CBDC8B-4B97-B14F-9852-87BFD74169DB}"/>
                </a:ext>
              </a:extLst>
            </p:cNvPr>
            <p:cNvSpPr txBox="1"/>
            <p:nvPr/>
          </p:nvSpPr>
          <p:spPr>
            <a:xfrm>
              <a:off x="8412688" y="494834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B249FDB-B8A3-004F-B6E2-E07DD909BB19}"/>
                </a:ext>
              </a:extLst>
            </p:cNvPr>
            <p:cNvSpPr/>
            <p:nvPr/>
          </p:nvSpPr>
          <p:spPr>
            <a:xfrm>
              <a:off x="8513384" y="5237662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8F3C93A-73A3-274C-876A-232EAB4E1AC2}"/>
                </a:ext>
              </a:extLst>
            </p:cNvPr>
            <p:cNvSpPr/>
            <p:nvPr/>
          </p:nvSpPr>
          <p:spPr>
            <a:xfrm rot="723462">
              <a:off x="8107996" y="4605434"/>
              <a:ext cx="593154" cy="404394"/>
            </a:xfrm>
            <a:custGeom>
              <a:avLst/>
              <a:gdLst>
                <a:gd name="connsiteX0" fmla="*/ 0 w 813816"/>
                <a:gd name="connsiteY0" fmla="*/ 539496 h 568646"/>
                <a:gd name="connsiteX1" fmla="*/ 192024 w 813816"/>
                <a:gd name="connsiteY1" fmla="*/ 557784 h 568646"/>
                <a:gd name="connsiteX2" fmla="*/ 219456 w 813816"/>
                <a:gd name="connsiteY2" fmla="*/ 393192 h 568646"/>
                <a:gd name="connsiteX3" fmla="*/ 438912 w 813816"/>
                <a:gd name="connsiteY3" fmla="*/ 402336 h 568646"/>
                <a:gd name="connsiteX4" fmla="*/ 466344 w 813816"/>
                <a:gd name="connsiteY4" fmla="*/ 219456 h 568646"/>
                <a:gd name="connsiteX5" fmla="*/ 704088 w 813816"/>
                <a:gd name="connsiteY5" fmla="*/ 237744 h 568646"/>
                <a:gd name="connsiteX6" fmla="*/ 694944 w 813816"/>
                <a:gd name="connsiteY6" fmla="*/ 100584 h 568646"/>
                <a:gd name="connsiteX7" fmla="*/ 813816 w 813816"/>
                <a:gd name="connsiteY7" fmla="*/ 0 h 56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816" h="568646">
                  <a:moveTo>
                    <a:pt x="0" y="539496"/>
                  </a:moveTo>
                  <a:cubicBezTo>
                    <a:pt x="77724" y="560832"/>
                    <a:pt x="155448" y="582168"/>
                    <a:pt x="192024" y="557784"/>
                  </a:cubicBezTo>
                  <a:cubicBezTo>
                    <a:pt x="228600" y="533400"/>
                    <a:pt x="178308" y="419100"/>
                    <a:pt x="219456" y="393192"/>
                  </a:cubicBezTo>
                  <a:cubicBezTo>
                    <a:pt x="260604" y="367284"/>
                    <a:pt x="397764" y="431292"/>
                    <a:pt x="438912" y="402336"/>
                  </a:cubicBezTo>
                  <a:cubicBezTo>
                    <a:pt x="480060" y="373380"/>
                    <a:pt x="422148" y="246888"/>
                    <a:pt x="466344" y="219456"/>
                  </a:cubicBezTo>
                  <a:cubicBezTo>
                    <a:pt x="510540" y="192024"/>
                    <a:pt x="665988" y="257556"/>
                    <a:pt x="704088" y="237744"/>
                  </a:cubicBezTo>
                  <a:cubicBezTo>
                    <a:pt x="742188" y="217932"/>
                    <a:pt x="676656" y="140208"/>
                    <a:pt x="694944" y="100584"/>
                  </a:cubicBezTo>
                  <a:cubicBezTo>
                    <a:pt x="713232" y="60960"/>
                    <a:pt x="763524" y="30480"/>
                    <a:pt x="81381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9F1AAE4-FC6B-7542-A102-680960DAF53A}"/>
                </a:ext>
              </a:extLst>
            </p:cNvPr>
            <p:cNvSpPr/>
            <p:nvPr/>
          </p:nvSpPr>
          <p:spPr>
            <a:xfrm>
              <a:off x="6746496" y="4523673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4915E5A-5C3A-D14F-AD41-8E803AB47408}"/>
              </a:ext>
            </a:extLst>
          </p:cNvPr>
          <p:cNvSpPr/>
          <p:nvPr/>
        </p:nvSpPr>
        <p:spPr>
          <a:xfrm>
            <a:off x="6009711" y="2743704"/>
            <a:ext cx="963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Recoil</a:t>
            </a:r>
          </a:p>
          <a:p>
            <a:pPr algn="r"/>
            <a:r>
              <a:rPr lang="en-GB" dirty="0">
                <a:latin typeface="Avenir Roman" panose="02000503020000020003" pitchFamily="2" charset="0"/>
              </a:rPr>
              <a:t>(elastic)</a:t>
            </a:r>
            <a:endParaRPr lang="en-GB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037B718-9E81-CB43-9378-F66EDFB83164}"/>
              </a:ext>
            </a:extLst>
          </p:cNvPr>
          <p:cNvSpPr/>
          <p:nvPr/>
        </p:nvSpPr>
        <p:spPr>
          <a:xfrm>
            <a:off x="4651174" y="401133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(</a:t>
            </a:r>
            <a:r>
              <a:rPr lang="en-GB" dirty="0" err="1">
                <a:latin typeface="Avenir Roman" panose="02000503020000020003" pitchFamily="2" charset="0"/>
              </a:rPr>
              <a:t>n,p</a:t>
            </a:r>
            <a:r>
              <a:rPr lang="en-GB" dirty="0">
                <a:latin typeface="Avenir Roman" panose="02000503020000020003" pitchFamily="2" charset="0"/>
              </a:rPr>
              <a:t>) </a:t>
            </a:r>
            <a:endParaRPr lang="en-GB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58671C2-161F-3D47-8C63-BE02268B2F06}"/>
              </a:ext>
            </a:extLst>
          </p:cNvPr>
          <p:cNvSpPr/>
          <p:nvPr/>
        </p:nvSpPr>
        <p:spPr>
          <a:xfrm>
            <a:off x="4290478" y="3676539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(</a:t>
            </a:r>
            <a:r>
              <a:rPr lang="en-GB" dirty="0" err="1">
                <a:latin typeface="Avenir Roman" panose="02000503020000020003" pitchFamily="2" charset="0"/>
              </a:rPr>
              <a:t>n,alpha</a:t>
            </a:r>
            <a:r>
              <a:rPr lang="en-GB" dirty="0">
                <a:latin typeface="Avenir Roman" panose="02000503020000020003" pitchFamily="2" charset="0"/>
              </a:rPr>
              <a:t>) </a:t>
            </a:r>
            <a:endParaRPr lang="en-GB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E30F064-DA86-3043-9F54-25621C68D8E3}"/>
              </a:ext>
            </a:extLst>
          </p:cNvPr>
          <p:cNvSpPr/>
          <p:nvPr/>
        </p:nvSpPr>
        <p:spPr>
          <a:xfrm>
            <a:off x="4009394" y="4369629"/>
            <a:ext cx="128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(</a:t>
            </a:r>
            <a:r>
              <a:rPr lang="en-GB" dirty="0" err="1">
                <a:latin typeface="Avenir Roman" panose="02000503020000020003" pitchFamily="2" charset="0"/>
              </a:rPr>
              <a:t>n,gamma</a:t>
            </a:r>
            <a:r>
              <a:rPr lang="en-GB" dirty="0">
                <a:latin typeface="Avenir Roman" panose="02000503020000020003" pitchFamily="2" charset="0"/>
              </a:rPr>
              <a:t>)</a:t>
            </a:r>
          </a:p>
          <a:p>
            <a:pPr algn="r"/>
            <a:r>
              <a:rPr lang="en-GB" dirty="0">
                <a:latin typeface="Avenir Roman" panose="02000503020000020003" pitchFamily="2" charset="0"/>
              </a:rPr>
              <a:t>etc.</a:t>
            </a:r>
            <a:endParaRPr lang="en-GB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4041C31-9028-7F43-A778-E9C60B39E891}"/>
              </a:ext>
            </a:extLst>
          </p:cNvPr>
          <p:cNvSpPr/>
          <p:nvPr/>
        </p:nvSpPr>
        <p:spPr>
          <a:xfrm>
            <a:off x="5565472" y="4156267"/>
            <a:ext cx="135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Absorption</a:t>
            </a:r>
            <a:endParaRPr lang="en-GB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2AAD5A5-2BBC-694A-BE3E-6A84A17498DA}"/>
              </a:ext>
            </a:extLst>
          </p:cNvPr>
          <p:cNvSpPr/>
          <p:nvPr/>
        </p:nvSpPr>
        <p:spPr>
          <a:xfrm>
            <a:off x="5866326" y="5236443"/>
            <a:ext cx="1028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Inelastic</a:t>
            </a:r>
          </a:p>
          <a:p>
            <a:pPr algn="r"/>
            <a:r>
              <a:rPr lang="en-GB" dirty="0">
                <a:latin typeface="Avenir Roman" panose="02000503020000020003" pitchFamily="2" charset="0"/>
              </a:rPr>
              <a:t>(elastic)</a:t>
            </a:r>
            <a:endParaRPr lang="en-GB" dirty="0"/>
          </a:p>
        </p:txBody>
      </p:sp>
      <p:sp>
        <p:nvSpPr>
          <p:cNvPr id="123" name="Right Brace 122">
            <a:extLst>
              <a:ext uri="{FF2B5EF4-FFF2-40B4-BE49-F238E27FC236}">
                <a16:creationId xmlns:a16="http://schemas.microsoft.com/office/drawing/2014/main" id="{7E9B6C8D-4A61-9741-AAAB-CACA6B602988}"/>
              </a:ext>
            </a:extLst>
          </p:cNvPr>
          <p:cNvSpPr/>
          <p:nvPr/>
        </p:nvSpPr>
        <p:spPr>
          <a:xfrm>
            <a:off x="5257650" y="3694620"/>
            <a:ext cx="243505" cy="12931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ight Brace 123">
            <a:extLst>
              <a:ext uri="{FF2B5EF4-FFF2-40B4-BE49-F238E27FC236}">
                <a16:creationId xmlns:a16="http://schemas.microsoft.com/office/drawing/2014/main" id="{74F74724-48A1-174E-9C3D-7D2685BAC0A6}"/>
              </a:ext>
            </a:extLst>
          </p:cNvPr>
          <p:cNvSpPr/>
          <p:nvPr/>
        </p:nvSpPr>
        <p:spPr>
          <a:xfrm>
            <a:off x="5310612" y="5213395"/>
            <a:ext cx="174942" cy="58341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B1FA7C4-58DB-ED4C-AA5A-1FB8363812F2}"/>
              </a:ext>
            </a:extLst>
          </p:cNvPr>
          <p:cNvSpPr/>
          <p:nvPr/>
        </p:nvSpPr>
        <p:spPr>
          <a:xfrm>
            <a:off x="4144605" y="530650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(</a:t>
            </a:r>
            <a:r>
              <a:rPr lang="en-GB" dirty="0" err="1">
                <a:latin typeface="Avenir Roman" panose="02000503020000020003" pitchFamily="2" charset="0"/>
              </a:rPr>
              <a:t>n,gamma</a:t>
            </a:r>
            <a:r>
              <a:rPr lang="en-GB" dirty="0">
                <a:latin typeface="Avenir Roman" panose="02000503020000020003" pitchFamily="2" charset="0"/>
              </a:rPr>
              <a:t>)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95AF405-FB80-C543-A89C-6BA18F8EEC65}"/>
              </a:ext>
            </a:extLst>
          </p:cNvPr>
          <p:cNvSpPr/>
          <p:nvPr/>
        </p:nvSpPr>
        <p:spPr>
          <a:xfrm>
            <a:off x="9508327" y="5002686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gamma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E659406-93DE-AD4C-BC74-9A3B35F18326}"/>
              </a:ext>
            </a:extLst>
          </p:cNvPr>
          <p:cNvSpPr/>
          <p:nvPr/>
        </p:nvSpPr>
        <p:spPr>
          <a:xfrm>
            <a:off x="9546198" y="2687767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Recoil nucleus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D23381D-F3D0-8841-A569-0D23009FECA6}"/>
              </a:ext>
            </a:extLst>
          </p:cNvPr>
          <p:cNvSpPr/>
          <p:nvPr/>
        </p:nvSpPr>
        <p:spPr>
          <a:xfrm>
            <a:off x="9505501" y="3910823"/>
            <a:ext cx="184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Emitted particle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2EB77C-9662-374E-B517-9F6E0624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782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8558554-83D5-9448-89CD-F36D0725D2A3}"/>
              </a:ext>
            </a:extLst>
          </p:cNvPr>
          <p:cNvCxnSpPr>
            <a:cxnSpLocks/>
          </p:cNvCxnSpPr>
          <p:nvPr/>
        </p:nvCxnSpPr>
        <p:spPr>
          <a:xfrm>
            <a:off x="955982" y="4160791"/>
            <a:ext cx="1332615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FC3A7E8-5ADB-C647-A424-337792E3CFD2}"/>
              </a:ext>
            </a:extLst>
          </p:cNvPr>
          <p:cNvSpPr/>
          <p:nvPr/>
        </p:nvSpPr>
        <p:spPr>
          <a:xfrm>
            <a:off x="591780" y="3978576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id="{3DC58D6C-AB59-1945-973B-2A5E0683A159}"/>
              </a:ext>
            </a:extLst>
          </p:cNvPr>
          <p:cNvSpPr/>
          <p:nvPr/>
        </p:nvSpPr>
        <p:spPr>
          <a:xfrm>
            <a:off x="2238978" y="4003203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64D0E5-25BA-9E40-B244-EB6B0EFBD385}"/>
              </a:ext>
            </a:extLst>
          </p:cNvPr>
          <p:cNvSpPr/>
          <p:nvPr/>
        </p:nvSpPr>
        <p:spPr>
          <a:xfrm>
            <a:off x="7550489" y="559428"/>
            <a:ext cx="1358143" cy="1375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6E837CF-7939-BF4D-8BDE-0BB1B39282D5}"/>
              </a:ext>
            </a:extLst>
          </p:cNvPr>
          <p:cNvCxnSpPr>
            <a:cxnSpLocks/>
          </p:cNvCxnSpPr>
          <p:nvPr/>
        </p:nvCxnSpPr>
        <p:spPr>
          <a:xfrm flipV="1">
            <a:off x="6096000" y="833060"/>
            <a:ext cx="1454489" cy="31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7707362F-299D-BF45-9E8C-06D26BC870DC}"/>
              </a:ext>
            </a:extLst>
          </p:cNvPr>
          <p:cNvSpPr/>
          <p:nvPr/>
        </p:nvSpPr>
        <p:spPr>
          <a:xfrm>
            <a:off x="7718056" y="90914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6B3478-B7C7-C74B-AFC6-D1B6F7BAFA30}"/>
              </a:ext>
            </a:extLst>
          </p:cNvPr>
          <p:cNvCxnSpPr>
            <a:cxnSpLocks/>
          </p:cNvCxnSpPr>
          <p:nvPr/>
        </p:nvCxnSpPr>
        <p:spPr>
          <a:xfrm flipV="1">
            <a:off x="6096000" y="1254701"/>
            <a:ext cx="1882684" cy="14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EBDB937-A99A-904F-9773-84BF8FCC02B1}"/>
              </a:ext>
            </a:extLst>
          </p:cNvPr>
          <p:cNvCxnSpPr>
            <a:cxnSpLocks/>
          </p:cNvCxnSpPr>
          <p:nvPr/>
        </p:nvCxnSpPr>
        <p:spPr>
          <a:xfrm flipV="1">
            <a:off x="8006454" y="1152173"/>
            <a:ext cx="290882" cy="10251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D2129677-0F7B-4C48-83D5-BC35225CA4B5}"/>
              </a:ext>
            </a:extLst>
          </p:cNvPr>
          <p:cNvSpPr/>
          <p:nvPr/>
        </p:nvSpPr>
        <p:spPr>
          <a:xfrm>
            <a:off x="8281317" y="1060932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9AD184-4BB4-A04C-83AA-4259A9BC24CB}"/>
              </a:ext>
            </a:extLst>
          </p:cNvPr>
          <p:cNvSpPr/>
          <p:nvPr/>
        </p:nvSpPr>
        <p:spPr>
          <a:xfrm>
            <a:off x="8376433" y="61128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3DE08-1EF2-C34F-AE0A-DF94420577AB}"/>
              </a:ext>
            </a:extLst>
          </p:cNvPr>
          <p:cNvSpPr/>
          <p:nvPr/>
        </p:nvSpPr>
        <p:spPr>
          <a:xfrm>
            <a:off x="7427481" y="219157"/>
            <a:ext cx="67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solid</a:t>
            </a:r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57AE8-D859-1340-B77A-F8DFC18BD8BF}"/>
              </a:ext>
            </a:extLst>
          </p:cNvPr>
          <p:cNvSpPr/>
          <p:nvPr/>
        </p:nvSpPr>
        <p:spPr>
          <a:xfrm>
            <a:off x="9232780" y="828872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Recoil </a:t>
            </a:r>
            <a:endParaRPr lang="en-GB" dirty="0"/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BA64CC6B-E430-FB45-8DFC-6268E768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8A8EE2A-8BB4-B94D-B6E0-046AF218F11C}"/>
              </a:ext>
            </a:extLst>
          </p:cNvPr>
          <p:cNvCxnSpPr>
            <a:cxnSpLocks/>
          </p:cNvCxnSpPr>
          <p:nvPr/>
        </p:nvCxnSpPr>
        <p:spPr>
          <a:xfrm flipV="1">
            <a:off x="226828" y="2924744"/>
            <a:ext cx="2088557" cy="38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765816D-E89B-5C47-9368-3D5DDB5AEE3F}"/>
              </a:ext>
            </a:extLst>
          </p:cNvPr>
          <p:cNvCxnSpPr>
            <a:cxnSpLocks/>
          </p:cNvCxnSpPr>
          <p:nvPr/>
        </p:nvCxnSpPr>
        <p:spPr>
          <a:xfrm flipV="1">
            <a:off x="6096000" y="1743818"/>
            <a:ext cx="1822926" cy="34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2616163-46E5-AF45-81F4-634019823744}"/>
              </a:ext>
            </a:extLst>
          </p:cNvPr>
          <p:cNvCxnSpPr>
            <a:cxnSpLocks/>
          </p:cNvCxnSpPr>
          <p:nvPr/>
        </p:nvCxnSpPr>
        <p:spPr>
          <a:xfrm>
            <a:off x="7550489" y="839786"/>
            <a:ext cx="213911" cy="11005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72DDF6-3181-BC4A-8A2A-4F483E498758}"/>
              </a:ext>
            </a:extLst>
          </p:cNvPr>
          <p:cNvCxnSpPr>
            <a:cxnSpLocks/>
          </p:cNvCxnSpPr>
          <p:nvPr/>
        </p:nvCxnSpPr>
        <p:spPr>
          <a:xfrm flipV="1">
            <a:off x="7938678" y="1645179"/>
            <a:ext cx="290882" cy="10251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197247A-D5FA-7640-A448-EF705A7C9862}"/>
              </a:ext>
            </a:extLst>
          </p:cNvPr>
          <p:cNvCxnSpPr>
            <a:cxnSpLocks/>
          </p:cNvCxnSpPr>
          <p:nvPr/>
        </p:nvCxnSpPr>
        <p:spPr>
          <a:xfrm flipV="1">
            <a:off x="6050678" y="1520804"/>
            <a:ext cx="1514247" cy="391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>
            <a:extLst>
              <a:ext uri="{FF2B5EF4-FFF2-40B4-BE49-F238E27FC236}">
                <a16:creationId xmlns:a16="http://schemas.microsoft.com/office/drawing/2014/main" id="{0DCB548B-3263-5448-A269-7783DC812BE7}"/>
              </a:ext>
            </a:extLst>
          </p:cNvPr>
          <p:cNvSpPr/>
          <p:nvPr/>
        </p:nvSpPr>
        <p:spPr>
          <a:xfrm>
            <a:off x="8229560" y="1524539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5-Point Star 79">
            <a:extLst>
              <a:ext uri="{FF2B5EF4-FFF2-40B4-BE49-F238E27FC236}">
                <a16:creationId xmlns:a16="http://schemas.microsoft.com/office/drawing/2014/main" id="{E8485898-1A45-3B42-BBB7-54AAB055B80C}"/>
              </a:ext>
            </a:extLst>
          </p:cNvPr>
          <p:cNvSpPr/>
          <p:nvPr/>
        </p:nvSpPr>
        <p:spPr>
          <a:xfrm>
            <a:off x="7863114" y="1391619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FD40491-60A9-6B40-B22D-6BCE43FAA072}"/>
              </a:ext>
            </a:extLst>
          </p:cNvPr>
          <p:cNvCxnSpPr>
            <a:cxnSpLocks/>
          </p:cNvCxnSpPr>
          <p:nvPr/>
        </p:nvCxnSpPr>
        <p:spPr>
          <a:xfrm flipV="1">
            <a:off x="7543803" y="1503857"/>
            <a:ext cx="312004" cy="2787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CEFA2FB2-8C04-A943-883C-AD004A483D24}"/>
              </a:ext>
            </a:extLst>
          </p:cNvPr>
          <p:cNvSpPr/>
          <p:nvPr/>
        </p:nvSpPr>
        <p:spPr>
          <a:xfrm>
            <a:off x="9232780" y="1470230"/>
            <a:ext cx="135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Absorption</a:t>
            </a:r>
            <a:endParaRPr lang="en-GB" dirty="0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1B518963-61B2-D442-B1B5-BA296801EC9B}"/>
              </a:ext>
            </a:extLst>
          </p:cNvPr>
          <p:cNvSpPr/>
          <p:nvPr/>
        </p:nvSpPr>
        <p:spPr>
          <a:xfrm>
            <a:off x="10663728" y="746229"/>
            <a:ext cx="243505" cy="12931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CC68636-3962-CC4B-89E9-37CCCF4EFCF1}"/>
              </a:ext>
            </a:extLst>
          </p:cNvPr>
          <p:cNvSpPr/>
          <p:nvPr/>
        </p:nvSpPr>
        <p:spPr>
          <a:xfrm>
            <a:off x="10907233" y="1045887"/>
            <a:ext cx="1236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 either </a:t>
            </a:r>
          </a:p>
          <a:p>
            <a:r>
              <a:rPr lang="en-GB" dirty="0"/>
              <a:t>solid or gas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BFB33E4-C339-E84F-9629-D0EC80DC6944}"/>
              </a:ext>
            </a:extLst>
          </p:cNvPr>
          <p:cNvSpPr txBox="1"/>
          <p:nvPr/>
        </p:nvSpPr>
        <p:spPr>
          <a:xfrm>
            <a:off x="8908632" y="4885373"/>
            <a:ext cx="173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Symbol" pitchFamily="2" charset="2"/>
              </a:rPr>
              <a:t>g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0E1D353-E09A-9A42-9E77-017BFC9899A9}"/>
              </a:ext>
            </a:extLst>
          </p:cNvPr>
          <p:cNvGrpSpPr/>
          <p:nvPr/>
        </p:nvGrpSpPr>
        <p:grpSpPr>
          <a:xfrm>
            <a:off x="6962974" y="2531712"/>
            <a:ext cx="2503680" cy="1115255"/>
            <a:chOff x="6757416" y="2039425"/>
            <a:chExt cx="2503680" cy="1115255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3A72E17-4182-0049-A2A4-033994AA471F}"/>
                </a:ext>
              </a:extLst>
            </p:cNvPr>
            <p:cNvSpPr/>
            <p:nvPr/>
          </p:nvSpPr>
          <p:spPr>
            <a:xfrm>
              <a:off x="6950405" y="2636384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6D95F07C-0C00-0644-96F9-E19B9CD89CAB}"/>
                </a:ext>
              </a:extLst>
            </p:cNvPr>
            <p:cNvCxnSpPr>
              <a:cxnSpLocks/>
            </p:cNvCxnSpPr>
            <p:nvPr/>
          </p:nvCxnSpPr>
          <p:spPr>
            <a:xfrm>
              <a:off x="7142811" y="2699290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A623D46-070A-F041-B4E6-229D6BFFD8BF}"/>
                </a:ext>
              </a:extLst>
            </p:cNvPr>
            <p:cNvSpPr/>
            <p:nvPr/>
          </p:nvSpPr>
          <p:spPr>
            <a:xfrm>
              <a:off x="7773770" y="2543842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C50103D7-1958-DD43-9025-A994038E68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868" y="2454955"/>
              <a:ext cx="451378" cy="1471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6ABE7E0-E434-0F41-87C7-A5BF8584A840}"/>
                </a:ext>
              </a:extLst>
            </p:cNvPr>
            <p:cNvSpPr/>
            <p:nvPr/>
          </p:nvSpPr>
          <p:spPr>
            <a:xfrm>
              <a:off x="8585027" y="2221768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D9CFA7A-3EF5-AF43-B6A0-BE73F914AFAF}"/>
                </a:ext>
              </a:extLst>
            </p:cNvPr>
            <p:cNvCxnSpPr>
              <a:cxnSpLocks/>
            </p:cNvCxnSpPr>
            <p:nvPr/>
          </p:nvCxnSpPr>
          <p:spPr>
            <a:xfrm>
              <a:off x="8119228" y="2847999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EDB5AA1-D156-C146-94A4-D9B6D476B00B}"/>
                </a:ext>
              </a:extLst>
            </p:cNvPr>
            <p:cNvSpPr txBox="1"/>
            <p:nvPr/>
          </p:nvSpPr>
          <p:spPr>
            <a:xfrm>
              <a:off x="6857474" y="22998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D2DFB64-B6B9-EA43-BA8F-978D8D7F21DE}"/>
                </a:ext>
              </a:extLst>
            </p:cNvPr>
            <p:cNvSpPr txBox="1"/>
            <p:nvPr/>
          </p:nvSpPr>
          <p:spPr>
            <a:xfrm>
              <a:off x="8436491" y="261279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4718AF6-9680-DF40-8355-05BB66D77011}"/>
                </a:ext>
              </a:extLst>
            </p:cNvPr>
            <p:cNvSpPr txBox="1"/>
            <p:nvPr/>
          </p:nvSpPr>
          <p:spPr>
            <a:xfrm>
              <a:off x="8866436" y="221346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X’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0C35718-3129-9545-A317-544A48847E48}"/>
                </a:ext>
              </a:extLst>
            </p:cNvPr>
            <p:cNvSpPr txBox="1"/>
            <p:nvPr/>
          </p:nvSpPr>
          <p:spPr>
            <a:xfrm>
              <a:off x="7773770" y="225311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9ACD32B-01E2-214B-863C-A6B65653D1BF}"/>
                </a:ext>
              </a:extLst>
            </p:cNvPr>
            <p:cNvSpPr/>
            <p:nvPr/>
          </p:nvSpPr>
          <p:spPr>
            <a:xfrm>
              <a:off x="8537187" y="2902112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DB2F4AB-FD84-F74D-8370-4AE388B83666}"/>
                </a:ext>
              </a:extLst>
            </p:cNvPr>
            <p:cNvSpPr/>
            <p:nvPr/>
          </p:nvSpPr>
          <p:spPr>
            <a:xfrm>
              <a:off x="6757416" y="2039425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58415D2-C9C5-0142-8403-7BA1227151D5}"/>
              </a:ext>
            </a:extLst>
          </p:cNvPr>
          <p:cNvGrpSpPr/>
          <p:nvPr/>
        </p:nvGrpSpPr>
        <p:grpSpPr>
          <a:xfrm>
            <a:off x="6962974" y="3784236"/>
            <a:ext cx="2503680" cy="1115255"/>
            <a:chOff x="6757416" y="3291949"/>
            <a:chExt cx="2503680" cy="1115255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3711A6B-B77B-9246-A115-FB4F3E763054}"/>
                </a:ext>
              </a:extLst>
            </p:cNvPr>
            <p:cNvSpPr/>
            <p:nvPr/>
          </p:nvSpPr>
          <p:spPr>
            <a:xfrm>
              <a:off x="6993335" y="3830711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A1867B8F-9C68-2E45-B384-1655ED40239A}"/>
                </a:ext>
              </a:extLst>
            </p:cNvPr>
            <p:cNvCxnSpPr>
              <a:cxnSpLocks/>
            </p:cNvCxnSpPr>
            <p:nvPr/>
          </p:nvCxnSpPr>
          <p:spPr>
            <a:xfrm>
              <a:off x="7185741" y="3893617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2D59B47-2FF1-EC4C-8EB2-79D48015986F}"/>
                </a:ext>
              </a:extLst>
            </p:cNvPr>
            <p:cNvSpPr/>
            <p:nvPr/>
          </p:nvSpPr>
          <p:spPr>
            <a:xfrm>
              <a:off x="7755283" y="3743088"/>
              <a:ext cx="325098" cy="310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7A92721-42D1-A345-B086-BC7103D7D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0381" y="3675840"/>
              <a:ext cx="459262" cy="1254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6DAAF15-E554-DA48-B42A-3D3362404664}"/>
                </a:ext>
              </a:extLst>
            </p:cNvPr>
            <p:cNvSpPr/>
            <p:nvPr/>
          </p:nvSpPr>
          <p:spPr>
            <a:xfrm>
              <a:off x="8541338" y="3475330"/>
              <a:ext cx="325098" cy="3108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63329397-C8B9-AE46-A219-A699B8180BD0}"/>
                </a:ext>
              </a:extLst>
            </p:cNvPr>
            <p:cNvSpPr txBox="1"/>
            <p:nvPr/>
          </p:nvSpPr>
          <p:spPr>
            <a:xfrm>
              <a:off x="6900404" y="34941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65A4AAC-F5D3-5C44-A4EC-80EA37838767}"/>
                </a:ext>
              </a:extLst>
            </p:cNvPr>
            <p:cNvSpPr txBox="1"/>
            <p:nvPr/>
          </p:nvSpPr>
          <p:spPr>
            <a:xfrm>
              <a:off x="8813517" y="3462875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Y’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4A7D6FE-98C6-F34B-AB5C-3F47EAFDDAB5}"/>
                </a:ext>
              </a:extLst>
            </p:cNvPr>
            <p:cNvSpPr txBox="1"/>
            <p:nvPr/>
          </p:nvSpPr>
          <p:spPr>
            <a:xfrm>
              <a:off x="7755283" y="345236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F228A4C2-6392-2748-80ED-CAE9E001C967}"/>
                </a:ext>
              </a:extLst>
            </p:cNvPr>
            <p:cNvCxnSpPr>
              <a:cxnSpLocks/>
            </p:cNvCxnSpPr>
            <p:nvPr/>
          </p:nvCxnSpPr>
          <p:spPr>
            <a:xfrm>
              <a:off x="8080381" y="4034377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14BB598-1FBC-4D49-B6C5-4E8787C0CB6F}"/>
                </a:ext>
              </a:extLst>
            </p:cNvPr>
            <p:cNvSpPr txBox="1"/>
            <p:nvPr/>
          </p:nvSpPr>
          <p:spPr>
            <a:xfrm>
              <a:off x="8397644" y="379917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BD2211D-65DE-F341-8A67-BD9BD5DB4A10}"/>
                </a:ext>
              </a:extLst>
            </p:cNvPr>
            <p:cNvSpPr/>
            <p:nvPr/>
          </p:nvSpPr>
          <p:spPr>
            <a:xfrm>
              <a:off x="8498340" y="4088490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6BD2481-20FB-5F41-B016-6040DD1E3B41}"/>
                </a:ext>
              </a:extLst>
            </p:cNvPr>
            <p:cNvSpPr/>
            <p:nvPr/>
          </p:nvSpPr>
          <p:spPr>
            <a:xfrm>
              <a:off x="6757416" y="3291949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A082AF3-B850-E54B-9F81-4867973693AB}"/>
              </a:ext>
            </a:extLst>
          </p:cNvPr>
          <p:cNvGrpSpPr/>
          <p:nvPr/>
        </p:nvGrpSpPr>
        <p:grpSpPr>
          <a:xfrm>
            <a:off x="7121006" y="5093819"/>
            <a:ext cx="1874266" cy="762631"/>
            <a:chOff x="6915448" y="4601532"/>
            <a:chExt cx="1874266" cy="762631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ED544CF-3CC8-2D42-BC7C-D88F23F0CF05}"/>
                </a:ext>
              </a:extLst>
            </p:cNvPr>
            <p:cNvSpPr/>
            <p:nvPr/>
          </p:nvSpPr>
          <p:spPr>
            <a:xfrm>
              <a:off x="7762214" y="4878665"/>
              <a:ext cx="325098" cy="31089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EF066FA-119A-B94A-98DB-0CFBB56DA574}"/>
                </a:ext>
              </a:extLst>
            </p:cNvPr>
            <p:cNvSpPr/>
            <p:nvPr/>
          </p:nvSpPr>
          <p:spPr>
            <a:xfrm>
              <a:off x="7008379" y="4979883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61C18CDB-8A62-FD47-9A4A-B6F4860ACB0B}"/>
                </a:ext>
              </a:extLst>
            </p:cNvPr>
            <p:cNvCxnSpPr>
              <a:cxnSpLocks/>
            </p:cNvCxnSpPr>
            <p:nvPr/>
          </p:nvCxnSpPr>
          <p:spPr>
            <a:xfrm>
              <a:off x="7200785" y="5042789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66962C4-46DC-E84B-93E3-F742FFE11ACB}"/>
                </a:ext>
              </a:extLst>
            </p:cNvPr>
            <p:cNvSpPr txBox="1"/>
            <p:nvPr/>
          </p:nvSpPr>
          <p:spPr>
            <a:xfrm>
              <a:off x="6915448" y="464335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4B01325F-3B2C-8747-9306-6490BA528A7A}"/>
                </a:ext>
              </a:extLst>
            </p:cNvPr>
            <p:cNvSpPr txBox="1"/>
            <p:nvPr/>
          </p:nvSpPr>
          <p:spPr>
            <a:xfrm>
              <a:off x="7770327" y="4601532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212E22E-2E33-8743-8564-9D353A3D5726}"/>
                </a:ext>
              </a:extLst>
            </p:cNvPr>
            <p:cNvCxnSpPr>
              <a:cxnSpLocks/>
            </p:cNvCxnSpPr>
            <p:nvPr/>
          </p:nvCxnSpPr>
          <p:spPr>
            <a:xfrm>
              <a:off x="8095425" y="5183549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6CBDC8B-4B97-B14F-9852-87BFD74169DB}"/>
                </a:ext>
              </a:extLst>
            </p:cNvPr>
            <p:cNvSpPr txBox="1"/>
            <p:nvPr/>
          </p:nvSpPr>
          <p:spPr>
            <a:xfrm>
              <a:off x="8412688" y="494834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DB249FDB-B8A3-004F-B6E2-E07DD909BB19}"/>
                </a:ext>
              </a:extLst>
            </p:cNvPr>
            <p:cNvSpPr/>
            <p:nvPr/>
          </p:nvSpPr>
          <p:spPr>
            <a:xfrm>
              <a:off x="8513384" y="5237662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D8F3C93A-73A3-274C-876A-232EAB4E1AC2}"/>
                </a:ext>
              </a:extLst>
            </p:cNvPr>
            <p:cNvSpPr/>
            <p:nvPr/>
          </p:nvSpPr>
          <p:spPr>
            <a:xfrm rot="723462">
              <a:off x="8107996" y="4605434"/>
              <a:ext cx="593154" cy="404394"/>
            </a:xfrm>
            <a:custGeom>
              <a:avLst/>
              <a:gdLst>
                <a:gd name="connsiteX0" fmla="*/ 0 w 813816"/>
                <a:gd name="connsiteY0" fmla="*/ 539496 h 568646"/>
                <a:gd name="connsiteX1" fmla="*/ 192024 w 813816"/>
                <a:gd name="connsiteY1" fmla="*/ 557784 h 568646"/>
                <a:gd name="connsiteX2" fmla="*/ 219456 w 813816"/>
                <a:gd name="connsiteY2" fmla="*/ 393192 h 568646"/>
                <a:gd name="connsiteX3" fmla="*/ 438912 w 813816"/>
                <a:gd name="connsiteY3" fmla="*/ 402336 h 568646"/>
                <a:gd name="connsiteX4" fmla="*/ 466344 w 813816"/>
                <a:gd name="connsiteY4" fmla="*/ 219456 h 568646"/>
                <a:gd name="connsiteX5" fmla="*/ 704088 w 813816"/>
                <a:gd name="connsiteY5" fmla="*/ 237744 h 568646"/>
                <a:gd name="connsiteX6" fmla="*/ 694944 w 813816"/>
                <a:gd name="connsiteY6" fmla="*/ 100584 h 568646"/>
                <a:gd name="connsiteX7" fmla="*/ 813816 w 813816"/>
                <a:gd name="connsiteY7" fmla="*/ 0 h 56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816" h="568646">
                  <a:moveTo>
                    <a:pt x="0" y="539496"/>
                  </a:moveTo>
                  <a:cubicBezTo>
                    <a:pt x="77724" y="560832"/>
                    <a:pt x="155448" y="582168"/>
                    <a:pt x="192024" y="557784"/>
                  </a:cubicBezTo>
                  <a:cubicBezTo>
                    <a:pt x="228600" y="533400"/>
                    <a:pt x="178308" y="419100"/>
                    <a:pt x="219456" y="393192"/>
                  </a:cubicBezTo>
                  <a:cubicBezTo>
                    <a:pt x="260604" y="367284"/>
                    <a:pt x="397764" y="431292"/>
                    <a:pt x="438912" y="402336"/>
                  </a:cubicBezTo>
                  <a:cubicBezTo>
                    <a:pt x="480060" y="373380"/>
                    <a:pt x="422148" y="246888"/>
                    <a:pt x="466344" y="219456"/>
                  </a:cubicBezTo>
                  <a:cubicBezTo>
                    <a:pt x="510540" y="192024"/>
                    <a:pt x="665988" y="257556"/>
                    <a:pt x="704088" y="237744"/>
                  </a:cubicBezTo>
                  <a:cubicBezTo>
                    <a:pt x="742188" y="217932"/>
                    <a:pt x="676656" y="140208"/>
                    <a:pt x="694944" y="100584"/>
                  </a:cubicBezTo>
                  <a:cubicBezTo>
                    <a:pt x="713232" y="60960"/>
                    <a:pt x="763524" y="30480"/>
                    <a:pt x="81381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4915E5A-5C3A-D14F-AD41-8E803AB47408}"/>
              </a:ext>
            </a:extLst>
          </p:cNvPr>
          <p:cNvSpPr/>
          <p:nvPr/>
        </p:nvSpPr>
        <p:spPr>
          <a:xfrm>
            <a:off x="6009711" y="2743704"/>
            <a:ext cx="963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Recoil</a:t>
            </a:r>
          </a:p>
          <a:p>
            <a:pPr algn="r"/>
            <a:r>
              <a:rPr lang="en-GB" dirty="0">
                <a:latin typeface="Avenir Roman" panose="02000503020000020003" pitchFamily="2" charset="0"/>
              </a:rPr>
              <a:t>(elastic)</a:t>
            </a:r>
            <a:endParaRPr lang="en-GB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037B718-9E81-CB43-9378-F66EDFB83164}"/>
              </a:ext>
            </a:extLst>
          </p:cNvPr>
          <p:cNvSpPr/>
          <p:nvPr/>
        </p:nvSpPr>
        <p:spPr>
          <a:xfrm>
            <a:off x="4651174" y="401133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(</a:t>
            </a:r>
            <a:r>
              <a:rPr lang="en-GB" dirty="0" err="1">
                <a:latin typeface="Avenir Roman" panose="02000503020000020003" pitchFamily="2" charset="0"/>
              </a:rPr>
              <a:t>n,p</a:t>
            </a:r>
            <a:r>
              <a:rPr lang="en-GB" dirty="0">
                <a:latin typeface="Avenir Roman" panose="02000503020000020003" pitchFamily="2" charset="0"/>
              </a:rPr>
              <a:t>) </a:t>
            </a:r>
            <a:endParaRPr lang="en-GB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58671C2-161F-3D47-8C63-BE02268B2F06}"/>
              </a:ext>
            </a:extLst>
          </p:cNvPr>
          <p:cNvSpPr/>
          <p:nvPr/>
        </p:nvSpPr>
        <p:spPr>
          <a:xfrm>
            <a:off x="4290478" y="3676539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(</a:t>
            </a:r>
            <a:r>
              <a:rPr lang="en-GB" dirty="0" err="1">
                <a:latin typeface="Avenir Roman" panose="02000503020000020003" pitchFamily="2" charset="0"/>
              </a:rPr>
              <a:t>n,alpha</a:t>
            </a:r>
            <a:r>
              <a:rPr lang="en-GB" dirty="0">
                <a:latin typeface="Avenir Roman" panose="02000503020000020003" pitchFamily="2" charset="0"/>
              </a:rPr>
              <a:t>) </a:t>
            </a:r>
            <a:endParaRPr lang="en-GB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6E30F064-DA86-3043-9F54-25621C68D8E3}"/>
              </a:ext>
            </a:extLst>
          </p:cNvPr>
          <p:cNvSpPr/>
          <p:nvPr/>
        </p:nvSpPr>
        <p:spPr>
          <a:xfrm>
            <a:off x="4009394" y="4369629"/>
            <a:ext cx="128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(</a:t>
            </a:r>
            <a:r>
              <a:rPr lang="en-GB" dirty="0" err="1">
                <a:latin typeface="Avenir Roman" panose="02000503020000020003" pitchFamily="2" charset="0"/>
              </a:rPr>
              <a:t>n,gamma</a:t>
            </a:r>
            <a:r>
              <a:rPr lang="en-GB" dirty="0">
                <a:latin typeface="Avenir Roman" panose="02000503020000020003" pitchFamily="2" charset="0"/>
              </a:rPr>
              <a:t>)</a:t>
            </a:r>
          </a:p>
          <a:p>
            <a:pPr algn="r"/>
            <a:r>
              <a:rPr lang="en-GB" dirty="0">
                <a:latin typeface="Avenir Roman" panose="02000503020000020003" pitchFamily="2" charset="0"/>
              </a:rPr>
              <a:t>etc.</a:t>
            </a:r>
            <a:endParaRPr lang="en-GB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4041C31-9028-7F43-A778-E9C60B39E891}"/>
              </a:ext>
            </a:extLst>
          </p:cNvPr>
          <p:cNvSpPr/>
          <p:nvPr/>
        </p:nvSpPr>
        <p:spPr>
          <a:xfrm>
            <a:off x="5565472" y="4156267"/>
            <a:ext cx="135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Absorption</a:t>
            </a:r>
            <a:endParaRPr lang="en-GB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2AAD5A5-2BBC-694A-BE3E-6A84A17498DA}"/>
              </a:ext>
            </a:extLst>
          </p:cNvPr>
          <p:cNvSpPr/>
          <p:nvPr/>
        </p:nvSpPr>
        <p:spPr>
          <a:xfrm>
            <a:off x="5866326" y="5236443"/>
            <a:ext cx="1028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Inelastic</a:t>
            </a:r>
          </a:p>
          <a:p>
            <a:pPr algn="r"/>
            <a:r>
              <a:rPr lang="en-GB" dirty="0">
                <a:latin typeface="Avenir Roman" panose="02000503020000020003" pitchFamily="2" charset="0"/>
              </a:rPr>
              <a:t>(elastic)</a:t>
            </a:r>
            <a:endParaRPr lang="en-GB" dirty="0"/>
          </a:p>
        </p:txBody>
      </p:sp>
      <p:sp>
        <p:nvSpPr>
          <p:cNvPr id="123" name="Right Brace 122">
            <a:extLst>
              <a:ext uri="{FF2B5EF4-FFF2-40B4-BE49-F238E27FC236}">
                <a16:creationId xmlns:a16="http://schemas.microsoft.com/office/drawing/2014/main" id="{7E9B6C8D-4A61-9741-AAAB-CACA6B602988}"/>
              </a:ext>
            </a:extLst>
          </p:cNvPr>
          <p:cNvSpPr/>
          <p:nvPr/>
        </p:nvSpPr>
        <p:spPr>
          <a:xfrm>
            <a:off x="5257650" y="3694620"/>
            <a:ext cx="243505" cy="12931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615C6D-8EF7-AF4F-8CFE-F5E35C92D878}"/>
              </a:ext>
            </a:extLst>
          </p:cNvPr>
          <p:cNvSpPr/>
          <p:nvPr/>
        </p:nvSpPr>
        <p:spPr>
          <a:xfrm>
            <a:off x="4144605" y="530650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(</a:t>
            </a:r>
            <a:r>
              <a:rPr lang="en-GB" dirty="0" err="1">
                <a:latin typeface="Avenir Roman" panose="02000503020000020003" pitchFamily="2" charset="0"/>
              </a:rPr>
              <a:t>n,gamma</a:t>
            </a:r>
            <a:r>
              <a:rPr lang="en-GB" dirty="0">
                <a:latin typeface="Avenir Roman" panose="02000503020000020003" pitchFamily="2" charset="0"/>
              </a:rPr>
              <a:t>)</a:t>
            </a:r>
          </a:p>
        </p:txBody>
      </p:sp>
      <p:sp>
        <p:nvSpPr>
          <p:cNvPr id="124" name="Right Brace 123">
            <a:extLst>
              <a:ext uri="{FF2B5EF4-FFF2-40B4-BE49-F238E27FC236}">
                <a16:creationId xmlns:a16="http://schemas.microsoft.com/office/drawing/2014/main" id="{74F74724-48A1-174E-9C3D-7D2685BAC0A6}"/>
              </a:ext>
            </a:extLst>
          </p:cNvPr>
          <p:cNvSpPr/>
          <p:nvPr/>
        </p:nvSpPr>
        <p:spPr>
          <a:xfrm>
            <a:off x="5310612" y="5213395"/>
            <a:ext cx="174942" cy="58341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7A417EC-E5CA-944A-BBBD-D04A23920414}"/>
              </a:ext>
            </a:extLst>
          </p:cNvPr>
          <p:cNvSpPr/>
          <p:nvPr/>
        </p:nvSpPr>
        <p:spPr>
          <a:xfrm>
            <a:off x="9508327" y="5002686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gamma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DE8C78A-C739-A048-885A-5A03482CB890}"/>
              </a:ext>
            </a:extLst>
          </p:cNvPr>
          <p:cNvSpPr/>
          <p:nvPr/>
        </p:nvSpPr>
        <p:spPr>
          <a:xfrm>
            <a:off x="9532016" y="5341734"/>
            <a:ext cx="1831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Sensitivity &lt;10</a:t>
            </a:r>
            <a:r>
              <a:rPr lang="en-GB" baseline="30000" dirty="0">
                <a:latin typeface="Avenir Roman" panose="02000503020000020003" pitchFamily="2" charset="0"/>
              </a:rPr>
              <a:t>-6</a:t>
            </a:r>
            <a:endParaRPr lang="en-GB" baseline="30000" dirty="0"/>
          </a:p>
        </p:txBody>
      </p:sp>
      <p:sp>
        <p:nvSpPr>
          <p:cNvPr id="127" name="Double Bracket 126">
            <a:extLst>
              <a:ext uri="{FF2B5EF4-FFF2-40B4-BE49-F238E27FC236}">
                <a16:creationId xmlns:a16="http://schemas.microsoft.com/office/drawing/2014/main" id="{15EBAAE6-2665-154E-A138-5C6356A4AA70}"/>
              </a:ext>
            </a:extLst>
          </p:cNvPr>
          <p:cNvSpPr/>
          <p:nvPr/>
        </p:nvSpPr>
        <p:spPr>
          <a:xfrm>
            <a:off x="6973693" y="5015502"/>
            <a:ext cx="2492961" cy="1091254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E70EB70-307C-AE49-9D5F-551C9D6D3D75}"/>
              </a:ext>
            </a:extLst>
          </p:cNvPr>
          <p:cNvSpPr/>
          <p:nvPr/>
        </p:nvSpPr>
        <p:spPr>
          <a:xfrm>
            <a:off x="9546198" y="2687767"/>
            <a:ext cx="165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Recoil nucleus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BCD3638-7408-B545-AC6D-AA60A64C9AA5}"/>
              </a:ext>
            </a:extLst>
          </p:cNvPr>
          <p:cNvSpPr/>
          <p:nvPr/>
        </p:nvSpPr>
        <p:spPr>
          <a:xfrm>
            <a:off x="9505501" y="3910823"/>
            <a:ext cx="1847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Emitted particle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39BF06BA-210D-084A-968D-B6A6394D54DE}"/>
              </a:ext>
            </a:extLst>
          </p:cNvPr>
          <p:cNvCxnSpPr>
            <a:cxnSpLocks/>
          </p:cNvCxnSpPr>
          <p:nvPr/>
        </p:nvCxnSpPr>
        <p:spPr>
          <a:xfrm>
            <a:off x="6863856" y="5021847"/>
            <a:ext cx="2810496" cy="108490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17F437AF-64BE-9846-B6DF-8EC8CC5A604A}"/>
              </a:ext>
            </a:extLst>
          </p:cNvPr>
          <p:cNvCxnSpPr>
            <a:cxnSpLocks/>
          </p:cNvCxnSpPr>
          <p:nvPr/>
        </p:nvCxnSpPr>
        <p:spPr>
          <a:xfrm flipV="1">
            <a:off x="6904620" y="4983839"/>
            <a:ext cx="2641578" cy="114129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64F623-868E-B649-A6EF-1628993D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525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6" name="Text Box 7">
            <a:extLst>
              <a:ext uri="{FF2B5EF4-FFF2-40B4-BE49-F238E27FC236}">
                <a16:creationId xmlns:a16="http://schemas.microsoft.com/office/drawing/2014/main" id="{6273BEF3-D391-7946-BFB7-47AE758D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8558554-83D5-9448-89CD-F36D0725D2A3}"/>
              </a:ext>
            </a:extLst>
          </p:cNvPr>
          <p:cNvCxnSpPr>
            <a:cxnSpLocks/>
          </p:cNvCxnSpPr>
          <p:nvPr/>
        </p:nvCxnSpPr>
        <p:spPr>
          <a:xfrm>
            <a:off x="955982" y="4160791"/>
            <a:ext cx="1332615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FC3A7E8-5ADB-C647-A424-337792E3CFD2}"/>
              </a:ext>
            </a:extLst>
          </p:cNvPr>
          <p:cNvSpPr/>
          <p:nvPr/>
        </p:nvSpPr>
        <p:spPr>
          <a:xfrm>
            <a:off x="591780" y="3978576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id="{3DC58D6C-AB59-1945-973B-2A5E0683A159}"/>
              </a:ext>
            </a:extLst>
          </p:cNvPr>
          <p:cNvSpPr/>
          <p:nvPr/>
        </p:nvSpPr>
        <p:spPr>
          <a:xfrm>
            <a:off x="2238978" y="4003203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64D0E5-25BA-9E40-B244-EB6B0EFBD385}"/>
              </a:ext>
            </a:extLst>
          </p:cNvPr>
          <p:cNvSpPr/>
          <p:nvPr/>
        </p:nvSpPr>
        <p:spPr>
          <a:xfrm>
            <a:off x="7550489" y="559428"/>
            <a:ext cx="1358143" cy="1375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6E837CF-7939-BF4D-8BDE-0BB1B39282D5}"/>
              </a:ext>
            </a:extLst>
          </p:cNvPr>
          <p:cNvCxnSpPr>
            <a:cxnSpLocks/>
          </p:cNvCxnSpPr>
          <p:nvPr/>
        </p:nvCxnSpPr>
        <p:spPr>
          <a:xfrm flipV="1">
            <a:off x="6096000" y="833060"/>
            <a:ext cx="1454489" cy="31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7707362F-299D-BF45-9E8C-06D26BC870DC}"/>
              </a:ext>
            </a:extLst>
          </p:cNvPr>
          <p:cNvSpPr/>
          <p:nvPr/>
        </p:nvSpPr>
        <p:spPr>
          <a:xfrm>
            <a:off x="7718056" y="90914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6B3478-B7C7-C74B-AFC6-D1B6F7BAFA30}"/>
              </a:ext>
            </a:extLst>
          </p:cNvPr>
          <p:cNvCxnSpPr>
            <a:cxnSpLocks/>
          </p:cNvCxnSpPr>
          <p:nvPr/>
        </p:nvCxnSpPr>
        <p:spPr>
          <a:xfrm flipV="1">
            <a:off x="6096000" y="1254701"/>
            <a:ext cx="1882684" cy="14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EBDB937-A99A-904F-9773-84BF8FCC02B1}"/>
              </a:ext>
            </a:extLst>
          </p:cNvPr>
          <p:cNvCxnSpPr>
            <a:cxnSpLocks/>
          </p:cNvCxnSpPr>
          <p:nvPr/>
        </p:nvCxnSpPr>
        <p:spPr>
          <a:xfrm flipV="1">
            <a:off x="8006454" y="1152173"/>
            <a:ext cx="290882" cy="10251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D2129677-0F7B-4C48-83D5-BC35225CA4B5}"/>
              </a:ext>
            </a:extLst>
          </p:cNvPr>
          <p:cNvSpPr/>
          <p:nvPr/>
        </p:nvSpPr>
        <p:spPr>
          <a:xfrm>
            <a:off x="8281317" y="1060932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9AD184-4BB4-A04C-83AA-4259A9BC24CB}"/>
              </a:ext>
            </a:extLst>
          </p:cNvPr>
          <p:cNvSpPr/>
          <p:nvPr/>
        </p:nvSpPr>
        <p:spPr>
          <a:xfrm>
            <a:off x="8376433" y="61128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3DE08-1EF2-C34F-AE0A-DF94420577AB}"/>
              </a:ext>
            </a:extLst>
          </p:cNvPr>
          <p:cNvSpPr/>
          <p:nvPr/>
        </p:nvSpPr>
        <p:spPr>
          <a:xfrm>
            <a:off x="7427481" y="219157"/>
            <a:ext cx="67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solid</a:t>
            </a:r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57AE8-D859-1340-B77A-F8DFC18BD8BF}"/>
              </a:ext>
            </a:extLst>
          </p:cNvPr>
          <p:cNvSpPr/>
          <p:nvPr/>
        </p:nvSpPr>
        <p:spPr>
          <a:xfrm>
            <a:off x="9232780" y="828872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Recoil </a:t>
            </a:r>
            <a:endParaRPr lang="en-GB" dirty="0"/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BA64CC6B-E430-FB45-8DFC-6268E768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8A8EE2A-8BB4-B94D-B6E0-046AF218F11C}"/>
              </a:ext>
            </a:extLst>
          </p:cNvPr>
          <p:cNvCxnSpPr>
            <a:cxnSpLocks/>
          </p:cNvCxnSpPr>
          <p:nvPr/>
        </p:nvCxnSpPr>
        <p:spPr>
          <a:xfrm flipV="1">
            <a:off x="226828" y="2924744"/>
            <a:ext cx="2088557" cy="38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765816D-E89B-5C47-9368-3D5DDB5AEE3F}"/>
              </a:ext>
            </a:extLst>
          </p:cNvPr>
          <p:cNvCxnSpPr>
            <a:cxnSpLocks/>
          </p:cNvCxnSpPr>
          <p:nvPr/>
        </p:nvCxnSpPr>
        <p:spPr>
          <a:xfrm flipV="1">
            <a:off x="6096000" y="1743818"/>
            <a:ext cx="1822926" cy="34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2616163-46E5-AF45-81F4-634019823744}"/>
              </a:ext>
            </a:extLst>
          </p:cNvPr>
          <p:cNvCxnSpPr>
            <a:cxnSpLocks/>
          </p:cNvCxnSpPr>
          <p:nvPr/>
        </p:nvCxnSpPr>
        <p:spPr>
          <a:xfrm>
            <a:off x="7550489" y="839786"/>
            <a:ext cx="213911" cy="11005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72DDF6-3181-BC4A-8A2A-4F483E498758}"/>
              </a:ext>
            </a:extLst>
          </p:cNvPr>
          <p:cNvCxnSpPr>
            <a:cxnSpLocks/>
          </p:cNvCxnSpPr>
          <p:nvPr/>
        </p:nvCxnSpPr>
        <p:spPr>
          <a:xfrm flipV="1">
            <a:off x="7938678" y="1645179"/>
            <a:ext cx="290882" cy="10251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197247A-D5FA-7640-A448-EF705A7C9862}"/>
              </a:ext>
            </a:extLst>
          </p:cNvPr>
          <p:cNvCxnSpPr>
            <a:cxnSpLocks/>
          </p:cNvCxnSpPr>
          <p:nvPr/>
        </p:nvCxnSpPr>
        <p:spPr>
          <a:xfrm flipV="1">
            <a:off x="6050678" y="1520804"/>
            <a:ext cx="1514247" cy="391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>
            <a:extLst>
              <a:ext uri="{FF2B5EF4-FFF2-40B4-BE49-F238E27FC236}">
                <a16:creationId xmlns:a16="http://schemas.microsoft.com/office/drawing/2014/main" id="{0DCB548B-3263-5448-A269-7783DC812BE7}"/>
              </a:ext>
            </a:extLst>
          </p:cNvPr>
          <p:cNvSpPr/>
          <p:nvPr/>
        </p:nvSpPr>
        <p:spPr>
          <a:xfrm>
            <a:off x="8229560" y="1524539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5-Point Star 79">
            <a:extLst>
              <a:ext uri="{FF2B5EF4-FFF2-40B4-BE49-F238E27FC236}">
                <a16:creationId xmlns:a16="http://schemas.microsoft.com/office/drawing/2014/main" id="{E8485898-1A45-3B42-BBB7-54AAB055B80C}"/>
              </a:ext>
            </a:extLst>
          </p:cNvPr>
          <p:cNvSpPr/>
          <p:nvPr/>
        </p:nvSpPr>
        <p:spPr>
          <a:xfrm>
            <a:off x="7863114" y="1391619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FD40491-60A9-6B40-B22D-6BCE43FAA072}"/>
              </a:ext>
            </a:extLst>
          </p:cNvPr>
          <p:cNvCxnSpPr>
            <a:cxnSpLocks/>
          </p:cNvCxnSpPr>
          <p:nvPr/>
        </p:nvCxnSpPr>
        <p:spPr>
          <a:xfrm flipV="1">
            <a:off x="7543803" y="1503857"/>
            <a:ext cx="312004" cy="2787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CEFA2FB2-8C04-A943-883C-AD004A483D24}"/>
              </a:ext>
            </a:extLst>
          </p:cNvPr>
          <p:cNvSpPr/>
          <p:nvPr/>
        </p:nvSpPr>
        <p:spPr>
          <a:xfrm>
            <a:off x="9232780" y="1470230"/>
            <a:ext cx="135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Absorption</a:t>
            </a:r>
            <a:endParaRPr lang="en-GB" dirty="0"/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BB68CDDC-44F9-3F4C-A8C2-DCD084084DA9}"/>
              </a:ext>
            </a:extLst>
          </p:cNvPr>
          <p:cNvSpPr/>
          <p:nvPr/>
        </p:nvSpPr>
        <p:spPr>
          <a:xfrm>
            <a:off x="10663728" y="746229"/>
            <a:ext cx="243505" cy="12931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C1F7BC-4CFE-0D44-8A08-DEE8B1E1433A}"/>
              </a:ext>
            </a:extLst>
          </p:cNvPr>
          <p:cNvSpPr/>
          <p:nvPr/>
        </p:nvSpPr>
        <p:spPr>
          <a:xfrm>
            <a:off x="10907233" y="1045887"/>
            <a:ext cx="1236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 either </a:t>
            </a:r>
          </a:p>
          <a:p>
            <a:r>
              <a:rPr lang="en-GB" dirty="0"/>
              <a:t>solid or gas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1AD988-9784-7C44-9484-89F4099A37C7}"/>
              </a:ext>
            </a:extLst>
          </p:cNvPr>
          <p:cNvSpPr/>
          <p:nvPr/>
        </p:nvSpPr>
        <p:spPr>
          <a:xfrm>
            <a:off x="8036412" y="3144404"/>
            <a:ext cx="2072545" cy="2057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86CEF31-F7CC-374E-A126-8475C5DEF8B9}"/>
              </a:ext>
            </a:extLst>
          </p:cNvPr>
          <p:cNvSpPr/>
          <p:nvPr/>
        </p:nvSpPr>
        <p:spPr>
          <a:xfrm>
            <a:off x="5934136" y="3144404"/>
            <a:ext cx="1539073" cy="2057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65DDB53-9650-E24C-8058-0B61010033B4}"/>
              </a:ext>
            </a:extLst>
          </p:cNvPr>
          <p:cNvSpPr/>
          <p:nvPr/>
        </p:nvSpPr>
        <p:spPr>
          <a:xfrm>
            <a:off x="7444415" y="736600"/>
            <a:ext cx="226386" cy="211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6EDDD065-9591-1449-81EF-B36ACD7C5176}"/>
              </a:ext>
            </a:extLst>
          </p:cNvPr>
          <p:cNvSpPr/>
          <p:nvPr/>
        </p:nvSpPr>
        <p:spPr>
          <a:xfrm>
            <a:off x="7906336" y="1153705"/>
            <a:ext cx="226386" cy="211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3FE4AE18-40CA-7F45-AFB4-30EEE2B3FC01}"/>
              </a:ext>
            </a:extLst>
          </p:cNvPr>
          <p:cNvSpPr/>
          <p:nvPr/>
        </p:nvSpPr>
        <p:spPr>
          <a:xfrm>
            <a:off x="8050506" y="3153544"/>
            <a:ext cx="1950098" cy="1891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B084444-CCE3-6F4A-9E2A-FD977EA57F85}"/>
              </a:ext>
            </a:extLst>
          </p:cNvPr>
          <p:cNvSpPr/>
          <p:nvPr/>
        </p:nvSpPr>
        <p:spPr>
          <a:xfrm>
            <a:off x="4882066" y="3014243"/>
            <a:ext cx="1069440" cy="2272860"/>
          </a:xfrm>
          <a:prstGeom prst="rect">
            <a:avLst/>
          </a:prstGeom>
          <a:solidFill>
            <a:srgbClr val="0B2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Donut 105">
            <a:extLst>
              <a:ext uri="{FF2B5EF4-FFF2-40B4-BE49-F238E27FC236}">
                <a16:creationId xmlns:a16="http://schemas.microsoft.com/office/drawing/2014/main" id="{F8DA8359-0686-C748-B916-EDC4BA13590E}"/>
              </a:ext>
            </a:extLst>
          </p:cNvPr>
          <p:cNvSpPr/>
          <p:nvPr/>
        </p:nvSpPr>
        <p:spPr>
          <a:xfrm>
            <a:off x="3925744" y="2176354"/>
            <a:ext cx="3923321" cy="385411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CCA74FE-6821-1E47-B915-C4EBF21FA96C}"/>
              </a:ext>
            </a:extLst>
          </p:cNvPr>
          <p:cNvCxnSpPr>
            <a:cxnSpLocks/>
          </p:cNvCxnSpPr>
          <p:nvPr/>
        </p:nvCxnSpPr>
        <p:spPr>
          <a:xfrm flipH="1">
            <a:off x="5087204" y="817562"/>
            <a:ext cx="2346294" cy="27136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1AC2770-C1C2-A54F-B271-AEE0094A963A}"/>
              </a:ext>
            </a:extLst>
          </p:cNvPr>
          <p:cNvCxnSpPr>
            <a:cxnSpLocks/>
          </p:cNvCxnSpPr>
          <p:nvPr/>
        </p:nvCxnSpPr>
        <p:spPr>
          <a:xfrm flipH="1">
            <a:off x="6863406" y="876481"/>
            <a:ext cx="808304" cy="32227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21D5990-2163-2D41-996D-787E38772EA5}"/>
              </a:ext>
            </a:extLst>
          </p:cNvPr>
          <p:cNvCxnSpPr>
            <a:cxnSpLocks/>
          </p:cNvCxnSpPr>
          <p:nvPr/>
        </p:nvCxnSpPr>
        <p:spPr>
          <a:xfrm>
            <a:off x="4913308" y="4027198"/>
            <a:ext cx="33845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ACA8EB30-D9D8-024A-89B3-2E9B4FD84F0F}"/>
              </a:ext>
            </a:extLst>
          </p:cNvPr>
          <p:cNvSpPr txBox="1"/>
          <p:nvPr/>
        </p:nvSpPr>
        <p:spPr>
          <a:xfrm>
            <a:off x="5174414" y="361266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Roman" panose="02000503020000020003" pitchFamily="2" charset="0"/>
              </a:rPr>
              <a:t>X</a:t>
            </a:r>
            <a:endParaRPr lang="en-GB" baseline="30000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6ED04D8-EC1A-3F43-914F-DD5EF9659050}"/>
              </a:ext>
            </a:extLst>
          </p:cNvPr>
          <p:cNvSpPr/>
          <p:nvPr/>
        </p:nvSpPr>
        <p:spPr>
          <a:xfrm>
            <a:off x="5291470" y="4006466"/>
            <a:ext cx="69053" cy="707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A353530-2AA0-9247-9A8A-46D73074BADE}"/>
              </a:ext>
            </a:extLst>
          </p:cNvPr>
          <p:cNvCxnSpPr>
            <a:cxnSpLocks/>
          </p:cNvCxnSpPr>
          <p:nvPr/>
        </p:nvCxnSpPr>
        <p:spPr>
          <a:xfrm>
            <a:off x="5364794" y="4057381"/>
            <a:ext cx="831282" cy="2984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Donut 112">
            <a:extLst>
              <a:ext uri="{FF2B5EF4-FFF2-40B4-BE49-F238E27FC236}">
                <a16:creationId xmlns:a16="http://schemas.microsoft.com/office/drawing/2014/main" id="{D5D14785-6650-8648-B014-282659A08124}"/>
              </a:ext>
            </a:extLst>
          </p:cNvPr>
          <p:cNvSpPr/>
          <p:nvPr/>
        </p:nvSpPr>
        <p:spPr>
          <a:xfrm>
            <a:off x="7070802" y="2179647"/>
            <a:ext cx="3923321" cy="385411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F42183A8-D0D5-B942-A096-EA2CAB00B334}"/>
              </a:ext>
            </a:extLst>
          </p:cNvPr>
          <p:cNvCxnSpPr>
            <a:cxnSpLocks/>
            <a:stCxn id="103" idx="3"/>
          </p:cNvCxnSpPr>
          <p:nvPr/>
        </p:nvCxnSpPr>
        <p:spPr>
          <a:xfrm>
            <a:off x="7939489" y="1334104"/>
            <a:ext cx="111017" cy="2765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5023AE6F-6256-2C49-BFD7-4421C9BB58BC}"/>
              </a:ext>
            </a:extLst>
          </p:cNvPr>
          <p:cNvCxnSpPr>
            <a:cxnSpLocks/>
            <a:stCxn id="103" idx="6"/>
          </p:cNvCxnSpPr>
          <p:nvPr/>
        </p:nvCxnSpPr>
        <p:spPr>
          <a:xfrm>
            <a:off x="8132722" y="1259380"/>
            <a:ext cx="1582297" cy="2171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C016D40-1717-D843-BC68-BC82A18EB269}"/>
              </a:ext>
            </a:extLst>
          </p:cNvPr>
          <p:cNvCxnSpPr>
            <a:cxnSpLocks/>
          </p:cNvCxnSpPr>
          <p:nvPr/>
        </p:nvCxnSpPr>
        <p:spPr>
          <a:xfrm>
            <a:off x="8077608" y="4098236"/>
            <a:ext cx="33845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A63B2900-7DA1-1244-B698-F734051247DF}"/>
              </a:ext>
            </a:extLst>
          </p:cNvPr>
          <p:cNvSpPr txBox="1"/>
          <p:nvPr/>
        </p:nvSpPr>
        <p:spPr>
          <a:xfrm>
            <a:off x="8338714" y="368370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X</a:t>
            </a:r>
            <a:endParaRPr lang="en-GB" baseline="30000" dirty="0">
              <a:latin typeface="Avenir Roman" panose="02000503020000020003" pitchFamily="2" charset="0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BDA6C99-D958-0F44-8785-60F782BE08BA}"/>
              </a:ext>
            </a:extLst>
          </p:cNvPr>
          <p:cNvSpPr/>
          <p:nvPr/>
        </p:nvSpPr>
        <p:spPr>
          <a:xfrm>
            <a:off x="8455770" y="4077504"/>
            <a:ext cx="69053" cy="70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CE1A49F-6213-DF43-95FA-0BE8460437CC}"/>
              </a:ext>
            </a:extLst>
          </p:cNvPr>
          <p:cNvCxnSpPr>
            <a:cxnSpLocks/>
          </p:cNvCxnSpPr>
          <p:nvPr/>
        </p:nvCxnSpPr>
        <p:spPr>
          <a:xfrm>
            <a:off x="8529094" y="4128419"/>
            <a:ext cx="831282" cy="2984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9B960C3-8F6B-E545-9788-AFF26C4C81C8}"/>
              </a:ext>
            </a:extLst>
          </p:cNvPr>
          <p:cNvCxnSpPr>
            <a:cxnSpLocks/>
          </p:cNvCxnSpPr>
          <p:nvPr/>
        </p:nvCxnSpPr>
        <p:spPr>
          <a:xfrm>
            <a:off x="5359975" y="4053035"/>
            <a:ext cx="591646" cy="21416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AA08D12-C56E-6049-BDAE-AE899F96F0EB}"/>
              </a:ext>
            </a:extLst>
          </p:cNvPr>
          <p:cNvSpPr/>
          <p:nvPr/>
        </p:nvSpPr>
        <p:spPr>
          <a:xfrm>
            <a:off x="4697934" y="5115973"/>
            <a:ext cx="24727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 err="1">
                <a:latin typeface="Avenir Roman" panose="02000503020000020003" pitchFamily="2" charset="0"/>
              </a:rPr>
              <a:t>particle</a:t>
            </a:r>
            <a:r>
              <a:rPr lang="sv-SE" sz="1400" dirty="0">
                <a:latin typeface="Avenir Roman" panose="02000503020000020003" pitchFamily="2" charset="0"/>
              </a:rPr>
              <a:t> in the </a:t>
            </a:r>
            <a:r>
              <a:rPr lang="sv-SE" sz="1400" dirty="0" err="1">
                <a:latin typeface="Avenir Roman" panose="02000503020000020003" pitchFamily="2" charset="0"/>
              </a:rPr>
              <a:t>walls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can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only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result</a:t>
            </a:r>
            <a:r>
              <a:rPr lang="sv-SE" sz="1400" dirty="0">
                <a:latin typeface="Avenir Roman" panose="02000503020000020003" pitchFamily="2" charset="0"/>
              </a:rPr>
              <a:t> in a signal </a:t>
            </a:r>
            <a:r>
              <a:rPr lang="sv-SE" sz="1400" dirty="0" err="1">
                <a:latin typeface="Avenir Roman" panose="02000503020000020003" pitchFamily="2" charset="0"/>
              </a:rPr>
              <a:t>if</a:t>
            </a:r>
            <a:r>
              <a:rPr lang="sv-SE" sz="1400" dirty="0">
                <a:latin typeface="Avenir Roman" panose="02000503020000020003" pitchFamily="2" charset="0"/>
              </a:rPr>
              <a:t> the </a:t>
            </a:r>
            <a:r>
              <a:rPr lang="sv-SE" sz="1400" dirty="0" err="1">
                <a:latin typeface="Avenir Roman" panose="02000503020000020003" pitchFamily="2" charset="0"/>
              </a:rPr>
              <a:t>particle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reaches</a:t>
            </a:r>
            <a:r>
              <a:rPr lang="sv-SE" sz="1400" dirty="0">
                <a:latin typeface="Avenir Roman" panose="02000503020000020003" pitchFamily="2" charset="0"/>
              </a:rPr>
              <a:t> the gas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50D31A2-C760-724C-A5FA-E74D48C9837A}"/>
              </a:ext>
            </a:extLst>
          </p:cNvPr>
          <p:cNvSpPr/>
          <p:nvPr/>
        </p:nvSpPr>
        <p:spPr>
          <a:xfrm>
            <a:off x="8050506" y="5115973"/>
            <a:ext cx="2316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dirty="0" err="1">
                <a:latin typeface="Avenir Roman" panose="02000503020000020003" pitchFamily="2" charset="0"/>
              </a:rPr>
              <a:t>particles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interacting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with</a:t>
            </a:r>
            <a:r>
              <a:rPr lang="sv-SE" sz="1400" dirty="0">
                <a:latin typeface="Avenir Roman" panose="02000503020000020003" pitchFamily="2" charset="0"/>
              </a:rPr>
              <a:t> the gas </a:t>
            </a:r>
            <a:r>
              <a:rPr lang="sv-SE" sz="1400" dirty="0" err="1">
                <a:latin typeface="Avenir Roman" panose="02000503020000020003" pitchFamily="2" charset="0"/>
              </a:rPr>
              <a:t>are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guaranteed</a:t>
            </a:r>
            <a:r>
              <a:rPr lang="sv-SE" sz="1400" dirty="0">
                <a:latin typeface="Avenir Roman" panose="02000503020000020003" pitchFamily="2" charset="0"/>
              </a:rPr>
              <a:t> to </a:t>
            </a:r>
            <a:r>
              <a:rPr lang="sv-SE" sz="1400" dirty="0" err="1">
                <a:latin typeface="Avenir Roman" panose="02000503020000020003" pitchFamily="2" charset="0"/>
              </a:rPr>
              <a:t>generate</a:t>
            </a:r>
            <a:r>
              <a:rPr lang="sv-SE" sz="1400" dirty="0">
                <a:latin typeface="Avenir Roman" panose="02000503020000020003" pitchFamily="2" charset="0"/>
              </a:rPr>
              <a:t> a signal 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9EFEBB6-5121-1541-8ED1-217793388038}"/>
              </a:ext>
            </a:extLst>
          </p:cNvPr>
          <p:cNvSpPr/>
          <p:nvPr/>
        </p:nvSpPr>
        <p:spPr>
          <a:xfrm>
            <a:off x="8984442" y="3185734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AA49754-ED6A-C240-92A7-503E70F7BADD}"/>
              </a:ext>
            </a:extLst>
          </p:cNvPr>
          <p:cNvSpPr/>
          <p:nvPr/>
        </p:nvSpPr>
        <p:spPr>
          <a:xfrm>
            <a:off x="5924240" y="3247280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B0E8B66-0723-E64F-9191-08A55325E9F8}"/>
              </a:ext>
            </a:extLst>
          </p:cNvPr>
          <p:cNvSpPr/>
          <p:nvPr/>
        </p:nvSpPr>
        <p:spPr>
          <a:xfrm>
            <a:off x="5305264" y="3248553"/>
            <a:ext cx="67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Roman" panose="02000503020000020003" pitchFamily="2" charset="0"/>
              </a:rPr>
              <a:t>solid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07BDA9AA-28F4-074A-B27F-B5F78091D4D9}"/>
              </a:ext>
            </a:extLst>
          </p:cNvPr>
          <p:cNvSpPr/>
          <p:nvPr/>
        </p:nvSpPr>
        <p:spPr>
          <a:xfrm>
            <a:off x="4913308" y="3153544"/>
            <a:ext cx="1950098" cy="1891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D13877C-F4D6-3040-ABD6-E3E33174B840}"/>
              </a:ext>
            </a:extLst>
          </p:cNvPr>
          <p:cNvSpPr/>
          <p:nvPr/>
        </p:nvSpPr>
        <p:spPr>
          <a:xfrm>
            <a:off x="6830671" y="5865741"/>
            <a:ext cx="4098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Solid vs Gas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B7D7A8-F815-E24A-AB0B-05917CB9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7510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0C02EE3E-E18A-034E-AA0A-7E5CB1CB44BA}"/>
              </a:ext>
            </a:extLst>
          </p:cNvPr>
          <p:cNvSpPr/>
          <p:nvPr/>
        </p:nvSpPr>
        <p:spPr>
          <a:xfrm>
            <a:off x="2069086" y="1448400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FFFF22-F2C0-0C44-916D-F4A59B13A283}"/>
              </a:ext>
            </a:extLst>
          </p:cNvPr>
          <p:cNvSpPr/>
          <p:nvPr/>
        </p:nvSpPr>
        <p:spPr>
          <a:xfrm>
            <a:off x="2069086" y="2039425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90AC2-691F-334A-9E05-4C28406DB57D}"/>
              </a:ext>
            </a:extLst>
          </p:cNvPr>
          <p:cNvSpPr/>
          <p:nvPr/>
        </p:nvSpPr>
        <p:spPr>
          <a:xfrm>
            <a:off x="2069086" y="262923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FF55493-F725-B244-A1E9-2E20B3DA7410}"/>
              </a:ext>
            </a:extLst>
          </p:cNvPr>
          <p:cNvSpPr/>
          <p:nvPr/>
        </p:nvSpPr>
        <p:spPr>
          <a:xfrm>
            <a:off x="2069086" y="322020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30AF5-F601-7142-9F0D-9477F7B4EEBE}"/>
              </a:ext>
            </a:extLst>
          </p:cNvPr>
          <p:cNvSpPr/>
          <p:nvPr/>
        </p:nvSpPr>
        <p:spPr>
          <a:xfrm>
            <a:off x="2069086" y="3810009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FA6D6D-1590-6B4E-AF25-DC34FE5E7469}"/>
              </a:ext>
            </a:extLst>
          </p:cNvPr>
          <p:cNvCxnSpPr>
            <a:cxnSpLocks/>
          </p:cNvCxnSpPr>
          <p:nvPr/>
        </p:nvCxnSpPr>
        <p:spPr>
          <a:xfrm>
            <a:off x="1835170" y="143187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89A6DE76-D8C2-3146-ABEA-359707000392}"/>
              </a:ext>
            </a:extLst>
          </p:cNvPr>
          <p:cNvSpPr/>
          <p:nvPr/>
        </p:nvSpPr>
        <p:spPr>
          <a:xfrm rot="16200000">
            <a:off x="845193" y="1803382"/>
            <a:ext cx="1572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>
                <a:latin typeface="Avenir Roman" panose="02000503020000020003" pitchFamily="2" charset="0"/>
              </a:rPr>
              <a:t>Detector</a:t>
            </a:r>
            <a:r>
              <a:rPr lang="sv-SE" sz="1400" dirty="0">
                <a:latin typeface="Avenir Roman" panose="02000503020000020003" pitchFamily="2" charset="0"/>
              </a:rPr>
              <a:t> </a:t>
            </a:r>
            <a:r>
              <a:rPr lang="sv-SE" sz="1400" dirty="0" err="1">
                <a:latin typeface="Avenir Roman" panose="02000503020000020003" pitchFamily="2" charset="0"/>
              </a:rPr>
              <a:t>window</a:t>
            </a:r>
            <a:endParaRPr lang="en-GB" sz="1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35484A0-1F61-3E4E-950E-CBF87E0C97F5}"/>
              </a:ext>
            </a:extLst>
          </p:cNvPr>
          <p:cNvSpPr/>
          <p:nvPr/>
        </p:nvSpPr>
        <p:spPr>
          <a:xfrm>
            <a:off x="2118510" y="155276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8558554-83D5-9448-89CD-F36D0725D2A3}"/>
              </a:ext>
            </a:extLst>
          </p:cNvPr>
          <p:cNvCxnSpPr>
            <a:cxnSpLocks/>
          </p:cNvCxnSpPr>
          <p:nvPr/>
        </p:nvCxnSpPr>
        <p:spPr>
          <a:xfrm>
            <a:off x="955982" y="4160791"/>
            <a:ext cx="1332615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FC3A7E8-5ADB-C647-A424-337792E3CFD2}"/>
              </a:ext>
            </a:extLst>
          </p:cNvPr>
          <p:cNvSpPr/>
          <p:nvPr/>
        </p:nvSpPr>
        <p:spPr>
          <a:xfrm>
            <a:off x="591780" y="3978576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59" name="5-Point Star 58">
            <a:extLst>
              <a:ext uri="{FF2B5EF4-FFF2-40B4-BE49-F238E27FC236}">
                <a16:creationId xmlns:a16="http://schemas.microsoft.com/office/drawing/2014/main" id="{3DC58D6C-AB59-1945-973B-2A5E0683A159}"/>
              </a:ext>
            </a:extLst>
          </p:cNvPr>
          <p:cNvSpPr/>
          <p:nvPr/>
        </p:nvSpPr>
        <p:spPr>
          <a:xfrm>
            <a:off x="2238978" y="4003203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26A5DAF-9165-0848-A3F4-09AEC75C5E42}"/>
              </a:ext>
            </a:extLst>
          </p:cNvPr>
          <p:cNvCxnSpPr>
            <a:cxnSpLocks/>
          </p:cNvCxnSpPr>
          <p:nvPr/>
        </p:nvCxnSpPr>
        <p:spPr>
          <a:xfrm flipH="1">
            <a:off x="2370342" y="1166349"/>
            <a:ext cx="456970" cy="434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F074BCC-6657-F546-AAED-CC54CD8E0217}"/>
              </a:ext>
            </a:extLst>
          </p:cNvPr>
          <p:cNvCxnSpPr>
            <a:cxnSpLocks/>
          </p:cNvCxnSpPr>
          <p:nvPr/>
        </p:nvCxnSpPr>
        <p:spPr>
          <a:xfrm flipH="1">
            <a:off x="1894073" y="1170031"/>
            <a:ext cx="350026" cy="24534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8C9FF02-B4F3-C141-8253-1084176F861A}"/>
              </a:ext>
            </a:extLst>
          </p:cNvPr>
          <p:cNvCxnSpPr>
            <a:cxnSpLocks/>
          </p:cNvCxnSpPr>
          <p:nvPr/>
        </p:nvCxnSpPr>
        <p:spPr>
          <a:xfrm flipH="1">
            <a:off x="2195329" y="1159569"/>
            <a:ext cx="48770" cy="2661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45FA9EBD-40C1-2741-B031-828331069300}"/>
              </a:ext>
            </a:extLst>
          </p:cNvPr>
          <p:cNvSpPr/>
          <p:nvPr/>
        </p:nvSpPr>
        <p:spPr>
          <a:xfrm>
            <a:off x="1773196" y="855438"/>
            <a:ext cx="1540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Solids + Gases</a:t>
            </a:r>
            <a:endParaRPr lang="en-GB" sz="16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286EC1C-F37B-0140-ACE9-ECEC41E81D2B}"/>
              </a:ext>
            </a:extLst>
          </p:cNvPr>
          <p:cNvCxnSpPr>
            <a:cxnSpLocks/>
          </p:cNvCxnSpPr>
          <p:nvPr/>
        </p:nvCxnSpPr>
        <p:spPr>
          <a:xfrm flipV="1">
            <a:off x="684318" y="3512316"/>
            <a:ext cx="1389322" cy="1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7B25CD-066E-D346-97D1-8B3BA4C77A66}"/>
              </a:ext>
            </a:extLst>
          </p:cNvPr>
          <p:cNvCxnSpPr>
            <a:cxnSpLocks/>
          </p:cNvCxnSpPr>
          <p:nvPr/>
        </p:nvCxnSpPr>
        <p:spPr>
          <a:xfrm flipV="1">
            <a:off x="454039" y="3240496"/>
            <a:ext cx="1389322" cy="12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57B3B8-7744-9846-8C72-0945C96949BC}"/>
              </a:ext>
            </a:extLst>
          </p:cNvPr>
          <p:cNvCxnSpPr>
            <a:cxnSpLocks/>
          </p:cNvCxnSpPr>
          <p:nvPr/>
        </p:nvCxnSpPr>
        <p:spPr>
          <a:xfrm>
            <a:off x="1852846" y="3229848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01A873-4F07-5941-9181-F0563AF1AC22}"/>
              </a:ext>
            </a:extLst>
          </p:cNvPr>
          <p:cNvCxnSpPr>
            <a:cxnSpLocks/>
          </p:cNvCxnSpPr>
          <p:nvPr/>
        </p:nvCxnSpPr>
        <p:spPr>
          <a:xfrm>
            <a:off x="2072762" y="3531282"/>
            <a:ext cx="386132" cy="1203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A6990FE-342A-6A4D-83A4-8DF2438582FE}"/>
              </a:ext>
            </a:extLst>
          </p:cNvPr>
          <p:cNvCxnSpPr>
            <a:cxnSpLocks/>
          </p:cNvCxnSpPr>
          <p:nvPr/>
        </p:nvCxnSpPr>
        <p:spPr>
          <a:xfrm>
            <a:off x="2315385" y="2919871"/>
            <a:ext cx="263834" cy="1083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1C997DB9-255A-F648-8B91-2CD70C69FFC9}"/>
              </a:ext>
            </a:extLst>
          </p:cNvPr>
          <p:cNvSpPr/>
          <p:nvPr/>
        </p:nvSpPr>
        <p:spPr>
          <a:xfrm>
            <a:off x="2484916" y="29894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>
            <a:extLst>
              <a:ext uri="{FF2B5EF4-FFF2-40B4-BE49-F238E27FC236}">
                <a16:creationId xmlns:a16="http://schemas.microsoft.com/office/drawing/2014/main" id="{0580B7EA-940D-5241-87A4-05BA2EC79043}"/>
              </a:ext>
            </a:extLst>
          </p:cNvPr>
          <p:cNvSpPr/>
          <p:nvPr/>
        </p:nvSpPr>
        <p:spPr>
          <a:xfrm>
            <a:off x="2201833" y="325776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FEA16B32-3850-7547-AC4F-356EE1B98987}"/>
              </a:ext>
            </a:extLst>
          </p:cNvPr>
          <p:cNvSpPr/>
          <p:nvPr/>
        </p:nvSpPr>
        <p:spPr>
          <a:xfrm>
            <a:off x="2435492" y="352003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64D0E5-25BA-9E40-B244-EB6B0EFBD385}"/>
              </a:ext>
            </a:extLst>
          </p:cNvPr>
          <p:cNvSpPr/>
          <p:nvPr/>
        </p:nvSpPr>
        <p:spPr>
          <a:xfrm>
            <a:off x="7550489" y="559428"/>
            <a:ext cx="1358143" cy="1375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6E837CF-7939-BF4D-8BDE-0BB1B39282D5}"/>
              </a:ext>
            </a:extLst>
          </p:cNvPr>
          <p:cNvCxnSpPr>
            <a:cxnSpLocks/>
          </p:cNvCxnSpPr>
          <p:nvPr/>
        </p:nvCxnSpPr>
        <p:spPr>
          <a:xfrm flipV="1">
            <a:off x="6096000" y="833060"/>
            <a:ext cx="1454489" cy="311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-Point Star 54">
            <a:extLst>
              <a:ext uri="{FF2B5EF4-FFF2-40B4-BE49-F238E27FC236}">
                <a16:creationId xmlns:a16="http://schemas.microsoft.com/office/drawing/2014/main" id="{7707362F-299D-BF45-9E8C-06D26BC870DC}"/>
              </a:ext>
            </a:extLst>
          </p:cNvPr>
          <p:cNvSpPr/>
          <p:nvPr/>
        </p:nvSpPr>
        <p:spPr>
          <a:xfrm>
            <a:off x="7718056" y="909147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6B3478-B7C7-C74B-AFC6-D1B6F7BAFA30}"/>
              </a:ext>
            </a:extLst>
          </p:cNvPr>
          <p:cNvCxnSpPr>
            <a:cxnSpLocks/>
          </p:cNvCxnSpPr>
          <p:nvPr/>
        </p:nvCxnSpPr>
        <p:spPr>
          <a:xfrm flipV="1">
            <a:off x="6096000" y="1254701"/>
            <a:ext cx="1882684" cy="141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EBDB937-A99A-904F-9773-84BF8FCC02B1}"/>
              </a:ext>
            </a:extLst>
          </p:cNvPr>
          <p:cNvCxnSpPr>
            <a:cxnSpLocks/>
          </p:cNvCxnSpPr>
          <p:nvPr/>
        </p:nvCxnSpPr>
        <p:spPr>
          <a:xfrm flipV="1">
            <a:off x="8006454" y="1152173"/>
            <a:ext cx="290882" cy="10251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5-Point Star 65">
            <a:extLst>
              <a:ext uri="{FF2B5EF4-FFF2-40B4-BE49-F238E27FC236}">
                <a16:creationId xmlns:a16="http://schemas.microsoft.com/office/drawing/2014/main" id="{D2129677-0F7B-4C48-83D5-BC35225CA4B5}"/>
              </a:ext>
            </a:extLst>
          </p:cNvPr>
          <p:cNvSpPr/>
          <p:nvPr/>
        </p:nvSpPr>
        <p:spPr>
          <a:xfrm>
            <a:off x="8281317" y="1060932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09AD184-4BB4-A04C-83AA-4259A9BC24CB}"/>
              </a:ext>
            </a:extLst>
          </p:cNvPr>
          <p:cNvSpPr/>
          <p:nvPr/>
        </p:nvSpPr>
        <p:spPr>
          <a:xfrm>
            <a:off x="8376433" y="61128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3DE08-1EF2-C34F-AE0A-DF94420577AB}"/>
              </a:ext>
            </a:extLst>
          </p:cNvPr>
          <p:cNvSpPr/>
          <p:nvPr/>
        </p:nvSpPr>
        <p:spPr>
          <a:xfrm>
            <a:off x="7427481" y="219157"/>
            <a:ext cx="673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solid</a:t>
            </a:r>
            <a:endParaRPr lang="en-GB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AB57AE8-D859-1340-B77A-F8DFC18BD8BF}"/>
              </a:ext>
            </a:extLst>
          </p:cNvPr>
          <p:cNvSpPr/>
          <p:nvPr/>
        </p:nvSpPr>
        <p:spPr>
          <a:xfrm>
            <a:off x="9232780" y="828872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Recoil </a:t>
            </a:r>
            <a:endParaRPr lang="en-GB" dirty="0"/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BA64CC6B-E430-FB45-8DFC-6268E7686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F8A8EE2A-8BB4-B94D-B6E0-046AF218F11C}"/>
              </a:ext>
            </a:extLst>
          </p:cNvPr>
          <p:cNvCxnSpPr>
            <a:cxnSpLocks/>
          </p:cNvCxnSpPr>
          <p:nvPr/>
        </p:nvCxnSpPr>
        <p:spPr>
          <a:xfrm flipV="1">
            <a:off x="226828" y="2924744"/>
            <a:ext cx="2088557" cy="387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765816D-E89B-5C47-9368-3D5DDB5AEE3F}"/>
              </a:ext>
            </a:extLst>
          </p:cNvPr>
          <p:cNvCxnSpPr>
            <a:cxnSpLocks/>
          </p:cNvCxnSpPr>
          <p:nvPr/>
        </p:nvCxnSpPr>
        <p:spPr>
          <a:xfrm flipV="1">
            <a:off x="6096000" y="1743818"/>
            <a:ext cx="1822926" cy="34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42616163-46E5-AF45-81F4-634019823744}"/>
              </a:ext>
            </a:extLst>
          </p:cNvPr>
          <p:cNvCxnSpPr>
            <a:cxnSpLocks/>
          </p:cNvCxnSpPr>
          <p:nvPr/>
        </p:nvCxnSpPr>
        <p:spPr>
          <a:xfrm>
            <a:off x="7550489" y="839786"/>
            <a:ext cx="213911" cy="11005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F72DDF6-3181-BC4A-8A2A-4F483E498758}"/>
              </a:ext>
            </a:extLst>
          </p:cNvPr>
          <p:cNvCxnSpPr>
            <a:cxnSpLocks/>
          </p:cNvCxnSpPr>
          <p:nvPr/>
        </p:nvCxnSpPr>
        <p:spPr>
          <a:xfrm flipV="1">
            <a:off x="7938678" y="1645179"/>
            <a:ext cx="290882" cy="10251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197247A-D5FA-7640-A448-EF705A7C9862}"/>
              </a:ext>
            </a:extLst>
          </p:cNvPr>
          <p:cNvCxnSpPr>
            <a:cxnSpLocks/>
          </p:cNvCxnSpPr>
          <p:nvPr/>
        </p:nvCxnSpPr>
        <p:spPr>
          <a:xfrm flipV="1">
            <a:off x="6050678" y="1520804"/>
            <a:ext cx="1514247" cy="391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>
            <a:extLst>
              <a:ext uri="{FF2B5EF4-FFF2-40B4-BE49-F238E27FC236}">
                <a16:creationId xmlns:a16="http://schemas.microsoft.com/office/drawing/2014/main" id="{0DCB548B-3263-5448-A269-7783DC812BE7}"/>
              </a:ext>
            </a:extLst>
          </p:cNvPr>
          <p:cNvSpPr/>
          <p:nvPr/>
        </p:nvSpPr>
        <p:spPr>
          <a:xfrm>
            <a:off x="8229560" y="1524539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5-Point Star 79">
            <a:extLst>
              <a:ext uri="{FF2B5EF4-FFF2-40B4-BE49-F238E27FC236}">
                <a16:creationId xmlns:a16="http://schemas.microsoft.com/office/drawing/2014/main" id="{E8485898-1A45-3B42-BBB7-54AAB055B80C}"/>
              </a:ext>
            </a:extLst>
          </p:cNvPr>
          <p:cNvSpPr/>
          <p:nvPr/>
        </p:nvSpPr>
        <p:spPr>
          <a:xfrm>
            <a:off x="7863114" y="1391619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FD40491-60A9-6B40-B22D-6BCE43FAA072}"/>
              </a:ext>
            </a:extLst>
          </p:cNvPr>
          <p:cNvCxnSpPr>
            <a:cxnSpLocks/>
          </p:cNvCxnSpPr>
          <p:nvPr/>
        </p:nvCxnSpPr>
        <p:spPr>
          <a:xfrm flipV="1">
            <a:off x="7543803" y="1503857"/>
            <a:ext cx="312004" cy="2787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CEFA2FB2-8C04-A943-883C-AD004A483D24}"/>
              </a:ext>
            </a:extLst>
          </p:cNvPr>
          <p:cNvSpPr/>
          <p:nvPr/>
        </p:nvSpPr>
        <p:spPr>
          <a:xfrm>
            <a:off x="9232780" y="1470230"/>
            <a:ext cx="135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Absorption</a:t>
            </a:r>
            <a:endParaRPr lang="en-GB" dirty="0"/>
          </a:p>
        </p:txBody>
      </p:sp>
      <p:sp>
        <p:nvSpPr>
          <p:cNvPr id="60" name="Right Brace 59">
            <a:extLst>
              <a:ext uri="{FF2B5EF4-FFF2-40B4-BE49-F238E27FC236}">
                <a16:creationId xmlns:a16="http://schemas.microsoft.com/office/drawing/2014/main" id="{BB68CDDC-44F9-3F4C-A8C2-DCD084084DA9}"/>
              </a:ext>
            </a:extLst>
          </p:cNvPr>
          <p:cNvSpPr/>
          <p:nvPr/>
        </p:nvSpPr>
        <p:spPr>
          <a:xfrm>
            <a:off x="10663728" y="746229"/>
            <a:ext cx="243505" cy="12931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CC1F7BC-4CFE-0D44-8A08-DEE8B1E1433A}"/>
              </a:ext>
            </a:extLst>
          </p:cNvPr>
          <p:cNvSpPr/>
          <p:nvPr/>
        </p:nvSpPr>
        <p:spPr>
          <a:xfrm>
            <a:off x="10907233" y="1045887"/>
            <a:ext cx="1236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In either </a:t>
            </a:r>
          </a:p>
          <a:p>
            <a:r>
              <a:rPr lang="en-GB" dirty="0"/>
              <a:t>solid or gas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D2809BED-B91B-DB4A-B71E-80860C7A25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222" y="2575557"/>
            <a:ext cx="7518627" cy="3712003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963AE20E-682C-6041-AF81-E1F7FAEB9F36}"/>
              </a:ext>
            </a:extLst>
          </p:cNvPr>
          <p:cNvSpPr/>
          <p:nvPr/>
        </p:nvSpPr>
        <p:spPr>
          <a:xfrm>
            <a:off x="9907932" y="3206646"/>
            <a:ext cx="328267" cy="1389385"/>
          </a:xfrm>
          <a:prstGeom prst="rightBrace">
            <a:avLst/>
          </a:prstGeom>
          <a:ln w="38100">
            <a:solidFill>
              <a:srgbClr val="29D9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E3292FA-FFC7-D540-A062-75F459016757}"/>
              </a:ext>
            </a:extLst>
          </p:cNvPr>
          <p:cNvSpPr/>
          <p:nvPr/>
        </p:nvSpPr>
        <p:spPr>
          <a:xfrm>
            <a:off x="6460037" y="2768888"/>
            <a:ext cx="3539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Probability to generate an event</a:t>
            </a:r>
            <a:endParaRPr lang="en-GB" dirty="0"/>
          </a:p>
        </p:txBody>
      </p:sp>
      <p:sp>
        <p:nvSpPr>
          <p:cNvPr id="92" name="Text Box 7">
            <a:extLst>
              <a:ext uri="{FF2B5EF4-FFF2-40B4-BE49-F238E27FC236}">
                <a16:creationId xmlns:a16="http://schemas.microsoft.com/office/drawing/2014/main" id="{119B09C9-36F0-D14C-8430-4E7892AC2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404" y="4809280"/>
            <a:ext cx="3043876" cy="10156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solidFill>
                  <a:srgbClr val="FF0000"/>
                </a:solidFill>
                <a:latin typeface="Avenir Roman" panose="02000503020000020003" pitchFamily="2" charset="0"/>
              </a:rPr>
              <a:t>Gas </a:t>
            </a:r>
            <a:r>
              <a:rPr lang="sv-SE" sz="20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dominates</a:t>
            </a:r>
            <a:r>
              <a:rPr lang="sv-SE" sz="20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</a:p>
          <a:p>
            <a:pPr algn="ctr"/>
            <a:endParaRPr lang="sv-SE" sz="2000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Avenir Roman" panose="02000503020000020003" pitchFamily="2" charset="0"/>
              </a:rPr>
              <a:t>Gas = x100 Solid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CBEA153-FF1F-C24A-AA23-4F4DD5AA1948}"/>
              </a:ext>
            </a:extLst>
          </p:cNvPr>
          <p:cNvSpPr/>
          <p:nvPr/>
        </p:nvSpPr>
        <p:spPr>
          <a:xfrm>
            <a:off x="6830671" y="2446830"/>
            <a:ext cx="4098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/>
              <a:t>True for both He-3 and B-10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50858BA-332C-E948-8F99-AE27BD68F06F}"/>
              </a:ext>
            </a:extLst>
          </p:cNvPr>
          <p:cNvSpPr/>
          <p:nvPr/>
        </p:nvSpPr>
        <p:spPr>
          <a:xfrm>
            <a:off x="7427481" y="2095238"/>
            <a:ext cx="40988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Solid vs Gas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F5D7D2C-3A41-F845-A5FF-726B22762316}"/>
              </a:ext>
            </a:extLst>
          </p:cNvPr>
          <p:cNvSpPr/>
          <p:nvPr/>
        </p:nvSpPr>
        <p:spPr>
          <a:xfrm>
            <a:off x="10236199" y="3675968"/>
            <a:ext cx="409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29D925"/>
                </a:solidFill>
                <a:latin typeface="Avenir Roman" panose="02000503020000020003" pitchFamily="2" charset="0"/>
              </a:rPr>
              <a:t>Gas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8F5E200-52C3-264E-86D4-0F1F1A30DA19}"/>
              </a:ext>
            </a:extLst>
          </p:cNvPr>
          <p:cNvSpPr/>
          <p:nvPr/>
        </p:nvSpPr>
        <p:spPr>
          <a:xfrm>
            <a:off x="8229560" y="4686632"/>
            <a:ext cx="409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Solids</a:t>
            </a:r>
          </a:p>
        </p:txBody>
      </p:sp>
      <p:sp>
        <p:nvSpPr>
          <p:cNvPr id="82" name="Text Box 7">
            <a:extLst>
              <a:ext uri="{FF2B5EF4-FFF2-40B4-BE49-F238E27FC236}">
                <a16:creationId xmlns:a16="http://schemas.microsoft.com/office/drawing/2014/main" id="{8C53B1F3-049F-664D-8C75-72D791A9257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315031" y="4208660"/>
            <a:ext cx="1373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Probability</a:t>
            </a:r>
            <a:endParaRPr lang="sv-SE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83" name="Text Box 7">
            <a:extLst>
              <a:ext uri="{FF2B5EF4-FFF2-40B4-BE49-F238E27FC236}">
                <a16:creationId xmlns:a16="http://schemas.microsoft.com/office/drawing/2014/main" id="{9317EB34-F747-A544-AB15-C4CAF0832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3416"/>
            <a:ext cx="4390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5C7756-9C2B-0D49-AD2B-95A59C4C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44</a:t>
            </a:fld>
            <a:endParaRPr lang="it-IT"/>
          </a:p>
        </p:txBody>
      </p:sp>
      <p:sp>
        <p:nvSpPr>
          <p:cNvPr id="84" name="Right Brace 83">
            <a:extLst>
              <a:ext uri="{FF2B5EF4-FFF2-40B4-BE49-F238E27FC236}">
                <a16:creationId xmlns:a16="http://schemas.microsoft.com/office/drawing/2014/main" id="{4053280E-3E6A-5B41-AB11-B1667C22A4FA}"/>
              </a:ext>
            </a:extLst>
          </p:cNvPr>
          <p:cNvSpPr/>
          <p:nvPr/>
        </p:nvSpPr>
        <p:spPr>
          <a:xfrm>
            <a:off x="8016829" y="4605687"/>
            <a:ext cx="212732" cy="71299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DD5A05A-15ED-2244-8AEF-1DD0EA518116}"/>
              </a:ext>
            </a:extLst>
          </p:cNvPr>
          <p:cNvCxnSpPr>
            <a:cxnSpLocks/>
          </p:cNvCxnSpPr>
          <p:nvPr/>
        </p:nvCxnSpPr>
        <p:spPr>
          <a:xfrm flipV="1">
            <a:off x="5135075" y="3086704"/>
            <a:ext cx="0" cy="2246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8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9" name="Text Box 7">
            <a:extLst>
              <a:ext uri="{FF2B5EF4-FFF2-40B4-BE49-F238E27FC236}">
                <a16:creationId xmlns:a16="http://schemas.microsoft.com/office/drawing/2014/main" id="{45C7FCC9-2460-AB44-9949-0454A9940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29" y="607637"/>
            <a:ext cx="1219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Gas is </a:t>
            </a:r>
            <a:r>
              <a:rPr lang="sv-SE" dirty="0" err="1">
                <a:latin typeface="Avenir Roman" panose="02000503020000020003" pitchFamily="2" charset="0"/>
              </a:rPr>
              <a:t>main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component</a:t>
            </a:r>
            <a:r>
              <a:rPr lang="sv-SE" dirty="0">
                <a:latin typeface="Avenir Roman" panose="02000503020000020003" pitchFamily="2" charset="0"/>
              </a:rPr>
              <a:t>, </a:t>
            </a:r>
            <a:r>
              <a:rPr lang="sv-SE" dirty="0" err="1">
                <a:latin typeface="Avenir Roman" panose="02000503020000020003" pitchFamily="2" charset="0"/>
              </a:rPr>
              <a:t>then</a:t>
            </a:r>
            <a:r>
              <a:rPr lang="sv-SE" dirty="0">
                <a:latin typeface="Avenir Roman" panose="02000503020000020003" pitchFamily="2" charset="0"/>
              </a:rPr>
              <a:t> He-3 </a:t>
            </a:r>
            <a:r>
              <a:rPr lang="sv-SE" dirty="0" err="1">
                <a:latin typeface="Avenir Roman" panose="02000503020000020003" pitchFamily="2" charset="0"/>
              </a:rPr>
              <a:t>differs</a:t>
            </a:r>
            <a:r>
              <a:rPr lang="sv-SE" dirty="0">
                <a:latin typeface="Avenir Roman" panose="02000503020000020003" pitchFamily="2" charset="0"/>
              </a:rPr>
              <a:t> from B-10 …</a:t>
            </a:r>
          </a:p>
          <a:p>
            <a:pPr algn="ctr"/>
            <a:endParaRPr lang="sv-SE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pPr algn="ctr"/>
            <a:endParaRPr lang="sv-SE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87DAE42-456B-F749-9D70-7249C0BA8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7DE75-9760-324D-917F-4CC8B3F552C5}"/>
              </a:ext>
            </a:extLst>
          </p:cNvPr>
          <p:cNvSpPr/>
          <p:nvPr/>
        </p:nvSpPr>
        <p:spPr>
          <a:xfrm>
            <a:off x="8191427" y="2787242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B96CB8-07DF-EB46-80C3-CBDB427C88BD}"/>
              </a:ext>
            </a:extLst>
          </p:cNvPr>
          <p:cNvSpPr/>
          <p:nvPr/>
        </p:nvSpPr>
        <p:spPr>
          <a:xfrm>
            <a:off x="8191427" y="3378267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80825-636C-C449-8C19-0F3B859D53F8}"/>
              </a:ext>
            </a:extLst>
          </p:cNvPr>
          <p:cNvSpPr/>
          <p:nvPr/>
        </p:nvSpPr>
        <p:spPr>
          <a:xfrm>
            <a:off x="8191427" y="396807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0E4BAB-71E6-2C41-B036-0B757BEC450A}"/>
              </a:ext>
            </a:extLst>
          </p:cNvPr>
          <p:cNvSpPr/>
          <p:nvPr/>
        </p:nvSpPr>
        <p:spPr>
          <a:xfrm>
            <a:off x="8191427" y="455904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4EEB86-2756-5E48-B968-929E8F403DB0}"/>
              </a:ext>
            </a:extLst>
          </p:cNvPr>
          <p:cNvSpPr/>
          <p:nvPr/>
        </p:nvSpPr>
        <p:spPr>
          <a:xfrm>
            <a:off x="8191427" y="5148851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7E7690-1F03-344F-A7DA-936D3F880276}"/>
              </a:ext>
            </a:extLst>
          </p:cNvPr>
          <p:cNvSpPr/>
          <p:nvPr/>
        </p:nvSpPr>
        <p:spPr>
          <a:xfrm>
            <a:off x="1874337" y="270311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624B59-787C-8B44-A9FE-00450D65DD4D}"/>
              </a:ext>
            </a:extLst>
          </p:cNvPr>
          <p:cNvSpPr/>
          <p:nvPr/>
        </p:nvSpPr>
        <p:spPr>
          <a:xfrm>
            <a:off x="1874337" y="3294137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F458AE-4C65-824D-B147-A17D42CC82DE}"/>
              </a:ext>
            </a:extLst>
          </p:cNvPr>
          <p:cNvSpPr/>
          <p:nvPr/>
        </p:nvSpPr>
        <p:spPr>
          <a:xfrm>
            <a:off x="1874337" y="3883944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106685-A5DA-AB4E-9415-9DD9A7F2D597}"/>
              </a:ext>
            </a:extLst>
          </p:cNvPr>
          <p:cNvSpPr/>
          <p:nvPr/>
        </p:nvSpPr>
        <p:spPr>
          <a:xfrm>
            <a:off x="1874337" y="4474914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2FE9C8-EF1C-A041-AB05-359FAA0CDD19}"/>
              </a:ext>
            </a:extLst>
          </p:cNvPr>
          <p:cNvSpPr/>
          <p:nvPr/>
        </p:nvSpPr>
        <p:spPr>
          <a:xfrm>
            <a:off x="1874337" y="5064721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FF116BF-CB91-A746-A852-CA3F7F805544}"/>
              </a:ext>
            </a:extLst>
          </p:cNvPr>
          <p:cNvCxnSpPr>
            <a:cxnSpLocks/>
          </p:cNvCxnSpPr>
          <p:nvPr/>
        </p:nvCxnSpPr>
        <p:spPr>
          <a:xfrm>
            <a:off x="1640421" y="2686588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D4F9D1-5073-6848-A141-58BD6F910492}"/>
              </a:ext>
            </a:extLst>
          </p:cNvPr>
          <p:cNvCxnSpPr/>
          <p:nvPr/>
        </p:nvCxnSpPr>
        <p:spPr>
          <a:xfrm>
            <a:off x="7879709" y="2772698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67944F-0025-5E4A-99C4-0F33D9209631}"/>
              </a:ext>
            </a:extLst>
          </p:cNvPr>
          <p:cNvCxnSpPr/>
          <p:nvPr/>
        </p:nvCxnSpPr>
        <p:spPr>
          <a:xfrm>
            <a:off x="8099110" y="2768161"/>
            <a:ext cx="0" cy="302640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12047DB-F4FD-D841-9D80-00E0EA323AC9}"/>
              </a:ext>
            </a:extLst>
          </p:cNvPr>
          <p:cNvSpPr/>
          <p:nvPr/>
        </p:nvSpPr>
        <p:spPr>
          <a:xfrm rot="16200000">
            <a:off x="941300" y="3154877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C64045-BA08-1A4C-BB76-93E5F02ADCD5}"/>
              </a:ext>
            </a:extLst>
          </p:cNvPr>
          <p:cNvSpPr/>
          <p:nvPr/>
        </p:nvSpPr>
        <p:spPr>
          <a:xfrm>
            <a:off x="1923761" y="2807481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2E0DB9-4958-3346-88CB-A360646AA93B}"/>
              </a:ext>
            </a:extLst>
          </p:cNvPr>
          <p:cNvSpPr/>
          <p:nvPr/>
        </p:nvSpPr>
        <p:spPr>
          <a:xfrm rot="16200000">
            <a:off x="7783788" y="2354176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B-10</a:t>
            </a:r>
            <a:endParaRPr lang="en-GB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971B3B-A65C-4544-B3FF-F7ACB6038B8B}"/>
              </a:ext>
            </a:extLst>
          </p:cNvPr>
          <p:cNvSpPr/>
          <p:nvPr/>
        </p:nvSpPr>
        <p:spPr>
          <a:xfrm>
            <a:off x="365239" y="5857049"/>
            <a:ext cx="2828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>
                <a:latin typeface="Avenir Roman" panose="02000503020000020003" pitchFamily="2" charset="0"/>
              </a:rPr>
              <a:t>+(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conversion+detection</a:t>
            </a:r>
            <a:r>
              <a:rPr lang="sv-SE" sz="1400" dirty="0">
                <a:latin typeface="Avenir Roman" panose="02000503020000020003" pitchFamily="2" charset="0"/>
              </a:rPr>
              <a:t>)</a:t>
            </a:r>
            <a:endParaRPr lang="en-GB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F91724-CA81-1B4F-B9D2-BF2FECE807AC}"/>
              </a:ext>
            </a:extLst>
          </p:cNvPr>
          <p:cNvSpPr/>
          <p:nvPr/>
        </p:nvSpPr>
        <p:spPr>
          <a:xfrm>
            <a:off x="6809609" y="5849250"/>
            <a:ext cx="2728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conversion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192A42-BB65-8749-BCAF-77E5290F1061}"/>
              </a:ext>
            </a:extLst>
          </p:cNvPr>
          <p:cNvSpPr/>
          <p:nvPr/>
        </p:nvSpPr>
        <p:spPr>
          <a:xfrm>
            <a:off x="1892015" y="3417767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He-3</a:t>
            </a:r>
            <a:endParaRPr lang="en-GB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42EECB-8E5A-EF4B-87B1-BB4F1D418B7A}"/>
              </a:ext>
            </a:extLst>
          </p:cNvPr>
          <p:cNvSpPr/>
          <p:nvPr/>
        </p:nvSpPr>
        <p:spPr>
          <a:xfrm>
            <a:off x="2408330" y="1827641"/>
            <a:ext cx="2664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He-3</a:t>
            </a:r>
            <a:r>
              <a:rPr lang="sv-SE" sz="2800" dirty="0">
                <a:latin typeface="Avenir Roman" panose="02000503020000020003" pitchFamily="2" charset="0"/>
              </a:rPr>
              <a:t> </a:t>
            </a:r>
            <a:r>
              <a:rPr lang="sv-SE" sz="2800" dirty="0" err="1">
                <a:solidFill>
                  <a:srgbClr val="0B24FB"/>
                </a:solidFill>
                <a:latin typeface="Avenir Roman" panose="02000503020000020003" pitchFamily="2" charset="0"/>
              </a:rPr>
              <a:t>detector</a:t>
            </a:r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 	 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702BD9-6DDE-5B42-B40C-C918309A8F5B}"/>
              </a:ext>
            </a:extLst>
          </p:cNvPr>
          <p:cNvCxnSpPr>
            <a:cxnSpLocks/>
          </p:cNvCxnSpPr>
          <p:nvPr/>
        </p:nvCxnSpPr>
        <p:spPr>
          <a:xfrm>
            <a:off x="610384" y="5373562"/>
            <a:ext cx="1470071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1145C2A-2441-BC46-8242-7D3C68054CE3}"/>
              </a:ext>
            </a:extLst>
          </p:cNvPr>
          <p:cNvSpPr/>
          <p:nvPr/>
        </p:nvSpPr>
        <p:spPr>
          <a:xfrm>
            <a:off x="325923" y="521445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BB45E3E-6928-4049-8387-3661FF994DBD}"/>
              </a:ext>
            </a:extLst>
          </p:cNvPr>
          <p:cNvCxnSpPr>
            <a:cxnSpLocks/>
          </p:cNvCxnSpPr>
          <p:nvPr/>
        </p:nvCxnSpPr>
        <p:spPr>
          <a:xfrm flipV="1">
            <a:off x="6917024" y="5452566"/>
            <a:ext cx="1182086" cy="2059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FA9C2452-A291-C546-8C27-E23597E6ED62}"/>
              </a:ext>
            </a:extLst>
          </p:cNvPr>
          <p:cNvSpPr/>
          <p:nvPr/>
        </p:nvSpPr>
        <p:spPr>
          <a:xfrm>
            <a:off x="6543173" y="5254163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619B0E7-83A0-6B4A-A4F7-B8F583D74515}"/>
              </a:ext>
            </a:extLst>
          </p:cNvPr>
          <p:cNvCxnSpPr>
            <a:cxnSpLocks/>
          </p:cNvCxnSpPr>
          <p:nvPr/>
        </p:nvCxnSpPr>
        <p:spPr>
          <a:xfrm>
            <a:off x="8099110" y="5452566"/>
            <a:ext cx="2593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E5602392-3058-1340-95E1-396F7AE69AC9}"/>
              </a:ext>
            </a:extLst>
          </p:cNvPr>
          <p:cNvSpPr/>
          <p:nvPr/>
        </p:nvSpPr>
        <p:spPr>
          <a:xfrm>
            <a:off x="2030836" y="5215974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2E6CC628-923B-F148-A24A-DB4C2610D4EC}"/>
              </a:ext>
            </a:extLst>
          </p:cNvPr>
          <p:cNvSpPr/>
          <p:nvPr/>
        </p:nvSpPr>
        <p:spPr>
          <a:xfrm>
            <a:off x="8358465" y="5311935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874641-12AE-264F-ACAF-98B2C951307A}"/>
              </a:ext>
            </a:extLst>
          </p:cNvPr>
          <p:cNvSpPr/>
          <p:nvPr/>
        </p:nvSpPr>
        <p:spPr>
          <a:xfrm>
            <a:off x="8240851" y="290581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349262-1523-F54C-B530-ED58884BDE7E}"/>
              </a:ext>
            </a:extLst>
          </p:cNvPr>
          <p:cNvSpPr/>
          <p:nvPr/>
        </p:nvSpPr>
        <p:spPr>
          <a:xfrm>
            <a:off x="2747212" y="1178189"/>
            <a:ext cx="175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Recoil</a:t>
            </a:r>
            <a:r>
              <a:rPr lang="sv-SE" dirty="0">
                <a:latin typeface="Avenir Roman" panose="02000503020000020003" pitchFamily="2" charset="0"/>
              </a:rPr>
              <a:t> on He-3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01DCD0E-A6D9-CE47-847D-8DCE02BCF17B}"/>
              </a:ext>
            </a:extLst>
          </p:cNvPr>
          <p:cNvSpPr/>
          <p:nvPr/>
        </p:nvSpPr>
        <p:spPr>
          <a:xfrm>
            <a:off x="8489809" y="1158750"/>
            <a:ext cx="255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Recoil</a:t>
            </a:r>
            <a:r>
              <a:rPr lang="sv-SE" dirty="0">
                <a:latin typeface="Avenir Roman" panose="02000503020000020003" pitchFamily="2" charset="0"/>
              </a:rPr>
              <a:t> on Argon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B1C1562-A2F4-BE40-AE63-62D8D9C60F2F}"/>
              </a:ext>
            </a:extLst>
          </p:cNvPr>
          <p:cNvCxnSpPr>
            <a:cxnSpLocks/>
          </p:cNvCxnSpPr>
          <p:nvPr/>
        </p:nvCxnSpPr>
        <p:spPr>
          <a:xfrm flipV="1">
            <a:off x="6713152" y="4858187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42D71F6B-EF60-FB43-8DF1-065B4A27AE14}"/>
              </a:ext>
            </a:extLst>
          </p:cNvPr>
          <p:cNvSpPr/>
          <p:nvPr/>
        </p:nvSpPr>
        <p:spPr>
          <a:xfrm rot="16200000">
            <a:off x="7182770" y="3206107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958E06A-82EA-284E-8B0C-8CFAE22613E2}"/>
              </a:ext>
            </a:extLst>
          </p:cNvPr>
          <p:cNvSpPr/>
          <p:nvPr/>
        </p:nvSpPr>
        <p:spPr>
          <a:xfrm>
            <a:off x="6223557" y="4482308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77022C9-A6CD-944A-A155-85EAF0DDC93E}"/>
              </a:ext>
            </a:extLst>
          </p:cNvPr>
          <p:cNvCxnSpPr>
            <a:cxnSpLocks/>
          </p:cNvCxnSpPr>
          <p:nvPr/>
        </p:nvCxnSpPr>
        <p:spPr>
          <a:xfrm flipV="1">
            <a:off x="8453498" y="4762746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5-Point Star 88">
            <a:extLst>
              <a:ext uri="{FF2B5EF4-FFF2-40B4-BE49-F238E27FC236}">
                <a16:creationId xmlns:a16="http://schemas.microsoft.com/office/drawing/2014/main" id="{654702CB-345B-7041-BFD3-49A9BDC22DB7}"/>
              </a:ext>
            </a:extLst>
          </p:cNvPr>
          <p:cNvSpPr/>
          <p:nvPr/>
        </p:nvSpPr>
        <p:spPr>
          <a:xfrm>
            <a:off x="8590533" y="4636198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E574E1B-F9C6-FD4F-A396-64A92DE3FE2D}"/>
              </a:ext>
            </a:extLst>
          </p:cNvPr>
          <p:cNvCxnSpPr>
            <a:cxnSpLocks/>
          </p:cNvCxnSpPr>
          <p:nvPr/>
        </p:nvCxnSpPr>
        <p:spPr>
          <a:xfrm flipV="1">
            <a:off x="344267" y="4783112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EF10B4CC-C994-D044-B4C5-FB61D59C0E05}"/>
              </a:ext>
            </a:extLst>
          </p:cNvPr>
          <p:cNvSpPr/>
          <p:nvPr/>
        </p:nvSpPr>
        <p:spPr>
          <a:xfrm>
            <a:off x="66219" y="4410160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E5DED5D-9E64-6049-A76C-9F9DA6F222D0}"/>
              </a:ext>
            </a:extLst>
          </p:cNvPr>
          <p:cNvCxnSpPr>
            <a:cxnSpLocks/>
          </p:cNvCxnSpPr>
          <p:nvPr/>
        </p:nvCxnSpPr>
        <p:spPr>
          <a:xfrm flipV="1">
            <a:off x="2084613" y="4687671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5-Point Star 98">
            <a:extLst>
              <a:ext uri="{FF2B5EF4-FFF2-40B4-BE49-F238E27FC236}">
                <a16:creationId xmlns:a16="http://schemas.microsoft.com/office/drawing/2014/main" id="{86E79B0A-77BC-ED4E-8A56-C1F4EA2B1B41}"/>
              </a:ext>
            </a:extLst>
          </p:cNvPr>
          <p:cNvSpPr/>
          <p:nvPr/>
        </p:nvSpPr>
        <p:spPr>
          <a:xfrm>
            <a:off x="2221648" y="45611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60C7204-61B2-DB4C-9E82-73293D8C3932}"/>
              </a:ext>
            </a:extLst>
          </p:cNvPr>
          <p:cNvSpPr/>
          <p:nvPr/>
        </p:nvSpPr>
        <p:spPr>
          <a:xfrm>
            <a:off x="8277138" y="1830579"/>
            <a:ext cx="460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B-10 </a:t>
            </a:r>
            <a:r>
              <a:rPr lang="sv-SE" sz="2800" dirty="0" err="1">
                <a:latin typeface="Avenir Roman" panose="02000503020000020003" pitchFamily="2" charset="0"/>
              </a:rPr>
              <a:t>detector</a:t>
            </a:r>
            <a:endParaRPr lang="sv-SE" sz="2800" dirty="0">
              <a:latin typeface="Avenir Roman" panose="02000503020000020003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088386-E0C6-F049-AC6E-5ABE05ED6DE6}"/>
              </a:ext>
            </a:extLst>
          </p:cNvPr>
          <p:cNvSpPr/>
          <p:nvPr/>
        </p:nvSpPr>
        <p:spPr>
          <a:xfrm>
            <a:off x="80459" y="1075048"/>
            <a:ext cx="5992969" cy="5147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1BE3F2F-E7D2-D749-91D0-9B0D21FBF1F1}"/>
              </a:ext>
            </a:extLst>
          </p:cNvPr>
          <p:cNvSpPr/>
          <p:nvPr/>
        </p:nvSpPr>
        <p:spPr>
          <a:xfrm>
            <a:off x="6137989" y="1069302"/>
            <a:ext cx="5992969" cy="5147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5F68C-BF8A-4C46-AF95-803C3F54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45</a:t>
            </a:fld>
            <a:endParaRPr lang="it-IT"/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CD40061B-CCF4-9F46-B78C-04DB6E487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825" y="519657"/>
            <a:ext cx="2817133" cy="40011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solidFill>
                  <a:srgbClr val="FF0000"/>
                </a:solidFill>
                <a:latin typeface="Avenir Roman" panose="02000503020000020003" pitchFamily="2" charset="0"/>
              </a:rPr>
              <a:t>Gas </a:t>
            </a:r>
            <a:r>
              <a:rPr lang="sv-SE" sz="20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dominates</a:t>
            </a:r>
            <a:endParaRPr lang="sv-SE" sz="20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52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087DAE42-456B-F749-9D70-7249C0BA8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7DE75-9760-324D-917F-4CC8B3F552C5}"/>
              </a:ext>
            </a:extLst>
          </p:cNvPr>
          <p:cNvSpPr/>
          <p:nvPr/>
        </p:nvSpPr>
        <p:spPr>
          <a:xfrm>
            <a:off x="8191427" y="2787242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B96CB8-07DF-EB46-80C3-CBDB427C88BD}"/>
              </a:ext>
            </a:extLst>
          </p:cNvPr>
          <p:cNvSpPr/>
          <p:nvPr/>
        </p:nvSpPr>
        <p:spPr>
          <a:xfrm>
            <a:off x="8191427" y="3378267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80825-636C-C449-8C19-0F3B859D53F8}"/>
              </a:ext>
            </a:extLst>
          </p:cNvPr>
          <p:cNvSpPr/>
          <p:nvPr/>
        </p:nvSpPr>
        <p:spPr>
          <a:xfrm>
            <a:off x="8191427" y="396807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0E4BAB-71E6-2C41-B036-0B757BEC450A}"/>
              </a:ext>
            </a:extLst>
          </p:cNvPr>
          <p:cNvSpPr/>
          <p:nvPr/>
        </p:nvSpPr>
        <p:spPr>
          <a:xfrm>
            <a:off x="8191427" y="455904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4EEB86-2756-5E48-B968-929E8F403DB0}"/>
              </a:ext>
            </a:extLst>
          </p:cNvPr>
          <p:cNvSpPr/>
          <p:nvPr/>
        </p:nvSpPr>
        <p:spPr>
          <a:xfrm>
            <a:off x="8191427" y="5148851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7E7690-1F03-344F-A7DA-936D3F880276}"/>
              </a:ext>
            </a:extLst>
          </p:cNvPr>
          <p:cNvSpPr/>
          <p:nvPr/>
        </p:nvSpPr>
        <p:spPr>
          <a:xfrm>
            <a:off x="1874337" y="270311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624B59-787C-8B44-A9FE-00450D65DD4D}"/>
              </a:ext>
            </a:extLst>
          </p:cNvPr>
          <p:cNvSpPr/>
          <p:nvPr/>
        </p:nvSpPr>
        <p:spPr>
          <a:xfrm>
            <a:off x="1874337" y="3294137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F458AE-4C65-824D-B147-A17D42CC82DE}"/>
              </a:ext>
            </a:extLst>
          </p:cNvPr>
          <p:cNvSpPr/>
          <p:nvPr/>
        </p:nvSpPr>
        <p:spPr>
          <a:xfrm>
            <a:off x="1874337" y="3883944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106685-A5DA-AB4E-9415-9DD9A7F2D597}"/>
              </a:ext>
            </a:extLst>
          </p:cNvPr>
          <p:cNvSpPr/>
          <p:nvPr/>
        </p:nvSpPr>
        <p:spPr>
          <a:xfrm>
            <a:off x="1874337" y="4474914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2FE9C8-EF1C-A041-AB05-359FAA0CDD19}"/>
              </a:ext>
            </a:extLst>
          </p:cNvPr>
          <p:cNvSpPr/>
          <p:nvPr/>
        </p:nvSpPr>
        <p:spPr>
          <a:xfrm>
            <a:off x="1874337" y="5064721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FF116BF-CB91-A746-A852-CA3F7F805544}"/>
              </a:ext>
            </a:extLst>
          </p:cNvPr>
          <p:cNvCxnSpPr>
            <a:cxnSpLocks/>
          </p:cNvCxnSpPr>
          <p:nvPr/>
        </p:nvCxnSpPr>
        <p:spPr>
          <a:xfrm>
            <a:off x="1640421" y="2686588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D4F9D1-5073-6848-A141-58BD6F910492}"/>
              </a:ext>
            </a:extLst>
          </p:cNvPr>
          <p:cNvCxnSpPr/>
          <p:nvPr/>
        </p:nvCxnSpPr>
        <p:spPr>
          <a:xfrm>
            <a:off x="7879709" y="2772698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67944F-0025-5E4A-99C4-0F33D9209631}"/>
              </a:ext>
            </a:extLst>
          </p:cNvPr>
          <p:cNvCxnSpPr/>
          <p:nvPr/>
        </p:nvCxnSpPr>
        <p:spPr>
          <a:xfrm>
            <a:off x="8099110" y="2768161"/>
            <a:ext cx="0" cy="302640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12047DB-F4FD-D841-9D80-00E0EA323AC9}"/>
              </a:ext>
            </a:extLst>
          </p:cNvPr>
          <p:cNvSpPr/>
          <p:nvPr/>
        </p:nvSpPr>
        <p:spPr>
          <a:xfrm rot="16200000">
            <a:off x="941300" y="3154877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C64045-BA08-1A4C-BB76-93E5F02ADCD5}"/>
              </a:ext>
            </a:extLst>
          </p:cNvPr>
          <p:cNvSpPr/>
          <p:nvPr/>
        </p:nvSpPr>
        <p:spPr>
          <a:xfrm>
            <a:off x="1923761" y="2807481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2E0DB9-4958-3346-88CB-A360646AA93B}"/>
              </a:ext>
            </a:extLst>
          </p:cNvPr>
          <p:cNvSpPr/>
          <p:nvPr/>
        </p:nvSpPr>
        <p:spPr>
          <a:xfrm rot="16200000">
            <a:off x="7783788" y="2354176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B-10</a:t>
            </a:r>
            <a:endParaRPr lang="en-GB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971B3B-A65C-4544-B3FF-F7ACB6038B8B}"/>
              </a:ext>
            </a:extLst>
          </p:cNvPr>
          <p:cNvSpPr/>
          <p:nvPr/>
        </p:nvSpPr>
        <p:spPr>
          <a:xfrm>
            <a:off x="365239" y="5857049"/>
            <a:ext cx="2828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>
                <a:latin typeface="Avenir Roman" panose="02000503020000020003" pitchFamily="2" charset="0"/>
              </a:rPr>
              <a:t>+(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conversion+detection</a:t>
            </a:r>
            <a:r>
              <a:rPr lang="sv-SE" sz="1400" dirty="0">
                <a:latin typeface="Avenir Roman" panose="02000503020000020003" pitchFamily="2" charset="0"/>
              </a:rPr>
              <a:t>)</a:t>
            </a:r>
            <a:endParaRPr lang="en-GB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F91724-CA81-1B4F-B9D2-BF2FECE807AC}"/>
              </a:ext>
            </a:extLst>
          </p:cNvPr>
          <p:cNvSpPr/>
          <p:nvPr/>
        </p:nvSpPr>
        <p:spPr>
          <a:xfrm>
            <a:off x="6809609" y="5849250"/>
            <a:ext cx="2728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conversion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192A42-BB65-8749-BCAF-77E5290F1061}"/>
              </a:ext>
            </a:extLst>
          </p:cNvPr>
          <p:cNvSpPr/>
          <p:nvPr/>
        </p:nvSpPr>
        <p:spPr>
          <a:xfrm>
            <a:off x="1892015" y="3417767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He-3</a:t>
            </a:r>
            <a:endParaRPr lang="en-GB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42EECB-8E5A-EF4B-87B1-BB4F1D418B7A}"/>
              </a:ext>
            </a:extLst>
          </p:cNvPr>
          <p:cNvSpPr/>
          <p:nvPr/>
        </p:nvSpPr>
        <p:spPr>
          <a:xfrm>
            <a:off x="2408330" y="1827641"/>
            <a:ext cx="2664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He-3</a:t>
            </a:r>
            <a:r>
              <a:rPr lang="sv-SE" sz="2800" dirty="0">
                <a:latin typeface="Avenir Roman" panose="02000503020000020003" pitchFamily="2" charset="0"/>
              </a:rPr>
              <a:t> </a:t>
            </a:r>
            <a:r>
              <a:rPr lang="sv-SE" sz="2800" dirty="0" err="1">
                <a:solidFill>
                  <a:srgbClr val="0B24FB"/>
                </a:solidFill>
                <a:latin typeface="Avenir Roman" panose="02000503020000020003" pitchFamily="2" charset="0"/>
              </a:rPr>
              <a:t>detector</a:t>
            </a:r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 	 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702BD9-6DDE-5B42-B40C-C918309A8F5B}"/>
              </a:ext>
            </a:extLst>
          </p:cNvPr>
          <p:cNvCxnSpPr>
            <a:cxnSpLocks/>
          </p:cNvCxnSpPr>
          <p:nvPr/>
        </p:nvCxnSpPr>
        <p:spPr>
          <a:xfrm>
            <a:off x="610384" y="5373562"/>
            <a:ext cx="1470071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1145C2A-2441-BC46-8242-7D3C68054CE3}"/>
              </a:ext>
            </a:extLst>
          </p:cNvPr>
          <p:cNvSpPr/>
          <p:nvPr/>
        </p:nvSpPr>
        <p:spPr>
          <a:xfrm>
            <a:off x="325923" y="521445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9C2452-A291-C546-8C27-E23597E6ED62}"/>
              </a:ext>
            </a:extLst>
          </p:cNvPr>
          <p:cNvSpPr/>
          <p:nvPr/>
        </p:nvSpPr>
        <p:spPr>
          <a:xfrm>
            <a:off x="6543173" y="5254163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E5602392-3058-1340-95E1-396F7AE69AC9}"/>
              </a:ext>
            </a:extLst>
          </p:cNvPr>
          <p:cNvSpPr/>
          <p:nvPr/>
        </p:nvSpPr>
        <p:spPr>
          <a:xfrm>
            <a:off x="2030836" y="5215974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2E6CC628-923B-F148-A24A-DB4C2610D4EC}"/>
              </a:ext>
            </a:extLst>
          </p:cNvPr>
          <p:cNvSpPr/>
          <p:nvPr/>
        </p:nvSpPr>
        <p:spPr>
          <a:xfrm>
            <a:off x="8358465" y="5311935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874641-12AE-264F-ACAF-98B2C951307A}"/>
              </a:ext>
            </a:extLst>
          </p:cNvPr>
          <p:cNvSpPr/>
          <p:nvPr/>
        </p:nvSpPr>
        <p:spPr>
          <a:xfrm>
            <a:off x="8240851" y="290581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349262-1523-F54C-B530-ED58884BDE7E}"/>
              </a:ext>
            </a:extLst>
          </p:cNvPr>
          <p:cNvSpPr/>
          <p:nvPr/>
        </p:nvSpPr>
        <p:spPr>
          <a:xfrm>
            <a:off x="2747212" y="1178189"/>
            <a:ext cx="175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Recoil</a:t>
            </a:r>
            <a:r>
              <a:rPr lang="sv-SE" dirty="0">
                <a:latin typeface="Avenir Roman" panose="02000503020000020003" pitchFamily="2" charset="0"/>
              </a:rPr>
              <a:t> on He-3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01DCD0E-A6D9-CE47-847D-8DCE02BCF17B}"/>
              </a:ext>
            </a:extLst>
          </p:cNvPr>
          <p:cNvSpPr/>
          <p:nvPr/>
        </p:nvSpPr>
        <p:spPr>
          <a:xfrm>
            <a:off x="8489809" y="1158750"/>
            <a:ext cx="255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Recoil</a:t>
            </a:r>
            <a:r>
              <a:rPr lang="sv-SE" dirty="0">
                <a:latin typeface="Avenir Roman" panose="02000503020000020003" pitchFamily="2" charset="0"/>
              </a:rPr>
              <a:t> on Argon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A9A1CDB-5A75-624C-8BE0-33576B9DC55C}"/>
              </a:ext>
            </a:extLst>
          </p:cNvPr>
          <p:cNvSpPr/>
          <p:nvPr/>
        </p:nvSpPr>
        <p:spPr>
          <a:xfrm>
            <a:off x="4618108" y="2698160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3068181-9A7F-524C-B2FA-64B61107194B}"/>
              </a:ext>
            </a:extLst>
          </p:cNvPr>
          <p:cNvSpPr/>
          <p:nvPr/>
        </p:nvSpPr>
        <p:spPr>
          <a:xfrm>
            <a:off x="4618108" y="3289185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E3A2A6A-D999-7042-91DF-CF39C10B68B2}"/>
              </a:ext>
            </a:extLst>
          </p:cNvPr>
          <p:cNvSpPr/>
          <p:nvPr/>
        </p:nvSpPr>
        <p:spPr>
          <a:xfrm>
            <a:off x="4618108" y="3878992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707D53-F107-9345-A10B-5CE106A5A60E}"/>
              </a:ext>
            </a:extLst>
          </p:cNvPr>
          <p:cNvSpPr/>
          <p:nvPr/>
        </p:nvSpPr>
        <p:spPr>
          <a:xfrm>
            <a:off x="4618108" y="4469962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442C9C-8D39-D74F-956D-4366AB2D6A82}"/>
              </a:ext>
            </a:extLst>
          </p:cNvPr>
          <p:cNvSpPr/>
          <p:nvPr/>
        </p:nvSpPr>
        <p:spPr>
          <a:xfrm>
            <a:off x="4618108" y="5059769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294936-4BD2-FF4B-A9D6-319557FD1539}"/>
              </a:ext>
            </a:extLst>
          </p:cNvPr>
          <p:cNvCxnSpPr>
            <a:cxnSpLocks/>
          </p:cNvCxnSpPr>
          <p:nvPr/>
        </p:nvCxnSpPr>
        <p:spPr>
          <a:xfrm>
            <a:off x="4384192" y="268163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116910E0-17C4-D643-8008-32BE1CF0191F}"/>
              </a:ext>
            </a:extLst>
          </p:cNvPr>
          <p:cNvSpPr/>
          <p:nvPr/>
        </p:nvSpPr>
        <p:spPr>
          <a:xfrm>
            <a:off x="4667532" y="280252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495D9A2-5E0C-504C-A12F-57329C776C78}"/>
              </a:ext>
            </a:extLst>
          </p:cNvPr>
          <p:cNvSpPr/>
          <p:nvPr/>
        </p:nvSpPr>
        <p:spPr>
          <a:xfrm>
            <a:off x="4635786" y="3412815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He-4</a:t>
            </a:r>
            <a:endParaRPr lang="en-GB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449416-E56B-0846-B564-A543710305D1}"/>
              </a:ext>
            </a:extLst>
          </p:cNvPr>
          <p:cNvSpPr/>
          <p:nvPr/>
        </p:nvSpPr>
        <p:spPr>
          <a:xfrm>
            <a:off x="10337459" y="2762041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3088F0-4305-E045-A412-B7557E501676}"/>
              </a:ext>
            </a:extLst>
          </p:cNvPr>
          <p:cNvSpPr/>
          <p:nvPr/>
        </p:nvSpPr>
        <p:spPr>
          <a:xfrm>
            <a:off x="10337459" y="3353066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6CF5E0-97C4-4049-A7D3-7A03D019EA3D}"/>
              </a:ext>
            </a:extLst>
          </p:cNvPr>
          <p:cNvSpPr/>
          <p:nvPr/>
        </p:nvSpPr>
        <p:spPr>
          <a:xfrm>
            <a:off x="10337459" y="3942873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094116-E840-084F-8396-1E562FA5527C}"/>
              </a:ext>
            </a:extLst>
          </p:cNvPr>
          <p:cNvSpPr/>
          <p:nvPr/>
        </p:nvSpPr>
        <p:spPr>
          <a:xfrm>
            <a:off x="10337459" y="4533843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330080-9922-E944-B86A-A36911EEC1C1}"/>
              </a:ext>
            </a:extLst>
          </p:cNvPr>
          <p:cNvSpPr/>
          <p:nvPr/>
        </p:nvSpPr>
        <p:spPr>
          <a:xfrm>
            <a:off x="10337459" y="5123650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90CAF50-D7C8-854F-9C02-00CF798701CB}"/>
              </a:ext>
            </a:extLst>
          </p:cNvPr>
          <p:cNvCxnSpPr>
            <a:cxnSpLocks/>
          </p:cNvCxnSpPr>
          <p:nvPr/>
        </p:nvCxnSpPr>
        <p:spPr>
          <a:xfrm>
            <a:off x="10031763" y="2725163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3A83CC20-F493-5B42-BA46-DB4AF02B1523}"/>
              </a:ext>
            </a:extLst>
          </p:cNvPr>
          <p:cNvSpPr/>
          <p:nvPr/>
        </p:nvSpPr>
        <p:spPr>
          <a:xfrm>
            <a:off x="10386883" y="2880618"/>
            <a:ext cx="503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B1C1562-A2F4-BE40-AE63-62D8D9C60F2F}"/>
              </a:ext>
            </a:extLst>
          </p:cNvPr>
          <p:cNvCxnSpPr>
            <a:cxnSpLocks/>
          </p:cNvCxnSpPr>
          <p:nvPr/>
        </p:nvCxnSpPr>
        <p:spPr>
          <a:xfrm flipV="1">
            <a:off x="6713152" y="4858187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42D71F6B-EF60-FB43-8DF1-065B4A27AE14}"/>
              </a:ext>
            </a:extLst>
          </p:cNvPr>
          <p:cNvSpPr/>
          <p:nvPr/>
        </p:nvSpPr>
        <p:spPr>
          <a:xfrm rot="16200000">
            <a:off x="7182770" y="3206107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56E6B06-1EAA-1C42-9BA5-B656944564C0}"/>
              </a:ext>
            </a:extLst>
          </p:cNvPr>
          <p:cNvCxnSpPr>
            <a:cxnSpLocks/>
          </p:cNvCxnSpPr>
          <p:nvPr/>
        </p:nvCxnSpPr>
        <p:spPr>
          <a:xfrm flipV="1">
            <a:off x="9513005" y="5412837"/>
            <a:ext cx="2232994" cy="1535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B161FE1-E399-3A42-BB6F-58E3E9659E94}"/>
              </a:ext>
            </a:extLst>
          </p:cNvPr>
          <p:cNvSpPr/>
          <p:nvPr/>
        </p:nvSpPr>
        <p:spPr>
          <a:xfrm>
            <a:off x="9139154" y="5209191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958E06A-82EA-284E-8B0C-8CFAE22613E2}"/>
              </a:ext>
            </a:extLst>
          </p:cNvPr>
          <p:cNvSpPr/>
          <p:nvPr/>
        </p:nvSpPr>
        <p:spPr>
          <a:xfrm>
            <a:off x="6223557" y="4482308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77022C9-A6CD-944A-A155-85EAF0DDC93E}"/>
              </a:ext>
            </a:extLst>
          </p:cNvPr>
          <p:cNvCxnSpPr>
            <a:cxnSpLocks/>
          </p:cNvCxnSpPr>
          <p:nvPr/>
        </p:nvCxnSpPr>
        <p:spPr>
          <a:xfrm flipV="1">
            <a:off x="8453498" y="4762746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5-Point Star 88">
            <a:extLst>
              <a:ext uri="{FF2B5EF4-FFF2-40B4-BE49-F238E27FC236}">
                <a16:creationId xmlns:a16="http://schemas.microsoft.com/office/drawing/2014/main" id="{654702CB-345B-7041-BFD3-49A9BDC22DB7}"/>
              </a:ext>
            </a:extLst>
          </p:cNvPr>
          <p:cNvSpPr/>
          <p:nvPr/>
        </p:nvSpPr>
        <p:spPr>
          <a:xfrm>
            <a:off x="8590533" y="4636198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14B6B9D-F9B6-CF4C-A9DE-4667B8AE9731}"/>
              </a:ext>
            </a:extLst>
          </p:cNvPr>
          <p:cNvCxnSpPr>
            <a:cxnSpLocks/>
          </p:cNvCxnSpPr>
          <p:nvPr/>
        </p:nvCxnSpPr>
        <p:spPr>
          <a:xfrm flipV="1">
            <a:off x="9316518" y="4835682"/>
            <a:ext cx="1264345" cy="31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7ADA894-FEE3-9745-A440-9578179A2F1A}"/>
              </a:ext>
            </a:extLst>
          </p:cNvPr>
          <p:cNvCxnSpPr>
            <a:cxnSpLocks/>
          </p:cNvCxnSpPr>
          <p:nvPr/>
        </p:nvCxnSpPr>
        <p:spPr>
          <a:xfrm flipV="1">
            <a:off x="10585021" y="4740240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5-Point Star 93">
            <a:extLst>
              <a:ext uri="{FF2B5EF4-FFF2-40B4-BE49-F238E27FC236}">
                <a16:creationId xmlns:a16="http://schemas.microsoft.com/office/drawing/2014/main" id="{2C7E2DDF-EF64-3540-9C0A-35EB121350C5}"/>
              </a:ext>
            </a:extLst>
          </p:cNvPr>
          <p:cNvSpPr/>
          <p:nvPr/>
        </p:nvSpPr>
        <p:spPr>
          <a:xfrm>
            <a:off x="10722056" y="4613692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E574E1B-F9C6-FD4F-A396-64A92DE3FE2D}"/>
              </a:ext>
            </a:extLst>
          </p:cNvPr>
          <p:cNvCxnSpPr>
            <a:cxnSpLocks/>
          </p:cNvCxnSpPr>
          <p:nvPr/>
        </p:nvCxnSpPr>
        <p:spPr>
          <a:xfrm flipV="1">
            <a:off x="344267" y="4783112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EF10B4CC-C994-D044-B4C5-FB61D59C0E05}"/>
              </a:ext>
            </a:extLst>
          </p:cNvPr>
          <p:cNvSpPr/>
          <p:nvPr/>
        </p:nvSpPr>
        <p:spPr>
          <a:xfrm>
            <a:off x="66219" y="4410160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E5DED5D-9E64-6049-A76C-9F9DA6F222D0}"/>
              </a:ext>
            </a:extLst>
          </p:cNvPr>
          <p:cNvCxnSpPr>
            <a:cxnSpLocks/>
          </p:cNvCxnSpPr>
          <p:nvPr/>
        </p:nvCxnSpPr>
        <p:spPr>
          <a:xfrm flipV="1">
            <a:off x="2084613" y="4687671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5-Point Star 98">
            <a:extLst>
              <a:ext uri="{FF2B5EF4-FFF2-40B4-BE49-F238E27FC236}">
                <a16:creationId xmlns:a16="http://schemas.microsoft.com/office/drawing/2014/main" id="{86E79B0A-77BC-ED4E-8A56-C1F4EA2B1B41}"/>
              </a:ext>
            </a:extLst>
          </p:cNvPr>
          <p:cNvSpPr/>
          <p:nvPr/>
        </p:nvSpPr>
        <p:spPr>
          <a:xfrm>
            <a:off x="2221648" y="45611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F5BF243-F458-6E46-962B-8AD920ECB2EA}"/>
              </a:ext>
            </a:extLst>
          </p:cNvPr>
          <p:cNvCxnSpPr>
            <a:cxnSpLocks/>
          </p:cNvCxnSpPr>
          <p:nvPr/>
        </p:nvCxnSpPr>
        <p:spPr>
          <a:xfrm flipV="1">
            <a:off x="3094723" y="4800894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5C94ACB-C78B-DF4C-ADBF-EB025B546DF4}"/>
              </a:ext>
            </a:extLst>
          </p:cNvPr>
          <p:cNvSpPr/>
          <p:nvPr/>
        </p:nvSpPr>
        <p:spPr>
          <a:xfrm>
            <a:off x="2816675" y="4427942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07F16BF-FEEC-E247-B91D-4F9E07C2D9CC}"/>
              </a:ext>
            </a:extLst>
          </p:cNvPr>
          <p:cNvCxnSpPr>
            <a:cxnSpLocks/>
          </p:cNvCxnSpPr>
          <p:nvPr/>
        </p:nvCxnSpPr>
        <p:spPr>
          <a:xfrm flipV="1">
            <a:off x="4835069" y="4705453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C442A629-44A5-D440-BB35-0CA8715B79BF}"/>
              </a:ext>
            </a:extLst>
          </p:cNvPr>
          <p:cNvSpPr/>
          <p:nvPr/>
        </p:nvSpPr>
        <p:spPr>
          <a:xfrm>
            <a:off x="4972104" y="4578905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11FF330-3ABF-3145-90D8-6B1FE32AD771}"/>
              </a:ext>
            </a:extLst>
          </p:cNvPr>
          <p:cNvCxnSpPr>
            <a:cxnSpLocks/>
          </p:cNvCxnSpPr>
          <p:nvPr/>
        </p:nvCxnSpPr>
        <p:spPr>
          <a:xfrm flipV="1">
            <a:off x="3227760" y="5365884"/>
            <a:ext cx="2232994" cy="1535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AAA049A-A458-C246-8A1C-9D686CE0C7D3}"/>
              </a:ext>
            </a:extLst>
          </p:cNvPr>
          <p:cNvSpPr/>
          <p:nvPr/>
        </p:nvSpPr>
        <p:spPr>
          <a:xfrm>
            <a:off x="2853909" y="5162238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4FC2C35-072B-0143-BC55-A0DBF93AE199}"/>
              </a:ext>
            </a:extLst>
          </p:cNvPr>
          <p:cNvSpPr/>
          <p:nvPr/>
        </p:nvSpPr>
        <p:spPr>
          <a:xfrm>
            <a:off x="3881677" y="5846025"/>
            <a:ext cx="1789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5C52539-F7F0-0440-BA75-B8AA8120E12C}"/>
              </a:ext>
            </a:extLst>
          </p:cNvPr>
          <p:cNvSpPr/>
          <p:nvPr/>
        </p:nvSpPr>
        <p:spPr>
          <a:xfrm>
            <a:off x="9768829" y="5851810"/>
            <a:ext cx="1739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60C7204-61B2-DB4C-9E82-73293D8C3932}"/>
              </a:ext>
            </a:extLst>
          </p:cNvPr>
          <p:cNvSpPr/>
          <p:nvPr/>
        </p:nvSpPr>
        <p:spPr>
          <a:xfrm>
            <a:off x="8277138" y="1830579"/>
            <a:ext cx="460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B-10 </a:t>
            </a:r>
            <a:r>
              <a:rPr lang="sv-SE" sz="2800" dirty="0" err="1">
                <a:latin typeface="Avenir Roman" panose="02000503020000020003" pitchFamily="2" charset="0"/>
              </a:rPr>
              <a:t>detector</a:t>
            </a:r>
            <a:endParaRPr lang="sv-SE" sz="2800" dirty="0">
              <a:latin typeface="Avenir Roman" panose="02000503020000020003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8B2E831-CAB4-DC46-B88D-50ED46506CCA}"/>
              </a:ext>
            </a:extLst>
          </p:cNvPr>
          <p:cNvSpPr/>
          <p:nvPr/>
        </p:nvSpPr>
        <p:spPr>
          <a:xfrm>
            <a:off x="3639189" y="2281029"/>
            <a:ext cx="266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Exchange He-3 </a:t>
            </a:r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He-4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4C1C676-1099-7444-8429-0C38D06892AD}"/>
              </a:ext>
            </a:extLst>
          </p:cNvPr>
          <p:cNvSpPr/>
          <p:nvPr/>
        </p:nvSpPr>
        <p:spPr>
          <a:xfrm>
            <a:off x="9850377" y="2292735"/>
            <a:ext cx="266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Remove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B-10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D2A9DB9-3B76-B844-9933-0053D91271E3}"/>
              </a:ext>
            </a:extLst>
          </p:cNvPr>
          <p:cNvCxnSpPr>
            <a:cxnSpLocks/>
          </p:cNvCxnSpPr>
          <p:nvPr/>
        </p:nvCxnSpPr>
        <p:spPr>
          <a:xfrm>
            <a:off x="8099110" y="5452566"/>
            <a:ext cx="2593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E0DF59A-7668-A444-BF88-1124BA541C45}"/>
              </a:ext>
            </a:extLst>
          </p:cNvPr>
          <p:cNvCxnSpPr>
            <a:cxnSpLocks/>
          </p:cNvCxnSpPr>
          <p:nvPr/>
        </p:nvCxnSpPr>
        <p:spPr>
          <a:xfrm flipV="1">
            <a:off x="6917024" y="5452566"/>
            <a:ext cx="1182086" cy="2059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37319936-1E86-A849-B8CE-DF2CFE31AE72}"/>
              </a:ext>
            </a:extLst>
          </p:cNvPr>
          <p:cNvSpPr/>
          <p:nvPr/>
        </p:nvSpPr>
        <p:spPr>
          <a:xfrm>
            <a:off x="80459" y="1075048"/>
            <a:ext cx="5992969" cy="5147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AB3141-130B-FA40-B51B-4183CFF35B0A}"/>
              </a:ext>
            </a:extLst>
          </p:cNvPr>
          <p:cNvSpPr/>
          <p:nvPr/>
        </p:nvSpPr>
        <p:spPr>
          <a:xfrm>
            <a:off x="6137989" y="1069302"/>
            <a:ext cx="5992969" cy="5147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6615A3-81CB-4743-94F2-26619FE6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46</a:t>
            </a:fld>
            <a:endParaRPr lang="it-IT" dirty="0"/>
          </a:p>
        </p:txBody>
      </p:sp>
      <p:sp>
        <p:nvSpPr>
          <p:cNvPr id="90" name="Text Box 7">
            <a:extLst>
              <a:ext uri="{FF2B5EF4-FFF2-40B4-BE49-F238E27FC236}">
                <a16:creationId xmlns:a16="http://schemas.microsoft.com/office/drawing/2014/main" id="{3A9C4457-535E-BF4E-A226-F8CF1BA68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29" y="607637"/>
            <a:ext cx="1219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Gas is </a:t>
            </a:r>
            <a:r>
              <a:rPr lang="sv-SE" dirty="0" err="1">
                <a:latin typeface="Avenir Roman" panose="02000503020000020003" pitchFamily="2" charset="0"/>
              </a:rPr>
              <a:t>main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component</a:t>
            </a:r>
            <a:r>
              <a:rPr lang="sv-SE" dirty="0">
                <a:latin typeface="Avenir Roman" panose="02000503020000020003" pitchFamily="2" charset="0"/>
              </a:rPr>
              <a:t>, </a:t>
            </a:r>
            <a:r>
              <a:rPr lang="sv-SE" dirty="0" err="1">
                <a:latin typeface="Avenir Roman" panose="02000503020000020003" pitchFamily="2" charset="0"/>
              </a:rPr>
              <a:t>then</a:t>
            </a:r>
            <a:r>
              <a:rPr lang="sv-SE" dirty="0">
                <a:latin typeface="Avenir Roman" panose="02000503020000020003" pitchFamily="2" charset="0"/>
              </a:rPr>
              <a:t> He-3 </a:t>
            </a:r>
            <a:r>
              <a:rPr lang="sv-SE" dirty="0" err="1">
                <a:latin typeface="Avenir Roman" panose="02000503020000020003" pitchFamily="2" charset="0"/>
              </a:rPr>
              <a:t>differs</a:t>
            </a:r>
            <a:r>
              <a:rPr lang="sv-SE" dirty="0">
                <a:latin typeface="Avenir Roman" panose="02000503020000020003" pitchFamily="2" charset="0"/>
              </a:rPr>
              <a:t> from B-10 …</a:t>
            </a:r>
          </a:p>
          <a:p>
            <a:pPr algn="ctr"/>
            <a:endParaRPr lang="sv-SE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pPr algn="ctr"/>
            <a:endParaRPr lang="sv-SE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95" name="Text Box 7">
            <a:extLst>
              <a:ext uri="{FF2B5EF4-FFF2-40B4-BE49-F238E27FC236}">
                <a16:creationId xmlns:a16="http://schemas.microsoft.com/office/drawing/2014/main" id="{0711B95C-1CD5-834F-A80A-02B3D01F2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825" y="519657"/>
            <a:ext cx="2817133" cy="40011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solidFill>
                  <a:srgbClr val="FF0000"/>
                </a:solidFill>
                <a:latin typeface="Avenir Roman" panose="02000503020000020003" pitchFamily="2" charset="0"/>
              </a:rPr>
              <a:t>Gas </a:t>
            </a:r>
            <a:r>
              <a:rPr lang="sv-SE" sz="20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dominates</a:t>
            </a:r>
            <a:endParaRPr lang="sv-SE" sz="20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05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087DAE42-456B-F749-9D70-7249C0BA8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7DE75-9760-324D-917F-4CC8B3F552C5}"/>
              </a:ext>
            </a:extLst>
          </p:cNvPr>
          <p:cNvSpPr/>
          <p:nvPr/>
        </p:nvSpPr>
        <p:spPr>
          <a:xfrm>
            <a:off x="8191427" y="2787242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B96CB8-07DF-EB46-80C3-CBDB427C88BD}"/>
              </a:ext>
            </a:extLst>
          </p:cNvPr>
          <p:cNvSpPr/>
          <p:nvPr/>
        </p:nvSpPr>
        <p:spPr>
          <a:xfrm>
            <a:off x="8191427" y="3378267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80825-636C-C449-8C19-0F3B859D53F8}"/>
              </a:ext>
            </a:extLst>
          </p:cNvPr>
          <p:cNvSpPr/>
          <p:nvPr/>
        </p:nvSpPr>
        <p:spPr>
          <a:xfrm>
            <a:off x="8191427" y="396807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0E4BAB-71E6-2C41-B036-0B757BEC450A}"/>
              </a:ext>
            </a:extLst>
          </p:cNvPr>
          <p:cNvSpPr/>
          <p:nvPr/>
        </p:nvSpPr>
        <p:spPr>
          <a:xfrm>
            <a:off x="8191427" y="455904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4EEB86-2756-5E48-B968-929E8F403DB0}"/>
              </a:ext>
            </a:extLst>
          </p:cNvPr>
          <p:cNvSpPr/>
          <p:nvPr/>
        </p:nvSpPr>
        <p:spPr>
          <a:xfrm>
            <a:off x="8191427" y="5148851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7E7690-1F03-344F-A7DA-936D3F880276}"/>
              </a:ext>
            </a:extLst>
          </p:cNvPr>
          <p:cNvSpPr/>
          <p:nvPr/>
        </p:nvSpPr>
        <p:spPr>
          <a:xfrm>
            <a:off x="1874337" y="270311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624B59-787C-8B44-A9FE-00450D65DD4D}"/>
              </a:ext>
            </a:extLst>
          </p:cNvPr>
          <p:cNvSpPr/>
          <p:nvPr/>
        </p:nvSpPr>
        <p:spPr>
          <a:xfrm>
            <a:off x="1874337" y="3294137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F458AE-4C65-824D-B147-A17D42CC82DE}"/>
              </a:ext>
            </a:extLst>
          </p:cNvPr>
          <p:cNvSpPr/>
          <p:nvPr/>
        </p:nvSpPr>
        <p:spPr>
          <a:xfrm>
            <a:off x="1874337" y="3883944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106685-A5DA-AB4E-9415-9DD9A7F2D597}"/>
              </a:ext>
            </a:extLst>
          </p:cNvPr>
          <p:cNvSpPr/>
          <p:nvPr/>
        </p:nvSpPr>
        <p:spPr>
          <a:xfrm>
            <a:off x="1874337" y="4474914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2FE9C8-EF1C-A041-AB05-359FAA0CDD19}"/>
              </a:ext>
            </a:extLst>
          </p:cNvPr>
          <p:cNvSpPr/>
          <p:nvPr/>
        </p:nvSpPr>
        <p:spPr>
          <a:xfrm>
            <a:off x="1874337" y="5064721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FF116BF-CB91-A746-A852-CA3F7F805544}"/>
              </a:ext>
            </a:extLst>
          </p:cNvPr>
          <p:cNvCxnSpPr>
            <a:cxnSpLocks/>
          </p:cNvCxnSpPr>
          <p:nvPr/>
        </p:nvCxnSpPr>
        <p:spPr>
          <a:xfrm>
            <a:off x="1640421" y="2686588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D4F9D1-5073-6848-A141-58BD6F910492}"/>
              </a:ext>
            </a:extLst>
          </p:cNvPr>
          <p:cNvCxnSpPr/>
          <p:nvPr/>
        </p:nvCxnSpPr>
        <p:spPr>
          <a:xfrm>
            <a:off x="7879709" y="2772698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67944F-0025-5E4A-99C4-0F33D9209631}"/>
              </a:ext>
            </a:extLst>
          </p:cNvPr>
          <p:cNvCxnSpPr/>
          <p:nvPr/>
        </p:nvCxnSpPr>
        <p:spPr>
          <a:xfrm>
            <a:off x="8099110" y="2768161"/>
            <a:ext cx="0" cy="302640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12047DB-F4FD-D841-9D80-00E0EA323AC9}"/>
              </a:ext>
            </a:extLst>
          </p:cNvPr>
          <p:cNvSpPr/>
          <p:nvPr/>
        </p:nvSpPr>
        <p:spPr>
          <a:xfrm rot="16200000">
            <a:off x="941300" y="3154877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C64045-BA08-1A4C-BB76-93E5F02ADCD5}"/>
              </a:ext>
            </a:extLst>
          </p:cNvPr>
          <p:cNvSpPr/>
          <p:nvPr/>
        </p:nvSpPr>
        <p:spPr>
          <a:xfrm>
            <a:off x="1923761" y="2807481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2E0DB9-4958-3346-88CB-A360646AA93B}"/>
              </a:ext>
            </a:extLst>
          </p:cNvPr>
          <p:cNvSpPr/>
          <p:nvPr/>
        </p:nvSpPr>
        <p:spPr>
          <a:xfrm rot="16200000">
            <a:off x="7783788" y="2354176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B-10</a:t>
            </a:r>
            <a:endParaRPr lang="en-GB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971B3B-A65C-4544-B3FF-F7ACB6038B8B}"/>
              </a:ext>
            </a:extLst>
          </p:cNvPr>
          <p:cNvSpPr/>
          <p:nvPr/>
        </p:nvSpPr>
        <p:spPr>
          <a:xfrm>
            <a:off x="365239" y="5857049"/>
            <a:ext cx="2828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>
                <a:latin typeface="Avenir Roman" panose="02000503020000020003" pitchFamily="2" charset="0"/>
              </a:rPr>
              <a:t>+(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conversion+detection</a:t>
            </a:r>
            <a:r>
              <a:rPr lang="sv-SE" sz="1400" dirty="0">
                <a:latin typeface="Avenir Roman" panose="02000503020000020003" pitchFamily="2" charset="0"/>
              </a:rPr>
              <a:t>)</a:t>
            </a:r>
            <a:endParaRPr lang="en-GB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F91724-CA81-1B4F-B9D2-BF2FECE807AC}"/>
              </a:ext>
            </a:extLst>
          </p:cNvPr>
          <p:cNvSpPr/>
          <p:nvPr/>
        </p:nvSpPr>
        <p:spPr>
          <a:xfrm>
            <a:off x="6809609" y="5849250"/>
            <a:ext cx="2728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conversion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192A42-BB65-8749-BCAF-77E5290F1061}"/>
              </a:ext>
            </a:extLst>
          </p:cNvPr>
          <p:cNvSpPr/>
          <p:nvPr/>
        </p:nvSpPr>
        <p:spPr>
          <a:xfrm>
            <a:off x="1892015" y="3417767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He-3</a:t>
            </a:r>
            <a:endParaRPr lang="en-GB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42EECB-8E5A-EF4B-87B1-BB4F1D418B7A}"/>
              </a:ext>
            </a:extLst>
          </p:cNvPr>
          <p:cNvSpPr/>
          <p:nvPr/>
        </p:nvSpPr>
        <p:spPr>
          <a:xfrm>
            <a:off x="2408330" y="1827641"/>
            <a:ext cx="2664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He-3</a:t>
            </a:r>
            <a:r>
              <a:rPr lang="sv-SE" sz="2800" dirty="0">
                <a:latin typeface="Avenir Roman" panose="02000503020000020003" pitchFamily="2" charset="0"/>
              </a:rPr>
              <a:t> </a:t>
            </a:r>
            <a:r>
              <a:rPr lang="sv-SE" sz="2800" dirty="0" err="1">
                <a:solidFill>
                  <a:srgbClr val="0B24FB"/>
                </a:solidFill>
                <a:latin typeface="Avenir Roman" panose="02000503020000020003" pitchFamily="2" charset="0"/>
              </a:rPr>
              <a:t>detector</a:t>
            </a:r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 	 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702BD9-6DDE-5B42-B40C-C918309A8F5B}"/>
              </a:ext>
            </a:extLst>
          </p:cNvPr>
          <p:cNvCxnSpPr>
            <a:cxnSpLocks/>
          </p:cNvCxnSpPr>
          <p:nvPr/>
        </p:nvCxnSpPr>
        <p:spPr>
          <a:xfrm>
            <a:off x="610384" y="5373562"/>
            <a:ext cx="1470071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1145C2A-2441-BC46-8242-7D3C68054CE3}"/>
              </a:ext>
            </a:extLst>
          </p:cNvPr>
          <p:cNvSpPr/>
          <p:nvPr/>
        </p:nvSpPr>
        <p:spPr>
          <a:xfrm>
            <a:off x="325923" y="521445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9C2452-A291-C546-8C27-E23597E6ED62}"/>
              </a:ext>
            </a:extLst>
          </p:cNvPr>
          <p:cNvSpPr/>
          <p:nvPr/>
        </p:nvSpPr>
        <p:spPr>
          <a:xfrm>
            <a:off x="6543173" y="5254163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E5602392-3058-1340-95E1-396F7AE69AC9}"/>
              </a:ext>
            </a:extLst>
          </p:cNvPr>
          <p:cNvSpPr/>
          <p:nvPr/>
        </p:nvSpPr>
        <p:spPr>
          <a:xfrm>
            <a:off x="2030836" y="5215974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2E6CC628-923B-F148-A24A-DB4C2610D4EC}"/>
              </a:ext>
            </a:extLst>
          </p:cNvPr>
          <p:cNvSpPr/>
          <p:nvPr/>
        </p:nvSpPr>
        <p:spPr>
          <a:xfrm>
            <a:off x="8358465" y="5311935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874641-12AE-264F-ACAF-98B2C951307A}"/>
              </a:ext>
            </a:extLst>
          </p:cNvPr>
          <p:cNvSpPr/>
          <p:nvPr/>
        </p:nvSpPr>
        <p:spPr>
          <a:xfrm>
            <a:off x="8240851" y="290581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349262-1523-F54C-B530-ED58884BDE7E}"/>
              </a:ext>
            </a:extLst>
          </p:cNvPr>
          <p:cNvSpPr/>
          <p:nvPr/>
        </p:nvSpPr>
        <p:spPr>
          <a:xfrm>
            <a:off x="2747212" y="1178189"/>
            <a:ext cx="175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Recoil</a:t>
            </a:r>
            <a:r>
              <a:rPr lang="sv-SE" dirty="0">
                <a:latin typeface="Avenir Roman" panose="02000503020000020003" pitchFamily="2" charset="0"/>
              </a:rPr>
              <a:t> on He-3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01DCD0E-A6D9-CE47-847D-8DCE02BCF17B}"/>
              </a:ext>
            </a:extLst>
          </p:cNvPr>
          <p:cNvSpPr/>
          <p:nvPr/>
        </p:nvSpPr>
        <p:spPr>
          <a:xfrm>
            <a:off x="8489809" y="1158750"/>
            <a:ext cx="255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Recoil</a:t>
            </a:r>
            <a:r>
              <a:rPr lang="sv-SE" dirty="0">
                <a:latin typeface="Avenir Roman" panose="02000503020000020003" pitchFamily="2" charset="0"/>
              </a:rPr>
              <a:t> on Argon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A9A1CDB-5A75-624C-8BE0-33576B9DC55C}"/>
              </a:ext>
            </a:extLst>
          </p:cNvPr>
          <p:cNvSpPr/>
          <p:nvPr/>
        </p:nvSpPr>
        <p:spPr>
          <a:xfrm>
            <a:off x="4618108" y="2698160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3068181-9A7F-524C-B2FA-64B61107194B}"/>
              </a:ext>
            </a:extLst>
          </p:cNvPr>
          <p:cNvSpPr/>
          <p:nvPr/>
        </p:nvSpPr>
        <p:spPr>
          <a:xfrm>
            <a:off x="4618108" y="3289185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E3A2A6A-D999-7042-91DF-CF39C10B68B2}"/>
              </a:ext>
            </a:extLst>
          </p:cNvPr>
          <p:cNvSpPr/>
          <p:nvPr/>
        </p:nvSpPr>
        <p:spPr>
          <a:xfrm>
            <a:off x="4618108" y="3878992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707D53-F107-9345-A10B-5CE106A5A60E}"/>
              </a:ext>
            </a:extLst>
          </p:cNvPr>
          <p:cNvSpPr/>
          <p:nvPr/>
        </p:nvSpPr>
        <p:spPr>
          <a:xfrm>
            <a:off x="4618108" y="4469962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442C9C-8D39-D74F-956D-4366AB2D6A82}"/>
              </a:ext>
            </a:extLst>
          </p:cNvPr>
          <p:cNvSpPr/>
          <p:nvPr/>
        </p:nvSpPr>
        <p:spPr>
          <a:xfrm>
            <a:off x="4618108" y="5059769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294936-4BD2-FF4B-A9D6-319557FD1539}"/>
              </a:ext>
            </a:extLst>
          </p:cNvPr>
          <p:cNvCxnSpPr>
            <a:cxnSpLocks/>
          </p:cNvCxnSpPr>
          <p:nvPr/>
        </p:nvCxnSpPr>
        <p:spPr>
          <a:xfrm>
            <a:off x="4384192" y="268163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116910E0-17C4-D643-8008-32BE1CF0191F}"/>
              </a:ext>
            </a:extLst>
          </p:cNvPr>
          <p:cNvSpPr/>
          <p:nvPr/>
        </p:nvSpPr>
        <p:spPr>
          <a:xfrm>
            <a:off x="4667532" y="280252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495D9A2-5E0C-504C-A12F-57329C776C78}"/>
              </a:ext>
            </a:extLst>
          </p:cNvPr>
          <p:cNvSpPr/>
          <p:nvPr/>
        </p:nvSpPr>
        <p:spPr>
          <a:xfrm>
            <a:off x="4635786" y="3412815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He-4</a:t>
            </a:r>
            <a:endParaRPr lang="en-GB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449416-E56B-0846-B564-A543710305D1}"/>
              </a:ext>
            </a:extLst>
          </p:cNvPr>
          <p:cNvSpPr/>
          <p:nvPr/>
        </p:nvSpPr>
        <p:spPr>
          <a:xfrm>
            <a:off x="10337459" y="2762041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3088F0-4305-E045-A412-B7557E501676}"/>
              </a:ext>
            </a:extLst>
          </p:cNvPr>
          <p:cNvSpPr/>
          <p:nvPr/>
        </p:nvSpPr>
        <p:spPr>
          <a:xfrm>
            <a:off x="10337459" y="3353066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6CF5E0-97C4-4049-A7D3-7A03D019EA3D}"/>
              </a:ext>
            </a:extLst>
          </p:cNvPr>
          <p:cNvSpPr/>
          <p:nvPr/>
        </p:nvSpPr>
        <p:spPr>
          <a:xfrm>
            <a:off x="10337459" y="3942873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094116-E840-084F-8396-1E562FA5527C}"/>
              </a:ext>
            </a:extLst>
          </p:cNvPr>
          <p:cNvSpPr/>
          <p:nvPr/>
        </p:nvSpPr>
        <p:spPr>
          <a:xfrm>
            <a:off x="10337459" y="4533843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330080-9922-E944-B86A-A36911EEC1C1}"/>
              </a:ext>
            </a:extLst>
          </p:cNvPr>
          <p:cNvSpPr/>
          <p:nvPr/>
        </p:nvSpPr>
        <p:spPr>
          <a:xfrm>
            <a:off x="10337459" y="5123650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90CAF50-D7C8-854F-9C02-00CF798701CB}"/>
              </a:ext>
            </a:extLst>
          </p:cNvPr>
          <p:cNvCxnSpPr>
            <a:cxnSpLocks/>
          </p:cNvCxnSpPr>
          <p:nvPr/>
        </p:nvCxnSpPr>
        <p:spPr>
          <a:xfrm>
            <a:off x="10031763" y="2725163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3A83CC20-F493-5B42-BA46-DB4AF02B1523}"/>
              </a:ext>
            </a:extLst>
          </p:cNvPr>
          <p:cNvSpPr/>
          <p:nvPr/>
        </p:nvSpPr>
        <p:spPr>
          <a:xfrm>
            <a:off x="10386883" y="2880618"/>
            <a:ext cx="503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B1C1562-A2F4-BE40-AE63-62D8D9C60F2F}"/>
              </a:ext>
            </a:extLst>
          </p:cNvPr>
          <p:cNvCxnSpPr>
            <a:cxnSpLocks/>
          </p:cNvCxnSpPr>
          <p:nvPr/>
        </p:nvCxnSpPr>
        <p:spPr>
          <a:xfrm flipV="1">
            <a:off x="6713152" y="4858187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42D71F6B-EF60-FB43-8DF1-065B4A27AE14}"/>
              </a:ext>
            </a:extLst>
          </p:cNvPr>
          <p:cNvSpPr/>
          <p:nvPr/>
        </p:nvSpPr>
        <p:spPr>
          <a:xfrm rot="16200000">
            <a:off x="7182770" y="3206107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56E6B06-1EAA-1C42-9BA5-B656944564C0}"/>
              </a:ext>
            </a:extLst>
          </p:cNvPr>
          <p:cNvCxnSpPr>
            <a:cxnSpLocks/>
          </p:cNvCxnSpPr>
          <p:nvPr/>
        </p:nvCxnSpPr>
        <p:spPr>
          <a:xfrm flipV="1">
            <a:off x="9513005" y="5412837"/>
            <a:ext cx="2232994" cy="1535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B161FE1-E399-3A42-BB6F-58E3E9659E94}"/>
              </a:ext>
            </a:extLst>
          </p:cNvPr>
          <p:cNvSpPr/>
          <p:nvPr/>
        </p:nvSpPr>
        <p:spPr>
          <a:xfrm>
            <a:off x="9139154" y="5209191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958E06A-82EA-284E-8B0C-8CFAE22613E2}"/>
              </a:ext>
            </a:extLst>
          </p:cNvPr>
          <p:cNvSpPr/>
          <p:nvPr/>
        </p:nvSpPr>
        <p:spPr>
          <a:xfrm>
            <a:off x="6223557" y="4482308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77022C9-A6CD-944A-A155-85EAF0DDC93E}"/>
              </a:ext>
            </a:extLst>
          </p:cNvPr>
          <p:cNvCxnSpPr>
            <a:cxnSpLocks/>
          </p:cNvCxnSpPr>
          <p:nvPr/>
        </p:nvCxnSpPr>
        <p:spPr>
          <a:xfrm flipV="1">
            <a:off x="8453498" y="4762746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5-Point Star 88">
            <a:extLst>
              <a:ext uri="{FF2B5EF4-FFF2-40B4-BE49-F238E27FC236}">
                <a16:creationId xmlns:a16="http://schemas.microsoft.com/office/drawing/2014/main" id="{654702CB-345B-7041-BFD3-49A9BDC22DB7}"/>
              </a:ext>
            </a:extLst>
          </p:cNvPr>
          <p:cNvSpPr/>
          <p:nvPr/>
        </p:nvSpPr>
        <p:spPr>
          <a:xfrm>
            <a:off x="8590533" y="4636198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14B6B9D-F9B6-CF4C-A9DE-4667B8AE9731}"/>
              </a:ext>
            </a:extLst>
          </p:cNvPr>
          <p:cNvCxnSpPr>
            <a:cxnSpLocks/>
          </p:cNvCxnSpPr>
          <p:nvPr/>
        </p:nvCxnSpPr>
        <p:spPr>
          <a:xfrm flipV="1">
            <a:off x="9316518" y="4835682"/>
            <a:ext cx="1264345" cy="31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7ADA894-FEE3-9745-A440-9578179A2F1A}"/>
              </a:ext>
            </a:extLst>
          </p:cNvPr>
          <p:cNvCxnSpPr>
            <a:cxnSpLocks/>
          </p:cNvCxnSpPr>
          <p:nvPr/>
        </p:nvCxnSpPr>
        <p:spPr>
          <a:xfrm flipV="1">
            <a:off x="10585021" y="4740240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5-Point Star 93">
            <a:extLst>
              <a:ext uri="{FF2B5EF4-FFF2-40B4-BE49-F238E27FC236}">
                <a16:creationId xmlns:a16="http://schemas.microsoft.com/office/drawing/2014/main" id="{2C7E2DDF-EF64-3540-9C0A-35EB121350C5}"/>
              </a:ext>
            </a:extLst>
          </p:cNvPr>
          <p:cNvSpPr/>
          <p:nvPr/>
        </p:nvSpPr>
        <p:spPr>
          <a:xfrm>
            <a:off x="10722056" y="4613692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E574E1B-F9C6-FD4F-A396-64A92DE3FE2D}"/>
              </a:ext>
            </a:extLst>
          </p:cNvPr>
          <p:cNvCxnSpPr>
            <a:cxnSpLocks/>
          </p:cNvCxnSpPr>
          <p:nvPr/>
        </p:nvCxnSpPr>
        <p:spPr>
          <a:xfrm flipV="1">
            <a:off x="344267" y="4783112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EF10B4CC-C994-D044-B4C5-FB61D59C0E05}"/>
              </a:ext>
            </a:extLst>
          </p:cNvPr>
          <p:cNvSpPr/>
          <p:nvPr/>
        </p:nvSpPr>
        <p:spPr>
          <a:xfrm>
            <a:off x="66219" y="4410160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E5DED5D-9E64-6049-A76C-9F9DA6F222D0}"/>
              </a:ext>
            </a:extLst>
          </p:cNvPr>
          <p:cNvCxnSpPr>
            <a:cxnSpLocks/>
          </p:cNvCxnSpPr>
          <p:nvPr/>
        </p:nvCxnSpPr>
        <p:spPr>
          <a:xfrm flipV="1">
            <a:off x="2084613" y="4687671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5-Point Star 98">
            <a:extLst>
              <a:ext uri="{FF2B5EF4-FFF2-40B4-BE49-F238E27FC236}">
                <a16:creationId xmlns:a16="http://schemas.microsoft.com/office/drawing/2014/main" id="{86E79B0A-77BC-ED4E-8A56-C1F4EA2B1B41}"/>
              </a:ext>
            </a:extLst>
          </p:cNvPr>
          <p:cNvSpPr/>
          <p:nvPr/>
        </p:nvSpPr>
        <p:spPr>
          <a:xfrm>
            <a:off x="2221648" y="45611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F5BF243-F458-6E46-962B-8AD920ECB2EA}"/>
              </a:ext>
            </a:extLst>
          </p:cNvPr>
          <p:cNvCxnSpPr>
            <a:cxnSpLocks/>
          </p:cNvCxnSpPr>
          <p:nvPr/>
        </p:nvCxnSpPr>
        <p:spPr>
          <a:xfrm flipV="1">
            <a:off x="3094723" y="4800894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5C94ACB-C78B-DF4C-ADBF-EB025B546DF4}"/>
              </a:ext>
            </a:extLst>
          </p:cNvPr>
          <p:cNvSpPr/>
          <p:nvPr/>
        </p:nvSpPr>
        <p:spPr>
          <a:xfrm>
            <a:off x="2816675" y="4427942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07F16BF-FEEC-E247-B91D-4F9E07C2D9CC}"/>
              </a:ext>
            </a:extLst>
          </p:cNvPr>
          <p:cNvCxnSpPr>
            <a:cxnSpLocks/>
          </p:cNvCxnSpPr>
          <p:nvPr/>
        </p:nvCxnSpPr>
        <p:spPr>
          <a:xfrm flipV="1">
            <a:off x="4835069" y="4705453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C442A629-44A5-D440-BB35-0CA8715B79BF}"/>
              </a:ext>
            </a:extLst>
          </p:cNvPr>
          <p:cNvSpPr/>
          <p:nvPr/>
        </p:nvSpPr>
        <p:spPr>
          <a:xfrm>
            <a:off x="4972104" y="4578905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11FF330-3ABF-3145-90D8-6B1FE32AD771}"/>
              </a:ext>
            </a:extLst>
          </p:cNvPr>
          <p:cNvCxnSpPr>
            <a:cxnSpLocks/>
          </p:cNvCxnSpPr>
          <p:nvPr/>
        </p:nvCxnSpPr>
        <p:spPr>
          <a:xfrm flipV="1">
            <a:off x="3227760" y="5365884"/>
            <a:ext cx="2232994" cy="1535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AAA049A-A458-C246-8A1C-9D686CE0C7D3}"/>
              </a:ext>
            </a:extLst>
          </p:cNvPr>
          <p:cNvSpPr/>
          <p:nvPr/>
        </p:nvSpPr>
        <p:spPr>
          <a:xfrm>
            <a:off x="2853909" y="5162238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4FC2C35-072B-0143-BC55-A0DBF93AE199}"/>
              </a:ext>
            </a:extLst>
          </p:cNvPr>
          <p:cNvSpPr/>
          <p:nvPr/>
        </p:nvSpPr>
        <p:spPr>
          <a:xfrm>
            <a:off x="3881677" y="5846025"/>
            <a:ext cx="1789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5C52539-F7F0-0440-BA75-B8AA8120E12C}"/>
              </a:ext>
            </a:extLst>
          </p:cNvPr>
          <p:cNvSpPr/>
          <p:nvPr/>
        </p:nvSpPr>
        <p:spPr>
          <a:xfrm>
            <a:off x="9768829" y="5851810"/>
            <a:ext cx="1739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60C7204-61B2-DB4C-9E82-73293D8C3932}"/>
              </a:ext>
            </a:extLst>
          </p:cNvPr>
          <p:cNvSpPr/>
          <p:nvPr/>
        </p:nvSpPr>
        <p:spPr>
          <a:xfrm>
            <a:off x="8277138" y="1830579"/>
            <a:ext cx="460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B-10 </a:t>
            </a:r>
            <a:r>
              <a:rPr lang="sv-SE" sz="2800" dirty="0" err="1">
                <a:latin typeface="Avenir Roman" panose="02000503020000020003" pitchFamily="2" charset="0"/>
              </a:rPr>
              <a:t>detector</a:t>
            </a:r>
            <a:endParaRPr lang="sv-SE" sz="2800" dirty="0">
              <a:latin typeface="Avenir Roman" panose="02000503020000020003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8B2E831-CAB4-DC46-B88D-50ED46506CCA}"/>
              </a:ext>
            </a:extLst>
          </p:cNvPr>
          <p:cNvSpPr/>
          <p:nvPr/>
        </p:nvSpPr>
        <p:spPr>
          <a:xfrm>
            <a:off x="3639189" y="2281029"/>
            <a:ext cx="266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Exchange He-3 </a:t>
            </a:r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He-4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4C1C676-1099-7444-8429-0C38D06892AD}"/>
              </a:ext>
            </a:extLst>
          </p:cNvPr>
          <p:cNvSpPr/>
          <p:nvPr/>
        </p:nvSpPr>
        <p:spPr>
          <a:xfrm>
            <a:off x="9850377" y="2292735"/>
            <a:ext cx="266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Remove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B-10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D2A9DB9-3B76-B844-9933-0053D91271E3}"/>
              </a:ext>
            </a:extLst>
          </p:cNvPr>
          <p:cNvCxnSpPr>
            <a:cxnSpLocks/>
          </p:cNvCxnSpPr>
          <p:nvPr/>
        </p:nvCxnSpPr>
        <p:spPr>
          <a:xfrm>
            <a:off x="8099110" y="5452566"/>
            <a:ext cx="2593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E0DF59A-7668-A444-BF88-1124BA541C45}"/>
              </a:ext>
            </a:extLst>
          </p:cNvPr>
          <p:cNvCxnSpPr>
            <a:cxnSpLocks/>
          </p:cNvCxnSpPr>
          <p:nvPr/>
        </p:nvCxnSpPr>
        <p:spPr>
          <a:xfrm flipV="1">
            <a:off x="6917024" y="5452566"/>
            <a:ext cx="1182086" cy="2059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37319936-1E86-A849-B8CE-DF2CFE31AE72}"/>
              </a:ext>
            </a:extLst>
          </p:cNvPr>
          <p:cNvSpPr/>
          <p:nvPr/>
        </p:nvSpPr>
        <p:spPr>
          <a:xfrm>
            <a:off x="80459" y="1075048"/>
            <a:ext cx="5992969" cy="5147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3AB3141-130B-FA40-B51B-4183CFF35B0A}"/>
              </a:ext>
            </a:extLst>
          </p:cNvPr>
          <p:cNvSpPr/>
          <p:nvPr/>
        </p:nvSpPr>
        <p:spPr>
          <a:xfrm>
            <a:off x="6137989" y="1069302"/>
            <a:ext cx="5992969" cy="5147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6615A3-81CB-4743-94F2-26619FE6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47</a:t>
            </a:fld>
            <a:endParaRPr lang="it-IT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4170A5C-92F3-2542-8C13-D2E2ABFF83CD}"/>
              </a:ext>
            </a:extLst>
          </p:cNvPr>
          <p:cNvSpPr/>
          <p:nvPr/>
        </p:nvSpPr>
        <p:spPr>
          <a:xfrm>
            <a:off x="6130873" y="1067027"/>
            <a:ext cx="5992969" cy="5147059"/>
          </a:xfrm>
          <a:prstGeom prst="rect">
            <a:avLst/>
          </a:prstGeom>
          <a:solidFill>
            <a:schemeClr val="bg1">
              <a:lumMod val="65000"/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 Box 7">
            <a:extLst>
              <a:ext uri="{FF2B5EF4-FFF2-40B4-BE49-F238E27FC236}">
                <a16:creationId xmlns:a16="http://schemas.microsoft.com/office/drawing/2014/main" id="{59CF314B-D1AA-D249-8F4D-FA041E40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29" y="607637"/>
            <a:ext cx="1219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Gas is </a:t>
            </a:r>
            <a:r>
              <a:rPr lang="sv-SE" dirty="0" err="1">
                <a:latin typeface="Avenir Roman" panose="02000503020000020003" pitchFamily="2" charset="0"/>
              </a:rPr>
              <a:t>main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component</a:t>
            </a:r>
            <a:r>
              <a:rPr lang="sv-SE" dirty="0">
                <a:latin typeface="Avenir Roman" panose="02000503020000020003" pitchFamily="2" charset="0"/>
              </a:rPr>
              <a:t>, </a:t>
            </a:r>
            <a:r>
              <a:rPr lang="sv-SE" dirty="0" err="1">
                <a:latin typeface="Avenir Roman" panose="02000503020000020003" pitchFamily="2" charset="0"/>
              </a:rPr>
              <a:t>then</a:t>
            </a:r>
            <a:r>
              <a:rPr lang="sv-SE" dirty="0">
                <a:latin typeface="Avenir Roman" panose="02000503020000020003" pitchFamily="2" charset="0"/>
              </a:rPr>
              <a:t> He-3 </a:t>
            </a:r>
            <a:r>
              <a:rPr lang="sv-SE" dirty="0" err="1">
                <a:latin typeface="Avenir Roman" panose="02000503020000020003" pitchFamily="2" charset="0"/>
              </a:rPr>
              <a:t>differs</a:t>
            </a:r>
            <a:r>
              <a:rPr lang="sv-SE" dirty="0">
                <a:latin typeface="Avenir Roman" panose="02000503020000020003" pitchFamily="2" charset="0"/>
              </a:rPr>
              <a:t> from B-10 …</a:t>
            </a:r>
          </a:p>
          <a:p>
            <a:pPr algn="ctr"/>
            <a:endParaRPr lang="sv-SE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pPr algn="ctr"/>
            <a:endParaRPr lang="sv-SE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90" name="Text Box 7">
            <a:extLst>
              <a:ext uri="{FF2B5EF4-FFF2-40B4-BE49-F238E27FC236}">
                <a16:creationId xmlns:a16="http://schemas.microsoft.com/office/drawing/2014/main" id="{F3E93EAC-463A-A74C-B6D6-5FEF64F60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825" y="519657"/>
            <a:ext cx="2817133" cy="40011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solidFill>
                  <a:srgbClr val="FF0000"/>
                </a:solidFill>
                <a:latin typeface="Avenir Roman" panose="02000503020000020003" pitchFamily="2" charset="0"/>
              </a:rPr>
              <a:t>Gas </a:t>
            </a:r>
            <a:r>
              <a:rPr lang="sv-SE" sz="20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dominates</a:t>
            </a:r>
            <a:endParaRPr lang="sv-SE" sz="20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77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A8A59054-F543-E341-A2C1-24C5F5071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 in He-3 </a:t>
            </a:r>
            <a:r>
              <a:rPr lang="sv-SE" sz="28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detectors</a:t>
            </a:r>
            <a:endParaRPr lang="sv-SE" sz="28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8640FE-669E-774E-B050-7D03AABE68ED}"/>
              </a:ext>
            </a:extLst>
          </p:cNvPr>
          <p:cNvSpPr/>
          <p:nvPr/>
        </p:nvSpPr>
        <p:spPr>
          <a:xfrm>
            <a:off x="1874337" y="270311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7E6101-FB67-3047-80BA-D464241C6D86}"/>
              </a:ext>
            </a:extLst>
          </p:cNvPr>
          <p:cNvSpPr/>
          <p:nvPr/>
        </p:nvSpPr>
        <p:spPr>
          <a:xfrm>
            <a:off x="1874337" y="3294137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E111A-4101-3542-9D5B-7BB42C16163B}"/>
              </a:ext>
            </a:extLst>
          </p:cNvPr>
          <p:cNvSpPr/>
          <p:nvPr/>
        </p:nvSpPr>
        <p:spPr>
          <a:xfrm>
            <a:off x="1874337" y="3883944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0E2EC-05C2-8B42-A955-456F0D1B68FE}"/>
              </a:ext>
            </a:extLst>
          </p:cNvPr>
          <p:cNvSpPr/>
          <p:nvPr/>
        </p:nvSpPr>
        <p:spPr>
          <a:xfrm>
            <a:off x="1874337" y="4474914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BB4E2E-2E0F-F841-BF74-207E24B35C22}"/>
              </a:ext>
            </a:extLst>
          </p:cNvPr>
          <p:cNvSpPr/>
          <p:nvPr/>
        </p:nvSpPr>
        <p:spPr>
          <a:xfrm>
            <a:off x="1874337" y="5064721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010128-782D-724F-B9E2-ADE1F068A1A8}"/>
              </a:ext>
            </a:extLst>
          </p:cNvPr>
          <p:cNvCxnSpPr>
            <a:cxnSpLocks/>
          </p:cNvCxnSpPr>
          <p:nvPr/>
        </p:nvCxnSpPr>
        <p:spPr>
          <a:xfrm>
            <a:off x="1640421" y="2686588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1CE5A00-B358-0148-8585-6B0194F0BDA1}"/>
              </a:ext>
            </a:extLst>
          </p:cNvPr>
          <p:cNvSpPr/>
          <p:nvPr/>
        </p:nvSpPr>
        <p:spPr>
          <a:xfrm rot="16200000">
            <a:off x="941300" y="3154877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E02F41-ECD2-8A47-9048-20446BA5E9F2}"/>
              </a:ext>
            </a:extLst>
          </p:cNvPr>
          <p:cNvSpPr/>
          <p:nvPr/>
        </p:nvSpPr>
        <p:spPr>
          <a:xfrm>
            <a:off x="1923761" y="2807481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DF3E85-1B64-EB49-BBED-966F9CFC1ABA}"/>
              </a:ext>
            </a:extLst>
          </p:cNvPr>
          <p:cNvSpPr/>
          <p:nvPr/>
        </p:nvSpPr>
        <p:spPr>
          <a:xfrm>
            <a:off x="365239" y="5857049"/>
            <a:ext cx="2828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>
                <a:latin typeface="Avenir Roman" panose="02000503020000020003" pitchFamily="2" charset="0"/>
              </a:rPr>
              <a:t>+(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conversion+detection</a:t>
            </a:r>
            <a:r>
              <a:rPr lang="sv-SE" sz="1400" dirty="0">
                <a:latin typeface="Avenir Roman" panose="02000503020000020003" pitchFamily="2" charset="0"/>
              </a:rPr>
              <a:t>)</a:t>
            </a:r>
            <a:endParaRPr lang="en-GB" sz="1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8661B5-83A8-C649-9A04-7E1B9FEA790C}"/>
              </a:ext>
            </a:extLst>
          </p:cNvPr>
          <p:cNvSpPr/>
          <p:nvPr/>
        </p:nvSpPr>
        <p:spPr>
          <a:xfrm>
            <a:off x="1892015" y="3417767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He-3</a:t>
            </a:r>
            <a:endParaRPr lang="en-GB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A0B47F-3538-3F4E-8380-3AAAD19BF13A}"/>
              </a:ext>
            </a:extLst>
          </p:cNvPr>
          <p:cNvSpPr/>
          <p:nvPr/>
        </p:nvSpPr>
        <p:spPr>
          <a:xfrm>
            <a:off x="2408330" y="1827641"/>
            <a:ext cx="2664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He-3</a:t>
            </a:r>
            <a:r>
              <a:rPr lang="sv-SE" sz="2800" dirty="0">
                <a:latin typeface="Avenir Roman" panose="02000503020000020003" pitchFamily="2" charset="0"/>
              </a:rPr>
              <a:t> </a:t>
            </a:r>
            <a:r>
              <a:rPr lang="sv-SE" sz="2800" dirty="0" err="1">
                <a:solidFill>
                  <a:srgbClr val="0B24FB"/>
                </a:solidFill>
                <a:latin typeface="Avenir Roman" panose="02000503020000020003" pitchFamily="2" charset="0"/>
              </a:rPr>
              <a:t>detector</a:t>
            </a:r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 	 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FC764A-8B64-ED40-9718-81CAF577E11B}"/>
              </a:ext>
            </a:extLst>
          </p:cNvPr>
          <p:cNvCxnSpPr>
            <a:cxnSpLocks/>
          </p:cNvCxnSpPr>
          <p:nvPr/>
        </p:nvCxnSpPr>
        <p:spPr>
          <a:xfrm>
            <a:off x="610384" y="5373562"/>
            <a:ext cx="1470071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392A0B6-1EDF-2645-90F6-D268F77ABC4A}"/>
              </a:ext>
            </a:extLst>
          </p:cNvPr>
          <p:cNvSpPr/>
          <p:nvPr/>
        </p:nvSpPr>
        <p:spPr>
          <a:xfrm>
            <a:off x="325923" y="521445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26" name="5-Point Star 25">
            <a:extLst>
              <a:ext uri="{FF2B5EF4-FFF2-40B4-BE49-F238E27FC236}">
                <a16:creationId xmlns:a16="http://schemas.microsoft.com/office/drawing/2014/main" id="{6107F0BC-5551-954B-9477-72B57883EB24}"/>
              </a:ext>
            </a:extLst>
          </p:cNvPr>
          <p:cNvSpPr/>
          <p:nvPr/>
        </p:nvSpPr>
        <p:spPr>
          <a:xfrm>
            <a:off x="2030836" y="5215974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7D6BF1D-CCDF-044F-B2B1-387350C93051}"/>
              </a:ext>
            </a:extLst>
          </p:cNvPr>
          <p:cNvSpPr/>
          <p:nvPr/>
        </p:nvSpPr>
        <p:spPr>
          <a:xfrm>
            <a:off x="2747212" y="1178189"/>
            <a:ext cx="175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Avenir Roman" panose="02000503020000020003" pitchFamily="2" charset="0"/>
              </a:rPr>
              <a:t>Recoil</a:t>
            </a:r>
            <a:r>
              <a:rPr lang="sv-SE" dirty="0">
                <a:latin typeface="Avenir Roman" panose="02000503020000020003" pitchFamily="2" charset="0"/>
              </a:rPr>
              <a:t> on He-3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E8F94A-4932-7347-B4A5-DD142F6F120B}"/>
              </a:ext>
            </a:extLst>
          </p:cNvPr>
          <p:cNvSpPr/>
          <p:nvPr/>
        </p:nvSpPr>
        <p:spPr>
          <a:xfrm>
            <a:off x="4618108" y="2698160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3828AB-FF16-D440-8209-BEDDFB1A30E1}"/>
              </a:ext>
            </a:extLst>
          </p:cNvPr>
          <p:cNvSpPr/>
          <p:nvPr/>
        </p:nvSpPr>
        <p:spPr>
          <a:xfrm>
            <a:off x="4618108" y="3289185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8624D7-6A6F-7B4C-9EAB-5B3DA69A5DCF}"/>
              </a:ext>
            </a:extLst>
          </p:cNvPr>
          <p:cNvSpPr/>
          <p:nvPr/>
        </p:nvSpPr>
        <p:spPr>
          <a:xfrm>
            <a:off x="4618108" y="3878992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2A8B96-0473-394A-8869-234FE4294604}"/>
              </a:ext>
            </a:extLst>
          </p:cNvPr>
          <p:cNvSpPr/>
          <p:nvPr/>
        </p:nvSpPr>
        <p:spPr>
          <a:xfrm>
            <a:off x="4618108" y="4469962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367D6D-771F-CA48-8F8C-4935DD8CDCA7}"/>
              </a:ext>
            </a:extLst>
          </p:cNvPr>
          <p:cNvSpPr/>
          <p:nvPr/>
        </p:nvSpPr>
        <p:spPr>
          <a:xfrm>
            <a:off x="4618108" y="5059769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8CD77FA-BBA9-0445-BB99-CB848DB8BBD7}"/>
              </a:ext>
            </a:extLst>
          </p:cNvPr>
          <p:cNvCxnSpPr>
            <a:cxnSpLocks/>
          </p:cNvCxnSpPr>
          <p:nvPr/>
        </p:nvCxnSpPr>
        <p:spPr>
          <a:xfrm>
            <a:off x="4384192" y="268163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F998E10-0238-3F48-AE22-F86DE8A5770C}"/>
              </a:ext>
            </a:extLst>
          </p:cNvPr>
          <p:cNvSpPr/>
          <p:nvPr/>
        </p:nvSpPr>
        <p:spPr>
          <a:xfrm>
            <a:off x="4667532" y="280252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8E8106-894E-B946-937E-66DA32E85B6A}"/>
              </a:ext>
            </a:extLst>
          </p:cNvPr>
          <p:cNvSpPr/>
          <p:nvPr/>
        </p:nvSpPr>
        <p:spPr>
          <a:xfrm>
            <a:off x="4635786" y="3412815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He-4</a:t>
            </a:r>
            <a:endParaRPr lang="en-GB" sz="16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96EE07-5699-804D-AC66-63FE8C498152}"/>
              </a:ext>
            </a:extLst>
          </p:cNvPr>
          <p:cNvCxnSpPr>
            <a:cxnSpLocks/>
          </p:cNvCxnSpPr>
          <p:nvPr/>
        </p:nvCxnSpPr>
        <p:spPr>
          <a:xfrm flipV="1">
            <a:off x="344267" y="4783112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919E5F3-1EE5-3A46-8451-F7F809B05A71}"/>
              </a:ext>
            </a:extLst>
          </p:cNvPr>
          <p:cNvSpPr/>
          <p:nvPr/>
        </p:nvSpPr>
        <p:spPr>
          <a:xfrm>
            <a:off x="66219" y="4410160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846BEFE-1857-0844-A0B9-1A8914B4014A}"/>
              </a:ext>
            </a:extLst>
          </p:cNvPr>
          <p:cNvCxnSpPr>
            <a:cxnSpLocks/>
          </p:cNvCxnSpPr>
          <p:nvPr/>
        </p:nvCxnSpPr>
        <p:spPr>
          <a:xfrm flipV="1">
            <a:off x="2084613" y="4687671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2B297582-CDA6-7E40-88DD-5AF766E210A7}"/>
              </a:ext>
            </a:extLst>
          </p:cNvPr>
          <p:cNvSpPr/>
          <p:nvPr/>
        </p:nvSpPr>
        <p:spPr>
          <a:xfrm>
            <a:off x="2221648" y="45611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E9E0435-09F7-954F-B862-C1D4D7A35709}"/>
              </a:ext>
            </a:extLst>
          </p:cNvPr>
          <p:cNvCxnSpPr>
            <a:cxnSpLocks/>
          </p:cNvCxnSpPr>
          <p:nvPr/>
        </p:nvCxnSpPr>
        <p:spPr>
          <a:xfrm flipV="1">
            <a:off x="3094723" y="4800894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C9F160A-6520-B342-842F-6F1955F393CC}"/>
              </a:ext>
            </a:extLst>
          </p:cNvPr>
          <p:cNvSpPr/>
          <p:nvPr/>
        </p:nvSpPr>
        <p:spPr>
          <a:xfrm>
            <a:off x="2816675" y="4427942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87D38BF-3ED9-C047-8D53-2D316233FB2D}"/>
              </a:ext>
            </a:extLst>
          </p:cNvPr>
          <p:cNvCxnSpPr>
            <a:cxnSpLocks/>
          </p:cNvCxnSpPr>
          <p:nvPr/>
        </p:nvCxnSpPr>
        <p:spPr>
          <a:xfrm flipV="1">
            <a:off x="4835069" y="4705453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5-Point Star 42">
            <a:extLst>
              <a:ext uri="{FF2B5EF4-FFF2-40B4-BE49-F238E27FC236}">
                <a16:creationId xmlns:a16="http://schemas.microsoft.com/office/drawing/2014/main" id="{F1F403C6-5EB7-5C4C-B814-BB7BC42FE868}"/>
              </a:ext>
            </a:extLst>
          </p:cNvPr>
          <p:cNvSpPr/>
          <p:nvPr/>
        </p:nvSpPr>
        <p:spPr>
          <a:xfrm>
            <a:off x="4972104" y="4578905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1753615-5965-AD47-8442-499A598436DE}"/>
              </a:ext>
            </a:extLst>
          </p:cNvPr>
          <p:cNvCxnSpPr>
            <a:cxnSpLocks/>
          </p:cNvCxnSpPr>
          <p:nvPr/>
        </p:nvCxnSpPr>
        <p:spPr>
          <a:xfrm flipV="1">
            <a:off x="3227760" y="5365884"/>
            <a:ext cx="2232994" cy="1535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F2B62B31-B141-034C-838B-09C89A743AF0}"/>
              </a:ext>
            </a:extLst>
          </p:cNvPr>
          <p:cNvSpPr/>
          <p:nvPr/>
        </p:nvSpPr>
        <p:spPr>
          <a:xfrm>
            <a:off x="2853909" y="5162238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1368875-65A0-E54A-AC72-825E18E6AB71}"/>
              </a:ext>
            </a:extLst>
          </p:cNvPr>
          <p:cNvSpPr/>
          <p:nvPr/>
        </p:nvSpPr>
        <p:spPr>
          <a:xfrm>
            <a:off x="3881677" y="5846025"/>
            <a:ext cx="1789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156FDB9-9A54-8941-AB22-41F78A5DFC96}"/>
              </a:ext>
            </a:extLst>
          </p:cNvPr>
          <p:cNvSpPr txBox="1"/>
          <p:nvPr/>
        </p:nvSpPr>
        <p:spPr>
          <a:xfrm>
            <a:off x="7747023" y="1355088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He-4</a:t>
            </a:r>
          </a:p>
          <a:p>
            <a:pPr algn="ctr"/>
            <a:r>
              <a:rPr lang="en-GB" dirty="0">
                <a:latin typeface="Avenir Roman" panose="02000503020000020003" pitchFamily="2" charset="0"/>
              </a:rPr>
              <a:t>10bar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09F7BD-4790-D14A-8F5F-545D655C886B}"/>
              </a:ext>
            </a:extLst>
          </p:cNvPr>
          <p:cNvSpPr txBox="1"/>
          <p:nvPr/>
        </p:nvSpPr>
        <p:spPr>
          <a:xfrm>
            <a:off x="8587657" y="1362855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He-3</a:t>
            </a:r>
          </a:p>
          <a:p>
            <a:pPr algn="ctr"/>
            <a:r>
              <a:rPr lang="en-GB" dirty="0">
                <a:latin typeface="Avenir Roman" panose="02000503020000020003" pitchFamily="2" charset="0"/>
              </a:rPr>
              <a:t>10bar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D06EB9-CB23-3E4B-9E02-3E5C02DC3EA7}"/>
              </a:ext>
            </a:extLst>
          </p:cNvPr>
          <p:cNvSpPr txBox="1"/>
          <p:nvPr/>
        </p:nvSpPr>
        <p:spPr>
          <a:xfrm>
            <a:off x="9470308" y="1362854"/>
            <a:ext cx="684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He-4</a:t>
            </a:r>
          </a:p>
          <a:p>
            <a:pPr algn="ctr"/>
            <a:r>
              <a:rPr lang="en-GB" dirty="0">
                <a:latin typeface="Avenir Roman" panose="02000503020000020003" pitchFamily="2" charset="0"/>
              </a:rPr>
              <a:t>5bar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D8F184-A326-7F44-A061-C1F7C2BE40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57910" y="1655417"/>
            <a:ext cx="4167638" cy="486759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823C5A4D-1DB5-DC44-8766-AF29C3E2193A}"/>
              </a:ext>
            </a:extLst>
          </p:cNvPr>
          <p:cNvSpPr/>
          <p:nvPr/>
        </p:nvSpPr>
        <p:spPr>
          <a:xfrm>
            <a:off x="3639189" y="2281029"/>
            <a:ext cx="266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Exchange He-3 </a:t>
            </a:r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He-4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F83DC19-5689-144B-B5FE-78D98530AAED}"/>
              </a:ext>
            </a:extLst>
          </p:cNvPr>
          <p:cNvSpPr/>
          <p:nvPr/>
        </p:nvSpPr>
        <p:spPr>
          <a:xfrm>
            <a:off x="80459" y="1075048"/>
            <a:ext cx="5992969" cy="5147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945551-5BDA-9D4E-ABC8-2829FB1C343D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6F5222-3250-3544-96C0-D34CBB3F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48</a:t>
            </a:fld>
            <a:endParaRPr lang="it-IT"/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A3B6F95A-6964-1B49-AF88-DBF33D8F0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2" y="551288"/>
            <a:ext cx="95736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400" dirty="0">
                <a:latin typeface="Avenir Roman" panose="02000503020000020003" pitchFamily="2" charset="0"/>
              </a:rPr>
              <a:t>*</a:t>
            </a:r>
            <a:r>
              <a:rPr lang="sv-SE" sz="1600" dirty="0" err="1">
                <a:latin typeface="Avenir Roman" panose="02000503020000020003" pitchFamily="2" charset="0"/>
              </a:rPr>
              <a:t>Thanks</a:t>
            </a:r>
            <a:r>
              <a:rPr lang="sv-SE" sz="1600" dirty="0">
                <a:latin typeface="Avenir Roman" panose="02000503020000020003" pitchFamily="2" charset="0"/>
              </a:rPr>
              <a:t> to Toshiba/Canon </a:t>
            </a:r>
            <a:r>
              <a:rPr lang="sv-SE" sz="1600" dirty="0" err="1">
                <a:latin typeface="Avenir Roman" panose="02000503020000020003" pitchFamily="2" charset="0"/>
              </a:rPr>
              <a:t>Electron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Tubes</a:t>
            </a:r>
            <a:r>
              <a:rPr lang="sv-SE" sz="1600" dirty="0">
                <a:latin typeface="Avenir Roman" panose="02000503020000020003" pitchFamily="2" charset="0"/>
              </a:rPr>
              <a:t> &amp; </a:t>
            </a:r>
            <a:r>
              <a:rPr lang="sv-SE" sz="1600" dirty="0" err="1">
                <a:latin typeface="Avenir Roman" panose="02000503020000020003" pitchFamily="2" charset="0"/>
              </a:rPr>
              <a:t>Devices</a:t>
            </a:r>
            <a:r>
              <a:rPr lang="sv-SE" sz="1600" dirty="0">
                <a:latin typeface="Avenir Roman" panose="02000503020000020003" pitchFamily="2" charset="0"/>
              </a:rPr>
              <a:t> Co. LTD for the He-4 </a:t>
            </a:r>
            <a:r>
              <a:rPr lang="sv-SE" sz="1600" dirty="0" err="1">
                <a:latin typeface="Avenir Roman" panose="02000503020000020003" pitchFamily="2" charset="0"/>
              </a:rPr>
              <a:t>tubes</a:t>
            </a:r>
            <a:r>
              <a:rPr lang="sv-SE" sz="1600" dirty="0">
                <a:latin typeface="Avenir Roman" panose="02000503020000020003" pitchFamily="2" charset="0"/>
              </a:rPr>
              <a:t>.  </a:t>
            </a:r>
            <a:endParaRPr lang="sv-SE" sz="1400" dirty="0">
              <a:latin typeface="Avenir Roman" panose="02000503020000020003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E7148C-63A9-3B4C-8129-2AF9CA3D7DCA}"/>
              </a:ext>
            </a:extLst>
          </p:cNvPr>
          <p:cNvSpPr txBox="1"/>
          <p:nvPr/>
        </p:nvSpPr>
        <p:spPr>
          <a:xfrm>
            <a:off x="7747023" y="5627255"/>
            <a:ext cx="305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Avenir Roman" panose="02000503020000020003" pitchFamily="2" charset="0"/>
              </a:rPr>
              <a:t>Dimensions:</a:t>
            </a:r>
          </a:p>
          <a:p>
            <a:pPr algn="ctr"/>
            <a:r>
              <a:rPr lang="en-GB" sz="1600" dirty="0">
                <a:latin typeface="Avenir Roman" panose="02000503020000020003" pitchFamily="2" charset="0"/>
              </a:rPr>
              <a:t>2.54mm diam. x 250mm length</a:t>
            </a:r>
          </a:p>
        </p:txBody>
      </p:sp>
    </p:spTree>
    <p:extLst>
      <p:ext uri="{BB962C8B-B14F-4D97-AF65-F5344CB8AC3E}">
        <p14:creationId xmlns:p14="http://schemas.microsoft.com/office/powerpoint/2010/main" val="29161918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2" name="Text Box 7">
            <a:extLst>
              <a:ext uri="{FF2B5EF4-FFF2-40B4-BE49-F238E27FC236}">
                <a16:creationId xmlns:a16="http://schemas.microsoft.com/office/drawing/2014/main" id="{4840CE25-91A2-D24E-86D0-C5260D087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 in He-3 </a:t>
            </a:r>
            <a:r>
              <a:rPr lang="sv-SE" sz="28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detectors</a:t>
            </a:r>
            <a:endParaRPr lang="sv-SE" sz="28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8897D9-CC0C-1545-81A2-DF875D802429}"/>
              </a:ext>
            </a:extLst>
          </p:cNvPr>
          <p:cNvSpPr/>
          <p:nvPr/>
        </p:nvSpPr>
        <p:spPr>
          <a:xfrm>
            <a:off x="-16300" y="532510"/>
            <a:ext cx="1220830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Exchanging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He-3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He-4 is a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good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approximation to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evaluate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the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sensitivity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of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He-3 to fast 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F35BCD-95EA-A14C-8292-DC103131F38D}"/>
              </a:ext>
            </a:extLst>
          </p:cNvPr>
          <p:cNvGrpSpPr/>
          <p:nvPr/>
        </p:nvGrpSpPr>
        <p:grpSpPr>
          <a:xfrm>
            <a:off x="182472" y="2258333"/>
            <a:ext cx="2503680" cy="1115255"/>
            <a:chOff x="6757416" y="2039425"/>
            <a:chExt cx="2503680" cy="111525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ABA865-3349-F849-93BA-3A8B061B6B9E}"/>
                </a:ext>
              </a:extLst>
            </p:cNvPr>
            <p:cNvSpPr/>
            <p:nvPr/>
          </p:nvSpPr>
          <p:spPr>
            <a:xfrm>
              <a:off x="6950405" y="2636384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B2F912-FEE2-B444-80B2-E0310C1D2F30}"/>
                </a:ext>
              </a:extLst>
            </p:cNvPr>
            <p:cNvCxnSpPr>
              <a:cxnSpLocks/>
            </p:cNvCxnSpPr>
            <p:nvPr/>
          </p:nvCxnSpPr>
          <p:spPr>
            <a:xfrm>
              <a:off x="7142811" y="2699290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586B4BE-CF3F-EB49-B880-7B349DE03F98}"/>
                </a:ext>
              </a:extLst>
            </p:cNvPr>
            <p:cNvSpPr/>
            <p:nvPr/>
          </p:nvSpPr>
          <p:spPr>
            <a:xfrm>
              <a:off x="7773770" y="2543842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DDBD2DE-FEAC-4C4A-B1B3-B394A58FD3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868" y="2454955"/>
              <a:ext cx="451378" cy="1471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12C0CA7-7443-7347-BA95-E28F630C3671}"/>
                </a:ext>
              </a:extLst>
            </p:cNvPr>
            <p:cNvSpPr/>
            <p:nvPr/>
          </p:nvSpPr>
          <p:spPr>
            <a:xfrm>
              <a:off x="8585027" y="2221768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CEA3A27-D95A-FD41-85F8-3E16B38828A4}"/>
                </a:ext>
              </a:extLst>
            </p:cNvPr>
            <p:cNvCxnSpPr>
              <a:cxnSpLocks/>
            </p:cNvCxnSpPr>
            <p:nvPr/>
          </p:nvCxnSpPr>
          <p:spPr>
            <a:xfrm>
              <a:off x="8119228" y="2847999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F41445-7B1D-7348-8B0E-53CD33BC7E8F}"/>
                </a:ext>
              </a:extLst>
            </p:cNvPr>
            <p:cNvSpPr txBox="1"/>
            <p:nvPr/>
          </p:nvSpPr>
          <p:spPr>
            <a:xfrm>
              <a:off x="6857474" y="22998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7FF82D-E347-8D44-8CDB-D9279681E21A}"/>
                </a:ext>
              </a:extLst>
            </p:cNvPr>
            <p:cNvSpPr txBox="1"/>
            <p:nvPr/>
          </p:nvSpPr>
          <p:spPr>
            <a:xfrm>
              <a:off x="8436491" y="261279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409E7C-FBF1-094A-BB0B-E640232094BC}"/>
                </a:ext>
              </a:extLst>
            </p:cNvPr>
            <p:cNvSpPr txBox="1"/>
            <p:nvPr/>
          </p:nvSpPr>
          <p:spPr>
            <a:xfrm>
              <a:off x="8866436" y="221346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X’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04E773-59A6-AD4B-9A6B-F2995F308750}"/>
                </a:ext>
              </a:extLst>
            </p:cNvPr>
            <p:cNvSpPr txBox="1"/>
            <p:nvPr/>
          </p:nvSpPr>
          <p:spPr>
            <a:xfrm>
              <a:off x="7773770" y="225311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C8F3501-B4E8-594F-BC06-A139B96BF652}"/>
                </a:ext>
              </a:extLst>
            </p:cNvPr>
            <p:cNvSpPr/>
            <p:nvPr/>
          </p:nvSpPr>
          <p:spPr>
            <a:xfrm>
              <a:off x="8537187" y="2902112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5F344B-99F1-FF49-873F-618B8E96B581}"/>
                </a:ext>
              </a:extLst>
            </p:cNvPr>
            <p:cNvSpPr/>
            <p:nvPr/>
          </p:nvSpPr>
          <p:spPr>
            <a:xfrm>
              <a:off x="6757416" y="2039425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AD0445-E39B-7F44-B470-679E3B6F70D7}"/>
              </a:ext>
            </a:extLst>
          </p:cNvPr>
          <p:cNvGrpSpPr/>
          <p:nvPr/>
        </p:nvGrpSpPr>
        <p:grpSpPr>
          <a:xfrm>
            <a:off x="202542" y="3831387"/>
            <a:ext cx="2503680" cy="1115255"/>
            <a:chOff x="6757416" y="3291949"/>
            <a:chExt cx="2503680" cy="111525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671DB52-817E-634D-9061-C3329BD5D905}"/>
                </a:ext>
              </a:extLst>
            </p:cNvPr>
            <p:cNvSpPr/>
            <p:nvPr/>
          </p:nvSpPr>
          <p:spPr>
            <a:xfrm>
              <a:off x="6993335" y="3830711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C0F3346-9249-8F47-A924-2651C30E082A}"/>
                </a:ext>
              </a:extLst>
            </p:cNvPr>
            <p:cNvCxnSpPr>
              <a:cxnSpLocks/>
            </p:cNvCxnSpPr>
            <p:nvPr/>
          </p:nvCxnSpPr>
          <p:spPr>
            <a:xfrm>
              <a:off x="7185741" y="3893617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461827-697F-B949-9489-17674389E149}"/>
                </a:ext>
              </a:extLst>
            </p:cNvPr>
            <p:cNvSpPr/>
            <p:nvPr/>
          </p:nvSpPr>
          <p:spPr>
            <a:xfrm>
              <a:off x="7755283" y="3743088"/>
              <a:ext cx="325098" cy="310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9AC494C-BB55-2244-BA8D-060AA6B76B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0381" y="3675840"/>
              <a:ext cx="459262" cy="1254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745CF1-9526-8948-B65F-702DDF7C7F46}"/>
                </a:ext>
              </a:extLst>
            </p:cNvPr>
            <p:cNvSpPr/>
            <p:nvPr/>
          </p:nvSpPr>
          <p:spPr>
            <a:xfrm>
              <a:off x="8541338" y="3475330"/>
              <a:ext cx="325098" cy="3108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51055D-30EA-FB4F-AC0A-84BFF272C951}"/>
                </a:ext>
              </a:extLst>
            </p:cNvPr>
            <p:cNvSpPr txBox="1"/>
            <p:nvPr/>
          </p:nvSpPr>
          <p:spPr>
            <a:xfrm>
              <a:off x="6900404" y="34941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13850B-3F95-1D4D-92F8-FB6C8E26E07D}"/>
                </a:ext>
              </a:extLst>
            </p:cNvPr>
            <p:cNvSpPr txBox="1"/>
            <p:nvPr/>
          </p:nvSpPr>
          <p:spPr>
            <a:xfrm>
              <a:off x="8813517" y="3462875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Y’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FC38BA-129E-1645-B55F-2504C6B642A8}"/>
                </a:ext>
              </a:extLst>
            </p:cNvPr>
            <p:cNvSpPr txBox="1"/>
            <p:nvPr/>
          </p:nvSpPr>
          <p:spPr>
            <a:xfrm>
              <a:off x="7755283" y="345236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F207026-6C33-E846-8CA9-C4E7061458C2}"/>
                </a:ext>
              </a:extLst>
            </p:cNvPr>
            <p:cNvCxnSpPr>
              <a:cxnSpLocks/>
            </p:cNvCxnSpPr>
            <p:nvPr/>
          </p:nvCxnSpPr>
          <p:spPr>
            <a:xfrm>
              <a:off x="8080381" y="4034377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F34882-7833-CD41-9690-8B3E83DE7A99}"/>
                </a:ext>
              </a:extLst>
            </p:cNvPr>
            <p:cNvSpPr txBox="1"/>
            <p:nvPr/>
          </p:nvSpPr>
          <p:spPr>
            <a:xfrm>
              <a:off x="8397644" y="379917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BC3A1C-9006-AF4B-BD71-7F56EE669B53}"/>
                </a:ext>
              </a:extLst>
            </p:cNvPr>
            <p:cNvSpPr/>
            <p:nvPr/>
          </p:nvSpPr>
          <p:spPr>
            <a:xfrm>
              <a:off x="8498340" y="4088490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E4C4D4E-EF8A-8E44-94CE-8A2AE215F55E}"/>
                </a:ext>
              </a:extLst>
            </p:cNvPr>
            <p:cNvSpPr/>
            <p:nvPr/>
          </p:nvSpPr>
          <p:spPr>
            <a:xfrm>
              <a:off x="6757416" y="3291949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BE8DFD8-8444-6D48-8887-EE44D034EAED}"/>
              </a:ext>
            </a:extLst>
          </p:cNvPr>
          <p:cNvSpPr/>
          <p:nvPr/>
        </p:nvSpPr>
        <p:spPr>
          <a:xfrm>
            <a:off x="954052" y="1948935"/>
            <a:ext cx="81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Recoil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CDF0E4-55EA-5644-836D-C45B9D731EEA}"/>
              </a:ext>
            </a:extLst>
          </p:cNvPr>
          <p:cNvSpPr/>
          <p:nvPr/>
        </p:nvSpPr>
        <p:spPr>
          <a:xfrm>
            <a:off x="759159" y="3478212"/>
            <a:ext cx="135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Absorption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E472BD-9FED-454C-9D3D-C2419B5076EA}"/>
              </a:ext>
            </a:extLst>
          </p:cNvPr>
          <p:cNvSpPr/>
          <p:nvPr/>
        </p:nvSpPr>
        <p:spPr>
          <a:xfrm>
            <a:off x="1000690" y="148823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solidFill>
                  <a:srgbClr val="FF0000"/>
                </a:solidFill>
                <a:latin typeface="Avenir Roman" panose="02000503020000020003" pitchFamily="2" charset="0"/>
              </a:rPr>
              <a:t>He-3 </a:t>
            </a:r>
            <a:endParaRPr lang="en-GB" u="sng" dirty="0">
              <a:solidFill>
                <a:srgbClr val="FF0000"/>
              </a:solidFill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EC1864E-0496-C64D-90AE-6646A0ABDD9D}"/>
              </a:ext>
            </a:extLst>
          </p:cNvPr>
          <p:cNvGrpSpPr/>
          <p:nvPr/>
        </p:nvGrpSpPr>
        <p:grpSpPr>
          <a:xfrm>
            <a:off x="9547698" y="2258333"/>
            <a:ext cx="2503680" cy="1115255"/>
            <a:chOff x="6757416" y="2039425"/>
            <a:chExt cx="2503680" cy="1115255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25901F5-5E7C-8E4E-92D6-C59690F52EE6}"/>
                </a:ext>
              </a:extLst>
            </p:cNvPr>
            <p:cNvSpPr/>
            <p:nvPr/>
          </p:nvSpPr>
          <p:spPr>
            <a:xfrm>
              <a:off x="6950405" y="2636384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B45D763-D4E0-EA48-9C30-7D7342598F8F}"/>
                </a:ext>
              </a:extLst>
            </p:cNvPr>
            <p:cNvCxnSpPr>
              <a:cxnSpLocks/>
            </p:cNvCxnSpPr>
            <p:nvPr/>
          </p:nvCxnSpPr>
          <p:spPr>
            <a:xfrm>
              <a:off x="7142811" y="2699290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FF6E549-2C8D-5E4C-B9BF-BBB621C143F7}"/>
                </a:ext>
              </a:extLst>
            </p:cNvPr>
            <p:cNvSpPr/>
            <p:nvPr/>
          </p:nvSpPr>
          <p:spPr>
            <a:xfrm>
              <a:off x="7773770" y="2543842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86763CC-4F67-A144-8774-FDF4F3842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868" y="2454955"/>
              <a:ext cx="451378" cy="1471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D6773A6-5BBB-D84C-93A6-1B304C632B8F}"/>
                </a:ext>
              </a:extLst>
            </p:cNvPr>
            <p:cNvSpPr/>
            <p:nvPr/>
          </p:nvSpPr>
          <p:spPr>
            <a:xfrm>
              <a:off x="8585027" y="2221768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1863D8D-B773-C047-A537-CAC32CBBAF2F}"/>
                </a:ext>
              </a:extLst>
            </p:cNvPr>
            <p:cNvCxnSpPr>
              <a:cxnSpLocks/>
            </p:cNvCxnSpPr>
            <p:nvPr/>
          </p:nvCxnSpPr>
          <p:spPr>
            <a:xfrm>
              <a:off x="8119228" y="2847999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6AEBE98-5C94-9346-82DA-E6F9DD4CC264}"/>
                </a:ext>
              </a:extLst>
            </p:cNvPr>
            <p:cNvSpPr txBox="1"/>
            <p:nvPr/>
          </p:nvSpPr>
          <p:spPr>
            <a:xfrm>
              <a:off x="6857474" y="22998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DBEF1CD-C8CB-A147-AF1D-1D8D3114FD6F}"/>
                </a:ext>
              </a:extLst>
            </p:cNvPr>
            <p:cNvSpPr txBox="1"/>
            <p:nvPr/>
          </p:nvSpPr>
          <p:spPr>
            <a:xfrm>
              <a:off x="8436491" y="261279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329ADC8-6A7A-9149-8797-8DB7C648ADBB}"/>
                </a:ext>
              </a:extLst>
            </p:cNvPr>
            <p:cNvSpPr txBox="1"/>
            <p:nvPr/>
          </p:nvSpPr>
          <p:spPr>
            <a:xfrm>
              <a:off x="8866436" y="221346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X’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68B10AB-3823-1D40-8FC0-5E8CD58D1444}"/>
                </a:ext>
              </a:extLst>
            </p:cNvPr>
            <p:cNvSpPr txBox="1"/>
            <p:nvPr/>
          </p:nvSpPr>
          <p:spPr>
            <a:xfrm>
              <a:off x="7773770" y="225311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5B56D99-1EB6-444D-B731-88B3C55CEB4D}"/>
                </a:ext>
              </a:extLst>
            </p:cNvPr>
            <p:cNvSpPr/>
            <p:nvPr/>
          </p:nvSpPr>
          <p:spPr>
            <a:xfrm>
              <a:off x="8537187" y="2902112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AB5CE50-CDFA-E74A-970A-0435EA962324}"/>
                </a:ext>
              </a:extLst>
            </p:cNvPr>
            <p:cNvSpPr/>
            <p:nvPr/>
          </p:nvSpPr>
          <p:spPr>
            <a:xfrm>
              <a:off x="6757416" y="2039425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02B9B3-7F54-F649-8305-FC321B464D97}"/>
              </a:ext>
            </a:extLst>
          </p:cNvPr>
          <p:cNvSpPr/>
          <p:nvPr/>
        </p:nvSpPr>
        <p:spPr>
          <a:xfrm>
            <a:off x="10319278" y="1948935"/>
            <a:ext cx="81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Recoil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7647A58-A24C-DB47-930D-D95AB2AAB85A}"/>
              </a:ext>
            </a:extLst>
          </p:cNvPr>
          <p:cNvSpPr/>
          <p:nvPr/>
        </p:nvSpPr>
        <p:spPr>
          <a:xfrm>
            <a:off x="10365916" y="148823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solidFill>
                  <a:srgbClr val="00B0F0"/>
                </a:solidFill>
                <a:latin typeface="Avenir Roman" panose="02000503020000020003" pitchFamily="2" charset="0"/>
              </a:rPr>
              <a:t>He-4 </a:t>
            </a:r>
            <a:endParaRPr lang="en-GB" u="sng" dirty="0">
              <a:solidFill>
                <a:srgbClr val="00B0F0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E872FF8-2359-1949-9ADB-8A3E75C0DBDF}"/>
              </a:ext>
            </a:extLst>
          </p:cNvPr>
          <p:cNvSpPr/>
          <p:nvPr/>
        </p:nvSpPr>
        <p:spPr>
          <a:xfrm>
            <a:off x="2672333" y="426097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(</a:t>
            </a:r>
            <a:r>
              <a:rPr lang="en-GB" dirty="0" err="1">
                <a:latin typeface="Avenir Roman" panose="02000503020000020003" pitchFamily="2" charset="0"/>
              </a:rPr>
              <a:t>n,p</a:t>
            </a:r>
            <a:r>
              <a:rPr lang="en-GB" dirty="0">
                <a:latin typeface="Avenir Roman" panose="02000503020000020003" pitchFamily="2" charset="0"/>
              </a:rPr>
              <a:t>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55D1CC-E7DA-B445-AE82-9B4F4407ED7E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2B842-C3BE-BF48-9F2F-692B71DC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98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CB2FD7F-F204-7043-B3D2-73D8852F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416"/>
            <a:ext cx="1219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7200" dirty="0">
                <a:latin typeface="Avenir Roman" panose="02000503020000020003" pitchFamily="2" charset="0"/>
              </a:rPr>
              <a:t>COSMIC NEUTRON</a:t>
            </a:r>
          </a:p>
          <a:p>
            <a:pPr algn="ctr"/>
            <a:r>
              <a:rPr lang="sv-SE" sz="7200" dirty="0">
                <a:latin typeface="Avenir Roman" panose="02000503020000020003" pitchFamily="2" charset="0"/>
              </a:rPr>
              <a:t>BACKGROUND</a:t>
            </a:r>
          </a:p>
          <a:p>
            <a:pPr algn="ctr"/>
            <a:endParaRPr lang="sv-SE" sz="2800" dirty="0">
              <a:latin typeface="Avenir Roman" panose="02000503020000020003" pitchFamily="2" charset="0"/>
            </a:endParaRPr>
          </a:p>
          <a:p>
            <a:pPr algn="ctr"/>
            <a:endParaRPr lang="sv-SE" sz="2800" b="1" dirty="0">
              <a:latin typeface="Avenir Roman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B4479-27C0-614A-9230-4AC61960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5774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2" name="Text Box 7">
            <a:extLst>
              <a:ext uri="{FF2B5EF4-FFF2-40B4-BE49-F238E27FC236}">
                <a16:creationId xmlns:a16="http://schemas.microsoft.com/office/drawing/2014/main" id="{4840CE25-91A2-D24E-86D0-C5260D087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 in He-3 </a:t>
            </a:r>
            <a:r>
              <a:rPr lang="sv-SE" sz="28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detectors</a:t>
            </a:r>
            <a:endParaRPr lang="sv-SE" sz="28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8897D9-CC0C-1545-81A2-DF875D802429}"/>
              </a:ext>
            </a:extLst>
          </p:cNvPr>
          <p:cNvSpPr/>
          <p:nvPr/>
        </p:nvSpPr>
        <p:spPr>
          <a:xfrm>
            <a:off x="-16300" y="532510"/>
            <a:ext cx="1220830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Exchanging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He-3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He-4 is a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good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approximation to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evaluate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the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sensitivity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of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He-3 to fast 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F35BCD-95EA-A14C-8292-DC103131F38D}"/>
              </a:ext>
            </a:extLst>
          </p:cNvPr>
          <p:cNvGrpSpPr/>
          <p:nvPr/>
        </p:nvGrpSpPr>
        <p:grpSpPr>
          <a:xfrm>
            <a:off x="182472" y="2258333"/>
            <a:ext cx="2503680" cy="1115255"/>
            <a:chOff x="6757416" y="2039425"/>
            <a:chExt cx="2503680" cy="111525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ABA865-3349-F849-93BA-3A8B061B6B9E}"/>
                </a:ext>
              </a:extLst>
            </p:cNvPr>
            <p:cNvSpPr/>
            <p:nvPr/>
          </p:nvSpPr>
          <p:spPr>
            <a:xfrm>
              <a:off x="6950405" y="2636384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B2F912-FEE2-B444-80B2-E0310C1D2F30}"/>
                </a:ext>
              </a:extLst>
            </p:cNvPr>
            <p:cNvCxnSpPr>
              <a:cxnSpLocks/>
            </p:cNvCxnSpPr>
            <p:nvPr/>
          </p:nvCxnSpPr>
          <p:spPr>
            <a:xfrm>
              <a:off x="7142811" y="2699290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586B4BE-CF3F-EB49-B880-7B349DE03F98}"/>
                </a:ext>
              </a:extLst>
            </p:cNvPr>
            <p:cNvSpPr/>
            <p:nvPr/>
          </p:nvSpPr>
          <p:spPr>
            <a:xfrm>
              <a:off x="7773770" y="2543842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DDBD2DE-FEAC-4C4A-B1B3-B394A58FD3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868" y="2454955"/>
              <a:ext cx="451378" cy="1471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12C0CA7-7443-7347-BA95-E28F630C3671}"/>
                </a:ext>
              </a:extLst>
            </p:cNvPr>
            <p:cNvSpPr/>
            <p:nvPr/>
          </p:nvSpPr>
          <p:spPr>
            <a:xfrm>
              <a:off x="8585027" y="2221768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CEA3A27-D95A-FD41-85F8-3E16B38828A4}"/>
                </a:ext>
              </a:extLst>
            </p:cNvPr>
            <p:cNvCxnSpPr>
              <a:cxnSpLocks/>
            </p:cNvCxnSpPr>
            <p:nvPr/>
          </p:nvCxnSpPr>
          <p:spPr>
            <a:xfrm>
              <a:off x="8119228" y="2847999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F41445-7B1D-7348-8B0E-53CD33BC7E8F}"/>
                </a:ext>
              </a:extLst>
            </p:cNvPr>
            <p:cNvSpPr txBox="1"/>
            <p:nvPr/>
          </p:nvSpPr>
          <p:spPr>
            <a:xfrm>
              <a:off x="6857474" y="22998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7FF82D-E347-8D44-8CDB-D9279681E21A}"/>
                </a:ext>
              </a:extLst>
            </p:cNvPr>
            <p:cNvSpPr txBox="1"/>
            <p:nvPr/>
          </p:nvSpPr>
          <p:spPr>
            <a:xfrm>
              <a:off x="8436491" y="261279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409E7C-FBF1-094A-BB0B-E640232094BC}"/>
                </a:ext>
              </a:extLst>
            </p:cNvPr>
            <p:cNvSpPr txBox="1"/>
            <p:nvPr/>
          </p:nvSpPr>
          <p:spPr>
            <a:xfrm>
              <a:off x="8866436" y="221346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X’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04E773-59A6-AD4B-9A6B-F2995F308750}"/>
                </a:ext>
              </a:extLst>
            </p:cNvPr>
            <p:cNvSpPr txBox="1"/>
            <p:nvPr/>
          </p:nvSpPr>
          <p:spPr>
            <a:xfrm>
              <a:off x="7773770" y="225311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C8F3501-B4E8-594F-BC06-A139B96BF652}"/>
                </a:ext>
              </a:extLst>
            </p:cNvPr>
            <p:cNvSpPr/>
            <p:nvPr/>
          </p:nvSpPr>
          <p:spPr>
            <a:xfrm>
              <a:off x="8537187" y="2902112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5F344B-99F1-FF49-873F-618B8E96B581}"/>
                </a:ext>
              </a:extLst>
            </p:cNvPr>
            <p:cNvSpPr/>
            <p:nvPr/>
          </p:nvSpPr>
          <p:spPr>
            <a:xfrm>
              <a:off x="6757416" y="2039425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AD0445-E39B-7F44-B470-679E3B6F70D7}"/>
              </a:ext>
            </a:extLst>
          </p:cNvPr>
          <p:cNvGrpSpPr/>
          <p:nvPr/>
        </p:nvGrpSpPr>
        <p:grpSpPr>
          <a:xfrm>
            <a:off x="202542" y="3831387"/>
            <a:ext cx="2503680" cy="1115255"/>
            <a:chOff x="6757416" y="3291949"/>
            <a:chExt cx="2503680" cy="111525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671DB52-817E-634D-9061-C3329BD5D905}"/>
                </a:ext>
              </a:extLst>
            </p:cNvPr>
            <p:cNvSpPr/>
            <p:nvPr/>
          </p:nvSpPr>
          <p:spPr>
            <a:xfrm>
              <a:off x="6993335" y="3830711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C0F3346-9249-8F47-A924-2651C30E082A}"/>
                </a:ext>
              </a:extLst>
            </p:cNvPr>
            <p:cNvCxnSpPr>
              <a:cxnSpLocks/>
            </p:cNvCxnSpPr>
            <p:nvPr/>
          </p:nvCxnSpPr>
          <p:spPr>
            <a:xfrm>
              <a:off x="7185741" y="3893617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461827-697F-B949-9489-17674389E149}"/>
                </a:ext>
              </a:extLst>
            </p:cNvPr>
            <p:cNvSpPr/>
            <p:nvPr/>
          </p:nvSpPr>
          <p:spPr>
            <a:xfrm>
              <a:off x="7755283" y="3743088"/>
              <a:ext cx="325098" cy="310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9AC494C-BB55-2244-BA8D-060AA6B76B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0381" y="3675840"/>
              <a:ext cx="459262" cy="1254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745CF1-9526-8948-B65F-702DDF7C7F46}"/>
                </a:ext>
              </a:extLst>
            </p:cNvPr>
            <p:cNvSpPr/>
            <p:nvPr/>
          </p:nvSpPr>
          <p:spPr>
            <a:xfrm>
              <a:off x="8541338" y="3475330"/>
              <a:ext cx="325098" cy="3108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51055D-30EA-FB4F-AC0A-84BFF272C951}"/>
                </a:ext>
              </a:extLst>
            </p:cNvPr>
            <p:cNvSpPr txBox="1"/>
            <p:nvPr/>
          </p:nvSpPr>
          <p:spPr>
            <a:xfrm>
              <a:off x="6900404" y="34941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13850B-3F95-1D4D-92F8-FB6C8E26E07D}"/>
                </a:ext>
              </a:extLst>
            </p:cNvPr>
            <p:cNvSpPr txBox="1"/>
            <p:nvPr/>
          </p:nvSpPr>
          <p:spPr>
            <a:xfrm>
              <a:off x="8813517" y="3462875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Y’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FC38BA-129E-1645-B55F-2504C6B642A8}"/>
                </a:ext>
              </a:extLst>
            </p:cNvPr>
            <p:cNvSpPr txBox="1"/>
            <p:nvPr/>
          </p:nvSpPr>
          <p:spPr>
            <a:xfrm>
              <a:off x="7755283" y="345236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F207026-6C33-E846-8CA9-C4E7061458C2}"/>
                </a:ext>
              </a:extLst>
            </p:cNvPr>
            <p:cNvCxnSpPr>
              <a:cxnSpLocks/>
            </p:cNvCxnSpPr>
            <p:nvPr/>
          </p:nvCxnSpPr>
          <p:spPr>
            <a:xfrm>
              <a:off x="8080381" y="4034377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F34882-7833-CD41-9690-8B3E83DE7A99}"/>
                </a:ext>
              </a:extLst>
            </p:cNvPr>
            <p:cNvSpPr txBox="1"/>
            <p:nvPr/>
          </p:nvSpPr>
          <p:spPr>
            <a:xfrm>
              <a:off x="8397644" y="379917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BC3A1C-9006-AF4B-BD71-7F56EE669B53}"/>
                </a:ext>
              </a:extLst>
            </p:cNvPr>
            <p:cNvSpPr/>
            <p:nvPr/>
          </p:nvSpPr>
          <p:spPr>
            <a:xfrm>
              <a:off x="8498340" y="4088490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E4C4D4E-EF8A-8E44-94CE-8A2AE215F55E}"/>
                </a:ext>
              </a:extLst>
            </p:cNvPr>
            <p:cNvSpPr/>
            <p:nvPr/>
          </p:nvSpPr>
          <p:spPr>
            <a:xfrm>
              <a:off x="6757416" y="3291949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BE8DFD8-8444-6D48-8887-EE44D034EAED}"/>
              </a:ext>
            </a:extLst>
          </p:cNvPr>
          <p:cNvSpPr/>
          <p:nvPr/>
        </p:nvSpPr>
        <p:spPr>
          <a:xfrm>
            <a:off x="954052" y="1948935"/>
            <a:ext cx="81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Recoil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CDF0E4-55EA-5644-836D-C45B9D731EEA}"/>
              </a:ext>
            </a:extLst>
          </p:cNvPr>
          <p:cNvSpPr/>
          <p:nvPr/>
        </p:nvSpPr>
        <p:spPr>
          <a:xfrm>
            <a:off x="759159" y="3478212"/>
            <a:ext cx="135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Absorption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E472BD-9FED-454C-9D3D-C2419B5076EA}"/>
              </a:ext>
            </a:extLst>
          </p:cNvPr>
          <p:cNvSpPr/>
          <p:nvPr/>
        </p:nvSpPr>
        <p:spPr>
          <a:xfrm>
            <a:off x="1000690" y="148823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solidFill>
                  <a:srgbClr val="FF0000"/>
                </a:solidFill>
                <a:latin typeface="Avenir Roman" panose="02000503020000020003" pitchFamily="2" charset="0"/>
              </a:rPr>
              <a:t>He-3 </a:t>
            </a:r>
            <a:endParaRPr lang="en-GB" u="sng" dirty="0">
              <a:solidFill>
                <a:srgbClr val="FF0000"/>
              </a:solidFill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EC1864E-0496-C64D-90AE-6646A0ABDD9D}"/>
              </a:ext>
            </a:extLst>
          </p:cNvPr>
          <p:cNvGrpSpPr/>
          <p:nvPr/>
        </p:nvGrpSpPr>
        <p:grpSpPr>
          <a:xfrm>
            <a:off x="9547698" y="2258333"/>
            <a:ext cx="2503680" cy="1115255"/>
            <a:chOff x="6757416" y="2039425"/>
            <a:chExt cx="2503680" cy="1115255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25901F5-5E7C-8E4E-92D6-C59690F52EE6}"/>
                </a:ext>
              </a:extLst>
            </p:cNvPr>
            <p:cNvSpPr/>
            <p:nvPr/>
          </p:nvSpPr>
          <p:spPr>
            <a:xfrm>
              <a:off x="6950405" y="2636384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B45D763-D4E0-EA48-9C30-7D7342598F8F}"/>
                </a:ext>
              </a:extLst>
            </p:cNvPr>
            <p:cNvCxnSpPr>
              <a:cxnSpLocks/>
            </p:cNvCxnSpPr>
            <p:nvPr/>
          </p:nvCxnSpPr>
          <p:spPr>
            <a:xfrm>
              <a:off x="7142811" y="2699290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FF6E549-2C8D-5E4C-B9BF-BBB621C143F7}"/>
                </a:ext>
              </a:extLst>
            </p:cNvPr>
            <p:cNvSpPr/>
            <p:nvPr/>
          </p:nvSpPr>
          <p:spPr>
            <a:xfrm>
              <a:off x="7773770" y="2543842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86763CC-4F67-A144-8774-FDF4F3842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868" y="2454955"/>
              <a:ext cx="451378" cy="1471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D6773A6-5BBB-D84C-93A6-1B304C632B8F}"/>
                </a:ext>
              </a:extLst>
            </p:cNvPr>
            <p:cNvSpPr/>
            <p:nvPr/>
          </p:nvSpPr>
          <p:spPr>
            <a:xfrm>
              <a:off x="8585027" y="2221768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1863D8D-B773-C047-A537-CAC32CBBAF2F}"/>
                </a:ext>
              </a:extLst>
            </p:cNvPr>
            <p:cNvCxnSpPr>
              <a:cxnSpLocks/>
            </p:cNvCxnSpPr>
            <p:nvPr/>
          </p:nvCxnSpPr>
          <p:spPr>
            <a:xfrm>
              <a:off x="8119228" y="2847999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6AEBE98-5C94-9346-82DA-E6F9DD4CC264}"/>
                </a:ext>
              </a:extLst>
            </p:cNvPr>
            <p:cNvSpPr txBox="1"/>
            <p:nvPr/>
          </p:nvSpPr>
          <p:spPr>
            <a:xfrm>
              <a:off x="6857474" y="22998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DBEF1CD-C8CB-A147-AF1D-1D8D3114FD6F}"/>
                </a:ext>
              </a:extLst>
            </p:cNvPr>
            <p:cNvSpPr txBox="1"/>
            <p:nvPr/>
          </p:nvSpPr>
          <p:spPr>
            <a:xfrm>
              <a:off x="8436491" y="261279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329ADC8-6A7A-9149-8797-8DB7C648ADBB}"/>
                </a:ext>
              </a:extLst>
            </p:cNvPr>
            <p:cNvSpPr txBox="1"/>
            <p:nvPr/>
          </p:nvSpPr>
          <p:spPr>
            <a:xfrm>
              <a:off x="8866436" y="221346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X’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68B10AB-3823-1D40-8FC0-5E8CD58D1444}"/>
                </a:ext>
              </a:extLst>
            </p:cNvPr>
            <p:cNvSpPr txBox="1"/>
            <p:nvPr/>
          </p:nvSpPr>
          <p:spPr>
            <a:xfrm>
              <a:off x="7773770" y="225311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5B56D99-1EB6-444D-B731-88B3C55CEB4D}"/>
                </a:ext>
              </a:extLst>
            </p:cNvPr>
            <p:cNvSpPr/>
            <p:nvPr/>
          </p:nvSpPr>
          <p:spPr>
            <a:xfrm>
              <a:off x="8537187" y="2902112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AB5CE50-CDFA-E74A-970A-0435EA962324}"/>
                </a:ext>
              </a:extLst>
            </p:cNvPr>
            <p:cNvSpPr/>
            <p:nvPr/>
          </p:nvSpPr>
          <p:spPr>
            <a:xfrm>
              <a:off x="6757416" y="2039425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02B9B3-7F54-F649-8305-FC321B464D97}"/>
              </a:ext>
            </a:extLst>
          </p:cNvPr>
          <p:cNvSpPr/>
          <p:nvPr/>
        </p:nvSpPr>
        <p:spPr>
          <a:xfrm>
            <a:off x="10319278" y="1948935"/>
            <a:ext cx="81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Recoil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7647A58-A24C-DB47-930D-D95AB2AAB85A}"/>
              </a:ext>
            </a:extLst>
          </p:cNvPr>
          <p:cNvSpPr/>
          <p:nvPr/>
        </p:nvSpPr>
        <p:spPr>
          <a:xfrm>
            <a:off x="10365916" y="148823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solidFill>
                  <a:srgbClr val="00B0F0"/>
                </a:solidFill>
                <a:latin typeface="Avenir Roman" panose="02000503020000020003" pitchFamily="2" charset="0"/>
              </a:rPr>
              <a:t>He-4 </a:t>
            </a:r>
            <a:endParaRPr lang="en-GB" u="sng" dirty="0">
              <a:solidFill>
                <a:srgbClr val="00B0F0"/>
              </a:solidFill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E872FF8-2359-1949-9ADB-8A3E75C0DBDF}"/>
              </a:ext>
            </a:extLst>
          </p:cNvPr>
          <p:cNvSpPr/>
          <p:nvPr/>
        </p:nvSpPr>
        <p:spPr>
          <a:xfrm>
            <a:off x="2672333" y="426097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(</a:t>
            </a:r>
            <a:r>
              <a:rPr lang="en-GB" dirty="0" err="1">
                <a:latin typeface="Avenir Roman" panose="02000503020000020003" pitchFamily="2" charset="0"/>
              </a:rPr>
              <a:t>n,p</a:t>
            </a:r>
            <a:r>
              <a:rPr lang="en-GB" dirty="0">
                <a:latin typeface="Avenir Roman" panose="02000503020000020003" pitchFamily="2" charset="0"/>
              </a:rPr>
              <a:t>)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4D4DBAB-2532-AA46-A61B-D84C4978C59E}"/>
              </a:ext>
            </a:extLst>
          </p:cNvPr>
          <p:cNvSpPr/>
          <p:nvPr/>
        </p:nvSpPr>
        <p:spPr>
          <a:xfrm>
            <a:off x="3570890" y="1155133"/>
            <a:ext cx="1241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venir Roman" panose="02000503020000020003" pitchFamily="2" charset="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AAE695-E788-5E40-864C-8313BA26DB80}"/>
              </a:ext>
            </a:extLst>
          </p:cNvPr>
          <p:cNvSpPr/>
          <p:nvPr/>
        </p:nvSpPr>
        <p:spPr>
          <a:xfrm>
            <a:off x="4892275" y="1146976"/>
            <a:ext cx="2961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Similar total cross-section:</a:t>
            </a:r>
          </a:p>
          <a:p>
            <a:pPr algn="ctr"/>
            <a:r>
              <a:rPr lang="sv-SE" dirty="0">
                <a:latin typeface="Symbol" pitchFamily="2" charset="2"/>
              </a:rPr>
              <a:t>s(</a:t>
            </a:r>
            <a:r>
              <a:rPr lang="sv-SE" dirty="0">
                <a:latin typeface="Avenir Roman" panose="02000503020000020003" pitchFamily="2" charset="0"/>
              </a:rPr>
              <a:t>He-3</a:t>
            </a:r>
            <a:r>
              <a:rPr lang="sv-SE" dirty="0">
                <a:latin typeface="Symbol" pitchFamily="2" charset="2"/>
              </a:rPr>
              <a:t>) ~ s(</a:t>
            </a:r>
            <a:r>
              <a:rPr lang="sv-SE" dirty="0">
                <a:latin typeface="Avenir Roman" panose="02000503020000020003" pitchFamily="2" charset="0"/>
              </a:rPr>
              <a:t>He-4</a:t>
            </a:r>
            <a:r>
              <a:rPr lang="sv-SE" dirty="0">
                <a:latin typeface="Symbol" pitchFamily="2" charset="2"/>
              </a:rPr>
              <a:t>) </a:t>
            </a:r>
            <a:endParaRPr lang="en-GB" dirty="0">
              <a:latin typeface="Symbol" pitchFamily="2" charset="2"/>
            </a:endParaRPr>
          </a:p>
          <a:p>
            <a:pPr algn="ctr"/>
            <a:r>
              <a:rPr lang="en-GB" dirty="0">
                <a:latin typeface="Avenir Roman" panose="02000503020000020003" pitchFamily="2" charset="0"/>
              </a:rPr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D3D4B33-AAEC-C54B-946D-48EC307990BA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2A4F0-1981-924D-B538-8524C9C0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50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46433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2" name="Text Box 7">
            <a:extLst>
              <a:ext uri="{FF2B5EF4-FFF2-40B4-BE49-F238E27FC236}">
                <a16:creationId xmlns:a16="http://schemas.microsoft.com/office/drawing/2014/main" id="{4840CE25-91A2-D24E-86D0-C5260D087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 in He-3 </a:t>
            </a:r>
            <a:r>
              <a:rPr lang="sv-SE" sz="28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detectors</a:t>
            </a:r>
            <a:endParaRPr lang="sv-SE" sz="28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8897D9-CC0C-1545-81A2-DF875D802429}"/>
              </a:ext>
            </a:extLst>
          </p:cNvPr>
          <p:cNvSpPr/>
          <p:nvPr/>
        </p:nvSpPr>
        <p:spPr>
          <a:xfrm>
            <a:off x="-16300" y="532510"/>
            <a:ext cx="1220830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Exchanging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He-3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He-4 is a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good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approximation to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evaluate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the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sensitivity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of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He-3 to fast 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F35BCD-95EA-A14C-8292-DC103131F38D}"/>
              </a:ext>
            </a:extLst>
          </p:cNvPr>
          <p:cNvGrpSpPr/>
          <p:nvPr/>
        </p:nvGrpSpPr>
        <p:grpSpPr>
          <a:xfrm>
            <a:off x="182472" y="2258333"/>
            <a:ext cx="2503680" cy="1115255"/>
            <a:chOff x="6757416" y="2039425"/>
            <a:chExt cx="2503680" cy="111525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ABA865-3349-F849-93BA-3A8B061B6B9E}"/>
                </a:ext>
              </a:extLst>
            </p:cNvPr>
            <p:cNvSpPr/>
            <p:nvPr/>
          </p:nvSpPr>
          <p:spPr>
            <a:xfrm>
              <a:off x="6950405" y="2636384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B2F912-FEE2-B444-80B2-E0310C1D2F30}"/>
                </a:ext>
              </a:extLst>
            </p:cNvPr>
            <p:cNvCxnSpPr>
              <a:cxnSpLocks/>
            </p:cNvCxnSpPr>
            <p:nvPr/>
          </p:nvCxnSpPr>
          <p:spPr>
            <a:xfrm>
              <a:off x="7142811" y="2699290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586B4BE-CF3F-EB49-B880-7B349DE03F98}"/>
                </a:ext>
              </a:extLst>
            </p:cNvPr>
            <p:cNvSpPr/>
            <p:nvPr/>
          </p:nvSpPr>
          <p:spPr>
            <a:xfrm>
              <a:off x="7773770" y="2543842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DDBD2DE-FEAC-4C4A-B1B3-B394A58FD3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868" y="2454955"/>
              <a:ext cx="451378" cy="1471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12C0CA7-7443-7347-BA95-E28F630C3671}"/>
                </a:ext>
              </a:extLst>
            </p:cNvPr>
            <p:cNvSpPr/>
            <p:nvPr/>
          </p:nvSpPr>
          <p:spPr>
            <a:xfrm>
              <a:off x="8585027" y="2221768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CEA3A27-D95A-FD41-85F8-3E16B38828A4}"/>
                </a:ext>
              </a:extLst>
            </p:cNvPr>
            <p:cNvCxnSpPr>
              <a:cxnSpLocks/>
            </p:cNvCxnSpPr>
            <p:nvPr/>
          </p:nvCxnSpPr>
          <p:spPr>
            <a:xfrm>
              <a:off x="8119228" y="2847999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F41445-7B1D-7348-8B0E-53CD33BC7E8F}"/>
                </a:ext>
              </a:extLst>
            </p:cNvPr>
            <p:cNvSpPr txBox="1"/>
            <p:nvPr/>
          </p:nvSpPr>
          <p:spPr>
            <a:xfrm>
              <a:off x="6857474" y="22998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7FF82D-E347-8D44-8CDB-D9279681E21A}"/>
                </a:ext>
              </a:extLst>
            </p:cNvPr>
            <p:cNvSpPr txBox="1"/>
            <p:nvPr/>
          </p:nvSpPr>
          <p:spPr>
            <a:xfrm>
              <a:off x="8436491" y="261279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409E7C-FBF1-094A-BB0B-E640232094BC}"/>
                </a:ext>
              </a:extLst>
            </p:cNvPr>
            <p:cNvSpPr txBox="1"/>
            <p:nvPr/>
          </p:nvSpPr>
          <p:spPr>
            <a:xfrm>
              <a:off x="8866436" y="221346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X’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04E773-59A6-AD4B-9A6B-F2995F308750}"/>
                </a:ext>
              </a:extLst>
            </p:cNvPr>
            <p:cNvSpPr txBox="1"/>
            <p:nvPr/>
          </p:nvSpPr>
          <p:spPr>
            <a:xfrm>
              <a:off x="7773770" y="225311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C8F3501-B4E8-594F-BC06-A139B96BF652}"/>
                </a:ext>
              </a:extLst>
            </p:cNvPr>
            <p:cNvSpPr/>
            <p:nvPr/>
          </p:nvSpPr>
          <p:spPr>
            <a:xfrm>
              <a:off x="8537187" y="2902112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5F344B-99F1-FF49-873F-618B8E96B581}"/>
                </a:ext>
              </a:extLst>
            </p:cNvPr>
            <p:cNvSpPr/>
            <p:nvPr/>
          </p:nvSpPr>
          <p:spPr>
            <a:xfrm>
              <a:off x="6757416" y="2039425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AD0445-E39B-7F44-B470-679E3B6F70D7}"/>
              </a:ext>
            </a:extLst>
          </p:cNvPr>
          <p:cNvGrpSpPr/>
          <p:nvPr/>
        </p:nvGrpSpPr>
        <p:grpSpPr>
          <a:xfrm>
            <a:off x="202542" y="3831387"/>
            <a:ext cx="2503680" cy="1115255"/>
            <a:chOff x="6757416" y="3291949"/>
            <a:chExt cx="2503680" cy="111525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671DB52-817E-634D-9061-C3329BD5D905}"/>
                </a:ext>
              </a:extLst>
            </p:cNvPr>
            <p:cNvSpPr/>
            <p:nvPr/>
          </p:nvSpPr>
          <p:spPr>
            <a:xfrm>
              <a:off x="6993335" y="3830711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C0F3346-9249-8F47-A924-2651C30E082A}"/>
                </a:ext>
              </a:extLst>
            </p:cNvPr>
            <p:cNvCxnSpPr>
              <a:cxnSpLocks/>
            </p:cNvCxnSpPr>
            <p:nvPr/>
          </p:nvCxnSpPr>
          <p:spPr>
            <a:xfrm>
              <a:off x="7185741" y="3893617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461827-697F-B949-9489-17674389E149}"/>
                </a:ext>
              </a:extLst>
            </p:cNvPr>
            <p:cNvSpPr/>
            <p:nvPr/>
          </p:nvSpPr>
          <p:spPr>
            <a:xfrm>
              <a:off x="7755283" y="3743088"/>
              <a:ext cx="325098" cy="310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9AC494C-BB55-2244-BA8D-060AA6B76B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0381" y="3675840"/>
              <a:ext cx="459262" cy="1254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745CF1-9526-8948-B65F-702DDF7C7F46}"/>
                </a:ext>
              </a:extLst>
            </p:cNvPr>
            <p:cNvSpPr/>
            <p:nvPr/>
          </p:nvSpPr>
          <p:spPr>
            <a:xfrm>
              <a:off x="8541338" y="3475330"/>
              <a:ext cx="325098" cy="3108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51055D-30EA-FB4F-AC0A-84BFF272C951}"/>
                </a:ext>
              </a:extLst>
            </p:cNvPr>
            <p:cNvSpPr txBox="1"/>
            <p:nvPr/>
          </p:nvSpPr>
          <p:spPr>
            <a:xfrm>
              <a:off x="6900404" y="34941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13850B-3F95-1D4D-92F8-FB6C8E26E07D}"/>
                </a:ext>
              </a:extLst>
            </p:cNvPr>
            <p:cNvSpPr txBox="1"/>
            <p:nvPr/>
          </p:nvSpPr>
          <p:spPr>
            <a:xfrm>
              <a:off x="8813517" y="3462875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Y’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FC38BA-129E-1645-B55F-2504C6B642A8}"/>
                </a:ext>
              </a:extLst>
            </p:cNvPr>
            <p:cNvSpPr txBox="1"/>
            <p:nvPr/>
          </p:nvSpPr>
          <p:spPr>
            <a:xfrm>
              <a:off x="7755283" y="345236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F207026-6C33-E846-8CA9-C4E7061458C2}"/>
                </a:ext>
              </a:extLst>
            </p:cNvPr>
            <p:cNvCxnSpPr>
              <a:cxnSpLocks/>
            </p:cNvCxnSpPr>
            <p:nvPr/>
          </p:nvCxnSpPr>
          <p:spPr>
            <a:xfrm>
              <a:off x="8080381" y="4034377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F34882-7833-CD41-9690-8B3E83DE7A99}"/>
                </a:ext>
              </a:extLst>
            </p:cNvPr>
            <p:cNvSpPr txBox="1"/>
            <p:nvPr/>
          </p:nvSpPr>
          <p:spPr>
            <a:xfrm>
              <a:off x="8397644" y="379917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BC3A1C-9006-AF4B-BD71-7F56EE669B53}"/>
                </a:ext>
              </a:extLst>
            </p:cNvPr>
            <p:cNvSpPr/>
            <p:nvPr/>
          </p:nvSpPr>
          <p:spPr>
            <a:xfrm>
              <a:off x="8498340" y="4088490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E4C4D4E-EF8A-8E44-94CE-8A2AE215F55E}"/>
                </a:ext>
              </a:extLst>
            </p:cNvPr>
            <p:cNvSpPr/>
            <p:nvPr/>
          </p:nvSpPr>
          <p:spPr>
            <a:xfrm>
              <a:off x="6757416" y="3291949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BE8DFD8-8444-6D48-8887-EE44D034EAED}"/>
              </a:ext>
            </a:extLst>
          </p:cNvPr>
          <p:cNvSpPr/>
          <p:nvPr/>
        </p:nvSpPr>
        <p:spPr>
          <a:xfrm>
            <a:off x="954052" y="1948935"/>
            <a:ext cx="81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Recoil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CDF0E4-55EA-5644-836D-C45B9D731EEA}"/>
              </a:ext>
            </a:extLst>
          </p:cNvPr>
          <p:cNvSpPr/>
          <p:nvPr/>
        </p:nvSpPr>
        <p:spPr>
          <a:xfrm>
            <a:off x="759159" y="3478212"/>
            <a:ext cx="135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Absorption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E472BD-9FED-454C-9D3D-C2419B5076EA}"/>
              </a:ext>
            </a:extLst>
          </p:cNvPr>
          <p:cNvSpPr/>
          <p:nvPr/>
        </p:nvSpPr>
        <p:spPr>
          <a:xfrm>
            <a:off x="1000690" y="148823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solidFill>
                  <a:srgbClr val="FF0000"/>
                </a:solidFill>
                <a:latin typeface="Avenir Roman" panose="02000503020000020003" pitchFamily="2" charset="0"/>
              </a:rPr>
              <a:t>He-3 </a:t>
            </a:r>
            <a:endParaRPr lang="en-GB" u="sng" dirty="0">
              <a:solidFill>
                <a:srgbClr val="FF0000"/>
              </a:solidFill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EC1864E-0496-C64D-90AE-6646A0ABDD9D}"/>
              </a:ext>
            </a:extLst>
          </p:cNvPr>
          <p:cNvGrpSpPr/>
          <p:nvPr/>
        </p:nvGrpSpPr>
        <p:grpSpPr>
          <a:xfrm>
            <a:off x="9547698" y="2258333"/>
            <a:ext cx="2503680" cy="1115255"/>
            <a:chOff x="6757416" y="2039425"/>
            <a:chExt cx="2503680" cy="1115255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25901F5-5E7C-8E4E-92D6-C59690F52EE6}"/>
                </a:ext>
              </a:extLst>
            </p:cNvPr>
            <p:cNvSpPr/>
            <p:nvPr/>
          </p:nvSpPr>
          <p:spPr>
            <a:xfrm>
              <a:off x="6950405" y="2636384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B45D763-D4E0-EA48-9C30-7D7342598F8F}"/>
                </a:ext>
              </a:extLst>
            </p:cNvPr>
            <p:cNvCxnSpPr>
              <a:cxnSpLocks/>
            </p:cNvCxnSpPr>
            <p:nvPr/>
          </p:nvCxnSpPr>
          <p:spPr>
            <a:xfrm>
              <a:off x="7142811" y="2699290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FF6E549-2C8D-5E4C-B9BF-BBB621C143F7}"/>
                </a:ext>
              </a:extLst>
            </p:cNvPr>
            <p:cNvSpPr/>
            <p:nvPr/>
          </p:nvSpPr>
          <p:spPr>
            <a:xfrm>
              <a:off x="7773770" y="2543842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86763CC-4F67-A144-8774-FDF4F3842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868" y="2454955"/>
              <a:ext cx="451378" cy="1471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D6773A6-5BBB-D84C-93A6-1B304C632B8F}"/>
                </a:ext>
              </a:extLst>
            </p:cNvPr>
            <p:cNvSpPr/>
            <p:nvPr/>
          </p:nvSpPr>
          <p:spPr>
            <a:xfrm>
              <a:off x="8585027" y="2221768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1863D8D-B773-C047-A537-CAC32CBBAF2F}"/>
                </a:ext>
              </a:extLst>
            </p:cNvPr>
            <p:cNvCxnSpPr>
              <a:cxnSpLocks/>
            </p:cNvCxnSpPr>
            <p:nvPr/>
          </p:nvCxnSpPr>
          <p:spPr>
            <a:xfrm>
              <a:off x="8119228" y="2847999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6AEBE98-5C94-9346-82DA-E6F9DD4CC264}"/>
                </a:ext>
              </a:extLst>
            </p:cNvPr>
            <p:cNvSpPr txBox="1"/>
            <p:nvPr/>
          </p:nvSpPr>
          <p:spPr>
            <a:xfrm>
              <a:off x="6857474" y="22998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DBEF1CD-C8CB-A147-AF1D-1D8D3114FD6F}"/>
                </a:ext>
              </a:extLst>
            </p:cNvPr>
            <p:cNvSpPr txBox="1"/>
            <p:nvPr/>
          </p:nvSpPr>
          <p:spPr>
            <a:xfrm>
              <a:off x="8436491" y="261279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329ADC8-6A7A-9149-8797-8DB7C648ADBB}"/>
                </a:ext>
              </a:extLst>
            </p:cNvPr>
            <p:cNvSpPr txBox="1"/>
            <p:nvPr/>
          </p:nvSpPr>
          <p:spPr>
            <a:xfrm>
              <a:off x="8866436" y="221346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X’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68B10AB-3823-1D40-8FC0-5E8CD58D1444}"/>
                </a:ext>
              </a:extLst>
            </p:cNvPr>
            <p:cNvSpPr txBox="1"/>
            <p:nvPr/>
          </p:nvSpPr>
          <p:spPr>
            <a:xfrm>
              <a:off x="7773770" y="225311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5B56D99-1EB6-444D-B731-88B3C55CEB4D}"/>
                </a:ext>
              </a:extLst>
            </p:cNvPr>
            <p:cNvSpPr/>
            <p:nvPr/>
          </p:nvSpPr>
          <p:spPr>
            <a:xfrm>
              <a:off x="8537187" y="2902112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AB5CE50-CDFA-E74A-970A-0435EA962324}"/>
                </a:ext>
              </a:extLst>
            </p:cNvPr>
            <p:cNvSpPr/>
            <p:nvPr/>
          </p:nvSpPr>
          <p:spPr>
            <a:xfrm>
              <a:off x="6757416" y="2039425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02B9B3-7F54-F649-8305-FC321B464D97}"/>
              </a:ext>
            </a:extLst>
          </p:cNvPr>
          <p:cNvSpPr/>
          <p:nvPr/>
        </p:nvSpPr>
        <p:spPr>
          <a:xfrm>
            <a:off x="10319278" y="1948935"/>
            <a:ext cx="81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Recoil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7647A58-A24C-DB47-930D-D95AB2AAB85A}"/>
              </a:ext>
            </a:extLst>
          </p:cNvPr>
          <p:cNvSpPr/>
          <p:nvPr/>
        </p:nvSpPr>
        <p:spPr>
          <a:xfrm>
            <a:off x="10365916" y="148823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solidFill>
                  <a:srgbClr val="00B0F0"/>
                </a:solidFill>
                <a:latin typeface="Avenir Roman" panose="02000503020000020003" pitchFamily="2" charset="0"/>
              </a:rPr>
              <a:t>He-4 </a:t>
            </a:r>
            <a:endParaRPr lang="en-GB" u="sng" dirty="0">
              <a:solidFill>
                <a:srgbClr val="00B0F0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DFD5CB9-D178-6E42-85AF-72FA47FE5593}"/>
              </a:ext>
            </a:extLst>
          </p:cNvPr>
          <p:cNvSpPr/>
          <p:nvPr/>
        </p:nvSpPr>
        <p:spPr>
          <a:xfrm>
            <a:off x="2465019" y="2191676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Almost identical energy deposition ion gas: </a:t>
            </a:r>
          </a:p>
          <a:p>
            <a:pPr algn="ctr"/>
            <a:r>
              <a:rPr lang="en-GB" dirty="0">
                <a:latin typeface="Avenir Roman" panose="02000503020000020003" pitchFamily="2" charset="0"/>
              </a:rPr>
              <a:t>He-3</a:t>
            </a:r>
            <a:r>
              <a:rPr lang="en-GB" baseline="30000" dirty="0">
                <a:latin typeface="Avenir Roman" panose="02000503020000020003" pitchFamily="2" charset="0"/>
              </a:rPr>
              <a:t>++</a:t>
            </a:r>
            <a:r>
              <a:rPr lang="en-GB" dirty="0">
                <a:latin typeface="Avenir Roman" panose="02000503020000020003" pitchFamily="2" charset="0"/>
              </a:rPr>
              <a:t> in He-3 ~ He-4</a:t>
            </a:r>
            <a:r>
              <a:rPr lang="en-GB" baseline="30000" dirty="0">
                <a:latin typeface="Avenir Roman" panose="02000503020000020003" pitchFamily="2" charset="0"/>
              </a:rPr>
              <a:t>++</a:t>
            </a:r>
            <a:r>
              <a:rPr lang="en-GB" dirty="0">
                <a:latin typeface="Avenir Roman" panose="02000503020000020003" pitchFamily="2" charset="0"/>
              </a:rPr>
              <a:t> in He-4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E872FF8-2359-1949-9ADB-8A3E75C0DBDF}"/>
              </a:ext>
            </a:extLst>
          </p:cNvPr>
          <p:cNvSpPr/>
          <p:nvPr/>
        </p:nvSpPr>
        <p:spPr>
          <a:xfrm>
            <a:off x="2672333" y="426097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(</a:t>
            </a:r>
            <a:r>
              <a:rPr lang="en-GB" dirty="0" err="1">
                <a:latin typeface="Avenir Roman" panose="02000503020000020003" pitchFamily="2" charset="0"/>
              </a:rPr>
              <a:t>n,p</a:t>
            </a:r>
            <a:r>
              <a:rPr lang="en-GB" dirty="0">
                <a:latin typeface="Avenir Roman" panose="02000503020000020003" pitchFamily="2" charset="0"/>
              </a:rPr>
              <a:t>)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4D4DBAB-2532-AA46-A61B-D84C4978C59E}"/>
              </a:ext>
            </a:extLst>
          </p:cNvPr>
          <p:cNvSpPr/>
          <p:nvPr/>
        </p:nvSpPr>
        <p:spPr>
          <a:xfrm>
            <a:off x="3570890" y="1155133"/>
            <a:ext cx="1241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venir Roman" panose="02000503020000020003" pitchFamily="2" charset="0"/>
              </a:rPr>
              <a:t>1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991637B-7165-4745-9490-37C41E584EB5}"/>
              </a:ext>
            </a:extLst>
          </p:cNvPr>
          <p:cNvSpPr/>
          <p:nvPr/>
        </p:nvSpPr>
        <p:spPr>
          <a:xfrm>
            <a:off x="3596309" y="2152374"/>
            <a:ext cx="1241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venir Roman" panose="02000503020000020003" pitchFamily="2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AAE695-E788-5E40-864C-8313BA26DB80}"/>
              </a:ext>
            </a:extLst>
          </p:cNvPr>
          <p:cNvSpPr/>
          <p:nvPr/>
        </p:nvSpPr>
        <p:spPr>
          <a:xfrm>
            <a:off x="4892275" y="1146976"/>
            <a:ext cx="2961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Similar total cross-section:</a:t>
            </a:r>
          </a:p>
          <a:p>
            <a:pPr algn="ctr"/>
            <a:r>
              <a:rPr lang="sv-SE" dirty="0">
                <a:latin typeface="Symbol" pitchFamily="2" charset="2"/>
              </a:rPr>
              <a:t>s(</a:t>
            </a:r>
            <a:r>
              <a:rPr lang="sv-SE" dirty="0">
                <a:latin typeface="Avenir Roman" panose="02000503020000020003" pitchFamily="2" charset="0"/>
              </a:rPr>
              <a:t>He-3</a:t>
            </a:r>
            <a:r>
              <a:rPr lang="sv-SE" dirty="0">
                <a:latin typeface="Symbol" pitchFamily="2" charset="2"/>
              </a:rPr>
              <a:t>) ~ s(</a:t>
            </a:r>
            <a:r>
              <a:rPr lang="sv-SE" dirty="0">
                <a:latin typeface="Avenir Roman" panose="02000503020000020003" pitchFamily="2" charset="0"/>
              </a:rPr>
              <a:t>He-4</a:t>
            </a:r>
            <a:r>
              <a:rPr lang="sv-SE" dirty="0">
                <a:latin typeface="Symbol" pitchFamily="2" charset="2"/>
              </a:rPr>
              <a:t>) </a:t>
            </a:r>
            <a:endParaRPr lang="en-GB" dirty="0">
              <a:latin typeface="Symbol" pitchFamily="2" charset="2"/>
            </a:endParaRPr>
          </a:p>
          <a:p>
            <a:pPr algn="ctr"/>
            <a:r>
              <a:rPr lang="en-GB" dirty="0">
                <a:latin typeface="Avenir Roman" panose="02000503020000020003" pitchFamily="2" charset="0"/>
              </a:rPr>
              <a:t>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AEC979-E036-D142-94C5-F0F8AA870463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3B5EC-ABA1-964E-A015-7328E0F14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398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>
            <a:extLst>
              <a:ext uri="{FF2B5EF4-FFF2-40B4-BE49-F238E27FC236}">
                <a16:creationId xmlns:a16="http://schemas.microsoft.com/office/drawing/2014/main" id="{2C473DB0-988B-0A48-B66C-FBEE30265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147" y="3335242"/>
            <a:ext cx="4537076" cy="307272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2" name="Text Box 7">
            <a:extLst>
              <a:ext uri="{FF2B5EF4-FFF2-40B4-BE49-F238E27FC236}">
                <a16:creationId xmlns:a16="http://schemas.microsoft.com/office/drawing/2014/main" id="{4840CE25-91A2-D24E-86D0-C5260D087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 in He-3 </a:t>
            </a:r>
            <a:r>
              <a:rPr lang="sv-SE" sz="28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detectors</a:t>
            </a:r>
            <a:endParaRPr lang="sv-SE" sz="28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8897D9-CC0C-1545-81A2-DF875D802429}"/>
              </a:ext>
            </a:extLst>
          </p:cNvPr>
          <p:cNvSpPr/>
          <p:nvPr/>
        </p:nvSpPr>
        <p:spPr>
          <a:xfrm>
            <a:off x="-16300" y="532510"/>
            <a:ext cx="12208300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Exchanging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He-3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He-4 is a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good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approximation to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evaluate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the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sensitivity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sv-SE" dirty="0" err="1">
                <a:solidFill>
                  <a:srgbClr val="FF0000"/>
                </a:solidFill>
                <a:latin typeface="Avenir Roman" panose="02000503020000020003" pitchFamily="2" charset="0"/>
              </a:rPr>
              <a:t>of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He-3 to fast 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7F35BCD-95EA-A14C-8292-DC103131F38D}"/>
              </a:ext>
            </a:extLst>
          </p:cNvPr>
          <p:cNvGrpSpPr/>
          <p:nvPr/>
        </p:nvGrpSpPr>
        <p:grpSpPr>
          <a:xfrm>
            <a:off x="182472" y="2258333"/>
            <a:ext cx="2503680" cy="1115255"/>
            <a:chOff x="6757416" y="2039425"/>
            <a:chExt cx="2503680" cy="111525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1ABA865-3349-F849-93BA-3A8B061B6B9E}"/>
                </a:ext>
              </a:extLst>
            </p:cNvPr>
            <p:cNvSpPr/>
            <p:nvPr/>
          </p:nvSpPr>
          <p:spPr>
            <a:xfrm>
              <a:off x="6950405" y="2636384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B2F912-FEE2-B444-80B2-E0310C1D2F30}"/>
                </a:ext>
              </a:extLst>
            </p:cNvPr>
            <p:cNvCxnSpPr>
              <a:cxnSpLocks/>
            </p:cNvCxnSpPr>
            <p:nvPr/>
          </p:nvCxnSpPr>
          <p:spPr>
            <a:xfrm>
              <a:off x="7142811" y="2699290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586B4BE-CF3F-EB49-B880-7B349DE03F98}"/>
                </a:ext>
              </a:extLst>
            </p:cNvPr>
            <p:cNvSpPr/>
            <p:nvPr/>
          </p:nvSpPr>
          <p:spPr>
            <a:xfrm>
              <a:off x="7773770" y="2543842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DDBD2DE-FEAC-4C4A-B1B3-B394A58FD3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868" y="2454955"/>
              <a:ext cx="451378" cy="1471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12C0CA7-7443-7347-BA95-E28F630C3671}"/>
                </a:ext>
              </a:extLst>
            </p:cNvPr>
            <p:cNvSpPr/>
            <p:nvPr/>
          </p:nvSpPr>
          <p:spPr>
            <a:xfrm>
              <a:off x="8585027" y="2221768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CEA3A27-D95A-FD41-85F8-3E16B38828A4}"/>
                </a:ext>
              </a:extLst>
            </p:cNvPr>
            <p:cNvCxnSpPr>
              <a:cxnSpLocks/>
            </p:cNvCxnSpPr>
            <p:nvPr/>
          </p:nvCxnSpPr>
          <p:spPr>
            <a:xfrm>
              <a:off x="8119228" y="2847999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BF41445-7B1D-7348-8B0E-53CD33BC7E8F}"/>
                </a:ext>
              </a:extLst>
            </p:cNvPr>
            <p:cNvSpPr txBox="1"/>
            <p:nvPr/>
          </p:nvSpPr>
          <p:spPr>
            <a:xfrm>
              <a:off x="6857474" y="22998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F7FF82D-E347-8D44-8CDB-D9279681E21A}"/>
                </a:ext>
              </a:extLst>
            </p:cNvPr>
            <p:cNvSpPr txBox="1"/>
            <p:nvPr/>
          </p:nvSpPr>
          <p:spPr>
            <a:xfrm>
              <a:off x="8436491" y="261279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B409E7C-FBF1-094A-BB0B-E640232094BC}"/>
                </a:ext>
              </a:extLst>
            </p:cNvPr>
            <p:cNvSpPr txBox="1"/>
            <p:nvPr/>
          </p:nvSpPr>
          <p:spPr>
            <a:xfrm>
              <a:off x="8866436" y="221346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X’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04E773-59A6-AD4B-9A6B-F2995F308750}"/>
                </a:ext>
              </a:extLst>
            </p:cNvPr>
            <p:cNvSpPr txBox="1"/>
            <p:nvPr/>
          </p:nvSpPr>
          <p:spPr>
            <a:xfrm>
              <a:off x="7773770" y="225311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C8F3501-B4E8-594F-BC06-A139B96BF652}"/>
                </a:ext>
              </a:extLst>
            </p:cNvPr>
            <p:cNvSpPr/>
            <p:nvPr/>
          </p:nvSpPr>
          <p:spPr>
            <a:xfrm>
              <a:off x="8537187" y="2902112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95F344B-99F1-FF49-873F-618B8E96B581}"/>
                </a:ext>
              </a:extLst>
            </p:cNvPr>
            <p:cNvSpPr/>
            <p:nvPr/>
          </p:nvSpPr>
          <p:spPr>
            <a:xfrm>
              <a:off x="6757416" y="2039425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7AD0445-E39B-7F44-B470-679E3B6F70D7}"/>
              </a:ext>
            </a:extLst>
          </p:cNvPr>
          <p:cNvGrpSpPr/>
          <p:nvPr/>
        </p:nvGrpSpPr>
        <p:grpSpPr>
          <a:xfrm>
            <a:off x="202542" y="3831387"/>
            <a:ext cx="2503680" cy="1115255"/>
            <a:chOff x="6757416" y="3291949"/>
            <a:chExt cx="2503680" cy="111525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671DB52-817E-634D-9061-C3329BD5D905}"/>
                </a:ext>
              </a:extLst>
            </p:cNvPr>
            <p:cNvSpPr/>
            <p:nvPr/>
          </p:nvSpPr>
          <p:spPr>
            <a:xfrm>
              <a:off x="6993335" y="3830711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C0F3346-9249-8F47-A924-2651C30E082A}"/>
                </a:ext>
              </a:extLst>
            </p:cNvPr>
            <p:cNvCxnSpPr>
              <a:cxnSpLocks/>
            </p:cNvCxnSpPr>
            <p:nvPr/>
          </p:nvCxnSpPr>
          <p:spPr>
            <a:xfrm>
              <a:off x="7185741" y="3893617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4461827-697F-B949-9489-17674389E149}"/>
                </a:ext>
              </a:extLst>
            </p:cNvPr>
            <p:cNvSpPr/>
            <p:nvPr/>
          </p:nvSpPr>
          <p:spPr>
            <a:xfrm>
              <a:off x="7755283" y="3743088"/>
              <a:ext cx="325098" cy="3108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9AC494C-BB55-2244-BA8D-060AA6B76B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80381" y="3675840"/>
              <a:ext cx="459262" cy="1254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3745CF1-9526-8948-B65F-702DDF7C7F46}"/>
                </a:ext>
              </a:extLst>
            </p:cNvPr>
            <p:cNvSpPr/>
            <p:nvPr/>
          </p:nvSpPr>
          <p:spPr>
            <a:xfrm>
              <a:off x="8541338" y="3475330"/>
              <a:ext cx="325098" cy="31089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51055D-30EA-FB4F-AC0A-84BFF272C951}"/>
                </a:ext>
              </a:extLst>
            </p:cNvPr>
            <p:cNvSpPr txBox="1"/>
            <p:nvPr/>
          </p:nvSpPr>
          <p:spPr>
            <a:xfrm>
              <a:off x="6900404" y="349418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813850B-3F95-1D4D-92F8-FB6C8E26E07D}"/>
                </a:ext>
              </a:extLst>
            </p:cNvPr>
            <p:cNvSpPr txBox="1"/>
            <p:nvPr/>
          </p:nvSpPr>
          <p:spPr>
            <a:xfrm>
              <a:off x="8813517" y="3462875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Y’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FC38BA-129E-1645-B55F-2504C6B642A8}"/>
                </a:ext>
              </a:extLst>
            </p:cNvPr>
            <p:cNvSpPr txBox="1"/>
            <p:nvPr/>
          </p:nvSpPr>
          <p:spPr>
            <a:xfrm>
              <a:off x="7755283" y="345236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F207026-6C33-E846-8CA9-C4E7061458C2}"/>
                </a:ext>
              </a:extLst>
            </p:cNvPr>
            <p:cNvCxnSpPr>
              <a:cxnSpLocks/>
            </p:cNvCxnSpPr>
            <p:nvPr/>
          </p:nvCxnSpPr>
          <p:spPr>
            <a:xfrm>
              <a:off x="8080381" y="4034377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F34882-7833-CD41-9690-8B3E83DE7A99}"/>
                </a:ext>
              </a:extLst>
            </p:cNvPr>
            <p:cNvSpPr txBox="1"/>
            <p:nvPr/>
          </p:nvSpPr>
          <p:spPr>
            <a:xfrm>
              <a:off x="8397644" y="379917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FBC3A1C-9006-AF4B-BD71-7F56EE669B53}"/>
                </a:ext>
              </a:extLst>
            </p:cNvPr>
            <p:cNvSpPr/>
            <p:nvPr/>
          </p:nvSpPr>
          <p:spPr>
            <a:xfrm>
              <a:off x="8498340" y="4088490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E4C4D4E-EF8A-8E44-94CE-8A2AE215F55E}"/>
                </a:ext>
              </a:extLst>
            </p:cNvPr>
            <p:cNvSpPr/>
            <p:nvPr/>
          </p:nvSpPr>
          <p:spPr>
            <a:xfrm>
              <a:off x="6757416" y="3291949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BBE8DFD8-8444-6D48-8887-EE44D034EAED}"/>
              </a:ext>
            </a:extLst>
          </p:cNvPr>
          <p:cNvSpPr/>
          <p:nvPr/>
        </p:nvSpPr>
        <p:spPr>
          <a:xfrm>
            <a:off x="954052" y="1948935"/>
            <a:ext cx="81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Recoil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FCDF0E4-55EA-5644-836D-C45B9D731EEA}"/>
              </a:ext>
            </a:extLst>
          </p:cNvPr>
          <p:cNvSpPr/>
          <p:nvPr/>
        </p:nvSpPr>
        <p:spPr>
          <a:xfrm>
            <a:off x="759159" y="3478212"/>
            <a:ext cx="1350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Absorption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E472BD-9FED-454C-9D3D-C2419B5076EA}"/>
              </a:ext>
            </a:extLst>
          </p:cNvPr>
          <p:cNvSpPr/>
          <p:nvPr/>
        </p:nvSpPr>
        <p:spPr>
          <a:xfrm>
            <a:off x="1000690" y="148823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solidFill>
                  <a:srgbClr val="FF0000"/>
                </a:solidFill>
                <a:latin typeface="Avenir Roman" panose="02000503020000020003" pitchFamily="2" charset="0"/>
              </a:rPr>
              <a:t>He-3 </a:t>
            </a:r>
            <a:endParaRPr lang="en-GB" u="sng" dirty="0">
              <a:solidFill>
                <a:srgbClr val="FF0000"/>
              </a:solidFill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EC1864E-0496-C64D-90AE-6646A0ABDD9D}"/>
              </a:ext>
            </a:extLst>
          </p:cNvPr>
          <p:cNvGrpSpPr/>
          <p:nvPr/>
        </p:nvGrpSpPr>
        <p:grpSpPr>
          <a:xfrm>
            <a:off x="9547698" y="2258333"/>
            <a:ext cx="2503680" cy="1115255"/>
            <a:chOff x="6757416" y="2039425"/>
            <a:chExt cx="2503680" cy="1115255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25901F5-5E7C-8E4E-92D6-C59690F52EE6}"/>
                </a:ext>
              </a:extLst>
            </p:cNvPr>
            <p:cNvSpPr/>
            <p:nvPr/>
          </p:nvSpPr>
          <p:spPr>
            <a:xfrm>
              <a:off x="6950405" y="2636384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B45D763-D4E0-EA48-9C30-7D7342598F8F}"/>
                </a:ext>
              </a:extLst>
            </p:cNvPr>
            <p:cNvCxnSpPr>
              <a:cxnSpLocks/>
            </p:cNvCxnSpPr>
            <p:nvPr/>
          </p:nvCxnSpPr>
          <p:spPr>
            <a:xfrm>
              <a:off x="7142811" y="2699290"/>
              <a:ext cx="5143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FF6E549-2C8D-5E4C-B9BF-BBB621C143F7}"/>
                </a:ext>
              </a:extLst>
            </p:cNvPr>
            <p:cNvSpPr/>
            <p:nvPr/>
          </p:nvSpPr>
          <p:spPr>
            <a:xfrm>
              <a:off x="7773770" y="2543842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86763CC-4F67-A144-8774-FDF4F3842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98868" y="2454955"/>
              <a:ext cx="451378" cy="1471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D6773A6-5BBB-D84C-93A6-1B304C632B8F}"/>
                </a:ext>
              </a:extLst>
            </p:cNvPr>
            <p:cNvSpPr/>
            <p:nvPr/>
          </p:nvSpPr>
          <p:spPr>
            <a:xfrm>
              <a:off x="8585027" y="2221768"/>
              <a:ext cx="325098" cy="310896"/>
            </a:xfrm>
            <a:prstGeom prst="ellipse">
              <a:avLst/>
            </a:prstGeom>
            <a:solidFill>
              <a:srgbClr val="0B24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1863D8D-B773-C047-A537-CAC32CBBAF2F}"/>
                </a:ext>
              </a:extLst>
            </p:cNvPr>
            <p:cNvCxnSpPr>
              <a:cxnSpLocks/>
            </p:cNvCxnSpPr>
            <p:nvPr/>
          </p:nvCxnSpPr>
          <p:spPr>
            <a:xfrm>
              <a:off x="8119228" y="2847999"/>
              <a:ext cx="397170" cy="961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6AEBE98-5C94-9346-82DA-E6F9DD4CC264}"/>
                </a:ext>
              </a:extLst>
            </p:cNvPr>
            <p:cNvSpPr txBox="1"/>
            <p:nvPr/>
          </p:nvSpPr>
          <p:spPr>
            <a:xfrm>
              <a:off x="6857474" y="229985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DBEF1CD-C8CB-A147-AF1D-1D8D3114FD6F}"/>
                </a:ext>
              </a:extLst>
            </p:cNvPr>
            <p:cNvSpPr txBox="1"/>
            <p:nvPr/>
          </p:nvSpPr>
          <p:spPr>
            <a:xfrm>
              <a:off x="8436491" y="261279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n’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329ADC8-6A7A-9149-8797-8DB7C648ADBB}"/>
                </a:ext>
              </a:extLst>
            </p:cNvPr>
            <p:cNvSpPr txBox="1"/>
            <p:nvPr/>
          </p:nvSpPr>
          <p:spPr>
            <a:xfrm>
              <a:off x="8866436" y="2213460"/>
              <a:ext cx="394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X’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68B10AB-3823-1D40-8FC0-5E8CD58D1444}"/>
                </a:ext>
              </a:extLst>
            </p:cNvPr>
            <p:cNvSpPr txBox="1"/>
            <p:nvPr/>
          </p:nvSpPr>
          <p:spPr>
            <a:xfrm>
              <a:off x="7773770" y="2253114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venir Roman" panose="02000503020000020003" pitchFamily="2" charset="0"/>
                </a:rPr>
                <a:t>X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5B56D99-1EB6-444D-B731-88B3C55CEB4D}"/>
                </a:ext>
              </a:extLst>
            </p:cNvPr>
            <p:cNvSpPr/>
            <p:nvPr/>
          </p:nvSpPr>
          <p:spPr>
            <a:xfrm>
              <a:off x="8537187" y="2902112"/>
              <a:ext cx="127044" cy="12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BAB5CE50-CDFA-E74A-970A-0435EA962324}"/>
                </a:ext>
              </a:extLst>
            </p:cNvPr>
            <p:cNvSpPr/>
            <p:nvPr/>
          </p:nvSpPr>
          <p:spPr>
            <a:xfrm>
              <a:off x="6757416" y="2039425"/>
              <a:ext cx="2503680" cy="11152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C02B9B3-7F54-F649-8305-FC321B464D97}"/>
              </a:ext>
            </a:extLst>
          </p:cNvPr>
          <p:cNvSpPr/>
          <p:nvPr/>
        </p:nvSpPr>
        <p:spPr>
          <a:xfrm>
            <a:off x="10319278" y="1948935"/>
            <a:ext cx="814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Recoil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7647A58-A24C-DB47-930D-D95AB2AAB85A}"/>
              </a:ext>
            </a:extLst>
          </p:cNvPr>
          <p:cNvSpPr/>
          <p:nvPr/>
        </p:nvSpPr>
        <p:spPr>
          <a:xfrm>
            <a:off x="10365916" y="148823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u="sng" dirty="0">
                <a:solidFill>
                  <a:srgbClr val="00B0F0"/>
                </a:solidFill>
                <a:latin typeface="Avenir Roman" panose="02000503020000020003" pitchFamily="2" charset="0"/>
              </a:rPr>
              <a:t>He-4 </a:t>
            </a:r>
            <a:endParaRPr lang="en-GB" u="sng" dirty="0">
              <a:solidFill>
                <a:srgbClr val="00B0F0"/>
              </a:solidFill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DFD5CB9-D178-6E42-85AF-72FA47FE5593}"/>
              </a:ext>
            </a:extLst>
          </p:cNvPr>
          <p:cNvSpPr/>
          <p:nvPr/>
        </p:nvSpPr>
        <p:spPr>
          <a:xfrm>
            <a:off x="2465019" y="2191676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Almost identical energy deposition ion gas: </a:t>
            </a:r>
          </a:p>
          <a:p>
            <a:pPr algn="ctr"/>
            <a:r>
              <a:rPr lang="en-GB" dirty="0">
                <a:latin typeface="Avenir Roman" panose="02000503020000020003" pitchFamily="2" charset="0"/>
              </a:rPr>
              <a:t>He-3</a:t>
            </a:r>
            <a:r>
              <a:rPr lang="en-GB" baseline="30000" dirty="0">
                <a:latin typeface="Avenir Roman" panose="02000503020000020003" pitchFamily="2" charset="0"/>
              </a:rPr>
              <a:t>++</a:t>
            </a:r>
            <a:r>
              <a:rPr lang="en-GB" dirty="0">
                <a:latin typeface="Avenir Roman" panose="02000503020000020003" pitchFamily="2" charset="0"/>
              </a:rPr>
              <a:t> in He-3 ~ He-4</a:t>
            </a:r>
            <a:r>
              <a:rPr lang="en-GB" baseline="30000" dirty="0">
                <a:latin typeface="Avenir Roman" panose="02000503020000020003" pitchFamily="2" charset="0"/>
              </a:rPr>
              <a:t>++</a:t>
            </a:r>
            <a:r>
              <a:rPr lang="en-GB" dirty="0">
                <a:latin typeface="Avenir Roman" panose="02000503020000020003" pitchFamily="2" charset="0"/>
              </a:rPr>
              <a:t> in He-4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E872FF8-2359-1949-9ADB-8A3E75C0DBDF}"/>
              </a:ext>
            </a:extLst>
          </p:cNvPr>
          <p:cNvSpPr/>
          <p:nvPr/>
        </p:nvSpPr>
        <p:spPr>
          <a:xfrm>
            <a:off x="2672333" y="4260974"/>
            <a:ext cx="646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>
                <a:latin typeface="Avenir Roman" panose="02000503020000020003" pitchFamily="2" charset="0"/>
              </a:rPr>
              <a:t>(</a:t>
            </a:r>
            <a:r>
              <a:rPr lang="en-GB" dirty="0" err="1">
                <a:latin typeface="Avenir Roman" panose="02000503020000020003" pitchFamily="2" charset="0"/>
              </a:rPr>
              <a:t>n,p</a:t>
            </a:r>
            <a:r>
              <a:rPr lang="en-GB" dirty="0">
                <a:latin typeface="Avenir Roman" panose="02000503020000020003" pitchFamily="2" charset="0"/>
              </a:rPr>
              <a:t>)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4D4DBAB-2532-AA46-A61B-D84C4978C59E}"/>
              </a:ext>
            </a:extLst>
          </p:cNvPr>
          <p:cNvSpPr/>
          <p:nvPr/>
        </p:nvSpPr>
        <p:spPr>
          <a:xfrm>
            <a:off x="3570890" y="1155133"/>
            <a:ext cx="1241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venir Roman" panose="02000503020000020003" pitchFamily="2" charset="0"/>
              </a:rPr>
              <a:t>1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991637B-7165-4745-9490-37C41E584EB5}"/>
              </a:ext>
            </a:extLst>
          </p:cNvPr>
          <p:cNvSpPr/>
          <p:nvPr/>
        </p:nvSpPr>
        <p:spPr>
          <a:xfrm>
            <a:off x="3596309" y="2152374"/>
            <a:ext cx="1241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venir Roman" panose="02000503020000020003" pitchFamily="2" charset="0"/>
              </a:rPr>
              <a:t>2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7D9D0EC-2B42-0047-B34C-7701ECBAF116}"/>
              </a:ext>
            </a:extLst>
          </p:cNvPr>
          <p:cNvSpPr/>
          <p:nvPr/>
        </p:nvSpPr>
        <p:spPr>
          <a:xfrm>
            <a:off x="3650282" y="3213594"/>
            <a:ext cx="1241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Avenir Roman" panose="02000503020000020003" pitchFamily="2" charset="0"/>
              </a:rPr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AAE695-E788-5E40-864C-8313BA26DB80}"/>
              </a:ext>
            </a:extLst>
          </p:cNvPr>
          <p:cNvSpPr/>
          <p:nvPr/>
        </p:nvSpPr>
        <p:spPr>
          <a:xfrm>
            <a:off x="4892275" y="1146976"/>
            <a:ext cx="2961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Similar total cross-section:</a:t>
            </a:r>
          </a:p>
          <a:p>
            <a:pPr algn="ctr"/>
            <a:r>
              <a:rPr lang="sv-SE" dirty="0">
                <a:latin typeface="Symbol" pitchFamily="2" charset="2"/>
              </a:rPr>
              <a:t>s(</a:t>
            </a:r>
            <a:r>
              <a:rPr lang="sv-SE" dirty="0">
                <a:latin typeface="Avenir Roman" panose="02000503020000020003" pitchFamily="2" charset="0"/>
              </a:rPr>
              <a:t>He-3</a:t>
            </a:r>
            <a:r>
              <a:rPr lang="sv-SE" dirty="0">
                <a:latin typeface="Symbol" pitchFamily="2" charset="2"/>
              </a:rPr>
              <a:t>) ~ s(</a:t>
            </a:r>
            <a:r>
              <a:rPr lang="sv-SE" dirty="0">
                <a:latin typeface="Avenir Roman" panose="02000503020000020003" pitchFamily="2" charset="0"/>
              </a:rPr>
              <a:t>He-4</a:t>
            </a:r>
            <a:r>
              <a:rPr lang="sv-SE" dirty="0">
                <a:latin typeface="Symbol" pitchFamily="2" charset="2"/>
              </a:rPr>
              <a:t>) </a:t>
            </a:r>
            <a:endParaRPr lang="en-GB" dirty="0">
              <a:latin typeface="Symbol" pitchFamily="2" charset="2"/>
            </a:endParaRPr>
          </a:p>
          <a:p>
            <a:pPr algn="ctr"/>
            <a:r>
              <a:rPr lang="en-GB" dirty="0">
                <a:latin typeface="Avenir Roman" panose="02000503020000020003" pitchFamily="2" charset="0"/>
              </a:rPr>
              <a:t>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1CF3C4-FC5D-AB45-9B6D-A5CFE246D6C8}"/>
              </a:ext>
            </a:extLst>
          </p:cNvPr>
          <p:cNvSpPr/>
          <p:nvPr/>
        </p:nvSpPr>
        <p:spPr>
          <a:xfrm>
            <a:off x="8081271" y="4551830"/>
            <a:ext cx="316224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Different PHS </a:t>
            </a:r>
          </a:p>
          <a:p>
            <a:pPr algn="ctr"/>
            <a:r>
              <a:rPr lang="en-GB" dirty="0">
                <a:latin typeface="Avenir Roman" panose="02000503020000020003" pitchFamily="2" charset="0"/>
              </a:rPr>
              <a:t>but </a:t>
            </a:r>
          </a:p>
          <a:p>
            <a:pPr algn="ctr"/>
            <a:r>
              <a:rPr lang="en-GB" dirty="0">
                <a:latin typeface="Avenir Roman" panose="02000503020000020003" pitchFamily="2" charset="0"/>
              </a:rPr>
              <a:t>~ same number of events !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70F1D82-6391-7F48-AB45-2D66618D03ED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9A76E7-D483-C649-A7C6-CDF23BA2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561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537590-8474-4E4C-A956-9DAE03E4CA22}"/>
              </a:ext>
            </a:extLst>
          </p:cNvPr>
          <p:cNvCxnSpPr/>
          <p:nvPr/>
        </p:nvCxnSpPr>
        <p:spPr>
          <a:xfrm>
            <a:off x="1023433" y="2976264"/>
            <a:ext cx="43579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FE056E-DB90-AB43-BD4C-1D1EC1C4271E}"/>
              </a:ext>
            </a:extLst>
          </p:cNvPr>
          <p:cNvCxnSpPr>
            <a:cxnSpLocks/>
          </p:cNvCxnSpPr>
          <p:nvPr/>
        </p:nvCxnSpPr>
        <p:spPr>
          <a:xfrm flipV="1">
            <a:off x="1175833" y="59868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4BD459-E600-1348-AA05-A46DEE6D455A}"/>
              </a:ext>
            </a:extLst>
          </p:cNvPr>
          <p:cNvSpPr txBox="1"/>
          <p:nvPr/>
        </p:nvSpPr>
        <p:spPr>
          <a:xfrm>
            <a:off x="1531229" y="208282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 Spectrum - PHS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ACDD0A-9395-B640-ADF5-07FE5487BD47}"/>
              </a:ext>
            </a:extLst>
          </p:cNvPr>
          <p:cNvSpPr txBox="1"/>
          <p:nvPr/>
        </p:nvSpPr>
        <p:spPr>
          <a:xfrm>
            <a:off x="4344011" y="2951298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860DF-4918-034D-8CB1-FA530DF9FEEB}"/>
              </a:ext>
            </a:extLst>
          </p:cNvPr>
          <p:cNvSpPr txBox="1"/>
          <p:nvPr/>
        </p:nvSpPr>
        <p:spPr>
          <a:xfrm rot="16200000">
            <a:off x="150336" y="853307"/>
            <a:ext cx="17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counts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8E2AC6-7CA5-6242-ABA4-0AF145092900}"/>
              </a:ext>
            </a:extLst>
          </p:cNvPr>
          <p:cNvCxnSpPr>
            <a:cxnSpLocks/>
          </p:cNvCxnSpPr>
          <p:nvPr/>
        </p:nvCxnSpPr>
        <p:spPr>
          <a:xfrm>
            <a:off x="1023433" y="5855094"/>
            <a:ext cx="44980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F870EB-31C2-6849-80A2-8851BAB1B37E}"/>
              </a:ext>
            </a:extLst>
          </p:cNvPr>
          <p:cNvCxnSpPr>
            <a:cxnSpLocks/>
          </p:cNvCxnSpPr>
          <p:nvPr/>
        </p:nvCxnSpPr>
        <p:spPr>
          <a:xfrm flipV="1">
            <a:off x="1175833" y="347751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37A8A2-2CA1-314C-A50F-49ECAE7BC915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F546E6-C3C6-E243-9008-76A938E25CA2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Screen Shot 2014-10-14 at 09.12.54.png">
              <a:extLst>
                <a:ext uri="{FF2B5EF4-FFF2-40B4-BE49-F238E27FC236}">
                  <a16:creationId xmlns:a16="http://schemas.microsoft.com/office/drawing/2014/main" id="{67EAEF0D-A8C3-D940-ACC4-1BB955F4F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3" name="Picture 32" descr="Screen Shot 2014-10-14 at 09.12.54.png">
              <a:extLst>
                <a:ext uri="{FF2B5EF4-FFF2-40B4-BE49-F238E27FC236}">
                  <a16:creationId xmlns:a16="http://schemas.microsoft.com/office/drawing/2014/main" id="{754B3A0D-E2BD-8A43-8668-0265C717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C927D0-1AF9-8740-8167-7281B0D435EA}"/>
              </a:ext>
            </a:extLst>
          </p:cNvPr>
          <p:cNvSpPr txBox="1"/>
          <p:nvPr/>
        </p:nvSpPr>
        <p:spPr>
          <a:xfrm>
            <a:off x="4407519" y="5822829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Threshold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7C098-A3EB-C247-9BE3-FD7796C645FF}"/>
              </a:ext>
            </a:extLst>
          </p:cNvPr>
          <p:cNvSpPr txBox="1"/>
          <p:nvPr/>
        </p:nvSpPr>
        <p:spPr>
          <a:xfrm rot="16200000">
            <a:off x="-77597" y="3625572"/>
            <a:ext cx="173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Sensitivity / efficiency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131E9-5ABE-7B40-AC9B-F7AC2E41CE2D}"/>
              </a:ext>
            </a:extLst>
          </p:cNvPr>
          <p:cNvSpPr/>
          <p:nvPr/>
        </p:nvSpPr>
        <p:spPr>
          <a:xfrm>
            <a:off x="1214544" y="957685"/>
            <a:ext cx="3524250" cy="1981200"/>
          </a:xfrm>
          <a:custGeom>
            <a:avLst/>
            <a:gdLst>
              <a:gd name="connsiteX0" fmla="*/ 0 w 3524250"/>
              <a:gd name="connsiteY0" fmla="*/ 0 h 1981200"/>
              <a:gd name="connsiteX1" fmla="*/ 215900 w 3524250"/>
              <a:gd name="connsiteY1" fmla="*/ 1016000 h 1981200"/>
              <a:gd name="connsiteX2" fmla="*/ 603250 w 3524250"/>
              <a:gd name="connsiteY2" fmla="*/ 1466850 h 1981200"/>
              <a:gd name="connsiteX3" fmla="*/ 1054100 w 3524250"/>
              <a:gd name="connsiteY3" fmla="*/ 1358900 h 1981200"/>
              <a:gd name="connsiteX4" fmla="*/ 1492250 w 3524250"/>
              <a:gd name="connsiteY4" fmla="*/ 1358900 h 1981200"/>
              <a:gd name="connsiteX5" fmla="*/ 1771650 w 3524250"/>
              <a:gd name="connsiteY5" fmla="*/ 1206500 h 1981200"/>
              <a:gd name="connsiteX6" fmla="*/ 2051050 w 3524250"/>
              <a:gd name="connsiteY6" fmla="*/ 558800 h 1981200"/>
              <a:gd name="connsiteX7" fmla="*/ 2317750 w 3524250"/>
              <a:gd name="connsiteY7" fmla="*/ 1143000 h 1981200"/>
              <a:gd name="connsiteX8" fmla="*/ 2476500 w 3524250"/>
              <a:gd name="connsiteY8" fmla="*/ 1365250 h 1981200"/>
              <a:gd name="connsiteX9" fmla="*/ 2749550 w 3524250"/>
              <a:gd name="connsiteY9" fmla="*/ 1428750 h 1981200"/>
              <a:gd name="connsiteX10" fmla="*/ 3149600 w 3524250"/>
              <a:gd name="connsiteY10" fmla="*/ 1536700 h 1981200"/>
              <a:gd name="connsiteX11" fmla="*/ 3409950 w 3524250"/>
              <a:gd name="connsiteY11" fmla="*/ 1758950 h 1981200"/>
              <a:gd name="connsiteX12" fmla="*/ 3524250 w 3524250"/>
              <a:gd name="connsiteY1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250" h="1981200">
                <a:moveTo>
                  <a:pt x="0" y="0"/>
                </a:moveTo>
                <a:cubicBezTo>
                  <a:pt x="57679" y="385762"/>
                  <a:pt x="115358" y="771525"/>
                  <a:pt x="215900" y="1016000"/>
                </a:cubicBezTo>
                <a:cubicBezTo>
                  <a:pt x="316442" y="1260475"/>
                  <a:pt x="463550" y="1409700"/>
                  <a:pt x="603250" y="1466850"/>
                </a:cubicBezTo>
                <a:cubicBezTo>
                  <a:pt x="742950" y="1524000"/>
                  <a:pt x="905933" y="1376892"/>
                  <a:pt x="1054100" y="1358900"/>
                </a:cubicBezTo>
                <a:cubicBezTo>
                  <a:pt x="1202267" y="1340908"/>
                  <a:pt x="1372658" y="1384300"/>
                  <a:pt x="1492250" y="1358900"/>
                </a:cubicBezTo>
                <a:cubicBezTo>
                  <a:pt x="1611842" y="1333500"/>
                  <a:pt x="1678517" y="1339850"/>
                  <a:pt x="1771650" y="1206500"/>
                </a:cubicBezTo>
                <a:cubicBezTo>
                  <a:pt x="1864783" y="1073150"/>
                  <a:pt x="1960033" y="569383"/>
                  <a:pt x="2051050" y="558800"/>
                </a:cubicBezTo>
                <a:cubicBezTo>
                  <a:pt x="2142067" y="548217"/>
                  <a:pt x="2246842" y="1008592"/>
                  <a:pt x="2317750" y="1143000"/>
                </a:cubicBezTo>
                <a:cubicBezTo>
                  <a:pt x="2388658" y="1277408"/>
                  <a:pt x="2404533" y="1317625"/>
                  <a:pt x="2476500" y="1365250"/>
                </a:cubicBezTo>
                <a:cubicBezTo>
                  <a:pt x="2548467" y="1412875"/>
                  <a:pt x="2637367" y="1400175"/>
                  <a:pt x="2749550" y="1428750"/>
                </a:cubicBezTo>
                <a:cubicBezTo>
                  <a:pt x="2861733" y="1457325"/>
                  <a:pt x="3039533" y="1481667"/>
                  <a:pt x="3149600" y="1536700"/>
                </a:cubicBezTo>
                <a:cubicBezTo>
                  <a:pt x="3259667" y="1591733"/>
                  <a:pt x="3347508" y="1684867"/>
                  <a:pt x="3409950" y="1758950"/>
                </a:cubicBezTo>
                <a:cubicBezTo>
                  <a:pt x="3472392" y="1833033"/>
                  <a:pt x="3498321" y="1907116"/>
                  <a:pt x="3524250" y="1981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4DB34D1-A577-BF43-9C75-C9093F39EB1C}"/>
              </a:ext>
            </a:extLst>
          </p:cNvPr>
          <p:cNvSpPr/>
          <p:nvPr/>
        </p:nvSpPr>
        <p:spPr>
          <a:xfrm>
            <a:off x="4139585" y="2432742"/>
            <a:ext cx="631652" cy="538407"/>
          </a:xfrm>
          <a:custGeom>
            <a:avLst/>
            <a:gdLst>
              <a:gd name="connsiteX0" fmla="*/ 0 w 590550"/>
              <a:gd name="connsiteY0" fmla="*/ 514350 h 514350"/>
              <a:gd name="connsiteX1" fmla="*/ 0 w 590550"/>
              <a:gd name="connsiteY1" fmla="*/ 0 h 514350"/>
              <a:gd name="connsiteX2" fmla="*/ 247650 w 590550"/>
              <a:gd name="connsiteY2" fmla="*/ 107950 h 514350"/>
              <a:gd name="connsiteX3" fmla="*/ 457200 w 590550"/>
              <a:gd name="connsiteY3" fmla="*/ 292100 h 514350"/>
              <a:gd name="connsiteX4" fmla="*/ 590550 w 590550"/>
              <a:gd name="connsiteY4" fmla="*/ 495300 h 514350"/>
              <a:gd name="connsiteX5" fmla="*/ 590550 w 590550"/>
              <a:gd name="connsiteY5" fmla="*/ 495300 h 514350"/>
              <a:gd name="connsiteX6" fmla="*/ 0 w 590550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50" h="514350">
                <a:moveTo>
                  <a:pt x="0" y="514350"/>
                </a:moveTo>
                <a:lnTo>
                  <a:pt x="0" y="0"/>
                </a:lnTo>
                <a:lnTo>
                  <a:pt x="247650" y="107950"/>
                </a:lnTo>
                <a:lnTo>
                  <a:pt x="457200" y="292100"/>
                </a:lnTo>
                <a:lnTo>
                  <a:pt x="590550" y="495300"/>
                </a:lnTo>
                <a:lnTo>
                  <a:pt x="590550" y="495300"/>
                </a:lnTo>
                <a:lnTo>
                  <a:pt x="0" y="51435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68B196-7C3B-6146-A0A3-51D7793DF165}"/>
              </a:ext>
            </a:extLst>
          </p:cNvPr>
          <p:cNvSpPr/>
          <p:nvPr/>
        </p:nvSpPr>
        <p:spPr>
          <a:xfrm>
            <a:off x="4063561" y="557237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78C47D1-EBF8-454F-9910-0BA98F37FE3D}"/>
              </a:ext>
            </a:extLst>
          </p:cNvPr>
          <p:cNvSpPr/>
          <p:nvPr/>
        </p:nvSpPr>
        <p:spPr>
          <a:xfrm>
            <a:off x="3504997" y="536996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6A5E12D-9453-AC45-8CF0-92DF27A90AB9}"/>
              </a:ext>
            </a:extLst>
          </p:cNvPr>
          <p:cNvSpPr/>
          <p:nvPr/>
        </p:nvSpPr>
        <p:spPr>
          <a:xfrm>
            <a:off x="3021985" y="1517650"/>
            <a:ext cx="597515" cy="1454150"/>
          </a:xfrm>
          <a:custGeom>
            <a:avLst/>
            <a:gdLst>
              <a:gd name="connsiteX0" fmla="*/ 565150 w 584200"/>
              <a:gd name="connsiteY0" fmla="*/ 1454150 h 1454150"/>
              <a:gd name="connsiteX1" fmla="*/ 584200 w 584200"/>
              <a:gd name="connsiteY1" fmla="*/ 749300 h 1454150"/>
              <a:gd name="connsiteX2" fmla="*/ 431800 w 584200"/>
              <a:gd name="connsiteY2" fmla="*/ 476250 h 1454150"/>
              <a:gd name="connsiteX3" fmla="*/ 361950 w 584200"/>
              <a:gd name="connsiteY3" fmla="*/ 234950 h 1454150"/>
              <a:gd name="connsiteX4" fmla="*/ 273050 w 584200"/>
              <a:gd name="connsiteY4" fmla="*/ 38100 h 1454150"/>
              <a:gd name="connsiteX5" fmla="*/ 273050 w 584200"/>
              <a:gd name="connsiteY5" fmla="*/ 38100 h 1454150"/>
              <a:gd name="connsiteX6" fmla="*/ 215900 w 584200"/>
              <a:gd name="connsiteY6" fmla="*/ 0 h 1454150"/>
              <a:gd name="connsiteX7" fmla="*/ 165100 w 584200"/>
              <a:gd name="connsiteY7" fmla="*/ 120650 h 1454150"/>
              <a:gd name="connsiteX8" fmla="*/ 95250 w 584200"/>
              <a:gd name="connsiteY8" fmla="*/ 342900 h 1454150"/>
              <a:gd name="connsiteX9" fmla="*/ 0 w 584200"/>
              <a:gd name="connsiteY9" fmla="*/ 603250 h 1454150"/>
              <a:gd name="connsiteX10" fmla="*/ 0 w 584200"/>
              <a:gd name="connsiteY10" fmla="*/ 1441450 h 1454150"/>
              <a:gd name="connsiteX11" fmla="*/ 565150 w 584200"/>
              <a:gd name="connsiteY11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200" h="1454150">
                <a:moveTo>
                  <a:pt x="565150" y="1454150"/>
                </a:moveTo>
                <a:lnTo>
                  <a:pt x="584200" y="749300"/>
                </a:lnTo>
                <a:lnTo>
                  <a:pt x="431800" y="476250"/>
                </a:lnTo>
                <a:lnTo>
                  <a:pt x="361950" y="234950"/>
                </a:lnTo>
                <a:lnTo>
                  <a:pt x="273050" y="38100"/>
                </a:lnTo>
                <a:lnTo>
                  <a:pt x="273050" y="38100"/>
                </a:lnTo>
                <a:lnTo>
                  <a:pt x="215900" y="0"/>
                </a:lnTo>
                <a:lnTo>
                  <a:pt x="165100" y="120650"/>
                </a:lnTo>
                <a:lnTo>
                  <a:pt x="95250" y="342900"/>
                </a:lnTo>
                <a:lnTo>
                  <a:pt x="0" y="603250"/>
                </a:lnTo>
                <a:lnTo>
                  <a:pt x="0" y="1441450"/>
                </a:lnTo>
                <a:lnTo>
                  <a:pt x="565150" y="1454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F058C1-9A2E-E640-8556-B42E38F7A0F5}"/>
              </a:ext>
            </a:extLst>
          </p:cNvPr>
          <p:cNvSpPr/>
          <p:nvPr/>
        </p:nvSpPr>
        <p:spPr>
          <a:xfrm>
            <a:off x="2934393" y="464408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E236F6E-DCFA-684A-86B2-DDE63B3329DA}"/>
              </a:ext>
            </a:extLst>
          </p:cNvPr>
          <p:cNvSpPr/>
          <p:nvPr/>
        </p:nvSpPr>
        <p:spPr>
          <a:xfrm>
            <a:off x="2382509" y="432106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9FCD932-A6CB-2740-98DF-6B6A6504EBD7}"/>
              </a:ext>
            </a:extLst>
          </p:cNvPr>
          <p:cNvSpPr/>
          <p:nvPr/>
        </p:nvSpPr>
        <p:spPr>
          <a:xfrm>
            <a:off x="1848147" y="4116596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F7AE80-771D-514C-8FF8-CDD0959EF1A8}"/>
              </a:ext>
            </a:extLst>
          </p:cNvPr>
          <p:cNvSpPr/>
          <p:nvPr/>
        </p:nvSpPr>
        <p:spPr>
          <a:xfrm>
            <a:off x="1263933" y="3512859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5E832C0-C628-8B41-BCA4-18BF4625079B}"/>
              </a:ext>
            </a:extLst>
          </p:cNvPr>
          <p:cNvSpPr/>
          <p:nvPr/>
        </p:nvSpPr>
        <p:spPr>
          <a:xfrm>
            <a:off x="3567931" y="2292350"/>
            <a:ext cx="591319" cy="673100"/>
          </a:xfrm>
          <a:custGeom>
            <a:avLst/>
            <a:gdLst>
              <a:gd name="connsiteX0" fmla="*/ 12700 w 552450"/>
              <a:gd name="connsiteY0" fmla="*/ 0 h 673100"/>
              <a:gd name="connsiteX1" fmla="*/ 139700 w 552450"/>
              <a:gd name="connsiteY1" fmla="*/ 63500 h 673100"/>
              <a:gd name="connsiteX2" fmla="*/ 311150 w 552450"/>
              <a:gd name="connsiteY2" fmla="*/ 101600 h 673100"/>
              <a:gd name="connsiteX3" fmla="*/ 495300 w 552450"/>
              <a:gd name="connsiteY3" fmla="*/ 139700 h 673100"/>
              <a:gd name="connsiteX4" fmla="*/ 495300 w 552450"/>
              <a:gd name="connsiteY4" fmla="*/ 139700 h 673100"/>
              <a:gd name="connsiteX5" fmla="*/ 552450 w 552450"/>
              <a:gd name="connsiteY5" fmla="*/ 133350 h 673100"/>
              <a:gd name="connsiteX6" fmla="*/ 539750 w 552450"/>
              <a:gd name="connsiteY6" fmla="*/ 660400 h 673100"/>
              <a:gd name="connsiteX7" fmla="*/ 0 w 552450"/>
              <a:gd name="connsiteY7" fmla="*/ 673100 h 673100"/>
              <a:gd name="connsiteX8" fmla="*/ 12700 w 552450"/>
              <a:gd name="connsiteY8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50" h="673100">
                <a:moveTo>
                  <a:pt x="12700" y="0"/>
                </a:moveTo>
                <a:lnTo>
                  <a:pt x="139700" y="63500"/>
                </a:lnTo>
                <a:lnTo>
                  <a:pt x="311150" y="101600"/>
                </a:lnTo>
                <a:lnTo>
                  <a:pt x="495300" y="139700"/>
                </a:lnTo>
                <a:lnTo>
                  <a:pt x="495300" y="139700"/>
                </a:lnTo>
                <a:lnTo>
                  <a:pt x="552450" y="133350"/>
                </a:lnTo>
                <a:lnTo>
                  <a:pt x="539750" y="660400"/>
                </a:lnTo>
                <a:lnTo>
                  <a:pt x="0" y="673100"/>
                </a:lnTo>
                <a:cubicBezTo>
                  <a:pt x="2117" y="452967"/>
                  <a:pt x="4233" y="232833"/>
                  <a:pt x="127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29F6D8-FE91-B849-8B18-ACF76AD621B6}"/>
              </a:ext>
            </a:extLst>
          </p:cNvPr>
          <p:cNvSpPr/>
          <p:nvPr/>
        </p:nvSpPr>
        <p:spPr>
          <a:xfrm>
            <a:off x="2463800" y="2095500"/>
            <a:ext cx="565150" cy="882650"/>
          </a:xfrm>
          <a:custGeom>
            <a:avLst/>
            <a:gdLst>
              <a:gd name="connsiteX0" fmla="*/ 565150 w 565150"/>
              <a:gd name="connsiteY0" fmla="*/ 882650 h 882650"/>
              <a:gd name="connsiteX1" fmla="*/ 565150 w 565150"/>
              <a:gd name="connsiteY1" fmla="*/ 0 h 882650"/>
              <a:gd name="connsiteX2" fmla="*/ 463550 w 565150"/>
              <a:gd name="connsiteY2" fmla="*/ 133350 h 882650"/>
              <a:gd name="connsiteX3" fmla="*/ 349250 w 565150"/>
              <a:gd name="connsiteY3" fmla="*/ 215900 h 882650"/>
              <a:gd name="connsiteX4" fmla="*/ 222250 w 565150"/>
              <a:gd name="connsiteY4" fmla="*/ 222250 h 882650"/>
              <a:gd name="connsiteX5" fmla="*/ 69850 w 565150"/>
              <a:gd name="connsiteY5" fmla="*/ 228600 h 882650"/>
              <a:gd name="connsiteX6" fmla="*/ 69850 w 565150"/>
              <a:gd name="connsiteY6" fmla="*/ 228600 h 882650"/>
              <a:gd name="connsiteX7" fmla="*/ 6350 w 565150"/>
              <a:gd name="connsiteY7" fmla="*/ 215900 h 882650"/>
              <a:gd name="connsiteX8" fmla="*/ 0 w 565150"/>
              <a:gd name="connsiteY8" fmla="*/ 876300 h 882650"/>
              <a:gd name="connsiteX9" fmla="*/ 565150 w 565150"/>
              <a:gd name="connsiteY9" fmla="*/ 882650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150" h="882650">
                <a:moveTo>
                  <a:pt x="565150" y="882650"/>
                </a:moveTo>
                <a:lnTo>
                  <a:pt x="565150" y="0"/>
                </a:lnTo>
                <a:lnTo>
                  <a:pt x="463550" y="133350"/>
                </a:lnTo>
                <a:lnTo>
                  <a:pt x="349250" y="215900"/>
                </a:lnTo>
                <a:lnTo>
                  <a:pt x="222250" y="222250"/>
                </a:lnTo>
                <a:lnTo>
                  <a:pt x="69850" y="228600"/>
                </a:lnTo>
                <a:lnTo>
                  <a:pt x="69850" y="228600"/>
                </a:lnTo>
                <a:lnTo>
                  <a:pt x="6350" y="215900"/>
                </a:lnTo>
                <a:cubicBezTo>
                  <a:pt x="4233" y="436033"/>
                  <a:pt x="2117" y="656167"/>
                  <a:pt x="0" y="876300"/>
                </a:cubicBezTo>
                <a:lnTo>
                  <a:pt x="565150" y="882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235D22B-33CE-FB45-AC6F-85F4EFA603D7}"/>
              </a:ext>
            </a:extLst>
          </p:cNvPr>
          <p:cNvSpPr/>
          <p:nvPr/>
        </p:nvSpPr>
        <p:spPr>
          <a:xfrm>
            <a:off x="1899876" y="2311400"/>
            <a:ext cx="589522" cy="666750"/>
          </a:xfrm>
          <a:custGeom>
            <a:avLst/>
            <a:gdLst>
              <a:gd name="connsiteX0" fmla="*/ 514350 w 533400"/>
              <a:gd name="connsiteY0" fmla="*/ 654050 h 666750"/>
              <a:gd name="connsiteX1" fmla="*/ 533400 w 533400"/>
              <a:gd name="connsiteY1" fmla="*/ 6350 h 666750"/>
              <a:gd name="connsiteX2" fmla="*/ 387350 w 533400"/>
              <a:gd name="connsiteY2" fmla="*/ 0 h 666750"/>
              <a:gd name="connsiteX3" fmla="*/ 234950 w 533400"/>
              <a:gd name="connsiteY3" fmla="*/ 44450 h 666750"/>
              <a:gd name="connsiteX4" fmla="*/ 88900 w 533400"/>
              <a:gd name="connsiteY4" fmla="*/ 101600 h 666750"/>
              <a:gd name="connsiteX5" fmla="*/ 0 w 533400"/>
              <a:gd name="connsiteY5" fmla="*/ 120650 h 666750"/>
              <a:gd name="connsiteX6" fmla="*/ 12700 w 533400"/>
              <a:gd name="connsiteY6" fmla="*/ 666750 h 666750"/>
              <a:gd name="connsiteX7" fmla="*/ 514350 w 533400"/>
              <a:gd name="connsiteY7" fmla="*/ 6540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400" h="666750">
                <a:moveTo>
                  <a:pt x="514350" y="654050"/>
                </a:moveTo>
                <a:lnTo>
                  <a:pt x="533400" y="6350"/>
                </a:lnTo>
                <a:lnTo>
                  <a:pt x="387350" y="0"/>
                </a:lnTo>
                <a:lnTo>
                  <a:pt x="234950" y="44450"/>
                </a:lnTo>
                <a:lnTo>
                  <a:pt x="88900" y="101600"/>
                </a:lnTo>
                <a:lnTo>
                  <a:pt x="0" y="120650"/>
                </a:lnTo>
                <a:lnTo>
                  <a:pt x="12700" y="666750"/>
                </a:lnTo>
                <a:lnTo>
                  <a:pt x="514350" y="654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3CB4F4B-A72D-CE4B-A004-A3C95FF0A219}"/>
              </a:ext>
            </a:extLst>
          </p:cNvPr>
          <p:cNvSpPr/>
          <p:nvPr/>
        </p:nvSpPr>
        <p:spPr>
          <a:xfrm>
            <a:off x="1371600" y="1866900"/>
            <a:ext cx="565150" cy="1117600"/>
          </a:xfrm>
          <a:custGeom>
            <a:avLst/>
            <a:gdLst>
              <a:gd name="connsiteX0" fmla="*/ 565150 w 565150"/>
              <a:gd name="connsiteY0" fmla="*/ 1085850 h 1117600"/>
              <a:gd name="connsiteX1" fmla="*/ 546100 w 565150"/>
              <a:gd name="connsiteY1" fmla="*/ 584200 h 1117600"/>
              <a:gd name="connsiteX2" fmla="*/ 425450 w 565150"/>
              <a:gd name="connsiteY2" fmla="*/ 552450 h 1117600"/>
              <a:gd name="connsiteX3" fmla="*/ 285750 w 565150"/>
              <a:gd name="connsiteY3" fmla="*/ 450850 h 1117600"/>
              <a:gd name="connsiteX4" fmla="*/ 127000 w 565150"/>
              <a:gd name="connsiteY4" fmla="*/ 273050 h 1117600"/>
              <a:gd name="connsiteX5" fmla="*/ 12700 w 565150"/>
              <a:gd name="connsiteY5" fmla="*/ 0 h 1117600"/>
              <a:gd name="connsiteX6" fmla="*/ 0 w 565150"/>
              <a:gd name="connsiteY6" fmla="*/ 1117600 h 1117600"/>
              <a:gd name="connsiteX7" fmla="*/ 565150 w 565150"/>
              <a:gd name="connsiteY7" fmla="*/ 108585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50" h="1117600">
                <a:moveTo>
                  <a:pt x="565150" y="1085850"/>
                </a:moveTo>
                <a:lnTo>
                  <a:pt x="546100" y="584200"/>
                </a:lnTo>
                <a:lnTo>
                  <a:pt x="425450" y="552450"/>
                </a:lnTo>
                <a:lnTo>
                  <a:pt x="285750" y="450850"/>
                </a:lnTo>
                <a:lnTo>
                  <a:pt x="127000" y="273050"/>
                </a:lnTo>
                <a:lnTo>
                  <a:pt x="12700" y="0"/>
                </a:lnTo>
                <a:lnTo>
                  <a:pt x="0" y="1117600"/>
                </a:lnTo>
                <a:lnTo>
                  <a:pt x="565150" y="10858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2B8C96-CBD9-D24B-92DB-591DD9817093}"/>
              </a:ext>
            </a:extLst>
          </p:cNvPr>
          <p:cNvCxnSpPr>
            <a:cxnSpLocks/>
          </p:cNvCxnSpPr>
          <p:nvPr/>
        </p:nvCxnSpPr>
        <p:spPr>
          <a:xfrm flipH="1" flipV="1">
            <a:off x="415848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7D21024-CAA6-474B-9DB3-F129B15BF1FA}"/>
              </a:ext>
            </a:extLst>
          </p:cNvPr>
          <p:cNvCxnSpPr>
            <a:cxnSpLocks/>
          </p:cNvCxnSpPr>
          <p:nvPr/>
        </p:nvCxnSpPr>
        <p:spPr>
          <a:xfrm flipH="1" flipV="1">
            <a:off x="3606597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51DF9B7-A13B-C849-8EA2-985F9E7D197C}"/>
              </a:ext>
            </a:extLst>
          </p:cNvPr>
          <p:cNvCxnSpPr>
            <a:cxnSpLocks/>
          </p:cNvCxnSpPr>
          <p:nvPr/>
        </p:nvCxnSpPr>
        <p:spPr>
          <a:xfrm flipH="1" flipV="1">
            <a:off x="3035993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7AAE10C-645F-E54B-B08A-CC61811E1D3C}"/>
              </a:ext>
            </a:extLst>
          </p:cNvPr>
          <p:cNvCxnSpPr>
            <a:cxnSpLocks/>
          </p:cNvCxnSpPr>
          <p:nvPr/>
        </p:nvCxnSpPr>
        <p:spPr>
          <a:xfrm flipH="1" flipV="1">
            <a:off x="2489398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30092BD-0BEA-BF40-A3B9-F2913E7A33B0}"/>
              </a:ext>
            </a:extLst>
          </p:cNvPr>
          <p:cNvCxnSpPr>
            <a:cxnSpLocks/>
          </p:cNvCxnSpPr>
          <p:nvPr/>
        </p:nvCxnSpPr>
        <p:spPr>
          <a:xfrm flipH="1" flipV="1">
            <a:off x="195013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AD8DB6-7386-CC4E-A936-83D88A55516E}"/>
              </a:ext>
            </a:extLst>
          </p:cNvPr>
          <p:cNvCxnSpPr>
            <a:cxnSpLocks/>
          </p:cNvCxnSpPr>
          <p:nvPr/>
        </p:nvCxnSpPr>
        <p:spPr>
          <a:xfrm flipH="1" flipV="1">
            <a:off x="1367806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A37DFB77-B376-C84F-A1E0-558D498E36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600" y="380248"/>
            <a:ext cx="3871100" cy="3028007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2DF022-A25A-484D-8656-A3B689781AA1}"/>
              </a:ext>
            </a:extLst>
          </p:cNvPr>
          <p:cNvCxnSpPr>
            <a:cxnSpLocks/>
          </p:cNvCxnSpPr>
          <p:nvPr/>
        </p:nvCxnSpPr>
        <p:spPr>
          <a:xfrm>
            <a:off x="5145155" y="1577871"/>
            <a:ext cx="169455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C63F624-9336-9841-B20C-071B13F28A99}"/>
              </a:ext>
            </a:extLst>
          </p:cNvPr>
          <p:cNvCxnSpPr>
            <a:cxnSpLocks/>
          </p:cNvCxnSpPr>
          <p:nvPr/>
        </p:nvCxnSpPr>
        <p:spPr>
          <a:xfrm>
            <a:off x="5145155" y="4646137"/>
            <a:ext cx="169455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29784B59-6455-8343-BCDF-C2C3963A95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675" y="3306095"/>
            <a:ext cx="4065466" cy="306967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749208B-DC4E-BA48-8E08-62756C59F6ED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3CFC09-A3D8-DC4F-BD63-89B6174D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8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FA67588-A84E-E140-8CF2-F1030608A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6" r="8269"/>
          <a:stretch/>
        </p:blipFill>
        <p:spPr>
          <a:xfrm>
            <a:off x="5435407" y="463353"/>
            <a:ext cx="6418975" cy="557379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0F06F8D-E143-4F4D-8429-FF8698D0C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4" y="1222275"/>
            <a:ext cx="5032246" cy="39362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18C5BD-7047-DB48-BA90-F7BF4F683939}"/>
              </a:ext>
            </a:extLst>
          </p:cNvPr>
          <p:cNvSpPr/>
          <p:nvPr/>
        </p:nvSpPr>
        <p:spPr>
          <a:xfrm>
            <a:off x="2902148" y="2359516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Fast-N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FF2DAA-731C-A243-A1C0-8029B05647EC}"/>
              </a:ext>
            </a:extLst>
          </p:cNvPr>
          <p:cNvSpPr/>
          <p:nvPr/>
        </p:nvSpPr>
        <p:spPr>
          <a:xfrm>
            <a:off x="1514244" y="3478895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gammas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11920C-DF96-5F40-A48E-0170DC9E75FD}"/>
              </a:ext>
            </a:extLst>
          </p:cNvPr>
          <p:cNvSpPr/>
          <p:nvPr/>
        </p:nvSpPr>
        <p:spPr>
          <a:xfrm>
            <a:off x="10985233" y="2681915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Fast-N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9A7A32-A4C9-BC44-9E2E-3AB383F6A331}"/>
              </a:ext>
            </a:extLst>
          </p:cNvPr>
          <p:cNvSpPr/>
          <p:nvPr/>
        </p:nvSpPr>
        <p:spPr>
          <a:xfrm>
            <a:off x="10697795" y="4362401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gammas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BB992-3826-6948-9853-DB2DE623851B}"/>
              </a:ext>
            </a:extLst>
          </p:cNvPr>
          <p:cNvSpPr/>
          <p:nvPr/>
        </p:nvSpPr>
        <p:spPr>
          <a:xfrm>
            <a:off x="8838142" y="1249677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B24FB"/>
                </a:solidFill>
                <a:latin typeface="Avenir Roman" panose="02000503020000020003" pitchFamily="2" charset="0"/>
              </a:rPr>
              <a:t>He-3 (10bar)</a:t>
            </a:r>
            <a:endParaRPr lang="en-GB" dirty="0">
              <a:solidFill>
                <a:srgbClr val="0B24FB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F07C34-B83B-4448-AB20-25F8B056B9A4}"/>
              </a:ext>
            </a:extLst>
          </p:cNvPr>
          <p:cNvSpPr/>
          <p:nvPr/>
        </p:nvSpPr>
        <p:spPr>
          <a:xfrm>
            <a:off x="8763627" y="2312583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He-4 (10bar)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BF9D2C7-77C5-F240-8819-20B4F5D0E3A6}"/>
              </a:ext>
            </a:extLst>
          </p:cNvPr>
          <p:cNvCxnSpPr>
            <a:cxnSpLocks/>
          </p:cNvCxnSpPr>
          <p:nvPr/>
        </p:nvCxnSpPr>
        <p:spPr>
          <a:xfrm>
            <a:off x="4630772" y="3051247"/>
            <a:ext cx="60310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7">
            <a:extLst>
              <a:ext uri="{FF2B5EF4-FFF2-40B4-BE49-F238E27FC236}">
                <a16:creationId xmlns:a16="http://schemas.microsoft.com/office/drawing/2014/main" id="{E9378D3D-AD55-C14B-883D-E551DA963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495" y="369355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r>
              <a:rPr lang="sv-SE" sz="2000" dirty="0">
                <a:latin typeface="Avenir Roman" panose="02000503020000020003" pitchFamily="2" charset="0"/>
              </a:rPr>
              <a:t> / </a:t>
            </a:r>
            <a:r>
              <a:rPr lang="sv-SE" sz="2000" dirty="0" err="1">
                <a:latin typeface="Avenir Roman" panose="02000503020000020003" pitchFamily="2" charset="0"/>
              </a:rPr>
              <a:t>Efficiency</a:t>
            </a:r>
            <a:endParaRPr lang="sv-SE" sz="2000" dirty="0">
              <a:latin typeface="Avenir Roman" panose="02000503020000020003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033A4A-3F84-FF44-8417-BDD3BFE8C50D}"/>
              </a:ext>
            </a:extLst>
          </p:cNvPr>
          <p:cNvSpPr/>
          <p:nvPr/>
        </p:nvSpPr>
        <p:spPr>
          <a:xfrm>
            <a:off x="8651118" y="2975151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He-4 (5bar)</a:t>
            </a:r>
            <a:endParaRPr lang="en-GB" dirty="0">
              <a:solidFill>
                <a:srgbClr val="29D925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3966CB-4314-ED4C-8098-419AFDFFC672}"/>
              </a:ext>
            </a:extLst>
          </p:cNvPr>
          <p:cNvSpPr/>
          <p:nvPr/>
        </p:nvSpPr>
        <p:spPr>
          <a:xfrm>
            <a:off x="9515961" y="473107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99FF"/>
                </a:solidFill>
                <a:latin typeface="Avenir Roman" panose="02000503020000020003" pitchFamily="2" charset="0"/>
              </a:rPr>
              <a:t>He-4 (10bar)</a:t>
            </a:r>
            <a:endParaRPr lang="en-GB" dirty="0">
              <a:solidFill>
                <a:srgbClr val="0099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2C4963-CF51-7749-B11A-A7B72102D161}"/>
              </a:ext>
            </a:extLst>
          </p:cNvPr>
          <p:cNvSpPr/>
          <p:nvPr/>
        </p:nvSpPr>
        <p:spPr>
          <a:xfrm>
            <a:off x="8729099" y="437090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9932CC"/>
                </a:solidFill>
                <a:latin typeface="Avenir Roman" panose="02000503020000020003" pitchFamily="2" charset="0"/>
              </a:rPr>
              <a:t>He-3 (10bar)</a:t>
            </a:r>
            <a:endParaRPr lang="en-GB" dirty="0">
              <a:solidFill>
                <a:srgbClr val="9932CC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DD1358-01D1-FB4F-BA50-0161AA91F64F}"/>
              </a:ext>
            </a:extLst>
          </p:cNvPr>
          <p:cNvSpPr/>
          <p:nvPr/>
        </p:nvSpPr>
        <p:spPr>
          <a:xfrm>
            <a:off x="8274600" y="4973874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He-4 (5bar)</a:t>
            </a:r>
            <a:endParaRPr lang="en-GB" dirty="0">
              <a:solidFill>
                <a:srgbClr val="29D925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42BA2C-E887-5447-B4AA-BF6329D1B1C4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4396-7BDD-6B4D-89F5-39AD0CC1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54</a:t>
            </a:fld>
            <a:endParaRPr lang="it-IT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B7994D-5B78-5D47-9059-06CB5934B505}"/>
              </a:ext>
            </a:extLst>
          </p:cNvPr>
          <p:cNvSpPr txBox="1"/>
          <p:nvPr/>
        </p:nvSpPr>
        <p:spPr>
          <a:xfrm>
            <a:off x="1212414" y="880345"/>
            <a:ext cx="319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 Spectrum - PHS</a:t>
            </a:r>
          </a:p>
        </p:txBody>
      </p:sp>
    </p:spTree>
    <p:extLst>
      <p:ext uri="{BB962C8B-B14F-4D97-AF65-F5344CB8AC3E}">
        <p14:creationId xmlns:p14="http://schemas.microsoft.com/office/powerpoint/2010/main" val="1865014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FA67588-A84E-E140-8CF2-F1030608A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6" r="8269"/>
          <a:stretch/>
        </p:blipFill>
        <p:spPr>
          <a:xfrm>
            <a:off x="5435407" y="463353"/>
            <a:ext cx="6418975" cy="557379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BB992-3826-6948-9853-DB2DE623851B}"/>
              </a:ext>
            </a:extLst>
          </p:cNvPr>
          <p:cNvSpPr/>
          <p:nvPr/>
        </p:nvSpPr>
        <p:spPr>
          <a:xfrm>
            <a:off x="8838142" y="1249677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B24FB"/>
                </a:solidFill>
                <a:latin typeface="Avenir Roman" panose="02000503020000020003" pitchFamily="2" charset="0"/>
              </a:rPr>
              <a:t>He-3 (10bar)</a:t>
            </a:r>
            <a:endParaRPr lang="en-GB" dirty="0">
              <a:solidFill>
                <a:srgbClr val="0B24FB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F07C34-B83B-4448-AB20-25F8B056B9A4}"/>
              </a:ext>
            </a:extLst>
          </p:cNvPr>
          <p:cNvSpPr/>
          <p:nvPr/>
        </p:nvSpPr>
        <p:spPr>
          <a:xfrm>
            <a:off x="8763627" y="2312583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He-4 (10bar)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6E5984-78DD-FA4E-899F-5FF3204D4039}"/>
              </a:ext>
            </a:extLst>
          </p:cNvPr>
          <p:cNvCxnSpPr>
            <a:cxnSpLocks/>
          </p:cNvCxnSpPr>
          <p:nvPr/>
        </p:nvCxnSpPr>
        <p:spPr>
          <a:xfrm>
            <a:off x="8290181" y="1277380"/>
            <a:ext cx="0" cy="408779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F2C9A73-4AF3-D840-B8BA-CD54DC27100C}"/>
              </a:ext>
            </a:extLst>
          </p:cNvPr>
          <p:cNvCxnSpPr>
            <a:cxnSpLocks/>
          </p:cNvCxnSpPr>
          <p:nvPr/>
        </p:nvCxnSpPr>
        <p:spPr>
          <a:xfrm>
            <a:off x="3557928" y="2553431"/>
            <a:ext cx="4818851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BE66AA1-64C0-9445-8973-E9F4F3B65D93}"/>
              </a:ext>
            </a:extLst>
          </p:cNvPr>
          <p:cNvSpPr txBox="1"/>
          <p:nvPr/>
        </p:nvSpPr>
        <p:spPr>
          <a:xfrm>
            <a:off x="2498021" y="2082127"/>
            <a:ext cx="10599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Avenir Roman" panose="02000503020000020003" pitchFamily="2" charset="0"/>
              </a:rPr>
              <a:t>10</a:t>
            </a:r>
            <a:r>
              <a:rPr lang="en-GB" sz="4000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-3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E9378D3D-AD55-C14B-883D-E551DA963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495" y="369355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r>
              <a:rPr lang="sv-SE" sz="2000" dirty="0">
                <a:latin typeface="Avenir Roman" panose="02000503020000020003" pitchFamily="2" charset="0"/>
              </a:rPr>
              <a:t> / </a:t>
            </a:r>
            <a:r>
              <a:rPr lang="sv-SE" sz="2000" dirty="0" err="1">
                <a:latin typeface="Avenir Roman" panose="02000503020000020003" pitchFamily="2" charset="0"/>
              </a:rPr>
              <a:t>Efficiency</a:t>
            </a:r>
            <a:endParaRPr lang="sv-SE" sz="2000" dirty="0">
              <a:latin typeface="Avenir Roman" panose="02000503020000020003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033A4A-3F84-FF44-8417-BDD3BFE8C50D}"/>
              </a:ext>
            </a:extLst>
          </p:cNvPr>
          <p:cNvSpPr/>
          <p:nvPr/>
        </p:nvSpPr>
        <p:spPr>
          <a:xfrm>
            <a:off x="8651118" y="2975151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He-4 (5bar)</a:t>
            </a:r>
            <a:endParaRPr lang="en-GB" dirty="0">
              <a:solidFill>
                <a:srgbClr val="29D925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26056E-EB54-AF45-A383-9DD49FD916E0}"/>
              </a:ext>
            </a:extLst>
          </p:cNvPr>
          <p:cNvSpPr txBox="1"/>
          <p:nvPr/>
        </p:nvSpPr>
        <p:spPr>
          <a:xfrm>
            <a:off x="7848227" y="93092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200keV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2D8ECC-202A-F648-B85A-4F56879B8AD8}"/>
              </a:ext>
            </a:extLst>
          </p:cNvPr>
          <p:cNvSpPr/>
          <p:nvPr/>
        </p:nvSpPr>
        <p:spPr>
          <a:xfrm>
            <a:off x="10985233" y="2681915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Fast-N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FD5FA5-351C-AC44-9A53-590A65213DC0}"/>
              </a:ext>
            </a:extLst>
          </p:cNvPr>
          <p:cNvSpPr/>
          <p:nvPr/>
        </p:nvSpPr>
        <p:spPr>
          <a:xfrm>
            <a:off x="10697795" y="4362401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gammas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AB7E1A-8E8D-0843-A537-3BEBC4BA12F5}"/>
              </a:ext>
            </a:extLst>
          </p:cNvPr>
          <p:cNvSpPr/>
          <p:nvPr/>
        </p:nvSpPr>
        <p:spPr>
          <a:xfrm>
            <a:off x="9515961" y="473107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99FF"/>
                </a:solidFill>
                <a:latin typeface="Avenir Roman" panose="02000503020000020003" pitchFamily="2" charset="0"/>
              </a:rPr>
              <a:t>He-4 (10bar)</a:t>
            </a:r>
            <a:endParaRPr lang="en-GB" dirty="0">
              <a:solidFill>
                <a:srgbClr val="0099FF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28820F1-81C4-B643-8752-736234B692D9}"/>
              </a:ext>
            </a:extLst>
          </p:cNvPr>
          <p:cNvSpPr/>
          <p:nvPr/>
        </p:nvSpPr>
        <p:spPr>
          <a:xfrm>
            <a:off x="8729099" y="437090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9932CC"/>
                </a:solidFill>
                <a:latin typeface="Avenir Roman" panose="02000503020000020003" pitchFamily="2" charset="0"/>
              </a:rPr>
              <a:t>He-3 (10bar)</a:t>
            </a:r>
            <a:endParaRPr lang="en-GB" dirty="0">
              <a:solidFill>
                <a:srgbClr val="9932CC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028D9B-C5FF-654C-8908-D8F9D644A753}"/>
              </a:ext>
            </a:extLst>
          </p:cNvPr>
          <p:cNvSpPr/>
          <p:nvPr/>
        </p:nvSpPr>
        <p:spPr>
          <a:xfrm>
            <a:off x="8274600" y="4973874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He-4 (5bar)</a:t>
            </a:r>
            <a:endParaRPr lang="en-GB" dirty="0">
              <a:solidFill>
                <a:srgbClr val="29D925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D25527-5D88-6D44-9A24-6C6AA099DC1E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3B6B70-DAC9-BA42-AA76-06BA9D14A606}"/>
              </a:ext>
            </a:extLst>
          </p:cNvPr>
          <p:cNvSpPr/>
          <p:nvPr/>
        </p:nvSpPr>
        <p:spPr>
          <a:xfrm>
            <a:off x="1329071" y="3806604"/>
            <a:ext cx="3539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Difference between He3 or B-10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(Gas Dominates)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CA4D1AC2-531B-F74B-B409-71A739F9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02" y="1060306"/>
            <a:ext cx="43906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latin typeface="Avenir Roman" panose="02000503020000020003" pitchFamily="2" charset="0"/>
              </a:rPr>
              <a:t>Fast Neutron </a:t>
            </a:r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endParaRPr lang="sv-SE" sz="2000" dirty="0">
              <a:latin typeface="Avenir Roman" panose="02000503020000020003" pitchFamily="2" charset="0"/>
            </a:endParaRPr>
          </a:p>
          <a:p>
            <a:pPr algn="ctr"/>
            <a:r>
              <a:rPr lang="sv-SE" sz="3600" dirty="0">
                <a:latin typeface="Avenir Roman" panose="02000503020000020003" pitchFamily="2" charset="0"/>
              </a:rPr>
              <a:t>He-3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028ACAB-31B0-7A45-ABB3-BA558ABCB375}"/>
              </a:ext>
            </a:extLst>
          </p:cNvPr>
          <p:cNvSpPr/>
          <p:nvPr/>
        </p:nvSpPr>
        <p:spPr>
          <a:xfrm>
            <a:off x="1404215" y="930927"/>
            <a:ext cx="3389134" cy="3652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342E2-A98C-7348-B57E-24C4A264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55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835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FA67588-A84E-E140-8CF2-F1030608A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6" r="8269"/>
          <a:stretch/>
        </p:blipFill>
        <p:spPr>
          <a:xfrm>
            <a:off x="5435407" y="463353"/>
            <a:ext cx="6418975" cy="557379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BB992-3826-6948-9853-DB2DE623851B}"/>
              </a:ext>
            </a:extLst>
          </p:cNvPr>
          <p:cNvSpPr/>
          <p:nvPr/>
        </p:nvSpPr>
        <p:spPr>
          <a:xfrm>
            <a:off x="8838142" y="1249677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B24FB"/>
                </a:solidFill>
                <a:latin typeface="Avenir Roman" panose="02000503020000020003" pitchFamily="2" charset="0"/>
              </a:rPr>
              <a:t>He-3 (10bar)</a:t>
            </a:r>
            <a:endParaRPr lang="en-GB" dirty="0">
              <a:solidFill>
                <a:srgbClr val="0B24FB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F07C34-B83B-4448-AB20-25F8B056B9A4}"/>
              </a:ext>
            </a:extLst>
          </p:cNvPr>
          <p:cNvSpPr/>
          <p:nvPr/>
        </p:nvSpPr>
        <p:spPr>
          <a:xfrm>
            <a:off x="8763627" y="2312583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He-4 (10bar)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6E5984-78DD-FA4E-899F-5FF3204D4039}"/>
              </a:ext>
            </a:extLst>
          </p:cNvPr>
          <p:cNvCxnSpPr>
            <a:cxnSpLocks/>
          </p:cNvCxnSpPr>
          <p:nvPr/>
        </p:nvCxnSpPr>
        <p:spPr>
          <a:xfrm>
            <a:off x="8290181" y="1277380"/>
            <a:ext cx="0" cy="408779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F48E046-D790-DB48-B1DD-DC4C73D9D62B}"/>
              </a:ext>
            </a:extLst>
          </p:cNvPr>
          <p:cNvSpPr txBox="1"/>
          <p:nvPr/>
        </p:nvSpPr>
        <p:spPr>
          <a:xfrm>
            <a:off x="7848227" y="93092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200keV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E9378D3D-AD55-C14B-883D-E551DA963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495" y="369355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r>
              <a:rPr lang="sv-SE" sz="2000" dirty="0">
                <a:latin typeface="Avenir Roman" panose="02000503020000020003" pitchFamily="2" charset="0"/>
              </a:rPr>
              <a:t> / </a:t>
            </a:r>
            <a:r>
              <a:rPr lang="sv-SE" sz="2000" dirty="0" err="1">
                <a:latin typeface="Avenir Roman" panose="02000503020000020003" pitchFamily="2" charset="0"/>
              </a:rPr>
              <a:t>Efficiency</a:t>
            </a:r>
            <a:endParaRPr lang="sv-SE" sz="2000" dirty="0">
              <a:latin typeface="Avenir Roman" panose="02000503020000020003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FCBF83-C468-D640-A637-B320A2EB1357}"/>
              </a:ext>
            </a:extLst>
          </p:cNvPr>
          <p:cNvCxnSpPr>
            <a:cxnSpLocks/>
          </p:cNvCxnSpPr>
          <p:nvPr/>
        </p:nvCxnSpPr>
        <p:spPr>
          <a:xfrm>
            <a:off x="7196667" y="3321279"/>
            <a:ext cx="1454451" cy="1690988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49FCB3-B373-2340-9E3E-F7AC8D36F5C5}"/>
              </a:ext>
            </a:extLst>
          </p:cNvPr>
          <p:cNvCxnSpPr>
            <a:cxnSpLocks/>
          </p:cNvCxnSpPr>
          <p:nvPr/>
        </p:nvCxnSpPr>
        <p:spPr>
          <a:xfrm>
            <a:off x="6953882" y="2633017"/>
            <a:ext cx="1691012" cy="2293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A033A4A-3F84-FF44-8417-BDD3BFE8C50D}"/>
              </a:ext>
            </a:extLst>
          </p:cNvPr>
          <p:cNvSpPr/>
          <p:nvPr/>
        </p:nvSpPr>
        <p:spPr>
          <a:xfrm>
            <a:off x="8651118" y="2975151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He-4 (5bar)</a:t>
            </a:r>
            <a:endParaRPr lang="en-GB" dirty="0">
              <a:solidFill>
                <a:srgbClr val="29D925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20BBCC-BAD7-AB40-973C-3D7605658024}"/>
              </a:ext>
            </a:extLst>
          </p:cNvPr>
          <p:cNvCxnSpPr>
            <a:cxnSpLocks/>
          </p:cNvCxnSpPr>
          <p:nvPr/>
        </p:nvCxnSpPr>
        <p:spPr>
          <a:xfrm>
            <a:off x="7206448" y="1228351"/>
            <a:ext cx="0" cy="408779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DDDB684-945E-0F43-87C4-0DCE17A71555}"/>
              </a:ext>
            </a:extLst>
          </p:cNvPr>
          <p:cNvSpPr txBox="1"/>
          <p:nvPr/>
        </p:nvSpPr>
        <p:spPr>
          <a:xfrm>
            <a:off x="6788113" y="918681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100keV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5021219-ED42-6348-9D8E-B60E542C78B9}"/>
              </a:ext>
            </a:extLst>
          </p:cNvPr>
          <p:cNvCxnSpPr>
            <a:cxnSpLocks/>
          </p:cNvCxnSpPr>
          <p:nvPr/>
        </p:nvCxnSpPr>
        <p:spPr>
          <a:xfrm>
            <a:off x="6953882" y="1505610"/>
            <a:ext cx="1691012" cy="2293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D2BAFFF-3CC7-4840-AC54-9DAE8CF991D7}"/>
              </a:ext>
            </a:extLst>
          </p:cNvPr>
          <p:cNvSpPr/>
          <p:nvPr/>
        </p:nvSpPr>
        <p:spPr>
          <a:xfrm>
            <a:off x="10985233" y="2681915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Fast-N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1BCE9D-7E6A-0A42-B3C8-94D6F27E36B5}"/>
              </a:ext>
            </a:extLst>
          </p:cNvPr>
          <p:cNvSpPr/>
          <p:nvPr/>
        </p:nvSpPr>
        <p:spPr>
          <a:xfrm>
            <a:off x="10697795" y="4362401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gammas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5D0B03-AA6E-3641-AEE2-794081068106}"/>
              </a:ext>
            </a:extLst>
          </p:cNvPr>
          <p:cNvSpPr/>
          <p:nvPr/>
        </p:nvSpPr>
        <p:spPr>
          <a:xfrm>
            <a:off x="9515961" y="473107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99FF"/>
                </a:solidFill>
                <a:latin typeface="Avenir Roman" panose="02000503020000020003" pitchFamily="2" charset="0"/>
              </a:rPr>
              <a:t>He-4 (10bar)</a:t>
            </a:r>
            <a:endParaRPr lang="en-GB" dirty="0">
              <a:solidFill>
                <a:srgbClr val="0099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4B30DB3-79D6-9942-8BDE-095D236A935A}"/>
              </a:ext>
            </a:extLst>
          </p:cNvPr>
          <p:cNvSpPr/>
          <p:nvPr/>
        </p:nvSpPr>
        <p:spPr>
          <a:xfrm>
            <a:off x="8729099" y="437090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9932CC"/>
                </a:solidFill>
                <a:latin typeface="Avenir Roman" panose="02000503020000020003" pitchFamily="2" charset="0"/>
              </a:rPr>
              <a:t>He-3 (10bar)</a:t>
            </a:r>
            <a:endParaRPr lang="en-GB" dirty="0">
              <a:solidFill>
                <a:srgbClr val="9932CC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89E2B4-8F4C-3C43-B312-58D016FD531D}"/>
              </a:ext>
            </a:extLst>
          </p:cNvPr>
          <p:cNvSpPr/>
          <p:nvPr/>
        </p:nvSpPr>
        <p:spPr>
          <a:xfrm>
            <a:off x="8274600" y="4973874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He-4 (5bar)</a:t>
            </a:r>
            <a:endParaRPr lang="en-GB" dirty="0">
              <a:solidFill>
                <a:srgbClr val="29D925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0D30D5-87DF-9043-A031-0B43A8AD1B65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34A1D5-9789-0949-81A6-4F9058A1F42D}"/>
              </a:ext>
            </a:extLst>
          </p:cNvPr>
          <p:cNvCxnSpPr>
            <a:cxnSpLocks/>
          </p:cNvCxnSpPr>
          <p:nvPr/>
        </p:nvCxnSpPr>
        <p:spPr>
          <a:xfrm>
            <a:off x="3557928" y="2553431"/>
            <a:ext cx="4818851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3D794F7-FEF4-5440-A7A6-9A4A58DD7643}"/>
              </a:ext>
            </a:extLst>
          </p:cNvPr>
          <p:cNvSpPr txBox="1"/>
          <p:nvPr/>
        </p:nvSpPr>
        <p:spPr>
          <a:xfrm>
            <a:off x="2498021" y="2082127"/>
            <a:ext cx="10599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Avenir Roman" panose="02000503020000020003" pitchFamily="2" charset="0"/>
              </a:rPr>
              <a:t>10</a:t>
            </a:r>
            <a:r>
              <a:rPr lang="en-GB" sz="4000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-3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40A505D-6F01-FA44-96D2-CB1D69EF452A}"/>
              </a:ext>
            </a:extLst>
          </p:cNvPr>
          <p:cNvSpPr/>
          <p:nvPr/>
        </p:nvSpPr>
        <p:spPr>
          <a:xfrm>
            <a:off x="1329071" y="3806604"/>
            <a:ext cx="3539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Difference between He3 or B-10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(Gas Dominates)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7F345D29-D133-1045-B242-EC072CE07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02" y="1060306"/>
            <a:ext cx="43906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latin typeface="Avenir Roman" panose="02000503020000020003" pitchFamily="2" charset="0"/>
              </a:rPr>
              <a:t>Fast Neutron </a:t>
            </a:r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endParaRPr lang="sv-SE" sz="2000" dirty="0">
              <a:latin typeface="Avenir Roman" panose="02000503020000020003" pitchFamily="2" charset="0"/>
            </a:endParaRPr>
          </a:p>
          <a:p>
            <a:pPr algn="ctr"/>
            <a:r>
              <a:rPr lang="sv-SE" sz="3600" dirty="0">
                <a:latin typeface="Avenir Roman" panose="02000503020000020003" pitchFamily="2" charset="0"/>
              </a:rPr>
              <a:t>He-3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8D0ACE-9B48-4F4D-A91B-979DF5476EA9}"/>
              </a:ext>
            </a:extLst>
          </p:cNvPr>
          <p:cNvSpPr/>
          <p:nvPr/>
        </p:nvSpPr>
        <p:spPr>
          <a:xfrm>
            <a:off x="1404215" y="930927"/>
            <a:ext cx="3389134" cy="3652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4875D-3CB9-714A-BF6B-30B29070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56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1204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FA67588-A84E-E140-8CF2-F1030608AF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6" r="8269"/>
          <a:stretch/>
        </p:blipFill>
        <p:spPr>
          <a:xfrm>
            <a:off x="5435407" y="463353"/>
            <a:ext cx="6418975" cy="5573799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EEBB992-3826-6948-9853-DB2DE623851B}"/>
              </a:ext>
            </a:extLst>
          </p:cNvPr>
          <p:cNvSpPr/>
          <p:nvPr/>
        </p:nvSpPr>
        <p:spPr>
          <a:xfrm>
            <a:off x="8838142" y="1249677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B24FB"/>
                </a:solidFill>
                <a:latin typeface="Avenir Roman" panose="02000503020000020003" pitchFamily="2" charset="0"/>
              </a:rPr>
              <a:t>He-3 (10bar)</a:t>
            </a:r>
            <a:endParaRPr lang="en-GB" dirty="0">
              <a:solidFill>
                <a:srgbClr val="0B24FB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F07C34-B83B-4448-AB20-25F8B056B9A4}"/>
              </a:ext>
            </a:extLst>
          </p:cNvPr>
          <p:cNvSpPr/>
          <p:nvPr/>
        </p:nvSpPr>
        <p:spPr>
          <a:xfrm>
            <a:off x="8763627" y="2312583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He-4 (10bar)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6E5984-78DD-FA4E-899F-5FF3204D4039}"/>
              </a:ext>
            </a:extLst>
          </p:cNvPr>
          <p:cNvCxnSpPr>
            <a:cxnSpLocks/>
          </p:cNvCxnSpPr>
          <p:nvPr/>
        </p:nvCxnSpPr>
        <p:spPr>
          <a:xfrm>
            <a:off x="8290181" y="1277380"/>
            <a:ext cx="0" cy="408779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F48E046-D790-DB48-B1DD-DC4C73D9D62B}"/>
              </a:ext>
            </a:extLst>
          </p:cNvPr>
          <p:cNvSpPr txBox="1"/>
          <p:nvPr/>
        </p:nvSpPr>
        <p:spPr>
          <a:xfrm>
            <a:off x="7848227" y="93092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200keV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E9378D3D-AD55-C14B-883D-E551DA963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495" y="369355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r>
              <a:rPr lang="sv-SE" sz="2000" dirty="0">
                <a:latin typeface="Avenir Roman" panose="02000503020000020003" pitchFamily="2" charset="0"/>
              </a:rPr>
              <a:t> / </a:t>
            </a:r>
            <a:r>
              <a:rPr lang="sv-SE" sz="2000" dirty="0" err="1">
                <a:latin typeface="Avenir Roman" panose="02000503020000020003" pitchFamily="2" charset="0"/>
              </a:rPr>
              <a:t>Efficiency</a:t>
            </a:r>
            <a:endParaRPr lang="sv-SE" sz="2000" dirty="0">
              <a:latin typeface="Avenir Roman" panose="02000503020000020003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FCBF83-C468-D640-A637-B320A2EB1357}"/>
              </a:ext>
            </a:extLst>
          </p:cNvPr>
          <p:cNvCxnSpPr>
            <a:cxnSpLocks/>
          </p:cNvCxnSpPr>
          <p:nvPr/>
        </p:nvCxnSpPr>
        <p:spPr>
          <a:xfrm>
            <a:off x="7196667" y="3321279"/>
            <a:ext cx="1454451" cy="1690988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F49FCB3-B373-2340-9E3E-F7AC8D36F5C5}"/>
              </a:ext>
            </a:extLst>
          </p:cNvPr>
          <p:cNvCxnSpPr>
            <a:cxnSpLocks/>
          </p:cNvCxnSpPr>
          <p:nvPr/>
        </p:nvCxnSpPr>
        <p:spPr>
          <a:xfrm>
            <a:off x="6953882" y="2633017"/>
            <a:ext cx="1691012" cy="2293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A033A4A-3F84-FF44-8417-BDD3BFE8C50D}"/>
              </a:ext>
            </a:extLst>
          </p:cNvPr>
          <p:cNvSpPr/>
          <p:nvPr/>
        </p:nvSpPr>
        <p:spPr>
          <a:xfrm>
            <a:off x="8651118" y="2975151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He-4 (5bar)</a:t>
            </a:r>
            <a:endParaRPr lang="en-GB" dirty="0">
              <a:solidFill>
                <a:srgbClr val="29D925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820BBCC-BAD7-AB40-973C-3D7605658024}"/>
              </a:ext>
            </a:extLst>
          </p:cNvPr>
          <p:cNvCxnSpPr>
            <a:cxnSpLocks/>
          </p:cNvCxnSpPr>
          <p:nvPr/>
        </p:nvCxnSpPr>
        <p:spPr>
          <a:xfrm>
            <a:off x="7206448" y="1228351"/>
            <a:ext cx="0" cy="4087799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DDDB684-945E-0F43-87C4-0DCE17A71555}"/>
              </a:ext>
            </a:extLst>
          </p:cNvPr>
          <p:cNvSpPr txBox="1"/>
          <p:nvPr/>
        </p:nvSpPr>
        <p:spPr>
          <a:xfrm>
            <a:off x="6788113" y="918681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100keV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5021219-ED42-6348-9D8E-B60E542C78B9}"/>
              </a:ext>
            </a:extLst>
          </p:cNvPr>
          <p:cNvCxnSpPr>
            <a:cxnSpLocks/>
          </p:cNvCxnSpPr>
          <p:nvPr/>
        </p:nvCxnSpPr>
        <p:spPr>
          <a:xfrm>
            <a:off x="6953882" y="1505610"/>
            <a:ext cx="1691012" cy="2293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2D2BAFFF-3CC7-4840-AC54-9DAE8CF991D7}"/>
              </a:ext>
            </a:extLst>
          </p:cNvPr>
          <p:cNvSpPr/>
          <p:nvPr/>
        </p:nvSpPr>
        <p:spPr>
          <a:xfrm>
            <a:off x="10985233" y="2681915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Fast-N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B1BCE9D-7E6A-0A42-B3C8-94D6F27E36B5}"/>
              </a:ext>
            </a:extLst>
          </p:cNvPr>
          <p:cNvSpPr/>
          <p:nvPr/>
        </p:nvSpPr>
        <p:spPr>
          <a:xfrm>
            <a:off x="10697795" y="4362401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gammas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5D0B03-AA6E-3641-AEE2-794081068106}"/>
              </a:ext>
            </a:extLst>
          </p:cNvPr>
          <p:cNvSpPr/>
          <p:nvPr/>
        </p:nvSpPr>
        <p:spPr>
          <a:xfrm>
            <a:off x="9515961" y="473107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99FF"/>
                </a:solidFill>
                <a:latin typeface="Avenir Roman" panose="02000503020000020003" pitchFamily="2" charset="0"/>
              </a:rPr>
              <a:t>He-4 (10bar)</a:t>
            </a:r>
            <a:endParaRPr lang="en-GB" dirty="0">
              <a:solidFill>
                <a:srgbClr val="0099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4B30DB3-79D6-9942-8BDE-095D236A935A}"/>
              </a:ext>
            </a:extLst>
          </p:cNvPr>
          <p:cNvSpPr/>
          <p:nvPr/>
        </p:nvSpPr>
        <p:spPr>
          <a:xfrm>
            <a:off x="8729099" y="4370902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9932CC"/>
                </a:solidFill>
                <a:latin typeface="Avenir Roman" panose="02000503020000020003" pitchFamily="2" charset="0"/>
              </a:rPr>
              <a:t>He-3 (10bar)</a:t>
            </a:r>
            <a:endParaRPr lang="en-GB" dirty="0">
              <a:solidFill>
                <a:srgbClr val="9932CC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89E2B4-8F4C-3C43-B312-58D016FD531D}"/>
              </a:ext>
            </a:extLst>
          </p:cNvPr>
          <p:cNvSpPr/>
          <p:nvPr/>
        </p:nvSpPr>
        <p:spPr>
          <a:xfrm>
            <a:off x="8274600" y="4973874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29D925"/>
                </a:solidFill>
                <a:latin typeface="Avenir Roman" panose="02000503020000020003" pitchFamily="2" charset="0"/>
              </a:rPr>
              <a:t>He-4 (5bar)</a:t>
            </a:r>
            <a:endParaRPr lang="en-GB" dirty="0">
              <a:solidFill>
                <a:srgbClr val="29D925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0D30D5-87DF-9043-A031-0B43A8AD1B65}"/>
              </a:ext>
            </a:extLst>
          </p:cNvPr>
          <p:cNvSpPr/>
          <p:nvPr/>
        </p:nvSpPr>
        <p:spPr>
          <a:xfrm>
            <a:off x="6083055" y="640375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F.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Piscitelli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et al.,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Verification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of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He-3 proportional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counters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fast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sensitivity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through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comparison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with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He-4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detectors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sub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to EPJ Plus (2020)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334A1D5-9789-0949-81A6-4F9058A1F42D}"/>
              </a:ext>
            </a:extLst>
          </p:cNvPr>
          <p:cNvCxnSpPr>
            <a:cxnSpLocks/>
          </p:cNvCxnSpPr>
          <p:nvPr/>
        </p:nvCxnSpPr>
        <p:spPr>
          <a:xfrm>
            <a:off x="3557928" y="2553431"/>
            <a:ext cx="4818851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3D794F7-FEF4-5440-A7A6-9A4A58DD7643}"/>
              </a:ext>
            </a:extLst>
          </p:cNvPr>
          <p:cNvSpPr txBox="1"/>
          <p:nvPr/>
        </p:nvSpPr>
        <p:spPr>
          <a:xfrm>
            <a:off x="2498021" y="2082127"/>
            <a:ext cx="10599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Avenir Roman" panose="02000503020000020003" pitchFamily="2" charset="0"/>
              </a:rPr>
              <a:t>10</a:t>
            </a:r>
            <a:r>
              <a:rPr lang="en-GB" sz="4000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-3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40A505D-6F01-FA44-96D2-CB1D69EF452A}"/>
              </a:ext>
            </a:extLst>
          </p:cNvPr>
          <p:cNvSpPr/>
          <p:nvPr/>
        </p:nvSpPr>
        <p:spPr>
          <a:xfrm>
            <a:off x="1329071" y="3806604"/>
            <a:ext cx="3539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Difference between He3 or B-10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(Gas Dominates)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1" name="Text Box 7">
            <a:extLst>
              <a:ext uri="{FF2B5EF4-FFF2-40B4-BE49-F238E27FC236}">
                <a16:creationId xmlns:a16="http://schemas.microsoft.com/office/drawing/2014/main" id="{7F345D29-D133-1045-B242-EC072CE07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02" y="1060306"/>
            <a:ext cx="43906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latin typeface="Avenir Roman" panose="02000503020000020003" pitchFamily="2" charset="0"/>
              </a:rPr>
              <a:t>Fast Neutron </a:t>
            </a:r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endParaRPr lang="sv-SE" sz="2000" dirty="0">
              <a:latin typeface="Avenir Roman" panose="02000503020000020003" pitchFamily="2" charset="0"/>
            </a:endParaRPr>
          </a:p>
          <a:p>
            <a:pPr algn="ctr"/>
            <a:r>
              <a:rPr lang="sv-SE" sz="3600" dirty="0">
                <a:latin typeface="Avenir Roman" panose="02000503020000020003" pitchFamily="2" charset="0"/>
              </a:rPr>
              <a:t>He-3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8D0ACE-9B48-4F4D-A91B-979DF5476EA9}"/>
              </a:ext>
            </a:extLst>
          </p:cNvPr>
          <p:cNvSpPr/>
          <p:nvPr/>
        </p:nvSpPr>
        <p:spPr>
          <a:xfrm>
            <a:off x="1404215" y="930927"/>
            <a:ext cx="3389134" cy="3652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4875D-3CB9-714A-BF6B-30B29070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57</a:t>
            </a:fld>
            <a:endParaRPr lang="it-IT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321E3E-C94A-8B4F-80D6-AF25C13A7072}"/>
              </a:ext>
            </a:extLst>
          </p:cNvPr>
          <p:cNvSpPr/>
          <p:nvPr/>
        </p:nvSpPr>
        <p:spPr>
          <a:xfrm>
            <a:off x="603228" y="4670811"/>
            <a:ext cx="4960632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Avenir Roman" panose="02000503020000020003" pitchFamily="2" charset="0"/>
              </a:rPr>
              <a:t>NOTE: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Avenir Roman" panose="02000503020000020003" pitchFamily="2" charset="0"/>
              </a:rPr>
              <a:t>high pressure He-3 detectors,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Avenir Roman" panose="02000503020000020003" pitchFamily="2" charset="0"/>
              </a:rPr>
              <a:t>little gain in thermal n efficiency with drastic increase of fast n sensitivity!  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Avenir Roman" panose="02000503020000020003" pitchFamily="2" charset="0"/>
              </a:rPr>
              <a:t>S/B matters!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395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087DAE42-456B-F749-9D70-7249C0BA8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E7DE75-9760-324D-917F-4CC8B3F552C5}"/>
              </a:ext>
            </a:extLst>
          </p:cNvPr>
          <p:cNvSpPr/>
          <p:nvPr/>
        </p:nvSpPr>
        <p:spPr>
          <a:xfrm>
            <a:off x="8191427" y="2787242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B96CB8-07DF-EB46-80C3-CBDB427C88BD}"/>
              </a:ext>
            </a:extLst>
          </p:cNvPr>
          <p:cNvSpPr/>
          <p:nvPr/>
        </p:nvSpPr>
        <p:spPr>
          <a:xfrm>
            <a:off x="8191427" y="3378267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80825-636C-C449-8C19-0F3B859D53F8}"/>
              </a:ext>
            </a:extLst>
          </p:cNvPr>
          <p:cNvSpPr/>
          <p:nvPr/>
        </p:nvSpPr>
        <p:spPr>
          <a:xfrm>
            <a:off x="8191427" y="396807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0E4BAB-71E6-2C41-B036-0B757BEC450A}"/>
              </a:ext>
            </a:extLst>
          </p:cNvPr>
          <p:cNvSpPr/>
          <p:nvPr/>
        </p:nvSpPr>
        <p:spPr>
          <a:xfrm>
            <a:off x="8191427" y="455904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4EEB86-2756-5E48-B968-929E8F403DB0}"/>
              </a:ext>
            </a:extLst>
          </p:cNvPr>
          <p:cNvSpPr/>
          <p:nvPr/>
        </p:nvSpPr>
        <p:spPr>
          <a:xfrm>
            <a:off x="8191427" y="5148851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7E7690-1F03-344F-A7DA-936D3F880276}"/>
              </a:ext>
            </a:extLst>
          </p:cNvPr>
          <p:cNvSpPr/>
          <p:nvPr/>
        </p:nvSpPr>
        <p:spPr>
          <a:xfrm>
            <a:off x="1874337" y="2703112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624B59-787C-8B44-A9FE-00450D65DD4D}"/>
              </a:ext>
            </a:extLst>
          </p:cNvPr>
          <p:cNvSpPr/>
          <p:nvPr/>
        </p:nvSpPr>
        <p:spPr>
          <a:xfrm>
            <a:off x="1874337" y="3294137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F458AE-4C65-824D-B147-A17D42CC82DE}"/>
              </a:ext>
            </a:extLst>
          </p:cNvPr>
          <p:cNvSpPr/>
          <p:nvPr/>
        </p:nvSpPr>
        <p:spPr>
          <a:xfrm>
            <a:off x="1874337" y="3883944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106685-A5DA-AB4E-9415-9DD9A7F2D597}"/>
              </a:ext>
            </a:extLst>
          </p:cNvPr>
          <p:cNvSpPr/>
          <p:nvPr/>
        </p:nvSpPr>
        <p:spPr>
          <a:xfrm>
            <a:off x="1874337" y="4474914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2FE9C8-EF1C-A041-AB05-359FAA0CDD19}"/>
              </a:ext>
            </a:extLst>
          </p:cNvPr>
          <p:cNvSpPr/>
          <p:nvPr/>
        </p:nvSpPr>
        <p:spPr>
          <a:xfrm>
            <a:off x="1874337" y="5064721"/>
            <a:ext cx="602512" cy="591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FF116BF-CB91-A746-A852-CA3F7F805544}"/>
              </a:ext>
            </a:extLst>
          </p:cNvPr>
          <p:cNvCxnSpPr>
            <a:cxnSpLocks/>
          </p:cNvCxnSpPr>
          <p:nvPr/>
        </p:nvCxnSpPr>
        <p:spPr>
          <a:xfrm>
            <a:off x="1640421" y="2686588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D4F9D1-5073-6848-A141-58BD6F910492}"/>
              </a:ext>
            </a:extLst>
          </p:cNvPr>
          <p:cNvCxnSpPr/>
          <p:nvPr/>
        </p:nvCxnSpPr>
        <p:spPr>
          <a:xfrm>
            <a:off x="7879709" y="2772698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367944F-0025-5E4A-99C4-0F33D9209631}"/>
              </a:ext>
            </a:extLst>
          </p:cNvPr>
          <p:cNvCxnSpPr/>
          <p:nvPr/>
        </p:nvCxnSpPr>
        <p:spPr>
          <a:xfrm>
            <a:off x="8099110" y="2768161"/>
            <a:ext cx="0" cy="302640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912047DB-F4FD-D841-9D80-00E0EA323AC9}"/>
              </a:ext>
            </a:extLst>
          </p:cNvPr>
          <p:cNvSpPr/>
          <p:nvPr/>
        </p:nvSpPr>
        <p:spPr>
          <a:xfrm rot="16200000">
            <a:off x="941300" y="3154877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C64045-BA08-1A4C-BB76-93E5F02ADCD5}"/>
              </a:ext>
            </a:extLst>
          </p:cNvPr>
          <p:cNvSpPr/>
          <p:nvPr/>
        </p:nvSpPr>
        <p:spPr>
          <a:xfrm>
            <a:off x="1923761" y="2807481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2E0DB9-4958-3346-88CB-A360646AA93B}"/>
              </a:ext>
            </a:extLst>
          </p:cNvPr>
          <p:cNvSpPr/>
          <p:nvPr/>
        </p:nvSpPr>
        <p:spPr>
          <a:xfrm rot="16200000">
            <a:off x="7783788" y="2354176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B-10</a:t>
            </a:r>
            <a:endParaRPr lang="en-GB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971B3B-A65C-4544-B3FF-F7ACB6038B8B}"/>
              </a:ext>
            </a:extLst>
          </p:cNvPr>
          <p:cNvSpPr/>
          <p:nvPr/>
        </p:nvSpPr>
        <p:spPr>
          <a:xfrm>
            <a:off x="365239" y="5857049"/>
            <a:ext cx="2828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>
                <a:latin typeface="Avenir Roman" panose="02000503020000020003" pitchFamily="2" charset="0"/>
              </a:rPr>
              <a:t>+(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conversion+detection</a:t>
            </a:r>
            <a:r>
              <a:rPr lang="sv-SE" sz="1400" dirty="0">
                <a:latin typeface="Avenir Roman" panose="02000503020000020003" pitchFamily="2" charset="0"/>
              </a:rPr>
              <a:t>)</a:t>
            </a:r>
            <a:endParaRPr lang="en-GB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6F91724-CA81-1B4F-B9D2-BF2FECE807AC}"/>
              </a:ext>
            </a:extLst>
          </p:cNvPr>
          <p:cNvSpPr/>
          <p:nvPr/>
        </p:nvSpPr>
        <p:spPr>
          <a:xfrm>
            <a:off x="6809609" y="5849250"/>
            <a:ext cx="2728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conversion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192A42-BB65-8749-BCAF-77E5290F1061}"/>
              </a:ext>
            </a:extLst>
          </p:cNvPr>
          <p:cNvSpPr/>
          <p:nvPr/>
        </p:nvSpPr>
        <p:spPr>
          <a:xfrm>
            <a:off x="1892015" y="3417767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He-3</a:t>
            </a:r>
            <a:endParaRPr lang="en-GB" sz="16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42EECB-8E5A-EF4B-87B1-BB4F1D418B7A}"/>
              </a:ext>
            </a:extLst>
          </p:cNvPr>
          <p:cNvSpPr/>
          <p:nvPr/>
        </p:nvSpPr>
        <p:spPr>
          <a:xfrm>
            <a:off x="2408330" y="1827641"/>
            <a:ext cx="26648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He-3</a:t>
            </a:r>
            <a:r>
              <a:rPr lang="sv-SE" sz="2800" dirty="0">
                <a:latin typeface="Avenir Roman" panose="02000503020000020003" pitchFamily="2" charset="0"/>
              </a:rPr>
              <a:t> </a:t>
            </a:r>
            <a:r>
              <a:rPr lang="sv-SE" sz="2800" dirty="0" err="1">
                <a:solidFill>
                  <a:srgbClr val="0B24FB"/>
                </a:solidFill>
                <a:latin typeface="Avenir Roman" panose="02000503020000020003" pitchFamily="2" charset="0"/>
              </a:rPr>
              <a:t>detector</a:t>
            </a:r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 	 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702BD9-6DDE-5B42-B40C-C918309A8F5B}"/>
              </a:ext>
            </a:extLst>
          </p:cNvPr>
          <p:cNvCxnSpPr>
            <a:cxnSpLocks/>
          </p:cNvCxnSpPr>
          <p:nvPr/>
        </p:nvCxnSpPr>
        <p:spPr>
          <a:xfrm>
            <a:off x="610384" y="5373562"/>
            <a:ext cx="1470071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21145C2A-2441-BC46-8242-7D3C68054CE3}"/>
              </a:ext>
            </a:extLst>
          </p:cNvPr>
          <p:cNvSpPr/>
          <p:nvPr/>
        </p:nvSpPr>
        <p:spPr>
          <a:xfrm>
            <a:off x="325923" y="521445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A9C2452-A291-C546-8C27-E23597E6ED62}"/>
              </a:ext>
            </a:extLst>
          </p:cNvPr>
          <p:cNvSpPr/>
          <p:nvPr/>
        </p:nvSpPr>
        <p:spPr>
          <a:xfrm>
            <a:off x="6543173" y="5254163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46" name="5-Point Star 45">
            <a:extLst>
              <a:ext uri="{FF2B5EF4-FFF2-40B4-BE49-F238E27FC236}">
                <a16:creationId xmlns:a16="http://schemas.microsoft.com/office/drawing/2014/main" id="{E5602392-3058-1340-95E1-396F7AE69AC9}"/>
              </a:ext>
            </a:extLst>
          </p:cNvPr>
          <p:cNvSpPr/>
          <p:nvPr/>
        </p:nvSpPr>
        <p:spPr>
          <a:xfrm>
            <a:off x="2030836" y="5215974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5-Point Star 46">
            <a:extLst>
              <a:ext uri="{FF2B5EF4-FFF2-40B4-BE49-F238E27FC236}">
                <a16:creationId xmlns:a16="http://schemas.microsoft.com/office/drawing/2014/main" id="{2E6CC628-923B-F148-A24A-DB4C2610D4EC}"/>
              </a:ext>
            </a:extLst>
          </p:cNvPr>
          <p:cNvSpPr/>
          <p:nvPr/>
        </p:nvSpPr>
        <p:spPr>
          <a:xfrm>
            <a:off x="8358465" y="5311935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874641-12AE-264F-ACAF-98B2C951307A}"/>
              </a:ext>
            </a:extLst>
          </p:cNvPr>
          <p:cNvSpPr/>
          <p:nvPr/>
        </p:nvSpPr>
        <p:spPr>
          <a:xfrm>
            <a:off x="8240851" y="290581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0349262-1523-F54C-B530-ED58884BDE7E}"/>
              </a:ext>
            </a:extLst>
          </p:cNvPr>
          <p:cNvSpPr/>
          <p:nvPr/>
        </p:nvSpPr>
        <p:spPr>
          <a:xfrm>
            <a:off x="2747212" y="1178189"/>
            <a:ext cx="1754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Recoil</a:t>
            </a:r>
            <a:r>
              <a:rPr lang="sv-SE" dirty="0">
                <a:latin typeface="Avenir Roman" panose="02000503020000020003" pitchFamily="2" charset="0"/>
              </a:rPr>
              <a:t> on He-3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01DCD0E-A6D9-CE47-847D-8DCE02BCF17B}"/>
              </a:ext>
            </a:extLst>
          </p:cNvPr>
          <p:cNvSpPr/>
          <p:nvPr/>
        </p:nvSpPr>
        <p:spPr>
          <a:xfrm>
            <a:off x="8489809" y="1158750"/>
            <a:ext cx="255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Recoil</a:t>
            </a:r>
            <a:r>
              <a:rPr lang="sv-SE" dirty="0">
                <a:latin typeface="Avenir Roman" panose="02000503020000020003" pitchFamily="2" charset="0"/>
              </a:rPr>
              <a:t> on Argon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A9A1CDB-5A75-624C-8BE0-33576B9DC55C}"/>
              </a:ext>
            </a:extLst>
          </p:cNvPr>
          <p:cNvSpPr/>
          <p:nvPr/>
        </p:nvSpPr>
        <p:spPr>
          <a:xfrm>
            <a:off x="4618108" y="2698160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3068181-9A7F-524C-B2FA-64B61107194B}"/>
              </a:ext>
            </a:extLst>
          </p:cNvPr>
          <p:cNvSpPr/>
          <p:nvPr/>
        </p:nvSpPr>
        <p:spPr>
          <a:xfrm>
            <a:off x="4618108" y="3289185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E3A2A6A-D999-7042-91DF-CF39C10B68B2}"/>
              </a:ext>
            </a:extLst>
          </p:cNvPr>
          <p:cNvSpPr/>
          <p:nvPr/>
        </p:nvSpPr>
        <p:spPr>
          <a:xfrm>
            <a:off x="4618108" y="3878992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F707D53-F107-9345-A10B-5CE106A5A60E}"/>
              </a:ext>
            </a:extLst>
          </p:cNvPr>
          <p:cNvSpPr/>
          <p:nvPr/>
        </p:nvSpPr>
        <p:spPr>
          <a:xfrm>
            <a:off x="4618108" y="4469962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A442C9C-8D39-D74F-956D-4366AB2D6A82}"/>
              </a:ext>
            </a:extLst>
          </p:cNvPr>
          <p:cNvSpPr/>
          <p:nvPr/>
        </p:nvSpPr>
        <p:spPr>
          <a:xfrm>
            <a:off x="4618108" y="5059769"/>
            <a:ext cx="602512" cy="591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A294936-4BD2-FF4B-A9D6-319557FD1539}"/>
              </a:ext>
            </a:extLst>
          </p:cNvPr>
          <p:cNvCxnSpPr>
            <a:cxnSpLocks/>
          </p:cNvCxnSpPr>
          <p:nvPr/>
        </p:nvCxnSpPr>
        <p:spPr>
          <a:xfrm>
            <a:off x="4384192" y="268163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116910E0-17C4-D643-8008-32BE1CF0191F}"/>
              </a:ext>
            </a:extLst>
          </p:cNvPr>
          <p:cNvSpPr/>
          <p:nvPr/>
        </p:nvSpPr>
        <p:spPr>
          <a:xfrm>
            <a:off x="4667532" y="280252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495D9A2-5E0C-504C-A12F-57329C776C78}"/>
              </a:ext>
            </a:extLst>
          </p:cNvPr>
          <p:cNvSpPr/>
          <p:nvPr/>
        </p:nvSpPr>
        <p:spPr>
          <a:xfrm>
            <a:off x="4635786" y="3412815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He-4</a:t>
            </a:r>
            <a:endParaRPr lang="en-GB" sz="16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5449416-E56B-0846-B564-A543710305D1}"/>
              </a:ext>
            </a:extLst>
          </p:cNvPr>
          <p:cNvSpPr/>
          <p:nvPr/>
        </p:nvSpPr>
        <p:spPr>
          <a:xfrm>
            <a:off x="10337459" y="2762041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43088F0-4305-E045-A412-B7557E501676}"/>
              </a:ext>
            </a:extLst>
          </p:cNvPr>
          <p:cNvSpPr/>
          <p:nvPr/>
        </p:nvSpPr>
        <p:spPr>
          <a:xfrm>
            <a:off x="10337459" y="3353066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6CF5E0-97C4-4049-A7D3-7A03D019EA3D}"/>
              </a:ext>
            </a:extLst>
          </p:cNvPr>
          <p:cNvSpPr/>
          <p:nvPr/>
        </p:nvSpPr>
        <p:spPr>
          <a:xfrm>
            <a:off x="10337459" y="3942873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4094116-E840-084F-8396-1E562FA5527C}"/>
              </a:ext>
            </a:extLst>
          </p:cNvPr>
          <p:cNvSpPr/>
          <p:nvPr/>
        </p:nvSpPr>
        <p:spPr>
          <a:xfrm>
            <a:off x="10337459" y="4533843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330080-9922-E944-B86A-A36911EEC1C1}"/>
              </a:ext>
            </a:extLst>
          </p:cNvPr>
          <p:cNvSpPr/>
          <p:nvPr/>
        </p:nvSpPr>
        <p:spPr>
          <a:xfrm>
            <a:off x="10337459" y="5123650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90CAF50-D7C8-854F-9C02-00CF798701CB}"/>
              </a:ext>
            </a:extLst>
          </p:cNvPr>
          <p:cNvCxnSpPr>
            <a:cxnSpLocks/>
          </p:cNvCxnSpPr>
          <p:nvPr/>
        </p:nvCxnSpPr>
        <p:spPr>
          <a:xfrm>
            <a:off x="10031763" y="2725163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3A83CC20-F493-5B42-BA46-DB4AF02B1523}"/>
              </a:ext>
            </a:extLst>
          </p:cNvPr>
          <p:cNvSpPr/>
          <p:nvPr/>
        </p:nvSpPr>
        <p:spPr>
          <a:xfrm>
            <a:off x="10386883" y="2880618"/>
            <a:ext cx="503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B1C1562-A2F4-BE40-AE63-62D8D9C60F2F}"/>
              </a:ext>
            </a:extLst>
          </p:cNvPr>
          <p:cNvCxnSpPr>
            <a:cxnSpLocks/>
          </p:cNvCxnSpPr>
          <p:nvPr/>
        </p:nvCxnSpPr>
        <p:spPr>
          <a:xfrm flipV="1">
            <a:off x="6713152" y="4858187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42D71F6B-EF60-FB43-8DF1-065B4A27AE14}"/>
              </a:ext>
            </a:extLst>
          </p:cNvPr>
          <p:cNvSpPr/>
          <p:nvPr/>
        </p:nvSpPr>
        <p:spPr>
          <a:xfrm rot="16200000">
            <a:off x="7182770" y="3206107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56E6B06-1EAA-1C42-9BA5-B656944564C0}"/>
              </a:ext>
            </a:extLst>
          </p:cNvPr>
          <p:cNvCxnSpPr>
            <a:cxnSpLocks/>
          </p:cNvCxnSpPr>
          <p:nvPr/>
        </p:nvCxnSpPr>
        <p:spPr>
          <a:xfrm flipV="1">
            <a:off x="9513005" y="5412837"/>
            <a:ext cx="2232994" cy="1535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FB161FE1-E399-3A42-BB6F-58E3E9659E94}"/>
              </a:ext>
            </a:extLst>
          </p:cNvPr>
          <p:cNvSpPr/>
          <p:nvPr/>
        </p:nvSpPr>
        <p:spPr>
          <a:xfrm>
            <a:off x="9139154" y="5209191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958E06A-82EA-284E-8B0C-8CFAE22613E2}"/>
              </a:ext>
            </a:extLst>
          </p:cNvPr>
          <p:cNvSpPr/>
          <p:nvPr/>
        </p:nvSpPr>
        <p:spPr>
          <a:xfrm>
            <a:off x="6223557" y="4482308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77022C9-A6CD-944A-A155-85EAF0DDC93E}"/>
              </a:ext>
            </a:extLst>
          </p:cNvPr>
          <p:cNvCxnSpPr>
            <a:cxnSpLocks/>
          </p:cNvCxnSpPr>
          <p:nvPr/>
        </p:nvCxnSpPr>
        <p:spPr>
          <a:xfrm flipV="1">
            <a:off x="8453498" y="4762746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5-Point Star 88">
            <a:extLst>
              <a:ext uri="{FF2B5EF4-FFF2-40B4-BE49-F238E27FC236}">
                <a16:creationId xmlns:a16="http://schemas.microsoft.com/office/drawing/2014/main" id="{654702CB-345B-7041-BFD3-49A9BDC22DB7}"/>
              </a:ext>
            </a:extLst>
          </p:cNvPr>
          <p:cNvSpPr/>
          <p:nvPr/>
        </p:nvSpPr>
        <p:spPr>
          <a:xfrm>
            <a:off x="8590533" y="4636198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14B6B9D-F9B6-CF4C-A9DE-4667B8AE9731}"/>
              </a:ext>
            </a:extLst>
          </p:cNvPr>
          <p:cNvCxnSpPr>
            <a:cxnSpLocks/>
          </p:cNvCxnSpPr>
          <p:nvPr/>
        </p:nvCxnSpPr>
        <p:spPr>
          <a:xfrm flipV="1">
            <a:off x="9316518" y="4835682"/>
            <a:ext cx="1264345" cy="31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7ADA894-FEE3-9745-A440-9578179A2F1A}"/>
              </a:ext>
            </a:extLst>
          </p:cNvPr>
          <p:cNvCxnSpPr>
            <a:cxnSpLocks/>
          </p:cNvCxnSpPr>
          <p:nvPr/>
        </p:nvCxnSpPr>
        <p:spPr>
          <a:xfrm flipV="1">
            <a:off x="10585021" y="4740240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5-Point Star 93">
            <a:extLst>
              <a:ext uri="{FF2B5EF4-FFF2-40B4-BE49-F238E27FC236}">
                <a16:creationId xmlns:a16="http://schemas.microsoft.com/office/drawing/2014/main" id="{2C7E2DDF-EF64-3540-9C0A-35EB121350C5}"/>
              </a:ext>
            </a:extLst>
          </p:cNvPr>
          <p:cNvSpPr/>
          <p:nvPr/>
        </p:nvSpPr>
        <p:spPr>
          <a:xfrm>
            <a:off x="10722056" y="4613692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E574E1B-F9C6-FD4F-A396-64A92DE3FE2D}"/>
              </a:ext>
            </a:extLst>
          </p:cNvPr>
          <p:cNvCxnSpPr>
            <a:cxnSpLocks/>
          </p:cNvCxnSpPr>
          <p:nvPr/>
        </p:nvCxnSpPr>
        <p:spPr>
          <a:xfrm flipV="1">
            <a:off x="344267" y="4783112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EF10B4CC-C994-D044-B4C5-FB61D59C0E05}"/>
              </a:ext>
            </a:extLst>
          </p:cNvPr>
          <p:cNvSpPr/>
          <p:nvPr/>
        </p:nvSpPr>
        <p:spPr>
          <a:xfrm>
            <a:off x="66219" y="4410160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E5DED5D-9E64-6049-A76C-9F9DA6F222D0}"/>
              </a:ext>
            </a:extLst>
          </p:cNvPr>
          <p:cNvCxnSpPr>
            <a:cxnSpLocks/>
          </p:cNvCxnSpPr>
          <p:nvPr/>
        </p:nvCxnSpPr>
        <p:spPr>
          <a:xfrm flipV="1">
            <a:off x="2084613" y="4687671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5-Point Star 98">
            <a:extLst>
              <a:ext uri="{FF2B5EF4-FFF2-40B4-BE49-F238E27FC236}">
                <a16:creationId xmlns:a16="http://schemas.microsoft.com/office/drawing/2014/main" id="{86E79B0A-77BC-ED4E-8A56-C1F4EA2B1B41}"/>
              </a:ext>
            </a:extLst>
          </p:cNvPr>
          <p:cNvSpPr/>
          <p:nvPr/>
        </p:nvSpPr>
        <p:spPr>
          <a:xfrm>
            <a:off x="2221648" y="456112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F5BF243-F458-6E46-962B-8AD920ECB2EA}"/>
              </a:ext>
            </a:extLst>
          </p:cNvPr>
          <p:cNvCxnSpPr>
            <a:cxnSpLocks/>
          </p:cNvCxnSpPr>
          <p:nvPr/>
        </p:nvCxnSpPr>
        <p:spPr>
          <a:xfrm flipV="1">
            <a:off x="3094723" y="4800894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5C94ACB-C78B-DF4C-ADBF-EB025B546DF4}"/>
              </a:ext>
            </a:extLst>
          </p:cNvPr>
          <p:cNvSpPr/>
          <p:nvPr/>
        </p:nvSpPr>
        <p:spPr>
          <a:xfrm>
            <a:off x="2816675" y="4427942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07F16BF-FEEC-E247-B91D-4F9E07C2D9CC}"/>
              </a:ext>
            </a:extLst>
          </p:cNvPr>
          <p:cNvCxnSpPr>
            <a:cxnSpLocks/>
          </p:cNvCxnSpPr>
          <p:nvPr/>
        </p:nvCxnSpPr>
        <p:spPr>
          <a:xfrm flipV="1">
            <a:off x="4835069" y="4705453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5-Point Star 102">
            <a:extLst>
              <a:ext uri="{FF2B5EF4-FFF2-40B4-BE49-F238E27FC236}">
                <a16:creationId xmlns:a16="http://schemas.microsoft.com/office/drawing/2014/main" id="{C442A629-44A5-D440-BB35-0CA8715B79BF}"/>
              </a:ext>
            </a:extLst>
          </p:cNvPr>
          <p:cNvSpPr/>
          <p:nvPr/>
        </p:nvSpPr>
        <p:spPr>
          <a:xfrm>
            <a:off x="4972104" y="4578905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11FF330-3ABF-3145-90D8-6B1FE32AD771}"/>
              </a:ext>
            </a:extLst>
          </p:cNvPr>
          <p:cNvCxnSpPr>
            <a:cxnSpLocks/>
          </p:cNvCxnSpPr>
          <p:nvPr/>
        </p:nvCxnSpPr>
        <p:spPr>
          <a:xfrm flipV="1">
            <a:off x="3227760" y="5365884"/>
            <a:ext cx="2232994" cy="1535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AAA049A-A458-C246-8A1C-9D686CE0C7D3}"/>
              </a:ext>
            </a:extLst>
          </p:cNvPr>
          <p:cNvSpPr/>
          <p:nvPr/>
        </p:nvSpPr>
        <p:spPr>
          <a:xfrm>
            <a:off x="2853909" y="5162238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4FC2C35-072B-0143-BC55-A0DBF93AE199}"/>
              </a:ext>
            </a:extLst>
          </p:cNvPr>
          <p:cNvSpPr/>
          <p:nvPr/>
        </p:nvSpPr>
        <p:spPr>
          <a:xfrm>
            <a:off x="3881677" y="5846025"/>
            <a:ext cx="1789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5C52539-F7F0-0440-BA75-B8AA8120E12C}"/>
              </a:ext>
            </a:extLst>
          </p:cNvPr>
          <p:cNvSpPr/>
          <p:nvPr/>
        </p:nvSpPr>
        <p:spPr>
          <a:xfrm>
            <a:off x="9768829" y="5851810"/>
            <a:ext cx="1739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60C7204-61B2-DB4C-9E82-73293D8C3932}"/>
              </a:ext>
            </a:extLst>
          </p:cNvPr>
          <p:cNvSpPr/>
          <p:nvPr/>
        </p:nvSpPr>
        <p:spPr>
          <a:xfrm>
            <a:off x="8277138" y="1830579"/>
            <a:ext cx="460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B-10 </a:t>
            </a:r>
            <a:r>
              <a:rPr lang="sv-SE" sz="2800" dirty="0" err="1">
                <a:latin typeface="Avenir Roman" panose="02000503020000020003" pitchFamily="2" charset="0"/>
              </a:rPr>
              <a:t>detector</a:t>
            </a:r>
            <a:endParaRPr lang="sv-SE" sz="2800" dirty="0">
              <a:latin typeface="Avenir Roman" panose="02000503020000020003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8B2E831-CAB4-DC46-B88D-50ED46506CCA}"/>
              </a:ext>
            </a:extLst>
          </p:cNvPr>
          <p:cNvSpPr/>
          <p:nvPr/>
        </p:nvSpPr>
        <p:spPr>
          <a:xfrm>
            <a:off x="3639189" y="2281029"/>
            <a:ext cx="266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Exchange He-3 </a:t>
            </a:r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with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He-4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04C1C676-1099-7444-8429-0C38D06892AD}"/>
              </a:ext>
            </a:extLst>
          </p:cNvPr>
          <p:cNvSpPr/>
          <p:nvPr/>
        </p:nvSpPr>
        <p:spPr>
          <a:xfrm>
            <a:off x="9850377" y="2292735"/>
            <a:ext cx="266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Remove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B-10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D2A9DB9-3B76-B844-9933-0053D91271E3}"/>
              </a:ext>
            </a:extLst>
          </p:cNvPr>
          <p:cNvCxnSpPr>
            <a:cxnSpLocks/>
          </p:cNvCxnSpPr>
          <p:nvPr/>
        </p:nvCxnSpPr>
        <p:spPr>
          <a:xfrm>
            <a:off x="8099110" y="5452566"/>
            <a:ext cx="2593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E0DF59A-7668-A444-BF88-1124BA541C45}"/>
              </a:ext>
            </a:extLst>
          </p:cNvPr>
          <p:cNvCxnSpPr>
            <a:cxnSpLocks/>
          </p:cNvCxnSpPr>
          <p:nvPr/>
        </p:nvCxnSpPr>
        <p:spPr>
          <a:xfrm flipV="1">
            <a:off x="6917024" y="5452566"/>
            <a:ext cx="1182086" cy="2059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53AB3141-130B-FA40-B51B-4183CFF35B0A}"/>
              </a:ext>
            </a:extLst>
          </p:cNvPr>
          <p:cNvSpPr/>
          <p:nvPr/>
        </p:nvSpPr>
        <p:spPr>
          <a:xfrm>
            <a:off x="6137989" y="1069302"/>
            <a:ext cx="5992969" cy="5147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6615A3-81CB-4743-94F2-26619FE6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58</a:t>
            </a:fld>
            <a:endParaRPr lang="it-IT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5DF33DC-35E0-AB49-A6C2-B999056C84A8}"/>
              </a:ext>
            </a:extLst>
          </p:cNvPr>
          <p:cNvSpPr/>
          <p:nvPr/>
        </p:nvSpPr>
        <p:spPr>
          <a:xfrm>
            <a:off x="80459" y="1075048"/>
            <a:ext cx="5992969" cy="5147059"/>
          </a:xfrm>
          <a:prstGeom prst="rect">
            <a:avLst/>
          </a:prstGeom>
          <a:solidFill>
            <a:schemeClr val="bg1">
              <a:lumMod val="65000"/>
              <a:alpha val="5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 Box 7">
            <a:extLst>
              <a:ext uri="{FF2B5EF4-FFF2-40B4-BE49-F238E27FC236}">
                <a16:creationId xmlns:a16="http://schemas.microsoft.com/office/drawing/2014/main" id="{84F2F0DF-011D-1E43-97E7-3FA6F5C32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29" y="607637"/>
            <a:ext cx="1219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dirty="0">
                <a:latin typeface="Avenir Roman" panose="02000503020000020003" pitchFamily="2" charset="0"/>
              </a:rPr>
              <a:t>Gas is </a:t>
            </a:r>
            <a:r>
              <a:rPr lang="sv-SE" dirty="0" err="1">
                <a:latin typeface="Avenir Roman" panose="02000503020000020003" pitchFamily="2" charset="0"/>
              </a:rPr>
              <a:t>main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component</a:t>
            </a:r>
            <a:r>
              <a:rPr lang="sv-SE" dirty="0">
                <a:latin typeface="Avenir Roman" panose="02000503020000020003" pitchFamily="2" charset="0"/>
              </a:rPr>
              <a:t>, </a:t>
            </a:r>
            <a:r>
              <a:rPr lang="sv-SE" dirty="0" err="1">
                <a:latin typeface="Avenir Roman" panose="02000503020000020003" pitchFamily="2" charset="0"/>
              </a:rPr>
              <a:t>then</a:t>
            </a:r>
            <a:r>
              <a:rPr lang="sv-SE" dirty="0">
                <a:latin typeface="Avenir Roman" panose="02000503020000020003" pitchFamily="2" charset="0"/>
              </a:rPr>
              <a:t> He-3 </a:t>
            </a:r>
            <a:r>
              <a:rPr lang="sv-SE" dirty="0" err="1">
                <a:latin typeface="Avenir Roman" panose="02000503020000020003" pitchFamily="2" charset="0"/>
              </a:rPr>
              <a:t>differs</a:t>
            </a:r>
            <a:r>
              <a:rPr lang="sv-SE" dirty="0">
                <a:latin typeface="Avenir Roman" panose="02000503020000020003" pitchFamily="2" charset="0"/>
              </a:rPr>
              <a:t> from B-10 …</a:t>
            </a:r>
          </a:p>
          <a:p>
            <a:pPr algn="ctr"/>
            <a:endParaRPr lang="sv-SE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pPr algn="ctr"/>
            <a:endParaRPr lang="sv-SE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91" name="Text Box 7">
            <a:extLst>
              <a:ext uri="{FF2B5EF4-FFF2-40B4-BE49-F238E27FC236}">
                <a16:creationId xmlns:a16="http://schemas.microsoft.com/office/drawing/2014/main" id="{D2CB47FE-CB3A-874E-8435-7B426AA3A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825" y="519657"/>
            <a:ext cx="2817133" cy="40011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solidFill>
                  <a:srgbClr val="FF0000"/>
                </a:solidFill>
                <a:latin typeface="Avenir Roman" panose="02000503020000020003" pitchFamily="2" charset="0"/>
              </a:rPr>
              <a:t>Gas </a:t>
            </a:r>
            <a:r>
              <a:rPr lang="sv-SE" sz="20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dominates</a:t>
            </a:r>
            <a:endParaRPr lang="sv-SE" sz="20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168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A8A59054-F543-E341-A2C1-24C5F5071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 in B-10 </a:t>
            </a:r>
            <a:r>
              <a:rPr lang="sv-SE" sz="28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detectors</a:t>
            </a:r>
            <a:endParaRPr lang="sv-SE" sz="28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730B6B-7654-A54C-A776-52CE7B9CE868}"/>
              </a:ext>
            </a:extLst>
          </p:cNvPr>
          <p:cNvSpPr/>
          <p:nvPr/>
        </p:nvSpPr>
        <p:spPr>
          <a:xfrm>
            <a:off x="8191427" y="2787242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98C4D-AD3D-FE4A-8130-8DDC92995B5D}"/>
              </a:ext>
            </a:extLst>
          </p:cNvPr>
          <p:cNvSpPr/>
          <p:nvPr/>
        </p:nvSpPr>
        <p:spPr>
          <a:xfrm>
            <a:off x="8191427" y="3378267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2FD9A7-5E01-0449-BF6A-573350E9809C}"/>
              </a:ext>
            </a:extLst>
          </p:cNvPr>
          <p:cNvSpPr/>
          <p:nvPr/>
        </p:nvSpPr>
        <p:spPr>
          <a:xfrm>
            <a:off x="8191427" y="396807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B924D1-69D8-654D-95B6-B4FC131ADB46}"/>
              </a:ext>
            </a:extLst>
          </p:cNvPr>
          <p:cNvSpPr/>
          <p:nvPr/>
        </p:nvSpPr>
        <p:spPr>
          <a:xfrm>
            <a:off x="8191427" y="455904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F3356-B6C5-7C40-B2CC-C8488AF39751}"/>
              </a:ext>
            </a:extLst>
          </p:cNvPr>
          <p:cNvSpPr/>
          <p:nvPr/>
        </p:nvSpPr>
        <p:spPr>
          <a:xfrm>
            <a:off x="8191427" y="5148851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37A697-A21E-F445-A946-128EA098B7BF}"/>
              </a:ext>
            </a:extLst>
          </p:cNvPr>
          <p:cNvCxnSpPr/>
          <p:nvPr/>
        </p:nvCxnSpPr>
        <p:spPr>
          <a:xfrm>
            <a:off x="7879709" y="2772698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6BA35F-DFE1-984E-9E15-EC5F249F32AB}"/>
              </a:ext>
            </a:extLst>
          </p:cNvPr>
          <p:cNvCxnSpPr/>
          <p:nvPr/>
        </p:nvCxnSpPr>
        <p:spPr>
          <a:xfrm>
            <a:off x="8099110" y="2768161"/>
            <a:ext cx="0" cy="302640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F82792A-73CE-FF41-8CBA-45ABE91C2642}"/>
              </a:ext>
            </a:extLst>
          </p:cNvPr>
          <p:cNvSpPr/>
          <p:nvPr/>
        </p:nvSpPr>
        <p:spPr>
          <a:xfrm rot="16200000">
            <a:off x="7783788" y="2354176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B-10</a:t>
            </a:r>
            <a:endParaRPr lang="en-GB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DFD6ED-89F9-C64C-ABF3-012FD9FA5F2E}"/>
              </a:ext>
            </a:extLst>
          </p:cNvPr>
          <p:cNvSpPr/>
          <p:nvPr/>
        </p:nvSpPr>
        <p:spPr>
          <a:xfrm>
            <a:off x="6809609" y="5849250"/>
            <a:ext cx="2728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conversion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5FE50C-3D0C-6243-8D18-1C577DF595BC}"/>
              </a:ext>
            </a:extLst>
          </p:cNvPr>
          <p:cNvSpPr/>
          <p:nvPr/>
        </p:nvSpPr>
        <p:spPr>
          <a:xfrm>
            <a:off x="6543173" y="5254163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F7FD1DD7-C2F0-9F44-8B6F-BB12E72A761A}"/>
              </a:ext>
            </a:extLst>
          </p:cNvPr>
          <p:cNvSpPr/>
          <p:nvPr/>
        </p:nvSpPr>
        <p:spPr>
          <a:xfrm>
            <a:off x="8358465" y="5311935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489FE-A249-5849-B514-196AE0073262}"/>
              </a:ext>
            </a:extLst>
          </p:cNvPr>
          <p:cNvSpPr/>
          <p:nvPr/>
        </p:nvSpPr>
        <p:spPr>
          <a:xfrm>
            <a:off x="8240851" y="290581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E8EB66-7927-BF48-8AB5-5FF9CE192B38}"/>
              </a:ext>
            </a:extLst>
          </p:cNvPr>
          <p:cNvSpPr/>
          <p:nvPr/>
        </p:nvSpPr>
        <p:spPr>
          <a:xfrm>
            <a:off x="8489809" y="1158750"/>
            <a:ext cx="255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Recoil</a:t>
            </a:r>
            <a:r>
              <a:rPr lang="sv-SE" dirty="0">
                <a:latin typeface="Avenir Roman" panose="02000503020000020003" pitchFamily="2" charset="0"/>
              </a:rPr>
              <a:t> on Argon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9C9796-E28A-F244-9737-CD0485BA1188}"/>
              </a:ext>
            </a:extLst>
          </p:cNvPr>
          <p:cNvSpPr/>
          <p:nvPr/>
        </p:nvSpPr>
        <p:spPr>
          <a:xfrm>
            <a:off x="10337459" y="2762041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083B74-A415-C340-9716-F19D76452F29}"/>
              </a:ext>
            </a:extLst>
          </p:cNvPr>
          <p:cNvSpPr/>
          <p:nvPr/>
        </p:nvSpPr>
        <p:spPr>
          <a:xfrm>
            <a:off x="10337459" y="3353066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66706B-7DB9-4845-A4FB-A550982F7C91}"/>
              </a:ext>
            </a:extLst>
          </p:cNvPr>
          <p:cNvSpPr/>
          <p:nvPr/>
        </p:nvSpPr>
        <p:spPr>
          <a:xfrm>
            <a:off x="10337459" y="3942873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DA819-79E2-6C46-9206-C02D402B6258}"/>
              </a:ext>
            </a:extLst>
          </p:cNvPr>
          <p:cNvSpPr/>
          <p:nvPr/>
        </p:nvSpPr>
        <p:spPr>
          <a:xfrm>
            <a:off x="10337459" y="4533843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899A81-F6D0-7447-9EDF-85FED252B109}"/>
              </a:ext>
            </a:extLst>
          </p:cNvPr>
          <p:cNvSpPr/>
          <p:nvPr/>
        </p:nvSpPr>
        <p:spPr>
          <a:xfrm>
            <a:off x="10337459" y="5123650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5A758F-22CB-C448-8BC1-194193A4261E}"/>
              </a:ext>
            </a:extLst>
          </p:cNvPr>
          <p:cNvCxnSpPr>
            <a:cxnSpLocks/>
          </p:cNvCxnSpPr>
          <p:nvPr/>
        </p:nvCxnSpPr>
        <p:spPr>
          <a:xfrm>
            <a:off x="10031763" y="2725163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C6E3A02-EE63-5440-A985-B655483719B0}"/>
              </a:ext>
            </a:extLst>
          </p:cNvPr>
          <p:cNvSpPr/>
          <p:nvPr/>
        </p:nvSpPr>
        <p:spPr>
          <a:xfrm>
            <a:off x="10386883" y="2880618"/>
            <a:ext cx="503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0F905D-5C23-4345-9CD9-1B7A85D68FE1}"/>
              </a:ext>
            </a:extLst>
          </p:cNvPr>
          <p:cNvCxnSpPr>
            <a:cxnSpLocks/>
          </p:cNvCxnSpPr>
          <p:nvPr/>
        </p:nvCxnSpPr>
        <p:spPr>
          <a:xfrm flipV="1">
            <a:off x="6713152" y="4858187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D9E92B5-3F2D-6F44-BA9D-D847CEF8C6FD}"/>
              </a:ext>
            </a:extLst>
          </p:cNvPr>
          <p:cNvSpPr/>
          <p:nvPr/>
        </p:nvSpPr>
        <p:spPr>
          <a:xfrm rot="16200000">
            <a:off x="7182770" y="3206107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C9B912C-EBDE-124D-AD27-3030F2FDA550}"/>
              </a:ext>
            </a:extLst>
          </p:cNvPr>
          <p:cNvCxnSpPr>
            <a:cxnSpLocks/>
          </p:cNvCxnSpPr>
          <p:nvPr/>
        </p:nvCxnSpPr>
        <p:spPr>
          <a:xfrm flipV="1">
            <a:off x="9513005" y="5412837"/>
            <a:ext cx="2232994" cy="1535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0230B4D-D313-C541-BEC9-D10C65379132}"/>
              </a:ext>
            </a:extLst>
          </p:cNvPr>
          <p:cNvSpPr/>
          <p:nvPr/>
        </p:nvSpPr>
        <p:spPr>
          <a:xfrm>
            <a:off x="9139154" y="5209191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6538F4-B60A-734D-82B6-569FDE21C230}"/>
              </a:ext>
            </a:extLst>
          </p:cNvPr>
          <p:cNvSpPr/>
          <p:nvPr/>
        </p:nvSpPr>
        <p:spPr>
          <a:xfrm>
            <a:off x="6223557" y="4482308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B2B0615-3D8C-8F4A-89AF-88F0C202DB70}"/>
              </a:ext>
            </a:extLst>
          </p:cNvPr>
          <p:cNvCxnSpPr>
            <a:cxnSpLocks/>
          </p:cNvCxnSpPr>
          <p:nvPr/>
        </p:nvCxnSpPr>
        <p:spPr>
          <a:xfrm flipV="1">
            <a:off x="8453498" y="4762746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3E9F61AF-04DC-684A-94EC-66FED7940971}"/>
              </a:ext>
            </a:extLst>
          </p:cNvPr>
          <p:cNvSpPr/>
          <p:nvPr/>
        </p:nvSpPr>
        <p:spPr>
          <a:xfrm>
            <a:off x="8590533" y="4636198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3772CA-10E7-1D44-AADD-E97CF1B8908E}"/>
              </a:ext>
            </a:extLst>
          </p:cNvPr>
          <p:cNvCxnSpPr>
            <a:cxnSpLocks/>
          </p:cNvCxnSpPr>
          <p:nvPr/>
        </p:nvCxnSpPr>
        <p:spPr>
          <a:xfrm flipV="1">
            <a:off x="9316518" y="4835682"/>
            <a:ext cx="1264345" cy="31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1762B42-5854-D94A-AAC0-73DEBAB1932E}"/>
              </a:ext>
            </a:extLst>
          </p:cNvPr>
          <p:cNvCxnSpPr>
            <a:cxnSpLocks/>
          </p:cNvCxnSpPr>
          <p:nvPr/>
        </p:nvCxnSpPr>
        <p:spPr>
          <a:xfrm flipV="1">
            <a:off x="10585021" y="4740240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D508B87C-27DD-1249-B8E9-74BA91B80034}"/>
              </a:ext>
            </a:extLst>
          </p:cNvPr>
          <p:cNvSpPr/>
          <p:nvPr/>
        </p:nvSpPr>
        <p:spPr>
          <a:xfrm>
            <a:off x="10722056" y="4613692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6874936-10A8-8241-B7DD-9FFF5060975C}"/>
              </a:ext>
            </a:extLst>
          </p:cNvPr>
          <p:cNvSpPr/>
          <p:nvPr/>
        </p:nvSpPr>
        <p:spPr>
          <a:xfrm>
            <a:off x="9768829" y="5851810"/>
            <a:ext cx="1739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BFCD8A-484C-6E48-B05A-EC39B889D5EB}"/>
              </a:ext>
            </a:extLst>
          </p:cNvPr>
          <p:cNvSpPr/>
          <p:nvPr/>
        </p:nvSpPr>
        <p:spPr>
          <a:xfrm>
            <a:off x="8277138" y="1830579"/>
            <a:ext cx="460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B-10 </a:t>
            </a:r>
            <a:r>
              <a:rPr lang="sv-SE" sz="2800" dirty="0" err="1">
                <a:latin typeface="Avenir Roman" panose="02000503020000020003" pitchFamily="2" charset="0"/>
              </a:rPr>
              <a:t>detector</a:t>
            </a:r>
            <a:endParaRPr lang="sv-SE" sz="2800" dirty="0">
              <a:latin typeface="Avenir Roman" panose="02000503020000020003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44B71F-77B2-DF4F-B07D-EB9B3AAD14EF}"/>
              </a:ext>
            </a:extLst>
          </p:cNvPr>
          <p:cNvSpPr/>
          <p:nvPr/>
        </p:nvSpPr>
        <p:spPr>
          <a:xfrm>
            <a:off x="9850377" y="2292735"/>
            <a:ext cx="266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Remove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B-10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7CB5BDF-28D2-8C4F-B6FD-2F299E1E5ECF}"/>
              </a:ext>
            </a:extLst>
          </p:cNvPr>
          <p:cNvCxnSpPr>
            <a:cxnSpLocks/>
          </p:cNvCxnSpPr>
          <p:nvPr/>
        </p:nvCxnSpPr>
        <p:spPr>
          <a:xfrm>
            <a:off x="8099110" y="5452566"/>
            <a:ext cx="2593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E12C62F-457E-004F-A663-250192782935}"/>
              </a:ext>
            </a:extLst>
          </p:cNvPr>
          <p:cNvCxnSpPr>
            <a:cxnSpLocks/>
          </p:cNvCxnSpPr>
          <p:nvPr/>
        </p:nvCxnSpPr>
        <p:spPr>
          <a:xfrm flipV="1">
            <a:off x="6917024" y="5452566"/>
            <a:ext cx="1182086" cy="2059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7B77E7E0-5360-F74A-822A-4B0D98F438D0}"/>
              </a:ext>
            </a:extLst>
          </p:cNvPr>
          <p:cNvSpPr/>
          <p:nvPr/>
        </p:nvSpPr>
        <p:spPr>
          <a:xfrm>
            <a:off x="6137989" y="1069302"/>
            <a:ext cx="5992969" cy="5147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59DA6E-51F0-824F-AE7C-8CF844D4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17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cosmic</a:t>
            </a:r>
            <a:r>
              <a:rPr lang="sv-SE" sz="2800" dirty="0">
                <a:latin typeface="Avenir Roman" panose="02000503020000020003" pitchFamily="2" charset="0"/>
              </a:rPr>
              <a:t> neutrons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D13DF-AC5E-AB4B-8D98-1CE824BD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" y="1385858"/>
            <a:ext cx="3506598" cy="4891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E16870-2006-FA48-B57E-AC1AFB2A3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761" y="1173227"/>
            <a:ext cx="3750111" cy="50001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7D8C3F-9E02-9B48-BD28-5FF733FB9671}"/>
              </a:ext>
            </a:extLst>
          </p:cNvPr>
          <p:cNvSpPr/>
          <p:nvPr/>
        </p:nvSpPr>
        <p:spPr>
          <a:xfrm>
            <a:off x="419450" y="593135"/>
            <a:ext cx="1155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Avenir Roman" panose="02000503020000020003" pitchFamily="2" charset="0"/>
              </a:rPr>
              <a:t>Neutrons are created by cosmic ray spallation in the high atmosphere</a:t>
            </a:r>
            <a:r>
              <a:rPr lang="sv-SE" dirty="0">
                <a:latin typeface="Avenir Roman" panose="02000503020000020003" pitchFamily="2" charset="0"/>
              </a:rPr>
              <a:t>.</a:t>
            </a:r>
          </a:p>
          <a:p>
            <a:r>
              <a:rPr lang="en-AU" dirty="0">
                <a:latin typeface="Avenir Roman" panose="02000503020000020003" pitchFamily="2" charset="0"/>
              </a:rPr>
              <a:t>Energies</a:t>
            </a:r>
            <a:r>
              <a:rPr lang="sv-SE" dirty="0">
                <a:latin typeface="Avenir Roman" panose="02000503020000020003" pitchFamily="2" charset="0"/>
              </a:rPr>
              <a:t> from 10</a:t>
            </a:r>
            <a:r>
              <a:rPr lang="sv-SE" baseline="30000" dirty="0">
                <a:latin typeface="Avenir Roman" panose="02000503020000020003" pitchFamily="2" charset="0"/>
              </a:rPr>
              <a:t>-9</a:t>
            </a:r>
            <a:r>
              <a:rPr lang="sv-SE" dirty="0">
                <a:latin typeface="Avenir Roman" panose="02000503020000020003" pitchFamily="2" charset="0"/>
              </a:rPr>
              <a:t> to 10</a:t>
            </a:r>
            <a:r>
              <a:rPr lang="sv-SE" baseline="30000" dirty="0">
                <a:latin typeface="Avenir Roman" panose="02000503020000020003" pitchFamily="2" charset="0"/>
              </a:rPr>
              <a:t>3</a:t>
            </a:r>
            <a:r>
              <a:rPr lang="sv-SE" dirty="0">
                <a:latin typeface="Avenir Roman" panose="02000503020000020003" pitchFamily="2" charset="0"/>
              </a:rPr>
              <a:t> MeV  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9FCE7D-B094-824C-BBF4-1AB744502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5356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A8A59054-F543-E341-A2C1-24C5F5071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 in B-10 </a:t>
            </a:r>
            <a:r>
              <a:rPr lang="sv-SE" sz="28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detectors</a:t>
            </a:r>
            <a:endParaRPr lang="sv-SE" sz="28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730B6B-7654-A54C-A776-52CE7B9CE868}"/>
              </a:ext>
            </a:extLst>
          </p:cNvPr>
          <p:cNvSpPr/>
          <p:nvPr/>
        </p:nvSpPr>
        <p:spPr>
          <a:xfrm>
            <a:off x="8191427" y="2787242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98C4D-AD3D-FE4A-8130-8DDC92995B5D}"/>
              </a:ext>
            </a:extLst>
          </p:cNvPr>
          <p:cNvSpPr/>
          <p:nvPr/>
        </p:nvSpPr>
        <p:spPr>
          <a:xfrm>
            <a:off x="8191427" y="3378267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2FD9A7-5E01-0449-BF6A-573350E9809C}"/>
              </a:ext>
            </a:extLst>
          </p:cNvPr>
          <p:cNvSpPr/>
          <p:nvPr/>
        </p:nvSpPr>
        <p:spPr>
          <a:xfrm>
            <a:off x="8191427" y="396807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B924D1-69D8-654D-95B6-B4FC131ADB46}"/>
              </a:ext>
            </a:extLst>
          </p:cNvPr>
          <p:cNvSpPr/>
          <p:nvPr/>
        </p:nvSpPr>
        <p:spPr>
          <a:xfrm>
            <a:off x="8191427" y="455904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4F3356-B6C5-7C40-B2CC-C8488AF39751}"/>
              </a:ext>
            </a:extLst>
          </p:cNvPr>
          <p:cNvSpPr/>
          <p:nvPr/>
        </p:nvSpPr>
        <p:spPr>
          <a:xfrm>
            <a:off x="8191427" y="5148851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37A697-A21E-F445-A946-128EA098B7BF}"/>
              </a:ext>
            </a:extLst>
          </p:cNvPr>
          <p:cNvCxnSpPr/>
          <p:nvPr/>
        </p:nvCxnSpPr>
        <p:spPr>
          <a:xfrm>
            <a:off x="7879709" y="2772698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6BA35F-DFE1-984E-9E15-EC5F249F32AB}"/>
              </a:ext>
            </a:extLst>
          </p:cNvPr>
          <p:cNvCxnSpPr/>
          <p:nvPr/>
        </p:nvCxnSpPr>
        <p:spPr>
          <a:xfrm>
            <a:off x="8099110" y="2768161"/>
            <a:ext cx="0" cy="302640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F82792A-73CE-FF41-8CBA-45ABE91C2642}"/>
              </a:ext>
            </a:extLst>
          </p:cNvPr>
          <p:cNvSpPr/>
          <p:nvPr/>
        </p:nvSpPr>
        <p:spPr>
          <a:xfrm rot="16200000">
            <a:off x="7783788" y="2354176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B-10</a:t>
            </a:r>
            <a:endParaRPr lang="en-GB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DFD6ED-89F9-C64C-ABF3-012FD9FA5F2E}"/>
              </a:ext>
            </a:extLst>
          </p:cNvPr>
          <p:cNvSpPr/>
          <p:nvPr/>
        </p:nvSpPr>
        <p:spPr>
          <a:xfrm>
            <a:off x="6809609" y="5849250"/>
            <a:ext cx="2728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conversion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5FE50C-3D0C-6243-8D18-1C577DF595BC}"/>
              </a:ext>
            </a:extLst>
          </p:cNvPr>
          <p:cNvSpPr/>
          <p:nvPr/>
        </p:nvSpPr>
        <p:spPr>
          <a:xfrm>
            <a:off x="6543173" y="5254163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F7FD1DD7-C2F0-9F44-8B6F-BB12E72A761A}"/>
              </a:ext>
            </a:extLst>
          </p:cNvPr>
          <p:cNvSpPr/>
          <p:nvPr/>
        </p:nvSpPr>
        <p:spPr>
          <a:xfrm>
            <a:off x="8358465" y="5311935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5489FE-A249-5849-B514-196AE0073262}"/>
              </a:ext>
            </a:extLst>
          </p:cNvPr>
          <p:cNvSpPr/>
          <p:nvPr/>
        </p:nvSpPr>
        <p:spPr>
          <a:xfrm>
            <a:off x="8240851" y="290581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E8EB66-7927-BF48-8AB5-5FF9CE192B38}"/>
              </a:ext>
            </a:extLst>
          </p:cNvPr>
          <p:cNvSpPr/>
          <p:nvPr/>
        </p:nvSpPr>
        <p:spPr>
          <a:xfrm>
            <a:off x="8489809" y="1158750"/>
            <a:ext cx="2558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Recoil</a:t>
            </a:r>
            <a:r>
              <a:rPr lang="sv-SE" dirty="0">
                <a:latin typeface="Avenir Roman" panose="02000503020000020003" pitchFamily="2" charset="0"/>
              </a:rPr>
              <a:t> on Argon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9C9796-E28A-F244-9737-CD0485BA1188}"/>
              </a:ext>
            </a:extLst>
          </p:cNvPr>
          <p:cNvSpPr/>
          <p:nvPr/>
        </p:nvSpPr>
        <p:spPr>
          <a:xfrm>
            <a:off x="10337459" y="2762041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083B74-A415-C340-9716-F19D76452F29}"/>
              </a:ext>
            </a:extLst>
          </p:cNvPr>
          <p:cNvSpPr/>
          <p:nvPr/>
        </p:nvSpPr>
        <p:spPr>
          <a:xfrm>
            <a:off x="10337459" y="3353066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66706B-7DB9-4845-A4FB-A550982F7C91}"/>
              </a:ext>
            </a:extLst>
          </p:cNvPr>
          <p:cNvSpPr/>
          <p:nvPr/>
        </p:nvSpPr>
        <p:spPr>
          <a:xfrm>
            <a:off x="10337459" y="3942873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DA819-79E2-6C46-9206-C02D402B6258}"/>
              </a:ext>
            </a:extLst>
          </p:cNvPr>
          <p:cNvSpPr/>
          <p:nvPr/>
        </p:nvSpPr>
        <p:spPr>
          <a:xfrm>
            <a:off x="10337459" y="4533843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899A81-F6D0-7447-9EDF-85FED252B109}"/>
              </a:ext>
            </a:extLst>
          </p:cNvPr>
          <p:cNvSpPr/>
          <p:nvPr/>
        </p:nvSpPr>
        <p:spPr>
          <a:xfrm>
            <a:off x="10337459" y="5123650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65A758F-22CB-C448-8BC1-194193A4261E}"/>
              </a:ext>
            </a:extLst>
          </p:cNvPr>
          <p:cNvCxnSpPr>
            <a:cxnSpLocks/>
          </p:cNvCxnSpPr>
          <p:nvPr/>
        </p:nvCxnSpPr>
        <p:spPr>
          <a:xfrm>
            <a:off x="10031763" y="2725163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C6E3A02-EE63-5440-A985-B655483719B0}"/>
              </a:ext>
            </a:extLst>
          </p:cNvPr>
          <p:cNvSpPr/>
          <p:nvPr/>
        </p:nvSpPr>
        <p:spPr>
          <a:xfrm>
            <a:off x="10386883" y="2880618"/>
            <a:ext cx="503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0F905D-5C23-4345-9CD9-1B7A85D68FE1}"/>
              </a:ext>
            </a:extLst>
          </p:cNvPr>
          <p:cNvCxnSpPr>
            <a:cxnSpLocks/>
          </p:cNvCxnSpPr>
          <p:nvPr/>
        </p:nvCxnSpPr>
        <p:spPr>
          <a:xfrm flipV="1">
            <a:off x="6713152" y="4858187"/>
            <a:ext cx="1736188" cy="9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D9E92B5-3F2D-6F44-BA9D-D847CEF8C6FD}"/>
              </a:ext>
            </a:extLst>
          </p:cNvPr>
          <p:cNvSpPr/>
          <p:nvPr/>
        </p:nvSpPr>
        <p:spPr>
          <a:xfrm rot="16200000">
            <a:off x="7182770" y="3206107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C9B912C-EBDE-124D-AD27-3030F2FDA550}"/>
              </a:ext>
            </a:extLst>
          </p:cNvPr>
          <p:cNvCxnSpPr>
            <a:cxnSpLocks/>
          </p:cNvCxnSpPr>
          <p:nvPr/>
        </p:nvCxnSpPr>
        <p:spPr>
          <a:xfrm flipV="1">
            <a:off x="9513005" y="5412837"/>
            <a:ext cx="2232994" cy="1535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0230B4D-D313-C541-BEC9-D10C65379132}"/>
              </a:ext>
            </a:extLst>
          </p:cNvPr>
          <p:cNvSpPr/>
          <p:nvPr/>
        </p:nvSpPr>
        <p:spPr>
          <a:xfrm>
            <a:off x="9139154" y="5209191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6538F4-B60A-734D-82B6-569FDE21C230}"/>
              </a:ext>
            </a:extLst>
          </p:cNvPr>
          <p:cNvSpPr/>
          <p:nvPr/>
        </p:nvSpPr>
        <p:spPr>
          <a:xfrm>
            <a:off x="6223557" y="4482308"/>
            <a:ext cx="161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Fast 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B2B0615-3D8C-8F4A-89AF-88F0C202DB70}"/>
              </a:ext>
            </a:extLst>
          </p:cNvPr>
          <p:cNvCxnSpPr>
            <a:cxnSpLocks/>
          </p:cNvCxnSpPr>
          <p:nvPr/>
        </p:nvCxnSpPr>
        <p:spPr>
          <a:xfrm flipV="1">
            <a:off x="8453498" y="4762746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-Point Star 38">
            <a:extLst>
              <a:ext uri="{FF2B5EF4-FFF2-40B4-BE49-F238E27FC236}">
                <a16:creationId xmlns:a16="http://schemas.microsoft.com/office/drawing/2014/main" id="{3E9F61AF-04DC-684A-94EC-66FED7940971}"/>
              </a:ext>
            </a:extLst>
          </p:cNvPr>
          <p:cNvSpPr/>
          <p:nvPr/>
        </p:nvSpPr>
        <p:spPr>
          <a:xfrm>
            <a:off x="8590533" y="4636198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73772CA-10E7-1D44-AADD-E97CF1B8908E}"/>
              </a:ext>
            </a:extLst>
          </p:cNvPr>
          <p:cNvCxnSpPr>
            <a:cxnSpLocks/>
          </p:cNvCxnSpPr>
          <p:nvPr/>
        </p:nvCxnSpPr>
        <p:spPr>
          <a:xfrm flipV="1">
            <a:off x="9316518" y="4835682"/>
            <a:ext cx="1264345" cy="31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1762B42-5854-D94A-AAC0-73DEBAB1932E}"/>
              </a:ext>
            </a:extLst>
          </p:cNvPr>
          <p:cNvCxnSpPr>
            <a:cxnSpLocks/>
          </p:cNvCxnSpPr>
          <p:nvPr/>
        </p:nvCxnSpPr>
        <p:spPr>
          <a:xfrm flipV="1">
            <a:off x="10585021" y="4740240"/>
            <a:ext cx="187208" cy="7022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D508B87C-27DD-1249-B8E9-74BA91B80034}"/>
              </a:ext>
            </a:extLst>
          </p:cNvPr>
          <p:cNvSpPr/>
          <p:nvPr/>
        </p:nvSpPr>
        <p:spPr>
          <a:xfrm>
            <a:off x="10722056" y="4613692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6874936-10A8-8241-B7DD-9FFF5060975C}"/>
              </a:ext>
            </a:extLst>
          </p:cNvPr>
          <p:cNvSpPr/>
          <p:nvPr/>
        </p:nvSpPr>
        <p:spPr>
          <a:xfrm>
            <a:off x="9768829" y="5851810"/>
            <a:ext cx="1739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400" dirty="0" err="1">
                <a:latin typeface="Avenir Roman" panose="02000503020000020003" pitchFamily="2" charset="0"/>
              </a:rPr>
              <a:t>+</a:t>
            </a:r>
            <a:r>
              <a:rPr lang="sv-SE" sz="14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BFCD8A-484C-6E48-B05A-EC39B889D5EB}"/>
              </a:ext>
            </a:extLst>
          </p:cNvPr>
          <p:cNvSpPr/>
          <p:nvPr/>
        </p:nvSpPr>
        <p:spPr>
          <a:xfrm>
            <a:off x="8277138" y="1830579"/>
            <a:ext cx="460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B-10 </a:t>
            </a:r>
            <a:r>
              <a:rPr lang="sv-SE" sz="2800" dirty="0" err="1">
                <a:latin typeface="Avenir Roman" panose="02000503020000020003" pitchFamily="2" charset="0"/>
              </a:rPr>
              <a:t>detector</a:t>
            </a:r>
            <a:endParaRPr lang="sv-SE" sz="2800" dirty="0">
              <a:latin typeface="Avenir Roman" panose="02000503020000020003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044B71F-77B2-DF4F-B07D-EB9B3AAD14EF}"/>
              </a:ext>
            </a:extLst>
          </p:cNvPr>
          <p:cNvSpPr/>
          <p:nvPr/>
        </p:nvSpPr>
        <p:spPr>
          <a:xfrm>
            <a:off x="9850377" y="2292735"/>
            <a:ext cx="26648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Remove</a:t>
            </a:r>
            <a:r>
              <a:rPr lang="sv-SE" sz="1600" dirty="0">
                <a:solidFill>
                  <a:srgbClr val="FF0000"/>
                </a:solidFill>
                <a:latin typeface="Avenir Roman" panose="02000503020000020003" pitchFamily="2" charset="0"/>
              </a:rPr>
              <a:t> B-10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7CB5BDF-28D2-8C4F-B6FD-2F299E1E5ECF}"/>
              </a:ext>
            </a:extLst>
          </p:cNvPr>
          <p:cNvCxnSpPr>
            <a:cxnSpLocks/>
          </p:cNvCxnSpPr>
          <p:nvPr/>
        </p:nvCxnSpPr>
        <p:spPr>
          <a:xfrm>
            <a:off x="8099110" y="5452566"/>
            <a:ext cx="25935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E12C62F-457E-004F-A663-250192782935}"/>
              </a:ext>
            </a:extLst>
          </p:cNvPr>
          <p:cNvCxnSpPr>
            <a:cxnSpLocks/>
          </p:cNvCxnSpPr>
          <p:nvPr/>
        </p:nvCxnSpPr>
        <p:spPr>
          <a:xfrm flipV="1">
            <a:off x="6917024" y="5452566"/>
            <a:ext cx="1182086" cy="2059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F16F2597-2F4E-C042-9D35-64BDC16239D8}"/>
              </a:ext>
            </a:extLst>
          </p:cNvPr>
          <p:cNvSpPr/>
          <p:nvPr/>
        </p:nvSpPr>
        <p:spPr>
          <a:xfrm>
            <a:off x="281924" y="3152654"/>
            <a:ext cx="5911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dirty="0">
                <a:latin typeface="Avenir Roman" panose="02000503020000020003" pitchFamily="2" charset="0"/>
              </a:rPr>
              <a:t>Compared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Titanium</a:t>
            </a:r>
            <a:r>
              <a:rPr lang="sv-SE" dirty="0">
                <a:latin typeface="Avenir Roman" panose="02000503020000020003" pitchFamily="2" charset="0"/>
              </a:rPr>
              <a:t>, </a:t>
            </a:r>
            <a:r>
              <a:rPr lang="sv-SE" dirty="0" err="1">
                <a:latin typeface="Avenir Roman" panose="02000503020000020003" pitchFamily="2" charset="0"/>
              </a:rPr>
              <a:t>Aluminum</a:t>
            </a:r>
            <a:r>
              <a:rPr lang="sv-SE" dirty="0">
                <a:latin typeface="Avenir Roman" panose="02000503020000020003" pitchFamily="2" charset="0"/>
              </a:rPr>
              <a:t>, </a:t>
            </a:r>
            <a:r>
              <a:rPr lang="sv-SE" dirty="0" err="1">
                <a:latin typeface="Avenir Roman" panose="02000503020000020003" pitchFamily="2" charset="0"/>
              </a:rPr>
              <a:t>Copper</a:t>
            </a:r>
            <a:r>
              <a:rPr lang="sv-SE" dirty="0">
                <a:latin typeface="Avenir Roman" panose="02000503020000020003" pitchFamily="2" charset="0"/>
              </a:rPr>
              <a:t>, </a:t>
            </a:r>
            <a:r>
              <a:rPr lang="sv-SE" dirty="0" err="1">
                <a:latin typeface="Avenir Roman" panose="02000503020000020003" pitchFamily="2" charset="0"/>
              </a:rPr>
              <a:t>Kapton</a:t>
            </a:r>
            <a:r>
              <a:rPr lang="sv-SE" dirty="0">
                <a:latin typeface="Avenir Roman" panose="02000503020000020003" pitchFamily="2" charset="0"/>
              </a:rPr>
              <a:t>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AD4AAE-18A0-6B4C-81B3-B818CE006714}"/>
              </a:ext>
            </a:extLst>
          </p:cNvPr>
          <p:cNvSpPr/>
          <p:nvPr/>
        </p:nvSpPr>
        <p:spPr>
          <a:xfrm>
            <a:off x="1988486" y="3672094"/>
            <a:ext cx="602512" cy="591025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4250542-FC1A-A349-8556-3F9467410624}"/>
              </a:ext>
            </a:extLst>
          </p:cNvPr>
          <p:cNvSpPr/>
          <p:nvPr/>
        </p:nvSpPr>
        <p:spPr>
          <a:xfrm>
            <a:off x="4070486" y="3697530"/>
            <a:ext cx="602512" cy="591025"/>
          </a:xfrm>
          <a:prstGeom prst="rect">
            <a:avLst/>
          </a:prstGeom>
          <a:solidFill>
            <a:srgbClr val="00B0F0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58AD7D7-6823-974B-B947-FD9EB8810C67}"/>
              </a:ext>
            </a:extLst>
          </p:cNvPr>
          <p:cNvSpPr/>
          <p:nvPr/>
        </p:nvSpPr>
        <p:spPr>
          <a:xfrm>
            <a:off x="3029486" y="3686903"/>
            <a:ext cx="602512" cy="591025"/>
          </a:xfrm>
          <a:prstGeom prst="rect">
            <a:avLst/>
          </a:prstGeom>
          <a:solidFill>
            <a:srgbClr val="00B0F0"/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1E75012-2160-C242-B53B-32F9B30A9B52}"/>
              </a:ext>
            </a:extLst>
          </p:cNvPr>
          <p:cNvSpPr/>
          <p:nvPr/>
        </p:nvSpPr>
        <p:spPr>
          <a:xfrm>
            <a:off x="5111486" y="3697529"/>
            <a:ext cx="602512" cy="591025"/>
          </a:xfrm>
          <a:prstGeom prst="rect">
            <a:avLst/>
          </a:prstGeom>
          <a:solidFill>
            <a:srgbClr val="00B0F0"/>
          </a:solidFill>
          <a:ln w="50800">
            <a:solidFill>
              <a:srgbClr val="FFC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4524CB1E-A5AD-1C47-BB84-82D77249B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273" y="1322747"/>
            <a:ext cx="3043876" cy="10156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solidFill>
                  <a:srgbClr val="FF0000"/>
                </a:solidFill>
                <a:latin typeface="Avenir Roman" panose="02000503020000020003" pitchFamily="2" charset="0"/>
              </a:rPr>
              <a:t>Gas </a:t>
            </a:r>
            <a:r>
              <a:rPr lang="sv-SE" sz="20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dominates</a:t>
            </a:r>
            <a:endParaRPr lang="sv-SE" sz="2000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pPr algn="ctr"/>
            <a:endParaRPr lang="sv-SE" sz="2000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  <a:latin typeface="Avenir Roman" panose="02000503020000020003" pitchFamily="2" charset="0"/>
              </a:rPr>
              <a:t>Gas = x100 Solid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538B6DD-9155-BF49-858E-1A883DF93041}"/>
              </a:ext>
            </a:extLst>
          </p:cNvPr>
          <p:cNvSpPr/>
          <p:nvPr/>
        </p:nvSpPr>
        <p:spPr>
          <a:xfrm>
            <a:off x="374746" y="4660951"/>
            <a:ext cx="5911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Experimentally (+simulations) proved -&gt; no difference! </a:t>
            </a:r>
            <a:endParaRPr lang="sv-SE" dirty="0">
              <a:latin typeface="Avenir Roman" panose="02000503020000020003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843E0AE-6571-D749-BAB3-739777C5F063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G. Mauri et al., Fast neutron sensitivity of neutron detectors based on Boron-10 converter layers, JINST 13 P03004 (2018)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1712.05614)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5B5BF0-5699-A44F-8C51-D8FF16220E7D}"/>
              </a:ext>
            </a:extLst>
          </p:cNvPr>
          <p:cNvSpPr/>
          <p:nvPr/>
        </p:nvSpPr>
        <p:spPr>
          <a:xfrm>
            <a:off x="6137989" y="1069302"/>
            <a:ext cx="5992969" cy="5147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B0FD67-8F85-3442-8368-ACBBA0B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1847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537590-8474-4E4C-A956-9DAE03E4CA22}"/>
              </a:ext>
            </a:extLst>
          </p:cNvPr>
          <p:cNvCxnSpPr/>
          <p:nvPr/>
        </p:nvCxnSpPr>
        <p:spPr>
          <a:xfrm>
            <a:off x="1023433" y="2976264"/>
            <a:ext cx="435799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FE056E-DB90-AB43-BD4C-1D1EC1C4271E}"/>
              </a:ext>
            </a:extLst>
          </p:cNvPr>
          <p:cNvCxnSpPr>
            <a:cxnSpLocks/>
          </p:cNvCxnSpPr>
          <p:nvPr/>
        </p:nvCxnSpPr>
        <p:spPr>
          <a:xfrm flipV="1">
            <a:off x="1175833" y="59868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64BD459-E600-1348-AA05-A46DEE6D455A}"/>
              </a:ext>
            </a:extLst>
          </p:cNvPr>
          <p:cNvSpPr txBox="1"/>
          <p:nvPr/>
        </p:nvSpPr>
        <p:spPr>
          <a:xfrm>
            <a:off x="1531100" y="208282"/>
            <a:ext cx="31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 Spectrum - PHS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7ACDD0A-9395-B640-ADF5-07FE5487BD47}"/>
              </a:ext>
            </a:extLst>
          </p:cNvPr>
          <p:cNvSpPr txBox="1"/>
          <p:nvPr/>
        </p:nvSpPr>
        <p:spPr>
          <a:xfrm>
            <a:off x="4344011" y="2951298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Pulse Height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860DF-4918-034D-8CB1-FA530DF9FEEB}"/>
              </a:ext>
            </a:extLst>
          </p:cNvPr>
          <p:cNvSpPr txBox="1"/>
          <p:nvPr/>
        </p:nvSpPr>
        <p:spPr>
          <a:xfrm rot="16200000">
            <a:off x="150336" y="853307"/>
            <a:ext cx="173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counts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8E2AC6-7CA5-6242-ABA4-0AF145092900}"/>
              </a:ext>
            </a:extLst>
          </p:cNvPr>
          <p:cNvCxnSpPr>
            <a:cxnSpLocks/>
          </p:cNvCxnSpPr>
          <p:nvPr/>
        </p:nvCxnSpPr>
        <p:spPr>
          <a:xfrm>
            <a:off x="1023433" y="5855094"/>
            <a:ext cx="449808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F870EB-31C2-6849-80A2-8851BAB1B37E}"/>
              </a:ext>
            </a:extLst>
          </p:cNvPr>
          <p:cNvCxnSpPr>
            <a:cxnSpLocks/>
          </p:cNvCxnSpPr>
          <p:nvPr/>
        </p:nvCxnSpPr>
        <p:spPr>
          <a:xfrm flipV="1">
            <a:off x="1175833" y="3477519"/>
            <a:ext cx="0" cy="25299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37A8A2-2CA1-314C-A50F-49ECAE7BC915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F546E6-C3C6-E243-9008-76A938E25CA2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 descr="Screen Shot 2014-10-14 at 09.12.54.png">
              <a:extLst>
                <a:ext uri="{FF2B5EF4-FFF2-40B4-BE49-F238E27FC236}">
                  <a16:creationId xmlns:a16="http://schemas.microsoft.com/office/drawing/2014/main" id="{67EAEF0D-A8C3-D940-ACC4-1BB955F4FE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3" name="Picture 32" descr="Screen Shot 2014-10-14 at 09.12.54.png">
              <a:extLst>
                <a:ext uri="{FF2B5EF4-FFF2-40B4-BE49-F238E27FC236}">
                  <a16:creationId xmlns:a16="http://schemas.microsoft.com/office/drawing/2014/main" id="{754B3A0D-E2BD-8A43-8668-0265C7171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1C927D0-1AF9-8740-8167-7281B0D435EA}"/>
              </a:ext>
            </a:extLst>
          </p:cNvPr>
          <p:cNvSpPr txBox="1"/>
          <p:nvPr/>
        </p:nvSpPr>
        <p:spPr>
          <a:xfrm>
            <a:off x="4407519" y="5822829"/>
            <a:ext cx="235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Threshold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17C098-A3EB-C247-9BE3-FD7796C645FF}"/>
              </a:ext>
            </a:extLst>
          </p:cNvPr>
          <p:cNvSpPr txBox="1"/>
          <p:nvPr/>
        </p:nvSpPr>
        <p:spPr>
          <a:xfrm rot="16200000">
            <a:off x="-77597" y="3625572"/>
            <a:ext cx="173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Sensitivity / efficiency 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E43131E9-5ABE-7B40-AC9B-F7AC2E41CE2D}"/>
              </a:ext>
            </a:extLst>
          </p:cNvPr>
          <p:cNvSpPr/>
          <p:nvPr/>
        </p:nvSpPr>
        <p:spPr>
          <a:xfrm>
            <a:off x="1214544" y="957685"/>
            <a:ext cx="3524250" cy="1981200"/>
          </a:xfrm>
          <a:custGeom>
            <a:avLst/>
            <a:gdLst>
              <a:gd name="connsiteX0" fmla="*/ 0 w 3524250"/>
              <a:gd name="connsiteY0" fmla="*/ 0 h 1981200"/>
              <a:gd name="connsiteX1" fmla="*/ 215900 w 3524250"/>
              <a:gd name="connsiteY1" fmla="*/ 1016000 h 1981200"/>
              <a:gd name="connsiteX2" fmla="*/ 603250 w 3524250"/>
              <a:gd name="connsiteY2" fmla="*/ 1466850 h 1981200"/>
              <a:gd name="connsiteX3" fmla="*/ 1054100 w 3524250"/>
              <a:gd name="connsiteY3" fmla="*/ 1358900 h 1981200"/>
              <a:gd name="connsiteX4" fmla="*/ 1492250 w 3524250"/>
              <a:gd name="connsiteY4" fmla="*/ 1358900 h 1981200"/>
              <a:gd name="connsiteX5" fmla="*/ 1771650 w 3524250"/>
              <a:gd name="connsiteY5" fmla="*/ 1206500 h 1981200"/>
              <a:gd name="connsiteX6" fmla="*/ 2051050 w 3524250"/>
              <a:gd name="connsiteY6" fmla="*/ 558800 h 1981200"/>
              <a:gd name="connsiteX7" fmla="*/ 2317750 w 3524250"/>
              <a:gd name="connsiteY7" fmla="*/ 1143000 h 1981200"/>
              <a:gd name="connsiteX8" fmla="*/ 2476500 w 3524250"/>
              <a:gd name="connsiteY8" fmla="*/ 1365250 h 1981200"/>
              <a:gd name="connsiteX9" fmla="*/ 2749550 w 3524250"/>
              <a:gd name="connsiteY9" fmla="*/ 1428750 h 1981200"/>
              <a:gd name="connsiteX10" fmla="*/ 3149600 w 3524250"/>
              <a:gd name="connsiteY10" fmla="*/ 1536700 h 1981200"/>
              <a:gd name="connsiteX11" fmla="*/ 3409950 w 3524250"/>
              <a:gd name="connsiteY11" fmla="*/ 1758950 h 1981200"/>
              <a:gd name="connsiteX12" fmla="*/ 3524250 w 3524250"/>
              <a:gd name="connsiteY1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250" h="1981200">
                <a:moveTo>
                  <a:pt x="0" y="0"/>
                </a:moveTo>
                <a:cubicBezTo>
                  <a:pt x="57679" y="385762"/>
                  <a:pt x="115358" y="771525"/>
                  <a:pt x="215900" y="1016000"/>
                </a:cubicBezTo>
                <a:cubicBezTo>
                  <a:pt x="316442" y="1260475"/>
                  <a:pt x="463550" y="1409700"/>
                  <a:pt x="603250" y="1466850"/>
                </a:cubicBezTo>
                <a:cubicBezTo>
                  <a:pt x="742950" y="1524000"/>
                  <a:pt x="905933" y="1376892"/>
                  <a:pt x="1054100" y="1358900"/>
                </a:cubicBezTo>
                <a:cubicBezTo>
                  <a:pt x="1202267" y="1340908"/>
                  <a:pt x="1372658" y="1384300"/>
                  <a:pt x="1492250" y="1358900"/>
                </a:cubicBezTo>
                <a:cubicBezTo>
                  <a:pt x="1611842" y="1333500"/>
                  <a:pt x="1678517" y="1339850"/>
                  <a:pt x="1771650" y="1206500"/>
                </a:cubicBezTo>
                <a:cubicBezTo>
                  <a:pt x="1864783" y="1073150"/>
                  <a:pt x="1960033" y="569383"/>
                  <a:pt x="2051050" y="558800"/>
                </a:cubicBezTo>
                <a:cubicBezTo>
                  <a:pt x="2142067" y="548217"/>
                  <a:pt x="2246842" y="1008592"/>
                  <a:pt x="2317750" y="1143000"/>
                </a:cubicBezTo>
                <a:cubicBezTo>
                  <a:pt x="2388658" y="1277408"/>
                  <a:pt x="2404533" y="1317625"/>
                  <a:pt x="2476500" y="1365250"/>
                </a:cubicBezTo>
                <a:cubicBezTo>
                  <a:pt x="2548467" y="1412875"/>
                  <a:pt x="2637367" y="1400175"/>
                  <a:pt x="2749550" y="1428750"/>
                </a:cubicBezTo>
                <a:cubicBezTo>
                  <a:pt x="2861733" y="1457325"/>
                  <a:pt x="3039533" y="1481667"/>
                  <a:pt x="3149600" y="1536700"/>
                </a:cubicBezTo>
                <a:cubicBezTo>
                  <a:pt x="3259667" y="1591733"/>
                  <a:pt x="3347508" y="1684867"/>
                  <a:pt x="3409950" y="1758950"/>
                </a:cubicBezTo>
                <a:cubicBezTo>
                  <a:pt x="3472392" y="1833033"/>
                  <a:pt x="3498321" y="1907116"/>
                  <a:pt x="3524250" y="1981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4DB34D1-A577-BF43-9C75-C9093F39EB1C}"/>
              </a:ext>
            </a:extLst>
          </p:cNvPr>
          <p:cNvSpPr/>
          <p:nvPr/>
        </p:nvSpPr>
        <p:spPr>
          <a:xfrm>
            <a:off x="4139585" y="2432742"/>
            <a:ext cx="631652" cy="538407"/>
          </a:xfrm>
          <a:custGeom>
            <a:avLst/>
            <a:gdLst>
              <a:gd name="connsiteX0" fmla="*/ 0 w 590550"/>
              <a:gd name="connsiteY0" fmla="*/ 514350 h 514350"/>
              <a:gd name="connsiteX1" fmla="*/ 0 w 590550"/>
              <a:gd name="connsiteY1" fmla="*/ 0 h 514350"/>
              <a:gd name="connsiteX2" fmla="*/ 247650 w 590550"/>
              <a:gd name="connsiteY2" fmla="*/ 107950 h 514350"/>
              <a:gd name="connsiteX3" fmla="*/ 457200 w 590550"/>
              <a:gd name="connsiteY3" fmla="*/ 292100 h 514350"/>
              <a:gd name="connsiteX4" fmla="*/ 590550 w 590550"/>
              <a:gd name="connsiteY4" fmla="*/ 495300 h 514350"/>
              <a:gd name="connsiteX5" fmla="*/ 590550 w 590550"/>
              <a:gd name="connsiteY5" fmla="*/ 495300 h 514350"/>
              <a:gd name="connsiteX6" fmla="*/ 0 w 590550"/>
              <a:gd name="connsiteY6" fmla="*/ 5143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50" h="514350">
                <a:moveTo>
                  <a:pt x="0" y="514350"/>
                </a:moveTo>
                <a:lnTo>
                  <a:pt x="0" y="0"/>
                </a:lnTo>
                <a:lnTo>
                  <a:pt x="247650" y="107950"/>
                </a:lnTo>
                <a:lnTo>
                  <a:pt x="457200" y="292100"/>
                </a:lnTo>
                <a:lnTo>
                  <a:pt x="590550" y="495300"/>
                </a:lnTo>
                <a:lnTo>
                  <a:pt x="590550" y="495300"/>
                </a:lnTo>
                <a:lnTo>
                  <a:pt x="0" y="51435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68B196-7C3B-6146-A0A3-51D7793DF165}"/>
              </a:ext>
            </a:extLst>
          </p:cNvPr>
          <p:cNvSpPr/>
          <p:nvPr/>
        </p:nvSpPr>
        <p:spPr>
          <a:xfrm>
            <a:off x="4063561" y="557237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78C47D1-EBF8-454F-9910-0BA98F37FE3D}"/>
              </a:ext>
            </a:extLst>
          </p:cNvPr>
          <p:cNvSpPr/>
          <p:nvPr/>
        </p:nvSpPr>
        <p:spPr>
          <a:xfrm>
            <a:off x="3504997" y="536996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6A5E12D-9453-AC45-8CF0-92DF27A90AB9}"/>
              </a:ext>
            </a:extLst>
          </p:cNvPr>
          <p:cNvSpPr/>
          <p:nvPr/>
        </p:nvSpPr>
        <p:spPr>
          <a:xfrm>
            <a:off x="3021985" y="1517650"/>
            <a:ext cx="597515" cy="1454150"/>
          </a:xfrm>
          <a:custGeom>
            <a:avLst/>
            <a:gdLst>
              <a:gd name="connsiteX0" fmla="*/ 565150 w 584200"/>
              <a:gd name="connsiteY0" fmla="*/ 1454150 h 1454150"/>
              <a:gd name="connsiteX1" fmla="*/ 584200 w 584200"/>
              <a:gd name="connsiteY1" fmla="*/ 749300 h 1454150"/>
              <a:gd name="connsiteX2" fmla="*/ 431800 w 584200"/>
              <a:gd name="connsiteY2" fmla="*/ 476250 h 1454150"/>
              <a:gd name="connsiteX3" fmla="*/ 361950 w 584200"/>
              <a:gd name="connsiteY3" fmla="*/ 234950 h 1454150"/>
              <a:gd name="connsiteX4" fmla="*/ 273050 w 584200"/>
              <a:gd name="connsiteY4" fmla="*/ 38100 h 1454150"/>
              <a:gd name="connsiteX5" fmla="*/ 273050 w 584200"/>
              <a:gd name="connsiteY5" fmla="*/ 38100 h 1454150"/>
              <a:gd name="connsiteX6" fmla="*/ 215900 w 584200"/>
              <a:gd name="connsiteY6" fmla="*/ 0 h 1454150"/>
              <a:gd name="connsiteX7" fmla="*/ 165100 w 584200"/>
              <a:gd name="connsiteY7" fmla="*/ 120650 h 1454150"/>
              <a:gd name="connsiteX8" fmla="*/ 95250 w 584200"/>
              <a:gd name="connsiteY8" fmla="*/ 342900 h 1454150"/>
              <a:gd name="connsiteX9" fmla="*/ 0 w 584200"/>
              <a:gd name="connsiteY9" fmla="*/ 603250 h 1454150"/>
              <a:gd name="connsiteX10" fmla="*/ 0 w 584200"/>
              <a:gd name="connsiteY10" fmla="*/ 1441450 h 1454150"/>
              <a:gd name="connsiteX11" fmla="*/ 565150 w 584200"/>
              <a:gd name="connsiteY11" fmla="*/ 145415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200" h="1454150">
                <a:moveTo>
                  <a:pt x="565150" y="1454150"/>
                </a:moveTo>
                <a:lnTo>
                  <a:pt x="584200" y="749300"/>
                </a:lnTo>
                <a:lnTo>
                  <a:pt x="431800" y="476250"/>
                </a:lnTo>
                <a:lnTo>
                  <a:pt x="361950" y="234950"/>
                </a:lnTo>
                <a:lnTo>
                  <a:pt x="273050" y="38100"/>
                </a:lnTo>
                <a:lnTo>
                  <a:pt x="273050" y="38100"/>
                </a:lnTo>
                <a:lnTo>
                  <a:pt x="215900" y="0"/>
                </a:lnTo>
                <a:lnTo>
                  <a:pt x="165100" y="120650"/>
                </a:lnTo>
                <a:lnTo>
                  <a:pt x="95250" y="342900"/>
                </a:lnTo>
                <a:lnTo>
                  <a:pt x="0" y="603250"/>
                </a:lnTo>
                <a:lnTo>
                  <a:pt x="0" y="1441450"/>
                </a:lnTo>
                <a:lnTo>
                  <a:pt x="565150" y="14541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F058C1-9A2E-E640-8556-B42E38F7A0F5}"/>
              </a:ext>
            </a:extLst>
          </p:cNvPr>
          <p:cNvSpPr/>
          <p:nvPr/>
        </p:nvSpPr>
        <p:spPr>
          <a:xfrm>
            <a:off x="2934393" y="4644082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E236F6E-DCFA-684A-86B2-DDE63B3329DA}"/>
              </a:ext>
            </a:extLst>
          </p:cNvPr>
          <p:cNvSpPr/>
          <p:nvPr/>
        </p:nvSpPr>
        <p:spPr>
          <a:xfrm>
            <a:off x="2382509" y="4321063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9FCD932-A6CB-2740-98DF-6B6A6504EBD7}"/>
              </a:ext>
            </a:extLst>
          </p:cNvPr>
          <p:cNvSpPr/>
          <p:nvPr/>
        </p:nvSpPr>
        <p:spPr>
          <a:xfrm>
            <a:off x="1848147" y="4116596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F7AE80-771D-514C-8FF8-CDD0959EF1A8}"/>
              </a:ext>
            </a:extLst>
          </p:cNvPr>
          <p:cNvSpPr/>
          <p:nvPr/>
        </p:nvSpPr>
        <p:spPr>
          <a:xfrm>
            <a:off x="1263933" y="3512859"/>
            <a:ext cx="203200" cy="196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5E832C0-C628-8B41-BCA4-18BF4625079B}"/>
              </a:ext>
            </a:extLst>
          </p:cNvPr>
          <p:cNvSpPr/>
          <p:nvPr/>
        </p:nvSpPr>
        <p:spPr>
          <a:xfrm>
            <a:off x="3567931" y="2292350"/>
            <a:ext cx="591319" cy="673100"/>
          </a:xfrm>
          <a:custGeom>
            <a:avLst/>
            <a:gdLst>
              <a:gd name="connsiteX0" fmla="*/ 12700 w 552450"/>
              <a:gd name="connsiteY0" fmla="*/ 0 h 673100"/>
              <a:gd name="connsiteX1" fmla="*/ 139700 w 552450"/>
              <a:gd name="connsiteY1" fmla="*/ 63500 h 673100"/>
              <a:gd name="connsiteX2" fmla="*/ 311150 w 552450"/>
              <a:gd name="connsiteY2" fmla="*/ 101600 h 673100"/>
              <a:gd name="connsiteX3" fmla="*/ 495300 w 552450"/>
              <a:gd name="connsiteY3" fmla="*/ 139700 h 673100"/>
              <a:gd name="connsiteX4" fmla="*/ 495300 w 552450"/>
              <a:gd name="connsiteY4" fmla="*/ 139700 h 673100"/>
              <a:gd name="connsiteX5" fmla="*/ 552450 w 552450"/>
              <a:gd name="connsiteY5" fmla="*/ 133350 h 673100"/>
              <a:gd name="connsiteX6" fmla="*/ 539750 w 552450"/>
              <a:gd name="connsiteY6" fmla="*/ 660400 h 673100"/>
              <a:gd name="connsiteX7" fmla="*/ 0 w 552450"/>
              <a:gd name="connsiteY7" fmla="*/ 673100 h 673100"/>
              <a:gd name="connsiteX8" fmla="*/ 12700 w 552450"/>
              <a:gd name="connsiteY8" fmla="*/ 0 h 67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450" h="673100">
                <a:moveTo>
                  <a:pt x="12700" y="0"/>
                </a:moveTo>
                <a:lnTo>
                  <a:pt x="139700" y="63500"/>
                </a:lnTo>
                <a:lnTo>
                  <a:pt x="311150" y="101600"/>
                </a:lnTo>
                <a:lnTo>
                  <a:pt x="495300" y="139700"/>
                </a:lnTo>
                <a:lnTo>
                  <a:pt x="495300" y="139700"/>
                </a:lnTo>
                <a:lnTo>
                  <a:pt x="552450" y="133350"/>
                </a:lnTo>
                <a:lnTo>
                  <a:pt x="539750" y="660400"/>
                </a:lnTo>
                <a:lnTo>
                  <a:pt x="0" y="673100"/>
                </a:lnTo>
                <a:cubicBezTo>
                  <a:pt x="2117" y="452967"/>
                  <a:pt x="4233" y="232833"/>
                  <a:pt x="127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529F6D8-FE91-B849-8B18-ACF76AD621B6}"/>
              </a:ext>
            </a:extLst>
          </p:cNvPr>
          <p:cNvSpPr/>
          <p:nvPr/>
        </p:nvSpPr>
        <p:spPr>
          <a:xfrm>
            <a:off x="2463800" y="2095500"/>
            <a:ext cx="565150" cy="882650"/>
          </a:xfrm>
          <a:custGeom>
            <a:avLst/>
            <a:gdLst>
              <a:gd name="connsiteX0" fmla="*/ 565150 w 565150"/>
              <a:gd name="connsiteY0" fmla="*/ 882650 h 882650"/>
              <a:gd name="connsiteX1" fmla="*/ 565150 w 565150"/>
              <a:gd name="connsiteY1" fmla="*/ 0 h 882650"/>
              <a:gd name="connsiteX2" fmla="*/ 463550 w 565150"/>
              <a:gd name="connsiteY2" fmla="*/ 133350 h 882650"/>
              <a:gd name="connsiteX3" fmla="*/ 349250 w 565150"/>
              <a:gd name="connsiteY3" fmla="*/ 215900 h 882650"/>
              <a:gd name="connsiteX4" fmla="*/ 222250 w 565150"/>
              <a:gd name="connsiteY4" fmla="*/ 222250 h 882650"/>
              <a:gd name="connsiteX5" fmla="*/ 69850 w 565150"/>
              <a:gd name="connsiteY5" fmla="*/ 228600 h 882650"/>
              <a:gd name="connsiteX6" fmla="*/ 69850 w 565150"/>
              <a:gd name="connsiteY6" fmla="*/ 228600 h 882650"/>
              <a:gd name="connsiteX7" fmla="*/ 6350 w 565150"/>
              <a:gd name="connsiteY7" fmla="*/ 215900 h 882650"/>
              <a:gd name="connsiteX8" fmla="*/ 0 w 565150"/>
              <a:gd name="connsiteY8" fmla="*/ 876300 h 882650"/>
              <a:gd name="connsiteX9" fmla="*/ 565150 w 565150"/>
              <a:gd name="connsiteY9" fmla="*/ 882650 h 8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5150" h="882650">
                <a:moveTo>
                  <a:pt x="565150" y="882650"/>
                </a:moveTo>
                <a:lnTo>
                  <a:pt x="565150" y="0"/>
                </a:lnTo>
                <a:lnTo>
                  <a:pt x="463550" y="133350"/>
                </a:lnTo>
                <a:lnTo>
                  <a:pt x="349250" y="215900"/>
                </a:lnTo>
                <a:lnTo>
                  <a:pt x="222250" y="222250"/>
                </a:lnTo>
                <a:lnTo>
                  <a:pt x="69850" y="228600"/>
                </a:lnTo>
                <a:lnTo>
                  <a:pt x="69850" y="228600"/>
                </a:lnTo>
                <a:lnTo>
                  <a:pt x="6350" y="215900"/>
                </a:lnTo>
                <a:cubicBezTo>
                  <a:pt x="4233" y="436033"/>
                  <a:pt x="2117" y="656167"/>
                  <a:pt x="0" y="876300"/>
                </a:cubicBezTo>
                <a:lnTo>
                  <a:pt x="565150" y="882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235D22B-33CE-FB45-AC6F-85F4EFA603D7}"/>
              </a:ext>
            </a:extLst>
          </p:cNvPr>
          <p:cNvSpPr/>
          <p:nvPr/>
        </p:nvSpPr>
        <p:spPr>
          <a:xfrm>
            <a:off x="1899876" y="2311400"/>
            <a:ext cx="589522" cy="666750"/>
          </a:xfrm>
          <a:custGeom>
            <a:avLst/>
            <a:gdLst>
              <a:gd name="connsiteX0" fmla="*/ 514350 w 533400"/>
              <a:gd name="connsiteY0" fmla="*/ 654050 h 666750"/>
              <a:gd name="connsiteX1" fmla="*/ 533400 w 533400"/>
              <a:gd name="connsiteY1" fmla="*/ 6350 h 666750"/>
              <a:gd name="connsiteX2" fmla="*/ 387350 w 533400"/>
              <a:gd name="connsiteY2" fmla="*/ 0 h 666750"/>
              <a:gd name="connsiteX3" fmla="*/ 234950 w 533400"/>
              <a:gd name="connsiteY3" fmla="*/ 44450 h 666750"/>
              <a:gd name="connsiteX4" fmla="*/ 88900 w 533400"/>
              <a:gd name="connsiteY4" fmla="*/ 101600 h 666750"/>
              <a:gd name="connsiteX5" fmla="*/ 0 w 533400"/>
              <a:gd name="connsiteY5" fmla="*/ 120650 h 666750"/>
              <a:gd name="connsiteX6" fmla="*/ 12700 w 533400"/>
              <a:gd name="connsiteY6" fmla="*/ 666750 h 666750"/>
              <a:gd name="connsiteX7" fmla="*/ 514350 w 533400"/>
              <a:gd name="connsiteY7" fmla="*/ 6540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400" h="666750">
                <a:moveTo>
                  <a:pt x="514350" y="654050"/>
                </a:moveTo>
                <a:lnTo>
                  <a:pt x="533400" y="6350"/>
                </a:lnTo>
                <a:lnTo>
                  <a:pt x="387350" y="0"/>
                </a:lnTo>
                <a:lnTo>
                  <a:pt x="234950" y="44450"/>
                </a:lnTo>
                <a:lnTo>
                  <a:pt x="88900" y="101600"/>
                </a:lnTo>
                <a:lnTo>
                  <a:pt x="0" y="120650"/>
                </a:lnTo>
                <a:lnTo>
                  <a:pt x="12700" y="666750"/>
                </a:lnTo>
                <a:lnTo>
                  <a:pt x="514350" y="654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3CB4F4B-A72D-CE4B-A004-A3C95FF0A219}"/>
              </a:ext>
            </a:extLst>
          </p:cNvPr>
          <p:cNvSpPr/>
          <p:nvPr/>
        </p:nvSpPr>
        <p:spPr>
          <a:xfrm>
            <a:off x="1371600" y="1866900"/>
            <a:ext cx="565150" cy="1117600"/>
          </a:xfrm>
          <a:custGeom>
            <a:avLst/>
            <a:gdLst>
              <a:gd name="connsiteX0" fmla="*/ 565150 w 565150"/>
              <a:gd name="connsiteY0" fmla="*/ 1085850 h 1117600"/>
              <a:gd name="connsiteX1" fmla="*/ 546100 w 565150"/>
              <a:gd name="connsiteY1" fmla="*/ 584200 h 1117600"/>
              <a:gd name="connsiteX2" fmla="*/ 425450 w 565150"/>
              <a:gd name="connsiteY2" fmla="*/ 552450 h 1117600"/>
              <a:gd name="connsiteX3" fmla="*/ 285750 w 565150"/>
              <a:gd name="connsiteY3" fmla="*/ 450850 h 1117600"/>
              <a:gd name="connsiteX4" fmla="*/ 127000 w 565150"/>
              <a:gd name="connsiteY4" fmla="*/ 273050 h 1117600"/>
              <a:gd name="connsiteX5" fmla="*/ 12700 w 565150"/>
              <a:gd name="connsiteY5" fmla="*/ 0 h 1117600"/>
              <a:gd name="connsiteX6" fmla="*/ 0 w 565150"/>
              <a:gd name="connsiteY6" fmla="*/ 1117600 h 1117600"/>
              <a:gd name="connsiteX7" fmla="*/ 565150 w 565150"/>
              <a:gd name="connsiteY7" fmla="*/ 108585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150" h="1117600">
                <a:moveTo>
                  <a:pt x="565150" y="1085850"/>
                </a:moveTo>
                <a:lnTo>
                  <a:pt x="546100" y="584200"/>
                </a:lnTo>
                <a:lnTo>
                  <a:pt x="425450" y="552450"/>
                </a:lnTo>
                <a:lnTo>
                  <a:pt x="285750" y="450850"/>
                </a:lnTo>
                <a:lnTo>
                  <a:pt x="127000" y="273050"/>
                </a:lnTo>
                <a:lnTo>
                  <a:pt x="12700" y="0"/>
                </a:lnTo>
                <a:lnTo>
                  <a:pt x="0" y="1117600"/>
                </a:lnTo>
                <a:lnTo>
                  <a:pt x="565150" y="10858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2B8C96-CBD9-D24B-92DB-591DD9817093}"/>
              </a:ext>
            </a:extLst>
          </p:cNvPr>
          <p:cNvCxnSpPr>
            <a:cxnSpLocks/>
          </p:cNvCxnSpPr>
          <p:nvPr/>
        </p:nvCxnSpPr>
        <p:spPr>
          <a:xfrm flipH="1" flipV="1">
            <a:off x="415848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7D21024-CAA6-474B-9DB3-F129B15BF1FA}"/>
              </a:ext>
            </a:extLst>
          </p:cNvPr>
          <p:cNvCxnSpPr>
            <a:cxnSpLocks/>
          </p:cNvCxnSpPr>
          <p:nvPr/>
        </p:nvCxnSpPr>
        <p:spPr>
          <a:xfrm flipH="1" flipV="1">
            <a:off x="3606597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51DF9B7-A13B-C849-8EA2-985F9E7D197C}"/>
              </a:ext>
            </a:extLst>
          </p:cNvPr>
          <p:cNvCxnSpPr>
            <a:cxnSpLocks/>
          </p:cNvCxnSpPr>
          <p:nvPr/>
        </p:nvCxnSpPr>
        <p:spPr>
          <a:xfrm flipH="1" flipV="1">
            <a:off x="3035993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7AAE10C-645F-E54B-B08A-CC61811E1D3C}"/>
              </a:ext>
            </a:extLst>
          </p:cNvPr>
          <p:cNvCxnSpPr>
            <a:cxnSpLocks/>
          </p:cNvCxnSpPr>
          <p:nvPr/>
        </p:nvCxnSpPr>
        <p:spPr>
          <a:xfrm flipH="1" flipV="1">
            <a:off x="2489398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30092BD-0BEA-BF40-A3B9-F2913E7A33B0}"/>
              </a:ext>
            </a:extLst>
          </p:cNvPr>
          <p:cNvCxnSpPr>
            <a:cxnSpLocks/>
          </p:cNvCxnSpPr>
          <p:nvPr/>
        </p:nvCxnSpPr>
        <p:spPr>
          <a:xfrm flipH="1" flipV="1">
            <a:off x="1950131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AD8DB6-7386-CC4E-A936-83D88A55516E}"/>
              </a:ext>
            </a:extLst>
          </p:cNvPr>
          <p:cNvCxnSpPr>
            <a:cxnSpLocks/>
          </p:cNvCxnSpPr>
          <p:nvPr/>
        </p:nvCxnSpPr>
        <p:spPr>
          <a:xfrm flipH="1" flipV="1">
            <a:off x="1367806" y="2550401"/>
            <a:ext cx="6680" cy="345610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78673BC-46BD-3B4B-A7C6-8F0F8F8E5129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G. Mauri et al., Fast neutron sensitivity of neutron detectors based on Boron-10 converter layers, JINST 13 P03004 (2018)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1712.05614)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066FA0-8809-EA48-B374-6746C189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6053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B6352-6C11-F541-9642-DE400D7BF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730" y="622017"/>
            <a:ext cx="7211140" cy="564061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8" name="Text Box 7">
            <a:extLst>
              <a:ext uri="{FF2B5EF4-FFF2-40B4-BE49-F238E27FC236}">
                <a16:creationId xmlns:a16="http://schemas.microsoft.com/office/drawing/2014/main" id="{0C9850DC-8705-E047-88D2-1B821EB62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501" y="576253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r>
              <a:rPr lang="sv-SE" sz="2000" dirty="0">
                <a:latin typeface="Avenir Roman" panose="02000503020000020003" pitchFamily="2" charset="0"/>
              </a:rPr>
              <a:t> / </a:t>
            </a:r>
            <a:r>
              <a:rPr lang="sv-SE" sz="2000" dirty="0" err="1">
                <a:latin typeface="Avenir Roman" panose="02000503020000020003" pitchFamily="2" charset="0"/>
              </a:rPr>
              <a:t>Efficiency</a:t>
            </a:r>
            <a:endParaRPr lang="sv-SE" sz="2000" dirty="0">
              <a:latin typeface="Avenir Roman" panose="02000503020000020003" pitchFamily="2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5780B66-003A-FF40-A6A8-35FDF4A6C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 in B-10 </a:t>
            </a:r>
            <a:r>
              <a:rPr lang="sv-SE" sz="28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detectors</a:t>
            </a:r>
            <a:endParaRPr lang="sv-SE" sz="28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10922B-1622-454D-8CB3-34B1B3ADC919}"/>
              </a:ext>
            </a:extLst>
          </p:cNvPr>
          <p:cNvSpPr/>
          <p:nvPr/>
        </p:nvSpPr>
        <p:spPr>
          <a:xfrm>
            <a:off x="7468682" y="2955481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Fast-N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9456AE-D056-9345-B7A5-FE2D347173E3}"/>
              </a:ext>
            </a:extLst>
          </p:cNvPr>
          <p:cNvSpPr/>
          <p:nvPr/>
        </p:nvSpPr>
        <p:spPr>
          <a:xfrm>
            <a:off x="7417092" y="462233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gammas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94B62-9F48-774D-AB3A-012C6C67C6CF}"/>
              </a:ext>
            </a:extLst>
          </p:cNvPr>
          <p:cNvSpPr/>
          <p:nvPr/>
        </p:nvSpPr>
        <p:spPr>
          <a:xfrm>
            <a:off x="7450679" y="1184735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Thermal</a:t>
            </a:r>
            <a:r>
              <a:rPr lang="sv-SE" dirty="0">
                <a:latin typeface="Avenir Roman" panose="02000503020000020003" pitchFamily="2" charset="0"/>
              </a:rPr>
              <a:t>-N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9547B1-0484-B549-BA06-A7BDE69F8DF6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G. Mauri et al., Fast neutron sensitivity of neutron detectors based on Boron-10 converter layers, JINST 13 P03004 (2018)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1712.05614)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349109-7A88-C746-AEFC-23D180C5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1292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B6352-6C11-F541-9642-DE400D7BF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730" y="622017"/>
            <a:ext cx="7211140" cy="564061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8" name="Text Box 7">
            <a:extLst>
              <a:ext uri="{FF2B5EF4-FFF2-40B4-BE49-F238E27FC236}">
                <a16:creationId xmlns:a16="http://schemas.microsoft.com/office/drawing/2014/main" id="{0C9850DC-8705-E047-88D2-1B821EB62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501" y="576253"/>
            <a:ext cx="4390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r>
              <a:rPr lang="sv-SE" sz="2000" dirty="0">
                <a:latin typeface="Avenir Roman" panose="02000503020000020003" pitchFamily="2" charset="0"/>
              </a:rPr>
              <a:t> / </a:t>
            </a:r>
            <a:r>
              <a:rPr lang="sv-SE" sz="2000" dirty="0" err="1">
                <a:latin typeface="Avenir Roman" panose="02000503020000020003" pitchFamily="2" charset="0"/>
              </a:rPr>
              <a:t>Efficiency</a:t>
            </a:r>
            <a:endParaRPr lang="sv-SE" sz="2000" dirty="0">
              <a:latin typeface="Avenir Roman" panose="02000503020000020003" pitchFamily="2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5780B66-003A-FF40-A6A8-35FDF4A6C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>
                <a:solidFill>
                  <a:srgbClr val="FF0000"/>
                </a:solidFill>
                <a:latin typeface="Avenir Roman" panose="02000503020000020003" pitchFamily="2" charset="0"/>
              </a:rPr>
              <a:t>fast neutrons in B-10 </a:t>
            </a:r>
            <a:r>
              <a:rPr lang="sv-SE" sz="28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detectors</a:t>
            </a:r>
            <a:endParaRPr lang="sv-SE" sz="2800" dirty="0">
              <a:solidFill>
                <a:srgbClr val="FF0000"/>
              </a:solidFill>
              <a:latin typeface="Avenir Roman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10922B-1622-454D-8CB3-34B1B3ADC919}"/>
              </a:ext>
            </a:extLst>
          </p:cNvPr>
          <p:cNvSpPr/>
          <p:nvPr/>
        </p:nvSpPr>
        <p:spPr>
          <a:xfrm>
            <a:off x="7468682" y="2955481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Fast-N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9456AE-D056-9345-B7A5-FE2D347173E3}"/>
              </a:ext>
            </a:extLst>
          </p:cNvPr>
          <p:cNvSpPr/>
          <p:nvPr/>
        </p:nvSpPr>
        <p:spPr>
          <a:xfrm>
            <a:off x="7417092" y="4622330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Avenir Roman" panose="02000503020000020003" pitchFamily="2" charset="0"/>
              </a:rPr>
              <a:t>gammas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94B62-9F48-774D-AB3A-012C6C67C6CF}"/>
              </a:ext>
            </a:extLst>
          </p:cNvPr>
          <p:cNvSpPr/>
          <p:nvPr/>
        </p:nvSpPr>
        <p:spPr>
          <a:xfrm>
            <a:off x="7450679" y="1184735"/>
            <a:ext cx="12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>
                <a:latin typeface="Avenir Roman" panose="02000503020000020003" pitchFamily="2" charset="0"/>
              </a:rPr>
              <a:t>Thermal</a:t>
            </a:r>
            <a:r>
              <a:rPr lang="sv-SE" dirty="0">
                <a:latin typeface="Avenir Roman" panose="02000503020000020003" pitchFamily="2" charset="0"/>
              </a:rPr>
              <a:t>-N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9547B1-0484-B549-BA06-A7BDE69F8DF6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G. Mauri et al., Fast neutron sensitivity of neutron detectors based on Boron-10 converter layers, JINST 13 P03004 (2018)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1712.05614)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31F09D-8FD2-2146-80B1-825D3BA61861}"/>
              </a:ext>
            </a:extLst>
          </p:cNvPr>
          <p:cNvCxnSpPr>
            <a:cxnSpLocks/>
          </p:cNvCxnSpPr>
          <p:nvPr/>
        </p:nvCxnSpPr>
        <p:spPr>
          <a:xfrm>
            <a:off x="6439626" y="2716107"/>
            <a:ext cx="0" cy="287168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ED9E91B-DDBF-E244-AA44-3EA82C63326E}"/>
              </a:ext>
            </a:extLst>
          </p:cNvPr>
          <p:cNvCxnSpPr>
            <a:cxnSpLocks/>
          </p:cNvCxnSpPr>
          <p:nvPr/>
        </p:nvCxnSpPr>
        <p:spPr>
          <a:xfrm>
            <a:off x="7350640" y="2716107"/>
            <a:ext cx="0" cy="2871681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774C910-98BA-2A46-AB3F-7F0A43DA5987}"/>
              </a:ext>
            </a:extLst>
          </p:cNvPr>
          <p:cNvSpPr txBox="1"/>
          <p:nvPr/>
        </p:nvSpPr>
        <p:spPr>
          <a:xfrm>
            <a:off x="6992137" y="239002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200keV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DDDD30-1A0E-DB4C-93AF-103523EFB461}"/>
              </a:ext>
            </a:extLst>
          </p:cNvPr>
          <p:cNvSpPr txBox="1"/>
          <p:nvPr/>
        </p:nvSpPr>
        <p:spPr>
          <a:xfrm>
            <a:off x="5932023" y="2377777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100keV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AAE4813-40E5-3645-A87C-2E3A02478ED8}"/>
              </a:ext>
            </a:extLst>
          </p:cNvPr>
          <p:cNvCxnSpPr>
            <a:cxnSpLocks/>
          </p:cNvCxnSpPr>
          <p:nvPr/>
        </p:nvCxnSpPr>
        <p:spPr>
          <a:xfrm>
            <a:off x="2739484" y="3235860"/>
            <a:ext cx="4818851" cy="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A48D4AE-B64F-DE40-AB71-51C4337DB538}"/>
              </a:ext>
            </a:extLst>
          </p:cNvPr>
          <p:cNvSpPr txBox="1"/>
          <p:nvPr/>
        </p:nvSpPr>
        <p:spPr>
          <a:xfrm>
            <a:off x="1679577" y="2764556"/>
            <a:ext cx="105990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Avenir Roman" panose="02000503020000020003" pitchFamily="2" charset="0"/>
              </a:rPr>
              <a:t>10</a:t>
            </a:r>
            <a:r>
              <a:rPr lang="en-GB" sz="4000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-5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662B72-7E1D-9542-82D1-80DE0D03D8DC}"/>
              </a:ext>
            </a:extLst>
          </p:cNvPr>
          <p:cNvSpPr/>
          <p:nvPr/>
        </p:nvSpPr>
        <p:spPr>
          <a:xfrm>
            <a:off x="510627" y="4489033"/>
            <a:ext cx="3539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Difference between He3 or B-10</a:t>
            </a:r>
          </a:p>
          <a:p>
            <a:pPr algn="ctr"/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(Gas Dominates)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AB2F367D-7DD2-3343-BC02-1FE63AA75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8" y="1742735"/>
            <a:ext cx="43906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>
                <a:latin typeface="Avenir Roman" panose="02000503020000020003" pitchFamily="2" charset="0"/>
              </a:rPr>
              <a:t>Fast Neutron </a:t>
            </a:r>
            <a:r>
              <a:rPr lang="sv-SE" sz="2000" dirty="0" err="1">
                <a:latin typeface="Avenir Roman" panose="02000503020000020003" pitchFamily="2" charset="0"/>
              </a:rPr>
              <a:t>Sensitivity</a:t>
            </a:r>
            <a:endParaRPr lang="sv-SE" sz="2000" dirty="0">
              <a:latin typeface="Avenir Roman" panose="02000503020000020003" pitchFamily="2" charset="0"/>
            </a:endParaRPr>
          </a:p>
          <a:p>
            <a:pPr algn="ctr"/>
            <a:r>
              <a:rPr lang="sv-SE" sz="3600" dirty="0">
                <a:latin typeface="Avenir Roman" panose="02000503020000020003" pitchFamily="2" charset="0"/>
              </a:rPr>
              <a:t>B-10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B45C9C-75DB-0D45-83D2-2272670DEDA3}"/>
              </a:ext>
            </a:extLst>
          </p:cNvPr>
          <p:cNvSpPr/>
          <p:nvPr/>
        </p:nvSpPr>
        <p:spPr>
          <a:xfrm>
            <a:off x="585771" y="1613356"/>
            <a:ext cx="3389134" cy="36528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8434EA-5D11-BD4E-821D-6E839837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6362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CB2FD7F-F204-7043-B3D2-73D8852F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416"/>
            <a:ext cx="12192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7200" dirty="0">
                <a:latin typeface="Avenir Roman" panose="02000503020000020003" pitchFamily="2" charset="0"/>
              </a:rPr>
              <a:t>BACKGROUND</a:t>
            </a:r>
          </a:p>
          <a:p>
            <a:pPr algn="ctr"/>
            <a:r>
              <a:rPr lang="sv-SE" sz="7200" dirty="0">
                <a:latin typeface="Avenir Roman" panose="02000503020000020003" pitchFamily="2" charset="0"/>
              </a:rPr>
              <a:t>DUE TO </a:t>
            </a:r>
          </a:p>
          <a:p>
            <a:pPr algn="ctr"/>
            <a:r>
              <a:rPr lang="sv-SE" sz="7200" dirty="0">
                <a:latin typeface="Avenir Roman" panose="02000503020000020003" pitchFamily="2" charset="0"/>
              </a:rPr>
              <a:t>SCATTERED NEUTRONS</a:t>
            </a:r>
          </a:p>
          <a:p>
            <a:pPr algn="ctr"/>
            <a:endParaRPr lang="sv-SE" sz="2800" dirty="0">
              <a:latin typeface="Avenir Roman" panose="02000503020000020003" pitchFamily="2" charset="0"/>
            </a:endParaRPr>
          </a:p>
          <a:p>
            <a:pPr algn="ctr"/>
            <a:endParaRPr lang="sv-SE" sz="2800" b="1" dirty="0">
              <a:latin typeface="Avenir Roman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02DA7-D793-EF44-999C-80DE9333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30428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A44F9C0-01DF-4A41-BC99-375C37086633}"/>
              </a:ext>
            </a:extLst>
          </p:cNvPr>
          <p:cNvSpPr/>
          <p:nvPr/>
        </p:nvSpPr>
        <p:spPr>
          <a:xfrm>
            <a:off x="8191427" y="1653932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7D9290-3028-2D48-AFE7-AAA2DAD4B83A}"/>
              </a:ext>
            </a:extLst>
          </p:cNvPr>
          <p:cNvSpPr/>
          <p:nvPr/>
        </p:nvSpPr>
        <p:spPr>
          <a:xfrm>
            <a:off x="8191427" y="2244957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F8AD14-E563-9448-87D6-F9AB35CB5BBA}"/>
              </a:ext>
            </a:extLst>
          </p:cNvPr>
          <p:cNvSpPr/>
          <p:nvPr/>
        </p:nvSpPr>
        <p:spPr>
          <a:xfrm>
            <a:off x="8191427" y="283476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CCA6CE-B999-0E4C-89A1-9C99233E921F}"/>
              </a:ext>
            </a:extLst>
          </p:cNvPr>
          <p:cNvSpPr/>
          <p:nvPr/>
        </p:nvSpPr>
        <p:spPr>
          <a:xfrm>
            <a:off x="8191427" y="3425734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0BB0944-D08F-F948-AD6A-17FE40906719}"/>
              </a:ext>
            </a:extLst>
          </p:cNvPr>
          <p:cNvSpPr/>
          <p:nvPr/>
        </p:nvSpPr>
        <p:spPr>
          <a:xfrm>
            <a:off x="8191427" y="4015541"/>
            <a:ext cx="602512" cy="591025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F23CC0D-7294-C74E-BECE-3CA210B11149}"/>
              </a:ext>
            </a:extLst>
          </p:cNvPr>
          <p:cNvSpPr/>
          <p:nvPr/>
        </p:nvSpPr>
        <p:spPr>
          <a:xfrm>
            <a:off x="2984434" y="1668140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F9928-BF5F-6E44-9EE0-20E65BC0B457}"/>
              </a:ext>
            </a:extLst>
          </p:cNvPr>
          <p:cNvSpPr/>
          <p:nvPr/>
        </p:nvSpPr>
        <p:spPr>
          <a:xfrm>
            <a:off x="2984434" y="2259165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3409B2-9D34-2F49-9D43-09EB320CB93D}"/>
              </a:ext>
            </a:extLst>
          </p:cNvPr>
          <p:cNvSpPr/>
          <p:nvPr/>
        </p:nvSpPr>
        <p:spPr>
          <a:xfrm>
            <a:off x="2984434" y="2848972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049D3-AEC9-3849-B2C0-8EB1DA4BEF23}"/>
              </a:ext>
            </a:extLst>
          </p:cNvPr>
          <p:cNvSpPr/>
          <p:nvPr/>
        </p:nvSpPr>
        <p:spPr>
          <a:xfrm>
            <a:off x="2984434" y="3439942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2E57F5-AEA0-034A-A65D-EA9759AEB6B5}"/>
              </a:ext>
            </a:extLst>
          </p:cNvPr>
          <p:cNvSpPr/>
          <p:nvPr/>
        </p:nvSpPr>
        <p:spPr>
          <a:xfrm>
            <a:off x="2984434" y="4029749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B38075-9C32-CE4A-8A79-B9FFEDCD2CFD}"/>
              </a:ext>
            </a:extLst>
          </p:cNvPr>
          <p:cNvCxnSpPr>
            <a:cxnSpLocks/>
          </p:cNvCxnSpPr>
          <p:nvPr/>
        </p:nvCxnSpPr>
        <p:spPr>
          <a:xfrm>
            <a:off x="2686612" y="1659905"/>
            <a:ext cx="0" cy="2969158"/>
          </a:xfrm>
          <a:prstGeom prst="line">
            <a:avLst/>
          </a:prstGeom>
          <a:ln w="279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81CEE4-A711-624F-BC0A-61F42C4B45F1}"/>
              </a:ext>
            </a:extLst>
          </p:cNvPr>
          <p:cNvCxnSpPr/>
          <p:nvPr/>
        </p:nvCxnSpPr>
        <p:spPr>
          <a:xfrm>
            <a:off x="7885731" y="1617054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2234EA-9888-B94F-8BDB-A7C0AD64112A}"/>
              </a:ext>
            </a:extLst>
          </p:cNvPr>
          <p:cNvCxnSpPr/>
          <p:nvPr/>
        </p:nvCxnSpPr>
        <p:spPr>
          <a:xfrm>
            <a:off x="8099110" y="1634851"/>
            <a:ext cx="0" cy="302640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B477E32-5EBA-F34D-B5F7-7FDC31D756C0}"/>
              </a:ext>
            </a:extLst>
          </p:cNvPr>
          <p:cNvSpPr/>
          <p:nvPr/>
        </p:nvSpPr>
        <p:spPr>
          <a:xfrm rot="16200000">
            <a:off x="1784917" y="1590005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163F1D-3706-8543-B8A4-CB4CD192D4EA}"/>
              </a:ext>
            </a:extLst>
          </p:cNvPr>
          <p:cNvSpPr/>
          <p:nvPr/>
        </p:nvSpPr>
        <p:spPr>
          <a:xfrm>
            <a:off x="3027518" y="1608731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52FD0E-1E2A-8B41-B807-F916ABA9EEF0}"/>
              </a:ext>
            </a:extLst>
          </p:cNvPr>
          <p:cNvSpPr/>
          <p:nvPr/>
        </p:nvSpPr>
        <p:spPr>
          <a:xfrm rot="16200000">
            <a:off x="7783788" y="1220866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B-10</a:t>
            </a:r>
            <a:endParaRPr lang="en-GB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6A40B2-E825-0E44-B6DC-80447139E01F}"/>
              </a:ext>
            </a:extLst>
          </p:cNvPr>
          <p:cNvSpPr/>
          <p:nvPr/>
        </p:nvSpPr>
        <p:spPr>
          <a:xfrm rot="16200000">
            <a:off x="7051899" y="1664048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9DEA63-809B-5E4B-850E-13C8001D66F7}"/>
              </a:ext>
            </a:extLst>
          </p:cNvPr>
          <p:cNvSpPr/>
          <p:nvPr/>
        </p:nvSpPr>
        <p:spPr>
          <a:xfrm>
            <a:off x="2985912" y="1906403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He-3</a:t>
            </a:r>
            <a:endParaRPr lang="en-GB" sz="16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843F34A-250A-2346-927C-96EDA9CB3FB5}"/>
              </a:ext>
            </a:extLst>
          </p:cNvPr>
          <p:cNvCxnSpPr>
            <a:cxnSpLocks/>
          </p:cNvCxnSpPr>
          <p:nvPr/>
        </p:nvCxnSpPr>
        <p:spPr>
          <a:xfrm flipH="1">
            <a:off x="8638180" y="4387344"/>
            <a:ext cx="1169580" cy="670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6E80AE5-976A-C24F-B9CD-1F503B922C79}"/>
              </a:ext>
            </a:extLst>
          </p:cNvPr>
          <p:cNvCxnSpPr>
            <a:cxnSpLocks/>
          </p:cNvCxnSpPr>
          <p:nvPr/>
        </p:nvCxnSpPr>
        <p:spPr>
          <a:xfrm flipH="1" flipV="1">
            <a:off x="8638180" y="3919748"/>
            <a:ext cx="1170334" cy="4675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1967613-1E5E-2C49-A17D-D15603B500C2}"/>
              </a:ext>
            </a:extLst>
          </p:cNvPr>
          <p:cNvSpPr/>
          <p:nvPr/>
        </p:nvSpPr>
        <p:spPr>
          <a:xfrm>
            <a:off x="9730205" y="4209934"/>
            <a:ext cx="2345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Detector cells or voxels</a:t>
            </a:r>
            <a:endParaRPr lang="en-GB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ABDB5E-5AF2-1C45-859F-DB63F0468D80}"/>
              </a:ext>
            </a:extLst>
          </p:cNvPr>
          <p:cNvSpPr/>
          <p:nvPr/>
        </p:nvSpPr>
        <p:spPr>
          <a:xfrm>
            <a:off x="-34843" y="609774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He-3</a:t>
            </a:r>
            <a:r>
              <a:rPr lang="sv-SE" sz="2800" dirty="0">
                <a:latin typeface="Avenir Roman" panose="02000503020000020003" pitchFamily="2" charset="0"/>
              </a:rPr>
              <a:t> </a:t>
            </a:r>
            <a:r>
              <a:rPr lang="sv-SE" sz="2800" dirty="0" err="1">
                <a:solidFill>
                  <a:srgbClr val="0B24FB"/>
                </a:solidFill>
                <a:latin typeface="Avenir Roman" panose="02000503020000020003" pitchFamily="2" charset="0"/>
              </a:rPr>
              <a:t>detector</a:t>
            </a:r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 	</a:t>
            </a:r>
            <a:r>
              <a:rPr lang="sv-SE" sz="2800" dirty="0">
                <a:latin typeface="Avenir Roman" panose="02000503020000020003" pitchFamily="2" charset="0"/>
              </a:rPr>
              <a:t>	           B-10 </a:t>
            </a:r>
            <a:r>
              <a:rPr lang="sv-SE" sz="2800" dirty="0" err="1">
                <a:latin typeface="Avenir Roman" panose="02000503020000020003" pitchFamily="2" charset="0"/>
              </a:rPr>
              <a:t>detector</a:t>
            </a:r>
            <a:endParaRPr lang="sv-SE" sz="2800" dirty="0">
              <a:latin typeface="Avenir Roman" panose="02000503020000020003" pitchFamily="2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F1EA21-FB3C-AE48-A510-BB729F901D80}"/>
              </a:ext>
            </a:extLst>
          </p:cNvPr>
          <p:cNvCxnSpPr>
            <a:cxnSpLocks/>
          </p:cNvCxnSpPr>
          <p:nvPr/>
        </p:nvCxnSpPr>
        <p:spPr>
          <a:xfrm>
            <a:off x="825357" y="2591171"/>
            <a:ext cx="2363972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8673835-5EA3-FA4A-8E29-A5FF7B5D839D}"/>
              </a:ext>
            </a:extLst>
          </p:cNvPr>
          <p:cNvSpPr/>
          <p:nvPr/>
        </p:nvSpPr>
        <p:spPr>
          <a:xfrm>
            <a:off x="499063" y="240266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D71121-5EFB-4B4C-A8F7-042C7333E9F1}"/>
              </a:ext>
            </a:extLst>
          </p:cNvPr>
          <p:cNvCxnSpPr>
            <a:cxnSpLocks/>
          </p:cNvCxnSpPr>
          <p:nvPr/>
        </p:nvCxnSpPr>
        <p:spPr>
          <a:xfrm flipV="1">
            <a:off x="6061156" y="2603979"/>
            <a:ext cx="2061271" cy="966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DFF77C3-68ED-3246-A6FD-F97D4E16FB24}"/>
              </a:ext>
            </a:extLst>
          </p:cNvPr>
          <p:cNvSpPr/>
          <p:nvPr/>
        </p:nvSpPr>
        <p:spPr>
          <a:xfrm>
            <a:off x="5687116" y="2412499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458303-AD1B-7443-833F-D3D217319248}"/>
              </a:ext>
            </a:extLst>
          </p:cNvPr>
          <p:cNvCxnSpPr>
            <a:cxnSpLocks/>
          </p:cNvCxnSpPr>
          <p:nvPr/>
        </p:nvCxnSpPr>
        <p:spPr>
          <a:xfrm>
            <a:off x="8122427" y="2603979"/>
            <a:ext cx="33855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Point Star 5">
            <a:extLst>
              <a:ext uri="{FF2B5EF4-FFF2-40B4-BE49-F238E27FC236}">
                <a16:creationId xmlns:a16="http://schemas.microsoft.com/office/drawing/2014/main" id="{62CCA200-86DF-5E47-A61D-214597E95406}"/>
              </a:ext>
            </a:extLst>
          </p:cNvPr>
          <p:cNvSpPr/>
          <p:nvPr/>
        </p:nvSpPr>
        <p:spPr>
          <a:xfrm>
            <a:off x="3139710" y="2433583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C5DCE7EB-3BC3-2A49-A326-695BC6AA9ECC}"/>
              </a:ext>
            </a:extLst>
          </p:cNvPr>
          <p:cNvSpPr/>
          <p:nvPr/>
        </p:nvSpPr>
        <p:spPr>
          <a:xfrm>
            <a:off x="8460981" y="2463348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AC8EC1-709B-4041-8F8E-99B12FC6769C}"/>
              </a:ext>
            </a:extLst>
          </p:cNvPr>
          <p:cNvSpPr/>
          <p:nvPr/>
        </p:nvSpPr>
        <p:spPr>
          <a:xfrm>
            <a:off x="8240851" y="177250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50" name="Text Box 7">
            <a:extLst>
              <a:ext uri="{FF2B5EF4-FFF2-40B4-BE49-F238E27FC236}">
                <a16:creationId xmlns:a16="http://schemas.microsoft.com/office/drawing/2014/main" id="{E30CFA30-CB20-FE4F-A5A9-E7427E8C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14"/>
            <a:ext cx="10571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scattering</a:t>
            </a:r>
            <a:endParaRPr lang="sv-SE" sz="2800" dirty="0">
              <a:latin typeface="Avenir Roman" panose="02000503020000020003" pitchFamily="2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A47FAAB-4EC8-FC4D-9423-19D5F384308F}"/>
              </a:ext>
            </a:extLst>
          </p:cNvPr>
          <p:cNvCxnSpPr>
            <a:cxnSpLocks/>
          </p:cNvCxnSpPr>
          <p:nvPr/>
        </p:nvCxnSpPr>
        <p:spPr>
          <a:xfrm>
            <a:off x="869052" y="4315341"/>
            <a:ext cx="1842945" cy="297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47C1CBF-3FAC-824A-A90A-FCA43606716C}"/>
              </a:ext>
            </a:extLst>
          </p:cNvPr>
          <p:cNvCxnSpPr>
            <a:cxnSpLocks/>
          </p:cNvCxnSpPr>
          <p:nvPr/>
        </p:nvCxnSpPr>
        <p:spPr>
          <a:xfrm flipV="1">
            <a:off x="2719480" y="3847235"/>
            <a:ext cx="705179" cy="45682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FB518AB-4DB3-ED44-80B7-9B71C5FE18FC}"/>
              </a:ext>
            </a:extLst>
          </p:cNvPr>
          <p:cNvCxnSpPr>
            <a:cxnSpLocks/>
          </p:cNvCxnSpPr>
          <p:nvPr/>
        </p:nvCxnSpPr>
        <p:spPr>
          <a:xfrm flipV="1">
            <a:off x="2719480" y="4320671"/>
            <a:ext cx="624969" cy="1606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12C9F6D0-402D-1745-9E1D-36130052B859}"/>
              </a:ext>
            </a:extLst>
          </p:cNvPr>
          <p:cNvSpPr/>
          <p:nvPr/>
        </p:nvSpPr>
        <p:spPr>
          <a:xfrm>
            <a:off x="507265" y="4126387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56" name="5-Point Star 55">
            <a:extLst>
              <a:ext uri="{FF2B5EF4-FFF2-40B4-BE49-F238E27FC236}">
                <a16:creationId xmlns:a16="http://schemas.microsoft.com/office/drawing/2014/main" id="{6A47A51F-0203-6A46-92B0-535166B7D350}"/>
              </a:ext>
            </a:extLst>
          </p:cNvPr>
          <p:cNvSpPr/>
          <p:nvPr/>
        </p:nvSpPr>
        <p:spPr>
          <a:xfrm>
            <a:off x="3296864" y="4182904"/>
            <a:ext cx="283534" cy="261365"/>
          </a:xfrm>
          <a:prstGeom prst="star5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5-Point Star 56">
            <a:extLst>
              <a:ext uri="{FF2B5EF4-FFF2-40B4-BE49-F238E27FC236}">
                <a16:creationId xmlns:a16="http://schemas.microsoft.com/office/drawing/2014/main" id="{E18C1BC7-0E57-494F-BE93-3549A08DED55}"/>
              </a:ext>
            </a:extLst>
          </p:cNvPr>
          <p:cNvSpPr/>
          <p:nvPr/>
        </p:nvSpPr>
        <p:spPr>
          <a:xfrm>
            <a:off x="3393241" y="3727283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00280CC-3ABE-A442-A461-702C6E932D63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869052" y="3732746"/>
            <a:ext cx="2115382" cy="270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75BD541-EDFF-2144-BD7A-F1E9B9F42E7A}"/>
              </a:ext>
            </a:extLst>
          </p:cNvPr>
          <p:cNvSpPr/>
          <p:nvPr/>
        </p:nvSpPr>
        <p:spPr>
          <a:xfrm>
            <a:off x="507265" y="3543792"/>
            <a:ext cx="364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60" name="5-Point Star 59">
            <a:extLst>
              <a:ext uri="{FF2B5EF4-FFF2-40B4-BE49-F238E27FC236}">
                <a16:creationId xmlns:a16="http://schemas.microsoft.com/office/drawing/2014/main" id="{3C17B14C-EEAE-5249-8BB5-E43AA57C1E19}"/>
              </a:ext>
            </a:extLst>
          </p:cNvPr>
          <p:cNvSpPr/>
          <p:nvPr/>
        </p:nvSpPr>
        <p:spPr>
          <a:xfrm>
            <a:off x="3206559" y="2988762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5E36278-8799-0C47-8F8D-5FF6E8559FF6}"/>
              </a:ext>
            </a:extLst>
          </p:cNvPr>
          <p:cNvCxnSpPr>
            <a:cxnSpLocks/>
          </p:cNvCxnSpPr>
          <p:nvPr/>
        </p:nvCxnSpPr>
        <p:spPr>
          <a:xfrm flipV="1">
            <a:off x="2942685" y="3199534"/>
            <a:ext cx="336665" cy="54744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1313FBA-03F6-6E43-8F15-CAE150D7ABED}"/>
              </a:ext>
            </a:extLst>
          </p:cNvPr>
          <p:cNvCxnSpPr>
            <a:cxnSpLocks/>
          </p:cNvCxnSpPr>
          <p:nvPr/>
        </p:nvCxnSpPr>
        <p:spPr>
          <a:xfrm>
            <a:off x="6075291" y="4318142"/>
            <a:ext cx="1842945" cy="297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1DFC3A0-AFE1-C34E-9050-EF1BD2C7B816}"/>
              </a:ext>
            </a:extLst>
          </p:cNvPr>
          <p:cNvCxnSpPr>
            <a:cxnSpLocks/>
          </p:cNvCxnSpPr>
          <p:nvPr/>
        </p:nvCxnSpPr>
        <p:spPr>
          <a:xfrm flipV="1">
            <a:off x="7925719" y="3850036"/>
            <a:ext cx="705179" cy="45682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6FFF4A1-7D5C-0B4C-9004-1CFB60896118}"/>
              </a:ext>
            </a:extLst>
          </p:cNvPr>
          <p:cNvCxnSpPr>
            <a:cxnSpLocks/>
          </p:cNvCxnSpPr>
          <p:nvPr/>
        </p:nvCxnSpPr>
        <p:spPr>
          <a:xfrm flipV="1">
            <a:off x="7925719" y="4323472"/>
            <a:ext cx="624969" cy="1606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40CC67A5-E90A-0445-AFF2-92445E914E18}"/>
              </a:ext>
            </a:extLst>
          </p:cNvPr>
          <p:cNvSpPr/>
          <p:nvPr/>
        </p:nvSpPr>
        <p:spPr>
          <a:xfrm>
            <a:off x="5713504" y="4129188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68" name="5-Point Star 67">
            <a:extLst>
              <a:ext uri="{FF2B5EF4-FFF2-40B4-BE49-F238E27FC236}">
                <a16:creationId xmlns:a16="http://schemas.microsoft.com/office/drawing/2014/main" id="{C8264922-B597-5C42-81D4-52A9E797117B}"/>
              </a:ext>
            </a:extLst>
          </p:cNvPr>
          <p:cNvSpPr/>
          <p:nvPr/>
        </p:nvSpPr>
        <p:spPr>
          <a:xfrm>
            <a:off x="8503103" y="4185705"/>
            <a:ext cx="283534" cy="261365"/>
          </a:xfrm>
          <a:prstGeom prst="star5">
            <a:avLst/>
          </a:prstGeom>
          <a:solidFill>
            <a:srgbClr val="FFC0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5-Point Star 68">
            <a:extLst>
              <a:ext uri="{FF2B5EF4-FFF2-40B4-BE49-F238E27FC236}">
                <a16:creationId xmlns:a16="http://schemas.microsoft.com/office/drawing/2014/main" id="{4AE9BA32-0384-8A47-BB97-0EA77C2D3F5C}"/>
              </a:ext>
            </a:extLst>
          </p:cNvPr>
          <p:cNvSpPr/>
          <p:nvPr/>
        </p:nvSpPr>
        <p:spPr>
          <a:xfrm>
            <a:off x="8599480" y="3730084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2DB8A84A-E9C6-6941-A7C5-2A4F8D551BFF}"/>
              </a:ext>
            </a:extLst>
          </p:cNvPr>
          <p:cNvCxnSpPr>
            <a:cxnSpLocks/>
          </p:cNvCxnSpPr>
          <p:nvPr/>
        </p:nvCxnSpPr>
        <p:spPr>
          <a:xfrm>
            <a:off x="6075291" y="3735547"/>
            <a:ext cx="2115382" cy="270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5-Point Star 71">
            <a:extLst>
              <a:ext uri="{FF2B5EF4-FFF2-40B4-BE49-F238E27FC236}">
                <a16:creationId xmlns:a16="http://schemas.microsoft.com/office/drawing/2014/main" id="{FC45387D-EA5A-CE46-883A-0EC4889B78A2}"/>
              </a:ext>
            </a:extLst>
          </p:cNvPr>
          <p:cNvSpPr/>
          <p:nvPr/>
        </p:nvSpPr>
        <p:spPr>
          <a:xfrm>
            <a:off x="8431615" y="2980941"/>
            <a:ext cx="186682" cy="174583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E23A85-94E3-8E47-9AB9-4812F18612CF}"/>
              </a:ext>
            </a:extLst>
          </p:cNvPr>
          <p:cNvCxnSpPr>
            <a:cxnSpLocks/>
          </p:cNvCxnSpPr>
          <p:nvPr/>
        </p:nvCxnSpPr>
        <p:spPr>
          <a:xfrm flipV="1">
            <a:off x="8167741" y="3191713"/>
            <a:ext cx="336665" cy="54744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77880F33-896C-8A46-89CC-9C05EE45BDCB}"/>
              </a:ext>
            </a:extLst>
          </p:cNvPr>
          <p:cNvSpPr/>
          <p:nvPr/>
        </p:nvSpPr>
        <p:spPr>
          <a:xfrm>
            <a:off x="5712435" y="3526080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75" name="Text Box 7">
            <a:extLst>
              <a:ext uri="{FF2B5EF4-FFF2-40B4-BE49-F238E27FC236}">
                <a16:creationId xmlns:a16="http://schemas.microsoft.com/office/drawing/2014/main" id="{AFB8A123-0432-9741-9ACB-E3C07326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551" y="5508095"/>
            <a:ext cx="10571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err="1">
                <a:latin typeface="Avenir Roman" panose="02000503020000020003" pitchFamily="2" charset="0"/>
              </a:rPr>
              <a:t>Scattering</a:t>
            </a:r>
            <a:r>
              <a:rPr lang="sv-SE" dirty="0">
                <a:latin typeface="Avenir Roman" panose="02000503020000020003" pitchFamily="2" charset="0"/>
              </a:rPr>
              <a:t> at the </a:t>
            </a:r>
            <a:r>
              <a:rPr lang="sv-SE" dirty="0" err="1">
                <a:latin typeface="Avenir Roman" panose="02000503020000020003" pitchFamily="2" charset="0"/>
              </a:rPr>
              <a:t>detector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window</a:t>
            </a:r>
            <a:r>
              <a:rPr lang="sv-SE" dirty="0">
                <a:latin typeface="Avenir Roman" panose="02000503020000020003" pitchFamily="2" charset="0"/>
              </a:rPr>
              <a:t>: B10 has </a:t>
            </a:r>
            <a:r>
              <a:rPr lang="sv-SE" dirty="0" err="1">
                <a:latin typeface="Avenir Roman" panose="02000503020000020003" pitchFamily="2" charset="0"/>
              </a:rPr>
              <a:t>generally</a:t>
            </a:r>
            <a:r>
              <a:rPr lang="sv-SE" dirty="0">
                <a:latin typeface="Avenir Roman" panose="02000503020000020003" pitchFamily="2" charset="0"/>
              </a:rPr>
              <a:t> thinner </a:t>
            </a:r>
            <a:r>
              <a:rPr lang="sv-SE" dirty="0" err="1">
                <a:latin typeface="Avenir Roman" panose="02000503020000020003" pitchFamily="2" charset="0"/>
              </a:rPr>
              <a:t>windows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due</a:t>
            </a:r>
            <a:r>
              <a:rPr lang="sv-SE" dirty="0">
                <a:latin typeface="Avenir Roman" panose="02000503020000020003" pitchFamily="2" charset="0"/>
              </a:rPr>
              <a:t> to </a:t>
            </a:r>
            <a:r>
              <a:rPr lang="sv-SE" dirty="0" err="1">
                <a:latin typeface="Avenir Roman" panose="02000503020000020003" pitchFamily="2" charset="0"/>
              </a:rPr>
              <a:t>lower</a:t>
            </a:r>
            <a:r>
              <a:rPr lang="sv-SE" dirty="0">
                <a:latin typeface="Avenir Roman" panose="02000503020000020003" pitchFamily="2" charset="0"/>
              </a:rPr>
              <a:t> </a:t>
            </a:r>
            <a:r>
              <a:rPr lang="sv-SE" dirty="0" err="1">
                <a:latin typeface="Avenir Roman" panose="02000503020000020003" pitchFamily="2" charset="0"/>
              </a:rPr>
              <a:t>pressure</a:t>
            </a:r>
            <a:r>
              <a:rPr lang="sv-SE" dirty="0">
                <a:latin typeface="Avenir Roman" panose="02000503020000020003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 err="1">
                <a:latin typeface="Avenir Roman" panose="02000503020000020003" pitchFamily="2" charset="0"/>
              </a:rPr>
              <a:t>Scattering</a:t>
            </a:r>
            <a:r>
              <a:rPr lang="sv-SE" dirty="0">
                <a:latin typeface="Avenir Roman" panose="02000503020000020003" pitchFamily="2" charset="0"/>
              </a:rPr>
              <a:t> at </a:t>
            </a:r>
            <a:r>
              <a:rPr lang="sv-SE" dirty="0" err="1">
                <a:latin typeface="Avenir Roman" panose="02000503020000020003" pitchFamily="2" charset="0"/>
              </a:rPr>
              <a:t>other</a:t>
            </a:r>
            <a:r>
              <a:rPr lang="sv-SE" dirty="0">
                <a:latin typeface="Avenir Roman" panose="02000503020000020003" pitchFamily="2" charset="0"/>
              </a:rPr>
              <a:t> parts </a:t>
            </a:r>
            <a:r>
              <a:rPr lang="sv-SE" dirty="0" err="1">
                <a:latin typeface="Avenir Roman" panose="02000503020000020003" pitchFamily="2" charset="0"/>
              </a:rPr>
              <a:t>of</a:t>
            </a:r>
            <a:r>
              <a:rPr lang="sv-SE" dirty="0">
                <a:latin typeface="Avenir Roman" panose="02000503020000020003" pitchFamily="2" charset="0"/>
              </a:rPr>
              <a:t> the </a:t>
            </a:r>
            <a:r>
              <a:rPr lang="sv-SE" dirty="0" err="1">
                <a:latin typeface="Avenir Roman" panose="02000503020000020003" pitchFamily="2" charset="0"/>
              </a:rPr>
              <a:t>detector</a:t>
            </a:r>
            <a:endParaRPr lang="sv-SE" dirty="0">
              <a:latin typeface="Avenir Roman" panose="02000503020000020003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BA16F91-F5A6-7845-902D-74C71287211F}"/>
              </a:ext>
            </a:extLst>
          </p:cNvPr>
          <p:cNvSpPr/>
          <p:nvPr/>
        </p:nvSpPr>
        <p:spPr>
          <a:xfrm>
            <a:off x="5687116" y="556428"/>
            <a:ext cx="6311402" cy="4305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B4F940A-319B-D844-BE54-B14A95E6FA1D}"/>
              </a:ext>
            </a:extLst>
          </p:cNvPr>
          <p:cNvSpPr/>
          <p:nvPr/>
        </p:nvSpPr>
        <p:spPr>
          <a:xfrm>
            <a:off x="92487" y="560836"/>
            <a:ext cx="5499555" cy="4293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C98CAC0-A45A-A143-B2CE-5115CA7C4FA5}"/>
              </a:ext>
            </a:extLst>
          </p:cNvPr>
          <p:cNvCxnSpPr>
            <a:cxnSpLocks/>
          </p:cNvCxnSpPr>
          <p:nvPr/>
        </p:nvCxnSpPr>
        <p:spPr>
          <a:xfrm flipH="1" flipV="1">
            <a:off x="2726749" y="4532040"/>
            <a:ext cx="1259575" cy="102280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E294B29-C91D-DB47-A3ED-9518E6A2B888}"/>
              </a:ext>
            </a:extLst>
          </p:cNvPr>
          <p:cNvCxnSpPr>
            <a:cxnSpLocks/>
          </p:cNvCxnSpPr>
          <p:nvPr/>
        </p:nvCxnSpPr>
        <p:spPr>
          <a:xfrm flipV="1">
            <a:off x="5120641" y="4616111"/>
            <a:ext cx="2787124" cy="9300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44172-FB5A-3244-952B-781B6F5D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9868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4514927" y="-21226"/>
            <a:ext cx="7704294" cy="7467600"/>
            <a:chOff x="1477249" y="-533400"/>
            <a:chExt cx="7704294" cy="7467600"/>
          </a:xfrm>
        </p:grpSpPr>
        <p:cxnSp>
          <p:nvCxnSpPr>
            <p:cNvPr id="60" name="Straight Arrow Connector 59"/>
            <p:cNvCxnSpPr/>
            <p:nvPr/>
          </p:nvCxnSpPr>
          <p:spPr>
            <a:xfrm flipV="1">
              <a:off x="5111750" y="2586450"/>
              <a:ext cx="2205129" cy="588550"/>
            </a:xfrm>
            <a:prstGeom prst="straightConnector1">
              <a:avLst/>
            </a:prstGeom>
            <a:ln w="1524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/>
            <p:cNvSpPr/>
            <p:nvPr/>
          </p:nvSpPr>
          <p:spPr>
            <a:xfrm>
              <a:off x="3001249" y="990600"/>
              <a:ext cx="4419600" cy="4343400"/>
            </a:xfrm>
            <a:prstGeom prst="arc">
              <a:avLst>
                <a:gd name="adj1" fmla="val 18358277"/>
                <a:gd name="adj2" fmla="val 21525764"/>
              </a:avLst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/>
            <p:cNvSpPr/>
            <p:nvPr/>
          </p:nvSpPr>
          <p:spPr>
            <a:xfrm>
              <a:off x="1477249" y="-533400"/>
              <a:ext cx="7467600" cy="7467600"/>
            </a:xfrm>
            <a:prstGeom prst="arc">
              <a:avLst>
                <a:gd name="adj1" fmla="val 18378030"/>
                <a:gd name="adj2" fmla="val 21488267"/>
              </a:avLst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>
              <a:stCxn id="131" idx="2"/>
            </p:cNvCxnSpPr>
            <p:nvPr/>
          </p:nvCxnSpPr>
          <p:spPr>
            <a:xfrm flipV="1">
              <a:off x="7420316" y="3070145"/>
              <a:ext cx="1524533" cy="4444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31" idx="0"/>
              <a:endCxn id="132" idx="0"/>
            </p:cNvCxnSpPr>
            <p:nvPr/>
          </p:nvCxnSpPr>
          <p:spPr>
            <a:xfrm flipV="1">
              <a:off x="6494251" y="191244"/>
              <a:ext cx="927283" cy="1203017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 rot="18078754">
              <a:off x="6564146" y="992757"/>
              <a:ext cx="1291891" cy="194951"/>
              <a:chOff x="2850515" y="2977176"/>
              <a:chExt cx="2730765" cy="451824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2863850" y="3164206"/>
                <a:ext cx="2717430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3461897" y="3188456"/>
                <a:ext cx="2119383" cy="23249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2850515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2927696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3003896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ight Triangle 322"/>
              <p:cNvSpPr/>
              <p:nvPr/>
            </p:nvSpPr>
            <p:spPr>
              <a:xfrm rot="10800000">
                <a:off x="2857500" y="3188455"/>
                <a:ext cx="647696" cy="232494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Freeform 323"/>
              <p:cNvSpPr/>
              <p:nvPr/>
            </p:nvSpPr>
            <p:spPr>
              <a:xfrm>
                <a:off x="2863850" y="3200400"/>
                <a:ext cx="2717430" cy="228600"/>
              </a:xfrm>
              <a:custGeom>
                <a:avLst/>
                <a:gdLst>
                  <a:gd name="connsiteX0" fmla="*/ 0 w 2714625"/>
                  <a:gd name="connsiteY0" fmla="*/ 0 h 228600"/>
                  <a:gd name="connsiteX1" fmla="*/ 638175 w 2714625"/>
                  <a:gd name="connsiteY1" fmla="*/ 228600 h 228600"/>
                  <a:gd name="connsiteX2" fmla="*/ 2714625 w 2714625"/>
                  <a:gd name="connsiteY2" fmla="*/ 225425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4625" h="228600">
                    <a:moveTo>
                      <a:pt x="0" y="0"/>
                    </a:moveTo>
                    <a:lnTo>
                      <a:pt x="638175" y="228600"/>
                    </a:lnTo>
                    <a:lnTo>
                      <a:pt x="2714625" y="225425"/>
                    </a:lnTo>
                  </a:path>
                </a:pathLst>
              </a:cu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3079805" y="29801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3156986" y="29801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3233186" y="29800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3308516" y="298221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3385697" y="298215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/>
              <p:cNvSpPr/>
              <p:nvPr/>
            </p:nvSpPr>
            <p:spPr>
              <a:xfrm>
                <a:off x="3461897" y="298210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/>
              <p:cNvSpPr/>
              <p:nvPr/>
            </p:nvSpPr>
            <p:spPr>
              <a:xfrm>
                <a:off x="3537806" y="298251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/>
              <p:cNvSpPr/>
              <p:nvPr/>
            </p:nvSpPr>
            <p:spPr>
              <a:xfrm>
                <a:off x="3614987" y="298245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3691187" y="29824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3764143" y="29772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3841324" y="297723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3917524" y="297717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3993433" y="297758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4070614" y="297752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4146814" y="297747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4222144" y="29796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4299325" y="297954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4375525" y="297949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/>
              <p:cNvSpPr/>
              <p:nvPr/>
            </p:nvSpPr>
            <p:spPr>
              <a:xfrm>
                <a:off x="4451434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/>
              <p:cNvSpPr/>
              <p:nvPr/>
            </p:nvSpPr>
            <p:spPr>
              <a:xfrm>
                <a:off x="4528615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4604815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4679315" y="297903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4756496" y="297898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4832696" y="297892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4908605" y="297933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4985786" y="297928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5061986" y="297922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5137316" y="298135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5214497" y="29812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5290697" y="29812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5366606" y="298164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5443787" y="298159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5519987" y="298153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6" name="Straight Arrow Connector 65"/>
            <p:cNvCxnSpPr/>
            <p:nvPr/>
          </p:nvCxnSpPr>
          <p:spPr>
            <a:xfrm flipV="1">
              <a:off x="5100552" y="1635050"/>
              <a:ext cx="1706648" cy="1539950"/>
            </a:xfrm>
            <a:prstGeom prst="straightConnector1">
              <a:avLst/>
            </a:prstGeom>
            <a:ln w="1524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5111750" y="2090267"/>
              <a:ext cx="1969995" cy="1084733"/>
            </a:xfrm>
            <a:prstGeom prst="straightConnector1">
              <a:avLst/>
            </a:prstGeom>
            <a:ln w="1524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/>
            <p:cNvGrpSpPr/>
            <p:nvPr/>
          </p:nvGrpSpPr>
          <p:grpSpPr>
            <a:xfrm rot="18253117">
              <a:off x="6759030" y="1193391"/>
              <a:ext cx="1291891" cy="194951"/>
              <a:chOff x="2850515" y="2977176"/>
              <a:chExt cx="2730765" cy="451824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2863850" y="3164206"/>
                <a:ext cx="2717430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3461897" y="3188456"/>
                <a:ext cx="2119383" cy="23249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2850515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2927696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/>
              <p:cNvSpPr/>
              <p:nvPr/>
            </p:nvSpPr>
            <p:spPr>
              <a:xfrm>
                <a:off x="3003896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ight Triangle 282"/>
              <p:cNvSpPr/>
              <p:nvPr/>
            </p:nvSpPr>
            <p:spPr>
              <a:xfrm rot="10800000">
                <a:off x="2857500" y="3188455"/>
                <a:ext cx="647696" cy="232494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Freeform 283"/>
              <p:cNvSpPr/>
              <p:nvPr/>
            </p:nvSpPr>
            <p:spPr>
              <a:xfrm>
                <a:off x="2863850" y="3200400"/>
                <a:ext cx="2717430" cy="228600"/>
              </a:xfrm>
              <a:custGeom>
                <a:avLst/>
                <a:gdLst>
                  <a:gd name="connsiteX0" fmla="*/ 0 w 2714625"/>
                  <a:gd name="connsiteY0" fmla="*/ 0 h 228600"/>
                  <a:gd name="connsiteX1" fmla="*/ 638175 w 2714625"/>
                  <a:gd name="connsiteY1" fmla="*/ 228600 h 228600"/>
                  <a:gd name="connsiteX2" fmla="*/ 2714625 w 2714625"/>
                  <a:gd name="connsiteY2" fmla="*/ 225425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4625" h="228600">
                    <a:moveTo>
                      <a:pt x="0" y="0"/>
                    </a:moveTo>
                    <a:lnTo>
                      <a:pt x="638175" y="228600"/>
                    </a:lnTo>
                    <a:lnTo>
                      <a:pt x="2714625" y="225425"/>
                    </a:lnTo>
                  </a:path>
                </a:pathLst>
              </a:cu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3079805" y="29801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Oval 285"/>
              <p:cNvSpPr/>
              <p:nvPr/>
            </p:nvSpPr>
            <p:spPr>
              <a:xfrm>
                <a:off x="3156986" y="29801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3233186" y="29800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308516" y="298221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3385697" y="298215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Oval 289"/>
              <p:cNvSpPr/>
              <p:nvPr/>
            </p:nvSpPr>
            <p:spPr>
              <a:xfrm>
                <a:off x="3461897" y="298210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>
              <a:xfrm>
                <a:off x="3537806" y="298251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3614987" y="298245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/>
              <p:cNvSpPr/>
              <p:nvPr/>
            </p:nvSpPr>
            <p:spPr>
              <a:xfrm>
                <a:off x="3691187" y="29824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/>
              <p:cNvSpPr/>
              <p:nvPr/>
            </p:nvSpPr>
            <p:spPr>
              <a:xfrm>
                <a:off x="3764143" y="29772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/>
              <p:cNvSpPr/>
              <p:nvPr/>
            </p:nvSpPr>
            <p:spPr>
              <a:xfrm>
                <a:off x="3841324" y="297723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3917524" y="297717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3993433" y="297758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Oval 297"/>
              <p:cNvSpPr/>
              <p:nvPr/>
            </p:nvSpPr>
            <p:spPr>
              <a:xfrm>
                <a:off x="4070614" y="297752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Oval 298"/>
              <p:cNvSpPr/>
              <p:nvPr/>
            </p:nvSpPr>
            <p:spPr>
              <a:xfrm>
                <a:off x="4146814" y="297747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Oval 299"/>
              <p:cNvSpPr/>
              <p:nvPr/>
            </p:nvSpPr>
            <p:spPr>
              <a:xfrm>
                <a:off x="4222144" y="29796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4299325" y="297954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/>
              <p:nvPr/>
            </p:nvSpPr>
            <p:spPr>
              <a:xfrm>
                <a:off x="4375525" y="297949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Oval 302"/>
              <p:cNvSpPr/>
              <p:nvPr/>
            </p:nvSpPr>
            <p:spPr>
              <a:xfrm>
                <a:off x="4451434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4528615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4604815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4679315" y="297903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4756496" y="297898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4832696" y="297892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4908605" y="297933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4985786" y="297928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5061986" y="297922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5137316" y="298135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5214497" y="29812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5290697" y="29812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5366606" y="298164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5443787" y="298159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5519987" y="298153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 rot="18312533">
              <a:off x="6943850" y="1451770"/>
              <a:ext cx="1291891" cy="194951"/>
              <a:chOff x="2850515" y="2977176"/>
              <a:chExt cx="2730765" cy="451824"/>
            </a:xfrm>
          </p:grpSpPr>
          <p:sp>
            <p:nvSpPr>
              <p:cNvPr id="238" name="Rectangle 237"/>
              <p:cNvSpPr/>
              <p:nvPr/>
            </p:nvSpPr>
            <p:spPr>
              <a:xfrm>
                <a:off x="2863850" y="3164206"/>
                <a:ext cx="2717430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3461897" y="3188456"/>
                <a:ext cx="2119383" cy="23249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2850515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2927696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Oval 241"/>
              <p:cNvSpPr/>
              <p:nvPr/>
            </p:nvSpPr>
            <p:spPr>
              <a:xfrm>
                <a:off x="3003896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ight Triangle 242"/>
              <p:cNvSpPr/>
              <p:nvPr/>
            </p:nvSpPr>
            <p:spPr>
              <a:xfrm rot="10800000">
                <a:off x="2857500" y="3188455"/>
                <a:ext cx="647696" cy="232494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Freeform 243"/>
              <p:cNvSpPr/>
              <p:nvPr/>
            </p:nvSpPr>
            <p:spPr>
              <a:xfrm>
                <a:off x="2863850" y="3200400"/>
                <a:ext cx="2717430" cy="228600"/>
              </a:xfrm>
              <a:custGeom>
                <a:avLst/>
                <a:gdLst>
                  <a:gd name="connsiteX0" fmla="*/ 0 w 2714625"/>
                  <a:gd name="connsiteY0" fmla="*/ 0 h 228600"/>
                  <a:gd name="connsiteX1" fmla="*/ 638175 w 2714625"/>
                  <a:gd name="connsiteY1" fmla="*/ 228600 h 228600"/>
                  <a:gd name="connsiteX2" fmla="*/ 2714625 w 2714625"/>
                  <a:gd name="connsiteY2" fmla="*/ 225425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4625" h="228600">
                    <a:moveTo>
                      <a:pt x="0" y="0"/>
                    </a:moveTo>
                    <a:lnTo>
                      <a:pt x="638175" y="228600"/>
                    </a:lnTo>
                    <a:lnTo>
                      <a:pt x="2714625" y="225425"/>
                    </a:lnTo>
                  </a:path>
                </a:pathLst>
              </a:cu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3079805" y="29801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3156986" y="29801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3233186" y="29800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3308516" y="298221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3385697" y="298215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3461897" y="298210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3537806" y="298251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3614987" y="298245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3691187" y="29824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3764143" y="29772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3841324" y="297723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3917524" y="297717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3993433" y="297758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4070614" y="297752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146814" y="297747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4222144" y="29796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4299325" y="297954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4375525" y="297949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4451434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4528615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4604815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679315" y="297903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756496" y="297898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832696" y="297892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4908605" y="297933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4985786" y="297928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5061986" y="297922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5137316" y="298135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5214497" y="29812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5290697" y="29812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5366606" y="298164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>
                <a:off x="5443787" y="298159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5519987" y="298153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 rot="18604752">
              <a:off x="7102601" y="1700101"/>
              <a:ext cx="1291891" cy="194951"/>
              <a:chOff x="2850515" y="2977176"/>
              <a:chExt cx="2730765" cy="451824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2863850" y="3164206"/>
                <a:ext cx="2717430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3461897" y="3188456"/>
                <a:ext cx="2119383" cy="23249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850515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927696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3003896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ight Triangle 202"/>
              <p:cNvSpPr/>
              <p:nvPr/>
            </p:nvSpPr>
            <p:spPr>
              <a:xfrm rot="10800000">
                <a:off x="2857500" y="3188455"/>
                <a:ext cx="647696" cy="232494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2863850" y="3200400"/>
                <a:ext cx="2717430" cy="228600"/>
              </a:xfrm>
              <a:custGeom>
                <a:avLst/>
                <a:gdLst>
                  <a:gd name="connsiteX0" fmla="*/ 0 w 2714625"/>
                  <a:gd name="connsiteY0" fmla="*/ 0 h 228600"/>
                  <a:gd name="connsiteX1" fmla="*/ 638175 w 2714625"/>
                  <a:gd name="connsiteY1" fmla="*/ 228600 h 228600"/>
                  <a:gd name="connsiteX2" fmla="*/ 2714625 w 2714625"/>
                  <a:gd name="connsiteY2" fmla="*/ 225425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4625" h="228600">
                    <a:moveTo>
                      <a:pt x="0" y="0"/>
                    </a:moveTo>
                    <a:lnTo>
                      <a:pt x="638175" y="228600"/>
                    </a:lnTo>
                    <a:lnTo>
                      <a:pt x="2714625" y="225425"/>
                    </a:lnTo>
                  </a:path>
                </a:pathLst>
              </a:cu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079805" y="29801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156986" y="29801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233186" y="29800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308516" y="298221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3385697" y="298215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3461897" y="298210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537806" y="298251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614987" y="298245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3691187" y="29824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3764143" y="29772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3841324" y="297723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3917524" y="297717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3993433" y="297758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070614" y="297752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4146814" y="297747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4222144" y="29796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4299325" y="297954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375525" y="297949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4451434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4528615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4604815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4679315" y="297903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4756496" y="297898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4832696" y="297892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4908605" y="297933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985786" y="297928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5061986" y="297922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5137316" y="298135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214497" y="29812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290697" y="29812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366606" y="298164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5443787" y="298159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5519987" y="298153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rot="18959329">
              <a:off x="7248265" y="1979849"/>
              <a:ext cx="1291891" cy="194951"/>
              <a:chOff x="2850515" y="2977176"/>
              <a:chExt cx="2730765" cy="451824"/>
            </a:xfrm>
          </p:grpSpPr>
          <p:sp>
            <p:nvSpPr>
              <p:cNvPr id="158" name="Rectangle 157"/>
              <p:cNvSpPr/>
              <p:nvPr/>
            </p:nvSpPr>
            <p:spPr>
              <a:xfrm>
                <a:off x="2863850" y="3164206"/>
                <a:ext cx="2717430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3461897" y="3188456"/>
                <a:ext cx="2119383" cy="23249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2850515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927696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3003896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ight Triangle 162"/>
              <p:cNvSpPr/>
              <p:nvPr/>
            </p:nvSpPr>
            <p:spPr>
              <a:xfrm rot="10800000">
                <a:off x="2857500" y="3188455"/>
                <a:ext cx="647696" cy="232494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2863850" y="3200400"/>
                <a:ext cx="2717430" cy="228600"/>
              </a:xfrm>
              <a:custGeom>
                <a:avLst/>
                <a:gdLst>
                  <a:gd name="connsiteX0" fmla="*/ 0 w 2714625"/>
                  <a:gd name="connsiteY0" fmla="*/ 0 h 228600"/>
                  <a:gd name="connsiteX1" fmla="*/ 638175 w 2714625"/>
                  <a:gd name="connsiteY1" fmla="*/ 228600 h 228600"/>
                  <a:gd name="connsiteX2" fmla="*/ 2714625 w 2714625"/>
                  <a:gd name="connsiteY2" fmla="*/ 225425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4625" h="228600">
                    <a:moveTo>
                      <a:pt x="0" y="0"/>
                    </a:moveTo>
                    <a:lnTo>
                      <a:pt x="638175" y="228600"/>
                    </a:lnTo>
                    <a:lnTo>
                      <a:pt x="2714625" y="225425"/>
                    </a:lnTo>
                  </a:path>
                </a:pathLst>
              </a:cu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3079805" y="29801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3156986" y="29801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3233186" y="29800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308516" y="298221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85697" y="298215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461897" y="298210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3537806" y="298251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614987" y="298245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3691187" y="29824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3764143" y="29772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3841324" y="297723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3917524" y="297717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993433" y="297758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070614" y="297752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4146814" y="297747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4222144" y="29796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4299325" y="297954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4375525" y="297949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451434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4528615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4604815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4679315" y="297903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4756496" y="297898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832696" y="297892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4908605" y="297933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4985786" y="297928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5061986" y="297922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5137316" y="298135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5214497" y="29812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290697" y="29812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5366606" y="298164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5443787" y="298159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5519987" y="298153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" name="Straight Arrow Connector 71"/>
            <p:cNvCxnSpPr/>
            <p:nvPr/>
          </p:nvCxnSpPr>
          <p:spPr>
            <a:xfrm flipV="1">
              <a:off x="5107767" y="3006995"/>
              <a:ext cx="2271206" cy="182052"/>
            </a:xfrm>
            <a:prstGeom prst="straightConnector1">
              <a:avLst/>
            </a:prstGeom>
            <a:ln w="1524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 rot="19625935">
              <a:off x="7401066" y="2622747"/>
              <a:ext cx="1291891" cy="194951"/>
              <a:chOff x="2850515" y="2977176"/>
              <a:chExt cx="2730765" cy="451824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2863850" y="3164206"/>
                <a:ext cx="2717430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3461897" y="3188456"/>
                <a:ext cx="2119383" cy="23249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850515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927696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03896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ight Triangle 122"/>
              <p:cNvSpPr/>
              <p:nvPr/>
            </p:nvSpPr>
            <p:spPr>
              <a:xfrm rot="10800000">
                <a:off x="2857500" y="3188455"/>
                <a:ext cx="647696" cy="232494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2863850" y="3200400"/>
                <a:ext cx="2717430" cy="228600"/>
              </a:xfrm>
              <a:custGeom>
                <a:avLst/>
                <a:gdLst>
                  <a:gd name="connsiteX0" fmla="*/ 0 w 2714625"/>
                  <a:gd name="connsiteY0" fmla="*/ 0 h 228600"/>
                  <a:gd name="connsiteX1" fmla="*/ 638175 w 2714625"/>
                  <a:gd name="connsiteY1" fmla="*/ 228600 h 228600"/>
                  <a:gd name="connsiteX2" fmla="*/ 2714625 w 2714625"/>
                  <a:gd name="connsiteY2" fmla="*/ 225425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4625" h="228600">
                    <a:moveTo>
                      <a:pt x="0" y="0"/>
                    </a:moveTo>
                    <a:lnTo>
                      <a:pt x="638175" y="228600"/>
                    </a:lnTo>
                    <a:lnTo>
                      <a:pt x="2714625" y="225425"/>
                    </a:lnTo>
                  </a:path>
                </a:pathLst>
              </a:cu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079805" y="29801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156986" y="29801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233186" y="29800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308516" y="298221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385697" y="298215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3461897" y="298210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537806" y="298251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614987" y="298245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691187" y="29824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764143" y="29772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841324" y="297723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917524" y="297717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3993433" y="297758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070614" y="297752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146814" y="297747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222144" y="29796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299325" y="297954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375525" y="297949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4451434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4528615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604815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679315" y="297903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4756496" y="297898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4832696" y="297892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4908605" y="297933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4985786" y="297928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5061986" y="297922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5137316" y="298135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214497" y="29812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5290697" y="29812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366606" y="298164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5443787" y="298159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5519987" y="298153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rot="19276549">
              <a:off x="7352382" y="2295454"/>
              <a:ext cx="1291891" cy="194951"/>
              <a:chOff x="2850515" y="2977176"/>
              <a:chExt cx="2730765" cy="451824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863850" y="3164206"/>
                <a:ext cx="2717430" cy="4571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461897" y="3188456"/>
                <a:ext cx="2119383" cy="232494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850515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927696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003896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ight Triangle 82"/>
              <p:cNvSpPr/>
              <p:nvPr/>
            </p:nvSpPr>
            <p:spPr>
              <a:xfrm rot="10800000">
                <a:off x="2857500" y="3188455"/>
                <a:ext cx="647696" cy="232494"/>
              </a:xfrm>
              <a:prstGeom prst="rt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2863850" y="3200400"/>
                <a:ext cx="2717430" cy="228600"/>
              </a:xfrm>
              <a:custGeom>
                <a:avLst/>
                <a:gdLst>
                  <a:gd name="connsiteX0" fmla="*/ 0 w 2714625"/>
                  <a:gd name="connsiteY0" fmla="*/ 0 h 228600"/>
                  <a:gd name="connsiteX1" fmla="*/ 638175 w 2714625"/>
                  <a:gd name="connsiteY1" fmla="*/ 228600 h 228600"/>
                  <a:gd name="connsiteX2" fmla="*/ 2714625 w 2714625"/>
                  <a:gd name="connsiteY2" fmla="*/ 225425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4625" h="228600">
                    <a:moveTo>
                      <a:pt x="0" y="0"/>
                    </a:moveTo>
                    <a:lnTo>
                      <a:pt x="638175" y="228600"/>
                    </a:lnTo>
                    <a:lnTo>
                      <a:pt x="2714625" y="225425"/>
                    </a:lnTo>
                  </a:path>
                </a:pathLst>
              </a:custGeom>
              <a:ln>
                <a:solidFill>
                  <a:srgbClr val="00009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079805" y="29801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156986" y="29801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233186" y="29800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308516" y="298221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385697" y="298215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461897" y="298210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537806" y="298251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614987" y="298245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691187" y="29824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764143" y="297728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841324" y="297723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3917524" y="297717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3993433" y="297758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070614" y="297752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146814" y="297747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22144" y="297960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299325" y="297954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375525" y="297949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451434" y="297989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528615" y="2979843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604815" y="2979788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679315" y="297903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756496" y="2978982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832696" y="2978927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4908605" y="297933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4985786" y="2979280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5061986" y="2979225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137316" y="298135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5214497" y="2981296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290697" y="2981241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366606" y="298164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5443787" y="2981594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519987" y="2981539"/>
                <a:ext cx="45719" cy="4625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Oval 74"/>
            <p:cNvSpPr/>
            <p:nvPr/>
          </p:nvSpPr>
          <p:spPr>
            <a:xfrm>
              <a:off x="4999546" y="3109361"/>
              <a:ext cx="186175" cy="1696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83"/>
            <p:cNvSpPr>
              <a:spLocks noChangeArrowheads="1"/>
            </p:cNvSpPr>
            <p:nvPr/>
          </p:nvSpPr>
          <p:spPr bwMode="auto">
            <a:xfrm>
              <a:off x="7457544" y="3087163"/>
              <a:ext cx="17239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venir Book"/>
                  <a:cs typeface="Avenir Book"/>
                </a:rPr>
                <a:t>Multi-Blade</a:t>
              </a:r>
            </a:p>
          </p:txBody>
        </p:sp>
        <p:sp>
          <p:nvSpPr>
            <p:cNvPr id="77" name="Rectangle 83"/>
            <p:cNvSpPr>
              <a:spLocks noChangeArrowheads="1"/>
            </p:cNvSpPr>
            <p:nvPr/>
          </p:nvSpPr>
          <p:spPr bwMode="auto">
            <a:xfrm>
              <a:off x="4687450" y="3279530"/>
              <a:ext cx="17239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venir Book"/>
                  <a:cs typeface="Avenir Book"/>
                </a:rPr>
                <a:t>sample</a:t>
              </a:r>
            </a:p>
          </p:txBody>
        </p:sp>
      </p:grpSp>
      <p:sp>
        <p:nvSpPr>
          <p:cNvPr id="359" name="Rectangle 83"/>
          <p:cNvSpPr>
            <a:spLocks noChangeArrowheads="1"/>
          </p:cNvSpPr>
          <p:nvPr/>
        </p:nvSpPr>
        <p:spPr bwMode="auto">
          <a:xfrm>
            <a:off x="6095787" y="3389812"/>
            <a:ext cx="1142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venir Book"/>
                <a:cs typeface="Avenir Book"/>
              </a:rPr>
              <a:t>neutrons</a:t>
            </a:r>
          </a:p>
        </p:txBody>
      </p:sp>
      <p:sp>
        <p:nvSpPr>
          <p:cNvPr id="368" name="Rectangle 367"/>
          <p:cNvSpPr/>
          <p:nvPr/>
        </p:nvSpPr>
        <p:spPr>
          <a:xfrm>
            <a:off x="8323013" y="1327922"/>
            <a:ext cx="90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MWPC</a:t>
            </a:r>
            <a:endParaRPr lang="en-US" dirty="0"/>
          </a:p>
        </p:txBody>
      </p:sp>
      <p:cxnSp>
        <p:nvCxnSpPr>
          <p:cNvPr id="369" name="Straight Arrow Connector 368"/>
          <p:cNvCxnSpPr>
            <a:endCxn id="200" idx="7"/>
          </p:cNvCxnSpPr>
          <p:nvPr/>
        </p:nvCxnSpPr>
        <p:spPr>
          <a:xfrm>
            <a:off x="9161576" y="1467532"/>
            <a:ext cx="1276909" cy="1755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/>
          <p:nvPr/>
        </p:nvCxnSpPr>
        <p:spPr>
          <a:xfrm>
            <a:off x="9161416" y="1370421"/>
            <a:ext cx="1115591" cy="13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>
            <a:endCxn id="234" idx="5"/>
          </p:cNvCxnSpPr>
          <p:nvPr/>
        </p:nvCxnSpPr>
        <p:spPr>
          <a:xfrm>
            <a:off x="9161575" y="1570705"/>
            <a:ext cx="1329432" cy="544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Arrow Connector 373"/>
          <p:cNvCxnSpPr/>
          <p:nvPr/>
        </p:nvCxnSpPr>
        <p:spPr>
          <a:xfrm flipV="1">
            <a:off x="6209564" y="3685893"/>
            <a:ext cx="1801550" cy="1281"/>
          </a:xfrm>
          <a:prstGeom prst="straightConnector1">
            <a:avLst/>
          </a:prstGeom>
          <a:ln w="38100">
            <a:solidFill>
              <a:srgbClr val="008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8" name="Picture 3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365" y="957152"/>
            <a:ext cx="1449466" cy="1277932"/>
          </a:xfrm>
          <a:prstGeom prst="rect">
            <a:avLst/>
          </a:prstGeom>
        </p:spPr>
      </p:pic>
      <p:pic>
        <p:nvPicPr>
          <p:cNvPr id="383" name="Picture 38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82417" y="1030738"/>
            <a:ext cx="2917392" cy="2510628"/>
          </a:xfrm>
          <a:prstGeom prst="rect">
            <a:avLst/>
          </a:prstGeom>
        </p:spPr>
      </p:pic>
      <p:sp>
        <p:nvSpPr>
          <p:cNvPr id="389" name="Rectangle 83"/>
          <p:cNvSpPr>
            <a:spLocks noChangeArrowheads="1"/>
          </p:cNvSpPr>
          <p:nvPr/>
        </p:nvSpPr>
        <p:spPr bwMode="auto">
          <a:xfrm>
            <a:off x="820881" y="915183"/>
            <a:ext cx="139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Book"/>
                <a:cs typeface="Avenir Book"/>
              </a:rPr>
              <a:t>32 Wires</a:t>
            </a:r>
          </a:p>
        </p:txBody>
      </p:sp>
      <p:sp>
        <p:nvSpPr>
          <p:cNvPr id="390" name="Rectangle 83"/>
          <p:cNvSpPr>
            <a:spLocks noChangeArrowheads="1"/>
          </p:cNvSpPr>
          <p:nvPr/>
        </p:nvSpPr>
        <p:spPr bwMode="auto">
          <a:xfrm>
            <a:off x="3453369" y="2431748"/>
            <a:ext cx="1397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venir Book"/>
                <a:cs typeface="Avenir Book"/>
              </a:rPr>
              <a:t>A cassette (unit)</a:t>
            </a:r>
          </a:p>
        </p:txBody>
      </p:sp>
      <p:sp>
        <p:nvSpPr>
          <p:cNvPr id="385" name="Rectangle 384"/>
          <p:cNvSpPr/>
          <p:nvPr/>
        </p:nvSpPr>
        <p:spPr>
          <a:xfrm>
            <a:off x="5301586" y="2261171"/>
            <a:ext cx="3048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aseline="30000" dirty="0">
                <a:latin typeface="Avenir Book"/>
                <a:cs typeface="Avenir Book"/>
              </a:rPr>
              <a:t>10</a:t>
            </a:r>
            <a:r>
              <a:rPr lang="en-US" sz="1600" dirty="0">
                <a:latin typeface="Avenir Book"/>
                <a:cs typeface="Avenir Book"/>
              </a:rPr>
              <a:t>B-detector for reflectometers:</a:t>
            </a:r>
          </a:p>
          <a:p>
            <a:pPr algn="ctr"/>
            <a:r>
              <a:rPr lang="en-US" sz="1600" dirty="0" err="1">
                <a:latin typeface="Avenir Book"/>
              </a:rPr>
              <a:t>Estia</a:t>
            </a:r>
            <a:r>
              <a:rPr lang="en-US" sz="1600" dirty="0">
                <a:latin typeface="Avenir Book"/>
              </a:rPr>
              <a:t> and FREIA</a:t>
            </a:r>
            <a:endParaRPr lang="en-US" sz="1600" dirty="0"/>
          </a:p>
        </p:txBody>
      </p:sp>
      <p:pic>
        <p:nvPicPr>
          <p:cNvPr id="397" name="Picture 396">
            <a:extLst>
              <a:ext uri="{FF2B5EF4-FFF2-40B4-BE49-F238E27FC236}">
                <a16:creationId xmlns:a16="http://schemas.microsoft.com/office/drawing/2014/main" id="{E4C01F01-64F5-3F41-9AFD-26189E5EBB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7" y="667465"/>
            <a:ext cx="2502722" cy="3182562"/>
          </a:xfrm>
          <a:prstGeom prst="rect">
            <a:avLst/>
          </a:prstGeom>
        </p:spPr>
      </p:pic>
      <p:cxnSp>
        <p:nvCxnSpPr>
          <p:cNvPr id="398" name="Straight Arrow Connector 397">
            <a:extLst>
              <a:ext uri="{FF2B5EF4-FFF2-40B4-BE49-F238E27FC236}">
                <a16:creationId xmlns:a16="http://schemas.microsoft.com/office/drawing/2014/main" id="{885E71BB-6A32-504E-BD19-C7F80E9FFE0C}"/>
              </a:ext>
            </a:extLst>
          </p:cNvPr>
          <p:cNvCxnSpPr>
            <a:cxnSpLocks/>
          </p:cNvCxnSpPr>
          <p:nvPr/>
        </p:nvCxnSpPr>
        <p:spPr>
          <a:xfrm flipH="1" flipV="1">
            <a:off x="1373731" y="2430958"/>
            <a:ext cx="1216630" cy="8149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" name="Rectangle 83">
            <a:extLst>
              <a:ext uri="{FF2B5EF4-FFF2-40B4-BE49-F238E27FC236}">
                <a16:creationId xmlns:a16="http://schemas.microsoft.com/office/drawing/2014/main" id="{7DA0EA19-FC5C-B94E-B084-7514A5B386EB}"/>
              </a:ext>
            </a:extLst>
          </p:cNvPr>
          <p:cNvSpPr>
            <a:spLocks noChangeArrowheads="1"/>
          </p:cNvSpPr>
          <p:nvPr/>
        </p:nvSpPr>
        <p:spPr bwMode="auto">
          <a:xfrm rot="2018313">
            <a:off x="1774925" y="2725208"/>
            <a:ext cx="12025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venir Book"/>
                <a:cs typeface="Avenir Book"/>
              </a:rPr>
              <a:t>neutrons</a:t>
            </a:r>
          </a:p>
        </p:txBody>
      </p:sp>
      <p:sp>
        <p:nvSpPr>
          <p:cNvPr id="400" name="Freeform 399">
            <a:extLst>
              <a:ext uri="{FF2B5EF4-FFF2-40B4-BE49-F238E27FC236}">
                <a16:creationId xmlns:a16="http://schemas.microsoft.com/office/drawing/2014/main" id="{400365F9-D84B-E449-B05A-25C0CEB6C132}"/>
              </a:ext>
            </a:extLst>
          </p:cNvPr>
          <p:cNvSpPr/>
          <p:nvPr/>
        </p:nvSpPr>
        <p:spPr>
          <a:xfrm>
            <a:off x="719769" y="1421003"/>
            <a:ext cx="1251186" cy="2022434"/>
          </a:xfrm>
          <a:custGeom>
            <a:avLst/>
            <a:gdLst>
              <a:gd name="connsiteX0" fmla="*/ 0 w 1524000"/>
              <a:gd name="connsiteY0" fmla="*/ 0 h 2296633"/>
              <a:gd name="connsiteX1" fmla="*/ 1524000 w 1524000"/>
              <a:gd name="connsiteY1" fmla="*/ 63796 h 2296633"/>
              <a:gd name="connsiteX2" fmla="*/ 1382233 w 1524000"/>
              <a:gd name="connsiteY2" fmla="*/ 2055628 h 2296633"/>
              <a:gd name="connsiteX3" fmla="*/ 21266 w 1524000"/>
              <a:gd name="connsiteY3" fmla="*/ 2296633 h 2296633"/>
              <a:gd name="connsiteX4" fmla="*/ 0 w 1524000"/>
              <a:gd name="connsiteY4" fmla="*/ 0 h 229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2296633">
                <a:moveTo>
                  <a:pt x="0" y="0"/>
                </a:moveTo>
                <a:lnTo>
                  <a:pt x="1524000" y="63796"/>
                </a:lnTo>
                <a:lnTo>
                  <a:pt x="1382233" y="2055628"/>
                </a:lnTo>
                <a:lnTo>
                  <a:pt x="21266" y="2296633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430EA52D-2400-2D45-B049-D60322AA02FB}"/>
              </a:ext>
            </a:extLst>
          </p:cNvPr>
          <p:cNvSpPr/>
          <p:nvPr/>
        </p:nvSpPr>
        <p:spPr>
          <a:xfrm rot="5400000">
            <a:off x="1355658" y="1944945"/>
            <a:ext cx="909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venir Book"/>
                <a:cs typeface="Avenir Book"/>
              </a:rPr>
              <a:t>130mm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70C030C2-5D79-D040-8129-268E52E6BF43}"/>
              </a:ext>
            </a:extLst>
          </p:cNvPr>
          <p:cNvSpPr/>
          <p:nvPr/>
        </p:nvSpPr>
        <p:spPr>
          <a:xfrm rot="20958681">
            <a:off x="913871" y="3039515"/>
            <a:ext cx="8669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venir Book"/>
                <a:cs typeface="Avenir Book"/>
              </a:rPr>
              <a:t>100mm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95" name="Text Box 7">
            <a:extLst>
              <a:ext uri="{FF2B5EF4-FFF2-40B4-BE49-F238E27FC236}">
                <a16:creationId xmlns:a16="http://schemas.microsoft.com/office/drawing/2014/main" id="{54A7E4B6-B704-CC48-83F1-B023986A8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14"/>
            <a:ext cx="10571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scattering</a:t>
            </a:r>
            <a:endParaRPr lang="sv-SE" sz="2800" dirty="0">
              <a:latin typeface="Avenir Roman" panose="02000503020000020003" pitchFamily="2" charset="0"/>
            </a:endParaRPr>
          </a:p>
        </p:txBody>
      </p: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262B07F8-4D9A-C147-815E-539574961084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89FDF323-92CD-B34B-96C6-518E0C14A578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6" name="Picture 405" descr="Screen Shot 2014-10-14 at 09.12.54.png">
              <a:extLst>
                <a:ext uri="{FF2B5EF4-FFF2-40B4-BE49-F238E27FC236}">
                  <a16:creationId xmlns:a16="http://schemas.microsoft.com/office/drawing/2014/main" id="{63DE4D96-0FDE-1449-A1CD-53A7503A1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407" name="Picture 406" descr="Screen Shot 2014-10-14 at 09.12.54.png">
              <a:extLst>
                <a:ext uri="{FF2B5EF4-FFF2-40B4-BE49-F238E27FC236}">
                  <a16:creationId xmlns:a16="http://schemas.microsoft.com/office/drawing/2014/main" id="{1AF61D26-54FB-B243-AD15-B71F785D6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9A064B-85F6-A24F-9D84-65C4EF9D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0047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801" name="Rectangle 800">
            <a:extLst>
              <a:ext uri="{FF2B5EF4-FFF2-40B4-BE49-F238E27FC236}">
                <a16:creationId xmlns:a16="http://schemas.microsoft.com/office/drawing/2014/main" id="{C91B632A-C062-3949-A0FA-C9CD63DFAEC8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G. Mauri et al., The Multi-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Blade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Boron-10-based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performance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focusing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reflectometer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(2020)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2001:02965).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Accepted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for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publ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in JINST.</a:t>
            </a:r>
          </a:p>
        </p:txBody>
      </p:sp>
      <p:cxnSp>
        <p:nvCxnSpPr>
          <p:cNvPr id="803" name="Straight Connector 802">
            <a:extLst>
              <a:ext uri="{FF2B5EF4-FFF2-40B4-BE49-F238E27FC236}">
                <a16:creationId xmlns:a16="http://schemas.microsoft.com/office/drawing/2014/main" id="{CA3CCA45-A557-9C41-BEAA-982059778005}"/>
              </a:ext>
            </a:extLst>
          </p:cNvPr>
          <p:cNvCxnSpPr>
            <a:cxnSpLocks/>
          </p:cNvCxnSpPr>
          <p:nvPr/>
        </p:nvCxnSpPr>
        <p:spPr>
          <a:xfrm>
            <a:off x="8411793" y="341007"/>
            <a:ext cx="0" cy="2449901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6" name="Group 805">
            <a:extLst>
              <a:ext uri="{FF2B5EF4-FFF2-40B4-BE49-F238E27FC236}">
                <a16:creationId xmlns:a16="http://schemas.microsoft.com/office/drawing/2014/main" id="{8C323A32-CA23-2844-9215-B1EB1F21D4D2}"/>
              </a:ext>
            </a:extLst>
          </p:cNvPr>
          <p:cNvGrpSpPr/>
          <p:nvPr/>
        </p:nvGrpSpPr>
        <p:grpSpPr>
          <a:xfrm rot="20392131">
            <a:off x="8878586" y="2022869"/>
            <a:ext cx="2730765" cy="451824"/>
            <a:chOff x="2850515" y="2977176"/>
            <a:chExt cx="2730765" cy="451824"/>
          </a:xfrm>
        </p:grpSpPr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719909E8-ABE6-D048-840C-89D413B43761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52C55A6B-F034-5345-895C-234F12E0D934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B03B7C8A-1E8F-824E-BB30-61A9BA2D2B7B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EC52DE76-612C-4243-8300-FD5E77549F54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08895DA7-1475-B64C-8E81-A3504F94F9B4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ight Triangle 1039">
              <a:extLst>
                <a:ext uri="{FF2B5EF4-FFF2-40B4-BE49-F238E27FC236}">
                  <a16:creationId xmlns:a16="http://schemas.microsoft.com/office/drawing/2014/main" id="{06797982-5EE3-9640-9388-C2F57C8F3A03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43541957-FC67-2A42-84EC-7C8C2477EBD6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07DBCA24-5E1E-3047-B067-1262870574D8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33C94DFB-B5C1-024B-AFF2-7E89BD85E8BF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C0083184-E085-694E-A68F-9A8C8BB26EBF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5CEE6A89-F75A-304F-BC68-8BC0EAEFA57E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B93F666D-00D1-FF41-8321-DC0AC0900910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B8113A3D-C786-714E-8442-1E0BC8ECD9EA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B555FC8C-CBF2-024F-A329-AFE38E6A0593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11E22235-79EA-334A-B625-C8F32642414E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>
              <a:extLst>
                <a:ext uri="{FF2B5EF4-FFF2-40B4-BE49-F238E27FC236}">
                  <a16:creationId xmlns:a16="http://schemas.microsoft.com/office/drawing/2014/main" id="{37C9E240-0AD1-2148-A3D1-A10BC1F8174D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6F42301F-0A60-E34E-ACEC-38DE535BB3FE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B9FF6E87-1D4B-7E49-8050-279D89DD0E27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21AD7EB9-011A-4C40-A68C-2A92485D0DA2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021B7199-6CB0-A24E-A98E-267CC327A9F0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CA59D03B-918B-5F4B-8A75-F567C4105FE4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B06DD2E1-D1AB-D745-AB68-E4372A1B0D5F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D483C76E-FA71-5B4C-897D-8D6F5C907595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4F5BA39E-5BA5-1542-9D41-44E5529127AC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>
              <a:extLst>
                <a:ext uri="{FF2B5EF4-FFF2-40B4-BE49-F238E27FC236}">
                  <a16:creationId xmlns:a16="http://schemas.microsoft.com/office/drawing/2014/main" id="{D9853D59-DD4F-7549-B172-3A71AE49A2C2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278E72CF-DB78-6E4B-98E0-C44BB30230CF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A9161184-9BF0-204A-A3F0-B815C0E2A759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BDFD374A-1C8F-5947-9ACF-DC289B387465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2546D00D-B2E1-1A47-BD2A-1BE8AC189E2C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640AA909-1324-404F-9C91-68BE8D32A630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26A9962F-EC72-BB4B-B218-A02F9667205D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0064B89B-018A-2049-9ABA-138EF5CDD509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569D0532-D425-204A-93F0-4B322FC31A52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>
              <a:extLst>
                <a:ext uri="{FF2B5EF4-FFF2-40B4-BE49-F238E27FC236}">
                  <a16:creationId xmlns:a16="http://schemas.microsoft.com/office/drawing/2014/main" id="{07CBA164-C559-8F46-825E-BE6ACC4D8842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>
              <a:extLst>
                <a:ext uri="{FF2B5EF4-FFF2-40B4-BE49-F238E27FC236}">
                  <a16:creationId xmlns:a16="http://schemas.microsoft.com/office/drawing/2014/main" id="{1A3AD84C-C3BB-974E-8581-5F5087B8AFD1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03B1011E-CD44-DE4C-BCE1-4D651A67AFEC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>
              <a:extLst>
                <a:ext uri="{FF2B5EF4-FFF2-40B4-BE49-F238E27FC236}">
                  <a16:creationId xmlns:a16="http://schemas.microsoft.com/office/drawing/2014/main" id="{6225FF7E-FE04-734B-A44F-3D993C9BCC22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30101FDB-2BC1-C944-B27A-5DF9A12BE6AC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C0F60C1D-A1BD-F543-A5C5-9782EAE07695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>
              <a:extLst>
                <a:ext uri="{FF2B5EF4-FFF2-40B4-BE49-F238E27FC236}">
                  <a16:creationId xmlns:a16="http://schemas.microsoft.com/office/drawing/2014/main" id="{10F118B0-D16F-324E-B662-07A71BBDEDE8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3917F931-153B-BC4B-B6E2-D32638D3228E}"/>
              </a:ext>
            </a:extLst>
          </p:cNvPr>
          <p:cNvGrpSpPr/>
          <p:nvPr/>
        </p:nvGrpSpPr>
        <p:grpSpPr>
          <a:xfrm rot="20392131">
            <a:off x="8866377" y="1361963"/>
            <a:ext cx="2730765" cy="451824"/>
            <a:chOff x="2850515" y="2977176"/>
            <a:chExt cx="2730765" cy="451824"/>
          </a:xfrm>
        </p:grpSpPr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720E02EB-D2D0-124C-9B8F-E972AAACC763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5886DB39-82C7-AB4A-A706-32BE2F3B8C41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>
              <a:extLst>
                <a:ext uri="{FF2B5EF4-FFF2-40B4-BE49-F238E27FC236}">
                  <a16:creationId xmlns:a16="http://schemas.microsoft.com/office/drawing/2014/main" id="{32AC2BB3-65F9-484F-8329-4BCC583C87BD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8E4B992C-31E6-1549-BF89-19036A31FAA6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6B9EF3C2-8337-2C44-B70C-F8310CCBF9BE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ight Triangle 1080">
              <a:extLst>
                <a:ext uri="{FF2B5EF4-FFF2-40B4-BE49-F238E27FC236}">
                  <a16:creationId xmlns:a16="http://schemas.microsoft.com/office/drawing/2014/main" id="{0A66FAFD-6AFE-D743-9178-AAA59AD4F862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860E417A-F904-6348-8F97-3E78F88EA950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08BD78DE-66E2-2144-B7F4-7B2E1F745059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CBE94A8-7CEF-5A48-B43A-4B9985C72307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C08AD46B-C757-904F-8DEE-444E1B2A0629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16DE13EF-FCAB-5946-AC34-405B215B345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2209C657-9561-424D-88E1-B18C678657DB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09A5EAEF-28DA-DA42-9C42-52771EA68C14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>
              <a:extLst>
                <a:ext uri="{FF2B5EF4-FFF2-40B4-BE49-F238E27FC236}">
                  <a16:creationId xmlns:a16="http://schemas.microsoft.com/office/drawing/2014/main" id="{33F29BC3-0478-8D45-9793-E251F31436DA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65FF0EE4-CF70-DF4A-A6AF-7F9B115891DC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A5E752B9-0532-DC4D-AD0E-02E1601E6678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7791FA3A-C9D0-4C49-A9FA-87B2BA20195A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730C9765-30EF-C84F-A086-B668C87017F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1DC645D3-C190-B44D-877C-1A653314D8CC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>
              <a:extLst>
                <a:ext uri="{FF2B5EF4-FFF2-40B4-BE49-F238E27FC236}">
                  <a16:creationId xmlns:a16="http://schemas.microsoft.com/office/drawing/2014/main" id="{778C131E-B888-0045-AA30-FB72A5BBBCBD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5085CBEA-119A-3948-ABEE-D6F23B46E5B6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23FB5DF8-E3A6-3647-8A91-CBEA8042FF90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>
              <a:extLst>
                <a:ext uri="{FF2B5EF4-FFF2-40B4-BE49-F238E27FC236}">
                  <a16:creationId xmlns:a16="http://schemas.microsoft.com/office/drawing/2014/main" id="{A8CA2CAC-C612-9044-85FD-9922DAE888EC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0734D1DA-1EB9-1447-9AA3-29407A10A37A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D8BEA62B-E352-784A-8F43-E3DB05D9BFB2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>
              <a:extLst>
                <a:ext uri="{FF2B5EF4-FFF2-40B4-BE49-F238E27FC236}">
                  <a16:creationId xmlns:a16="http://schemas.microsoft.com/office/drawing/2014/main" id="{0D4C5835-F254-7546-9913-341667B18883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40273199-8A72-B141-8776-2468538ECB4F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9D16046A-825E-FB48-94E7-1809FB574F7B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>
              <a:extLst>
                <a:ext uri="{FF2B5EF4-FFF2-40B4-BE49-F238E27FC236}">
                  <a16:creationId xmlns:a16="http://schemas.microsoft.com/office/drawing/2014/main" id="{5F19412A-2C19-C349-B5D0-DAFCD7659CBE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2C01A5F9-30D2-F14B-BB23-3413D8BABCB7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30346F73-6370-6F41-949B-98876138C225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id="{82ED9569-5E0C-0745-9B91-03713144D24C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361A7F47-3D0D-A447-85D0-BED093A1BDCF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FCB783E7-1656-FF47-8941-5B446C07B32E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>
              <a:extLst>
                <a:ext uri="{FF2B5EF4-FFF2-40B4-BE49-F238E27FC236}">
                  <a16:creationId xmlns:a16="http://schemas.microsoft.com/office/drawing/2014/main" id="{A1615A3F-9687-A34D-A5BD-0B653F910FAD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>
              <a:extLst>
                <a:ext uri="{FF2B5EF4-FFF2-40B4-BE49-F238E27FC236}">
                  <a16:creationId xmlns:a16="http://schemas.microsoft.com/office/drawing/2014/main" id="{E437B4DD-8F56-CB4E-9D19-D1A31CACE734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59B81945-CFFC-2946-8B5C-1D8FC47E09A1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>
              <a:extLst>
                <a:ext uri="{FF2B5EF4-FFF2-40B4-BE49-F238E27FC236}">
                  <a16:creationId xmlns:a16="http://schemas.microsoft.com/office/drawing/2014/main" id="{A04402A2-3D15-9F4C-A7AF-4479113C1C29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>
              <a:extLst>
                <a:ext uri="{FF2B5EF4-FFF2-40B4-BE49-F238E27FC236}">
                  <a16:creationId xmlns:a16="http://schemas.microsoft.com/office/drawing/2014/main" id="{8931DC7A-D15A-7D44-9FEC-B4D163D451EC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643788BF-D4D8-894B-9ED3-5B44292248DC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6" name="Group 1115">
            <a:extLst>
              <a:ext uri="{FF2B5EF4-FFF2-40B4-BE49-F238E27FC236}">
                <a16:creationId xmlns:a16="http://schemas.microsoft.com/office/drawing/2014/main" id="{EF2FB2FA-0203-0A4B-B7AE-9DDC23831C13}"/>
              </a:ext>
            </a:extLst>
          </p:cNvPr>
          <p:cNvGrpSpPr/>
          <p:nvPr/>
        </p:nvGrpSpPr>
        <p:grpSpPr>
          <a:xfrm rot="20392131">
            <a:off x="8889225" y="703161"/>
            <a:ext cx="2730765" cy="451824"/>
            <a:chOff x="2850515" y="2977176"/>
            <a:chExt cx="2730765" cy="451824"/>
          </a:xfrm>
        </p:grpSpPr>
        <p:sp>
          <p:nvSpPr>
            <p:cNvPr id="1117" name="Rectangle 1116">
              <a:extLst>
                <a:ext uri="{FF2B5EF4-FFF2-40B4-BE49-F238E27FC236}">
                  <a16:creationId xmlns:a16="http://schemas.microsoft.com/office/drawing/2014/main" id="{600F1896-6131-3549-A5C9-08DD21DD7A5C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117">
              <a:extLst>
                <a:ext uri="{FF2B5EF4-FFF2-40B4-BE49-F238E27FC236}">
                  <a16:creationId xmlns:a16="http://schemas.microsoft.com/office/drawing/2014/main" id="{F907EE46-95B5-D54E-A205-EF31620F562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>
              <a:extLst>
                <a:ext uri="{FF2B5EF4-FFF2-40B4-BE49-F238E27FC236}">
                  <a16:creationId xmlns:a16="http://schemas.microsoft.com/office/drawing/2014/main" id="{5D7B1500-466A-8646-8248-CADBE2B0942B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>
              <a:extLst>
                <a:ext uri="{FF2B5EF4-FFF2-40B4-BE49-F238E27FC236}">
                  <a16:creationId xmlns:a16="http://schemas.microsoft.com/office/drawing/2014/main" id="{73264B6C-4290-5D4F-A196-2E099F480CF0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>
              <a:extLst>
                <a:ext uri="{FF2B5EF4-FFF2-40B4-BE49-F238E27FC236}">
                  <a16:creationId xmlns:a16="http://schemas.microsoft.com/office/drawing/2014/main" id="{5A28D50E-90C7-8449-8464-58FE1BCF1CE8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Right Triangle 1121">
              <a:extLst>
                <a:ext uri="{FF2B5EF4-FFF2-40B4-BE49-F238E27FC236}">
                  <a16:creationId xmlns:a16="http://schemas.microsoft.com/office/drawing/2014/main" id="{74BC944C-11B9-4348-81F3-F51BEC52B9DF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Freeform 1122">
              <a:extLst>
                <a:ext uri="{FF2B5EF4-FFF2-40B4-BE49-F238E27FC236}">
                  <a16:creationId xmlns:a16="http://schemas.microsoft.com/office/drawing/2014/main" id="{10A01DB3-8564-4848-B001-0C0BB50048D8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>
              <a:extLst>
                <a:ext uri="{FF2B5EF4-FFF2-40B4-BE49-F238E27FC236}">
                  <a16:creationId xmlns:a16="http://schemas.microsoft.com/office/drawing/2014/main" id="{C29F82C4-1435-5049-8E10-DBC4B7BD279C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Oval 1124">
              <a:extLst>
                <a:ext uri="{FF2B5EF4-FFF2-40B4-BE49-F238E27FC236}">
                  <a16:creationId xmlns:a16="http://schemas.microsoft.com/office/drawing/2014/main" id="{9142158A-2C97-E948-832E-A97129974185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Oval 1125">
              <a:extLst>
                <a:ext uri="{FF2B5EF4-FFF2-40B4-BE49-F238E27FC236}">
                  <a16:creationId xmlns:a16="http://schemas.microsoft.com/office/drawing/2014/main" id="{52ABDBCA-315C-174F-9662-E49A38C7710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Oval 1126">
              <a:extLst>
                <a:ext uri="{FF2B5EF4-FFF2-40B4-BE49-F238E27FC236}">
                  <a16:creationId xmlns:a16="http://schemas.microsoft.com/office/drawing/2014/main" id="{6F3D7985-8B3D-7B42-8246-D5471CB45BD9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Oval 1127">
              <a:extLst>
                <a:ext uri="{FF2B5EF4-FFF2-40B4-BE49-F238E27FC236}">
                  <a16:creationId xmlns:a16="http://schemas.microsoft.com/office/drawing/2014/main" id="{3D0A5CE6-227F-E24D-A003-1E9E0DE7B410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>
              <a:extLst>
                <a:ext uri="{FF2B5EF4-FFF2-40B4-BE49-F238E27FC236}">
                  <a16:creationId xmlns:a16="http://schemas.microsoft.com/office/drawing/2014/main" id="{798DBDBC-AAA3-744C-A293-969A28ECE31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Oval 1129">
              <a:extLst>
                <a:ext uri="{FF2B5EF4-FFF2-40B4-BE49-F238E27FC236}">
                  <a16:creationId xmlns:a16="http://schemas.microsoft.com/office/drawing/2014/main" id="{BAACC85F-83D6-2645-A958-82485AC95D2F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Oval 1130">
              <a:extLst>
                <a:ext uri="{FF2B5EF4-FFF2-40B4-BE49-F238E27FC236}">
                  <a16:creationId xmlns:a16="http://schemas.microsoft.com/office/drawing/2014/main" id="{073AA931-F796-974C-B05C-63F49F43A6D8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Oval 1131">
              <a:extLst>
                <a:ext uri="{FF2B5EF4-FFF2-40B4-BE49-F238E27FC236}">
                  <a16:creationId xmlns:a16="http://schemas.microsoft.com/office/drawing/2014/main" id="{0DE44505-F1EB-3245-B00B-EED104F9B8CB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Oval 1132">
              <a:extLst>
                <a:ext uri="{FF2B5EF4-FFF2-40B4-BE49-F238E27FC236}">
                  <a16:creationId xmlns:a16="http://schemas.microsoft.com/office/drawing/2014/main" id="{7E2CE5DF-6B06-D045-AF87-2817B9B5D2CA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Oval 1133">
              <a:extLst>
                <a:ext uri="{FF2B5EF4-FFF2-40B4-BE49-F238E27FC236}">
                  <a16:creationId xmlns:a16="http://schemas.microsoft.com/office/drawing/2014/main" id="{328A0EA0-7D71-8646-88F5-038DFBFADFC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BEBA2FB8-762C-F646-8747-8DCBA5FF1DE8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B6C64964-6E27-C340-8C29-47F4D7434F23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Oval 1136">
              <a:extLst>
                <a:ext uri="{FF2B5EF4-FFF2-40B4-BE49-F238E27FC236}">
                  <a16:creationId xmlns:a16="http://schemas.microsoft.com/office/drawing/2014/main" id="{BA4465E5-D077-CB41-BDDE-CAA9A951B5D0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Oval 1137">
              <a:extLst>
                <a:ext uri="{FF2B5EF4-FFF2-40B4-BE49-F238E27FC236}">
                  <a16:creationId xmlns:a16="http://schemas.microsoft.com/office/drawing/2014/main" id="{39AB6795-90A9-0740-B774-03D81424E71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Oval 1138">
              <a:extLst>
                <a:ext uri="{FF2B5EF4-FFF2-40B4-BE49-F238E27FC236}">
                  <a16:creationId xmlns:a16="http://schemas.microsoft.com/office/drawing/2014/main" id="{CF77C48D-3C6B-014C-A8F2-6AFC5E2CF253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Oval 1139">
              <a:extLst>
                <a:ext uri="{FF2B5EF4-FFF2-40B4-BE49-F238E27FC236}">
                  <a16:creationId xmlns:a16="http://schemas.microsoft.com/office/drawing/2014/main" id="{5B872272-34FB-2241-8D8F-36BA5BDF4D01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>
              <a:extLst>
                <a:ext uri="{FF2B5EF4-FFF2-40B4-BE49-F238E27FC236}">
                  <a16:creationId xmlns:a16="http://schemas.microsoft.com/office/drawing/2014/main" id="{E76920B5-7825-EE40-9169-E319F398D572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>
              <a:extLst>
                <a:ext uri="{FF2B5EF4-FFF2-40B4-BE49-F238E27FC236}">
                  <a16:creationId xmlns:a16="http://schemas.microsoft.com/office/drawing/2014/main" id="{9A59BE5A-8785-FF4E-90F1-9BCB0BA474F7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>
              <a:extLst>
                <a:ext uri="{FF2B5EF4-FFF2-40B4-BE49-F238E27FC236}">
                  <a16:creationId xmlns:a16="http://schemas.microsoft.com/office/drawing/2014/main" id="{32B8AAE6-D3CA-684B-8E48-93C4C023A105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>
              <a:extLst>
                <a:ext uri="{FF2B5EF4-FFF2-40B4-BE49-F238E27FC236}">
                  <a16:creationId xmlns:a16="http://schemas.microsoft.com/office/drawing/2014/main" id="{B0F2511C-345A-4A49-B3EE-A3BF79E373EA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Oval 1144">
              <a:extLst>
                <a:ext uri="{FF2B5EF4-FFF2-40B4-BE49-F238E27FC236}">
                  <a16:creationId xmlns:a16="http://schemas.microsoft.com/office/drawing/2014/main" id="{8864C1C5-4C01-D34E-A761-EA717DDC210B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Oval 1145">
              <a:extLst>
                <a:ext uri="{FF2B5EF4-FFF2-40B4-BE49-F238E27FC236}">
                  <a16:creationId xmlns:a16="http://schemas.microsoft.com/office/drawing/2014/main" id="{9F9CEEBF-D8A1-174B-BC58-9847EA32B9D8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>
              <a:extLst>
                <a:ext uri="{FF2B5EF4-FFF2-40B4-BE49-F238E27FC236}">
                  <a16:creationId xmlns:a16="http://schemas.microsoft.com/office/drawing/2014/main" id="{1C34EC21-5B64-5045-B34C-A0B6474D22D4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Oval 1147">
              <a:extLst>
                <a:ext uri="{FF2B5EF4-FFF2-40B4-BE49-F238E27FC236}">
                  <a16:creationId xmlns:a16="http://schemas.microsoft.com/office/drawing/2014/main" id="{6CFCB4A1-3E26-3749-85B6-EB43B9ADD074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Oval 1148">
              <a:extLst>
                <a:ext uri="{FF2B5EF4-FFF2-40B4-BE49-F238E27FC236}">
                  <a16:creationId xmlns:a16="http://schemas.microsoft.com/office/drawing/2014/main" id="{5B4F7CE3-E246-FD4C-8CEB-6CED1C7D2DD8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EC645CC0-736C-BD4F-8084-E5B0E4AF6ADA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Oval 1150">
              <a:extLst>
                <a:ext uri="{FF2B5EF4-FFF2-40B4-BE49-F238E27FC236}">
                  <a16:creationId xmlns:a16="http://schemas.microsoft.com/office/drawing/2014/main" id="{BC16E46E-9206-044D-AA54-CB5126783073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Oval 1151">
              <a:extLst>
                <a:ext uri="{FF2B5EF4-FFF2-40B4-BE49-F238E27FC236}">
                  <a16:creationId xmlns:a16="http://schemas.microsoft.com/office/drawing/2014/main" id="{9F11966E-70AB-6B47-850F-6F4CFADC0352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Oval 1152">
              <a:extLst>
                <a:ext uri="{FF2B5EF4-FFF2-40B4-BE49-F238E27FC236}">
                  <a16:creationId xmlns:a16="http://schemas.microsoft.com/office/drawing/2014/main" id="{5F158C0D-4062-AE4D-8FC4-6C9BC086572C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Oval 1153">
              <a:extLst>
                <a:ext uri="{FF2B5EF4-FFF2-40B4-BE49-F238E27FC236}">
                  <a16:creationId xmlns:a16="http://schemas.microsoft.com/office/drawing/2014/main" id="{3D98AB34-F8EC-AB4F-879C-CAFED7F496E0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Oval 1154">
              <a:extLst>
                <a:ext uri="{FF2B5EF4-FFF2-40B4-BE49-F238E27FC236}">
                  <a16:creationId xmlns:a16="http://schemas.microsoft.com/office/drawing/2014/main" id="{395DF668-4A7A-2B41-BEB5-07D1A09E09B5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Oval 1155">
              <a:extLst>
                <a:ext uri="{FF2B5EF4-FFF2-40B4-BE49-F238E27FC236}">
                  <a16:creationId xmlns:a16="http://schemas.microsoft.com/office/drawing/2014/main" id="{977CA1CB-6BAD-8D4F-BFF7-3D4B07F45EA3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7" name="Rectangle 1156">
            <a:extLst>
              <a:ext uri="{FF2B5EF4-FFF2-40B4-BE49-F238E27FC236}">
                <a16:creationId xmlns:a16="http://schemas.microsoft.com/office/drawing/2014/main" id="{1FF47303-6825-5243-9FFC-D76F73CAA7F2}"/>
              </a:ext>
            </a:extLst>
          </p:cNvPr>
          <p:cNvSpPr/>
          <p:nvPr/>
        </p:nvSpPr>
        <p:spPr>
          <a:xfrm rot="20336632">
            <a:off x="10284161" y="2284392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Avenir Book"/>
                <a:cs typeface="Avenir Book"/>
              </a:rPr>
              <a:t>strips Y</a:t>
            </a:r>
          </a:p>
        </p:txBody>
      </p:sp>
      <p:sp>
        <p:nvSpPr>
          <p:cNvPr id="1158" name="Rectangle 1157">
            <a:extLst>
              <a:ext uri="{FF2B5EF4-FFF2-40B4-BE49-F238E27FC236}">
                <a16:creationId xmlns:a16="http://schemas.microsoft.com/office/drawing/2014/main" id="{E6FEDFB6-9082-0444-850C-1F542B1FD2BF}"/>
              </a:ext>
            </a:extLst>
          </p:cNvPr>
          <p:cNvSpPr/>
          <p:nvPr/>
        </p:nvSpPr>
        <p:spPr>
          <a:xfrm rot="20478990">
            <a:off x="11409477" y="1308661"/>
            <a:ext cx="753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venir Book"/>
                <a:cs typeface="Avenir Book"/>
              </a:rPr>
              <a:t>wires X</a:t>
            </a:r>
          </a:p>
        </p:txBody>
      </p:sp>
      <p:sp>
        <p:nvSpPr>
          <p:cNvPr id="1159" name="Rectangle 1158">
            <a:extLst>
              <a:ext uri="{FF2B5EF4-FFF2-40B4-BE49-F238E27FC236}">
                <a16:creationId xmlns:a16="http://schemas.microsoft.com/office/drawing/2014/main" id="{42F74675-1FB7-2C44-9C6C-1F1B53CF673B}"/>
              </a:ext>
            </a:extLst>
          </p:cNvPr>
          <p:cNvSpPr/>
          <p:nvPr/>
        </p:nvSpPr>
        <p:spPr>
          <a:xfrm rot="20426334">
            <a:off x="10797705" y="1820095"/>
            <a:ext cx="817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substrate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60" name="Rectangle 1159">
            <a:extLst>
              <a:ext uri="{FF2B5EF4-FFF2-40B4-BE49-F238E27FC236}">
                <a16:creationId xmlns:a16="http://schemas.microsoft.com/office/drawing/2014/main" id="{97E19BB5-E6E5-2F42-8FAD-70DF8DBE0E2A}"/>
              </a:ext>
            </a:extLst>
          </p:cNvPr>
          <p:cNvSpPr/>
          <p:nvPr/>
        </p:nvSpPr>
        <p:spPr>
          <a:xfrm rot="20488696">
            <a:off x="9804440" y="2175479"/>
            <a:ext cx="56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161" name="Straight Arrow Connector 1160">
            <a:extLst>
              <a:ext uri="{FF2B5EF4-FFF2-40B4-BE49-F238E27FC236}">
                <a16:creationId xmlns:a16="http://schemas.microsoft.com/office/drawing/2014/main" id="{13017CD7-F19C-6C4F-AC71-52D4794098A5}"/>
              </a:ext>
            </a:extLst>
          </p:cNvPr>
          <p:cNvCxnSpPr>
            <a:cxnSpLocks/>
          </p:cNvCxnSpPr>
          <p:nvPr/>
        </p:nvCxnSpPr>
        <p:spPr>
          <a:xfrm>
            <a:off x="7704814" y="1703688"/>
            <a:ext cx="1888547" cy="1022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2" name="Rectangle 1161">
            <a:extLst>
              <a:ext uri="{FF2B5EF4-FFF2-40B4-BE49-F238E27FC236}">
                <a16:creationId xmlns:a16="http://schemas.microsoft.com/office/drawing/2014/main" id="{B0DBA314-43C5-B44D-9442-511AE3980273}"/>
              </a:ext>
            </a:extLst>
          </p:cNvPr>
          <p:cNvSpPr/>
          <p:nvPr/>
        </p:nvSpPr>
        <p:spPr>
          <a:xfrm rot="16200000">
            <a:off x="7562156" y="622246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1163" name="5-Point Star 1162">
            <a:extLst>
              <a:ext uri="{FF2B5EF4-FFF2-40B4-BE49-F238E27FC236}">
                <a16:creationId xmlns:a16="http://schemas.microsoft.com/office/drawing/2014/main" id="{A1E30B5A-9F68-0546-861B-E2E9A33CEE54}"/>
              </a:ext>
            </a:extLst>
          </p:cNvPr>
          <p:cNvSpPr/>
          <p:nvPr/>
        </p:nvSpPr>
        <p:spPr>
          <a:xfrm>
            <a:off x="10513739" y="465869"/>
            <a:ext cx="272160" cy="20285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64" name="Straight Arrow Connector 1163">
            <a:extLst>
              <a:ext uri="{FF2B5EF4-FFF2-40B4-BE49-F238E27FC236}">
                <a16:creationId xmlns:a16="http://schemas.microsoft.com/office/drawing/2014/main" id="{1B63042D-20DC-DA49-BF58-A9CC67E9C819}"/>
              </a:ext>
            </a:extLst>
          </p:cNvPr>
          <p:cNvCxnSpPr>
            <a:cxnSpLocks/>
          </p:cNvCxnSpPr>
          <p:nvPr/>
        </p:nvCxnSpPr>
        <p:spPr>
          <a:xfrm flipH="1" flipV="1">
            <a:off x="10671446" y="732065"/>
            <a:ext cx="114453" cy="69220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5" name="5-Point Star 1164">
            <a:extLst>
              <a:ext uri="{FF2B5EF4-FFF2-40B4-BE49-F238E27FC236}">
                <a16:creationId xmlns:a16="http://schemas.microsoft.com/office/drawing/2014/main" id="{7BC78051-F200-AC40-B676-F0527F072F21}"/>
              </a:ext>
            </a:extLst>
          </p:cNvPr>
          <p:cNvSpPr/>
          <p:nvPr/>
        </p:nvSpPr>
        <p:spPr>
          <a:xfrm>
            <a:off x="9556706" y="1568288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66" name="Straight Arrow Connector 1165">
            <a:extLst>
              <a:ext uri="{FF2B5EF4-FFF2-40B4-BE49-F238E27FC236}">
                <a16:creationId xmlns:a16="http://schemas.microsoft.com/office/drawing/2014/main" id="{85C7C0E0-04C6-9545-826B-FDCFAA8D4821}"/>
              </a:ext>
            </a:extLst>
          </p:cNvPr>
          <p:cNvCxnSpPr>
            <a:cxnSpLocks/>
          </p:cNvCxnSpPr>
          <p:nvPr/>
        </p:nvCxnSpPr>
        <p:spPr>
          <a:xfrm>
            <a:off x="7704814" y="1855458"/>
            <a:ext cx="69698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" name="Rectangle 1166">
            <a:extLst>
              <a:ext uri="{FF2B5EF4-FFF2-40B4-BE49-F238E27FC236}">
                <a16:creationId xmlns:a16="http://schemas.microsoft.com/office/drawing/2014/main" id="{5E280C01-F8D2-F042-B336-8F1FBD3E06BA}"/>
              </a:ext>
            </a:extLst>
          </p:cNvPr>
          <p:cNvSpPr/>
          <p:nvPr/>
        </p:nvSpPr>
        <p:spPr>
          <a:xfrm>
            <a:off x="7411851" y="1517451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cxnSp>
        <p:nvCxnSpPr>
          <p:cNvPr id="1168" name="Straight Arrow Connector 1167">
            <a:extLst>
              <a:ext uri="{FF2B5EF4-FFF2-40B4-BE49-F238E27FC236}">
                <a16:creationId xmlns:a16="http://schemas.microsoft.com/office/drawing/2014/main" id="{9837D1B7-0C96-7B40-83EF-0262958AB34A}"/>
              </a:ext>
            </a:extLst>
          </p:cNvPr>
          <p:cNvCxnSpPr>
            <a:cxnSpLocks/>
          </p:cNvCxnSpPr>
          <p:nvPr/>
        </p:nvCxnSpPr>
        <p:spPr>
          <a:xfrm>
            <a:off x="8388505" y="1867805"/>
            <a:ext cx="923297" cy="60313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9" name="5-Point Star 1168">
            <a:extLst>
              <a:ext uri="{FF2B5EF4-FFF2-40B4-BE49-F238E27FC236}">
                <a16:creationId xmlns:a16="http://schemas.microsoft.com/office/drawing/2014/main" id="{DAD99BC4-FFB5-854E-8751-A117952EE51D}"/>
              </a:ext>
            </a:extLst>
          </p:cNvPr>
          <p:cNvSpPr/>
          <p:nvPr/>
        </p:nvSpPr>
        <p:spPr>
          <a:xfrm>
            <a:off x="9321201" y="2346814"/>
            <a:ext cx="272160" cy="20285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70" name="Straight Arrow Connector 1169">
            <a:extLst>
              <a:ext uri="{FF2B5EF4-FFF2-40B4-BE49-F238E27FC236}">
                <a16:creationId xmlns:a16="http://schemas.microsoft.com/office/drawing/2014/main" id="{43A4621C-3465-AA40-B77F-76C49F767417}"/>
              </a:ext>
            </a:extLst>
          </p:cNvPr>
          <p:cNvCxnSpPr>
            <a:cxnSpLocks/>
          </p:cNvCxnSpPr>
          <p:nvPr/>
        </p:nvCxnSpPr>
        <p:spPr>
          <a:xfrm flipV="1">
            <a:off x="7704814" y="1448595"/>
            <a:ext cx="3081085" cy="6885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7606B-7BF8-224E-AD39-CD6D490A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2800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512" name="Rettangolo 37">
            <a:extLst>
              <a:ext uri="{FF2B5EF4-FFF2-40B4-BE49-F238E27FC236}">
                <a16:creationId xmlns:a16="http://schemas.microsoft.com/office/drawing/2014/main" id="{C14BA54C-3845-2B46-AD72-92A1FDC55ED0}"/>
              </a:ext>
            </a:extLst>
          </p:cNvPr>
          <p:cNvSpPr/>
          <p:nvPr/>
        </p:nvSpPr>
        <p:spPr>
          <a:xfrm>
            <a:off x="404286" y="1517451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516" name="Connettore 2 30">
            <a:extLst>
              <a:ext uri="{FF2B5EF4-FFF2-40B4-BE49-F238E27FC236}">
                <a16:creationId xmlns:a16="http://schemas.microsoft.com/office/drawing/2014/main" id="{BD0F3444-E2F3-2D44-84DB-76A13A82BB3E}"/>
              </a:ext>
            </a:extLst>
          </p:cNvPr>
          <p:cNvCxnSpPr>
            <a:cxnSpLocks/>
          </p:cNvCxnSpPr>
          <p:nvPr/>
        </p:nvCxnSpPr>
        <p:spPr>
          <a:xfrm flipV="1">
            <a:off x="139591" y="1816968"/>
            <a:ext cx="2002132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Rettangolo 15">
            <a:extLst>
              <a:ext uri="{FF2B5EF4-FFF2-40B4-BE49-F238E27FC236}">
                <a16:creationId xmlns:a16="http://schemas.microsoft.com/office/drawing/2014/main" id="{8DCBEA47-3739-7D4A-AE8A-FF8839806941}"/>
              </a:ext>
            </a:extLst>
          </p:cNvPr>
          <p:cNvSpPr/>
          <p:nvPr/>
        </p:nvSpPr>
        <p:spPr>
          <a:xfrm>
            <a:off x="2141723" y="1047311"/>
            <a:ext cx="842839" cy="1056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23" name="Rettangolo 47">
            <a:extLst>
              <a:ext uri="{FF2B5EF4-FFF2-40B4-BE49-F238E27FC236}">
                <a16:creationId xmlns:a16="http://schemas.microsoft.com/office/drawing/2014/main" id="{485DE1F6-0774-2549-AC7F-1C3C0B257698}"/>
              </a:ext>
            </a:extLst>
          </p:cNvPr>
          <p:cNvSpPr/>
          <p:nvPr/>
        </p:nvSpPr>
        <p:spPr>
          <a:xfrm>
            <a:off x="1942619" y="531478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F0D69076-63A9-5244-A08E-54C1583FEA4E}"/>
              </a:ext>
            </a:extLst>
          </p:cNvPr>
          <p:cNvGrpSpPr/>
          <p:nvPr/>
        </p:nvGrpSpPr>
        <p:grpSpPr>
          <a:xfrm rot="20392131">
            <a:off x="2209031" y="1180738"/>
            <a:ext cx="674631" cy="93053"/>
            <a:chOff x="2850515" y="2977176"/>
            <a:chExt cx="2730765" cy="451824"/>
          </a:xfrm>
        </p:grpSpPr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EDC7F2EC-F17D-3649-893E-2C5195D75023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8488B6B7-3C40-BB46-BBA8-2CF986130CF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802F99DF-BF6C-A84F-8379-FA5CBC5F10D8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A46D95E8-2BF6-8B43-96BB-89638859A480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38839FE5-C535-5D4E-B9CF-0D53D6CF10A5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ight Triangle 529">
              <a:extLst>
                <a:ext uri="{FF2B5EF4-FFF2-40B4-BE49-F238E27FC236}">
                  <a16:creationId xmlns:a16="http://schemas.microsoft.com/office/drawing/2014/main" id="{3E785BC3-8279-5B4F-9AE7-CF5F9654674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4539010F-B556-254D-B7D0-B3655EA9A234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EF7BE13C-1E54-5E4D-B020-886A5001C6C8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FE0F92D5-1A82-524E-BAC4-BB4CD6A19C3F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1CACFA3F-728E-DE46-8B32-51C5AE3CA0F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5EDA007F-CBF1-A34A-8190-31ED0327A09E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2E00691C-2EC8-CA49-86A9-2E52DF1B231C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ECE674CF-6E53-DA44-B752-141F678BB06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8E69EBF3-F471-9543-A8CB-7D8CA3B46581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943EED13-E945-4F49-8883-6A2737853DD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ACCD9EE2-A0DC-864B-9ECF-53D2B04480DB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C33A0451-E602-C14C-93B9-ED8F0918A89B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E9565B89-66EE-CE40-A19E-3418DE3FE914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D463E2DD-BFB3-8E47-AC7B-A95515B6C22D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796B594A-458C-694B-967E-5E0FC6631D7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7201BE41-1F42-2447-B4A6-DA5D6BD94338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83712EEC-5AF3-524E-9CC7-9093CAB0570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5C9887E0-FFAB-0B44-8D04-FA2AEB580CDF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9CFA657-92EC-F140-AAAB-AD8C4D48F18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15E94E82-08B1-DD45-B9BC-D191A1BB513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B1B05285-BA06-0C41-AAA3-7738C1339B3F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D4E1B6A3-8051-514E-B54A-F2DCB6957CA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A6E81C89-BEE0-9640-93CF-833E30055F5F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454999CA-5C93-F844-9FA3-05AE36407DC6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F00F7465-8488-AB4A-BA8B-4B03C6FD552E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567D2B6B-1FF5-234E-8A44-D88B4DECFD8D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67A12292-DDB8-8B40-9B6F-23378F3B2A2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C17E9258-2C2C-EC48-B199-7E612D8E2545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058B9AB7-1182-6445-821D-501E33211FD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2440642C-665A-9847-8826-547A4CFECE60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0A64B35A-1D1D-7647-B734-5C5FACE074C1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507B6A52-FFD5-8547-8AE2-52BF731DA422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06C4C33D-4E7F-6A44-8F8F-A57D813EC3E7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7744FC1A-1C50-A440-9A4B-9CEC7BC8AA7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81D3CD4E-743A-494F-82CA-A7FA19CF69C0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86CAD960-5733-054D-BE9D-7DDBDCC6B9FB}"/>
              </a:ext>
            </a:extLst>
          </p:cNvPr>
          <p:cNvGrpSpPr/>
          <p:nvPr/>
        </p:nvGrpSpPr>
        <p:grpSpPr>
          <a:xfrm rot="20392131">
            <a:off x="2216165" y="1329615"/>
            <a:ext cx="674631" cy="93053"/>
            <a:chOff x="2850515" y="2977176"/>
            <a:chExt cx="2730765" cy="451824"/>
          </a:xfrm>
        </p:grpSpPr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A5B2F860-3993-9D40-9607-2A3DAEC5CBE0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3D2F57BE-7479-6A4D-82AC-5EFE4CD864DE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8181CD80-8BD1-2544-83A3-31A5FF06FBC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DE9CB9AA-ADB9-FF49-AD01-5863E7E83CAE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1EFEF1CC-9AA6-7544-8858-FB917C34D36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ight Triangle 570">
              <a:extLst>
                <a:ext uri="{FF2B5EF4-FFF2-40B4-BE49-F238E27FC236}">
                  <a16:creationId xmlns:a16="http://schemas.microsoft.com/office/drawing/2014/main" id="{50D48A66-2CD3-C34B-AA57-EAF60F83694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FC10BD96-8C65-6348-A232-FAD314EB6B32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E8706BA1-443A-6642-A3CC-DCB642412AC3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393E9952-895C-234C-9E9B-58F3CAE939E0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61FEDFFC-13F5-DC4E-96FD-B796DDAB8BF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383F934C-384A-A646-8C5F-9A2F0251EB8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3E782989-5F1E-BF42-A5FA-151467F3CAF0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55C714F7-3F92-5C4F-BC4B-4604C8C7388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401F1F6E-6C5B-9443-86E2-ED3B134C6B23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78B23023-6C1A-6A41-A8DB-5F30E9AF40E8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25AC1ACB-97F7-FA4A-B5A2-2F0629DCB7A6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27E9DB19-3E59-EB4A-8148-A54174CB66A8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43DADFE4-E77F-544F-9C95-2A67285C5E0D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F00F2D3D-BD8C-0B4B-A82B-20A48458AF2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A708A3A5-BF0F-DA40-8879-EBA3CB438219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208A2126-BFD7-ED4B-A05E-C0E93A953956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FB063FA4-6CF5-874B-B20F-8448D8D57615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17763344-4519-F441-9CDE-871B414D902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69E8B2F6-B0DF-AE4C-ABCB-2AE0BE47561C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A8FD13F7-737C-4040-9755-260B63998265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30DCD78-B09F-074F-AE3C-7DC2C9E8997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052669B9-1371-F64B-B3CC-C272D2D57A6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080CEDE0-38F0-2843-8024-D94C655CFCD0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F7CB3777-E76D-AE44-93C2-71F4E53ACACB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91C26E1E-6AED-2745-8885-BD8DD11ADFC5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EA5DFF7-60DD-E542-BAAB-BB102A2C1BFB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A566B21A-7C88-5F42-9EAB-61F261D85E8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DD9D060-080C-DE43-AD99-E3CF54C0E140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7E1EE9FC-8751-1646-AF51-BE10C415AEF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2E305822-98A8-0141-804D-F72B404974E9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9C6E1074-399C-EC43-B194-1A98CCA6701D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45281C62-6A01-D248-859B-4571CBADCABF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617B7D31-B11F-FA41-B00E-2EECD39EF906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A1B703D-A0D2-7D4C-A2BE-F0E9579255D1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35C7CF94-3154-A44F-BE1A-E7E57FF373DE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F6E49D80-1D59-BC40-80A2-68E705E25B38}"/>
              </a:ext>
            </a:extLst>
          </p:cNvPr>
          <p:cNvGrpSpPr/>
          <p:nvPr/>
        </p:nvGrpSpPr>
        <p:grpSpPr>
          <a:xfrm rot="20392131">
            <a:off x="2213956" y="1473114"/>
            <a:ext cx="674631" cy="93053"/>
            <a:chOff x="2850515" y="2977176"/>
            <a:chExt cx="2730765" cy="451824"/>
          </a:xfrm>
        </p:grpSpPr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414BBD87-D58D-6A48-A167-D616D4982BF0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6F24A395-476E-3846-B8F2-407E1D9C9F94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16F5722-1D90-254B-9CB5-FF61E0BFEA9F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C822C36E-285E-0D46-AFC7-340447E05F23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6E0ACA53-60A8-C34F-AE73-195B8B425424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ight Triangle 611">
              <a:extLst>
                <a:ext uri="{FF2B5EF4-FFF2-40B4-BE49-F238E27FC236}">
                  <a16:creationId xmlns:a16="http://schemas.microsoft.com/office/drawing/2014/main" id="{4EAA4EEA-6DCD-FE40-9B49-7ED19B74EB0D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89641898-AF54-4E4C-B152-FF5ACB9D16E3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F88BFEA-AC6C-9948-A6EA-7E65901FBE4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C2F7A49-8EB6-2546-94EE-A878CCD9FCB7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29DCDBFD-1FB1-4447-9230-EB547E575C1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98FACCD0-D7E5-0047-80C8-C7342AB999DC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2946CCC-01AC-9D4B-B549-6E1A104AD806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E2ECE33-0946-7242-B15E-7815B7960099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5173063-356D-964D-A42B-C1E3C9D46386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0564DA6D-89BB-FB42-AC2B-ACD8BE541D85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04F29916-2333-2B45-8DC1-5A91BB04D42A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F16F016C-2B64-3940-851A-E5497699BB5E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8B7EEB81-0C99-1B42-B74F-C494B0739F1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1D660606-C219-2C4C-9B19-19F40B781CE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71006D2A-369F-6F42-9E01-154BF2CE47B6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8093FC65-927D-4C41-A82F-B02D40ABEC8D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AFB4F62D-89E1-C142-BED3-B28E8DE23C2F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B4B4FFBC-B036-2C41-A42D-5D7A7CE5D530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F85E3A20-7646-6247-A85D-BCFC6C060E0D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C6A9F8AD-0ECA-484C-994B-D59897D2031F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20D8F75-0B4F-7B4F-89B2-E8EE039507B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3DD51DA2-057C-5746-A8FD-23C8AE377D01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C2753282-6091-E04D-9637-75CFFF615A3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52D0B10-BBB6-8645-A0F6-B07928735AD4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40199E98-38CA-A84B-A5FA-B1EDA5369092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6BBD52B8-3031-954D-B375-EDD6B62B19A8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7177F2A-F2F0-D04E-A12E-DEBA5EF82F4D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7E762E49-D658-DD4A-BB20-2E654EA46434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306CB8A6-7669-9B44-BA1F-2BAF6A3AD6C3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5F390B22-8CDD-514C-A168-1EAC732E77AC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4C1010C9-1CD4-AB4B-A89B-AF6B18A21062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821AFEE5-D082-1C4D-A35F-27827FD3BBF8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F787BFA9-13E8-2F48-BCF0-566BB166FE95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01987BE4-726A-5849-BFF2-EB3BD06F44F3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4DF4CAFA-647E-7A4F-8062-C4803C8A89F7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F6F19B9F-70F8-6440-93FA-46B66B57F7FC}"/>
              </a:ext>
            </a:extLst>
          </p:cNvPr>
          <p:cNvGrpSpPr/>
          <p:nvPr/>
        </p:nvGrpSpPr>
        <p:grpSpPr>
          <a:xfrm rot="20392131">
            <a:off x="2225552" y="1608749"/>
            <a:ext cx="674631" cy="93053"/>
            <a:chOff x="2850515" y="2977176"/>
            <a:chExt cx="2730765" cy="451824"/>
          </a:xfrm>
        </p:grpSpPr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6E13EAF1-AB2D-9148-AACE-EBAB2D1A1DA7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5D6C976F-1B92-9D49-B717-A4DD8109DB80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333CE658-DDCF-374B-B2CA-62716D04E92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1DE3FE17-E0A9-4C41-BD23-857B75DAE9E9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A9923D4E-2D24-F947-A927-2DB25860DDB0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ight Triangle 652">
              <a:extLst>
                <a:ext uri="{FF2B5EF4-FFF2-40B4-BE49-F238E27FC236}">
                  <a16:creationId xmlns:a16="http://schemas.microsoft.com/office/drawing/2014/main" id="{F74F7E2B-5631-0B4F-A64A-1AFE8B0BDD83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DC98705C-5E92-F442-8AB7-85AFA53976DC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1A31592C-F314-0447-8A58-3A0A6DD8C00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6B83FE7F-7B47-5746-8A91-F98589890F6D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709DEEC0-1E6B-DA45-9407-592DA7B4ED62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A07C96D2-3FCC-5D40-8392-B558FEDE235F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D32AA0C-BBED-5B4B-B894-C7E5E0DF40E4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C366D2A9-A5EA-B143-B08B-00732112420E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A5CE9731-48D7-8D4F-962E-4EB8A643135B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F3AB76FE-5872-7E45-B008-796EC4F68BBE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43DFFAEE-05AC-C44D-8A4E-FD41A5189B51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1FEBB3CB-2EFE-CC42-9752-B1148617B3F9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1880DDB5-E1DD-964B-ABCF-0B6FF264EBA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A2F6EC6D-9417-5D49-8A6B-BB05CD4E1E40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1F6FD22F-649A-D945-83FA-267F70A0FD5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5796DE8C-944E-F44E-AC12-77E4AAE5351F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E95CD3C0-1F9E-0B46-913E-BDD1D800648C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85A46ECE-8F6D-634F-8201-D8C093A5D58C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7E147833-B5AA-7749-9E7B-763DE9E9E4E6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48EA0E89-5A90-B04D-9BEB-01181B729148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7FEFA0BE-5E6A-B84E-95DD-3AE50FE2EC5D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C0C83704-DBF5-044E-87B0-69231420BBB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7D68EF59-FA0E-DB43-8772-24D7098CA02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E4469D98-DED0-BF40-9A81-31CE5792A5ED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592F2B7-39FB-D040-8E8B-35B7476E3DAB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FE279CEF-75B5-B047-99DB-350B29CC48AF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44C4656F-4DBA-704A-BB0E-DAE2EAE18F3B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DD3C101B-A61D-504F-8384-D9758417EA0E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F792C4A7-9A65-6F47-8B30-CCDF20B484BC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14D208CC-30FC-E04D-BD3D-D4AF51B0B9CE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E67B8DEE-454F-8247-899C-1ECCF7F0A72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33C90DE3-7B24-624E-966D-D5F7BDE4A4C4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C5A10056-8BC2-A847-B79B-47DEFB5D9128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0791366C-4CB8-FB47-A1C3-61170DBBB6F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3EB89D13-EBA3-FA4B-A830-14CE4F2D115C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0F32399C-117A-9E4B-A6FF-58A2A45F224E}"/>
              </a:ext>
            </a:extLst>
          </p:cNvPr>
          <p:cNvGrpSpPr/>
          <p:nvPr/>
        </p:nvGrpSpPr>
        <p:grpSpPr>
          <a:xfrm rot="20392131">
            <a:off x="2231347" y="1746209"/>
            <a:ext cx="674631" cy="93053"/>
            <a:chOff x="2850515" y="2977176"/>
            <a:chExt cx="2730765" cy="451824"/>
          </a:xfrm>
        </p:grpSpPr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F159D2E7-1B6A-EA4D-83D6-82D3A3822E7C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BBAC6FED-5A44-0743-B874-0F175CBADC6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C50A1162-556A-FB43-80A3-936D61FAFE3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881A17A5-E63D-FA42-8138-80CB3332AB77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8097644-C3FE-7A49-B7E4-00A241203ECF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ight Triangle 693">
              <a:extLst>
                <a:ext uri="{FF2B5EF4-FFF2-40B4-BE49-F238E27FC236}">
                  <a16:creationId xmlns:a16="http://schemas.microsoft.com/office/drawing/2014/main" id="{4EB7F982-61FA-AE46-9BF5-B6E79364A80B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0728582B-586F-9643-A880-A094F59B36A5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7F1E1321-D872-274A-BF00-5103745B602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AFDCB435-4B54-E14A-A71B-24C4E09F28DE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1BF98BBC-F7AF-3C4F-8E34-EC050F076457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C9E95454-0BC2-DE44-9545-D574B31BE208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90C51F40-6BEF-EF49-9A05-6413F1DC3693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6A3A2E72-907C-C94B-9E93-1D22E7A2B1B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8B75A14F-F830-584D-9006-EB2EE2A482FA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93E4BCAD-4968-014B-A62A-D7436EE70CE2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D731D8FA-9936-9648-B5F6-59A762BD7365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0E243C88-9D98-CA40-A990-4FFE3797231D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F3175A4B-8C00-6F44-BE4E-E66DF0E2A76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1305ECD1-16F9-DB44-8C45-53A9E594AFA4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BEA0A95D-21F6-9A4D-90F2-39D628CDB938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7948ACE8-6CCA-9E4C-ADAA-121AFCC90B24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51DD2CF8-C012-E949-9455-F61B6D471E84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687AC210-E0BF-694B-90F6-40E9D41A359B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140185A6-609B-B741-8EC2-62E772021EAE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BF4782A0-3828-D446-A4F3-82E74F2B173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16CE84B7-4D84-1148-8719-F4FFEECB684C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80A36D7A-EA3F-0D46-82F8-6173EDC86A8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B0E1943-B131-C940-8AC2-D72F7B3AE80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D9B29DE-D429-1D4B-B7A2-5EFA8EBE4233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EC1F27B9-00CB-9B48-8E72-CB825F9B289D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8CBDAEE0-EDA0-AD42-82A4-120E71861DD5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E9B6D543-DB25-5F44-98E5-B4B1D22C9D2F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C5873779-CF28-604B-AB83-3B89A6E6286B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F5DCAF60-BBE3-0B4D-A8E9-865D11A0AD78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8F952F49-FA93-1F4D-B0EE-EB5267AD9FF1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52541ED5-324E-B046-AB5B-967E3BF58C1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D8D39365-429E-524C-B13A-69A7AA15A863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3313CF4-9C31-6340-99C5-AD1E0A166A62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993F51A7-B72D-6143-98E7-A7F770AC11FF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66C54FF-15CB-B74E-A2D2-BD91F6394FDD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8B6EB5A9-A672-4347-BFB2-6CF91B6671F6}"/>
              </a:ext>
            </a:extLst>
          </p:cNvPr>
          <p:cNvGrpSpPr/>
          <p:nvPr/>
        </p:nvGrpSpPr>
        <p:grpSpPr>
          <a:xfrm rot="20392131">
            <a:off x="2231348" y="1885875"/>
            <a:ext cx="674631" cy="93053"/>
            <a:chOff x="2850515" y="2977176"/>
            <a:chExt cx="2730765" cy="451824"/>
          </a:xfrm>
        </p:grpSpPr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320A1FA5-7778-9544-A199-B6907F790E8A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61D9E7D6-1230-7E45-857D-F6E2EF2BFF3A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F93D4CC4-4D29-F147-9953-16C9DF1640B0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57571A05-FFE9-8F4A-9C97-DC744E2FC351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B1E58EF4-BB5C-7843-9AB9-EFFC685A075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ight Triangle 734">
              <a:extLst>
                <a:ext uri="{FF2B5EF4-FFF2-40B4-BE49-F238E27FC236}">
                  <a16:creationId xmlns:a16="http://schemas.microsoft.com/office/drawing/2014/main" id="{E4B44F0B-8255-9F4A-9D82-69351223C6FF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A6A5DD44-8A4F-B944-B1B6-9D94A41F6A97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58A739FF-D135-994A-BBD8-4E30A5474DC1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4A4498AA-1F96-584F-8589-3284058F3BAA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C66C3267-B25B-B84E-B7A5-DA522B13C58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54B7E8C1-E101-1F4D-842F-0C99E6DB6D6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66826E5B-CF85-0146-877C-5CEA97B899FA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9CDBF9B2-8160-E445-9CF3-79333A28FFF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6B4DE018-778F-DC4F-9718-F1D93649FF92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B29BF9DA-B83C-944A-B231-8C9ED0E580A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F78281EE-CB35-C348-B1EA-20650E44806F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92A15428-30B9-664D-BED4-0456BB8CDD37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7075B59F-9B1C-A646-81D9-87237AFFC21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1B0E45D1-083D-B94B-A621-8E1F86973069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B03C883D-67C4-4A43-BE80-8A61E899BF7B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74925360-17D5-FF48-B5A8-4D5D6A0EF442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5839BEE2-1740-234C-A22F-C04B410686E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E935D677-ADDF-9441-9B04-695B6083F3B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D18C706A-9144-174E-A7E0-CD0BA01541B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C24E60F3-CC73-6A48-B1D8-A6743BCA412C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EE38BA84-DF31-C94C-BE6F-7CEC381C8562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5105A56F-350D-1A41-BA9D-A8549B2F8A2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6762014-2A76-EF43-961D-9FFBEF016C53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2802D721-0F83-B64A-8799-3475E85722CA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35919C60-8101-334D-9F12-332A495BEAD8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CA5B0863-8A39-F64B-982A-9B4096A9026C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5298B1C3-D388-EE43-B6D3-370590BED671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8EA2647D-42CC-C145-96C2-C4FFE700F9D6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80540881-C7A5-FB4E-8BBF-A77421AF0B06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031AAA11-265C-8E44-86A2-1667921EDCFA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1888680A-F88A-C14E-A127-2D3771FDC82A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31B78A15-3C7D-AD4E-A8C6-6E3870261E6C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99B8F31A-9382-EF4F-8F74-E50F588B7CE4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14134F09-B146-7940-A10B-6C0BC8F09B38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FE25184B-238A-C543-9728-9C28666CD71A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5" name="Rettangolo 37">
            <a:extLst>
              <a:ext uri="{FF2B5EF4-FFF2-40B4-BE49-F238E27FC236}">
                <a16:creationId xmlns:a16="http://schemas.microsoft.com/office/drawing/2014/main" id="{B2F08A16-D5D6-564D-8E6A-CCBA9929BAFF}"/>
              </a:ext>
            </a:extLst>
          </p:cNvPr>
          <p:cNvSpPr/>
          <p:nvPr/>
        </p:nvSpPr>
        <p:spPr>
          <a:xfrm>
            <a:off x="400528" y="1864143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786" name="Rettangolo 37">
            <a:extLst>
              <a:ext uri="{FF2B5EF4-FFF2-40B4-BE49-F238E27FC236}">
                <a16:creationId xmlns:a16="http://schemas.microsoft.com/office/drawing/2014/main" id="{F78954A9-93AC-4C46-A09B-380F34DFAD91}"/>
              </a:ext>
            </a:extLst>
          </p:cNvPr>
          <p:cNvSpPr/>
          <p:nvPr/>
        </p:nvSpPr>
        <p:spPr>
          <a:xfrm>
            <a:off x="1780861" y="1517451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787" name="Rettangolo 37">
            <a:extLst>
              <a:ext uri="{FF2B5EF4-FFF2-40B4-BE49-F238E27FC236}">
                <a16:creationId xmlns:a16="http://schemas.microsoft.com/office/drawing/2014/main" id="{A6B7566D-A5A1-A44A-B549-AC1CE3C19A08}"/>
              </a:ext>
            </a:extLst>
          </p:cNvPr>
          <p:cNvSpPr/>
          <p:nvPr/>
        </p:nvSpPr>
        <p:spPr>
          <a:xfrm>
            <a:off x="1777103" y="1864143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801" name="Rectangle 800">
            <a:extLst>
              <a:ext uri="{FF2B5EF4-FFF2-40B4-BE49-F238E27FC236}">
                <a16:creationId xmlns:a16="http://schemas.microsoft.com/office/drawing/2014/main" id="{C91B632A-C062-3949-A0FA-C9CD63DFAEC8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G. Mauri et al., The Multi-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Blade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Boron-10-based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performance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focusing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reflectometer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(2020)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2001:02965).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Accepted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for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publ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in JINST.</a:t>
            </a:r>
          </a:p>
        </p:txBody>
      </p:sp>
      <p:cxnSp>
        <p:nvCxnSpPr>
          <p:cNvPr id="803" name="Straight Connector 802">
            <a:extLst>
              <a:ext uri="{FF2B5EF4-FFF2-40B4-BE49-F238E27FC236}">
                <a16:creationId xmlns:a16="http://schemas.microsoft.com/office/drawing/2014/main" id="{CA3CCA45-A557-9C41-BEAA-982059778005}"/>
              </a:ext>
            </a:extLst>
          </p:cNvPr>
          <p:cNvCxnSpPr>
            <a:cxnSpLocks/>
          </p:cNvCxnSpPr>
          <p:nvPr/>
        </p:nvCxnSpPr>
        <p:spPr>
          <a:xfrm>
            <a:off x="8411793" y="341007"/>
            <a:ext cx="0" cy="2449901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6" name="Group 805">
            <a:extLst>
              <a:ext uri="{FF2B5EF4-FFF2-40B4-BE49-F238E27FC236}">
                <a16:creationId xmlns:a16="http://schemas.microsoft.com/office/drawing/2014/main" id="{8C323A32-CA23-2844-9215-B1EB1F21D4D2}"/>
              </a:ext>
            </a:extLst>
          </p:cNvPr>
          <p:cNvGrpSpPr/>
          <p:nvPr/>
        </p:nvGrpSpPr>
        <p:grpSpPr>
          <a:xfrm rot="20392131">
            <a:off x="8878586" y="2022869"/>
            <a:ext cx="2730765" cy="451824"/>
            <a:chOff x="2850515" y="2977176"/>
            <a:chExt cx="2730765" cy="451824"/>
          </a:xfrm>
        </p:grpSpPr>
        <p:sp>
          <p:nvSpPr>
            <p:cNvPr id="807" name="Rectangle 806">
              <a:extLst>
                <a:ext uri="{FF2B5EF4-FFF2-40B4-BE49-F238E27FC236}">
                  <a16:creationId xmlns:a16="http://schemas.microsoft.com/office/drawing/2014/main" id="{719909E8-ABE6-D048-840C-89D413B43761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>
              <a:extLst>
                <a:ext uri="{FF2B5EF4-FFF2-40B4-BE49-F238E27FC236}">
                  <a16:creationId xmlns:a16="http://schemas.microsoft.com/office/drawing/2014/main" id="{52C55A6B-F034-5345-895C-234F12E0D934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Oval 808">
              <a:extLst>
                <a:ext uri="{FF2B5EF4-FFF2-40B4-BE49-F238E27FC236}">
                  <a16:creationId xmlns:a16="http://schemas.microsoft.com/office/drawing/2014/main" id="{B03B7C8A-1E8F-824E-BB30-61A9BA2D2B7B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EC52DE76-612C-4243-8300-FD5E77549F54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08895DA7-1475-B64C-8E81-A3504F94F9B4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ight Triangle 1039">
              <a:extLst>
                <a:ext uri="{FF2B5EF4-FFF2-40B4-BE49-F238E27FC236}">
                  <a16:creationId xmlns:a16="http://schemas.microsoft.com/office/drawing/2014/main" id="{06797982-5EE3-9640-9388-C2F57C8F3A03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Freeform 1040">
              <a:extLst>
                <a:ext uri="{FF2B5EF4-FFF2-40B4-BE49-F238E27FC236}">
                  <a16:creationId xmlns:a16="http://schemas.microsoft.com/office/drawing/2014/main" id="{43541957-FC67-2A42-84EC-7C8C2477EBD6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07DBCA24-5E1E-3047-B067-1262870574D8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33C94DFB-B5C1-024B-AFF2-7E89BD85E8BF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C0083184-E085-694E-A68F-9A8C8BB26EBF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5CEE6A89-F75A-304F-BC68-8BC0EAEFA57E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B93F666D-00D1-FF41-8321-DC0AC0900910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B8113A3D-C786-714E-8442-1E0BC8ECD9EA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Oval 1047">
              <a:extLst>
                <a:ext uri="{FF2B5EF4-FFF2-40B4-BE49-F238E27FC236}">
                  <a16:creationId xmlns:a16="http://schemas.microsoft.com/office/drawing/2014/main" id="{B555FC8C-CBF2-024F-A329-AFE38E6A0593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Oval 1048">
              <a:extLst>
                <a:ext uri="{FF2B5EF4-FFF2-40B4-BE49-F238E27FC236}">
                  <a16:creationId xmlns:a16="http://schemas.microsoft.com/office/drawing/2014/main" id="{11E22235-79EA-334A-B625-C8F32642414E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Oval 1049">
              <a:extLst>
                <a:ext uri="{FF2B5EF4-FFF2-40B4-BE49-F238E27FC236}">
                  <a16:creationId xmlns:a16="http://schemas.microsoft.com/office/drawing/2014/main" id="{37C9E240-0AD1-2148-A3D1-A10BC1F8174D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Oval 1050">
              <a:extLst>
                <a:ext uri="{FF2B5EF4-FFF2-40B4-BE49-F238E27FC236}">
                  <a16:creationId xmlns:a16="http://schemas.microsoft.com/office/drawing/2014/main" id="{6F42301F-0A60-E34E-ACEC-38DE535BB3FE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Oval 1051">
              <a:extLst>
                <a:ext uri="{FF2B5EF4-FFF2-40B4-BE49-F238E27FC236}">
                  <a16:creationId xmlns:a16="http://schemas.microsoft.com/office/drawing/2014/main" id="{B9FF6E87-1D4B-7E49-8050-279D89DD0E27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Oval 1052">
              <a:extLst>
                <a:ext uri="{FF2B5EF4-FFF2-40B4-BE49-F238E27FC236}">
                  <a16:creationId xmlns:a16="http://schemas.microsoft.com/office/drawing/2014/main" id="{21AD7EB9-011A-4C40-A68C-2A92485D0DA2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Oval 1053">
              <a:extLst>
                <a:ext uri="{FF2B5EF4-FFF2-40B4-BE49-F238E27FC236}">
                  <a16:creationId xmlns:a16="http://schemas.microsoft.com/office/drawing/2014/main" id="{021B7199-6CB0-A24E-A98E-267CC327A9F0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Oval 1054">
              <a:extLst>
                <a:ext uri="{FF2B5EF4-FFF2-40B4-BE49-F238E27FC236}">
                  <a16:creationId xmlns:a16="http://schemas.microsoft.com/office/drawing/2014/main" id="{CA59D03B-918B-5F4B-8A75-F567C4105FE4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Oval 1055">
              <a:extLst>
                <a:ext uri="{FF2B5EF4-FFF2-40B4-BE49-F238E27FC236}">
                  <a16:creationId xmlns:a16="http://schemas.microsoft.com/office/drawing/2014/main" id="{B06DD2E1-D1AB-D745-AB68-E4372A1B0D5F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Oval 1056">
              <a:extLst>
                <a:ext uri="{FF2B5EF4-FFF2-40B4-BE49-F238E27FC236}">
                  <a16:creationId xmlns:a16="http://schemas.microsoft.com/office/drawing/2014/main" id="{D483C76E-FA71-5B4C-897D-8D6F5C907595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Oval 1057">
              <a:extLst>
                <a:ext uri="{FF2B5EF4-FFF2-40B4-BE49-F238E27FC236}">
                  <a16:creationId xmlns:a16="http://schemas.microsoft.com/office/drawing/2014/main" id="{4F5BA39E-5BA5-1542-9D41-44E5529127AC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Oval 1058">
              <a:extLst>
                <a:ext uri="{FF2B5EF4-FFF2-40B4-BE49-F238E27FC236}">
                  <a16:creationId xmlns:a16="http://schemas.microsoft.com/office/drawing/2014/main" id="{D9853D59-DD4F-7549-B172-3A71AE49A2C2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Oval 1059">
              <a:extLst>
                <a:ext uri="{FF2B5EF4-FFF2-40B4-BE49-F238E27FC236}">
                  <a16:creationId xmlns:a16="http://schemas.microsoft.com/office/drawing/2014/main" id="{278E72CF-DB78-6E4B-98E0-C44BB30230CF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A9161184-9BF0-204A-A3F0-B815C0E2A759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BDFD374A-1C8F-5947-9ACF-DC289B387465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2546D00D-B2E1-1A47-BD2A-1BE8AC189E2C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640AA909-1324-404F-9C91-68BE8D32A630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26A9962F-EC72-BB4B-B218-A02F9667205D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0064B89B-018A-2049-9ABA-138EF5CDD509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569D0532-D425-204A-93F0-4B322FC31A52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Oval 1067">
              <a:extLst>
                <a:ext uri="{FF2B5EF4-FFF2-40B4-BE49-F238E27FC236}">
                  <a16:creationId xmlns:a16="http://schemas.microsoft.com/office/drawing/2014/main" id="{07CBA164-C559-8F46-825E-BE6ACC4D8842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Oval 1068">
              <a:extLst>
                <a:ext uri="{FF2B5EF4-FFF2-40B4-BE49-F238E27FC236}">
                  <a16:creationId xmlns:a16="http://schemas.microsoft.com/office/drawing/2014/main" id="{1A3AD84C-C3BB-974E-8581-5F5087B8AFD1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03B1011E-CD44-DE4C-BCE1-4D651A67AFEC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Oval 1070">
              <a:extLst>
                <a:ext uri="{FF2B5EF4-FFF2-40B4-BE49-F238E27FC236}">
                  <a16:creationId xmlns:a16="http://schemas.microsoft.com/office/drawing/2014/main" id="{6225FF7E-FE04-734B-A44F-3D993C9BCC22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30101FDB-2BC1-C944-B27A-5DF9A12BE6AC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Oval 1072">
              <a:extLst>
                <a:ext uri="{FF2B5EF4-FFF2-40B4-BE49-F238E27FC236}">
                  <a16:creationId xmlns:a16="http://schemas.microsoft.com/office/drawing/2014/main" id="{C0F60C1D-A1BD-F543-A5C5-9782EAE07695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Oval 1073">
              <a:extLst>
                <a:ext uri="{FF2B5EF4-FFF2-40B4-BE49-F238E27FC236}">
                  <a16:creationId xmlns:a16="http://schemas.microsoft.com/office/drawing/2014/main" id="{10F118B0-D16F-324E-B662-07A71BBDEDE8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3917F931-153B-BC4B-B6E2-D32638D3228E}"/>
              </a:ext>
            </a:extLst>
          </p:cNvPr>
          <p:cNvGrpSpPr/>
          <p:nvPr/>
        </p:nvGrpSpPr>
        <p:grpSpPr>
          <a:xfrm rot="20392131">
            <a:off x="8866377" y="1361963"/>
            <a:ext cx="2730765" cy="451824"/>
            <a:chOff x="2850515" y="2977176"/>
            <a:chExt cx="2730765" cy="451824"/>
          </a:xfrm>
        </p:grpSpPr>
        <p:sp>
          <p:nvSpPr>
            <p:cNvPr id="1076" name="Rectangle 1075">
              <a:extLst>
                <a:ext uri="{FF2B5EF4-FFF2-40B4-BE49-F238E27FC236}">
                  <a16:creationId xmlns:a16="http://schemas.microsoft.com/office/drawing/2014/main" id="{720E02EB-D2D0-124C-9B8F-E972AAACC763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>
              <a:extLst>
                <a:ext uri="{FF2B5EF4-FFF2-40B4-BE49-F238E27FC236}">
                  <a16:creationId xmlns:a16="http://schemas.microsoft.com/office/drawing/2014/main" id="{5886DB39-82C7-AB4A-A706-32BE2F3B8C41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Oval 1077">
              <a:extLst>
                <a:ext uri="{FF2B5EF4-FFF2-40B4-BE49-F238E27FC236}">
                  <a16:creationId xmlns:a16="http://schemas.microsoft.com/office/drawing/2014/main" id="{32AC2BB3-65F9-484F-8329-4BCC583C87BD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Oval 1078">
              <a:extLst>
                <a:ext uri="{FF2B5EF4-FFF2-40B4-BE49-F238E27FC236}">
                  <a16:creationId xmlns:a16="http://schemas.microsoft.com/office/drawing/2014/main" id="{8E4B992C-31E6-1549-BF89-19036A31FAA6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6B9EF3C2-8337-2C44-B70C-F8310CCBF9BE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ight Triangle 1080">
              <a:extLst>
                <a:ext uri="{FF2B5EF4-FFF2-40B4-BE49-F238E27FC236}">
                  <a16:creationId xmlns:a16="http://schemas.microsoft.com/office/drawing/2014/main" id="{0A66FAFD-6AFE-D743-9178-AAA59AD4F862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Freeform 1081">
              <a:extLst>
                <a:ext uri="{FF2B5EF4-FFF2-40B4-BE49-F238E27FC236}">
                  <a16:creationId xmlns:a16="http://schemas.microsoft.com/office/drawing/2014/main" id="{860E417A-F904-6348-8F97-3E78F88EA950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Oval 1082">
              <a:extLst>
                <a:ext uri="{FF2B5EF4-FFF2-40B4-BE49-F238E27FC236}">
                  <a16:creationId xmlns:a16="http://schemas.microsoft.com/office/drawing/2014/main" id="{08BD78DE-66E2-2144-B7F4-7B2E1F745059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0CBE94A8-7CEF-5A48-B43A-4B9985C72307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Oval 1084">
              <a:extLst>
                <a:ext uri="{FF2B5EF4-FFF2-40B4-BE49-F238E27FC236}">
                  <a16:creationId xmlns:a16="http://schemas.microsoft.com/office/drawing/2014/main" id="{C08AD46B-C757-904F-8DEE-444E1B2A0629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Oval 1085">
              <a:extLst>
                <a:ext uri="{FF2B5EF4-FFF2-40B4-BE49-F238E27FC236}">
                  <a16:creationId xmlns:a16="http://schemas.microsoft.com/office/drawing/2014/main" id="{16DE13EF-FCAB-5946-AC34-405B215B345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Oval 1086">
              <a:extLst>
                <a:ext uri="{FF2B5EF4-FFF2-40B4-BE49-F238E27FC236}">
                  <a16:creationId xmlns:a16="http://schemas.microsoft.com/office/drawing/2014/main" id="{2209C657-9561-424D-88E1-B18C678657DB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Oval 1087">
              <a:extLst>
                <a:ext uri="{FF2B5EF4-FFF2-40B4-BE49-F238E27FC236}">
                  <a16:creationId xmlns:a16="http://schemas.microsoft.com/office/drawing/2014/main" id="{09A5EAEF-28DA-DA42-9C42-52771EA68C14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Oval 1088">
              <a:extLst>
                <a:ext uri="{FF2B5EF4-FFF2-40B4-BE49-F238E27FC236}">
                  <a16:creationId xmlns:a16="http://schemas.microsoft.com/office/drawing/2014/main" id="{33F29BC3-0478-8D45-9793-E251F31436DA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65FF0EE4-CF70-DF4A-A6AF-7F9B115891DC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Oval 1090">
              <a:extLst>
                <a:ext uri="{FF2B5EF4-FFF2-40B4-BE49-F238E27FC236}">
                  <a16:creationId xmlns:a16="http://schemas.microsoft.com/office/drawing/2014/main" id="{A5E752B9-0532-DC4D-AD0E-02E1601E6678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7791FA3A-C9D0-4C49-A9FA-87B2BA20195A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Oval 1092">
              <a:extLst>
                <a:ext uri="{FF2B5EF4-FFF2-40B4-BE49-F238E27FC236}">
                  <a16:creationId xmlns:a16="http://schemas.microsoft.com/office/drawing/2014/main" id="{730C9765-30EF-C84F-A086-B668C87017F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Oval 1093">
              <a:extLst>
                <a:ext uri="{FF2B5EF4-FFF2-40B4-BE49-F238E27FC236}">
                  <a16:creationId xmlns:a16="http://schemas.microsoft.com/office/drawing/2014/main" id="{1DC645D3-C190-B44D-877C-1A653314D8CC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Oval 1094">
              <a:extLst>
                <a:ext uri="{FF2B5EF4-FFF2-40B4-BE49-F238E27FC236}">
                  <a16:creationId xmlns:a16="http://schemas.microsoft.com/office/drawing/2014/main" id="{778C131E-B888-0045-AA30-FB72A5BBBCBD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Oval 1095">
              <a:extLst>
                <a:ext uri="{FF2B5EF4-FFF2-40B4-BE49-F238E27FC236}">
                  <a16:creationId xmlns:a16="http://schemas.microsoft.com/office/drawing/2014/main" id="{5085CBEA-119A-3948-ABEE-D6F23B46E5B6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Oval 1096">
              <a:extLst>
                <a:ext uri="{FF2B5EF4-FFF2-40B4-BE49-F238E27FC236}">
                  <a16:creationId xmlns:a16="http://schemas.microsoft.com/office/drawing/2014/main" id="{23FB5DF8-E3A6-3647-8A91-CBEA8042FF90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Oval 1097">
              <a:extLst>
                <a:ext uri="{FF2B5EF4-FFF2-40B4-BE49-F238E27FC236}">
                  <a16:creationId xmlns:a16="http://schemas.microsoft.com/office/drawing/2014/main" id="{A8CA2CAC-C612-9044-85FD-9922DAE888EC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0734D1DA-1EB9-1447-9AA3-29407A10A37A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D8BEA62B-E352-784A-8F43-E3DB05D9BFB2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Oval 1100">
              <a:extLst>
                <a:ext uri="{FF2B5EF4-FFF2-40B4-BE49-F238E27FC236}">
                  <a16:creationId xmlns:a16="http://schemas.microsoft.com/office/drawing/2014/main" id="{0D4C5835-F254-7546-9913-341667B18883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40273199-8A72-B141-8776-2468538ECB4F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9D16046A-825E-FB48-94E7-1809FB574F7B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Oval 1103">
              <a:extLst>
                <a:ext uri="{FF2B5EF4-FFF2-40B4-BE49-F238E27FC236}">
                  <a16:creationId xmlns:a16="http://schemas.microsoft.com/office/drawing/2014/main" id="{5F19412A-2C19-C349-B5D0-DAFCD7659CBE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Oval 1104">
              <a:extLst>
                <a:ext uri="{FF2B5EF4-FFF2-40B4-BE49-F238E27FC236}">
                  <a16:creationId xmlns:a16="http://schemas.microsoft.com/office/drawing/2014/main" id="{2C01A5F9-30D2-F14B-BB23-3413D8BABCB7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Oval 1105">
              <a:extLst>
                <a:ext uri="{FF2B5EF4-FFF2-40B4-BE49-F238E27FC236}">
                  <a16:creationId xmlns:a16="http://schemas.microsoft.com/office/drawing/2014/main" id="{30346F73-6370-6F41-949B-98876138C225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Oval 1106">
              <a:extLst>
                <a:ext uri="{FF2B5EF4-FFF2-40B4-BE49-F238E27FC236}">
                  <a16:creationId xmlns:a16="http://schemas.microsoft.com/office/drawing/2014/main" id="{82ED9569-5E0C-0745-9B91-03713144D24C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Oval 1107">
              <a:extLst>
                <a:ext uri="{FF2B5EF4-FFF2-40B4-BE49-F238E27FC236}">
                  <a16:creationId xmlns:a16="http://schemas.microsoft.com/office/drawing/2014/main" id="{361A7F47-3D0D-A447-85D0-BED093A1BDCF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Oval 1108">
              <a:extLst>
                <a:ext uri="{FF2B5EF4-FFF2-40B4-BE49-F238E27FC236}">
                  <a16:creationId xmlns:a16="http://schemas.microsoft.com/office/drawing/2014/main" id="{FCB783E7-1656-FF47-8941-5B446C07B32E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Oval 1109">
              <a:extLst>
                <a:ext uri="{FF2B5EF4-FFF2-40B4-BE49-F238E27FC236}">
                  <a16:creationId xmlns:a16="http://schemas.microsoft.com/office/drawing/2014/main" id="{A1615A3F-9687-A34D-A5BD-0B653F910FAD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Oval 1110">
              <a:extLst>
                <a:ext uri="{FF2B5EF4-FFF2-40B4-BE49-F238E27FC236}">
                  <a16:creationId xmlns:a16="http://schemas.microsoft.com/office/drawing/2014/main" id="{E437B4DD-8F56-CB4E-9D19-D1A31CACE734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Oval 1111">
              <a:extLst>
                <a:ext uri="{FF2B5EF4-FFF2-40B4-BE49-F238E27FC236}">
                  <a16:creationId xmlns:a16="http://schemas.microsoft.com/office/drawing/2014/main" id="{59B81945-CFFC-2946-8B5C-1D8FC47E09A1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Oval 1112">
              <a:extLst>
                <a:ext uri="{FF2B5EF4-FFF2-40B4-BE49-F238E27FC236}">
                  <a16:creationId xmlns:a16="http://schemas.microsoft.com/office/drawing/2014/main" id="{A04402A2-3D15-9F4C-A7AF-4479113C1C29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Oval 1113">
              <a:extLst>
                <a:ext uri="{FF2B5EF4-FFF2-40B4-BE49-F238E27FC236}">
                  <a16:creationId xmlns:a16="http://schemas.microsoft.com/office/drawing/2014/main" id="{8931DC7A-D15A-7D44-9FEC-B4D163D451EC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643788BF-D4D8-894B-9ED3-5B44292248DC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6" name="Group 1115">
            <a:extLst>
              <a:ext uri="{FF2B5EF4-FFF2-40B4-BE49-F238E27FC236}">
                <a16:creationId xmlns:a16="http://schemas.microsoft.com/office/drawing/2014/main" id="{EF2FB2FA-0203-0A4B-B7AE-9DDC23831C13}"/>
              </a:ext>
            </a:extLst>
          </p:cNvPr>
          <p:cNvGrpSpPr/>
          <p:nvPr/>
        </p:nvGrpSpPr>
        <p:grpSpPr>
          <a:xfrm rot="20392131">
            <a:off x="8889225" y="703161"/>
            <a:ext cx="2730765" cy="451824"/>
            <a:chOff x="2850515" y="2977176"/>
            <a:chExt cx="2730765" cy="451824"/>
          </a:xfrm>
        </p:grpSpPr>
        <p:sp>
          <p:nvSpPr>
            <p:cNvPr id="1117" name="Rectangle 1116">
              <a:extLst>
                <a:ext uri="{FF2B5EF4-FFF2-40B4-BE49-F238E27FC236}">
                  <a16:creationId xmlns:a16="http://schemas.microsoft.com/office/drawing/2014/main" id="{600F1896-6131-3549-A5C9-08DD21DD7A5C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117">
              <a:extLst>
                <a:ext uri="{FF2B5EF4-FFF2-40B4-BE49-F238E27FC236}">
                  <a16:creationId xmlns:a16="http://schemas.microsoft.com/office/drawing/2014/main" id="{F907EE46-95B5-D54E-A205-EF31620F562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Oval 1118">
              <a:extLst>
                <a:ext uri="{FF2B5EF4-FFF2-40B4-BE49-F238E27FC236}">
                  <a16:creationId xmlns:a16="http://schemas.microsoft.com/office/drawing/2014/main" id="{5D7B1500-466A-8646-8248-CADBE2B0942B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Oval 1119">
              <a:extLst>
                <a:ext uri="{FF2B5EF4-FFF2-40B4-BE49-F238E27FC236}">
                  <a16:creationId xmlns:a16="http://schemas.microsoft.com/office/drawing/2014/main" id="{73264B6C-4290-5D4F-A196-2E099F480CF0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Oval 1120">
              <a:extLst>
                <a:ext uri="{FF2B5EF4-FFF2-40B4-BE49-F238E27FC236}">
                  <a16:creationId xmlns:a16="http://schemas.microsoft.com/office/drawing/2014/main" id="{5A28D50E-90C7-8449-8464-58FE1BCF1CE8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Right Triangle 1121">
              <a:extLst>
                <a:ext uri="{FF2B5EF4-FFF2-40B4-BE49-F238E27FC236}">
                  <a16:creationId xmlns:a16="http://schemas.microsoft.com/office/drawing/2014/main" id="{74BC944C-11B9-4348-81F3-F51BEC52B9DF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Freeform 1122">
              <a:extLst>
                <a:ext uri="{FF2B5EF4-FFF2-40B4-BE49-F238E27FC236}">
                  <a16:creationId xmlns:a16="http://schemas.microsoft.com/office/drawing/2014/main" id="{10A01DB3-8564-4848-B001-0C0BB50048D8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Oval 1123">
              <a:extLst>
                <a:ext uri="{FF2B5EF4-FFF2-40B4-BE49-F238E27FC236}">
                  <a16:creationId xmlns:a16="http://schemas.microsoft.com/office/drawing/2014/main" id="{C29F82C4-1435-5049-8E10-DBC4B7BD279C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Oval 1124">
              <a:extLst>
                <a:ext uri="{FF2B5EF4-FFF2-40B4-BE49-F238E27FC236}">
                  <a16:creationId xmlns:a16="http://schemas.microsoft.com/office/drawing/2014/main" id="{9142158A-2C97-E948-832E-A97129974185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Oval 1125">
              <a:extLst>
                <a:ext uri="{FF2B5EF4-FFF2-40B4-BE49-F238E27FC236}">
                  <a16:creationId xmlns:a16="http://schemas.microsoft.com/office/drawing/2014/main" id="{52ABDBCA-315C-174F-9662-E49A38C7710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Oval 1126">
              <a:extLst>
                <a:ext uri="{FF2B5EF4-FFF2-40B4-BE49-F238E27FC236}">
                  <a16:creationId xmlns:a16="http://schemas.microsoft.com/office/drawing/2014/main" id="{6F3D7985-8B3D-7B42-8246-D5471CB45BD9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Oval 1127">
              <a:extLst>
                <a:ext uri="{FF2B5EF4-FFF2-40B4-BE49-F238E27FC236}">
                  <a16:creationId xmlns:a16="http://schemas.microsoft.com/office/drawing/2014/main" id="{3D0A5CE6-227F-E24D-A003-1E9E0DE7B410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Oval 1128">
              <a:extLst>
                <a:ext uri="{FF2B5EF4-FFF2-40B4-BE49-F238E27FC236}">
                  <a16:creationId xmlns:a16="http://schemas.microsoft.com/office/drawing/2014/main" id="{798DBDBC-AAA3-744C-A293-969A28ECE31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Oval 1129">
              <a:extLst>
                <a:ext uri="{FF2B5EF4-FFF2-40B4-BE49-F238E27FC236}">
                  <a16:creationId xmlns:a16="http://schemas.microsoft.com/office/drawing/2014/main" id="{BAACC85F-83D6-2645-A958-82485AC95D2F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Oval 1130">
              <a:extLst>
                <a:ext uri="{FF2B5EF4-FFF2-40B4-BE49-F238E27FC236}">
                  <a16:creationId xmlns:a16="http://schemas.microsoft.com/office/drawing/2014/main" id="{073AA931-F796-974C-B05C-63F49F43A6D8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Oval 1131">
              <a:extLst>
                <a:ext uri="{FF2B5EF4-FFF2-40B4-BE49-F238E27FC236}">
                  <a16:creationId xmlns:a16="http://schemas.microsoft.com/office/drawing/2014/main" id="{0DE44505-F1EB-3245-B00B-EED104F9B8CB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Oval 1132">
              <a:extLst>
                <a:ext uri="{FF2B5EF4-FFF2-40B4-BE49-F238E27FC236}">
                  <a16:creationId xmlns:a16="http://schemas.microsoft.com/office/drawing/2014/main" id="{7E2CE5DF-6B06-D045-AF87-2817B9B5D2CA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Oval 1133">
              <a:extLst>
                <a:ext uri="{FF2B5EF4-FFF2-40B4-BE49-F238E27FC236}">
                  <a16:creationId xmlns:a16="http://schemas.microsoft.com/office/drawing/2014/main" id="{328A0EA0-7D71-8646-88F5-038DFBFADFC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BEBA2FB8-762C-F646-8747-8DCBA5FF1DE8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B6C64964-6E27-C340-8C29-47F4D7434F23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Oval 1136">
              <a:extLst>
                <a:ext uri="{FF2B5EF4-FFF2-40B4-BE49-F238E27FC236}">
                  <a16:creationId xmlns:a16="http://schemas.microsoft.com/office/drawing/2014/main" id="{BA4465E5-D077-CB41-BDDE-CAA9A951B5D0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Oval 1137">
              <a:extLst>
                <a:ext uri="{FF2B5EF4-FFF2-40B4-BE49-F238E27FC236}">
                  <a16:creationId xmlns:a16="http://schemas.microsoft.com/office/drawing/2014/main" id="{39AB6795-90A9-0740-B774-03D81424E71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Oval 1138">
              <a:extLst>
                <a:ext uri="{FF2B5EF4-FFF2-40B4-BE49-F238E27FC236}">
                  <a16:creationId xmlns:a16="http://schemas.microsoft.com/office/drawing/2014/main" id="{CF77C48D-3C6B-014C-A8F2-6AFC5E2CF253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Oval 1139">
              <a:extLst>
                <a:ext uri="{FF2B5EF4-FFF2-40B4-BE49-F238E27FC236}">
                  <a16:creationId xmlns:a16="http://schemas.microsoft.com/office/drawing/2014/main" id="{5B872272-34FB-2241-8D8F-36BA5BDF4D01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Oval 1140">
              <a:extLst>
                <a:ext uri="{FF2B5EF4-FFF2-40B4-BE49-F238E27FC236}">
                  <a16:creationId xmlns:a16="http://schemas.microsoft.com/office/drawing/2014/main" id="{E76920B5-7825-EE40-9169-E319F398D572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Oval 1141">
              <a:extLst>
                <a:ext uri="{FF2B5EF4-FFF2-40B4-BE49-F238E27FC236}">
                  <a16:creationId xmlns:a16="http://schemas.microsoft.com/office/drawing/2014/main" id="{9A59BE5A-8785-FF4E-90F1-9BCB0BA474F7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Oval 1142">
              <a:extLst>
                <a:ext uri="{FF2B5EF4-FFF2-40B4-BE49-F238E27FC236}">
                  <a16:creationId xmlns:a16="http://schemas.microsoft.com/office/drawing/2014/main" id="{32B8AAE6-D3CA-684B-8E48-93C4C023A105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Oval 1143">
              <a:extLst>
                <a:ext uri="{FF2B5EF4-FFF2-40B4-BE49-F238E27FC236}">
                  <a16:creationId xmlns:a16="http://schemas.microsoft.com/office/drawing/2014/main" id="{B0F2511C-345A-4A49-B3EE-A3BF79E373EA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Oval 1144">
              <a:extLst>
                <a:ext uri="{FF2B5EF4-FFF2-40B4-BE49-F238E27FC236}">
                  <a16:creationId xmlns:a16="http://schemas.microsoft.com/office/drawing/2014/main" id="{8864C1C5-4C01-D34E-A761-EA717DDC210B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Oval 1145">
              <a:extLst>
                <a:ext uri="{FF2B5EF4-FFF2-40B4-BE49-F238E27FC236}">
                  <a16:creationId xmlns:a16="http://schemas.microsoft.com/office/drawing/2014/main" id="{9F9CEEBF-D8A1-174B-BC58-9847EA32B9D8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Oval 1146">
              <a:extLst>
                <a:ext uri="{FF2B5EF4-FFF2-40B4-BE49-F238E27FC236}">
                  <a16:creationId xmlns:a16="http://schemas.microsoft.com/office/drawing/2014/main" id="{1C34EC21-5B64-5045-B34C-A0B6474D22D4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Oval 1147">
              <a:extLst>
                <a:ext uri="{FF2B5EF4-FFF2-40B4-BE49-F238E27FC236}">
                  <a16:creationId xmlns:a16="http://schemas.microsoft.com/office/drawing/2014/main" id="{6CFCB4A1-3E26-3749-85B6-EB43B9ADD074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Oval 1148">
              <a:extLst>
                <a:ext uri="{FF2B5EF4-FFF2-40B4-BE49-F238E27FC236}">
                  <a16:creationId xmlns:a16="http://schemas.microsoft.com/office/drawing/2014/main" id="{5B4F7CE3-E246-FD4C-8CEB-6CED1C7D2DD8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Oval 1149">
              <a:extLst>
                <a:ext uri="{FF2B5EF4-FFF2-40B4-BE49-F238E27FC236}">
                  <a16:creationId xmlns:a16="http://schemas.microsoft.com/office/drawing/2014/main" id="{EC645CC0-736C-BD4F-8084-E5B0E4AF6ADA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Oval 1150">
              <a:extLst>
                <a:ext uri="{FF2B5EF4-FFF2-40B4-BE49-F238E27FC236}">
                  <a16:creationId xmlns:a16="http://schemas.microsoft.com/office/drawing/2014/main" id="{BC16E46E-9206-044D-AA54-CB5126783073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Oval 1151">
              <a:extLst>
                <a:ext uri="{FF2B5EF4-FFF2-40B4-BE49-F238E27FC236}">
                  <a16:creationId xmlns:a16="http://schemas.microsoft.com/office/drawing/2014/main" id="{9F11966E-70AB-6B47-850F-6F4CFADC0352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Oval 1152">
              <a:extLst>
                <a:ext uri="{FF2B5EF4-FFF2-40B4-BE49-F238E27FC236}">
                  <a16:creationId xmlns:a16="http://schemas.microsoft.com/office/drawing/2014/main" id="{5F158C0D-4062-AE4D-8FC4-6C9BC086572C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Oval 1153">
              <a:extLst>
                <a:ext uri="{FF2B5EF4-FFF2-40B4-BE49-F238E27FC236}">
                  <a16:creationId xmlns:a16="http://schemas.microsoft.com/office/drawing/2014/main" id="{3D98AB34-F8EC-AB4F-879C-CAFED7F496E0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Oval 1154">
              <a:extLst>
                <a:ext uri="{FF2B5EF4-FFF2-40B4-BE49-F238E27FC236}">
                  <a16:creationId xmlns:a16="http://schemas.microsoft.com/office/drawing/2014/main" id="{395DF668-4A7A-2B41-BEB5-07D1A09E09B5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Oval 1155">
              <a:extLst>
                <a:ext uri="{FF2B5EF4-FFF2-40B4-BE49-F238E27FC236}">
                  <a16:creationId xmlns:a16="http://schemas.microsoft.com/office/drawing/2014/main" id="{977CA1CB-6BAD-8D4F-BFF7-3D4B07F45EA3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7" name="Rectangle 1156">
            <a:extLst>
              <a:ext uri="{FF2B5EF4-FFF2-40B4-BE49-F238E27FC236}">
                <a16:creationId xmlns:a16="http://schemas.microsoft.com/office/drawing/2014/main" id="{1FF47303-6825-5243-9FFC-D76F73CAA7F2}"/>
              </a:ext>
            </a:extLst>
          </p:cNvPr>
          <p:cNvSpPr/>
          <p:nvPr/>
        </p:nvSpPr>
        <p:spPr>
          <a:xfrm rot="20336632">
            <a:off x="10284161" y="2284392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Avenir Book"/>
                <a:cs typeface="Avenir Book"/>
              </a:rPr>
              <a:t>strips Y</a:t>
            </a:r>
          </a:p>
        </p:txBody>
      </p:sp>
      <p:sp>
        <p:nvSpPr>
          <p:cNvPr id="1158" name="Rectangle 1157">
            <a:extLst>
              <a:ext uri="{FF2B5EF4-FFF2-40B4-BE49-F238E27FC236}">
                <a16:creationId xmlns:a16="http://schemas.microsoft.com/office/drawing/2014/main" id="{E6FEDFB6-9082-0444-850C-1F542B1FD2BF}"/>
              </a:ext>
            </a:extLst>
          </p:cNvPr>
          <p:cNvSpPr/>
          <p:nvPr/>
        </p:nvSpPr>
        <p:spPr>
          <a:xfrm rot="20478990">
            <a:off x="11409477" y="1308661"/>
            <a:ext cx="753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venir Book"/>
                <a:cs typeface="Avenir Book"/>
              </a:rPr>
              <a:t>wires X</a:t>
            </a:r>
          </a:p>
        </p:txBody>
      </p:sp>
      <p:sp>
        <p:nvSpPr>
          <p:cNvPr id="1159" name="Rectangle 1158">
            <a:extLst>
              <a:ext uri="{FF2B5EF4-FFF2-40B4-BE49-F238E27FC236}">
                <a16:creationId xmlns:a16="http://schemas.microsoft.com/office/drawing/2014/main" id="{42F74675-1FB7-2C44-9C6C-1F1B53CF673B}"/>
              </a:ext>
            </a:extLst>
          </p:cNvPr>
          <p:cNvSpPr/>
          <p:nvPr/>
        </p:nvSpPr>
        <p:spPr>
          <a:xfrm rot="20426334">
            <a:off x="10797705" y="1820095"/>
            <a:ext cx="817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substrate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60" name="Rectangle 1159">
            <a:extLst>
              <a:ext uri="{FF2B5EF4-FFF2-40B4-BE49-F238E27FC236}">
                <a16:creationId xmlns:a16="http://schemas.microsoft.com/office/drawing/2014/main" id="{97E19BB5-E6E5-2F42-8FAD-70DF8DBE0E2A}"/>
              </a:ext>
            </a:extLst>
          </p:cNvPr>
          <p:cNvSpPr/>
          <p:nvPr/>
        </p:nvSpPr>
        <p:spPr>
          <a:xfrm rot="20488696">
            <a:off x="9804440" y="2175479"/>
            <a:ext cx="56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161" name="Straight Arrow Connector 1160">
            <a:extLst>
              <a:ext uri="{FF2B5EF4-FFF2-40B4-BE49-F238E27FC236}">
                <a16:creationId xmlns:a16="http://schemas.microsoft.com/office/drawing/2014/main" id="{13017CD7-F19C-6C4F-AC71-52D4794098A5}"/>
              </a:ext>
            </a:extLst>
          </p:cNvPr>
          <p:cNvCxnSpPr>
            <a:cxnSpLocks/>
          </p:cNvCxnSpPr>
          <p:nvPr/>
        </p:nvCxnSpPr>
        <p:spPr>
          <a:xfrm>
            <a:off x="7704814" y="1703688"/>
            <a:ext cx="1888547" cy="1022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2" name="Rectangle 1161">
            <a:extLst>
              <a:ext uri="{FF2B5EF4-FFF2-40B4-BE49-F238E27FC236}">
                <a16:creationId xmlns:a16="http://schemas.microsoft.com/office/drawing/2014/main" id="{B0DBA314-43C5-B44D-9442-511AE3980273}"/>
              </a:ext>
            </a:extLst>
          </p:cNvPr>
          <p:cNvSpPr/>
          <p:nvPr/>
        </p:nvSpPr>
        <p:spPr>
          <a:xfrm rot="16200000">
            <a:off x="7562156" y="622246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1163" name="5-Point Star 1162">
            <a:extLst>
              <a:ext uri="{FF2B5EF4-FFF2-40B4-BE49-F238E27FC236}">
                <a16:creationId xmlns:a16="http://schemas.microsoft.com/office/drawing/2014/main" id="{A1E30B5A-9F68-0546-861B-E2E9A33CEE54}"/>
              </a:ext>
            </a:extLst>
          </p:cNvPr>
          <p:cNvSpPr/>
          <p:nvPr/>
        </p:nvSpPr>
        <p:spPr>
          <a:xfrm>
            <a:off x="10513739" y="465869"/>
            <a:ext cx="272160" cy="20285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64" name="Straight Arrow Connector 1163">
            <a:extLst>
              <a:ext uri="{FF2B5EF4-FFF2-40B4-BE49-F238E27FC236}">
                <a16:creationId xmlns:a16="http://schemas.microsoft.com/office/drawing/2014/main" id="{1B63042D-20DC-DA49-BF58-A9CC67E9C819}"/>
              </a:ext>
            </a:extLst>
          </p:cNvPr>
          <p:cNvCxnSpPr>
            <a:cxnSpLocks/>
          </p:cNvCxnSpPr>
          <p:nvPr/>
        </p:nvCxnSpPr>
        <p:spPr>
          <a:xfrm flipH="1" flipV="1">
            <a:off x="10671446" y="732065"/>
            <a:ext cx="114453" cy="69220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5" name="5-Point Star 1164">
            <a:extLst>
              <a:ext uri="{FF2B5EF4-FFF2-40B4-BE49-F238E27FC236}">
                <a16:creationId xmlns:a16="http://schemas.microsoft.com/office/drawing/2014/main" id="{7BC78051-F200-AC40-B676-F0527F072F21}"/>
              </a:ext>
            </a:extLst>
          </p:cNvPr>
          <p:cNvSpPr/>
          <p:nvPr/>
        </p:nvSpPr>
        <p:spPr>
          <a:xfrm>
            <a:off x="9556706" y="1568288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66" name="Straight Arrow Connector 1165">
            <a:extLst>
              <a:ext uri="{FF2B5EF4-FFF2-40B4-BE49-F238E27FC236}">
                <a16:creationId xmlns:a16="http://schemas.microsoft.com/office/drawing/2014/main" id="{85C7C0E0-04C6-9545-826B-FDCFAA8D4821}"/>
              </a:ext>
            </a:extLst>
          </p:cNvPr>
          <p:cNvCxnSpPr>
            <a:cxnSpLocks/>
          </p:cNvCxnSpPr>
          <p:nvPr/>
        </p:nvCxnSpPr>
        <p:spPr>
          <a:xfrm>
            <a:off x="7704814" y="1855458"/>
            <a:ext cx="69698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7" name="Rectangle 1166">
            <a:extLst>
              <a:ext uri="{FF2B5EF4-FFF2-40B4-BE49-F238E27FC236}">
                <a16:creationId xmlns:a16="http://schemas.microsoft.com/office/drawing/2014/main" id="{5E280C01-F8D2-F042-B336-8F1FBD3E06BA}"/>
              </a:ext>
            </a:extLst>
          </p:cNvPr>
          <p:cNvSpPr/>
          <p:nvPr/>
        </p:nvSpPr>
        <p:spPr>
          <a:xfrm>
            <a:off x="7411851" y="1517451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cxnSp>
        <p:nvCxnSpPr>
          <p:cNvPr id="1168" name="Straight Arrow Connector 1167">
            <a:extLst>
              <a:ext uri="{FF2B5EF4-FFF2-40B4-BE49-F238E27FC236}">
                <a16:creationId xmlns:a16="http://schemas.microsoft.com/office/drawing/2014/main" id="{9837D1B7-0C96-7B40-83EF-0262958AB34A}"/>
              </a:ext>
            </a:extLst>
          </p:cNvPr>
          <p:cNvCxnSpPr>
            <a:cxnSpLocks/>
          </p:cNvCxnSpPr>
          <p:nvPr/>
        </p:nvCxnSpPr>
        <p:spPr>
          <a:xfrm>
            <a:off x="8388505" y="1867805"/>
            <a:ext cx="923297" cy="60313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9" name="5-Point Star 1168">
            <a:extLst>
              <a:ext uri="{FF2B5EF4-FFF2-40B4-BE49-F238E27FC236}">
                <a16:creationId xmlns:a16="http://schemas.microsoft.com/office/drawing/2014/main" id="{DAD99BC4-FFB5-854E-8751-A117952EE51D}"/>
              </a:ext>
            </a:extLst>
          </p:cNvPr>
          <p:cNvSpPr/>
          <p:nvPr/>
        </p:nvSpPr>
        <p:spPr>
          <a:xfrm>
            <a:off x="9321201" y="2346814"/>
            <a:ext cx="272160" cy="20285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70" name="Straight Arrow Connector 1169">
            <a:extLst>
              <a:ext uri="{FF2B5EF4-FFF2-40B4-BE49-F238E27FC236}">
                <a16:creationId xmlns:a16="http://schemas.microsoft.com/office/drawing/2014/main" id="{43A4621C-3465-AA40-B77F-76C49F767417}"/>
              </a:ext>
            </a:extLst>
          </p:cNvPr>
          <p:cNvCxnSpPr>
            <a:cxnSpLocks/>
          </p:cNvCxnSpPr>
          <p:nvPr/>
        </p:nvCxnSpPr>
        <p:spPr>
          <a:xfrm flipV="1">
            <a:off x="7704814" y="1448595"/>
            <a:ext cx="3081085" cy="6885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Rectangle 397">
            <a:extLst>
              <a:ext uri="{FF2B5EF4-FFF2-40B4-BE49-F238E27FC236}">
                <a16:creationId xmlns:a16="http://schemas.microsoft.com/office/drawing/2014/main" id="{3873DC4B-00EB-F64D-A4E2-495A6EF1736C}"/>
              </a:ext>
            </a:extLst>
          </p:cNvPr>
          <p:cNvSpPr/>
          <p:nvPr/>
        </p:nvSpPr>
        <p:spPr>
          <a:xfrm>
            <a:off x="0" y="1483023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54ADD-30ED-F243-B031-DD1FB3C2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9348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4" name="Straight Connector 773">
            <a:extLst>
              <a:ext uri="{FF2B5EF4-FFF2-40B4-BE49-F238E27FC236}">
                <a16:creationId xmlns:a16="http://schemas.microsoft.com/office/drawing/2014/main" id="{827C76A3-58E7-394B-BBBA-0C39DDE72F73}"/>
              </a:ext>
            </a:extLst>
          </p:cNvPr>
          <p:cNvCxnSpPr>
            <a:cxnSpLocks/>
          </p:cNvCxnSpPr>
          <p:nvPr/>
        </p:nvCxnSpPr>
        <p:spPr>
          <a:xfrm>
            <a:off x="8411793" y="341007"/>
            <a:ext cx="0" cy="2449901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grpSp>
        <p:nvGrpSpPr>
          <p:cNvPr id="375" name="Group 374"/>
          <p:cNvGrpSpPr/>
          <p:nvPr/>
        </p:nvGrpSpPr>
        <p:grpSpPr>
          <a:xfrm rot="20392131">
            <a:off x="8878586" y="2022869"/>
            <a:ext cx="2730765" cy="451824"/>
            <a:chOff x="2850515" y="2977176"/>
            <a:chExt cx="2730765" cy="451824"/>
          </a:xfrm>
        </p:grpSpPr>
        <p:sp>
          <p:nvSpPr>
            <p:cNvPr id="376" name="Rectangle 375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ight Triangle 380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/>
          <p:nvPr/>
        </p:nvGrpSpPr>
        <p:grpSpPr>
          <a:xfrm rot="20392131">
            <a:off x="8866377" y="1361963"/>
            <a:ext cx="2730765" cy="451824"/>
            <a:chOff x="2850515" y="2977176"/>
            <a:chExt cx="2730765" cy="451824"/>
          </a:xfrm>
        </p:grpSpPr>
        <p:sp>
          <p:nvSpPr>
            <p:cNvPr id="417" name="Rectangle 416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ight Triangle 421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Group 456"/>
          <p:cNvGrpSpPr/>
          <p:nvPr/>
        </p:nvGrpSpPr>
        <p:grpSpPr>
          <a:xfrm rot="20392131">
            <a:off x="8889225" y="703161"/>
            <a:ext cx="2730765" cy="451824"/>
            <a:chOff x="2850515" y="2977176"/>
            <a:chExt cx="2730765" cy="451824"/>
          </a:xfrm>
        </p:grpSpPr>
        <p:sp>
          <p:nvSpPr>
            <p:cNvPr id="458" name="Rectangle 457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ight Triangle 462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9" name="Rectangle 498"/>
          <p:cNvSpPr/>
          <p:nvPr/>
        </p:nvSpPr>
        <p:spPr>
          <a:xfrm rot="20336632">
            <a:off x="10284161" y="2284392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Avenir Book"/>
                <a:cs typeface="Avenir Book"/>
              </a:rPr>
              <a:t>strips Y</a:t>
            </a:r>
          </a:p>
        </p:txBody>
      </p:sp>
      <p:sp>
        <p:nvSpPr>
          <p:cNvPr id="500" name="Rectangle 499"/>
          <p:cNvSpPr/>
          <p:nvPr/>
        </p:nvSpPr>
        <p:spPr>
          <a:xfrm rot="20478990">
            <a:off x="11409477" y="1308661"/>
            <a:ext cx="753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venir Book"/>
                <a:cs typeface="Avenir Book"/>
              </a:rPr>
              <a:t>wires X</a:t>
            </a:r>
          </a:p>
        </p:txBody>
      </p:sp>
      <p:sp>
        <p:nvSpPr>
          <p:cNvPr id="501" name="Rectangle 500"/>
          <p:cNvSpPr/>
          <p:nvPr/>
        </p:nvSpPr>
        <p:spPr>
          <a:xfrm rot="20426334">
            <a:off x="10797705" y="1820095"/>
            <a:ext cx="817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substrate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2" name="Rectangle 501"/>
          <p:cNvSpPr/>
          <p:nvPr/>
        </p:nvSpPr>
        <p:spPr>
          <a:xfrm rot="20488696">
            <a:off x="9804440" y="2175479"/>
            <a:ext cx="56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2" name="Rettangolo 37">
            <a:extLst>
              <a:ext uri="{FF2B5EF4-FFF2-40B4-BE49-F238E27FC236}">
                <a16:creationId xmlns:a16="http://schemas.microsoft.com/office/drawing/2014/main" id="{C14BA54C-3845-2B46-AD72-92A1FDC55ED0}"/>
              </a:ext>
            </a:extLst>
          </p:cNvPr>
          <p:cNvSpPr/>
          <p:nvPr/>
        </p:nvSpPr>
        <p:spPr>
          <a:xfrm>
            <a:off x="404286" y="1517451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516" name="Connettore 2 30">
            <a:extLst>
              <a:ext uri="{FF2B5EF4-FFF2-40B4-BE49-F238E27FC236}">
                <a16:creationId xmlns:a16="http://schemas.microsoft.com/office/drawing/2014/main" id="{BD0F3444-E2F3-2D44-84DB-76A13A82BB3E}"/>
              </a:ext>
            </a:extLst>
          </p:cNvPr>
          <p:cNvCxnSpPr>
            <a:cxnSpLocks/>
          </p:cNvCxnSpPr>
          <p:nvPr/>
        </p:nvCxnSpPr>
        <p:spPr>
          <a:xfrm flipV="1">
            <a:off x="139591" y="1816968"/>
            <a:ext cx="2002132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Rettangolo 15">
            <a:extLst>
              <a:ext uri="{FF2B5EF4-FFF2-40B4-BE49-F238E27FC236}">
                <a16:creationId xmlns:a16="http://schemas.microsoft.com/office/drawing/2014/main" id="{8DCBEA47-3739-7D4A-AE8A-FF8839806941}"/>
              </a:ext>
            </a:extLst>
          </p:cNvPr>
          <p:cNvSpPr/>
          <p:nvPr/>
        </p:nvSpPr>
        <p:spPr>
          <a:xfrm>
            <a:off x="2141723" y="1047311"/>
            <a:ext cx="842839" cy="1056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23" name="Rettangolo 47">
            <a:extLst>
              <a:ext uri="{FF2B5EF4-FFF2-40B4-BE49-F238E27FC236}">
                <a16:creationId xmlns:a16="http://schemas.microsoft.com/office/drawing/2014/main" id="{485DE1F6-0774-2549-AC7F-1C3C0B257698}"/>
              </a:ext>
            </a:extLst>
          </p:cNvPr>
          <p:cNvSpPr/>
          <p:nvPr/>
        </p:nvSpPr>
        <p:spPr>
          <a:xfrm>
            <a:off x="1942619" y="531478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F0D69076-63A9-5244-A08E-54C1583FEA4E}"/>
              </a:ext>
            </a:extLst>
          </p:cNvPr>
          <p:cNvGrpSpPr/>
          <p:nvPr/>
        </p:nvGrpSpPr>
        <p:grpSpPr>
          <a:xfrm rot="20392131">
            <a:off x="2209031" y="1180738"/>
            <a:ext cx="674631" cy="93053"/>
            <a:chOff x="2850515" y="2977176"/>
            <a:chExt cx="2730765" cy="451824"/>
          </a:xfrm>
        </p:grpSpPr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EDC7F2EC-F17D-3649-893E-2C5195D75023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8488B6B7-3C40-BB46-BBA8-2CF986130CF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802F99DF-BF6C-A84F-8379-FA5CBC5F10D8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A46D95E8-2BF6-8B43-96BB-89638859A480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38839FE5-C535-5D4E-B9CF-0D53D6CF10A5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ight Triangle 529">
              <a:extLst>
                <a:ext uri="{FF2B5EF4-FFF2-40B4-BE49-F238E27FC236}">
                  <a16:creationId xmlns:a16="http://schemas.microsoft.com/office/drawing/2014/main" id="{3E785BC3-8279-5B4F-9AE7-CF5F9654674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4539010F-B556-254D-B7D0-B3655EA9A234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EF7BE13C-1E54-5E4D-B020-886A5001C6C8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FE0F92D5-1A82-524E-BAC4-BB4CD6A19C3F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1CACFA3F-728E-DE46-8B32-51C5AE3CA0F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5EDA007F-CBF1-A34A-8190-31ED0327A09E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2E00691C-2EC8-CA49-86A9-2E52DF1B231C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ECE674CF-6E53-DA44-B752-141F678BB06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8E69EBF3-F471-9543-A8CB-7D8CA3B46581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943EED13-E945-4F49-8883-6A2737853DD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ACCD9EE2-A0DC-864B-9ECF-53D2B04480DB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C33A0451-E602-C14C-93B9-ED8F0918A89B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E9565B89-66EE-CE40-A19E-3418DE3FE914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D463E2DD-BFB3-8E47-AC7B-A95515B6C22D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796B594A-458C-694B-967E-5E0FC6631D7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7201BE41-1F42-2447-B4A6-DA5D6BD94338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83712EEC-5AF3-524E-9CC7-9093CAB0570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5C9887E0-FFAB-0B44-8D04-FA2AEB580CDF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9CFA657-92EC-F140-AAAB-AD8C4D48F18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15E94E82-08B1-DD45-B9BC-D191A1BB513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B1B05285-BA06-0C41-AAA3-7738C1339B3F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D4E1B6A3-8051-514E-B54A-F2DCB6957CA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A6E81C89-BEE0-9640-93CF-833E30055F5F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454999CA-5C93-F844-9FA3-05AE36407DC6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F00F7465-8488-AB4A-BA8B-4B03C6FD552E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567D2B6B-1FF5-234E-8A44-D88B4DECFD8D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67A12292-DDB8-8B40-9B6F-23378F3B2A2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C17E9258-2C2C-EC48-B199-7E612D8E2545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058B9AB7-1182-6445-821D-501E33211FD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2440642C-665A-9847-8826-547A4CFECE60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0A64B35A-1D1D-7647-B734-5C5FACE074C1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507B6A52-FFD5-8547-8AE2-52BF731DA422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06C4C33D-4E7F-6A44-8F8F-A57D813EC3E7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7744FC1A-1C50-A440-9A4B-9CEC7BC8AA7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81D3CD4E-743A-494F-82CA-A7FA19CF69C0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86CAD960-5733-054D-BE9D-7DDBDCC6B9FB}"/>
              </a:ext>
            </a:extLst>
          </p:cNvPr>
          <p:cNvGrpSpPr/>
          <p:nvPr/>
        </p:nvGrpSpPr>
        <p:grpSpPr>
          <a:xfrm rot="20392131">
            <a:off x="2216165" y="1329615"/>
            <a:ext cx="674631" cy="93053"/>
            <a:chOff x="2850515" y="2977176"/>
            <a:chExt cx="2730765" cy="451824"/>
          </a:xfrm>
        </p:grpSpPr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A5B2F860-3993-9D40-9607-2A3DAEC5CBE0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3D2F57BE-7479-6A4D-82AC-5EFE4CD864DE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8181CD80-8BD1-2544-83A3-31A5FF06FBC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DE9CB9AA-ADB9-FF49-AD01-5863E7E83CAE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1EFEF1CC-9AA6-7544-8858-FB917C34D36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ight Triangle 570">
              <a:extLst>
                <a:ext uri="{FF2B5EF4-FFF2-40B4-BE49-F238E27FC236}">
                  <a16:creationId xmlns:a16="http://schemas.microsoft.com/office/drawing/2014/main" id="{50D48A66-2CD3-C34B-AA57-EAF60F83694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FC10BD96-8C65-6348-A232-FAD314EB6B32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E8706BA1-443A-6642-A3CC-DCB642412AC3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393E9952-895C-234C-9E9B-58F3CAE939E0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61FEDFFC-13F5-DC4E-96FD-B796DDAB8BF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383F934C-384A-A646-8C5F-9A2F0251EB8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3E782989-5F1E-BF42-A5FA-151467F3CAF0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55C714F7-3F92-5C4F-BC4B-4604C8C7388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401F1F6E-6C5B-9443-86E2-ED3B134C6B23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78B23023-6C1A-6A41-A8DB-5F30E9AF40E8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25AC1ACB-97F7-FA4A-B5A2-2F0629DCB7A6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27E9DB19-3E59-EB4A-8148-A54174CB66A8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43DADFE4-E77F-544F-9C95-2A67285C5E0D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F00F2D3D-BD8C-0B4B-A82B-20A48458AF2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A708A3A5-BF0F-DA40-8879-EBA3CB438219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208A2126-BFD7-ED4B-A05E-C0E93A953956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FB063FA4-6CF5-874B-B20F-8448D8D57615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17763344-4519-F441-9CDE-871B414D902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69E8B2F6-B0DF-AE4C-ABCB-2AE0BE47561C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A8FD13F7-737C-4040-9755-260B63998265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30DCD78-B09F-074F-AE3C-7DC2C9E8997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052669B9-1371-F64B-B3CC-C272D2D57A6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080CEDE0-38F0-2843-8024-D94C655CFCD0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F7CB3777-E76D-AE44-93C2-71F4E53ACACB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91C26E1E-6AED-2745-8885-BD8DD11ADFC5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EA5DFF7-60DD-E542-BAAB-BB102A2C1BFB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A566B21A-7C88-5F42-9EAB-61F261D85E8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DD9D060-080C-DE43-AD99-E3CF54C0E140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7E1EE9FC-8751-1646-AF51-BE10C415AEF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2E305822-98A8-0141-804D-F72B404974E9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9C6E1074-399C-EC43-B194-1A98CCA6701D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45281C62-6A01-D248-859B-4571CBADCABF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617B7D31-B11F-FA41-B00E-2EECD39EF906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A1B703D-A0D2-7D4C-A2BE-F0E9579255D1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35C7CF94-3154-A44F-BE1A-E7E57FF373DE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F6E49D80-1D59-BC40-80A2-68E705E25B38}"/>
              </a:ext>
            </a:extLst>
          </p:cNvPr>
          <p:cNvGrpSpPr/>
          <p:nvPr/>
        </p:nvGrpSpPr>
        <p:grpSpPr>
          <a:xfrm rot="20392131">
            <a:off x="2213956" y="1473114"/>
            <a:ext cx="674631" cy="93053"/>
            <a:chOff x="2850515" y="2977176"/>
            <a:chExt cx="2730765" cy="451824"/>
          </a:xfrm>
        </p:grpSpPr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414BBD87-D58D-6A48-A167-D616D4982BF0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6F24A395-476E-3846-B8F2-407E1D9C9F94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16F5722-1D90-254B-9CB5-FF61E0BFEA9F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C822C36E-285E-0D46-AFC7-340447E05F23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6E0ACA53-60A8-C34F-AE73-195B8B425424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ight Triangle 611">
              <a:extLst>
                <a:ext uri="{FF2B5EF4-FFF2-40B4-BE49-F238E27FC236}">
                  <a16:creationId xmlns:a16="http://schemas.microsoft.com/office/drawing/2014/main" id="{4EAA4EEA-6DCD-FE40-9B49-7ED19B74EB0D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89641898-AF54-4E4C-B152-FF5ACB9D16E3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F88BFEA-AC6C-9948-A6EA-7E65901FBE4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C2F7A49-8EB6-2546-94EE-A878CCD9FCB7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29DCDBFD-1FB1-4447-9230-EB547E575C1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98FACCD0-D7E5-0047-80C8-C7342AB999DC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2946CCC-01AC-9D4B-B549-6E1A104AD806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E2ECE33-0946-7242-B15E-7815B7960099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5173063-356D-964D-A42B-C1E3C9D46386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0564DA6D-89BB-FB42-AC2B-ACD8BE541D85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04F29916-2333-2B45-8DC1-5A91BB04D42A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F16F016C-2B64-3940-851A-E5497699BB5E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8B7EEB81-0C99-1B42-B74F-C494B0739F1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1D660606-C219-2C4C-9B19-19F40B781CE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71006D2A-369F-6F42-9E01-154BF2CE47B6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8093FC65-927D-4C41-A82F-B02D40ABEC8D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AFB4F62D-89E1-C142-BED3-B28E8DE23C2F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B4B4FFBC-B036-2C41-A42D-5D7A7CE5D530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F85E3A20-7646-6247-A85D-BCFC6C060E0D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C6A9F8AD-0ECA-484C-994B-D59897D2031F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20D8F75-0B4F-7B4F-89B2-E8EE039507B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3DD51DA2-057C-5746-A8FD-23C8AE377D01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C2753282-6091-E04D-9637-75CFFF615A3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52D0B10-BBB6-8645-A0F6-B07928735AD4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40199E98-38CA-A84B-A5FA-B1EDA5369092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6BBD52B8-3031-954D-B375-EDD6B62B19A8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7177F2A-F2F0-D04E-A12E-DEBA5EF82F4D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7E762E49-D658-DD4A-BB20-2E654EA46434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306CB8A6-7669-9B44-BA1F-2BAF6A3AD6C3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5F390B22-8CDD-514C-A168-1EAC732E77AC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4C1010C9-1CD4-AB4B-A89B-AF6B18A21062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821AFEE5-D082-1C4D-A35F-27827FD3BBF8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F787BFA9-13E8-2F48-BCF0-566BB166FE95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01987BE4-726A-5849-BFF2-EB3BD06F44F3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4DF4CAFA-647E-7A4F-8062-C4803C8A89F7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F6F19B9F-70F8-6440-93FA-46B66B57F7FC}"/>
              </a:ext>
            </a:extLst>
          </p:cNvPr>
          <p:cNvGrpSpPr/>
          <p:nvPr/>
        </p:nvGrpSpPr>
        <p:grpSpPr>
          <a:xfrm rot="20392131">
            <a:off x="2225552" y="1608749"/>
            <a:ext cx="674631" cy="93053"/>
            <a:chOff x="2850515" y="2977176"/>
            <a:chExt cx="2730765" cy="451824"/>
          </a:xfrm>
        </p:grpSpPr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6E13EAF1-AB2D-9148-AACE-EBAB2D1A1DA7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5D6C976F-1B92-9D49-B717-A4DD8109DB80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333CE658-DDCF-374B-B2CA-62716D04E92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1DE3FE17-E0A9-4C41-BD23-857B75DAE9E9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A9923D4E-2D24-F947-A927-2DB25860DDB0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ight Triangle 652">
              <a:extLst>
                <a:ext uri="{FF2B5EF4-FFF2-40B4-BE49-F238E27FC236}">
                  <a16:creationId xmlns:a16="http://schemas.microsoft.com/office/drawing/2014/main" id="{F74F7E2B-5631-0B4F-A64A-1AFE8B0BDD83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DC98705C-5E92-F442-8AB7-85AFA53976DC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1A31592C-F314-0447-8A58-3A0A6DD8C00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6B83FE7F-7B47-5746-8A91-F98589890F6D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709DEEC0-1E6B-DA45-9407-592DA7B4ED62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A07C96D2-3FCC-5D40-8392-B558FEDE235F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D32AA0C-BBED-5B4B-B894-C7E5E0DF40E4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C366D2A9-A5EA-B143-B08B-00732112420E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A5CE9731-48D7-8D4F-962E-4EB8A643135B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F3AB76FE-5872-7E45-B008-796EC4F68BBE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43DFFAEE-05AC-C44D-8A4E-FD41A5189B51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1FEBB3CB-2EFE-CC42-9752-B1148617B3F9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1880DDB5-E1DD-964B-ABCF-0B6FF264EBA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A2F6EC6D-9417-5D49-8A6B-BB05CD4E1E40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1F6FD22F-649A-D945-83FA-267F70A0FD5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5796DE8C-944E-F44E-AC12-77E4AAE5351F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E95CD3C0-1F9E-0B46-913E-BDD1D800648C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85A46ECE-8F6D-634F-8201-D8C093A5D58C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7E147833-B5AA-7749-9E7B-763DE9E9E4E6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48EA0E89-5A90-B04D-9BEB-01181B729148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7FEFA0BE-5E6A-B84E-95DD-3AE50FE2EC5D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C0C83704-DBF5-044E-87B0-69231420BBB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7D68EF59-FA0E-DB43-8772-24D7098CA02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E4469D98-DED0-BF40-9A81-31CE5792A5ED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592F2B7-39FB-D040-8E8B-35B7476E3DAB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FE279CEF-75B5-B047-99DB-350B29CC48AF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44C4656F-4DBA-704A-BB0E-DAE2EAE18F3B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DD3C101B-A61D-504F-8384-D9758417EA0E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F792C4A7-9A65-6F47-8B30-CCDF20B484BC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14D208CC-30FC-E04D-BD3D-D4AF51B0B9CE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E67B8DEE-454F-8247-899C-1ECCF7F0A72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33C90DE3-7B24-624E-966D-D5F7BDE4A4C4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C5A10056-8BC2-A847-B79B-47DEFB5D9128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0791366C-4CB8-FB47-A1C3-61170DBBB6F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3EB89D13-EBA3-FA4B-A830-14CE4F2D115C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0F32399C-117A-9E4B-A6FF-58A2A45F224E}"/>
              </a:ext>
            </a:extLst>
          </p:cNvPr>
          <p:cNvGrpSpPr/>
          <p:nvPr/>
        </p:nvGrpSpPr>
        <p:grpSpPr>
          <a:xfrm rot="20392131">
            <a:off x="2231347" y="1746209"/>
            <a:ext cx="674631" cy="93053"/>
            <a:chOff x="2850515" y="2977176"/>
            <a:chExt cx="2730765" cy="451824"/>
          </a:xfrm>
        </p:grpSpPr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F159D2E7-1B6A-EA4D-83D6-82D3A3822E7C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BBAC6FED-5A44-0743-B874-0F175CBADC6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C50A1162-556A-FB43-80A3-936D61FAFE3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881A17A5-E63D-FA42-8138-80CB3332AB77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8097644-C3FE-7A49-B7E4-00A241203ECF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ight Triangle 693">
              <a:extLst>
                <a:ext uri="{FF2B5EF4-FFF2-40B4-BE49-F238E27FC236}">
                  <a16:creationId xmlns:a16="http://schemas.microsoft.com/office/drawing/2014/main" id="{4EB7F982-61FA-AE46-9BF5-B6E79364A80B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0728582B-586F-9643-A880-A094F59B36A5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7F1E1321-D872-274A-BF00-5103745B602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AFDCB435-4B54-E14A-A71B-24C4E09F28DE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1BF98BBC-F7AF-3C4F-8E34-EC050F076457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C9E95454-0BC2-DE44-9545-D574B31BE208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90C51F40-6BEF-EF49-9A05-6413F1DC3693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6A3A2E72-907C-C94B-9E93-1D22E7A2B1B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8B75A14F-F830-584D-9006-EB2EE2A482FA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93E4BCAD-4968-014B-A62A-D7436EE70CE2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D731D8FA-9936-9648-B5F6-59A762BD7365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0E243C88-9D98-CA40-A990-4FFE3797231D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F3175A4B-8C00-6F44-BE4E-E66DF0E2A76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1305ECD1-16F9-DB44-8C45-53A9E594AFA4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BEA0A95D-21F6-9A4D-90F2-39D628CDB938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7948ACE8-6CCA-9E4C-ADAA-121AFCC90B24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51DD2CF8-C012-E949-9455-F61B6D471E84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687AC210-E0BF-694B-90F6-40E9D41A359B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140185A6-609B-B741-8EC2-62E772021EAE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BF4782A0-3828-D446-A4F3-82E74F2B173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16CE84B7-4D84-1148-8719-F4FFEECB684C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80A36D7A-EA3F-0D46-82F8-6173EDC86A8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B0E1943-B131-C940-8AC2-D72F7B3AE80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D9B29DE-D429-1D4B-B7A2-5EFA8EBE4233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EC1F27B9-00CB-9B48-8E72-CB825F9B289D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8CBDAEE0-EDA0-AD42-82A4-120E71861DD5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E9B6D543-DB25-5F44-98E5-B4B1D22C9D2F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C5873779-CF28-604B-AB83-3B89A6E6286B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F5DCAF60-BBE3-0B4D-A8E9-865D11A0AD78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8F952F49-FA93-1F4D-B0EE-EB5267AD9FF1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52541ED5-324E-B046-AB5B-967E3BF58C1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D8D39365-429E-524C-B13A-69A7AA15A863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3313CF4-9C31-6340-99C5-AD1E0A166A62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993F51A7-B72D-6143-98E7-A7F770AC11FF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66C54FF-15CB-B74E-A2D2-BD91F6394FDD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8B6EB5A9-A672-4347-BFB2-6CF91B6671F6}"/>
              </a:ext>
            </a:extLst>
          </p:cNvPr>
          <p:cNvGrpSpPr/>
          <p:nvPr/>
        </p:nvGrpSpPr>
        <p:grpSpPr>
          <a:xfrm rot="20392131">
            <a:off x="2231348" y="1885875"/>
            <a:ext cx="674631" cy="93053"/>
            <a:chOff x="2850515" y="2977176"/>
            <a:chExt cx="2730765" cy="451824"/>
          </a:xfrm>
        </p:grpSpPr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320A1FA5-7778-9544-A199-B6907F790E8A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61D9E7D6-1230-7E45-857D-F6E2EF2BFF3A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F93D4CC4-4D29-F147-9953-16C9DF1640B0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57571A05-FFE9-8F4A-9C97-DC744E2FC351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B1E58EF4-BB5C-7843-9AB9-EFFC685A075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ight Triangle 734">
              <a:extLst>
                <a:ext uri="{FF2B5EF4-FFF2-40B4-BE49-F238E27FC236}">
                  <a16:creationId xmlns:a16="http://schemas.microsoft.com/office/drawing/2014/main" id="{E4B44F0B-8255-9F4A-9D82-69351223C6FF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A6A5DD44-8A4F-B944-B1B6-9D94A41F6A97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58A739FF-D135-994A-BBD8-4E30A5474DC1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4A4498AA-1F96-584F-8589-3284058F3BAA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C66C3267-B25B-B84E-B7A5-DA522B13C58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54B7E8C1-E101-1F4D-842F-0C99E6DB6D6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66826E5B-CF85-0146-877C-5CEA97B899FA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9CDBF9B2-8160-E445-9CF3-79333A28FFF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6B4DE018-778F-DC4F-9718-F1D93649FF92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B29BF9DA-B83C-944A-B231-8C9ED0E580A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F78281EE-CB35-C348-B1EA-20650E44806F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92A15428-30B9-664D-BED4-0456BB8CDD37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7075B59F-9B1C-A646-81D9-87237AFFC21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1B0E45D1-083D-B94B-A621-8E1F86973069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B03C883D-67C4-4A43-BE80-8A61E899BF7B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74925360-17D5-FF48-B5A8-4D5D6A0EF442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5839BEE2-1740-234C-A22F-C04B410686E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E935D677-ADDF-9441-9B04-695B6083F3B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D18C706A-9144-174E-A7E0-CD0BA01541B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C24E60F3-CC73-6A48-B1D8-A6743BCA412C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EE38BA84-DF31-C94C-BE6F-7CEC381C8562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5105A56F-350D-1A41-BA9D-A8549B2F8A2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6762014-2A76-EF43-961D-9FFBEF016C53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2802D721-0F83-B64A-8799-3475E85722CA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35919C60-8101-334D-9F12-332A495BEAD8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CA5B0863-8A39-F64B-982A-9B4096A9026C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5298B1C3-D388-EE43-B6D3-370590BED671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8EA2647D-42CC-C145-96C2-C4FFE700F9D6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80540881-C7A5-FB4E-8BBF-A77421AF0B06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031AAA11-265C-8E44-86A2-1667921EDCFA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1888680A-F88A-C14E-A127-2D3771FDC82A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31B78A15-3C7D-AD4E-A8C6-6E3870261E6C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99B8F31A-9382-EF4F-8F74-E50F588B7CE4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14134F09-B146-7940-A10B-6C0BC8F09B38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FE25184B-238A-C543-9728-9C28666CD71A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3" name="Straight Arrow Connector 772">
            <a:extLst>
              <a:ext uri="{FF2B5EF4-FFF2-40B4-BE49-F238E27FC236}">
                <a16:creationId xmlns:a16="http://schemas.microsoft.com/office/drawing/2014/main" id="{FB8796DF-D3BA-EA4D-892F-E8C9ED9887F7}"/>
              </a:ext>
            </a:extLst>
          </p:cNvPr>
          <p:cNvCxnSpPr>
            <a:cxnSpLocks/>
          </p:cNvCxnSpPr>
          <p:nvPr/>
        </p:nvCxnSpPr>
        <p:spPr>
          <a:xfrm>
            <a:off x="7704814" y="1703688"/>
            <a:ext cx="1888547" cy="1022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5" name="Rectangle 774">
            <a:extLst>
              <a:ext uri="{FF2B5EF4-FFF2-40B4-BE49-F238E27FC236}">
                <a16:creationId xmlns:a16="http://schemas.microsoft.com/office/drawing/2014/main" id="{0FBF84B9-F778-164B-A549-1E14A3451B07}"/>
              </a:ext>
            </a:extLst>
          </p:cNvPr>
          <p:cNvSpPr/>
          <p:nvPr/>
        </p:nvSpPr>
        <p:spPr>
          <a:xfrm rot="16200000">
            <a:off x="7562156" y="622246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776" name="5-Point Star 775">
            <a:extLst>
              <a:ext uri="{FF2B5EF4-FFF2-40B4-BE49-F238E27FC236}">
                <a16:creationId xmlns:a16="http://schemas.microsoft.com/office/drawing/2014/main" id="{B99CA42A-AF4B-3C46-93FB-C05265D3D2E7}"/>
              </a:ext>
            </a:extLst>
          </p:cNvPr>
          <p:cNvSpPr/>
          <p:nvPr/>
        </p:nvSpPr>
        <p:spPr>
          <a:xfrm>
            <a:off x="10513739" y="465869"/>
            <a:ext cx="272160" cy="20285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7" name="Straight Arrow Connector 776">
            <a:extLst>
              <a:ext uri="{FF2B5EF4-FFF2-40B4-BE49-F238E27FC236}">
                <a16:creationId xmlns:a16="http://schemas.microsoft.com/office/drawing/2014/main" id="{A2144AD1-74B4-814D-9B02-60DD28B3E551}"/>
              </a:ext>
            </a:extLst>
          </p:cNvPr>
          <p:cNvCxnSpPr>
            <a:cxnSpLocks/>
          </p:cNvCxnSpPr>
          <p:nvPr/>
        </p:nvCxnSpPr>
        <p:spPr>
          <a:xfrm flipH="1" flipV="1">
            <a:off x="10671446" y="732065"/>
            <a:ext cx="114453" cy="69220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" name="5-Point Star 777">
            <a:extLst>
              <a:ext uri="{FF2B5EF4-FFF2-40B4-BE49-F238E27FC236}">
                <a16:creationId xmlns:a16="http://schemas.microsoft.com/office/drawing/2014/main" id="{A73C4679-3836-3847-8F5E-BC7AD1853558}"/>
              </a:ext>
            </a:extLst>
          </p:cNvPr>
          <p:cNvSpPr/>
          <p:nvPr/>
        </p:nvSpPr>
        <p:spPr>
          <a:xfrm>
            <a:off x="9556706" y="1568288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9" name="Straight Arrow Connector 778">
            <a:extLst>
              <a:ext uri="{FF2B5EF4-FFF2-40B4-BE49-F238E27FC236}">
                <a16:creationId xmlns:a16="http://schemas.microsoft.com/office/drawing/2014/main" id="{2A824DB2-918F-3545-8F04-A370B9B12373}"/>
              </a:ext>
            </a:extLst>
          </p:cNvPr>
          <p:cNvCxnSpPr>
            <a:cxnSpLocks/>
          </p:cNvCxnSpPr>
          <p:nvPr/>
        </p:nvCxnSpPr>
        <p:spPr>
          <a:xfrm>
            <a:off x="7704814" y="1855458"/>
            <a:ext cx="69698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1" name="Rectangle 780">
            <a:extLst>
              <a:ext uri="{FF2B5EF4-FFF2-40B4-BE49-F238E27FC236}">
                <a16:creationId xmlns:a16="http://schemas.microsoft.com/office/drawing/2014/main" id="{DBEA2D47-97B3-6642-848D-BDE9B22DC463}"/>
              </a:ext>
            </a:extLst>
          </p:cNvPr>
          <p:cNvSpPr/>
          <p:nvPr/>
        </p:nvSpPr>
        <p:spPr>
          <a:xfrm>
            <a:off x="7411851" y="1517451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cxnSp>
        <p:nvCxnSpPr>
          <p:cNvPr id="782" name="Straight Arrow Connector 781">
            <a:extLst>
              <a:ext uri="{FF2B5EF4-FFF2-40B4-BE49-F238E27FC236}">
                <a16:creationId xmlns:a16="http://schemas.microsoft.com/office/drawing/2014/main" id="{D6ACBB7E-1213-114E-9400-F64BA7D64262}"/>
              </a:ext>
            </a:extLst>
          </p:cNvPr>
          <p:cNvCxnSpPr>
            <a:cxnSpLocks/>
          </p:cNvCxnSpPr>
          <p:nvPr/>
        </p:nvCxnSpPr>
        <p:spPr>
          <a:xfrm>
            <a:off x="8388505" y="1867805"/>
            <a:ext cx="923297" cy="60313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5-Point Star 782">
            <a:extLst>
              <a:ext uri="{FF2B5EF4-FFF2-40B4-BE49-F238E27FC236}">
                <a16:creationId xmlns:a16="http://schemas.microsoft.com/office/drawing/2014/main" id="{E8FC7C2C-DC37-7D40-A28B-C979B9CD3BD9}"/>
              </a:ext>
            </a:extLst>
          </p:cNvPr>
          <p:cNvSpPr/>
          <p:nvPr/>
        </p:nvSpPr>
        <p:spPr>
          <a:xfrm>
            <a:off x="9321201" y="2346814"/>
            <a:ext cx="272160" cy="20285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4" name="Straight Arrow Connector 783">
            <a:extLst>
              <a:ext uri="{FF2B5EF4-FFF2-40B4-BE49-F238E27FC236}">
                <a16:creationId xmlns:a16="http://schemas.microsoft.com/office/drawing/2014/main" id="{A0417CA8-44ED-8945-8B22-4DB65C77E947}"/>
              </a:ext>
            </a:extLst>
          </p:cNvPr>
          <p:cNvCxnSpPr>
            <a:cxnSpLocks/>
          </p:cNvCxnSpPr>
          <p:nvPr/>
        </p:nvCxnSpPr>
        <p:spPr>
          <a:xfrm flipV="1">
            <a:off x="7704814" y="1448595"/>
            <a:ext cx="3081085" cy="6885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5" name="Rettangolo 37">
            <a:extLst>
              <a:ext uri="{FF2B5EF4-FFF2-40B4-BE49-F238E27FC236}">
                <a16:creationId xmlns:a16="http://schemas.microsoft.com/office/drawing/2014/main" id="{B2F08A16-D5D6-564D-8E6A-CCBA9929BAFF}"/>
              </a:ext>
            </a:extLst>
          </p:cNvPr>
          <p:cNvSpPr/>
          <p:nvPr/>
        </p:nvSpPr>
        <p:spPr>
          <a:xfrm>
            <a:off x="400528" y="1864143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786" name="Rettangolo 37">
            <a:extLst>
              <a:ext uri="{FF2B5EF4-FFF2-40B4-BE49-F238E27FC236}">
                <a16:creationId xmlns:a16="http://schemas.microsoft.com/office/drawing/2014/main" id="{F78954A9-93AC-4C46-A09B-380F34DFAD91}"/>
              </a:ext>
            </a:extLst>
          </p:cNvPr>
          <p:cNvSpPr/>
          <p:nvPr/>
        </p:nvSpPr>
        <p:spPr>
          <a:xfrm>
            <a:off x="1780861" y="1517451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787" name="Rettangolo 37">
            <a:extLst>
              <a:ext uri="{FF2B5EF4-FFF2-40B4-BE49-F238E27FC236}">
                <a16:creationId xmlns:a16="http://schemas.microsoft.com/office/drawing/2014/main" id="{A6B7566D-A5A1-A44A-B549-AC1CE3C19A08}"/>
              </a:ext>
            </a:extLst>
          </p:cNvPr>
          <p:cNvSpPr/>
          <p:nvPr/>
        </p:nvSpPr>
        <p:spPr>
          <a:xfrm>
            <a:off x="1777103" y="1864143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pic>
        <p:nvPicPr>
          <p:cNvPr id="790" name="Picture 789">
            <a:extLst>
              <a:ext uri="{FF2B5EF4-FFF2-40B4-BE49-F238E27FC236}">
                <a16:creationId xmlns:a16="http://schemas.microsoft.com/office/drawing/2014/main" id="{E872952B-A6A7-7C47-83A3-46B68C52C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397" y="396397"/>
            <a:ext cx="4109928" cy="2334551"/>
          </a:xfrm>
          <a:prstGeom prst="rect">
            <a:avLst/>
          </a:prstGeom>
        </p:spPr>
      </p:pic>
      <p:sp>
        <p:nvSpPr>
          <p:cNvPr id="797" name="Rettangolo 47">
            <a:extLst>
              <a:ext uri="{FF2B5EF4-FFF2-40B4-BE49-F238E27FC236}">
                <a16:creationId xmlns:a16="http://schemas.microsoft.com/office/drawing/2014/main" id="{EB59393D-ED3B-9746-92B7-B24477CDD8C4}"/>
              </a:ext>
            </a:extLst>
          </p:cNvPr>
          <p:cNvSpPr/>
          <p:nvPr/>
        </p:nvSpPr>
        <p:spPr>
          <a:xfrm>
            <a:off x="4211446" y="282204"/>
            <a:ext cx="2185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Image of the detector</a:t>
            </a:r>
          </a:p>
        </p:txBody>
      </p:sp>
      <p:sp>
        <p:nvSpPr>
          <p:cNvPr id="1035" name="Rettangolo 47">
            <a:extLst>
              <a:ext uri="{FF2B5EF4-FFF2-40B4-BE49-F238E27FC236}">
                <a16:creationId xmlns:a16="http://schemas.microsoft.com/office/drawing/2014/main" id="{1EA370DD-9E80-7B42-A2C6-BA549A6DB675}"/>
              </a:ext>
            </a:extLst>
          </p:cNvPr>
          <p:cNvSpPr/>
          <p:nvPr/>
        </p:nvSpPr>
        <p:spPr>
          <a:xfrm>
            <a:off x="4357069" y="1424270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transmitted</a:t>
            </a:r>
            <a:endParaRPr lang="it-IT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01" name="Rectangle 800">
            <a:extLst>
              <a:ext uri="{FF2B5EF4-FFF2-40B4-BE49-F238E27FC236}">
                <a16:creationId xmlns:a16="http://schemas.microsoft.com/office/drawing/2014/main" id="{C91B632A-C062-3949-A0FA-C9CD63DFAEC8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G. Mauri et al., The Multi-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Blade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Boron-10-based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performance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focusing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reflectometer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(2020)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2001:02965).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Accepted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for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publ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in JINST.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921E4066-4B13-4043-8D45-E9C4B7759BD5}"/>
              </a:ext>
            </a:extLst>
          </p:cNvPr>
          <p:cNvSpPr/>
          <p:nvPr/>
        </p:nvSpPr>
        <p:spPr>
          <a:xfrm>
            <a:off x="0" y="1483023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03AE3-85E7-6B42-A16A-2F600D13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34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cosmic</a:t>
            </a:r>
            <a:r>
              <a:rPr lang="sv-SE" sz="2800" dirty="0">
                <a:latin typeface="Avenir Roman" panose="02000503020000020003" pitchFamily="2" charset="0"/>
              </a:rPr>
              <a:t> neutrons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D13DF-AC5E-AB4B-8D98-1CE824BD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" y="1385858"/>
            <a:ext cx="3506598" cy="48910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7D8C3F-9E02-9B48-BD28-5FF733FB9671}"/>
              </a:ext>
            </a:extLst>
          </p:cNvPr>
          <p:cNvSpPr/>
          <p:nvPr/>
        </p:nvSpPr>
        <p:spPr>
          <a:xfrm>
            <a:off x="419450" y="593135"/>
            <a:ext cx="1155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Avenir Roman" panose="02000503020000020003" pitchFamily="2" charset="0"/>
              </a:rPr>
              <a:t>Neutrons are created by cosmic ray spallation in the high atmosphere</a:t>
            </a:r>
            <a:r>
              <a:rPr lang="sv-SE" dirty="0">
                <a:latin typeface="Avenir Roman" panose="02000503020000020003" pitchFamily="2" charset="0"/>
              </a:rPr>
              <a:t>.</a:t>
            </a:r>
          </a:p>
          <a:p>
            <a:r>
              <a:rPr lang="sv-SE" dirty="0" err="1">
                <a:latin typeface="Avenir Roman" panose="02000503020000020003" pitchFamily="2" charset="0"/>
              </a:rPr>
              <a:t>Energies</a:t>
            </a:r>
            <a:r>
              <a:rPr lang="sv-SE" dirty="0">
                <a:latin typeface="Avenir Roman" panose="02000503020000020003" pitchFamily="2" charset="0"/>
              </a:rPr>
              <a:t> from 10</a:t>
            </a:r>
            <a:r>
              <a:rPr lang="sv-SE" baseline="30000" dirty="0">
                <a:latin typeface="Avenir Roman" panose="02000503020000020003" pitchFamily="2" charset="0"/>
              </a:rPr>
              <a:t>-9</a:t>
            </a:r>
            <a:r>
              <a:rPr lang="sv-SE" dirty="0">
                <a:latin typeface="Avenir Roman" panose="02000503020000020003" pitchFamily="2" charset="0"/>
              </a:rPr>
              <a:t> to 10</a:t>
            </a:r>
            <a:r>
              <a:rPr lang="sv-SE" baseline="30000" dirty="0">
                <a:latin typeface="Avenir Roman" panose="02000503020000020003" pitchFamily="2" charset="0"/>
              </a:rPr>
              <a:t>3</a:t>
            </a:r>
            <a:r>
              <a:rPr lang="sv-SE" dirty="0">
                <a:latin typeface="Avenir Roman" panose="02000503020000020003" pitchFamily="2" charset="0"/>
              </a:rPr>
              <a:t> MeV  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B65D4E-2D5C-234F-955A-11D3D76E96A8}"/>
              </a:ext>
            </a:extLst>
          </p:cNvPr>
          <p:cNvSpPr/>
          <p:nvPr/>
        </p:nvSpPr>
        <p:spPr>
          <a:xfrm>
            <a:off x="6096000" y="590104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v-SE" sz="1200" dirty="0" err="1">
                <a:latin typeface="Avenir Roman" panose="02000503020000020003" pitchFamily="2" charset="0"/>
              </a:rPr>
              <a:t>Physikalisch-Technische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Bundesanstalt</a:t>
            </a:r>
            <a:r>
              <a:rPr lang="sv-SE" sz="1200" dirty="0">
                <a:latin typeface="Avenir Roman" panose="02000503020000020003" pitchFamily="2" charset="0"/>
              </a:rPr>
              <a:t> (PTB) - </a:t>
            </a:r>
            <a:r>
              <a:rPr lang="sv-SE" sz="1200" dirty="0" err="1">
                <a:latin typeface="Avenir Roman" panose="02000503020000020003" pitchFamily="2" charset="0"/>
              </a:rPr>
              <a:t>Measurements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Neutron </a:t>
            </a:r>
            <a:r>
              <a:rPr lang="sv-SE" sz="1200" dirty="0" err="1">
                <a:latin typeface="Avenir Roman" panose="02000503020000020003" pitchFamily="2" charset="0"/>
              </a:rPr>
              <a:t>Spectra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Induced</a:t>
            </a:r>
            <a:r>
              <a:rPr lang="sv-SE" sz="1200" dirty="0">
                <a:latin typeface="Avenir Roman" panose="02000503020000020003" pitchFamily="2" charset="0"/>
              </a:rPr>
              <a:t> by Cosmic </a:t>
            </a:r>
            <a:r>
              <a:rPr lang="sv-SE" sz="1200" dirty="0" err="1">
                <a:latin typeface="Avenir Roman" panose="02000503020000020003" pitchFamily="2" charset="0"/>
              </a:rPr>
              <a:t>Radiation</a:t>
            </a:r>
            <a:r>
              <a:rPr lang="sv-SE" sz="1200" dirty="0">
                <a:latin typeface="Avenir Roman" panose="02000503020000020003" pitchFamily="2" charset="0"/>
              </a:rPr>
              <a:t> at </a:t>
            </a:r>
            <a:r>
              <a:rPr lang="sv-SE" sz="1200" dirty="0" err="1">
                <a:latin typeface="Avenir Roman" panose="02000503020000020003" pitchFamily="2" charset="0"/>
              </a:rPr>
              <a:t>Altitudes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85m, 1195m and 2650m (2010)</a:t>
            </a:r>
            <a:endParaRPr lang="sv-SE" sz="1200" dirty="0">
              <a:effectLst/>
              <a:latin typeface="Avenir Roman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1B6747-1EA5-1A46-9F50-7334EB962E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635693" y="2077403"/>
            <a:ext cx="5335397" cy="36666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AC558-721C-6E4F-8D2B-CA8DBD8A42E5}"/>
              </a:ext>
            </a:extLst>
          </p:cNvPr>
          <p:cNvSpPr/>
          <p:nvPr/>
        </p:nvSpPr>
        <p:spPr>
          <a:xfrm>
            <a:off x="9776691" y="438951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Helvetica" pitchFamily="2" charset="0"/>
              </a:rPr>
              <a:t>85m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0854F9-6913-D141-9336-652554327370}"/>
              </a:ext>
            </a:extLst>
          </p:cNvPr>
          <p:cNvSpPr/>
          <p:nvPr/>
        </p:nvSpPr>
        <p:spPr>
          <a:xfrm>
            <a:off x="10410198" y="3604684"/>
            <a:ext cx="872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599D55"/>
                </a:solidFill>
                <a:latin typeface="Helvetica" pitchFamily="2" charset="0"/>
              </a:rPr>
              <a:t>1195m</a:t>
            </a:r>
            <a:endParaRPr lang="en-GB" dirty="0">
              <a:solidFill>
                <a:srgbClr val="599D55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F38C8-0C15-E74E-A0E5-9C260577B2F4}"/>
              </a:ext>
            </a:extLst>
          </p:cNvPr>
          <p:cNvSpPr/>
          <p:nvPr/>
        </p:nvSpPr>
        <p:spPr>
          <a:xfrm>
            <a:off x="10477310" y="259926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2650m</a:t>
            </a:r>
            <a:endParaRPr lang="en-GB" dirty="0">
              <a:solidFill>
                <a:srgbClr val="0B24FB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2B6A7F-8D4E-DD48-BB0A-5687C9B61FC7}"/>
              </a:ext>
            </a:extLst>
          </p:cNvPr>
          <p:cNvSpPr/>
          <p:nvPr/>
        </p:nvSpPr>
        <p:spPr>
          <a:xfrm rot="16200000">
            <a:off x="5532232" y="2501262"/>
            <a:ext cx="2483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venir Roman" panose="02000503020000020003" pitchFamily="2" charset="0"/>
              </a:rPr>
              <a:t>Neutron flux</a:t>
            </a:r>
            <a:endParaRPr lang="sv-SE" sz="1600" dirty="0">
              <a:effectLst/>
              <a:latin typeface="Avenir Roman" panose="02000503020000020003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8C3737-0B75-0A49-9B15-58D5B2513D64}"/>
              </a:ext>
            </a:extLst>
          </p:cNvPr>
          <p:cNvSpPr/>
          <p:nvPr/>
        </p:nvSpPr>
        <p:spPr>
          <a:xfrm>
            <a:off x="3791284" y="3534448"/>
            <a:ext cx="2483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 err="1">
                <a:latin typeface="Avenir Roman" panose="02000503020000020003" pitchFamily="2" charset="0"/>
              </a:rPr>
              <a:t>Measured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with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Bonner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spheres</a:t>
            </a:r>
            <a:r>
              <a:rPr lang="sv-SE" sz="1600" dirty="0">
                <a:latin typeface="Avenir Roman" panose="02000503020000020003" pitchFamily="2" charset="0"/>
              </a:rPr>
              <a:t> in the </a:t>
            </a:r>
            <a:r>
              <a:rPr lang="sv-SE" sz="1600" dirty="0" err="1">
                <a:latin typeface="Avenir Roman" panose="02000503020000020003" pitchFamily="2" charset="0"/>
              </a:rPr>
              <a:t>whole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eneregy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spectrum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endParaRPr lang="sv-SE" sz="1600" dirty="0">
              <a:effectLst/>
              <a:latin typeface="Avenir Roman" panose="02000503020000020003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02F1137-59CE-E949-952B-A0E0759156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875" y="1401577"/>
            <a:ext cx="3156651" cy="213287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A4DED2D-92EF-3F45-8D71-AB443ACEFBFC}"/>
              </a:ext>
            </a:extLst>
          </p:cNvPr>
          <p:cNvSpPr/>
          <p:nvPr/>
        </p:nvSpPr>
        <p:spPr>
          <a:xfrm>
            <a:off x="3447875" y="316511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2650m</a:t>
            </a:r>
            <a:endParaRPr lang="en-GB" dirty="0">
              <a:solidFill>
                <a:srgbClr val="0B24F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58DE5-FA31-5343-AB61-640F2C5F5EC1}"/>
              </a:ext>
            </a:extLst>
          </p:cNvPr>
          <p:cNvSpPr/>
          <p:nvPr/>
        </p:nvSpPr>
        <p:spPr>
          <a:xfrm>
            <a:off x="7399090" y="2256639"/>
            <a:ext cx="2172749" cy="71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761027-CB0F-644A-9AC2-22633D3C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1639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Picture 497">
            <a:extLst>
              <a:ext uri="{FF2B5EF4-FFF2-40B4-BE49-F238E27FC236}">
                <a16:creationId xmlns:a16="http://schemas.microsoft.com/office/drawing/2014/main" id="{003B2563-0903-CC42-B985-FF81BD712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91" y="2967113"/>
            <a:ext cx="5787483" cy="3503657"/>
          </a:xfrm>
          <a:prstGeom prst="rect">
            <a:avLst/>
          </a:prstGeom>
        </p:spPr>
      </p:pic>
      <p:cxnSp>
        <p:nvCxnSpPr>
          <p:cNvPr id="774" name="Straight Connector 773">
            <a:extLst>
              <a:ext uri="{FF2B5EF4-FFF2-40B4-BE49-F238E27FC236}">
                <a16:creationId xmlns:a16="http://schemas.microsoft.com/office/drawing/2014/main" id="{827C76A3-58E7-394B-BBBA-0C39DDE72F73}"/>
              </a:ext>
            </a:extLst>
          </p:cNvPr>
          <p:cNvCxnSpPr>
            <a:cxnSpLocks/>
          </p:cNvCxnSpPr>
          <p:nvPr/>
        </p:nvCxnSpPr>
        <p:spPr>
          <a:xfrm>
            <a:off x="8411793" y="341007"/>
            <a:ext cx="0" cy="2449901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grpSp>
        <p:nvGrpSpPr>
          <p:cNvPr id="375" name="Group 374"/>
          <p:cNvGrpSpPr/>
          <p:nvPr/>
        </p:nvGrpSpPr>
        <p:grpSpPr>
          <a:xfrm rot="20392131">
            <a:off x="8878586" y="2022869"/>
            <a:ext cx="2730765" cy="451824"/>
            <a:chOff x="2850515" y="2977176"/>
            <a:chExt cx="2730765" cy="451824"/>
          </a:xfrm>
        </p:grpSpPr>
        <p:sp>
          <p:nvSpPr>
            <p:cNvPr id="376" name="Rectangle 375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ight Triangle 380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/>
          <p:nvPr/>
        </p:nvGrpSpPr>
        <p:grpSpPr>
          <a:xfrm rot="20392131">
            <a:off x="8866377" y="1361963"/>
            <a:ext cx="2730765" cy="451824"/>
            <a:chOff x="2850515" y="2977176"/>
            <a:chExt cx="2730765" cy="451824"/>
          </a:xfrm>
        </p:grpSpPr>
        <p:sp>
          <p:nvSpPr>
            <p:cNvPr id="417" name="Rectangle 416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ight Triangle 421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Group 456"/>
          <p:cNvGrpSpPr/>
          <p:nvPr/>
        </p:nvGrpSpPr>
        <p:grpSpPr>
          <a:xfrm rot="20392131">
            <a:off x="8889225" y="703161"/>
            <a:ext cx="2730765" cy="451824"/>
            <a:chOff x="2850515" y="2977176"/>
            <a:chExt cx="2730765" cy="451824"/>
          </a:xfrm>
        </p:grpSpPr>
        <p:sp>
          <p:nvSpPr>
            <p:cNvPr id="458" name="Rectangle 457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ight Triangle 462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9" name="Rectangle 498"/>
          <p:cNvSpPr/>
          <p:nvPr/>
        </p:nvSpPr>
        <p:spPr>
          <a:xfrm rot="20336632">
            <a:off x="10284161" y="2284392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Avenir Book"/>
                <a:cs typeface="Avenir Book"/>
              </a:rPr>
              <a:t>strips Y</a:t>
            </a:r>
          </a:p>
        </p:txBody>
      </p:sp>
      <p:sp>
        <p:nvSpPr>
          <p:cNvPr id="500" name="Rectangle 499"/>
          <p:cNvSpPr/>
          <p:nvPr/>
        </p:nvSpPr>
        <p:spPr>
          <a:xfrm rot="20478990">
            <a:off x="11409477" y="1308661"/>
            <a:ext cx="753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venir Book"/>
                <a:cs typeface="Avenir Book"/>
              </a:rPr>
              <a:t>wires X</a:t>
            </a:r>
          </a:p>
        </p:txBody>
      </p:sp>
      <p:sp>
        <p:nvSpPr>
          <p:cNvPr id="501" name="Rectangle 500"/>
          <p:cNvSpPr/>
          <p:nvPr/>
        </p:nvSpPr>
        <p:spPr>
          <a:xfrm rot="20426334">
            <a:off x="10797705" y="1820095"/>
            <a:ext cx="817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substrate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2" name="Rectangle 501"/>
          <p:cNvSpPr/>
          <p:nvPr/>
        </p:nvSpPr>
        <p:spPr>
          <a:xfrm rot="20488696">
            <a:off x="9804440" y="2175479"/>
            <a:ext cx="56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2" name="Rettangolo 37">
            <a:extLst>
              <a:ext uri="{FF2B5EF4-FFF2-40B4-BE49-F238E27FC236}">
                <a16:creationId xmlns:a16="http://schemas.microsoft.com/office/drawing/2014/main" id="{C14BA54C-3845-2B46-AD72-92A1FDC55ED0}"/>
              </a:ext>
            </a:extLst>
          </p:cNvPr>
          <p:cNvSpPr/>
          <p:nvPr/>
        </p:nvSpPr>
        <p:spPr>
          <a:xfrm>
            <a:off x="404286" y="1517451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516" name="Connettore 2 30">
            <a:extLst>
              <a:ext uri="{FF2B5EF4-FFF2-40B4-BE49-F238E27FC236}">
                <a16:creationId xmlns:a16="http://schemas.microsoft.com/office/drawing/2014/main" id="{BD0F3444-E2F3-2D44-84DB-76A13A82BB3E}"/>
              </a:ext>
            </a:extLst>
          </p:cNvPr>
          <p:cNvCxnSpPr>
            <a:cxnSpLocks/>
          </p:cNvCxnSpPr>
          <p:nvPr/>
        </p:nvCxnSpPr>
        <p:spPr>
          <a:xfrm flipV="1">
            <a:off x="139591" y="1816968"/>
            <a:ext cx="2002132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Rettangolo 15">
            <a:extLst>
              <a:ext uri="{FF2B5EF4-FFF2-40B4-BE49-F238E27FC236}">
                <a16:creationId xmlns:a16="http://schemas.microsoft.com/office/drawing/2014/main" id="{8DCBEA47-3739-7D4A-AE8A-FF8839806941}"/>
              </a:ext>
            </a:extLst>
          </p:cNvPr>
          <p:cNvSpPr/>
          <p:nvPr/>
        </p:nvSpPr>
        <p:spPr>
          <a:xfrm>
            <a:off x="2141723" y="1047311"/>
            <a:ext cx="842839" cy="1056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23" name="Rettangolo 47">
            <a:extLst>
              <a:ext uri="{FF2B5EF4-FFF2-40B4-BE49-F238E27FC236}">
                <a16:creationId xmlns:a16="http://schemas.microsoft.com/office/drawing/2014/main" id="{485DE1F6-0774-2549-AC7F-1C3C0B257698}"/>
              </a:ext>
            </a:extLst>
          </p:cNvPr>
          <p:cNvSpPr/>
          <p:nvPr/>
        </p:nvSpPr>
        <p:spPr>
          <a:xfrm>
            <a:off x="1942619" y="531478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F0D69076-63A9-5244-A08E-54C1583FEA4E}"/>
              </a:ext>
            </a:extLst>
          </p:cNvPr>
          <p:cNvGrpSpPr/>
          <p:nvPr/>
        </p:nvGrpSpPr>
        <p:grpSpPr>
          <a:xfrm rot="20392131">
            <a:off x="2209031" y="1180738"/>
            <a:ext cx="674631" cy="93053"/>
            <a:chOff x="2850515" y="2977176"/>
            <a:chExt cx="2730765" cy="451824"/>
          </a:xfrm>
        </p:grpSpPr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EDC7F2EC-F17D-3649-893E-2C5195D75023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8488B6B7-3C40-BB46-BBA8-2CF986130CF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802F99DF-BF6C-A84F-8379-FA5CBC5F10D8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A46D95E8-2BF6-8B43-96BB-89638859A480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38839FE5-C535-5D4E-B9CF-0D53D6CF10A5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ight Triangle 529">
              <a:extLst>
                <a:ext uri="{FF2B5EF4-FFF2-40B4-BE49-F238E27FC236}">
                  <a16:creationId xmlns:a16="http://schemas.microsoft.com/office/drawing/2014/main" id="{3E785BC3-8279-5B4F-9AE7-CF5F9654674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4539010F-B556-254D-B7D0-B3655EA9A234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EF7BE13C-1E54-5E4D-B020-886A5001C6C8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FE0F92D5-1A82-524E-BAC4-BB4CD6A19C3F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1CACFA3F-728E-DE46-8B32-51C5AE3CA0F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5EDA007F-CBF1-A34A-8190-31ED0327A09E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2E00691C-2EC8-CA49-86A9-2E52DF1B231C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ECE674CF-6E53-DA44-B752-141F678BB06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8E69EBF3-F471-9543-A8CB-7D8CA3B46581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943EED13-E945-4F49-8883-6A2737853DD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ACCD9EE2-A0DC-864B-9ECF-53D2B04480DB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C33A0451-E602-C14C-93B9-ED8F0918A89B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E9565B89-66EE-CE40-A19E-3418DE3FE914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D463E2DD-BFB3-8E47-AC7B-A95515B6C22D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796B594A-458C-694B-967E-5E0FC6631D7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7201BE41-1F42-2447-B4A6-DA5D6BD94338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83712EEC-5AF3-524E-9CC7-9093CAB0570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5C9887E0-FFAB-0B44-8D04-FA2AEB580CDF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9CFA657-92EC-F140-AAAB-AD8C4D48F18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15E94E82-08B1-DD45-B9BC-D191A1BB513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B1B05285-BA06-0C41-AAA3-7738C1339B3F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D4E1B6A3-8051-514E-B54A-F2DCB6957CA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A6E81C89-BEE0-9640-93CF-833E30055F5F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454999CA-5C93-F844-9FA3-05AE36407DC6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F00F7465-8488-AB4A-BA8B-4B03C6FD552E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567D2B6B-1FF5-234E-8A44-D88B4DECFD8D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67A12292-DDB8-8B40-9B6F-23378F3B2A2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C17E9258-2C2C-EC48-B199-7E612D8E2545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058B9AB7-1182-6445-821D-501E33211FD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2440642C-665A-9847-8826-547A4CFECE60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0A64B35A-1D1D-7647-B734-5C5FACE074C1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507B6A52-FFD5-8547-8AE2-52BF731DA422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06C4C33D-4E7F-6A44-8F8F-A57D813EC3E7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7744FC1A-1C50-A440-9A4B-9CEC7BC8AA7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81D3CD4E-743A-494F-82CA-A7FA19CF69C0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86CAD960-5733-054D-BE9D-7DDBDCC6B9FB}"/>
              </a:ext>
            </a:extLst>
          </p:cNvPr>
          <p:cNvGrpSpPr/>
          <p:nvPr/>
        </p:nvGrpSpPr>
        <p:grpSpPr>
          <a:xfrm rot="20392131">
            <a:off x="2216165" y="1329615"/>
            <a:ext cx="674631" cy="93053"/>
            <a:chOff x="2850515" y="2977176"/>
            <a:chExt cx="2730765" cy="451824"/>
          </a:xfrm>
        </p:grpSpPr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A5B2F860-3993-9D40-9607-2A3DAEC5CBE0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3D2F57BE-7479-6A4D-82AC-5EFE4CD864DE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8181CD80-8BD1-2544-83A3-31A5FF06FBC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DE9CB9AA-ADB9-FF49-AD01-5863E7E83CAE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1EFEF1CC-9AA6-7544-8858-FB917C34D36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ight Triangle 570">
              <a:extLst>
                <a:ext uri="{FF2B5EF4-FFF2-40B4-BE49-F238E27FC236}">
                  <a16:creationId xmlns:a16="http://schemas.microsoft.com/office/drawing/2014/main" id="{50D48A66-2CD3-C34B-AA57-EAF60F83694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FC10BD96-8C65-6348-A232-FAD314EB6B32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E8706BA1-443A-6642-A3CC-DCB642412AC3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393E9952-895C-234C-9E9B-58F3CAE939E0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61FEDFFC-13F5-DC4E-96FD-B796DDAB8BF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383F934C-384A-A646-8C5F-9A2F0251EB8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3E782989-5F1E-BF42-A5FA-151467F3CAF0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55C714F7-3F92-5C4F-BC4B-4604C8C7388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401F1F6E-6C5B-9443-86E2-ED3B134C6B23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78B23023-6C1A-6A41-A8DB-5F30E9AF40E8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25AC1ACB-97F7-FA4A-B5A2-2F0629DCB7A6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27E9DB19-3E59-EB4A-8148-A54174CB66A8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43DADFE4-E77F-544F-9C95-2A67285C5E0D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F00F2D3D-BD8C-0B4B-A82B-20A48458AF2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A708A3A5-BF0F-DA40-8879-EBA3CB438219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208A2126-BFD7-ED4B-A05E-C0E93A953956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FB063FA4-6CF5-874B-B20F-8448D8D57615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17763344-4519-F441-9CDE-871B414D902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69E8B2F6-B0DF-AE4C-ABCB-2AE0BE47561C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A8FD13F7-737C-4040-9755-260B63998265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30DCD78-B09F-074F-AE3C-7DC2C9E8997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052669B9-1371-F64B-B3CC-C272D2D57A6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080CEDE0-38F0-2843-8024-D94C655CFCD0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F7CB3777-E76D-AE44-93C2-71F4E53ACACB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91C26E1E-6AED-2745-8885-BD8DD11ADFC5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EA5DFF7-60DD-E542-BAAB-BB102A2C1BFB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A566B21A-7C88-5F42-9EAB-61F261D85E8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DD9D060-080C-DE43-AD99-E3CF54C0E140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7E1EE9FC-8751-1646-AF51-BE10C415AEF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2E305822-98A8-0141-804D-F72B404974E9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9C6E1074-399C-EC43-B194-1A98CCA6701D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45281C62-6A01-D248-859B-4571CBADCABF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617B7D31-B11F-FA41-B00E-2EECD39EF906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A1B703D-A0D2-7D4C-A2BE-F0E9579255D1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35C7CF94-3154-A44F-BE1A-E7E57FF373DE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F6E49D80-1D59-BC40-80A2-68E705E25B38}"/>
              </a:ext>
            </a:extLst>
          </p:cNvPr>
          <p:cNvGrpSpPr/>
          <p:nvPr/>
        </p:nvGrpSpPr>
        <p:grpSpPr>
          <a:xfrm rot="20392131">
            <a:off x="2213956" y="1473114"/>
            <a:ext cx="674631" cy="93053"/>
            <a:chOff x="2850515" y="2977176"/>
            <a:chExt cx="2730765" cy="451824"/>
          </a:xfrm>
        </p:grpSpPr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414BBD87-D58D-6A48-A167-D616D4982BF0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6F24A395-476E-3846-B8F2-407E1D9C9F94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16F5722-1D90-254B-9CB5-FF61E0BFEA9F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C822C36E-285E-0D46-AFC7-340447E05F23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6E0ACA53-60A8-C34F-AE73-195B8B425424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ight Triangle 611">
              <a:extLst>
                <a:ext uri="{FF2B5EF4-FFF2-40B4-BE49-F238E27FC236}">
                  <a16:creationId xmlns:a16="http://schemas.microsoft.com/office/drawing/2014/main" id="{4EAA4EEA-6DCD-FE40-9B49-7ED19B74EB0D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89641898-AF54-4E4C-B152-FF5ACB9D16E3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F88BFEA-AC6C-9948-A6EA-7E65901FBE4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C2F7A49-8EB6-2546-94EE-A878CCD9FCB7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29DCDBFD-1FB1-4447-9230-EB547E575C1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98FACCD0-D7E5-0047-80C8-C7342AB999DC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2946CCC-01AC-9D4B-B549-6E1A104AD806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E2ECE33-0946-7242-B15E-7815B7960099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5173063-356D-964D-A42B-C1E3C9D46386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0564DA6D-89BB-FB42-AC2B-ACD8BE541D85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04F29916-2333-2B45-8DC1-5A91BB04D42A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F16F016C-2B64-3940-851A-E5497699BB5E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8B7EEB81-0C99-1B42-B74F-C494B0739F1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1D660606-C219-2C4C-9B19-19F40B781CE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71006D2A-369F-6F42-9E01-154BF2CE47B6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8093FC65-927D-4C41-A82F-B02D40ABEC8D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AFB4F62D-89E1-C142-BED3-B28E8DE23C2F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B4B4FFBC-B036-2C41-A42D-5D7A7CE5D530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F85E3A20-7646-6247-A85D-BCFC6C060E0D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C6A9F8AD-0ECA-484C-994B-D59897D2031F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20D8F75-0B4F-7B4F-89B2-E8EE039507B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3DD51DA2-057C-5746-A8FD-23C8AE377D01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C2753282-6091-E04D-9637-75CFFF615A3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52D0B10-BBB6-8645-A0F6-B07928735AD4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40199E98-38CA-A84B-A5FA-B1EDA5369092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6BBD52B8-3031-954D-B375-EDD6B62B19A8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7177F2A-F2F0-D04E-A12E-DEBA5EF82F4D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7E762E49-D658-DD4A-BB20-2E654EA46434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306CB8A6-7669-9B44-BA1F-2BAF6A3AD6C3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5F390B22-8CDD-514C-A168-1EAC732E77AC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4C1010C9-1CD4-AB4B-A89B-AF6B18A21062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821AFEE5-D082-1C4D-A35F-27827FD3BBF8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F787BFA9-13E8-2F48-BCF0-566BB166FE95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01987BE4-726A-5849-BFF2-EB3BD06F44F3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4DF4CAFA-647E-7A4F-8062-C4803C8A89F7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F6F19B9F-70F8-6440-93FA-46B66B57F7FC}"/>
              </a:ext>
            </a:extLst>
          </p:cNvPr>
          <p:cNvGrpSpPr/>
          <p:nvPr/>
        </p:nvGrpSpPr>
        <p:grpSpPr>
          <a:xfrm rot="20392131">
            <a:off x="2225552" y="1608749"/>
            <a:ext cx="674631" cy="93053"/>
            <a:chOff x="2850515" y="2977176"/>
            <a:chExt cx="2730765" cy="451824"/>
          </a:xfrm>
        </p:grpSpPr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6E13EAF1-AB2D-9148-AACE-EBAB2D1A1DA7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5D6C976F-1B92-9D49-B717-A4DD8109DB80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333CE658-DDCF-374B-B2CA-62716D04E92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1DE3FE17-E0A9-4C41-BD23-857B75DAE9E9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A9923D4E-2D24-F947-A927-2DB25860DDB0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ight Triangle 652">
              <a:extLst>
                <a:ext uri="{FF2B5EF4-FFF2-40B4-BE49-F238E27FC236}">
                  <a16:creationId xmlns:a16="http://schemas.microsoft.com/office/drawing/2014/main" id="{F74F7E2B-5631-0B4F-A64A-1AFE8B0BDD83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DC98705C-5E92-F442-8AB7-85AFA53976DC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1A31592C-F314-0447-8A58-3A0A6DD8C00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6B83FE7F-7B47-5746-8A91-F98589890F6D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709DEEC0-1E6B-DA45-9407-592DA7B4ED62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A07C96D2-3FCC-5D40-8392-B558FEDE235F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D32AA0C-BBED-5B4B-B894-C7E5E0DF40E4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C366D2A9-A5EA-B143-B08B-00732112420E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A5CE9731-48D7-8D4F-962E-4EB8A643135B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F3AB76FE-5872-7E45-B008-796EC4F68BBE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43DFFAEE-05AC-C44D-8A4E-FD41A5189B51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1FEBB3CB-2EFE-CC42-9752-B1148617B3F9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1880DDB5-E1DD-964B-ABCF-0B6FF264EBA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A2F6EC6D-9417-5D49-8A6B-BB05CD4E1E40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1F6FD22F-649A-D945-83FA-267F70A0FD5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5796DE8C-944E-F44E-AC12-77E4AAE5351F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E95CD3C0-1F9E-0B46-913E-BDD1D800648C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85A46ECE-8F6D-634F-8201-D8C093A5D58C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7E147833-B5AA-7749-9E7B-763DE9E9E4E6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48EA0E89-5A90-B04D-9BEB-01181B729148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7FEFA0BE-5E6A-B84E-95DD-3AE50FE2EC5D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C0C83704-DBF5-044E-87B0-69231420BBB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7D68EF59-FA0E-DB43-8772-24D7098CA02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E4469D98-DED0-BF40-9A81-31CE5792A5ED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592F2B7-39FB-D040-8E8B-35B7476E3DAB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FE279CEF-75B5-B047-99DB-350B29CC48AF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44C4656F-4DBA-704A-BB0E-DAE2EAE18F3B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DD3C101B-A61D-504F-8384-D9758417EA0E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F792C4A7-9A65-6F47-8B30-CCDF20B484BC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14D208CC-30FC-E04D-BD3D-D4AF51B0B9CE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E67B8DEE-454F-8247-899C-1ECCF7F0A72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33C90DE3-7B24-624E-966D-D5F7BDE4A4C4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C5A10056-8BC2-A847-B79B-47DEFB5D9128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0791366C-4CB8-FB47-A1C3-61170DBBB6F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3EB89D13-EBA3-FA4B-A830-14CE4F2D115C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0F32399C-117A-9E4B-A6FF-58A2A45F224E}"/>
              </a:ext>
            </a:extLst>
          </p:cNvPr>
          <p:cNvGrpSpPr/>
          <p:nvPr/>
        </p:nvGrpSpPr>
        <p:grpSpPr>
          <a:xfrm rot="20392131">
            <a:off x="2231347" y="1746209"/>
            <a:ext cx="674631" cy="93053"/>
            <a:chOff x="2850515" y="2977176"/>
            <a:chExt cx="2730765" cy="451824"/>
          </a:xfrm>
        </p:grpSpPr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F159D2E7-1B6A-EA4D-83D6-82D3A3822E7C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BBAC6FED-5A44-0743-B874-0F175CBADC6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C50A1162-556A-FB43-80A3-936D61FAFE3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881A17A5-E63D-FA42-8138-80CB3332AB77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8097644-C3FE-7A49-B7E4-00A241203ECF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ight Triangle 693">
              <a:extLst>
                <a:ext uri="{FF2B5EF4-FFF2-40B4-BE49-F238E27FC236}">
                  <a16:creationId xmlns:a16="http://schemas.microsoft.com/office/drawing/2014/main" id="{4EB7F982-61FA-AE46-9BF5-B6E79364A80B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0728582B-586F-9643-A880-A094F59B36A5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7F1E1321-D872-274A-BF00-5103745B602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AFDCB435-4B54-E14A-A71B-24C4E09F28DE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1BF98BBC-F7AF-3C4F-8E34-EC050F076457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C9E95454-0BC2-DE44-9545-D574B31BE208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90C51F40-6BEF-EF49-9A05-6413F1DC3693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6A3A2E72-907C-C94B-9E93-1D22E7A2B1B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8B75A14F-F830-584D-9006-EB2EE2A482FA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93E4BCAD-4968-014B-A62A-D7436EE70CE2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D731D8FA-9936-9648-B5F6-59A762BD7365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0E243C88-9D98-CA40-A990-4FFE3797231D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F3175A4B-8C00-6F44-BE4E-E66DF0E2A76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1305ECD1-16F9-DB44-8C45-53A9E594AFA4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BEA0A95D-21F6-9A4D-90F2-39D628CDB938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7948ACE8-6CCA-9E4C-ADAA-121AFCC90B24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51DD2CF8-C012-E949-9455-F61B6D471E84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687AC210-E0BF-694B-90F6-40E9D41A359B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140185A6-609B-B741-8EC2-62E772021EAE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BF4782A0-3828-D446-A4F3-82E74F2B173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16CE84B7-4D84-1148-8719-F4FFEECB684C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80A36D7A-EA3F-0D46-82F8-6173EDC86A8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B0E1943-B131-C940-8AC2-D72F7B3AE80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D9B29DE-D429-1D4B-B7A2-5EFA8EBE4233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EC1F27B9-00CB-9B48-8E72-CB825F9B289D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8CBDAEE0-EDA0-AD42-82A4-120E71861DD5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E9B6D543-DB25-5F44-98E5-B4B1D22C9D2F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C5873779-CF28-604B-AB83-3B89A6E6286B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F5DCAF60-BBE3-0B4D-A8E9-865D11A0AD78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8F952F49-FA93-1F4D-B0EE-EB5267AD9FF1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52541ED5-324E-B046-AB5B-967E3BF58C1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D8D39365-429E-524C-B13A-69A7AA15A863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3313CF4-9C31-6340-99C5-AD1E0A166A62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993F51A7-B72D-6143-98E7-A7F770AC11FF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66C54FF-15CB-B74E-A2D2-BD91F6394FDD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8B6EB5A9-A672-4347-BFB2-6CF91B6671F6}"/>
              </a:ext>
            </a:extLst>
          </p:cNvPr>
          <p:cNvGrpSpPr/>
          <p:nvPr/>
        </p:nvGrpSpPr>
        <p:grpSpPr>
          <a:xfrm rot="20392131">
            <a:off x="2231348" y="1885875"/>
            <a:ext cx="674631" cy="93053"/>
            <a:chOff x="2850515" y="2977176"/>
            <a:chExt cx="2730765" cy="451824"/>
          </a:xfrm>
        </p:grpSpPr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320A1FA5-7778-9544-A199-B6907F790E8A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61D9E7D6-1230-7E45-857D-F6E2EF2BFF3A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F93D4CC4-4D29-F147-9953-16C9DF1640B0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57571A05-FFE9-8F4A-9C97-DC744E2FC351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B1E58EF4-BB5C-7843-9AB9-EFFC685A075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ight Triangle 734">
              <a:extLst>
                <a:ext uri="{FF2B5EF4-FFF2-40B4-BE49-F238E27FC236}">
                  <a16:creationId xmlns:a16="http://schemas.microsoft.com/office/drawing/2014/main" id="{E4B44F0B-8255-9F4A-9D82-69351223C6FF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A6A5DD44-8A4F-B944-B1B6-9D94A41F6A97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58A739FF-D135-994A-BBD8-4E30A5474DC1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4A4498AA-1F96-584F-8589-3284058F3BAA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C66C3267-B25B-B84E-B7A5-DA522B13C58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54B7E8C1-E101-1F4D-842F-0C99E6DB6D6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66826E5B-CF85-0146-877C-5CEA97B899FA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9CDBF9B2-8160-E445-9CF3-79333A28FFF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6B4DE018-778F-DC4F-9718-F1D93649FF92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B29BF9DA-B83C-944A-B231-8C9ED0E580A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F78281EE-CB35-C348-B1EA-20650E44806F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92A15428-30B9-664D-BED4-0456BB8CDD37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7075B59F-9B1C-A646-81D9-87237AFFC21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1B0E45D1-083D-B94B-A621-8E1F86973069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B03C883D-67C4-4A43-BE80-8A61E899BF7B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74925360-17D5-FF48-B5A8-4D5D6A0EF442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5839BEE2-1740-234C-A22F-C04B410686E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E935D677-ADDF-9441-9B04-695B6083F3B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D18C706A-9144-174E-A7E0-CD0BA01541B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C24E60F3-CC73-6A48-B1D8-A6743BCA412C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EE38BA84-DF31-C94C-BE6F-7CEC381C8562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5105A56F-350D-1A41-BA9D-A8549B2F8A2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6762014-2A76-EF43-961D-9FFBEF016C53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2802D721-0F83-B64A-8799-3475E85722CA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35919C60-8101-334D-9F12-332A495BEAD8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CA5B0863-8A39-F64B-982A-9B4096A9026C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5298B1C3-D388-EE43-B6D3-370590BED671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8EA2647D-42CC-C145-96C2-C4FFE700F9D6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80540881-C7A5-FB4E-8BBF-A77421AF0B06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031AAA11-265C-8E44-86A2-1667921EDCFA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1888680A-F88A-C14E-A127-2D3771FDC82A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31B78A15-3C7D-AD4E-A8C6-6E3870261E6C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99B8F31A-9382-EF4F-8F74-E50F588B7CE4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14134F09-B146-7940-A10B-6C0BC8F09B38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FE25184B-238A-C543-9728-9C28666CD71A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3" name="Straight Arrow Connector 772">
            <a:extLst>
              <a:ext uri="{FF2B5EF4-FFF2-40B4-BE49-F238E27FC236}">
                <a16:creationId xmlns:a16="http://schemas.microsoft.com/office/drawing/2014/main" id="{FB8796DF-D3BA-EA4D-892F-E8C9ED9887F7}"/>
              </a:ext>
            </a:extLst>
          </p:cNvPr>
          <p:cNvCxnSpPr>
            <a:cxnSpLocks/>
          </p:cNvCxnSpPr>
          <p:nvPr/>
        </p:nvCxnSpPr>
        <p:spPr>
          <a:xfrm>
            <a:off x="7704814" y="1703688"/>
            <a:ext cx="1888547" cy="1022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5" name="Rectangle 774">
            <a:extLst>
              <a:ext uri="{FF2B5EF4-FFF2-40B4-BE49-F238E27FC236}">
                <a16:creationId xmlns:a16="http://schemas.microsoft.com/office/drawing/2014/main" id="{0FBF84B9-F778-164B-A549-1E14A3451B07}"/>
              </a:ext>
            </a:extLst>
          </p:cNvPr>
          <p:cNvSpPr/>
          <p:nvPr/>
        </p:nvSpPr>
        <p:spPr>
          <a:xfrm rot="16200000">
            <a:off x="7562156" y="622246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776" name="5-Point Star 775">
            <a:extLst>
              <a:ext uri="{FF2B5EF4-FFF2-40B4-BE49-F238E27FC236}">
                <a16:creationId xmlns:a16="http://schemas.microsoft.com/office/drawing/2014/main" id="{B99CA42A-AF4B-3C46-93FB-C05265D3D2E7}"/>
              </a:ext>
            </a:extLst>
          </p:cNvPr>
          <p:cNvSpPr/>
          <p:nvPr/>
        </p:nvSpPr>
        <p:spPr>
          <a:xfrm>
            <a:off x="10513739" y="465869"/>
            <a:ext cx="272160" cy="20285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7" name="Straight Arrow Connector 776">
            <a:extLst>
              <a:ext uri="{FF2B5EF4-FFF2-40B4-BE49-F238E27FC236}">
                <a16:creationId xmlns:a16="http://schemas.microsoft.com/office/drawing/2014/main" id="{A2144AD1-74B4-814D-9B02-60DD28B3E551}"/>
              </a:ext>
            </a:extLst>
          </p:cNvPr>
          <p:cNvCxnSpPr>
            <a:cxnSpLocks/>
          </p:cNvCxnSpPr>
          <p:nvPr/>
        </p:nvCxnSpPr>
        <p:spPr>
          <a:xfrm flipH="1" flipV="1">
            <a:off x="10671446" y="732065"/>
            <a:ext cx="114453" cy="69220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" name="5-Point Star 777">
            <a:extLst>
              <a:ext uri="{FF2B5EF4-FFF2-40B4-BE49-F238E27FC236}">
                <a16:creationId xmlns:a16="http://schemas.microsoft.com/office/drawing/2014/main" id="{A73C4679-3836-3847-8F5E-BC7AD1853558}"/>
              </a:ext>
            </a:extLst>
          </p:cNvPr>
          <p:cNvSpPr/>
          <p:nvPr/>
        </p:nvSpPr>
        <p:spPr>
          <a:xfrm>
            <a:off x="9556706" y="1568288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9" name="Straight Arrow Connector 778">
            <a:extLst>
              <a:ext uri="{FF2B5EF4-FFF2-40B4-BE49-F238E27FC236}">
                <a16:creationId xmlns:a16="http://schemas.microsoft.com/office/drawing/2014/main" id="{2A824DB2-918F-3545-8F04-A370B9B12373}"/>
              </a:ext>
            </a:extLst>
          </p:cNvPr>
          <p:cNvCxnSpPr>
            <a:cxnSpLocks/>
          </p:cNvCxnSpPr>
          <p:nvPr/>
        </p:nvCxnSpPr>
        <p:spPr>
          <a:xfrm>
            <a:off x="7704814" y="1855458"/>
            <a:ext cx="69698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1" name="Rectangle 780">
            <a:extLst>
              <a:ext uri="{FF2B5EF4-FFF2-40B4-BE49-F238E27FC236}">
                <a16:creationId xmlns:a16="http://schemas.microsoft.com/office/drawing/2014/main" id="{DBEA2D47-97B3-6642-848D-BDE9B22DC463}"/>
              </a:ext>
            </a:extLst>
          </p:cNvPr>
          <p:cNvSpPr/>
          <p:nvPr/>
        </p:nvSpPr>
        <p:spPr>
          <a:xfrm>
            <a:off x="7411851" y="1517451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cxnSp>
        <p:nvCxnSpPr>
          <p:cNvPr id="782" name="Straight Arrow Connector 781">
            <a:extLst>
              <a:ext uri="{FF2B5EF4-FFF2-40B4-BE49-F238E27FC236}">
                <a16:creationId xmlns:a16="http://schemas.microsoft.com/office/drawing/2014/main" id="{D6ACBB7E-1213-114E-9400-F64BA7D64262}"/>
              </a:ext>
            </a:extLst>
          </p:cNvPr>
          <p:cNvCxnSpPr>
            <a:cxnSpLocks/>
          </p:cNvCxnSpPr>
          <p:nvPr/>
        </p:nvCxnSpPr>
        <p:spPr>
          <a:xfrm>
            <a:off x="8388505" y="1867805"/>
            <a:ext cx="923297" cy="60313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5-Point Star 782">
            <a:extLst>
              <a:ext uri="{FF2B5EF4-FFF2-40B4-BE49-F238E27FC236}">
                <a16:creationId xmlns:a16="http://schemas.microsoft.com/office/drawing/2014/main" id="{E8FC7C2C-DC37-7D40-A28B-C979B9CD3BD9}"/>
              </a:ext>
            </a:extLst>
          </p:cNvPr>
          <p:cNvSpPr/>
          <p:nvPr/>
        </p:nvSpPr>
        <p:spPr>
          <a:xfrm>
            <a:off x="9321201" y="2346814"/>
            <a:ext cx="272160" cy="20285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4" name="Straight Arrow Connector 783">
            <a:extLst>
              <a:ext uri="{FF2B5EF4-FFF2-40B4-BE49-F238E27FC236}">
                <a16:creationId xmlns:a16="http://schemas.microsoft.com/office/drawing/2014/main" id="{A0417CA8-44ED-8945-8B22-4DB65C77E947}"/>
              </a:ext>
            </a:extLst>
          </p:cNvPr>
          <p:cNvCxnSpPr>
            <a:cxnSpLocks/>
          </p:cNvCxnSpPr>
          <p:nvPr/>
        </p:nvCxnSpPr>
        <p:spPr>
          <a:xfrm flipV="1">
            <a:off x="7704814" y="1448595"/>
            <a:ext cx="3081085" cy="6885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5" name="Rettangolo 37">
            <a:extLst>
              <a:ext uri="{FF2B5EF4-FFF2-40B4-BE49-F238E27FC236}">
                <a16:creationId xmlns:a16="http://schemas.microsoft.com/office/drawing/2014/main" id="{B2F08A16-D5D6-564D-8E6A-CCBA9929BAFF}"/>
              </a:ext>
            </a:extLst>
          </p:cNvPr>
          <p:cNvSpPr/>
          <p:nvPr/>
        </p:nvSpPr>
        <p:spPr>
          <a:xfrm>
            <a:off x="400528" y="1864143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786" name="Rettangolo 37">
            <a:extLst>
              <a:ext uri="{FF2B5EF4-FFF2-40B4-BE49-F238E27FC236}">
                <a16:creationId xmlns:a16="http://schemas.microsoft.com/office/drawing/2014/main" id="{F78954A9-93AC-4C46-A09B-380F34DFAD91}"/>
              </a:ext>
            </a:extLst>
          </p:cNvPr>
          <p:cNvSpPr/>
          <p:nvPr/>
        </p:nvSpPr>
        <p:spPr>
          <a:xfrm>
            <a:off x="1780861" y="1517451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787" name="Rettangolo 37">
            <a:extLst>
              <a:ext uri="{FF2B5EF4-FFF2-40B4-BE49-F238E27FC236}">
                <a16:creationId xmlns:a16="http://schemas.microsoft.com/office/drawing/2014/main" id="{A6B7566D-A5A1-A44A-B549-AC1CE3C19A08}"/>
              </a:ext>
            </a:extLst>
          </p:cNvPr>
          <p:cNvSpPr/>
          <p:nvPr/>
        </p:nvSpPr>
        <p:spPr>
          <a:xfrm>
            <a:off x="1777103" y="1864143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pic>
        <p:nvPicPr>
          <p:cNvPr id="790" name="Picture 789">
            <a:extLst>
              <a:ext uri="{FF2B5EF4-FFF2-40B4-BE49-F238E27FC236}">
                <a16:creationId xmlns:a16="http://schemas.microsoft.com/office/drawing/2014/main" id="{E872952B-A6A7-7C47-83A3-46B68C52C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397" y="396397"/>
            <a:ext cx="4109928" cy="2334551"/>
          </a:xfrm>
          <a:prstGeom prst="rect">
            <a:avLst/>
          </a:prstGeom>
        </p:spPr>
      </p:pic>
      <p:sp>
        <p:nvSpPr>
          <p:cNvPr id="797" name="Rettangolo 47">
            <a:extLst>
              <a:ext uri="{FF2B5EF4-FFF2-40B4-BE49-F238E27FC236}">
                <a16:creationId xmlns:a16="http://schemas.microsoft.com/office/drawing/2014/main" id="{EB59393D-ED3B-9746-92B7-B24477CDD8C4}"/>
              </a:ext>
            </a:extLst>
          </p:cNvPr>
          <p:cNvSpPr/>
          <p:nvPr/>
        </p:nvSpPr>
        <p:spPr>
          <a:xfrm>
            <a:off x="4211446" y="282204"/>
            <a:ext cx="2185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Image of the detector</a:t>
            </a:r>
          </a:p>
        </p:txBody>
      </p:sp>
      <p:cxnSp>
        <p:nvCxnSpPr>
          <p:cNvPr id="799" name="Connettore 2 30">
            <a:extLst>
              <a:ext uri="{FF2B5EF4-FFF2-40B4-BE49-F238E27FC236}">
                <a16:creationId xmlns:a16="http://schemas.microsoft.com/office/drawing/2014/main" id="{FEAB661D-DE8B-5248-A3FB-E31C417A96C5}"/>
              </a:ext>
            </a:extLst>
          </p:cNvPr>
          <p:cNvCxnSpPr>
            <a:cxnSpLocks/>
          </p:cNvCxnSpPr>
          <p:nvPr/>
        </p:nvCxnSpPr>
        <p:spPr>
          <a:xfrm flipH="1">
            <a:off x="4386979" y="2472633"/>
            <a:ext cx="1" cy="78199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0" name="Rettangolo 47">
            <a:extLst>
              <a:ext uri="{FF2B5EF4-FFF2-40B4-BE49-F238E27FC236}">
                <a16:creationId xmlns:a16="http://schemas.microsoft.com/office/drawing/2014/main" id="{501C1F6C-E1CB-F64C-8C10-58919EE3A3DA}"/>
              </a:ext>
            </a:extLst>
          </p:cNvPr>
          <p:cNvSpPr/>
          <p:nvPr/>
        </p:nvSpPr>
        <p:spPr>
          <a:xfrm>
            <a:off x="2984562" y="2708798"/>
            <a:ext cx="14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1D 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projection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35" name="Rettangolo 47">
            <a:extLst>
              <a:ext uri="{FF2B5EF4-FFF2-40B4-BE49-F238E27FC236}">
                <a16:creationId xmlns:a16="http://schemas.microsoft.com/office/drawing/2014/main" id="{1EA370DD-9E80-7B42-A2C6-BA549A6DB675}"/>
              </a:ext>
            </a:extLst>
          </p:cNvPr>
          <p:cNvSpPr/>
          <p:nvPr/>
        </p:nvSpPr>
        <p:spPr>
          <a:xfrm>
            <a:off x="4357069" y="1424270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transmitted</a:t>
            </a:r>
            <a:endParaRPr lang="it-IT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01" name="Rectangle 800">
            <a:extLst>
              <a:ext uri="{FF2B5EF4-FFF2-40B4-BE49-F238E27FC236}">
                <a16:creationId xmlns:a16="http://schemas.microsoft.com/office/drawing/2014/main" id="{C91B632A-C062-3949-A0FA-C9CD63DFAEC8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G. Mauri et al., The Multi-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Blade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Boron-10-based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performance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focusing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reflectometer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(2020)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2001:02965).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Accepted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for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publ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in JINST.</a:t>
            </a:r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5ECCF200-0BD6-FA48-94E1-F181BAE3A5D9}"/>
              </a:ext>
            </a:extLst>
          </p:cNvPr>
          <p:cNvSpPr/>
          <p:nvPr/>
        </p:nvSpPr>
        <p:spPr>
          <a:xfrm>
            <a:off x="0" y="1483023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33FD11-304B-C847-B337-09B6FCE3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6691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Picture 497">
            <a:extLst>
              <a:ext uri="{FF2B5EF4-FFF2-40B4-BE49-F238E27FC236}">
                <a16:creationId xmlns:a16="http://schemas.microsoft.com/office/drawing/2014/main" id="{003B2563-0903-CC42-B985-FF81BD712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91" y="2967113"/>
            <a:ext cx="5787483" cy="3503657"/>
          </a:xfrm>
          <a:prstGeom prst="rect">
            <a:avLst/>
          </a:prstGeom>
        </p:spPr>
      </p:pic>
      <p:cxnSp>
        <p:nvCxnSpPr>
          <p:cNvPr id="774" name="Straight Connector 773">
            <a:extLst>
              <a:ext uri="{FF2B5EF4-FFF2-40B4-BE49-F238E27FC236}">
                <a16:creationId xmlns:a16="http://schemas.microsoft.com/office/drawing/2014/main" id="{827C76A3-58E7-394B-BBBA-0C39DDE72F73}"/>
              </a:ext>
            </a:extLst>
          </p:cNvPr>
          <p:cNvCxnSpPr>
            <a:cxnSpLocks/>
          </p:cNvCxnSpPr>
          <p:nvPr/>
        </p:nvCxnSpPr>
        <p:spPr>
          <a:xfrm>
            <a:off x="8411793" y="341007"/>
            <a:ext cx="0" cy="2449901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grpSp>
        <p:nvGrpSpPr>
          <p:cNvPr id="375" name="Group 374"/>
          <p:cNvGrpSpPr/>
          <p:nvPr/>
        </p:nvGrpSpPr>
        <p:grpSpPr>
          <a:xfrm rot="20392131">
            <a:off x="8878586" y="2022869"/>
            <a:ext cx="2730765" cy="451824"/>
            <a:chOff x="2850515" y="2977176"/>
            <a:chExt cx="2730765" cy="451824"/>
          </a:xfrm>
        </p:grpSpPr>
        <p:sp>
          <p:nvSpPr>
            <p:cNvPr id="376" name="Rectangle 375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ight Triangle 380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/>
          <p:nvPr/>
        </p:nvGrpSpPr>
        <p:grpSpPr>
          <a:xfrm rot="20392131">
            <a:off x="8866377" y="1361963"/>
            <a:ext cx="2730765" cy="451824"/>
            <a:chOff x="2850515" y="2977176"/>
            <a:chExt cx="2730765" cy="451824"/>
          </a:xfrm>
        </p:grpSpPr>
        <p:sp>
          <p:nvSpPr>
            <p:cNvPr id="417" name="Rectangle 416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ight Triangle 421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Group 456"/>
          <p:cNvGrpSpPr/>
          <p:nvPr/>
        </p:nvGrpSpPr>
        <p:grpSpPr>
          <a:xfrm rot="20392131">
            <a:off x="8889225" y="703161"/>
            <a:ext cx="2730765" cy="451824"/>
            <a:chOff x="2850515" y="2977176"/>
            <a:chExt cx="2730765" cy="451824"/>
          </a:xfrm>
        </p:grpSpPr>
        <p:sp>
          <p:nvSpPr>
            <p:cNvPr id="458" name="Rectangle 457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ight Triangle 462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9" name="Rectangle 498"/>
          <p:cNvSpPr/>
          <p:nvPr/>
        </p:nvSpPr>
        <p:spPr>
          <a:xfrm rot="20336632">
            <a:off x="10284161" y="2284392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Avenir Book"/>
                <a:cs typeface="Avenir Book"/>
              </a:rPr>
              <a:t>strips Y</a:t>
            </a:r>
          </a:p>
        </p:txBody>
      </p:sp>
      <p:sp>
        <p:nvSpPr>
          <p:cNvPr id="500" name="Rectangle 499"/>
          <p:cNvSpPr/>
          <p:nvPr/>
        </p:nvSpPr>
        <p:spPr>
          <a:xfrm rot="20478990">
            <a:off x="11409477" y="1308661"/>
            <a:ext cx="753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venir Book"/>
                <a:cs typeface="Avenir Book"/>
              </a:rPr>
              <a:t>wires X</a:t>
            </a:r>
          </a:p>
        </p:txBody>
      </p:sp>
      <p:sp>
        <p:nvSpPr>
          <p:cNvPr id="501" name="Rectangle 500"/>
          <p:cNvSpPr/>
          <p:nvPr/>
        </p:nvSpPr>
        <p:spPr>
          <a:xfrm rot="20426334">
            <a:off x="10797705" y="1820095"/>
            <a:ext cx="817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substrate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2" name="Rectangle 501"/>
          <p:cNvSpPr/>
          <p:nvPr/>
        </p:nvSpPr>
        <p:spPr>
          <a:xfrm rot="20488696">
            <a:off x="9804440" y="2175479"/>
            <a:ext cx="56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2" name="Rettangolo 37">
            <a:extLst>
              <a:ext uri="{FF2B5EF4-FFF2-40B4-BE49-F238E27FC236}">
                <a16:creationId xmlns:a16="http://schemas.microsoft.com/office/drawing/2014/main" id="{C14BA54C-3845-2B46-AD72-92A1FDC55ED0}"/>
              </a:ext>
            </a:extLst>
          </p:cNvPr>
          <p:cNvSpPr/>
          <p:nvPr/>
        </p:nvSpPr>
        <p:spPr>
          <a:xfrm>
            <a:off x="404286" y="1517451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516" name="Connettore 2 30">
            <a:extLst>
              <a:ext uri="{FF2B5EF4-FFF2-40B4-BE49-F238E27FC236}">
                <a16:creationId xmlns:a16="http://schemas.microsoft.com/office/drawing/2014/main" id="{BD0F3444-E2F3-2D44-84DB-76A13A82BB3E}"/>
              </a:ext>
            </a:extLst>
          </p:cNvPr>
          <p:cNvCxnSpPr>
            <a:cxnSpLocks/>
          </p:cNvCxnSpPr>
          <p:nvPr/>
        </p:nvCxnSpPr>
        <p:spPr>
          <a:xfrm flipV="1">
            <a:off x="139591" y="1816968"/>
            <a:ext cx="2002132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Rettangolo 15">
            <a:extLst>
              <a:ext uri="{FF2B5EF4-FFF2-40B4-BE49-F238E27FC236}">
                <a16:creationId xmlns:a16="http://schemas.microsoft.com/office/drawing/2014/main" id="{8DCBEA47-3739-7D4A-AE8A-FF8839806941}"/>
              </a:ext>
            </a:extLst>
          </p:cNvPr>
          <p:cNvSpPr/>
          <p:nvPr/>
        </p:nvSpPr>
        <p:spPr>
          <a:xfrm>
            <a:off x="2141723" y="1047311"/>
            <a:ext cx="842839" cy="1056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23" name="Rettangolo 47">
            <a:extLst>
              <a:ext uri="{FF2B5EF4-FFF2-40B4-BE49-F238E27FC236}">
                <a16:creationId xmlns:a16="http://schemas.microsoft.com/office/drawing/2014/main" id="{485DE1F6-0774-2549-AC7F-1C3C0B257698}"/>
              </a:ext>
            </a:extLst>
          </p:cNvPr>
          <p:cNvSpPr/>
          <p:nvPr/>
        </p:nvSpPr>
        <p:spPr>
          <a:xfrm>
            <a:off x="1942619" y="531478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F0D69076-63A9-5244-A08E-54C1583FEA4E}"/>
              </a:ext>
            </a:extLst>
          </p:cNvPr>
          <p:cNvGrpSpPr/>
          <p:nvPr/>
        </p:nvGrpSpPr>
        <p:grpSpPr>
          <a:xfrm rot="20392131">
            <a:off x="2209031" y="1180738"/>
            <a:ext cx="674631" cy="93053"/>
            <a:chOff x="2850515" y="2977176"/>
            <a:chExt cx="2730765" cy="451824"/>
          </a:xfrm>
        </p:grpSpPr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EDC7F2EC-F17D-3649-893E-2C5195D75023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8488B6B7-3C40-BB46-BBA8-2CF986130CF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802F99DF-BF6C-A84F-8379-FA5CBC5F10D8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A46D95E8-2BF6-8B43-96BB-89638859A480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38839FE5-C535-5D4E-B9CF-0D53D6CF10A5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ight Triangle 529">
              <a:extLst>
                <a:ext uri="{FF2B5EF4-FFF2-40B4-BE49-F238E27FC236}">
                  <a16:creationId xmlns:a16="http://schemas.microsoft.com/office/drawing/2014/main" id="{3E785BC3-8279-5B4F-9AE7-CF5F9654674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4539010F-B556-254D-B7D0-B3655EA9A234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EF7BE13C-1E54-5E4D-B020-886A5001C6C8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FE0F92D5-1A82-524E-BAC4-BB4CD6A19C3F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1CACFA3F-728E-DE46-8B32-51C5AE3CA0F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5EDA007F-CBF1-A34A-8190-31ED0327A09E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2E00691C-2EC8-CA49-86A9-2E52DF1B231C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ECE674CF-6E53-DA44-B752-141F678BB06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8E69EBF3-F471-9543-A8CB-7D8CA3B46581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943EED13-E945-4F49-8883-6A2737853DD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ACCD9EE2-A0DC-864B-9ECF-53D2B04480DB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C33A0451-E602-C14C-93B9-ED8F0918A89B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E9565B89-66EE-CE40-A19E-3418DE3FE914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D463E2DD-BFB3-8E47-AC7B-A95515B6C22D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796B594A-458C-694B-967E-5E0FC6631D7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7201BE41-1F42-2447-B4A6-DA5D6BD94338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83712EEC-5AF3-524E-9CC7-9093CAB0570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5C9887E0-FFAB-0B44-8D04-FA2AEB580CDF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9CFA657-92EC-F140-AAAB-AD8C4D48F18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15E94E82-08B1-DD45-B9BC-D191A1BB513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B1B05285-BA06-0C41-AAA3-7738C1339B3F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D4E1B6A3-8051-514E-B54A-F2DCB6957CA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A6E81C89-BEE0-9640-93CF-833E30055F5F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454999CA-5C93-F844-9FA3-05AE36407DC6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F00F7465-8488-AB4A-BA8B-4B03C6FD552E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567D2B6B-1FF5-234E-8A44-D88B4DECFD8D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67A12292-DDB8-8B40-9B6F-23378F3B2A2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C17E9258-2C2C-EC48-B199-7E612D8E2545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058B9AB7-1182-6445-821D-501E33211FD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2440642C-665A-9847-8826-547A4CFECE60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0A64B35A-1D1D-7647-B734-5C5FACE074C1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507B6A52-FFD5-8547-8AE2-52BF731DA422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06C4C33D-4E7F-6A44-8F8F-A57D813EC3E7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7744FC1A-1C50-A440-9A4B-9CEC7BC8AA7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81D3CD4E-743A-494F-82CA-A7FA19CF69C0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86CAD960-5733-054D-BE9D-7DDBDCC6B9FB}"/>
              </a:ext>
            </a:extLst>
          </p:cNvPr>
          <p:cNvGrpSpPr/>
          <p:nvPr/>
        </p:nvGrpSpPr>
        <p:grpSpPr>
          <a:xfrm rot="20392131">
            <a:off x="2216165" y="1329615"/>
            <a:ext cx="674631" cy="93053"/>
            <a:chOff x="2850515" y="2977176"/>
            <a:chExt cx="2730765" cy="451824"/>
          </a:xfrm>
        </p:grpSpPr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A5B2F860-3993-9D40-9607-2A3DAEC5CBE0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3D2F57BE-7479-6A4D-82AC-5EFE4CD864DE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8181CD80-8BD1-2544-83A3-31A5FF06FBC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DE9CB9AA-ADB9-FF49-AD01-5863E7E83CAE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1EFEF1CC-9AA6-7544-8858-FB917C34D36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ight Triangle 570">
              <a:extLst>
                <a:ext uri="{FF2B5EF4-FFF2-40B4-BE49-F238E27FC236}">
                  <a16:creationId xmlns:a16="http://schemas.microsoft.com/office/drawing/2014/main" id="{50D48A66-2CD3-C34B-AA57-EAF60F83694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FC10BD96-8C65-6348-A232-FAD314EB6B32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E8706BA1-443A-6642-A3CC-DCB642412AC3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393E9952-895C-234C-9E9B-58F3CAE939E0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61FEDFFC-13F5-DC4E-96FD-B796DDAB8BF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383F934C-384A-A646-8C5F-9A2F0251EB8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3E782989-5F1E-BF42-A5FA-151467F3CAF0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55C714F7-3F92-5C4F-BC4B-4604C8C7388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401F1F6E-6C5B-9443-86E2-ED3B134C6B23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78B23023-6C1A-6A41-A8DB-5F30E9AF40E8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25AC1ACB-97F7-FA4A-B5A2-2F0629DCB7A6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27E9DB19-3E59-EB4A-8148-A54174CB66A8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43DADFE4-E77F-544F-9C95-2A67285C5E0D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F00F2D3D-BD8C-0B4B-A82B-20A48458AF2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A708A3A5-BF0F-DA40-8879-EBA3CB438219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208A2126-BFD7-ED4B-A05E-C0E93A953956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FB063FA4-6CF5-874B-B20F-8448D8D57615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17763344-4519-F441-9CDE-871B414D902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69E8B2F6-B0DF-AE4C-ABCB-2AE0BE47561C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A8FD13F7-737C-4040-9755-260B63998265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30DCD78-B09F-074F-AE3C-7DC2C9E8997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052669B9-1371-F64B-B3CC-C272D2D57A6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080CEDE0-38F0-2843-8024-D94C655CFCD0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F7CB3777-E76D-AE44-93C2-71F4E53ACACB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91C26E1E-6AED-2745-8885-BD8DD11ADFC5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EA5DFF7-60DD-E542-BAAB-BB102A2C1BFB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A566B21A-7C88-5F42-9EAB-61F261D85E8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DD9D060-080C-DE43-AD99-E3CF54C0E140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7E1EE9FC-8751-1646-AF51-BE10C415AEF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2E305822-98A8-0141-804D-F72B404974E9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9C6E1074-399C-EC43-B194-1A98CCA6701D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45281C62-6A01-D248-859B-4571CBADCABF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617B7D31-B11F-FA41-B00E-2EECD39EF906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A1B703D-A0D2-7D4C-A2BE-F0E9579255D1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35C7CF94-3154-A44F-BE1A-E7E57FF373DE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F6E49D80-1D59-BC40-80A2-68E705E25B38}"/>
              </a:ext>
            </a:extLst>
          </p:cNvPr>
          <p:cNvGrpSpPr/>
          <p:nvPr/>
        </p:nvGrpSpPr>
        <p:grpSpPr>
          <a:xfrm rot="20392131">
            <a:off x="2213956" y="1473114"/>
            <a:ext cx="674631" cy="93053"/>
            <a:chOff x="2850515" y="2977176"/>
            <a:chExt cx="2730765" cy="451824"/>
          </a:xfrm>
        </p:grpSpPr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414BBD87-D58D-6A48-A167-D616D4982BF0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6F24A395-476E-3846-B8F2-407E1D9C9F94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16F5722-1D90-254B-9CB5-FF61E0BFEA9F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C822C36E-285E-0D46-AFC7-340447E05F23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6E0ACA53-60A8-C34F-AE73-195B8B425424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ight Triangle 611">
              <a:extLst>
                <a:ext uri="{FF2B5EF4-FFF2-40B4-BE49-F238E27FC236}">
                  <a16:creationId xmlns:a16="http://schemas.microsoft.com/office/drawing/2014/main" id="{4EAA4EEA-6DCD-FE40-9B49-7ED19B74EB0D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89641898-AF54-4E4C-B152-FF5ACB9D16E3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F88BFEA-AC6C-9948-A6EA-7E65901FBE4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C2F7A49-8EB6-2546-94EE-A878CCD9FCB7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29DCDBFD-1FB1-4447-9230-EB547E575C1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98FACCD0-D7E5-0047-80C8-C7342AB999DC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2946CCC-01AC-9D4B-B549-6E1A104AD806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E2ECE33-0946-7242-B15E-7815B7960099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5173063-356D-964D-A42B-C1E3C9D46386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0564DA6D-89BB-FB42-AC2B-ACD8BE541D85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04F29916-2333-2B45-8DC1-5A91BB04D42A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F16F016C-2B64-3940-851A-E5497699BB5E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8B7EEB81-0C99-1B42-B74F-C494B0739F1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1D660606-C219-2C4C-9B19-19F40B781CE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71006D2A-369F-6F42-9E01-154BF2CE47B6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8093FC65-927D-4C41-A82F-B02D40ABEC8D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AFB4F62D-89E1-C142-BED3-B28E8DE23C2F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B4B4FFBC-B036-2C41-A42D-5D7A7CE5D530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F85E3A20-7646-6247-A85D-BCFC6C060E0D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C6A9F8AD-0ECA-484C-994B-D59897D2031F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20D8F75-0B4F-7B4F-89B2-E8EE039507B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3DD51DA2-057C-5746-A8FD-23C8AE377D01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C2753282-6091-E04D-9637-75CFFF615A3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52D0B10-BBB6-8645-A0F6-B07928735AD4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40199E98-38CA-A84B-A5FA-B1EDA5369092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6BBD52B8-3031-954D-B375-EDD6B62B19A8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7177F2A-F2F0-D04E-A12E-DEBA5EF82F4D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7E762E49-D658-DD4A-BB20-2E654EA46434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306CB8A6-7669-9B44-BA1F-2BAF6A3AD6C3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5F390B22-8CDD-514C-A168-1EAC732E77AC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4C1010C9-1CD4-AB4B-A89B-AF6B18A21062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821AFEE5-D082-1C4D-A35F-27827FD3BBF8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F787BFA9-13E8-2F48-BCF0-566BB166FE95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01987BE4-726A-5849-BFF2-EB3BD06F44F3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4DF4CAFA-647E-7A4F-8062-C4803C8A89F7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F6F19B9F-70F8-6440-93FA-46B66B57F7FC}"/>
              </a:ext>
            </a:extLst>
          </p:cNvPr>
          <p:cNvGrpSpPr/>
          <p:nvPr/>
        </p:nvGrpSpPr>
        <p:grpSpPr>
          <a:xfrm rot="20392131">
            <a:off x="2225552" y="1608749"/>
            <a:ext cx="674631" cy="93053"/>
            <a:chOff x="2850515" y="2977176"/>
            <a:chExt cx="2730765" cy="451824"/>
          </a:xfrm>
        </p:grpSpPr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6E13EAF1-AB2D-9148-AACE-EBAB2D1A1DA7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5D6C976F-1B92-9D49-B717-A4DD8109DB80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333CE658-DDCF-374B-B2CA-62716D04E92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1DE3FE17-E0A9-4C41-BD23-857B75DAE9E9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A9923D4E-2D24-F947-A927-2DB25860DDB0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ight Triangle 652">
              <a:extLst>
                <a:ext uri="{FF2B5EF4-FFF2-40B4-BE49-F238E27FC236}">
                  <a16:creationId xmlns:a16="http://schemas.microsoft.com/office/drawing/2014/main" id="{F74F7E2B-5631-0B4F-A64A-1AFE8B0BDD83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DC98705C-5E92-F442-8AB7-85AFA53976DC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1A31592C-F314-0447-8A58-3A0A6DD8C00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6B83FE7F-7B47-5746-8A91-F98589890F6D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709DEEC0-1E6B-DA45-9407-592DA7B4ED62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A07C96D2-3FCC-5D40-8392-B558FEDE235F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D32AA0C-BBED-5B4B-B894-C7E5E0DF40E4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C366D2A9-A5EA-B143-B08B-00732112420E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A5CE9731-48D7-8D4F-962E-4EB8A643135B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F3AB76FE-5872-7E45-B008-796EC4F68BBE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43DFFAEE-05AC-C44D-8A4E-FD41A5189B51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1FEBB3CB-2EFE-CC42-9752-B1148617B3F9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1880DDB5-E1DD-964B-ABCF-0B6FF264EBA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A2F6EC6D-9417-5D49-8A6B-BB05CD4E1E40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1F6FD22F-649A-D945-83FA-267F70A0FD5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5796DE8C-944E-F44E-AC12-77E4AAE5351F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E95CD3C0-1F9E-0B46-913E-BDD1D800648C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85A46ECE-8F6D-634F-8201-D8C093A5D58C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7E147833-B5AA-7749-9E7B-763DE9E9E4E6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48EA0E89-5A90-B04D-9BEB-01181B729148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7FEFA0BE-5E6A-B84E-95DD-3AE50FE2EC5D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C0C83704-DBF5-044E-87B0-69231420BBB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7D68EF59-FA0E-DB43-8772-24D7098CA02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E4469D98-DED0-BF40-9A81-31CE5792A5ED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592F2B7-39FB-D040-8E8B-35B7476E3DAB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FE279CEF-75B5-B047-99DB-350B29CC48AF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44C4656F-4DBA-704A-BB0E-DAE2EAE18F3B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DD3C101B-A61D-504F-8384-D9758417EA0E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F792C4A7-9A65-6F47-8B30-CCDF20B484BC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14D208CC-30FC-E04D-BD3D-D4AF51B0B9CE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E67B8DEE-454F-8247-899C-1ECCF7F0A72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33C90DE3-7B24-624E-966D-D5F7BDE4A4C4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C5A10056-8BC2-A847-B79B-47DEFB5D9128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0791366C-4CB8-FB47-A1C3-61170DBBB6F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3EB89D13-EBA3-FA4B-A830-14CE4F2D115C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0F32399C-117A-9E4B-A6FF-58A2A45F224E}"/>
              </a:ext>
            </a:extLst>
          </p:cNvPr>
          <p:cNvGrpSpPr/>
          <p:nvPr/>
        </p:nvGrpSpPr>
        <p:grpSpPr>
          <a:xfrm rot="20392131">
            <a:off x="2231347" y="1746209"/>
            <a:ext cx="674631" cy="93053"/>
            <a:chOff x="2850515" y="2977176"/>
            <a:chExt cx="2730765" cy="451824"/>
          </a:xfrm>
        </p:grpSpPr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F159D2E7-1B6A-EA4D-83D6-82D3A3822E7C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BBAC6FED-5A44-0743-B874-0F175CBADC6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C50A1162-556A-FB43-80A3-936D61FAFE3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881A17A5-E63D-FA42-8138-80CB3332AB77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8097644-C3FE-7A49-B7E4-00A241203ECF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ight Triangle 693">
              <a:extLst>
                <a:ext uri="{FF2B5EF4-FFF2-40B4-BE49-F238E27FC236}">
                  <a16:creationId xmlns:a16="http://schemas.microsoft.com/office/drawing/2014/main" id="{4EB7F982-61FA-AE46-9BF5-B6E79364A80B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0728582B-586F-9643-A880-A094F59B36A5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7F1E1321-D872-274A-BF00-5103745B602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AFDCB435-4B54-E14A-A71B-24C4E09F28DE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1BF98BBC-F7AF-3C4F-8E34-EC050F076457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C9E95454-0BC2-DE44-9545-D574B31BE208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90C51F40-6BEF-EF49-9A05-6413F1DC3693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6A3A2E72-907C-C94B-9E93-1D22E7A2B1B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8B75A14F-F830-584D-9006-EB2EE2A482FA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93E4BCAD-4968-014B-A62A-D7436EE70CE2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D731D8FA-9936-9648-B5F6-59A762BD7365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0E243C88-9D98-CA40-A990-4FFE3797231D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F3175A4B-8C00-6F44-BE4E-E66DF0E2A76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1305ECD1-16F9-DB44-8C45-53A9E594AFA4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BEA0A95D-21F6-9A4D-90F2-39D628CDB938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7948ACE8-6CCA-9E4C-ADAA-121AFCC90B24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51DD2CF8-C012-E949-9455-F61B6D471E84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687AC210-E0BF-694B-90F6-40E9D41A359B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140185A6-609B-B741-8EC2-62E772021EAE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BF4782A0-3828-D446-A4F3-82E74F2B173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16CE84B7-4D84-1148-8719-F4FFEECB684C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80A36D7A-EA3F-0D46-82F8-6173EDC86A8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B0E1943-B131-C940-8AC2-D72F7B3AE80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D9B29DE-D429-1D4B-B7A2-5EFA8EBE4233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EC1F27B9-00CB-9B48-8E72-CB825F9B289D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8CBDAEE0-EDA0-AD42-82A4-120E71861DD5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E9B6D543-DB25-5F44-98E5-B4B1D22C9D2F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C5873779-CF28-604B-AB83-3B89A6E6286B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F5DCAF60-BBE3-0B4D-A8E9-865D11A0AD78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8F952F49-FA93-1F4D-B0EE-EB5267AD9FF1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52541ED5-324E-B046-AB5B-967E3BF58C1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D8D39365-429E-524C-B13A-69A7AA15A863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3313CF4-9C31-6340-99C5-AD1E0A166A62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993F51A7-B72D-6143-98E7-A7F770AC11FF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66C54FF-15CB-B74E-A2D2-BD91F6394FDD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8B6EB5A9-A672-4347-BFB2-6CF91B6671F6}"/>
              </a:ext>
            </a:extLst>
          </p:cNvPr>
          <p:cNvGrpSpPr/>
          <p:nvPr/>
        </p:nvGrpSpPr>
        <p:grpSpPr>
          <a:xfrm rot="20392131">
            <a:off x="2231348" y="1885875"/>
            <a:ext cx="674631" cy="93053"/>
            <a:chOff x="2850515" y="2977176"/>
            <a:chExt cx="2730765" cy="451824"/>
          </a:xfrm>
        </p:grpSpPr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320A1FA5-7778-9544-A199-B6907F790E8A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61D9E7D6-1230-7E45-857D-F6E2EF2BFF3A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F93D4CC4-4D29-F147-9953-16C9DF1640B0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57571A05-FFE9-8F4A-9C97-DC744E2FC351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B1E58EF4-BB5C-7843-9AB9-EFFC685A075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ight Triangle 734">
              <a:extLst>
                <a:ext uri="{FF2B5EF4-FFF2-40B4-BE49-F238E27FC236}">
                  <a16:creationId xmlns:a16="http://schemas.microsoft.com/office/drawing/2014/main" id="{E4B44F0B-8255-9F4A-9D82-69351223C6FF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A6A5DD44-8A4F-B944-B1B6-9D94A41F6A97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58A739FF-D135-994A-BBD8-4E30A5474DC1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4A4498AA-1F96-584F-8589-3284058F3BAA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C66C3267-B25B-B84E-B7A5-DA522B13C58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54B7E8C1-E101-1F4D-842F-0C99E6DB6D6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66826E5B-CF85-0146-877C-5CEA97B899FA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9CDBF9B2-8160-E445-9CF3-79333A28FFF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6B4DE018-778F-DC4F-9718-F1D93649FF92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B29BF9DA-B83C-944A-B231-8C9ED0E580A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F78281EE-CB35-C348-B1EA-20650E44806F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92A15428-30B9-664D-BED4-0456BB8CDD37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7075B59F-9B1C-A646-81D9-87237AFFC21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1B0E45D1-083D-B94B-A621-8E1F86973069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B03C883D-67C4-4A43-BE80-8A61E899BF7B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74925360-17D5-FF48-B5A8-4D5D6A0EF442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5839BEE2-1740-234C-A22F-C04B410686E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E935D677-ADDF-9441-9B04-695B6083F3B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D18C706A-9144-174E-A7E0-CD0BA01541B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C24E60F3-CC73-6A48-B1D8-A6743BCA412C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EE38BA84-DF31-C94C-BE6F-7CEC381C8562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5105A56F-350D-1A41-BA9D-A8549B2F8A2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6762014-2A76-EF43-961D-9FFBEF016C53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2802D721-0F83-B64A-8799-3475E85722CA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35919C60-8101-334D-9F12-332A495BEAD8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CA5B0863-8A39-F64B-982A-9B4096A9026C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5298B1C3-D388-EE43-B6D3-370590BED671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8EA2647D-42CC-C145-96C2-C4FFE700F9D6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80540881-C7A5-FB4E-8BBF-A77421AF0B06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031AAA11-265C-8E44-86A2-1667921EDCFA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1888680A-F88A-C14E-A127-2D3771FDC82A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31B78A15-3C7D-AD4E-A8C6-6E3870261E6C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99B8F31A-9382-EF4F-8F74-E50F588B7CE4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14134F09-B146-7940-A10B-6C0BC8F09B38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FE25184B-238A-C543-9728-9C28666CD71A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3" name="Straight Arrow Connector 772">
            <a:extLst>
              <a:ext uri="{FF2B5EF4-FFF2-40B4-BE49-F238E27FC236}">
                <a16:creationId xmlns:a16="http://schemas.microsoft.com/office/drawing/2014/main" id="{FB8796DF-D3BA-EA4D-892F-E8C9ED9887F7}"/>
              </a:ext>
            </a:extLst>
          </p:cNvPr>
          <p:cNvCxnSpPr>
            <a:cxnSpLocks/>
          </p:cNvCxnSpPr>
          <p:nvPr/>
        </p:nvCxnSpPr>
        <p:spPr>
          <a:xfrm>
            <a:off x="7704814" y="1703688"/>
            <a:ext cx="1888547" cy="1022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5" name="Rectangle 774">
            <a:extLst>
              <a:ext uri="{FF2B5EF4-FFF2-40B4-BE49-F238E27FC236}">
                <a16:creationId xmlns:a16="http://schemas.microsoft.com/office/drawing/2014/main" id="{0FBF84B9-F778-164B-A549-1E14A3451B07}"/>
              </a:ext>
            </a:extLst>
          </p:cNvPr>
          <p:cNvSpPr/>
          <p:nvPr/>
        </p:nvSpPr>
        <p:spPr>
          <a:xfrm rot="16200000">
            <a:off x="7562156" y="622246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776" name="5-Point Star 775">
            <a:extLst>
              <a:ext uri="{FF2B5EF4-FFF2-40B4-BE49-F238E27FC236}">
                <a16:creationId xmlns:a16="http://schemas.microsoft.com/office/drawing/2014/main" id="{B99CA42A-AF4B-3C46-93FB-C05265D3D2E7}"/>
              </a:ext>
            </a:extLst>
          </p:cNvPr>
          <p:cNvSpPr/>
          <p:nvPr/>
        </p:nvSpPr>
        <p:spPr>
          <a:xfrm>
            <a:off x="10513739" y="465869"/>
            <a:ext cx="272160" cy="20285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7" name="Straight Arrow Connector 776">
            <a:extLst>
              <a:ext uri="{FF2B5EF4-FFF2-40B4-BE49-F238E27FC236}">
                <a16:creationId xmlns:a16="http://schemas.microsoft.com/office/drawing/2014/main" id="{A2144AD1-74B4-814D-9B02-60DD28B3E551}"/>
              </a:ext>
            </a:extLst>
          </p:cNvPr>
          <p:cNvCxnSpPr>
            <a:cxnSpLocks/>
          </p:cNvCxnSpPr>
          <p:nvPr/>
        </p:nvCxnSpPr>
        <p:spPr>
          <a:xfrm flipH="1" flipV="1">
            <a:off x="10671446" y="732065"/>
            <a:ext cx="114453" cy="69220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" name="5-Point Star 777">
            <a:extLst>
              <a:ext uri="{FF2B5EF4-FFF2-40B4-BE49-F238E27FC236}">
                <a16:creationId xmlns:a16="http://schemas.microsoft.com/office/drawing/2014/main" id="{A73C4679-3836-3847-8F5E-BC7AD1853558}"/>
              </a:ext>
            </a:extLst>
          </p:cNvPr>
          <p:cNvSpPr/>
          <p:nvPr/>
        </p:nvSpPr>
        <p:spPr>
          <a:xfrm>
            <a:off x="9556706" y="1568288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9" name="Straight Arrow Connector 778">
            <a:extLst>
              <a:ext uri="{FF2B5EF4-FFF2-40B4-BE49-F238E27FC236}">
                <a16:creationId xmlns:a16="http://schemas.microsoft.com/office/drawing/2014/main" id="{2A824DB2-918F-3545-8F04-A370B9B12373}"/>
              </a:ext>
            </a:extLst>
          </p:cNvPr>
          <p:cNvCxnSpPr>
            <a:cxnSpLocks/>
          </p:cNvCxnSpPr>
          <p:nvPr/>
        </p:nvCxnSpPr>
        <p:spPr>
          <a:xfrm>
            <a:off x="7704814" y="1855458"/>
            <a:ext cx="69698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1" name="Rectangle 780">
            <a:extLst>
              <a:ext uri="{FF2B5EF4-FFF2-40B4-BE49-F238E27FC236}">
                <a16:creationId xmlns:a16="http://schemas.microsoft.com/office/drawing/2014/main" id="{DBEA2D47-97B3-6642-848D-BDE9B22DC463}"/>
              </a:ext>
            </a:extLst>
          </p:cNvPr>
          <p:cNvSpPr/>
          <p:nvPr/>
        </p:nvSpPr>
        <p:spPr>
          <a:xfrm>
            <a:off x="7411851" y="1517451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cxnSp>
        <p:nvCxnSpPr>
          <p:cNvPr id="782" name="Straight Arrow Connector 781">
            <a:extLst>
              <a:ext uri="{FF2B5EF4-FFF2-40B4-BE49-F238E27FC236}">
                <a16:creationId xmlns:a16="http://schemas.microsoft.com/office/drawing/2014/main" id="{D6ACBB7E-1213-114E-9400-F64BA7D64262}"/>
              </a:ext>
            </a:extLst>
          </p:cNvPr>
          <p:cNvCxnSpPr>
            <a:cxnSpLocks/>
          </p:cNvCxnSpPr>
          <p:nvPr/>
        </p:nvCxnSpPr>
        <p:spPr>
          <a:xfrm>
            <a:off x="8388505" y="1867805"/>
            <a:ext cx="923297" cy="60313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5-Point Star 782">
            <a:extLst>
              <a:ext uri="{FF2B5EF4-FFF2-40B4-BE49-F238E27FC236}">
                <a16:creationId xmlns:a16="http://schemas.microsoft.com/office/drawing/2014/main" id="{E8FC7C2C-DC37-7D40-A28B-C979B9CD3BD9}"/>
              </a:ext>
            </a:extLst>
          </p:cNvPr>
          <p:cNvSpPr/>
          <p:nvPr/>
        </p:nvSpPr>
        <p:spPr>
          <a:xfrm>
            <a:off x="9321201" y="2346814"/>
            <a:ext cx="272160" cy="20285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4" name="Straight Arrow Connector 783">
            <a:extLst>
              <a:ext uri="{FF2B5EF4-FFF2-40B4-BE49-F238E27FC236}">
                <a16:creationId xmlns:a16="http://schemas.microsoft.com/office/drawing/2014/main" id="{A0417CA8-44ED-8945-8B22-4DB65C77E947}"/>
              </a:ext>
            </a:extLst>
          </p:cNvPr>
          <p:cNvCxnSpPr>
            <a:cxnSpLocks/>
          </p:cNvCxnSpPr>
          <p:nvPr/>
        </p:nvCxnSpPr>
        <p:spPr>
          <a:xfrm flipV="1">
            <a:off x="7704814" y="1448595"/>
            <a:ext cx="3081085" cy="6885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5" name="Rettangolo 37">
            <a:extLst>
              <a:ext uri="{FF2B5EF4-FFF2-40B4-BE49-F238E27FC236}">
                <a16:creationId xmlns:a16="http://schemas.microsoft.com/office/drawing/2014/main" id="{B2F08A16-D5D6-564D-8E6A-CCBA9929BAFF}"/>
              </a:ext>
            </a:extLst>
          </p:cNvPr>
          <p:cNvSpPr/>
          <p:nvPr/>
        </p:nvSpPr>
        <p:spPr>
          <a:xfrm>
            <a:off x="400528" y="1864143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786" name="Rettangolo 37">
            <a:extLst>
              <a:ext uri="{FF2B5EF4-FFF2-40B4-BE49-F238E27FC236}">
                <a16:creationId xmlns:a16="http://schemas.microsoft.com/office/drawing/2014/main" id="{F78954A9-93AC-4C46-A09B-380F34DFAD91}"/>
              </a:ext>
            </a:extLst>
          </p:cNvPr>
          <p:cNvSpPr/>
          <p:nvPr/>
        </p:nvSpPr>
        <p:spPr>
          <a:xfrm>
            <a:off x="1780861" y="1517451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787" name="Rettangolo 37">
            <a:extLst>
              <a:ext uri="{FF2B5EF4-FFF2-40B4-BE49-F238E27FC236}">
                <a16:creationId xmlns:a16="http://schemas.microsoft.com/office/drawing/2014/main" id="{A6B7566D-A5A1-A44A-B549-AC1CE3C19A08}"/>
              </a:ext>
            </a:extLst>
          </p:cNvPr>
          <p:cNvSpPr/>
          <p:nvPr/>
        </p:nvSpPr>
        <p:spPr>
          <a:xfrm>
            <a:off x="1777103" y="1864143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pic>
        <p:nvPicPr>
          <p:cNvPr id="790" name="Picture 789">
            <a:extLst>
              <a:ext uri="{FF2B5EF4-FFF2-40B4-BE49-F238E27FC236}">
                <a16:creationId xmlns:a16="http://schemas.microsoft.com/office/drawing/2014/main" id="{E872952B-A6A7-7C47-83A3-46B68C52C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397" y="396397"/>
            <a:ext cx="4109928" cy="2334551"/>
          </a:xfrm>
          <a:prstGeom prst="rect">
            <a:avLst/>
          </a:prstGeom>
        </p:spPr>
      </p:pic>
      <p:sp>
        <p:nvSpPr>
          <p:cNvPr id="797" name="Rettangolo 47">
            <a:extLst>
              <a:ext uri="{FF2B5EF4-FFF2-40B4-BE49-F238E27FC236}">
                <a16:creationId xmlns:a16="http://schemas.microsoft.com/office/drawing/2014/main" id="{EB59393D-ED3B-9746-92B7-B24477CDD8C4}"/>
              </a:ext>
            </a:extLst>
          </p:cNvPr>
          <p:cNvSpPr/>
          <p:nvPr/>
        </p:nvSpPr>
        <p:spPr>
          <a:xfrm>
            <a:off x="4211446" y="282204"/>
            <a:ext cx="2185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Image of the detector</a:t>
            </a:r>
          </a:p>
        </p:txBody>
      </p:sp>
      <p:cxnSp>
        <p:nvCxnSpPr>
          <p:cNvPr id="799" name="Connettore 2 30">
            <a:extLst>
              <a:ext uri="{FF2B5EF4-FFF2-40B4-BE49-F238E27FC236}">
                <a16:creationId xmlns:a16="http://schemas.microsoft.com/office/drawing/2014/main" id="{FEAB661D-DE8B-5248-A3FB-E31C417A96C5}"/>
              </a:ext>
            </a:extLst>
          </p:cNvPr>
          <p:cNvCxnSpPr>
            <a:cxnSpLocks/>
          </p:cNvCxnSpPr>
          <p:nvPr/>
        </p:nvCxnSpPr>
        <p:spPr>
          <a:xfrm flipH="1">
            <a:off x="4386979" y="2472633"/>
            <a:ext cx="1" cy="78199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0" name="Rettangolo 47">
            <a:extLst>
              <a:ext uri="{FF2B5EF4-FFF2-40B4-BE49-F238E27FC236}">
                <a16:creationId xmlns:a16="http://schemas.microsoft.com/office/drawing/2014/main" id="{501C1F6C-E1CB-F64C-8C10-58919EE3A3DA}"/>
              </a:ext>
            </a:extLst>
          </p:cNvPr>
          <p:cNvSpPr/>
          <p:nvPr/>
        </p:nvSpPr>
        <p:spPr>
          <a:xfrm>
            <a:off x="2984562" y="2708798"/>
            <a:ext cx="14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1D 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projection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04" name="Picture 503">
            <a:extLst>
              <a:ext uri="{FF2B5EF4-FFF2-40B4-BE49-F238E27FC236}">
                <a16:creationId xmlns:a16="http://schemas.microsoft.com/office/drawing/2014/main" id="{4D64637D-C0C4-3E41-A9FE-3226AA8CD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473" y="3156295"/>
            <a:ext cx="4135281" cy="2285657"/>
          </a:xfrm>
          <a:prstGeom prst="rect">
            <a:avLst/>
          </a:prstGeom>
        </p:spPr>
      </p:pic>
      <p:sp>
        <p:nvSpPr>
          <p:cNvPr id="505" name="Rettangolo 37">
            <a:extLst>
              <a:ext uri="{FF2B5EF4-FFF2-40B4-BE49-F238E27FC236}">
                <a16:creationId xmlns:a16="http://schemas.microsoft.com/office/drawing/2014/main" id="{A2187F1A-8043-BA4A-9EC0-DF0848551C60}"/>
              </a:ext>
            </a:extLst>
          </p:cNvPr>
          <p:cNvSpPr/>
          <p:nvPr/>
        </p:nvSpPr>
        <p:spPr>
          <a:xfrm>
            <a:off x="8975406" y="5374516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506" name="Connettore 2 30">
            <a:extLst>
              <a:ext uri="{FF2B5EF4-FFF2-40B4-BE49-F238E27FC236}">
                <a16:creationId xmlns:a16="http://schemas.microsoft.com/office/drawing/2014/main" id="{E270E0DC-BBE7-8843-8C68-01787F55BF66}"/>
              </a:ext>
            </a:extLst>
          </p:cNvPr>
          <p:cNvCxnSpPr>
            <a:cxnSpLocks/>
          </p:cNvCxnSpPr>
          <p:nvPr/>
        </p:nvCxnSpPr>
        <p:spPr>
          <a:xfrm>
            <a:off x="9840240" y="5658433"/>
            <a:ext cx="872603" cy="1560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7" name="Rettangolo 15">
            <a:extLst>
              <a:ext uri="{FF2B5EF4-FFF2-40B4-BE49-F238E27FC236}">
                <a16:creationId xmlns:a16="http://schemas.microsoft.com/office/drawing/2014/main" id="{5B19F434-8458-1448-BBA8-887B90DFCED7}"/>
              </a:ext>
            </a:extLst>
          </p:cNvPr>
          <p:cNvSpPr/>
          <p:nvPr/>
        </p:nvSpPr>
        <p:spPr>
          <a:xfrm>
            <a:off x="10712843" y="4904376"/>
            <a:ext cx="842839" cy="1056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08" name="Rettangolo 47">
            <a:extLst>
              <a:ext uri="{FF2B5EF4-FFF2-40B4-BE49-F238E27FC236}">
                <a16:creationId xmlns:a16="http://schemas.microsoft.com/office/drawing/2014/main" id="{DE3F1D7D-E137-264F-94CE-BA4D32C3D248}"/>
              </a:ext>
            </a:extLst>
          </p:cNvPr>
          <p:cNvSpPr/>
          <p:nvPr/>
        </p:nvSpPr>
        <p:spPr>
          <a:xfrm>
            <a:off x="10513739" y="4388543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7F42FEBF-A984-FF45-B44F-9B6FEDA89C4B}"/>
              </a:ext>
            </a:extLst>
          </p:cNvPr>
          <p:cNvGrpSpPr/>
          <p:nvPr/>
        </p:nvGrpSpPr>
        <p:grpSpPr>
          <a:xfrm rot="20392131">
            <a:off x="10780151" y="5037803"/>
            <a:ext cx="674631" cy="93053"/>
            <a:chOff x="2850515" y="2977176"/>
            <a:chExt cx="2730765" cy="451824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E5BA547E-7904-FE4C-87F1-66C0F15C3409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9761923F-B1C7-9540-8713-03047C3C75C7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451B2E6F-B73F-C64C-B2E7-3F0000B9BFEF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C9AA4114-DDE6-3640-82A4-3450E208658B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E599D48F-16EB-2941-BA14-9B918CB303A6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ight Triangle 516">
              <a:extLst>
                <a:ext uri="{FF2B5EF4-FFF2-40B4-BE49-F238E27FC236}">
                  <a16:creationId xmlns:a16="http://schemas.microsoft.com/office/drawing/2014/main" id="{7007B31C-F5EF-4D45-B059-7D692A936690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Freeform 517">
              <a:extLst>
                <a:ext uri="{FF2B5EF4-FFF2-40B4-BE49-F238E27FC236}">
                  <a16:creationId xmlns:a16="http://schemas.microsoft.com/office/drawing/2014/main" id="{B2263716-D312-C340-9E51-3437C1E0EC2B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9C012381-58AB-F741-9DE0-57F0576E3F6E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FF802AE8-FD46-264B-AD7F-1463C2B299CE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80E9B252-BA7F-984A-9E4B-52D36F2536FB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AA4499DB-730E-0B48-941E-49959A36D420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6F91FEE9-23A2-5D49-9E5F-4CA687B7922B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040A86EE-9899-CF45-9DE1-BDE852C959AB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Oval 779">
              <a:extLst>
                <a:ext uri="{FF2B5EF4-FFF2-40B4-BE49-F238E27FC236}">
                  <a16:creationId xmlns:a16="http://schemas.microsoft.com/office/drawing/2014/main" id="{6F9D807B-A834-E14D-87C5-DD8BCAA32A0F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Oval 787">
              <a:extLst>
                <a:ext uri="{FF2B5EF4-FFF2-40B4-BE49-F238E27FC236}">
                  <a16:creationId xmlns:a16="http://schemas.microsoft.com/office/drawing/2014/main" id="{5B2A9FF7-FD67-FD43-8BD3-40277ED69E32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Oval 788">
              <a:extLst>
                <a:ext uri="{FF2B5EF4-FFF2-40B4-BE49-F238E27FC236}">
                  <a16:creationId xmlns:a16="http://schemas.microsoft.com/office/drawing/2014/main" id="{95E09AF3-F631-6A40-B248-5B8470510674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8F4D99B5-0F45-E34B-BAF0-0DEDB4CA4EC2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Oval 791">
              <a:extLst>
                <a:ext uri="{FF2B5EF4-FFF2-40B4-BE49-F238E27FC236}">
                  <a16:creationId xmlns:a16="http://schemas.microsoft.com/office/drawing/2014/main" id="{FBD0C5C8-8A2F-CE4C-A7D7-144A12B6CF6A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Oval 792">
              <a:extLst>
                <a:ext uri="{FF2B5EF4-FFF2-40B4-BE49-F238E27FC236}">
                  <a16:creationId xmlns:a16="http://schemas.microsoft.com/office/drawing/2014/main" id="{D59B0FAC-A557-B342-84D3-E4BE325807BC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Oval 793">
              <a:extLst>
                <a:ext uri="{FF2B5EF4-FFF2-40B4-BE49-F238E27FC236}">
                  <a16:creationId xmlns:a16="http://schemas.microsoft.com/office/drawing/2014/main" id="{305AFE0A-1F78-444E-AF32-8604521B63D6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Oval 794">
              <a:extLst>
                <a:ext uri="{FF2B5EF4-FFF2-40B4-BE49-F238E27FC236}">
                  <a16:creationId xmlns:a16="http://schemas.microsoft.com/office/drawing/2014/main" id="{5660989C-1351-D74B-A9DA-0D557714DF1E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Oval 795">
              <a:extLst>
                <a:ext uri="{FF2B5EF4-FFF2-40B4-BE49-F238E27FC236}">
                  <a16:creationId xmlns:a16="http://schemas.microsoft.com/office/drawing/2014/main" id="{16838F21-9875-174B-8031-92E50F346D0B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Oval 797">
              <a:extLst>
                <a:ext uri="{FF2B5EF4-FFF2-40B4-BE49-F238E27FC236}">
                  <a16:creationId xmlns:a16="http://schemas.microsoft.com/office/drawing/2014/main" id="{110660E5-6A9A-7C48-9C9D-93C6CCC0C268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56BBFDED-9449-404D-AC75-1DBDCE49D57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B4841608-E3BF-844E-B8F9-A442157D4923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Oval 804">
              <a:extLst>
                <a:ext uri="{FF2B5EF4-FFF2-40B4-BE49-F238E27FC236}">
                  <a16:creationId xmlns:a16="http://schemas.microsoft.com/office/drawing/2014/main" id="{A988C88A-1FD0-B641-8DA6-AABF9DEEC82D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Oval 809">
              <a:extLst>
                <a:ext uri="{FF2B5EF4-FFF2-40B4-BE49-F238E27FC236}">
                  <a16:creationId xmlns:a16="http://schemas.microsoft.com/office/drawing/2014/main" id="{D0A2108D-D987-F54B-BBE9-4E579AEDD34D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22B14D57-BB76-6243-8447-2D3155D6B2D2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Oval 811">
              <a:extLst>
                <a:ext uri="{FF2B5EF4-FFF2-40B4-BE49-F238E27FC236}">
                  <a16:creationId xmlns:a16="http://schemas.microsoft.com/office/drawing/2014/main" id="{8B2151A7-043D-0347-B65D-8E0124DB0970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Oval 812">
              <a:extLst>
                <a:ext uri="{FF2B5EF4-FFF2-40B4-BE49-F238E27FC236}">
                  <a16:creationId xmlns:a16="http://schemas.microsoft.com/office/drawing/2014/main" id="{3616F6E0-6E0E-694B-8227-31A998EB7628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Oval 813">
              <a:extLst>
                <a:ext uri="{FF2B5EF4-FFF2-40B4-BE49-F238E27FC236}">
                  <a16:creationId xmlns:a16="http://schemas.microsoft.com/office/drawing/2014/main" id="{906524A5-E733-AD47-9B60-3DBB5E68E3FE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Oval 814">
              <a:extLst>
                <a:ext uri="{FF2B5EF4-FFF2-40B4-BE49-F238E27FC236}">
                  <a16:creationId xmlns:a16="http://schemas.microsoft.com/office/drawing/2014/main" id="{E647B234-A6F4-424C-BB29-EED3270FFE56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Oval 815">
              <a:extLst>
                <a:ext uri="{FF2B5EF4-FFF2-40B4-BE49-F238E27FC236}">
                  <a16:creationId xmlns:a16="http://schemas.microsoft.com/office/drawing/2014/main" id="{8692C16D-F124-7041-9910-3A28BCCB0078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Oval 816">
              <a:extLst>
                <a:ext uri="{FF2B5EF4-FFF2-40B4-BE49-F238E27FC236}">
                  <a16:creationId xmlns:a16="http://schemas.microsoft.com/office/drawing/2014/main" id="{03F6ADAB-34CE-514B-A7D7-5C104AB519CE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Oval 817">
              <a:extLst>
                <a:ext uri="{FF2B5EF4-FFF2-40B4-BE49-F238E27FC236}">
                  <a16:creationId xmlns:a16="http://schemas.microsoft.com/office/drawing/2014/main" id="{76086EB3-E794-B64A-8C91-F6CE6024CE88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Oval 818">
              <a:extLst>
                <a:ext uri="{FF2B5EF4-FFF2-40B4-BE49-F238E27FC236}">
                  <a16:creationId xmlns:a16="http://schemas.microsoft.com/office/drawing/2014/main" id="{225D5B67-A7FF-594C-A71E-38902442969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Oval 819">
              <a:extLst>
                <a:ext uri="{FF2B5EF4-FFF2-40B4-BE49-F238E27FC236}">
                  <a16:creationId xmlns:a16="http://schemas.microsoft.com/office/drawing/2014/main" id="{373BB587-1EA1-B843-AAED-431CBD34017E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Oval 820">
              <a:extLst>
                <a:ext uri="{FF2B5EF4-FFF2-40B4-BE49-F238E27FC236}">
                  <a16:creationId xmlns:a16="http://schemas.microsoft.com/office/drawing/2014/main" id="{734332B6-9E2E-A44D-A8EE-8507F4EF4804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Oval 821">
              <a:extLst>
                <a:ext uri="{FF2B5EF4-FFF2-40B4-BE49-F238E27FC236}">
                  <a16:creationId xmlns:a16="http://schemas.microsoft.com/office/drawing/2014/main" id="{E6749D94-8430-B641-BC1C-2706BBDB1207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Oval 822">
              <a:extLst>
                <a:ext uri="{FF2B5EF4-FFF2-40B4-BE49-F238E27FC236}">
                  <a16:creationId xmlns:a16="http://schemas.microsoft.com/office/drawing/2014/main" id="{E3FC5B9F-0A87-8A44-9A04-918EEA776AE4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4" name="Group 823">
            <a:extLst>
              <a:ext uri="{FF2B5EF4-FFF2-40B4-BE49-F238E27FC236}">
                <a16:creationId xmlns:a16="http://schemas.microsoft.com/office/drawing/2014/main" id="{38784E84-E39B-F24F-B7E1-7528E8587D7B}"/>
              </a:ext>
            </a:extLst>
          </p:cNvPr>
          <p:cNvGrpSpPr/>
          <p:nvPr/>
        </p:nvGrpSpPr>
        <p:grpSpPr>
          <a:xfrm rot="20392131">
            <a:off x="10787285" y="5186680"/>
            <a:ext cx="674631" cy="93053"/>
            <a:chOff x="2850515" y="2977176"/>
            <a:chExt cx="2730765" cy="451824"/>
          </a:xfrm>
        </p:grpSpPr>
        <p:sp>
          <p:nvSpPr>
            <p:cNvPr id="825" name="Rectangle 824">
              <a:extLst>
                <a:ext uri="{FF2B5EF4-FFF2-40B4-BE49-F238E27FC236}">
                  <a16:creationId xmlns:a16="http://schemas.microsoft.com/office/drawing/2014/main" id="{26C663D1-1888-E649-BCF6-469B076376EE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>
              <a:extLst>
                <a:ext uri="{FF2B5EF4-FFF2-40B4-BE49-F238E27FC236}">
                  <a16:creationId xmlns:a16="http://schemas.microsoft.com/office/drawing/2014/main" id="{B635D3A5-771D-094D-A88A-47311D8865C2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45B7F592-1E08-A94F-8BCB-15310B880F58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Oval 827">
              <a:extLst>
                <a:ext uri="{FF2B5EF4-FFF2-40B4-BE49-F238E27FC236}">
                  <a16:creationId xmlns:a16="http://schemas.microsoft.com/office/drawing/2014/main" id="{A9358C1F-33EC-8C4A-B1BE-84C523C74CE9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Oval 828">
              <a:extLst>
                <a:ext uri="{FF2B5EF4-FFF2-40B4-BE49-F238E27FC236}">
                  <a16:creationId xmlns:a16="http://schemas.microsoft.com/office/drawing/2014/main" id="{843DBE61-B22B-B34A-9071-967CA75465CC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ight Triangle 829">
              <a:extLst>
                <a:ext uri="{FF2B5EF4-FFF2-40B4-BE49-F238E27FC236}">
                  <a16:creationId xmlns:a16="http://schemas.microsoft.com/office/drawing/2014/main" id="{EF72DEF1-DF58-6542-866A-ACD60209BBBC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Freeform 830">
              <a:extLst>
                <a:ext uri="{FF2B5EF4-FFF2-40B4-BE49-F238E27FC236}">
                  <a16:creationId xmlns:a16="http://schemas.microsoft.com/office/drawing/2014/main" id="{85890C8A-9D1A-6B4E-834D-BB2F4954ADBC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Oval 831">
              <a:extLst>
                <a:ext uri="{FF2B5EF4-FFF2-40B4-BE49-F238E27FC236}">
                  <a16:creationId xmlns:a16="http://schemas.microsoft.com/office/drawing/2014/main" id="{6E885807-0764-8543-B3E2-3992D69C58FA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Oval 832">
              <a:extLst>
                <a:ext uri="{FF2B5EF4-FFF2-40B4-BE49-F238E27FC236}">
                  <a16:creationId xmlns:a16="http://schemas.microsoft.com/office/drawing/2014/main" id="{2F7A982D-2B95-A449-8FE0-8780A564E59D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Oval 833">
              <a:extLst>
                <a:ext uri="{FF2B5EF4-FFF2-40B4-BE49-F238E27FC236}">
                  <a16:creationId xmlns:a16="http://schemas.microsoft.com/office/drawing/2014/main" id="{51A9F1BE-6A33-3F45-B5A3-88D52D99B8A0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Oval 834">
              <a:extLst>
                <a:ext uri="{FF2B5EF4-FFF2-40B4-BE49-F238E27FC236}">
                  <a16:creationId xmlns:a16="http://schemas.microsoft.com/office/drawing/2014/main" id="{17AD6388-F5E1-4A40-B4BA-CBA8A970B080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Oval 835">
              <a:extLst>
                <a:ext uri="{FF2B5EF4-FFF2-40B4-BE49-F238E27FC236}">
                  <a16:creationId xmlns:a16="http://schemas.microsoft.com/office/drawing/2014/main" id="{A9A0C9E3-C965-3841-BF22-B21EAE7E57EA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Oval 836">
              <a:extLst>
                <a:ext uri="{FF2B5EF4-FFF2-40B4-BE49-F238E27FC236}">
                  <a16:creationId xmlns:a16="http://schemas.microsoft.com/office/drawing/2014/main" id="{87580256-1F68-9B45-8BE7-51FE8A09AE8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Oval 837">
              <a:extLst>
                <a:ext uri="{FF2B5EF4-FFF2-40B4-BE49-F238E27FC236}">
                  <a16:creationId xmlns:a16="http://schemas.microsoft.com/office/drawing/2014/main" id="{44AAEFDF-1857-1F46-9337-62EA9020EF5E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Oval 838">
              <a:extLst>
                <a:ext uri="{FF2B5EF4-FFF2-40B4-BE49-F238E27FC236}">
                  <a16:creationId xmlns:a16="http://schemas.microsoft.com/office/drawing/2014/main" id="{05EFFB23-15F2-BA41-ADFD-6E72789C9530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Oval 839">
              <a:extLst>
                <a:ext uri="{FF2B5EF4-FFF2-40B4-BE49-F238E27FC236}">
                  <a16:creationId xmlns:a16="http://schemas.microsoft.com/office/drawing/2014/main" id="{DE5CDC77-C528-774D-975E-E0AE4BEDB983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Oval 840">
              <a:extLst>
                <a:ext uri="{FF2B5EF4-FFF2-40B4-BE49-F238E27FC236}">
                  <a16:creationId xmlns:a16="http://schemas.microsoft.com/office/drawing/2014/main" id="{11054923-3380-F847-A1BE-3F7598583649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Oval 841">
              <a:extLst>
                <a:ext uri="{FF2B5EF4-FFF2-40B4-BE49-F238E27FC236}">
                  <a16:creationId xmlns:a16="http://schemas.microsoft.com/office/drawing/2014/main" id="{6588C9F6-430E-9F48-B047-994703211285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Oval 842">
              <a:extLst>
                <a:ext uri="{FF2B5EF4-FFF2-40B4-BE49-F238E27FC236}">
                  <a16:creationId xmlns:a16="http://schemas.microsoft.com/office/drawing/2014/main" id="{D16B5C3B-7CAA-FC49-BCC5-B92A1A95BFA1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Oval 843">
              <a:extLst>
                <a:ext uri="{FF2B5EF4-FFF2-40B4-BE49-F238E27FC236}">
                  <a16:creationId xmlns:a16="http://schemas.microsoft.com/office/drawing/2014/main" id="{42A82BC6-C4CB-0A43-B854-33704F30ACC0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Oval 844">
              <a:extLst>
                <a:ext uri="{FF2B5EF4-FFF2-40B4-BE49-F238E27FC236}">
                  <a16:creationId xmlns:a16="http://schemas.microsoft.com/office/drawing/2014/main" id="{5E0FF2D5-D855-8948-B4EE-94E706EBE1AB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Oval 845">
              <a:extLst>
                <a:ext uri="{FF2B5EF4-FFF2-40B4-BE49-F238E27FC236}">
                  <a16:creationId xmlns:a16="http://schemas.microsoft.com/office/drawing/2014/main" id="{3F713845-3290-BC42-8189-BBA9BC7C5238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Oval 846">
              <a:extLst>
                <a:ext uri="{FF2B5EF4-FFF2-40B4-BE49-F238E27FC236}">
                  <a16:creationId xmlns:a16="http://schemas.microsoft.com/office/drawing/2014/main" id="{452FBDA7-930F-D04B-BA28-1AEF1ED1B0FF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Oval 847">
              <a:extLst>
                <a:ext uri="{FF2B5EF4-FFF2-40B4-BE49-F238E27FC236}">
                  <a16:creationId xmlns:a16="http://schemas.microsoft.com/office/drawing/2014/main" id="{C2E124F4-26E7-6343-B1AB-AD4DD4849D16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Oval 848">
              <a:extLst>
                <a:ext uri="{FF2B5EF4-FFF2-40B4-BE49-F238E27FC236}">
                  <a16:creationId xmlns:a16="http://schemas.microsoft.com/office/drawing/2014/main" id="{83089D05-D957-6A4A-9884-FDA8620CBD60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Oval 849">
              <a:extLst>
                <a:ext uri="{FF2B5EF4-FFF2-40B4-BE49-F238E27FC236}">
                  <a16:creationId xmlns:a16="http://schemas.microsoft.com/office/drawing/2014/main" id="{8B3C21A5-16C3-A24B-964D-44238DED861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Oval 850">
              <a:extLst>
                <a:ext uri="{FF2B5EF4-FFF2-40B4-BE49-F238E27FC236}">
                  <a16:creationId xmlns:a16="http://schemas.microsoft.com/office/drawing/2014/main" id="{41FE3F0D-C142-FA4E-8C9D-2A0C27178F36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Oval 851">
              <a:extLst>
                <a:ext uri="{FF2B5EF4-FFF2-40B4-BE49-F238E27FC236}">
                  <a16:creationId xmlns:a16="http://schemas.microsoft.com/office/drawing/2014/main" id="{46B2A04F-6BD8-AA47-93ED-DB7C0E85FC02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Oval 852">
              <a:extLst>
                <a:ext uri="{FF2B5EF4-FFF2-40B4-BE49-F238E27FC236}">
                  <a16:creationId xmlns:a16="http://schemas.microsoft.com/office/drawing/2014/main" id="{CCE503A6-724E-004F-9BE9-4EDD3ECB6EE7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Oval 853">
              <a:extLst>
                <a:ext uri="{FF2B5EF4-FFF2-40B4-BE49-F238E27FC236}">
                  <a16:creationId xmlns:a16="http://schemas.microsoft.com/office/drawing/2014/main" id="{1361ABAD-CF23-A84D-A104-43EDF3F51476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Oval 854">
              <a:extLst>
                <a:ext uri="{FF2B5EF4-FFF2-40B4-BE49-F238E27FC236}">
                  <a16:creationId xmlns:a16="http://schemas.microsoft.com/office/drawing/2014/main" id="{360D310F-86B2-0F41-910F-46B639DB4EAD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Oval 855">
              <a:extLst>
                <a:ext uri="{FF2B5EF4-FFF2-40B4-BE49-F238E27FC236}">
                  <a16:creationId xmlns:a16="http://schemas.microsoft.com/office/drawing/2014/main" id="{F69D8B47-9FA0-8948-BDF2-24A149F8C6A8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Oval 856">
              <a:extLst>
                <a:ext uri="{FF2B5EF4-FFF2-40B4-BE49-F238E27FC236}">
                  <a16:creationId xmlns:a16="http://schemas.microsoft.com/office/drawing/2014/main" id="{2A868E91-CC79-3B44-84E1-A4FC659E2BF2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Oval 857">
              <a:extLst>
                <a:ext uri="{FF2B5EF4-FFF2-40B4-BE49-F238E27FC236}">
                  <a16:creationId xmlns:a16="http://schemas.microsoft.com/office/drawing/2014/main" id="{87926D60-F31E-D04E-9A2B-5F8BA422D31A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7FE51CD9-BA25-E448-AEDA-26A21606AAA6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Oval 859">
              <a:extLst>
                <a:ext uri="{FF2B5EF4-FFF2-40B4-BE49-F238E27FC236}">
                  <a16:creationId xmlns:a16="http://schemas.microsoft.com/office/drawing/2014/main" id="{319FDA74-1EE6-2A41-8AEB-08606E1EEC41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Oval 860">
              <a:extLst>
                <a:ext uri="{FF2B5EF4-FFF2-40B4-BE49-F238E27FC236}">
                  <a16:creationId xmlns:a16="http://schemas.microsoft.com/office/drawing/2014/main" id="{EB286020-B2B3-3C42-8298-EA19871AABC8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Oval 861">
              <a:extLst>
                <a:ext uri="{FF2B5EF4-FFF2-40B4-BE49-F238E27FC236}">
                  <a16:creationId xmlns:a16="http://schemas.microsoft.com/office/drawing/2014/main" id="{23BDF17E-9338-AF4E-97EC-4AF57EBB950A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Oval 862">
              <a:extLst>
                <a:ext uri="{FF2B5EF4-FFF2-40B4-BE49-F238E27FC236}">
                  <a16:creationId xmlns:a16="http://schemas.microsoft.com/office/drawing/2014/main" id="{BA163DAF-075D-4B45-85FA-CD0D04796C6D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Oval 863">
              <a:extLst>
                <a:ext uri="{FF2B5EF4-FFF2-40B4-BE49-F238E27FC236}">
                  <a16:creationId xmlns:a16="http://schemas.microsoft.com/office/drawing/2014/main" id="{DB3BA3E5-6553-4C4C-804D-1A478466543A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5" name="Group 864">
            <a:extLst>
              <a:ext uri="{FF2B5EF4-FFF2-40B4-BE49-F238E27FC236}">
                <a16:creationId xmlns:a16="http://schemas.microsoft.com/office/drawing/2014/main" id="{D7B49195-D29D-BC4A-8FF9-EA2B1654FCC3}"/>
              </a:ext>
            </a:extLst>
          </p:cNvPr>
          <p:cNvGrpSpPr/>
          <p:nvPr/>
        </p:nvGrpSpPr>
        <p:grpSpPr>
          <a:xfrm rot="20392131">
            <a:off x="10785076" y="5330179"/>
            <a:ext cx="674631" cy="93053"/>
            <a:chOff x="2850515" y="2977176"/>
            <a:chExt cx="2730765" cy="451824"/>
          </a:xfrm>
        </p:grpSpPr>
        <p:sp>
          <p:nvSpPr>
            <p:cNvPr id="866" name="Rectangle 865">
              <a:extLst>
                <a:ext uri="{FF2B5EF4-FFF2-40B4-BE49-F238E27FC236}">
                  <a16:creationId xmlns:a16="http://schemas.microsoft.com/office/drawing/2014/main" id="{E7C6DBCC-82FE-9340-AB26-92DAB2CC731A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:a16="http://schemas.microsoft.com/office/drawing/2014/main" id="{045188C3-A353-C549-8EA0-9DCC2B108644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Oval 867">
              <a:extLst>
                <a:ext uri="{FF2B5EF4-FFF2-40B4-BE49-F238E27FC236}">
                  <a16:creationId xmlns:a16="http://schemas.microsoft.com/office/drawing/2014/main" id="{22092F23-BBB1-6346-ADC0-057347F3AF7E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Oval 868">
              <a:extLst>
                <a:ext uri="{FF2B5EF4-FFF2-40B4-BE49-F238E27FC236}">
                  <a16:creationId xmlns:a16="http://schemas.microsoft.com/office/drawing/2014/main" id="{9D1DC41F-F545-4643-98E7-D79FC8FD3365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Oval 869">
              <a:extLst>
                <a:ext uri="{FF2B5EF4-FFF2-40B4-BE49-F238E27FC236}">
                  <a16:creationId xmlns:a16="http://schemas.microsoft.com/office/drawing/2014/main" id="{3C4E817E-AB09-3844-8D32-0A9CBABC4CB4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ight Triangle 870">
              <a:extLst>
                <a:ext uri="{FF2B5EF4-FFF2-40B4-BE49-F238E27FC236}">
                  <a16:creationId xmlns:a16="http://schemas.microsoft.com/office/drawing/2014/main" id="{AB6961F7-6095-DF40-ACC0-0B3D52172DEF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Freeform 871">
              <a:extLst>
                <a:ext uri="{FF2B5EF4-FFF2-40B4-BE49-F238E27FC236}">
                  <a16:creationId xmlns:a16="http://schemas.microsoft.com/office/drawing/2014/main" id="{0D52DBAD-207A-CF42-A2A6-D41C9B2FF2DA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Oval 872">
              <a:extLst>
                <a:ext uri="{FF2B5EF4-FFF2-40B4-BE49-F238E27FC236}">
                  <a16:creationId xmlns:a16="http://schemas.microsoft.com/office/drawing/2014/main" id="{009FB367-D429-2648-B769-BD013420A83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Oval 873">
              <a:extLst>
                <a:ext uri="{FF2B5EF4-FFF2-40B4-BE49-F238E27FC236}">
                  <a16:creationId xmlns:a16="http://schemas.microsoft.com/office/drawing/2014/main" id="{96183E98-2A1A-5F44-AFEA-F0E7E859B760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Oval 874">
              <a:extLst>
                <a:ext uri="{FF2B5EF4-FFF2-40B4-BE49-F238E27FC236}">
                  <a16:creationId xmlns:a16="http://schemas.microsoft.com/office/drawing/2014/main" id="{2314636C-93FF-5F49-81C5-35A422626890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Oval 875">
              <a:extLst>
                <a:ext uri="{FF2B5EF4-FFF2-40B4-BE49-F238E27FC236}">
                  <a16:creationId xmlns:a16="http://schemas.microsoft.com/office/drawing/2014/main" id="{22FD3A66-D76C-DE4B-9D1B-70C19C7802E3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ED881321-63A4-5C47-A56D-33DF73DA2D16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9068655C-1F20-524D-B0D8-BF92C7E3261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61878BDA-E50A-C34F-B7FC-5DF8F83836C4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0182C0DF-BE99-5642-B809-8980A9AA24CC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Oval 880">
              <a:extLst>
                <a:ext uri="{FF2B5EF4-FFF2-40B4-BE49-F238E27FC236}">
                  <a16:creationId xmlns:a16="http://schemas.microsoft.com/office/drawing/2014/main" id="{D9DC90AD-2D43-8540-85A4-8D50459E2262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Oval 881">
              <a:extLst>
                <a:ext uri="{FF2B5EF4-FFF2-40B4-BE49-F238E27FC236}">
                  <a16:creationId xmlns:a16="http://schemas.microsoft.com/office/drawing/2014/main" id="{BE53D026-E519-1344-87FA-622EC715B115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Oval 882">
              <a:extLst>
                <a:ext uri="{FF2B5EF4-FFF2-40B4-BE49-F238E27FC236}">
                  <a16:creationId xmlns:a16="http://schemas.microsoft.com/office/drawing/2014/main" id="{358ACE30-4CE4-E04C-8EE7-B2C34E69E7BB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Oval 883">
              <a:extLst>
                <a:ext uri="{FF2B5EF4-FFF2-40B4-BE49-F238E27FC236}">
                  <a16:creationId xmlns:a16="http://schemas.microsoft.com/office/drawing/2014/main" id="{23E5CE90-B6EA-D840-9523-934C4B805AE2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Oval 884">
              <a:extLst>
                <a:ext uri="{FF2B5EF4-FFF2-40B4-BE49-F238E27FC236}">
                  <a16:creationId xmlns:a16="http://schemas.microsoft.com/office/drawing/2014/main" id="{8AECCA5D-A19E-E84B-A9D4-524049F830AD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Oval 885">
              <a:extLst>
                <a:ext uri="{FF2B5EF4-FFF2-40B4-BE49-F238E27FC236}">
                  <a16:creationId xmlns:a16="http://schemas.microsoft.com/office/drawing/2014/main" id="{2F782CF8-D85A-414B-ACF1-9360F99F9A15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Oval 886">
              <a:extLst>
                <a:ext uri="{FF2B5EF4-FFF2-40B4-BE49-F238E27FC236}">
                  <a16:creationId xmlns:a16="http://schemas.microsoft.com/office/drawing/2014/main" id="{7970543B-FEB0-EA43-AA3C-B4F5025F73B0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Oval 887">
              <a:extLst>
                <a:ext uri="{FF2B5EF4-FFF2-40B4-BE49-F238E27FC236}">
                  <a16:creationId xmlns:a16="http://schemas.microsoft.com/office/drawing/2014/main" id="{46BB884A-7129-5845-8938-294E3E358758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Oval 888">
              <a:extLst>
                <a:ext uri="{FF2B5EF4-FFF2-40B4-BE49-F238E27FC236}">
                  <a16:creationId xmlns:a16="http://schemas.microsoft.com/office/drawing/2014/main" id="{37CA29FA-1EB0-EE43-8F27-7CE8D9E0AAEC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Oval 889">
              <a:extLst>
                <a:ext uri="{FF2B5EF4-FFF2-40B4-BE49-F238E27FC236}">
                  <a16:creationId xmlns:a16="http://schemas.microsoft.com/office/drawing/2014/main" id="{749A4E7F-D827-9B49-806B-F15D5556768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Oval 890">
              <a:extLst>
                <a:ext uri="{FF2B5EF4-FFF2-40B4-BE49-F238E27FC236}">
                  <a16:creationId xmlns:a16="http://schemas.microsoft.com/office/drawing/2014/main" id="{CC2C875F-5A8B-B74E-B87E-00D7B6F6F497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Oval 891">
              <a:extLst>
                <a:ext uri="{FF2B5EF4-FFF2-40B4-BE49-F238E27FC236}">
                  <a16:creationId xmlns:a16="http://schemas.microsoft.com/office/drawing/2014/main" id="{0A2D8746-CF90-BF48-96B6-C080E3A5B22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Oval 892">
              <a:extLst>
                <a:ext uri="{FF2B5EF4-FFF2-40B4-BE49-F238E27FC236}">
                  <a16:creationId xmlns:a16="http://schemas.microsoft.com/office/drawing/2014/main" id="{A4928AD9-D8F4-7743-8F48-AB4FD696A9DA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Oval 893">
              <a:extLst>
                <a:ext uri="{FF2B5EF4-FFF2-40B4-BE49-F238E27FC236}">
                  <a16:creationId xmlns:a16="http://schemas.microsoft.com/office/drawing/2014/main" id="{6EEB9FF2-6272-704C-A842-01A74BD86C44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Oval 894">
              <a:extLst>
                <a:ext uri="{FF2B5EF4-FFF2-40B4-BE49-F238E27FC236}">
                  <a16:creationId xmlns:a16="http://schemas.microsoft.com/office/drawing/2014/main" id="{FB3BD931-D04A-C543-BAE6-323A01639645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Oval 895">
              <a:extLst>
                <a:ext uri="{FF2B5EF4-FFF2-40B4-BE49-F238E27FC236}">
                  <a16:creationId xmlns:a16="http://schemas.microsoft.com/office/drawing/2014/main" id="{EC84D2C7-C582-5F4E-AED4-E2E1146832A3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Oval 896">
              <a:extLst>
                <a:ext uri="{FF2B5EF4-FFF2-40B4-BE49-F238E27FC236}">
                  <a16:creationId xmlns:a16="http://schemas.microsoft.com/office/drawing/2014/main" id="{8682C518-37CC-174B-8BA2-B45D389020A6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Oval 897">
              <a:extLst>
                <a:ext uri="{FF2B5EF4-FFF2-40B4-BE49-F238E27FC236}">
                  <a16:creationId xmlns:a16="http://schemas.microsoft.com/office/drawing/2014/main" id="{78878332-83A2-A24C-9C3B-55F3E77E2E43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Oval 898">
              <a:extLst>
                <a:ext uri="{FF2B5EF4-FFF2-40B4-BE49-F238E27FC236}">
                  <a16:creationId xmlns:a16="http://schemas.microsoft.com/office/drawing/2014/main" id="{3A19360A-1D62-FF4E-92DA-5C76D566084F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Oval 899">
              <a:extLst>
                <a:ext uri="{FF2B5EF4-FFF2-40B4-BE49-F238E27FC236}">
                  <a16:creationId xmlns:a16="http://schemas.microsoft.com/office/drawing/2014/main" id="{CF71E0E8-30DE-F048-B87A-37FEE3088A05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Oval 900">
              <a:extLst>
                <a:ext uri="{FF2B5EF4-FFF2-40B4-BE49-F238E27FC236}">
                  <a16:creationId xmlns:a16="http://schemas.microsoft.com/office/drawing/2014/main" id="{707F812B-30EA-DD45-9385-C006D5107511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Oval 901">
              <a:extLst>
                <a:ext uri="{FF2B5EF4-FFF2-40B4-BE49-F238E27FC236}">
                  <a16:creationId xmlns:a16="http://schemas.microsoft.com/office/drawing/2014/main" id="{9E5EEA09-FDF2-3140-97DF-FC42E16824CE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Oval 902">
              <a:extLst>
                <a:ext uri="{FF2B5EF4-FFF2-40B4-BE49-F238E27FC236}">
                  <a16:creationId xmlns:a16="http://schemas.microsoft.com/office/drawing/2014/main" id="{3676238E-86A0-3F4C-9FB7-69E297DE81DF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Oval 903">
              <a:extLst>
                <a:ext uri="{FF2B5EF4-FFF2-40B4-BE49-F238E27FC236}">
                  <a16:creationId xmlns:a16="http://schemas.microsoft.com/office/drawing/2014/main" id="{8067E92D-55F7-F24D-BC09-6A9E28708D44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Oval 904">
              <a:extLst>
                <a:ext uri="{FF2B5EF4-FFF2-40B4-BE49-F238E27FC236}">
                  <a16:creationId xmlns:a16="http://schemas.microsoft.com/office/drawing/2014/main" id="{94711E38-6313-4046-8838-25BA846C299F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6" name="Group 905">
            <a:extLst>
              <a:ext uri="{FF2B5EF4-FFF2-40B4-BE49-F238E27FC236}">
                <a16:creationId xmlns:a16="http://schemas.microsoft.com/office/drawing/2014/main" id="{C09DB3EE-38CD-0445-9347-59ACED468009}"/>
              </a:ext>
            </a:extLst>
          </p:cNvPr>
          <p:cNvGrpSpPr/>
          <p:nvPr/>
        </p:nvGrpSpPr>
        <p:grpSpPr>
          <a:xfrm rot="20392131">
            <a:off x="10796672" y="5465814"/>
            <a:ext cx="674631" cy="93053"/>
            <a:chOff x="2850515" y="2977176"/>
            <a:chExt cx="2730765" cy="451824"/>
          </a:xfrm>
        </p:grpSpPr>
        <p:sp>
          <p:nvSpPr>
            <p:cNvPr id="907" name="Rectangle 906">
              <a:extLst>
                <a:ext uri="{FF2B5EF4-FFF2-40B4-BE49-F238E27FC236}">
                  <a16:creationId xmlns:a16="http://schemas.microsoft.com/office/drawing/2014/main" id="{30A53107-DC9C-294E-878C-FCC1D255AD61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>
              <a:extLst>
                <a:ext uri="{FF2B5EF4-FFF2-40B4-BE49-F238E27FC236}">
                  <a16:creationId xmlns:a16="http://schemas.microsoft.com/office/drawing/2014/main" id="{99961E74-81DA-264F-B59A-7935401B45B7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Oval 908">
              <a:extLst>
                <a:ext uri="{FF2B5EF4-FFF2-40B4-BE49-F238E27FC236}">
                  <a16:creationId xmlns:a16="http://schemas.microsoft.com/office/drawing/2014/main" id="{536DDB3D-4A25-6C4E-A48B-475B52996F73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Oval 909">
              <a:extLst>
                <a:ext uri="{FF2B5EF4-FFF2-40B4-BE49-F238E27FC236}">
                  <a16:creationId xmlns:a16="http://schemas.microsoft.com/office/drawing/2014/main" id="{39742DB7-04DA-924D-9833-A224976106CB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Oval 910">
              <a:extLst>
                <a:ext uri="{FF2B5EF4-FFF2-40B4-BE49-F238E27FC236}">
                  <a16:creationId xmlns:a16="http://schemas.microsoft.com/office/drawing/2014/main" id="{C44C3914-2B3D-6545-A47C-979826D6EF84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ight Triangle 911">
              <a:extLst>
                <a:ext uri="{FF2B5EF4-FFF2-40B4-BE49-F238E27FC236}">
                  <a16:creationId xmlns:a16="http://schemas.microsoft.com/office/drawing/2014/main" id="{177FAE20-F154-C347-AE39-FD94D6D6C4A3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Freeform 912">
              <a:extLst>
                <a:ext uri="{FF2B5EF4-FFF2-40B4-BE49-F238E27FC236}">
                  <a16:creationId xmlns:a16="http://schemas.microsoft.com/office/drawing/2014/main" id="{D6A77E38-B3A0-CB42-B0BA-8681EE704E17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Oval 913">
              <a:extLst>
                <a:ext uri="{FF2B5EF4-FFF2-40B4-BE49-F238E27FC236}">
                  <a16:creationId xmlns:a16="http://schemas.microsoft.com/office/drawing/2014/main" id="{F2250DDC-8E49-EE46-BD27-06FEF7DE4EE6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Oval 914">
              <a:extLst>
                <a:ext uri="{FF2B5EF4-FFF2-40B4-BE49-F238E27FC236}">
                  <a16:creationId xmlns:a16="http://schemas.microsoft.com/office/drawing/2014/main" id="{44F77932-F21C-8044-8F14-6DB39A6D065F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Oval 915">
              <a:extLst>
                <a:ext uri="{FF2B5EF4-FFF2-40B4-BE49-F238E27FC236}">
                  <a16:creationId xmlns:a16="http://schemas.microsoft.com/office/drawing/2014/main" id="{45261ADF-536C-2545-8155-2D68B62DC775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Oval 916">
              <a:extLst>
                <a:ext uri="{FF2B5EF4-FFF2-40B4-BE49-F238E27FC236}">
                  <a16:creationId xmlns:a16="http://schemas.microsoft.com/office/drawing/2014/main" id="{3DEB9138-84D4-DB43-AC32-8904184ED459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Oval 917">
              <a:extLst>
                <a:ext uri="{FF2B5EF4-FFF2-40B4-BE49-F238E27FC236}">
                  <a16:creationId xmlns:a16="http://schemas.microsoft.com/office/drawing/2014/main" id="{4BF83B2B-468B-D747-8534-3E230755A6E0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Oval 918">
              <a:extLst>
                <a:ext uri="{FF2B5EF4-FFF2-40B4-BE49-F238E27FC236}">
                  <a16:creationId xmlns:a16="http://schemas.microsoft.com/office/drawing/2014/main" id="{1866CE81-20FC-3040-A26F-A3BF87BFB1E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Oval 919">
              <a:extLst>
                <a:ext uri="{FF2B5EF4-FFF2-40B4-BE49-F238E27FC236}">
                  <a16:creationId xmlns:a16="http://schemas.microsoft.com/office/drawing/2014/main" id="{A4DCEACE-B053-024E-9A4C-184D09609789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Oval 920">
              <a:extLst>
                <a:ext uri="{FF2B5EF4-FFF2-40B4-BE49-F238E27FC236}">
                  <a16:creationId xmlns:a16="http://schemas.microsoft.com/office/drawing/2014/main" id="{BEDF4B13-9656-374E-AF86-C9291EC86A4A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Oval 921">
              <a:extLst>
                <a:ext uri="{FF2B5EF4-FFF2-40B4-BE49-F238E27FC236}">
                  <a16:creationId xmlns:a16="http://schemas.microsoft.com/office/drawing/2014/main" id="{6D35BD13-A28A-834C-8F4E-D4E6B010EFFF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Oval 922">
              <a:extLst>
                <a:ext uri="{FF2B5EF4-FFF2-40B4-BE49-F238E27FC236}">
                  <a16:creationId xmlns:a16="http://schemas.microsoft.com/office/drawing/2014/main" id="{22257C45-EF5B-354B-970D-B6F45BBAACF9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Oval 923">
              <a:extLst>
                <a:ext uri="{FF2B5EF4-FFF2-40B4-BE49-F238E27FC236}">
                  <a16:creationId xmlns:a16="http://schemas.microsoft.com/office/drawing/2014/main" id="{E7AC7443-B392-F847-9F8B-046713486A5E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Oval 924">
              <a:extLst>
                <a:ext uri="{FF2B5EF4-FFF2-40B4-BE49-F238E27FC236}">
                  <a16:creationId xmlns:a16="http://schemas.microsoft.com/office/drawing/2014/main" id="{2DF22FD5-69E1-ED4F-83A5-75FD64687BB5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Oval 925">
              <a:extLst>
                <a:ext uri="{FF2B5EF4-FFF2-40B4-BE49-F238E27FC236}">
                  <a16:creationId xmlns:a16="http://schemas.microsoft.com/office/drawing/2014/main" id="{98A58035-3CBB-FD40-BC76-A12FA2C901BD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Oval 926">
              <a:extLst>
                <a:ext uri="{FF2B5EF4-FFF2-40B4-BE49-F238E27FC236}">
                  <a16:creationId xmlns:a16="http://schemas.microsoft.com/office/drawing/2014/main" id="{D8859438-CBA5-B140-9048-953A715ACF9F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Oval 927">
              <a:extLst>
                <a:ext uri="{FF2B5EF4-FFF2-40B4-BE49-F238E27FC236}">
                  <a16:creationId xmlns:a16="http://schemas.microsoft.com/office/drawing/2014/main" id="{0CF3EABE-0B19-2C41-B2BC-672AF7DCAD8D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Oval 928">
              <a:extLst>
                <a:ext uri="{FF2B5EF4-FFF2-40B4-BE49-F238E27FC236}">
                  <a16:creationId xmlns:a16="http://schemas.microsoft.com/office/drawing/2014/main" id="{77837121-58DE-274D-9CC7-D312A93F57C0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Oval 929">
              <a:extLst>
                <a:ext uri="{FF2B5EF4-FFF2-40B4-BE49-F238E27FC236}">
                  <a16:creationId xmlns:a16="http://schemas.microsoft.com/office/drawing/2014/main" id="{73C61A7F-D4D5-4640-A68B-1C4490E8C918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Oval 930">
              <a:extLst>
                <a:ext uri="{FF2B5EF4-FFF2-40B4-BE49-F238E27FC236}">
                  <a16:creationId xmlns:a16="http://schemas.microsoft.com/office/drawing/2014/main" id="{18C82C67-E610-EA42-B4D3-5ED9F470C797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Oval 931">
              <a:extLst>
                <a:ext uri="{FF2B5EF4-FFF2-40B4-BE49-F238E27FC236}">
                  <a16:creationId xmlns:a16="http://schemas.microsoft.com/office/drawing/2014/main" id="{813838C0-0523-1A46-B7BD-8B066D432360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Oval 932">
              <a:extLst>
                <a:ext uri="{FF2B5EF4-FFF2-40B4-BE49-F238E27FC236}">
                  <a16:creationId xmlns:a16="http://schemas.microsoft.com/office/drawing/2014/main" id="{72685938-44D7-5046-8EFA-62FB5A3448E5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AA15A6EB-F7D4-1A42-9E8F-9D162E8FCB0C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Oval 934">
              <a:extLst>
                <a:ext uri="{FF2B5EF4-FFF2-40B4-BE49-F238E27FC236}">
                  <a16:creationId xmlns:a16="http://schemas.microsoft.com/office/drawing/2014/main" id="{DC15CFA4-0D87-6945-A9F9-15BB6AF5F83D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Oval 935">
              <a:extLst>
                <a:ext uri="{FF2B5EF4-FFF2-40B4-BE49-F238E27FC236}">
                  <a16:creationId xmlns:a16="http://schemas.microsoft.com/office/drawing/2014/main" id="{AA0CD7CB-8D30-3F42-8D39-FB189C19AB6E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EECBD650-1510-1749-8EB2-4812BCE7EB68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Oval 937">
              <a:extLst>
                <a:ext uri="{FF2B5EF4-FFF2-40B4-BE49-F238E27FC236}">
                  <a16:creationId xmlns:a16="http://schemas.microsoft.com/office/drawing/2014/main" id="{4F04DDD3-DF87-DC44-A40A-C4A4D625F1A7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Oval 938">
              <a:extLst>
                <a:ext uri="{FF2B5EF4-FFF2-40B4-BE49-F238E27FC236}">
                  <a16:creationId xmlns:a16="http://schemas.microsoft.com/office/drawing/2014/main" id="{7F863637-E035-0842-90E3-55C5F1A2E40F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FC1B884E-5A2B-ED40-94FA-F8B886248BEE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Oval 940">
              <a:extLst>
                <a:ext uri="{FF2B5EF4-FFF2-40B4-BE49-F238E27FC236}">
                  <a16:creationId xmlns:a16="http://schemas.microsoft.com/office/drawing/2014/main" id="{0F4DA661-3042-704B-B1C2-784431162EED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Oval 941">
              <a:extLst>
                <a:ext uri="{FF2B5EF4-FFF2-40B4-BE49-F238E27FC236}">
                  <a16:creationId xmlns:a16="http://schemas.microsoft.com/office/drawing/2014/main" id="{72C95EF9-6767-5B4E-ADB6-824D11A7B16E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Oval 942">
              <a:extLst>
                <a:ext uri="{FF2B5EF4-FFF2-40B4-BE49-F238E27FC236}">
                  <a16:creationId xmlns:a16="http://schemas.microsoft.com/office/drawing/2014/main" id="{CF96A9B9-8E69-FF49-84BB-777AAB17FDFA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Oval 943">
              <a:extLst>
                <a:ext uri="{FF2B5EF4-FFF2-40B4-BE49-F238E27FC236}">
                  <a16:creationId xmlns:a16="http://schemas.microsoft.com/office/drawing/2014/main" id="{81E88B8E-22EE-A249-B0E3-BF0A99C84068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Oval 944">
              <a:extLst>
                <a:ext uri="{FF2B5EF4-FFF2-40B4-BE49-F238E27FC236}">
                  <a16:creationId xmlns:a16="http://schemas.microsoft.com/office/drawing/2014/main" id="{4120AEC2-E8E0-BE4B-9C71-C9DE948029AA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Oval 945">
              <a:extLst>
                <a:ext uri="{FF2B5EF4-FFF2-40B4-BE49-F238E27FC236}">
                  <a16:creationId xmlns:a16="http://schemas.microsoft.com/office/drawing/2014/main" id="{9CF39B0A-B6D6-DD48-A730-95B877989AC6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7" name="Group 946">
            <a:extLst>
              <a:ext uri="{FF2B5EF4-FFF2-40B4-BE49-F238E27FC236}">
                <a16:creationId xmlns:a16="http://schemas.microsoft.com/office/drawing/2014/main" id="{1C32BC30-67EA-E34A-9A64-4979E460CEA0}"/>
              </a:ext>
            </a:extLst>
          </p:cNvPr>
          <p:cNvGrpSpPr/>
          <p:nvPr/>
        </p:nvGrpSpPr>
        <p:grpSpPr>
          <a:xfrm rot="20392131">
            <a:off x="10802467" y="5603274"/>
            <a:ext cx="674631" cy="93053"/>
            <a:chOff x="2850515" y="2977176"/>
            <a:chExt cx="2730765" cy="451824"/>
          </a:xfrm>
        </p:grpSpPr>
        <p:sp>
          <p:nvSpPr>
            <p:cNvPr id="948" name="Rectangle 947">
              <a:extLst>
                <a:ext uri="{FF2B5EF4-FFF2-40B4-BE49-F238E27FC236}">
                  <a16:creationId xmlns:a16="http://schemas.microsoft.com/office/drawing/2014/main" id="{E0B0EFEE-900C-654F-B83E-46C5411F1CF9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>
              <a:extLst>
                <a:ext uri="{FF2B5EF4-FFF2-40B4-BE49-F238E27FC236}">
                  <a16:creationId xmlns:a16="http://schemas.microsoft.com/office/drawing/2014/main" id="{06A82242-DEA4-6A49-8CF6-0EAF47DC9D3F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Oval 949">
              <a:extLst>
                <a:ext uri="{FF2B5EF4-FFF2-40B4-BE49-F238E27FC236}">
                  <a16:creationId xmlns:a16="http://schemas.microsoft.com/office/drawing/2014/main" id="{C59BFDBF-459C-8645-905F-35D56E512498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Oval 950">
              <a:extLst>
                <a:ext uri="{FF2B5EF4-FFF2-40B4-BE49-F238E27FC236}">
                  <a16:creationId xmlns:a16="http://schemas.microsoft.com/office/drawing/2014/main" id="{53DC5466-FAD0-1A47-9519-FF53468C8BDD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Oval 951">
              <a:extLst>
                <a:ext uri="{FF2B5EF4-FFF2-40B4-BE49-F238E27FC236}">
                  <a16:creationId xmlns:a16="http://schemas.microsoft.com/office/drawing/2014/main" id="{323564EE-A084-D04E-94CE-26B1827AA795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ight Triangle 952">
              <a:extLst>
                <a:ext uri="{FF2B5EF4-FFF2-40B4-BE49-F238E27FC236}">
                  <a16:creationId xmlns:a16="http://schemas.microsoft.com/office/drawing/2014/main" id="{AC35FE0B-5305-E948-99D9-961481CF2978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Freeform 953">
              <a:extLst>
                <a:ext uri="{FF2B5EF4-FFF2-40B4-BE49-F238E27FC236}">
                  <a16:creationId xmlns:a16="http://schemas.microsoft.com/office/drawing/2014/main" id="{C5C65060-2DCE-CB4F-9658-772ECD5BFC06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Oval 954">
              <a:extLst>
                <a:ext uri="{FF2B5EF4-FFF2-40B4-BE49-F238E27FC236}">
                  <a16:creationId xmlns:a16="http://schemas.microsoft.com/office/drawing/2014/main" id="{63FBDF8C-7B31-2C4B-96E1-4944AE342F9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Oval 955">
              <a:extLst>
                <a:ext uri="{FF2B5EF4-FFF2-40B4-BE49-F238E27FC236}">
                  <a16:creationId xmlns:a16="http://schemas.microsoft.com/office/drawing/2014/main" id="{DB837F3A-4E24-1044-900D-5058D15FA16A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Oval 956">
              <a:extLst>
                <a:ext uri="{FF2B5EF4-FFF2-40B4-BE49-F238E27FC236}">
                  <a16:creationId xmlns:a16="http://schemas.microsoft.com/office/drawing/2014/main" id="{FB18E49E-AF3F-424F-B7B2-2097FB209A89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Oval 957">
              <a:extLst>
                <a:ext uri="{FF2B5EF4-FFF2-40B4-BE49-F238E27FC236}">
                  <a16:creationId xmlns:a16="http://schemas.microsoft.com/office/drawing/2014/main" id="{70AB4235-8679-684A-AF5A-6C6762883752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Oval 958">
              <a:extLst>
                <a:ext uri="{FF2B5EF4-FFF2-40B4-BE49-F238E27FC236}">
                  <a16:creationId xmlns:a16="http://schemas.microsoft.com/office/drawing/2014/main" id="{A45C75C4-39F9-F647-BA80-DCE2BAF2D8F3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Oval 959">
              <a:extLst>
                <a:ext uri="{FF2B5EF4-FFF2-40B4-BE49-F238E27FC236}">
                  <a16:creationId xmlns:a16="http://schemas.microsoft.com/office/drawing/2014/main" id="{F28217E3-1251-AF4B-A462-36EB6107EF8D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Oval 960">
              <a:extLst>
                <a:ext uri="{FF2B5EF4-FFF2-40B4-BE49-F238E27FC236}">
                  <a16:creationId xmlns:a16="http://schemas.microsoft.com/office/drawing/2014/main" id="{96B1271E-DE88-3C40-B178-397D1F766114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Oval 961">
              <a:extLst>
                <a:ext uri="{FF2B5EF4-FFF2-40B4-BE49-F238E27FC236}">
                  <a16:creationId xmlns:a16="http://schemas.microsoft.com/office/drawing/2014/main" id="{C60DAF7B-E832-8A43-91DE-269BB7C0CCE2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Oval 962">
              <a:extLst>
                <a:ext uri="{FF2B5EF4-FFF2-40B4-BE49-F238E27FC236}">
                  <a16:creationId xmlns:a16="http://schemas.microsoft.com/office/drawing/2014/main" id="{0A62BADA-45F4-2F45-BFE2-FFD93FBDF002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Oval 963">
              <a:extLst>
                <a:ext uri="{FF2B5EF4-FFF2-40B4-BE49-F238E27FC236}">
                  <a16:creationId xmlns:a16="http://schemas.microsoft.com/office/drawing/2014/main" id="{A59C3227-23DF-3E4C-B672-3FC80BB10E8B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Oval 964">
              <a:extLst>
                <a:ext uri="{FF2B5EF4-FFF2-40B4-BE49-F238E27FC236}">
                  <a16:creationId xmlns:a16="http://schemas.microsoft.com/office/drawing/2014/main" id="{FB8CC3ED-0587-FA46-B6B1-C00D932AD676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Oval 965">
              <a:extLst>
                <a:ext uri="{FF2B5EF4-FFF2-40B4-BE49-F238E27FC236}">
                  <a16:creationId xmlns:a16="http://schemas.microsoft.com/office/drawing/2014/main" id="{CF95BD4A-1E8C-A64D-9B16-6907502619AD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Oval 966">
              <a:extLst>
                <a:ext uri="{FF2B5EF4-FFF2-40B4-BE49-F238E27FC236}">
                  <a16:creationId xmlns:a16="http://schemas.microsoft.com/office/drawing/2014/main" id="{EF485A24-2484-E24C-AFDB-A6B3B6A72F5A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Oval 967">
              <a:extLst>
                <a:ext uri="{FF2B5EF4-FFF2-40B4-BE49-F238E27FC236}">
                  <a16:creationId xmlns:a16="http://schemas.microsoft.com/office/drawing/2014/main" id="{94886592-9679-B54E-B347-68F34961B9E1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Oval 968">
              <a:extLst>
                <a:ext uri="{FF2B5EF4-FFF2-40B4-BE49-F238E27FC236}">
                  <a16:creationId xmlns:a16="http://schemas.microsoft.com/office/drawing/2014/main" id="{007A59D2-1868-434E-8495-186016AAD021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Oval 969">
              <a:extLst>
                <a:ext uri="{FF2B5EF4-FFF2-40B4-BE49-F238E27FC236}">
                  <a16:creationId xmlns:a16="http://schemas.microsoft.com/office/drawing/2014/main" id="{EE682347-5C43-9A4E-B4DF-FBED3E2F4388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Oval 970">
              <a:extLst>
                <a:ext uri="{FF2B5EF4-FFF2-40B4-BE49-F238E27FC236}">
                  <a16:creationId xmlns:a16="http://schemas.microsoft.com/office/drawing/2014/main" id="{67246F2E-2538-F54E-A833-6CF15619347D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Oval 971">
              <a:extLst>
                <a:ext uri="{FF2B5EF4-FFF2-40B4-BE49-F238E27FC236}">
                  <a16:creationId xmlns:a16="http://schemas.microsoft.com/office/drawing/2014/main" id="{A59AFE67-6DC8-624F-BC55-3B10925E5B11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Oval 972">
              <a:extLst>
                <a:ext uri="{FF2B5EF4-FFF2-40B4-BE49-F238E27FC236}">
                  <a16:creationId xmlns:a16="http://schemas.microsoft.com/office/drawing/2014/main" id="{B777EEA5-2732-6745-868C-EB0BA3457395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Oval 973">
              <a:extLst>
                <a:ext uri="{FF2B5EF4-FFF2-40B4-BE49-F238E27FC236}">
                  <a16:creationId xmlns:a16="http://schemas.microsoft.com/office/drawing/2014/main" id="{2E443686-86F2-B449-A13C-B72C94A18E38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Oval 974">
              <a:extLst>
                <a:ext uri="{FF2B5EF4-FFF2-40B4-BE49-F238E27FC236}">
                  <a16:creationId xmlns:a16="http://schemas.microsoft.com/office/drawing/2014/main" id="{83291226-63B4-DB47-818C-43356D68F47F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Oval 975">
              <a:extLst>
                <a:ext uri="{FF2B5EF4-FFF2-40B4-BE49-F238E27FC236}">
                  <a16:creationId xmlns:a16="http://schemas.microsoft.com/office/drawing/2014/main" id="{253C3698-371C-014C-B20E-9FF288671246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Oval 976">
              <a:extLst>
                <a:ext uri="{FF2B5EF4-FFF2-40B4-BE49-F238E27FC236}">
                  <a16:creationId xmlns:a16="http://schemas.microsoft.com/office/drawing/2014/main" id="{D1B1D559-31ED-4845-B78A-69ACC9B5D5A5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Oval 977">
              <a:extLst>
                <a:ext uri="{FF2B5EF4-FFF2-40B4-BE49-F238E27FC236}">
                  <a16:creationId xmlns:a16="http://schemas.microsoft.com/office/drawing/2014/main" id="{651340EB-9B8F-044C-8FF3-6489414BE982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Oval 978">
              <a:extLst>
                <a:ext uri="{FF2B5EF4-FFF2-40B4-BE49-F238E27FC236}">
                  <a16:creationId xmlns:a16="http://schemas.microsoft.com/office/drawing/2014/main" id="{3A31D90A-1AE6-084D-AC92-3E180744880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Oval 979">
              <a:extLst>
                <a:ext uri="{FF2B5EF4-FFF2-40B4-BE49-F238E27FC236}">
                  <a16:creationId xmlns:a16="http://schemas.microsoft.com/office/drawing/2014/main" id="{662B4C7D-F064-F94F-8047-EC7D95BBB3F4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Oval 980">
              <a:extLst>
                <a:ext uri="{FF2B5EF4-FFF2-40B4-BE49-F238E27FC236}">
                  <a16:creationId xmlns:a16="http://schemas.microsoft.com/office/drawing/2014/main" id="{3E3CCE5B-11B9-0944-8472-1DB63C785A04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Oval 981">
              <a:extLst>
                <a:ext uri="{FF2B5EF4-FFF2-40B4-BE49-F238E27FC236}">
                  <a16:creationId xmlns:a16="http://schemas.microsoft.com/office/drawing/2014/main" id="{B47D5203-3C69-CB44-BA2A-5DE9961C059F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Oval 982">
              <a:extLst>
                <a:ext uri="{FF2B5EF4-FFF2-40B4-BE49-F238E27FC236}">
                  <a16:creationId xmlns:a16="http://schemas.microsoft.com/office/drawing/2014/main" id="{BC03B263-A634-3F4F-ADC1-3C1D6CE7150D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Oval 983">
              <a:extLst>
                <a:ext uri="{FF2B5EF4-FFF2-40B4-BE49-F238E27FC236}">
                  <a16:creationId xmlns:a16="http://schemas.microsoft.com/office/drawing/2014/main" id="{3C895A23-4052-814B-B3B8-92E37A51A7B8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Oval 984">
              <a:extLst>
                <a:ext uri="{FF2B5EF4-FFF2-40B4-BE49-F238E27FC236}">
                  <a16:creationId xmlns:a16="http://schemas.microsoft.com/office/drawing/2014/main" id="{FE51E0D1-0AA9-D64E-B1EF-F3FCB4B52607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Oval 985">
              <a:extLst>
                <a:ext uri="{FF2B5EF4-FFF2-40B4-BE49-F238E27FC236}">
                  <a16:creationId xmlns:a16="http://schemas.microsoft.com/office/drawing/2014/main" id="{F527C29E-E393-3342-882A-0387B6F555FA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Oval 986">
              <a:extLst>
                <a:ext uri="{FF2B5EF4-FFF2-40B4-BE49-F238E27FC236}">
                  <a16:creationId xmlns:a16="http://schemas.microsoft.com/office/drawing/2014/main" id="{43D2FF81-15D3-7445-9202-35E84E9E75E2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8" name="Group 987">
            <a:extLst>
              <a:ext uri="{FF2B5EF4-FFF2-40B4-BE49-F238E27FC236}">
                <a16:creationId xmlns:a16="http://schemas.microsoft.com/office/drawing/2014/main" id="{93D7C49A-DAB6-7B4F-ADE7-5FEE9311ABAF}"/>
              </a:ext>
            </a:extLst>
          </p:cNvPr>
          <p:cNvGrpSpPr/>
          <p:nvPr/>
        </p:nvGrpSpPr>
        <p:grpSpPr>
          <a:xfrm rot="20392131">
            <a:off x="10802468" y="5742940"/>
            <a:ext cx="674631" cy="93053"/>
            <a:chOff x="2850515" y="2977176"/>
            <a:chExt cx="2730765" cy="451824"/>
          </a:xfrm>
        </p:grpSpPr>
        <p:sp>
          <p:nvSpPr>
            <p:cNvPr id="989" name="Rectangle 988">
              <a:extLst>
                <a:ext uri="{FF2B5EF4-FFF2-40B4-BE49-F238E27FC236}">
                  <a16:creationId xmlns:a16="http://schemas.microsoft.com/office/drawing/2014/main" id="{A91F5D0F-4B4E-C044-A529-D137FBE9F1A4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>
              <a:extLst>
                <a:ext uri="{FF2B5EF4-FFF2-40B4-BE49-F238E27FC236}">
                  <a16:creationId xmlns:a16="http://schemas.microsoft.com/office/drawing/2014/main" id="{CFDF015E-5014-1B42-9D21-97473BF3D30B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Oval 990">
              <a:extLst>
                <a:ext uri="{FF2B5EF4-FFF2-40B4-BE49-F238E27FC236}">
                  <a16:creationId xmlns:a16="http://schemas.microsoft.com/office/drawing/2014/main" id="{D8CBAC0C-8A10-0447-BF67-01E930664E91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Oval 991">
              <a:extLst>
                <a:ext uri="{FF2B5EF4-FFF2-40B4-BE49-F238E27FC236}">
                  <a16:creationId xmlns:a16="http://schemas.microsoft.com/office/drawing/2014/main" id="{88042A0C-3764-7642-BB94-D883D2D547FB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Oval 992">
              <a:extLst>
                <a:ext uri="{FF2B5EF4-FFF2-40B4-BE49-F238E27FC236}">
                  <a16:creationId xmlns:a16="http://schemas.microsoft.com/office/drawing/2014/main" id="{573211D0-3CE9-F349-A9C2-4578D38C8BB5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Right Triangle 993">
              <a:extLst>
                <a:ext uri="{FF2B5EF4-FFF2-40B4-BE49-F238E27FC236}">
                  <a16:creationId xmlns:a16="http://schemas.microsoft.com/office/drawing/2014/main" id="{FEE5A1A4-F553-8F42-9058-7CF59F0DFBFA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085F6F44-C69C-054B-93C9-9FC51E366B4C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Oval 995">
              <a:extLst>
                <a:ext uri="{FF2B5EF4-FFF2-40B4-BE49-F238E27FC236}">
                  <a16:creationId xmlns:a16="http://schemas.microsoft.com/office/drawing/2014/main" id="{8AA1A56A-7176-1C4F-B859-C4A9CF61412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Oval 996">
              <a:extLst>
                <a:ext uri="{FF2B5EF4-FFF2-40B4-BE49-F238E27FC236}">
                  <a16:creationId xmlns:a16="http://schemas.microsoft.com/office/drawing/2014/main" id="{E2F92C9E-2CF8-9844-A918-6F5F0FBC5124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Oval 997">
              <a:extLst>
                <a:ext uri="{FF2B5EF4-FFF2-40B4-BE49-F238E27FC236}">
                  <a16:creationId xmlns:a16="http://schemas.microsoft.com/office/drawing/2014/main" id="{BC6BB19E-939E-224E-B1FC-1C79F950AF75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Oval 998">
              <a:extLst>
                <a:ext uri="{FF2B5EF4-FFF2-40B4-BE49-F238E27FC236}">
                  <a16:creationId xmlns:a16="http://schemas.microsoft.com/office/drawing/2014/main" id="{4DE37DF6-0462-AC48-A256-42C8B09F1FCA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Oval 999">
              <a:extLst>
                <a:ext uri="{FF2B5EF4-FFF2-40B4-BE49-F238E27FC236}">
                  <a16:creationId xmlns:a16="http://schemas.microsoft.com/office/drawing/2014/main" id="{918F73FE-676C-CE4B-B251-ACC880C20920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Oval 1000">
              <a:extLst>
                <a:ext uri="{FF2B5EF4-FFF2-40B4-BE49-F238E27FC236}">
                  <a16:creationId xmlns:a16="http://schemas.microsoft.com/office/drawing/2014/main" id="{F5088008-A6F5-454A-B8DC-48AF29728242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Oval 1001">
              <a:extLst>
                <a:ext uri="{FF2B5EF4-FFF2-40B4-BE49-F238E27FC236}">
                  <a16:creationId xmlns:a16="http://schemas.microsoft.com/office/drawing/2014/main" id="{E8AA6900-74ED-7147-802E-F30978774389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Oval 1002">
              <a:extLst>
                <a:ext uri="{FF2B5EF4-FFF2-40B4-BE49-F238E27FC236}">
                  <a16:creationId xmlns:a16="http://schemas.microsoft.com/office/drawing/2014/main" id="{B030A6DC-A245-DD40-96D3-96D0EA7F35A6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Oval 1003">
              <a:extLst>
                <a:ext uri="{FF2B5EF4-FFF2-40B4-BE49-F238E27FC236}">
                  <a16:creationId xmlns:a16="http://schemas.microsoft.com/office/drawing/2014/main" id="{CEAADCBA-77B2-C644-BAED-B62F4814FAE0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Oval 1004">
              <a:extLst>
                <a:ext uri="{FF2B5EF4-FFF2-40B4-BE49-F238E27FC236}">
                  <a16:creationId xmlns:a16="http://schemas.microsoft.com/office/drawing/2014/main" id="{847D2F61-14AD-9049-BCBF-3A6751300EC0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Oval 1005">
              <a:extLst>
                <a:ext uri="{FF2B5EF4-FFF2-40B4-BE49-F238E27FC236}">
                  <a16:creationId xmlns:a16="http://schemas.microsoft.com/office/drawing/2014/main" id="{6FDF2F64-ECF9-6946-AD26-A131E588D82C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Oval 1006">
              <a:extLst>
                <a:ext uri="{FF2B5EF4-FFF2-40B4-BE49-F238E27FC236}">
                  <a16:creationId xmlns:a16="http://schemas.microsoft.com/office/drawing/2014/main" id="{979AA451-6FF4-6249-8988-E98CC6F86397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Oval 1007">
              <a:extLst>
                <a:ext uri="{FF2B5EF4-FFF2-40B4-BE49-F238E27FC236}">
                  <a16:creationId xmlns:a16="http://schemas.microsoft.com/office/drawing/2014/main" id="{DB2C29EF-5F6F-2B4E-83EF-E449B8962BF0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Oval 1008">
              <a:extLst>
                <a:ext uri="{FF2B5EF4-FFF2-40B4-BE49-F238E27FC236}">
                  <a16:creationId xmlns:a16="http://schemas.microsoft.com/office/drawing/2014/main" id="{00FA3982-B632-E74D-9811-359E0A422CEB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Oval 1009">
              <a:extLst>
                <a:ext uri="{FF2B5EF4-FFF2-40B4-BE49-F238E27FC236}">
                  <a16:creationId xmlns:a16="http://schemas.microsoft.com/office/drawing/2014/main" id="{E56BD1C0-418D-E043-B71B-15A58BA0F7F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Oval 1010">
              <a:extLst>
                <a:ext uri="{FF2B5EF4-FFF2-40B4-BE49-F238E27FC236}">
                  <a16:creationId xmlns:a16="http://schemas.microsoft.com/office/drawing/2014/main" id="{147EF102-6619-AB43-82ED-C731DB1BB51D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Oval 1011">
              <a:extLst>
                <a:ext uri="{FF2B5EF4-FFF2-40B4-BE49-F238E27FC236}">
                  <a16:creationId xmlns:a16="http://schemas.microsoft.com/office/drawing/2014/main" id="{74455328-B055-B941-9A17-1032048BF91F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Oval 1012">
              <a:extLst>
                <a:ext uri="{FF2B5EF4-FFF2-40B4-BE49-F238E27FC236}">
                  <a16:creationId xmlns:a16="http://schemas.microsoft.com/office/drawing/2014/main" id="{2C849539-5A4D-A44F-8816-2B0CE2626C13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Oval 1013">
              <a:extLst>
                <a:ext uri="{FF2B5EF4-FFF2-40B4-BE49-F238E27FC236}">
                  <a16:creationId xmlns:a16="http://schemas.microsoft.com/office/drawing/2014/main" id="{EA416D61-4B06-6C41-A243-8500946D9FCB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Oval 1014">
              <a:extLst>
                <a:ext uri="{FF2B5EF4-FFF2-40B4-BE49-F238E27FC236}">
                  <a16:creationId xmlns:a16="http://schemas.microsoft.com/office/drawing/2014/main" id="{8723649D-245E-914E-B2F4-B8D53E420BF5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Oval 1015">
              <a:extLst>
                <a:ext uri="{FF2B5EF4-FFF2-40B4-BE49-F238E27FC236}">
                  <a16:creationId xmlns:a16="http://schemas.microsoft.com/office/drawing/2014/main" id="{8ABC4C23-85FB-9F4D-A7F3-1A65D75B3995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Oval 1016">
              <a:extLst>
                <a:ext uri="{FF2B5EF4-FFF2-40B4-BE49-F238E27FC236}">
                  <a16:creationId xmlns:a16="http://schemas.microsoft.com/office/drawing/2014/main" id="{B621BD33-5B40-3947-904D-3109668666E1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Oval 1017">
              <a:extLst>
                <a:ext uri="{FF2B5EF4-FFF2-40B4-BE49-F238E27FC236}">
                  <a16:creationId xmlns:a16="http://schemas.microsoft.com/office/drawing/2014/main" id="{9612638F-B8A2-6A4F-99CE-1E4A3AF79932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Oval 1018">
              <a:extLst>
                <a:ext uri="{FF2B5EF4-FFF2-40B4-BE49-F238E27FC236}">
                  <a16:creationId xmlns:a16="http://schemas.microsoft.com/office/drawing/2014/main" id="{8033D8D8-FDA3-7046-BF86-1A7CE3955833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Oval 1019">
              <a:extLst>
                <a:ext uri="{FF2B5EF4-FFF2-40B4-BE49-F238E27FC236}">
                  <a16:creationId xmlns:a16="http://schemas.microsoft.com/office/drawing/2014/main" id="{4E8DD31A-0601-8C4B-BB25-3601B68D8969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Oval 1020">
              <a:extLst>
                <a:ext uri="{FF2B5EF4-FFF2-40B4-BE49-F238E27FC236}">
                  <a16:creationId xmlns:a16="http://schemas.microsoft.com/office/drawing/2014/main" id="{6A859D6D-0B21-C54B-BDFB-9631E9896E70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Oval 1021">
              <a:extLst>
                <a:ext uri="{FF2B5EF4-FFF2-40B4-BE49-F238E27FC236}">
                  <a16:creationId xmlns:a16="http://schemas.microsoft.com/office/drawing/2014/main" id="{1278954B-C546-3749-BD59-4F34108F6A90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Oval 1022">
              <a:extLst>
                <a:ext uri="{FF2B5EF4-FFF2-40B4-BE49-F238E27FC236}">
                  <a16:creationId xmlns:a16="http://schemas.microsoft.com/office/drawing/2014/main" id="{7D708336-0512-B141-9901-1F4B1B2D0AFF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Oval 1023">
              <a:extLst>
                <a:ext uri="{FF2B5EF4-FFF2-40B4-BE49-F238E27FC236}">
                  <a16:creationId xmlns:a16="http://schemas.microsoft.com/office/drawing/2014/main" id="{06948D7F-C2CE-DA44-BA70-8F697962104D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Oval 1024">
              <a:extLst>
                <a:ext uri="{FF2B5EF4-FFF2-40B4-BE49-F238E27FC236}">
                  <a16:creationId xmlns:a16="http://schemas.microsoft.com/office/drawing/2014/main" id="{E81E196F-EA78-2949-8609-DE110FCCD249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Oval 1025">
              <a:extLst>
                <a:ext uri="{FF2B5EF4-FFF2-40B4-BE49-F238E27FC236}">
                  <a16:creationId xmlns:a16="http://schemas.microsoft.com/office/drawing/2014/main" id="{03BE6B04-B6E1-C14A-91BF-1BEC25B09D58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E0B637FA-AF39-EB4B-B855-C21A99EF5C3E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B3DC883C-31FA-2642-91ED-1B00A3D20F34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9" name="Rettangolo 37">
            <a:extLst>
              <a:ext uri="{FF2B5EF4-FFF2-40B4-BE49-F238E27FC236}">
                <a16:creationId xmlns:a16="http://schemas.microsoft.com/office/drawing/2014/main" id="{525B846C-DE81-5042-840E-A662C1782D79}"/>
              </a:ext>
            </a:extLst>
          </p:cNvPr>
          <p:cNvSpPr/>
          <p:nvPr/>
        </p:nvSpPr>
        <p:spPr>
          <a:xfrm>
            <a:off x="8971648" y="5721208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1030" name="Rettangolo 37">
            <a:extLst>
              <a:ext uri="{FF2B5EF4-FFF2-40B4-BE49-F238E27FC236}">
                <a16:creationId xmlns:a16="http://schemas.microsoft.com/office/drawing/2014/main" id="{C49727A9-0C0D-C446-B36D-852B1606A633}"/>
              </a:ext>
            </a:extLst>
          </p:cNvPr>
          <p:cNvSpPr/>
          <p:nvPr/>
        </p:nvSpPr>
        <p:spPr>
          <a:xfrm>
            <a:off x="10351981" y="5374516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1031" name="Rettangolo 37">
            <a:extLst>
              <a:ext uri="{FF2B5EF4-FFF2-40B4-BE49-F238E27FC236}">
                <a16:creationId xmlns:a16="http://schemas.microsoft.com/office/drawing/2014/main" id="{DC317CF9-F4A9-0E45-8C71-8F23D6D0F6C2}"/>
              </a:ext>
            </a:extLst>
          </p:cNvPr>
          <p:cNvSpPr/>
          <p:nvPr/>
        </p:nvSpPr>
        <p:spPr>
          <a:xfrm>
            <a:off x="10348223" y="5721208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1032" name="Connettore 2 30">
            <a:extLst>
              <a:ext uri="{FF2B5EF4-FFF2-40B4-BE49-F238E27FC236}">
                <a16:creationId xmlns:a16="http://schemas.microsoft.com/office/drawing/2014/main" id="{6978B880-3455-C047-BC93-9C89C25F0B68}"/>
              </a:ext>
            </a:extLst>
          </p:cNvPr>
          <p:cNvCxnSpPr>
            <a:cxnSpLocks/>
          </p:cNvCxnSpPr>
          <p:nvPr/>
        </p:nvCxnSpPr>
        <p:spPr>
          <a:xfrm>
            <a:off x="8850153" y="5658433"/>
            <a:ext cx="93416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ttangolo 37">
            <a:extLst>
              <a:ext uri="{FF2B5EF4-FFF2-40B4-BE49-F238E27FC236}">
                <a16:creationId xmlns:a16="http://schemas.microsoft.com/office/drawing/2014/main" id="{82A63EF9-A736-8641-B947-5856A73BFFFB}"/>
              </a:ext>
            </a:extLst>
          </p:cNvPr>
          <p:cNvSpPr/>
          <p:nvPr/>
        </p:nvSpPr>
        <p:spPr>
          <a:xfrm>
            <a:off x="9784322" y="5374516"/>
            <a:ext cx="55918" cy="56783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1034" name="Rettangolo 47">
            <a:extLst>
              <a:ext uri="{FF2B5EF4-FFF2-40B4-BE49-F238E27FC236}">
                <a16:creationId xmlns:a16="http://schemas.microsoft.com/office/drawing/2014/main" id="{95BC4F30-FCA0-B14B-9557-72AA896FD53E}"/>
              </a:ext>
            </a:extLst>
          </p:cNvPr>
          <p:cNvSpPr/>
          <p:nvPr/>
        </p:nvSpPr>
        <p:spPr>
          <a:xfrm>
            <a:off x="5891575" y="2923370"/>
            <a:ext cx="4009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blocked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to 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evaluate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instrument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bkg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35" name="Rettangolo 47">
            <a:extLst>
              <a:ext uri="{FF2B5EF4-FFF2-40B4-BE49-F238E27FC236}">
                <a16:creationId xmlns:a16="http://schemas.microsoft.com/office/drawing/2014/main" id="{1EA370DD-9E80-7B42-A2C6-BA549A6DB675}"/>
              </a:ext>
            </a:extLst>
          </p:cNvPr>
          <p:cNvSpPr/>
          <p:nvPr/>
        </p:nvSpPr>
        <p:spPr>
          <a:xfrm>
            <a:off x="4357069" y="1424270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transmitted</a:t>
            </a:r>
            <a:endParaRPr lang="it-IT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36" name="Rettangolo 47">
            <a:extLst>
              <a:ext uri="{FF2B5EF4-FFF2-40B4-BE49-F238E27FC236}">
                <a16:creationId xmlns:a16="http://schemas.microsoft.com/office/drawing/2014/main" id="{91E97423-4130-CB4E-BA9F-3B06A8F60E53}"/>
              </a:ext>
            </a:extLst>
          </p:cNvPr>
          <p:cNvSpPr/>
          <p:nvPr/>
        </p:nvSpPr>
        <p:spPr>
          <a:xfrm>
            <a:off x="7009747" y="4190010"/>
            <a:ext cx="1500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blocked</a:t>
            </a:r>
            <a:endParaRPr lang="it-IT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037" name="Connettore 2 30">
            <a:extLst>
              <a:ext uri="{FF2B5EF4-FFF2-40B4-BE49-F238E27FC236}">
                <a16:creationId xmlns:a16="http://schemas.microsoft.com/office/drawing/2014/main" id="{2954219B-E05A-8D4B-AC0C-BE8FAEE924AB}"/>
              </a:ext>
            </a:extLst>
          </p:cNvPr>
          <p:cNvCxnSpPr>
            <a:cxnSpLocks/>
          </p:cNvCxnSpPr>
          <p:nvPr/>
        </p:nvCxnSpPr>
        <p:spPr>
          <a:xfrm flipH="1">
            <a:off x="4386979" y="4800600"/>
            <a:ext cx="1567595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1" name="Rectangle 800">
            <a:extLst>
              <a:ext uri="{FF2B5EF4-FFF2-40B4-BE49-F238E27FC236}">
                <a16:creationId xmlns:a16="http://schemas.microsoft.com/office/drawing/2014/main" id="{C91B632A-C062-3949-A0FA-C9CD63DFAEC8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G. Mauri et al., The Multi-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Blade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Boron-10-based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performance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focusing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reflectometer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(2020)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2001:02965).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Accepted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for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publ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in JINST.</a:t>
            </a:r>
          </a:p>
        </p:txBody>
      </p:sp>
      <p:sp>
        <p:nvSpPr>
          <p:cNvPr id="803" name="Rectangle 802">
            <a:extLst>
              <a:ext uri="{FF2B5EF4-FFF2-40B4-BE49-F238E27FC236}">
                <a16:creationId xmlns:a16="http://schemas.microsoft.com/office/drawing/2014/main" id="{02DA3CA5-5ECC-1B49-8A9B-8E71A8E14BEC}"/>
              </a:ext>
            </a:extLst>
          </p:cNvPr>
          <p:cNvSpPr/>
          <p:nvPr/>
        </p:nvSpPr>
        <p:spPr>
          <a:xfrm>
            <a:off x="0" y="1483023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806" name="Rectangle 805">
            <a:extLst>
              <a:ext uri="{FF2B5EF4-FFF2-40B4-BE49-F238E27FC236}">
                <a16:creationId xmlns:a16="http://schemas.microsoft.com/office/drawing/2014/main" id="{BFD06B85-20A0-E747-83D6-00B9CF431816}"/>
              </a:ext>
            </a:extLst>
          </p:cNvPr>
          <p:cNvSpPr/>
          <p:nvPr/>
        </p:nvSpPr>
        <p:spPr>
          <a:xfrm>
            <a:off x="8546008" y="5462448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30DFE6-5C3D-5444-92B3-E4C3D2C0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71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28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Picture 497">
            <a:extLst>
              <a:ext uri="{FF2B5EF4-FFF2-40B4-BE49-F238E27FC236}">
                <a16:creationId xmlns:a16="http://schemas.microsoft.com/office/drawing/2014/main" id="{003B2563-0903-CC42-B985-FF81BD7127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91" y="2967113"/>
            <a:ext cx="5787483" cy="3503657"/>
          </a:xfrm>
          <a:prstGeom prst="rect">
            <a:avLst/>
          </a:prstGeom>
        </p:spPr>
      </p:pic>
      <p:cxnSp>
        <p:nvCxnSpPr>
          <p:cNvPr id="774" name="Straight Connector 773">
            <a:extLst>
              <a:ext uri="{FF2B5EF4-FFF2-40B4-BE49-F238E27FC236}">
                <a16:creationId xmlns:a16="http://schemas.microsoft.com/office/drawing/2014/main" id="{827C76A3-58E7-394B-BBBA-0C39DDE72F73}"/>
              </a:ext>
            </a:extLst>
          </p:cNvPr>
          <p:cNvCxnSpPr>
            <a:cxnSpLocks/>
          </p:cNvCxnSpPr>
          <p:nvPr/>
        </p:nvCxnSpPr>
        <p:spPr>
          <a:xfrm>
            <a:off x="8411793" y="341007"/>
            <a:ext cx="0" cy="2449901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grpSp>
        <p:nvGrpSpPr>
          <p:cNvPr id="375" name="Group 374"/>
          <p:cNvGrpSpPr/>
          <p:nvPr/>
        </p:nvGrpSpPr>
        <p:grpSpPr>
          <a:xfrm rot="20392131">
            <a:off x="8878586" y="2022869"/>
            <a:ext cx="2730765" cy="451824"/>
            <a:chOff x="2850515" y="2977176"/>
            <a:chExt cx="2730765" cy="451824"/>
          </a:xfrm>
        </p:grpSpPr>
        <p:sp>
          <p:nvSpPr>
            <p:cNvPr id="376" name="Rectangle 375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ight Triangle 380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/>
          <p:nvPr/>
        </p:nvGrpSpPr>
        <p:grpSpPr>
          <a:xfrm rot="20392131">
            <a:off x="8866377" y="1361963"/>
            <a:ext cx="2730765" cy="451824"/>
            <a:chOff x="2850515" y="2977176"/>
            <a:chExt cx="2730765" cy="451824"/>
          </a:xfrm>
        </p:grpSpPr>
        <p:sp>
          <p:nvSpPr>
            <p:cNvPr id="417" name="Rectangle 416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ight Triangle 421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Group 456"/>
          <p:cNvGrpSpPr/>
          <p:nvPr/>
        </p:nvGrpSpPr>
        <p:grpSpPr>
          <a:xfrm rot="20392131">
            <a:off x="8889225" y="703161"/>
            <a:ext cx="2730765" cy="451824"/>
            <a:chOff x="2850515" y="2977176"/>
            <a:chExt cx="2730765" cy="451824"/>
          </a:xfrm>
        </p:grpSpPr>
        <p:sp>
          <p:nvSpPr>
            <p:cNvPr id="458" name="Rectangle 457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ight Triangle 462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9" name="Rectangle 498"/>
          <p:cNvSpPr/>
          <p:nvPr/>
        </p:nvSpPr>
        <p:spPr>
          <a:xfrm rot="20336632">
            <a:off x="10284161" y="2284392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Avenir Book"/>
                <a:cs typeface="Avenir Book"/>
              </a:rPr>
              <a:t>strips Y</a:t>
            </a:r>
          </a:p>
        </p:txBody>
      </p:sp>
      <p:sp>
        <p:nvSpPr>
          <p:cNvPr id="500" name="Rectangle 499"/>
          <p:cNvSpPr/>
          <p:nvPr/>
        </p:nvSpPr>
        <p:spPr>
          <a:xfrm rot="20478990">
            <a:off x="11409477" y="1308661"/>
            <a:ext cx="753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venir Book"/>
                <a:cs typeface="Avenir Book"/>
              </a:rPr>
              <a:t>wires X</a:t>
            </a:r>
          </a:p>
        </p:txBody>
      </p:sp>
      <p:sp>
        <p:nvSpPr>
          <p:cNvPr id="501" name="Rectangle 500"/>
          <p:cNvSpPr/>
          <p:nvPr/>
        </p:nvSpPr>
        <p:spPr>
          <a:xfrm rot="20426334">
            <a:off x="10797705" y="1820095"/>
            <a:ext cx="817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substrate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2" name="Rectangle 501"/>
          <p:cNvSpPr/>
          <p:nvPr/>
        </p:nvSpPr>
        <p:spPr>
          <a:xfrm rot="20488696">
            <a:off x="9804440" y="2175479"/>
            <a:ext cx="56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2" name="Rettangolo 37">
            <a:extLst>
              <a:ext uri="{FF2B5EF4-FFF2-40B4-BE49-F238E27FC236}">
                <a16:creationId xmlns:a16="http://schemas.microsoft.com/office/drawing/2014/main" id="{C14BA54C-3845-2B46-AD72-92A1FDC55ED0}"/>
              </a:ext>
            </a:extLst>
          </p:cNvPr>
          <p:cNvSpPr/>
          <p:nvPr/>
        </p:nvSpPr>
        <p:spPr>
          <a:xfrm>
            <a:off x="404286" y="1517451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516" name="Connettore 2 30">
            <a:extLst>
              <a:ext uri="{FF2B5EF4-FFF2-40B4-BE49-F238E27FC236}">
                <a16:creationId xmlns:a16="http://schemas.microsoft.com/office/drawing/2014/main" id="{BD0F3444-E2F3-2D44-84DB-76A13A82BB3E}"/>
              </a:ext>
            </a:extLst>
          </p:cNvPr>
          <p:cNvCxnSpPr>
            <a:cxnSpLocks/>
          </p:cNvCxnSpPr>
          <p:nvPr/>
        </p:nvCxnSpPr>
        <p:spPr>
          <a:xfrm flipV="1">
            <a:off x="139591" y="1816968"/>
            <a:ext cx="2002132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Rettangolo 15">
            <a:extLst>
              <a:ext uri="{FF2B5EF4-FFF2-40B4-BE49-F238E27FC236}">
                <a16:creationId xmlns:a16="http://schemas.microsoft.com/office/drawing/2014/main" id="{8DCBEA47-3739-7D4A-AE8A-FF8839806941}"/>
              </a:ext>
            </a:extLst>
          </p:cNvPr>
          <p:cNvSpPr/>
          <p:nvPr/>
        </p:nvSpPr>
        <p:spPr>
          <a:xfrm>
            <a:off x="2141723" y="1047311"/>
            <a:ext cx="842839" cy="1056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23" name="Rettangolo 47">
            <a:extLst>
              <a:ext uri="{FF2B5EF4-FFF2-40B4-BE49-F238E27FC236}">
                <a16:creationId xmlns:a16="http://schemas.microsoft.com/office/drawing/2014/main" id="{485DE1F6-0774-2549-AC7F-1C3C0B257698}"/>
              </a:ext>
            </a:extLst>
          </p:cNvPr>
          <p:cNvSpPr/>
          <p:nvPr/>
        </p:nvSpPr>
        <p:spPr>
          <a:xfrm>
            <a:off x="1942619" y="531478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F0D69076-63A9-5244-A08E-54C1583FEA4E}"/>
              </a:ext>
            </a:extLst>
          </p:cNvPr>
          <p:cNvGrpSpPr/>
          <p:nvPr/>
        </p:nvGrpSpPr>
        <p:grpSpPr>
          <a:xfrm rot="20392131">
            <a:off x="2209031" y="1180738"/>
            <a:ext cx="674631" cy="93053"/>
            <a:chOff x="2850515" y="2977176"/>
            <a:chExt cx="2730765" cy="451824"/>
          </a:xfrm>
        </p:grpSpPr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EDC7F2EC-F17D-3649-893E-2C5195D75023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8488B6B7-3C40-BB46-BBA8-2CF986130CF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802F99DF-BF6C-A84F-8379-FA5CBC5F10D8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A46D95E8-2BF6-8B43-96BB-89638859A480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38839FE5-C535-5D4E-B9CF-0D53D6CF10A5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ight Triangle 529">
              <a:extLst>
                <a:ext uri="{FF2B5EF4-FFF2-40B4-BE49-F238E27FC236}">
                  <a16:creationId xmlns:a16="http://schemas.microsoft.com/office/drawing/2014/main" id="{3E785BC3-8279-5B4F-9AE7-CF5F9654674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4539010F-B556-254D-B7D0-B3655EA9A234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EF7BE13C-1E54-5E4D-B020-886A5001C6C8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FE0F92D5-1A82-524E-BAC4-BB4CD6A19C3F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1CACFA3F-728E-DE46-8B32-51C5AE3CA0F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5EDA007F-CBF1-A34A-8190-31ED0327A09E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2E00691C-2EC8-CA49-86A9-2E52DF1B231C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ECE674CF-6E53-DA44-B752-141F678BB06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8E69EBF3-F471-9543-A8CB-7D8CA3B46581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943EED13-E945-4F49-8883-6A2737853DD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ACCD9EE2-A0DC-864B-9ECF-53D2B04480DB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C33A0451-E602-C14C-93B9-ED8F0918A89B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E9565B89-66EE-CE40-A19E-3418DE3FE914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D463E2DD-BFB3-8E47-AC7B-A95515B6C22D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796B594A-458C-694B-967E-5E0FC6631D7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7201BE41-1F42-2447-B4A6-DA5D6BD94338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83712EEC-5AF3-524E-9CC7-9093CAB0570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5C9887E0-FFAB-0B44-8D04-FA2AEB580CDF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9CFA657-92EC-F140-AAAB-AD8C4D48F18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15E94E82-08B1-DD45-B9BC-D191A1BB513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B1B05285-BA06-0C41-AAA3-7738C1339B3F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D4E1B6A3-8051-514E-B54A-F2DCB6957CA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A6E81C89-BEE0-9640-93CF-833E30055F5F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454999CA-5C93-F844-9FA3-05AE36407DC6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F00F7465-8488-AB4A-BA8B-4B03C6FD552E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567D2B6B-1FF5-234E-8A44-D88B4DECFD8D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67A12292-DDB8-8B40-9B6F-23378F3B2A2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C17E9258-2C2C-EC48-B199-7E612D8E2545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058B9AB7-1182-6445-821D-501E33211FD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2440642C-665A-9847-8826-547A4CFECE60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0A64B35A-1D1D-7647-B734-5C5FACE074C1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507B6A52-FFD5-8547-8AE2-52BF731DA422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06C4C33D-4E7F-6A44-8F8F-A57D813EC3E7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7744FC1A-1C50-A440-9A4B-9CEC7BC8AA7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81D3CD4E-743A-494F-82CA-A7FA19CF69C0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86CAD960-5733-054D-BE9D-7DDBDCC6B9FB}"/>
              </a:ext>
            </a:extLst>
          </p:cNvPr>
          <p:cNvGrpSpPr/>
          <p:nvPr/>
        </p:nvGrpSpPr>
        <p:grpSpPr>
          <a:xfrm rot="20392131">
            <a:off x="2216165" y="1329615"/>
            <a:ext cx="674631" cy="93053"/>
            <a:chOff x="2850515" y="2977176"/>
            <a:chExt cx="2730765" cy="451824"/>
          </a:xfrm>
        </p:grpSpPr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A5B2F860-3993-9D40-9607-2A3DAEC5CBE0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3D2F57BE-7479-6A4D-82AC-5EFE4CD864DE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8181CD80-8BD1-2544-83A3-31A5FF06FBC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DE9CB9AA-ADB9-FF49-AD01-5863E7E83CAE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1EFEF1CC-9AA6-7544-8858-FB917C34D36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ight Triangle 570">
              <a:extLst>
                <a:ext uri="{FF2B5EF4-FFF2-40B4-BE49-F238E27FC236}">
                  <a16:creationId xmlns:a16="http://schemas.microsoft.com/office/drawing/2014/main" id="{50D48A66-2CD3-C34B-AA57-EAF60F83694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FC10BD96-8C65-6348-A232-FAD314EB6B32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E8706BA1-443A-6642-A3CC-DCB642412AC3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393E9952-895C-234C-9E9B-58F3CAE939E0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61FEDFFC-13F5-DC4E-96FD-B796DDAB8BF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383F934C-384A-A646-8C5F-9A2F0251EB8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3E782989-5F1E-BF42-A5FA-151467F3CAF0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55C714F7-3F92-5C4F-BC4B-4604C8C7388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401F1F6E-6C5B-9443-86E2-ED3B134C6B23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78B23023-6C1A-6A41-A8DB-5F30E9AF40E8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25AC1ACB-97F7-FA4A-B5A2-2F0629DCB7A6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27E9DB19-3E59-EB4A-8148-A54174CB66A8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43DADFE4-E77F-544F-9C95-2A67285C5E0D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F00F2D3D-BD8C-0B4B-A82B-20A48458AF2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A708A3A5-BF0F-DA40-8879-EBA3CB438219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208A2126-BFD7-ED4B-A05E-C0E93A953956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FB063FA4-6CF5-874B-B20F-8448D8D57615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17763344-4519-F441-9CDE-871B414D902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69E8B2F6-B0DF-AE4C-ABCB-2AE0BE47561C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A8FD13F7-737C-4040-9755-260B63998265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30DCD78-B09F-074F-AE3C-7DC2C9E8997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052669B9-1371-F64B-B3CC-C272D2D57A6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080CEDE0-38F0-2843-8024-D94C655CFCD0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F7CB3777-E76D-AE44-93C2-71F4E53ACACB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91C26E1E-6AED-2745-8885-BD8DD11ADFC5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EA5DFF7-60DD-E542-BAAB-BB102A2C1BFB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A566B21A-7C88-5F42-9EAB-61F261D85E8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DD9D060-080C-DE43-AD99-E3CF54C0E140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7E1EE9FC-8751-1646-AF51-BE10C415AEF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2E305822-98A8-0141-804D-F72B404974E9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9C6E1074-399C-EC43-B194-1A98CCA6701D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45281C62-6A01-D248-859B-4571CBADCABF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617B7D31-B11F-FA41-B00E-2EECD39EF906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A1B703D-A0D2-7D4C-A2BE-F0E9579255D1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35C7CF94-3154-A44F-BE1A-E7E57FF373DE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F6E49D80-1D59-BC40-80A2-68E705E25B38}"/>
              </a:ext>
            </a:extLst>
          </p:cNvPr>
          <p:cNvGrpSpPr/>
          <p:nvPr/>
        </p:nvGrpSpPr>
        <p:grpSpPr>
          <a:xfrm rot="20392131">
            <a:off x="2213956" y="1473114"/>
            <a:ext cx="674631" cy="93053"/>
            <a:chOff x="2850515" y="2977176"/>
            <a:chExt cx="2730765" cy="451824"/>
          </a:xfrm>
        </p:grpSpPr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414BBD87-D58D-6A48-A167-D616D4982BF0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6F24A395-476E-3846-B8F2-407E1D9C9F94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16F5722-1D90-254B-9CB5-FF61E0BFEA9F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C822C36E-285E-0D46-AFC7-340447E05F23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6E0ACA53-60A8-C34F-AE73-195B8B425424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ight Triangle 611">
              <a:extLst>
                <a:ext uri="{FF2B5EF4-FFF2-40B4-BE49-F238E27FC236}">
                  <a16:creationId xmlns:a16="http://schemas.microsoft.com/office/drawing/2014/main" id="{4EAA4EEA-6DCD-FE40-9B49-7ED19B74EB0D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89641898-AF54-4E4C-B152-FF5ACB9D16E3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F88BFEA-AC6C-9948-A6EA-7E65901FBE4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C2F7A49-8EB6-2546-94EE-A878CCD9FCB7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29DCDBFD-1FB1-4447-9230-EB547E575C1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98FACCD0-D7E5-0047-80C8-C7342AB999DC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2946CCC-01AC-9D4B-B549-6E1A104AD806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E2ECE33-0946-7242-B15E-7815B7960099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5173063-356D-964D-A42B-C1E3C9D46386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0564DA6D-89BB-FB42-AC2B-ACD8BE541D85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04F29916-2333-2B45-8DC1-5A91BB04D42A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F16F016C-2B64-3940-851A-E5497699BB5E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8B7EEB81-0C99-1B42-B74F-C494B0739F1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1D660606-C219-2C4C-9B19-19F40B781CE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71006D2A-369F-6F42-9E01-154BF2CE47B6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8093FC65-927D-4C41-A82F-B02D40ABEC8D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AFB4F62D-89E1-C142-BED3-B28E8DE23C2F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B4B4FFBC-B036-2C41-A42D-5D7A7CE5D530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F85E3A20-7646-6247-A85D-BCFC6C060E0D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C6A9F8AD-0ECA-484C-994B-D59897D2031F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20D8F75-0B4F-7B4F-89B2-E8EE039507B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3DD51DA2-057C-5746-A8FD-23C8AE377D01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C2753282-6091-E04D-9637-75CFFF615A3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52D0B10-BBB6-8645-A0F6-B07928735AD4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40199E98-38CA-A84B-A5FA-B1EDA5369092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6BBD52B8-3031-954D-B375-EDD6B62B19A8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7177F2A-F2F0-D04E-A12E-DEBA5EF82F4D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7E762E49-D658-DD4A-BB20-2E654EA46434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306CB8A6-7669-9B44-BA1F-2BAF6A3AD6C3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5F390B22-8CDD-514C-A168-1EAC732E77AC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4C1010C9-1CD4-AB4B-A89B-AF6B18A21062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821AFEE5-D082-1C4D-A35F-27827FD3BBF8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F787BFA9-13E8-2F48-BCF0-566BB166FE95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01987BE4-726A-5849-BFF2-EB3BD06F44F3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4DF4CAFA-647E-7A4F-8062-C4803C8A89F7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F6F19B9F-70F8-6440-93FA-46B66B57F7FC}"/>
              </a:ext>
            </a:extLst>
          </p:cNvPr>
          <p:cNvGrpSpPr/>
          <p:nvPr/>
        </p:nvGrpSpPr>
        <p:grpSpPr>
          <a:xfrm rot="20392131">
            <a:off x="2225552" y="1608749"/>
            <a:ext cx="674631" cy="93053"/>
            <a:chOff x="2850515" y="2977176"/>
            <a:chExt cx="2730765" cy="451824"/>
          </a:xfrm>
        </p:grpSpPr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6E13EAF1-AB2D-9148-AACE-EBAB2D1A1DA7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5D6C976F-1B92-9D49-B717-A4DD8109DB80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333CE658-DDCF-374B-B2CA-62716D04E92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1DE3FE17-E0A9-4C41-BD23-857B75DAE9E9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A9923D4E-2D24-F947-A927-2DB25860DDB0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ight Triangle 652">
              <a:extLst>
                <a:ext uri="{FF2B5EF4-FFF2-40B4-BE49-F238E27FC236}">
                  <a16:creationId xmlns:a16="http://schemas.microsoft.com/office/drawing/2014/main" id="{F74F7E2B-5631-0B4F-A64A-1AFE8B0BDD83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DC98705C-5E92-F442-8AB7-85AFA53976DC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1A31592C-F314-0447-8A58-3A0A6DD8C00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6B83FE7F-7B47-5746-8A91-F98589890F6D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709DEEC0-1E6B-DA45-9407-592DA7B4ED62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A07C96D2-3FCC-5D40-8392-B558FEDE235F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D32AA0C-BBED-5B4B-B894-C7E5E0DF40E4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C366D2A9-A5EA-B143-B08B-00732112420E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A5CE9731-48D7-8D4F-962E-4EB8A643135B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F3AB76FE-5872-7E45-B008-796EC4F68BBE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43DFFAEE-05AC-C44D-8A4E-FD41A5189B51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1FEBB3CB-2EFE-CC42-9752-B1148617B3F9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1880DDB5-E1DD-964B-ABCF-0B6FF264EBA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A2F6EC6D-9417-5D49-8A6B-BB05CD4E1E40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1F6FD22F-649A-D945-83FA-267F70A0FD5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5796DE8C-944E-F44E-AC12-77E4AAE5351F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E95CD3C0-1F9E-0B46-913E-BDD1D800648C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85A46ECE-8F6D-634F-8201-D8C093A5D58C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7E147833-B5AA-7749-9E7B-763DE9E9E4E6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48EA0E89-5A90-B04D-9BEB-01181B729148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7FEFA0BE-5E6A-B84E-95DD-3AE50FE2EC5D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C0C83704-DBF5-044E-87B0-69231420BBB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7D68EF59-FA0E-DB43-8772-24D7098CA02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E4469D98-DED0-BF40-9A81-31CE5792A5ED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592F2B7-39FB-D040-8E8B-35B7476E3DAB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FE279CEF-75B5-B047-99DB-350B29CC48AF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44C4656F-4DBA-704A-BB0E-DAE2EAE18F3B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DD3C101B-A61D-504F-8384-D9758417EA0E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F792C4A7-9A65-6F47-8B30-CCDF20B484BC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14D208CC-30FC-E04D-BD3D-D4AF51B0B9CE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E67B8DEE-454F-8247-899C-1ECCF7F0A72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33C90DE3-7B24-624E-966D-D5F7BDE4A4C4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C5A10056-8BC2-A847-B79B-47DEFB5D9128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0791366C-4CB8-FB47-A1C3-61170DBBB6F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3EB89D13-EBA3-FA4B-A830-14CE4F2D115C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0F32399C-117A-9E4B-A6FF-58A2A45F224E}"/>
              </a:ext>
            </a:extLst>
          </p:cNvPr>
          <p:cNvGrpSpPr/>
          <p:nvPr/>
        </p:nvGrpSpPr>
        <p:grpSpPr>
          <a:xfrm rot="20392131">
            <a:off x="2231347" y="1746209"/>
            <a:ext cx="674631" cy="93053"/>
            <a:chOff x="2850515" y="2977176"/>
            <a:chExt cx="2730765" cy="451824"/>
          </a:xfrm>
        </p:grpSpPr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F159D2E7-1B6A-EA4D-83D6-82D3A3822E7C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BBAC6FED-5A44-0743-B874-0F175CBADC6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C50A1162-556A-FB43-80A3-936D61FAFE3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881A17A5-E63D-FA42-8138-80CB3332AB77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8097644-C3FE-7A49-B7E4-00A241203ECF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ight Triangle 693">
              <a:extLst>
                <a:ext uri="{FF2B5EF4-FFF2-40B4-BE49-F238E27FC236}">
                  <a16:creationId xmlns:a16="http://schemas.microsoft.com/office/drawing/2014/main" id="{4EB7F982-61FA-AE46-9BF5-B6E79364A80B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0728582B-586F-9643-A880-A094F59B36A5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7F1E1321-D872-274A-BF00-5103745B602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AFDCB435-4B54-E14A-A71B-24C4E09F28DE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1BF98BBC-F7AF-3C4F-8E34-EC050F076457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C9E95454-0BC2-DE44-9545-D574B31BE208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90C51F40-6BEF-EF49-9A05-6413F1DC3693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6A3A2E72-907C-C94B-9E93-1D22E7A2B1B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8B75A14F-F830-584D-9006-EB2EE2A482FA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93E4BCAD-4968-014B-A62A-D7436EE70CE2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D731D8FA-9936-9648-B5F6-59A762BD7365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0E243C88-9D98-CA40-A990-4FFE3797231D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F3175A4B-8C00-6F44-BE4E-E66DF0E2A76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1305ECD1-16F9-DB44-8C45-53A9E594AFA4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BEA0A95D-21F6-9A4D-90F2-39D628CDB938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7948ACE8-6CCA-9E4C-ADAA-121AFCC90B24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51DD2CF8-C012-E949-9455-F61B6D471E84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687AC210-E0BF-694B-90F6-40E9D41A359B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140185A6-609B-B741-8EC2-62E772021EAE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BF4782A0-3828-D446-A4F3-82E74F2B173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16CE84B7-4D84-1148-8719-F4FFEECB684C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80A36D7A-EA3F-0D46-82F8-6173EDC86A8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B0E1943-B131-C940-8AC2-D72F7B3AE80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D9B29DE-D429-1D4B-B7A2-5EFA8EBE4233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EC1F27B9-00CB-9B48-8E72-CB825F9B289D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8CBDAEE0-EDA0-AD42-82A4-120E71861DD5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E9B6D543-DB25-5F44-98E5-B4B1D22C9D2F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C5873779-CF28-604B-AB83-3B89A6E6286B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F5DCAF60-BBE3-0B4D-A8E9-865D11A0AD78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8F952F49-FA93-1F4D-B0EE-EB5267AD9FF1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52541ED5-324E-B046-AB5B-967E3BF58C1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D8D39365-429E-524C-B13A-69A7AA15A863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3313CF4-9C31-6340-99C5-AD1E0A166A62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993F51A7-B72D-6143-98E7-A7F770AC11FF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66C54FF-15CB-B74E-A2D2-BD91F6394FDD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8B6EB5A9-A672-4347-BFB2-6CF91B6671F6}"/>
              </a:ext>
            </a:extLst>
          </p:cNvPr>
          <p:cNvGrpSpPr/>
          <p:nvPr/>
        </p:nvGrpSpPr>
        <p:grpSpPr>
          <a:xfrm rot="20392131">
            <a:off x="2231348" y="1885875"/>
            <a:ext cx="674631" cy="93053"/>
            <a:chOff x="2850515" y="2977176"/>
            <a:chExt cx="2730765" cy="451824"/>
          </a:xfrm>
        </p:grpSpPr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320A1FA5-7778-9544-A199-B6907F790E8A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61D9E7D6-1230-7E45-857D-F6E2EF2BFF3A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F93D4CC4-4D29-F147-9953-16C9DF1640B0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57571A05-FFE9-8F4A-9C97-DC744E2FC351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B1E58EF4-BB5C-7843-9AB9-EFFC685A075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ight Triangle 734">
              <a:extLst>
                <a:ext uri="{FF2B5EF4-FFF2-40B4-BE49-F238E27FC236}">
                  <a16:creationId xmlns:a16="http://schemas.microsoft.com/office/drawing/2014/main" id="{E4B44F0B-8255-9F4A-9D82-69351223C6FF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A6A5DD44-8A4F-B944-B1B6-9D94A41F6A97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58A739FF-D135-994A-BBD8-4E30A5474DC1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4A4498AA-1F96-584F-8589-3284058F3BAA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C66C3267-B25B-B84E-B7A5-DA522B13C58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54B7E8C1-E101-1F4D-842F-0C99E6DB6D6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66826E5B-CF85-0146-877C-5CEA97B899FA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9CDBF9B2-8160-E445-9CF3-79333A28FFF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6B4DE018-778F-DC4F-9718-F1D93649FF92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B29BF9DA-B83C-944A-B231-8C9ED0E580A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F78281EE-CB35-C348-B1EA-20650E44806F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92A15428-30B9-664D-BED4-0456BB8CDD37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7075B59F-9B1C-A646-81D9-87237AFFC21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1B0E45D1-083D-B94B-A621-8E1F86973069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B03C883D-67C4-4A43-BE80-8A61E899BF7B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74925360-17D5-FF48-B5A8-4D5D6A0EF442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5839BEE2-1740-234C-A22F-C04B410686E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E935D677-ADDF-9441-9B04-695B6083F3B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D18C706A-9144-174E-A7E0-CD0BA01541B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C24E60F3-CC73-6A48-B1D8-A6743BCA412C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EE38BA84-DF31-C94C-BE6F-7CEC381C8562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5105A56F-350D-1A41-BA9D-A8549B2F8A2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6762014-2A76-EF43-961D-9FFBEF016C53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2802D721-0F83-B64A-8799-3475E85722CA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35919C60-8101-334D-9F12-332A495BEAD8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CA5B0863-8A39-F64B-982A-9B4096A9026C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5298B1C3-D388-EE43-B6D3-370590BED671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8EA2647D-42CC-C145-96C2-C4FFE700F9D6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80540881-C7A5-FB4E-8BBF-A77421AF0B06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031AAA11-265C-8E44-86A2-1667921EDCFA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1888680A-F88A-C14E-A127-2D3771FDC82A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31B78A15-3C7D-AD4E-A8C6-6E3870261E6C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99B8F31A-9382-EF4F-8F74-E50F588B7CE4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14134F09-B146-7940-A10B-6C0BC8F09B38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FE25184B-238A-C543-9728-9C28666CD71A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73" name="Straight Arrow Connector 772">
            <a:extLst>
              <a:ext uri="{FF2B5EF4-FFF2-40B4-BE49-F238E27FC236}">
                <a16:creationId xmlns:a16="http://schemas.microsoft.com/office/drawing/2014/main" id="{FB8796DF-D3BA-EA4D-892F-E8C9ED9887F7}"/>
              </a:ext>
            </a:extLst>
          </p:cNvPr>
          <p:cNvCxnSpPr>
            <a:cxnSpLocks/>
          </p:cNvCxnSpPr>
          <p:nvPr/>
        </p:nvCxnSpPr>
        <p:spPr>
          <a:xfrm>
            <a:off x="7704814" y="1703688"/>
            <a:ext cx="1888547" cy="10229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5" name="Rectangle 774">
            <a:extLst>
              <a:ext uri="{FF2B5EF4-FFF2-40B4-BE49-F238E27FC236}">
                <a16:creationId xmlns:a16="http://schemas.microsoft.com/office/drawing/2014/main" id="{0FBF84B9-F778-164B-A549-1E14A3451B07}"/>
              </a:ext>
            </a:extLst>
          </p:cNvPr>
          <p:cNvSpPr/>
          <p:nvPr/>
        </p:nvSpPr>
        <p:spPr>
          <a:xfrm rot="16200000">
            <a:off x="7562156" y="622246"/>
            <a:ext cx="1375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window</a:t>
            </a:r>
            <a:endParaRPr lang="en-GB" sz="1200" dirty="0"/>
          </a:p>
        </p:txBody>
      </p:sp>
      <p:sp>
        <p:nvSpPr>
          <p:cNvPr id="776" name="5-Point Star 775">
            <a:extLst>
              <a:ext uri="{FF2B5EF4-FFF2-40B4-BE49-F238E27FC236}">
                <a16:creationId xmlns:a16="http://schemas.microsoft.com/office/drawing/2014/main" id="{B99CA42A-AF4B-3C46-93FB-C05265D3D2E7}"/>
              </a:ext>
            </a:extLst>
          </p:cNvPr>
          <p:cNvSpPr/>
          <p:nvPr/>
        </p:nvSpPr>
        <p:spPr>
          <a:xfrm>
            <a:off x="10513739" y="465869"/>
            <a:ext cx="272160" cy="20285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7" name="Straight Arrow Connector 776">
            <a:extLst>
              <a:ext uri="{FF2B5EF4-FFF2-40B4-BE49-F238E27FC236}">
                <a16:creationId xmlns:a16="http://schemas.microsoft.com/office/drawing/2014/main" id="{A2144AD1-74B4-814D-9B02-60DD28B3E551}"/>
              </a:ext>
            </a:extLst>
          </p:cNvPr>
          <p:cNvCxnSpPr>
            <a:cxnSpLocks/>
          </p:cNvCxnSpPr>
          <p:nvPr/>
        </p:nvCxnSpPr>
        <p:spPr>
          <a:xfrm flipH="1" flipV="1">
            <a:off x="10671446" y="732065"/>
            <a:ext cx="114453" cy="69220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" name="5-Point Star 777">
            <a:extLst>
              <a:ext uri="{FF2B5EF4-FFF2-40B4-BE49-F238E27FC236}">
                <a16:creationId xmlns:a16="http://schemas.microsoft.com/office/drawing/2014/main" id="{A73C4679-3836-3847-8F5E-BC7AD1853558}"/>
              </a:ext>
            </a:extLst>
          </p:cNvPr>
          <p:cNvSpPr/>
          <p:nvPr/>
        </p:nvSpPr>
        <p:spPr>
          <a:xfrm>
            <a:off x="9556706" y="1568288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9" name="Straight Arrow Connector 778">
            <a:extLst>
              <a:ext uri="{FF2B5EF4-FFF2-40B4-BE49-F238E27FC236}">
                <a16:creationId xmlns:a16="http://schemas.microsoft.com/office/drawing/2014/main" id="{2A824DB2-918F-3545-8F04-A370B9B12373}"/>
              </a:ext>
            </a:extLst>
          </p:cNvPr>
          <p:cNvCxnSpPr>
            <a:cxnSpLocks/>
          </p:cNvCxnSpPr>
          <p:nvPr/>
        </p:nvCxnSpPr>
        <p:spPr>
          <a:xfrm>
            <a:off x="7704814" y="1855458"/>
            <a:ext cx="69698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1" name="Rectangle 780">
            <a:extLst>
              <a:ext uri="{FF2B5EF4-FFF2-40B4-BE49-F238E27FC236}">
                <a16:creationId xmlns:a16="http://schemas.microsoft.com/office/drawing/2014/main" id="{DBEA2D47-97B3-6642-848D-BDE9B22DC463}"/>
              </a:ext>
            </a:extLst>
          </p:cNvPr>
          <p:cNvSpPr/>
          <p:nvPr/>
        </p:nvSpPr>
        <p:spPr>
          <a:xfrm>
            <a:off x="7411851" y="1517451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cxnSp>
        <p:nvCxnSpPr>
          <p:cNvPr id="782" name="Straight Arrow Connector 781">
            <a:extLst>
              <a:ext uri="{FF2B5EF4-FFF2-40B4-BE49-F238E27FC236}">
                <a16:creationId xmlns:a16="http://schemas.microsoft.com/office/drawing/2014/main" id="{D6ACBB7E-1213-114E-9400-F64BA7D64262}"/>
              </a:ext>
            </a:extLst>
          </p:cNvPr>
          <p:cNvCxnSpPr>
            <a:cxnSpLocks/>
          </p:cNvCxnSpPr>
          <p:nvPr/>
        </p:nvCxnSpPr>
        <p:spPr>
          <a:xfrm>
            <a:off x="8388505" y="1867805"/>
            <a:ext cx="923297" cy="603135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5-Point Star 782">
            <a:extLst>
              <a:ext uri="{FF2B5EF4-FFF2-40B4-BE49-F238E27FC236}">
                <a16:creationId xmlns:a16="http://schemas.microsoft.com/office/drawing/2014/main" id="{E8FC7C2C-DC37-7D40-A28B-C979B9CD3BD9}"/>
              </a:ext>
            </a:extLst>
          </p:cNvPr>
          <p:cNvSpPr/>
          <p:nvPr/>
        </p:nvSpPr>
        <p:spPr>
          <a:xfrm>
            <a:off x="9321201" y="2346814"/>
            <a:ext cx="272160" cy="202854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4" name="Straight Arrow Connector 783">
            <a:extLst>
              <a:ext uri="{FF2B5EF4-FFF2-40B4-BE49-F238E27FC236}">
                <a16:creationId xmlns:a16="http://schemas.microsoft.com/office/drawing/2014/main" id="{A0417CA8-44ED-8945-8B22-4DB65C77E947}"/>
              </a:ext>
            </a:extLst>
          </p:cNvPr>
          <p:cNvCxnSpPr>
            <a:cxnSpLocks/>
          </p:cNvCxnSpPr>
          <p:nvPr/>
        </p:nvCxnSpPr>
        <p:spPr>
          <a:xfrm flipV="1">
            <a:off x="7704814" y="1448595"/>
            <a:ext cx="3081085" cy="6885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5" name="Rettangolo 37">
            <a:extLst>
              <a:ext uri="{FF2B5EF4-FFF2-40B4-BE49-F238E27FC236}">
                <a16:creationId xmlns:a16="http://schemas.microsoft.com/office/drawing/2014/main" id="{B2F08A16-D5D6-564D-8E6A-CCBA9929BAFF}"/>
              </a:ext>
            </a:extLst>
          </p:cNvPr>
          <p:cNvSpPr/>
          <p:nvPr/>
        </p:nvSpPr>
        <p:spPr>
          <a:xfrm>
            <a:off x="400528" y="1864143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786" name="Rettangolo 37">
            <a:extLst>
              <a:ext uri="{FF2B5EF4-FFF2-40B4-BE49-F238E27FC236}">
                <a16:creationId xmlns:a16="http://schemas.microsoft.com/office/drawing/2014/main" id="{F78954A9-93AC-4C46-A09B-380F34DFAD91}"/>
              </a:ext>
            </a:extLst>
          </p:cNvPr>
          <p:cNvSpPr/>
          <p:nvPr/>
        </p:nvSpPr>
        <p:spPr>
          <a:xfrm>
            <a:off x="1780861" y="1517451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787" name="Rettangolo 37">
            <a:extLst>
              <a:ext uri="{FF2B5EF4-FFF2-40B4-BE49-F238E27FC236}">
                <a16:creationId xmlns:a16="http://schemas.microsoft.com/office/drawing/2014/main" id="{A6B7566D-A5A1-A44A-B549-AC1CE3C19A08}"/>
              </a:ext>
            </a:extLst>
          </p:cNvPr>
          <p:cNvSpPr/>
          <p:nvPr/>
        </p:nvSpPr>
        <p:spPr>
          <a:xfrm>
            <a:off x="1777103" y="1864143"/>
            <a:ext cx="48385" cy="22114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pic>
        <p:nvPicPr>
          <p:cNvPr id="790" name="Picture 789">
            <a:extLst>
              <a:ext uri="{FF2B5EF4-FFF2-40B4-BE49-F238E27FC236}">
                <a16:creationId xmlns:a16="http://schemas.microsoft.com/office/drawing/2014/main" id="{E872952B-A6A7-7C47-83A3-46B68C52C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397" y="396397"/>
            <a:ext cx="4109928" cy="2334551"/>
          </a:xfrm>
          <a:prstGeom prst="rect">
            <a:avLst/>
          </a:prstGeom>
        </p:spPr>
      </p:pic>
      <p:sp>
        <p:nvSpPr>
          <p:cNvPr id="797" name="Rettangolo 47">
            <a:extLst>
              <a:ext uri="{FF2B5EF4-FFF2-40B4-BE49-F238E27FC236}">
                <a16:creationId xmlns:a16="http://schemas.microsoft.com/office/drawing/2014/main" id="{EB59393D-ED3B-9746-92B7-B24477CDD8C4}"/>
              </a:ext>
            </a:extLst>
          </p:cNvPr>
          <p:cNvSpPr/>
          <p:nvPr/>
        </p:nvSpPr>
        <p:spPr>
          <a:xfrm>
            <a:off x="4211446" y="282204"/>
            <a:ext cx="2185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Image of the detector</a:t>
            </a:r>
          </a:p>
        </p:txBody>
      </p:sp>
      <p:cxnSp>
        <p:nvCxnSpPr>
          <p:cNvPr id="799" name="Connettore 2 30">
            <a:extLst>
              <a:ext uri="{FF2B5EF4-FFF2-40B4-BE49-F238E27FC236}">
                <a16:creationId xmlns:a16="http://schemas.microsoft.com/office/drawing/2014/main" id="{FEAB661D-DE8B-5248-A3FB-E31C417A96C5}"/>
              </a:ext>
            </a:extLst>
          </p:cNvPr>
          <p:cNvCxnSpPr>
            <a:cxnSpLocks/>
          </p:cNvCxnSpPr>
          <p:nvPr/>
        </p:nvCxnSpPr>
        <p:spPr>
          <a:xfrm flipH="1">
            <a:off x="4386979" y="2472633"/>
            <a:ext cx="1" cy="78199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0" name="Rettangolo 47">
            <a:extLst>
              <a:ext uri="{FF2B5EF4-FFF2-40B4-BE49-F238E27FC236}">
                <a16:creationId xmlns:a16="http://schemas.microsoft.com/office/drawing/2014/main" id="{501C1F6C-E1CB-F64C-8C10-58919EE3A3DA}"/>
              </a:ext>
            </a:extLst>
          </p:cNvPr>
          <p:cNvSpPr/>
          <p:nvPr/>
        </p:nvSpPr>
        <p:spPr>
          <a:xfrm>
            <a:off x="2984562" y="2708798"/>
            <a:ext cx="1434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1D 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projection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801" name="Picture 800">
            <a:extLst>
              <a:ext uri="{FF2B5EF4-FFF2-40B4-BE49-F238E27FC236}">
                <a16:creationId xmlns:a16="http://schemas.microsoft.com/office/drawing/2014/main" id="{328AE24E-48E0-204B-B524-7E61CE5D51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931406" y="3654528"/>
            <a:ext cx="1552095" cy="1781122"/>
          </a:xfrm>
          <a:prstGeom prst="rect">
            <a:avLst/>
          </a:prstGeom>
        </p:spPr>
      </p:pic>
      <p:pic>
        <p:nvPicPr>
          <p:cNvPr id="803" name="Picture 802">
            <a:extLst>
              <a:ext uri="{FF2B5EF4-FFF2-40B4-BE49-F238E27FC236}">
                <a16:creationId xmlns:a16="http://schemas.microsoft.com/office/drawing/2014/main" id="{E13EC1A3-B036-604C-A915-750C75C678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67181" y="4415547"/>
            <a:ext cx="1941083" cy="1446476"/>
          </a:xfrm>
          <a:prstGeom prst="rect">
            <a:avLst/>
          </a:prstGeom>
        </p:spPr>
      </p:pic>
      <p:sp>
        <p:nvSpPr>
          <p:cNvPr id="806" name="Rettangolo 47">
            <a:extLst>
              <a:ext uri="{FF2B5EF4-FFF2-40B4-BE49-F238E27FC236}">
                <a16:creationId xmlns:a16="http://schemas.microsoft.com/office/drawing/2014/main" id="{151688C1-C171-9B49-96BE-B6C51C2C5BCB}"/>
              </a:ext>
            </a:extLst>
          </p:cNvPr>
          <p:cNvSpPr/>
          <p:nvPr/>
        </p:nvSpPr>
        <p:spPr>
          <a:xfrm>
            <a:off x="6316888" y="2886516"/>
            <a:ext cx="2239716" cy="338554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latin typeface="Avenir Book" charset="0"/>
                <a:ea typeface="Avenir Book" charset="0"/>
                <a:cs typeface="Avenir Book" charset="0"/>
              </a:rPr>
              <a:t>DETECTOR WINDOW</a:t>
            </a:r>
          </a:p>
        </p:txBody>
      </p:sp>
      <p:sp>
        <p:nvSpPr>
          <p:cNvPr id="807" name="Rettangolo 47">
            <a:extLst>
              <a:ext uri="{FF2B5EF4-FFF2-40B4-BE49-F238E27FC236}">
                <a16:creationId xmlns:a16="http://schemas.microsoft.com/office/drawing/2014/main" id="{B2FD24B0-3418-C141-BD6C-4E8EAF431301}"/>
              </a:ext>
            </a:extLst>
          </p:cNvPr>
          <p:cNvSpPr/>
          <p:nvPr/>
        </p:nvSpPr>
        <p:spPr>
          <a:xfrm>
            <a:off x="7598015" y="3861694"/>
            <a:ext cx="2079416" cy="338554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latin typeface="Avenir Book" charset="0"/>
                <a:ea typeface="Avenir Book" charset="0"/>
                <a:cs typeface="Avenir Book" charset="0"/>
              </a:rPr>
              <a:t>50um </a:t>
            </a:r>
            <a:r>
              <a:rPr lang="it-IT" sz="1600" b="1" dirty="0" err="1">
                <a:latin typeface="Avenir Book" charset="0"/>
                <a:ea typeface="Avenir Book" charset="0"/>
                <a:cs typeface="Avenir Book" charset="0"/>
              </a:rPr>
              <a:t>Aluminium</a:t>
            </a:r>
            <a:r>
              <a:rPr lang="it-IT" sz="1600" b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600" b="1" dirty="0" err="1">
                <a:latin typeface="Avenir Book" charset="0"/>
                <a:ea typeface="Avenir Book" charset="0"/>
                <a:cs typeface="Avenir Book" charset="0"/>
              </a:rPr>
              <a:t>foil</a:t>
            </a:r>
            <a:endParaRPr lang="it-IT" sz="16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808" name="Connettore 2 30">
            <a:extLst>
              <a:ext uri="{FF2B5EF4-FFF2-40B4-BE49-F238E27FC236}">
                <a16:creationId xmlns:a16="http://schemas.microsoft.com/office/drawing/2014/main" id="{AB03CCFB-2DDF-854B-819C-6A662AC40FC6}"/>
              </a:ext>
            </a:extLst>
          </p:cNvPr>
          <p:cNvCxnSpPr>
            <a:cxnSpLocks/>
          </p:cNvCxnSpPr>
          <p:nvPr/>
        </p:nvCxnSpPr>
        <p:spPr>
          <a:xfrm flipH="1">
            <a:off x="3594912" y="5660509"/>
            <a:ext cx="425769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Connettore 2 30">
            <a:extLst>
              <a:ext uri="{FF2B5EF4-FFF2-40B4-BE49-F238E27FC236}">
                <a16:creationId xmlns:a16="http://schemas.microsoft.com/office/drawing/2014/main" id="{30725A9D-6DDA-6843-9F01-488E9B4BAF63}"/>
              </a:ext>
            </a:extLst>
          </p:cNvPr>
          <p:cNvCxnSpPr>
            <a:cxnSpLocks/>
          </p:cNvCxnSpPr>
          <p:nvPr/>
        </p:nvCxnSpPr>
        <p:spPr>
          <a:xfrm flipH="1">
            <a:off x="3093095" y="5148303"/>
            <a:ext cx="2651923" cy="0"/>
          </a:xfrm>
          <a:prstGeom prst="straightConnector1">
            <a:avLst/>
          </a:prstGeom>
          <a:ln w="28575">
            <a:solidFill>
              <a:srgbClr val="0B24F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Rettangolo 47">
            <a:extLst>
              <a:ext uri="{FF2B5EF4-FFF2-40B4-BE49-F238E27FC236}">
                <a16:creationId xmlns:a16="http://schemas.microsoft.com/office/drawing/2014/main" id="{EA1AE4A2-7A96-514A-8B12-6BDC35D47C90}"/>
              </a:ext>
            </a:extLst>
          </p:cNvPr>
          <p:cNvSpPr/>
          <p:nvPr/>
        </p:nvSpPr>
        <p:spPr>
          <a:xfrm>
            <a:off x="4357069" y="1424270"/>
            <a:ext cx="1806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transmitted</a:t>
            </a:r>
            <a:endParaRPr lang="it-IT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DD23AEC7-4D1C-C540-829C-A6C250087F4F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G. Mauri et al., The Multi-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Blade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Boron-10-based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performance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focusing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reflectometer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(2020)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2001:02965).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Accepted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for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publ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in JINST.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64022436-7D2E-E84C-A28D-9AFC5D561B77}"/>
              </a:ext>
            </a:extLst>
          </p:cNvPr>
          <p:cNvSpPr/>
          <p:nvPr/>
        </p:nvSpPr>
        <p:spPr>
          <a:xfrm>
            <a:off x="0" y="1483023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sp>
        <p:nvSpPr>
          <p:cNvPr id="507" name="Right Brace 506">
            <a:extLst>
              <a:ext uri="{FF2B5EF4-FFF2-40B4-BE49-F238E27FC236}">
                <a16:creationId xmlns:a16="http://schemas.microsoft.com/office/drawing/2014/main" id="{E00B2614-85DC-6349-9718-2CFA8F832C73}"/>
              </a:ext>
            </a:extLst>
          </p:cNvPr>
          <p:cNvSpPr/>
          <p:nvPr/>
        </p:nvSpPr>
        <p:spPr>
          <a:xfrm rot="16200000">
            <a:off x="7380262" y="1398967"/>
            <a:ext cx="395522" cy="403068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8" name="Rettangolo 47">
            <a:extLst>
              <a:ext uri="{FF2B5EF4-FFF2-40B4-BE49-F238E27FC236}">
                <a16:creationId xmlns:a16="http://schemas.microsoft.com/office/drawing/2014/main" id="{993CC179-152A-354C-AA9B-0826820CA700}"/>
              </a:ext>
            </a:extLst>
          </p:cNvPr>
          <p:cNvSpPr/>
          <p:nvPr/>
        </p:nvSpPr>
        <p:spPr>
          <a:xfrm>
            <a:off x="5864113" y="3450535"/>
            <a:ext cx="1686680" cy="338554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latin typeface="Avenir Book" charset="0"/>
                <a:ea typeface="Avenir Book" charset="0"/>
                <a:cs typeface="Avenir Book" charset="0"/>
              </a:rPr>
              <a:t>1mm </a:t>
            </a:r>
            <a:r>
              <a:rPr lang="it-IT" sz="1600" b="1" dirty="0" err="1">
                <a:latin typeface="Avenir Book" charset="0"/>
                <a:ea typeface="Avenir Book" charset="0"/>
                <a:cs typeface="Avenir Book" charset="0"/>
              </a:rPr>
              <a:t>Aluminium</a:t>
            </a:r>
            <a:endParaRPr lang="it-IT" sz="16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FE29B-8654-1D46-B89E-F4A9758E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9635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FE431D-51C7-9644-80F0-459CD082D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014" y="61059"/>
            <a:ext cx="3304101" cy="3996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3C91C-A398-CA47-8298-446B836819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13" y="100136"/>
            <a:ext cx="6423975" cy="3888980"/>
          </a:xfrm>
          <a:prstGeom prst="rect">
            <a:avLst/>
          </a:prstGeom>
        </p:spPr>
      </p:pic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503" name="Rettangolo 47">
            <a:extLst>
              <a:ext uri="{FF2B5EF4-FFF2-40B4-BE49-F238E27FC236}">
                <a16:creationId xmlns:a16="http://schemas.microsoft.com/office/drawing/2014/main" id="{146A7FD3-8877-CF44-8524-45A9AF1A53E5}"/>
              </a:ext>
            </a:extLst>
          </p:cNvPr>
          <p:cNvSpPr/>
          <p:nvPr/>
        </p:nvSpPr>
        <p:spPr>
          <a:xfrm>
            <a:off x="8249028" y="25143"/>
            <a:ext cx="2297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He-3 – AMOR detector</a:t>
            </a:r>
          </a:p>
        </p:txBody>
      </p:sp>
      <p:sp>
        <p:nvSpPr>
          <p:cNvPr id="504" name="Rettangolo 47">
            <a:extLst>
              <a:ext uri="{FF2B5EF4-FFF2-40B4-BE49-F238E27FC236}">
                <a16:creationId xmlns:a16="http://schemas.microsoft.com/office/drawing/2014/main" id="{0A12F20D-5C1A-E945-B51D-D757538F01BD}"/>
              </a:ext>
            </a:extLst>
          </p:cNvPr>
          <p:cNvSpPr/>
          <p:nvPr/>
        </p:nvSpPr>
        <p:spPr>
          <a:xfrm>
            <a:off x="2579791" y="57869"/>
            <a:ext cx="1885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– B-10</a:t>
            </a:r>
          </a:p>
        </p:txBody>
      </p:sp>
      <p:cxnSp>
        <p:nvCxnSpPr>
          <p:cNvPr id="505" name="Straight Arrow Connector 504">
            <a:extLst>
              <a:ext uri="{FF2B5EF4-FFF2-40B4-BE49-F238E27FC236}">
                <a16:creationId xmlns:a16="http://schemas.microsoft.com/office/drawing/2014/main" id="{0CB4E42D-96B9-6345-954A-D21F592C8340}"/>
              </a:ext>
            </a:extLst>
          </p:cNvPr>
          <p:cNvCxnSpPr>
            <a:cxnSpLocks/>
          </p:cNvCxnSpPr>
          <p:nvPr/>
        </p:nvCxnSpPr>
        <p:spPr>
          <a:xfrm>
            <a:off x="6050277" y="447804"/>
            <a:ext cx="250567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>
            <a:extLst>
              <a:ext uri="{FF2B5EF4-FFF2-40B4-BE49-F238E27FC236}">
                <a16:creationId xmlns:a16="http://schemas.microsoft.com/office/drawing/2014/main" id="{2A4CC5E7-A513-5245-8F87-7FCED278FEE0}"/>
              </a:ext>
            </a:extLst>
          </p:cNvPr>
          <p:cNvCxnSpPr>
            <a:cxnSpLocks/>
          </p:cNvCxnSpPr>
          <p:nvPr/>
        </p:nvCxnSpPr>
        <p:spPr>
          <a:xfrm>
            <a:off x="4350629" y="1481779"/>
            <a:ext cx="576415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>
            <a:extLst>
              <a:ext uri="{FF2B5EF4-FFF2-40B4-BE49-F238E27FC236}">
                <a16:creationId xmlns:a16="http://schemas.microsoft.com/office/drawing/2014/main" id="{D00A748E-13EF-1B4F-8CFF-00631BB36630}"/>
              </a:ext>
            </a:extLst>
          </p:cNvPr>
          <p:cNvCxnSpPr>
            <a:cxnSpLocks/>
          </p:cNvCxnSpPr>
          <p:nvPr/>
        </p:nvCxnSpPr>
        <p:spPr>
          <a:xfrm>
            <a:off x="4250904" y="2502693"/>
            <a:ext cx="576415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Rettangolo 47">
            <a:extLst>
              <a:ext uri="{FF2B5EF4-FFF2-40B4-BE49-F238E27FC236}">
                <a16:creationId xmlns:a16="http://schemas.microsoft.com/office/drawing/2014/main" id="{263A11D0-8B59-854A-9F18-A44658C67640}"/>
              </a:ext>
            </a:extLst>
          </p:cNvPr>
          <p:cNvSpPr/>
          <p:nvPr/>
        </p:nvSpPr>
        <p:spPr>
          <a:xfrm>
            <a:off x="6881088" y="2202913"/>
            <a:ext cx="532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-4</a:t>
            </a:r>
          </a:p>
        </p:txBody>
      </p:sp>
      <p:sp>
        <p:nvSpPr>
          <p:cNvPr id="509" name="Rettangolo 47">
            <a:extLst>
              <a:ext uri="{FF2B5EF4-FFF2-40B4-BE49-F238E27FC236}">
                <a16:creationId xmlns:a16="http://schemas.microsoft.com/office/drawing/2014/main" id="{7440E86D-2D27-0947-8E4C-32FD9A65B561}"/>
              </a:ext>
            </a:extLst>
          </p:cNvPr>
          <p:cNvSpPr/>
          <p:nvPr/>
        </p:nvSpPr>
        <p:spPr>
          <a:xfrm>
            <a:off x="6874202" y="1168937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-2</a:t>
            </a:r>
          </a:p>
        </p:txBody>
      </p:sp>
      <p:sp>
        <p:nvSpPr>
          <p:cNvPr id="510" name="Rettangolo 47">
            <a:extLst>
              <a:ext uri="{FF2B5EF4-FFF2-40B4-BE49-F238E27FC236}">
                <a16:creationId xmlns:a16="http://schemas.microsoft.com/office/drawing/2014/main" id="{0075A0DB-6857-4943-8802-A6790E4719D3}"/>
              </a:ext>
            </a:extLst>
          </p:cNvPr>
          <p:cNvSpPr/>
          <p:nvPr/>
        </p:nvSpPr>
        <p:spPr>
          <a:xfrm>
            <a:off x="6874202" y="109250"/>
            <a:ext cx="487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3B2EEF-2254-EC48-9A71-405CD963B4AB}"/>
              </a:ext>
            </a:extLst>
          </p:cNvPr>
          <p:cNvCxnSpPr>
            <a:cxnSpLocks/>
          </p:cNvCxnSpPr>
          <p:nvPr/>
        </p:nvCxnSpPr>
        <p:spPr>
          <a:xfrm>
            <a:off x="4421038" y="3507499"/>
            <a:ext cx="576415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47">
            <a:extLst>
              <a:ext uri="{FF2B5EF4-FFF2-40B4-BE49-F238E27FC236}">
                <a16:creationId xmlns:a16="http://schemas.microsoft.com/office/drawing/2014/main" id="{691353D2-D7E0-0B42-9791-09C1ACE61126}"/>
              </a:ext>
            </a:extLst>
          </p:cNvPr>
          <p:cNvSpPr/>
          <p:nvPr/>
        </p:nvSpPr>
        <p:spPr>
          <a:xfrm>
            <a:off x="6913122" y="3236889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-6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0100F3-8664-4A49-B8F9-148320135795}"/>
              </a:ext>
            </a:extLst>
          </p:cNvPr>
          <p:cNvCxnSpPr>
            <a:cxnSpLocks/>
          </p:cNvCxnSpPr>
          <p:nvPr/>
        </p:nvCxnSpPr>
        <p:spPr>
          <a:xfrm>
            <a:off x="1371598" y="3007362"/>
            <a:ext cx="6243808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7">
            <a:extLst>
              <a:ext uri="{FF2B5EF4-FFF2-40B4-BE49-F238E27FC236}">
                <a16:creationId xmlns:a16="http://schemas.microsoft.com/office/drawing/2014/main" id="{18D7FDB6-C343-FD45-A5D7-84B05ED7953D}"/>
              </a:ext>
            </a:extLst>
          </p:cNvPr>
          <p:cNvSpPr/>
          <p:nvPr/>
        </p:nvSpPr>
        <p:spPr>
          <a:xfrm>
            <a:off x="6563754" y="2717585"/>
            <a:ext cx="1138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1400" dirty="0">
                <a:latin typeface="Avenir Book" charset="0"/>
                <a:ea typeface="Avenir Book" charset="0"/>
                <a:cs typeface="Avenir Book" charset="0"/>
              </a:rPr>
              <a:t>Instrument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 algn="ctr"/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background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38931D-A6A5-C34E-8760-E800D068DF8C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G. Mauri et al., The Multi-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Blade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Boron-10-based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performance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focusing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reflectometer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(2020)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2001:02965).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Accepted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for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publ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in JINST.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7C3F3-EFBA-C449-8026-DE0ADA8C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73</a:t>
            </a:fld>
            <a:endParaRPr lang="it-IT"/>
          </a:p>
        </p:txBody>
      </p:sp>
      <p:sp>
        <p:nvSpPr>
          <p:cNvPr id="22" name="Rettangolo 47">
            <a:extLst>
              <a:ext uri="{FF2B5EF4-FFF2-40B4-BE49-F238E27FC236}">
                <a16:creationId xmlns:a16="http://schemas.microsoft.com/office/drawing/2014/main" id="{D763441C-95E3-674C-BEAA-9DD759AE2BF8}"/>
              </a:ext>
            </a:extLst>
          </p:cNvPr>
          <p:cNvSpPr/>
          <p:nvPr/>
        </p:nvSpPr>
        <p:spPr>
          <a:xfrm rot="16200000">
            <a:off x="9042154" y="1837017"/>
            <a:ext cx="3527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*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Thanks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to A.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Glavic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J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.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Stahn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848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FE431D-51C7-9644-80F0-459CD082D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014" y="61059"/>
            <a:ext cx="3304101" cy="3996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3C91C-A398-CA47-8298-446B836819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13" y="100136"/>
            <a:ext cx="6423975" cy="3888980"/>
          </a:xfrm>
          <a:prstGeom prst="rect">
            <a:avLst/>
          </a:prstGeom>
        </p:spPr>
      </p:pic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503" name="Rettangolo 47">
            <a:extLst>
              <a:ext uri="{FF2B5EF4-FFF2-40B4-BE49-F238E27FC236}">
                <a16:creationId xmlns:a16="http://schemas.microsoft.com/office/drawing/2014/main" id="{146A7FD3-8877-CF44-8524-45A9AF1A53E5}"/>
              </a:ext>
            </a:extLst>
          </p:cNvPr>
          <p:cNvSpPr/>
          <p:nvPr/>
        </p:nvSpPr>
        <p:spPr>
          <a:xfrm>
            <a:off x="8249028" y="25143"/>
            <a:ext cx="2297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He-3 – AMOR detector</a:t>
            </a:r>
          </a:p>
        </p:txBody>
      </p:sp>
      <p:sp>
        <p:nvSpPr>
          <p:cNvPr id="504" name="Rettangolo 47">
            <a:extLst>
              <a:ext uri="{FF2B5EF4-FFF2-40B4-BE49-F238E27FC236}">
                <a16:creationId xmlns:a16="http://schemas.microsoft.com/office/drawing/2014/main" id="{0A12F20D-5C1A-E945-B51D-D757538F01BD}"/>
              </a:ext>
            </a:extLst>
          </p:cNvPr>
          <p:cNvSpPr/>
          <p:nvPr/>
        </p:nvSpPr>
        <p:spPr>
          <a:xfrm>
            <a:off x="2579791" y="57869"/>
            <a:ext cx="1885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– B-10</a:t>
            </a:r>
          </a:p>
        </p:txBody>
      </p:sp>
      <p:cxnSp>
        <p:nvCxnSpPr>
          <p:cNvPr id="505" name="Straight Arrow Connector 504">
            <a:extLst>
              <a:ext uri="{FF2B5EF4-FFF2-40B4-BE49-F238E27FC236}">
                <a16:creationId xmlns:a16="http://schemas.microsoft.com/office/drawing/2014/main" id="{0CB4E42D-96B9-6345-954A-D21F592C8340}"/>
              </a:ext>
            </a:extLst>
          </p:cNvPr>
          <p:cNvCxnSpPr>
            <a:cxnSpLocks/>
          </p:cNvCxnSpPr>
          <p:nvPr/>
        </p:nvCxnSpPr>
        <p:spPr>
          <a:xfrm>
            <a:off x="6050277" y="447804"/>
            <a:ext cx="250567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>
            <a:extLst>
              <a:ext uri="{FF2B5EF4-FFF2-40B4-BE49-F238E27FC236}">
                <a16:creationId xmlns:a16="http://schemas.microsoft.com/office/drawing/2014/main" id="{2A4CC5E7-A513-5245-8F87-7FCED278FEE0}"/>
              </a:ext>
            </a:extLst>
          </p:cNvPr>
          <p:cNvCxnSpPr>
            <a:cxnSpLocks/>
          </p:cNvCxnSpPr>
          <p:nvPr/>
        </p:nvCxnSpPr>
        <p:spPr>
          <a:xfrm>
            <a:off x="4350629" y="1481779"/>
            <a:ext cx="576415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>
            <a:extLst>
              <a:ext uri="{FF2B5EF4-FFF2-40B4-BE49-F238E27FC236}">
                <a16:creationId xmlns:a16="http://schemas.microsoft.com/office/drawing/2014/main" id="{D00A748E-13EF-1B4F-8CFF-00631BB36630}"/>
              </a:ext>
            </a:extLst>
          </p:cNvPr>
          <p:cNvCxnSpPr>
            <a:cxnSpLocks/>
          </p:cNvCxnSpPr>
          <p:nvPr/>
        </p:nvCxnSpPr>
        <p:spPr>
          <a:xfrm>
            <a:off x="4250904" y="2502693"/>
            <a:ext cx="576415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Rettangolo 47">
            <a:extLst>
              <a:ext uri="{FF2B5EF4-FFF2-40B4-BE49-F238E27FC236}">
                <a16:creationId xmlns:a16="http://schemas.microsoft.com/office/drawing/2014/main" id="{263A11D0-8B59-854A-9F18-A44658C67640}"/>
              </a:ext>
            </a:extLst>
          </p:cNvPr>
          <p:cNvSpPr/>
          <p:nvPr/>
        </p:nvSpPr>
        <p:spPr>
          <a:xfrm>
            <a:off x="6881088" y="2202913"/>
            <a:ext cx="532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-4</a:t>
            </a:r>
          </a:p>
        </p:txBody>
      </p:sp>
      <p:sp>
        <p:nvSpPr>
          <p:cNvPr id="509" name="Rettangolo 47">
            <a:extLst>
              <a:ext uri="{FF2B5EF4-FFF2-40B4-BE49-F238E27FC236}">
                <a16:creationId xmlns:a16="http://schemas.microsoft.com/office/drawing/2014/main" id="{7440E86D-2D27-0947-8E4C-32FD9A65B561}"/>
              </a:ext>
            </a:extLst>
          </p:cNvPr>
          <p:cNvSpPr/>
          <p:nvPr/>
        </p:nvSpPr>
        <p:spPr>
          <a:xfrm>
            <a:off x="6874202" y="1168937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-2</a:t>
            </a:r>
          </a:p>
        </p:txBody>
      </p:sp>
      <p:sp>
        <p:nvSpPr>
          <p:cNvPr id="510" name="Rettangolo 47">
            <a:extLst>
              <a:ext uri="{FF2B5EF4-FFF2-40B4-BE49-F238E27FC236}">
                <a16:creationId xmlns:a16="http://schemas.microsoft.com/office/drawing/2014/main" id="{0075A0DB-6857-4943-8802-A6790E4719D3}"/>
              </a:ext>
            </a:extLst>
          </p:cNvPr>
          <p:cNvSpPr/>
          <p:nvPr/>
        </p:nvSpPr>
        <p:spPr>
          <a:xfrm>
            <a:off x="6874202" y="109250"/>
            <a:ext cx="487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3B2EEF-2254-EC48-9A71-405CD963B4AB}"/>
              </a:ext>
            </a:extLst>
          </p:cNvPr>
          <p:cNvCxnSpPr>
            <a:cxnSpLocks/>
          </p:cNvCxnSpPr>
          <p:nvPr/>
        </p:nvCxnSpPr>
        <p:spPr>
          <a:xfrm>
            <a:off x="4421038" y="3507499"/>
            <a:ext cx="576415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47">
            <a:extLst>
              <a:ext uri="{FF2B5EF4-FFF2-40B4-BE49-F238E27FC236}">
                <a16:creationId xmlns:a16="http://schemas.microsoft.com/office/drawing/2014/main" id="{691353D2-D7E0-0B42-9791-09C1ACE61126}"/>
              </a:ext>
            </a:extLst>
          </p:cNvPr>
          <p:cNvSpPr/>
          <p:nvPr/>
        </p:nvSpPr>
        <p:spPr>
          <a:xfrm>
            <a:off x="6913122" y="3236889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EAD13C-21D8-AD48-8286-2B26901E91AF}"/>
              </a:ext>
            </a:extLst>
          </p:cNvPr>
          <p:cNvSpPr/>
          <p:nvPr/>
        </p:nvSpPr>
        <p:spPr>
          <a:xfrm>
            <a:off x="9432992" y="915553"/>
            <a:ext cx="68654" cy="259194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4487459-CDC0-A349-A8F6-A90AE4F79702}"/>
              </a:ext>
            </a:extLst>
          </p:cNvPr>
          <p:cNvSpPr/>
          <p:nvPr/>
        </p:nvSpPr>
        <p:spPr>
          <a:xfrm>
            <a:off x="8908416" y="1963554"/>
            <a:ext cx="500513" cy="1544854"/>
          </a:xfrm>
          <a:custGeom>
            <a:avLst/>
            <a:gdLst>
              <a:gd name="connsiteX0" fmla="*/ 14437 w 500513"/>
              <a:gd name="connsiteY0" fmla="*/ 1621856 h 1621856"/>
              <a:gd name="connsiteX1" fmla="*/ 500513 w 500513"/>
              <a:gd name="connsiteY1" fmla="*/ 1617044 h 1621856"/>
              <a:gd name="connsiteX2" fmla="*/ 490888 w 500513"/>
              <a:gd name="connsiteY2" fmla="*/ 0 h 1621856"/>
              <a:gd name="connsiteX3" fmla="*/ 404261 w 500513"/>
              <a:gd name="connsiteY3" fmla="*/ 197317 h 1621856"/>
              <a:gd name="connsiteX4" fmla="*/ 245444 w 500513"/>
              <a:gd name="connsiteY4" fmla="*/ 413886 h 1621856"/>
              <a:gd name="connsiteX5" fmla="*/ 120315 w 500513"/>
              <a:gd name="connsiteY5" fmla="*/ 567890 h 1621856"/>
              <a:gd name="connsiteX6" fmla="*/ 38501 w 500513"/>
              <a:gd name="connsiteY6" fmla="*/ 644892 h 1621856"/>
              <a:gd name="connsiteX7" fmla="*/ 0 w 500513"/>
              <a:gd name="connsiteY7" fmla="*/ 668955 h 1621856"/>
              <a:gd name="connsiteX8" fmla="*/ 14437 w 500513"/>
              <a:gd name="connsiteY8" fmla="*/ 1621856 h 16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513" h="1621856">
                <a:moveTo>
                  <a:pt x="14437" y="1621856"/>
                </a:moveTo>
                <a:lnTo>
                  <a:pt x="500513" y="1617044"/>
                </a:lnTo>
                <a:cubicBezTo>
                  <a:pt x="497305" y="1078029"/>
                  <a:pt x="494096" y="539015"/>
                  <a:pt x="490888" y="0"/>
                </a:cubicBezTo>
                <a:lnTo>
                  <a:pt x="404261" y="197317"/>
                </a:lnTo>
                <a:lnTo>
                  <a:pt x="245444" y="413886"/>
                </a:lnTo>
                <a:lnTo>
                  <a:pt x="120315" y="567890"/>
                </a:lnTo>
                <a:lnTo>
                  <a:pt x="38501" y="644892"/>
                </a:lnTo>
                <a:lnTo>
                  <a:pt x="0" y="668955"/>
                </a:lnTo>
                <a:lnTo>
                  <a:pt x="14437" y="1621856"/>
                </a:lnTo>
                <a:close/>
              </a:path>
            </a:pathLst>
          </a:custGeom>
          <a:solidFill>
            <a:srgbClr val="FF8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0100F3-8664-4A49-B8F9-148320135795}"/>
              </a:ext>
            </a:extLst>
          </p:cNvPr>
          <p:cNvCxnSpPr>
            <a:cxnSpLocks/>
          </p:cNvCxnSpPr>
          <p:nvPr/>
        </p:nvCxnSpPr>
        <p:spPr>
          <a:xfrm>
            <a:off x="1371598" y="3007362"/>
            <a:ext cx="6243808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7">
            <a:extLst>
              <a:ext uri="{FF2B5EF4-FFF2-40B4-BE49-F238E27FC236}">
                <a16:creationId xmlns:a16="http://schemas.microsoft.com/office/drawing/2014/main" id="{18D7FDB6-C343-FD45-A5D7-84B05ED7953D}"/>
              </a:ext>
            </a:extLst>
          </p:cNvPr>
          <p:cNvSpPr/>
          <p:nvPr/>
        </p:nvSpPr>
        <p:spPr>
          <a:xfrm>
            <a:off x="6563754" y="2717585"/>
            <a:ext cx="1138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Instrument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 algn="ctr"/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background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055506-D255-004E-8AB9-91674CE9B06E}"/>
              </a:ext>
            </a:extLst>
          </p:cNvPr>
          <p:cNvSpPr/>
          <p:nvPr/>
        </p:nvSpPr>
        <p:spPr>
          <a:xfrm>
            <a:off x="5113443" y="608498"/>
            <a:ext cx="45719" cy="289479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F198F6-6438-0F4A-880B-64116C80F108}"/>
              </a:ext>
            </a:extLst>
          </p:cNvPr>
          <p:cNvSpPr/>
          <p:nvPr/>
        </p:nvSpPr>
        <p:spPr>
          <a:xfrm>
            <a:off x="5110636" y="1195654"/>
            <a:ext cx="102060" cy="2311845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520460-D2AD-5F4A-B740-7A1218F62214}"/>
              </a:ext>
            </a:extLst>
          </p:cNvPr>
          <p:cNvSpPr/>
          <p:nvPr/>
        </p:nvSpPr>
        <p:spPr>
          <a:xfrm>
            <a:off x="5059910" y="1147353"/>
            <a:ext cx="53533" cy="2368557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F213FD-FE53-714A-89F8-AFD2A1C9F2F0}"/>
              </a:ext>
            </a:extLst>
          </p:cNvPr>
          <p:cNvSpPr/>
          <p:nvPr/>
        </p:nvSpPr>
        <p:spPr>
          <a:xfrm>
            <a:off x="5200727" y="2482642"/>
            <a:ext cx="112209" cy="1033268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797609-0B71-E847-8E87-8FF7DEAB1B79}"/>
              </a:ext>
            </a:extLst>
          </p:cNvPr>
          <p:cNvSpPr/>
          <p:nvPr/>
        </p:nvSpPr>
        <p:spPr>
          <a:xfrm>
            <a:off x="4967247" y="2686710"/>
            <a:ext cx="140581" cy="81118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1D372E-8028-2E46-ADDD-6F843040830B}"/>
              </a:ext>
            </a:extLst>
          </p:cNvPr>
          <p:cNvSpPr/>
          <p:nvPr/>
        </p:nvSpPr>
        <p:spPr>
          <a:xfrm rot="16200000">
            <a:off x="3371812" y="1952506"/>
            <a:ext cx="372659" cy="2754145"/>
          </a:xfrm>
          <a:prstGeom prst="rect">
            <a:avLst/>
          </a:prstGeom>
          <a:solidFill>
            <a:srgbClr val="FF85F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38931D-A6A5-C34E-8760-E800D068DF8C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G. Mauri et al., The Multi-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Blade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Boron-10-based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performance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focusing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reflectometer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(2020)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2001:02965).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Accepted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for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publ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in JINST.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9C48B2-A116-4D4E-9705-418B62855C8B}"/>
              </a:ext>
            </a:extLst>
          </p:cNvPr>
          <p:cNvSpPr/>
          <p:nvPr/>
        </p:nvSpPr>
        <p:spPr>
          <a:xfrm>
            <a:off x="5471656" y="3849014"/>
            <a:ext cx="2537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normalized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to 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same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area)</a:t>
            </a:r>
            <a:endParaRPr lang="en-GB" sz="16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07E6E75-29FC-D04D-9891-532FCF38E0CA}"/>
              </a:ext>
            </a:extLst>
          </p:cNvPr>
          <p:cNvCxnSpPr>
            <a:cxnSpLocks/>
          </p:cNvCxnSpPr>
          <p:nvPr/>
        </p:nvCxnSpPr>
        <p:spPr>
          <a:xfrm flipH="1" flipV="1">
            <a:off x="4421038" y="3414731"/>
            <a:ext cx="1125264" cy="5535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A814A98-4781-4C43-89EC-0534EE9522B0}"/>
              </a:ext>
            </a:extLst>
          </p:cNvPr>
          <p:cNvCxnSpPr>
            <a:cxnSpLocks/>
          </p:cNvCxnSpPr>
          <p:nvPr/>
        </p:nvCxnSpPr>
        <p:spPr>
          <a:xfrm flipV="1">
            <a:off x="7933821" y="3262470"/>
            <a:ext cx="1110021" cy="7266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79B729-4752-AF41-8F83-BB3332CA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74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0B4C9DA-1D6B-7C4D-973F-628BE221CE5A}"/>
                  </a:ext>
                </a:extLst>
              </p:cNvPr>
              <p:cNvSpPr txBox="1"/>
              <p:nvPr/>
            </p:nvSpPr>
            <p:spPr>
              <a:xfrm>
                <a:off x="8731948" y="4829870"/>
                <a:ext cx="1539396" cy="6914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𝐹𝑜𝑀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sz="2400" b="0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0B4C9DA-1D6B-7C4D-973F-628BE221C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948" y="4829870"/>
                <a:ext cx="1539396" cy="691471"/>
              </a:xfrm>
              <a:prstGeom prst="rect">
                <a:avLst/>
              </a:prstGeom>
              <a:blipFill>
                <a:blip r:embed="rId6"/>
                <a:stretch>
                  <a:fillRect l="-4065" r="-2439" b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E99C4E9E-B964-EE4B-8A65-749BC7E0051A}"/>
              </a:ext>
            </a:extLst>
          </p:cNvPr>
          <p:cNvSpPr/>
          <p:nvPr/>
        </p:nvSpPr>
        <p:spPr>
          <a:xfrm>
            <a:off x="7449264" y="4331428"/>
            <a:ext cx="4272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venir Book" charset="0"/>
              </a:rPr>
              <a:t>Figure-of-</a:t>
            </a:r>
            <a:r>
              <a:rPr lang="it-IT" dirty="0" err="1">
                <a:latin typeface="Avenir Book" charset="0"/>
              </a:rPr>
              <a:t>Merit</a:t>
            </a:r>
            <a:r>
              <a:rPr lang="it-IT" dirty="0">
                <a:latin typeface="Avenir Book" charset="0"/>
              </a:rPr>
              <a:t> ∝ </a:t>
            </a:r>
            <a:r>
              <a:rPr lang="it-IT" dirty="0" err="1">
                <a:latin typeface="Avenir Book" charset="0"/>
              </a:rPr>
              <a:t>Signal</a:t>
            </a:r>
            <a:r>
              <a:rPr lang="it-IT" dirty="0">
                <a:latin typeface="Avenir Book" charset="0"/>
              </a:rPr>
              <a:t>-to-Background </a:t>
            </a:r>
            <a:endParaRPr lang="en-GB" dirty="0"/>
          </a:p>
        </p:txBody>
      </p:sp>
      <p:sp>
        <p:nvSpPr>
          <p:cNvPr id="43" name="Rettangolo 47">
            <a:extLst>
              <a:ext uri="{FF2B5EF4-FFF2-40B4-BE49-F238E27FC236}">
                <a16:creationId xmlns:a16="http://schemas.microsoft.com/office/drawing/2014/main" id="{DF94C4DA-1938-554E-9AE0-AD5D2264D843}"/>
              </a:ext>
            </a:extLst>
          </p:cNvPr>
          <p:cNvSpPr/>
          <p:nvPr/>
        </p:nvSpPr>
        <p:spPr>
          <a:xfrm rot="16200000">
            <a:off x="9042154" y="1837017"/>
            <a:ext cx="3527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*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Thanks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to A.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Glavic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J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.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Stahn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002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FE431D-51C7-9644-80F0-459CD082D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014" y="61059"/>
            <a:ext cx="3304101" cy="3996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3C91C-A398-CA47-8298-446B836819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13" y="100136"/>
            <a:ext cx="6423975" cy="3888980"/>
          </a:xfrm>
          <a:prstGeom prst="rect">
            <a:avLst/>
          </a:prstGeom>
        </p:spPr>
      </p:pic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503" name="Rettangolo 47">
            <a:extLst>
              <a:ext uri="{FF2B5EF4-FFF2-40B4-BE49-F238E27FC236}">
                <a16:creationId xmlns:a16="http://schemas.microsoft.com/office/drawing/2014/main" id="{146A7FD3-8877-CF44-8524-45A9AF1A53E5}"/>
              </a:ext>
            </a:extLst>
          </p:cNvPr>
          <p:cNvSpPr/>
          <p:nvPr/>
        </p:nvSpPr>
        <p:spPr>
          <a:xfrm>
            <a:off x="8249028" y="25143"/>
            <a:ext cx="22974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He-3 – AMOR detector</a:t>
            </a:r>
          </a:p>
        </p:txBody>
      </p:sp>
      <p:sp>
        <p:nvSpPr>
          <p:cNvPr id="504" name="Rettangolo 47">
            <a:extLst>
              <a:ext uri="{FF2B5EF4-FFF2-40B4-BE49-F238E27FC236}">
                <a16:creationId xmlns:a16="http://schemas.microsoft.com/office/drawing/2014/main" id="{0A12F20D-5C1A-E945-B51D-D757538F01BD}"/>
              </a:ext>
            </a:extLst>
          </p:cNvPr>
          <p:cNvSpPr/>
          <p:nvPr/>
        </p:nvSpPr>
        <p:spPr>
          <a:xfrm>
            <a:off x="2579791" y="57869"/>
            <a:ext cx="1885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– B-10</a:t>
            </a:r>
          </a:p>
        </p:txBody>
      </p:sp>
      <p:cxnSp>
        <p:nvCxnSpPr>
          <p:cNvPr id="505" name="Straight Arrow Connector 504">
            <a:extLst>
              <a:ext uri="{FF2B5EF4-FFF2-40B4-BE49-F238E27FC236}">
                <a16:creationId xmlns:a16="http://schemas.microsoft.com/office/drawing/2014/main" id="{0CB4E42D-96B9-6345-954A-D21F592C8340}"/>
              </a:ext>
            </a:extLst>
          </p:cNvPr>
          <p:cNvCxnSpPr>
            <a:cxnSpLocks/>
          </p:cNvCxnSpPr>
          <p:nvPr/>
        </p:nvCxnSpPr>
        <p:spPr>
          <a:xfrm>
            <a:off x="6050277" y="447804"/>
            <a:ext cx="250567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>
            <a:extLst>
              <a:ext uri="{FF2B5EF4-FFF2-40B4-BE49-F238E27FC236}">
                <a16:creationId xmlns:a16="http://schemas.microsoft.com/office/drawing/2014/main" id="{2A4CC5E7-A513-5245-8F87-7FCED278FEE0}"/>
              </a:ext>
            </a:extLst>
          </p:cNvPr>
          <p:cNvCxnSpPr>
            <a:cxnSpLocks/>
          </p:cNvCxnSpPr>
          <p:nvPr/>
        </p:nvCxnSpPr>
        <p:spPr>
          <a:xfrm>
            <a:off x="4350629" y="1481779"/>
            <a:ext cx="576415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>
            <a:extLst>
              <a:ext uri="{FF2B5EF4-FFF2-40B4-BE49-F238E27FC236}">
                <a16:creationId xmlns:a16="http://schemas.microsoft.com/office/drawing/2014/main" id="{D00A748E-13EF-1B4F-8CFF-00631BB36630}"/>
              </a:ext>
            </a:extLst>
          </p:cNvPr>
          <p:cNvCxnSpPr>
            <a:cxnSpLocks/>
          </p:cNvCxnSpPr>
          <p:nvPr/>
        </p:nvCxnSpPr>
        <p:spPr>
          <a:xfrm>
            <a:off x="4250904" y="2502693"/>
            <a:ext cx="576415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Rettangolo 47">
            <a:extLst>
              <a:ext uri="{FF2B5EF4-FFF2-40B4-BE49-F238E27FC236}">
                <a16:creationId xmlns:a16="http://schemas.microsoft.com/office/drawing/2014/main" id="{263A11D0-8B59-854A-9F18-A44658C67640}"/>
              </a:ext>
            </a:extLst>
          </p:cNvPr>
          <p:cNvSpPr/>
          <p:nvPr/>
        </p:nvSpPr>
        <p:spPr>
          <a:xfrm>
            <a:off x="6881088" y="2202913"/>
            <a:ext cx="532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-4</a:t>
            </a:r>
          </a:p>
        </p:txBody>
      </p:sp>
      <p:sp>
        <p:nvSpPr>
          <p:cNvPr id="509" name="Rettangolo 47">
            <a:extLst>
              <a:ext uri="{FF2B5EF4-FFF2-40B4-BE49-F238E27FC236}">
                <a16:creationId xmlns:a16="http://schemas.microsoft.com/office/drawing/2014/main" id="{7440E86D-2D27-0947-8E4C-32FD9A65B561}"/>
              </a:ext>
            </a:extLst>
          </p:cNvPr>
          <p:cNvSpPr/>
          <p:nvPr/>
        </p:nvSpPr>
        <p:spPr>
          <a:xfrm>
            <a:off x="6874202" y="1168937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-2</a:t>
            </a:r>
          </a:p>
        </p:txBody>
      </p:sp>
      <p:sp>
        <p:nvSpPr>
          <p:cNvPr id="510" name="Rettangolo 47">
            <a:extLst>
              <a:ext uri="{FF2B5EF4-FFF2-40B4-BE49-F238E27FC236}">
                <a16:creationId xmlns:a16="http://schemas.microsoft.com/office/drawing/2014/main" id="{0075A0DB-6857-4943-8802-A6790E4719D3}"/>
              </a:ext>
            </a:extLst>
          </p:cNvPr>
          <p:cNvSpPr/>
          <p:nvPr/>
        </p:nvSpPr>
        <p:spPr>
          <a:xfrm>
            <a:off x="6874202" y="109250"/>
            <a:ext cx="487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3B2EEF-2254-EC48-9A71-405CD963B4AB}"/>
              </a:ext>
            </a:extLst>
          </p:cNvPr>
          <p:cNvCxnSpPr>
            <a:cxnSpLocks/>
          </p:cNvCxnSpPr>
          <p:nvPr/>
        </p:nvCxnSpPr>
        <p:spPr>
          <a:xfrm>
            <a:off x="4421038" y="3507499"/>
            <a:ext cx="576415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47">
            <a:extLst>
              <a:ext uri="{FF2B5EF4-FFF2-40B4-BE49-F238E27FC236}">
                <a16:creationId xmlns:a16="http://schemas.microsoft.com/office/drawing/2014/main" id="{691353D2-D7E0-0B42-9791-09C1ACE61126}"/>
              </a:ext>
            </a:extLst>
          </p:cNvPr>
          <p:cNvSpPr/>
          <p:nvPr/>
        </p:nvSpPr>
        <p:spPr>
          <a:xfrm>
            <a:off x="6913122" y="3236889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EAD13C-21D8-AD48-8286-2B26901E91AF}"/>
              </a:ext>
            </a:extLst>
          </p:cNvPr>
          <p:cNvSpPr/>
          <p:nvPr/>
        </p:nvSpPr>
        <p:spPr>
          <a:xfrm>
            <a:off x="9432992" y="915553"/>
            <a:ext cx="68654" cy="259194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4487459-CDC0-A349-A8F6-A90AE4F79702}"/>
              </a:ext>
            </a:extLst>
          </p:cNvPr>
          <p:cNvSpPr/>
          <p:nvPr/>
        </p:nvSpPr>
        <p:spPr>
          <a:xfrm>
            <a:off x="8908416" y="1963554"/>
            <a:ext cx="500513" cy="1544854"/>
          </a:xfrm>
          <a:custGeom>
            <a:avLst/>
            <a:gdLst>
              <a:gd name="connsiteX0" fmla="*/ 14437 w 500513"/>
              <a:gd name="connsiteY0" fmla="*/ 1621856 h 1621856"/>
              <a:gd name="connsiteX1" fmla="*/ 500513 w 500513"/>
              <a:gd name="connsiteY1" fmla="*/ 1617044 h 1621856"/>
              <a:gd name="connsiteX2" fmla="*/ 490888 w 500513"/>
              <a:gd name="connsiteY2" fmla="*/ 0 h 1621856"/>
              <a:gd name="connsiteX3" fmla="*/ 404261 w 500513"/>
              <a:gd name="connsiteY3" fmla="*/ 197317 h 1621856"/>
              <a:gd name="connsiteX4" fmla="*/ 245444 w 500513"/>
              <a:gd name="connsiteY4" fmla="*/ 413886 h 1621856"/>
              <a:gd name="connsiteX5" fmla="*/ 120315 w 500513"/>
              <a:gd name="connsiteY5" fmla="*/ 567890 h 1621856"/>
              <a:gd name="connsiteX6" fmla="*/ 38501 w 500513"/>
              <a:gd name="connsiteY6" fmla="*/ 644892 h 1621856"/>
              <a:gd name="connsiteX7" fmla="*/ 0 w 500513"/>
              <a:gd name="connsiteY7" fmla="*/ 668955 h 1621856"/>
              <a:gd name="connsiteX8" fmla="*/ 14437 w 500513"/>
              <a:gd name="connsiteY8" fmla="*/ 1621856 h 16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513" h="1621856">
                <a:moveTo>
                  <a:pt x="14437" y="1621856"/>
                </a:moveTo>
                <a:lnTo>
                  <a:pt x="500513" y="1617044"/>
                </a:lnTo>
                <a:cubicBezTo>
                  <a:pt x="497305" y="1078029"/>
                  <a:pt x="494096" y="539015"/>
                  <a:pt x="490888" y="0"/>
                </a:cubicBezTo>
                <a:lnTo>
                  <a:pt x="404261" y="197317"/>
                </a:lnTo>
                <a:lnTo>
                  <a:pt x="245444" y="413886"/>
                </a:lnTo>
                <a:lnTo>
                  <a:pt x="120315" y="567890"/>
                </a:lnTo>
                <a:lnTo>
                  <a:pt x="38501" y="644892"/>
                </a:lnTo>
                <a:lnTo>
                  <a:pt x="0" y="668955"/>
                </a:lnTo>
                <a:lnTo>
                  <a:pt x="14437" y="1621856"/>
                </a:lnTo>
                <a:close/>
              </a:path>
            </a:pathLst>
          </a:custGeom>
          <a:solidFill>
            <a:srgbClr val="FF8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AE96E5-057F-0146-94CA-10E251E9B1DC}"/>
              </a:ext>
            </a:extLst>
          </p:cNvPr>
          <p:cNvSpPr/>
          <p:nvPr/>
        </p:nvSpPr>
        <p:spPr>
          <a:xfrm>
            <a:off x="5471656" y="3849014"/>
            <a:ext cx="2537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normalized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to 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same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area)</a:t>
            </a:r>
            <a:endParaRPr lang="en-GB" sz="16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2F3A8E-D1BF-E849-BBA3-4B93DD6C8CC5}"/>
              </a:ext>
            </a:extLst>
          </p:cNvPr>
          <p:cNvCxnSpPr>
            <a:cxnSpLocks/>
          </p:cNvCxnSpPr>
          <p:nvPr/>
        </p:nvCxnSpPr>
        <p:spPr>
          <a:xfrm flipH="1" flipV="1">
            <a:off x="4421038" y="3414731"/>
            <a:ext cx="1125264" cy="5535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0100F3-8664-4A49-B8F9-148320135795}"/>
              </a:ext>
            </a:extLst>
          </p:cNvPr>
          <p:cNvCxnSpPr>
            <a:cxnSpLocks/>
          </p:cNvCxnSpPr>
          <p:nvPr/>
        </p:nvCxnSpPr>
        <p:spPr>
          <a:xfrm>
            <a:off x="1371598" y="3007362"/>
            <a:ext cx="6243808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7">
            <a:extLst>
              <a:ext uri="{FF2B5EF4-FFF2-40B4-BE49-F238E27FC236}">
                <a16:creationId xmlns:a16="http://schemas.microsoft.com/office/drawing/2014/main" id="{18D7FDB6-C343-FD45-A5D7-84B05ED7953D}"/>
              </a:ext>
            </a:extLst>
          </p:cNvPr>
          <p:cNvSpPr/>
          <p:nvPr/>
        </p:nvSpPr>
        <p:spPr>
          <a:xfrm>
            <a:off x="6563754" y="2717585"/>
            <a:ext cx="1138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Instrument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 algn="ctr"/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background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055506-D255-004E-8AB9-91674CE9B06E}"/>
              </a:ext>
            </a:extLst>
          </p:cNvPr>
          <p:cNvSpPr/>
          <p:nvPr/>
        </p:nvSpPr>
        <p:spPr>
          <a:xfrm>
            <a:off x="5113443" y="608498"/>
            <a:ext cx="45719" cy="289479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F198F6-6438-0F4A-880B-64116C80F108}"/>
              </a:ext>
            </a:extLst>
          </p:cNvPr>
          <p:cNvSpPr/>
          <p:nvPr/>
        </p:nvSpPr>
        <p:spPr>
          <a:xfrm>
            <a:off x="5110636" y="1195654"/>
            <a:ext cx="102060" cy="2311845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520460-D2AD-5F4A-B740-7A1218F62214}"/>
              </a:ext>
            </a:extLst>
          </p:cNvPr>
          <p:cNvSpPr/>
          <p:nvPr/>
        </p:nvSpPr>
        <p:spPr>
          <a:xfrm>
            <a:off x="5059910" y="1147353"/>
            <a:ext cx="53533" cy="2368557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F213FD-FE53-714A-89F8-AFD2A1C9F2F0}"/>
              </a:ext>
            </a:extLst>
          </p:cNvPr>
          <p:cNvSpPr/>
          <p:nvPr/>
        </p:nvSpPr>
        <p:spPr>
          <a:xfrm>
            <a:off x="5200727" y="2482642"/>
            <a:ext cx="112209" cy="1033268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E797609-0B71-E847-8E87-8FF7DEAB1B79}"/>
              </a:ext>
            </a:extLst>
          </p:cNvPr>
          <p:cNvSpPr/>
          <p:nvPr/>
        </p:nvSpPr>
        <p:spPr>
          <a:xfrm>
            <a:off x="4967247" y="2686710"/>
            <a:ext cx="140581" cy="81118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1D372E-8028-2E46-ADDD-6F843040830B}"/>
              </a:ext>
            </a:extLst>
          </p:cNvPr>
          <p:cNvSpPr/>
          <p:nvPr/>
        </p:nvSpPr>
        <p:spPr>
          <a:xfrm rot="16200000">
            <a:off x="3371812" y="1952506"/>
            <a:ext cx="372659" cy="2754145"/>
          </a:xfrm>
          <a:prstGeom prst="rect">
            <a:avLst/>
          </a:prstGeom>
          <a:solidFill>
            <a:srgbClr val="FF85FF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38931D-A6A5-C34E-8760-E800D068DF8C}"/>
              </a:ext>
            </a:extLst>
          </p:cNvPr>
          <p:cNvSpPr/>
          <p:nvPr/>
        </p:nvSpPr>
        <p:spPr>
          <a:xfrm>
            <a:off x="6180944" y="6389679"/>
            <a:ext cx="59535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G. Mauri et al., The Multi-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Blade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Boron-10-based neutron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detector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performance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a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focusing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reflectometer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, (2020) (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arxiv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: 2001:02965).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Accepted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 for </a:t>
            </a:r>
            <a:r>
              <a:rPr lang="sv-SE" sz="1100" dirty="0" err="1">
                <a:solidFill>
                  <a:schemeClr val="bg1"/>
                </a:solidFill>
                <a:latin typeface="Avenir Roman" panose="02000503020000020003" pitchFamily="2" charset="0"/>
              </a:rPr>
              <a:t>publ</a:t>
            </a:r>
            <a:r>
              <a:rPr lang="sv-SE" sz="1100" dirty="0">
                <a:solidFill>
                  <a:schemeClr val="bg1"/>
                </a:solidFill>
                <a:latin typeface="Avenir Roman" panose="02000503020000020003" pitchFamily="2" charset="0"/>
              </a:rPr>
              <a:t>. in JINST.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7AFAFB-7B0D-0348-96B1-906C7E982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43139"/>
              </p:ext>
            </p:extLst>
          </p:nvPr>
        </p:nvGraphicFramePr>
        <p:xfrm>
          <a:off x="1290116" y="4414717"/>
          <a:ext cx="5026582" cy="17791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63547">
                  <a:extLst>
                    <a:ext uri="{9D8B030D-6E8A-4147-A177-3AD203B41FA5}">
                      <a16:colId xmlns:a16="http://schemas.microsoft.com/office/drawing/2014/main" val="612623662"/>
                    </a:ext>
                  </a:extLst>
                </a:gridCol>
                <a:gridCol w="1363035">
                  <a:extLst>
                    <a:ext uri="{9D8B030D-6E8A-4147-A177-3AD203B41FA5}">
                      <a16:colId xmlns:a16="http://schemas.microsoft.com/office/drawing/2014/main" val="2546808270"/>
                    </a:ext>
                  </a:extLst>
                </a:gridCol>
              </a:tblGrid>
              <a:tr h="389845">
                <a:tc>
                  <a:txBody>
                    <a:bodyPr/>
                    <a:lstStyle/>
                    <a:p>
                      <a:r>
                        <a:rPr lang="en-GB" dirty="0">
                          <a:latin typeface="Avenir Roman" panose="02000503020000020003" pitchFamily="2" charset="0"/>
                        </a:rPr>
                        <a:t>Detector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Avenir Roman" panose="02000503020000020003" pitchFamily="2" charset="0"/>
                        </a:rPr>
                        <a:t>FoM</a:t>
                      </a:r>
                      <a:r>
                        <a:rPr lang="en-GB" dirty="0">
                          <a:latin typeface="Avenir Roman" panose="02000503020000020003" pitchFamily="2" charset="0"/>
                        </a:rPr>
                        <a:t>  </a:t>
                      </a:r>
                    </a:p>
                    <a:p>
                      <a:pPr algn="ctr"/>
                      <a:r>
                        <a:rPr lang="en-GB" sz="1600" dirty="0">
                          <a:latin typeface="Avenir Roman" panose="02000503020000020003" pitchFamily="2" charset="0"/>
                        </a:rPr>
                        <a:t>(2.5-15Å)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262866"/>
                  </a:ext>
                </a:extLst>
              </a:tr>
              <a:tr h="389845">
                <a:tc>
                  <a:txBody>
                    <a:bodyPr/>
                    <a:lstStyle/>
                    <a:p>
                      <a:r>
                        <a:rPr lang="en-GB" dirty="0"/>
                        <a:t>He-3 (a few mm Al window)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921125"/>
                  </a:ext>
                </a:extLst>
              </a:tr>
              <a:tr h="389845">
                <a:tc>
                  <a:txBody>
                    <a:bodyPr/>
                    <a:lstStyle/>
                    <a:p>
                      <a:r>
                        <a:rPr lang="en-GB" dirty="0"/>
                        <a:t>Multi-Blade B10 – Al 1mm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73000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099971"/>
                  </a:ext>
                </a:extLst>
              </a:tr>
              <a:tr h="389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Multi-Blade B10 – Al foil 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330283"/>
                  </a:ext>
                </a:extLst>
              </a:tr>
            </a:tbl>
          </a:graphicData>
        </a:graphic>
      </p:graphicFrame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EF255FF-37D7-8B4B-81D4-873818216652}"/>
              </a:ext>
            </a:extLst>
          </p:cNvPr>
          <p:cNvCxnSpPr>
            <a:cxnSpLocks/>
          </p:cNvCxnSpPr>
          <p:nvPr/>
        </p:nvCxnSpPr>
        <p:spPr>
          <a:xfrm flipV="1">
            <a:off x="7933821" y="3262470"/>
            <a:ext cx="1110021" cy="72664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85E4FC-2D0F-E74A-83B9-AA98B08964FC}"/>
                  </a:ext>
                </a:extLst>
              </p:cNvPr>
              <p:cNvSpPr txBox="1"/>
              <p:nvPr/>
            </p:nvSpPr>
            <p:spPr>
              <a:xfrm>
                <a:off x="8731948" y="4829870"/>
                <a:ext cx="1539396" cy="6914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𝐹𝑜𝑀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sz="2400" b="0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85E4FC-2D0F-E74A-83B9-AA98B0896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1948" y="4829870"/>
                <a:ext cx="1539396" cy="691471"/>
              </a:xfrm>
              <a:prstGeom prst="rect">
                <a:avLst/>
              </a:prstGeom>
              <a:blipFill>
                <a:blip r:embed="rId6"/>
                <a:stretch>
                  <a:fillRect l="-4065" r="-2439" b="-10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>
            <a:extLst>
              <a:ext uri="{FF2B5EF4-FFF2-40B4-BE49-F238E27FC236}">
                <a16:creationId xmlns:a16="http://schemas.microsoft.com/office/drawing/2014/main" id="{BF4E5DEE-93E0-0A46-9C13-55A17D745684}"/>
              </a:ext>
            </a:extLst>
          </p:cNvPr>
          <p:cNvSpPr/>
          <p:nvPr/>
        </p:nvSpPr>
        <p:spPr>
          <a:xfrm>
            <a:off x="5861202" y="5218081"/>
            <a:ext cx="910992" cy="428415"/>
          </a:xfrm>
          <a:prstGeom prst="arc">
            <a:avLst>
              <a:gd name="adj1" fmla="val 16036684"/>
              <a:gd name="adj2" fmla="val 532527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62CA1A59-18E7-0A4B-A4F9-90E554E2FCF2}"/>
              </a:ext>
            </a:extLst>
          </p:cNvPr>
          <p:cNvSpPr/>
          <p:nvPr/>
        </p:nvSpPr>
        <p:spPr>
          <a:xfrm>
            <a:off x="5037537" y="5204795"/>
            <a:ext cx="2561850" cy="824318"/>
          </a:xfrm>
          <a:prstGeom prst="arc">
            <a:avLst>
              <a:gd name="adj1" fmla="val 16036684"/>
              <a:gd name="adj2" fmla="val 5325276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E88D4E-B70D-8A4E-86AE-F3F078B1F57C}"/>
              </a:ext>
            </a:extLst>
          </p:cNvPr>
          <p:cNvSpPr/>
          <p:nvPr/>
        </p:nvSpPr>
        <p:spPr>
          <a:xfrm>
            <a:off x="6740593" y="5336675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venir Book" charset="0"/>
              </a:rPr>
              <a:t>x20</a:t>
            </a:r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E122996-CC76-024C-B9F3-087ABDBE265D}"/>
              </a:ext>
            </a:extLst>
          </p:cNvPr>
          <p:cNvSpPr/>
          <p:nvPr/>
        </p:nvSpPr>
        <p:spPr>
          <a:xfrm>
            <a:off x="7562697" y="5432288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Avenir Book" charset="0"/>
              </a:rPr>
              <a:t>x50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8B163E-EC5F-C249-9072-3682708B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75</a:t>
            </a:fld>
            <a:endParaRPr lang="it-IT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F13325-A822-C543-B0C3-3D90F4E4045D}"/>
              </a:ext>
            </a:extLst>
          </p:cNvPr>
          <p:cNvSpPr/>
          <p:nvPr/>
        </p:nvSpPr>
        <p:spPr>
          <a:xfrm>
            <a:off x="7449264" y="4331428"/>
            <a:ext cx="4272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venir Book" charset="0"/>
              </a:rPr>
              <a:t>Figure-of-</a:t>
            </a:r>
            <a:r>
              <a:rPr lang="it-IT" dirty="0" err="1">
                <a:latin typeface="Avenir Book" charset="0"/>
              </a:rPr>
              <a:t>Merit</a:t>
            </a:r>
            <a:r>
              <a:rPr lang="it-IT" dirty="0">
                <a:latin typeface="Avenir Book" charset="0"/>
              </a:rPr>
              <a:t> ∝ </a:t>
            </a:r>
            <a:r>
              <a:rPr lang="it-IT" dirty="0" err="1">
                <a:latin typeface="Avenir Book" charset="0"/>
              </a:rPr>
              <a:t>Signal</a:t>
            </a:r>
            <a:r>
              <a:rPr lang="it-IT" dirty="0">
                <a:latin typeface="Avenir Book" charset="0"/>
              </a:rPr>
              <a:t>-to-Background </a:t>
            </a:r>
            <a:endParaRPr lang="en-GB" dirty="0"/>
          </a:p>
        </p:txBody>
      </p:sp>
      <p:sp>
        <p:nvSpPr>
          <p:cNvPr id="46" name="Rettangolo 47">
            <a:extLst>
              <a:ext uri="{FF2B5EF4-FFF2-40B4-BE49-F238E27FC236}">
                <a16:creationId xmlns:a16="http://schemas.microsoft.com/office/drawing/2014/main" id="{A5415B29-81A6-B948-BD4D-E949C2729717}"/>
              </a:ext>
            </a:extLst>
          </p:cNvPr>
          <p:cNvSpPr/>
          <p:nvPr/>
        </p:nvSpPr>
        <p:spPr>
          <a:xfrm rot="16200000">
            <a:off x="9042154" y="1837017"/>
            <a:ext cx="35275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*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Thanks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to A.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Glavic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J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.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Stahn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792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8B0AC4-A2C0-8F48-99F8-29602216F242}"/>
              </a:ext>
            </a:extLst>
          </p:cNvPr>
          <p:cNvSpPr txBox="1"/>
          <p:nvPr/>
        </p:nvSpPr>
        <p:spPr>
          <a:xfrm>
            <a:off x="0" y="-3383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venir Roman" panose="02000503020000020003" pitchFamily="2" charset="0"/>
              </a:rPr>
              <a:t>Conclusions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6C2B1C-3BD9-8B4D-8BE4-EF4B0CA1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76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3344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8B0AC4-A2C0-8F48-99F8-29602216F242}"/>
              </a:ext>
            </a:extLst>
          </p:cNvPr>
          <p:cNvSpPr txBox="1"/>
          <p:nvPr/>
        </p:nvSpPr>
        <p:spPr>
          <a:xfrm>
            <a:off x="0" y="-3383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venir Roman" panose="02000503020000020003" pitchFamily="2" charset="0"/>
              </a:rPr>
              <a:t>Conclusions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1E46E-439D-D549-8D2D-E0101A6C94A1}"/>
              </a:ext>
            </a:extLst>
          </p:cNvPr>
          <p:cNvSpPr txBox="1"/>
          <p:nvPr/>
        </p:nvSpPr>
        <p:spPr>
          <a:xfrm>
            <a:off x="712695" y="864648"/>
            <a:ext cx="1054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@ESS  23 Hz/m</a:t>
            </a:r>
            <a:r>
              <a:rPr lang="en-GB" baseline="30000" dirty="0">
                <a:latin typeface="Avenir Roman" panose="02000503020000020003" pitchFamily="2" charset="0"/>
              </a:rPr>
              <a:t>2 </a:t>
            </a:r>
            <a:r>
              <a:rPr lang="en-GB" dirty="0">
                <a:latin typeface="Avenir Roman" panose="02000503020000020003" pitchFamily="2" charset="0"/>
              </a:rPr>
              <a:t>cosmic thermal neutrons and 1 Hz/m</a:t>
            </a:r>
            <a:r>
              <a:rPr lang="en-GB" baseline="30000" dirty="0">
                <a:latin typeface="Avenir Roman" panose="02000503020000020003" pitchFamily="2" charset="0"/>
              </a:rPr>
              <a:t>2 </a:t>
            </a:r>
            <a:r>
              <a:rPr lang="en-GB" dirty="0">
                <a:latin typeface="Avenir Roman" panose="02000503020000020003" pitchFamily="2" charset="0"/>
              </a:rPr>
              <a:t>with shielding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4306E-DE1B-4844-B086-3DB13C6B6908}"/>
              </a:ext>
            </a:extLst>
          </p:cNvPr>
          <p:cNvSpPr txBox="1"/>
          <p:nvPr/>
        </p:nvSpPr>
        <p:spPr>
          <a:xfrm>
            <a:off x="0" y="695371"/>
            <a:ext cx="50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venir Roman" panose="02000503020000020003" pitchFamily="2" charset="0"/>
              </a:rPr>
              <a:t>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9C86A-B17A-B740-9C3B-28FFC977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77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9455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8B0AC4-A2C0-8F48-99F8-29602216F242}"/>
              </a:ext>
            </a:extLst>
          </p:cNvPr>
          <p:cNvSpPr txBox="1"/>
          <p:nvPr/>
        </p:nvSpPr>
        <p:spPr>
          <a:xfrm>
            <a:off x="0" y="-3383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venir Roman" panose="02000503020000020003" pitchFamily="2" charset="0"/>
              </a:rPr>
              <a:t>Conclusions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1E46E-439D-D549-8D2D-E0101A6C94A1}"/>
              </a:ext>
            </a:extLst>
          </p:cNvPr>
          <p:cNvSpPr txBox="1"/>
          <p:nvPr/>
        </p:nvSpPr>
        <p:spPr>
          <a:xfrm>
            <a:off x="712695" y="864648"/>
            <a:ext cx="1054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@ESS  23 Hz/m</a:t>
            </a:r>
            <a:r>
              <a:rPr lang="en-GB" baseline="30000" dirty="0">
                <a:latin typeface="Avenir Roman" panose="02000503020000020003" pitchFamily="2" charset="0"/>
              </a:rPr>
              <a:t>2 </a:t>
            </a:r>
            <a:r>
              <a:rPr lang="en-GB" dirty="0">
                <a:latin typeface="Avenir Roman" panose="02000503020000020003" pitchFamily="2" charset="0"/>
              </a:rPr>
              <a:t>cosmic thermal neutrons and 1 Hz/m</a:t>
            </a:r>
            <a:r>
              <a:rPr lang="en-GB" baseline="30000" dirty="0">
                <a:latin typeface="Avenir Roman" panose="02000503020000020003" pitchFamily="2" charset="0"/>
              </a:rPr>
              <a:t>2 </a:t>
            </a:r>
            <a:r>
              <a:rPr lang="en-GB" dirty="0">
                <a:latin typeface="Avenir Roman" panose="02000503020000020003" pitchFamily="2" charset="0"/>
              </a:rPr>
              <a:t>with shielding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1D6DD-6386-F04E-A85C-D695D2E94EA4}"/>
              </a:ext>
            </a:extLst>
          </p:cNvPr>
          <p:cNvSpPr txBox="1"/>
          <p:nvPr/>
        </p:nvSpPr>
        <p:spPr>
          <a:xfrm>
            <a:off x="600002" y="1983744"/>
            <a:ext cx="1054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Aluminium foil as a detector window reduces x50 the background generated by scattered neutrons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4306E-DE1B-4844-B086-3DB13C6B6908}"/>
              </a:ext>
            </a:extLst>
          </p:cNvPr>
          <p:cNvSpPr txBox="1"/>
          <p:nvPr/>
        </p:nvSpPr>
        <p:spPr>
          <a:xfrm>
            <a:off x="0" y="695371"/>
            <a:ext cx="50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venir Roman" panose="02000503020000020003" pitchFamily="2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5A4EAE-4333-FD4E-A115-D6A40705EE2B}"/>
              </a:ext>
            </a:extLst>
          </p:cNvPr>
          <p:cNvSpPr txBox="1"/>
          <p:nvPr/>
        </p:nvSpPr>
        <p:spPr>
          <a:xfrm>
            <a:off x="0" y="1866345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venir Roman" panose="02000503020000020003" pitchFamily="2" charset="0"/>
              </a:rPr>
              <a:t>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E30E40-8BDD-AB43-AA54-FDF1C2CC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78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5542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9B0301-7701-634B-A486-48D3BC0EF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04852"/>
              </p:ext>
            </p:extLst>
          </p:nvPr>
        </p:nvGraphicFramePr>
        <p:xfrm>
          <a:off x="788416" y="3220003"/>
          <a:ext cx="10833608" cy="2599605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324563">
                  <a:extLst>
                    <a:ext uri="{9D8B030D-6E8A-4147-A177-3AD203B41FA5}">
                      <a16:colId xmlns:a16="http://schemas.microsoft.com/office/drawing/2014/main" val="3969936107"/>
                    </a:ext>
                  </a:extLst>
                </a:gridCol>
                <a:gridCol w="4192607">
                  <a:extLst>
                    <a:ext uri="{9D8B030D-6E8A-4147-A177-3AD203B41FA5}">
                      <a16:colId xmlns:a16="http://schemas.microsoft.com/office/drawing/2014/main" val="1424673145"/>
                    </a:ext>
                  </a:extLst>
                </a:gridCol>
                <a:gridCol w="3316438">
                  <a:extLst>
                    <a:ext uri="{9D8B030D-6E8A-4147-A177-3AD203B41FA5}">
                      <a16:colId xmlns:a16="http://schemas.microsoft.com/office/drawing/2014/main" val="4140371994"/>
                    </a:ext>
                  </a:extLst>
                </a:gridCol>
              </a:tblGrid>
              <a:tr h="4915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>
                          <a:latin typeface="Avenir Roman" panose="02000503020000020003" pitchFamily="2" charset="0"/>
                        </a:rPr>
                        <a:t>Boron-10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Avenir Roman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venir Roman" panose="02000503020000020003" pitchFamily="2" charset="0"/>
                        </a:rPr>
                        <a:t>Helium-3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233359"/>
                  </a:ext>
                </a:extLst>
              </a:tr>
              <a:tr h="55744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Avenir Roman" panose="02000503020000020003" pitchFamily="2" charset="0"/>
                        </a:rPr>
                        <a:t>0.5 – 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venir Roman" panose="02000503020000020003" pitchFamily="2" charset="0"/>
                        </a:rPr>
                        <a:t>Thermal N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Avenir Roman" panose="02000503020000020003" pitchFamily="2" charset="0"/>
                        </a:rPr>
                        <a:t>0.6 - 1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520709"/>
                  </a:ext>
                </a:extLst>
              </a:tr>
              <a:tr h="567567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10</a:t>
                      </a:r>
                      <a:r>
                        <a:rPr lang="en-GB" sz="2800" baseline="30000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venir Roman" panose="02000503020000020003" pitchFamily="2" charset="0"/>
                        </a:rPr>
                        <a:t>Fast neutron sensitivity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venir Roman" panose="02000503020000020003" pitchFamily="2" charset="0"/>
                        </a:rPr>
                        <a:t>(gas dominates)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10</a:t>
                      </a:r>
                      <a:r>
                        <a:rPr lang="en-GB" sz="2800" baseline="30000" dirty="0">
                          <a:solidFill>
                            <a:srgbClr val="FF0000"/>
                          </a:solidFill>
                          <a:latin typeface="Avenir Roman" panose="02000503020000020003" pitchFamily="2" charset="0"/>
                        </a:rPr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285474"/>
                  </a:ext>
                </a:extLst>
              </a:tr>
              <a:tr h="567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Avenir Roman" panose="02000503020000020003" pitchFamily="2" charset="0"/>
                        </a:rPr>
                        <a:t>10</a:t>
                      </a:r>
                      <a:r>
                        <a:rPr lang="en-GB" sz="2800" baseline="30000" dirty="0">
                          <a:latin typeface="Avenir Roman" panose="02000503020000020003" pitchFamily="2" charset="0"/>
                        </a:rPr>
                        <a:t>-6  </a:t>
                      </a:r>
                      <a:r>
                        <a:rPr lang="en-GB" sz="2800" baseline="0" dirty="0">
                          <a:latin typeface="Avenir Roman" panose="02000503020000020003" pitchFamily="2" charset="0"/>
                        </a:rPr>
                        <a:t>- </a:t>
                      </a:r>
                      <a:r>
                        <a:rPr lang="en-GB" sz="2800" dirty="0">
                          <a:latin typeface="Avenir Roman" panose="02000503020000020003" pitchFamily="2" charset="0"/>
                        </a:rPr>
                        <a:t>10</a:t>
                      </a:r>
                      <a:r>
                        <a:rPr lang="en-GB" sz="2800" baseline="30000" dirty="0">
                          <a:latin typeface="Avenir Roman" panose="02000503020000020003" pitchFamily="2" charset="0"/>
                        </a:rPr>
                        <a:t>-9</a:t>
                      </a:r>
                      <a:endParaRPr lang="en-GB" sz="2800" baseline="0" dirty="0">
                        <a:latin typeface="Avenir Roman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venir Roman" panose="02000503020000020003" pitchFamily="2" charset="0"/>
                        </a:rPr>
                        <a:t>Gamma-ray sensitivity</a:t>
                      </a:r>
                    </a:p>
                    <a:p>
                      <a:pPr algn="ctr"/>
                      <a:r>
                        <a:rPr lang="en-GB" sz="1600" dirty="0">
                          <a:latin typeface="Avenir Roman" panose="02000503020000020003" pitchFamily="2" charset="0"/>
                        </a:rPr>
                        <a:t>(solid dominates)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Avenir Roman" panose="02000503020000020003" pitchFamily="2" charset="0"/>
                        </a:rPr>
                        <a:t>10</a:t>
                      </a:r>
                      <a:r>
                        <a:rPr lang="en-GB" sz="2800" baseline="30000" dirty="0">
                          <a:latin typeface="Avenir Roman" panose="02000503020000020003" pitchFamily="2" charset="0"/>
                        </a:rPr>
                        <a:t>-6  </a:t>
                      </a:r>
                      <a:r>
                        <a:rPr lang="en-GB" sz="2800" baseline="0" dirty="0">
                          <a:latin typeface="Avenir Roman" panose="02000503020000020003" pitchFamily="2" charset="0"/>
                        </a:rPr>
                        <a:t>- </a:t>
                      </a:r>
                      <a:r>
                        <a:rPr lang="en-GB" sz="2800" dirty="0">
                          <a:latin typeface="Avenir Roman" panose="02000503020000020003" pitchFamily="2" charset="0"/>
                        </a:rPr>
                        <a:t>10</a:t>
                      </a:r>
                      <a:r>
                        <a:rPr lang="en-GB" sz="2800" baseline="30000" dirty="0">
                          <a:latin typeface="Avenir Roman" panose="02000503020000020003" pitchFamily="2" charset="0"/>
                        </a:rPr>
                        <a:t>-9</a:t>
                      </a:r>
                      <a:endParaRPr lang="en-GB" sz="2800" baseline="0" dirty="0">
                        <a:latin typeface="Avenir Roman" panose="02000503020000020003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aseline="30000" dirty="0">
                        <a:latin typeface="Avenir Roman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85392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B68F92D-5743-E142-8D52-9B43CC0A48C2}"/>
              </a:ext>
            </a:extLst>
          </p:cNvPr>
          <p:cNvSpPr/>
          <p:nvPr/>
        </p:nvSpPr>
        <p:spPr>
          <a:xfrm>
            <a:off x="3498111" y="5974504"/>
            <a:ext cx="5524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Highly affected by a small variation of the threshold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8D6942-5B51-C24E-AE12-AADE1C6C4AB5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654307" y="5575300"/>
            <a:ext cx="843804" cy="5838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9606144-4ADF-A642-A94A-E8B7EF1D927C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9023086" y="5575300"/>
            <a:ext cx="794014" cy="5838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8B0AC4-A2C0-8F48-99F8-29602216F242}"/>
              </a:ext>
            </a:extLst>
          </p:cNvPr>
          <p:cNvSpPr txBox="1"/>
          <p:nvPr/>
        </p:nvSpPr>
        <p:spPr>
          <a:xfrm>
            <a:off x="0" y="-3383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venir Roman" panose="02000503020000020003" pitchFamily="2" charset="0"/>
              </a:rPr>
              <a:t>Conclusions</a:t>
            </a: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1E46E-439D-D549-8D2D-E0101A6C94A1}"/>
              </a:ext>
            </a:extLst>
          </p:cNvPr>
          <p:cNvSpPr txBox="1"/>
          <p:nvPr/>
        </p:nvSpPr>
        <p:spPr>
          <a:xfrm>
            <a:off x="712695" y="864648"/>
            <a:ext cx="1054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@ESS  23 Hz/m</a:t>
            </a:r>
            <a:r>
              <a:rPr lang="en-GB" baseline="30000" dirty="0">
                <a:latin typeface="Avenir Roman" panose="02000503020000020003" pitchFamily="2" charset="0"/>
              </a:rPr>
              <a:t>2 </a:t>
            </a:r>
            <a:r>
              <a:rPr lang="en-GB" dirty="0">
                <a:latin typeface="Avenir Roman" panose="02000503020000020003" pitchFamily="2" charset="0"/>
              </a:rPr>
              <a:t>cosmic thermal neutrons and 1 Hz/m</a:t>
            </a:r>
            <a:r>
              <a:rPr lang="en-GB" baseline="30000" dirty="0">
                <a:latin typeface="Avenir Roman" panose="02000503020000020003" pitchFamily="2" charset="0"/>
              </a:rPr>
              <a:t>2 </a:t>
            </a:r>
            <a:r>
              <a:rPr lang="en-GB" dirty="0">
                <a:latin typeface="Avenir Roman" panose="02000503020000020003" pitchFamily="2" charset="0"/>
              </a:rPr>
              <a:t>with shielding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1D6DD-6386-F04E-A85C-D695D2E94EA4}"/>
              </a:ext>
            </a:extLst>
          </p:cNvPr>
          <p:cNvSpPr txBox="1"/>
          <p:nvPr/>
        </p:nvSpPr>
        <p:spPr>
          <a:xfrm>
            <a:off x="600002" y="1983744"/>
            <a:ext cx="10546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venir Roman" panose="02000503020000020003" pitchFamily="2" charset="0"/>
              </a:rPr>
              <a:t>Aluminium foil as a detector window reduces x50 the background generated by scattered neutrons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34306E-DE1B-4844-B086-3DB13C6B6908}"/>
              </a:ext>
            </a:extLst>
          </p:cNvPr>
          <p:cNvSpPr txBox="1"/>
          <p:nvPr/>
        </p:nvSpPr>
        <p:spPr>
          <a:xfrm>
            <a:off x="0" y="695371"/>
            <a:ext cx="50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venir Roman" panose="02000503020000020003" pitchFamily="2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60F408-8C96-5B45-9175-0B5DACF6B7E5}"/>
              </a:ext>
            </a:extLst>
          </p:cNvPr>
          <p:cNvSpPr txBox="1"/>
          <p:nvPr/>
        </p:nvSpPr>
        <p:spPr>
          <a:xfrm>
            <a:off x="0" y="3171917"/>
            <a:ext cx="50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venir Roman" panose="02000503020000020003" pitchFamily="2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5A4EAE-4333-FD4E-A115-D6A40705EE2B}"/>
              </a:ext>
            </a:extLst>
          </p:cNvPr>
          <p:cNvSpPr txBox="1"/>
          <p:nvPr/>
        </p:nvSpPr>
        <p:spPr>
          <a:xfrm>
            <a:off x="0" y="1866345"/>
            <a:ext cx="54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dirty="0">
                <a:latin typeface="Avenir Roman" panose="02000503020000020003" pitchFamily="2" charset="0"/>
              </a:rPr>
              <a:t>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7E156-5F3E-4949-A75B-BAA33450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79</a:t>
            </a:fld>
            <a:endParaRPr lang="it-I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64222A-FAC0-3A40-AB2A-2B4C0978137D}"/>
              </a:ext>
            </a:extLst>
          </p:cNvPr>
          <p:cNvSpPr txBox="1"/>
          <p:nvPr/>
        </p:nvSpPr>
        <p:spPr>
          <a:xfrm>
            <a:off x="3498111" y="160325"/>
            <a:ext cx="5816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(*results are general and applicable for any facility) </a:t>
            </a:r>
          </a:p>
        </p:txBody>
      </p:sp>
    </p:spTree>
    <p:extLst>
      <p:ext uri="{BB962C8B-B14F-4D97-AF65-F5344CB8AC3E}">
        <p14:creationId xmlns:p14="http://schemas.microsoft.com/office/powerpoint/2010/main" val="427508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cosmic</a:t>
            </a:r>
            <a:r>
              <a:rPr lang="sv-SE" sz="2800" dirty="0">
                <a:latin typeface="Avenir Roman" panose="02000503020000020003" pitchFamily="2" charset="0"/>
              </a:rPr>
              <a:t> neutrons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D13DF-AC5E-AB4B-8D98-1CE824BD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" y="1385858"/>
            <a:ext cx="3506598" cy="48910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7D8C3F-9E02-9B48-BD28-5FF733FB9671}"/>
              </a:ext>
            </a:extLst>
          </p:cNvPr>
          <p:cNvSpPr/>
          <p:nvPr/>
        </p:nvSpPr>
        <p:spPr>
          <a:xfrm>
            <a:off x="419450" y="593135"/>
            <a:ext cx="1155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Avenir Roman" panose="02000503020000020003" pitchFamily="2" charset="0"/>
              </a:rPr>
              <a:t>Neutrons are created by cosmic ray spallation in the high atmosphere</a:t>
            </a:r>
            <a:r>
              <a:rPr lang="sv-SE" dirty="0">
                <a:latin typeface="Avenir Roman" panose="02000503020000020003" pitchFamily="2" charset="0"/>
              </a:rPr>
              <a:t>.</a:t>
            </a:r>
          </a:p>
          <a:p>
            <a:r>
              <a:rPr lang="sv-SE" dirty="0" err="1">
                <a:latin typeface="Avenir Roman" panose="02000503020000020003" pitchFamily="2" charset="0"/>
              </a:rPr>
              <a:t>Energies</a:t>
            </a:r>
            <a:r>
              <a:rPr lang="sv-SE" dirty="0">
                <a:latin typeface="Avenir Roman" panose="02000503020000020003" pitchFamily="2" charset="0"/>
              </a:rPr>
              <a:t> from 10</a:t>
            </a:r>
            <a:r>
              <a:rPr lang="sv-SE" baseline="30000" dirty="0">
                <a:latin typeface="Avenir Roman" panose="02000503020000020003" pitchFamily="2" charset="0"/>
              </a:rPr>
              <a:t>-9</a:t>
            </a:r>
            <a:r>
              <a:rPr lang="sv-SE" dirty="0">
                <a:latin typeface="Avenir Roman" panose="02000503020000020003" pitchFamily="2" charset="0"/>
              </a:rPr>
              <a:t> to 10</a:t>
            </a:r>
            <a:r>
              <a:rPr lang="sv-SE" baseline="30000" dirty="0">
                <a:latin typeface="Avenir Roman" panose="02000503020000020003" pitchFamily="2" charset="0"/>
              </a:rPr>
              <a:t>3</a:t>
            </a:r>
            <a:r>
              <a:rPr lang="sv-SE" dirty="0">
                <a:latin typeface="Avenir Roman" panose="02000503020000020003" pitchFamily="2" charset="0"/>
              </a:rPr>
              <a:t> MeV  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B65D4E-2D5C-234F-955A-11D3D76E96A8}"/>
              </a:ext>
            </a:extLst>
          </p:cNvPr>
          <p:cNvSpPr/>
          <p:nvPr/>
        </p:nvSpPr>
        <p:spPr>
          <a:xfrm>
            <a:off x="6096000" y="590104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v-SE" sz="1200" dirty="0" err="1">
                <a:latin typeface="Avenir Roman" panose="02000503020000020003" pitchFamily="2" charset="0"/>
              </a:rPr>
              <a:t>Physikalisch-Technische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Bundesanstalt</a:t>
            </a:r>
            <a:r>
              <a:rPr lang="sv-SE" sz="1200" dirty="0">
                <a:latin typeface="Avenir Roman" panose="02000503020000020003" pitchFamily="2" charset="0"/>
              </a:rPr>
              <a:t> (PTB) - </a:t>
            </a:r>
            <a:r>
              <a:rPr lang="sv-SE" sz="1200" dirty="0" err="1">
                <a:latin typeface="Avenir Roman" panose="02000503020000020003" pitchFamily="2" charset="0"/>
              </a:rPr>
              <a:t>Measurements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Neutron </a:t>
            </a:r>
            <a:r>
              <a:rPr lang="sv-SE" sz="1200" dirty="0" err="1">
                <a:latin typeface="Avenir Roman" panose="02000503020000020003" pitchFamily="2" charset="0"/>
              </a:rPr>
              <a:t>Spectra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Induced</a:t>
            </a:r>
            <a:r>
              <a:rPr lang="sv-SE" sz="1200" dirty="0">
                <a:latin typeface="Avenir Roman" panose="02000503020000020003" pitchFamily="2" charset="0"/>
              </a:rPr>
              <a:t> by Cosmic </a:t>
            </a:r>
            <a:r>
              <a:rPr lang="sv-SE" sz="1200" dirty="0" err="1">
                <a:latin typeface="Avenir Roman" panose="02000503020000020003" pitchFamily="2" charset="0"/>
              </a:rPr>
              <a:t>Radiation</a:t>
            </a:r>
            <a:r>
              <a:rPr lang="sv-SE" sz="1200" dirty="0">
                <a:latin typeface="Avenir Roman" panose="02000503020000020003" pitchFamily="2" charset="0"/>
              </a:rPr>
              <a:t> at </a:t>
            </a:r>
            <a:r>
              <a:rPr lang="sv-SE" sz="1200" dirty="0" err="1">
                <a:latin typeface="Avenir Roman" panose="02000503020000020003" pitchFamily="2" charset="0"/>
              </a:rPr>
              <a:t>Altitudes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85m, 1195m and 2650m (2010)</a:t>
            </a:r>
            <a:endParaRPr lang="sv-SE" sz="1200" dirty="0">
              <a:effectLst/>
              <a:latin typeface="Avenir Roman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1B6747-1EA5-1A46-9F50-7334EB962E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635693" y="2077403"/>
            <a:ext cx="5335397" cy="36666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AC558-721C-6E4F-8D2B-CA8DBD8A42E5}"/>
              </a:ext>
            </a:extLst>
          </p:cNvPr>
          <p:cNvSpPr/>
          <p:nvPr/>
        </p:nvSpPr>
        <p:spPr>
          <a:xfrm>
            <a:off x="9776691" y="438951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Helvetica" pitchFamily="2" charset="0"/>
              </a:rPr>
              <a:t>85m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0854F9-6913-D141-9336-652554327370}"/>
              </a:ext>
            </a:extLst>
          </p:cNvPr>
          <p:cNvSpPr/>
          <p:nvPr/>
        </p:nvSpPr>
        <p:spPr>
          <a:xfrm>
            <a:off x="10410198" y="3604684"/>
            <a:ext cx="872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599D55"/>
                </a:solidFill>
                <a:latin typeface="Helvetica" pitchFamily="2" charset="0"/>
              </a:rPr>
              <a:t>1195m</a:t>
            </a:r>
            <a:endParaRPr lang="en-GB" dirty="0">
              <a:solidFill>
                <a:srgbClr val="599D55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F38C8-0C15-E74E-A0E5-9C260577B2F4}"/>
              </a:ext>
            </a:extLst>
          </p:cNvPr>
          <p:cNvSpPr/>
          <p:nvPr/>
        </p:nvSpPr>
        <p:spPr>
          <a:xfrm>
            <a:off x="10477310" y="259926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2650m</a:t>
            </a:r>
            <a:endParaRPr lang="en-GB" dirty="0">
              <a:solidFill>
                <a:srgbClr val="0B24FB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9F8867-5D11-D540-AA1B-7BEF299E39E9}"/>
              </a:ext>
            </a:extLst>
          </p:cNvPr>
          <p:cNvSpPr/>
          <p:nvPr/>
        </p:nvSpPr>
        <p:spPr>
          <a:xfrm>
            <a:off x="3791284" y="3534448"/>
            <a:ext cx="2483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 err="1">
                <a:latin typeface="Avenir Roman" panose="02000503020000020003" pitchFamily="2" charset="0"/>
              </a:rPr>
              <a:t>Measured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with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Bonner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spheres</a:t>
            </a:r>
            <a:r>
              <a:rPr lang="sv-SE" sz="1600" dirty="0">
                <a:latin typeface="Avenir Roman" panose="02000503020000020003" pitchFamily="2" charset="0"/>
              </a:rPr>
              <a:t> in the </a:t>
            </a:r>
            <a:r>
              <a:rPr lang="sv-SE" sz="1600" dirty="0" err="1">
                <a:latin typeface="Avenir Roman" panose="02000503020000020003" pitchFamily="2" charset="0"/>
              </a:rPr>
              <a:t>whole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eneregy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spectrum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endParaRPr lang="sv-SE" sz="1600" dirty="0">
              <a:effectLst/>
              <a:latin typeface="Avenir Roman" panose="02000503020000020003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9611A6-40B7-1B45-8117-209BC2103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875" y="1401577"/>
            <a:ext cx="3156651" cy="213287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E503368-B9CA-E442-8D24-71AC20B40C8E}"/>
              </a:ext>
            </a:extLst>
          </p:cNvPr>
          <p:cNvSpPr/>
          <p:nvPr/>
        </p:nvSpPr>
        <p:spPr>
          <a:xfrm>
            <a:off x="3447875" y="316511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2650m</a:t>
            </a:r>
            <a:endParaRPr lang="en-GB" dirty="0">
              <a:solidFill>
                <a:srgbClr val="0B24F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9C53DD-9509-F24F-A0AD-D463358C9647}"/>
              </a:ext>
            </a:extLst>
          </p:cNvPr>
          <p:cNvSpPr/>
          <p:nvPr/>
        </p:nvSpPr>
        <p:spPr>
          <a:xfrm rot="16200000">
            <a:off x="5532232" y="2501262"/>
            <a:ext cx="2483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venir Roman" panose="02000503020000020003" pitchFamily="2" charset="0"/>
              </a:rPr>
              <a:t>Neutron flux</a:t>
            </a:r>
            <a:endParaRPr lang="sv-SE" sz="1600" dirty="0">
              <a:effectLst/>
              <a:latin typeface="Avenir Roman" panose="02000503020000020003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018B06-DF47-E54F-91AD-E71DFD5EECEA}"/>
              </a:ext>
            </a:extLst>
          </p:cNvPr>
          <p:cNvSpPr/>
          <p:nvPr/>
        </p:nvSpPr>
        <p:spPr>
          <a:xfrm>
            <a:off x="10751436" y="1874152"/>
            <a:ext cx="76194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FF0000"/>
                </a:solidFill>
                <a:effectLst/>
                <a:latin typeface="Helvetica" pitchFamily="2" charset="0"/>
              </a:rPr>
              <a:t>FAST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03C434-BBC5-F748-B8A4-59D862AB6ED6}"/>
              </a:ext>
            </a:extLst>
          </p:cNvPr>
          <p:cNvSpPr/>
          <p:nvPr/>
        </p:nvSpPr>
        <p:spPr>
          <a:xfrm>
            <a:off x="7399090" y="2256639"/>
            <a:ext cx="2172749" cy="71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42D7DB-1542-8442-B58D-D06D46C59D01}"/>
              </a:ext>
            </a:extLst>
          </p:cNvPr>
          <p:cNvSpPr/>
          <p:nvPr/>
        </p:nvSpPr>
        <p:spPr>
          <a:xfrm>
            <a:off x="7490295" y="5397719"/>
            <a:ext cx="91563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latin typeface="Helvetica" pitchFamily="2" charset="0"/>
              </a:rPr>
              <a:t>25meV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1F969-D76F-7946-9087-A7BBEC93F762}"/>
              </a:ext>
            </a:extLst>
          </p:cNvPr>
          <p:cNvSpPr/>
          <p:nvPr/>
        </p:nvSpPr>
        <p:spPr>
          <a:xfrm>
            <a:off x="10658664" y="5374760"/>
            <a:ext cx="124906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latin typeface="Helvetica" pitchFamily="2" charset="0"/>
              </a:rPr>
              <a:t>1-100MeV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5C8B288-0A73-7749-AF17-AA41311FB0E2}"/>
              </a:ext>
            </a:extLst>
          </p:cNvPr>
          <p:cNvSpPr/>
          <p:nvPr/>
        </p:nvSpPr>
        <p:spPr>
          <a:xfrm>
            <a:off x="9395133" y="359111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Helvetica" pitchFamily="2" charset="0"/>
              </a:rPr>
              <a:t>elevation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740447-0E4B-7146-9358-7FEF4580873F}"/>
              </a:ext>
            </a:extLst>
          </p:cNvPr>
          <p:cNvSpPr/>
          <p:nvPr/>
        </p:nvSpPr>
        <p:spPr>
          <a:xfrm>
            <a:off x="7304347" y="3309874"/>
            <a:ext cx="128753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FF0000"/>
                </a:solidFill>
                <a:latin typeface="Helvetica" pitchFamily="2" charset="0"/>
              </a:rPr>
              <a:t>THERMAL</a:t>
            </a:r>
            <a:endParaRPr lang="sv-SE" dirty="0">
              <a:solidFill>
                <a:srgbClr val="FF0000"/>
              </a:solidFill>
              <a:effectLst/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1A7DB-CC27-984E-B263-C86EF6EB5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5461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66D1D7-B06C-B14F-B7B1-45AFB0D0667E}"/>
              </a:ext>
            </a:extLst>
          </p:cNvPr>
          <p:cNvSpPr/>
          <p:nvPr/>
        </p:nvSpPr>
        <p:spPr>
          <a:xfrm>
            <a:off x="76459" y="434017"/>
            <a:ext cx="12048268" cy="1261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29D925"/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Gamma-ray sensitivity</a:t>
            </a:r>
          </a:p>
          <a:p>
            <a:endParaRPr lang="en-US" sz="1200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venir Roman" panose="02000503020000020003" pitchFamily="2" charset="0"/>
              </a:rPr>
              <a:t>A. </a:t>
            </a:r>
            <a:r>
              <a:rPr lang="sv-SE" sz="1200" dirty="0" err="1">
                <a:latin typeface="Avenir Roman" panose="02000503020000020003" pitchFamily="2" charset="0"/>
              </a:rPr>
              <a:t>Khaplanov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en-US" sz="1200" dirty="0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et al.</a:t>
            </a:r>
            <a:r>
              <a:rPr lang="sv-SE" sz="1200" dirty="0">
                <a:latin typeface="Avenir Roman" panose="02000503020000020003" pitchFamily="2" charset="0"/>
              </a:rPr>
              <a:t>, </a:t>
            </a:r>
            <a:r>
              <a:rPr lang="sv-SE" sz="1200" dirty="0" err="1">
                <a:latin typeface="Avenir Roman" panose="02000503020000020003" pitchFamily="2" charset="0"/>
              </a:rPr>
              <a:t>Investigation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gamma-</a:t>
            </a:r>
            <a:r>
              <a:rPr lang="sv-SE" sz="1200" dirty="0" err="1">
                <a:latin typeface="Avenir Roman" panose="02000503020000020003" pitchFamily="2" charset="0"/>
              </a:rPr>
              <a:t>ray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sensitivity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neutron </a:t>
            </a:r>
            <a:r>
              <a:rPr lang="sv-SE" sz="1200" dirty="0" err="1">
                <a:latin typeface="Avenir Roman" panose="02000503020000020003" pitchFamily="2" charset="0"/>
              </a:rPr>
              <a:t>detectors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based</a:t>
            </a:r>
            <a:r>
              <a:rPr lang="sv-SE" sz="1200" dirty="0">
                <a:latin typeface="Avenir Roman" panose="02000503020000020003" pitchFamily="2" charset="0"/>
              </a:rPr>
              <a:t> on </a:t>
            </a:r>
            <a:r>
              <a:rPr lang="sv-SE" sz="1200" dirty="0" err="1">
                <a:latin typeface="Avenir Roman" panose="02000503020000020003" pitchFamily="2" charset="0"/>
              </a:rPr>
              <a:t>thin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converter</a:t>
            </a:r>
            <a:r>
              <a:rPr lang="sv-SE" sz="1200" dirty="0">
                <a:latin typeface="Avenir Roman" panose="02000503020000020003" pitchFamily="2" charset="0"/>
              </a:rPr>
              <a:t> films, JINST 8 P10025 (2013) (</a:t>
            </a:r>
            <a:r>
              <a:rPr lang="sv-SE" sz="1200" dirty="0" err="1">
                <a:latin typeface="Avenir Roman" panose="02000503020000020003" pitchFamily="2" charset="0"/>
              </a:rPr>
              <a:t>arxiv</a:t>
            </a:r>
            <a:r>
              <a:rPr lang="sv-SE" sz="1200" dirty="0">
                <a:latin typeface="Avenir Roman" panose="02000503020000020003" pitchFamily="2" charset="0"/>
              </a:rPr>
              <a:t>: 1306:6247) </a:t>
            </a:r>
            <a:endParaRPr lang="sv-SE" sz="1200" dirty="0">
              <a:latin typeface="Avenir Roman" panose="02000503020000020003" pitchFamily="2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F. </a:t>
            </a:r>
            <a:r>
              <a:rPr lang="en-US" sz="1200" dirty="0" err="1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Piscitelli</a:t>
            </a:r>
            <a:r>
              <a:rPr lang="en-US" sz="1200" dirty="0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 et al., The Multi-Blade Boron-10-based Neutron Detector for high intensity Neutron Reflectometry at ESS, JINST 12 P03013 (2017) (</a:t>
            </a:r>
            <a:r>
              <a:rPr lang="sv-SE" sz="1200" dirty="0" err="1"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200" dirty="0"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200" dirty="0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1701.07623)</a:t>
            </a:r>
          </a:p>
          <a:p>
            <a:endParaRPr lang="en-US" sz="1200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9" name="Rectangle 28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Picture 29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32" name="Picture 31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3D73AAB-C9DE-4A40-B282-7708A3D249AD}"/>
              </a:ext>
            </a:extLst>
          </p:cNvPr>
          <p:cNvSpPr/>
          <p:nvPr/>
        </p:nvSpPr>
        <p:spPr>
          <a:xfrm>
            <a:off x="0" y="6380"/>
            <a:ext cx="1312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References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730D22-B50E-C94C-87A0-1808077035C9}"/>
              </a:ext>
            </a:extLst>
          </p:cNvPr>
          <p:cNvSpPr/>
          <p:nvPr/>
        </p:nvSpPr>
        <p:spPr>
          <a:xfrm>
            <a:off x="76459" y="1754206"/>
            <a:ext cx="12048268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FF0000"/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Fast neutron sensitivity</a:t>
            </a:r>
          </a:p>
          <a:p>
            <a:endParaRPr lang="en-US" sz="1200" dirty="0">
              <a:latin typeface="Avenir Roman" panose="02000503020000020003" pitchFamily="2" charset="0"/>
              <a:ea typeface="Avenir Book" charset="0"/>
              <a:cs typeface="Avenir Book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venir Roman" panose="02000503020000020003" pitchFamily="2" charset="0"/>
              </a:rPr>
              <a:t>F. </a:t>
            </a:r>
            <a:r>
              <a:rPr lang="sv-SE" sz="1200" dirty="0" err="1">
                <a:latin typeface="Avenir Roman" panose="02000503020000020003" pitchFamily="2" charset="0"/>
              </a:rPr>
              <a:t>Piscitelli</a:t>
            </a:r>
            <a:r>
              <a:rPr lang="sv-SE" sz="1200" dirty="0">
                <a:latin typeface="Avenir Roman" panose="02000503020000020003" pitchFamily="2" charset="0"/>
              </a:rPr>
              <a:t> et al., </a:t>
            </a:r>
            <a:r>
              <a:rPr lang="sv-SE" sz="1200" dirty="0" err="1">
                <a:latin typeface="Avenir Roman" panose="02000503020000020003" pitchFamily="2" charset="0"/>
              </a:rPr>
              <a:t>Verification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He-3 proportional </a:t>
            </a:r>
            <a:r>
              <a:rPr lang="sv-SE" sz="1200" dirty="0" err="1">
                <a:latin typeface="Avenir Roman" panose="02000503020000020003" pitchFamily="2" charset="0"/>
              </a:rPr>
              <a:t>counters</a:t>
            </a:r>
            <a:r>
              <a:rPr lang="sv-SE" sz="1200" dirty="0">
                <a:latin typeface="Avenir Roman" panose="02000503020000020003" pitchFamily="2" charset="0"/>
              </a:rPr>
              <a:t> fast neutron </a:t>
            </a:r>
            <a:r>
              <a:rPr lang="sv-SE" sz="1200" dirty="0" err="1">
                <a:latin typeface="Avenir Roman" panose="02000503020000020003" pitchFamily="2" charset="0"/>
              </a:rPr>
              <a:t>sensitivity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through</a:t>
            </a:r>
            <a:r>
              <a:rPr lang="sv-SE" sz="1200" dirty="0">
                <a:latin typeface="Avenir Roman" panose="02000503020000020003" pitchFamily="2" charset="0"/>
              </a:rPr>
              <a:t> a </a:t>
            </a:r>
            <a:r>
              <a:rPr lang="sv-SE" sz="1200" dirty="0" err="1">
                <a:latin typeface="Avenir Roman" panose="02000503020000020003" pitchFamily="2" charset="0"/>
              </a:rPr>
              <a:t>comparison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with</a:t>
            </a:r>
            <a:r>
              <a:rPr lang="sv-SE" sz="1200" dirty="0">
                <a:latin typeface="Avenir Roman" panose="02000503020000020003" pitchFamily="2" charset="0"/>
              </a:rPr>
              <a:t> He-4 </a:t>
            </a:r>
            <a:r>
              <a:rPr lang="sv-SE" sz="1200" dirty="0" err="1">
                <a:latin typeface="Avenir Roman" panose="02000503020000020003" pitchFamily="2" charset="0"/>
              </a:rPr>
              <a:t>detectors</a:t>
            </a:r>
            <a:r>
              <a:rPr lang="sv-SE" sz="1200" dirty="0">
                <a:latin typeface="Avenir Roman" panose="02000503020000020003" pitchFamily="2" charset="0"/>
              </a:rPr>
              <a:t>, </a:t>
            </a:r>
            <a:r>
              <a:rPr lang="sv-SE" sz="1200" dirty="0" err="1">
                <a:latin typeface="Avenir Roman" panose="02000503020000020003" pitchFamily="2" charset="0"/>
              </a:rPr>
              <a:t>sub</a:t>
            </a:r>
            <a:r>
              <a:rPr lang="sv-SE" sz="1200" dirty="0">
                <a:latin typeface="Avenir Roman" panose="02000503020000020003" pitchFamily="2" charset="0"/>
              </a:rPr>
              <a:t>. to EPJ Plus (2020) </a:t>
            </a:r>
            <a:r>
              <a:rPr lang="en-US" sz="1200" dirty="0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(</a:t>
            </a:r>
            <a:r>
              <a:rPr lang="sv-SE" sz="1200" dirty="0" err="1"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200" dirty="0"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200" dirty="0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2002.08153)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venir Roman" panose="02000503020000020003" pitchFamily="2" charset="0"/>
              </a:rPr>
              <a:t>G. Mauri et al., Fast neutron </a:t>
            </a:r>
            <a:r>
              <a:rPr lang="sv-SE" sz="1200" dirty="0" err="1">
                <a:latin typeface="Avenir Roman" panose="02000503020000020003" pitchFamily="2" charset="0"/>
              </a:rPr>
              <a:t>sensitivity</a:t>
            </a:r>
            <a:r>
              <a:rPr lang="sv-SE" sz="1200" dirty="0">
                <a:latin typeface="Avenir Roman" panose="02000503020000020003" pitchFamily="2" charset="0"/>
              </a:rPr>
              <a:t> for 3He </a:t>
            </a:r>
            <a:r>
              <a:rPr lang="sv-SE" sz="1200" dirty="0" err="1">
                <a:latin typeface="Avenir Roman" panose="02000503020000020003" pitchFamily="2" charset="0"/>
              </a:rPr>
              <a:t>detectors</a:t>
            </a:r>
            <a:r>
              <a:rPr lang="sv-SE" sz="1200" dirty="0">
                <a:latin typeface="Avenir Roman" panose="02000503020000020003" pitchFamily="2" charset="0"/>
              </a:rPr>
              <a:t> and </a:t>
            </a:r>
            <a:r>
              <a:rPr lang="sv-SE" sz="1200" dirty="0" err="1">
                <a:latin typeface="Avenir Roman" panose="02000503020000020003" pitchFamily="2" charset="0"/>
              </a:rPr>
              <a:t>comparison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with</a:t>
            </a:r>
            <a:r>
              <a:rPr lang="sv-SE" sz="1200" dirty="0">
                <a:latin typeface="Avenir Roman" panose="02000503020000020003" pitchFamily="2" charset="0"/>
              </a:rPr>
              <a:t> Boron-10 </a:t>
            </a:r>
            <a:r>
              <a:rPr lang="sv-SE" sz="1200" dirty="0" err="1">
                <a:latin typeface="Avenir Roman" panose="02000503020000020003" pitchFamily="2" charset="0"/>
              </a:rPr>
              <a:t>based</a:t>
            </a:r>
            <a:r>
              <a:rPr lang="sv-SE" sz="1200" dirty="0">
                <a:latin typeface="Avenir Roman" panose="02000503020000020003" pitchFamily="2" charset="0"/>
              </a:rPr>
              <a:t> neutron </a:t>
            </a:r>
            <a:r>
              <a:rPr lang="sv-SE" sz="1200" dirty="0" err="1">
                <a:latin typeface="Avenir Roman" panose="02000503020000020003" pitchFamily="2" charset="0"/>
              </a:rPr>
              <a:t>detectors</a:t>
            </a:r>
            <a:r>
              <a:rPr lang="sv-SE" sz="1200" dirty="0">
                <a:latin typeface="Avenir Roman" panose="02000503020000020003" pitchFamily="2" charset="0"/>
              </a:rPr>
              <a:t>, EPJ TI 6, no. 1, p. 3, (2019) (</a:t>
            </a:r>
            <a:r>
              <a:rPr lang="sv-SE" sz="1200" dirty="0" err="1">
                <a:latin typeface="Avenir Roman" panose="02000503020000020003" pitchFamily="2" charset="0"/>
              </a:rPr>
              <a:t>arxiv</a:t>
            </a:r>
            <a:r>
              <a:rPr lang="sv-SE" sz="1200" dirty="0">
                <a:latin typeface="Avenir Roman" panose="02000503020000020003" pitchFamily="2" charset="0"/>
              </a:rPr>
              <a:t>: 1902:09870)</a:t>
            </a:r>
            <a:endParaRPr lang="en-US" sz="1200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G. Mauri et al., Fast neutron sensitivity of neutron detectors based on Boron-10 converter layers, JINST 13 P03004 (2018) (</a:t>
            </a:r>
            <a:r>
              <a:rPr lang="sv-SE" sz="1200" dirty="0" err="1">
                <a:latin typeface="Avenir Roman" panose="02000503020000020003" pitchFamily="2" charset="0"/>
                <a:cs typeface="Arial" panose="020B0604020202020204" pitchFamily="34" charset="0"/>
              </a:rPr>
              <a:t>arxiv</a:t>
            </a:r>
            <a:r>
              <a:rPr lang="sv-SE" sz="1200" dirty="0">
                <a:latin typeface="Avenir Roman" panose="02000503020000020003" pitchFamily="2" charset="0"/>
                <a:cs typeface="Arial" panose="020B0604020202020204" pitchFamily="34" charset="0"/>
              </a:rPr>
              <a:t>: </a:t>
            </a:r>
            <a:r>
              <a:rPr lang="en-US" sz="1200" dirty="0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1712.05614)</a:t>
            </a:r>
          </a:p>
          <a:p>
            <a:endParaRPr lang="en-US" sz="1200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196D02-924E-B64A-8962-E67CC770D695}"/>
              </a:ext>
            </a:extLst>
          </p:cNvPr>
          <p:cNvSpPr/>
          <p:nvPr/>
        </p:nvSpPr>
        <p:spPr>
          <a:xfrm>
            <a:off x="76458" y="3460261"/>
            <a:ext cx="12048269" cy="2739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  <a:ea typeface="Avenir Book" charset="0"/>
                <a:cs typeface="Avenir Book" charset="0"/>
              </a:rPr>
              <a:t>Scattered Neutron Background</a:t>
            </a:r>
          </a:p>
          <a:p>
            <a:endParaRPr lang="en-US" sz="1200" dirty="0">
              <a:latin typeface="Avenir Roman" panose="02000503020000020003" pitchFamily="2" charset="0"/>
              <a:ea typeface="Avenir Book" charset="0"/>
              <a:cs typeface="Avenir Book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venir Roman" panose="02000503020000020003" pitchFamily="2" charset="0"/>
              </a:rPr>
              <a:t>G. Mauri et al., The Multi-</a:t>
            </a:r>
            <a:r>
              <a:rPr lang="sv-SE" sz="1200" dirty="0" err="1">
                <a:latin typeface="Avenir Roman" panose="02000503020000020003" pitchFamily="2" charset="0"/>
              </a:rPr>
              <a:t>Blade</a:t>
            </a:r>
            <a:r>
              <a:rPr lang="sv-SE" sz="1200" dirty="0">
                <a:latin typeface="Avenir Roman" panose="02000503020000020003" pitchFamily="2" charset="0"/>
              </a:rPr>
              <a:t> Boron-10-based neutron </a:t>
            </a:r>
            <a:r>
              <a:rPr lang="sv-SE" sz="1200" dirty="0" err="1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performance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using</a:t>
            </a:r>
            <a:r>
              <a:rPr lang="sv-SE" sz="1200" dirty="0">
                <a:latin typeface="Avenir Roman" panose="02000503020000020003" pitchFamily="2" charset="0"/>
              </a:rPr>
              <a:t> a </a:t>
            </a:r>
            <a:r>
              <a:rPr lang="sv-SE" sz="1200" dirty="0" err="1">
                <a:latin typeface="Avenir Roman" panose="02000503020000020003" pitchFamily="2" charset="0"/>
              </a:rPr>
              <a:t>focusing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reflectometer</a:t>
            </a:r>
            <a:r>
              <a:rPr lang="sv-SE" sz="1200" dirty="0">
                <a:latin typeface="Avenir Roman" panose="02000503020000020003" pitchFamily="2" charset="0"/>
              </a:rPr>
              <a:t>, </a:t>
            </a:r>
            <a:r>
              <a:rPr lang="sv-SE" sz="1200" dirty="0" err="1">
                <a:latin typeface="Avenir Roman" panose="02000503020000020003" pitchFamily="2" charset="0"/>
              </a:rPr>
              <a:t>Accepted</a:t>
            </a:r>
            <a:r>
              <a:rPr lang="sv-SE" sz="1200" dirty="0">
                <a:latin typeface="Avenir Roman" panose="02000503020000020003" pitchFamily="2" charset="0"/>
              </a:rPr>
              <a:t> for </a:t>
            </a:r>
            <a:r>
              <a:rPr lang="sv-SE" sz="1200" dirty="0" err="1">
                <a:latin typeface="Avenir Roman" panose="02000503020000020003" pitchFamily="2" charset="0"/>
              </a:rPr>
              <a:t>publ</a:t>
            </a:r>
            <a:r>
              <a:rPr lang="sv-SE" sz="1200" dirty="0">
                <a:latin typeface="Avenir Roman" panose="02000503020000020003" pitchFamily="2" charset="0"/>
              </a:rPr>
              <a:t>. in JINST (2020) (</a:t>
            </a:r>
            <a:r>
              <a:rPr lang="sv-SE" sz="1200" dirty="0" err="1">
                <a:latin typeface="Avenir Roman" panose="02000503020000020003" pitchFamily="2" charset="0"/>
              </a:rPr>
              <a:t>arxiv</a:t>
            </a:r>
            <a:r>
              <a:rPr lang="sv-SE" sz="1200" dirty="0">
                <a:latin typeface="Avenir Roman" panose="02000503020000020003" pitchFamily="2" charset="0"/>
              </a:rPr>
              <a:t>: 2001:02965).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F. </a:t>
            </a:r>
            <a:r>
              <a:rPr lang="en-US" sz="1200" dirty="0" err="1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Piscitelli</a:t>
            </a:r>
            <a:r>
              <a:rPr lang="en-US" sz="1200" dirty="0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 et al., </a:t>
            </a:r>
            <a:r>
              <a:rPr lang="sv-SE" sz="1200" dirty="0" err="1">
                <a:latin typeface="Avenir Roman" panose="02000503020000020003" pitchFamily="2" charset="0"/>
                <a:cs typeface="Arial" panose="020B0604020202020204" pitchFamily="34" charset="0"/>
              </a:rPr>
              <a:t>Characterization</a:t>
            </a:r>
            <a:r>
              <a:rPr lang="sv-SE" sz="1200" dirty="0">
                <a:latin typeface="Avenir Roman" panose="02000503020000020003" pitchFamily="2" charset="0"/>
                <a:cs typeface="Arial" panose="020B0604020202020204" pitchFamily="34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  <a:cs typeface="Arial" panose="020B0604020202020204" pitchFamily="34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  <a:cs typeface="Arial" panose="020B0604020202020204" pitchFamily="34" charset="0"/>
              </a:rPr>
              <a:t> the Multi-</a:t>
            </a:r>
            <a:r>
              <a:rPr lang="sv-SE" sz="1200" dirty="0" err="1">
                <a:latin typeface="Avenir Roman" panose="02000503020000020003" pitchFamily="2" charset="0"/>
                <a:cs typeface="Arial" panose="020B0604020202020204" pitchFamily="34" charset="0"/>
              </a:rPr>
              <a:t>Blade</a:t>
            </a:r>
            <a:r>
              <a:rPr lang="sv-SE" sz="1200" dirty="0">
                <a:latin typeface="Avenir Roman" panose="02000503020000020003" pitchFamily="2" charset="0"/>
                <a:cs typeface="Arial" panose="020B0604020202020204" pitchFamily="34" charset="0"/>
              </a:rPr>
              <a:t> 10B-based </a:t>
            </a:r>
            <a:r>
              <a:rPr lang="sv-SE" sz="1200" dirty="0" err="1">
                <a:latin typeface="Avenir Roman" panose="02000503020000020003" pitchFamily="2" charset="0"/>
                <a:cs typeface="Arial" panose="020B0604020202020204" pitchFamily="34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  <a:cs typeface="Arial" panose="020B0604020202020204" pitchFamily="34" charset="0"/>
              </a:rPr>
              <a:t> at the CRISP </a:t>
            </a:r>
            <a:r>
              <a:rPr lang="sv-SE" sz="1200" dirty="0" err="1">
                <a:latin typeface="Avenir Roman" panose="02000503020000020003" pitchFamily="2" charset="0"/>
                <a:cs typeface="Arial" panose="020B0604020202020204" pitchFamily="34" charset="0"/>
              </a:rPr>
              <a:t>reflectometer</a:t>
            </a:r>
            <a:r>
              <a:rPr lang="sv-SE" sz="1200" dirty="0">
                <a:latin typeface="Avenir Roman" panose="02000503020000020003" pitchFamily="2" charset="0"/>
                <a:cs typeface="Arial" panose="020B0604020202020204" pitchFamily="34" charset="0"/>
              </a:rPr>
              <a:t> at ISIS</a:t>
            </a:r>
            <a:r>
              <a:rPr lang="en-US" sz="1200" dirty="0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, JINST 13 P05009 (2018) (</a:t>
            </a:r>
            <a:r>
              <a:rPr lang="en-US" sz="1200" dirty="0" err="1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arxiv</a:t>
            </a:r>
            <a:r>
              <a:rPr lang="en-US" sz="1200" dirty="0">
                <a:latin typeface="Avenir Roman" panose="02000503020000020003" pitchFamily="2" charset="0"/>
                <a:ea typeface="Avenir Book" charset="0"/>
                <a:cs typeface="Arial" panose="020B0604020202020204" pitchFamily="34" charset="0"/>
              </a:rPr>
              <a:t>: 1803.09589)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venir Roman" panose="02000503020000020003" pitchFamily="2" charset="0"/>
              <a:ea typeface="Avenir Book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venir Roman" panose="02000503020000020003" pitchFamily="2" charset="0"/>
              </a:rPr>
              <a:t>G. </a:t>
            </a:r>
            <a:r>
              <a:rPr lang="sv-SE" sz="1200" dirty="0" err="1">
                <a:latin typeface="Avenir Roman" panose="02000503020000020003" pitchFamily="2" charset="0"/>
              </a:rPr>
              <a:t>Galgoczi</a:t>
            </a:r>
            <a:r>
              <a:rPr lang="sv-SE" sz="1200" dirty="0">
                <a:latin typeface="Avenir Roman" panose="02000503020000020003" pitchFamily="2" charset="0"/>
              </a:rPr>
              <a:t> et al., </a:t>
            </a:r>
            <a:r>
              <a:rPr lang="sv-SE" sz="1200" dirty="0" err="1">
                <a:latin typeface="Avenir Roman" panose="02000503020000020003" pitchFamily="2" charset="0"/>
              </a:rPr>
              <a:t>Investigation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neutron </a:t>
            </a:r>
            <a:r>
              <a:rPr lang="sv-SE" sz="1200" dirty="0" err="1">
                <a:latin typeface="Avenir Roman" panose="02000503020000020003" pitchFamily="2" charset="0"/>
              </a:rPr>
              <a:t>scattering</a:t>
            </a:r>
            <a:r>
              <a:rPr lang="sv-SE" sz="1200" dirty="0">
                <a:latin typeface="Avenir Roman" panose="02000503020000020003" pitchFamily="2" charset="0"/>
              </a:rPr>
              <a:t> in the Multi-</a:t>
            </a:r>
            <a:r>
              <a:rPr lang="sv-SE" sz="1200" dirty="0" err="1">
                <a:latin typeface="Avenir Roman" panose="02000503020000020003" pitchFamily="2" charset="0"/>
              </a:rPr>
              <a:t>Blade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with</a:t>
            </a:r>
            <a:r>
              <a:rPr lang="sv-SE" sz="1200" dirty="0">
                <a:latin typeface="Avenir Roman" panose="02000503020000020003" pitchFamily="2" charset="0"/>
              </a:rPr>
              <a:t> GEANT4 simulations, JINST 13 P12031 (2018) (</a:t>
            </a:r>
            <a:r>
              <a:rPr lang="sv-SE" sz="1200" dirty="0" err="1">
                <a:latin typeface="Avenir Roman" panose="02000503020000020003" pitchFamily="2" charset="0"/>
              </a:rPr>
              <a:t>arxiv</a:t>
            </a:r>
            <a:r>
              <a:rPr lang="sv-SE" sz="1200" dirty="0">
                <a:latin typeface="Avenir Roman" panose="02000503020000020003" pitchFamily="2" charset="0"/>
              </a:rPr>
              <a:t>: 1810:06241)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latin typeface="Avenir Roman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venir Roman" panose="02000503020000020003" pitchFamily="2" charset="0"/>
              </a:rPr>
              <a:t>E. Rossi, Master. </a:t>
            </a:r>
            <a:r>
              <a:rPr lang="sv-SE" sz="1200" dirty="0" err="1">
                <a:latin typeface="Avenir Roman" panose="02000503020000020003" pitchFamily="2" charset="0"/>
              </a:rPr>
              <a:t>thesis</a:t>
            </a:r>
            <a:r>
              <a:rPr lang="sv-SE" sz="1200" dirty="0">
                <a:latin typeface="Avenir Roman" panose="02000503020000020003" pitchFamily="2" charset="0"/>
              </a:rPr>
              <a:t>, </a:t>
            </a:r>
            <a:r>
              <a:rPr lang="sv-SE" sz="1200" dirty="0" err="1">
                <a:latin typeface="Avenir Roman" panose="02000503020000020003" pitchFamily="2" charset="0"/>
              </a:rPr>
              <a:t>Characterisation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the Spatial Resolution and the Gamma-</a:t>
            </a:r>
            <a:r>
              <a:rPr lang="sv-SE" sz="1200" dirty="0" err="1">
                <a:latin typeface="Avenir Roman" panose="02000503020000020003" pitchFamily="2" charset="0"/>
              </a:rPr>
              <a:t>ray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Discrimination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Helium-3 Proportional Counters (2015) (</a:t>
            </a:r>
            <a:r>
              <a:rPr lang="sv-SE" sz="1200" dirty="0" err="1">
                <a:latin typeface="Avenir Roman" panose="02000503020000020003" pitchFamily="2" charset="0"/>
              </a:rPr>
              <a:t>arxiv</a:t>
            </a:r>
            <a:r>
              <a:rPr lang="sv-SE" sz="1200" dirty="0">
                <a:latin typeface="Avenir Roman" panose="02000503020000020003" pitchFamily="2" charset="0"/>
              </a:rPr>
              <a:t>: 1702:06501)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latin typeface="Avenir Roman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venir Roman" panose="02000503020000020003" pitchFamily="2" charset="0"/>
              </a:rPr>
              <a:t>J. Birch et al., </a:t>
            </a:r>
            <a:r>
              <a:rPr lang="sv-SE" sz="1200" dirty="0" err="1">
                <a:latin typeface="Avenir Roman" panose="02000503020000020003" pitchFamily="2" charset="0"/>
              </a:rPr>
              <a:t>Investigation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background</a:t>
            </a:r>
            <a:r>
              <a:rPr lang="sv-SE" sz="1200" dirty="0">
                <a:latin typeface="Avenir Roman" panose="02000503020000020003" pitchFamily="2" charset="0"/>
              </a:rPr>
              <a:t> in </a:t>
            </a:r>
            <a:r>
              <a:rPr lang="sv-SE" sz="1200" dirty="0" err="1">
                <a:latin typeface="Avenir Roman" panose="02000503020000020003" pitchFamily="2" charset="0"/>
              </a:rPr>
              <a:t>large</a:t>
            </a:r>
            <a:r>
              <a:rPr lang="sv-SE" sz="1200" dirty="0">
                <a:latin typeface="Avenir Roman" panose="02000503020000020003" pitchFamily="2" charset="0"/>
              </a:rPr>
              <a:t>-area neutron </a:t>
            </a:r>
            <a:r>
              <a:rPr lang="sv-SE" sz="1200" dirty="0" err="1">
                <a:latin typeface="Avenir Roman" panose="02000503020000020003" pitchFamily="2" charset="0"/>
              </a:rPr>
              <a:t>detectors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due</a:t>
            </a:r>
            <a:r>
              <a:rPr lang="sv-SE" sz="1200" dirty="0">
                <a:latin typeface="Avenir Roman" panose="02000503020000020003" pitchFamily="2" charset="0"/>
              </a:rPr>
              <a:t> to </a:t>
            </a:r>
            <a:r>
              <a:rPr lang="sv-SE" sz="1200" dirty="0" err="1">
                <a:latin typeface="Avenir Roman" panose="02000503020000020003" pitchFamily="2" charset="0"/>
              </a:rPr>
              <a:t>alpha</a:t>
            </a:r>
            <a:r>
              <a:rPr lang="sv-SE" sz="1200" dirty="0">
                <a:latin typeface="Avenir Roman" panose="02000503020000020003" pitchFamily="2" charset="0"/>
              </a:rPr>
              <a:t> emission from </a:t>
            </a:r>
            <a:r>
              <a:rPr lang="sv-SE" sz="1200" dirty="0" err="1">
                <a:latin typeface="Avenir Roman" panose="02000503020000020003" pitchFamily="2" charset="0"/>
              </a:rPr>
              <a:t>impurities</a:t>
            </a:r>
            <a:r>
              <a:rPr lang="sv-SE" sz="1200" dirty="0">
                <a:latin typeface="Avenir Roman" panose="02000503020000020003" pitchFamily="2" charset="0"/>
              </a:rPr>
              <a:t> in aluminium, JINST 10, P10019 (2015) (</a:t>
            </a:r>
            <a:r>
              <a:rPr lang="sv-SE" sz="1200" dirty="0" err="1">
                <a:latin typeface="Avenir Roman" panose="02000503020000020003" pitchFamily="2" charset="0"/>
              </a:rPr>
              <a:t>arxiv</a:t>
            </a:r>
            <a:r>
              <a:rPr lang="sv-SE" sz="1200" dirty="0">
                <a:latin typeface="Avenir Roman" panose="02000503020000020003" pitchFamily="2" charset="0"/>
              </a:rPr>
              <a:t>: 1507:00607)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latin typeface="Avenir Roman" panose="02000503020000020003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>
                <a:latin typeface="Avenir Roman" panose="02000503020000020003" pitchFamily="2" charset="0"/>
              </a:rPr>
              <a:t>J. Birch et al., In-</a:t>
            </a:r>
            <a:r>
              <a:rPr lang="sv-SE" sz="1200" dirty="0" err="1">
                <a:latin typeface="Avenir Roman" panose="02000503020000020003" pitchFamily="2" charset="0"/>
              </a:rPr>
              <a:t>beam</a:t>
            </a:r>
            <a:r>
              <a:rPr lang="sv-SE" sz="1200" dirty="0">
                <a:latin typeface="Avenir Roman" panose="02000503020000020003" pitchFamily="2" charset="0"/>
              </a:rPr>
              <a:t> test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the Boron-10 Multi-Grid neutron </a:t>
            </a:r>
            <a:r>
              <a:rPr lang="sv-SE" sz="1200" dirty="0" err="1">
                <a:latin typeface="Avenir Roman" panose="02000503020000020003" pitchFamily="2" charset="0"/>
              </a:rPr>
              <a:t>detector</a:t>
            </a:r>
            <a:r>
              <a:rPr lang="sv-SE" sz="1200" dirty="0">
                <a:latin typeface="Avenir Roman" panose="02000503020000020003" pitchFamily="2" charset="0"/>
              </a:rPr>
              <a:t> at the IN6 </a:t>
            </a:r>
            <a:r>
              <a:rPr lang="sv-SE" sz="1200" dirty="0" err="1">
                <a:latin typeface="Avenir Roman" panose="02000503020000020003" pitchFamily="2" charset="0"/>
              </a:rPr>
              <a:t>Time</a:t>
            </a:r>
            <a:r>
              <a:rPr lang="sv-SE" sz="1200" dirty="0">
                <a:latin typeface="Avenir Roman" panose="02000503020000020003" pitchFamily="2" charset="0"/>
              </a:rPr>
              <a:t>-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-Flight </a:t>
            </a:r>
            <a:r>
              <a:rPr lang="sv-SE" sz="1200" dirty="0" err="1">
                <a:latin typeface="Avenir Roman" panose="02000503020000020003" pitchFamily="2" charset="0"/>
              </a:rPr>
              <a:t>spectrometer</a:t>
            </a:r>
            <a:r>
              <a:rPr lang="sv-SE" sz="1200" dirty="0">
                <a:latin typeface="Avenir Roman" panose="02000503020000020003" pitchFamily="2" charset="0"/>
              </a:rPr>
              <a:t> at the ILL, J. </a:t>
            </a:r>
            <a:r>
              <a:rPr lang="sv-SE" sz="1200" dirty="0" err="1">
                <a:latin typeface="Avenir Roman" panose="02000503020000020003" pitchFamily="2" charset="0"/>
              </a:rPr>
              <a:t>Phys</a:t>
            </a:r>
            <a:r>
              <a:rPr lang="sv-SE" sz="1200" dirty="0">
                <a:latin typeface="Avenir Roman" panose="02000503020000020003" pitchFamily="2" charset="0"/>
              </a:rPr>
              <a:t>. </a:t>
            </a:r>
            <a:r>
              <a:rPr lang="sv-SE" sz="1200" dirty="0" err="1">
                <a:latin typeface="Avenir Roman" panose="02000503020000020003" pitchFamily="2" charset="0"/>
              </a:rPr>
              <a:t>Conf</a:t>
            </a:r>
            <a:r>
              <a:rPr lang="sv-SE" sz="1200" dirty="0">
                <a:latin typeface="Avenir Roman" panose="02000503020000020003" pitchFamily="2" charset="0"/>
              </a:rPr>
              <a:t>. Ser. 528:1, 012040 (2014)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>
              <a:latin typeface="Avenir Roman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0C421C-C3B7-3D4B-A224-869D1D27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80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4983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CB2FD7F-F204-7043-B3D2-73D8852F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56200"/>
            <a:ext cx="1219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4400" b="1" dirty="0">
                <a:latin typeface="Avenir Roman" panose="02000503020000020003" pitchFamily="2" charset="0"/>
              </a:rPr>
              <a:t>BACKUP SLIDES</a:t>
            </a:r>
          </a:p>
          <a:p>
            <a:pPr algn="ctr"/>
            <a:endParaRPr lang="sv-SE" sz="2800" b="1" dirty="0">
              <a:latin typeface="Avenir Roman" panose="02000503020000020003" pitchFamily="2" charset="0"/>
            </a:endParaRPr>
          </a:p>
          <a:p>
            <a:pPr algn="ctr"/>
            <a:endParaRPr lang="sv-SE" sz="2800" b="1" dirty="0">
              <a:latin typeface="Avenir Roman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982FF9-41F0-834B-931E-1AB775C77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81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7939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A44F9C0-01DF-4A41-BC99-375C37086633}"/>
              </a:ext>
            </a:extLst>
          </p:cNvPr>
          <p:cNvSpPr/>
          <p:nvPr/>
        </p:nvSpPr>
        <p:spPr>
          <a:xfrm>
            <a:off x="8191427" y="1653932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7D9290-3028-2D48-AFE7-AAA2DAD4B83A}"/>
              </a:ext>
            </a:extLst>
          </p:cNvPr>
          <p:cNvSpPr/>
          <p:nvPr/>
        </p:nvSpPr>
        <p:spPr>
          <a:xfrm>
            <a:off x="8191427" y="2244957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F8AD14-E563-9448-87D6-F9AB35CB5BBA}"/>
              </a:ext>
            </a:extLst>
          </p:cNvPr>
          <p:cNvSpPr/>
          <p:nvPr/>
        </p:nvSpPr>
        <p:spPr>
          <a:xfrm>
            <a:off x="8191427" y="2834764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CCA6CE-B999-0E4C-89A1-9C99233E921F}"/>
              </a:ext>
            </a:extLst>
          </p:cNvPr>
          <p:cNvSpPr/>
          <p:nvPr/>
        </p:nvSpPr>
        <p:spPr>
          <a:xfrm>
            <a:off x="8191427" y="3425734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0BB0944-D08F-F948-AD6A-17FE40906719}"/>
              </a:ext>
            </a:extLst>
          </p:cNvPr>
          <p:cNvSpPr/>
          <p:nvPr/>
        </p:nvSpPr>
        <p:spPr>
          <a:xfrm>
            <a:off x="8191427" y="4015541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F23CC0D-7294-C74E-BECE-3CA210B11149}"/>
              </a:ext>
            </a:extLst>
          </p:cNvPr>
          <p:cNvSpPr/>
          <p:nvPr/>
        </p:nvSpPr>
        <p:spPr>
          <a:xfrm>
            <a:off x="2984434" y="1668140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3F9928-BF5F-6E44-9EE0-20E65BC0B457}"/>
              </a:ext>
            </a:extLst>
          </p:cNvPr>
          <p:cNvSpPr/>
          <p:nvPr/>
        </p:nvSpPr>
        <p:spPr>
          <a:xfrm>
            <a:off x="2984434" y="2259165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3409B2-9D34-2F49-9D43-09EB320CB93D}"/>
              </a:ext>
            </a:extLst>
          </p:cNvPr>
          <p:cNvSpPr/>
          <p:nvPr/>
        </p:nvSpPr>
        <p:spPr>
          <a:xfrm>
            <a:off x="2984434" y="2848972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0049D3-AEC9-3849-B2C0-8EB1DA4BEF23}"/>
              </a:ext>
            </a:extLst>
          </p:cNvPr>
          <p:cNvSpPr/>
          <p:nvPr/>
        </p:nvSpPr>
        <p:spPr>
          <a:xfrm>
            <a:off x="2984434" y="3439942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2E57F5-AEA0-034A-A65D-EA9759AEB6B5}"/>
              </a:ext>
            </a:extLst>
          </p:cNvPr>
          <p:cNvSpPr/>
          <p:nvPr/>
        </p:nvSpPr>
        <p:spPr>
          <a:xfrm>
            <a:off x="2984434" y="4029749"/>
            <a:ext cx="602512" cy="591025"/>
          </a:xfrm>
          <a:prstGeom prst="rect">
            <a:avLst/>
          </a:prstGeom>
          <a:solidFill>
            <a:srgbClr val="00B0F0"/>
          </a:solidFill>
          <a:ln w="25400">
            <a:solidFill>
              <a:srgbClr val="0B2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B38075-9C32-CE4A-8A79-B9FFEDCD2CFD}"/>
              </a:ext>
            </a:extLst>
          </p:cNvPr>
          <p:cNvCxnSpPr>
            <a:cxnSpLocks/>
          </p:cNvCxnSpPr>
          <p:nvPr/>
        </p:nvCxnSpPr>
        <p:spPr>
          <a:xfrm>
            <a:off x="2750518" y="1651616"/>
            <a:ext cx="0" cy="2969158"/>
          </a:xfrm>
          <a:prstGeom prst="line">
            <a:avLst/>
          </a:prstGeom>
          <a:ln w="165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F81CEE4-A711-624F-BC0A-61F42C4B45F1}"/>
              </a:ext>
            </a:extLst>
          </p:cNvPr>
          <p:cNvCxnSpPr/>
          <p:nvPr/>
        </p:nvCxnSpPr>
        <p:spPr>
          <a:xfrm>
            <a:off x="7885731" y="1617054"/>
            <a:ext cx="0" cy="3026404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2234EA-9888-B94F-8BDB-A7C0AD64112A}"/>
              </a:ext>
            </a:extLst>
          </p:cNvPr>
          <p:cNvCxnSpPr/>
          <p:nvPr/>
        </p:nvCxnSpPr>
        <p:spPr>
          <a:xfrm>
            <a:off x="8099110" y="1634851"/>
            <a:ext cx="0" cy="3026404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B477E32-5EBA-F34D-B5F7-7FDC31D756C0}"/>
              </a:ext>
            </a:extLst>
          </p:cNvPr>
          <p:cNvSpPr/>
          <p:nvPr/>
        </p:nvSpPr>
        <p:spPr>
          <a:xfrm rot="16200000">
            <a:off x="1629180" y="1377220"/>
            <a:ext cx="177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dirty="0">
                <a:latin typeface="Avenir Roman" panose="02000503020000020003" pitchFamily="2" charset="0"/>
              </a:rPr>
              <a:t>Detector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window</a:t>
            </a:r>
            <a:endParaRPr lang="en-GB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163F1D-3706-8543-B8A4-CB4CD192D4EA}"/>
              </a:ext>
            </a:extLst>
          </p:cNvPr>
          <p:cNvSpPr/>
          <p:nvPr/>
        </p:nvSpPr>
        <p:spPr>
          <a:xfrm>
            <a:off x="3033858" y="1772509"/>
            <a:ext cx="503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  <a:endParaRPr lang="en-GB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52FD0E-1E2A-8B41-B807-F916ABA9EEF0}"/>
              </a:ext>
            </a:extLst>
          </p:cNvPr>
          <p:cNvSpPr/>
          <p:nvPr/>
        </p:nvSpPr>
        <p:spPr>
          <a:xfrm rot="16200000">
            <a:off x="7818252" y="1220866"/>
            <a:ext cx="5421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venir Roman" panose="02000503020000020003" pitchFamily="2" charset="0"/>
              </a:rPr>
              <a:t>B10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6A40B2-E825-0E44-B6DC-80447139E01F}"/>
              </a:ext>
            </a:extLst>
          </p:cNvPr>
          <p:cNvSpPr/>
          <p:nvPr/>
        </p:nvSpPr>
        <p:spPr>
          <a:xfrm rot="16200000">
            <a:off x="6829032" y="1300205"/>
            <a:ext cx="177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dirty="0">
                <a:latin typeface="Avenir Roman" panose="02000503020000020003" pitchFamily="2" charset="0"/>
              </a:rPr>
              <a:t>Detector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window</a:t>
            </a:r>
            <a:endParaRPr lang="en-GB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0C7F9F-419D-334F-B029-5602AF6F35AA}"/>
              </a:ext>
            </a:extLst>
          </p:cNvPr>
          <p:cNvSpPr/>
          <p:nvPr/>
        </p:nvSpPr>
        <p:spPr>
          <a:xfrm>
            <a:off x="1677935" y="4871972"/>
            <a:ext cx="3208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600" dirty="0">
                <a:latin typeface="Avenir Roman" panose="02000503020000020003" pitchFamily="2" charset="0"/>
              </a:rPr>
              <a:t>+(</a:t>
            </a:r>
            <a:r>
              <a:rPr lang="sv-SE" sz="1600" dirty="0" err="1">
                <a:solidFill>
                  <a:srgbClr val="00B0F0"/>
                </a:solidFill>
                <a:latin typeface="Avenir Roman" panose="02000503020000020003" pitchFamily="2" charset="0"/>
              </a:rPr>
              <a:t>conversion+detection</a:t>
            </a:r>
            <a:r>
              <a:rPr lang="sv-SE" sz="1600" dirty="0">
                <a:latin typeface="Avenir Roman" panose="02000503020000020003" pitchFamily="2" charset="0"/>
              </a:rPr>
              <a:t>)</a:t>
            </a:r>
            <a:endParaRPr lang="en-GB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F886DBA-3221-4F47-81FA-360D2D8BD8FC}"/>
              </a:ext>
            </a:extLst>
          </p:cNvPr>
          <p:cNvSpPr/>
          <p:nvPr/>
        </p:nvSpPr>
        <p:spPr>
          <a:xfrm>
            <a:off x="6674117" y="4870724"/>
            <a:ext cx="3208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Roman" panose="02000503020000020003" pitchFamily="2" charset="0"/>
              </a:rPr>
              <a:t>Window</a:t>
            </a:r>
            <a:r>
              <a:rPr lang="sv-SE" sz="1600" dirty="0" err="1">
                <a:latin typeface="Avenir Roman" panose="02000503020000020003" pitchFamily="2" charset="0"/>
              </a:rPr>
              <a:t>+</a:t>
            </a:r>
            <a:r>
              <a:rPr lang="sv-SE" sz="1600" dirty="0" err="1">
                <a:solidFill>
                  <a:srgbClr val="FF0000"/>
                </a:solidFill>
                <a:latin typeface="Avenir Roman" panose="02000503020000020003" pitchFamily="2" charset="0"/>
              </a:rPr>
              <a:t>conversion</a:t>
            </a:r>
            <a:r>
              <a:rPr lang="sv-SE" sz="1600" dirty="0" err="1">
                <a:latin typeface="Avenir Roman" panose="02000503020000020003" pitchFamily="2" charset="0"/>
              </a:rPr>
              <a:t>+</a:t>
            </a:r>
            <a:r>
              <a:rPr lang="sv-SE" sz="1600" dirty="0" err="1">
                <a:solidFill>
                  <a:srgbClr val="00B0F0"/>
                </a:solidFill>
                <a:latin typeface="Avenir Roman" panose="02000503020000020003" pitchFamily="2" charset="0"/>
              </a:rPr>
              <a:t>detection</a:t>
            </a:r>
            <a:endParaRPr lang="en-GB" sz="1600" dirty="0">
              <a:solidFill>
                <a:srgbClr val="00B0F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9DEA63-809B-5E4B-850E-13C8001D66F7}"/>
              </a:ext>
            </a:extLst>
          </p:cNvPr>
          <p:cNvSpPr/>
          <p:nvPr/>
        </p:nvSpPr>
        <p:spPr>
          <a:xfrm>
            <a:off x="3002112" y="2382795"/>
            <a:ext cx="559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venir Roman" panose="02000503020000020003" pitchFamily="2" charset="0"/>
              </a:rPr>
              <a:t>He3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843F34A-250A-2346-927C-96EDA9CB3FB5}"/>
              </a:ext>
            </a:extLst>
          </p:cNvPr>
          <p:cNvCxnSpPr>
            <a:cxnSpLocks/>
          </p:cNvCxnSpPr>
          <p:nvPr/>
        </p:nvCxnSpPr>
        <p:spPr>
          <a:xfrm flipH="1">
            <a:off x="8639685" y="3045451"/>
            <a:ext cx="1169580" cy="670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6E80AE5-976A-C24F-B9CD-1F503B922C79}"/>
              </a:ext>
            </a:extLst>
          </p:cNvPr>
          <p:cNvCxnSpPr>
            <a:cxnSpLocks/>
            <a:stCxn id="37" idx="1"/>
          </p:cNvCxnSpPr>
          <p:nvPr/>
        </p:nvCxnSpPr>
        <p:spPr>
          <a:xfrm flipH="1" flipV="1">
            <a:off x="8629895" y="2577855"/>
            <a:ext cx="1170334" cy="4675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1967613-1E5E-2C49-A17D-D15603B500C2}"/>
              </a:ext>
            </a:extLst>
          </p:cNvPr>
          <p:cNvSpPr/>
          <p:nvPr/>
        </p:nvSpPr>
        <p:spPr>
          <a:xfrm>
            <a:off x="9800229" y="2876174"/>
            <a:ext cx="2345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Detector cells or voxels</a:t>
            </a:r>
            <a:endParaRPr lang="en-GB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ABDB5E-5AF2-1C45-859F-DB63F0468D80}"/>
              </a:ext>
            </a:extLst>
          </p:cNvPr>
          <p:cNvSpPr/>
          <p:nvPr/>
        </p:nvSpPr>
        <p:spPr>
          <a:xfrm>
            <a:off x="0" y="2857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He3</a:t>
            </a:r>
            <a:r>
              <a:rPr lang="sv-SE" sz="2800" dirty="0">
                <a:latin typeface="Avenir Roman" panose="02000503020000020003" pitchFamily="2" charset="0"/>
              </a:rPr>
              <a:t> </a:t>
            </a:r>
            <a:r>
              <a:rPr lang="sv-SE" sz="2800" dirty="0" err="1">
                <a:solidFill>
                  <a:srgbClr val="0B24FB"/>
                </a:solidFill>
                <a:latin typeface="Avenir Roman" panose="02000503020000020003" pitchFamily="2" charset="0"/>
              </a:rPr>
              <a:t>detector</a:t>
            </a:r>
            <a:r>
              <a:rPr lang="sv-SE" sz="2800" dirty="0">
                <a:solidFill>
                  <a:srgbClr val="0B24FB"/>
                </a:solidFill>
                <a:latin typeface="Avenir Roman" panose="02000503020000020003" pitchFamily="2" charset="0"/>
              </a:rPr>
              <a:t> 	</a:t>
            </a:r>
            <a:r>
              <a:rPr lang="sv-SE" sz="2800" dirty="0">
                <a:latin typeface="Avenir Roman" panose="02000503020000020003" pitchFamily="2" charset="0"/>
              </a:rPr>
              <a:t>	           B10 </a:t>
            </a:r>
            <a:r>
              <a:rPr lang="sv-SE" sz="2800" dirty="0" err="1">
                <a:latin typeface="Avenir Roman" panose="02000503020000020003" pitchFamily="2" charset="0"/>
              </a:rPr>
              <a:t>detector</a:t>
            </a:r>
            <a:endParaRPr lang="sv-SE" sz="2800" dirty="0">
              <a:latin typeface="Avenir Roman" panose="02000503020000020003" pitchFamily="2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DF1EA21-FB3C-AE48-A510-BB729F901D80}"/>
              </a:ext>
            </a:extLst>
          </p:cNvPr>
          <p:cNvCxnSpPr>
            <a:cxnSpLocks/>
          </p:cNvCxnSpPr>
          <p:nvPr/>
        </p:nvCxnSpPr>
        <p:spPr>
          <a:xfrm>
            <a:off x="896680" y="3720358"/>
            <a:ext cx="2363972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8673835-5EA3-FA4A-8E29-A5FF7B5D839D}"/>
              </a:ext>
            </a:extLst>
          </p:cNvPr>
          <p:cNvSpPr/>
          <p:nvPr/>
        </p:nvSpPr>
        <p:spPr>
          <a:xfrm>
            <a:off x="570386" y="3531849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D71121-5EFB-4B4C-A8F7-042C7333E9F1}"/>
              </a:ext>
            </a:extLst>
          </p:cNvPr>
          <p:cNvCxnSpPr>
            <a:cxnSpLocks/>
          </p:cNvCxnSpPr>
          <p:nvPr/>
        </p:nvCxnSpPr>
        <p:spPr>
          <a:xfrm>
            <a:off x="6674117" y="3720200"/>
            <a:ext cx="1424993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DFF77C3-68ED-3246-A6FD-F97D4E16FB24}"/>
              </a:ext>
            </a:extLst>
          </p:cNvPr>
          <p:cNvSpPr/>
          <p:nvPr/>
        </p:nvSpPr>
        <p:spPr>
          <a:xfrm>
            <a:off x="6310555" y="3562770"/>
            <a:ext cx="33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tx1">
                    <a:lumMod val="65000"/>
                    <a:lumOff val="35000"/>
                  </a:schemeClr>
                </a:solidFill>
                <a:latin typeface="Avenir Roman" panose="02000503020000020003" pitchFamily="2" charset="0"/>
              </a:rPr>
              <a:t>N</a:t>
            </a:r>
            <a:endParaRPr lang="en-GB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5458303-AD1B-7443-833F-D3D217319248}"/>
              </a:ext>
            </a:extLst>
          </p:cNvPr>
          <p:cNvCxnSpPr>
            <a:cxnSpLocks/>
          </p:cNvCxnSpPr>
          <p:nvPr/>
        </p:nvCxnSpPr>
        <p:spPr>
          <a:xfrm>
            <a:off x="8099110" y="3720200"/>
            <a:ext cx="33855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-Point Star 5">
            <a:extLst>
              <a:ext uri="{FF2B5EF4-FFF2-40B4-BE49-F238E27FC236}">
                <a16:creationId xmlns:a16="http://schemas.microsoft.com/office/drawing/2014/main" id="{62CCA200-86DF-5E47-A61D-214597E95406}"/>
              </a:ext>
            </a:extLst>
          </p:cNvPr>
          <p:cNvSpPr/>
          <p:nvPr/>
        </p:nvSpPr>
        <p:spPr>
          <a:xfrm>
            <a:off x="3211033" y="3562770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5-Point Star 41">
            <a:extLst>
              <a:ext uri="{FF2B5EF4-FFF2-40B4-BE49-F238E27FC236}">
                <a16:creationId xmlns:a16="http://schemas.microsoft.com/office/drawing/2014/main" id="{C5DCE7EB-3BC3-2A49-A326-695BC6AA9ECC}"/>
              </a:ext>
            </a:extLst>
          </p:cNvPr>
          <p:cNvSpPr/>
          <p:nvPr/>
        </p:nvSpPr>
        <p:spPr>
          <a:xfrm>
            <a:off x="8437664" y="3579569"/>
            <a:ext cx="283534" cy="261365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EAC8EC1-709B-4041-8F8E-99B12FC6769C}"/>
              </a:ext>
            </a:extLst>
          </p:cNvPr>
          <p:cNvSpPr/>
          <p:nvPr/>
        </p:nvSpPr>
        <p:spPr>
          <a:xfrm>
            <a:off x="8240851" y="1772509"/>
            <a:ext cx="503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gas</a:t>
            </a:r>
          </a:p>
          <a:p>
            <a:endParaRPr lang="en-GB" sz="1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CA2298-443E-1F4E-A5B4-325E376BC59A}"/>
              </a:ext>
            </a:extLst>
          </p:cNvPr>
          <p:cNvSpPr/>
          <p:nvPr/>
        </p:nvSpPr>
        <p:spPr>
          <a:xfrm>
            <a:off x="3315324" y="3688611"/>
            <a:ext cx="60129" cy="617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F2B8D1-6106-9E44-9FA6-9C9C512674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9745" y="5839353"/>
            <a:ext cx="4061814" cy="29303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793CEE8-5176-A242-B8CA-E7EC89FA30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5610864"/>
            <a:ext cx="5880100" cy="75395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79726BB2-04EF-6D4F-9461-8E3352773E83}"/>
              </a:ext>
            </a:extLst>
          </p:cNvPr>
          <p:cNvSpPr/>
          <p:nvPr/>
        </p:nvSpPr>
        <p:spPr>
          <a:xfrm>
            <a:off x="3753183" y="802994"/>
            <a:ext cx="23234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venir Roman" panose="02000503020000020003" pitchFamily="2" charset="0"/>
              </a:rPr>
              <a:t>Usually thicker for He3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35DF0A3-9E30-864B-8FAD-4B86B389E8D5}"/>
              </a:ext>
            </a:extLst>
          </p:cNvPr>
          <p:cNvCxnSpPr>
            <a:cxnSpLocks/>
          </p:cNvCxnSpPr>
          <p:nvPr/>
        </p:nvCxnSpPr>
        <p:spPr>
          <a:xfrm flipH="1">
            <a:off x="2750519" y="1127181"/>
            <a:ext cx="1175529" cy="6309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5C2122C4-90D1-BB45-A255-FD35A169FB43}"/>
              </a:ext>
            </a:extLst>
          </p:cNvPr>
          <p:cNvSpPr/>
          <p:nvPr/>
        </p:nvSpPr>
        <p:spPr>
          <a:xfrm>
            <a:off x="83671" y="538962"/>
            <a:ext cx="5992969" cy="5147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418A852-B2AE-0A4D-9EA7-528D3C978699}"/>
              </a:ext>
            </a:extLst>
          </p:cNvPr>
          <p:cNvSpPr/>
          <p:nvPr/>
        </p:nvSpPr>
        <p:spPr>
          <a:xfrm>
            <a:off x="6141201" y="533216"/>
            <a:ext cx="5992969" cy="51470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5A793-EEEA-F24D-AC89-C1940812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82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0048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CB2FD7F-F204-7043-B3D2-73D8852F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416"/>
            <a:ext cx="12192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7200" dirty="0">
                <a:latin typeface="Avenir Roman" panose="02000503020000020003" pitchFamily="2" charset="0"/>
              </a:rPr>
              <a:t>BACKGROUND</a:t>
            </a:r>
          </a:p>
          <a:p>
            <a:pPr algn="ctr"/>
            <a:r>
              <a:rPr lang="sv-SE" sz="7200" dirty="0">
                <a:latin typeface="Avenir Roman" panose="02000503020000020003" pitchFamily="2" charset="0"/>
              </a:rPr>
              <a:t>DUE TO </a:t>
            </a:r>
          </a:p>
          <a:p>
            <a:pPr algn="ctr"/>
            <a:r>
              <a:rPr lang="sv-SE" sz="7200" dirty="0">
                <a:latin typeface="Avenir Roman" panose="02000503020000020003" pitchFamily="2" charset="0"/>
              </a:rPr>
              <a:t>SCATTERED NEUTRONS</a:t>
            </a:r>
          </a:p>
          <a:p>
            <a:pPr algn="ctr"/>
            <a:endParaRPr lang="sv-SE" sz="2800" dirty="0">
              <a:latin typeface="Avenir Roman" panose="02000503020000020003" pitchFamily="2" charset="0"/>
            </a:endParaRPr>
          </a:p>
          <a:p>
            <a:pPr algn="ctr"/>
            <a:endParaRPr lang="sv-SE" sz="2800" b="1" dirty="0">
              <a:latin typeface="Avenir Roman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F1BAE2-D95E-F844-A0E4-173FC4B8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83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118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39" y="246500"/>
            <a:ext cx="3524241" cy="275669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147" y="236549"/>
            <a:ext cx="3768526" cy="2824733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5639450" y="4468"/>
            <a:ext cx="159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detector area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134456" y="24328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detector </a:t>
            </a:r>
            <a:r>
              <a:rPr lang="en-US" dirty="0" err="1">
                <a:latin typeface="Avenir Book"/>
                <a:cs typeface="Avenir Book"/>
              </a:rPr>
              <a:t>ToF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428860" y="1654824"/>
            <a:ext cx="208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reflected intensity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67195" y="913846"/>
            <a:ext cx="163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Avenir Book"/>
                <a:cs typeface="Avenir Book"/>
              </a:rPr>
              <a:t>ToF</a:t>
            </a:r>
            <a:r>
              <a:rPr lang="en-US" sz="1400" dirty="0">
                <a:solidFill>
                  <a:schemeClr val="bg1"/>
                </a:solidFill>
                <a:latin typeface="Avenir Book"/>
                <a:cs typeface="Avenir Book"/>
              </a:rPr>
              <a:t> of the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venir Book"/>
                <a:cs typeface="Avenir Book"/>
              </a:rPr>
              <a:t>reflected intensity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968122" y="2669396"/>
            <a:ext cx="115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ToF</a:t>
            </a:r>
            <a:r>
              <a:rPr lang="en-US" dirty="0">
                <a:latin typeface="Avenir Book"/>
                <a:cs typeface="Avenir Book"/>
              </a:rPr>
              <a:t> (or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>
                <a:latin typeface="Avenir Book"/>
                <a:cs typeface="Avenir Book"/>
              </a:rPr>
              <a:t>)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cxnSp>
        <p:nvCxnSpPr>
          <p:cNvPr id="46" name="Straight Arrow Connector 45"/>
          <p:cNvCxnSpPr/>
          <p:nvPr/>
        </p:nvCxnSpPr>
        <p:spPr>
          <a:xfrm>
            <a:off x="10905865" y="393660"/>
            <a:ext cx="3140" cy="2672453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283090" y="393660"/>
            <a:ext cx="2677" cy="2637074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021000" y="303291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6ms (2Å)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510552" y="3027151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/>
                <a:cs typeface="Avenir Book"/>
              </a:rPr>
              <a:t>20ms (6Å</a:t>
            </a:r>
            <a:r>
              <a:rPr lang="en-US" dirty="0">
                <a:latin typeface="Avenir Book"/>
                <a:cs typeface="Avenir Book"/>
              </a:rPr>
              <a:t>)</a:t>
            </a:r>
          </a:p>
        </p:txBody>
      </p:sp>
      <p:sp>
        <p:nvSpPr>
          <p:cNvPr id="109" name="Rettangolo 37"/>
          <p:cNvSpPr/>
          <p:nvPr/>
        </p:nvSpPr>
        <p:spPr>
          <a:xfrm>
            <a:off x="1147858" y="1254544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110" name="Rettangolo 37"/>
          <p:cNvSpPr/>
          <p:nvPr/>
        </p:nvSpPr>
        <p:spPr>
          <a:xfrm>
            <a:off x="262566" y="1250812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111" name="Rettangolo 37"/>
          <p:cNvSpPr/>
          <p:nvPr/>
        </p:nvSpPr>
        <p:spPr>
          <a:xfrm>
            <a:off x="2882060" y="1248523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112" name="Rettangolo 14"/>
          <p:cNvSpPr/>
          <p:nvPr/>
        </p:nvSpPr>
        <p:spPr>
          <a:xfrm>
            <a:off x="1166320" y="1752758"/>
            <a:ext cx="895412" cy="250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114" name="Connettore 2 30"/>
          <p:cNvCxnSpPr/>
          <p:nvPr/>
        </p:nvCxnSpPr>
        <p:spPr>
          <a:xfrm>
            <a:off x="203725" y="1347144"/>
            <a:ext cx="1324286" cy="2375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ttangolo 48"/>
          <p:cNvSpPr/>
          <p:nvPr/>
        </p:nvSpPr>
        <p:spPr>
          <a:xfrm>
            <a:off x="1196546" y="958269"/>
            <a:ext cx="8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sample</a:t>
            </a:r>
          </a:p>
        </p:txBody>
      </p:sp>
      <p:sp>
        <p:nvSpPr>
          <p:cNvPr id="128" name="Rettangolo 37"/>
          <p:cNvSpPr/>
          <p:nvPr/>
        </p:nvSpPr>
        <p:spPr>
          <a:xfrm>
            <a:off x="2020961" y="1254543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129" name="Rettangolo 34"/>
          <p:cNvSpPr/>
          <p:nvPr/>
        </p:nvSpPr>
        <p:spPr>
          <a:xfrm>
            <a:off x="310951" y="2003312"/>
            <a:ext cx="375262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130" name="Connettore 2 30"/>
          <p:cNvCxnSpPr/>
          <p:nvPr/>
        </p:nvCxnSpPr>
        <p:spPr>
          <a:xfrm flipV="1">
            <a:off x="1715748" y="1347144"/>
            <a:ext cx="1387305" cy="2196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ttangolo 38"/>
          <p:cNvSpPr/>
          <p:nvPr/>
        </p:nvSpPr>
        <p:spPr>
          <a:xfrm flipV="1">
            <a:off x="1355790" y="1612466"/>
            <a:ext cx="529502" cy="145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83" name="Rettangolo 38"/>
          <p:cNvSpPr/>
          <p:nvPr/>
        </p:nvSpPr>
        <p:spPr>
          <a:xfrm flipV="1">
            <a:off x="7295703" y="3153931"/>
            <a:ext cx="1515142" cy="14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69" name="TextBox 68"/>
          <p:cNvSpPr txBox="1"/>
          <p:nvPr/>
        </p:nvSpPr>
        <p:spPr>
          <a:xfrm>
            <a:off x="5624185" y="825451"/>
            <a:ext cx="155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Background</a:t>
            </a:r>
          </a:p>
        </p:txBody>
      </p:sp>
      <p:sp>
        <p:nvSpPr>
          <p:cNvPr id="70" name="TextBox 69"/>
          <p:cNvSpPr txBox="1"/>
          <p:nvPr/>
        </p:nvSpPr>
        <p:spPr>
          <a:xfrm rot="16200000">
            <a:off x="8247959" y="960504"/>
            <a:ext cx="155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Background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613631" y="456317"/>
            <a:ext cx="2415876" cy="2240464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99723" y="477727"/>
            <a:ext cx="2663269" cy="2257725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Rettangolo 47"/>
          <p:cNvSpPr/>
          <p:nvPr/>
        </p:nvSpPr>
        <p:spPr>
          <a:xfrm>
            <a:off x="8586802" y="2370905"/>
            <a:ext cx="26801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5CDA38"/>
                </a:solidFill>
                <a:latin typeface="Avenir Book" charset="0"/>
                <a:ea typeface="Avenir Book" charset="0"/>
                <a:cs typeface="Avenir Book" charset="0"/>
              </a:rPr>
              <a:t>0.5      2                              6Å</a:t>
            </a:r>
          </a:p>
        </p:txBody>
      </p:sp>
      <p:sp>
        <p:nvSpPr>
          <p:cNvPr id="57" name="Rettangolo 15"/>
          <p:cNvSpPr/>
          <p:nvPr/>
        </p:nvSpPr>
        <p:spPr>
          <a:xfrm>
            <a:off x="3161894" y="741711"/>
            <a:ext cx="842839" cy="1056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8" name="Rettangolo 47"/>
          <p:cNvSpPr/>
          <p:nvPr/>
        </p:nvSpPr>
        <p:spPr>
          <a:xfrm>
            <a:off x="2962790" y="225878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grpSp>
        <p:nvGrpSpPr>
          <p:cNvPr id="59" name="Group 58"/>
          <p:cNvGrpSpPr/>
          <p:nvPr/>
        </p:nvGrpSpPr>
        <p:grpSpPr>
          <a:xfrm rot="20392131">
            <a:off x="3229202" y="875138"/>
            <a:ext cx="674631" cy="93053"/>
            <a:chOff x="2850515" y="2977176"/>
            <a:chExt cx="2730765" cy="451824"/>
          </a:xfrm>
        </p:grpSpPr>
        <p:sp>
          <p:nvSpPr>
            <p:cNvPr id="60" name="Rectangle 59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Triangle 64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 rot="20392131">
            <a:off x="3236336" y="1024015"/>
            <a:ext cx="674631" cy="93053"/>
            <a:chOff x="2850515" y="2977176"/>
            <a:chExt cx="2730765" cy="451824"/>
          </a:xfrm>
        </p:grpSpPr>
        <p:sp>
          <p:nvSpPr>
            <p:cNvPr id="147" name="Rectangle 146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ight Triangle 151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 rot="20392131">
            <a:off x="3234127" y="1167514"/>
            <a:ext cx="674631" cy="93053"/>
            <a:chOff x="2850515" y="2977176"/>
            <a:chExt cx="2730765" cy="451824"/>
          </a:xfrm>
        </p:grpSpPr>
        <p:sp>
          <p:nvSpPr>
            <p:cNvPr id="190" name="Rectangle 189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ight Triangle 194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Group 229"/>
          <p:cNvGrpSpPr/>
          <p:nvPr/>
        </p:nvGrpSpPr>
        <p:grpSpPr>
          <a:xfrm rot="20392131">
            <a:off x="3245723" y="1303149"/>
            <a:ext cx="674631" cy="93053"/>
            <a:chOff x="2850515" y="2977176"/>
            <a:chExt cx="2730765" cy="451824"/>
          </a:xfrm>
        </p:grpSpPr>
        <p:sp>
          <p:nvSpPr>
            <p:cNvPr id="231" name="Rectangle 230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ight Triangle 235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Group 270"/>
          <p:cNvGrpSpPr/>
          <p:nvPr/>
        </p:nvGrpSpPr>
        <p:grpSpPr>
          <a:xfrm rot="20392131">
            <a:off x="3251518" y="1440609"/>
            <a:ext cx="674631" cy="93053"/>
            <a:chOff x="2850515" y="2977176"/>
            <a:chExt cx="2730765" cy="451824"/>
          </a:xfrm>
        </p:grpSpPr>
        <p:sp>
          <p:nvSpPr>
            <p:cNvPr id="272" name="Rectangle 271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ight Triangle 276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Group 311"/>
          <p:cNvGrpSpPr/>
          <p:nvPr/>
        </p:nvGrpSpPr>
        <p:grpSpPr>
          <a:xfrm rot="20392131">
            <a:off x="3251519" y="1580275"/>
            <a:ext cx="674631" cy="93053"/>
            <a:chOff x="2850515" y="2977176"/>
            <a:chExt cx="2730765" cy="451824"/>
          </a:xfrm>
        </p:grpSpPr>
        <p:sp>
          <p:nvSpPr>
            <p:cNvPr id="313" name="Rectangle 312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ight Triangle 317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Oval 324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Oval 330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Oval 334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Oval 345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Oval 348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Oval 349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3" name="Rettangolo 47"/>
          <p:cNvSpPr/>
          <p:nvPr/>
        </p:nvSpPr>
        <p:spPr>
          <a:xfrm>
            <a:off x="4839385" y="2890689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>
                <a:latin typeface="Avenir Book" charset="0"/>
                <a:ea typeface="Avenir Book" charset="0"/>
                <a:cs typeface="Avenir Book" charset="0"/>
              </a:rPr>
              <a:t>(Log scale)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54" name="Picture 353">
            <a:extLst>
              <a:ext uri="{FF2B5EF4-FFF2-40B4-BE49-F238E27FC236}">
                <a16:creationId xmlns:a16="http://schemas.microsoft.com/office/drawing/2014/main" id="{EEECC935-73E0-DE4B-9447-70B8949FA5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pic>
        <p:nvPicPr>
          <p:cNvPr id="355" name="Picture 354">
            <a:extLst>
              <a:ext uri="{FF2B5EF4-FFF2-40B4-BE49-F238E27FC236}">
                <a16:creationId xmlns:a16="http://schemas.microsoft.com/office/drawing/2014/main" id="{950B53BB-1DB3-E143-9A25-227F4331D9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1668" y="2684109"/>
            <a:ext cx="4102239" cy="3076679"/>
          </a:xfrm>
          <a:prstGeom prst="rect">
            <a:avLst/>
          </a:prstGeom>
        </p:spPr>
      </p:pic>
      <p:pic>
        <p:nvPicPr>
          <p:cNvPr id="356" name="Picture 355">
            <a:extLst>
              <a:ext uri="{FF2B5EF4-FFF2-40B4-BE49-F238E27FC236}">
                <a16:creationId xmlns:a16="http://schemas.microsoft.com/office/drawing/2014/main" id="{FB59BD02-9084-E648-A86F-4F857799D2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066" y="4554837"/>
            <a:ext cx="3026566" cy="601703"/>
          </a:xfrm>
          <a:prstGeom prst="rect">
            <a:avLst/>
          </a:prstGeom>
        </p:spPr>
      </p:pic>
      <p:sp>
        <p:nvSpPr>
          <p:cNvPr id="357" name="Rectangle 83">
            <a:extLst>
              <a:ext uri="{FF2B5EF4-FFF2-40B4-BE49-F238E27FC236}">
                <a16:creationId xmlns:a16="http://schemas.microsoft.com/office/drawing/2014/main" id="{32BB3952-445F-614C-B02F-323F4D3CC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350" y="4690580"/>
            <a:ext cx="5813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venir Book"/>
                <a:cs typeface="Avenir Book"/>
              </a:rPr>
              <a:t>October 2017 - CRISP reflectometer @ ISIS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668D3-1346-1D4C-80C6-3EC55610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84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2773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39" y="246500"/>
            <a:ext cx="3524241" cy="275669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147" y="236549"/>
            <a:ext cx="3768526" cy="2824733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5639450" y="4468"/>
            <a:ext cx="159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detector area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134456" y="24328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detector </a:t>
            </a:r>
            <a:r>
              <a:rPr lang="en-US" dirty="0" err="1">
                <a:latin typeface="Avenir Book"/>
                <a:cs typeface="Avenir Book"/>
              </a:rPr>
              <a:t>ToF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428860" y="1654824"/>
            <a:ext cx="208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reflected intensity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67195" y="913846"/>
            <a:ext cx="163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Avenir Book"/>
                <a:cs typeface="Avenir Book"/>
              </a:rPr>
              <a:t>ToF</a:t>
            </a:r>
            <a:r>
              <a:rPr lang="en-US" sz="1400" dirty="0">
                <a:solidFill>
                  <a:schemeClr val="bg1"/>
                </a:solidFill>
                <a:latin typeface="Avenir Book"/>
                <a:cs typeface="Avenir Book"/>
              </a:rPr>
              <a:t> of the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venir Book"/>
                <a:cs typeface="Avenir Book"/>
              </a:rPr>
              <a:t>reflected intensity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968122" y="2669396"/>
            <a:ext cx="115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ToF</a:t>
            </a:r>
            <a:r>
              <a:rPr lang="en-US" dirty="0">
                <a:latin typeface="Avenir Book"/>
                <a:cs typeface="Avenir Book"/>
              </a:rPr>
              <a:t> (or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>
                <a:latin typeface="Avenir Book"/>
                <a:cs typeface="Avenir Book"/>
              </a:rPr>
              <a:t>)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cxnSp>
        <p:nvCxnSpPr>
          <p:cNvPr id="46" name="Straight Arrow Connector 45"/>
          <p:cNvCxnSpPr/>
          <p:nvPr/>
        </p:nvCxnSpPr>
        <p:spPr>
          <a:xfrm>
            <a:off x="10905865" y="393660"/>
            <a:ext cx="3140" cy="2672453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283090" y="393660"/>
            <a:ext cx="2677" cy="2637074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021000" y="303291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6ms (2Å)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510552" y="3027151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/>
                <a:cs typeface="Avenir Book"/>
              </a:rPr>
              <a:t>20ms (6Å</a:t>
            </a:r>
            <a:r>
              <a:rPr lang="en-US" dirty="0">
                <a:latin typeface="Avenir Book"/>
                <a:cs typeface="Avenir Book"/>
              </a:rPr>
              <a:t>)</a:t>
            </a:r>
          </a:p>
        </p:txBody>
      </p:sp>
      <p:sp>
        <p:nvSpPr>
          <p:cNvPr id="83" name="Rettangolo 38"/>
          <p:cNvSpPr/>
          <p:nvPr/>
        </p:nvSpPr>
        <p:spPr>
          <a:xfrm flipV="1">
            <a:off x="7295703" y="3153931"/>
            <a:ext cx="1515142" cy="14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69" name="TextBox 68"/>
          <p:cNvSpPr txBox="1"/>
          <p:nvPr/>
        </p:nvSpPr>
        <p:spPr>
          <a:xfrm>
            <a:off x="5624185" y="825451"/>
            <a:ext cx="155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Background</a:t>
            </a:r>
          </a:p>
        </p:txBody>
      </p:sp>
      <p:sp>
        <p:nvSpPr>
          <p:cNvPr id="70" name="TextBox 69"/>
          <p:cNvSpPr txBox="1"/>
          <p:nvPr/>
        </p:nvSpPr>
        <p:spPr>
          <a:xfrm rot="16200000">
            <a:off x="8247959" y="960504"/>
            <a:ext cx="155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Background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613631" y="456317"/>
            <a:ext cx="2415876" cy="2240464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99723" y="477727"/>
            <a:ext cx="2663269" cy="2257725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508" y="3256832"/>
            <a:ext cx="3823834" cy="286619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999722" y="3490161"/>
            <a:ext cx="2663269" cy="2307032"/>
          </a:xfrm>
          <a:prstGeom prst="rect">
            <a:avLst/>
          </a:prstGeom>
          <a:noFill/>
          <a:ln w="63500">
            <a:solidFill>
              <a:srgbClr val="5CDA3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341527" y="497720"/>
            <a:ext cx="1628032" cy="2171676"/>
          </a:xfrm>
          <a:prstGeom prst="rect">
            <a:avLst/>
          </a:prstGeom>
          <a:noFill/>
          <a:ln w="63500">
            <a:solidFill>
              <a:srgbClr val="5CDA3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734875" y="3152514"/>
            <a:ext cx="340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CDA38"/>
                </a:solidFill>
                <a:latin typeface="Avenir Book"/>
                <a:cs typeface="Avenir Book"/>
              </a:rPr>
              <a:t>Gating between 6ms and 20ms</a:t>
            </a:r>
          </a:p>
        </p:txBody>
      </p:sp>
      <p:sp>
        <p:nvSpPr>
          <p:cNvPr id="60" name="Rettangolo 47"/>
          <p:cNvSpPr/>
          <p:nvPr/>
        </p:nvSpPr>
        <p:spPr>
          <a:xfrm>
            <a:off x="8586802" y="2370905"/>
            <a:ext cx="26801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5CDA38"/>
                </a:solidFill>
                <a:latin typeface="Avenir Book" charset="0"/>
                <a:ea typeface="Avenir Book" charset="0"/>
                <a:cs typeface="Avenir Book" charset="0"/>
              </a:rPr>
              <a:t>0.5      2                              6Å</a:t>
            </a:r>
          </a:p>
        </p:txBody>
      </p:sp>
      <p:sp>
        <p:nvSpPr>
          <p:cNvPr id="358" name="Rettangolo 47"/>
          <p:cNvSpPr/>
          <p:nvPr/>
        </p:nvSpPr>
        <p:spPr>
          <a:xfrm>
            <a:off x="4839385" y="2890689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>
                <a:latin typeface="Avenir Book" charset="0"/>
                <a:ea typeface="Avenir Book" charset="0"/>
                <a:cs typeface="Avenir Book" charset="0"/>
              </a:rPr>
              <a:t>(Log scale)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59" name="Rettangolo 47"/>
          <p:cNvSpPr/>
          <p:nvPr/>
        </p:nvSpPr>
        <p:spPr>
          <a:xfrm>
            <a:off x="4839384" y="5962155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>
                <a:latin typeface="Avenir Book" charset="0"/>
                <a:ea typeface="Avenir Book" charset="0"/>
                <a:cs typeface="Avenir Book" charset="0"/>
              </a:rPr>
              <a:t>(Log scale)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57" name="Rettangolo 37">
            <a:extLst>
              <a:ext uri="{FF2B5EF4-FFF2-40B4-BE49-F238E27FC236}">
                <a16:creationId xmlns:a16="http://schemas.microsoft.com/office/drawing/2014/main" id="{877A019F-97B0-1344-900F-60DADA878BD9}"/>
              </a:ext>
            </a:extLst>
          </p:cNvPr>
          <p:cNvSpPr/>
          <p:nvPr/>
        </p:nvSpPr>
        <p:spPr>
          <a:xfrm>
            <a:off x="1147858" y="1254544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360" name="Rettangolo 37">
            <a:extLst>
              <a:ext uri="{FF2B5EF4-FFF2-40B4-BE49-F238E27FC236}">
                <a16:creationId xmlns:a16="http://schemas.microsoft.com/office/drawing/2014/main" id="{3668D703-5CBB-BC4F-92B4-5FF993A421C7}"/>
              </a:ext>
            </a:extLst>
          </p:cNvPr>
          <p:cNvSpPr/>
          <p:nvPr/>
        </p:nvSpPr>
        <p:spPr>
          <a:xfrm>
            <a:off x="262566" y="1250812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361" name="Rettangolo 37">
            <a:extLst>
              <a:ext uri="{FF2B5EF4-FFF2-40B4-BE49-F238E27FC236}">
                <a16:creationId xmlns:a16="http://schemas.microsoft.com/office/drawing/2014/main" id="{3289AD2E-7AFA-894D-986A-654C7DAF9D11}"/>
              </a:ext>
            </a:extLst>
          </p:cNvPr>
          <p:cNvSpPr/>
          <p:nvPr/>
        </p:nvSpPr>
        <p:spPr>
          <a:xfrm>
            <a:off x="2882060" y="1248523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362" name="Rettangolo 14">
            <a:extLst>
              <a:ext uri="{FF2B5EF4-FFF2-40B4-BE49-F238E27FC236}">
                <a16:creationId xmlns:a16="http://schemas.microsoft.com/office/drawing/2014/main" id="{7E3F2AA2-DB55-B84B-948B-E73F98714BEF}"/>
              </a:ext>
            </a:extLst>
          </p:cNvPr>
          <p:cNvSpPr/>
          <p:nvPr/>
        </p:nvSpPr>
        <p:spPr>
          <a:xfrm>
            <a:off x="1166320" y="1752758"/>
            <a:ext cx="895412" cy="250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363" name="Connettore 2 30">
            <a:extLst>
              <a:ext uri="{FF2B5EF4-FFF2-40B4-BE49-F238E27FC236}">
                <a16:creationId xmlns:a16="http://schemas.microsoft.com/office/drawing/2014/main" id="{4C82883A-7D18-7142-830C-30D78FDBC2C5}"/>
              </a:ext>
            </a:extLst>
          </p:cNvPr>
          <p:cNvCxnSpPr/>
          <p:nvPr/>
        </p:nvCxnSpPr>
        <p:spPr>
          <a:xfrm>
            <a:off x="203725" y="1347144"/>
            <a:ext cx="1324286" cy="2375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Rettangolo 48">
            <a:extLst>
              <a:ext uri="{FF2B5EF4-FFF2-40B4-BE49-F238E27FC236}">
                <a16:creationId xmlns:a16="http://schemas.microsoft.com/office/drawing/2014/main" id="{534F27F3-0009-764A-8DD9-E63E1DA98B87}"/>
              </a:ext>
            </a:extLst>
          </p:cNvPr>
          <p:cNvSpPr/>
          <p:nvPr/>
        </p:nvSpPr>
        <p:spPr>
          <a:xfrm>
            <a:off x="1196546" y="958269"/>
            <a:ext cx="8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sample</a:t>
            </a:r>
          </a:p>
        </p:txBody>
      </p:sp>
      <p:sp>
        <p:nvSpPr>
          <p:cNvPr id="365" name="Rettangolo 37">
            <a:extLst>
              <a:ext uri="{FF2B5EF4-FFF2-40B4-BE49-F238E27FC236}">
                <a16:creationId xmlns:a16="http://schemas.microsoft.com/office/drawing/2014/main" id="{1FE534FD-75FF-874E-BE5B-75D887212052}"/>
              </a:ext>
            </a:extLst>
          </p:cNvPr>
          <p:cNvSpPr/>
          <p:nvPr/>
        </p:nvSpPr>
        <p:spPr>
          <a:xfrm>
            <a:off x="2020961" y="1254543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366" name="Rettangolo 34">
            <a:extLst>
              <a:ext uri="{FF2B5EF4-FFF2-40B4-BE49-F238E27FC236}">
                <a16:creationId xmlns:a16="http://schemas.microsoft.com/office/drawing/2014/main" id="{18A444B3-4670-9D45-8374-F68D55FED973}"/>
              </a:ext>
            </a:extLst>
          </p:cNvPr>
          <p:cNvSpPr/>
          <p:nvPr/>
        </p:nvSpPr>
        <p:spPr>
          <a:xfrm>
            <a:off x="310951" y="2003312"/>
            <a:ext cx="375262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367" name="Connettore 2 30">
            <a:extLst>
              <a:ext uri="{FF2B5EF4-FFF2-40B4-BE49-F238E27FC236}">
                <a16:creationId xmlns:a16="http://schemas.microsoft.com/office/drawing/2014/main" id="{86AD4A5C-B3CA-5640-BE33-5BF30B4CF4BE}"/>
              </a:ext>
            </a:extLst>
          </p:cNvPr>
          <p:cNvCxnSpPr/>
          <p:nvPr/>
        </p:nvCxnSpPr>
        <p:spPr>
          <a:xfrm flipV="1">
            <a:off x="1715748" y="1347144"/>
            <a:ext cx="1387305" cy="2196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Rettangolo 38">
            <a:extLst>
              <a:ext uri="{FF2B5EF4-FFF2-40B4-BE49-F238E27FC236}">
                <a16:creationId xmlns:a16="http://schemas.microsoft.com/office/drawing/2014/main" id="{4D64D46B-AF11-7F48-A122-B84CDD9EFFE7}"/>
              </a:ext>
            </a:extLst>
          </p:cNvPr>
          <p:cNvSpPr/>
          <p:nvPr/>
        </p:nvSpPr>
        <p:spPr>
          <a:xfrm flipV="1">
            <a:off x="1355790" y="1612466"/>
            <a:ext cx="529502" cy="145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369" name="Rettangolo 15">
            <a:extLst>
              <a:ext uri="{FF2B5EF4-FFF2-40B4-BE49-F238E27FC236}">
                <a16:creationId xmlns:a16="http://schemas.microsoft.com/office/drawing/2014/main" id="{AE52E45E-B983-174D-B649-2EFA12715F0F}"/>
              </a:ext>
            </a:extLst>
          </p:cNvPr>
          <p:cNvSpPr/>
          <p:nvPr/>
        </p:nvSpPr>
        <p:spPr>
          <a:xfrm>
            <a:off x="3161894" y="741711"/>
            <a:ext cx="842839" cy="1056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370" name="Rettangolo 47">
            <a:extLst>
              <a:ext uri="{FF2B5EF4-FFF2-40B4-BE49-F238E27FC236}">
                <a16:creationId xmlns:a16="http://schemas.microsoft.com/office/drawing/2014/main" id="{E687AA35-07ED-5043-B87B-734B64407298}"/>
              </a:ext>
            </a:extLst>
          </p:cNvPr>
          <p:cNvSpPr/>
          <p:nvPr/>
        </p:nvSpPr>
        <p:spPr>
          <a:xfrm>
            <a:off x="2962790" y="225878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E4292F2D-D547-9D45-A2F8-76CBDC7554E2}"/>
              </a:ext>
            </a:extLst>
          </p:cNvPr>
          <p:cNvGrpSpPr/>
          <p:nvPr/>
        </p:nvGrpSpPr>
        <p:grpSpPr>
          <a:xfrm rot="20392131">
            <a:off x="3229202" y="875138"/>
            <a:ext cx="674631" cy="93053"/>
            <a:chOff x="2850515" y="2977176"/>
            <a:chExt cx="2730765" cy="451824"/>
          </a:xfrm>
        </p:grpSpPr>
        <p:sp>
          <p:nvSpPr>
            <p:cNvPr id="372" name="Rectangle 371">
              <a:extLst>
                <a:ext uri="{FF2B5EF4-FFF2-40B4-BE49-F238E27FC236}">
                  <a16:creationId xmlns:a16="http://schemas.microsoft.com/office/drawing/2014/main" id="{172AE978-9FBA-3440-8783-34D50940B7B5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5F4DB8F4-E12E-8742-9CAF-53218F71C597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8BF7140E-6814-3F4D-8F48-FED6D89108A1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D8D8C094-F861-5E43-AFFE-22AA0BC1857C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A22CF64A-F0D9-4543-98B9-B4797B7A5BDF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ight Triangle 376">
              <a:extLst>
                <a:ext uri="{FF2B5EF4-FFF2-40B4-BE49-F238E27FC236}">
                  <a16:creationId xmlns:a16="http://schemas.microsoft.com/office/drawing/2014/main" id="{5FD18221-D23C-B74C-BFBE-0C2A7E31B611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B9A45C84-FBDA-824F-BF9C-AB44B31EBC81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9B3C2281-9A9C-AE43-A3A5-D57579911D7A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D69D44C1-6C04-1C4B-B755-8270D6EF1EF0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4472523E-D8E9-5A4D-9830-A9864AD22251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6DFA906A-6C32-1046-9F8B-7E1984F54DE2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610032CA-C26B-494D-ABD9-1F9AB2DADD89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73C63694-D59D-9B4F-B036-79AB094C0426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2C2E333A-D59E-0245-94CA-1BF0570061F4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1C0613C5-6B60-8143-95F4-8FDACECFE0CB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D5DF4E62-B84A-EB4E-B167-928553DE5E21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9AA8795B-DADA-484B-ACE3-A068EC1070A8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F3885885-D11C-E64D-8F2A-80BCBFFDDA74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B77E520F-5D9C-1A41-A7CF-70B1E1D53102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DC03BD75-5341-704B-AAFC-DA6B8576D042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B3E67DD7-3A1C-2346-AD30-3B0178C1F765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187CF465-4C74-C24A-9E3B-19FD9190B326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E5A7BFAF-333B-3C47-95D0-A57469555DE7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2A59A807-65E6-6D49-B1A8-7F999C66DCA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2FFD2790-F868-F44F-8B70-EEE4E5FA8BE8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4009D00A-DB71-EE44-9A64-63025568DDAD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EE44FC6F-CCE4-204A-B3F7-F742E08A7222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3718E0CD-EE7B-114D-AB22-6B08FFDCE6B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262E0E95-9BF9-AE43-AF89-1FB34EC1CBD6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B504F4E7-3DA2-F24B-B1BA-61FE2A42118D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6716E84D-5F2F-F544-9461-878575D7C9A9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D9B5C0F2-1823-0A4F-97BC-8B08EE024FFB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491AE418-B665-2346-B8A1-25F0A0389E65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DF7A8E1A-72A2-FB46-B516-F60271CB2F3F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678FE896-21FC-324F-87C2-03A69AFBBE6F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2984904D-719F-2B44-B187-562783B4F489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189FA06E-0018-354C-9393-BB49A5D9DDDB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42F4AAEB-EF24-6C4D-B04C-D03F88FB3A7E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35A8A86F-F91F-0342-8307-08D7504342DA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7CD76D2E-5A72-2943-8C16-F0CF2243CC68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5074766F-76A3-C749-989E-3F105DFBEC6A}"/>
              </a:ext>
            </a:extLst>
          </p:cNvPr>
          <p:cNvGrpSpPr/>
          <p:nvPr/>
        </p:nvGrpSpPr>
        <p:grpSpPr>
          <a:xfrm rot="20392131">
            <a:off x="3236336" y="1024015"/>
            <a:ext cx="674631" cy="93053"/>
            <a:chOff x="2850515" y="2977176"/>
            <a:chExt cx="2730765" cy="451824"/>
          </a:xfrm>
        </p:grpSpPr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04B8BF8D-3743-5F43-8F86-F9152E8C8F2F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9922175F-DA2E-5B4C-9092-C94854016D1B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id="{FF01026D-4B76-3847-BE56-8F2928D1C5A1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59A0B6AB-28E9-A640-A4BD-B7953B006A45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3FD8A4EC-66CF-A643-AFCE-ED36FCC66C10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ight Triangle 417">
              <a:extLst>
                <a:ext uri="{FF2B5EF4-FFF2-40B4-BE49-F238E27FC236}">
                  <a16:creationId xmlns:a16="http://schemas.microsoft.com/office/drawing/2014/main" id="{D6E7D922-049E-8943-8478-60C85A27914C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Freeform 418">
              <a:extLst>
                <a:ext uri="{FF2B5EF4-FFF2-40B4-BE49-F238E27FC236}">
                  <a16:creationId xmlns:a16="http://schemas.microsoft.com/office/drawing/2014/main" id="{C08A4D5B-D7A9-8743-BD5C-BD8D42A967A6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id="{E96450ED-41BA-3F46-A58B-A87121F73B99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818E7A99-BF77-2143-BFAE-D25473500AFE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6A1635BA-F78C-6046-BB2F-2AE07DD38B54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C40AC88F-2F02-DA4A-B4A0-9BF801FFBC7E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74E81BB1-0869-1540-8F3E-BDF75B9F9AE5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B9DD0092-68C9-884C-BFA5-C7FB5F4BAD6A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EFACB688-5921-324B-A055-E49671963EFF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64FDD4F1-B731-C344-B04D-89FACDF36A5D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056CC332-0E56-B74A-BE53-C7A4FA934E67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D57EDBA9-941F-4B4D-952A-FA106A1D5274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6C78FF39-E76D-2A47-8614-61F2C52001AD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03C25099-468C-EC47-86ED-6F8BCD4B8C2B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AEC8ED13-D38D-1A42-A395-1624683901E2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B021BEAF-E9D5-B949-94B2-D41BAF538669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9E050DC5-B5DE-7E48-901A-DB3C4ABC8BCD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F4A014FF-8AE4-E34C-BF01-717E652C40B7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A51A61BB-97D6-0B4B-B91B-9BB18985ACC9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D10A32F1-C19D-6440-8D12-A8E956810666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CB057C11-6C33-5748-ADA9-0CF3155D061C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9DE86432-F53F-4A4E-A01B-569EBD7DC1CE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161C431F-CEA5-A34E-B4FB-2442AC60FF54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3CA4CB8E-FB02-F64A-B366-A4F98A4A365E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F5242C96-5FF9-544B-A9B4-6FB2A55BE69B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F69AB4BA-EFD8-F54C-8DA4-A3C663FE3C96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5F94DBB6-0AAE-7247-BC85-C7301B26CA68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7515C36B-B8E6-ED45-A304-40665BBD2D4D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3D144A54-71AF-E849-9B91-79F55869923F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7B720DFC-1779-9443-8C18-17E6145499B9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150AA030-241B-764D-B99C-F7EAE08793E4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5841D290-C4EC-814F-B60E-48512B5F1C20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4E4D35FA-C007-4044-B868-7D3E4D097051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10216FE1-41DB-7F4B-B21D-4D28C3823DC8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7A269EFA-12EE-D948-B8AC-08DD9B939A24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A49E8013-BB56-C14D-9FBD-E7165CFF4293}"/>
              </a:ext>
            </a:extLst>
          </p:cNvPr>
          <p:cNvGrpSpPr/>
          <p:nvPr/>
        </p:nvGrpSpPr>
        <p:grpSpPr>
          <a:xfrm rot="20392131">
            <a:off x="3234127" y="1167514"/>
            <a:ext cx="674631" cy="93053"/>
            <a:chOff x="2850515" y="2977176"/>
            <a:chExt cx="2730765" cy="451824"/>
          </a:xfrm>
        </p:grpSpPr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82F742E8-478F-B349-B9C2-D1B0612F48FD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0B51B184-A767-F248-9875-517FD59E2F47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768E295B-5D83-C349-93D6-6B6A0DA1A20A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E46DA113-B935-CC41-8A16-8C798C43C2AB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8EF6573D-8E5D-6A41-B61A-E93F72ED6D1D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ight Triangle 458">
              <a:extLst>
                <a:ext uri="{FF2B5EF4-FFF2-40B4-BE49-F238E27FC236}">
                  <a16:creationId xmlns:a16="http://schemas.microsoft.com/office/drawing/2014/main" id="{617377CF-BEA1-144A-A53A-4981879E207C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reeform 459">
              <a:extLst>
                <a:ext uri="{FF2B5EF4-FFF2-40B4-BE49-F238E27FC236}">
                  <a16:creationId xmlns:a16="http://schemas.microsoft.com/office/drawing/2014/main" id="{8D4681FB-6B8E-014B-AE20-FD4703680B00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D1815D3E-2FF2-9046-AF61-3FFBCCB740EE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C5D50BC9-BCB5-0044-8D16-13989EBB05D0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773AB335-9509-9944-A522-3A8BFBDF801A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5BF605A6-C481-4845-893C-55B17698BC13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6FB32ED8-D79F-B543-925C-ED1B177E1696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D7CCA00A-FEA4-564B-927B-E667E44CC8BF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A41013D4-C36C-814B-B082-A52092ADECD0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B63091CA-1850-9448-A13D-4F90FE1E8630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07798044-982D-634C-921E-A051EC2918E8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63DCF0FF-504C-E448-ABC7-284EF7B7D52F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AE4564FD-FC76-2D4D-8448-A630595CC8DD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E3ED88ED-0EDC-E646-A616-7AADA98F61BC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22C5A4AF-A654-9E45-AAEB-04713E2754FC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2E6E60E8-3891-2F4F-AEE6-086F6A2FF67A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673DE5A9-B5E1-4943-AE1A-3B025316E798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4CD1284D-EECD-1242-90B4-7C9ED3E57E75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E13E3855-1765-A84E-9E3B-9BE89D579851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39BB83DF-E1FC-2E4B-9007-4E41639785C4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1F109259-FBC8-B647-999F-11501C0F6759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97FE190B-DADA-324B-A944-85A466D0320E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61BEA653-869A-6A40-B590-3E813642AF8F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393DC23E-6FDC-5348-B225-AACD2697D706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7215DBE3-E8D9-B045-A3D7-FEB1D7FA9225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C4DEFBD2-9A3E-7E4D-9173-875421CB3B3B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2E826C7C-73E9-A943-A18D-A1B252C78E9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F828C105-A1BE-1045-86A0-2BFEC4EBAAFE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F78CBF75-29A5-1C49-80D8-B113EC751357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FDF120E1-8F06-C441-87D6-AAE780B5AFAA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D51500B8-9683-1F41-8E78-7710ECAE711B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E97E63AF-52C6-6742-9471-CC95D8993E35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DE765D6F-BC59-9D44-AF40-2F356E140361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87B3E49F-60A4-ED46-B163-CA20E627C55C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B98DBF59-3445-D745-AA28-834C8C3ED8A7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54C91E7A-01CC-5248-B7C7-F52C05406FAE}"/>
              </a:ext>
            </a:extLst>
          </p:cNvPr>
          <p:cNvGrpSpPr/>
          <p:nvPr/>
        </p:nvGrpSpPr>
        <p:grpSpPr>
          <a:xfrm rot="20392131">
            <a:off x="3245723" y="1303149"/>
            <a:ext cx="674631" cy="93053"/>
            <a:chOff x="2850515" y="2977176"/>
            <a:chExt cx="2730765" cy="451824"/>
          </a:xfrm>
        </p:grpSpPr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62A707E4-2DA9-CB43-8A66-E400D0C60423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5885B2F5-7EE9-C445-BE1F-6A130DE6CB76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>
              <a:extLst>
                <a:ext uri="{FF2B5EF4-FFF2-40B4-BE49-F238E27FC236}">
                  <a16:creationId xmlns:a16="http://schemas.microsoft.com/office/drawing/2014/main" id="{FB2DA4A1-685F-FD4E-89BF-DBC9662B1A6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6F69B5D3-109E-0041-8068-5D34FD0D5775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B48D6312-03B9-574B-AA50-DBE243E1D83E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ight Triangle 499">
              <a:extLst>
                <a:ext uri="{FF2B5EF4-FFF2-40B4-BE49-F238E27FC236}">
                  <a16:creationId xmlns:a16="http://schemas.microsoft.com/office/drawing/2014/main" id="{F9A97F09-51CF-B84A-8613-34BCF07CFBDC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Freeform 500">
              <a:extLst>
                <a:ext uri="{FF2B5EF4-FFF2-40B4-BE49-F238E27FC236}">
                  <a16:creationId xmlns:a16="http://schemas.microsoft.com/office/drawing/2014/main" id="{30EFC6E6-6A37-D840-A2BF-E9AD7B6510DA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547CA9DA-4321-C346-A460-8DD66B997434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2C638472-819E-DC46-8835-027985F0C810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B8D6EE28-765B-FC44-B1A7-F29C75986C25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B95942B4-B2B9-9945-9474-0055D98F9F6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79DC0F19-F8AA-8045-9A80-27CFBB944A06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3F40F537-260B-D549-96D6-FC9B8C31271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11D922E4-D7A5-764A-A23C-D63B192E1197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4F2B45AE-0979-FC4E-BCCF-A268C3C1017F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DF1216C0-6E96-6D4A-86E6-13401C6CCA54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9A1F7F3E-AFD4-9D45-8DAC-59A33AECD47D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8FE95AC9-D57A-6149-98D8-8E117ACF66FD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B3332721-D652-B949-BD86-C0C0C9B2ED23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92CFD526-4961-CD46-BD1C-10F5288368B2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490A3709-DFD7-6142-8E47-C41B5838B75C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41F8C2EB-0B93-4B47-BEC7-2D4CA678383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8E111208-23EC-CE43-8A1A-AFBBFDC8602D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D87A7188-3E48-7943-A497-BDB8463F6093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50A3EF73-02CB-384B-BCBA-D0A22CDA8053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7BFB206E-E619-E84B-BA4C-1D6AEFF0D3EE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412FE6E8-6C34-BB44-ABCD-F9A51F62BF1F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BF7BE480-24E5-D04B-9A90-E9E9672E667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48ED34C5-DA8A-DB49-89BA-B8AF8FDE3202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B2244E55-F13B-CD4B-BC71-68C223018307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A3620F24-84F3-444F-9D63-06B12BDECC61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4A38217F-16EC-6B44-B987-F2E9CF3C15A8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CEFEDC0C-87EF-A44C-85C1-13EC83EF2AE9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27CC0F96-1AC6-E54F-B65B-32E0417B7B23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63863FC6-FDBE-3C4F-BD5F-6B4D2CFC6555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D9C4550A-C3CF-8644-961C-E6408CB6246F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0A66A3FC-CF64-264F-94ED-988019AEE24B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6F81FD74-0D7F-7D44-B17F-42FCE0598C95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7258C60E-C25B-D249-BBA2-460C940CAB3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5B49BF76-3E02-FD4A-A77C-9E8B7043B224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B04E31FD-4CC4-F343-8285-AB59EA8056D4}"/>
              </a:ext>
            </a:extLst>
          </p:cNvPr>
          <p:cNvGrpSpPr/>
          <p:nvPr/>
        </p:nvGrpSpPr>
        <p:grpSpPr>
          <a:xfrm rot="20392131">
            <a:off x="3251518" y="1440609"/>
            <a:ext cx="674631" cy="93053"/>
            <a:chOff x="2850515" y="2977176"/>
            <a:chExt cx="2730765" cy="451824"/>
          </a:xfrm>
        </p:grpSpPr>
        <p:sp>
          <p:nvSpPr>
            <p:cNvPr id="536" name="Rectangle 535">
              <a:extLst>
                <a:ext uri="{FF2B5EF4-FFF2-40B4-BE49-F238E27FC236}">
                  <a16:creationId xmlns:a16="http://schemas.microsoft.com/office/drawing/2014/main" id="{72EBF636-B92F-EC4C-AA9F-BA4AC613062E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782D04D2-D552-6547-8BA7-81E72AF7AA43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35895B0D-681D-7B45-B8AE-41607EDC338C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C4B11E4B-4A25-B343-9E11-966F1B0A856A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C88B2577-B28B-5C43-8434-1A03EE3A5BF2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ight Triangle 540">
              <a:extLst>
                <a:ext uri="{FF2B5EF4-FFF2-40B4-BE49-F238E27FC236}">
                  <a16:creationId xmlns:a16="http://schemas.microsoft.com/office/drawing/2014/main" id="{5F038A00-D05A-CE4F-9D33-ECF623C7659B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Freeform 541">
              <a:extLst>
                <a:ext uri="{FF2B5EF4-FFF2-40B4-BE49-F238E27FC236}">
                  <a16:creationId xmlns:a16="http://schemas.microsoft.com/office/drawing/2014/main" id="{9EB8DBB3-BBA8-724F-9FC1-432A156EE8A0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2C39C30F-9CC9-4C44-84A8-E0CF21E2C912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008F9D38-C0CE-534A-B57F-585F02BF5D2A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852303C6-F062-5C43-AC73-1CEB776C3E3F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93DEC369-117B-3045-A2AF-82E45216A642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148017FB-17B9-7D45-A5A6-38BEE30A596E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E4C9795A-3A74-DF4A-94CA-5BA63668B52A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1A92363E-A90F-5246-A648-E1568FD6B890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055D1DF8-6A86-E744-B2D8-5F9CF05956AF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6ECA7591-8485-C74A-8CC6-6DA5966F4E07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F75D5EF8-BBB3-7E40-9FD6-5D6BB3699C18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BA2BA600-63B1-A645-86CD-697CAE18D5D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36047F07-C364-5149-912F-D5A91398315C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DA293D34-9C2A-9045-8FB8-1B6304D40BB2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FE2208AF-112E-FD4A-84DF-CDC9B659A410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1C7E5FC8-1A49-504E-9E52-FB065D980D75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CD80BD46-1959-7343-BD26-B760F93010DF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43BA0C47-E29F-EA42-82DE-09F25B2D44B4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123024F8-5EE1-0F43-86CD-0CF231E33304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F591A5EC-B5C2-7645-BA13-A2C87BD4ACBF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AAB32D8A-9820-9441-BC79-7FEA50B23B74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79B043CA-CEB2-2E41-8ECB-FF863C6EBA7C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9313A678-74A6-CF43-A7C2-36D694E84675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606699DA-56D7-1E44-A653-4EBE88EC7F7B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DD25EECC-92C3-394A-9ACC-4DB980A2BBFA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8C1844E7-70D2-0C48-8219-51B9747D3269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8CF45586-59A4-8C44-B8C7-BDE0C8709699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739A448B-0520-3F40-8381-8E6F0F755CC2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AB8B0CC9-DF9C-7E48-9DC7-5367D8E42BEB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9819B1DA-8B65-2D4C-A197-ABF63ED82C9D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0A211D3D-F7F6-4D44-B637-4D943627C1CC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477B73D3-13D8-0142-BEF4-BEB6D93108D2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E395EF6E-CB9E-C641-AE82-1C96040E1AB4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C02299B5-EF0B-5B47-9087-D44259A22CBC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54915869-23C7-5140-A2A9-C2475CB05F7A}"/>
              </a:ext>
            </a:extLst>
          </p:cNvPr>
          <p:cNvGrpSpPr/>
          <p:nvPr/>
        </p:nvGrpSpPr>
        <p:grpSpPr>
          <a:xfrm rot="20392131">
            <a:off x="3251519" y="1580275"/>
            <a:ext cx="674631" cy="93053"/>
            <a:chOff x="2850515" y="2977176"/>
            <a:chExt cx="2730765" cy="451824"/>
          </a:xfrm>
        </p:grpSpPr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3E6D9688-BD57-6F45-A659-365CCDD07ED5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F91B3B48-991F-914C-877C-DDE26CB5747E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350EF16B-554B-7141-8B10-A02FEE6006FE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1CA93522-438E-B445-BCF6-FC538AEC34FF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845935DD-B97B-B744-833D-7977307B4C1D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ight Triangle 581">
              <a:extLst>
                <a:ext uri="{FF2B5EF4-FFF2-40B4-BE49-F238E27FC236}">
                  <a16:creationId xmlns:a16="http://schemas.microsoft.com/office/drawing/2014/main" id="{7CB0E54F-376F-574A-9D96-B1646A7EE9E0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81C3C52A-5F55-2F47-A051-E79934409B84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62E85167-FF89-A043-9B76-1E1B606B6365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3E963ECA-B306-D940-A04A-927F4C4A99C9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EBB84506-35C1-DE49-B103-EE2FA41A1BA2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E1DB3B89-803F-8744-9088-9B0957A92724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D7A0C5D0-CB6F-E043-86B8-36107A348ECF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CB459972-CC53-EA43-BD18-D72C2BD53292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8068D73D-78F6-4A40-BADF-679AC7C4D391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09521658-70E5-AC4D-AA35-D1A163394B73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D0D587DC-23AE-8843-BC39-638209C8E60C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D2BD3D4E-FE47-8842-8505-F9D34843CFBF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06EB6AE4-B50B-F549-BBAB-EC119B775E2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A5B1CAED-7D5A-DB46-BA1F-6725D25DCF4D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5E1B427D-DADD-B340-B8FF-635CB7828E2F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145CC635-D8DA-B442-A604-12812B470044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EB379F25-A67A-E746-B3FE-BB854B1C93D3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6565C488-4552-B24C-A559-0E073B6CD612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78F64150-C3F2-484A-9D80-5F588DF0653E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355BCD75-7DDD-9549-97F3-18C8B654C523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688A4BC7-0E3E-CC48-8B6C-FB38851CA2C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0D7391B1-8B37-5E41-9ACB-811C6F0CB3FB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EE353956-0A3D-DC4E-B02F-0D85FC10DC90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1859D7F5-50B0-3248-989D-6D7D95746301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CCB9E094-AA29-7C4A-9269-B086F0254941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0FB0A206-5777-5541-B7CB-9FAFCEE8D5C4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8EB35A6E-70A7-8C4E-90BC-0FAFBB86272E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F1C0636B-5497-4244-B80C-0FA86F9C4D67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1A58C3CB-772A-7E4C-8D0F-D99854249433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AFB3BEB3-E501-C14A-ADBA-7A2949E4310A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82495D40-6FD5-1541-ABA3-1BA6DAB62590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4F4DD17B-92E6-E34F-A2AB-70C54CBF5467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C16AF237-D835-7240-9DAA-8A14F73D0587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7C96850-D633-FA46-A908-359EF1D369FA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8C7FF639-5129-B740-A259-AA28E5AA2EE1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7" name="Picture 616">
            <a:extLst>
              <a:ext uri="{FF2B5EF4-FFF2-40B4-BE49-F238E27FC236}">
                <a16:creationId xmlns:a16="http://schemas.microsoft.com/office/drawing/2014/main" id="{18DF62D1-6309-A04A-B870-F609A806CD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D1790-9483-2E4E-A588-76C8F09E5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85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3069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3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8" y="2723180"/>
            <a:ext cx="4664626" cy="36487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039" y="246500"/>
            <a:ext cx="3524241" cy="275669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147" y="236549"/>
            <a:ext cx="3768526" cy="2824733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5639450" y="4468"/>
            <a:ext cx="1595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detector area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134456" y="24328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detector </a:t>
            </a:r>
            <a:r>
              <a:rPr lang="en-US" dirty="0" err="1">
                <a:latin typeface="Avenir Book"/>
                <a:cs typeface="Avenir Book"/>
              </a:rPr>
              <a:t>ToF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428860" y="1654824"/>
            <a:ext cx="2080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reflected intensity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267195" y="913846"/>
            <a:ext cx="163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bg1"/>
                </a:solidFill>
                <a:latin typeface="Avenir Book"/>
                <a:cs typeface="Avenir Book"/>
              </a:rPr>
              <a:t>ToF</a:t>
            </a:r>
            <a:r>
              <a:rPr lang="en-US" sz="1400" dirty="0">
                <a:solidFill>
                  <a:schemeClr val="bg1"/>
                </a:solidFill>
                <a:latin typeface="Avenir Book"/>
                <a:cs typeface="Avenir Book"/>
              </a:rPr>
              <a:t> of the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venir Book"/>
                <a:cs typeface="Avenir Book"/>
              </a:rPr>
              <a:t>reflected intensity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0968122" y="2669396"/>
            <a:ext cx="115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/>
                <a:cs typeface="Avenir Book"/>
              </a:rPr>
              <a:t>ToF</a:t>
            </a:r>
            <a:r>
              <a:rPr lang="en-US" dirty="0">
                <a:latin typeface="Avenir Book"/>
                <a:cs typeface="Avenir Book"/>
              </a:rPr>
              <a:t> (or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>
                <a:latin typeface="Avenir Book"/>
                <a:cs typeface="Avenir Book"/>
              </a:rPr>
              <a:t>)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cxnSp>
        <p:nvCxnSpPr>
          <p:cNvPr id="46" name="Straight Arrow Connector 45"/>
          <p:cNvCxnSpPr/>
          <p:nvPr/>
        </p:nvCxnSpPr>
        <p:spPr>
          <a:xfrm>
            <a:off x="10905865" y="393660"/>
            <a:ext cx="3140" cy="2672453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283090" y="393660"/>
            <a:ext cx="2677" cy="2637074"/>
          </a:xfrm>
          <a:prstGeom prst="straightConnector1">
            <a:avLst/>
          </a:prstGeom>
          <a:ln w="12700">
            <a:solidFill>
              <a:srgbClr val="FF0000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021000" y="303291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6ms (2Å)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510552" y="3027151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/>
                <a:cs typeface="Avenir Book"/>
              </a:rPr>
              <a:t>20ms (6Å</a:t>
            </a:r>
            <a:r>
              <a:rPr lang="en-US" dirty="0">
                <a:latin typeface="Avenir Book"/>
                <a:cs typeface="Avenir Book"/>
              </a:rPr>
              <a:t>)</a:t>
            </a:r>
          </a:p>
        </p:txBody>
      </p:sp>
      <p:sp>
        <p:nvSpPr>
          <p:cNvPr id="83" name="Rettangolo 38"/>
          <p:cNvSpPr/>
          <p:nvPr/>
        </p:nvSpPr>
        <p:spPr>
          <a:xfrm flipV="1">
            <a:off x="7295703" y="3153931"/>
            <a:ext cx="1515142" cy="140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69" name="TextBox 68"/>
          <p:cNvSpPr txBox="1"/>
          <p:nvPr/>
        </p:nvSpPr>
        <p:spPr>
          <a:xfrm>
            <a:off x="5624185" y="825451"/>
            <a:ext cx="155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Background</a:t>
            </a:r>
          </a:p>
        </p:txBody>
      </p:sp>
      <p:sp>
        <p:nvSpPr>
          <p:cNvPr id="70" name="TextBox 69"/>
          <p:cNvSpPr txBox="1"/>
          <p:nvPr/>
        </p:nvSpPr>
        <p:spPr>
          <a:xfrm rot="16200000">
            <a:off x="8247959" y="960504"/>
            <a:ext cx="155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Background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613631" y="456317"/>
            <a:ext cx="2415876" cy="2240464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99723" y="477727"/>
            <a:ext cx="2663269" cy="2257725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508" y="3256832"/>
            <a:ext cx="3823834" cy="286619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999722" y="3490161"/>
            <a:ext cx="2663269" cy="2307032"/>
          </a:xfrm>
          <a:prstGeom prst="rect">
            <a:avLst/>
          </a:prstGeom>
          <a:noFill/>
          <a:ln w="63500">
            <a:solidFill>
              <a:srgbClr val="5CDA3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341527" y="497720"/>
            <a:ext cx="1628032" cy="2171676"/>
          </a:xfrm>
          <a:prstGeom prst="rect">
            <a:avLst/>
          </a:prstGeom>
          <a:noFill/>
          <a:ln w="63500">
            <a:solidFill>
              <a:srgbClr val="5CDA3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734875" y="3152514"/>
            <a:ext cx="340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CDA38"/>
                </a:solidFill>
                <a:latin typeface="Avenir Book"/>
                <a:cs typeface="Avenir Book"/>
              </a:rPr>
              <a:t>Gating between 6ms and 20ms</a:t>
            </a:r>
          </a:p>
        </p:txBody>
      </p:sp>
      <p:sp>
        <p:nvSpPr>
          <p:cNvPr id="60" name="Rettangolo 47"/>
          <p:cNvSpPr/>
          <p:nvPr/>
        </p:nvSpPr>
        <p:spPr>
          <a:xfrm>
            <a:off x="8586802" y="2370905"/>
            <a:ext cx="26801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5CDA38"/>
                </a:solidFill>
                <a:latin typeface="Avenir Book" charset="0"/>
                <a:ea typeface="Avenir Book" charset="0"/>
                <a:cs typeface="Avenir Book" charset="0"/>
              </a:rPr>
              <a:t>0.5      2                              6Å</a:t>
            </a:r>
          </a:p>
        </p:txBody>
      </p:sp>
      <p:sp>
        <p:nvSpPr>
          <p:cNvPr id="358" name="Rettangolo 47"/>
          <p:cNvSpPr/>
          <p:nvPr/>
        </p:nvSpPr>
        <p:spPr>
          <a:xfrm>
            <a:off x="4839385" y="2890689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>
                <a:latin typeface="Avenir Book" charset="0"/>
                <a:ea typeface="Avenir Book" charset="0"/>
                <a:cs typeface="Avenir Book" charset="0"/>
              </a:rPr>
              <a:t>(Log scale)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59" name="Rettangolo 47"/>
          <p:cNvSpPr/>
          <p:nvPr/>
        </p:nvSpPr>
        <p:spPr>
          <a:xfrm>
            <a:off x="4839384" y="5962155"/>
            <a:ext cx="1154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>
                <a:latin typeface="Avenir Book" charset="0"/>
                <a:ea typeface="Avenir Book" charset="0"/>
                <a:cs typeface="Avenir Book" charset="0"/>
              </a:rPr>
              <a:t>(Log scale)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60" name="Rettangolo 37">
            <a:extLst>
              <a:ext uri="{FF2B5EF4-FFF2-40B4-BE49-F238E27FC236}">
                <a16:creationId xmlns:a16="http://schemas.microsoft.com/office/drawing/2014/main" id="{CE5E56A4-00ED-7945-9AE3-4BC28F208DF8}"/>
              </a:ext>
            </a:extLst>
          </p:cNvPr>
          <p:cNvSpPr/>
          <p:nvPr/>
        </p:nvSpPr>
        <p:spPr>
          <a:xfrm>
            <a:off x="1147858" y="1254544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361" name="Rettangolo 37">
            <a:extLst>
              <a:ext uri="{FF2B5EF4-FFF2-40B4-BE49-F238E27FC236}">
                <a16:creationId xmlns:a16="http://schemas.microsoft.com/office/drawing/2014/main" id="{767EE984-E115-AF4A-86C6-E4BCA55DBC15}"/>
              </a:ext>
            </a:extLst>
          </p:cNvPr>
          <p:cNvSpPr/>
          <p:nvPr/>
        </p:nvSpPr>
        <p:spPr>
          <a:xfrm>
            <a:off x="262566" y="1250812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362" name="Rettangolo 37">
            <a:extLst>
              <a:ext uri="{FF2B5EF4-FFF2-40B4-BE49-F238E27FC236}">
                <a16:creationId xmlns:a16="http://schemas.microsoft.com/office/drawing/2014/main" id="{6CAFBD83-9FB3-6146-9FBE-CD8F5EC438F2}"/>
              </a:ext>
            </a:extLst>
          </p:cNvPr>
          <p:cNvSpPr/>
          <p:nvPr/>
        </p:nvSpPr>
        <p:spPr>
          <a:xfrm>
            <a:off x="2882060" y="1248523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363" name="Rettangolo 14">
            <a:extLst>
              <a:ext uri="{FF2B5EF4-FFF2-40B4-BE49-F238E27FC236}">
                <a16:creationId xmlns:a16="http://schemas.microsoft.com/office/drawing/2014/main" id="{F0AB61B1-3E13-2647-A10B-C77C13DA678B}"/>
              </a:ext>
            </a:extLst>
          </p:cNvPr>
          <p:cNvSpPr/>
          <p:nvPr/>
        </p:nvSpPr>
        <p:spPr>
          <a:xfrm>
            <a:off x="1166320" y="1752758"/>
            <a:ext cx="895412" cy="250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364" name="Connettore 2 30">
            <a:extLst>
              <a:ext uri="{FF2B5EF4-FFF2-40B4-BE49-F238E27FC236}">
                <a16:creationId xmlns:a16="http://schemas.microsoft.com/office/drawing/2014/main" id="{0DBAA904-76C3-C347-BDD9-75E4513049D3}"/>
              </a:ext>
            </a:extLst>
          </p:cNvPr>
          <p:cNvCxnSpPr/>
          <p:nvPr/>
        </p:nvCxnSpPr>
        <p:spPr>
          <a:xfrm>
            <a:off x="203725" y="1347144"/>
            <a:ext cx="1324286" cy="2375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Rettangolo 48">
            <a:extLst>
              <a:ext uri="{FF2B5EF4-FFF2-40B4-BE49-F238E27FC236}">
                <a16:creationId xmlns:a16="http://schemas.microsoft.com/office/drawing/2014/main" id="{DB5BDE4D-1712-7444-B270-7B73BC151524}"/>
              </a:ext>
            </a:extLst>
          </p:cNvPr>
          <p:cNvSpPr/>
          <p:nvPr/>
        </p:nvSpPr>
        <p:spPr>
          <a:xfrm>
            <a:off x="1196546" y="958269"/>
            <a:ext cx="8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sample</a:t>
            </a:r>
          </a:p>
        </p:txBody>
      </p:sp>
      <p:sp>
        <p:nvSpPr>
          <p:cNvPr id="366" name="Rettangolo 37">
            <a:extLst>
              <a:ext uri="{FF2B5EF4-FFF2-40B4-BE49-F238E27FC236}">
                <a16:creationId xmlns:a16="http://schemas.microsoft.com/office/drawing/2014/main" id="{690FB3BD-EDB5-BA40-A512-9D890AB6BBB1}"/>
              </a:ext>
            </a:extLst>
          </p:cNvPr>
          <p:cNvSpPr/>
          <p:nvPr/>
        </p:nvSpPr>
        <p:spPr>
          <a:xfrm>
            <a:off x="2020961" y="1254543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367" name="Rettangolo 34">
            <a:extLst>
              <a:ext uri="{FF2B5EF4-FFF2-40B4-BE49-F238E27FC236}">
                <a16:creationId xmlns:a16="http://schemas.microsoft.com/office/drawing/2014/main" id="{A3F62353-D064-2747-9A26-C1F03172E720}"/>
              </a:ext>
            </a:extLst>
          </p:cNvPr>
          <p:cNvSpPr/>
          <p:nvPr/>
        </p:nvSpPr>
        <p:spPr>
          <a:xfrm>
            <a:off x="310951" y="2003312"/>
            <a:ext cx="375262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368" name="Connettore 2 30">
            <a:extLst>
              <a:ext uri="{FF2B5EF4-FFF2-40B4-BE49-F238E27FC236}">
                <a16:creationId xmlns:a16="http://schemas.microsoft.com/office/drawing/2014/main" id="{D4705DBA-B2AA-DD45-BD26-4BD3B791EDCB}"/>
              </a:ext>
            </a:extLst>
          </p:cNvPr>
          <p:cNvCxnSpPr/>
          <p:nvPr/>
        </p:nvCxnSpPr>
        <p:spPr>
          <a:xfrm flipV="1">
            <a:off x="1715748" y="1347144"/>
            <a:ext cx="1387305" cy="2196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Rettangolo 38">
            <a:extLst>
              <a:ext uri="{FF2B5EF4-FFF2-40B4-BE49-F238E27FC236}">
                <a16:creationId xmlns:a16="http://schemas.microsoft.com/office/drawing/2014/main" id="{4B58AD29-FC7E-5149-98DC-E97BC03F41D8}"/>
              </a:ext>
            </a:extLst>
          </p:cNvPr>
          <p:cNvSpPr/>
          <p:nvPr/>
        </p:nvSpPr>
        <p:spPr>
          <a:xfrm flipV="1">
            <a:off x="1355790" y="1612466"/>
            <a:ext cx="529502" cy="145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370" name="Rettangolo 15">
            <a:extLst>
              <a:ext uri="{FF2B5EF4-FFF2-40B4-BE49-F238E27FC236}">
                <a16:creationId xmlns:a16="http://schemas.microsoft.com/office/drawing/2014/main" id="{5B9AEC1F-BE95-1944-BCF7-AB87EC92A755}"/>
              </a:ext>
            </a:extLst>
          </p:cNvPr>
          <p:cNvSpPr/>
          <p:nvPr/>
        </p:nvSpPr>
        <p:spPr>
          <a:xfrm>
            <a:off x="3161894" y="741711"/>
            <a:ext cx="842839" cy="1056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371" name="Rettangolo 47">
            <a:extLst>
              <a:ext uri="{FF2B5EF4-FFF2-40B4-BE49-F238E27FC236}">
                <a16:creationId xmlns:a16="http://schemas.microsoft.com/office/drawing/2014/main" id="{D24A6524-1790-C347-8AC7-5726D74B65CF}"/>
              </a:ext>
            </a:extLst>
          </p:cNvPr>
          <p:cNvSpPr/>
          <p:nvPr/>
        </p:nvSpPr>
        <p:spPr>
          <a:xfrm>
            <a:off x="2962790" y="225878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F0395CBA-1B79-974F-9E6F-07817A5AE883}"/>
              </a:ext>
            </a:extLst>
          </p:cNvPr>
          <p:cNvGrpSpPr/>
          <p:nvPr/>
        </p:nvGrpSpPr>
        <p:grpSpPr>
          <a:xfrm rot="20392131">
            <a:off x="3229202" y="875138"/>
            <a:ext cx="674631" cy="93053"/>
            <a:chOff x="2850515" y="2977176"/>
            <a:chExt cx="2730765" cy="451824"/>
          </a:xfrm>
        </p:grpSpPr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03DB38A1-BE16-A442-8BF2-1471190A858D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727CC8B6-5BA8-B242-BF0F-0207905AFB9C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53396A72-FDD9-7E4F-83CE-6FDAC702E33E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DACBC9A4-E95C-1C44-AADC-19E45B26702F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0D8BD7F4-577E-C24A-BAAD-0C56FAAA3208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ight Triangle 377">
              <a:extLst>
                <a:ext uri="{FF2B5EF4-FFF2-40B4-BE49-F238E27FC236}">
                  <a16:creationId xmlns:a16="http://schemas.microsoft.com/office/drawing/2014/main" id="{F6B4F0F7-2DA0-144A-BB9A-46EC6C9B432B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32FDAD5A-2379-F94E-A9C1-211F262CCF86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FC9D413F-202B-4841-832D-25BD62EEE56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304135EA-473D-684C-A15E-719C49DBD546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1F366CCF-8678-F342-98C6-0FE1833AF401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94C97B4A-9761-6841-91CC-EF76BAB89D63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975B3965-60EA-4D47-B2C9-70909D356D85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ECE8C462-F0F9-FE44-B530-8DC256330530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id="{47811D37-6095-F94B-92AC-CC39791858A0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id="{6D2575EE-60AB-E741-83DD-4BC145D0968E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id="{67F0C401-76B7-5D46-BB88-79E7757FD3AA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id="{ED7C051C-147D-E64F-8BC6-1E2F28189FCB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id="{2DBF0CA5-10B7-7D47-BF8A-787610D6849C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id="{F538B204-C39F-C74F-A1E8-9A830C440E6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id="{C37A0169-390E-CC45-8FDB-982ABFF1FF0A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EACB813D-99D4-1D4D-8D2D-0B8F178C163F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54ED3EF0-7B7B-0D4F-B731-CD20E1D8007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id="{692FB04C-DE53-EC44-A4E9-60792B0CE4B5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id="{D68BCA20-8DCF-7842-AA26-9D9E6E489309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AAB72253-A26A-1B4A-A956-2A6B1C4F8D37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52C65B8C-F7CB-2541-BF79-F08EBDE5971D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id="{587741AF-7C06-6944-9D92-4ABC81B1ABEB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id="{ABBB376F-0554-8E4B-8EFD-2C9DEFC21782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9B40589E-3BE5-8C4E-BEB4-825DBCCA34C4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id="{3D0B0059-C554-C246-B08C-3C41A7D607EA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id="{0C42D24C-0B05-8A45-B1DA-2AC687A2F4AF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16DAF733-5760-CB4E-AC99-ED1559C2DA05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id="{4CCB2989-B9C2-CA4D-88D7-2986A42DBD2B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id="{D80BC4F4-C177-DD43-9B3C-85748E6F9F78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800AB393-EDC0-234D-8D1D-000F35E2B253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41D78565-D11B-0541-ACC8-21F45E6C8532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A88DCA27-9AC1-4944-9664-9032157ECEED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508CD8AC-6550-9948-A6F8-E139465686E4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id="{D0A0DC74-471A-A348-9380-6745BFF361B1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id="{68E68E9B-3B62-B845-86D3-26C5E707417D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71D4661B-F077-FA4F-8555-9DC3FB3AE194}"/>
              </a:ext>
            </a:extLst>
          </p:cNvPr>
          <p:cNvGrpSpPr/>
          <p:nvPr/>
        </p:nvGrpSpPr>
        <p:grpSpPr>
          <a:xfrm rot="20392131">
            <a:off x="3236336" y="1024015"/>
            <a:ext cx="674631" cy="93053"/>
            <a:chOff x="2850515" y="2977176"/>
            <a:chExt cx="2730765" cy="451824"/>
          </a:xfrm>
        </p:grpSpPr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03CE2909-ECF1-7346-BE29-87E29E4E4E1B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2E3D894A-7074-0A43-828F-EF3FF796F8CC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id="{360C0613-CC38-3E4A-A117-734B6D304FCA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id="{02B7466A-CDFD-1A42-B801-7E7396805844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id="{234F6FD8-CF60-574E-913C-18876429421A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ight Triangle 418">
              <a:extLst>
                <a:ext uri="{FF2B5EF4-FFF2-40B4-BE49-F238E27FC236}">
                  <a16:creationId xmlns:a16="http://schemas.microsoft.com/office/drawing/2014/main" id="{0584317B-6420-7B4F-B3B6-86972BC76C16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3BA12193-74CB-7046-BD0A-D7F301680F97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id="{537DF8DC-7A6B-9B42-9030-151959C35C4C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id="{38532CEE-E096-3B42-9BC4-E676376E3752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D852BCD5-C980-ED48-83AE-1B235A4A4144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id="{034C93FD-923C-F241-9620-411CC1C8B046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id="{5C764A86-B89D-4541-8323-BB44B03FEC3D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16B5EF79-6CC8-D54A-B2D5-1CAA41679C72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id="{C94119A0-C6B7-144B-9CAD-C4EBB3557398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id="{7AC54452-C5DD-C740-B41C-24B84008ACB1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id="{B7BD558C-9271-B245-AD27-7CD851C726CA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id="{6039B07D-9E7D-B945-9A5F-950E07BA2741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id="{81E7D798-CFA8-BE4B-B9A3-5B23F95CDBD3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id="{2A1D26C4-AF47-8743-9D3A-2894663C2C7B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id="{CF02C623-F9F5-6A49-8D44-8DFFACD5D36D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id="{52BAF027-AA60-4C4E-8E1C-91ACF55FF5B2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id="{E0057C22-D8D2-444B-9F5B-876ED4861294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id="{3375546C-A71F-5549-A6BE-DA49E5D5BEE5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534B978C-5FCF-9944-B6F9-93169C327AD4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7F90F506-C2FC-FC4F-BDBD-C9EF0CED9B9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1B078335-4EAD-254A-8935-07B8DE00968D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id="{B772229F-141E-A543-BC88-525264E96B6E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96315AE2-A760-CD48-94F1-97B6CC6B17A6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A41109CA-9EAA-B046-A207-69941DC2AC37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id="{2754D7F8-17CD-8A42-BAE8-ECE7B4AEEC88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id="{BD741415-2F32-8141-914D-282EB7310A3C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E503F796-2FC1-A342-9FBB-68B782523E83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id="{8B14B1F8-1D7F-4847-9316-725FF462891E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id="{CDE00E15-9E86-364E-BF0A-68D72A6B312B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id="{41F1CF5F-2BC6-694B-9CD4-C1B338ECADA0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id="{B80F51C9-1F7D-0F43-9B45-6F92735AEFFE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3D4F104C-AC21-5B40-8D33-4BB34489EC5F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id="{72D23F73-EE02-9947-8D08-FC70B18AA01F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D66AA4F6-1443-E343-BB52-B2CC520E8B44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66E91179-EE4F-544F-B95C-40725B6E86A4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F92BA95-F0FC-834D-80FC-FAC68A065507}"/>
              </a:ext>
            </a:extLst>
          </p:cNvPr>
          <p:cNvGrpSpPr/>
          <p:nvPr/>
        </p:nvGrpSpPr>
        <p:grpSpPr>
          <a:xfrm rot="20392131">
            <a:off x="3234127" y="1167514"/>
            <a:ext cx="674631" cy="93053"/>
            <a:chOff x="2850515" y="2977176"/>
            <a:chExt cx="2730765" cy="451824"/>
          </a:xfrm>
        </p:grpSpPr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DF3A0135-B50D-9844-85D0-F70E81C49BB8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DA07E352-3E99-AF4D-B908-11A0AEAE63E5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5CDDA783-8E53-AE4A-997C-4014259A335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999C8DD6-B6B9-6347-A1B5-BD69B23C107A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C9FF404C-B5B1-594F-A5B0-5AB56DDFCF6E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ight Triangle 459">
              <a:extLst>
                <a:ext uri="{FF2B5EF4-FFF2-40B4-BE49-F238E27FC236}">
                  <a16:creationId xmlns:a16="http://schemas.microsoft.com/office/drawing/2014/main" id="{09736C50-197A-D747-ADB0-69E5BE300908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Freeform 460">
              <a:extLst>
                <a:ext uri="{FF2B5EF4-FFF2-40B4-BE49-F238E27FC236}">
                  <a16:creationId xmlns:a16="http://schemas.microsoft.com/office/drawing/2014/main" id="{8D52F8E8-3C5F-D942-9FF7-F1D9047D3FCE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4CED11F-566B-7A45-B4C2-03F2BD8F6F86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F4297DDD-864B-CD4E-9016-D116435C6B26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9794CD22-E91B-4241-82E7-6E47FF46A70D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84FD5787-2041-B240-A513-BA227AEF55D8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77D1C436-744B-FB40-9A4C-E879937B0538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C8F7686F-2F6C-3749-90B2-2AD8347E44E1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2C094F4F-B2A0-DB4A-B6AE-C8094696EF8E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688301B5-8AE8-E249-A472-A234AA92AEC7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A6DF6EA5-6843-DD45-A3BB-4C0870DCCFA7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1BD430EB-A957-7B4A-882E-C5E8CC1DD46E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1B72CAC-E31D-9A4B-8434-2991F69D545F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>
              <a:extLst>
                <a:ext uri="{FF2B5EF4-FFF2-40B4-BE49-F238E27FC236}">
                  <a16:creationId xmlns:a16="http://schemas.microsoft.com/office/drawing/2014/main" id="{CDA068F2-821B-1344-B792-7573F951C612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2A3DB67B-7687-E047-8F71-AE46EC4BED0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221F45A5-CFE3-234F-8501-6E3F661044F2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BF8C8D73-D4D3-C34E-8F50-C567520FB51B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57302F89-98B3-5742-A840-3A7E32223DC1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C6594DA5-8739-0242-9F10-0D57DB6FC0CB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A485D423-DEA1-4840-8B67-BAEDF57A3652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855E5F0B-5451-6D42-BF3C-C960FBCD88B2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A1CB9225-536B-3A42-AD10-FEE4B355423E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081573C8-62ED-BB46-9E7C-9FC4388B148F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880DB009-EBCF-0E4B-805E-2B1619C54360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CBB02C44-AD96-DB4D-9210-A447B33453FB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FBDB43DB-6286-FE4B-AF00-FF3B64E830A6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258F3A65-4D7A-5445-9801-AF1380260C3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5DC35724-E839-6247-962A-D39F8D023FC3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3EBEC1E7-2A4B-4247-8919-576DCDD63D82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7E75ED8F-F1EF-D441-87AD-65390DD635BD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9DC4E149-2863-FD4E-ADFF-43B52D9ACDEC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57BA1F90-6FA2-3547-ABF3-2BC275E0E944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4D30B759-2D79-DA4B-8CC6-629A96D917D7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0344A70A-ADB8-F74A-9610-F52CB253D9C1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E6BDA4C8-9706-5F47-9B0E-0FC3EEE4FED5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2A99511A-A2C2-9642-99AA-E67882AA6DC1}"/>
              </a:ext>
            </a:extLst>
          </p:cNvPr>
          <p:cNvGrpSpPr/>
          <p:nvPr/>
        </p:nvGrpSpPr>
        <p:grpSpPr>
          <a:xfrm rot="20392131">
            <a:off x="3245723" y="1303149"/>
            <a:ext cx="674631" cy="93053"/>
            <a:chOff x="2850515" y="2977176"/>
            <a:chExt cx="2730765" cy="451824"/>
          </a:xfrm>
        </p:grpSpPr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60193690-1508-3142-A6AE-CDC2A04E2B84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>
              <a:extLst>
                <a:ext uri="{FF2B5EF4-FFF2-40B4-BE49-F238E27FC236}">
                  <a16:creationId xmlns:a16="http://schemas.microsoft.com/office/drawing/2014/main" id="{477CF9CB-4F4F-9740-8744-A20C80666BB9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A6624515-8BF7-1F4F-ADF0-D4B1014DFA49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5274C5B4-4E74-D945-B479-5120311CBBD3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8BDF099C-FD8E-2145-B27B-97B85F05CA1C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ight Triangle 500">
              <a:extLst>
                <a:ext uri="{FF2B5EF4-FFF2-40B4-BE49-F238E27FC236}">
                  <a16:creationId xmlns:a16="http://schemas.microsoft.com/office/drawing/2014/main" id="{2349F3F6-76B3-3640-A29D-27B8BCD46128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Freeform 501">
              <a:extLst>
                <a:ext uri="{FF2B5EF4-FFF2-40B4-BE49-F238E27FC236}">
                  <a16:creationId xmlns:a16="http://schemas.microsoft.com/office/drawing/2014/main" id="{1F80BDFB-2590-0348-8A30-C504F84FF4FD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Oval 502">
              <a:extLst>
                <a:ext uri="{FF2B5EF4-FFF2-40B4-BE49-F238E27FC236}">
                  <a16:creationId xmlns:a16="http://schemas.microsoft.com/office/drawing/2014/main" id="{D0F08DEE-B3DC-4A41-8C66-83E5A82A0EC2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E2B65131-13C6-A046-84C1-A1FE23BC6DBA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Oval 504">
              <a:extLst>
                <a:ext uri="{FF2B5EF4-FFF2-40B4-BE49-F238E27FC236}">
                  <a16:creationId xmlns:a16="http://schemas.microsoft.com/office/drawing/2014/main" id="{039DAD29-4555-5849-B0C9-05A841F103A7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Oval 505">
              <a:extLst>
                <a:ext uri="{FF2B5EF4-FFF2-40B4-BE49-F238E27FC236}">
                  <a16:creationId xmlns:a16="http://schemas.microsoft.com/office/drawing/2014/main" id="{5F3251A4-85B6-1D4A-9FF2-D97577E88C68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BE4BCD5F-FE3C-0745-8E9B-C4C218DCB1A8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7F6F66F1-3CF0-074C-8B6A-B4EC569C1CAE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AFCA5194-30DB-DF4A-9373-B59B3508CF77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Oval 509">
              <a:extLst>
                <a:ext uri="{FF2B5EF4-FFF2-40B4-BE49-F238E27FC236}">
                  <a16:creationId xmlns:a16="http://schemas.microsoft.com/office/drawing/2014/main" id="{337EAFF1-55B8-C04F-89D2-EC9CC95B328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97D2F247-6265-DB4B-8E8F-87DE8EA7B59F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D1CD3F57-10BF-3048-B0A8-9548D0E1E85F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Oval 512">
              <a:extLst>
                <a:ext uri="{FF2B5EF4-FFF2-40B4-BE49-F238E27FC236}">
                  <a16:creationId xmlns:a16="http://schemas.microsoft.com/office/drawing/2014/main" id="{47140E96-4E41-9847-98E5-EA7834BD8CDA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Oval 513">
              <a:extLst>
                <a:ext uri="{FF2B5EF4-FFF2-40B4-BE49-F238E27FC236}">
                  <a16:creationId xmlns:a16="http://schemas.microsoft.com/office/drawing/2014/main" id="{D6EECE66-0356-C842-9BCB-0A923C94ACBB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Oval 514">
              <a:extLst>
                <a:ext uri="{FF2B5EF4-FFF2-40B4-BE49-F238E27FC236}">
                  <a16:creationId xmlns:a16="http://schemas.microsoft.com/office/drawing/2014/main" id="{6EBD5778-C922-5647-9E17-772049064E89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120B6A5E-3A5B-9C41-A332-187A4EF9830F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E9873754-2E18-2749-B28D-12783DBBF286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873F168E-EE42-734C-8B9B-8FFF90BF7E24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B78C0413-0A98-C948-9FF1-9D13C7A66EC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5429211C-403C-6745-9A5E-312D34EDFEC4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F2AB142C-7F91-B443-AF64-8BC9A73D2619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6902D405-E080-004F-82EA-C9AE08F3C694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035F5910-CBC8-B448-960C-E4A5FED65585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1A26A240-945F-9545-96C9-2CB9B98AE32F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DE610C4F-F00F-0542-B48C-794F9A95427E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Oval 525">
              <a:extLst>
                <a:ext uri="{FF2B5EF4-FFF2-40B4-BE49-F238E27FC236}">
                  <a16:creationId xmlns:a16="http://schemas.microsoft.com/office/drawing/2014/main" id="{8C3379D4-739B-8646-A6A6-CB08B65E4AA2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BEE2D32D-4823-C248-8C74-B9C8C5A33961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6E6E632A-5670-5A43-9DC6-7F93B5507415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02F23502-351B-2A49-B39A-1284758DEC73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FAA29998-3D37-F94C-8F59-2845D59A5C7D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E099FC7F-879F-184C-8967-3456BB259781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05B295F0-A9B3-7C4B-8141-0CCDE1852F30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DED17CDD-64F8-2A44-8E59-21301B8F3C22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7E8F069D-1F3B-0949-8C48-E1B2E5897632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6BF0C3BD-E4C9-FC4C-8065-2B6EDF2F458A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A3C2B21A-E77A-8E41-BC6E-BCB2326F6659}"/>
              </a:ext>
            </a:extLst>
          </p:cNvPr>
          <p:cNvGrpSpPr/>
          <p:nvPr/>
        </p:nvGrpSpPr>
        <p:grpSpPr>
          <a:xfrm rot="20392131">
            <a:off x="3251518" y="1440609"/>
            <a:ext cx="674631" cy="93053"/>
            <a:chOff x="2850515" y="2977176"/>
            <a:chExt cx="2730765" cy="451824"/>
          </a:xfrm>
        </p:grpSpPr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DBA4656F-0CF5-994D-9E4B-8E3D9385ED4E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9CBACB2C-4E6B-7440-819F-AAF8805ED7F6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C89427AD-401F-394B-8E3F-F08CB59D35C2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64236002-CD89-6C4D-A71A-6B8DA6397B14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77CB20B0-437E-AE4C-BD05-2780DDEE6DF1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ight Triangle 541">
              <a:extLst>
                <a:ext uri="{FF2B5EF4-FFF2-40B4-BE49-F238E27FC236}">
                  <a16:creationId xmlns:a16="http://schemas.microsoft.com/office/drawing/2014/main" id="{BCA6FA45-7F5B-1141-B8B1-1A659365021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Freeform 542">
              <a:extLst>
                <a:ext uri="{FF2B5EF4-FFF2-40B4-BE49-F238E27FC236}">
                  <a16:creationId xmlns:a16="http://schemas.microsoft.com/office/drawing/2014/main" id="{5D868A27-275C-5D44-9824-CC1EA6449D69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79B4FC0B-657A-5C40-91A1-81EF683BD538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F34609DA-EAA0-B14F-9E60-E2E96495C0B5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6593CB7A-B053-6443-BCC2-0DC8E2E35EA5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F347FA12-B32D-F749-8F87-EC29F5C1831D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79BB54D8-3F94-DA4E-BEEB-51C4BEDA5924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3B655649-F031-724F-9085-22166227134B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0500B072-B6FC-C742-B30F-7EF4775D2797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426E3CF7-2BF8-6642-9A51-B8C4021F139C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B13EB8D6-2AF3-CC43-8F19-EE389A6C05CC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21E68712-8E95-A143-BEE3-F47BACA44ACB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867F6683-E7BD-7F44-99AD-461741A17360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EAB65234-E80C-444C-A568-FB4F2A54FA0A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0C2AE5EB-DB6E-514A-B9E6-1E06E24B7296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98AF7F1F-FBE8-934D-A098-9EB2897D4D36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6FFAA5DB-CC02-4944-A0A3-1B70079BD4DD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2DBAE8D2-CA89-1543-A56E-94D0F84EE9A8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5BF35B84-7865-0548-9F8B-0912A2C6D690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9316593A-0DFA-844E-85D2-943C253922A0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3A27FF68-E49F-8D47-BBBE-254F359110A2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92968E11-DE8D-FA49-98DB-C60AB7F39F5A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606AFE54-5AF6-CE45-8269-7828004EA695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E0739E71-D529-4440-A16D-A1E95C1C6485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082006F4-8575-AC4E-A22B-2756EA614FF5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50F90E5A-B5DF-F643-930B-CBA977D39859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9A64DF1C-C2BC-964E-AD37-40F1D7D54785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47F9BB99-4C61-4342-963F-222C04F7A639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5D84C756-B71A-9147-B764-DC4C0A58E3F1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2CB9E12E-06BC-1F47-AC85-2D3769176E68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92843B4E-B9EC-B741-8CE9-531AFED473C5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280F3CAF-D06D-8C4F-A032-DD2C4CA7E736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8518C78D-A452-D24A-845D-3A42E682140F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AE42FF68-4748-BA4E-B456-0CAFCAD65A37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36DF651D-3E13-274F-BD95-CFD21416A877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7" name="Group 576">
            <a:extLst>
              <a:ext uri="{FF2B5EF4-FFF2-40B4-BE49-F238E27FC236}">
                <a16:creationId xmlns:a16="http://schemas.microsoft.com/office/drawing/2014/main" id="{DB4321EE-A27D-FC42-A64B-246D22E72A33}"/>
              </a:ext>
            </a:extLst>
          </p:cNvPr>
          <p:cNvGrpSpPr/>
          <p:nvPr/>
        </p:nvGrpSpPr>
        <p:grpSpPr>
          <a:xfrm rot="20392131">
            <a:off x="3251519" y="1580275"/>
            <a:ext cx="674631" cy="93053"/>
            <a:chOff x="2850515" y="2977176"/>
            <a:chExt cx="2730765" cy="451824"/>
          </a:xfrm>
        </p:grpSpPr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60C560D4-9C45-D943-A533-34BABA4CA56B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8145E78A-EE90-594E-9481-A14E21CDF3A8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98DE4904-88CB-8542-8504-5A320FD6D4A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B523506A-83D4-9643-9F4E-265C4F8C51F4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2F8518D6-B799-8141-BAD1-594F7022D0F8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ight Triangle 582">
              <a:extLst>
                <a:ext uri="{FF2B5EF4-FFF2-40B4-BE49-F238E27FC236}">
                  <a16:creationId xmlns:a16="http://schemas.microsoft.com/office/drawing/2014/main" id="{16489A05-622F-3048-8B50-EEDAA1F5F2F6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AECEEDB6-A329-3341-82B6-E51D8069B73B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0EC61428-5665-694F-B15D-0DCBB945420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37F930CB-B861-7E4F-A6E1-4AD226B9BF55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6934C7EF-5817-044F-B509-6227DD774582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50BE3BC0-FDF9-AE46-B84C-1B772240955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43752DE1-CBEA-754A-A3A1-E0CF0E9B39FE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37112736-DB2B-8747-ACA4-4A1517A1353E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C8B08614-5A3F-0543-A4E9-BB2556DB602E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F6E98F2B-D862-3F4F-AA10-EF0EAC0E8570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204FF269-93B4-274A-A811-0B63480D5416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7559ABA6-1BA1-BE4E-9C9F-3E2E72485964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C85DBF2E-2E52-E148-8914-3A374BDB9A65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C2D2C665-11A2-714F-B53D-02C1BF66F2C4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ABE0A9E6-1259-0B4F-8D9A-65937364894D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F8E27C29-A350-724F-91EC-DA915C19EA26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C75D589B-57CA-8E41-B73F-9AB535B219FF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94343D65-B69F-B045-A535-77EFB887E69C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FCA9CB17-2174-0F4F-BFBE-C2FFEA20ACAB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4EF51CD7-AE8C-E245-B768-9E5F7899B185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24091122-B17C-7F41-878B-802E11D81A79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12F2C759-0308-6440-AFFC-B48D5B48A53B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117C790B-E72C-744D-8F4C-7F0C4A0734AA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Oval 605">
              <a:extLst>
                <a:ext uri="{FF2B5EF4-FFF2-40B4-BE49-F238E27FC236}">
                  <a16:creationId xmlns:a16="http://schemas.microsoft.com/office/drawing/2014/main" id="{0489DA6A-A26D-4847-9E24-EC77F7E64791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FC8C5447-B546-C54F-9FDD-0D08ED78F026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292FFF7E-2499-AA4B-9F2D-53B83C8161DC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C6A022C2-D54E-DC44-9524-3D6BCDFE79A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BF2DA2BF-A710-4D40-8769-D130CC60C151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A26C3CD4-F3ED-5C4B-94C8-DFE6368761EE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Oval 611">
              <a:extLst>
                <a:ext uri="{FF2B5EF4-FFF2-40B4-BE49-F238E27FC236}">
                  <a16:creationId xmlns:a16="http://schemas.microsoft.com/office/drawing/2014/main" id="{8D0F6D17-E906-FC46-8739-A69FBA05FF8B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Oval 612">
              <a:extLst>
                <a:ext uri="{FF2B5EF4-FFF2-40B4-BE49-F238E27FC236}">
                  <a16:creationId xmlns:a16="http://schemas.microsoft.com/office/drawing/2014/main" id="{3188FEA7-E49D-5049-8717-124258199199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E44A91E9-EA91-C847-9665-B6F9C29067F0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488EEAF7-A6DB-2E42-B1BE-866618A12612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30B3EAC3-2C8A-BB46-8CBE-AB003638FB55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D8074AEB-49EF-E44D-B555-64D9DE1548E0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8" name="Picture 617">
            <a:extLst>
              <a:ext uri="{FF2B5EF4-FFF2-40B4-BE49-F238E27FC236}">
                <a16:creationId xmlns:a16="http://schemas.microsoft.com/office/drawing/2014/main" id="{3FA20770-71A2-6445-9655-5D4CBEAE22A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sp>
        <p:nvSpPr>
          <p:cNvPr id="289" name="Rettangolo 47">
            <a:extLst>
              <a:ext uri="{FF2B5EF4-FFF2-40B4-BE49-F238E27FC236}">
                <a16:creationId xmlns:a16="http://schemas.microsoft.com/office/drawing/2014/main" id="{80162376-FC5F-CF41-8CF8-7BFB7569CE12}"/>
              </a:ext>
            </a:extLst>
          </p:cNvPr>
          <p:cNvSpPr/>
          <p:nvPr/>
        </p:nvSpPr>
        <p:spPr>
          <a:xfrm>
            <a:off x="1447559" y="2692180"/>
            <a:ext cx="2126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Projection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over Y-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axis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571327-9B95-594D-8CAA-20B4BE46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86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1695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Picture 3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8" y="2723180"/>
            <a:ext cx="4664626" cy="3648711"/>
          </a:xfrm>
          <a:prstGeom prst="rect">
            <a:avLst/>
          </a:prstGeom>
        </p:spPr>
      </p:pic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360" name="Picture 35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2"/>
          <a:stretch/>
        </p:blipFill>
        <p:spPr>
          <a:xfrm>
            <a:off x="5870985" y="2875809"/>
            <a:ext cx="4597337" cy="3131061"/>
          </a:xfrm>
          <a:prstGeom prst="rect">
            <a:avLst/>
          </a:prstGeom>
        </p:spPr>
      </p:pic>
      <p:cxnSp>
        <p:nvCxnSpPr>
          <p:cNvPr id="361" name="Straight Arrow Connector 360"/>
          <p:cNvCxnSpPr/>
          <p:nvPr/>
        </p:nvCxnSpPr>
        <p:spPr>
          <a:xfrm>
            <a:off x="7544012" y="2941272"/>
            <a:ext cx="7988" cy="278340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2" name="TextBox 361"/>
          <p:cNvSpPr txBox="1"/>
          <p:nvPr/>
        </p:nvSpPr>
        <p:spPr>
          <a:xfrm>
            <a:off x="7502148" y="500326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/>
                <a:cs typeface="Avenir Book"/>
              </a:rPr>
              <a:t>2Å</a:t>
            </a:r>
          </a:p>
        </p:txBody>
      </p:sp>
      <p:sp>
        <p:nvSpPr>
          <p:cNvPr id="363" name="TextBox 362"/>
          <p:cNvSpPr txBox="1"/>
          <p:nvPr/>
        </p:nvSpPr>
        <p:spPr>
          <a:xfrm>
            <a:off x="7486327" y="345966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/>
                <a:cs typeface="Avenir Book"/>
              </a:rPr>
              <a:t>90% </a:t>
            </a:r>
          </a:p>
        </p:txBody>
      </p:sp>
      <p:sp>
        <p:nvSpPr>
          <p:cNvPr id="364" name="TextBox 363"/>
          <p:cNvSpPr txBox="1"/>
          <p:nvPr/>
        </p:nvSpPr>
        <p:spPr>
          <a:xfrm>
            <a:off x="7486328" y="28536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venir Book"/>
                <a:cs typeface="Avenir Book"/>
              </a:rPr>
              <a:t>98% </a:t>
            </a:r>
          </a:p>
        </p:txBody>
      </p:sp>
      <p:sp>
        <p:nvSpPr>
          <p:cNvPr id="365" name="TextBox 364"/>
          <p:cNvSpPr txBox="1"/>
          <p:nvPr/>
        </p:nvSpPr>
        <p:spPr>
          <a:xfrm>
            <a:off x="6276969" y="467432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venir Book"/>
                <a:cs typeface="Avenir Book"/>
              </a:rPr>
              <a:t>61% </a:t>
            </a:r>
          </a:p>
        </p:txBody>
      </p:sp>
      <p:sp>
        <p:nvSpPr>
          <p:cNvPr id="366" name="TextBox 365"/>
          <p:cNvSpPr txBox="1"/>
          <p:nvPr/>
        </p:nvSpPr>
        <p:spPr>
          <a:xfrm>
            <a:off x="6567324" y="53182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/>
                <a:cs typeface="Avenir Book"/>
              </a:rPr>
              <a:t>45% </a:t>
            </a:r>
          </a:p>
        </p:txBody>
      </p:sp>
      <p:sp>
        <p:nvSpPr>
          <p:cNvPr id="368" name="TextBox 367"/>
          <p:cNvSpPr txBox="1"/>
          <p:nvPr/>
        </p:nvSpPr>
        <p:spPr>
          <a:xfrm>
            <a:off x="7960239" y="2859990"/>
            <a:ext cx="24000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Nominal </a:t>
            </a:r>
            <a:r>
              <a:rPr lang="en-US" sz="1400" baseline="30000" dirty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en-US" sz="1400" dirty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B</a:t>
            </a:r>
            <a:r>
              <a:rPr lang="en-US" sz="1400" baseline="-25000" dirty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4</a:t>
            </a:r>
            <a:r>
              <a:rPr lang="en-US" sz="1400" dirty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C coating 7um</a:t>
            </a:r>
          </a:p>
          <a:p>
            <a:r>
              <a:rPr lang="en-US" sz="2000" dirty="0">
                <a:solidFill>
                  <a:srgbClr val="0070C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</p:txBody>
      </p:sp>
      <p:sp>
        <p:nvSpPr>
          <p:cNvPr id="369" name="TextBox 368"/>
          <p:cNvSpPr txBox="1"/>
          <p:nvPr/>
        </p:nvSpPr>
        <p:spPr>
          <a:xfrm>
            <a:off x="7964861" y="3212073"/>
            <a:ext cx="222849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Actual </a:t>
            </a:r>
            <a:r>
              <a:rPr lang="en-US" sz="1400" baseline="30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en-US" sz="1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B</a:t>
            </a:r>
            <a:r>
              <a:rPr lang="en-US" sz="1400" baseline="-250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4</a:t>
            </a:r>
            <a:r>
              <a:rPr lang="en-US" sz="1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C coating </a:t>
            </a:r>
            <a:r>
              <a:rPr lang="en-US" sz="1400" dirty="0">
                <a:solidFill>
                  <a:srgbClr val="FF0000"/>
                </a:solidFill>
                <a:latin typeface="Avenir Book"/>
                <a:cs typeface="Avenir Book"/>
              </a:rPr>
              <a:t>4um</a:t>
            </a:r>
            <a:endParaRPr lang="en-US" sz="14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6331475" y="5817481"/>
            <a:ext cx="663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Book"/>
                <a:cs typeface="Avenir Book"/>
              </a:rPr>
              <a:t>0.5Å</a:t>
            </a:r>
          </a:p>
        </p:txBody>
      </p:sp>
      <p:cxnSp>
        <p:nvCxnSpPr>
          <p:cNvPr id="372" name="Straight Arrow Connector 371"/>
          <p:cNvCxnSpPr/>
          <p:nvPr/>
        </p:nvCxnSpPr>
        <p:spPr>
          <a:xfrm flipV="1">
            <a:off x="6628586" y="5527879"/>
            <a:ext cx="0" cy="34903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4" name="Rectangle 83"/>
          <p:cNvSpPr>
            <a:spLocks noChangeArrowheads="1"/>
          </p:cNvSpPr>
          <p:nvPr/>
        </p:nvSpPr>
        <p:spPr bwMode="auto">
          <a:xfrm>
            <a:off x="5806551" y="1299188"/>
            <a:ext cx="1396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Avenir Book"/>
                <a:cs typeface="Avenir Book"/>
              </a:rPr>
              <a:t>100 neutrons</a:t>
            </a:r>
            <a:endParaRPr lang="en-US" sz="1600" dirty="0">
              <a:latin typeface="Avenir Book"/>
              <a:cs typeface="Avenir Book"/>
            </a:endParaRPr>
          </a:p>
        </p:txBody>
      </p:sp>
      <p:grpSp>
        <p:nvGrpSpPr>
          <p:cNvPr id="375" name="Group 374"/>
          <p:cNvGrpSpPr/>
          <p:nvPr/>
        </p:nvGrpSpPr>
        <p:grpSpPr>
          <a:xfrm rot="20392131">
            <a:off x="6921741" y="1921418"/>
            <a:ext cx="2730765" cy="451824"/>
            <a:chOff x="2850515" y="2977176"/>
            <a:chExt cx="2730765" cy="451824"/>
          </a:xfrm>
        </p:grpSpPr>
        <p:sp>
          <p:nvSpPr>
            <p:cNvPr id="376" name="Rectangle 375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Oval 377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Oval 378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Oval 379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ight Triangle 380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Oval 382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Oval 384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Oval 385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Oval 386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Oval 387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Oval 388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Oval 389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Oval 390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Oval 391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Oval 393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Oval 399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Oval 414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Group 415"/>
          <p:cNvGrpSpPr/>
          <p:nvPr/>
        </p:nvGrpSpPr>
        <p:grpSpPr>
          <a:xfrm rot="20392131">
            <a:off x="6909532" y="1260512"/>
            <a:ext cx="2730765" cy="451824"/>
            <a:chOff x="2850515" y="2977176"/>
            <a:chExt cx="2730765" cy="451824"/>
          </a:xfrm>
        </p:grpSpPr>
        <p:sp>
          <p:nvSpPr>
            <p:cNvPr id="417" name="Rectangle 416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Oval 418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Oval 419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Oval 420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ight Triangle 421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Oval 423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Oval 424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Oval 425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Oval 426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Oval 429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Oval 430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Oval 431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Oval 432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Oval 433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Oval 434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Oval 435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Oval 436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Oval 438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Oval 439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Oval 440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Oval 441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Oval 442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Oval 443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Oval 445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Group 456"/>
          <p:cNvGrpSpPr/>
          <p:nvPr/>
        </p:nvGrpSpPr>
        <p:grpSpPr>
          <a:xfrm rot="20392131">
            <a:off x="6932380" y="601710"/>
            <a:ext cx="2730765" cy="451824"/>
            <a:chOff x="2850515" y="2977176"/>
            <a:chExt cx="2730765" cy="451824"/>
          </a:xfrm>
        </p:grpSpPr>
        <p:sp>
          <p:nvSpPr>
            <p:cNvPr id="458" name="Rectangle 457"/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Oval 459"/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ight Triangle 462"/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Oval 464"/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Oval 465"/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Oval 466"/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/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Oval 468"/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Oval 469"/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Oval 470"/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Oval 471"/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Oval 472"/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Oval 473"/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Oval 474"/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Oval 475"/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Oval 476"/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Oval 477"/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Oval 478"/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Oval 479"/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Oval 480"/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Oval 481"/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Oval 482"/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Oval 484"/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Oval 485"/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/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/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Oval 488"/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Oval 489"/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Oval 490"/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Oval 491"/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/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/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Oval 494"/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/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Oval 496"/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8" name="Straight Arrow Connector 497"/>
          <p:cNvCxnSpPr/>
          <p:nvPr/>
        </p:nvCxnSpPr>
        <p:spPr>
          <a:xfrm flipV="1">
            <a:off x="5937477" y="1578823"/>
            <a:ext cx="1782681" cy="42820"/>
          </a:xfrm>
          <a:prstGeom prst="straightConnector1">
            <a:avLst/>
          </a:prstGeom>
          <a:ln w="38100">
            <a:solidFill>
              <a:srgbClr val="008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9" name="Rectangle 498"/>
          <p:cNvSpPr/>
          <p:nvPr/>
        </p:nvSpPr>
        <p:spPr>
          <a:xfrm rot="20336632">
            <a:off x="8327316" y="2182941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Avenir Book"/>
                <a:cs typeface="Avenir Book"/>
              </a:rPr>
              <a:t>strips Y</a:t>
            </a:r>
          </a:p>
        </p:txBody>
      </p:sp>
      <p:sp>
        <p:nvSpPr>
          <p:cNvPr id="500" name="Rectangle 499"/>
          <p:cNvSpPr/>
          <p:nvPr/>
        </p:nvSpPr>
        <p:spPr>
          <a:xfrm rot="20478990">
            <a:off x="6837858" y="2016587"/>
            <a:ext cx="753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venir Book"/>
                <a:cs typeface="Avenir Book"/>
              </a:rPr>
              <a:t>wires X</a:t>
            </a:r>
          </a:p>
        </p:txBody>
      </p:sp>
      <p:sp>
        <p:nvSpPr>
          <p:cNvPr id="501" name="Rectangle 500"/>
          <p:cNvSpPr/>
          <p:nvPr/>
        </p:nvSpPr>
        <p:spPr>
          <a:xfrm rot="20426334">
            <a:off x="8840860" y="1718644"/>
            <a:ext cx="817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substrate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2" name="Rectangle 501"/>
          <p:cNvSpPr/>
          <p:nvPr/>
        </p:nvSpPr>
        <p:spPr>
          <a:xfrm rot="20488696">
            <a:off x="7847595" y="2074028"/>
            <a:ext cx="56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3" name="Oval 502"/>
          <p:cNvSpPr/>
          <p:nvPr/>
        </p:nvSpPr>
        <p:spPr>
          <a:xfrm>
            <a:off x="7248165" y="1307972"/>
            <a:ext cx="1343987" cy="53891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4" name="Straight Arrow Connector 503"/>
          <p:cNvCxnSpPr/>
          <p:nvPr/>
        </p:nvCxnSpPr>
        <p:spPr>
          <a:xfrm flipV="1">
            <a:off x="7786828" y="1547636"/>
            <a:ext cx="2559659" cy="47852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Arrow Connector 504"/>
          <p:cNvCxnSpPr/>
          <p:nvPr/>
        </p:nvCxnSpPr>
        <p:spPr>
          <a:xfrm flipH="1">
            <a:off x="7872607" y="1538825"/>
            <a:ext cx="343281" cy="61444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/>
          <p:cNvCxnSpPr>
            <a:endCxn id="442" idx="0"/>
          </p:cNvCxnSpPr>
          <p:nvPr/>
        </p:nvCxnSpPr>
        <p:spPr>
          <a:xfrm>
            <a:off x="8226926" y="1570126"/>
            <a:ext cx="43272" cy="51165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/>
          <p:cNvCxnSpPr/>
          <p:nvPr/>
        </p:nvCxnSpPr>
        <p:spPr>
          <a:xfrm>
            <a:off x="8230119" y="1567789"/>
            <a:ext cx="369058" cy="40060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Arrow Connector 507"/>
          <p:cNvCxnSpPr/>
          <p:nvPr/>
        </p:nvCxnSpPr>
        <p:spPr>
          <a:xfrm flipH="1" flipV="1">
            <a:off x="7839143" y="1221062"/>
            <a:ext cx="359227" cy="35198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/>
          <p:cNvCxnSpPr/>
          <p:nvPr/>
        </p:nvCxnSpPr>
        <p:spPr>
          <a:xfrm flipV="1">
            <a:off x="8215332" y="1084281"/>
            <a:ext cx="26315" cy="47866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Arrow Connector 509"/>
          <p:cNvCxnSpPr/>
          <p:nvPr/>
        </p:nvCxnSpPr>
        <p:spPr>
          <a:xfrm flipV="1">
            <a:off x="8254130" y="972104"/>
            <a:ext cx="530116" cy="61100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1" name="Rectangle 83"/>
          <p:cNvSpPr>
            <a:spLocks noChangeArrowheads="1"/>
          </p:cNvSpPr>
          <p:nvPr/>
        </p:nvSpPr>
        <p:spPr bwMode="auto">
          <a:xfrm rot="20452993">
            <a:off x="7226063" y="520656"/>
            <a:ext cx="3420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venir Book"/>
                <a:cs typeface="Avenir Book"/>
              </a:rPr>
              <a:t>55 neutrons get scattered @ 0.5Å</a:t>
            </a:r>
          </a:p>
        </p:txBody>
      </p:sp>
      <p:sp>
        <p:nvSpPr>
          <p:cNvPr id="512" name="Rettangolo 37">
            <a:extLst>
              <a:ext uri="{FF2B5EF4-FFF2-40B4-BE49-F238E27FC236}">
                <a16:creationId xmlns:a16="http://schemas.microsoft.com/office/drawing/2014/main" id="{C14BA54C-3845-2B46-AD72-92A1FDC55ED0}"/>
              </a:ext>
            </a:extLst>
          </p:cNvPr>
          <p:cNvSpPr/>
          <p:nvPr/>
        </p:nvSpPr>
        <p:spPr>
          <a:xfrm>
            <a:off x="1147858" y="1254544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13" name="Rettangolo 37">
            <a:extLst>
              <a:ext uri="{FF2B5EF4-FFF2-40B4-BE49-F238E27FC236}">
                <a16:creationId xmlns:a16="http://schemas.microsoft.com/office/drawing/2014/main" id="{F3322F12-261B-5A49-99E1-E4B827DDF388}"/>
              </a:ext>
            </a:extLst>
          </p:cNvPr>
          <p:cNvSpPr/>
          <p:nvPr/>
        </p:nvSpPr>
        <p:spPr>
          <a:xfrm>
            <a:off x="262566" y="1250812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14" name="Rettangolo 37">
            <a:extLst>
              <a:ext uri="{FF2B5EF4-FFF2-40B4-BE49-F238E27FC236}">
                <a16:creationId xmlns:a16="http://schemas.microsoft.com/office/drawing/2014/main" id="{1994B654-46B0-9746-A4A5-B16C941D41E7}"/>
              </a:ext>
            </a:extLst>
          </p:cNvPr>
          <p:cNvSpPr/>
          <p:nvPr/>
        </p:nvSpPr>
        <p:spPr>
          <a:xfrm>
            <a:off x="2882060" y="1248523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15" name="Rettangolo 14">
            <a:extLst>
              <a:ext uri="{FF2B5EF4-FFF2-40B4-BE49-F238E27FC236}">
                <a16:creationId xmlns:a16="http://schemas.microsoft.com/office/drawing/2014/main" id="{6CB1DE82-A688-774D-84F1-865EE5139A72}"/>
              </a:ext>
            </a:extLst>
          </p:cNvPr>
          <p:cNvSpPr/>
          <p:nvPr/>
        </p:nvSpPr>
        <p:spPr>
          <a:xfrm>
            <a:off x="1166320" y="1752758"/>
            <a:ext cx="895412" cy="250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516" name="Connettore 2 30">
            <a:extLst>
              <a:ext uri="{FF2B5EF4-FFF2-40B4-BE49-F238E27FC236}">
                <a16:creationId xmlns:a16="http://schemas.microsoft.com/office/drawing/2014/main" id="{BD0F3444-E2F3-2D44-84DB-76A13A82BB3E}"/>
              </a:ext>
            </a:extLst>
          </p:cNvPr>
          <p:cNvCxnSpPr/>
          <p:nvPr/>
        </p:nvCxnSpPr>
        <p:spPr>
          <a:xfrm>
            <a:off x="203725" y="1347144"/>
            <a:ext cx="1324286" cy="2375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" name="Rettangolo 48">
            <a:extLst>
              <a:ext uri="{FF2B5EF4-FFF2-40B4-BE49-F238E27FC236}">
                <a16:creationId xmlns:a16="http://schemas.microsoft.com/office/drawing/2014/main" id="{680F2BE4-FF9F-AB47-8D24-DC054C62E8F2}"/>
              </a:ext>
            </a:extLst>
          </p:cNvPr>
          <p:cNvSpPr/>
          <p:nvPr/>
        </p:nvSpPr>
        <p:spPr>
          <a:xfrm>
            <a:off x="1196546" y="958269"/>
            <a:ext cx="8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sample</a:t>
            </a:r>
          </a:p>
        </p:txBody>
      </p:sp>
      <p:sp>
        <p:nvSpPr>
          <p:cNvPr id="518" name="Rettangolo 37">
            <a:extLst>
              <a:ext uri="{FF2B5EF4-FFF2-40B4-BE49-F238E27FC236}">
                <a16:creationId xmlns:a16="http://schemas.microsoft.com/office/drawing/2014/main" id="{8AEBBF60-6331-A249-9E79-785B3F06025A}"/>
              </a:ext>
            </a:extLst>
          </p:cNvPr>
          <p:cNvSpPr/>
          <p:nvPr/>
        </p:nvSpPr>
        <p:spPr>
          <a:xfrm>
            <a:off x="2020961" y="1254543"/>
            <a:ext cx="48385" cy="4524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19" name="Rettangolo 34">
            <a:extLst>
              <a:ext uri="{FF2B5EF4-FFF2-40B4-BE49-F238E27FC236}">
                <a16:creationId xmlns:a16="http://schemas.microsoft.com/office/drawing/2014/main" id="{A5C75BD4-C7C0-9D43-9A8A-E21A650C2AE7}"/>
              </a:ext>
            </a:extLst>
          </p:cNvPr>
          <p:cNvSpPr/>
          <p:nvPr/>
        </p:nvSpPr>
        <p:spPr>
          <a:xfrm>
            <a:off x="310951" y="2003312"/>
            <a:ext cx="3752621" cy="4571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cxnSp>
        <p:nvCxnSpPr>
          <p:cNvPr id="520" name="Connettore 2 30">
            <a:extLst>
              <a:ext uri="{FF2B5EF4-FFF2-40B4-BE49-F238E27FC236}">
                <a16:creationId xmlns:a16="http://schemas.microsoft.com/office/drawing/2014/main" id="{46604024-FF23-9B48-B960-71227B6B8C4A}"/>
              </a:ext>
            </a:extLst>
          </p:cNvPr>
          <p:cNvCxnSpPr/>
          <p:nvPr/>
        </p:nvCxnSpPr>
        <p:spPr>
          <a:xfrm flipV="1">
            <a:off x="1715748" y="1347144"/>
            <a:ext cx="1387305" cy="2196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Rettangolo 38">
            <a:extLst>
              <a:ext uri="{FF2B5EF4-FFF2-40B4-BE49-F238E27FC236}">
                <a16:creationId xmlns:a16="http://schemas.microsoft.com/office/drawing/2014/main" id="{35BCB81E-E099-F441-87A3-1FCA74B1724A}"/>
              </a:ext>
            </a:extLst>
          </p:cNvPr>
          <p:cNvSpPr/>
          <p:nvPr/>
        </p:nvSpPr>
        <p:spPr>
          <a:xfrm flipV="1">
            <a:off x="1355790" y="1612466"/>
            <a:ext cx="529502" cy="145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22" name="Rettangolo 15">
            <a:extLst>
              <a:ext uri="{FF2B5EF4-FFF2-40B4-BE49-F238E27FC236}">
                <a16:creationId xmlns:a16="http://schemas.microsoft.com/office/drawing/2014/main" id="{8DCBEA47-3739-7D4A-AE8A-FF8839806941}"/>
              </a:ext>
            </a:extLst>
          </p:cNvPr>
          <p:cNvSpPr/>
          <p:nvPr/>
        </p:nvSpPr>
        <p:spPr>
          <a:xfrm>
            <a:off x="3161894" y="741711"/>
            <a:ext cx="842839" cy="1056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sp>
        <p:nvSpPr>
          <p:cNvPr id="523" name="Rettangolo 47">
            <a:extLst>
              <a:ext uri="{FF2B5EF4-FFF2-40B4-BE49-F238E27FC236}">
                <a16:creationId xmlns:a16="http://schemas.microsoft.com/office/drawing/2014/main" id="{485DE1F6-0774-2549-AC7F-1C3C0B257698}"/>
              </a:ext>
            </a:extLst>
          </p:cNvPr>
          <p:cNvSpPr/>
          <p:nvPr/>
        </p:nvSpPr>
        <p:spPr>
          <a:xfrm>
            <a:off x="2962790" y="225878"/>
            <a:ext cx="1241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endParaRPr lang="it-IT" sz="1600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F0D69076-63A9-5244-A08E-54C1583FEA4E}"/>
              </a:ext>
            </a:extLst>
          </p:cNvPr>
          <p:cNvGrpSpPr/>
          <p:nvPr/>
        </p:nvGrpSpPr>
        <p:grpSpPr>
          <a:xfrm rot="20392131">
            <a:off x="3229202" y="875138"/>
            <a:ext cx="674631" cy="93053"/>
            <a:chOff x="2850515" y="2977176"/>
            <a:chExt cx="2730765" cy="451824"/>
          </a:xfrm>
        </p:grpSpPr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EDC7F2EC-F17D-3649-893E-2C5195D75023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8488B6B7-3C40-BB46-BBA8-2CF986130CF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Oval 526">
              <a:extLst>
                <a:ext uri="{FF2B5EF4-FFF2-40B4-BE49-F238E27FC236}">
                  <a16:creationId xmlns:a16="http://schemas.microsoft.com/office/drawing/2014/main" id="{802F99DF-BF6C-A84F-8379-FA5CBC5F10D8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A46D95E8-2BF6-8B43-96BB-89638859A480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38839FE5-C535-5D4E-B9CF-0D53D6CF10A5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ight Triangle 529">
              <a:extLst>
                <a:ext uri="{FF2B5EF4-FFF2-40B4-BE49-F238E27FC236}">
                  <a16:creationId xmlns:a16="http://schemas.microsoft.com/office/drawing/2014/main" id="{3E785BC3-8279-5B4F-9AE7-CF5F9654674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4539010F-B556-254D-B7D0-B3655EA9A234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EF7BE13C-1E54-5E4D-B020-886A5001C6C8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FE0F92D5-1A82-524E-BAC4-BB4CD6A19C3F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1CACFA3F-728E-DE46-8B32-51C5AE3CA0F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5EDA007F-CBF1-A34A-8190-31ED0327A09E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2E00691C-2EC8-CA49-86A9-2E52DF1B231C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ECE674CF-6E53-DA44-B752-141F678BB06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8E69EBF3-F471-9543-A8CB-7D8CA3B46581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943EED13-E945-4F49-8883-6A2737853DD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>
              <a:extLst>
                <a:ext uri="{FF2B5EF4-FFF2-40B4-BE49-F238E27FC236}">
                  <a16:creationId xmlns:a16="http://schemas.microsoft.com/office/drawing/2014/main" id="{ACCD9EE2-A0DC-864B-9ECF-53D2B04480DB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C33A0451-E602-C14C-93B9-ED8F0918A89B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>
              <a:extLst>
                <a:ext uri="{FF2B5EF4-FFF2-40B4-BE49-F238E27FC236}">
                  <a16:creationId xmlns:a16="http://schemas.microsoft.com/office/drawing/2014/main" id="{E9565B89-66EE-CE40-A19E-3418DE3FE914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>
              <a:extLst>
                <a:ext uri="{FF2B5EF4-FFF2-40B4-BE49-F238E27FC236}">
                  <a16:creationId xmlns:a16="http://schemas.microsoft.com/office/drawing/2014/main" id="{D463E2DD-BFB3-8E47-AC7B-A95515B6C22D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>
              <a:extLst>
                <a:ext uri="{FF2B5EF4-FFF2-40B4-BE49-F238E27FC236}">
                  <a16:creationId xmlns:a16="http://schemas.microsoft.com/office/drawing/2014/main" id="{796B594A-458C-694B-967E-5E0FC6631D7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7201BE41-1F42-2447-B4A6-DA5D6BD94338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83712EEC-5AF3-524E-9CC7-9093CAB0570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5C9887E0-FFAB-0B44-8D04-FA2AEB580CDF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>
              <a:extLst>
                <a:ext uri="{FF2B5EF4-FFF2-40B4-BE49-F238E27FC236}">
                  <a16:creationId xmlns:a16="http://schemas.microsoft.com/office/drawing/2014/main" id="{69CFA657-92EC-F140-AAAB-AD8C4D48F18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Oval 548">
              <a:extLst>
                <a:ext uri="{FF2B5EF4-FFF2-40B4-BE49-F238E27FC236}">
                  <a16:creationId xmlns:a16="http://schemas.microsoft.com/office/drawing/2014/main" id="{15E94E82-08B1-DD45-B9BC-D191A1BB513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Oval 549">
              <a:extLst>
                <a:ext uri="{FF2B5EF4-FFF2-40B4-BE49-F238E27FC236}">
                  <a16:creationId xmlns:a16="http://schemas.microsoft.com/office/drawing/2014/main" id="{B1B05285-BA06-0C41-AAA3-7738C1339B3F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Oval 550">
              <a:extLst>
                <a:ext uri="{FF2B5EF4-FFF2-40B4-BE49-F238E27FC236}">
                  <a16:creationId xmlns:a16="http://schemas.microsoft.com/office/drawing/2014/main" id="{D4E1B6A3-8051-514E-B54A-F2DCB6957CA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Oval 551">
              <a:extLst>
                <a:ext uri="{FF2B5EF4-FFF2-40B4-BE49-F238E27FC236}">
                  <a16:creationId xmlns:a16="http://schemas.microsoft.com/office/drawing/2014/main" id="{A6E81C89-BEE0-9640-93CF-833E30055F5F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Oval 552">
              <a:extLst>
                <a:ext uri="{FF2B5EF4-FFF2-40B4-BE49-F238E27FC236}">
                  <a16:creationId xmlns:a16="http://schemas.microsoft.com/office/drawing/2014/main" id="{454999CA-5C93-F844-9FA3-05AE36407DC6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F00F7465-8488-AB4A-BA8B-4B03C6FD552E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567D2B6B-1FF5-234E-8A44-D88B4DECFD8D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67A12292-DDB8-8B40-9B6F-23378F3B2A2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C17E9258-2C2C-EC48-B199-7E612D8E2545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058B9AB7-1182-6445-821D-501E33211FD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2440642C-665A-9847-8826-547A4CFECE60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>
              <a:extLst>
                <a:ext uri="{FF2B5EF4-FFF2-40B4-BE49-F238E27FC236}">
                  <a16:creationId xmlns:a16="http://schemas.microsoft.com/office/drawing/2014/main" id="{0A64B35A-1D1D-7647-B734-5C5FACE074C1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>
              <a:extLst>
                <a:ext uri="{FF2B5EF4-FFF2-40B4-BE49-F238E27FC236}">
                  <a16:creationId xmlns:a16="http://schemas.microsoft.com/office/drawing/2014/main" id="{507B6A52-FFD5-8547-8AE2-52BF731DA422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Oval 561">
              <a:extLst>
                <a:ext uri="{FF2B5EF4-FFF2-40B4-BE49-F238E27FC236}">
                  <a16:creationId xmlns:a16="http://schemas.microsoft.com/office/drawing/2014/main" id="{06C4C33D-4E7F-6A44-8F8F-A57D813EC3E7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7744FC1A-1C50-A440-9A4B-9CEC7BC8AA7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81D3CD4E-743A-494F-82CA-A7FA19CF69C0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86CAD960-5733-054D-BE9D-7DDBDCC6B9FB}"/>
              </a:ext>
            </a:extLst>
          </p:cNvPr>
          <p:cNvGrpSpPr/>
          <p:nvPr/>
        </p:nvGrpSpPr>
        <p:grpSpPr>
          <a:xfrm rot="20392131">
            <a:off x="3236336" y="1024015"/>
            <a:ext cx="674631" cy="93053"/>
            <a:chOff x="2850515" y="2977176"/>
            <a:chExt cx="2730765" cy="451824"/>
          </a:xfrm>
        </p:grpSpPr>
        <p:sp>
          <p:nvSpPr>
            <p:cNvPr id="566" name="Rectangle 565">
              <a:extLst>
                <a:ext uri="{FF2B5EF4-FFF2-40B4-BE49-F238E27FC236}">
                  <a16:creationId xmlns:a16="http://schemas.microsoft.com/office/drawing/2014/main" id="{A5B2F860-3993-9D40-9607-2A3DAEC5CBE0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>
              <a:extLst>
                <a:ext uri="{FF2B5EF4-FFF2-40B4-BE49-F238E27FC236}">
                  <a16:creationId xmlns:a16="http://schemas.microsoft.com/office/drawing/2014/main" id="{3D2F57BE-7479-6A4D-82AC-5EFE4CD864DE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8181CD80-8BD1-2544-83A3-31A5FF06FBC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DE9CB9AA-ADB9-FF49-AD01-5863E7E83CAE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1EFEF1CC-9AA6-7544-8858-FB917C34D36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ight Triangle 570">
              <a:extLst>
                <a:ext uri="{FF2B5EF4-FFF2-40B4-BE49-F238E27FC236}">
                  <a16:creationId xmlns:a16="http://schemas.microsoft.com/office/drawing/2014/main" id="{50D48A66-2CD3-C34B-AA57-EAF60F83694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FC10BD96-8C65-6348-A232-FAD314EB6B32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E8706BA1-443A-6642-A3CC-DCB642412AC3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393E9952-895C-234C-9E9B-58F3CAE939E0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61FEDFFC-13F5-DC4E-96FD-B796DDAB8BF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383F934C-384A-A646-8C5F-9A2F0251EB8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3E782989-5F1E-BF42-A5FA-151467F3CAF0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55C714F7-3F92-5C4F-BC4B-4604C8C7388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401F1F6E-6C5B-9443-86E2-ED3B134C6B23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78B23023-6C1A-6A41-A8DB-5F30E9AF40E8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25AC1ACB-97F7-FA4A-B5A2-2F0629DCB7A6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27E9DB19-3E59-EB4A-8148-A54174CB66A8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43DADFE4-E77F-544F-9C95-2A67285C5E0D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F00F2D3D-BD8C-0B4B-A82B-20A48458AF2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A708A3A5-BF0F-DA40-8879-EBA3CB438219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208A2126-BFD7-ED4B-A05E-C0E93A953956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FB063FA4-6CF5-874B-B20F-8448D8D57615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17763344-4519-F441-9CDE-871B414D902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69E8B2F6-B0DF-AE4C-ABCB-2AE0BE47561C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Oval 589">
              <a:extLst>
                <a:ext uri="{FF2B5EF4-FFF2-40B4-BE49-F238E27FC236}">
                  <a16:creationId xmlns:a16="http://schemas.microsoft.com/office/drawing/2014/main" id="{A8FD13F7-737C-4040-9755-260B63998265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430DCD78-B09F-074F-AE3C-7DC2C9E8997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052669B9-1371-F64B-B3CC-C272D2D57A6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Oval 592">
              <a:extLst>
                <a:ext uri="{FF2B5EF4-FFF2-40B4-BE49-F238E27FC236}">
                  <a16:creationId xmlns:a16="http://schemas.microsoft.com/office/drawing/2014/main" id="{080CEDE0-38F0-2843-8024-D94C655CFCD0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Oval 593">
              <a:extLst>
                <a:ext uri="{FF2B5EF4-FFF2-40B4-BE49-F238E27FC236}">
                  <a16:creationId xmlns:a16="http://schemas.microsoft.com/office/drawing/2014/main" id="{F7CB3777-E76D-AE44-93C2-71F4E53ACACB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Oval 594">
              <a:extLst>
                <a:ext uri="{FF2B5EF4-FFF2-40B4-BE49-F238E27FC236}">
                  <a16:creationId xmlns:a16="http://schemas.microsoft.com/office/drawing/2014/main" id="{91C26E1E-6AED-2745-8885-BD8DD11ADFC5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Oval 595">
              <a:extLst>
                <a:ext uri="{FF2B5EF4-FFF2-40B4-BE49-F238E27FC236}">
                  <a16:creationId xmlns:a16="http://schemas.microsoft.com/office/drawing/2014/main" id="{FEA5DFF7-60DD-E542-BAAB-BB102A2C1BFB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Oval 596">
              <a:extLst>
                <a:ext uri="{FF2B5EF4-FFF2-40B4-BE49-F238E27FC236}">
                  <a16:creationId xmlns:a16="http://schemas.microsoft.com/office/drawing/2014/main" id="{A566B21A-7C88-5F42-9EAB-61F261D85E8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CDD9D060-080C-DE43-AD99-E3CF54C0E140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>
              <a:extLst>
                <a:ext uri="{FF2B5EF4-FFF2-40B4-BE49-F238E27FC236}">
                  <a16:creationId xmlns:a16="http://schemas.microsoft.com/office/drawing/2014/main" id="{7E1EE9FC-8751-1646-AF51-BE10C415AEF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2E305822-98A8-0141-804D-F72B404974E9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9C6E1074-399C-EC43-B194-1A98CCA6701D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Oval 601">
              <a:extLst>
                <a:ext uri="{FF2B5EF4-FFF2-40B4-BE49-F238E27FC236}">
                  <a16:creationId xmlns:a16="http://schemas.microsoft.com/office/drawing/2014/main" id="{45281C62-6A01-D248-859B-4571CBADCABF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Oval 602">
              <a:extLst>
                <a:ext uri="{FF2B5EF4-FFF2-40B4-BE49-F238E27FC236}">
                  <a16:creationId xmlns:a16="http://schemas.microsoft.com/office/drawing/2014/main" id="{617B7D31-B11F-FA41-B00E-2EECD39EF906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Oval 603">
              <a:extLst>
                <a:ext uri="{FF2B5EF4-FFF2-40B4-BE49-F238E27FC236}">
                  <a16:creationId xmlns:a16="http://schemas.microsoft.com/office/drawing/2014/main" id="{3A1B703D-A0D2-7D4C-A2BE-F0E9579255D1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Oval 604">
              <a:extLst>
                <a:ext uri="{FF2B5EF4-FFF2-40B4-BE49-F238E27FC236}">
                  <a16:creationId xmlns:a16="http://schemas.microsoft.com/office/drawing/2014/main" id="{35C7CF94-3154-A44F-BE1A-E7E57FF373DE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F6E49D80-1D59-BC40-80A2-68E705E25B38}"/>
              </a:ext>
            </a:extLst>
          </p:cNvPr>
          <p:cNvGrpSpPr/>
          <p:nvPr/>
        </p:nvGrpSpPr>
        <p:grpSpPr>
          <a:xfrm rot="20392131">
            <a:off x="3234127" y="1167514"/>
            <a:ext cx="674631" cy="93053"/>
            <a:chOff x="2850515" y="2977176"/>
            <a:chExt cx="2730765" cy="451824"/>
          </a:xfrm>
        </p:grpSpPr>
        <p:sp>
          <p:nvSpPr>
            <p:cNvPr id="607" name="Rectangle 606">
              <a:extLst>
                <a:ext uri="{FF2B5EF4-FFF2-40B4-BE49-F238E27FC236}">
                  <a16:creationId xmlns:a16="http://schemas.microsoft.com/office/drawing/2014/main" id="{414BBD87-D58D-6A48-A167-D616D4982BF0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>
              <a:extLst>
                <a:ext uri="{FF2B5EF4-FFF2-40B4-BE49-F238E27FC236}">
                  <a16:creationId xmlns:a16="http://schemas.microsoft.com/office/drawing/2014/main" id="{6F24A395-476E-3846-B8F2-407E1D9C9F94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Oval 608">
              <a:extLst>
                <a:ext uri="{FF2B5EF4-FFF2-40B4-BE49-F238E27FC236}">
                  <a16:creationId xmlns:a16="http://schemas.microsoft.com/office/drawing/2014/main" id="{416F5722-1D90-254B-9CB5-FF61E0BFEA9F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C822C36E-285E-0D46-AFC7-340447E05F23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6E0ACA53-60A8-C34F-AE73-195B8B425424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ight Triangle 611">
              <a:extLst>
                <a:ext uri="{FF2B5EF4-FFF2-40B4-BE49-F238E27FC236}">
                  <a16:creationId xmlns:a16="http://schemas.microsoft.com/office/drawing/2014/main" id="{4EAA4EEA-6DCD-FE40-9B49-7ED19B74EB0D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89641898-AF54-4E4C-B152-FF5ACB9D16E3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Oval 613">
              <a:extLst>
                <a:ext uri="{FF2B5EF4-FFF2-40B4-BE49-F238E27FC236}">
                  <a16:creationId xmlns:a16="http://schemas.microsoft.com/office/drawing/2014/main" id="{8F88BFEA-AC6C-9948-A6EA-7E65901FBE4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Oval 614">
              <a:extLst>
                <a:ext uri="{FF2B5EF4-FFF2-40B4-BE49-F238E27FC236}">
                  <a16:creationId xmlns:a16="http://schemas.microsoft.com/office/drawing/2014/main" id="{9C2F7A49-8EB6-2546-94EE-A878CCD9FCB7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Oval 615">
              <a:extLst>
                <a:ext uri="{FF2B5EF4-FFF2-40B4-BE49-F238E27FC236}">
                  <a16:creationId xmlns:a16="http://schemas.microsoft.com/office/drawing/2014/main" id="{29DCDBFD-1FB1-4447-9230-EB547E575C1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Oval 616">
              <a:extLst>
                <a:ext uri="{FF2B5EF4-FFF2-40B4-BE49-F238E27FC236}">
                  <a16:creationId xmlns:a16="http://schemas.microsoft.com/office/drawing/2014/main" id="{98FACCD0-D7E5-0047-80C8-C7342AB999DC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Oval 617">
              <a:extLst>
                <a:ext uri="{FF2B5EF4-FFF2-40B4-BE49-F238E27FC236}">
                  <a16:creationId xmlns:a16="http://schemas.microsoft.com/office/drawing/2014/main" id="{32946CCC-01AC-9D4B-B549-6E1A104AD806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8E2ECE33-0946-7242-B15E-7815B7960099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5173063-356D-964D-A42B-C1E3C9D46386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0564DA6D-89BB-FB42-AC2B-ACD8BE541D85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Oval 621">
              <a:extLst>
                <a:ext uri="{FF2B5EF4-FFF2-40B4-BE49-F238E27FC236}">
                  <a16:creationId xmlns:a16="http://schemas.microsoft.com/office/drawing/2014/main" id="{04F29916-2333-2B45-8DC1-5A91BB04D42A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Oval 622">
              <a:extLst>
                <a:ext uri="{FF2B5EF4-FFF2-40B4-BE49-F238E27FC236}">
                  <a16:creationId xmlns:a16="http://schemas.microsoft.com/office/drawing/2014/main" id="{F16F016C-2B64-3940-851A-E5497699BB5E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Oval 623">
              <a:extLst>
                <a:ext uri="{FF2B5EF4-FFF2-40B4-BE49-F238E27FC236}">
                  <a16:creationId xmlns:a16="http://schemas.microsoft.com/office/drawing/2014/main" id="{8B7EEB81-0C99-1B42-B74F-C494B0739F1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Oval 624">
              <a:extLst>
                <a:ext uri="{FF2B5EF4-FFF2-40B4-BE49-F238E27FC236}">
                  <a16:creationId xmlns:a16="http://schemas.microsoft.com/office/drawing/2014/main" id="{1D660606-C219-2C4C-9B19-19F40B781CE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Oval 625">
              <a:extLst>
                <a:ext uri="{FF2B5EF4-FFF2-40B4-BE49-F238E27FC236}">
                  <a16:creationId xmlns:a16="http://schemas.microsoft.com/office/drawing/2014/main" id="{71006D2A-369F-6F42-9E01-154BF2CE47B6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Oval 626">
              <a:extLst>
                <a:ext uri="{FF2B5EF4-FFF2-40B4-BE49-F238E27FC236}">
                  <a16:creationId xmlns:a16="http://schemas.microsoft.com/office/drawing/2014/main" id="{8093FC65-927D-4C41-A82F-B02D40ABEC8D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AFB4F62D-89E1-C142-BED3-B28E8DE23C2F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B4B4FFBC-B036-2C41-A42D-5D7A7CE5D530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Oval 629">
              <a:extLst>
                <a:ext uri="{FF2B5EF4-FFF2-40B4-BE49-F238E27FC236}">
                  <a16:creationId xmlns:a16="http://schemas.microsoft.com/office/drawing/2014/main" id="{F85E3A20-7646-6247-A85D-BCFC6C060E0D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C6A9F8AD-0ECA-484C-994B-D59897D2031F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Oval 631">
              <a:extLst>
                <a:ext uri="{FF2B5EF4-FFF2-40B4-BE49-F238E27FC236}">
                  <a16:creationId xmlns:a16="http://schemas.microsoft.com/office/drawing/2014/main" id="{E20D8F75-0B4F-7B4F-89B2-E8EE039507BA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Oval 632">
              <a:extLst>
                <a:ext uri="{FF2B5EF4-FFF2-40B4-BE49-F238E27FC236}">
                  <a16:creationId xmlns:a16="http://schemas.microsoft.com/office/drawing/2014/main" id="{3DD51DA2-057C-5746-A8FD-23C8AE377D01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C2753282-6091-E04D-9637-75CFFF615A3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F52D0B10-BBB6-8645-A0F6-B07928735AD4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40199E98-38CA-A84B-A5FA-B1EDA5369092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6BBD52B8-3031-954D-B375-EDD6B62B19A8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87177F2A-F2F0-D04E-A12E-DEBA5EF82F4D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7E762E49-D658-DD4A-BB20-2E654EA46434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306CB8A6-7669-9B44-BA1F-2BAF6A3AD6C3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5F390B22-8CDD-514C-A168-1EAC732E77AC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4C1010C9-1CD4-AB4B-A89B-AF6B18A21062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821AFEE5-D082-1C4D-A35F-27827FD3BBF8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F787BFA9-13E8-2F48-BCF0-566BB166FE95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01987BE4-726A-5849-BFF2-EB3BD06F44F3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4DF4CAFA-647E-7A4F-8062-C4803C8A89F7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F6F19B9F-70F8-6440-93FA-46B66B57F7FC}"/>
              </a:ext>
            </a:extLst>
          </p:cNvPr>
          <p:cNvGrpSpPr/>
          <p:nvPr/>
        </p:nvGrpSpPr>
        <p:grpSpPr>
          <a:xfrm rot="20392131">
            <a:off x="3245723" y="1303149"/>
            <a:ext cx="674631" cy="93053"/>
            <a:chOff x="2850515" y="2977176"/>
            <a:chExt cx="2730765" cy="451824"/>
          </a:xfrm>
        </p:grpSpPr>
        <p:sp>
          <p:nvSpPr>
            <p:cNvPr id="648" name="Rectangle 647">
              <a:extLst>
                <a:ext uri="{FF2B5EF4-FFF2-40B4-BE49-F238E27FC236}">
                  <a16:creationId xmlns:a16="http://schemas.microsoft.com/office/drawing/2014/main" id="{6E13EAF1-AB2D-9148-AACE-EBAB2D1A1DA7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5D6C976F-1B92-9D49-B717-A4DD8109DB80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333CE658-DDCF-374B-B2CA-62716D04E92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1DE3FE17-E0A9-4C41-BD23-857B75DAE9E9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A9923D4E-2D24-F947-A927-2DB25860DDB0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ight Triangle 652">
              <a:extLst>
                <a:ext uri="{FF2B5EF4-FFF2-40B4-BE49-F238E27FC236}">
                  <a16:creationId xmlns:a16="http://schemas.microsoft.com/office/drawing/2014/main" id="{F74F7E2B-5631-0B4F-A64A-1AFE8B0BDD83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DC98705C-5E92-F442-8AB7-85AFA53976DC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1A31592C-F314-0447-8A58-3A0A6DD8C00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6B83FE7F-7B47-5746-8A91-F98589890F6D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709DEEC0-1E6B-DA45-9407-592DA7B4ED62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A07C96D2-3FCC-5D40-8392-B558FEDE235F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5D32AA0C-BBED-5B4B-B894-C7E5E0DF40E4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C366D2A9-A5EA-B143-B08B-00732112420E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A5CE9731-48D7-8D4F-962E-4EB8A643135B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F3AB76FE-5872-7E45-B008-796EC4F68BBE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43DFFAEE-05AC-C44D-8A4E-FD41A5189B51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1FEBB3CB-2EFE-CC42-9752-B1148617B3F9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1880DDB5-E1DD-964B-ABCF-0B6FF264EBA8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A2F6EC6D-9417-5D49-8A6B-BB05CD4E1E40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1F6FD22F-649A-D945-83FA-267F70A0FD5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5796DE8C-944E-F44E-AC12-77E4AAE5351F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E95CD3C0-1F9E-0B46-913E-BDD1D800648C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85A46ECE-8F6D-634F-8201-D8C093A5D58C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7E147833-B5AA-7749-9E7B-763DE9E9E4E6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48EA0E89-5A90-B04D-9BEB-01181B729148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7FEFA0BE-5E6A-B84E-95DD-3AE50FE2EC5D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C0C83704-DBF5-044E-87B0-69231420BBB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7D68EF59-FA0E-DB43-8772-24D7098CA02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E4469D98-DED0-BF40-9A81-31CE5792A5ED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F592F2B7-39FB-D040-8E8B-35B7476E3DAB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FE279CEF-75B5-B047-99DB-350B29CC48AF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44C4656F-4DBA-704A-BB0E-DAE2EAE18F3B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DD3C101B-A61D-504F-8384-D9758417EA0E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F792C4A7-9A65-6F47-8B30-CCDF20B484BC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14D208CC-30FC-E04D-BD3D-D4AF51B0B9CE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E67B8DEE-454F-8247-899C-1ECCF7F0A72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33C90DE3-7B24-624E-966D-D5F7BDE4A4C4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C5A10056-8BC2-A847-B79B-47DEFB5D9128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0791366C-4CB8-FB47-A1C3-61170DBBB6F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3EB89D13-EBA3-FA4B-A830-14CE4F2D115C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0F32399C-117A-9E4B-A6FF-58A2A45F224E}"/>
              </a:ext>
            </a:extLst>
          </p:cNvPr>
          <p:cNvGrpSpPr/>
          <p:nvPr/>
        </p:nvGrpSpPr>
        <p:grpSpPr>
          <a:xfrm rot="20392131">
            <a:off x="3251518" y="1440609"/>
            <a:ext cx="674631" cy="93053"/>
            <a:chOff x="2850515" y="2977176"/>
            <a:chExt cx="2730765" cy="451824"/>
          </a:xfrm>
        </p:grpSpPr>
        <p:sp>
          <p:nvSpPr>
            <p:cNvPr id="689" name="Rectangle 688">
              <a:extLst>
                <a:ext uri="{FF2B5EF4-FFF2-40B4-BE49-F238E27FC236}">
                  <a16:creationId xmlns:a16="http://schemas.microsoft.com/office/drawing/2014/main" id="{F159D2E7-1B6A-EA4D-83D6-82D3A3822E7C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>
              <a:extLst>
                <a:ext uri="{FF2B5EF4-FFF2-40B4-BE49-F238E27FC236}">
                  <a16:creationId xmlns:a16="http://schemas.microsoft.com/office/drawing/2014/main" id="{BBAC6FED-5A44-0743-B874-0F175CBADC6D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C50A1162-556A-FB43-80A3-936D61FAFE3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881A17A5-E63D-FA42-8138-80CB3332AB77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A8097644-C3FE-7A49-B7E4-00A241203ECF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ight Triangle 693">
              <a:extLst>
                <a:ext uri="{FF2B5EF4-FFF2-40B4-BE49-F238E27FC236}">
                  <a16:creationId xmlns:a16="http://schemas.microsoft.com/office/drawing/2014/main" id="{4EB7F982-61FA-AE46-9BF5-B6E79364A80B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Freeform 694">
              <a:extLst>
                <a:ext uri="{FF2B5EF4-FFF2-40B4-BE49-F238E27FC236}">
                  <a16:creationId xmlns:a16="http://schemas.microsoft.com/office/drawing/2014/main" id="{0728582B-586F-9643-A880-A094F59B36A5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7F1E1321-D872-274A-BF00-5103745B602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AFDCB435-4B54-E14A-A71B-24C4E09F28DE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1BF98BBC-F7AF-3C4F-8E34-EC050F076457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C9E95454-0BC2-DE44-9545-D574B31BE208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90C51F40-6BEF-EF49-9A05-6413F1DC3693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6A3A2E72-907C-C94B-9E93-1D22E7A2B1B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8B75A14F-F830-584D-9006-EB2EE2A482FA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93E4BCAD-4968-014B-A62A-D7436EE70CE2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D731D8FA-9936-9648-B5F6-59A762BD7365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0E243C88-9D98-CA40-A990-4FFE3797231D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Oval 705">
              <a:extLst>
                <a:ext uri="{FF2B5EF4-FFF2-40B4-BE49-F238E27FC236}">
                  <a16:creationId xmlns:a16="http://schemas.microsoft.com/office/drawing/2014/main" id="{F3175A4B-8C00-6F44-BE4E-E66DF0E2A76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Oval 706">
              <a:extLst>
                <a:ext uri="{FF2B5EF4-FFF2-40B4-BE49-F238E27FC236}">
                  <a16:creationId xmlns:a16="http://schemas.microsoft.com/office/drawing/2014/main" id="{1305ECD1-16F9-DB44-8C45-53A9E594AFA4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Oval 707">
              <a:extLst>
                <a:ext uri="{FF2B5EF4-FFF2-40B4-BE49-F238E27FC236}">
                  <a16:creationId xmlns:a16="http://schemas.microsoft.com/office/drawing/2014/main" id="{BEA0A95D-21F6-9A4D-90F2-39D628CDB938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7948ACE8-6CCA-9E4C-ADAA-121AFCC90B24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51DD2CF8-C012-E949-9455-F61B6D471E84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Oval 710">
              <a:extLst>
                <a:ext uri="{FF2B5EF4-FFF2-40B4-BE49-F238E27FC236}">
                  <a16:creationId xmlns:a16="http://schemas.microsoft.com/office/drawing/2014/main" id="{687AC210-E0BF-694B-90F6-40E9D41A359B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Oval 711">
              <a:extLst>
                <a:ext uri="{FF2B5EF4-FFF2-40B4-BE49-F238E27FC236}">
                  <a16:creationId xmlns:a16="http://schemas.microsoft.com/office/drawing/2014/main" id="{140185A6-609B-B741-8EC2-62E772021EAE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Oval 712">
              <a:extLst>
                <a:ext uri="{FF2B5EF4-FFF2-40B4-BE49-F238E27FC236}">
                  <a16:creationId xmlns:a16="http://schemas.microsoft.com/office/drawing/2014/main" id="{BF4782A0-3828-D446-A4F3-82E74F2B173A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Oval 713">
              <a:extLst>
                <a:ext uri="{FF2B5EF4-FFF2-40B4-BE49-F238E27FC236}">
                  <a16:creationId xmlns:a16="http://schemas.microsoft.com/office/drawing/2014/main" id="{16CE84B7-4D84-1148-8719-F4FFEECB684C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Oval 714">
              <a:extLst>
                <a:ext uri="{FF2B5EF4-FFF2-40B4-BE49-F238E27FC236}">
                  <a16:creationId xmlns:a16="http://schemas.microsoft.com/office/drawing/2014/main" id="{80A36D7A-EA3F-0D46-82F8-6173EDC86A83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Oval 715">
              <a:extLst>
                <a:ext uri="{FF2B5EF4-FFF2-40B4-BE49-F238E27FC236}">
                  <a16:creationId xmlns:a16="http://schemas.microsoft.com/office/drawing/2014/main" id="{1B0E1943-B131-C940-8AC2-D72F7B3AE80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Oval 716">
              <a:extLst>
                <a:ext uri="{FF2B5EF4-FFF2-40B4-BE49-F238E27FC236}">
                  <a16:creationId xmlns:a16="http://schemas.microsoft.com/office/drawing/2014/main" id="{CD9B29DE-D429-1D4B-B7A2-5EFA8EBE4233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EC1F27B9-00CB-9B48-8E72-CB825F9B289D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8CBDAEE0-EDA0-AD42-82A4-120E71861DD5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Oval 719">
              <a:extLst>
                <a:ext uri="{FF2B5EF4-FFF2-40B4-BE49-F238E27FC236}">
                  <a16:creationId xmlns:a16="http://schemas.microsoft.com/office/drawing/2014/main" id="{E9B6D543-DB25-5F44-98E5-B4B1D22C9D2F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Oval 720">
              <a:extLst>
                <a:ext uri="{FF2B5EF4-FFF2-40B4-BE49-F238E27FC236}">
                  <a16:creationId xmlns:a16="http://schemas.microsoft.com/office/drawing/2014/main" id="{C5873779-CF28-604B-AB83-3B89A6E6286B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F5DCAF60-BBE3-0B4D-A8E9-865D11A0AD78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8F952F49-FA93-1F4D-B0EE-EB5267AD9FF1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52541ED5-324E-B046-AB5B-967E3BF58C17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D8D39365-429E-524C-B13A-69A7AA15A863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E3313CF4-9C31-6340-99C5-AD1E0A166A62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993F51A7-B72D-6143-98E7-A7F770AC11FF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366C54FF-15CB-B74E-A2D2-BD91F6394FDD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>
            <a:extLst>
              <a:ext uri="{FF2B5EF4-FFF2-40B4-BE49-F238E27FC236}">
                <a16:creationId xmlns:a16="http://schemas.microsoft.com/office/drawing/2014/main" id="{8B6EB5A9-A672-4347-BFB2-6CF91B6671F6}"/>
              </a:ext>
            </a:extLst>
          </p:cNvPr>
          <p:cNvGrpSpPr/>
          <p:nvPr/>
        </p:nvGrpSpPr>
        <p:grpSpPr>
          <a:xfrm rot="20392131">
            <a:off x="3251519" y="1580275"/>
            <a:ext cx="674631" cy="93053"/>
            <a:chOff x="2850515" y="2977176"/>
            <a:chExt cx="2730765" cy="451824"/>
          </a:xfrm>
        </p:grpSpPr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320A1FA5-7778-9544-A199-B6907F790E8A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61D9E7D6-1230-7E45-857D-F6E2EF2BFF3A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Oval 731">
              <a:extLst>
                <a:ext uri="{FF2B5EF4-FFF2-40B4-BE49-F238E27FC236}">
                  <a16:creationId xmlns:a16="http://schemas.microsoft.com/office/drawing/2014/main" id="{F93D4CC4-4D29-F147-9953-16C9DF1640B0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Oval 732">
              <a:extLst>
                <a:ext uri="{FF2B5EF4-FFF2-40B4-BE49-F238E27FC236}">
                  <a16:creationId xmlns:a16="http://schemas.microsoft.com/office/drawing/2014/main" id="{57571A05-FFE9-8F4A-9C97-DC744E2FC351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Oval 733">
              <a:extLst>
                <a:ext uri="{FF2B5EF4-FFF2-40B4-BE49-F238E27FC236}">
                  <a16:creationId xmlns:a16="http://schemas.microsoft.com/office/drawing/2014/main" id="{B1E58EF4-BB5C-7843-9AB9-EFFC685A075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ight Triangle 734">
              <a:extLst>
                <a:ext uri="{FF2B5EF4-FFF2-40B4-BE49-F238E27FC236}">
                  <a16:creationId xmlns:a16="http://schemas.microsoft.com/office/drawing/2014/main" id="{E4B44F0B-8255-9F4A-9D82-69351223C6FF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Freeform 735">
              <a:extLst>
                <a:ext uri="{FF2B5EF4-FFF2-40B4-BE49-F238E27FC236}">
                  <a16:creationId xmlns:a16="http://schemas.microsoft.com/office/drawing/2014/main" id="{A6A5DD44-8A4F-B944-B1B6-9D94A41F6A97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Oval 736">
              <a:extLst>
                <a:ext uri="{FF2B5EF4-FFF2-40B4-BE49-F238E27FC236}">
                  <a16:creationId xmlns:a16="http://schemas.microsoft.com/office/drawing/2014/main" id="{58A739FF-D135-994A-BBD8-4E30A5474DC1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Oval 737">
              <a:extLst>
                <a:ext uri="{FF2B5EF4-FFF2-40B4-BE49-F238E27FC236}">
                  <a16:creationId xmlns:a16="http://schemas.microsoft.com/office/drawing/2014/main" id="{4A4498AA-1F96-584F-8589-3284058F3BAA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Oval 738">
              <a:extLst>
                <a:ext uri="{FF2B5EF4-FFF2-40B4-BE49-F238E27FC236}">
                  <a16:creationId xmlns:a16="http://schemas.microsoft.com/office/drawing/2014/main" id="{C66C3267-B25B-B84E-B7A5-DA522B13C58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54B7E8C1-E101-1F4D-842F-0C99E6DB6D67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66826E5B-CF85-0146-877C-5CEA97B899FA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9CDBF9B2-8160-E445-9CF3-79333A28FFF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6B4DE018-778F-DC4F-9718-F1D93649FF92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B29BF9DA-B83C-944A-B231-8C9ED0E580A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F78281EE-CB35-C348-B1EA-20650E44806F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Oval 745">
              <a:extLst>
                <a:ext uri="{FF2B5EF4-FFF2-40B4-BE49-F238E27FC236}">
                  <a16:creationId xmlns:a16="http://schemas.microsoft.com/office/drawing/2014/main" id="{92A15428-30B9-664D-BED4-0456BB8CDD37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Oval 746">
              <a:extLst>
                <a:ext uri="{FF2B5EF4-FFF2-40B4-BE49-F238E27FC236}">
                  <a16:creationId xmlns:a16="http://schemas.microsoft.com/office/drawing/2014/main" id="{7075B59F-9B1C-A646-81D9-87237AFFC21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Oval 747">
              <a:extLst>
                <a:ext uri="{FF2B5EF4-FFF2-40B4-BE49-F238E27FC236}">
                  <a16:creationId xmlns:a16="http://schemas.microsoft.com/office/drawing/2014/main" id="{1B0E45D1-083D-B94B-A621-8E1F86973069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Oval 748">
              <a:extLst>
                <a:ext uri="{FF2B5EF4-FFF2-40B4-BE49-F238E27FC236}">
                  <a16:creationId xmlns:a16="http://schemas.microsoft.com/office/drawing/2014/main" id="{B03C883D-67C4-4A43-BE80-8A61E899BF7B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Oval 749">
              <a:extLst>
                <a:ext uri="{FF2B5EF4-FFF2-40B4-BE49-F238E27FC236}">
                  <a16:creationId xmlns:a16="http://schemas.microsoft.com/office/drawing/2014/main" id="{74925360-17D5-FF48-B5A8-4D5D6A0EF442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Oval 750">
              <a:extLst>
                <a:ext uri="{FF2B5EF4-FFF2-40B4-BE49-F238E27FC236}">
                  <a16:creationId xmlns:a16="http://schemas.microsoft.com/office/drawing/2014/main" id="{5839BEE2-1740-234C-A22F-C04B410686EA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Oval 751">
              <a:extLst>
                <a:ext uri="{FF2B5EF4-FFF2-40B4-BE49-F238E27FC236}">
                  <a16:creationId xmlns:a16="http://schemas.microsoft.com/office/drawing/2014/main" id="{E935D677-ADDF-9441-9B04-695B6083F3B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Oval 752">
              <a:extLst>
                <a:ext uri="{FF2B5EF4-FFF2-40B4-BE49-F238E27FC236}">
                  <a16:creationId xmlns:a16="http://schemas.microsoft.com/office/drawing/2014/main" id="{D18C706A-9144-174E-A7E0-CD0BA01541B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Oval 753">
              <a:extLst>
                <a:ext uri="{FF2B5EF4-FFF2-40B4-BE49-F238E27FC236}">
                  <a16:creationId xmlns:a16="http://schemas.microsoft.com/office/drawing/2014/main" id="{C24E60F3-CC73-6A48-B1D8-A6743BCA412C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EE38BA84-DF31-C94C-BE6F-7CEC381C8562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Oval 755">
              <a:extLst>
                <a:ext uri="{FF2B5EF4-FFF2-40B4-BE49-F238E27FC236}">
                  <a16:creationId xmlns:a16="http://schemas.microsoft.com/office/drawing/2014/main" id="{5105A56F-350D-1A41-BA9D-A8549B2F8A2C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Oval 756">
              <a:extLst>
                <a:ext uri="{FF2B5EF4-FFF2-40B4-BE49-F238E27FC236}">
                  <a16:creationId xmlns:a16="http://schemas.microsoft.com/office/drawing/2014/main" id="{66762014-2A76-EF43-961D-9FFBEF016C53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Oval 757">
              <a:extLst>
                <a:ext uri="{FF2B5EF4-FFF2-40B4-BE49-F238E27FC236}">
                  <a16:creationId xmlns:a16="http://schemas.microsoft.com/office/drawing/2014/main" id="{2802D721-0F83-B64A-8799-3475E85722CA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Oval 758">
              <a:extLst>
                <a:ext uri="{FF2B5EF4-FFF2-40B4-BE49-F238E27FC236}">
                  <a16:creationId xmlns:a16="http://schemas.microsoft.com/office/drawing/2014/main" id="{35919C60-8101-334D-9F12-332A495BEAD8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CA5B0863-8A39-F64B-982A-9B4096A9026C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Oval 760">
              <a:extLst>
                <a:ext uri="{FF2B5EF4-FFF2-40B4-BE49-F238E27FC236}">
                  <a16:creationId xmlns:a16="http://schemas.microsoft.com/office/drawing/2014/main" id="{5298B1C3-D388-EE43-B6D3-370590BED671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Oval 761">
              <a:extLst>
                <a:ext uri="{FF2B5EF4-FFF2-40B4-BE49-F238E27FC236}">
                  <a16:creationId xmlns:a16="http://schemas.microsoft.com/office/drawing/2014/main" id="{8EA2647D-42CC-C145-96C2-C4FFE700F9D6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80540881-C7A5-FB4E-8BBF-A77421AF0B06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031AAA11-265C-8E44-86A2-1667921EDCFA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1888680A-F88A-C14E-A127-2D3771FDC82A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31B78A15-3C7D-AD4E-A8C6-6E3870261E6C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99B8F31A-9382-EF4F-8F74-E50F588B7CE4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14134F09-B146-7940-A10B-6C0BC8F09B38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FE25184B-238A-C543-9728-9C28666CD71A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70" name="Picture 769">
            <a:extLst>
              <a:ext uri="{FF2B5EF4-FFF2-40B4-BE49-F238E27FC236}">
                <a16:creationId xmlns:a16="http://schemas.microsoft.com/office/drawing/2014/main" id="{D4A890AB-09A6-9842-9F26-8B577C7E42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sp>
        <p:nvSpPr>
          <p:cNvPr id="771" name="Rectangle 83">
            <a:extLst>
              <a:ext uri="{FF2B5EF4-FFF2-40B4-BE49-F238E27FC236}">
                <a16:creationId xmlns:a16="http://schemas.microsoft.com/office/drawing/2014/main" id="{B381C5D1-0314-B841-A361-DB3C896E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692" y="4458891"/>
            <a:ext cx="3420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Book"/>
                <a:cs typeface="Avenir Book"/>
              </a:rPr>
              <a:t>~4⋅10</a:t>
            </a:r>
            <a:r>
              <a:rPr lang="en-US" b="1" baseline="30000" dirty="0">
                <a:solidFill>
                  <a:srgbClr val="FF0000"/>
                </a:solidFill>
                <a:latin typeface="Avenir Book"/>
                <a:cs typeface="Avenir Book"/>
              </a:rPr>
              <a:t>-3</a:t>
            </a:r>
          </a:p>
        </p:txBody>
      </p:sp>
      <p:cxnSp>
        <p:nvCxnSpPr>
          <p:cNvPr id="772" name="Straight Arrow Connector 771">
            <a:extLst>
              <a:ext uri="{FF2B5EF4-FFF2-40B4-BE49-F238E27FC236}">
                <a16:creationId xmlns:a16="http://schemas.microsoft.com/office/drawing/2014/main" id="{302A70DE-056D-084B-A5CC-55F6902AC50F}"/>
              </a:ext>
            </a:extLst>
          </p:cNvPr>
          <p:cNvCxnSpPr>
            <a:cxnSpLocks/>
          </p:cNvCxnSpPr>
          <p:nvPr/>
        </p:nvCxnSpPr>
        <p:spPr>
          <a:xfrm>
            <a:off x="750628" y="4627062"/>
            <a:ext cx="372618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506CE4-CB1D-1E4A-B2E7-2FB0E3A5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87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2286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1" name="Rectangle 10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5" name="Picture 1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5CA24C-FE9A-1848-A5FF-443E15245F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3014" cy="565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CD1F0-4FC2-3E4D-AE87-17A1C4F777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41" y="774888"/>
            <a:ext cx="8785320" cy="300872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119AF5-6D9B-264D-8584-E0E303E6FDDF}"/>
              </a:ext>
            </a:extLst>
          </p:cNvPr>
          <p:cNvCxnSpPr>
            <a:cxnSpLocks/>
          </p:cNvCxnSpPr>
          <p:nvPr/>
        </p:nvCxnSpPr>
        <p:spPr>
          <a:xfrm flipH="1" flipV="1">
            <a:off x="1465181" y="2094027"/>
            <a:ext cx="4703390" cy="85051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505703-7436-244A-8C23-4A048FFFC422}"/>
              </a:ext>
            </a:extLst>
          </p:cNvPr>
          <p:cNvCxnSpPr>
            <a:cxnSpLocks/>
          </p:cNvCxnSpPr>
          <p:nvPr/>
        </p:nvCxnSpPr>
        <p:spPr>
          <a:xfrm flipH="1">
            <a:off x="6301529" y="1578724"/>
            <a:ext cx="1942585" cy="617291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5FCA340-3C4A-B447-9BDC-4A687764C3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53941" y="3871807"/>
            <a:ext cx="6373211" cy="216257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7F2014-732B-F34F-8B86-ABB8CBFB769B}"/>
              </a:ext>
            </a:extLst>
          </p:cNvPr>
          <p:cNvCxnSpPr>
            <a:cxnSpLocks/>
          </p:cNvCxnSpPr>
          <p:nvPr/>
        </p:nvCxnSpPr>
        <p:spPr>
          <a:xfrm flipH="1">
            <a:off x="2221958" y="4627162"/>
            <a:ext cx="3286411" cy="9286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83">
            <a:extLst>
              <a:ext uri="{FF2B5EF4-FFF2-40B4-BE49-F238E27FC236}">
                <a16:creationId xmlns:a16="http://schemas.microsoft.com/office/drawing/2014/main" id="{77233EF8-2515-CF42-BF1F-E38B3D297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403" y="4677179"/>
            <a:ext cx="1142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/>
                <a:cs typeface="Avenir Book"/>
              </a:rPr>
              <a:t>neutrons</a:t>
            </a:r>
          </a:p>
        </p:txBody>
      </p:sp>
      <p:sp>
        <p:nvSpPr>
          <p:cNvPr id="22" name="Rettangolo 47">
            <a:extLst>
              <a:ext uri="{FF2B5EF4-FFF2-40B4-BE49-F238E27FC236}">
                <a16:creationId xmlns:a16="http://schemas.microsoft.com/office/drawing/2014/main" id="{66B95906-4994-0E44-9D4D-79AABE7CFFD7}"/>
              </a:ext>
            </a:extLst>
          </p:cNvPr>
          <p:cNvSpPr/>
          <p:nvPr/>
        </p:nvSpPr>
        <p:spPr>
          <a:xfrm>
            <a:off x="1465181" y="1497355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sp>
        <p:nvSpPr>
          <p:cNvPr id="23" name="Rettangolo 47">
            <a:extLst>
              <a:ext uri="{FF2B5EF4-FFF2-40B4-BE49-F238E27FC236}">
                <a16:creationId xmlns:a16="http://schemas.microsoft.com/office/drawing/2014/main" id="{D84BEE60-E140-564A-BFC6-03859E277EC9}"/>
              </a:ext>
            </a:extLst>
          </p:cNvPr>
          <p:cNvSpPr/>
          <p:nvPr/>
        </p:nvSpPr>
        <p:spPr>
          <a:xfrm>
            <a:off x="875203" y="4045418"/>
            <a:ext cx="1335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MB detector</a:t>
            </a:r>
          </a:p>
        </p:txBody>
      </p:sp>
      <p:sp>
        <p:nvSpPr>
          <p:cNvPr id="27" name="Rettangolo 47">
            <a:extLst>
              <a:ext uri="{FF2B5EF4-FFF2-40B4-BE49-F238E27FC236}">
                <a16:creationId xmlns:a16="http://schemas.microsoft.com/office/drawing/2014/main" id="{C7D49E79-1732-F747-B356-B606458D4948}"/>
              </a:ext>
            </a:extLst>
          </p:cNvPr>
          <p:cNvSpPr/>
          <p:nvPr/>
        </p:nvSpPr>
        <p:spPr>
          <a:xfrm>
            <a:off x="6868304" y="1202984"/>
            <a:ext cx="1119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Selene guide</a:t>
            </a:r>
          </a:p>
        </p:txBody>
      </p:sp>
      <p:sp>
        <p:nvSpPr>
          <p:cNvPr id="28" name="Rettangolo 47">
            <a:extLst>
              <a:ext uri="{FF2B5EF4-FFF2-40B4-BE49-F238E27FC236}">
                <a16:creationId xmlns:a16="http://schemas.microsoft.com/office/drawing/2014/main" id="{623C54E5-9B5D-1944-9D95-3F1115920DA0}"/>
              </a:ext>
            </a:extLst>
          </p:cNvPr>
          <p:cNvSpPr/>
          <p:nvPr/>
        </p:nvSpPr>
        <p:spPr>
          <a:xfrm>
            <a:off x="5419009" y="1484663"/>
            <a:ext cx="1924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sample</a:t>
            </a:r>
          </a:p>
        </p:txBody>
      </p:sp>
      <p:sp>
        <p:nvSpPr>
          <p:cNvPr id="29" name="Rettangolo 47">
            <a:extLst>
              <a:ext uri="{FF2B5EF4-FFF2-40B4-BE49-F238E27FC236}">
                <a16:creationId xmlns:a16="http://schemas.microsoft.com/office/drawing/2014/main" id="{9A71FCB1-1B63-894E-8FE6-9548F45609AB}"/>
              </a:ext>
            </a:extLst>
          </p:cNvPr>
          <p:cNvSpPr/>
          <p:nvPr/>
        </p:nvSpPr>
        <p:spPr>
          <a:xfrm>
            <a:off x="2602410" y="2079444"/>
            <a:ext cx="1924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flight</a:t>
            </a:r>
            <a:r>
              <a:rPr lang="it-IT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tube</a:t>
            </a:r>
          </a:p>
        </p:txBody>
      </p:sp>
      <p:sp>
        <p:nvSpPr>
          <p:cNvPr id="30" name="Rectangle 83">
            <a:extLst>
              <a:ext uri="{FF2B5EF4-FFF2-40B4-BE49-F238E27FC236}">
                <a16:creationId xmlns:a16="http://schemas.microsoft.com/office/drawing/2014/main" id="{99970360-36BB-0945-A214-0D31F916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07" y="142972"/>
            <a:ext cx="5813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venir Book"/>
                <a:cs typeface="Avenir Book"/>
              </a:rPr>
              <a:t>November 2018 - AMOR reflectometer @ PSI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8A5022-664C-EF40-AD4A-66AE02D540C0}"/>
              </a:ext>
            </a:extLst>
          </p:cNvPr>
          <p:cNvSpPr/>
          <p:nvPr/>
        </p:nvSpPr>
        <p:spPr>
          <a:xfrm>
            <a:off x="0" y="6042797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Avenir Roman" panose="02000503020000020003" pitchFamily="2" charset="0"/>
              </a:rPr>
              <a:t>WP5 Data Acquisition software chain has been developed during </a:t>
            </a:r>
            <a:r>
              <a:rPr lang="en-GB" sz="1400" dirty="0" err="1">
                <a:solidFill>
                  <a:srgbClr val="000000"/>
                </a:solidFill>
                <a:latin typeface="Avenir Roman" panose="02000503020000020003" pitchFamily="2" charset="0"/>
              </a:rPr>
              <a:t>BrightnESS</a:t>
            </a:r>
            <a:r>
              <a:rPr lang="en-GB" sz="1400" dirty="0">
                <a:solidFill>
                  <a:srgbClr val="000000"/>
                </a:solidFill>
                <a:latin typeface="Avenir Roman" panose="02000503020000020003" pitchFamily="2" charset="0"/>
              </a:rPr>
              <a:t> (WP5 - i.e. DMSC/Data) and tested @ AMOR</a:t>
            </a:r>
            <a:endParaRPr lang="en-GB" sz="1400" dirty="0">
              <a:latin typeface="Avenir Roman" panose="02000503020000020003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2C544-8FF4-4548-A5A3-3FFFCC86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88</a:t>
            </a:fld>
            <a:endParaRPr lang="it-IT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FC2EA25-DCA3-CA48-AF58-11E6A10693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65691" y="143433"/>
            <a:ext cx="2123706" cy="20741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796548A-74BE-9944-B172-966CCD0081A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02172" y="2341090"/>
            <a:ext cx="3863634" cy="36251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91FD8F-5193-6848-B94A-45D90713FB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774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1" name="Rectangle 10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5" name="Picture 1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5CA24C-FE9A-1848-A5FF-443E15245F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543014" cy="565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CD1F0-4FC2-3E4D-AE87-17A1C4F777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941" y="774888"/>
            <a:ext cx="8785320" cy="3008729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119AF5-6D9B-264D-8584-E0E303E6FDDF}"/>
              </a:ext>
            </a:extLst>
          </p:cNvPr>
          <p:cNvCxnSpPr>
            <a:cxnSpLocks/>
          </p:cNvCxnSpPr>
          <p:nvPr/>
        </p:nvCxnSpPr>
        <p:spPr>
          <a:xfrm flipH="1" flipV="1">
            <a:off x="1465181" y="2094027"/>
            <a:ext cx="4703390" cy="85051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505703-7436-244A-8C23-4A048FFFC422}"/>
              </a:ext>
            </a:extLst>
          </p:cNvPr>
          <p:cNvCxnSpPr>
            <a:cxnSpLocks/>
          </p:cNvCxnSpPr>
          <p:nvPr/>
        </p:nvCxnSpPr>
        <p:spPr>
          <a:xfrm flipH="1">
            <a:off x="6301529" y="1578724"/>
            <a:ext cx="1942585" cy="617291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5FCA340-3C4A-B447-9BDC-4A687764C39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53941" y="3871807"/>
            <a:ext cx="6373211" cy="216257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7F2014-732B-F34F-8B86-ABB8CBFB769B}"/>
              </a:ext>
            </a:extLst>
          </p:cNvPr>
          <p:cNvCxnSpPr>
            <a:cxnSpLocks/>
          </p:cNvCxnSpPr>
          <p:nvPr/>
        </p:nvCxnSpPr>
        <p:spPr>
          <a:xfrm flipH="1">
            <a:off x="2221958" y="4627162"/>
            <a:ext cx="3286411" cy="9286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83">
            <a:extLst>
              <a:ext uri="{FF2B5EF4-FFF2-40B4-BE49-F238E27FC236}">
                <a16:creationId xmlns:a16="http://schemas.microsoft.com/office/drawing/2014/main" id="{77233EF8-2515-CF42-BF1F-E38B3D297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403" y="4677179"/>
            <a:ext cx="11424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Book"/>
                <a:cs typeface="Avenir Book"/>
              </a:rPr>
              <a:t>neutrons</a:t>
            </a:r>
          </a:p>
        </p:txBody>
      </p:sp>
      <p:sp>
        <p:nvSpPr>
          <p:cNvPr id="22" name="Rettangolo 47">
            <a:extLst>
              <a:ext uri="{FF2B5EF4-FFF2-40B4-BE49-F238E27FC236}">
                <a16:creationId xmlns:a16="http://schemas.microsoft.com/office/drawing/2014/main" id="{66B95906-4994-0E44-9D4D-79AABE7CFFD7}"/>
              </a:ext>
            </a:extLst>
          </p:cNvPr>
          <p:cNvSpPr/>
          <p:nvPr/>
        </p:nvSpPr>
        <p:spPr>
          <a:xfrm>
            <a:off x="1465181" y="1497355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sp>
        <p:nvSpPr>
          <p:cNvPr id="23" name="Rettangolo 47">
            <a:extLst>
              <a:ext uri="{FF2B5EF4-FFF2-40B4-BE49-F238E27FC236}">
                <a16:creationId xmlns:a16="http://schemas.microsoft.com/office/drawing/2014/main" id="{D84BEE60-E140-564A-BFC6-03859E277EC9}"/>
              </a:ext>
            </a:extLst>
          </p:cNvPr>
          <p:cNvSpPr/>
          <p:nvPr/>
        </p:nvSpPr>
        <p:spPr>
          <a:xfrm>
            <a:off x="875203" y="4045418"/>
            <a:ext cx="1335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MB detector</a:t>
            </a:r>
          </a:p>
        </p:txBody>
      </p:sp>
      <p:sp>
        <p:nvSpPr>
          <p:cNvPr id="27" name="Rettangolo 47">
            <a:extLst>
              <a:ext uri="{FF2B5EF4-FFF2-40B4-BE49-F238E27FC236}">
                <a16:creationId xmlns:a16="http://schemas.microsoft.com/office/drawing/2014/main" id="{C7D49E79-1732-F747-B356-B606458D4948}"/>
              </a:ext>
            </a:extLst>
          </p:cNvPr>
          <p:cNvSpPr/>
          <p:nvPr/>
        </p:nvSpPr>
        <p:spPr>
          <a:xfrm>
            <a:off x="6868304" y="1202984"/>
            <a:ext cx="1119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Selene guide</a:t>
            </a:r>
          </a:p>
        </p:txBody>
      </p:sp>
      <p:sp>
        <p:nvSpPr>
          <p:cNvPr id="28" name="Rettangolo 47">
            <a:extLst>
              <a:ext uri="{FF2B5EF4-FFF2-40B4-BE49-F238E27FC236}">
                <a16:creationId xmlns:a16="http://schemas.microsoft.com/office/drawing/2014/main" id="{623C54E5-9B5D-1944-9D95-3F1115920DA0}"/>
              </a:ext>
            </a:extLst>
          </p:cNvPr>
          <p:cNvSpPr/>
          <p:nvPr/>
        </p:nvSpPr>
        <p:spPr>
          <a:xfrm>
            <a:off x="5419009" y="1484663"/>
            <a:ext cx="1924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sample</a:t>
            </a:r>
          </a:p>
        </p:txBody>
      </p:sp>
      <p:sp>
        <p:nvSpPr>
          <p:cNvPr id="29" name="Rettangolo 47">
            <a:extLst>
              <a:ext uri="{FF2B5EF4-FFF2-40B4-BE49-F238E27FC236}">
                <a16:creationId xmlns:a16="http://schemas.microsoft.com/office/drawing/2014/main" id="{9A71FCB1-1B63-894E-8FE6-9548F45609AB}"/>
              </a:ext>
            </a:extLst>
          </p:cNvPr>
          <p:cNvSpPr/>
          <p:nvPr/>
        </p:nvSpPr>
        <p:spPr>
          <a:xfrm>
            <a:off x="2602410" y="2079444"/>
            <a:ext cx="1924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flight</a:t>
            </a:r>
            <a:r>
              <a:rPr lang="it-IT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tube</a:t>
            </a:r>
          </a:p>
        </p:txBody>
      </p:sp>
      <p:sp>
        <p:nvSpPr>
          <p:cNvPr id="30" name="Rectangle 83">
            <a:extLst>
              <a:ext uri="{FF2B5EF4-FFF2-40B4-BE49-F238E27FC236}">
                <a16:creationId xmlns:a16="http://schemas.microsoft.com/office/drawing/2014/main" id="{99970360-36BB-0945-A214-0D31F9168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407" y="142972"/>
            <a:ext cx="5813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venir Book"/>
                <a:cs typeface="Avenir Book"/>
              </a:rPr>
              <a:t>November 2018 - AMOR reflectometer @ PSI</a:t>
            </a:r>
            <a:endParaRPr lang="en-US" sz="1400" dirty="0">
              <a:latin typeface="Avenir Book"/>
              <a:cs typeface="Avenir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A2C544-8FF4-4548-A5A3-3FFFCC86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89</a:t>
            </a:fld>
            <a:endParaRPr lang="it-IT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FC2EA25-DCA3-CA48-AF58-11E6A10693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65691" y="143433"/>
            <a:ext cx="2123706" cy="20741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B91FD8F-5193-6848-B94A-45D90713FB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59348F-54B1-8543-A620-B8E2D7EB91C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9057" y="3377625"/>
            <a:ext cx="5796263" cy="2821474"/>
          </a:xfrm>
          <a:prstGeom prst="rect">
            <a:avLst/>
          </a:prstGeom>
        </p:spPr>
      </p:pic>
      <p:sp>
        <p:nvSpPr>
          <p:cNvPr id="25" name="Rettangolo 47">
            <a:extLst>
              <a:ext uri="{FF2B5EF4-FFF2-40B4-BE49-F238E27FC236}">
                <a16:creationId xmlns:a16="http://schemas.microsoft.com/office/drawing/2014/main" id="{C11C04BD-50F0-1D49-BFFE-563007CA6083}"/>
              </a:ext>
            </a:extLst>
          </p:cNvPr>
          <p:cNvSpPr/>
          <p:nvPr/>
        </p:nvSpPr>
        <p:spPr>
          <a:xfrm>
            <a:off x="7668376" y="4291052"/>
            <a:ext cx="1924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flight</a:t>
            </a:r>
            <a:r>
              <a:rPr lang="it-IT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tube</a:t>
            </a:r>
          </a:p>
        </p:txBody>
      </p:sp>
      <p:sp>
        <p:nvSpPr>
          <p:cNvPr id="34" name="Rettangolo 47">
            <a:extLst>
              <a:ext uri="{FF2B5EF4-FFF2-40B4-BE49-F238E27FC236}">
                <a16:creationId xmlns:a16="http://schemas.microsoft.com/office/drawing/2014/main" id="{F412E384-D23E-7A4C-9FB8-CC546DB71AAF}"/>
              </a:ext>
            </a:extLst>
          </p:cNvPr>
          <p:cNvSpPr/>
          <p:nvPr/>
        </p:nvSpPr>
        <p:spPr>
          <a:xfrm>
            <a:off x="6016501" y="4409625"/>
            <a:ext cx="1924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detector</a:t>
            </a:r>
          </a:p>
        </p:txBody>
      </p:sp>
      <p:sp>
        <p:nvSpPr>
          <p:cNvPr id="35" name="Rettangolo 47">
            <a:extLst>
              <a:ext uri="{FF2B5EF4-FFF2-40B4-BE49-F238E27FC236}">
                <a16:creationId xmlns:a16="http://schemas.microsoft.com/office/drawing/2014/main" id="{6B6AC431-5C06-1B43-AE85-AA0E48AA09F1}"/>
              </a:ext>
            </a:extLst>
          </p:cNvPr>
          <p:cNvSpPr/>
          <p:nvPr/>
        </p:nvSpPr>
        <p:spPr>
          <a:xfrm>
            <a:off x="8788852" y="5868798"/>
            <a:ext cx="1924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ESTIA</a:t>
            </a:r>
          </a:p>
        </p:txBody>
      </p:sp>
      <p:sp>
        <p:nvSpPr>
          <p:cNvPr id="36" name="Rettangolo 47">
            <a:extLst>
              <a:ext uri="{FF2B5EF4-FFF2-40B4-BE49-F238E27FC236}">
                <a16:creationId xmlns:a16="http://schemas.microsoft.com/office/drawing/2014/main" id="{7CCF15D8-170B-0843-819C-6ABF6DCA940A}"/>
              </a:ext>
            </a:extLst>
          </p:cNvPr>
          <p:cNvSpPr/>
          <p:nvPr/>
        </p:nvSpPr>
        <p:spPr>
          <a:xfrm>
            <a:off x="8788852" y="3413771"/>
            <a:ext cx="1924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425006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35" name="Text Box 7">
            <a:extLst>
              <a:ext uri="{FF2B5EF4-FFF2-40B4-BE49-F238E27FC236}">
                <a16:creationId xmlns:a16="http://schemas.microsoft.com/office/drawing/2014/main" id="{672C3CA8-9A26-394F-993E-B50F600E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800" dirty="0">
                <a:latin typeface="Avenir Roman" panose="02000503020000020003" pitchFamily="2" charset="0"/>
              </a:rPr>
              <a:t>BACKGROUND: </a:t>
            </a:r>
            <a:r>
              <a:rPr lang="sv-SE" sz="2800" dirty="0" err="1">
                <a:latin typeface="Avenir Roman" panose="02000503020000020003" pitchFamily="2" charset="0"/>
              </a:rPr>
              <a:t>cosmic</a:t>
            </a:r>
            <a:r>
              <a:rPr lang="sv-SE" sz="2800" dirty="0">
                <a:latin typeface="Avenir Roman" panose="02000503020000020003" pitchFamily="2" charset="0"/>
              </a:rPr>
              <a:t> neutrons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D13DF-AC5E-AB4B-8D98-1CE824BD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" y="1385858"/>
            <a:ext cx="3506598" cy="48910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7D8C3F-9E02-9B48-BD28-5FF733FB9671}"/>
              </a:ext>
            </a:extLst>
          </p:cNvPr>
          <p:cNvSpPr/>
          <p:nvPr/>
        </p:nvSpPr>
        <p:spPr>
          <a:xfrm>
            <a:off x="419450" y="593135"/>
            <a:ext cx="11551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Avenir Roman" panose="02000503020000020003" pitchFamily="2" charset="0"/>
              </a:rPr>
              <a:t>Neutrons are created by cosmic ray spallation in the high atmosphere</a:t>
            </a:r>
            <a:r>
              <a:rPr lang="sv-SE" dirty="0">
                <a:latin typeface="Avenir Roman" panose="02000503020000020003" pitchFamily="2" charset="0"/>
              </a:rPr>
              <a:t>.</a:t>
            </a:r>
          </a:p>
          <a:p>
            <a:r>
              <a:rPr lang="sv-SE" dirty="0" err="1">
                <a:latin typeface="Avenir Roman" panose="02000503020000020003" pitchFamily="2" charset="0"/>
              </a:rPr>
              <a:t>Energies</a:t>
            </a:r>
            <a:r>
              <a:rPr lang="sv-SE" dirty="0">
                <a:latin typeface="Avenir Roman" panose="02000503020000020003" pitchFamily="2" charset="0"/>
              </a:rPr>
              <a:t> from 10</a:t>
            </a:r>
            <a:r>
              <a:rPr lang="sv-SE" baseline="30000" dirty="0">
                <a:latin typeface="Avenir Roman" panose="02000503020000020003" pitchFamily="2" charset="0"/>
              </a:rPr>
              <a:t>-9</a:t>
            </a:r>
            <a:r>
              <a:rPr lang="sv-SE" dirty="0">
                <a:latin typeface="Avenir Roman" panose="02000503020000020003" pitchFamily="2" charset="0"/>
              </a:rPr>
              <a:t> to 10</a:t>
            </a:r>
            <a:r>
              <a:rPr lang="sv-SE" baseline="30000" dirty="0">
                <a:latin typeface="Avenir Roman" panose="02000503020000020003" pitchFamily="2" charset="0"/>
              </a:rPr>
              <a:t>3</a:t>
            </a:r>
            <a:r>
              <a:rPr lang="sv-SE" dirty="0">
                <a:latin typeface="Avenir Roman" panose="02000503020000020003" pitchFamily="2" charset="0"/>
              </a:rPr>
              <a:t> MeV  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B65D4E-2D5C-234F-955A-11D3D76E96A8}"/>
              </a:ext>
            </a:extLst>
          </p:cNvPr>
          <p:cNvSpPr/>
          <p:nvPr/>
        </p:nvSpPr>
        <p:spPr>
          <a:xfrm>
            <a:off x="6096000" y="590104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v-SE" sz="1200" dirty="0" err="1">
                <a:latin typeface="Avenir Roman" panose="02000503020000020003" pitchFamily="2" charset="0"/>
              </a:rPr>
              <a:t>Physikalisch-Technische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Bundesanstalt</a:t>
            </a:r>
            <a:r>
              <a:rPr lang="sv-SE" sz="1200" dirty="0">
                <a:latin typeface="Avenir Roman" panose="02000503020000020003" pitchFamily="2" charset="0"/>
              </a:rPr>
              <a:t> (PTB) - </a:t>
            </a:r>
            <a:r>
              <a:rPr lang="sv-SE" sz="1200" dirty="0" err="1">
                <a:latin typeface="Avenir Roman" panose="02000503020000020003" pitchFamily="2" charset="0"/>
              </a:rPr>
              <a:t>Measurements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Neutron </a:t>
            </a:r>
            <a:r>
              <a:rPr lang="sv-SE" sz="1200" dirty="0" err="1">
                <a:latin typeface="Avenir Roman" panose="02000503020000020003" pitchFamily="2" charset="0"/>
              </a:rPr>
              <a:t>Spectra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Induced</a:t>
            </a:r>
            <a:r>
              <a:rPr lang="sv-SE" sz="1200" dirty="0">
                <a:latin typeface="Avenir Roman" panose="02000503020000020003" pitchFamily="2" charset="0"/>
              </a:rPr>
              <a:t> by Cosmic </a:t>
            </a:r>
            <a:r>
              <a:rPr lang="sv-SE" sz="1200" dirty="0" err="1">
                <a:latin typeface="Avenir Roman" panose="02000503020000020003" pitchFamily="2" charset="0"/>
              </a:rPr>
              <a:t>Radiation</a:t>
            </a:r>
            <a:r>
              <a:rPr lang="sv-SE" sz="1200" dirty="0">
                <a:latin typeface="Avenir Roman" panose="02000503020000020003" pitchFamily="2" charset="0"/>
              </a:rPr>
              <a:t> at </a:t>
            </a:r>
            <a:r>
              <a:rPr lang="sv-SE" sz="1200" dirty="0" err="1">
                <a:latin typeface="Avenir Roman" panose="02000503020000020003" pitchFamily="2" charset="0"/>
              </a:rPr>
              <a:t>Altitudes</a:t>
            </a:r>
            <a:r>
              <a:rPr lang="sv-SE" sz="1200" dirty="0">
                <a:latin typeface="Avenir Roman" panose="02000503020000020003" pitchFamily="2" charset="0"/>
              </a:rPr>
              <a:t> </a:t>
            </a:r>
            <a:r>
              <a:rPr lang="sv-SE" sz="1200" dirty="0" err="1">
                <a:latin typeface="Avenir Roman" panose="02000503020000020003" pitchFamily="2" charset="0"/>
              </a:rPr>
              <a:t>of</a:t>
            </a:r>
            <a:r>
              <a:rPr lang="sv-SE" sz="1200" dirty="0">
                <a:latin typeface="Avenir Roman" panose="02000503020000020003" pitchFamily="2" charset="0"/>
              </a:rPr>
              <a:t> 85m, 1195m and 2650m (2010)</a:t>
            </a:r>
            <a:endParaRPr lang="sv-SE" sz="1200" dirty="0">
              <a:effectLst/>
              <a:latin typeface="Avenir Roman" panose="02000503020000020003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1B6747-1EA5-1A46-9F50-7334EB962E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635693" y="2077403"/>
            <a:ext cx="5335397" cy="36666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AC558-721C-6E4F-8D2B-CA8DBD8A42E5}"/>
              </a:ext>
            </a:extLst>
          </p:cNvPr>
          <p:cNvSpPr/>
          <p:nvPr/>
        </p:nvSpPr>
        <p:spPr>
          <a:xfrm>
            <a:off x="9776691" y="4389514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Helvetica" pitchFamily="2" charset="0"/>
              </a:rPr>
              <a:t>85m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0854F9-6913-D141-9336-652554327370}"/>
              </a:ext>
            </a:extLst>
          </p:cNvPr>
          <p:cNvSpPr/>
          <p:nvPr/>
        </p:nvSpPr>
        <p:spPr>
          <a:xfrm>
            <a:off x="10410198" y="3604684"/>
            <a:ext cx="872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599D55"/>
                </a:solidFill>
                <a:latin typeface="Helvetica" pitchFamily="2" charset="0"/>
              </a:rPr>
              <a:t>1195m</a:t>
            </a:r>
            <a:endParaRPr lang="en-GB" dirty="0">
              <a:solidFill>
                <a:srgbClr val="599D55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EF38C8-0C15-E74E-A0E5-9C260577B2F4}"/>
              </a:ext>
            </a:extLst>
          </p:cNvPr>
          <p:cNvSpPr/>
          <p:nvPr/>
        </p:nvSpPr>
        <p:spPr>
          <a:xfrm>
            <a:off x="10477310" y="259926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2650m</a:t>
            </a:r>
            <a:endParaRPr lang="en-GB" dirty="0">
              <a:solidFill>
                <a:srgbClr val="0B24FB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9F8867-5D11-D540-AA1B-7BEF299E39E9}"/>
              </a:ext>
            </a:extLst>
          </p:cNvPr>
          <p:cNvSpPr/>
          <p:nvPr/>
        </p:nvSpPr>
        <p:spPr>
          <a:xfrm>
            <a:off x="3791284" y="3534448"/>
            <a:ext cx="2483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 err="1">
                <a:latin typeface="Avenir Roman" panose="02000503020000020003" pitchFamily="2" charset="0"/>
              </a:rPr>
              <a:t>Measured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with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Bonner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spheres</a:t>
            </a:r>
            <a:r>
              <a:rPr lang="sv-SE" sz="1600" dirty="0">
                <a:latin typeface="Avenir Roman" panose="02000503020000020003" pitchFamily="2" charset="0"/>
              </a:rPr>
              <a:t> in the </a:t>
            </a:r>
            <a:r>
              <a:rPr lang="sv-SE" sz="1600" dirty="0" err="1">
                <a:latin typeface="Avenir Roman" panose="02000503020000020003" pitchFamily="2" charset="0"/>
              </a:rPr>
              <a:t>whole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eneregy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r>
              <a:rPr lang="sv-SE" sz="1600" dirty="0" err="1">
                <a:latin typeface="Avenir Roman" panose="02000503020000020003" pitchFamily="2" charset="0"/>
              </a:rPr>
              <a:t>spectrum</a:t>
            </a:r>
            <a:r>
              <a:rPr lang="sv-SE" sz="1600" dirty="0">
                <a:latin typeface="Avenir Roman" panose="02000503020000020003" pitchFamily="2" charset="0"/>
              </a:rPr>
              <a:t> </a:t>
            </a:r>
            <a:endParaRPr lang="sv-SE" sz="1600" dirty="0">
              <a:effectLst/>
              <a:latin typeface="Avenir Roman" panose="02000503020000020003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9611A6-40B7-1B45-8117-209BC2103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875" y="1401577"/>
            <a:ext cx="3156651" cy="213287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E503368-B9CA-E442-8D24-71AC20B40C8E}"/>
              </a:ext>
            </a:extLst>
          </p:cNvPr>
          <p:cNvSpPr/>
          <p:nvPr/>
        </p:nvSpPr>
        <p:spPr>
          <a:xfrm>
            <a:off x="3447875" y="316511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B24FB"/>
                </a:solidFill>
                <a:latin typeface="Helvetica" pitchFamily="2" charset="0"/>
              </a:rPr>
              <a:t>2650m</a:t>
            </a:r>
            <a:endParaRPr lang="en-GB" dirty="0">
              <a:solidFill>
                <a:srgbClr val="0B24F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9C53DD-9509-F24F-A0AD-D463358C9647}"/>
              </a:ext>
            </a:extLst>
          </p:cNvPr>
          <p:cNvSpPr/>
          <p:nvPr/>
        </p:nvSpPr>
        <p:spPr>
          <a:xfrm rot="16200000">
            <a:off x="5532232" y="2501262"/>
            <a:ext cx="24831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600" dirty="0">
                <a:latin typeface="Avenir Roman" panose="02000503020000020003" pitchFamily="2" charset="0"/>
              </a:rPr>
              <a:t>Neutron flux</a:t>
            </a:r>
            <a:endParaRPr lang="sv-SE" sz="1600" dirty="0">
              <a:effectLst/>
              <a:latin typeface="Avenir Roman" panose="02000503020000020003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018B06-DF47-E54F-91AD-E71DFD5EECEA}"/>
              </a:ext>
            </a:extLst>
          </p:cNvPr>
          <p:cNvSpPr/>
          <p:nvPr/>
        </p:nvSpPr>
        <p:spPr>
          <a:xfrm>
            <a:off x="10751436" y="1874152"/>
            <a:ext cx="76194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FF0000"/>
                </a:solidFill>
                <a:effectLst/>
                <a:latin typeface="Helvetica" pitchFamily="2" charset="0"/>
              </a:rPr>
              <a:t>FAST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03C434-BBC5-F748-B8A4-59D862AB6ED6}"/>
              </a:ext>
            </a:extLst>
          </p:cNvPr>
          <p:cNvSpPr/>
          <p:nvPr/>
        </p:nvSpPr>
        <p:spPr>
          <a:xfrm>
            <a:off x="7422329" y="2272525"/>
            <a:ext cx="2172749" cy="711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1BA17E-197B-AC4A-919B-C171123D134E}"/>
              </a:ext>
            </a:extLst>
          </p:cNvPr>
          <p:cNvSpPr/>
          <p:nvPr/>
        </p:nvSpPr>
        <p:spPr>
          <a:xfrm>
            <a:off x="7496452" y="1165675"/>
            <a:ext cx="392126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elevation 85m ~ ESS</a:t>
            </a:r>
          </a:p>
          <a:p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135 Hz/m</a:t>
            </a:r>
            <a:r>
              <a:rPr lang="sv-SE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2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(10</a:t>
            </a:r>
            <a:r>
              <a:rPr lang="sv-SE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-9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to 10</a:t>
            </a:r>
            <a:r>
              <a:rPr lang="sv-SE" baseline="30000" dirty="0">
                <a:solidFill>
                  <a:srgbClr val="FF0000"/>
                </a:solidFill>
                <a:latin typeface="Avenir Roman" panose="02000503020000020003" pitchFamily="2" charset="0"/>
              </a:rPr>
              <a:t>3</a:t>
            </a:r>
            <a:r>
              <a:rPr lang="sv-SE" dirty="0">
                <a:solidFill>
                  <a:srgbClr val="FF0000"/>
                </a:solidFill>
                <a:latin typeface="Avenir Roman" panose="02000503020000020003" pitchFamily="2" charset="0"/>
              </a:rPr>
              <a:t> MeV) by PTB</a:t>
            </a:r>
            <a:endParaRPr lang="sv-SE" dirty="0">
              <a:solidFill>
                <a:srgbClr val="FF0000"/>
              </a:solidFill>
              <a:effectLst/>
              <a:latin typeface="Avenir Roman" panose="02000503020000020003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51A602-DFB0-5840-96F3-65581DF9674E}"/>
              </a:ext>
            </a:extLst>
          </p:cNvPr>
          <p:cNvSpPr/>
          <p:nvPr/>
        </p:nvSpPr>
        <p:spPr>
          <a:xfrm>
            <a:off x="7490295" y="5397719"/>
            <a:ext cx="915635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latin typeface="Helvetica" pitchFamily="2" charset="0"/>
              </a:rPr>
              <a:t>25meV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25E8BC-4154-2441-AD9D-F3A4E39058DC}"/>
              </a:ext>
            </a:extLst>
          </p:cNvPr>
          <p:cNvSpPr/>
          <p:nvPr/>
        </p:nvSpPr>
        <p:spPr>
          <a:xfrm>
            <a:off x="10658664" y="5374760"/>
            <a:ext cx="124906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latin typeface="Helvetica" pitchFamily="2" charset="0"/>
              </a:rPr>
              <a:t>1-100MeV</a:t>
            </a:r>
            <a:endParaRPr lang="sv-SE" dirty="0">
              <a:effectLst/>
              <a:latin typeface="Helvetica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663F01-66B1-4F45-8341-B35AC7491C34}"/>
              </a:ext>
            </a:extLst>
          </p:cNvPr>
          <p:cNvSpPr/>
          <p:nvPr/>
        </p:nvSpPr>
        <p:spPr>
          <a:xfrm>
            <a:off x="9395133" y="359111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Helvetica" pitchFamily="2" charset="0"/>
              </a:rPr>
              <a:t>elevation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28C23E-93AB-6D48-BFC3-28E74206ACCE}"/>
              </a:ext>
            </a:extLst>
          </p:cNvPr>
          <p:cNvSpPr/>
          <p:nvPr/>
        </p:nvSpPr>
        <p:spPr>
          <a:xfrm>
            <a:off x="7304347" y="3309874"/>
            <a:ext cx="128753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sv-SE" dirty="0">
                <a:solidFill>
                  <a:srgbClr val="FF0000"/>
                </a:solidFill>
                <a:latin typeface="Helvetica" pitchFamily="2" charset="0"/>
              </a:rPr>
              <a:t>THERMAL</a:t>
            </a:r>
            <a:endParaRPr lang="sv-SE" dirty="0">
              <a:solidFill>
                <a:srgbClr val="FF0000"/>
              </a:solidFill>
              <a:effectLst/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5B170D-94F2-AF4F-9BD1-CDF9D03D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91030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C47E03B-7366-9E40-988B-520B1A6403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883167" y="2911641"/>
            <a:ext cx="7102644" cy="3946359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CACDE7A-1B44-E241-B3F6-B63FAC18AC8B}"/>
              </a:ext>
            </a:extLst>
          </p:cNvPr>
          <p:cNvCxnSpPr>
            <a:cxnSpLocks/>
          </p:cNvCxnSpPr>
          <p:nvPr/>
        </p:nvCxnSpPr>
        <p:spPr>
          <a:xfrm flipV="1">
            <a:off x="4645661" y="4892041"/>
            <a:ext cx="3492499" cy="34289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ttangolo 47">
            <a:extLst>
              <a:ext uri="{FF2B5EF4-FFF2-40B4-BE49-F238E27FC236}">
                <a16:creationId xmlns:a16="http://schemas.microsoft.com/office/drawing/2014/main" id="{149B972A-3AC9-4344-928B-1FBE27240686}"/>
              </a:ext>
            </a:extLst>
          </p:cNvPr>
          <p:cNvSpPr/>
          <p:nvPr/>
        </p:nvSpPr>
        <p:spPr>
          <a:xfrm>
            <a:off x="5307510" y="5063490"/>
            <a:ext cx="1924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flight</a:t>
            </a:r>
            <a:r>
              <a:rPr lang="it-IT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tube</a:t>
            </a:r>
          </a:p>
        </p:txBody>
      </p:sp>
      <p:sp>
        <p:nvSpPr>
          <p:cNvPr id="21" name="Rettangolo 47">
            <a:extLst>
              <a:ext uri="{FF2B5EF4-FFF2-40B4-BE49-F238E27FC236}">
                <a16:creationId xmlns:a16="http://schemas.microsoft.com/office/drawing/2014/main" id="{76090E22-11FD-E243-8EF2-862BF135C094}"/>
              </a:ext>
            </a:extLst>
          </p:cNvPr>
          <p:cNvSpPr/>
          <p:nvPr/>
        </p:nvSpPr>
        <p:spPr>
          <a:xfrm>
            <a:off x="7745910" y="4194078"/>
            <a:ext cx="1924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Blade</a:t>
            </a:r>
            <a:endParaRPr lang="it-IT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7A50BE-A047-BB44-BD86-4B9245DF1E5E}"/>
              </a:ext>
            </a:extLst>
          </p:cNvPr>
          <p:cNvCxnSpPr>
            <a:cxnSpLocks/>
          </p:cNvCxnSpPr>
          <p:nvPr/>
        </p:nvCxnSpPr>
        <p:spPr>
          <a:xfrm>
            <a:off x="2920652" y="5092205"/>
            <a:ext cx="1100096" cy="142735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ttangolo 47">
            <a:extLst>
              <a:ext uri="{FF2B5EF4-FFF2-40B4-BE49-F238E27FC236}">
                <a16:creationId xmlns:a16="http://schemas.microsoft.com/office/drawing/2014/main" id="{4E21A7A4-6993-B148-A87E-FA8582FFAB6C}"/>
              </a:ext>
            </a:extLst>
          </p:cNvPr>
          <p:cNvSpPr/>
          <p:nvPr/>
        </p:nvSpPr>
        <p:spPr>
          <a:xfrm>
            <a:off x="2814178" y="4542442"/>
            <a:ext cx="1119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Selene guide</a:t>
            </a:r>
          </a:p>
        </p:txBody>
      </p:sp>
      <p:sp>
        <p:nvSpPr>
          <p:cNvPr id="24" name="Rettangolo 47">
            <a:extLst>
              <a:ext uri="{FF2B5EF4-FFF2-40B4-BE49-F238E27FC236}">
                <a16:creationId xmlns:a16="http://schemas.microsoft.com/office/drawing/2014/main" id="{785D8CB5-F8C1-0548-B94B-77B8EC3CCB3D}"/>
              </a:ext>
            </a:extLst>
          </p:cNvPr>
          <p:cNvSpPr/>
          <p:nvPr/>
        </p:nvSpPr>
        <p:spPr>
          <a:xfrm>
            <a:off x="3374148" y="5231499"/>
            <a:ext cx="19244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sample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2F9756-F703-7541-99F0-2D4E763D5C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B8AFD23-02C3-294F-ADEF-AF037B4E8257}"/>
              </a:ext>
            </a:extLst>
          </p:cNvPr>
          <p:cNvSpPr/>
          <p:nvPr/>
        </p:nvSpPr>
        <p:spPr>
          <a:xfrm rot="263160">
            <a:off x="1234898" y="1193155"/>
            <a:ext cx="845977" cy="1590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C37BC4-4FBF-D24C-8E65-176DD22B274D}"/>
              </a:ext>
            </a:extLst>
          </p:cNvPr>
          <p:cNvCxnSpPr>
            <a:cxnSpLocks/>
          </p:cNvCxnSpPr>
          <p:nvPr/>
        </p:nvCxnSpPr>
        <p:spPr>
          <a:xfrm>
            <a:off x="8507173" y="837352"/>
            <a:ext cx="0" cy="36000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7A92D7-E816-7A4B-848C-FFC5EF651FE9}"/>
              </a:ext>
            </a:extLst>
          </p:cNvPr>
          <p:cNvCxnSpPr/>
          <p:nvPr/>
        </p:nvCxnSpPr>
        <p:spPr>
          <a:xfrm>
            <a:off x="8507173" y="1448640"/>
            <a:ext cx="0" cy="36000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4B3DCB6-BFEF-CE49-BE8B-07189A3DC68C}"/>
              </a:ext>
            </a:extLst>
          </p:cNvPr>
          <p:cNvSpPr/>
          <p:nvPr/>
        </p:nvSpPr>
        <p:spPr>
          <a:xfrm rot="-120000">
            <a:off x="7544385" y="1414008"/>
            <a:ext cx="576062" cy="1018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ttangolo 15">
            <a:extLst>
              <a:ext uri="{FF2B5EF4-FFF2-40B4-BE49-F238E27FC236}">
                <a16:creationId xmlns:a16="http://schemas.microsoft.com/office/drawing/2014/main" id="{EEBB6A35-BDB7-8E47-B19E-4C5906F37689}"/>
              </a:ext>
            </a:extLst>
          </p:cNvPr>
          <p:cNvSpPr/>
          <p:nvPr/>
        </p:nvSpPr>
        <p:spPr>
          <a:xfrm>
            <a:off x="10597455" y="287100"/>
            <a:ext cx="842839" cy="1056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0C04056-19C4-5C46-814A-AA7E911F34EB}"/>
              </a:ext>
            </a:extLst>
          </p:cNvPr>
          <p:cNvGrpSpPr/>
          <p:nvPr/>
        </p:nvGrpSpPr>
        <p:grpSpPr>
          <a:xfrm rot="20392131">
            <a:off x="10664763" y="420527"/>
            <a:ext cx="674631" cy="93053"/>
            <a:chOff x="2850515" y="2977176"/>
            <a:chExt cx="2730765" cy="45182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5543AE-514A-6547-825C-D7689D429544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B52FDBA-AE8F-4B42-8E20-B4965463CBC8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8D5E799-01D1-204F-A6D7-92A28E7B5C79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CD9773-55D2-A44C-B7B6-60C7862B118D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2854E1F-081C-D445-AFA4-242220FBA5EA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Triangle 36">
              <a:extLst>
                <a:ext uri="{FF2B5EF4-FFF2-40B4-BE49-F238E27FC236}">
                  <a16:creationId xmlns:a16="http://schemas.microsoft.com/office/drawing/2014/main" id="{98C6CF2A-5018-4347-8991-87CA4B6E0391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1F1C9701-14B8-644D-8306-5197A8A4FEBA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F96B98C-78AC-6B4D-868D-ED57A8FF5716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C01F7A8-90FF-E04A-9942-BE49D150A973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B6A0505-E158-C442-8E99-9C7CDC86D130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C847A93-C882-B644-8370-160DA9F40B63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291B89D-36CF-FD40-B50F-F0AD4F3D6F4B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D56D573-322D-634F-BC00-DB15E4F5ABED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077FDAD-F95C-5946-A0D4-B1DA6BFC791C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0E39D90-B9DF-6D4B-80B9-68DB46C15C6F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1D76C51-9B9B-CC45-97B4-64552DD16E32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CCC2DFA-4469-8649-9A4E-8BD2CED7AC86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58A71DF-F057-0241-9894-EBCCAF578701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544B922-02FF-F547-B524-092CD60B62AD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5E4C3A1-7FAF-BD4A-BD36-A1AF943C9F21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7FA63FB-D9EE-DB41-9652-6403A4F55F0D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594DFE9-8A22-BD44-8B3E-4E1A77826592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35260EB-C133-2840-917D-6EFF20CC27E5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6BE8E85-6DC5-7E47-A292-E7A9C457808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2F621F5-5D71-904C-8387-30A300FBFD88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18C6F8B-E931-2743-A969-C516856B67E3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AA56BC4-2B7E-724B-BD36-6C223577DB14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4F655BD-D920-3A4D-A3C0-2C43C1B8E499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DB6E01E-D9E7-5641-97B1-180C1CD0CF54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E9A31B5-7349-E348-9BB5-82E0C9E606D3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221E615-F64E-5840-B0F1-CF1F8D43CCA4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66B3613-D214-0445-9C4C-8911AD7B563E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63FF827-C9E6-9E46-8912-838F4C0F36F4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2C3852B-A00B-B341-8AC5-368CCAD196E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B0AA02F-14EB-1E41-820F-C755A8AE5497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E1E53D0-A2E0-3642-97E6-3C5A9D3A0FAE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C3E3650-2A83-FD4F-9E8A-FC9B86200C8B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AEE4B88-6D93-4745-9D2F-EBAF2AB23D9F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D8D26BE-2FF0-F04A-801B-74F1810D432D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3DF3EA0E-4FD7-DB4E-BE7B-28CD180012F0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F344161-01F4-6B43-8A20-083A8DE708D2}"/>
              </a:ext>
            </a:extLst>
          </p:cNvPr>
          <p:cNvGrpSpPr/>
          <p:nvPr/>
        </p:nvGrpSpPr>
        <p:grpSpPr>
          <a:xfrm rot="20392131">
            <a:off x="10671897" y="569404"/>
            <a:ext cx="674631" cy="93053"/>
            <a:chOff x="2850515" y="2977176"/>
            <a:chExt cx="2730765" cy="451824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BD6B400-5444-664B-914E-A8657B15A256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14634BA-1AFE-D045-A219-B60BFC55C447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AE8DB73-C426-DF49-B71A-49F8E7A6EEB2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9A5AEFB-5C7A-564C-9BBB-3380B83B455A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E47719F-DEDA-9446-96EA-B569EBC82C2E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C5CA76CD-A1BE-2944-BF6B-482A43AE9138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682002D6-2E85-B94C-A412-14117B153746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8184124-3065-B34E-A8E5-85899ED803FB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589DE08-FC76-3547-A424-061BDE3A61DC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70967FF-29E1-854E-A810-AB853588B535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EB77A9D-D725-6D49-87A4-A6FF338BE592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547F0D9-2FA6-5549-BE3E-9C64BD2EA7FA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64F35A0-CE63-7F4C-B9A0-B42D62FEC35F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4E557E4-C4E9-804C-8BFA-D973600147D2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31E1AC9-CAFF-B448-A33F-E01DE29773FD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7138ABC-6C5F-8B41-98F2-347CC92D19AC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C5F6E95-1A1B-964A-92D1-7EF520EC7063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67B1B2A-B77D-DA4A-B4B4-95F5E90E7416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BA9A3E2-6A70-0448-9DBB-D0BEFBB6A550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094EEF9-2F03-C342-9E83-44C72F8B7645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89633F4-246E-1240-9755-C579A205F7E5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98CC38F-5D63-264F-BA59-984790211058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0F51CFC-F0BC-FB46-B321-7D329017B3DC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605D641-ED28-B84E-B1E7-8D088B292450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197B6C4-7EB7-454F-8D26-CB26D31256DB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C7C1C5C-30EE-1B40-941D-1D64137B826C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FF6FC5C-5F1B-0E44-9731-6A397CD3ED0B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3C26636-B401-6A44-A809-AF50C80DCB9D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5B84C3D-C7C6-8646-B53B-9D34F345BC23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A494606-55B0-034B-B5E0-110DDBBC7786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066B64A-A34C-874A-8EB5-8F465159A1E3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5E62C1A-CD19-9445-8527-467F9220411D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45853E2-70B9-7B46-BBAF-709153A62755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19D847B-47FC-9948-9335-9D86573E5703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D43FFD4-0C45-1847-A63F-ACB21A11877E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DD23B96-ABA8-3F4E-B0F1-000B3B14B340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B11A05F-0683-1642-BBA4-961B355B6B75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2F13F65-B29A-5943-B828-40AF7C1DCBA3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2021C72-B61F-B24A-AB7E-68BFB18AF16B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98EF9E6-7301-B64B-8170-3F37B59AEE8C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B52107E-12BD-B248-97AC-7D4C8BD7CC23}"/>
              </a:ext>
            </a:extLst>
          </p:cNvPr>
          <p:cNvGrpSpPr/>
          <p:nvPr/>
        </p:nvGrpSpPr>
        <p:grpSpPr>
          <a:xfrm rot="20392131">
            <a:off x="10669688" y="712903"/>
            <a:ext cx="674631" cy="93053"/>
            <a:chOff x="2850515" y="2977176"/>
            <a:chExt cx="2730765" cy="451824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E822BBC-EF21-7343-8DC3-13953CDB7886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40F0F43-B587-0341-B602-1CC44B84B142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0897796-BE23-1747-A413-004AB8594977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5F491211-6D6F-EB44-983F-61311286D619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5AA97FA-1E1F-9543-9E30-1E960859CBEB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ight Triangle 118">
              <a:extLst>
                <a:ext uri="{FF2B5EF4-FFF2-40B4-BE49-F238E27FC236}">
                  <a16:creationId xmlns:a16="http://schemas.microsoft.com/office/drawing/2014/main" id="{6125DCC8-5539-EA4E-B922-A1C8EAC375DE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9D26995C-F401-3940-99E6-3FA96FCB544A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8AFD806-527B-5947-B8D3-FD64896299C3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9E6B96D-2611-3F47-8A01-9558F53C4C4A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D90818C-960E-A44E-A529-B5BE45AFEB3E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A00F6D5-B8E6-AC45-ABC5-BD46517887A5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7444ADD-04BB-E442-909B-22251A034A72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5DA2B96-1EC7-6B49-B321-D31CF0586443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C3B8894-61A8-5A43-BDDE-57300B359291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7034E8B7-F46E-5C46-9DF6-7F98929C7483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1CD5FAE-8BD4-F24B-83D4-48BDF0007291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1251C79-F19A-EA47-8D27-C1BCA3C87B86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13A29D1-C605-7C4C-A679-87AE7B89599E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2770759-011E-CB45-BF04-0BD4A5CF0BD1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D7586856-874A-5045-BFFD-F60F9467D6E0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F2DB86D-F89E-2743-A455-A14E6CB42C0F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2E479658-BBFE-564E-8CCE-84A45497B081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9D8698E8-D9EE-F943-B020-C4E64C222FDF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34E3586-4929-FA45-B203-B1E492F6E956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3F5C615-CE78-6C49-ACAA-70E8A2FF6728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D5519C59-9F46-664E-B3D5-265697E69CC0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1D095E1-81E7-764C-8432-88CDF977BEB1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75D6FFB7-9212-474E-A3CD-7C4D4D0B8066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24E34889-C971-1742-A728-B46275DF5D7B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AC43AB0-11F9-7747-BC90-07F27551E3BF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50CE8540-D183-C84E-8A30-D01C74A3F7E8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87AE8340-A6B6-5248-B05B-EC48AE28C59F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D97AB5EB-1D8C-1F40-B8D7-4DD92363AEAD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00633BF-020D-2A4C-9793-8FDC6D09CCB8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488BFCD-D052-A84F-8211-DD8744F5CB52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66C7896-871E-AC47-BB0B-860F0803C901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8C24E56-EFD3-604B-B371-CC9F2EA6FE4F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A8C19BD-E24E-F14C-A550-57FD6D04F54E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71916640-2F05-9842-8CC4-84A6CED379B8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01C9576-0E4C-6345-88E3-C4CE2411B37D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19310DE-3315-0242-8A25-C14405213C92}"/>
              </a:ext>
            </a:extLst>
          </p:cNvPr>
          <p:cNvGrpSpPr/>
          <p:nvPr/>
        </p:nvGrpSpPr>
        <p:grpSpPr>
          <a:xfrm rot="20392131">
            <a:off x="10681284" y="848538"/>
            <a:ext cx="674631" cy="93053"/>
            <a:chOff x="2850515" y="2977176"/>
            <a:chExt cx="2730765" cy="451824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F9CD1DB-9944-9F45-B1C5-9D9EC3226BBC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CD9BAB2-ACB9-DD43-865A-787A42EE34EA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ADB4DF49-F378-ED42-9C3E-D8988A61A095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E6987BA-529D-8348-8B0E-7C1C81C3EF25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13CDB871-27F2-6845-A861-52C843C6ECF8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ight Triangle 159">
              <a:extLst>
                <a:ext uri="{FF2B5EF4-FFF2-40B4-BE49-F238E27FC236}">
                  <a16:creationId xmlns:a16="http://schemas.microsoft.com/office/drawing/2014/main" id="{268D2E2A-D050-2B4F-8CBA-0DACB57D44AA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60B9EFAD-3332-F347-8385-72A93BE0C055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4B94743-CBE2-4245-A162-7D739698A1E2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8863448-2718-9549-B375-B3D5FB2B0047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AFBD407F-9673-A04E-85E9-CDEBFA7B5085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15081713-66F8-164A-89C4-60BE1017838D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157434C1-F3D4-A24A-B775-B3D039EE2226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ED43E8DC-23EC-9546-8101-45978F9F8827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38373F4A-566A-CE44-A503-4BFE633C7585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BABBAFB4-D44C-A74C-ACA6-B5E7EB109E57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5D0FE3DC-C4D7-3B47-B92E-F5EE923D615A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FFCFDE2-E4F9-8643-94C8-96F90DB5734B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8395BA62-3CB2-8C44-9714-979D9F027D00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19D70E6-6840-A54A-ABD7-1C2D1A411359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584A96F-293F-1640-968B-6F6622948828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4969BB9B-3815-D240-BD56-90B06E7F905A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20F2627-73A6-0445-9889-C03468A7540F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7C83B722-CC55-3E45-834C-51DC17530D19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5FE87701-B565-B74C-B5DD-16C9D6D4E890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3B8914D7-29CF-D14C-9157-D7DB164E4FC0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D2549CE6-AF21-244B-8033-8B2611CF01AE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483866D4-1BE7-9240-9C02-C624A9F46D17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A018B1E4-8EC1-B74C-B922-34BDA0F4AF5A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F0AAF53-F0FD-6E46-89B2-B99323DF5464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CD1F5E1-29CC-5A4F-A5BA-C847466CC081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3E026F31-32F4-7045-BBAB-FBBFC4AE712A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A5AC4E55-87E0-F14E-BB04-1703611CE91D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ACEEE869-A659-9946-A578-265BB3BDCDBD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A5F339B-3C46-164B-A870-AF26E0E4C0B9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A25B857-F009-E949-A576-EF5EFF5CEE40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1D017FED-15D2-BD4B-8EF0-43FAD98B110C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CC19E7B7-E230-A54D-907E-3DB4A202A01C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91FF2D75-8E50-1949-8894-EA065B9DE32C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92BB29A8-3338-5C4E-95F1-0E399E5C0B3D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3D7E489E-E4A2-804A-AB35-A9B14E553C38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A4E5DC0-EF52-6D4C-8E4F-AA9D276A25C6}"/>
              </a:ext>
            </a:extLst>
          </p:cNvPr>
          <p:cNvGrpSpPr/>
          <p:nvPr/>
        </p:nvGrpSpPr>
        <p:grpSpPr>
          <a:xfrm rot="20392131">
            <a:off x="10687079" y="985998"/>
            <a:ext cx="674631" cy="93053"/>
            <a:chOff x="2850515" y="2977176"/>
            <a:chExt cx="2730765" cy="451824"/>
          </a:xfrm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1CFBC868-2D2D-F643-8D8F-AA17BB7476E4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450597C-2510-5443-BFC6-415771BE5B6B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2F1B08D1-E1C5-6C47-99A9-41083C077CB7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AE0F41A7-83FC-5F40-A5D0-529D877DE6C6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42C8E36-7C6A-E54A-B7A1-B17F8964B3EE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ight Triangle 200">
              <a:extLst>
                <a:ext uri="{FF2B5EF4-FFF2-40B4-BE49-F238E27FC236}">
                  <a16:creationId xmlns:a16="http://schemas.microsoft.com/office/drawing/2014/main" id="{C511FB8E-F083-2A4C-AFE7-AA906D3B47DF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DE5DD223-38CF-2641-834A-0774947D83E8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7B7966F1-FD32-FD42-AEB3-B74D82B58FA9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25CE4228-9F69-DF4F-B6DA-0CDBA94B0D05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484C6033-E426-4B49-B9C7-327CA0085221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1038BDBA-B631-994D-82BE-117D50A2DAAB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8C489FFC-694D-EC49-8670-CD7A8500A46E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5B84EBF4-81F9-5D47-86FC-C87154C48A03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DA1E4CBA-E15A-374E-9F54-7D84BDA5C92B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039EBD5C-1CCD-184B-8C92-BEFD2225AC33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21579776-90E3-2E46-B536-009EEFE7E738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DF5D9B20-837D-814D-9255-5524C116F00A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4A830541-34AE-F74B-855B-BB440C0809EF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D7ACCC45-9163-B647-8676-A0458EE598CE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0DC5529D-86F6-5645-9311-2074FF929D1E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E16FF5FC-26E2-E24C-9FAF-840EEFC1248C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5E41BFB-A2CC-DA43-88D4-C6E69B68CBF6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1CA6D97-B65D-0444-82CC-6EC925AEBBA7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0599F52F-EABF-F141-9B81-7BE1B401D1A7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D19E7761-8ADC-B441-88D1-58F71EE9F2FC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7C6CDFB0-8473-C641-9BC5-F4C61EE7E4A4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F3C1ED01-3538-374D-9DD7-33D103D56886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E6DE608F-0B38-344D-BB42-5FC2F274106F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0627F653-3959-4046-8F18-66B30DA968F9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A3181AFA-D972-1A45-8E9C-CA6D33467AB4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F3585A0-872B-1446-AAB5-48246D7474BA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340549FF-9F64-E545-AEF2-C2455034D44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4384F010-FF87-5F47-8E1C-62F971606E99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40B495DC-9DAC-4242-AC80-A6CFC5213BBD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37ED1CBC-4D2B-974B-B7E7-F173D1669FF7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7E1E32F5-D712-B14B-8EC4-08D6E8E5CC6B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5F98414E-28E0-BE4B-8B42-D6D83B9B8A43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9D8DC811-9AF3-6840-B371-B37BFFC0355A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FE5E3CD4-34D8-3647-B5FF-52D990E87E5E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C6372652-6F43-1B4F-915A-9B575C4F7BE4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1499A5C-32D4-3F43-B787-40E0C86DCFE4}"/>
              </a:ext>
            </a:extLst>
          </p:cNvPr>
          <p:cNvGrpSpPr/>
          <p:nvPr/>
        </p:nvGrpSpPr>
        <p:grpSpPr>
          <a:xfrm rot="20392131">
            <a:off x="10687080" y="1125664"/>
            <a:ext cx="674631" cy="93053"/>
            <a:chOff x="2850515" y="2977176"/>
            <a:chExt cx="2730765" cy="451824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9BD54398-9F73-4446-8FFC-3952C204647E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373020B-3482-4540-9B32-597B2733529F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3A4E429D-3923-B342-984C-521A46949179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6DD87AD8-1CE8-2549-BFA9-F9CE776D1402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436BC1E4-F8BE-C24F-AD7B-27BB1F8A8555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ight Triangle 241">
              <a:extLst>
                <a:ext uri="{FF2B5EF4-FFF2-40B4-BE49-F238E27FC236}">
                  <a16:creationId xmlns:a16="http://schemas.microsoft.com/office/drawing/2014/main" id="{3478CCB2-9426-834A-B718-9896AE4427B1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3B7BAF95-D0DF-4745-AD64-817271F54BFD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0151D0D4-8E39-7249-9DA3-3E24B1847A9F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21C55AA5-DFE8-8947-8B4A-015284D643BE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D8F78E1A-9410-E74A-92D6-1C07B22CAFF2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E16954AC-9E6F-2E43-B6AF-DCCA98D0D165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1AF2429-2B51-9746-84F5-ED37FDAE454E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1256CB9D-3238-E343-AEC7-C8D71B876CAC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87461DC7-6BFC-2045-9300-FE1BF81CCD4A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8BEB88C6-C400-5941-B9FC-7E78D181694D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C649B164-F58B-E443-869A-51CC751CB6E1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819B6E0-A00E-AC4D-ACA3-DCF91CCF8D33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F62E304D-61F9-944F-854B-0D84E1FEDD3E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E211337-C62E-214D-872D-3761CABE9689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456278C6-19A0-2F41-B7F2-FCC67AD44FC8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60CEF967-C3A0-4841-9041-31870BCE7599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E67FFEEB-71A5-EA4B-BCD4-927F14810AD4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450A8000-027D-8543-A7EB-DAE4B5E1AC97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A9036982-8071-184A-9556-B0E25004F7F0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FEA8742D-30FD-6341-8D49-56D7F8692154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8EE176C5-4177-744F-A389-D7A6A9491397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9A565F53-F14D-B040-B42F-D4D4B86BF3D6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4600FA75-DEF7-0A44-8ADA-2A38D349FC4E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B9DA2546-AB82-BD4B-B19B-3F60CDE0003F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CEC74076-B8EC-134A-9262-7DD7EF9ECE04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54643D62-CE6D-8F43-AB0F-474693AE4E76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9A6AF58F-8017-6D47-ABE2-DEBE28AF29CD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C5CD8BAC-DC20-6D45-AED3-76839758BFC2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752EC585-781B-A346-AEDC-F61F1BDB0E55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77B7E3A2-468C-864D-86B0-C4078B2F4E52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ED917B2F-617D-2148-BEC1-2B33D475AECC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A41A8FFC-447D-574D-9288-564B9B070327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A08D667C-20D3-364D-905E-AF0171858BF2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66519720-E0C5-404E-9DB4-2C53866B58D5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5880EC98-1077-2A4B-96BE-8C0DF1B5FAE2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23BF363C-F527-F048-971D-6265A467DEA2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7830639" y="1211582"/>
            <a:ext cx="2766816" cy="2024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TextBox 277">
            <a:extLst>
              <a:ext uri="{FF2B5EF4-FFF2-40B4-BE49-F238E27FC236}">
                <a16:creationId xmlns:a16="http://schemas.microsoft.com/office/drawing/2014/main" id="{87B6680B-DFF6-914A-8305-D07548622804}"/>
              </a:ext>
            </a:extLst>
          </p:cNvPr>
          <p:cNvSpPr txBox="1"/>
          <p:nvPr/>
        </p:nvSpPr>
        <p:spPr>
          <a:xfrm>
            <a:off x="892315" y="1800930"/>
            <a:ext cx="163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FRAME OVERLAP </a:t>
            </a:r>
          </a:p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MIRROR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371BEEAF-6A5B-9445-B1AF-1F532B7CB64C}"/>
              </a:ext>
            </a:extLst>
          </p:cNvPr>
          <p:cNvSpPr txBox="1"/>
          <p:nvPr/>
        </p:nvSpPr>
        <p:spPr>
          <a:xfrm>
            <a:off x="7347867" y="381331"/>
            <a:ext cx="91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SAMPLE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DF90A395-F83F-154F-8860-9E4B4061166B}"/>
              </a:ext>
            </a:extLst>
          </p:cNvPr>
          <p:cNvSpPr txBox="1"/>
          <p:nvPr/>
        </p:nvSpPr>
        <p:spPr>
          <a:xfrm>
            <a:off x="8271846" y="381331"/>
            <a:ext cx="80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SLIT 4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BB5400F4-69E2-0048-89CF-7345791C51BE}"/>
              </a:ext>
            </a:extLst>
          </p:cNvPr>
          <p:cNvSpPr txBox="1"/>
          <p:nvPr/>
        </p:nvSpPr>
        <p:spPr>
          <a:xfrm>
            <a:off x="4195596" y="1814618"/>
            <a:ext cx="1800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MID FOCAL POINT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3AB3A601-6392-EC47-B94A-78FB3352CA90}"/>
              </a:ext>
            </a:extLst>
          </p:cNvPr>
          <p:cNvSpPr txBox="1"/>
          <p:nvPr/>
        </p:nvSpPr>
        <p:spPr>
          <a:xfrm>
            <a:off x="10358798" y="1808640"/>
            <a:ext cx="1647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MB DETECTOR</a:t>
            </a:r>
          </a:p>
        </p:txBody>
      </p: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DAB18191-4B8B-EE4B-A502-78F7BD00091D}"/>
              </a:ext>
            </a:extLst>
          </p:cNvPr>
          <p:cNvCxnSpPr>
            <a:cxnSpLocks/>
          </p:cNvCxnSpPr>
          <p:nvPr/>
        </p:nvCxnSpPr>
        <p:spPr>
          <a:xfrm>
            <a:off x="892315" y="2386851"/>
            <a:ext cx="688209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53A6ACC0-892A-D34A-B197-84DC188D6F28}"/>
              </a:ext>
            </a:extLst>
          </p:cNvPr>
          <p:cNvCxnSpPr>
            <a:cxnSpLocks/>
          </p:cNvCxnSpPr>
          <p:nvPr/>
        </p:nvCxnSpPr>
        <p:spPr>
          <a:xfrm flipV="1">
            <a:off x="7890073" y="2380483"/>
            <a:ext cx="2876435" cy="234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0B395F0F-2C0D-A04E-BC60-11165545DF28}"/>
              </a:ext>
            </a:extLst>
          </p:cNvPr>
          <p:cNvCxnSpPr/>
          <p:nvPr/>
        </p:nvCxnSpPr>
        <p:spPr>
          <a:xfrm>
            <a:off x="7838865" y="2124131"/>
            <a:ext cx="0" cy="540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id="{D07DF05D-CA7E-8846-8EBC-0F3FB6E3D8A8}"/>
              </a:ext>
            </a:extLst>
          </p:cNvPr>
          <p:cNvSpPr txBox="1"/>
          <p:nvPr/>
        </p:nvSpPr>
        <p:spPr>
          <a:xfrm>
            <a:off x="4088363" y="2386851"/>
            <a:ext cx="1180100" cy="34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4.9 m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ABF89A9-56A6-A148-A21D-813F993506CE}"/>
              </a:ext>
            </a:extLst>
          </p:cNvPr>
          <p:cNvSpPr txBox="1"/>
          <p:nvPr/>
        </p:nvSpPr>
        <p:spPr>
          <a:xfrm>
            <a:off x="8663273" y="2410601"/>
            <a:ext cx="112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L ~ 3.4 m</a:t>
            </a:r>
          </a:p>
        </p:txBody>
      </p: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D17E6EA4-FCAF-634E-BE6B-569AC2435275}"/>
              </a:ext>
            </a:extLst>
          </p:cNvPr>
          <p:cNvCxnSpPr>
            <a:cxnSpLocks/>
          </p:cNvCxnSpPr>
          <p:nvPr/>
        </p:nvCxnSpPr>
        <p:spPr>
          <a:xfrm flipV="1">
            <a:off x="652379" y="1184441"/>
            <a:ext cx="1872000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Rectangle 288">
            <a:extLst>
              <a:ext uri="{FF2B5EF4-FFF2-40B4-BE49-F238E27FC236}">
                <a16:creationId xmlns:a16="http://schemas.microsoft.com/office/drawing/2014/main" id="{B155646F-07B9-784B-A87B-3A7DA4E57DB5}"/>
              </a:ext>
            </a:extLst>
          </p:cNvPr>
          <p:cNvSpPr/>
          <p:nvPr/>
        </p:nvSpPr>
        <p:spPr>
          <a:xfrm rot="10800000" flipV="1">
            <a:off x="5331979" y="997428"/>
            <a:ext cx="1644527" cy="36568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1C08699E-E75D-0642-B13F-3F0B6D09953C}"/>
              </a:ext>
            </a:extLst>
          </p:cNvPr>
          <p:cNvSpPr/>
          <p:nvPr/>
        </p:nvSpPr>
        <p:spPr>
          <a:xfrm rot="10800000">
            <a:off x="2885653" y="1224852"/>
            <a:ext cx="1645200" cy="36568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7BDF63B0-DE15-A247-BB0B-F8C806CCD249}"/>
              </a:ext>
            </a:extLst>
          </p:cNvPr>
          <p:cNvCxnSpPr>
            <a:cxnSpLocks/>
          </p:cNvCxnSpPr>
          <p:nvPr/>
        </p:nvCxnSpPr>
        <p:spPr>
          <a:xfrm>
            <a:off x="2565923" y="858251"/>
            <a:ext cx="0" cy="36000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097C091A-225C-654D-A48E-71DD9CB8485A}"/>
              </a:ext>
            </a:extLst>
          </p:cNvPr>
          <p:cNvCxnSpPr>
            <a:cxnSpLocks/>
          </p:cNvCxnSpPr>
          <p:nvPr/>
        </p:nvCxnSpPr>
        <p:spPr>
          <a:xfrm flipH="1">
            <a:off x="2564016" y="1286443"/>
            <a:ext cx="0" cy="36000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EC20F371-827B-4C4C-8BD2-7A3933CA8EAA}"/>
              </a:ext>
            </a:extLst>
          </p:cNvPr>
          <p:cNvCxnSpPr>
            <a:cxnSpLocks/>
          </p:cNvCxnSpPr>
          <p:nvPr/>
        </p:nvCxnSpPr>
        <p:spPr>
          <a:xfrm flipV="1">
            <a:off x="654485" y="1345428"/>
            <a:ext cx="1872000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EE70D3B2-9B4F-8046-A008-DAB2B1914318}"/>
              </a:ext>
            </a:extLst>
          </p:cNvPr>
          <p:cNvCxnSpPr>
            <a:cxnSpLocks/>
            <a:endCxn id="296" idx="0"/>
          </p:cNvCxnSpPr>
          <p:nvPr/>
        </p:nvCxnSpPr>
        <p:spPr>
          <a:xfrm>
            <a:off x="2623618" y="1293098"/>
            <a:ext cx="262618" cy="226115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013262C9-37A3-EE44-B28A-BAB6A86EA6D1}"/>
              </a:ext>
            </a:extLst>
          </p:cNvPr>
          <p:cNvCxnSpPr>
            <a:cxnSpLocks/>
          </p:cNvCxnSpPr>
          <p:nvPr/>
        </p:nvCxnSpPr>
        <p:spPr>
          <a:xfrm>
            <a:off x="2595752" y="1286304"/>
            <a:ext cx="1118644" cy="172606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Arc 295">
            <a:extLst>
              <a:ext uri="{FF2B5EF4-FFF2-40B4-BE49-F238E27FC236}">
                <a16:creationId xmlns:a16="http://schemas.microsoft.com/office/drawing/2014/main" id="{B845A235-B824-0540-A548-70ED77C6FFE1}"/>
              </a:ext>
            </a:extLst>
          </p:cNvPr>
          <p:cNvSpPr/>
          <p:nvPr/>
        </p:nvSpPr>
        <p:spPr>
          <a:xfrm rot="21480000" flipV="1">
            <a:off x="2527745" y="940190"/>
            <a:ext cx="2604440" cy="649036"/>
          </a:xfrm>
          <a:prstGeom prst="arc">
            <a:avLst>
              <a:gd name="adj1" fmla="val 11585548"/>
              <a:gd name="adj2" fmla="val 2026157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Arc 296">
            <a:extLst>
              <a:ext uri="{FF2B5EF4-FFF2-40B4-BE49-F238E27FC236}">
                <a16:creationId xmlns:a16="http://schemas.microsoft.com/office/drawing/2014/main" id="{4581E959-06AC-6042-9F4B-5CD307BBC54A}"/>
              </a:ext>
            </a:extLst>
          </p:cNvPr>
          <p:cNvSpPr/>
          <p:nvPr/>
        </p:nvSpPr>
        <p:spPr>
          <a:xfrm rot="10645460" flipV="1">
            <a:off x="4555016" y="1018915"/>
            <a:ext cx="2761241" cy="648826"/>
          </a:xfrm>
          <a:prstGeom prst="arc">
            <a:avLst>
              <a:gd name="adj1" fmla="val 11445706"/>
              <a:gd name="adj2" fmla="val 1997143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68D67A03-A143-7043-8A26-BA42FBFD4580}"/>
              </a:ext>
            </a:extLst>
          </p:cNvPr>
          <p:cNvCxnSpPr>
            <a:cxnSpLocks/>
            <a:stCxn id="296" idx="2"/>
            <a:endCxn id="297" idx="2"/>
          </p:cNvCxnSpPr>
          <p:nvPr/>
        </p:nvCxnSpPr>
        <p:spPr>
          <a:xfrm flipV="1">
            <a:off x="4515271" y="1074565"/>
            <a:ext cx="832445" cy="44374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8C022D5E-22C1-214C-8A4C-8F35653C8501}"/>
              </a:ext>
            </a:extLst>
          </p:cNvPr>
          <p:cNvCxnSpPr>
            <a:cxnSpLocks/>
          </p:cNvCxnSpPr>
          <p:nvPr/>
        </p:nvCxnSpPr>
        <p:spPr>
          <a:xfrm flipV="1">
            <a:off x="3701866" y="1171808"/>
            <a:ext cx="2467953" cy="28710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616BEF69-9E59-EB47-B1F0-D1010300C720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6141657" y="1171809"/>
            <a:ext cx="1688982" cy="24223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FB8AEEAA-ED28-694E-9198-551A6BEEE539}"/>
              </a:ext>
            </a:extLst>
          </p:cNvPr>
          <p:cNvCxnSpPr>
            <a:cxnSpLocks/>
            <a:stCxn id="297" idx="0"/>
          </p:cNvCxnSpPr>
          <p:nvPr/>
        </p:nvCxnSpPr>
        <p:spPr>
          <a:xfrm>
            <a:off x="6998799" y="1091273"/>
            <a:ext cx="833617" cy="322735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>
            <a:extLst>
              <a:ext uri="{FF2B5EF4-FFF2-40B4-BE49-F238E27FC236}">
                <a16:creationId xmlns:a16="http://schemas.microsoft.com/office/drawing/2014/main" id="{E7BEC7CE-6005-F045-8399-6EEC8CF4A28E}"/>
              </a:ext>
            </a:extLst>
          </p:cNvPr>
          <p:cNvSpPr txBox="1"/>
          <p:nvPr/>
        </p:nvSpPr>
        <p:spPr>
          <a:xfrm>
            <a:off x="2109964" y="387311"/>
            <a:ext cx="97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SLIT 1</a:t>
            </a:r>
          </a:p>
        </p:txBody>
      </p:sp>
      <p:cxnSp>
        <p:nvCxnSpPr>
          <p:cNvPr id="303" name="Straight Arrow Connector 302">
            <a:extLst>
              <a:ext uri="{FF2B5EF4-FFF2-40B4-BE49-F238E27FC236}">
                <a16:creationId xmlns:a16="http://schemas.microsoft.com/office/drawing/2014/main" id="{6F45D4C5-5225-2B4D-B705-BA22F5118A50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7830639" y="689118"/>
            <a:ext cx="2766816" cy="7249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02C38775-7622-184B-9937-689A118A2BE2}"/>
              </a:ext>
            </a:extLst>
          </p:cNvPr>
          <p:cNvCxnSpPr>
            <a:cxnSpLocks/>
          </p:cNvCxnSpPr>
          <p:nvPr/>
        </p:nvCxnSpPr>
        <p:spPr>
          <a:xfrm>
            <a:off x="4890549" y="700445"/>
            <a:ext cx="0" cy="10488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>
            <a:extLst>
              <a:ext uri="{FF2B5EF4-FFF2-40B4-BE49-F238E27FC236}">
                <a16:creationId xmlns:a16="http://schemas.microsoft.com/office/drawing/2014/main" id="{48B61B7F-234D-6A4E-833B-B326C52FE00A}"/>
              </a:ext>
            </a:extLst>
          </p:cNvPr>
          <p:cNvSpPr txBox="1"/>
          <p:nvPr/>
        </p:nvSpPr>
        <p:spPr>
          <a:xfrm>
            <a:off x="6911289" y="1811819"/>
            <a:ext cx="1800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FOCAL POINT</a:t>
            </a:r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030C239D-2534-FA4E-B7B2-6FF26D24730B}"/>
              </a:ext>
            </a:extLst>
          </p:cNvPr>
          <p:cNvCxnSpPr>
            <a:cxnSpLocks/>
          </p:cNvCxnSpPr>
          <p:nvPr/>
        </p:nvCxnSpPr>
        <p:spPr>
          <a:xfrm>
            <a:off x="7838816" y="780078"/>
            <a:ext cx="0" cy="10488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39C23880-9702-004C-AE23-0541BC34776E}"/>
              </a:ext>
            </a:extLst>
          </p:cNvPr>
          <p:cNvCxnSpPr>
            <a:cxnSpLocks/>
          </p:cNvCxnSpPr>
          <p:nvPr/>
        </p:nvCxnSpPr>
        <p:spPr>
          <a:xfrm>
            <a:off x="765037" y="723218"/>
            <a:ext cx="0" cy="360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FC8925A1-381C-CB4B-A51C-4FBCA4AAB2B0}"/>
              </a:ext>
            </a:extLst>
          </p:cNvPr>
          <p:cNvCxnSpPr>
            <a:cxnSpLocks/>
          </p:cNvCxnSpPr>
          <p:nvPr/>
        </p:nvCxnSpPr>
        <p:spPr>
          <a:xfrm>
            <a:off x="949773" y="717624"/>
            <a:ext cx="0" cy="360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05296922-9B1E-6149-9A07-77EB8C9917E9}"/>
              </a:ext>
            </a:extLst>
          </p:cNvPr>
          <p:cNvCxnSpPr>
            <a:cxnSpLocks/>
          </p:cNvCxnSpPr>
          <p:nvPr/>
        </p:nvCxnSpPr>
        <p:spPr>
          <a:xfrm>
            <a:off x="943151" y="1412216"/>
            <a:ext cx="0" cy="360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FE5BEF1A-870F-3E48-99A0-C8C84A402002}"/>
              </a:ext>
            </a:extLst>
          </p:cNvPr>
          <p:cNvCxnSpPr>
            <a:cxnSpLocks/>
          </p:cNvCxnSpPr>
          <p:nvPr/>
        </p:nvCxnSpPr>
        <p:spPr>
          <a:xfrm>
            <a:off x="765037" y="1411492"/>
            <a:ext cx="0" cy="360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>
            <a:extLst>
              <a:ext uri="{FF2B5EF4-FFF2-40B4-BE49-F238E27FC236}">
                <a16:creationId xmlns:a16="http://schemas.microsoft.com/office/drawing/2014/main" id="{D0B9C6B5-6BE4-7249-A0E6-4133F8AD0429}"/>
              </a:ext>
            </a:extLst>
          </p:cNvPr>
          <p:cNvSpPr txBox="1"/>
          <p:nvPr/>
        </p:nvSpPr>
        <p:spPr>
          <a:xfrm>
            <a:off x="409900" y="374834"/>
            <a:ext cx="1128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CHOPPER</a:t>
            </a:r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BC430D92-C442-494F-A709-00EBCBD15FD3}"/>
              </a:ext>
            </a:extLst>
          </p:cNvPr>
          <p:cNvCxnSpPr>
            <a:cxnSpLocks/>
          </p:cNvCxnSpPr>
          <p:nvPr/>
        </p:nvCxnSpPr>
        <p:spPr>
          <a:xfrm>
            <a:off x="846017" y="1057501"/>
            <a:ext cx="0" cy="15004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>
            <a:extLst>
              <a:ext uri="{FF2B5EF4-FFF2-40B4-BE49-F238E27FC236}">
                <a16:creationId xmlns:a16="http://schemas.microsoft.com/office/drawing/2014/main" id="{5306DAB5-68B6-634B-99D8-C83A0DC43CFA}"/>
              </a:ext>
            </a:extLst>
          </p:cNvPr>
          <p:cNvSpPr txBox="1"/>
          <p:nvPr/>
        </p:nvSpPr>
        <p:spPr>
          <a:xfrm>
            <a:off x="3224020" y="374834"/>
            <a:ext cx="97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SELENE 1</a:t>
            </a: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E83D5416-0877-A44D-83DB-25314319E0E1}"/>
              </a:ext>
            </a:extLst>
          </p:cNvPr>
          <p:cNvSpPr txBox="1"/>
          <p:nvPr/>
        </p:nvSpPr>
        <p:spPr>
          <a:xfrm>
            <a:off x="5669313" y="375112"/>
            <a:ext cx="97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SELENE 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113FD8-2E1B-B340-B249-130B3ED2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90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16307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BAAC05D6-5F97-084B-B795-71C3C63EB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457" y="3384350"/>
            <a:ext cx="4335476" cy="33912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82AC7A-8039-5B4B-9334-84EF8CE93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76" y="3331316"/>
            <a:ext cx="4492625" cy="3514170"/>
          </a:xfrm>
          <a:prstGeom prst="rect">
            <a:avLst/>
          </a:prstGeom>
        </p:spPr>
      </p:pic>
      <p:sp>
        <p:nvSpPr>
          <p:cNvPr id="28" name="Rettangolo 47">
            <a:extLst>
              <a:ext uri="{FF2B5EF4-FFF2-40B4-BE49-F238E27FC236}">
                <a16:creationId xmlns:a16="http://schemas.microsoft.com/office/drawing/2014/main" id="{79B23D99-3125-AE4F-AAC1-6205980C0B71}"/>
              </a:ext>
            </a:extLst>
          </p:cNvPr>
          <p:cNvSpPr/>
          <p:nvPr/>
        </p:nvSpPr>
        <p:spPr>
          <a:xfrm>
            <a:off x="1267619" y="3893794"/>
            <a:ext cx="1603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transmitted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9" name="Rettangolo 47">
            <a:extLst>
              <a:ext uri="{FF2B5EF4-FFF2-40B4-BE49-F238E27FC236}">
                <a16:creationId xmlns:a16="http://schemas.microsoft.com/office/drawing/2014/main" id="{F4486875-EC0D-C04B-B93C-2E3903A5024B}"/>
              </a:ext>
            </a:extLst>
          </p:cNvPr>
          <p:cNvSpPr/>
          <p:nvPr/>
        </p:nvSpPr>
        <p:spPr>
          <a:xfrm>
            <a:off x="5492315" y="3902030"/>
            <a:ext cx="1332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blocked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0479F73F-919F-7344-8774-150F172753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B878F91-4C37-BC4B-9C7B-60FCE0DB3886}"/>
              </a:ext>
            </a:extLst>
          </p:cNvPr>
          <p:cNvSpPr/>
          <p:nvPr/>
        </p:nvSpPr>
        <p:spPr>
          <a:xfrm>
            <a:off x="8119165" y="803367"/>
            <a:ext cx="718781" cy="1313050"/>
          </a:xfrm>
          <a:prstGeom prst="ellipse">
            <a:avLst/>
          </a:prstGeom>
          <a:noFill/>
          <a:ln w="254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tangolo 47">
            <a:extLst>
              <a:ext uri="{FF2B5EF4-FFF2-40B4-BE49-F238E27FC236}">
                <a16:creationId xmlns:a16="http://schemas.microsoft.com/office/drawing/2014/main" id="{F4130F72-AF43-284F-ADB7-90301682EC41}"/>
              </a:ext>
            </a:extLst>
          </p:cNvPr>
          <p:cNvSpPr/>
          <p:nvPr/>
        </p:nvSpPr>
        <p:spPr>
          <a:xfrm>
            <a:off x="5006463" y="2855102"/>
            <a:ext cx="54040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Cd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slit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to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block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the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far from the detector with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shutter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open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22C904-13C6-2147-84D6-AC72A6673D78}"/>
              </a:ext>
            </a:extLst>
          </p:cNvPr>
          <p:cNvSpPr/>
          <p:nvPr/>
        </p:nvSpPr>
        <p:spPr>
          <a:xfrm rot="263160">
            <a:off x="1234898" y="1193155"/>
            <a:ext cx="845977" cy="1590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4FB3C7-D19C-E546-91FF-82038A970AD8}"/>
              </a:ext>
            </a:extLst>
          </p:cNvPr>
          <p:cNvCxnSpPr>
            <a:cxnSpLocks/>
          </p:cNvCxnSpPr>
          <p:nvPr/>
        </p:nvCxnSpPr>
        <p:spPr>
          <a:xfrm>
            <a:off x="8505346" y="947171"/>
            <a:ext cx="0" cy="36000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465784-0124-4E4F-B7EA-87CE9C71797A}"/>
              </a:ext>
            </a:extLst>
          </p:cNvPr>
          <p:cNvCxnSpPr/>
          <p:nvPr/>
        </p:nvCxnSpPr>
        <p:spPr>
          <a:xfrm>
            <a:off x="8507173" y="1507909"/>
            <a:ext cx="0" cy="36000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15">
            <a:extLst>
              <a:ext uri="{FF2B5EF4-FFF2-40B4-BE49-F238E27FC236}">
                <a16:creationId xmlns:a16="http://schemas.microsoft.com/office/drawing/2014/main" id="{458AF5B6-DDCF-4D4C-88FF-6868C115A9EC}"/>
              </a:ext>
            </a:extLst>
          </p:cNvPr>
          <p:cNvSpPr/>
          <p:nvPr/>
        </p:nvSpPr>
        <p:spPr>
          <a:xfrm>
            <a:off x="10707194" y="589453"/>
            <a:ext cx="842839" cy="10569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905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E797D-473A-C440-A80A-B7E1A8283DFB}"/>
              </a:ext>
            </a:extLst>
          </p:cNvPr>
          <p:cNvGrpSpPr/>
          <p:nvPr/>
        </p:nvGrpSpPr>
        <p:grpSpPr>
          <a:xfrm rot="20392131">
            <a:off x="10774502" y="722880"/>
            <a:ext cx="674631" cy="93053"/>
            <a:chOff x="2850515" y="2977176"/>
            <a:chExt cx="2730765" cy="4518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248A5F-8D7F-FE42-8603-563639C969B6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17F749-4D4B-964B-87FC-6F00A015341C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8685FB8-8D62-9741-91D1-3C04E1CD4A37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073D8D9-63EC-9E4F-BAFB-C130778349D0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4806D2D-432B-3842-B73E-6074D2DE469F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Triangle 35">
              <a:extLst>
                <a:ext uri="{FF2B5EF4-FFF2-40B4-BE49-F238E27FC236}">
                  <a16:creationId xmlns:a16="http://schemas.microsoft.com/office/drawing/2014/main" id="{6B04F381-3CEB-D042-8594-2259FAE0E93C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32EA173-E435-A748-BE28-FDD87F241CDB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4A3C5E9-B32F-B446-BAC5-5FE7DBA603C3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61D729D-8E32-524F-9624-5FFA93253A8E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FD06FB6-9F10-6C47-B1E8-92601F45D0C8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9CFFA44-81DB-D046-A4D8-90C85050709E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10A8B00-88F1-0A4A-9878-348D844C5CC6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DE281E4-1FCE-3547-B085-EDA48F8D4FBD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9161BB4-4271-B64A-9EA3-992B2A1A453A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ED0BED7-123D-9B4B-B862-94AC04389170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E90BF0A-5890-F442-AA6A-A818BA457210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666A31-39BE-3E45-844E-5AB469F8C30B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D442899-D789-9E49-9A12-C97B1674D7F6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E5C225F-50E0-D54F-B4CB-D24DCE9B0609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8DE61EF-3126-804A-8545-92FA872CC955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E232209-7730-2A49-AF6A-7C4C97429493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F46CC1-BC1E-9547-9F3B-DEE627AFAF7C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69FD4F3-EBAA-2F44-A483-CDD17C75A386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B96C74D-0AAA-8F4A-AD96-528532E17793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3D1E9EA-5442-0345-80FE-5AB9899F33EC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11E0077-B737-7A49-9330-63B32C51D080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45537D6-EB8E-F846-9E40-CBF2C7C1D822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C2C0588-3ADA-684D-8921-9E53C375F29B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2D4960F-A901-0D4B-A67E-5031593E1B98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B69E8FD-BCDB-1B40-A921-4D7600DF1827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0F2628F-EAC2-4A42-B51D-E9A9D462CB6C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024433F-0556-DB46-A075-37888A5D3656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D1ADAE8-6881-A64A-A6DE-919205FDE5C5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FB7E8B8-EB7E-4F49-90C4-5C464DDF9AAE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898E3EF-1574-2F4B-997C-CAC9152B5453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76C891D-9D81-2442-8625-FDCC1EAF5E91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33F20D3-4FC5-DB4F-8400-C21D7CFF4B5A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9622DBE-6DD3-9B4F-85EE-A43F108AA3E7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0D538BE-BA7B-8049-B461-CFE22943793F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B002A28-D43E-AA4B-8DD0-84BD52C42719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AC146A9-3ADD-514A-9204-8969632054C5}"/>
              </a:ext>
            </a:extLst>
          </p:cNvPr>
          <p:cNvGrpSpPr/>
          <p:nvPr/>
        </p:nvGrpSpPr>
        <p:grpSpPr>
          <a:xfrm rot="20392131">
            <a:off x="10781636" y="871757"/>
            <a:ext cx="674631" cy="93053"/>
            <a:chOff x="2850515" y="2977176"/>
            <a:chExt cx="2730765" cy="45182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C7B4894-0332-154E-B0D3-6676392367DC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0D267E8-320F-7748-B60B-8181728F81C8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AC64855-FC4A-D141-873F-434DA8A413D3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427FD3D-F193-C347-99CB-6B438CEAB746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244A8EE-EADF-9647-B642-ADE082B70FCF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Triangle 76">
              <a:extLst>
                <a:ext uri="{FF2B5EF4-FFF2-40B4-BE49-F238E27FC236}">
                  <a16:creationId xmlns:a16="http://schemas.microsoft.com/office/drawing/2014/main" id="{04A19B0C-3DD6-3247-8B39-EA8F5BEA2477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5F818DCA-DB02-6442-A383-A72515EF7ED9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B01F22-6406-B041-A386-44F2EB6370AD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2F3F27C-6550-4840-AEEE-DA5BD2A7C860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8B07537-C17B-E04B-89CF-8F2E72D172BF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6C7747-92B2-DC41-B580-CA2E09AFA72F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46919C5-2E2D-9D4A-A9DB-AE42D666664F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25C2EDE-1186-8841-852A-636DA5859BF5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377844E-ADC7-C14B-A2D6-F9CDAE1193CC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89BF386-2F5D-5344-95C0-9A1FC9DCE236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B8A48FC-3988-FF44-8144-B4E6A586FF60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55FB30AA-93B6-5D4C-856F-02FC09F9A621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EF0B880-0609-BB49-9E9C-2541BB658A73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5A1E166-14B4-7840-B481-B9556669A508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1933C69-E807-4C4C-A2DD-60BE70536BB2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943B239-F843-0241-906C-4D2677F11C03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F971B68-EB06-8944-A8F0-D0A01ABF1C4B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EFB3753-0F27-0B4A-A8FC-761FFDEC8DB5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842EF6B4-7FD4-8849-8DF1-CCB53F4F2A66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94016A1-FF9B-F042-8C08-544AD404182D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5159B9D-ED2B-3E4E-BBAB-193AB9654258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C81A34E-6DFD-CB41-B67F-35DFC8B10848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ED54227-C89D-7647-AF2F-70F1D1806180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A9143A2-48D1-CA42-94D8-8F80569719B7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684BDC56-7372-8941-842B-E3115E984DC0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411C017-8277-4A45-A954-8F9F2A83660B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ECB38DE-3134-C346-B795-812438A4CA5E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F7875F5-3CBD-7349-980C-624BCB9E358F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AFDCAFC-192C-4449-B5B3-FC6A6D470A02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D38E8AF-0578-AD4C-8518-DBF088EB9702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DE9EB27-709C-4D43-8515-76B9CD8896B2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1F61031-2CF8-9845-BEF0-9592890F7661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AC6BFF9F-D862-0D4C-A12E-A64CD71DC7CA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2FD98C2-4A92-5543-AAE1-381211471F4A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C85E491-825B-DE49-BA0B-54CE0AA94A69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EDEE3B6-5864-C444-9D37-25948C963BC4}"/>
              </a:ext>
            </a:extLst>
          </p:cNvPr>
          <p:cNvGrpSpPr/>
          <p:nvPr/>
        </p:nvGrpSpPr>
        <p:grpSpPr>
          <a:xfrm rot="20392131">
            <a:off x="10779427" y="1015256"/>
            <a:ext cx="674631" cy="93053"/>
            <a:chOff x="2850515" y="2977176"/>
            <a:chExt cx="2730765" cy="451824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D019F74-A65E-7E4C-A7E0-756D461A90EB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2AC35B6-EDB1-7E49-87E5-E907BD08147F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0E27F70D-EA52-F344-BAFB-9184FE34E6F2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44FE739-E507-954E-8837-293A3D8F29CA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BD09640C-C018-1F4B-B38C-5687E3F3CB62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ight Triangle 117">
              <a:extLst>
                <a:ext uri="{FF2B5EF4-FFF2-40B4-BE49-F238E27FC236}">
                  <a16:creationId xmlns:a16="http://schemas.microsoft.com/office/drawing/2014/main" id="{407A33B0-1B2A-7B4F-BB46-A82DD7338341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E51E35CA-1BC7-6140-96E7-906B3F822B28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D73E39B-DB6E-6A46-BEF0-0E61F346C6F8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A6B04DF-7FCB-C94D-B4F3-6FB78285C445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2EA13BF8-B225-7E46-A5A1-A67102399C4C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43DFFF7-9AC2-AB41-A674-11696B75024D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068AB774-C0B1-6946-883B-1668C5E9512F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12856D3-8658-D64E-A850-A07CE27B6A30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E10067C-AF4C-1B41-A08D-533EE25CCA60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08DCA6DC-7F68-7944-996C-124BF75C35C3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D8A3E69-C170-6D41-ADCF-82566AB3FAA4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CBB44016-3A9E-C34B-B948-2C3E83EF026D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F7DDB96D-C9AD-5C41-8C2F-0BE31A3ED829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CC2B8B9-D39E-A741-BCF6-F5DD998E35B1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7ACF1B0-0492-1B4B-98CE-359D83FD0B3A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CE3DF69-CC38-0044-BD13-2293513CA891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4D0ECBD-EFFD-F64D-8D89-8010165C4D8E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003F1C94-9A99-9A4B-9958-4ED24E655684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57C80B33-252C-5148-8592-D928ADA32166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F8708F8-A6D2-A24C-815C-B12D8168336D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B237A90-7F39-2847-A29B-E4740701B2F3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D9DB268-5471-F447-B911-F11500FA184F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4603A5F-8CCE-554F-9794-620B9E7B1737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C1FC58F-656E-7E41-8474-73503907DA9C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A22E8F75-0A9A-EE4F-BB2D-2A38DCDCAD25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8B423AD-AE67-5D43-952C-FBC61766CD59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265AABA-0A80-FF4E-80BC-8CFBF34600C7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FB24249-92ED-E645-9302-4CD1B85EBE46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14AB3BC-196E-E54D-86B2-4BF734E97017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DDA6CF7-3AD1-5247-9796-A222073F6325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A8AEA307-F91C-1A4A-961C-15B48B69A4C8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CC9CFBA-5878-1141-8153-897ACEFF8171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76EC4336-0AD1-8B45-B629-9A14E1595305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0016271D-2369-764B-B423-11BADB154CC1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1BE34375-BC08-214D-A102-A8CC8449E17C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89559C6-F8E1-8548-BAA0-FBAF2FE9E5F0}"/>
              </a:ext>
            </a:extLst>
          </p:cNvPr>
          <p:cNvGrpSpPr/>
          <p:nvPr/>
        </p:nvGrpSpPr>
        <p:grpSpPr>
          <a:xfrm rot="20392131">
            <a:off x="10791023" y="1150891"/>
            <a:ext cx="674631" cy="93053"/>
            <a:chOff x="2850515" y="2977176"/>
            <a:chExt cx="2730765" cy="451824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EFADF47-84AD-5C48-9282-5C342F46138D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1B1FDC10-DEBB-524C-AAE6-D4AA4359CCE4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11E62F2-34AA-0B44-86F8-5A95D96DEF1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E21D10AC-857D-0047-BC8D-B8C1916A78D0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8BFFDA80-BB41-D84A-9FE3-6DD5AC6548D7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ight Triangle 158">
              <a:extLst>
                <a:ext uri="{FF2B5EF4-FFF2-40B4-BE49-F238E27FC236}">
                  <a16:creationId xmlns:a16="http://schemas.microsoft.com/office/drawing/2014/main" id="{E7A83E77-A20B-3942-9F0D-540671F33533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BE2BA63-1E5A-7A40-8C2F-5455632B0E3D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C7475AB0-E585-C247-85BE-BD6E57392EB8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C1DBB39-D7B8-E24C-A44E-E0D43EFD4C4C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90B348E3-30A7-F34A-BF7E-A3247D9FAFE5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113886F-58C4-874F-B1D5-164B227A210E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943D711A-71E4-C746-AD99-C557309BA02B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C5A42743-E651-8B46-BD19-63950517AFC8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39AA815E-02E7-7C42-B0BC-9335B45040DA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08D1AC7-FED7-3341-9A0F-83EF70A0B62C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4E75A8F-2206-2C44-B33E-D2A5F4BEBB50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015DF9B-3B76-1C43-B495-572A2AA8BF04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637877B7-3BDA-E94E-8306-2937AADECBE6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E9D17567-5421-CF4C-AFF5-4FFFF4072679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9CCD742-42D3-1847-8D5E-E1B3CF2CF0E1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75AA65E7-CC64-AE4F-A996-2DB68E5A1E68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30DB4BED-E8E9-574C-8BCE-C1D32AF65E60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FF632913-2786-1F4D-B3CB-F939F3598E2E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A8A11073-FAB2-5146-B4ED-36B840EB67DB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3F5E74F-B067-3548-B225-0BCC4CB0071E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7C34110B-B8B0-CB43-B9AB-7289470FFB30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BC05943A-DAC4-314F-A3A5-85816768EA8A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D0F7E46-645F-294C-9EF1-4BD45581DEFF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ED0F8C7C-442D-DE4A-9454-C7E5E3D4D8FA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C9D8F4B0-5D5D-524E-B335-D487CE48C530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2DFF82C1-16AE-5A49-956C-2D698A952015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E22E833-684A-3E4D-8619-AC6491A5E606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A62BFEB7-8116-5944-BA19-F6B6FA8C1E81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CD18C3BA-2E2C-B043-8612-825B282D90EF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04BA968D-B3A6-B944-8C28-ECA5A81FACC5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1B1A596A-5345-F344-A45D-B225F944C7F0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EAE31CF4-F8F6-D24C-BEDA-226A51EB0A54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1DE5DE60-004C-F140-925E-3C8D50269343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CC394194-FF01-DD4C-9F22-D8BF34B4172A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00F5E69F-6100-4D44-AC9E-92663E4589DE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BA0DA762-0B9D-C849-AE13-02B341A15120}"/>
              </a:ext>
            </a:extLst>
          </p:cNvPr>
          <p:cNvGrpSpPr/>
          <p:nvPr/>
        </p:nvGrpSpPr>
        <p:grpSpPr>
          <a:xfrm rot="20392131">
            <a:off x="10796818" y="1288351"/>
            <a:ext cx="674631" cy="93053"/>
            <a:chOff x="2850515" y="2977176"/>
            <a:chExt cx="2730765" cy="451824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3017CEB6-734D-C44F-BEA8-D25240CC402A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3CFF0F76-0DEE-E347-A899-A4F28CCE5A9A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AB70DAB5-5579-D04F-A087-3CA136F01862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43E0EDE4-DAB8-984C-ACCB-964C230313A3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59289DD5-9F99-C940-8590-A8578008E973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ight Triangle 199">
              <a:extLst>
                <a:ext uri="{FF2B5EF4-FFF2-40B4-BE49-F238E27FC236}">
                  <a16:creationId xmlns:a16="http://schemas.microsoft.com/office/drawing/2014/main" id="{F7189E80-DD26-6A42-887E-343AB83F32A8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477DCDDC-C398-AF45-B707-49E60426A890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D060970C-2078-2640-94BD-30AB40A42FBC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2C0F182-8CB8-F54C-9B33-A8B6CA818B71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BA022634-2116-404C-B4C1-727C6B158597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20405E1D-7747-EF4E-9BBA-53CE9953D419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3ED5CE0-298E-8D43-AC59-09F429AF1053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7D98501C-0E00-FC4F-9E49-689FA94CDC21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FA163CA0-890B-F543-9F9C-B22580B2A0D7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C3B811F9-A813-544C-A7EC-A0E6D99F8850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311D9811-061D-C14F-87C1-13B86CBF8D0F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DF042D8A-29BB-C843-BF6C-F60326DC8F2D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02D39F0E-78BA-1249-8DFA-FDE8A67D60D2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83521AEF-B0E9-614E-9738-638569FE1BE8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70A850D-FEAE-FC42-9561-87BACFA12EC7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D1FD3ADD-4BF5-3142-810F-424682782643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ED0F71EB-CA4C-634A-B24A-F5825AE2DCFB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77660634-72E8-D54A-A684-91CC448CB961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72840000-5842-094B-86E6-8C910C9D707B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EF050A2C-918D-ED47-91E5-0C1FD0737F5B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0C984F6E-EBA3-9C42-B283-D0CF5DCB1A98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CB30DF4D-F4C4-2845-B84C-DCBD6D5F16D8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3C1AAB62-5E47-B345-B73D-5F2556A3A743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6B3885B-8519-5741-B59B-07D10FCF0732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7267820A-CC15-E248-BBD1-E3D69D5E02E1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9683C3A-48CB-5D46-BC77-BE9E0C4D0476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07E8DE94-21F2-0640-A601-9F9739A282F4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A44E98D-F66E-434B-B2AD-F5E7B0995EE9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39A907A7-AF6F-4747-BFD6-9C988FD87819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EAE73CC9-B721-BA46-8155-BE9D923731FC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D10609C0-2FFA-E54D-BEC9-FEE7BACEC2F3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6AB3C0BA-2434-A646-8ED3-0029C4BF07B8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BA03DA2D-397F-5541-B1FD-D438AA5ADFE7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C766EC5D-559A-9C47-83ED-86D1CFA6BFA3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049EAAF6-113F-8444-93B8-56037AE03E1C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A4922FF-F46A-D349-A4B2-30F54A5B9136}"/>
              </a:ext>
            </a:extLst>
          </p:cNvPr>
          <p:cNvGrpSpPr/>
          <p:nvPr/>
        </p:nvGrpSpPr>
        <p:grpSpPr>
          <a:xfrm rot="20392131">
            <a:off x="10796819" y="1428017"/>
            <a:ext cx="674631" cy="93053"/>
            <a:chOff x="2850515" y="2977176"/>
            <a:chExt cx="2730765" cy="451824"/>
          </a:xfrm>
        </p:grpSpPr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FE32CC7-86DA-A04B-A95B-7EC4638CA56B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F9A4DCBA-ECE9-114B-966A-94D87A8B0F75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4D04213B-D8F2-E046-AFA5-C6077435D36D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69638E60-C8D4-BA41-ACA2-34A57E0DFB28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EBB7B275-602C-B64E-A13F-5C989D8E2552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ight Triangle 240">
              <a:extLst>
                <a:ext uri="{FF2B5EF4-FFF2-40B4-BE49-F238E27FC236}">
                  <a16:creationId xmlns:a16="http://schemas.microsoft.com/office/drawing/2014/main" id="{FC5961DD-7BFD-3B42-8298-729176740946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E37AA2D3-2A85-B545-8D1F-E504E58E56D0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B37E56F-4317-CE4F-99E2-DBE262770CCB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F59588B6-6726-1447-A703-08D9B8DA7E8C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79E23F92-5CCC-AC4D-BC76-B59F6237C2C2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CDD1A041-A5B1-2642-88BA-97E2DF6AE698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3F6AB20B-46CE-F64D-9CBF-762A2A5BDDCC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9C8EAF0E-D31A-C14F-B13A-88CCC41D536A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DE4A4C27-560E-B84C-8161-3D94C6334E60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D73FF74F-3E1A-574D-92DC-D7F7899A1403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5B387356-B6B1-4D40-9755-3EA06FCE5C40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340B480-E109-EC46-9504-C4ED6E4BB25D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E5CD97F-3B4F-3646-A0F6-CDD66BF2ADB0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C8817D8E-A862-1A4A-BEBB-C20C4A9EC1CF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E7DFFC92-04CF-5B4B-81E4-05AD2D131706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A7D24B31-7EF8-8B43-851C-4996EA253213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3A81716-3110-8142-8AED-251C2BBCD8DF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839CFFF4-DB40-5544-9911-6D0D364FD1EF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4AADB0BB-B830-BF4F-9695-2858533BB2DD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83B7FC32-A404-014D-A78B-DAE49E842846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5B85C901-1E18-8C40-B8F0-785D04D61825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1100444-5C24-3941-BFA5-90EDD5C94E02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83446F05-D70A-6F4F-819B-F08B0C0F024A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60BD01C1-C06D-DD48-8DA0-F0E4E435B6E8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68962775-FAEE-E64A-9E71-742451024379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FA05A283-AB74-484E-86A9-4C0BDC66D35E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CAF2071C-7967-8B42-B4C1-8E4CDD1FEDE0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A6A649F2-189E-D449-B34B-0BCB975C269E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F7986CA6-62FE-C344-BEC2-2B3DAA65F929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DB0CDE67-05C6-BC42-9532-31C2FE1B44D3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BABC0F2E-BCFA-0349-A036-1042D208FA83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756D69C7-115B-4343-AD8B-667C6DA7F001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2CEC263E-4310-3941-A885-D972157F298A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3D404C72-932A-534C-A271-915BDC9BA184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A1E17E83-FA3D-284B-BE80-89A66E74B990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737C0D59-AE01-6F44-B2AA-C665F738F8E5}"/>
              </a:ext>
            </a:extLst>
          </p:cNvPr>
          <p:cNvSpPr txBox="1"/>
          <p:nvPr/>
        </p:nvSpPr>
        <p:spPr>
          <a:xfrm>
            <a:off x="892315" y="1800930"/>
            <a:ext cx="1632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FRAME OVERLAP </a:t>
            </a:r>
          </a:p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MIRROR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98AB4AF4-F440-2D44-9C5B-22334645A621}"/>
              </a:ext>
            </a:extLst>
          </p:cNvPr>
          <p:cNvSpPr txBox="1"/>
          <p:nvPr/>
        </p:nvSpPr>
        <p:spPr>
          <a:xfrm>
            <a:off x="7347867" y="381331"/>
            <a:ext cx="91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SAMPLE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5CE8CFEF-29AC-C440-B10D-8F39DBE4287F}"/>
              </a:ext>
            </a:extLst>
          </p:cNvPr>
          <p:cNvSpPr txBox="1"/>
          <p:nvPr/>
        </p:nvSpPr>
        <p:spPr>
          <a:xfrm>
            <a:off x="8271846" y="381331"/>
            <a:ext cx="807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SLIT 4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00B81116-2FF4-844B-BDE2-4545D23135F9}"/>
              </a:ext>
            </a:extLst>
          </p:cNvPr>
          <p:cNvSpPr txBox="1"/>
          <p:nvPr/>
        </p:nvSpPr>
        <p:spPr>
          <a:xfrm>
            <a:off x="4195596" y="1814618"/>
            <a:ext cx="1800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MID FOCAL POINT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EA0FD7E2-5D0C-414F-A7F4-1B4BCBE33858}"/>
              </a:ext>
            </a:extLst>
          </p:cNvPr>
          <p:cNvSpPr txBox="1"/>
          <p:nvPr/>
        </p:nvSpPr>
        <p:spPr>
          <a:xfrm>
            <a:off x="10358798" y="1808640"/>
            <a:ext cx="1647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MB DETECTOR</a:t>
            </a:r>
          </a:p>
        </p:txBody>
      </p: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E0F5D0D7-46FE-2F48-86C0-C5C2D450BED5}"/>
              </a:ext>
            </a:extLst>
          </p:cNvPr>
          <p:cNvCxnSpPr>
            <a:cxnSpLocks/>
          </p:cNvCxnSpPr>
          <p:nvPr/>
        </p:nvCxnSpPr>
        <p:spPr>
          <a:xfrm>
            <a:off x="892315" y="2386851"/>
            <a:ext cx="688209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85821A5E-2D30-1A4D-B95E-8F208B3B800A}"/>
              </a:ext>
            </a:extLst>
          </p:cNvPr>
          <p:cNvCxnSpPr>
            <a:cxnSpLocks/>
          </p:cNvCxnSpPr>
          <p:nvPr/>
        </p:nvCxnSpPr>
        <p:spPr>
          <a:xfrm flipV="1">
            <a:off x="7890073" y="2380483"/>
            <a:ext cx="2876435" cy="234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A89876CD-330F-9F4B-A30A-3F6066C97109}"/>
              </a:ext>
            </a:extLst>
          </p:cNvPr>
          <p:cNvCxnSpPr/>
          <p:nvPr/>
        </p:nvCxnSpPr>
        <p:spPr>
          <a:xfrm>
            <a:off x="7838865" y="2124131"/>
            <a:ext cx="0" cy="540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Box 284">
            <a:extLst>
              <a:ext uri="{FF2B5EF4-FFF2-40B4-BE49-F238E27FC236}">
                <a16:creationId xmlns:a16="http://schemas.microsoft.com/office/drawing/2014/main" id="{054D0ADF-C1EB-E946-BD45-D6612EF18FCE}"/>
              </a:ext>
            </a:extLst>
          </p:cNvPr>
          <p:cNvSpPr txBox="1"/>
          <p:nvPr/>
        </p:nvSpPr>
        <p:spPr>
          <a:xfrm>
            <a:off x="4088363" y="2386851"/>
            <a:ext cx="1180100" cy="342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4.9 m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2FB6033E-5FAD-C246-A291-E8229A05F79F}"/>
              </a:ext>
            </a:extLst>
          </p:cNvPr>
          <p:cNvSpPr txBox="1"/>
          <p:nvPr/>
        </p:nvSpPr>
        <p:spPr>
          <a:xfrm>
            <a:off x="8663273" y="2410601"/>
            <a:ext cx="1124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venir Book" charset="0"/>
                <a:ea typeface="Avenir Book" charset="0"/>
                <a:cs typeface="Avenir Book" charset="0"/>
              </a:rPr>
              <a:t>L ~ 3.4 m</a:t>
            </a:r>
          </a:p>
        </p:txBody>
      </p: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EC5FE5E3-8199-0B45-95F6-C8539BF83A37}"/>
              </a:ext>
            </a:extLst>
          </p:cNvPr>
          <p:cNvCxnSpPr>
            <a:cxnSpLocks/>
          </p:cNvCxnSpPr>
          <p:nvPr/>
        </p:nvCxnSpPr>
        <p:spPr>
          <a:xfrm flipV="1">
            <a:off x="652379" y="1184441"/>
            <a:ext cx="1872000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ctangle 287">
            <a:extLst>
              <a:ext uri="{FF2B5EF4-FFF2-40B4-BE49-F238E27FC236}">
                <a16:creationId xmlns:a16="http://schemas.microsoft.com/office/drawing/2014/main" id="{681AFFA1-AED6-3342-B892-2BC1AA6B6ED7}"/>
              </a:ext>
            </a:extLst>
          </p:cNvPr>
          <p:cNvSpPr/>
          <p:nvPr/>
        </p:nvSpPr>
        <p:spPr>
          <a:xfrm rot="10800000" flipV="1">
            <a:off x="5331979" y="997428"/>
            <a:ext cx="1644527" cy="36568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E60031D3-0056-F748-AE87-4D85CFDC9E2D}"/>
              </a:ext>
            </a:extLst>
          </p:cNvPr>
          <p:cNvSpPr/>
          <p:nvPr/>
        </p:nvSpPr>
        <p:spPr>
          <a:xfrm rot="10800000">
            <a:off x="2885653" y="1224852"/>
            <a:ext cx="1645200" cy="365688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024B16DD-52E7-3B41-91FA-87568F941199}"/>
              </a:ext>
            </a:extLst>
          </p:cNvPr>
          <p:cNvCxnSpPr>
            <a:cxnSpLocks/>
          </p:cNvCxnSpPr>
          <p:nvPr/>
        </p:nvCxnSpPr>
        <p:spPr>
          <a:xfrm>
            <a:off x="2565923" y="858251"/>
            <a:ext cx="0" cy="36000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1102DA03-3913-F149-9044-484AD302C882}"/>
              </a:ext>
            </a:extLst>
          </p:cNvPr>
          <p:cNvCxnSpPr>
            <a:cxnSpLocks/>
          </p:cNvCxnSpPr>
          <p:nvPr/>
        </p:nvCxnSpPr>
        <p:spPr>
          <a:xfrm flipH="1">
            <a:off x="2564016" y="1286443"/>
            <a:ext cx="0" cy="36000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F977F264-2BA2-4B46-BF31-D5FF26BCC1FA}"/>
              </a:ext>
            </a:extLst>
          </p:cNvPr>
          <p:cNvCxnSpPr>
            <a:cxnSpLocks/>
          </p:cNvCxnSpPr>
          <p:nvPr/>
        </p:nvCxnSpPr>
        <p:spPr>
          <a:xfrm flipV="1">
            <a:off x="654485" y="1345428"/>
            <a:ext cx="1872000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4458D140-EE71-E744-A153-3B4557EA3883}"/>
              </a:ext>
            </a:extLst>
          </p:cNvPr>
          <p:cNvCxnSpPr>
            <a:cxnSpLocks/>
            <a:endCxn id="295" idx="0"/>
          </p:cNvCxnSpPr>
          <p:nvPr/>
        </p:nvCxnSpPr>
        <p:spPr>
          <a:xfrm>
            <a:off x="2623618" y="1293098"/>
            <a:ext cx="262618" cy="226115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C3B61DF7-C5B3-984D-BA80-5CC7F2D91408}"/>
              </a:ext>
            </a:extLst>
          </p:cNvPr>
          <p:cNvCxnSpPr>
            <a:cxnSpLocks/>
          </p:cNvCxnSpPr>
          <p:nvPr/>
        </p:nvCxnSpPr>
        <p:spPr>
          <a:xfrm>
            <a:off x="2595752" y="1286304"/>
            <a:ext cx="1118644" cy="172606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Arc 294">
            <a:extLst>
              <a:ext uri="{FF2B5EF4-FFF2-40B4-BE49-F238E27FC236}">
                <a16:creationId xmlns:a16="http://schemas.microsoft.com/office/drawing/2014/main" id="{235FA1E8-ACE0-C147-8BD4-F96607B35234}"/>
              </a:ext>
            </a:extLst>
          </p:cNvPr>
          <p:cNvSpPr/>
          <p:nvPr/>
        </p:nvSpPr>
        <p:spPr>
          <a:xfrm rot="21480000" flipV="1">
            <a:off x="2527745" y="940190"/>
            <a:ext cx="2604440" cy="649036"/>
          </a:xfrm>
          <a:prstGeom prst="arc">
            <a:avLst>
              <a:gd name="adj1" fmla="val 11585548"/>
              <a:gd name="adj2" fmla="val 2026157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Arc 295">
            <a:extLst>
              <a:ext uri="{FF2B5EF4-FFF2-40B4-BE49-F238E27FC236}">
                <a16:creationId xmlns:a16="http://schemas.microsoft.com/office/drawing/2014/main" id="{5CA5EA00-C1A6-8548-8A71-FEDB4221E60B}"/>
              </a:ext>
            </a:extLst>
          </p:cNvPr>
          <p:cNvSpPr/>
          <p:nvPr/>
        </p:nvSpPr>
        <p:spPr>
          <a:xfrm rot="10645460" flipV="1">
            <a:off x="4555016" y="1018915"/>
            <a:ext cx="2761241" cy="648826"/>
          </a:xfrm>
          <a:prstGeom prst="arc">
            <a:avLst>
              <a:gd name="adj1" fmla="val 11445706"/>
              <a:gd name="adj2" fmla="val 1997143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838DA777-C176-F143-AE6C-2478C6D6565B}"/>
              </a:ext>
            </a:extLst>
          </p:cNvPr>
          <p:cNvCxnSpPr>
            <a:cxnSpLocks/>
            <a:stCxn id="295" idx="2"/>
            <a:endCxn id="296" idx="2"/>
          </p:cNvCxnSpPr>
          <p:nvPr/>
        </p:nvCxnSpPr>
        <p:spPr>
          <a:xfrm flipV="1">
            <a:off x="4515271" y="1074565"/>
            <a:ext cx="832445" cy="44374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167C8270-6342-5641-81D4-DFCC97960FA6}"/>
              </a:ext>
            </a:extLst>
          </p:cNvPr>
          <p:cNvCxnSpPr>
            <a:cxnSpLocks/>
          </p:cNvCxnSpPr>
          <p:nvPr/>
        </p:nvCxnSpPr>
        <p:spPr>
          <a:xfrm flipV="1">
            <a:off x="3701866" y="1171808"/>
            <a:ext cx="2467953" cy="28710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FFFDEAC1-3684-0C49-851D-BD9F842F8E5B}"/>
              </a:ext>
            </a:extLst>
          </p:cNvPr>
          <p:cNvCxnSpPr>
            <a:cxnSpLocks/>
          </p:cNvCxnSpPr>
          <p:nvPr/>
        </p:nvCxnSpPr>
        <p:spPr>
          <a:xfrm>
            <a:off x="6141657" y="1171809"/>
            <a:ext cx="1688982" cy="24223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0DC6240F-966B-3048-9B67-06FCEFD0382B}"/>
              </a:ext>
            </a:extLst>
          </p:cNvPr>
          <p:cNvCxnSpPr>
            <a:cxnSpLocks/>
            <a:stCxn id="296" idx="0"/>
          </p:cNvCxnSpPr>
          <p:nvPr/>
        </p:nvCxnSpPr>
        <p:spPr>
          <a:xfrm>
            <a:off x="6998799" y="1091273"/>
            <a:ext cx="833617" cy="322735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id="{156510C1-2B3B-1448-8993-E476CDDE32B5}"/>
              </a:ext>
            </a:extLst>
          </p:cNvPr>
          <p:cNvSpPr txBox="1"/>
          <p:nvPr/>
        </p:nvSpPr>
        <p:spPr>
          <a:xfrm>
            <a:off x="2109964" y="387311"/>
            <a:ext cx="97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SLIT 1</a:t>
            </a:r>
          </a:p>
        </p:txBody>
      </p:sp>
      <p:cxnSp>
        <p:nvCxnSpPr>
          <p:cNvPr id="302" name="Straight Arrow Connector 301">
            <a:extLst>
              <a:ext uri="{FF2B5EF4-FFF2-40B4-BE49-F238E27FC236}">
                <a16:creationId xmlns:a16="http://schemas.microsoft.com/office/drawing/2014/main" id="{9C180FF4-16B9-0A40-B6DE-CC0ECBEA3ACA}"/>
              </a:ext>
            </a:extLst>
          </p:cNvPr>
          <p:cNvCxnSpPr>
            <a:cxnSpLocks/>
          </p:cNvCxnSpPr>
          <p:nvPr/>
        </p:nvCxnSpPr>
        <p:spPr>
          <a:xfrm flipV="1">
            <a:off x="8505346" y="1409499"/>
            <a:ext cx="2161255" cy="39141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5EBA24E0-E07E-C846-A809-023CEA63E50E}"/>
              </a:ext>
            </a:extLst>
          </p:cNvPr>
          <p:cNvCxnSpPr>
            <a:cxnSpLocks/>
          </p:cNvCxnSpPr>
          <p:nvPr/>
        </p:nvCxnSpPr>
        <p:spPr>
          <a:xfrm>
            <a:off x="4890549" y="700445"/>
            <a:ext cx="0" cy="10488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56A17750-BB76-1B48-A6AB-046881E57C91}"/>
              </a:ext>
            </a:extLst>
          </p:cNvPr>
          <p:cNvCxnSpPr>
            <a:cxnSpLocks/>
          </p:cNvCxnSpPr>
          <p:nvPr/>
        </p:nvCxnSpPr>
        <p:spPr>
          <a:xfrm>
            <a:off x="7838816" y="780078"/>
            <a:ext cx="0" cy="10488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BBDC1DB5-870D-4746-B568-BE5D9F69F46F}"/>
              </a:ext>
            </a:extLst>
          </p:cNvPr>
          <p:cNvCxnSpPr>
            <a:cxnSpLocks/>
          </p:cNvCxnSpPr>
          <p:nvPr/>
        </p:nvCxnSpPr>
        <p:spPr>
          <a:xfrm>
            <a:off x="765037" y="723218"/>
            <a:ext cx="0" cy="360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04E63C96-CC57-F743-ADB6-A91165F18BBA}"/>
              </a:ext>
            </a:extLst>
          </p:cNvPr>
          <p:cNvCxnSpPr>
            <a:cxnSpLocks/>
          </p:cNvCxnSpPr>
          <p:nvPr/>
        </p:nvCxnSpPr>
        <p:spPr>
          <a:xfrm>
            <a:off x="949773" y="717624"/>
            <a:ext cx="0" cy="360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40FDCD91-D652-644D-8354-7B104D0D01D5}"/>
              </a:ext>
            </a:extLst>
          </p:cNvPr>
          <p:cNvCxnSpPr>
            <a:cxnSpLocks/>
          </p:cNvCxnSpPr>
          <p:nvPr/>
        </p:nvCxnSpPr>
        <p:spPr>
          <a:xfrm>
            <a:off x="943151" y="1412216"/>
            <a:ext cx="0" cy="360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6520EACA-ADFC-1F4C-A3F7-9ADBC98A8551}"/>
              </a:ext>
            </a:extLst>
          </p:cNvPr>
          <p:cNvCxnSpPr>
            <a:cxnSpLocks/>
          </p:cNvCxnSpPr>
          <p:nvPr/>
        </p:nvCxnSpPr>
        <p:spPr>
          <a:xfrm>
            <a:off x="765037" y="1411492"/>
            <a:ext cx="0" cy="360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" name="TextBox 309">
            <a:extLst>
              <a:ext uri="{FF2B5EF4-FFF2-40B4-BE49-F238E27FC236}">
                <a16:creationId xmlns:a16="http://schemas.microsoft.com/office/drawing/2014/main" id="{C41895BD-D25C-C948-812B-892F87D16BF9}"/>
              </a:ext>
            </a:extLst>
          </p:cNvPr>
          <p:cNvSpPr txBox="1"/>
          <p:nvPr/>
        </p:nvSpPr>
        <p:spPr>
          <a:xfrm>
            <a:off x="409900" y="374834"/>
            <a:ext cx="1128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CHOPPER</a:t>
            </a:r>
          </a:p>
        </p:txBody>
      </p: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C879EBA4-6A12-F349-9849-9C255CD2F630}"/>
              </a:ext>
            </a:extLst>
          </p:cNvPr>
          <p:cNvCxnSpPr>
            <a:cxnSpLocks/>
          </p:cNvCxnSpPr>
          <p:nvPr/>
        </p:nvCxnSpPr>
        <p:spPr>
          <a:xfrm>
            <a:off x="846017" y="1057501"/>
            <a:ext cx="0" cy="150040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>
            <a:extLst>
              <a:ext uri="{FF2B5EF4-FFF2-40B4-BE49-F238E27FC236}">
                <a16:creationId xmlns:a16="http://schemas.microsoft.com/office/drawing/2014/main" id="{08A1FB43-9278-854B-AC0E-3C3DDC823194}"/>
              </a:ext>
            </a:extLst>
          </p:cNvPr>
          <p:cNvSpPr txBox="1"/>
          <p:nvPr/>
        </p:nvSpPr>
        <p:spPr>
          <a:xfrm>
            <a:off x="3224020" y="374834"/>
            <a:ext cx="97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SELENE 1</a:t>
            </a: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ADCF0A34-BE09-5743-B489-565D4CE26AC9}"/>
              </a:ext>
            </a:extLst>
          </p:cNvPr>
          <p:cNvSpPr txBox="1"/>
          <p:nvPr/>
        </p:nvSpPr>
        <p:spPr>
          <a:xfrm>
            <a:off x="5669313" y="375112"/>
            <a:ext cx="97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SELENE 2</a:t>
            </a: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4EE2C7B6-7675-B544-B807-6CE59D5C3C5E}"/>
              </a:ext>
            </a:extLst>
          </p:cNvPr>
          <p:cNvCxnSpPr>
            <a:cxnSpLocks/>
          </p:cNvCxnSpPr>
          <p:nvPr/>
        </p:nvCxnSpPr>
        <p:spPr>
          <a:xfrm>
            <a:off x="10090112" y="966060"/>
            <a:ext cx="0" cy="36000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798E358F-6DB6-A64A-8DB5-0E8DECBB16EA}"/>
              </a:ext>
            </a:extLst>
          </p:cNvPr>
          <p:cNvCxnSpPr/>
          <p:nvPr/>
        </p:nvCxnSpPr>
        <p:spPr>
          <a:xfrm>
            <a:off x="10090112" y="1435259"/>
            <a:ext cx="0" cy="36000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1DB6CE39-C005-0D4F-8971-79D0A4D3E5C7}"/>
              </a:ext>
            </a:extLst>
          </p:cNvPr>
          <p:cNvCxnSpPr>
            <a:cxnSpLocks/>
          </p:cNvCxnSpPr>
          <p:nvPr/>
        </p:nvCxnSpPr>
        <p:spPr>
          <a:xfrm flipV="1">
            <a:off x="8505346" y="1343052"/>
            <a:ext cx="2169721" cy="2751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BC6CB312-4908-7447-BA67-7A41E222E908}"/>
              </a:ext>
            </a:extLst>
          </p:cNvPr>
          <p:cNvCxnSpPr>
            <a:cxnSpLocks/>
          </p:cNvCxnSpPr>
          <p:nvPr/>
        </p:nvCxnSpPr>
        <p:spPr>
          <a:xfrm flipV="1">
            <a:off x="7820531" y="1388035"/>
            <a:ext cx="660129" cy="10781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B0055BD0-F575-7041-A656-1D6B0E6C3299}"/>
              </a:ext>
            </a:extLst>
          </p:cNvPr>
          <p:cNvCxnSpPr>
            <a:cxnSpLocks/>
          </p:cNvCxnSpPr>
          <p:nvPr/>
        </p:nvCxnSpPr>
        <p:spPr>
          <a:xfrm flipV="1">
            <a:off x="7820531" y="1429069"/>
            <a:ext cx="660129" cy="10781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ED5B3E47-A9F9-3744-9529-D3418BAE63BA}"/>
              </a:ext>
            </a:extLst>
          </p:cNvPr>
          <p:cNvCxnSpPr>
            <a:cxnSpLocks/>
          </p:cNvCxnSpPr>
          <p:nvPr/>
        </p:nvCxnSpPr>
        <p:spPr>
          <a:xfrm>
            <a:off x="8505346" y="1218251"/>
            <a:ext cx="0" cy="360000"/>
          </a:xfrm>
          <a:prstGeom prst="line">
            <a:avLst/>
          </a:prstGeom>
          <a:ln w="63500">
            <a:solidFill>
              <a:schemeClr val="accent6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4DFFFE20-3607-9940-9847-B9DD1C99942B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7641596" y="2116417"/>
            <a:ext cx="836960" cy="76406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72AEE-7003-DE46-859D-977CC131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91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1276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BF297EA-92A0-B744-9836-BB693A1DB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457" y="3384350"/>
            <a:ext cx="4335476" cy="33912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E949D1-77C2-9F49-A799-1BC27B682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76" y="3331316"/>
            <a:ext cx="4492625" cy="3514170"/>
          </a:xfrm>
          <a:prstGeom prst="rect">
            <a:avLst/>
          </a:prstGeom>
        </p:spPr>
      </p:pic>
      <p:sp>
        <p:nvSpPr>
          <p:cNvPr id="21" name="Rettangolo 47">
            <a:extLst>
              <a:ext uri="{FF2B5EF4-FFF2-40B4-BE49-F238E27FC236}">
                <a16:creationId xmlns:a16="http://schemas.microsoft.com/office/drawing/2014/main" id="{68B5BB14-640F-E14F-9245-17E8A9CCBF47}"/>
              </a:ext>
            </a:extLst>
          </p:cNvPr>
          <p:cNvSpPr/>
          <p:nvPr/>
        </p:nvSpPr>
        <p:spPr>
          <a:xfrm>
            <a:off x="1267619" y="3893794"/>
            <a:ext cx="1603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transmitted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Rettangolo 47">
            <a:extLst>
              <a:ext uri="{FF2B5EF4-FFF2-40B4-BE49-F238E27FC236}">
                <a16:creationId xmlns:a16="http://schemas.microsoft.com/office/drawing/2014/main" id="{5DD81583-D2FB-A34B-BF9A-34F57264E606}"/>
              </a:ext>
            </a:extLst>
          </p:cNvPr>
          <p:cNvSpPr/>
          <p:nvPr/>
        </p:nvSpPr>
        <p:spPr>
          <a:xfrm>
            <a:off x="5492315" y="3902030"/>
            <a:ext cx="1332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blocked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CE58602-F782-D04C-99D5-91ADF346B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020" y="-43357"/>
            <a:ext cx="6579157" cy="3982925"/>
          </a:xfrm>
          <a:prstGeom prst="rect">
            <a:avLst/>
          </a:prstGeom>
        </p:spPr>
      </p:pic>
      <p:sp>
        <p:nvSpPr>
          <p:cNvPr id="23" name="Rettangolo 47">
            <a:extLst>
              <a:ext uri="{FF2B5EF4-FFF2-40B4-BE49-F238E27FC236}">
                <a16:creationId xmlns:a16="http://schemas.microsoft.com/office/drawing/2014/main" id="{BB5AAE3E-2942-FE41-9791-E23E7720A75F}"/>
              </a:ext>
            </a:extLst>
          </p:cNvPr>
          <p:cNvSpPr/>
          <p:nvPr/>
        </p:nvSpPr>
        <p:spPr>
          <a:xfrm>
            <a:off x="8507998" y="405074"/>
            <a:ext cx="1128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Y-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Projection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AADEB5-C632-A34E-A2B1-39E77852D7CB}"/>
              </a:ext>
            </a:extLst>
          </p:cNvPr>
          <p:cNvCxnSpPr>
            <a:cxnSpLocks/>
          </p:cNvCxnSpPr>
          <p:nvPr/>
        </p:nvCxnSpPr>
        <p:spPr>
          <a:xfrm flipV="1">
            <a:off x="6736080" y="2072640"/>
            <a:ext cx="3909060" cy="338328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C7A092-9666-3D47-ACEF-02D4D9361710}"/>
              </a:ext>
            </a:extLst>
          </p:cNvPr>
          <p:cNvCxnSpPr>
            <a:cxnSpLocks/>
          </p:cNvCxnSpPr>
          <p:nvPr/>
        </p:nvCxnSpPr>
        <p:spPr>
          <a:xfrm flipV="1">
            <a:off x="2646144" y="558962"/>
            <a:ext cx="7922816" cy="488278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AAF73668-E916-C341-89A8-7AF8451071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6885F3-308E-3645-B0F3-1C8582EB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92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03873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BF297EA-92A0-B744-9836-BB693A1DB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457" y="3384350"/>
            <a:ext cx="4335476" cy="33912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E949D1-77C2-9F49-A799-1BC27B682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76" y="3331316"/>
            <a:ext cx="4492625" cy="3514170"/>
          </a:xfrm>
          <a:prstGeom prst="rect">
            <a:avLst/>
          </a:prstGeom>
        </p:spPr>
      </p:pic>
      <p:sp>
        <p:nvSpPr>
          <p:cNvPr id="21" name="Rettangolo 47">
            <a:extLst>
              <a:ext uri="{FF2B5EF4-FFF2-40B4-BE49-F238E27FC236}">
                <a16:creationId xmlns:a16="http://schemas.microsoft.com/office/drawing/2014/main" id="{68B5BB14-640F-E14F-9245-17E8A9CCBF47}"/>
              </a:ext>
            </a:extLst>
          </p:cNvPr>
          <p:cNvSpPr/>
          <p:nvPr/>
        </p:nvSpPr>
        <p:spPr>
          <a:xfrm>
            <a:off x="1267619" y="3893794"/>
            <a:ext cx="1603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transmitted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Rettangolo 47">
            <a:extLst>
              <a:ext uri="{FF2B5EF4-FFF2-40B4-BE49-F238E27FC236}">
                <a16:creationId xmlns:a16="http://schemas.microsoft.com/office/drawing/2014/main" id="{5DD81583-D2FB-A34B-BF9A-34F57264E606}"/>
              </a:ext>
            </a:extLst>
          </p:cNvPr>
          <p:cNvSpPr/>
          <p:nvPr/>
        </p:nvSpPr>
        <p:spPr>
          <a:xfrm>
            <a:off x="5492315" y="3902030"/>
            <a:ext cx="1332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Beam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blocked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CE58602-F782-D04C-99D5-91ADF346BE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020" y="-43357"/>
            <a:ext cx="6579157" cy="3982925"/>
          </a:xfrm>
          <a:prstGeom prst="rect">
            <a:avLst/>
          </a:prstGeom>
        </p:spPr>
      </p:pic>
      <p:sp>
        <p:nvSpPr>
          <p:cNvPr id="23" name="Rettangolo 47">
            <a:extLst>
              <a:ext uri="{FF2B5EF4-FFF2-40B4-BE49-F238E27FC236}">
                <a16:creationId xmlns:a16="http://schemas.microsoft.com/office/drawing/2014/main" id="{BB5AAE3E-2942-FE41-9791-E23E7720A75F}"/>
              </a:ext>
            </a:extLst>
          </p:cNvPr>
          <p:cNvSpPr/>
          <p:nvPr/>
        </p:nvSpPr>
        <p:spPr>
          <a:xfrm>
            <a:off x="8507998" y="405074"/>
            <a:ext cx="1128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Y-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Projection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EAADEB5-C632-A34E-A2B1-39E77852D7CB}"/>
              </a:ext>
            </a:extLst>
          </p:cNvPr>
          <p:cNvCxnSpPr>
            <a:cxnSpLocks/>
          </p:cNvCxnSpPr>
          <p:nvPr/>
        </p:nvCxnSpPr>
        <p:spPr>
          <a:xfrm flipV="1">
            <a:off x="6736080" y="2072640"/>
            <a:ext cx="3909060" cy="338328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C7A092-9666-3D47-ACEF-02D4D9361710}"/>
              </a:ext>
            </a:extLst>
          </p:cNvPr>
          <p:cNvCxnSpPr>
            <a:cxnSpLocks/>
          </p:cNvCxnSpPr>
          <p:nvPr/>
        </p:nvCxnSpPr>
        <p:spPr>
          <a:xfrm flipV="1">
            <a:off x="2646144" y="558962"/>
            <a:ext cx="7922816" cy="4882788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0F14273-C96C-DF44-8CF4-4635AD99A6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9379" y="332348"/>
            <a:ext cx="2222769" cy="25507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004C05-BDCA-2D4D-9707-36F950C906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07057" y="729700"/>
            <a:ext cx="2252846" cy="179777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963BE6-55E3-434E-B9AE-EF5D739D9F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42885" y="783177"/>
            <a:ext cx="2268974" cy="1690817"/>
          </a:xfrm>
          <a:prstGeom prst="rect">
            <a:avLst/>
          </a:prstGeom>
        </p:spPr>
      </p:pic>
      <p:cxnSp>
        <p:nvCxnSpPr>
          <p:cNvPr id="28" name="Connettore 2 30">
            <a:extLst>
              <a:ext uri="{FF2B5EF4-FFF2-40B4-BE49-F238E27FC236}">
                <a16:creationId xmlns:a16="http://schemas.microsoft.com/office/drawing/2014/main" id="{3229BE57-5870-9743-BF0C-876EA4631AF9}"/>
              </a:ext>
            </a:extLst>
          </p:cNvPr>
          <p:cNvCxnSpPr>
            <a:cxnSpLocks/>
          </p:cNvCxnSpPr>
          <p:nvPr/>
        </p:nvCxnSpPr>
        <p:spPr>
          <a:xfrm>
            <a:off x="2531480" y="1929734"/>
            <a:ext cx="4428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30">
            <a:extLst>
              <a:ext uri="{FF2B5EF4-FFF2-40B4-BE49-F238E27FC236}">
                <a16:creationId xmlns:a16="http://schemas.microsoft.com/office/drawing/2014/main" id="{C7D3C5EB-2511-5547-9FB9-44CA4BAE4AE2}"/>
              </a:ext>
            </a:extLst>
          </p:cNvPr>
          <p:cNvCxnSpPr>
            <a:cxnSpLocks/>
          </p:cNvCxnSpPr>
          <p:nvPr/>
        </p:nvCxnSpPr>
        <p:spPr>
          <a:xfrm>
            <a:off x="4546601" y="1923379"/>
            <a:ext cx="442863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47">
            <a:extLst>
              <a:ext uri="{FF2B5EF4-FFF2-40B4-BE49-F238E27FC236}">
                <a16:creationId xmlns:a16="http://schemas.microsoft.com/office/drawing/2014/main" id="{DD6B79A0-747E-9343-8103-E09196F6BA1C}"/>
              </a:ext>
            </a:extLst>
          </p:cNvPr>
          <p:cNvSpPr/>
          <p:nvPr/>
        </p:nvSpPr>
        <p:spPr>
          <a:xfrm>
            <a:off x="613870" y="144503"/>
            <a:ext cx="1659430" cy="338554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latin typeface="Avenir Book" charset="0"/>
                <a:ea typeface="Avenir Book" charset="0"/>
                <a:cs typeface="Avenir Book" charset="0"/>
              </a:rPr>
              <a:t>1mm Al </a:t>
            </a:r>
            <a:r>
              <a:rPr lang="it-IT" sz="1600" b="1" dirty="0" err="1">
                <a:latin typeface="Avenir Book" charset="0"/>
                <a:ea typeface="Avenir Book" charset="0"/>
                <a:cs typeface="Avenir Book" charset="0"/>
              </a:rPr>
              <a:t>window</a:t>
            </a:r>
            <a:endParaRPr lang="it-IT" sz="16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2" name="Rettangolo 47">
            <a:extLst>
              <a:ext uri="{FF2B5EF4-FFF2-40B4-BE49-F238E27FC236}">
                <a16:creationId xmlns:a16="http://schemas.microsoft.com/office/drawing/2014/main" id="{D0DDBE43-D2FB-BB4F-9E60-3B465A23FECD}"/>
              </a:ext>
            </a:extLst>
          </p:cNvPr>
          <p:cNvSpPr/>
          <p:nvPr/>
        </p:nvSpPr>
        <p:spPr>
          <a:xfrm>
            <a:off x="5132804" y="149826"/>
            <a:ext cx="1289135" cy="338554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it-IT" sz="1600" b="1" dirty="0">
                <a:latin typeface="Avenir Book" charset="0"/>
                <a:ea typeface="Avenir Book" charset="0"/>
                <a:cs typeface="Avenir Book" charset="0"/>
              </a:rPr>
              <a:t>50um Al </a:t>
            </a:r>
            <a:r>
              <a:rPr lang="it-IT" sz="1600" b="1" dirty="0" err="1">
                <a:latin typeface="Avenir Book" charset="0"/>
                <a:ea typeface="Avenir Book" charset="0"/>
                <a:cs typeface="Avenir Book" charset="0"/>
              </a:rPr>
              <a:t>foil</a:t>
            </a:r>
            <a:endParaRPr lang="it-IT" sz="16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B7F7CC4A-4ACD-4141-93B2-42A7ED1D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1571" y="-89551"/>
            <a:ext cx="2743200" cy="365125"/>
          </a:xfrm>
        </p:spPr>
        <p:txBody>
          <a:bodyPr/>
          <a:lstStyle/>
          <a:p>
            <a:fld id="{53D8F393-8C22-4707-B9B8-62FC7D423549}" type="slidenum">
              <a:rPr lang="it-IT" smtClean="0"/>
              <a:t>93</a:t>
            </a:fld>
            <a:endParaRPr lang="it-IT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16D7A32-7E38-5842-9FC1-F76554DED8EA}"/>
              </a:ext>
            </a:extLst>
          </p:cNvPr>
          <p:cNvCxnSpPr>
            <a:cxnSpLocks/>
          </p:cNvCxnSpPr>
          <p:nvPr/>
        </p:nvCxnSpPr>
        <p:spPr>
          <a:xfrm flipV="1">
            <a:off x="5959315" y="492585"/>
            <a:ext cx="4609645" cy="120420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480414-0BB9-004C-AF2C-538E63C12A91}"/>
              </a:ext>
            </a:extLst>
          </p:cNvPr>
          <p:cNvCxnSpPr>
            <a:cxnSpLocks/>
          </p:cNvCxnSpPr>
          <p:nvPr/>
        </p:nvCxnSpPr>
        <p:spPr>
          <a:xfrm flipV="1">
            <a:off x="1769275" y="431647"/>
            <a:ext cx="8799685" cy="1491732"/>
          </a:xfrm>
          <a:prstGeom prst="straightConnector1">
            <a:avLst/>
          </a:prstGeom>
          <a:ln w="25400">
            <a:solidFill>
              <a:srgbClr val="0B24FB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BFD9F72C-9C11-9C4E-9316-6B8C58B2745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331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CE58602-F782-D04C-99D5-91ADF346B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020" y="-43357"/>
            <a:ext cx="6579157" cy="3982925"/>
          </a:xfrm>
          <a:prstGeom prst="rect">
            <a:avLst/>
          </a:prstGeom>
        </p:spPr>
      </p:pic>
      <p:sp>
        <p:nvSpPr>
          <p:cNvPr id="23" name="Rettangolo 47">
            <a:extLst>
              <a:ext uri="{FF2B5EF4-FFF2-40B4-BE49-F238E27FC236}">
                <a16:creationId xmlns:a16="http://schemas.microsoft.com/office/drawing/2014/main" id="{BB5AAE3E-2942-FE41-9791-E23E7720A75F}"/>
              </a:ext>
            </a:extLst>
          </p:cNvPr>
          <p:cNvSpPr/>
          <p:nvPr/>
        </p:nvSpPr>
        <p:spPr>
          <a:xfrm>
            <a:off x="8507998" y="405074"/>
            <a:ext cx="1128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Y-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Projection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8" name="Rectangle 83">
            <a:extLst>
              <a:ext uri="{FF2B5EF4-FFF2-40B4-BE49-F238E27FC236}">
                <a16:creationId xmlns:a16="http://schemas.microsoft.com/office/drawing/2014/main" id="{6AA257AD-263B-1047-9FA8-CB3E3C9C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28" y="2499030"/>
            <a:ext cx="3420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Book"/>
                <a:cs typeface="Avenir Book"/>
              </a:rPr>
              <a:t>~ 3⋅10</a:t>
            </a:r>
            <a:r>
              <a:rPr lang="en-US" b="1" baseline="30000" dirty="0">
                <a:solidFill>
                  <a:srgbClr val="FF0000"/>
                </a:solidFill>
                <a:latin typeface="Avenir Book"/>
                <a:cs typeface="Avenir Book"/>
              </a:rPr>
              <a:t>-5</a:t>
            </a:r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9601111C-F372-E747-B9CB-9FB40771590C}"/>
              </a:ext>
            </a:extLst>
          </p:cNvPr>
          <p:cNvCxnSpPr>
            <a:cxnSpLocks/>
          </p:cNvCxnSpPr>
          <p:nvPr/>
        </p:nvCxnSpPr>
        <p:spPr>
          <a:xfrm>
            <a:off x="6446520" y="2697480"/>
            <a:ext cx="410718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111993DB-87FF-BD49-A8AF-C0D469CD0D02}"/>
              </a:ext>
            </a:extLst>
          </p:cNvPr>
          <p:cNvCxnSpPr>
            <a:cxnSpLocks/>
          </p:cNvCxnSpPr>
          <p:nvPr/>
        </p:nvCxnSpPr>
        <p:spPr>
          <a:xfrm>
            <a:off x="6339840" y="2423160"/>
            <a:ext cx="4213860" cy="0"/>
          </a:xfrm>
          <a:prstGeom prst="straightConnector1">
            <a:avLst/>
          </a:prstGeom>
          <a:ln w="25400">
            <a:solidFill>
              <a:srgbClr val="0B24FB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83">
            <a:extLst>
              <a:ext uri="{FF2B5EF4-FFF2-40B4-BE49-F238E27FC236}">
                <a16:creationId xmlns:a16="http://schemas.microsoft.com/office/drawing/2014/main" id="{4E4E8D24-54FC-D44C-A86D-0FD996FE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3344" y="2236709"/>
            <a:ext cx="3420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B24FB"/>
                </a:solidFill>
                <a:latin typeface="Avenir Book"/>
                <a:cs typeface="Avenir Book"/>
              </a:rPr>
              <a:t>~ 10</a:t>
            </a:r>
            <a:r>
              <a:rPr lang="en-US" b="1" baseline="30000" dirty="0">
                <a:solidFill>
                  <a:srgbClr val="0B24FB"/>
                </a:solidFill>
                <a:latin typeface="Avenir Book"/>
                <a:cs typeface="Avenir Book"/>
              </a:rPr>
              <a:t>-4</a:t>
            </a:r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E0D7A156-B5A7-CA45-89DD-45A98F6717E2}"/>
              </a:ext>
            </a:extLst>
          </p:cNvPr>
          <p:cNvCxnSpPr>
            <a:cxnSpLocks/>
          </p:cNvCxnSpPr>
          <p:nvPr/>
        </p:nvCxnSpPr>
        <p:spPr>
          <a:xfrm>
            <a:off x="6454408" y="2788920"/>
            <a:ext cx="410718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83">
            <a:extLst>
              <a:ext uri="{FF2B5EF4-FFF2-40B4-BE49-F238E27FC236}">
                <a16:creationId xmlns:a16="http://schemas.microsoft.com/office/drawing/2014/main" id="{1223A930-B618-124C-BCCA-4E47463B3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28" y="2730870"/>
            <a:ext cx="3420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venir Book"/>
                <a:cs typeface="Avenir Book"/>
              </a:rPr>
              <a:t>~ 2⋅10</a:t>
            </a:r>
            <a:r>
              <a:rPr lang="en-US" b="1" baseline="30000" dirty="0">
                <a:latin typeface="Avenir Book"/>
                <a:cs typeface="Avenir Book"/>
              </a:rPr>
              <a:t>-5</a:t>
            </a:r>
          </a:p>
        </p:txBody>
      </p:sp>
      <p:sp>
        <p:nvSpPr>
          <p:cNvPr id="186" name="Rettangolo 47">
            <a:extLst>
              <a:ext uri="{FF2B5EF4-FFF2-40B4-BE49-F238E27FC236}">
                <a16:creationId xmlns:a16="http://schemas.microsoft.com/office/drawing/2014/main" id="{D57EDCF3-095F-F64B-8B93-F47C3D621606}"/>
              </a:ext>
            </a:extLst>
          </p:cNvPr>
          <p:cNvSpPr/>
          <p:nvPr/>
        </p:nvSpPr>
        <p:spPr>
          <a:xfrm>
            <a:off x="3376153" y="2291848"/>
            <a:ext cx="1255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solidFill>
                  <a:srgbClr val="0B24FB"/>
                </a:solidFill>
                <a:latin typeface="Avenir Book" charset="0"/>
                <a:ea typeface="Avenir Book" charset="0"/>
                <a:cs typeface="Avenir Book" charset="0"/>
              </a:rPr>
              <a:t>1mm </a:t>
            </a:r>
            <a:r>
              <a:rPr lang="it-IT" sz="1400" dirty="0" err="1">
                <a:solidFill>
                  <a:srgbClr val="0B24FB"/>
                </a:solidFill>
                <a:latin typeface="Avenir Book" charset="0"/>
                <a:ea typeface="Avenir Book" charset="0"/>
                <a:cs typeface="Avenir Book" charset="0"/>
              </a:rPr>
              <a:t>window</a:t>
            </a:r>
            <a:endParaRPr lang="it-IT" sz="1400" dirty="0">
              <a:solidFill>
                <a:srgbClr val="0B24FB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7" name="Rettangolo 47">
            <a:extLst>
              <a:ext uri="{FF2B5EF4-FFF2-40B4-BE49-F238E27FC236}">
                <a16:creationId xmlns:a16="http://schemas.microsoft.com/office/drawing/2014/main" id="{19943E14-1FE5-5548-BBED-2E4F383F3B6C}"/>
              </a:ext>
            </a:extLst>
          </p:cNvPr>
          <p:cNvSpPr/>
          <p:nvPr/>
        </p:nvSpPr>
        <p:spPr>
          <a:xfrm>
            <a:off x="3394440" y="2544827"/>
            <a:ext cx="11432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Foil</a:t>
            </a:r>
            <a:r>
              <a:rPr lang="it-IT" sz="1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1400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window</a:t>
            </a:r>
            <a:endParaRPr lang="it-IT" sz="1400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88" name="Rettangolo 47">
            <a:extLst>
              <a:ext uri="{FF2B5EF4-FFF2-40B4-BE49-F238E27FC236}">
                <a16:creationId xmlns:a16="http://schemas.microsoft.com/office/drawing/2014/main" id="{D18ACF0F-BD7E-334C-B51E-63D0D514AF49}"/>
              </a:ext>
            </a:extLst>
          </p:cNvPr>
          <p:cNvSpPr/>
          <p:nvPr/>
        </p:nvSpPr>
        <p:spPr>
          <a:xfrm>
            <a:off x="3387047" y="2779223"/>
            <a:ext cx="20409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Instrument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background</a:t>
            </a:r>
          </a:p>
        </p:txBody>
      </p:sp>
      <p:pic>
        <p:nvPicPr>
          <p:cNvPr id="189" name="Picture 188">
            <a:extLst>
              <a:ext uri="{FF2B5EF4-FFF2-40B4-BE49-F238E27FC236}">
                <a16:creationId xmlns:a16="http://schemas.microsoft.com/office/drawing/2014/main" id="{AD3C3904-A9E2-7B43-8D2F-88031BD9ED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E91212-D849-CF41-ACA6-FE83B7A8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94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1298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6959319-5AE1-6D49-9493-5B5689EF0752}"/>
              </a:ext>
            </a:extLst>
          </p:cNvPr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FAC828-446D-0C4C-BBAF-962606DCEB19}"/>
                </a:ext>
              </a:extLst>
            </p:cNvPr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10-14 at 09.12.54.png">
              <a:extLst>
                <a:ext uri="{FF2B5EF4-FFF2-40B4-BE49-F238E27FC236}">
                  <a16:creationId xmlns:a16="http://schemas.microsoft.com/office/drawing/2014/main" id="{9CDB30D1-1ACA-CB4E-B6FC-0E6174D39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7" name="Picture 16" descr="Screen Shot 2014-10-14 at 09.12.54.png">
              <a:extLst>
                <a:ext uri="{FF2B5EF4-FFF2-40B4-BE49-F238E27FC236}">
                  <a16:creationId xmlns:a16="http://schemas.microsoft.com/office/drawing/2014/main" id="{2E5AB429-050E-2D44-A9E0-27647D90D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CE58602-F782-D04C-99D5-91ADF346B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020" y="-43357"/>
            <a:ext cx="6579157" cy="3982925"/>
          </a:xfrm>
          <a:prstGeom prst="rect">
            <a:avLst/>
          </a:prstGeom>
        </p:spPr>
      </p:pic>
      <p:sp>
        <p:nvSpPr>
          <p:cNvPr id="23" name="Rettangolo 47">
            <a:extLst>
              <a:ext uri="{FF2B5EF4-FFF2-40B4-BE49-F238E27FC236}">
                <a16:creationId xmlns:a16="http://schemas.microsoft.com/office/drawing/2014/main" id="{BB5AAE3E-2942-FE41-9791-E23E7720A75F}"/>
              </a:ext>
            </a:extLst>
          </p:cNvPr>
          <p:cNvSpPr/>
          <p:nvPr/>
        </p:nvSpPr>
        <p:spPr>
          <a:xfrm>
            <a:off x="8507998" y="405074"/>
            <a:ext cx="1128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Y-</a:t>
            </a:r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Projection</a:t>
            </a:r>
            <a:endParaRPr lang="it-IT" sz="14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B2DC94-6965-784D-9D6A-A10FAF1810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083" y="-94829"/>
            <a:ext cx="4664626" cy="3648711"/>
          </a:xfrm>
          <a:prstGeom prst="rect">
            <a:avLst/>
          </a:prstGeom>
        </p:spPr>
      </p:pic>
      <p:sp>
        <p:nvSpPr>
          <p:cNvPr id="26" name="Rettangolo 47">
            <a:extLst>
              <a:ext uri="{FF2B5EF4-FFF2-40B4-BE49-F238E27FC236}">
                <a16:creationId xmlns:a16="http://schemas.microsoft.com/office/drawing/2014/main" id="{A38A0035-7223-6D44-8DCA-092759897841}"/>
              </a:ext>
            </a:extLst>
          </p:cNvPr>
          <p:cNvSpPr/>
          <p:nvPr/>
        </p:nvSpPr>
        <p:spPr>
          <a:xfrm>
            <a:off x="2111588" y="350818"/>
            <a:ext cx="22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>
                <a:latin typeface="Avenir Book" charset="0"/>
                <a:ea typeface="Avenir Book" charset="0"/>
                <a:cs typeface="Avenir Book" charset="0"/>
              </a:rPr>
              <a:t>CRISP (ISIS) </a:t>
            </a:r>
            <a:r>
              <a:rPr lang="it-IT" sz="1400" b="1" dirty="0" err="1">
                <a:latin typeface="Avenir Book" charset="0"/>
                <a:ea typeface="Avenir Book" charset="0"/>
                <a:cs typeface="Avenir Book" charset="0"/>
              </a:rPr>
              <a:t>demonstrator</a:t>
            </a:r>
            <a:endParaRPr lang="it-IT" sz="1400" b="1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400" b="1" dirty="0">
                <a:latin typeface="Avenir Book" charset="0"/>
                <a:ea typeface="Avenir Book" charset="0"/>
                <a:cs typeface="Avenir Book" charset="0"/>
              </a:rPr>
              <a:t>4.4um 10B4C</a:t>
            </a:r>
          </a:p>
        </p:txBody>
      </p:sp>
      <p:sp>
        <p:nvSpPr>
          <p:cNvPr id="39" name="Rettangolo 47">
            <a:extLst>
              <a:ext uri="{FF2B5EF4-FFF2-40B4-BE49-F238E27FC236}">
                <a16:creationId xmlns:a16="http://schemas.microsoft.com/office/drawing/2014/main" id="{126CDF3A-0983-924E-8011-1A72CCC912B8}"/>
              </a:ext>
            </a:extLst>
          </p:cNvPr>
          <p:cNvSpPr/>
          <p:nvPr/>
        </p:nvSpPr>
        <p:spPr>
          <a:xfrm>
            <a:off x="7246632" y="1140144"/>
            <a:ext cx="2244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b="1" dirty="0">
                <a:latin typeface="Avenir Book" charset="0"/>
                <a:ea typeface="Avenir Book" charset="0"/>
                <a:cs typeface="Avenir Book" charset="0"/>
              </a:rPr>
              <a:t>AMOR (PSI) </a:t>
            </a:r>
            <a:r>
              <a:rPr lang="it-IT" sz="1400" b="1" dirty="0" err="1">
                <a:latin typeface="Avenir Book" charset="0"/>
                <a:ea typeface="Avenir Book" charset="0"/>
                <a:cs typeface="Avenir Book" charset="0"/>
              </a:rPr>
              <a:t>demonstrator</a:t>
            </a:r>
            <a:endParaRPr lang="it-IT" sz="1400" b="1" dirty="0"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it-IT" sz="1400" b="1" dirty="0">
                <a:latin typeface="Avenir Book" charset="0"/>
                <a:ea typeface="Avenir Book" charset="0"/>
                <a:cs typeface="Avenir Book" charset="0"/>
              </a:rPr>
              <a:t>8um 10B4C</a:t>
            </a:r>
          </a:p>
        </p:txBody>
      </p:sp>
      <p:sp>
        <p:nvSpPr>
          <p:cNvPr id="40" name="Rectangle 83">
            <a:extLst>
              <a:ext uri="{FF2B5EF4-FFF2-40B4-BE49-F238E27FC236}">
                <a16:creationId xmlns:a16="http://schemas.microsoft.com/office/drawing/2014/main" id="{D213C380-6E99-F345-BE19-D3770AADE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70" y="4719295"/>
            <a:ext cx="1396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Avenir Book"/>
                <a:cs typeface="Avenir Book"/>
              </a:rPr>
              <a:t>100 neutrons</a:t>
            </a:r>
            <a:endParaRPr lang="en-US" sz="1600" dirty="0">
              <a:latin typeface="Avenir Book"/>
              <a:cs typeface="Avenir Book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F0B15CB-B217-414B-AC74-191F2D551F34}"/>
              </a:ext>
            </a:extLst>
          </p:cNvPr>
          <p:cNvGrpSpPr/>
          <p:nvPr/>
        </p:nvGrpSpPr>
        <p:grpSpPr>
          <a:xfrm rot="20392131">
            <a:off x="1810860" y="5341525"/>
            <a:ext cx="2730765" cy="451824"/>
            <a:chOff x="2850515" y="2977176"/>
            <a:chExt cx="2730765" cy="4518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D97C343-F42C-394B-90C3-AD54D7A4DA65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BE60364-87CD-8040-94F4-0D59DF470CB9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024B12-55AA-5C4F-BE9F-764845596DCE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A759E3E-DDF1-C548-A956-E9629FB116BD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47A67D4-67F6-3B40-AD47-4436578FBFE5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354555C8-3CCF-F64A-A6CF-535F0EBEDA63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C766FEE0-812F-8F44-9CF9-25D8584FF104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7E71845-C57E-5645-B812-046208732841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620FC43-9D16-E246-A040-E9247D18DB3E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43617C4-DD23-9747-95E7-BF16CAC932B7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4823DC0-AFCD-7C42-AE17-4414B84C42AF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77B0B9E-C9FF-DC43-913B-0D5FD215C9CC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5C0E477-4D3E-B044-8E6C-0DE22AAF47D1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218B595-6B1F-494F-B8F9-BCC4C978A705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7070CA5-F164-574B-A92B-DD8B344801F7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C75F726-3063-8E4C-B0CE-FB7EB3B37282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F5D4D58D-30B7-3E48-8E09-93610E04CB9B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686FCE5-D13F-0E44-B858-77E53377EF5C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C0024D0-8050-2F4C-8047-6827473DE8BB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7C08074-7C43-AB46-8633-4C49546A39F8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CF3A0BB-1097-8C4C-9389-250904B91FBE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6EEC189-BBB2-3C4F-B742-C3D48316FC14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E4DD6A1-3F94-D549-93C6-69468F64DBDF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C521B222-8F0C-6643-A038-500226DE5DDB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E5C9616-FEA4-314E-AB38-25C2B85238B2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6CD28D3-417E-CD4C-84AE-1D968AE3CE93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FD698E9-984D-CA42-A781-C107C3969F78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F5822D8-E24B-9A49-ABE5-624D5F3EFB7A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2F67537-0485-9642-BD55-2E49FE70F195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ED6C4D1-805A-7043-8513-E19A2AF16882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04D470F-E2C5-7A48-8831-461D4BBE1D14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2A6240EF-CD03-3E46-ACE0-176C4CB19659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61B1BDB-26A9-0A41-AB6D-DC9F3BEC75EA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1264C77-267C-CC49-8492-DC42C2CE4C71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25D97A5-A606-4A4E-BE19-5EE7B24E93E0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B8F0A06-06FB-934B-B9F0-5D8B53D9D8A0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1996A66-8F30-0B46-A51F-31BFE42DA22F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EA1B443-2635-B349-A362-85B928F759E2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BEE67D7-D944-0548-A726-94F9A5047484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E913279-E113-1C4F-A5B1-F1DAD7F5F9B4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A60A926-C65E-3A4C-8430-8612386D08B0}"/>
              </a:ext>
            </a:extLst>
          </p:cNvPr>
          <p:cNvGrpSpPr/>
          <p:nvPr/>
        </p:nvGrpSpPr>
        <p:grpSpPr>
          <a:xfrm rot="20392131">
            <a:off x="1798651" y="4680619"/>
            <a:ext cx="2730765" cy="451824"/>
            <a:chOff x="2850515" y="2977176"/>
            <a:chExt cx="2730765" cy="45182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D1204C1-A7E8-8C43-A25C-9249801F888B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CEC7539-6BF3-C141-897E-9B9A9A4787DB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0E89081-B5B8-5945-BBAB-A4B7FA81B347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F6F9762-4D53-B64B-8BC8-AE196769E828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9B65750-10DA-8A49-9609-AC69DA393F14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Triangle 87">
              <a:extLst>
                <a:ext uri="{FF2B5EF4-FFF2-40B4-BE49-F238E27FC236}">
                  <a16:creationId xmlns:a16="http://schemas.microsoft.com/office/drawing/2014/main" id="{CC86C840-A0F7-9B4C-9930-949E0D9BF4B7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EFE8759-1B3B-7640-928D-64B39CB4B4E4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3D2C338-0C58-A248-AD50-7C538F6E1BFB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0D90DA9-0D74-0C45-BBDB-683F4F1A15A6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A33AF07-25DE-AA48-8C1F-EF6B8BFC46DA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450BC69-C86C-7545-B95D-72A269B543B5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336B707-A174-014E-8EEC-841F0AA2EEFE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1BF2CE4-834C-DD44-A866-134783843A2E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29AF7CF-0C45-0B4A-B98C-48872AB4BB7B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6FDACB0-51AF-A147-99AD-A45E304A9349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62432F0-61FB-B541-9057-C29C330D3156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45675A0-1CFC-3049-96E6-2AF2B5E38651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74A53F7-135B-4346-8F8F-52FF232FD49A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7678451-6122-BB45-BFC7-DBD3779AAAD2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23A484D-E740-2D4D-BC50-636B65410275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D94BF93-44AF-C244-A70D-E01382C299C0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E61405C-3A6A-234A-9625-7E53E54D9A39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0C548601-9BBF-954E-8AB5-14AB6F481A4D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4FB06F45-C14F-6843-A05C-E9B89B0E0AE1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B0CAD54-1C9C-FE4D-87D2-1F3D0893A244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1798FAB-D1B2-1F4B-92CF-4E3DD1FDAE26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030BECF-F69A-F741-BCD4-F3D22443C231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C5C9AB7-FCA1-3942-9A55-7084C3EA1B5E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AC4270C-3CD5-C24D-BCD9-B2C4F4183867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45A1239-AA40-044F-9C5A-540A88431007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3C7E8B22-C20E-EA4C-8F28-02277FC96D4B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809094E-AF7B-2741-9DC5-72A66DF11178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9982DF38-29B6-4741-988F-C21F4625B2B5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CA88B0F5-345C-6840-AAF8-2E3878E34987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76F679D-61DA-6C4C-A2CD-D867F5B811C4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5DD68BDA-3310-964A-BC0B-C47DA1B0234E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AC14381A-4642-F445-97EF-A21DE12367D4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205D662C-DA4E-DB41-ACCD-8002590BA025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E4B06DA-8C20-104C-8C8A-F9716EC20C10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AEE004D-325E-8749-BAC4-0DED78E14A51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439D2A5-8ED7-2640-865B-7E425BE13846}"/>
              </a:ext>
            </a:extLst>
          </p:cNvPr>
          <p:cNvGrpSpPr/>
          <p:nvPr/>
        </p:nvGrpSpPr>
        <p:grpSpPr>
          <a:xfrm rot="20392131">
            <a:off x="1821499" y="4021817"/>
            <a:ext cx="2730765" cy="451824"/>
            <a:chOff x="2850515" y="2977176"/>
            <a:chExt cx="2730765" cy="451824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C140D7D-7FF6-3241-B380-7C237FD99826}"/>
                </a:ext>
              </a:extLst>
            </p:cNvPr>
            <p:cNvSpPr/>
            <p:nvPr/>
          </p:nvSpPr>
          <p:spPr>
            <a:xfrm>
              <a:off x="2863849" y="3135722"/>
              <a:ext cx="2717430" cy="742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E91D361-C83D-0C4D-86A5-E4A698230816}"/>
                </a:ext>
              </a:extLst>
            </p:cNvPr>
            <p:cNvSpPr/>
            <p:nvPr/>
          </p:nvSpPr>
          <p:spPr>
            <a:xfrm>
              <a:off x="3461897" y="3188456"/>
              <a:ext cx="2119383" cy="2324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A6FA8301-4200-9E42-8E6D-2F6CFF08D216}"/>
                </a:ext>
              </a:extLst>
            </p:cNvPr>
            <p:cNvSpPr/>
            <p:nvPr/>
          </p:nvSpPr>
          <p:spPr>
            <a:xfrm>
              <a:off x="2850515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67AB0F8-1055-B345-A3C0-5D68E1B58B71}"/>
                </a:ext>
              </a:extLst>
            </p:cNvPr>
            <p:cNvSpPr/>
            <p:nvPr/>
          </p:nvSpPr>
          <p:spPr>
            <a:xfrm>
              <a:off x="2927696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3CE53B5-C83E-934E-B180-5681F98249CC}"/>
                </a:ext>
              </a:extLst>
            </p:cNvPr>
            <p:cNvSpPr/>
            <p:nvPr/>
          </p:nvSpPr>
          <p:spPr>
            <a:xfrm>
              <a:off x="3003896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ight Triangle 128">
              <a:extLst>
                <a:ext uri="{FF2B5EF4-FFF2-40B4-BE49-F238E27FC236}">
                  <a16:creationId xmlns:a16="http://schemas.microsoft.com/office/drawing/2014/main" id="{481483D9-57C9-5340-9046-372D8388958F}"/>
                </a:ext>
              </a:extLst>
            </p:cNvPr>
            <p:cNvSpPr/>
            <p:nvPr/>
          </p:nvSpPr>
          <p:spPr>
            <a:xfrm rot="10800000">
              <a:off x="2857500" y="3188455"/>
              <a:ext cx="647696" cy="23249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96DE254B-5984-5D42-AC57-94304992BFCC}"/>
                </a:ext>
              </a:extLst>
            </p:cNvPr>
            <p:cNvSpPr/>
            <p:nvPr/>
          </p:nvSpPr>
          <p:spPr>
            <a:xfrm>
              <a:off x="2863850" y="3200400"/>
              <a:ext cx="2717430" cy="228600"/>
            </a:xfrm>
            <a:custGeom>
              <a:avLst/>
              <a:gdLst>
                <a:gd name="connsiteX0" fmla="*/ 0 w 2714625"/>
                <a:gd name="connsiteY0" fmla="*/ 0 h 228600"/>
                <a:gd name="connsiteX1" fmla="*/ 638175 w 2714625"/>
                <a:gd name="connsiteY1" fmla="*/ 228600 h 228600"/>
                <a:gd name="connsiteX2" fmla="*/ 2714625 w 2714625"/>
                <a:gd name="connsiteY2" fmla="*/ 2254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4625" h="228600">
                  <a:moveTo>
                    <a:pt x="0" y="0"/>
                  </a:moveTo>
                  <a:lnTo>
                    <a:pt x="638175" y="228600"/>
                  </a:lnTo>
                  <a:lnTo>
                    <a:pt x="2714625" y="225425"/>
                  </a:lnTo>
                </a:path>
              </a:pathLst>
            </a:custGeom>
            <a:ln w="38100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0092252-BF33-D448-9747-AB1858EA4151}"/>
                </a:ext>
              </a:extLst>
            </p:cNvPr>
            <p:cNvSpPr/>
            <p:nvPr/>
          </p:nvSpPr>
          <p:spPr>
            <a:xfrm>
              <a:off x="3079805" y="29801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A768CF5-6FD2-E64A-89BB-A0383D4B7FE1}"/>
                </a:ext>
              </a:extLst>
            </p:cNvPr>
            <p:cNvSpPr/>
            <p:nvPr/>
          </p:nvSpPr>
          <p:spPr>
            <a:xfrm>
              <a:off x="3156986" y="29801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A4097BCE-AF6A-8545-8014-882B04BF434C}"/>
                </a:ext>
              </a:extLst>
            </p:cNvPr>
            <p:cNvSpPr/>
            <p:nvPr/>
          </p:nvSpPr>
          <p:spPr>
            <a:xfrm>
              <a:off x="3233186" y="29800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BE7CAC7-8377-8A4B-BD66-024F8A51F7C3}"/>
                </a:ext>
              </a:extLst>
            </p:cNvPr>
            <p:cNvSpPr/>
            <p:nvPr/>
          </p:nvSpPr>
          <p:spPr>
            <a:xfrm>
              <a:off x="3308516" y="298221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64DA71C-F5C2-A944-A49C-2DE857E4AADF}"/>
                </a:ext>
              </a:extLst>
            </p:cNvPr>
            <p:cNvSpPr/>
            <p:nvPr/>
          </p:nvSpPr>
          <p:spPr>
            <a:xfrm>
              <a:off x="3385697" y="298215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283C3E7-6E4E-9048-8703-0FBFA86E8ECB}"/>
                </a:ext>
              </a:extLst>
            </p:cNvPr>
            <p:cNvSpPr/>
            <p:nvPr/>
          </p:nvSpPr>
          <p:spPr>
            <a:xfrm>
              <a:off x="3461897" y="298210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0E57795-BAE0-EE48-9CC7-053FF078010D}"/>
                </a:ext>
              </a:extLst>
            </p:cNvPr>
            <p:cNvSpPr/>
            <p:nvPr/>
          </p:nvSpPr>
          <p:spPr>
            <a:xfrm>
              <a:off x="3537806" y="298251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0D97A4CF-ADF9-314F-B865-62A876BBF6AA}"/>
                </a:ext>
              </a:extLst>
            </p:cNvPr>
            <p:cNvSpPr/>
            <p:nvPr/>
          </p:nvSpPr>
          <p:spPr>
            <a:xfrm>
              <a:off x="3614987" y="298245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C92C4577-49FA-6743-8D88-D4ABF96A3C20}"/>
                </a:ext>
              </a:extLst>
            </p:cNvPr>
            <p:cNvSpPr/>
            <p:nvPr/>
          </p:nvSpPr>
          <p:spPr>
            <a:xfrm>
              <a:off x="3691187" y="29824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356B9A7-3022-BB45-9A8E-D716C8F3ED64}"/>
                </a:ext>
              </a:extLst>
            </p:cNvPr>
            <p:cNvSpPr/>
            <p:nvPr/>
          </p:nvSpPr>
          <p:spPr>
            <a:xfrm>
              <a:off x="3764143" y="297728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14A77160-C43F-9E40-8086-901FD2BB761F}"/>
                </a:ext>
              </a:extLst>
            </p:cNvPr>
            <p:cNvSpPr/>
            <p:nvPr/>
          </p:nvSpPr>
          <p:spPr>
            <a:xfrm>
              <a:off x="3841324" y="297723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91309D3-AFE1-1D46-AC8E-9D9F7D860B58}"/>
                </a:ext>
              </a:extLst>
            </p:cNvPr>
            <p:cNvSpPr/>
            <p:nvPr/>
          </p:nvSpPr>
          <p:spPr>
            <a:xfrm>
              <a:off x="3917524" y="297717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A3720DF-D87A-C644-9BA2-D574138DA96D}"/>
                </a:ext>
              </a:extLst>
            </p:cNvPr>
            <p:cNvSpPr/>
            <p:nvPr/>
          </p:nvSpPr>
          <p:spPr>
            <a:xfrm>
              <a:off x="3993433" y="297758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46D5DD8-5A57-6747-8610-6D7FA4B68DBB}"/>
                </a:ext>
              </a:extLst>
            </p:cNvPr>
            <p:cNvSpPr/>
            <p:nvPr/>
          </p:nvSpPr>
          <p:spPr>
            <a:xfrm>
              <a:off x="4070614" y="297752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78ED3FD9-8D22-AD4E-81A8-591C6686CBDF}"/>
                </a:ext>
              </a:extLst>
            </p:cNvPr>
            <p:cNvSpPr/>
            <p:nvPr/>
          </p:nvSpPr>
          <p:spPr>
            <a:xfrm>
              <a:off x="4146814" y="297747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298D11A-094D-9A4F-96DD-5A47BC8EC450}"/>
                </a:ext>
              </a:extLst>
            </p:cNvPr>
            <p:cNvSpPr/>
            <p:nvPr/>
          </p:nvSpPr>
          <p:spPr>
            <a:xfrm>
              <a:off x="4222144" y="297960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1FB824DD-664D-AF4E-B813-6EE02246A4D4}"/>
                </a:ext>
              </a:extLst>
            </p:cNvPr>
            <p:cNvSpPr/>
            <p:nvPr/>
          </p:nvSpPr>
          <p:spPr>
            <a:xfrm>
              <a:off x="4299325" y="297954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3CFF6753-DB63-454C-8EC3-2B71C4CB433F}"/>
                </a:ext>
              </a:extLst>
            </p:cNvPr>
            <p:cNvSpPr/>
            <p:nvPr/>
          </p:nvSpPr>
          <p:spPr>
            <a:xfrm>
              <a:off x="4375525" y="297949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564A6001-3720-5840-9C10-DD5A6EE86A0C}"/>
                </a:ext>
              </a:extLst>
            </p:cNvPr>
            <p:cNvSpPr/>
            <p:nvPr/>
          </p:nvSpPr>
          <p:spPr>
            <a:xfrm>
              <a:off x="4451434" y="297989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32E16A69-B94A-2B4C-89F5-38D2C98D8F57}"/>
                </a:ext>
              </a:extLst>
            </p:cNvPr>
            <p:cNvSpPr/>
            <p:nvPr/>
          </p:nvSpPr>
          <p:spPr>
            <a:xfrm>
              <a:off x="4528615" y="2979843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0FD1294D-41F4-EE44-A401-D5DFE2266D88}"/>
                </a:ext>
              </a:extLst>
            </p:cNvPr>
            <p:cNvSpPr/>
            <p:nvPr/>
          </p:nvSpPr>
          <p:spPr>
            <a:xfrm>
              <a:off x="4604815" y="2979788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45B06859-CAF1-7940-8C57-21AFC03768C6}"/>
                </a:ext>
              </a:extLst>
            </p:cNvPr>
            <p:cNvSpPr/>
            <p:nvPr/>
          </p:nvSpPr>
          <p:spPr>
            <a:xfrm>
              <a:off x="4679315" y="297903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F09D766B-778A-D947-B1C3-19FB48DB41D1}"/>
                </a:ext>
              </a:extLst>
            </p:cNvPr>
            <p:cNvSpPr/>
            <p:nvPr/>
          </p:nvSpPr>
          <p:spPr>
            <a:xfrm>
              <a:off x="4756496" y="2978982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59FBD70-FDA6-3241-8492-AB0C9E3EEE45}"/>
                </a:ext>
              </a:extLst>
            </p:cNvPr>
            <p:cNvSpPr/>
            <p:nvPr/>
          </p:nvSpPr>
          <p:spPr>
            <a:xfrm>
              <a:off x="4832696" y="2978927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1C69BFD-2ED6-2446-BD6C-1AA400BF9157}"/>
                </a:ext>
              </a:extLst>
            </p:cNvPr>
            <p:cNvSpPr/>
            <p:nvPr/>
          </p:nvSpPr>
          <p:spPr>
            <a:xfrm>
              <a:off x="4908605" y="297933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B30A22B-2327-034A-8807-357B6D28AF6F}"/>
                </a:ext>
              </a:extLst>
            </p:cNvPr>
            <p:cNvSpPr/>
            <p:nvPr/>
          </p:nvSpPr>
          <p:spPr>
            <a:xfrm>
              <a:off x="4985786" y="2979280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98F5ABEF-82CE-A742-A603-883983AFA509}"/>
                </a:ext>
              </a:extLst>
            </p:cNvPr>
            <p:cNvSpPr/>
            <p:nvPr/>
          </p:nvSpPr>
          <p:spPr>
            <a:xfrm>
              <a:off x="5061986" y="2979225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C92C7E9-16C3-244E-913B-339344084EB7}"/>
                </a:ext>
              </a:extLst>
            </p:cNvPr>
            <p:cNvSpPr/>
            <p:nvPr/>
          </p:nvSpPr>
          <p:spPr>
            <a:xfrm>
              <a:off x="5137316" y="298135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E7F611A0-29BF-0443-8480-4C106EB9CA59}"/>
                </a:ext>
              </a:extLst>
            </p:cNvPr>
            <p:cNvSpPr/>
            <p:nvPr/>
          </p:nvSpPr>
          <p:spPr>
            <a:xfrm>
              <a:off x="5214497" y="2981296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CCE558FC-8A0B-1947-8DC2-AFD4830EFE56}"/>
                </a:ext>
              </a:extLst>
            </p:cNvPr>
            <p:cNvSpPr/>
            <p:nvPr/>
          </p:nvSpPr>
          <p:spPr>
            <a:xfrm>
              <a:off x="5290697" y="2981241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A7AA0E11-A011-0B4B-993F-1BAF4F801AE1}"/>
                </a:ext>
              </a:extLst>
            </p:cNvPr>
            <p:cNvSpPr/>
            <p:nvPr/>
          </p:nvSpPr>
          <p:spPr>
            <a:xfrm>
              <a:off x="5366606" y="298164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285541A2-BEFE-0C43-9E17-069A0D060792}"/>
                </a:ext>
              </a:extLst>
            </p:cNvPr>
            <p:cNvSpPr/>
            <p:nvPr/>
          </p:nvSpPr>
          <p:spPr>
            <a:xfrm>
              <a:off x="5443787" y="2981594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7B4537B1-9563-E64F-9055-EB6061BBC6DF}"/>
                </a:ext>
              </a:extLst>
            </p:cNvPr>
            <p:cNvSpPr/>
            <p:nvPr/>
          </p:nvSpPr>
          <p:spPr>
            <a:xfrm>
              <a:off x="5519987" y="2981539"/>
              <a:ext cx="45719" cy="462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3D7E293E-0365-E447-B16D-C1892EF92388}"/>
              </a:ext>
            </a:extLst>
          </p:cNvPr>
          <p:cNvCxnSpPr/>
          <p:nvPr/>
        </p:nvCxnSpPr>
        <p:spPr>
          <a:xfrm flipV="1">
            <a:off x="826596" y="4998930"/>
            <a:ext cx="1782681" cy="42820"/>
          </a:xfrm>
          <a:prstGeom prst="straightConnector1">
            <a:avLst/>
          </a:prstGeom>
          <a:ln w="38100">
            <a:solidFill>
              <a:srgbClr val="008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90A8923-A123-0B4F-B19A-01B6CD88C400}"/>
              </a:ext>
            </a:extLst>
          </p:cNvPr>
          <p:cNvSpPr/>
          <p:nvPr/>
        </p:nvSpPr>
        <p:spPr>
          <a:xfrm rot="20336632">
            <a:off x="3216435" y="5603048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Avenir Book"/>
                <a:cs typeface="Avenir Book"/>
              </a:rPr>
              <a:t>strips Y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D21F83F-7796-B74A-9793-50912B6D5F78}"/>
              </a:ext>
            </a:extLst>
          </p:cNvPr>
          <p:cNvSpPr/>
          <p:nvPr/>
        </p:nvSpPr>
        <p:spPr>
          <a:xfrm rot="20478990">
            <a:off x="1726977" y="5436694"/>
            <a:ext cx="753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venir Book"/>
                <a:cs typeface="Avenir Book"/>
              </a:rPr>
              <a:t>wires X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9C5AF69-950D-4D43-99EF-6675B799CCD5}"/>
              </a:ext>
            </a:extLst>
          </p:cNvPr>
          <p:cNvSpPr/>
          <p:nvPr/>
        </p:nvSpPr>
        <p:spPr>
          <a:xfrm rot="20426334">
            <a:off x="3729979" y="5138751"/>
            <a:ext cx="8176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substrate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A10AE77-E0A8-D643-8578-7A760E215F03}"/>
              </a:ext>
            </a:extLst>
          </p:cNvPr>
          <p:cNvSpPr/>
          <p:nvPr/>
        </p:nvSpPr>
        <p:spPr>
          <a:xfrm rot="20488696">
            <a:off x="2736714" y="5494135"/>
            <a:ext cx="5696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2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4791C555-50A6-3D41-B7AF-521160550216}"/>
              </a:ext>
            </a:extLst>
          </p:cNvPr>
          <p:cNvSpPr/>
          <p:nvPr/>
        </p:nvSpPr>
        <p:spPr>
          <a:xfrm>
            <a:off x="2137284" y="4728079"/>
            <a:ext cx="1343987" cy="53891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A8ED2D65-11DB-F84A-AAB6-84A134112727}"/>
              </a:ext>
            </a:extLst>
          </p:cNvPr>
          <p:cNvCxnSpPr/>
          <p:nvPr/>
        </p:nvCxnSpPr>
        <p:spPr>
          <a:xfrm flipV="1">
            <a:off x="2675947" y="4967743"/>
            <a:ext cx="2559659" cy="47852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EFCAA765-0675-5A47-BB28-30069BE8B6FC}"/>
              </a:ext>
            </a:extLst>
          </p:cNvPr>
          <p:cNvCxnSpPr/>
          <p:nvPr/>
        </p:nvCxnSpPr>
        <p:spPr>
          <a:xfrm flipH="1">
            <a:off x="2761726" y="4958932"/>
            <a:ext cx="343281" cy="61444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64CB65F6-FAAE-354D-9042-52DD51315A96}"/>
              </a:ext>
            </a:extLst>
          </p:cNvPr>
          <p:cNvCxnSpPr>
            <a:endCxn id="108" idx="0"/>
          </p:cNvCxnSpPr>
          <p:nvPr/>
        </p:nvCxnSpPr>
        <p:spPr>
          <a:xfrm>
            <a:off x="3116045" y="4990233"/>
            <a:ext cx="43272" cy="51165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BC1301CF-37D0-194B-9619-89140A68C48C}"/>
              </a:ext>
            </a:extLst>
          </p:cNvPr>
          <p:cNvCxnSpPr/>
          <p:nvPr/>
        </p:nvCxnSpPr>
        <p:spPr>
          <a:xfrm>
            <a:off x="3119238" y="4987896"/>
            <a:ext cx="369058" cy="40060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BF3D8F32-9B1F-C645-AB10-B0D381A0932E}"/>
              </a:ext>
            </a:extLst>
          </p:cNvPr>
          <p:cNvCxnSpPr/>
          <p:nvPr/>
        </p:nvCxnSpPr>
        <p:spPr>
          <a:xfrm flipH="1" flipV="1">
            <a:off x="2728262" y="4641169"/>
            <a:ext cx="359227" cy="35198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08487EF7-8C3D-D043-AD18-4B7CCAAF34C2}"/>
              </a:ext>
            </a:extLst>
          </p:cNvPr>
          <p:cNvCxnSpPr/>
          <p:nvPr/>
        </p:nvCxnSpPr>
        <p:spPr>
          <a:xfrm flipV="1">
            <a:off x="3104451" y="4504388"/>
            <a:ext cx="26315" cy="478665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4E325C68-1C52-AC47-93DC-1444D935B69E}"/>
              </a:ext>
            </a:extLst>
          </p:cNvPr>
          <p:cNvCxnSpPr/>
          <p:nvPr/>
        </p:nvCxnSpPr>
        <p:spPr>
          <a:xfrm flipV="1">
            <a:off x="3143249" y="4392211"/>
            <a:ext cx="530116" cy="611009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Rectangle 83">
            <a:extLst>
              <a:ext uri="{FF2B5EF4-FFF2-40B4-BE49-F238E27FC236}">
                <a16:creationId xmlns:a16="http://schemas.microsoft.com/office/drawing/2014/main" id="{FE4697BD-77C6-B04C-9691-F9BD47CBC3DA}"/>
              </a:ext>
            </a:extLst>
          </p:cNvPr>
          <p:cNvSpPr>
            <a:spLocks noChangeArrowheads="1"/>
          </p:cNvSpPr>
          <p:nvPr/>
        </p:nvSpPr>
        <p:spPr bwMode="auto">
          <a:xfrm rot="20452993">
            <a:off x="2115182" y="3940763"/>
            <a:ext cx="3420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venir Book"/>
                <a:cs typeface="Avenir Book"/>
              </a:rPr>
              <a:t>55 neutrons get scattered @ 0.5Å</a:t>
            </a:r>
          </a:p>
        </p:txBody>
      </p:sp>
      <p:sp>
        <p:nvSpPr>
          <p:cNvPr id="180" name="Rectangle 83">
            <a:extLst>
              <a:ext uri="{FF2B5EF4-FFF2-40B4-BE49-F238E27FC236}">
                <a16:creationId xmlns:a16="http://schemas.microsoft.com/office/drawing/2014/main" id="{FE2C6CCC-AF18-7B4C-A3DF-2C6DCB4D2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291" y="1656373"/>
            <a:ext cx="3420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Book"/>
                <a:cs typeface="Avenir Book"/>
              </a:rPr>
              <a:t>~4⋅10</a:t>
            </a:r>
            <a:r>
              <a:rPr lang="en-US" b="1" baseline="30000" dirty="0">
                <a:solidFill>
                  <a:srgbClr val="FF0000"/>
                </a:solidFill>
                <a:latin typeface="Avenir Book"/>
                <a:cs typeface="Avenir Book"/>
              </a:rPr>
              <a:t>-3</a:t>
            </a:r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3D0DBA4C-0A1A-F54B-BD8D-D8627506E34D}"/>
              </a:ext>
            </a:extLst>
          </p:cNvPr>
          <p:cNvCxnSpPr>
            <a:cxnSpLocks/>
          </p:cNvCxnSpPr>
          <p:nvPr/>
        </p:nvCxnSpPr>
        <p:spPr>
          <a:xfrm>
            <a:off x="1296227" y="1824544"/>
            <a:ext cx="372618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83">
            <a:extLst>
              <a:ext uri="{FF2B5EF4-FFF2-40B4-BE49-F238E27FC236}">
                <a16:creationId xmlns:a16="http://schemas.microsoft.com/office/drawing/2014/main" id="{DF683459-4059-B14E-A48D-D1F1AF482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28" y="2499030"/>
            <a:ext cx="3420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Book"/>
                <a:cs typeface="Avenir Book"/>
              </a:rPr>
              <a:t>~ 3⋅10</a:t>
            </a:r>
            <a:r>
              <a:rPr lang="en-US" b="1" baseline="30000" dirty="0">
                <a:solidFill>
                  <a:srgbClr val="FF0000"/>
                </a:solidFill>
                <a:latin typeface="Avenir Book"/>
                <a:cs typeface="Avenir Book"/>
              </a:rPr>
              <a:t>-5</a:t>
            </a:r>
          </a:p>
        </p:txBody>
      </p: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6EBC55C1-A8C3-EC4D-A4C3-C072DC87A5DD}"/>
              </a:ext>
            </a:extLst>
          </p:cNvPr>
          <p:cNvCxnSpPr>
            <a:cxnSpLocks/>
          </p:cNvCxnSpPr>
          <p:nvPr/>
        </p:nvCxnSpPr>
        <p:spPr>
          <a:xfrm>
            <a:off x="6446520" y="2697480"/>
            <a:ext cx="4107180" cy="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B273C56B-A1B9-D442-A244-B8AD0E5E0916}"/>
              </a:ext>
            </a:extLst>
          </p:cNvPr>
          <p:cNvCxnSpPr>
            <a:cxnSpLocks/>
          </p:cNvCxnSpPr>
          <p:nvPr/>
        </p:nvCxnSpPr>
        <p:spPr>
          <a:xfrm>
            <a:off x="6454408" y="2788920"/>
            <a:ext cx="4107180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Rectangle 83">
            <a:extLst>
              <a:ext uri="{FF2B5EF4-FFF2-40B4-BE49-F238E27FC236}">
                <a16:creationId xmlns:a16="http://schemas.microsoft.com/office/drawing/2014/main" id="{C2BD172B-9003-F445-B2AE-C6155696C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9028" y="2730870"/>
            <a:ext cx="3420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Avenir Book"/>
                <a:cs typeface="Avenir Book"/>
              </a:rPr>
              <a:t>~ 2⋅10</a:t>
            </a:r>
            <a:r>
              <a:rPr lang="en-US" b="1" baseline="30000" dirty="0">
                <a:latin typeface="Avenir Book"/>
                <a:cs typeface="Avenir Book"/>
              </a:rPr>
              <a:t>-5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A1984BBE-EAAC-1C4D-9F69-438F9FE425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sp>
        <p:nvSpPr>
          <p:cNvPr id="179" name="Rettangolo 47">
            <a:extLst>
              <a:ext uri="{FF2B5EF4-FFF2-40B4-BE49-F238E27FC236}">
                <a16:creationId xmlns:a16="http://schemas.microsoft.com/office/drawing/2014/main" id="{3B2CF60B-6990-8D4E-BC9A-6990DD7851F7}"/>
              </a:ext>
            </a:extLst>
          </p:cNvPr>
          <p:cNvSpPr/>
          <p:nvPr/>
        </p:nvSpPr>
        <p:spPr>
          <a:xfrm rot="20477510">
            <a:off x="6729730" y="4623409"/>
            <a:ext cx="3953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1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Problem</a:t>
            </a:r>
            <a:r>
              <a:rPr lang="it-IT" sz="40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it-IT" sz="4000" b="1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Solved</a:t>
            </a:r>
            <a:r>
              <a:rPr lang="it-IT" sz="4000" b="1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EFF7BF-EB9B-E74D-9C59-59B9DAAB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95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0558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3242F0-428B-BC45-8AF9-564BD37C3762}"/>
              </a:ext>
            </a:extLst>
          </p:cNvPr>
          <p:cNvGrpSpPr/>
          <p:nvPr/>
        </p:nvGrpSpPr>
        <p:grpSpPr>
          <a:xfrm>
            <a:off x="356867" y="4327670"/>
            <a:ext cx="7775560" cy="1932078"/>
            <a:chOff x="2686037" y="4528413"/>
            <a:chExt cx="7775560" cy="1932078"/>
          </a:xfrm>
        </p:grpSpPr>
        <p:pic>
          <p:nvPicPr>
            <p:cNvPr id="511" name="Picture 510">
              <a:extLst>
                <a:ext uri="{FF2B5EF4-FFF2-40B4-BE49-F238E27FC236}">
                  <a16:creationId xmlns:a16="http://schemas.microsoft.com/office/drawing/2014/main" id="{109385B2-5817-0D43-90A5-219E38922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6038" y="5091831"/>
              <a:ext cx="7775559" cy="136866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68759EE-E7AD-1741-A05E-24225E29CF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86037" y="4528413"/>
              <a:ext cx="7775559" cy="587276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5FE431D-51C7-9644-80F0-459CD082D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014" y="61059"/>
            <a:ext cx="3304101" cy="3996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3C91C-A398-CA47-8298-446B836819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13" y="100136"/>
            <a:ext cx="6423975" cy="3888980"/>
          </a:xfrm>
          <a:prstGeom prst="rect">
            <a:avLst/>
          </a:prstGeom>
        </p:spPr>
      </p:pic>
      <p:grpSp>
        <p:nvGrpSpPr>
          <p:cNvPr id="121" name="Group 1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122" name="Rectangle 1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3" name="Picture 122" descr="Screen Shot 2014-10-14 at 09.12.54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125" name="Picture 124" descr="Screen Shot 2014-10-14 at 09.12.54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503" name="Rettangolo 47">
            <a:extLst>
              <a:ext uri="{FF2B5EF4-FFF2-40B4-BE49-F238E27FC236}">
                <a16:creationId xmlns:a16="http://schemas.microsoft.com/office/drawing/2014/main" id="{146A7FD3-8877-CF44-8524-45A9AF1A53E5}"/>
              </a:ext>
            </a:extLst>
          </p:cNvPr>
          <p:cNvSpPr/>
          <p:nvPr/>
        </p:nvSpPr>
        <p:spPr>
          <a:xfrm>
            <a:off x="8283493" y="25143"/>
            <a:ext cx="2228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He3 – AMOR detector</a:t>
            </a:r>
          </a:p>
        </p:txBody>
      </p:sp>
      <p:sp>
        <p:nvSpPr>
          <p:cNvPr id="504" name="Rettangolo 47">
            <a:extLst>
              <a:ext uri="{FF2B5EF4-FFF2-40B4-BE49-F238E27FC236}">
                <a16:creationId xmlns:a16="http://schemas.microsoft.com/office/drawing/2014/main" id="{0A12F20D-5C1A-E945-B51D-D757538F01BD}"/>
              </a:ext>
            </a:extLst>
          </p:cNvPr>
          <p:cNvSpPr/>
          <p:nvPr/>
        </p:nvSpPr>
        <p:spPr>
          <a:xfrm>
            <a:off x="2631087" y="57869"/>
            <a:ext cx="1782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Multi-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Blade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- B10</a:t>
            </a:r>
          </a:p>
        </p:txBody>
      </p:sp>
      <p:cxnSp>
        <p:nvCxnSpPr>
          <p:cNvPr id="505" name="Straight Arrow Connector 504">
            <a:extLst>
              <a:ext uri="{FF2B5EF4-FFF2-40B4-BE49-F238E27FC236}">
                <a16:creationId xmlns:a16="http://schemas.microsoft.com/office/drawing/2014/main" id="{0CB4E42D-96B9-6345-954A-D21F592C8340}"/>
              </a:ext>
            </a:extLst>
          </p:cNvPr>
          <p:cNvCxnSpPr>
            <a:cxnSpLocks/>
          </p:cNvCxnSpPr>
          <p:nvPr/>
        </p:nvCxnSpPr>
        <p:spPr>
          <a:xfrm>
            <a:off x="6050277" y="447804"/>
            <a:ext cx="250567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>
            <a:extLst>
              <a:ext uri="{FF2B5EF4-FFF2-40B4-BE49-F238E27FC236}">
                <a16:creationId xmlns:a16="http://schemas.microsoft.com/office/drawing/2014/main" id="{2A4CC5E7-A513-5245-8F87-7FCED278FEE0}"/>
              </a:ext>
            </a:extLst>
          </p:cNvPr>
          <p:cNvCxnSpPr>
            <a:cxnSpLocks/>
          </p:cNvCxnSpPr>
          <p:nvPr/>
        </p:nvCxnSpPr>
        <p:spPr>
          <a:xfrm>
            <a:off x="4350629" y="1481779"/>
            <a:ext cx="576415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Straight Arrow Connector 506">
            <a:extLst>
              <a:ext uri="{FF2B5EF4-FFF2-40B4-BE49-F238E27FC236}">
                <a16:creationId xmlns:a16="http://schemas.microsoft.com/office/drawing/2014/main" id="{D00A748E-13EF-1B4F-8CFF-00631BB36630}"/>
              </a:ext>
            </a:extLst>
          </p:cNvPr>
          <p:cNvCxnSpPr>
            <a:cxnSpLocks/>
          </p:cNvCxnSpPr>
          <p:nvPr/>
        </p:nvCxnSpPr>
        <p:spPr>
          <a:xfrm>
            <a:off x="4250904" y="2502693"/>
            <a:ext cx="576415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Rettangolo 47">
            <a:extLst>
              <a:ext uri="{FF2B5EF4-FFF2-40B4-BE49-F238E27FC236}">
                <a16:creationId xmlns:a16="http://schemas.microsoft.com/office/drawing/2014/main" id="{263A11D0-8B59-854A-9F18-A44658C67640}"/>
              </a:ext>
            </a:extLst>
          </p:cNvPr>
          <p:cNvSpPr/>
          <p:nvPr/>
        </p:nvSpPr>
        <p:spPr>
          <a:xfrm>
            <a:off x="6881088" y="2202913"/>
            <a:ext cx="532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-4</a:t>
            </a:r>
          </a:p>
        </p:txBody>
      </p:sp>
      <p:sp>
        <p:nvSpPr>
          <p:cNvPr id="509" name="Rettangolo 47">
            <a:extLst>
              <a:ext uri="{FF2B5EF4-FFF2-40B4-BE49-F238E27FC236}">
                <a16:creationId xmlns:a16="http://schemas.microsoft.com/office/drawing/2014/main" id="{7440E86D-2D27-0947-8E4C-32FD9A65B561}"/>
              </a:ext>
            </a:extLst>
          </p:cNvPr>
          <p:cNvSpPr/>
          <p:nvPr/>
        </p:nvSpPr>
        <p:spPr>
          <a:xfrm>
            <a:off x="6874202" y="1168937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-2</a:t>
            </a:r>
          </a:p>
        </p:txBody>
      </p:sp>
      <p:sp>
        <p:nvSpPr>
          <p:cNvPr id="510" name="Rettangolo 47">
            <a:extLst>
              <a:ext uri="{FF2B5EF4-FFF2-40B4-BE49-F238E27FC236}">
                <a16:creationId xmlns:a16="http://schemas.microsoft.com/office/drawing/2014/main" id="{0075A0DB-6857-4943-8802-A6790E4719D3}"/>
              </a:ext>
            </a:extLst>
          </p:cNvPr>
          <p:cNvSpPr/>
          <p:nvPr/>
        </p:nvSpPr>
        <p:spPr>
          <a:xfrm>
            <a:off x="6874202" y="109250"/>
            <a:ext cx="4876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C3B2EEF-2254-EC48-9A71-405CD963B4AB}"/>
              </a:ext>
            </a:extLst>
          </p:cNvPr>
          <p:cNvCxnSpPr>
            <a:cxnSpLocks/>
          </p:cNvCxnSpPr>
          <p:nvPr/>
        </p:nvCxnSpPr>
        <p:spPr>
          <a:xfrm>
            <a:off x="4421038" y="3507499"/>
            <a:ext cx="5764152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47">
            <a:extLst>
              <a:ext uri="{FF2B5EF4-FFF2-40B4-BE49-F238E27FC236}">
                <a16:creationId xmlns:a16="http://schemas.microsoft.com/office/drawing/2014/main" id="{691353D2-D7E0-0B42-9791-09C1ACE61126}"/>
              </a:ext>
            </a:extLst>
          </p:cNvPr>
          <p:cNvSpPr/>
          <p:nvPr/>
        </p:nvSpPr>
        <p:spPr>
          <a:xfrm>
            <a:off x="6913122" y="3236889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10</a:t>
            </a:r>
            <a:r>
              <a:rPr lang="it-IT" sz="1600" baseline="30000" dirty="0">
                <a:latin typeface="Avenir Book" charset="0"/>
                <a:ea typeface="Avenir Book" charset="0"/>
                <a:cs typeface="Avenir Book" charset="0"/>
              </a:rPr>
              <a:t>-6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46E681-2585-7141-A3A7-5F2F0B44B43C}"/>
                  </a:ext>
                </a:extLst>
              </p:cNvPr>
              <p:cNvSpPr txBox="1"/>
              <p:nvPr/>
            </p:nvSpPr>
            <p:spPr>
              <a:xfrm>
                <a:off x="8573995" y="4049709"/>
                <a:ext cx="116140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𝐹𝑜𝑀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b="0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46E681-2585-7141-A3A7-5F2F0B44B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995" y="4049709"/>
                <a:ext cx="1161408" cy="518604"/>
              </a:xfrm>
              <a:prstGeom prst="rect">
                <a:avLst/>
              </a:prstGeom>
              <a:blipFill>
                <a:blip r:embed="rId8"/>
                <a:stretch>
                  <a:fillRect l="-3226" t="-4762" r="-3226" b="-119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8CEAD13C-21D8-AD48-8286-2B26901E91AF}"/>
              </a:ext>
            </a:extLst>
          </p:cNvPr>
          <p:cNvSpPr/>
          <p:nvPr/>
        </p:nvSpPr>
        <p:spPr>
          <a:xfrm>
            <a:off x="9432992" y="915553"/>
            <a:ext cx="68654" cy="2591946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4487459-CDC0-A349-A8F6-A90AE4F79702}"/>
              </a:ext>
            </a:extLst>
          </p:cNvPr>
          <p:cNvSpPr/>
          <p:nvPr/>
        </p:nvSpPr>
        <p:spPr>
          <a:xfrm>
            <a:off x="8908416" y="1963554"/>
            <a:ext cx="500513" cy="1544854"/>
          </a:xfrm>
          <a:custGeom>
            <a:avLst/>
            <a:gdLst>
              <a:gd name="connsiteX0" fmla="*/ 14437 w 500513"/>
              <a:gd name="connsiteY0" fmla="*/ 1621856 h 1621856"/>
              <a:gd name="connsiteX1" fmla="*/ 500513 w 500513"/>
              <a:gd name="connsiteY1" fmla="*/ 1617044 h 1621856"/>
              <a:gd name="connsiteX2" fmla="*/ 490888 w 500513"/>
              <a:gd name="connsiteY2" fmla="*/ 0 h 1621856"/>
              <a:gd name="connsiteX3" fmla="*/ 404261 w 500513"/>
              <a:gd name="connsiteY3" fmla="*/ 197317 h 1621856"/>
              <a:gd name="connsiteX4" fmla="*/ 245444 w 500513"/>
              <a:gd name="connsiteY4" fmla="*/ 413886 h 1621856"/>
              <a:gd name="connsiteX5" fmla="*/ 120315 w 500513"/>
              <a:gd name="connsiteY5" fmla="*/ 567890 h 1621856"/>
              <a:gd name="connsiteX6" fmla="*/ 38501 w 500513"/>
              <a:gd name="connsiteY6" fmla="*/ 644892 h 1621856"/>
              <a:gd name="connsiteX7" fmla="*/ 0 w 500513"/>
              <a:gd name="connsiteY7" fmla="*/ 668955 h 1621856"/>
              <a:gd name="connsiteX8" fmla="*/ 14437 w 500513"/>
              <a:gd name="connsiteY8" fmla="*/ 1621856 h 162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513" h="1621856">
                <a:moveTo>
                  <a:pt x="14437" y="1621856"/>
                </a:moveTo>
                <a:lnTo>
                  <a:pt x="500513" y="1617044"/>
                </a:lnTo>
                <a:cubicBezTo>
                  <a:pt x="497305" y="1078029"/>
                  <a:pt x="494096" y="539015"/>
                  <a:pt x="490888" y="0"/>
                </a:cubicBezTo>
                <a:lnTo>
                  <a:pt x="404261" y="197317"/>
                </a:lnTo>
                <a:lnTo>
                  <a:pt x="245444" y="413886"/>
                </a:lnTo>
                <a:lnTo>
                  <a:pt x="120315" y="567890"/>
                </a:lnTo>
                <a:lnTo>
                  <a:pt x="38501" y="644892"/>
                </a:lnTo>
                <a:lnTo>
                  <a:pt x="0" y="668955"/>
                </a:lnTo>
                <a:lnTo>
                  <a:pt x="14437" y="1621856"/>
                </a:lnTo>
                <a:close/>
              </a:path>
            </a:pathLst>
          </a:custGeom>
          <a:solidFill>
            <a:srgbClr val="FF8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AE96E5-057F-0146-94CA-10E251E9B1DC}"/>
              </a:ext>
            </a:extLst>
          </p:cNvPr>
          <p:cNvSpPr/>
          <p:nvPr/>
        </p:nvSpPr>
        <p:spPr>
          <a:xfrm>
            <a:off x="8132426" y="4636680"/>
            <a:ext cx="2432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(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normlized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to </a:t>
            </a:r>
            <a:r>
              <a:rPr lang="it-IT" sz="1600" dirty="0" err="1">
                <a:latin typeface="Avenir Book" charset="0"/>
                <a:ea typeface="Avenir Book" charset="0"/>
                <a:cs typeface="Avenir Book" charset="0"/>
              </a:rPr>
              <a:t>same</a:t>
            </a:r>
            <a:r>
              <a:rPr lang="it-IT" sz="1600" dirty="0">
                <a:latin typeface="Avenir Book" charset="0"/>
                <a:ea typeface="Avenir Book" charset="0"/>
                <a:cs typeface="Avenir Book" charset="0"/>
              </a:rPr>
              <a:t> area)</a:t>
            </a:r>
            <a:endParaRPr lang="en-GB" sz="16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12F3A8E-D1BF-E849-BBA3-4B93DD6C8CC5}"/>
              </a:ext>
            </a:extLst>
          </p:cNvPr>
          <p:cNvCxnSpPr>
            <a:cxnSpLocks/>
          </p:cNvCxnSpPr>
          <p:nvPr/>
        </p:nvCxnSpPr>
        <p:spPr>
          <a:xfrm flipH="1">
            <a:off x="7732058" y="5575418"/>
            <a:ext cx="62152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3E991E0-F0C7-A640-AC6B-05A53F912638}"/>
              </a:ext>
            </a:extLst>
          </p:cNvPr>
          <p:cNvSpPr/>
          <p:nvPr/>
        </p:nvSpPr>
        <p:spPr>
          <a:xfrm>
            <a:off x="7094025" y="5151139"/>
            <a:ext cx="638033" cy="7991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9B2819-8903-9240-A3D0-963B8C226FB5}"/>
              </a:ext>
            </a:extLst>
          </p:cNvPr>
          <p:cNvSpPr/>
          <p:nvPr/>
        </p:nvSpPr>
        <p:spPr>
          <a:xfrm>
            <a:off x="8353586" y="5406141"/>
            <a:ext cx="3781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 err="1">
                <a:latin typeface="Avenir Book" charset="0"/>
              </a:rPr>
              <a:t>Foil</a:t>
            </a:r>
            <a:r>
              <a:rPr lang="it-IT" sz="1600" dirty="0">
                <a:latin typeface="Avenir Book" charset="0"/>
              </a:rPr>
              <a:t> ~ </a:t>
            </a:r>
            <a:r>
              <a:rPr lang="it-IT" sz="1600" dirty="0">
                <a:solidFill>
                  <a:srgbClr val="FF0000"/>
                </a:solidFill>
                <a:latin typeface="Avenir Book" charset="0"/>
              </a:rPr>
              <a:t>x3</a:t>
            </a:r>
            <a:r>
              <a:rPr lang="it-IT" sz="1600" dirty="0">
                <a:latin typeface="Avenir Book" charset="0"/>
              </a:rPr>
              <a:t> ~ 1mm </a:t>
            </a:r>
            <a:r>
              <a:rPr lang="it-IT" sz="1600" dirty="0" err="1">
                <a:latin typeface="Avenir Book" charset="0"/>
              </a:rPr>
              <a:t>window</a:t>
            </a:r>
            <a:r>
              <a:rPr lang="it-IT" sz="1600" dirty="0">
                <a:latin typeface="Avenir Book" charset="0"/>
              </a:rPr>
              <a:t> ~ </a:t>
            </a:r>
            <a:r>
              <a:rPr lang="it-IT" sz="1600" dirty="0">
                <a:solidFill>
                  <a:srgbClr val="FF0000"/>
                </a:solidFill>
                <a:latin typeface="Avenir Book" charset="0"/>
              </a:rPr>
              <a:t>x20</a:t>
            </a:r>
            <a:r>
              <a:rPr lang="it-IT" sz="1600" dirty="0">
                <a:latin typeface="Avenir Book" charset="0"/>
              </a:rPr>
              <a:t> ~ He3</a:t>
            </a:r>
          </a:p>
          <a:p>
            <a:r>
              <a:rPr lang="it-IT" sz="1600" dirty="0" err="1">
                <a:latin typeface="Avenir Book" charset="0"/>
              </a:rPr>
              <a:t>Foil</a:t>
            </a:r>
            <a:r>
              <a:rPr lang="it-IT" sz="1600" dirty="0">
                <a:latin typeface="Avenir Book" charset="0"/>
              </a:rPr>
              <a:t> ~ </a:t>
            </a:r>
            <a:r>
              <a:rPr lang="it-IT" sz="1600" dirty="0">
                <a:solidFill>
                  <a:srgbClr val="FF0000"/>
                </a:solidFill>
                <a:latin typeface="Avenir Book" charset="0"/>
              </a:rPr>
              <a:t>x60</a:t>
            </a:r>
            <a:r>
              <a:rPr lang="it-IT" sz="1600" dirty="0">
                <a:latin typeface="Avenir Book" charset="0"/>
              </a:rPr>
              <a:t> ~ He3</a:t>
            </a:r>
            <a:endParaRPr lang="en-GB" sz="1600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10100F3-8664-4A49-B8F9-148320135795}"/>
              </a:ext>
            </a:extLst>
          </p:cNvPr>
          <p:cNvCxnSpPr>
            <a:cxnSpLocks/>
          </p:cNvCxnSpPr>
          <p:nvPr/>
        </p:nvCxnSpPr>
        <p:spPr>
          <a:xfrm>
            <a:off x="1371598" y="3007362"/>
            <a:ext cx="6243808" cy="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7">
            <a:extLst>
              <a:ext uri="{FF2B5EF4-FFF2-40B4-BE49-F238E27FC236}">
                <a16:creationId xmlns:a16="http://schemas.microsoft.com/office/drawing/2014/main" id="{18D7FDB6-C343-FD45-A5D7-84B05ED7953D}"/>
              </a:ext>
            </a:extLst>
          </p:cNvPr>
          <p:cNvSpPr/>
          <p:nvPr/>
        </p:nvSpPr>
        <p:spPr>
          <a:xfrm>
            <a:off x="6563754" y="2717585"/>
            <a:ext cx="1138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400" dirty="0" err="1">
                <a:latin typeface="Avenir Book" charset="0"/>
                <a:ea typeface="Avenir Book" charset="0"/>
                <a:cs typeface="Avenir Book" charset="0"/>
              </a:rPr>
              <a:t>Intrument</a:t>
            </a:r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 algn="ctr"/>
            <a:r>
              <a:rPr lang="it-IT" sz="1400" dirty="0">
                <a:latin typeface="Avenir Book" charset="0"/>
                <a:ea typeface="Avenir Book" charset="0"/>
                <a:cs typeface="Avenir Book" charset="0"/>
              </a:rPr>
              <a:t>background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C20ED-55BE-3E4A-A267-1515CCA3F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96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947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2D524CD-8A3C-D74B-8286-7A28D19C8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4108" y="1132433"/>
            <a:ext cx="8289794" cy="45293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B5D16-4072-2449-BF2B-607DA3219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15" y="855071"/>
            <a:ext cx="4052386" cy="347893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1D9A87-F2B2-F245-9BD1-F78C46F1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97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9387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8CB2FD7F-F204-7043-B3D2-73D8852FC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93416"/>
            <a:ext cx="1219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7200" dirty="0">
                <a:latin typeface="Avenir Roman" panose="02000503020000020003" pitchFamily="2" charset="0"/>
              </a:rPr>
              <a:t>FAST NEUTRON</a:t>
            </a:r>
          </a:p>
          <a:p>
            <a:pPr algn="ctr"/>
            <a:r>
              <a:rPr lang="sv-SE" sz="7200" dirty="0">
                <a:latin typeface="Avenir Roman" panose="02000503020000020003" pitchFamily="2" charset="0"/>
              </a:rPr>
              <a:t>BACKGROUND</a:t>
            </a:r>
          </a:p>
          <a:p>
            <a:pPr algn="ctr"/>
            <a:endParaRPr lang="sv-SE" sz="2800" dirty="0">
              <a:latin typeface="Avenir Roman" panose="02000503020000020003" pitchFamily="2" charset="0"/>
            </a:endParaRPr>
          </a:p>
          <a:p>
            <a:pPr algn="ctr"/>
            <a:endParaRPr lang="sv-SE" sz="2800" b="1" dirty="0">
              <a:latin typeface="Avenir Roman" panose="02000503020000020003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8BE62-FF0F-C949-B185-2F08D226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98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97093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5FD8256-E0C9-7048-A1C4-192F3B57E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831" y="-9704"/>
            <a:ext cx="6143239" cy="179259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-4021736" y="4437664"/>
            <a:ext cx="1493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August 2015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0" y="6356350"/>
            <a:ext cx="12192000" cy="501650"/>
            <a:chOff x="0" y="6367663"/>
            <a:chExt cx="12192000" cy="501650"/>
          </a:xfrm>
        </p:grpSpPr>
        <p:sp>
          <p:nvSpPr>
            <p:cNvPr id="22" name="Rectangle 21"/>
            <p:cNvSpPr/>
            <p:nvPr/>
          </p:nvSpPr>
          <p:spPr>
            <a:xfrm>
              <a:off x="0" y="6367663"/>
              <a:ext cx="12192000" cy="5016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 descr="Screen Shot 2014-10-14 at 09.12.54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07519" y="6376073"/>
              <a:ext cx="1688481" cy="480726"/>
            </a:xfrm>
            <a:prstGeom prst="rect">
              <a:avLst/>
            </a:prstGeom>
          </p:spPr>
        </p:pic>
        <p:pic>
          <p:nvPicPr>
            <p:cNvPr id="25" name="Picture 24" descr="Screen Shot 2014-10-14 at 09.12.54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378125"/>
              <a:ext cx="4546601" cy="48072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128FF-CBFA-B04C-9247-0358E88501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0790" y="6399527"/>
            <a:ext cx="453938" cy="40021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8B3691-B08F-EA4D-B9E2-7E3E2427AC18}"/>
              </a:ext>
            </a:extLst>
          </p:cNvPr>
          <p:cNvSpPr txBox="1"/>
          <p:nvPr/>
        </p:nvSpPr>
        <p:spPr>
          <a:xfrm>
            <a:off x="56026" y="50874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latin typeface="Avenir Roman" panose="02000503020000020003" pitchFamily="2" charset="0"/>
              </a:rPr>
              <a:t>THEORY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A95AFD-0DA5-EA40-BCF2-BF864A2C47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4606"/>
            <a:ext cx="6424020" cy="50249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0A271-B13F-D840-A3E1-C8BFDE6523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153" y="1289994"/>
            <a:ext cx="6529564" cy="51074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6701E-E5EC-0948-86A9-55F9CC162F16}"/>
              </a:ext>
            </a:extLst>
          </p:cNvPr>
          <p:cNvSpPr txBox="1"/>
          <p:nvPr/>
        </p:nvSpPr>
        <p:spPr>
          <a:xfrm>
            <a:off x="56026" y="490922"/>
            <a:ext cx="167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Cross-sections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622F8E-4F61-0B48-A11C-0037B5949604}"/>
              </a:ext>
            </a:extLst>
          </p:cNvPr>
          <p:cNvSpPr txBox="1"/>
          <p:nvPr/>
        </p:nvSpPr>
        <p:spPr>
          <a:xfrm>
            <a:off x="6840249" y="5160694"/>
            <a:ext cx="400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venir Roman" panose="02000503020000020003" pitchFamily="2" charset="0"/>
              </a:rPr>
              <a:t>We can consider only recoil and (</a:t>
            </a:r>
            <a:r>
              <a:rPr lang="en-GB" dirty="0" err="1">
                <a:latin typeface="Avenir Roman" panose="02000503020000020003" pitchFamily="2" charset="0"/>
              </a:rPr>
              <a:t>n,p</a:t>
            </a:r>
            <a:r>
              <a:rPr lang="en-GB" dirty="0">
                <a:latin typeface="Avenir Roman" panose="02000503020000020003" pitchFamily="2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08850C-7CEA-914C-809E-63BCBAA7A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831" y="34909"/>
            <a:ext cx="6018993" cy="17563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11193F-B760-1D4A-82B6-FA6BB96FF859}"/>
              </a:ext>
            </a:extLst>
          </p:cNvPr>
          <p:cNvSpPr txBox="1"/>
          <p:nvPr/>
        </p:nvSpPr>
        <p:spPr>
          <a:xfrm>
            <a:off x="6840249" y="4160665"/>
            <a:ext cx="2685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Similar probability: </a:t>
            </a:r>
          </a:p>
          <a:p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to happen recoil in He4 </a:t>
            </a:r>
          </a:p>
          <a:p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as recoil+(</a:t>
            </a:r>
            <a:r>
              <a:rPr lang="en-GB" dirty="0" err="1">
                <a:solidFill>
                  <a:srgbClr val="FF0000"/>
                </a:solidFill>
                <a:latin typeface="Avenir Roman" panose="02000503020000020003" pitchFamily="2" charset="0"/>
              </a:rPr>
              <a:t>n,p</a:t>
            </a:r>
            <a:r>
              <a:rPr lang="en-GB" dirty="0">
                <a:solidFill>
                  <a:srgbClr val="FF0000"/>
                </a:solidFill>
                <a:latin typeface="Avenir Roman" panose="02000503020000020003" pitchFamily="2" charset="0"/>
              </a:rPr>
              <a:t>) in He3!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3B3FC6-CEA1-D44D-8798-1EC22B5E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8F393-8C22-4707-B9B8-62FC7D423549}" type="slidenum">
              <a:rPr lang="it-IT" smtClean="0"/>
              <a:t>99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1491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34884</TotalTime>
  <Words>5784</Words>
  <Application>Microsoft Macintosh PowerPoint</Application>
  <PresentationFormat>Widescreen</PresentationFormat>
  <Paragraphs>1615</Paragraphs>
  <Slides>112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1" baseType="lpstr">
      <vt:lpstr>Arial</vt:lpstr>
      <vt:lpstr>Avenir Book</vt:lpstr>
      <vt:lpstr>Avenir Roman</vt:lpstr>
      <vt:lpstr>Calibri</vt:lpstr>
      <vt:lpstr>Calibri Light</vt:lpstr>
      <vt:lpstr>Cambria Math</vt:lpstr>
      <vt:lpstr>Helvetica</vt:lpstr>
      <vt:lpstr>Symbol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User</dc:creator>
  <cp:lastModifiedBy>Microsoft Office User</cp:lastModifiedBy>
  <cp:revision>1270</cp:revision>
  <cp:lastPrinted>2020-02-25T08:41:21Z</cp:lastPrinted>
  <dcterms:created xsi:type="dcterms:W3CDTF">2018-02-02T08:19:46Z</dcterms:created>
  <dcterms:modified xsi:type="dcterms:W3CDTF">2020-02-25T08:52:18Z</dcterms:modified>
</cp:coreProperties>
</file>