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</p:sldMasterIdLst>
  <p:notesMasterIdLst>
    <p:notesMasterId r:id="rId8"/>
  </p:notesMasterIdLst>
  <p:sldIdLst>
    <p:sldId id="410" r:id="rId3"/>
    <p:sldId id="1124" r:id="rId4"/>
    <p:sldId id="411" r:id="rId5"/>
    <p:sldId id="1125" r:id="rId6"/>
    <p:sldId id="1126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9FDB"/>
    <a:srgbClr val="76D6FF"/>
    <a:srgbClr val="D9D9D9"/>
    <a:srgbClr val="BFBFBF"/>
    <a:srgbClr val="0094CA"/>
    <a:srgbClr val="13A1DD"/>
    <a:srgbClr val="FFFFFF"/>
    <a:srgbClr val="13A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63" autoAdjust="0"/>
    <p:restoredTop sz="93243" autoAdjust="0"/>
  </p:normalViewPr>
  <p:slideViewPr>
    <p:cSldViewPr>
      <p:cViewPr varScale="1">
        <p:scale>
          <a:sx n="84" d="100"/>
          <a:sy n="84" d="100"/>
        </p:scale>
        <p:origin x="184" y="832"/>
      </p:cViewPr>
      <p:guideLst>
        <p:guide pos="3840"/>
        <p:guide orient="horz" pos="11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2020-02-07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13A0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name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D7AC81-318B-4D49-A602-9E30227C87EC}" type="datetime1">
              <a:rPr lang="en-GB" smtClean="0"/>
              <a:pPr/>
              <a:t>07/02/2020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407" y="260651"/>
            <a:ext cx="2208245" cy="8860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77A986-290F-D34E-872B-A89DF3BE59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9219135" y="260651"/>
            <a:ext cx="2972865" cy="131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4" y="1535116"/>
            <a:ext cx="5386917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4" y="2174878"/>
            <a:ext cx="5386917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4" y="1535116"/>
            <a:ext cx="5389033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4" y="2174878"/>
            <a:ext cx="5389033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2020-02-07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4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2020-02-07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16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2020-02-07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42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11" y="273052"/>
            <a:ext cx="4011084" cy="1162050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43" y="273401"/>
            <a:ext cx="6815668" cy="5853113"/>
          </a:xfrm>
        </p:spPr>
        <p:txBody>
          <a:bodyPr/>
          <a:lstStyle>
            <a:lvl1pPr>
              <a:defRPr sz="2216"/>
            </a:lvl1pPr>
            <a:lvl2pPr>
              <a:defRPr sz="1939"/>
            </a:lvl2pPr>
            <a:lvl3pPr>
              <a:defRPr sz="1661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11" y="1435104"/>
            <a:ext cx="4011084" cy="4691063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2020-02-07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30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3"/>
            <a:ext cx="7315200" cy="566738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216"/>
            </a:lvl1pPr>
            <a:lvl2pPr marL="315314" indent="0">
              <a:buNone/>
              <a:defRPr sz="1939"/>
            </a:lvl2pPr>
            <a:lvl3pPr marL="630630" indent="0">
              <a:buNone/>
              <a:defRPr sz="1661"/>
            </a:lvl3pPr>
            <a:lvl4pPr marL="945947" indent="0">
              <a:buNone/>
              <a:defRPr sz="1385"/>
            </a:lvl4pPr>
            <a:lvl5pPr marL="1261265" indent="0">
              <a:buNone/>
              <a:defRPr sz="1385"/>
            </a:lvl5pPr>
            <a:lvl6pPr marL="1576588" indent="0">
              <a:buNone/>
              <a:defRPr sz="1385"/>
            </a:lvl6pPr>
            <a:lvl7pPr marL="1891904" indent="0">
              <a:buNone/>
              <a:defRPr sz="1385"/>
            </a:lvl7pPr>
            <a:lvl8pPr marL="2207225" indent="0">
              <a:buNone/>
              <a:defRPr sz="1385"/>
            </a:lvl8pPr>
            <a:lvl9pPr marL="2522543" indent="0">
              <a:buNone/>
              <a:defRPr sz="1385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2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2020-02-07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22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2020-02-07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47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5036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5036"/>
            <a:ext cx="80264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2020-02-07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0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1349" y="301"/>
            <a:ext cx="7683499" cy="1441451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cxnSp>
        <p:nvCxnSpPr>
          <p:cNvPr id="3" name="Rak 7"/>
          <p:cNvCxnSpPr/>
          <p:nvPr userDrawn="1"/>
        </p:nvCxnSpPr>
        <p:spPr>
          <a:xfrm>
            <a:off x="-434760" y="1452400"/>
            <a:ext cx="12928527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3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D684BB-AC49-4844-95DA-6540E04D6D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81000"/>
            <a:ext cx="10972800" cy="4345166"/>
          </a:xfrm>
        </p:spPr>
        <p:txBody>
          <a:bodyPr lIns="90000"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011E48-F5AC-104B-BB7F-6322AAB1F2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E636088-FAD8-024C-A1D7-D74763A458C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448251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448251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E7D9470-03DC-FB43-B831-D8BEB339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51282D3D-8FD4-E041-9B14-07B58C6C3A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2852DFA2-0FC7-BC44-83D5-11A0ECDA59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 dirty="0"/>
              <a:t>Avoid text less than 16 points.</a:t>
            </a:r>
          </a:p>
          <a:p>
            <a:pPr lvl="0"/>
            <a:r>
              <a:rPr lang="en-US" noProof="0" dirty="0"/>
              <a:t>Always use Calibri font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/>
          <a:p>
            <a:fld id="{3C7D23FA-05C4-4CC1-B281-2F815585BC1C}" type="datetime1">
              <a:rPr lang="en-GB" noProof="0" smtClean="0"/>
              <a:t>07/02/2020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/>
          <a:p>
            <a:r>
              <a:rPr lang="en-GB" dirty="0"/>
              <a:t>© European Spallation Source ERIC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4988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1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76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1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0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22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88360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2020-02-07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3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7" y="4407120"/>
            <a:ext cx="10363200" cy="136207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7" y="2906723"/>
            <a:ext cx="10363200" cy="150018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5314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2pPr>
            <a:lvl3pPr marL="630630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594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126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7658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190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0722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22543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2020-02-07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5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2020-02-07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1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518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/>
              <a:t>Klicka här för att ändra format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07/02/2020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9" r:id="rId5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090" tIns="45549" rIns="91090" bIns="45549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090" tIns="45549" rIns="91090" bIns="45549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4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2020-02-07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748"/>
            <a:ext cx="3860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0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ctr" defTabSz="315314" rtl="0" eaLnBrk="1" latinLnBrk="0" hangingPunct="1">
        <a:spcBef>
          <a:spcPct val="0"/>
        </a:spcBef>
        <a:buNone/>
        <a:defRPr sz="30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484" indent="-236484" algn="l" defTabSz="315314" rtl="0" eaLnBrk="1" latinLnBrk="0" hangingPunct="1">
        <a:spcBef>
          <a:spcPct val="20000"/>
        </a:spcBef>
        <a:buFont typeface="Arial"/>
        <a:buChar char="•"/>
        <a:defRPr sz="2216" kern="1200">
          <a:solidFill>
            <a:schemeClr val="tx1"/>
          </a:solidFill>
          <a:latin typeface="+mn-lt"/>
          <a:ea typeface="+mn-ea"/>
          <a:cs typeface="+mn-cs"/>
        </a:defRPr>
      </a:lvl1pPr>
      <a:lvl2pPr marL="512390" indent="-197066" algn="l" defTabSz="315314" rtl="0" eaLnBrk="1" latinLnBrk="0" hangingPunct="1">
        <a:spcBef>
          <a:spcPct val="20000"/>
        </a:spcBef>
        <a:buFont typeface="Arial"/>
        <a:buChar char="–"/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788276" indent="-157655" algn="l" defTabSz="315314" rtl="0" eaLnBrk="1" latinLnBrk="0" hangingPunct="1">
        <a:spcBef>
          <a:spcPct val="20000"/>
        </a:spcBef>
        <a:buFont typeface="Arial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103609" indent="-157655" algn="l" defTabSz="315314" rtl="0" eaLnBrk="1" latinLnBrk="0" hangingPunct="1">
        <a:spcBef>
          <a:spcPct val="20000"/>
        </a:spcBef>
        <a:buFont typeface="Arial"/>
        <a:buChar char="–"/>
        <a:defRPr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18929" indent="-157655" algn="l" defTabSz="315314" rtl="0" eaLnBrk="1" latinLnBrk="0" hangingPunct="1">
        <a:spcBef>
          <a:spcPct val="20000"/>
        </a:spcBef>
        <a:buFont typeface="Arial"/>
        <a:buChar char="»"/>
        <a:defRPr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34244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49560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64882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80197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531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063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5947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126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76588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190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0722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22543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CE98-D5A2-0648-AD18-116338EAD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defTabSz="315314"/>
            <a:r>
              <a:rPr lang="en-GB" sz="4000" b="1" dirty="0">
                <a:solidFill>
                  <a:srgbClr val="FFFFFF"/>
                </a:solidFill>
              </a:rPr>
              <a:t>PROPOSAL: Instrument Electrical integration</a:t>
            </a:r>
            <a:br>
              <a:rPr lang="en-GB" b="1" dirty="0">
                <a:solidFill>
                  <a:srgbClr val="FFFFFF"/>
                </a:solidFill>
              </a:rPr>
            </a:b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7BB3A-0D99-9D43-ADAF-EC7E12B7F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315314"/>
            <a:endParaRPr lang="en-GB" sz="2400" b="1" dirty="0">
              <a:solidFill>
                <a:prstClr val="white"/>
              </a:solidFill>
            </a:endParaRPr>
          </a:p>
          <a:p>
            <a:pPr defTabSz="315314"/>
            <a:r>
              <a:rPr lang="sv-SE" sz="1800" dirty="0">
                <a:solidFill>
                  <a:srgbClr val="FFFFFF"/>
                </a:solidFill>
              </a:rPr>
              <a:t>Clara Lopez </a:t>
            </a:r>
          </a:p>
          <a:p>
            <a:pPr defTabSz="315314"/>
            <a:r>
              <a:rPr lang="en-US" sz="1800" dirty="0">
                <a:solidFill>
                  <a:srgbClr val="FFFFFF"/>
                </a:solidFill>
              </a:rPr>
              <a:t>Senior engineer- Integration engineer</a:t>
            </a:r>
            <a:endParaRPr lang="en-US" sz="1400" dirty="0">
              <a:solidFill>
                <a:prstClr val="white"/>
              </a:solidFill>
            </a:endParaRPr>
          </a:p>
          <a:p>
            <a:pPr defTabSz="315314"/>
            <a:r>
              <a:rPr lang="en-GB" sz="1400" dirty="0">
                <a:solidFill>
                  <a:srgbClr val="FFFFFF"/>
                </a:solidFill>
              </a:rPr>
              <a:t>European Spallation Source ERIC</a:t>
            </a:r>
          </a:p>
          <a:p>
            <a:pPr defTabSz="315314"/>
            <a:r>
              <a:rPr lang="en-GB" sz="1400" dirty="0">
                <a:solidFill>
                  <a:srgbClr val="FFFFFF"/>
                </a:solidFill>
              </a:rPr>
              <a:t>Date</a:t>
            </a:r>
            <a:endParaRPr lang="en-GB" sz="1200" dirty="0">
              <a:solidFill>
                <a:srgbClr val="FFFFFF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14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629806"/>
            <a:ext cx="7734064" cy="562074"/>
          </a:xfrm>
        </p:spPr>
        <p:txBody>
          <a:bodyPr/>
          <a:lstStyle/>
          <a:p>
            <a:r>
              <a:rPr lang="en-GB" dirty="0"/>
              <a:t>NSS - Technical Projects Group High Level Scope of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7820" y="5886273"/>
            <a:ext cx="2311400" cy="296664"/>
          </a:xfrm>
        </p:spPr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F8189F-A183-DE4B-A13A-A14F43123242}"/>
              </a:ext>
            </a:extLst>
          </p:cNvPr>
          <p:cNvSpPr txBox="1"/>
          <p:nvPr/>
        </p:nvSpPr>
        <p:spPr>
          <a:xfrm>
            <a:off x="9984423" y="1840588"/>
            <a:ext cx="937796" cy="43077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vert270" wrap="none" lIns="74295" tIns="37148" rIns="74295" bIns="37148" rtlCol="0" anchor="t">
            <a:normAutofit/>
          </a:bodyPr>
          <a:lstStyle>
            <a:defPPr>
              <a:defRPr lang="sv-SE"/>
            </a:defPPr>
            <a:lvl1pPr algn="ctr">
              <a:defRPr sz="2000"/>
            </a:lvl1pPr>
          </a:lstStyle>
          <a:p>
            <a:r>
              <a:rPr lang="en-GB" sz="1625"/>
              <a:t>Electrical Integration</a:t>
            </a:r>
            <a:endParaRPr lang="en-GB" sz="1625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AC2ADD5-4F6D-1B40-9E96-C4637A50DDFA}"/>
              </a:ext>
            </a:extLst>
          </p:cNvPr>
          <p:cNvCxnSpPr>
            <a:cxnSpLocks/>
          </p:cNvCxnSpPr>
          <p:nvPr/>
        </p:nvCxnSpPr>
        <p:spPr>
          <a:xfrm>
            <a:off x="8543360" y="1806651"/>
            <a:ext cx="0" cy="422522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49D7A7E-73B2-CA47-A1D4-2EEB1CCC8C17}"/>
              </a:ext>
            </a:extLst>
          </p:cNvPr>
          <p:cNvSpPr txBox="1"/>
          <p:nvPr/>
        </p:nvSpPr>
        <p:spPr>
          <a:xfrm>
            <a:off x="1363631" y="1850585"/>
            <a:ext cx="6942843" cy="4310794"/>
          </a:xfrm>
          <a:prstGeom prst="rect">
            <a:avLst/>
          </a:prstGeom>
          <a:solidFill>
            <a:srgbClr val="FFFF00">
              <a:alpha val="29000"/>
            </a:srgbClr>
          </a:solidFill>
          <a:ln>
            <a:solidFill>
              <a:schemeClr val="accent1"/>
            </a:solidFill>
          </a:ln>
        </p:spPr>
        <p:txBody>
          <a:bodyPr vert="vert270" wrap="none" lIns="74295" tIns="37148" rIns="74295" bIns="37148" rtlCol="0" anchor="t">
            <a:normAutofit/>
          </a:bodyPr>
          <a:lstStyle/>
          <a:p>
            <a:pPr algn="ctr"/>
            <a:r>
              <a:rPr lang="en-GB" sz="1463" dirty="0">
                <a:solidFill>
                  <a:srgbClr val="FF0000"/>
                </a:solidFill>
              </a:rPr>
              <a:t>NSS Electrical Integration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099430-AEC6-964F-8213-E47FDD4683FD}"/>
              </a:ext>
            </a:extLst>
          </p:cNvPr>
          <p:cNvSpPr txBox="1"/>
          <p:nvPr/>
        </p:nvSpPr>
        <p:spPr>
          <a:xfrm>
            <a:off x="8786006" y="2118617"/>
            <a:ext cx="742950" cy="980386"/>
          </a:xfrm>
          <a:prstGeom prst="rect">
            <a:avLst/>
          </a:prstGeom>
        </p:spPr>
        <p:txBody>
          <a:bodyPr vert="horz" wrap="none" lIns="74295" tIns="37148" rIns="74295" bIns="37148" rtlCol="0" anchor="t">
            <a:normAutofit/>
          </a:bodyPr>
          <a:lstStyle/>
          <a:p>
            <a:pPr algn="l"/>
            <a:r>
              <a:rPr lang="en-GB" sz="853" dirty="0"/>
              <a:t>Load list</a:t>
            </a:r>
          </a:p>
          <a:p>
            <a:pPr algn="l"/>
            <a:r>
              <a:rPr lang="en-GB" sz="853" dirty="0"/>
              <a:t>Cable list</a:t>
            </a:r>
          </a:p>
          <a:p>
            <a:pPr algn="l"/>
            <a:r>
              <a:rPr lang="en-GB" sz="853" dirty="0"/>
              <a:t>Cable containments </a:t>
            </a:r>
          </a:p>
          <a:p>
            <a:pPr algn="l"/>
            <a:r>
              <a:rPr lang="en-GB" sz="853" dirty="0"/>
              <a:t>E3D</a:t>
            </a:r>
          </a:p>
          <a:p>
            <a:pPr algn="l"/>
            <a:r>
              <a:rPr lang="en-GB" sz="853" dirty="0"/>
              <a:t>Cabinet location</a:t>
            </a:r>
          </a:p>
          <a:p>
            <a:pPr algn="l"/>
            <a:r>
              <a:rPr lang="en-GB" sz="853" dirty="0"/>
              <a:t>Grounding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D82B62B-DCF0-BB40-A97C-A2DF37B4D0A5}"/>
              </a:ext>
            </a:extLst>
          </p:cNvPr>
          <p:cNvSpPr txBox="1"/>
          <p:nvPr/>
        </p:nvSpPr>
        <p:spPr>
          <a:xfrm>
            <a:off x="4106780" y="1881636"/>
            <a:ext cx="912537" cy="286497"/>
          </a:xfrm>
          <a:prstGeom prst="rect">
            <a:avLst/>
          </a:prstGeom>
        </p:spPr>
        <p:txBody>
          <a:bodyPr vert="horz" wrap="none" lIns="74295" tIns="37148" rIns="74295" bIns="37148" rtlCol="0" anchor="t">
            <a:noAutofit/>
          </a:bodyPr>
          <a:lstStyle/>
          <a:p>
            <a:pPr algn="ctr"/>
            <a:r>
              <a:rPr lang="en-GB" sz="1950" b="1" dirty="0"/>
              <a:t>NSS - Technical Projects Group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1F9D430-BE91-7041-B2AD-4852019AE321}"/>
              </a:ext>
            </a:extLst>
          </p:cNvPr>
          <p:cNvSpPr txBox="1"/>
          <p:nvPr/>
        </p:nvSpPr>
        <p:spPr>
          <a:xfrm>
            <a:off x="8782996" y="3276653"/>
            <a:ext cx="909291" cy="3380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none" lIns="74295" tIns="37148" rIns="74295" bIns="37148" rtlCol="0" anchor="t">
            <a:normAutofit fontScale="92500" lnSpcReduction="10000"/>
          </a:bodyPr>
          <a:lstStyle/>
          <a:p>
            <a:pPr algn="ctr"/>
            <a:r>
              <a:rPr lang="en-GB" sz="975" dirty="0">
                <a:solidFill>
                  <a:srgbClr val="FF0000"/>
                </a:solidFill>
              </a:rPr>
              <a:t>Electrical Design </a:t>
            </a:r>
          </a:p>
          <a:p>
            <a:pPr algn="ctr"/>
            <a:r>
              <a:rPr lang="en-GB" sz="975" dirty="0">
                <a:solidFill>
                  <a:srgbClr val="FF0000"/>
                </a:solidFill>
              </a:rPr>
              <a:t>in E-Plan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98CEB4EB-A604-6242-B721-0A981F112CE2}"/>
              </a:ext>
            </a:extLst>
          </p:cNvPr>
          <p:cNvSpPr txBox="1"/>
          <p:nvPr/>
        </p:nvSpPr>
        <p:spPr>
          <a:xfrm>
            <a:off x="8665963" y="4631716"/>
            <a:ext cx="958970" cy="1528131"/>
          </a:xfrm>
          <a:prstGeom prst="rect">
            <a:avLst/>
          </a:prstGeom>
        </p:spPr>
        <p:txBody>
          <a:bodyPr vert="horz" wrap="none" lIns="74295" tIns="37148" rIns="74295" bIns="37148" rtlCol="0" anchor="t">
            <a:normAutofit/>
          </a:bodyPr>
          <a:lstStyle/>
          <a:p>
            <a:pPr algn="l"/>
            <a:r>
              <a:rPr lang="en-GB" sz="894" dirty="0"/>
              <a:t>Rack distribution</a:t>
            </a:r>
          </a:p>
          <a:p>
            <a:pPr algn="l"/>
            <a:r>
              <a:rPr lang="en-GB" sz="894" dirty="0"/>
              <a:t>P&amp;ID</a:t>
            </a:r>
          </a:p>
          <a:p>
            <a:pPr algn="l"/>
            <a:r>
              <a:rPr lang="en-GB" sz="894" dirty="0"/>
              <a:t>Power needs</a:t>
            </a:r>
          </a:p>
          <a:p>
            <a:pPr algn="l"/>
            <a:r>
              <a:rPr lang="en-GB" sz="894" dirty="0"/>
              <a:t>(lights, cave, </a:t>
            </a:r>
          </a:p>
          <a:p>
            <a:pPr algn="l"/>
            <a:r>
              <a:rPr lang="en-GB" sz="894" dirty="0"/>
              <a:t>crane,  hutch, </a:t>
            </a:r>
          </a:p>
          <a:p>
            <a:pPr algn="l"/>
            <a:r>
              <a:rPr lang="en-GB" sz="894" dirty="0"/>
              <a:t>HVAC, etc)</a:t>
            </a:r>
          </a:p>
          <a:p>
            <a:pPr algn="l"/>
            <a:r>
              <a:rPr lang="en-GB" sz="894" dirty="0"/>
              <a:t>Electrical installation</a:t>
            </a:r>
          </a:p>
          <a:p>
            <a:pPr algn="l"/>
            <a:r>
              <a:rPr lang="en-GB" sz="894" dirty="0"/>
              <a:t>needs in bunker</a:t>
            </a:r>
          </a:p>
        </p:txBody>
      </p:sp>
      <p:sp>
        <p:nvSpPr>
          <p:cNvPr id="56" name="Left-Right Arrow 55">
            <a:extLst>
              <a:ext uri="{FF2B5EF4-FFF2-40B4-BE49-F238E27FC236}">
                <a16:creationId xmlns:a16="http://schemas.microsoft.com/office/drawing/2014/main" id="{D4D89DED-9C16-5F40-B2D6-E9792723FE7B}"/>
              </a:ext>
            </a:extLst>
          </p:cNvPr>
          <p:cNvSpPr/>
          <p:nvPr/>
        </p:nvSpPr>
        <p:spPr>
          <a:xfrm>
            <a:off x="8299817" y="3759764"/>
            <a:ext cx="1677874" cy="49243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6" name="Rectangle 5"/>
          <p:cNvSpPr/>
          <p:nvPr/>
        </p:nvSpPr>
        <p:spPr>
          <a:xfrm>
            <a:off x="1671773" y="2255447"/>
            <a:ext cx="1580400" cy="63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Finalise NSS Grounding/</a:t>
            </a:r>
            <a:r>
              <a:rPr lang="en-US" sz="1200" dirty="0" err="1"/>
              <a:t>Earthing</a:t>
            </a:r>
            <a:r>
              <a:rPr lang="en-US" sz="1200" dirty="0"/>
              <a:t> Strategy</a:t>
            </a:r>
            <a:endParaRPr lang="en-GB" sz="1200" dirty="0"/>
          </a:p>
        </p:txBody>
      </p:sp>
      <p:sp>
        <p:nvSpPr>
          <p:cNvPr id="16" name="Rectangle 15"/>
          <p:cNvSpPr/>
          <p:nvPr/>
        </p:nvSpPr>
        <p:spPr>
          <a:xfrm>
            <a:off x="1697974" y="3017495"/>
            <a:ext cx="1580400" cy="63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NSS Instrument Mains Power Design. E buildings</a:t>
            </a:r>
            <a:endParaRPr lang="en-GB" sz="1200" dirty="0"/>
          </a:p>
        </p:txBody>
      </p:sp>
      <p:sp>
        <p:nvSpPr>
          <p:cNvPr id="17" name="Rectangle 16"/>
          <p:cNvSpPr/>
          <p:nvPr/>
        </p:nvSpPr>
        <p:spPr>
          <a:xfrm>
            <a:off x="1697974" y="3775213"/>
            <a:ext cx="1579806" cy="63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NSS Instrument Mains Power Containment Aveva 3d. </a:t>
            </a:r>
            <a:endParaRPr lang="en-GB" sz="1200" dirty="0"/>
          </a:p>
        </p:txBody>
      </p:sp>
      <p:sp>
        <p:nvSpPr>
          <p:cNvPr id="18" name="Rectangle 17"/>
          <p:cNvSpPr/>
          <p:nvPr/>
        </p:nvSpPr>
        <p:spPr>
          <a:xfrm>
            <a:off x="5124790" y="3948638"/>
            <a:ext cx="1964863" cy="1033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NSS Instrument Mains Power Installation and commissioning.</a:t>
            </a:r>
            <a:endParaRPr lang="en-GB" sz="1200" dirty="0"/>
          </a:p>
        </p:txBody>
      </p:sp>
      <p:sp>
        <p:nvSpPr>
          <p:cNvPr id="19" name="Rectangle 18"/>
          <p:cNvSpPr/>
          <p:nvPr/>
        </p:nvSpPr>
        <p:spPr>
          <a:xfrm>
            <a:off x="1697974" y="4532931"/>
            <a:ext cx="1580400" cy="63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NSS Instrument Mains Power design </a:t>
            </a:r>
            <a:r>
              <a:rPr lang="en-US" sz="1200" dirty="0" err="1"/>
              <a:t>Eplan</a:t>
            </a:r>
            <a:endParaRPr lang="en-GB" sz="1200" dirty="0"/>
          </a:p>
        </p:txBody>
      </p:sp>
      <p:sp>
        <p:nvSpPr>
          <p:cNvPr id="20" name="Rectangle 19"/>
          <p:cNvSpPr/>
          <p:nvPr/>
        </p:nvSpPr>
        <p:spPr>
          <a:xfrm>
            <a:off x="3430774" y="3017495"/>
            <a:ext cx="1580400" cy="63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NSS Instrument Mains Power Design. D buildings</a:t>
            </a:r>
            <a:endParaRPr lang="en-GB" sz="1200" dirty="0"/>
          </a:p>
        </p:txBody>
      </p:sp>
      <p:sp>
        <p:nvSpPr>
          <p:cNvPr id="21" name="Rectangle 20"/>
          <p:cNvSpPr/>
          <p:nvPr/>
        </p:nvSpPr>
        <p:spPr>
          <a:xfrm>
            <a:off x="5163574" y="3017495"/>
            <a:ext cx="1580400" cy="63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NSS Instrument Mains Power Design. Bunker areas</a:t>
            </a:r>
            <a:endParaRPr lang="en-GB" sz="1200" dirty="0"/>
          </a:p>
        </p:txBody>
      </p:sp>
      <p:sp>
        <p:nvSpPr>
          <p:cNvPr id="22" name="Rectangle 21"/>
          <p:cNvSpPr/>
          <p:nvPr/>
        </p:nvSpPr>
        <p:spPr>
          <a:xfrm>
            <a:off x="3441915" y="2270896"/>
            <a:ext cx="1580400" cy="63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Agree NSS Grounding/</a:t>
            </a:r>
            <a:r>
              <a:rPr lang="en-US" sz="1200" dirty="0" err="1"/>
              <a:t>Earthing</a:t>
            </a:r>
            <a:r>
              <a:rPr lang="en-US" sz="1200" dirty="0"/>
              <a:t> Zones</a:t>
            </a:r>
            <a:endParaRPr lang="en-GB" sz="1200" dirty="0"/>
          </a:p>
        </p:txBody>
      </p:sp>
      <p:sp>
        <p:nvSpPr>
          <p:cNvPr id="23" name="Rectangle 22"/>
          <p:cNvSpPr/>
          <p:nvPr/>
        </p:nvSpPr>
        <p:spPr>
          <a:xfrm>
            <a:off x="5163574" y="2270896"/>
            <a:ext cx="1580400" cy="63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Finalise Grounding/</a:t>
            </a:r>
            <a:r>
              <a:rPr lang="en-US" sz="1200" dirty="0" err="1"/>
              <a:t>Earthing</a:t>
            </a:r>
            <a:r>
              <a:rPr lang="en-US" sz="1200" dirty="0"/>
              <a:t> Documentation</a:t>
            </a:r>
            <a:endParaRPr lang="en-GB" sz="1200" dirty="0"/>
          </a:p>
        </p:txBody>
      </p:sp>
      <p:sp>
        <p:nvSpPr>
          <p:cNvPr id="35" name="Rectangle 34"/>
          <p:cNvSpPr/>
          <p:nvPr/>
        </p:nvSpPr>
        <p:spPr>
          <a:xfrm>
            <a:off x="4043693" y="5873829"/>
            <a:ext cx="1393466" cy="92625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CF</a:t>
            </a:r>
          </a:p>
          <a:p>
            <a:pPr algn="ctr"/>
            <a:r>
              <a:rPr lang="en-US" sz="1200" dirty="0"/>
              <a:t>Fire systems</a:t>
            </a:r>
            <a:endParaRPr lang="en-GB" sz="1200" dirty="0"/>
          </a:p>
          <a:p>
            <a:pPr algn="ctr"/>
            <a:r>
              <a:rPr lang="en-US" sz="1200" dirty="0"/>
              <a:t>Security systems</a:t>
            </a:r>
          </a:p>
          <a:p>
            <a:pPr algn="ctr"/>
            <a:r>
              <a:rPr lang="en-US" sz="1200" dirty="0"/>
              <a:t>HVAC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528630" y="5873829"/>
            <a:ext cx="1205966" cy="92625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ESH &amp; Q</a:t>
            </a:r>
          </a:p>
          <a:p>
            <a:pPr algn="ctr"/>
            <a:r>
              <a:rPr lang="en-US" sz="1200" dirty="0"/>
              <a:t>Electrical Safety</a:t>
            </a:r>
          </a:p>
          <a:p>
            <a:pPr algn="ctr"/>
            <a:r>
              <a:rPr lang="en-US" sz="1200" dirty="0"/>
              <a:t>CE Marking</a:t>
            </a:r>
          </a:p>
          <a:p>
            <a:pPr algn="ctr"/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6866577" y="5873828"/>
            <a:ext cx="1185975" cy="92625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EIS</a:t>
            </a:r>
          </a:p>
          <a:p>
            <a:pPr algn="ctr"/>
            <a:r>
              <a:rPr lang="en-US" sz="1200" dirty="0"/>
              <a:t>Drawing standardisation</a:t>
            </a:r>
          </a:p>
          <a:p>
            <a:pPr algn="ctr"/>
            <a:r>
              <a:rPr lang="en-US" sz="1200" dirty="0"/>
              <a:t>HW standardisation</a:t>
            </a:r>
          </a:p>
        </p:txBody>
      </p:sp>
      <p:sp>
        <p:nvSpPr>
          <p:cNvPr id="8" name="Bent Arrow 7"/>
          <p:cNvSpPr/>
          <p:nvPr/>
        </p:nvSpPr>
        <p:spPr>
          <a:xfrm rot="5400000">
            <a:off x="6955511" y="5191789"/>
            <a:ext cx="680330" cy="637017"/>
          </a:xfrm>
          <a:prstGeom prst="ben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Bent Arrow 37"/>
          <p:cNvSpPr/>
          <p:nvPr/>
        </p:nvSpPr>
        <p:spPr>
          <a:xfrm rot="5400000" flipV="1">
            <a:off x="4546420" y="5198660"/>
            <a:ext cx="680330" cy="647075"/>
          </a:xfrm>
          <a:prstGeom prst="ben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3462" y="5025066"/>
            <a:ext cx="1659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Cross Division</a:t>
            </a:r>
            <a:endParaRPr lang="en-GB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5974568" y="5425177"/>
            <a:ext cx="352950" cy="440727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1697380" y="5290649"/>
            <a:ext cx="1580400" cy="63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NSS Instrument Mains Power Documentation.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16271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B2A716FD-25B1-FB48-B49B-A303473307F7}"/>
              </a:ext>
            </a:extLst>
          </p:cNvPr>
          <p:cNvSpPr/>
          <p:nvPr/>
        </p:nvSpPr>
        <p:spPr>
          <a:xfrm>
            <a:off x="198214" y="1469147"/>
            <a:ext cx="3161482" cy="52248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Electrical engineering on Instruments projects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53624" y="6453336"/>
            <a:ext cx="2844800" cy="365125"/>
          </a:xfrm>
        </p:spPr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Organisational structure &amp; Interfaces (Electrical design phase),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E4BDD0-888B-5D4F-954B-2E22D1884723}"/>
              </a:ext>
            </a:extLst>
          </p:cNvPr>
          <p:cNvSpPr txBox="1"/>
          <p:nvPr/>
        </p:nvSpPr>
        <p:spPr>
          <a:xfrm>
            <a:off x="11494254" y="1925160"/>
            <a:ext cx="541186" cy="43978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vert270" wrap="none" lIns="91440" tIns="45720" rIns="91440" bIns="45720" rtlCol="0" anchor="t">
            <a:normAutofit/>
          </a:bodyPr>
          <a:lstStyle/>
          <a:p>
            <a:pPr algn="ctr"/>
            <a:r>
              <a:rPr lang="en-GB" sz="2000" dirty="0"/>
              <a:t>Lead  Instrument Engineer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F8189F-A183-DE4B-A13A-A14F43123242}"/>
              </a:ext>
            </a:extLst>
          </p:cNvPr>
          <p:cNvSpPr txBox="1"/>
          <p:nvPr/>
        </p:nvSpPr>
        <p:spPr>
          <a:xfrm>
            <a:off x="4872582" y="1461544"/>
            <a:ext cx="7202200" cy="5301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vert270" wrap="none" lIns="91440" tIns="45720" rIns="91440" bIns="45720" rtlCol="0" anchor="t">
            <a:normAutofit/>
          </a:bodyPr>
          <a:lstStyle>
            <a:defPPr>
              <a:defRPr lang="sv-SE"/>
            </a:defPPr>
            <a:lvl1pPr algn="ctr">
              <a:defRPr sz="2000"/>
            </a:lvl1pPr>
          </a:lstStyle>
          <a:p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AC2ADD5-4F6D-1B40-9E96-C4637A50DDFA}"/>
              </a:ext>
            </a:extLst>
          </p:cNvPr>
          <p:cNvCxnSpPr>
            <a:cxnSpLocks/>
          </p:cNvCxnSpPr>
          <p:nvPr/>
        </p:nvCxnSpPr>
        <p:spPr>
          <a:xfrm>
            <a:off x="3431704" y="1475240"/>
            <a:ext cx="0" cy="5200273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49D7A7E-73B2-CA47-A1D4-2EEB1CCC8C17}"/>
              </a:ext>
            </a:extLst>
          </p:cNvPr>
          <p:cNvSpPr txBox="1"/>
          <p:nvPr/>
        </p:nvSpPr>
        <p:spPr>
          <a:xfrm>
            <a:off x="476840" y="2488447"/>
            <a:ext cx="699021" cy="364440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vert="vert270" wrap="none" lIns="91440" tIns="45720" rIns="91440" bIns="45720" rtlCol="0" anchor="t">
            <a:normAutofit lnSpcReduction="10000"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NSS Electrical 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Engineer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099430-AEC6-964F-8213-E47FDD4683FD}"/>
              </a:ext>
            </a:extLst>
          </p:cNvPr>
          <p:cNvSpPr txBox="1"/>
          <p:nvPr/>
        </p:nvSpPr>
        <p:spPr>
          <a:xfrm>
            <a:off x="3524145" y="1469337"/>
            <a:ext cx="914400" cy="1206629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l"/>
            <a:r>
              <a:rPr lang="en-GB" sz="1050" dirty="0"/>
              <a:t>Load list</a:t>
            </a:r>
          </a:p>
          <a:p>
            <a:pPr algn="l"/>
            <a:r>
              <a:rPr lang="en-GB" sz="1050" dirty="0"/>
              <a:t>Cable list</a:t>
            </a:r>
          </a:p>
          <a:p>
            <a:pPr algn="l"/>
            <a:r>
              <a:rPr lang="en-GB" sz="1050" dirty="0"/>
              <a:t>Cable containments </a:t>
            </a:r>
          </a:p>
          <a:p>
            <a:pPr algn="l"/>
            <a:r>
              <a:rPr lang="en-GB" sz="1050" dirty="0"/>
              <a:t>E3D</a:t>
            </a:r>
          </a:p>
          <a:p>
            <a:pPr algn="l"/>
            <a:r>
              <a:rPr lang="en-GB" sz="1050" dirty="0"/>
              <a:t>Cabinet location</a:t>
            </a:r>
          </a:p>
          <a:p>
            <a:pPr algn="l"/>
            <a:r>
              <a:rPr lang="en-GB" sz="1050" dirty="0"/>
              <a:t>Grounding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70ED608-5617-7242-A56F-CC9EFAA49306}"/>
              </a:ext>
            </a:extLst>
          </p:cNvPr>
          <p:cNvSpPr txBox="1"/>
          <p:nvPr/>
        </p:nvSpPr>
        <p:spPr>
          <a:xfrm>
            <a:off x="274970" y="1978815"/>
            <a:ext cx="1295213" cy="27105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wrap="none" lIns="91440" tIns="45720" rIns="91440" bIns="45720" rtlCol="0" anchor="t">
            <a:normAutofit lnSpcReduction="10000"/>
          </a:bodyPr>
          <a:lstStyle/>
          <a:p>
            <a:pPr algn="ctr"/>
            <a:r>
              <a:rPr lang="en-GB" sz="1200" b="1" dirty="0">
                <a:solidFill>
                  <a:srgbClr val="1E9FDB"/>
                </a:solidFill>
              </a:rPr>
              <a:t>Grounding Zones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1F9D430-BE91-7041-B2AD-4852019AE321}"/>
              </a:ext>
            </a:extLst>
          </p:cNvPr>
          <p:cNvSpPr txBox="1"/>
          <p:nvPr/>
        </p:nvSpPr>
        <p:spPr>
          <a:xfrm>
            <a:off x="3592580" y="2543502"/>
            <a:ext cx="1119127" cy="41604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none" lIns="91440" tIns="45720" rIns="91440" bIns="45720" rtlCol="0" anchor="t">
            <a:normAutofit fontScale="92500" lnSpcReduction="10000"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</a:rPr>
              <a:t>Electrical Design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</a:rPr>
              <a:t>in E-Plan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98CEB4EB-A604-6242-B721-0A981F112CE2}"/>
              </a:ext>
            </a:extLst>
          </p:cNvPr>
          <p:cNvSpPr txBox="1"/>
          <p:nvPr/>
        </p:nvSpPr>
        <p:spPr>
          <a:xfrm>
            <a:off x="3512053" y="5244586"/>
            <a:ext cx="1180271" cy="1451243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l"/>
            <a:r>
              <a:rPr lang="en-GB" sz="1100" dirty="0"/>
              <a:t>Rack distribution</a:t>
            </a:r>
          </a:p>
          <a:p>
            <a:pPr algn="l"/>
            <a:r>
              <a:rPr lang="en-GB" sz="1100" dirty="0"/>
              <a:t>P&amp;ID</a:t>
            </a:r>
          </a:p>
          <a:p>
            <a:pPr algn="l"/>
            <a:r>
              <a:rPr lang="en-GB" sz="1100" dirty="0"/>
              <a:t>Power needs</a:t>
            </a:r>
          </a:p>
          <a:p>
            <a:pPr algn="l"/>
            <a:r>
              <a:rPr lang="en-GB" sz="1100" dirty="0"/>
              <a:t>(lights, cave, </a:t>
            </a:r>
          </a:p>
          <a:p>
            <a:pPr algn="l"/>
            <a:r>
              <a:rPr lang="en-GB" sz="1100" dirty="0"/>
              <a:t>crane,  hutch, </a:t>
            </a:r>
          </a:p>
          <a:p>
            <a:pPr algn="l"/>
            <a:r>
              <a:rPr lang="en-GB" sz="1100" dirty="0"/>
              <a:t>HVAC, etc)</a:t>
            </a:r>
          </a:p>
          <a:p>
            <a:pPr algn="l"/>
            <a:r>
              <a:rPr lang="en-GB" sz="1100" dirty="0"/>
              <a:t>Electrical installation</a:t>
            </a:r>
          </a:p>
          <a:p>
            <a:pPr algn="l"/>
            <a:r>
              <a:rPr lang="en-GB" sz="1100" dirty="0"/>
              <a:t>needs in bunker</a:t>
            </a:r>
          </a:p>
        </p:txBody>
      </p:sp>
      <p:sp>
        <p:nvSpPr>
          <p:cNvPr id="56" name="Left-Right Arrow 55">
            <a:extLst>
              <a:ext uri="{FF2B5EF4-FFF2-40B4-BE49-F238E27FC236}">
                <a16:creationId xmlns:a16="http://schemas.microsoft.com/office/drawing/2014/main" id="{D4D89DED-9C16-5F40-B2D6-E9792723FE7B}"/>
              </a:ext>
            </a:extLst>
          </p:cNvPr>
          <p:cNvSpPr/>
          <p:nvPr/>
        </p:nvSpPr>
        <p:spPr>
          <a:xfrm>
            <a:off x="1192395" y="4032596"/>
            <a:ext cx="479110" cy="33255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Left Bracket 38">
            <a:extLst>
              <a:ext uri="{FF2B5EF4-FFF2-40B4-BE49-F238E27FC236}">
                <a16:creationId xmlns:a16="http://schemas.microsoft.com/office/drawing/2014/main" id="{05DC24F8-A923-6C4D-A2F9-14E3C1FBFF5F}"/>
              </a:ext>
            </a:extLst>
          </p:cNvPr>
          <p:cNvSpPr/>
          <p:nvPr/>
        </p:nvSpPr>
        <p:spPr>
          <a:xfrm>
            <a:off x="1854986" y="1874925"/>
            <a:ext cx="167621" cy="463346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875B1CC0-5C3D-1F4E-A89C-94BA3C388E29}"/>
              </a:ext>
            </a:extLst>
          </p:cNvPr>
          <p:cNvGrpSpPr/>
          <p:nvPr/>
        </p:nvGrpSpPr>
        <p:grpSpPr>
          <a:xfrm>
            <a:off x="1932917" y="1983499"/>
            <a:ext cx="1318874" cy="4433911"/>
            <a:chOff x="1932917" y="1983499"/>
            <a:chExt cx="1318874" cy="4433911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0D48D019-98CB-B84D-A072-90FEFFF6FDDA}"/>
                </a:ext>
              </a:extLst>
            </p:cNvPr>
            <p:cNvSpPr txBox="1"/>
            <p:nvPr/>
          </p:nvSpPr>
          <p:spPr>
            <a:xfrm>
              <a:off x="1948815" y="1983499"/>
              <a:ext cx="1296144" cy="423781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/>
            <a:p>
              <a:pPr algn="ctr"/>
              <a:r>
                <a:rPr lang="en-GB" sz="1200" dirty="0"/>
                <a:t>Motion Control </a:t>
              </a:r>
            </a:p>
            <a:p>
              <a:pPr algn="ctr"/>
              <a:r>
                <a:rPr lang="en-GB" sz="1200" dirty="0"/>
                <a:t>Design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2E67AB5-AA74-1E4F-91F7-F76861254B28}"/>
                </a:ext>
              </a:extLst>
            </p:cNvPr>
            <p:cNvSpPr txBox="1"/>
            <p:nvPr/>
          </p:nvSpPr>
          <p:spPr>
            <a:xfrm>
              <a:off x="1955647" y="2600249"/>
              <a:ext cx="1296144" cy="436915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>
              <a:defPPr>
                <a:defRPr lang="sv-SE"/>
              </a:defPPr>
              <a:lvl1pPr algn="ctr">
                <a:defRPr sz="1200"/>
              </a:lvl1pPr>
            </a:lstStyle>
            <a:p>
              <a:r>
                <a:rPr lang="en-GB" dirty="0"/>
                <a:t>Chopper Control </a:t>
              </a:r>
            </a:p>
            <a:p>
              <a:r>
                <a:rPr lang="en-GB" dirty="0"/>
                <a:t>Design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60710E70-B251-1941-9335-2C975DA7C6B4}"/>
                </a:ext>
              </a:extLst>
            </p:cNvPr>
            <p:cNvSpPr txBox="1"/>
            <p:nvPr/>
          </p:nvSpPr>
          <p:spPr>
            <a:xfrm>
              <a:off x="1946164" y="3243499"/>
              <a:ext cx="1296144" cy="427497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>
              <a:defPPr>
                <a:defRPr lang="sv-SE"/>
              </a:defPPr>
              <a:lvl1pPr algn="ctr">
                <a:defRPr sz="1200"/>
              </a:lvl1pPr>
            </a:lstStyle>
            <a:p>
              <a:r>
                <a:rPr lang="en-GB" dirty="0"/>
                <a:t>Detector Control </a:t>
              </a:r>
            </a:p>
            <a:p>
              <a:r>
                <a:rPr lang="en-GB" dirty="0"/>
                <a:t>Design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7DFD500A-D85F-8248-94D0-4703EF3D8976}"/>
                </a:ext>
              </a:extLst>
            </p:cNvPr>
            <p:cNvSpPr txBox="1"/>
            <p:nvPr/>
          </p:nvSpPr>
          <p:spPr>
            <a:xfrm>
              <a:off x="1948815" y="3871978"/>
              <a:ext cx="1296144" cy="432180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>
              <a:defPPr>
                <a:defRPr lang="sv-SE"/>
              </a:defPPr>
              <a:lvl1pPr algn="ctr">
                <a:defRPr sz="1200"/>
              </a:lvl1pPr>
            </a:lstStyle>
            <a:p>
              <a:r>
                <a:rPr lang="en-GB" dirty="0"/>
                <a:t>Sample environment</a:t>
              </a:r>
            </a:p>
            <a:p>
              <a:r>
                <a:rPr lang="en-GB" dirty="0"/>
                <a:t>Control Design</a:t>
              </a:r>
            </a:p>
          </p:txBody>
        </p: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D8E03137-CFCB-DC4D-A99B-2A62B8A8631B}"/>
                </a:ext>
              </a:extLst>
            </p:cNvPr>
            <p:cNvCxnSpPr>
              <a:cxnSpLocks/>
            </p:cNvCxnSpPr>
            <p:nvPr/>
          </p:nvCxnSpPr>
          <p:spPr>
            <a:xfrm>
              <a:off x="2598514" y="2407280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4324D44-D99D-234B-A915-0C10E29F1BC0}"/>
                </a:ext>
              </a:extLst>
            </p:cNvPr>
            <p:cNvCxnSpPr>
              <a:cxnSpLocks/>
            </p:cNvCxnSpPr>
            <p:nvPr/>
          </p:nvCxnSpPr>
          <p:spPr>
            <a:xfrm>
              <a:off x="2598514" y="3050577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5710EE97-12F6-7B40-A6DF-52E07CD25343}"/>
                </a:ext>
              </a:extLst>
            </p:cNvPr>
            <p:cNvCxnSpPr>
              <a:cxnSpLocks/>
            </p:cNvCxnSpPr>
            <p:nvPr/>
          </p:nvCxnSpPr>
          <p:spPr>
            <a:xfrm>
              <a:off x="2598514" y="3679593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9A1F7897-4B68-B449-BE0E-EA1C6B7F63F9}"/>
                </a:ext>
              </a:extLst>
            </p:cNvPr>
            <p:cNvCxnSpPr>
              <a:cxnSpLocks/>
            </p:cNvCxnSpPr>
            <p:nvPr/>
          </p:nvCxnSpPr>
          <p:spPr>
            <a:xfrm>
              <a:off x="2601036" y="4304158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F6EEEFFE-D80B-6944-A880-F77E9D79DE7A}"/>
                </a:ext>
              </a:extLst>
            </p:cNvPr>
            <p:cNvCxnSpPr>
              <a:cxnSpLocks/>
            </p:cNvCxnSpPr>
            <p:nvPr/>
          </p:nvCxnSpPr>
          <p:spPr>
            <a:xfrm>
              <a:off x="2598514" y="4870543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94610AD8-67F4-3140-971B-1703F2E7042C}"/>
                </a:ext>
              </a:extLst>
            </p:cNvPr>
            <p:cNvSpPr txBox="1"/>
            <p:nvPr/>
          </p:nvSpPr>
          <p:spPr>
            <a:xfrm>
              <a:off x="1946164" y="4500757"/>
              <a:ext cx="1296144" cy="369786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/>
            </a:bodyPr>
            <a:lstStyle>
              <a:defPPr>
                <a:defRPr lang="sv-SE"/>
              </a:defPPr>
              <a:lvl1pPr algn="ctr">
                <a:defRPr sz="1200"/>
              </a:lvl1pPr>
            </a:lstStyle>
            <a:p>
              <a:r>
                <a:rPr lang="en-GB" dirty="0"/>
                <a:t>Vacuum group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B3FC7212-07C3-2A46-B3E5-74520EF9796A}"/>
                </a:ext>
              </a:extLst>
            </p:cNvPr>
            <p:cNvSpPr txBox="1"/>
            <p:nvPr/>
          </p:nvSpPr>
          <p:spPr>
            <a:xfrm>
              <a:off x="1932917" y="5063653"/>
              <a:ext cx="1296144" cy="369786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/>
            </a:bodyPr>
            <a:lstStyle>
              <a:defPPr>
                <a:defRPr lang="sv-SE"/>
              </a:defPPr>
              <a:lvl1pPr algn="ctr">
                <a:defRPr sz="1200"/>
              </a:lvl1pPr>
            </a:lstStyle>
            <a:p>
              <a:r>
                <a:rPr lang="en-GB" dirty="0"/>
                <a:t>PSS</a:t>
              </a:r>
            </a:p>
          </p:txBody>
        </p: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970470B0-ACD0-9C42-B8B3-715F036DB118}"/>
                </a:ext>
              </a:extLst>
            </p:cNvPr>
            <p:cNvCxnSpPr>
              <a:cxnSpLocks/>
            </p:cNvCxnSpPr>
            <p:nvPr/>
          </p:nvCxnSpPr>
          <p:spPr>
            <a:xfrm>
              <a:off x="2588047" y="5408540"/>
              <a:ext cx="0" cy="649944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CFCA0FC7-A2E2-C34E-8AEB-39162D6FD6A8}"/>
                </a:ext>
              </a:extLst>
            </p:cNvPr>
            <p:cNvSpPr txBox="1"/>
            <p:nvPr/>
          </p:nvSpPr>
          <p:spPr>
            <a:xfrm>
              <a:off x="1939975" y="6047624"/>
              <a:ext cx="1296144" cy="369786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/>
            </a:bodyPr>
            <a:lstStyle>
              <a:defPPr>
                <a:defRPr lang="sv-SE"/>
              </a:defPPr>
              <a:lvl1pPr algn="ctr">
                <a:defRPr sz="1200"/>
              </a:lvl1pPr>
            </a:lstStyle>
            <a:p>
              <a:r>
                <a:rPr lang="en-GB" dirty="0"/>
                <a:t>… etc.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BB42A83-9B03-9B43-82E3-4568FF3545B5}"/>
              </a:ext>
            </a:extLst>
          </p:cNvPr>
          <p:cNvGrpSpPr/>
          <p:nvPr/>
        </p:nvGrpSpPr>
        <p:grpSpPr>
          <a:xfrm>
            <a:off x="7062653" y="1999876"/>
            <a:ext cx="1700469" cy="4315168"/>
            <a:chOff x="6470347" y="1961312"/>
            <a:chExt cx="1920624" cy="431516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90449FF-092A-C640-8ABB-802E7D60FA4A}"/>
                </a:ext>
              </a:extLst>
            </p:cNvPr>
            <p:cNvSpPr txBox="1"/>
            <p:nvPr/>
          </p:nvSpPr>
          <p:spPr>
            <a:xfrm>
              <a:off x="6912138" y="4459070"/>
              <a:ext cx="1296144" cy="497173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/>
            </a:bodyPr>
            <a:lstStyle/>
            <a:p>
              <a:pPr algn="ctr"/>
              <a:r>
                <a:rPr lang="en-GB" sz="1200" dirty="0">
                  <a:solidFill>
                    <a:srgbClr val="FF0000"/>
                  </a:solidFill>
                </a:rPr>
                <a:t>E-Plan</a:t>
              </a:r>
            </a:p>
            <a:p>
              <a:pPr algn="ctr"/>
              <a:r>
                <a:rPr lang="en-GB" sz="1200" dirty="0">
                  <a:solidFill>
                    <a:srgbClr val="FF0000"/>
                  </a:solidFill>
                </a:rPr>
                <a:t>Package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3B1EAF0-CF83-2A45-85CA-E970FE979DD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496242" y="2254198"/>
              <a:ext cx="1872687" cy="127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29CA732-B77B-FA4D-95F9-8454FC591E35}"/>
                </a:ext>
              </a:extLst>
            </p:cNvPr>
            <p:cNvSpPr txBox="1"/>
            <p:nvPr/>
          </p:nvSpPr>
          <p:spPr>
            <a:xfrm>
              <a:off x="7091117" y="4992418"/>
              <a:ext cx="914400" cy="694873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rmAutofit fontScale="85000" lnSpcReduction="20000"/>
            </a:bodyPr>
            <a:lstStyle/>
            <a:p>
              <a:pPr algn="l"/>
              <a:r>
                <a:rPr lang="en-GB" sz="1050" dirty="0"/>
                <a:t>Load</a:t>
              </a:r>
            </a:p>
            <a:p>
              <a:pPr algn="l"/>
              <a:r>
                <a:rPr lang="en-GB" sz="1050" dirty="0"/>
                <a:t>Amount of cabinets</a:t>
              </a:r>
            </a:p>
            <a:p>
              <a:pPr algn="l"/>
              <a:r>
                <a:rPr lang="en-GB" sz="1050" dirty="0"/>
                <a:t>Cabling</a:t>
              </a:r>
            </a:p>
            <a:p>
              <a:pPr algn="l"/>
              <a:r>
                <a:rPr lang="en-GB" sz="1050" dirty="0">
                  <a:solidFill>
                    <a:srgbClr val="FF0000"/>
                  </a:solidFill>
                </a:rPr>
                <a:t>Electrical Design </a:t>
              </a:r>
            </a:p>
            <a:p>
              <a:pPr algn="l"/>
              <a:r>
                <a:rPr lang="en-GB" sz="1050" dirty="0">
                  <a:solidFill>
                    <a:srgbClr val="FF0000"/>
                  </a:solidFill>
                </a:rPr>
                <a:t>E-plan</a:t>
              </a:r>
            </a:p>
          </p:txBody>
        </p:sp>
        <p:cxnSp>
          <p:nvCxnSpPr>
            <p:cNvPr id="167" name="Straight Arrow Connector 166">
              <a:extLst>
                <a:ext uri="{FF2B5EF4-FFF2-40B4-BE49-F238E27FC236}">
                  <a16:creationId xmlns:a16="http://schemas.microsoft.com/office/drawing/2014/main" id="{4CC85236-D862-8D49-BAA1-0930EA749C6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470347" y="2826861"/>
              <a:ext cx="1872687" cy="127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>
              <a:extLst>
                <a:ext uri="{FF2B5EF4-FFF2-40B4-BE49-F238E27FC236}">
                  <a16:creationId xmlns:a16="http://schemas.microsoft.com/office/drawing/2014/main" id="{02E4273D-E9F0-354B-81BB-590006AB12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478757" y="3486770"/>
              <a:ext cx="1872687" cy="127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Arrow Connector 168">
              <a:extLst>
                <a:ext uri="{FF2B5EF4-FFF2-40B4-BE49-F238E27FC236}">
                  <a16:creationId xmlns:a16="http://schemas.microsoft.com/office/drawing/2014/main" id="{48620CD2-77FE-4E4D-85BF-9D416745F16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09938" y="4113857"/>
              <a:ext cx="1872687" cy="127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Arrow Connector 169">
              <a:extLst>
                <a:ext uri="{FF2B5EF4-FFF2-40B4-BE49-F238E27FC236}">
                  <a16:creationId xmlns:a16="http://schemas.microsoft.com/office/drawing/2014/main" id="{5F955F41-93CB-8543-AE23-CB39EBD6D98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485386" y="6263697"/>
              <a:ext cx="1872687" cy="127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E3319CBC-6C43-3B44-9C40-9EDB3B2CC092}"/>
                </a:ext>
              </a:extLst>
            </p:cNvPr>
            <p:cNvCxnSpPr>
              <a:cxnSpLocks/>
            </p:cNvCxnSpPr>
            <p:nvPr/>
          </p:nvCxnSpPr>
          <p:spPr>
            <a:xfrm>
              <a:off x="6600056" y="2138432"/>
              <a:ext cx="1768873" cy="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A2CE895-178A-4C4F-8EC7-32D836DE3353}"/>
                </a:ext>
              </a:extLst>
            </p:cNvPr>
            <p:cNvSpPr txBox="1"/>
            <p:nvPr/>
          </p:nvSpPr>
          <p:spPr>
            <a:xfrm>
              <a:off x="7042581" y="1961312"/>
              <a:ext cx="914400" cy="237066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rmAutofit fontScale="92500" lnSpcReduction="10000"/>
            </a:bodyPr>
            <a:lstStyle/>
            <a:p>
              <a:pPr algn="l"/>
              <a:r>
                <a:rPr lang="en-GB" sz="1100" dirty="0"/>
                <a:t>Support</a:t>
              </a:r>
            </a:p>
          </p:txBody>
        </p: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id="{7EB97227-1008-FD4E-96B3-79086F304817}"/>
                </a:ext>
              </a:extLst>
            </p:cNvPr>
            <p:cNvCxnSpPr>
              <a:cxnSpLocks/>
            </p:cNvCxnSpPr>
            <p:nvPr/>
          </p:nvCxnSpPr>
          <p:spPr>
            <a:xfrm>
              <a:off x="6584591" y="2711131"/>
              <a:ext cx="1768873" cy="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A21BF55D-EC17-204C-8A60-CCB20B6E3A5E}"/>
                </a:ext>
              </a:extLst>
            </p:cNvPr>
            <p:cNvSpPr txBox="1"/>
            <p:nvPr/>
          </p:nvSpPr>
          <p:spPr>
            <a:xfrm>
              <a:off x="7027116" y="2534011"/>
              <a:ext cx="914400" cy="237066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rmAutofit fontScale="92500" lnSpcReduction="10000"/>
            </a:bodyPr>
            <a:lstStyle/>
            <a:p>
              <a:pPr algn="l"/>
              <a:r>
                <a:rPr lang="en-GB" sz="1100" dirty="0"/>
                <a:t>Support</a:t>
              </a:r>
            </a:p>
          </p:txBody>
        </p:sp>
        <p:cxnSp>
          <p:nvCxnSpPr>
            <p:cNvPr id="173" name="Straight Arrow Connector 172">
              <a:extLst>
                <a:ext uri="{FF2B5EF4-FFF2-40B4-BE49-F238E27FC236}">
                  <a16:creationId xmlns:a16="http://schemas.microsoft.com/office/drawing/2014/main" id="{796A4D37-1C8D-9D45-AAE4-61577903FD65}"/>
                </a:ext>
              </a:extLst>
            </p:cNvPr>
            <p:cNvCxnSpPr>
              <a:cxnSpLocks/>
            </p:cNvCxnSpPr>
            <p:nvPr/>
          </p:nvCxnSpPr>
          <p:spPr>
            <a:xfrm>
              <a:off x="6588018" y="3358257"/>
              <a:ext cx="1768873" cy="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37F2203E-9D7C-1D4B-9F95-E5A492AB5DCB}"/>
                </a:ext>
              </a:extLst>
            </p:cNvPr>
            <p:cNvSpPr txBox="1"/>
            <p:nvPr/>
          </p:nvSpPr>
          <p:spPr>
            <a:xfrm>
              <a:off x="7030543" y="3181137"/>
              <a:ext cx="914400" cy="237066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rmAutofit fontScale="92500" lnSpcReduction="10000"/>
            </a:bodyPr>
            <a:lstStyle/>
            <a:p>
              <a:pPr algn="l"/>
              <a:r>
                <a:rPr lang="en-GB" sz="1100" dirty="0"/>
                <a:t>Support</a:t>
              </a:r>
            </a:p>
          </p:txBody>
        </p:sp>
        <p:cxnSp>
          <p:nvCxnSpPr>
            <p:cNvPr id="175" name="Straight Arrow Connector 174">
              <a:extLst>
                <a:ext uri="{FF2B5EF4-FFF2-40B4-BE49-F238E27FC236}">
                  <a16:creationId xmlns:a16="http://schemas.microsoft.com/office/drawing/2014/main" id="{0F3BC6DB-F2D7-204E-877C-A95A424236F4}"/>
                </a:ext>
              </a:extLst>
            </p:cNvPr>
            <p:cNvCxnSpPr>
              <a:cxnSpLocks/>
            </p:cNvCxnSpPr>
            <p:nvPr/>
          </p:nvCxnSpPr>
          <p:spPr>
            <a:xfrm>
              <a:off x="6600056" y="3974670"/>
              <a:ext cx="1768873" cy="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D5477FE9-ED67-FC4E-8FF1-44B111042D91}"/>
                </a:ext>
              </a:extLst>
            </p:cNvPr>
            <p:cNvSpPr txBox="1"/>
            <p:nvPr/>
          </p:nvSpPr>
          <p:spPr>
            <a:xfrm>
              <a:off x="7042581" y="3797550"/>
              <a:ext cx="914400" cy="237066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rmAutofit fontScale="92500" lnSpcReduction="10000"/>
            </a:bodyPr>
            <a:lstStyle/>
            <a:p>
              <a:pPr algn="l"/>
              <a:r>
                <a:rPr lang="en-GB" sz="1100" dirty="0"/>
                <a:t>Support</a:t>
              </a:r>
            </a:p>
          </p:txBody>
        </p:sp>
        <p:cxnSp>
          <p:nvCxnSpPr>
            <p:cNvPr id="177" name="Straight Arrow Connector 176">
              <a:extLst>
                <a:ext uri="{FF2B5EF4-FFF2-40B4-BE49-F238E27FC236}">
                  <a16:creationId xmlns:a16="http://schemas.microsoft.com/office/drawing/2014/main" id="{2D321640-8227-6A4A-8A79-608A1B5C2572}"/>
                </a:ext>
              </a:extLst>
            </p:cNvPr>
            <p:cNvCxnSpPr>
              <a:cxnSpLocks/>
            </p:cNvCxnSpPr>
            <p:nvPr/>
          </p:nvCxnSpPr>
          <p:spPr>
            <a:xfrm>
              <a:off x="6622098" y="6135903"/>
              <a:ext cx="1768873" cy="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A41A0D22-133F-AF47-8D53-E29656F3DC70}"/>
                </a:ext>
              </a:extLst>
            </p:cNvPr>
            <p:cNvSpPr txBox="1"/>
            <p:nvPr/>
          </p:nvSpPr>
          <p:spPr>
            <a:xfrm>
              <a:off x="7064623" y="5958783"/>
              <a:ext cx="914400" cy="237066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rmAutofit fontScale="92500" lnSpcReduction="10000"/>
            </a:bodyPr>
            <a:lstStyle/>
            <a:p>
              <a:pPr algn="l"/>
              <a:r>
                <a:rPr lang="en-GB" sz="1100" dirty="0"/>
                <a:t>Support</a:t>
              </a:r>
            </a:p>
          </p:txBody>
        </p:sp>
      </p:grpSp>
      <p:sp>
        <p:nvSpPr>
          <p:cNvPr id="179" name="TextBox 178">
            <a:extLst>
              <a:ext uri="{FF2B5EF4-FFF2-40B4-BE49-F238E27FC236}">
                <a16:creationId xmlns:a16="http://schemas.microsoft.com/office/drawing/2014/main" id="{2B68B679-29E9-354E-B38D-54100B78F47C}"/>
              </a:ext>
            </a:extLst>
          </p:cNvPr>
          <p:cNvSpPr txBox="1"/>
          <p:nvPr/>
        </p:nvSpPr>
        <p:spPr>
          <a:xfrm>
            <a:off x="8633009" y="1719675"/>
            <a:ext cx="1606218" cy="228639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85000" lnSpcReduction="10000"/>
          </a:bodyPr>
          <a:lstStyle/>
          <a:p>
            <a:pPr algn="l"/>
            <a:r>
              <a:rPr lang="en-GB" sz="1200" dirty="0"/>
              <a:t>Contact person/ Instrument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7186E459-4DEE-2A42-B814-65A40A4DA959}"/>
              </a:ext>
            </a:extLst>
          </p:cNvPr>
          <p:cNvSpPr txBox="1"/>
          <p:nvPr/>
        </p:nvSpPr>
        <p:spPr>
          <a:xfrm>
            <a:off x="11432936" y="1738074"/>
            <a:ext cx="573090" cy="43978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vert270" wrap="none" lIns="91440" tIns="45720" rIns="91440" bIns="45720" rtlCol="0" anchor="t">
            <a:normAutofit/>
          </a:bodyPr>
          <a:lstStyle/>
          <a:p>
            <a:pPr algn="ctr"/>
            <a:r>
              <a:rPr lang="en-GB" sz="2000" dirty="0"/>
              <a:t>Lead  Instrument Engineer</a:t>
            </a:r>
          </a:p>
        </p:txBody>
      </p:sp>
      <p:sp>
        <p:nvSpPr>
          <p:cNvPr id="69" name="Right Bracket 68">
            <a:extLst>
              <a:ext uri="{FF2B5EF4-FFF2-40B4-BE49-F238E27FC236}">
                <a16:creationId xmlns:a16="http://schemas.microsoft.com/office/drawing/2014/main" id="{ACA659D8-8505-9742-B74B-EFBF1183850A}"/>
              </a:ext>
            </a:extLst>
          </p:cNvPr>
          <p:cNvSpPr/>
          <p:nvPr/>
        </p:nvSpPr>
        <p:spPr>
          <a:xfrm>
            <a:off x="10285544" y="1709388"/>
            <a:ext cx="190688" cy="482171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24D214F-B42B-6240-A8D7-A5A7A13D15C2}"/>
              </a:ext>
            </a:extLst>
          </p:cNvPr>
          <p:cNvGrpSpPr/>
          <p:nvPr/>
        </p:nvGrpSpPr>
        <p:grpSpPr>
          <a:xfrm>
            <a:off x="7903218" y="1469147"/>
            <a:ext cx="3168352" cy="4962715"/>
            <a:chOff x="7450541" y="1500147"/>
            <a:chExt cx="3168352" cy="496271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085456D-6315-3941-A795-BFF1C2FE0783}"/>
                </a:ext>
              </a:extLst>
            </p:cNvPr>
            <p:cNvSpPr txBox="1"/>
            <p:nvPr/>
          </p:nvSpPr>
          <p:spPr>
            <a:xfrm>
              <a:off x="8347176" y="2023308"/>
              <a:ext cx="1296144" cy="405979"/>
            </a:xfrm>
            <a:prstGeom prst="rect">
              <a:avLst/>
            </a:prstGeom>
            <a:pattFill prst="pct90">
              <a:fgClr>
                <a:schemeClr val="accent3">
                  <a:lumMod val="20000"/>
                  <a:lumOff val="80000"/>
                </a:schemeClr>
              </a:fgClr>
              <a:bgClr>
                <a:schemeClr val="bg2">
                  <a:lumMod val="7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fontScale="92500" lnSpcReduction="10000"/>
            </a:bodyPr>
            <a:lstStyle/>
            <a:p>
              <a:pPr algn="ctr"/>
              <a:r>
                <a:rPr lang="en-GB" sz="1200" dirty="0"/>
                <a:t>Motion Control </a:t>
              </a:r>
            </a:p>
            <a:p>
              <a:pPr algn="ctr"/>
              <a:r>
                <a:rPr lang="en-GB" sz="1200" dirty="0"/>
                <a:t>Design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30EC991-D128-2543-9FAD-9436A53DD4C7}"/>
                </a:ext>
              </a:extLst>
            </p:cNvPr>
            <p:cNvSpPr txBox="1"/>
            <p:nvPr/>
          </p:nvSpPr>
          <p:spPr>
            <a:xfrm>
              <a:off x="8347176" y="2616741"/>
              <a:ext cx="1296144" cy="455843"/>
            </a:xfrm>
            <a:prstGeom prst="rect">
              <a:avLst/>
            </a:prstGeom>
            <a:pattFill prst="pct90">
              <a:fgClr>
                <a:schemeClr val="accent3">
                  <a:lumMod val="20000"/>
                  <a:lumOff val="80000"/>
                </a:schemeClr>
              </a:fgClr>
              <a:bgClr>
                <a:schemeClr val="bg2">
                  <a:lumMod val="7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>
              <a:defPPr>
                <a:defRPr lang="sv-SE"/>
              </a:defPPr>
              <a:lvl1pPr algn="ctr">
                <a:defRPr sz="1200"/>
              </a:lvl1pPr>
            </a:lstStyle>
            <a:p>
              <a:r>
                <a:rPr lang="en-GB" dirty="0"/>
                <a:t>Chopper Control </a:t>
              </a:r>
            </a:p>
            <a:p>
              <a:r>
                <a:rPr lang="en-GB"/>
                <a:t>Design</a:t>
              </a:r>
              <a:endParaRPr lang="en-GB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8709FA2-A9A9-D349-9E25-47D1317183B3}"/>
                </a:ext>
              </a:extLst>
            </p:cNvPr>
            <p:cNvSpPr txBox="1"/>
            <p:nvPr/>
          </p:nvSpPr>
          <p:spPr>
            <a:xfrm>
              <a:off x="8371215" y="3898458"/>
              <a:ext cx="1296144" cy="427707"/>
            </a:xfrm>
            <a:prstGeom prst="rect">
              <a:avLst/>
            </a:prstGeom>
            <a:pattFill prst="pct80">
              <a:fgClr>
                <a:schemeClr val="accent3">
                  <a:lumMod val="20000"/>
                  <a:lumOff val="80000"/>
                </a:schemeClr>
              </a:fgClr>
              <a:bgClr>
                <a:schemeClr val="bg1">
                  <a:lumMod val="7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/>
            <a:p>
              <a:pPr algn="ctr"/>
              <a:r>
                <a:rPr lang="en-GB" sz="1200" dirty="0"/>
                <a:t>Sample environment</a:t>
              </a:r>
            </a:p>
            <a:p>
              <a:pPr algn="ctr"/>
              <a:r>
                <a:rPr lang="en-GB" sz="1200" dirty="0"/>
                <a:t>Control Design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D4CB65A-CF80-594A-82CD-135F01F1A5DF}"/>
                </a:ext>
              </a:extLst>
            </p:cNvPr>
            <p:cNvSpPr txBox="1"/>
            <p:nvPr/>
          </p:nvSpPr>
          <p:spPr>
            <a:xfrm>
              <a:off x="8371215" y="6077316"/>
              <a:ext cx="1296144" cy="385546"/>
            </a:xfrm>
            <a:prstGeom prst="rect">
              <a:avLst/>
            </a:prstGeom>
            <a:pattFill prst="pct80">
              <a:fgClr>
                <a:schemeClr val="accent3">
                  <a:lumMod val="20000"/>
                  <a:lumOff val="80000"/>
                </a:schemeClr>
              </a:fgClr>
              <a:bgClr>
                <a:schemeClr val="bg1">
                  <a:lumMod val="8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/>
            </a:bodyPr>
            <a:lstStyle/>
            <a:p>
              <a:pPr algn="ctr"/>
              <a:r>
                <a:rPr lang="en-GB" sz="1200" dirty="0"/>
                <a:t>…etc.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3017076-5E45-9C44-9B3D-288162F4E777}"/>
                </a:ext>
              </a:extLst>
            </p:cNvPr>
            <p:cNvSpPr txBox="1"/>
            <p:nvPr/>
          </p:nvSpPr>
          <p:spPr>
            <a:xfrm>
              <a:off x="7450541" y="1500147"/>
              <a:ext cx="3168352" cy="352612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rmAutofit fontScale="92500" lnSpcReduction="10000"/>
            </a:bodyPr>
            <a:lstStyle/>
            <a:p>
              <a:pPr algn="ctr"/>
              <a:r>
                <a:rPr lang="en-GB" sz="2000" dirty="0"/>
                <a:t>Instrument team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63588277-8DE8-9342-A8D0-5A6132C42C07}"/>
                </a:ext>
              </a:extLst>
            </p:cNvPr>
            <p:cNvCxnSpPr>
              <a:cxnSpLocks/>
            </p:cNvCxnSpPr>
            <p:nvPr/>
          </p:nvCxnSpPr>
          <p:spPr>
            <a:xfrm>
              <a:off x="8985283" y="2429287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4BB94A17-F45B-D345-9D2B-A7A80E0863EC}"/>
                </a:ext>
              </a:extLst>
            </p:cNvPr>
            <p:cNvCxnSpPr>
              <a:cxnSpLocks/>
            </p:cNvCxnSpPr>
            <p:nvPr/>
          </p:nvCxnSpPr>
          <p:spPr>
            <a:xfrm>
              <a:off x="8992666" y="3059171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4DEE2F2-F5D5-4C4D-BE97-E15760466E87}"/>
                </a:ext>
              </a:extLst>
            </p:cNvPr>
            <p:cNvCxnSpPr>
              <a:cxnSpLocks/>
            </p:cNvCxnSpPr>
            <p:nvPr/>
          </p:nvCxnSpPr>
          <p:spPr>
            <a:xfrm>
              <a:off x="8992666" y="3693003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B1464C23-1590-D544-B13B-093AC4FC5212}"/>
                </a:ext>
              </a:extLst>
            </p:cNvPr>
            <p:cNvCxnSpPr>
              <a:cxnSpLocks/>
            </p:cNvCxnSpPr>
            <p:nvPr/>
          </p:nvCxnSpPr>
          <p:spPr>
            <a:xfrm>
              <a:off x="8992666" y="4342443"/>
              <a:ext cx="0" cy="169648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41AA4984-4815-ED4C-B2ED-B7947C22139A}"/>
                </a:ext>
              </a:extLst>
            </p:cNvPr>
            <p:cNvSpPr txBox="1"/>
            <p:nvPr/>
          </p:nvSpPr>
          <p:spPr>
            <a:xfrm>
              <a:off x="8378150" y="3197624"/>
              <a:ext cx="1296144" cy="455843"/>
            </a:xfrm>
            <a:prstGeom prst="rect">
              <a:avLst/>
            </a:prstGeom>
            <a:pattFill prst="pct90">
              <a:fgClr>
                <a:schemeClr val="accent3">
                  <a:lumMod val="20000"/>
                  <a:lumOff val="80000"/>
                </a:schemeClr>
              </a:fgClr>
              <a:bgClr>
                <a:schemeClr val="bg2">
                  <a:lumMod val="7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>
              <a:defPPr>
                <a:defRPr lang="sv-SE"/>
              </a:defPPr>
              <a:lvl1pPr algn="ctr">
                <a:defRPr sz="1200"/>
              </a:lvl1pPr>
            </a:lstStyle>
            <a:p>
              <a:r>
                <a:rPr lang="en-GB" dirty="0"/>
                <a:t>Detector control</a:t>
              </a:r>
            </a:p>
            <a:p>
              <a:r>
                <a:rPr lang="en-GB" dirty="0"/>
                <a:t>Design</a:t>
              </a:r>
            </a:p>
          </p:txBody>
        </p:sp>
      </p:grpSp>
      <p:sp>
        <p:nvSpPr>
          <p:cNvPr id="182" name="Left-Right Arrow 181">
            <a:extLst>
              <a:ext uri="{FF2B5EF4-FFF2-40B4-BE49-F238E27FC236}">
                <a16:creationId xmlns:a16="http://schemas.microsoft.com/office/drawing/2014/main" id="{3B37717A-5325-1047-A006-4D641FB7E770}"/>
              </a:ext>
            </a:extLst>
          </p:cNvPr>
          <p:cNvSpPr/>
          <p:nvPr/>
        </p:nvSpPr>
        <p:spPr>
          <a:xfrm>
            <a:off x="10500758" y="3808975"/>
            <a:ext cx="884141" cy="4687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A76A20D-E9BE-A84C-A3CE-97D7850EB2EF}"/>
              </a:ext>
            </a:extLst>
          </p:cNvPr>
          <p:cNvSpPr txBox="1"/>
          <p:nvPr/>
        </p:nvSpPr>
        <p:spPr>
          <a:xfrm rot="16200000">
            <a:off x="-358115" y="3772671"/>
            <a:ext cx="4146869" cy="351375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l"/>
            <a:r>
              <a:rPr lang="en-GB" sz="1600" dirty="0"/>
              <a:t>Integrated strategy for electrical design package</a:t>
            </a:r>
          </a:p>
        </p:txBody>
      </p:sp>
      <p:sp>
        <p:nvSpPr>
          <p:cNvPr id="183" name="Left-Right Arrow 182">
            <a:extLst>
              <a:ext uri="{FF2B5EF4-FFF2-40B4-BE49-F238E27FC236}">
                <a16:creationId xmlns:a16="http://schemas.microsoft.com/office/drawing/2014/main" id="{64FAE375-89EE-B941-9BDB-D751C51D555E}"/>
              </a:ext>
            </a:extLst>
          </p:cNvPr>
          <p:cNvSpPr/>
          <p:nvPr/>
        </p:nvSpPr>
        <p:spPr>
          <a:xfrm>
            <a:off x="3510268" y="3936988"/>
            <a:ext cx="894665" cy="4281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8923600F-0365-3949-96E7-25ED3502A605}"/>
              </a:ext>
            </a:extLst>
          </p:cNvPr>
          <p:cNvGrpSpPr/>
          <p:nvPr/>
        </p:nvGrpSpPr>
        <p:grpSpPr>
          <a:xfrm>
            <a:off x="5343505" y="1797454"/>
            <a:ext cx="1656184" cy="4896544"/>
            <a:chOff x="1775520" y="1772816"/>
            <a:chExt cx="1656184" cy="4896544"/>
          </a:xfrm>
        </p:grpSpPr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C098F223-F2E7-E946-9DF1-A30FE1101CE2}"/>
                </a:ext>
              </a:extLst>
            </p:cNvPr>
            <p:cNvSpPr txBox="1"/>
            <p:nvPr/>
          </p:nvSpPr>
          <p:spPr>
            <a:xfrm>
              <a:off x="1948815" y="1983499"/>
              <a:ext cx="1296144" cy="423781"/>
            </a:xfrm>
            <a:prstGeom prst="rect">
              <a:avLst/>
            </a:prstGeom>
            <a:pattFill prst="pct90">
              <a:fgClr>
                <a:schemeClr val="accent5">
                  <a:lumMod val="20000"/>
                  <a:lumOff val="80000"/>
                </a:schemeClr>
              </a:fgClr>
              <a:bgClr>
                <a:schemeClr val="tx1"/>
              </a:bgClr>
            </a:pattFill>
            <a:ln>
              <a:solidFill>
                <a:schemeClr val="accent1"/>
              </a:solidFill>
              <a:prstDash val="dash"/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/>
            <a:p>
              <a:pPr algn="ctr"/>
              <a:r>
                <a:rPr lang="en-GB" sz="1200" dirty="0">
                  <a:solidFill>
                    <a:schemeClr val="bg1">
                      <a:lumMod val="50000"/>
                    </a:schemeClr>
                  </a:solidFill>
                </a:rPr>
                <a:t>Motion Control </a:t>
              </a:r>
            </a:p>
            <a:p>
              <a:pPr algn="ctr"/>
              <a:r>
                <a:rPr lang="en-GB" sz="1200" dirty="0">
                  <a:solidFill>
                    <a:schemeClr val="bg1">
                      <a:lumMod val="50000"/>
                    </a:schemeClr>
                  </a:solidFill>
                </a:rPr>
                <a:t>Design</a:t>
              </a:r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E73C72B6-E6DA-0140-889B-CB82F91AA2F4}"/>
                </a:ext>
              </a:extLst>
            </p:cNvPr>
            <p:cNvSpPr txBox="1"/>
            <p:nvPr/>
          </p:nvSpPr>
          <p:spPr>
            <a:xfrm>
              <a:off x="1955647" y="2600249"/>
              <a:ext cx="1296144" cy="436915"/>
            </a:xfrm>
            <a:prstGeom prst="rect">
              <a:avLst/>
            </a:prstGeom>
            <a:pattFill prst="pct90">
              <a:fgClr>
                <a:schemeClr val="accent5">
                  <a:lumMod val="20000"/>
                  <a:lumOff val="80000"/>
                </a:schemeClr>
              </a:fgClr>
              <a:bgClr>
                <a:schemeClr val="tx1"/>
              </a:bgClr>
            </a:pattFill>
            <a:ln>
              <a:solidFill>
                <a:schemeClr val="accent1"/>
              </a:solidFill>
              <a:prstDash val="dash"/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>
              <a:defPPr>
                <a:defRPr lang="sv-SE"/>
              </a:defPPr>
              <a:lvl1pPr algn="ctr">
                <a:defRPr sz="1200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r>
                <a:rPr lang="en-GB" dirty="0"/>
                <a:t>Chopper Control </a:t>
              </a:r>
            </a:p>
            <a:p>
              <a:r>
                <a:rPr lang="en-GB" dirty="0"/>
                <a:t>Design</a:t>
              </a: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2CA723E7-6A65-6645-B452-FBB3FCA4870F}"/>
                </a:ext>
              </a:extLst>
            </p:cNvPr>
            <p:cNvSpPr txBox="1"/>
            <p:nvPr/>
          </p:nvSpPr>
          <p:spPr>
            <a:xfrm>
              <a:off x="1946164" y="3243499"/>
              <a:ext cx="1296144" cy="427497"/>
            </a:xfrm>
            <a:prstGeom prst="rect">
              <a:avLst/>
            </a:prstGeom>
            <a:pattFill prst="pct90">
              <a:fgClr>
                <a:schemeClr val="accent5">
                  <a:lumMod val="20000"/>
                  <a:lumOff val="80000"/>
                </a:schemeClr>
              </a:fgClr>
              <a:bgClr>
                <a:schemeClr val="tx1"/>
              </a:bgClr>
            </a:pattFill>
            <a:ln>
              <a:solidFill>
                <a:schemeClr val="accent1"/>
              </a:solidFill>
              <a:prstDash val="dash"/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>
              <a:defPPr>
                <a:defRPr lang="sv-SE"/>
              </a:defPPr>
              <a:lvl1pPr algn="ctr">
                <a:defRPr sz="1200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r>
                <a:rPr lang="en-GB" dirty="0"/>
                <a:t>Detector Control </a:t>
              </a:r>
            </a:p>
            <a:p>
              <a:r>
                <a:rPr lang="en-GB" dirty="0"/>
                <a:t>Design</a:t>
              </a:r>
            </a:p>
          </p:txBody>
        </p: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8A727B73-B7DF-DB4D-8E2D-5262C119F821}"/>
                </a:ext>
              </a:extLst>
            </p:cNvPr>
            <p:cNvSpPr txBox="1"/>
            <p:nvPr/>
          </p:nvSpPr>
          <p:spPr>
            <a:xfrm>
              <a:off x="1948815" y="3871978"/>
              <a:ext cx="1296144" cy="432180"/>
            </a:xfrm>
            <a:prstGeom prst="rect">
              <a:avLst/>
            </a:prstGeom>
            <a:pattFill prst="pct90">
              <a:fgClr>
                <a:schemeClr val="accent5">
                  <a:lumMod val="20000"/>
                  <a:lumOff val="80000"/>
                </a:schemeClr>
              </a:fgClr>
              <a:bgClr>
                <a:schemeClr val="tx1"/>
              </a:bgClr>
            </a:pattFill>
            <a:ln>
              <a:solidFill>
                <a:schemeClr val="accent1"/>
              </a:solidFill>
              <a:prstDash val="dash"/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>
              <a:defPPr>
                <a:defRPr lang="sv-SE"/>
              </a:defPPr>
              <a:lvl1pPr algn="ctr">
                <a:defRPr sz="1200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r>
                <a:rPr lang="en-GB" dirty="0"/>
                <a:t>Sample environment</a:t>
              </a:r>
            </a:p>
            <a:p>
              <a:r>
                <a:rPr lang="en-GB"/>
                <a:t>Control Design</a:t>
              </a:r>
              <a:endParaRPr lang="en-GB" dirty="0"/>
            </a:p>
          </p:txBody>
        </p: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1357EC28-8519-7A4B-A0CF-82DF07A3B8E3}"/>
                </a:ext>
              </a:extLst>
            </p:cNvPr>
            <p:cNvCxnSpPr>
              <a:cxnSpLocks/>
            </p:cNvCxnSpPr>
            <p:nvPr/>
          </p:nvCxnSpPr>
          <p:spPr>
            <a:xfrm>
              <a:off x="2598514" y="2407280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BE7F18BE-D7EC-B945-A181-BC8A1B6D988F}"/>
                </a:ext>
              </a:extLst>
            </p:cNvPr>
            <p:cNvCxnSpPr>
              <a:cxnSpLocks/>
            </p:cNvCxnSpPr>
            <p:nvPr/>
          </p:nvCxnSpPr>
          <p:spPr>
            <a:xfrm>
              <a:off x="2598514" y="3050577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AACA270C-4C24-AC43-A05B-2C651C74D15E}"/>
                </a:ext>
              </a:extLst>
            </p:cNvPr>
            <p:cNvCxnSpPr>
              <a:cxnSpLocks/>
            </p:cNvCxnSpPr>
            <p:nvPr/>
          </p:nvCxnSpPr>
          <p:spPr>
            <a:xfrm>
              <a:off x="2598514" y="3679593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1E50B7FF-6FB4-EF40-8F38-A8BC2B6ED360}"/>
                </a:ext>
              </a:extLst>
            </p:cNvPr>
            <p:cNvCxnSpPr>
              <a:cxnSpLocks/>
            </p:cNvCxnSpPr>
            <p:nvPr/>
          </p:nvCxnSpPr>
          <p:spPr>
            <a:xfrm>
              <a:off x="2603612" y="4311874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E3513C6C-A133-D644-BC36-58810273D27B}"/>
                </a:ext>
              </a:extLst>
            </p:cNvPr>
            <p:cNvCxnSpPr>
              <a:cxnSpLocks/>
            </p:cNvCxnSpPr>
            <p:nvPr/>
          </p:nvCxnSpPr>
          <p:spPr>
            <a:xfrm>
              <a:off x="2600220" y="4935992"/>
              <a:ext cx="0" cy="180321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3DF16C6E-BEB1-E24C-990D-236FA8F147B5}"/>
                </a:ext>
              </a:extLst>
            </p:cNvPr>
            <p:cNvSpPr txBox="1"/>
            <p:nvPr/>
          </p:nvSpPr>
          <p:spPr>
            <a:xfrm>
              <a:off x="1946164" y="4500753"/>
              <a:ext cx="1296144" cy="369786"/>
            </a:xfrm>
            <a:prstGeom prst="rect">
              <a:avLst/>
            </a:prstGeom>
            <a:pattFill prst="pct90">
              <a:fgClr>
                <a:schemeClr val="accent5">
                  <a:lumMod val="20000"/>
                  <a:lumOff val="80000"/>
                </a:schemeClr>
              </a:fgClr>
              <a:bgClr>
                <a:schemeClr val="tx1"/>
              </a:bgClr>
            </a:pattFill>
            <a:ln>
              <a:solidFill>
                <a:schemeClr val="accent1"/>
              </a:solidFill>
              <a:prstDash val="dash"/>
            </a:ln>
          </p:spPr>
          <p:txBody>
            <a:bodyPr vert="horz" wrap="none" lIns="91440" tIns="45720" rIns="91440" bIns="45720" rtlCol="0" anchor="t">
              <a:normAutofit/>
            </a:bodyPr>
            <a:lstStyle>
              <a:defPPr>
                <a:defRPr lang="sv-SE"/>
              </a:defPPr>
              <a:lvl1pPr algn="ctr">
                <a:defRPr sz="1200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r>
                <a:rPr lang="en-GB" dirty="0"/>
                <a:t>Vacuum group</a:t>
              </a:r>
            </a:p>
          </p:txBody>
        </p:sp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81B869B6-BCE1-134A-BEA7-FDDB73BA69DD}"/>
                </a:ext>
              </a:extLst>
            </p:cNvPr>
            <p:cNvSpPr txBox="1"/>
            <p:nvPr/>
          </p:nvSpPr>
          <p:spPr>
            <a:xfrm>
              <a:off x="1917144" y="5199009"/>
              <a:ext cx="1296144" cy="369786"/>
            </a:xfrm>
            <a:prstGeom prst="rect">
              <a:avLst/>
            </a:prstGeom>
            <a:pattFill prst="pct90">
              <a:fgClr>
                <a:schemeClr val="accent5">
                  <a:lumMod val="20000"/>
                  <a:lumOff val="80000"/>
                </a:schemeClr>
              </a:fgClr>
              <a:bgClr>
                <a:schemeClr val="tx1"/>
              </a:bgClr>
            </a:pattFill>
            <a:ln>
              <a:solidFill>
                <a:schemeClr val="accent1"/>
              </a:solidFill>
              <a:prstDash val="dash"/>
            </a:ln>
          </p:spPr>
          <p:txBody>
            <a:bodyPr vert="horz" wrap="none" lIns="91440" tIns="45720" rIns="91440" bIns="45720" rtlCol="0" anchor="t">
              <a:normAutofit/>
            </a:bodyPr>
            <a:lstStyle>
              <a:defPPr>
                <a:defRPr lang="sv-SE"/>
              </a:defPPr>
              <a:lvl1pPr algn="ctr">
                <a:defRPr sz="1200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r>
                <a:rPr lang="en-GB" dirty="0"/>
                <a:t>PSS</a:t>
              </a:r>
            </a:p>
          </p:txBody>
        </p: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BE34C54E-5DB8-3F49-989D-6FD5BE3A091E}"/>
                </a:ext>
              </a:extLst>
            </p:cNvPr>
            <p:cNvCxnSpPr>
              <a:cxnSpLocks/>
              <a:endCxn id="233" idx="0"/>
            </p:cNvCxnSpPr>
            <p:nvPr/>
          </p:nvCxnSpPr>
          <p:spPr>
            <a:xfrm>
              <a:off x="2584992" y="5576464"/>
              <a:ext cx="3055" cy="471160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F1C10B1C-01BC-7D41-AC19-527D90F5D60B}"/>
                </a:ext>
              </a:extLst>
            </p:cNvPr>
            <p:cNvSpPr txBox="1"/>
            <p:nvPr/>
          </p:nvSpPr>
          <p:spPr>
            <a:xfrm>
              <a:off x="1939975" y="6047624"/>
              <a:ext cx="1296144" cy="369786"/>
            </a:xfrm>
            <a:prstGeom prst="rect">
              <a:avLst/>
            </a:prstGeom>
            <a:pattFill prst="pct90">
              <a:fgClr>
                <a:schemeClr val="accent5">
                  <a:lumMod val="20000"/>
                  <a:lumOff val="80000"/>
                </a:schemeClr>
              </a:fgClr>
              <a:bgClr>
                <a:schemeClr val="tx1"/>
              </a:bgClr>
            </a:pattFill>
            <a:ln>
              <a:solidFill>
                <a:schemeClr val="accent1"/>
              </a:solidFill>
              <a:prstDash val="dash"/>
            </a:ln>
          </p:spPr>
          <p:txBody>
            <a:bodyPr vert="horz" wrap="none" lIns="91440" tIns="45720" rIns="91440" bIns="45720" rtlCol="0" anchor="t">
              <a:normAutofit/>
            </a:bodyPr>
            <a:lstStyle>
              <a:defPPr>
                <a:defRPr lang="sv-SE"/>
              </a:defPPr>
              <a:lvl1pPr algn="ctr">
                <a:defRPr sz="1200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r>
                <a:rPr lang="en-GB"/>
                <a:t>… etc.</a:t>
              </a:r>
              <a:endParaRPr lang="en-GB" dirty="0"/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734D94FD-0F0E-7F47-9EF0-4EC64385395E}"/>
                </a:ext>
              </a:extLst>
            </p:cNvPr>
            <p:cNvSpPr/>
            <p:nvPr/>
          </p:nvSpPr>
          <p:spPr>
            <a:xfrm>
              <a:off x="1775520" y="1772816"/>
              <a:ext cx="1656184" cy="4896544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5" name="TextBox 234">
            <a:extLst>
              <a:ext uri="{FF2B5EF4-FFF2-40B4-BE49-F238E27FC236}">
                <a16:creationId xmlns:a16="http://schemas.microsoft.com/office/drawing/2014/main" id="{CAE91C07-F7FC-2944-B51E-E89838EF78D8}"/>
              </a:ext>
            </a:extLst>
          </p:cNvPr>
          <p:cNvSpPr txBox="1"/>
          <p:nvPr/>
        </p:nvSpPr>
        <p:spPr>
          <a:xfrm rot="16200000">
            <a:off x="3571240" y="4149375"/>
            <a:ext cx="2319375" cy="351375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lnSpcReduction="10000"/>
          </a:bodyPr>
          <a:lstStyle/>
          <a:p>
            <a:pPr algn="l"/>
            <a:r>
              <a:rPr lang="en-GB" dirty="0"/>
              <a:t>ELECTRICAL INTEGRATION</a:t>
            </a: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96B64D62-6DC0-6B43-A547-1FEEDE8770FF}"/>
              </a:ext>
            </a:extLst>
          </p:cNvPr>
          <p:cNvSpPr/>
          <p:nvPr/>
        </p:nvSpPr>
        <p:spPr>
          <a:xfrm>
            <a:off x="4597218" y="1433137"/>
            <a:ext cx="3168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Electrical contact in TG</a:t>
            </a:r>
          </a:p>
        </p:txBody>
      </p:sp>
      <p:sp>
        <p:nvSpPr>
          <p:cNvPr id="237" name="Left-Right Arrow 236">
            <a:extLst>
              <a:ext uri="{FF2B5EF4-FFF2-40B4-BE49-F238E27FC236}">
                <a16:creationId xmlns:a16="http://schemas.microsoft.com/office/drawing/2014/main" id="{DA9E42E8-2C1E-C141-AD82-7088B3C28728}"/>
              </a:ext>
            </a:extLst>
          </p:cNvPr>
          <p:cNvSpPr/>
          <p:nvPr/>
        </p:nvSpPr>
        <p:spPr>
          <a:xfrm>
            <a:off x="17841" y="4043341"/>
            <a:ext cx="479110" cy="33255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45160082-77B8-C141-B4F5-E15AD975B462}"/>
              </a:ext>
            </a:extLst>
          </p:cNvPr>
          <p:cNvGrpSpPr/>
          <p:nvPr/>
        </p:nvGrpSpPr>
        <p:grpSpPr>
          <a:xfrm>
            <a:off x="5477716" y="2008137"/>
            <a:ext cx="1335135" cy="3606315"/>
            <a:chOff x="5507238" y="1994787"/>
            <a:chExt cx="1335135" cy="3606315"/>
          </a:xfrm>
        </p:grpSpPr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4C656610-3AA2-7E43-A47D-1277D689BA62}"/>
                </a:ext>
              </a:extLst>
            </p:cNvPr>
            <p:cNvSpPr txBox="1"/>
            <p:nvPr/>
          </p:nvSpPr>
          <p:spPr>
            <a:xfrm>
              <a:off x="5537426" y="1994787"/>
              <a:ext cx="1296144" cy="423781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/>
            <a:p>
              <a:pPr algn="ctr"/>
              <a:r>
                <a:rPr lang="en-GB" sz="1200" dirty="0"/>
                <a:t>MCA</a:t>
              </a:r>
            </a:p>
            <a:p>
              <a:pPr algn="ctr"/>
              <a:r>
                <a:rPr lang="en-GB" sz="1200" dirty="0"/>
                <a:t>Thomas </a:t>
              </a:r>
              <a:r>
                <a:rPr lang="en-GB" sz="1200" dirty="0" err="1"/>
                <a:t>Gahl</a:t>
              </a:r>
              <a:endParaRPr lang="en-GB" sz="1200" dirty="0"/>
            </a:p>
          </p:txBody>
        </p:sp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D7F10D74-4D6D-5441-BCB2-AA89740A67E5}"/>
                </a:ext>
              </a:extLst>
            </p:cNvPr>
            <p:cNvSpPr txBox="1"/>
            <p:nvPr/>
          </p:nvSpPr>
          <p:spPr>
            <a:xfrm>
              <a:off x="5546229" y="2628004"/>
              <a:ext cx="1296144" cy="423781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/>
            <a:p>
              <a:pPr algn="ctr"/>
              <a:r>
                <a:rPr lang="en-GB" sz="1200" dirty="0"/>
                <a:t>CHOPPERS</a:t>
              </a:r>
            </a:p>
            <a:p>
              <a:pPr algn="ctr"/>
              <a:r>
                <a:rPr lang="en-GB" sz="1200" dirty="0"/>
                <a:t>Markus Olsson</a:t>
              </a: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E0504D72-D21E-764B-AB11-E7F2A39EF850}"/>
                </a:ext>
              </a:extLst>
            </p:cNvPr>
            <p:cNvSpPr txBox="1"/>
            <p:nvPr/>
          </p:nvSpPr>
          <p:spPr>
            <a:xfrm>
              <a:off x="5511669" y="3266246"/>
              <a:ext cx="1296144" cy="423781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/>
            <a:p>
              <a:pPr algn="ctr"/>
              <a:r>
                <a:rPr lang="en-GB" sz="1200" dirty="0"/>
                <a:t>DETECTORS</a:t>
              </a:r>
            </a:p>
            <a:p>
              <a:pPr algn="ctr"/>
              <a:r>
                <a:rPr lang="en-GB" sz="1200" dirty="0"/>
                <a:t>TBD- </a:t>
              </a:r>
              <a:r>
                <a:rPr lang="en-GB" sz="900" dirty="0"/>
                <a:t>Richard Hall-Wilton</a:t>
              </a:r>
              <a:endParaRPr lang="en-GB" sz="1200" dirty="0"/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9A34A893-F79B-A449-BC0C-CC3F424FC283}"/>
                </a:ext>
              </a:extLst>
            </p:cNvPr>
            <p:cNvSpPr txBox="1"/>
            <p:nvPr/>
          </p:nvSpPr>
          <p:spPr>
            <a:xfrm>
              <a:off x="5516760" y="3888764"/>
              <a:ext cx="1296144" cy="447748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/>
            <a:p>
              <a:pPr algn="ctr"/>
              <a:r>
                <a:rPr lang="en-GB" sz="1200" dirty="0"/>
                <a:t>SAMPLE ENV.</a:t>
              </a:r>
            </a:p>
            <a:p>
              <a:pPr algn="ctr"/>
              <a:r>
                <a:rPr lang="en-GB" sz="1200" dirty="0"/>
                <a:t>Harald Schneider</a:t>
              </a:r>
            </a:p>
          </p:txBody>
        </p: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2CFC0750-EA89-AF44-B1FA-7E2B3A5C3900}"/>
                </a:ext>
              </a:extLst>
            </p:cNvPr>
            <p:cNvSpPr txBox="1"/>
            <p:nvPr/>
          </p:nvSpPr>
          <p:spPr>
            <a:xfrm>
              <a:off x="5507238" y="4523885"/>
              <a:ext cx="1296144" cy="423781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/>
            <a:p>
              <a:pPr algn="ctr"/>
              <a:r>
                <a:rPr lang="en-GB" sz="1200" dirty="0"/>
                <a:t>VACUUM</a:t>
              </a:r>
            </a:p>
            <a:p>
              <a:pPr algn="ctr"/>
              <a:r>
                <a:rPr lang="en-GB" sz="1200" dirty="0" err="1"/>
                <a:t>Hilko</a:t>
              </a:r>
              <a:r>
                <a:rPr lang="en-GB" sz="1200" dirty="0"/>
                <a:t> </a:t>
              </a:r>
              <a:r>
                <a:rPr lang="en-GB" sz="1200" dirty="0" err="1"/>
                <a:t>Spoelstra</a:t>
              </a:r>
              <a:endParaRPr lang="en-GB" sz="1200" dirty="0"/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63E1C94D-5700-454C-BE2C-01A657E8689F}"/>
                </a:ext>
              </a:extLst>
            </p:cNvPr>
            <p:cNvSpPr txBox="1"/>
            <p:nvPr/>
          </p:nvSpPr>
          <p:spPr>
            <a:xfrm>
              <a:off x="5507238" y="5164588"/>
              <a:ext cx="1296144" cy="436514"/>
            </a:xfrm>
            <a:prstGeom prst="rect">
              <a:avLst/>
            </a:prstGeom>
            <a:pattFill prst="pct75">
              <a:fgClr>
                <a:schemeClr val="accent6">
                  <a:lumMod val="20000"/>
                  <a:lumOff val="80000"/>
                </a:schemeClr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accent1"/>
              </a:solidFill>
            </a:ln>
          </p:spPr>
          <p:txBody>
            <a:bodyPr vert="horz" wrap="none" lIns="91440" tIns="45720" rIns="91440" bIns="45720" rtlCol="0" anchor="t">
              <a:normAutofit lnSpcReduction="10000"/>
            </a:bodyPr>
            <a:lstStyle/>
            <a:p>
              <a:pPr algn="ctr"/>
              <a:r>
                <a:rPr lang="en-GB" sz="1200" dirty="0"/>
                <a:t>PSS</a:t>
              </a:r>
            </a:p>
            <a:p>
              <a:pPr algn="ctr"/>
              <a:r>
                <a:rPr lang="en-GB" sz="1200" dirty="0" err="1"/>
                <a:t>Morteza</a:t>
              </a:r>
              <a:r>
                <a:rPr lang="en-GB" sz="1200" dirty="0"/>
                <a:t> Mansouri</a:t>
              </a:r>
            </a:p>
          </p:txBody>
        </p:sp>
      </p:grpSp>
      <p:sp>
        <p:nvSpPr>
          <p:cNvPr id="245" name="Rectangle 244">
            <a:extLst>
              <a:ext uri="{FF2B5EF4-FFF2-40B4-BE49-F238E27FC236}">
                <a16:creationId xmlns:a16="http://schemas.microsoft.com/office/drawing/2014/main" id="{F4778E9F-814C-A444-A55F-A151EDC93E80}"/>
              </a:ext>
            </a:extLst>
          </p:cNvPr>
          <p:cNvSpPr/>
          <p:nvPr/>
        </p:nvSpPr>
        <p:spPr>
          <a:xfrm>
            <a:off x="931190" y="1446961"/>
            <a:ext cx="3168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Technical Groups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3572BF44-00DC-EC47-953D-1BA6DD39F4DA}"/>
              </a:ext>
            </a:extLst>
          </p:cNvPr>
          <p:cNvSpPr txBox="1"/>
          <p:nvPr/>
        </p:nvSpPr>
        <p:spPr>
          <a:xfrm>
            <a:off x="808809" y="6371424"/>
            <a:ext cx="1123122" cy="352612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92500" lnSpcReduction="10000"/>
          </a:bodyPr>
          <a:lstStyle/>
          <a:p>
            <a:pPr algn="ctr"/>
            <a:r>
              <a:rPr lang="en-GB" sz="2000" dirty="0"/>
              <a:t>NSS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20281AD-4CD3-4C40-8BF0-C681082FCDA5}"/>
              </a:ext>
            </a:extLst>
          </p:cNvPr>
          <p:cNvSpPr txBox="1"/>
          <p:nvPr/>
        </p:nvSpPr>
        <p:spPr>
          <a:xfrm>
            <a:off x="7671831" y="6459592"/>
            <a:ext cx="1123122" cy="352612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92500" lnSpcReduction="10000"/>
          </a:bodyPr>
          <a:lstStyle/>
          <a:p>
            <a:pPr algn="ctr"/>
            <a:r>
              <a:rPr lang="en-GB" sz="2000" dirty="0"/>
              <a:t>INSTRUMENTS</a:t>
            </a:r>
          </a:p>
        </p:txBody>
      </p:sp>
    </p:spTree>
    <p:extLst>
      <p:ext uri="{BB962C8B-B14F-4D97-AF65-F5344CB8AC3E}">
        <p14:creationId xmlns:p14="http://schemas.microsoft.com/office/powerpoint/2010/main" val="262318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44F2C-9F89-8C41-A86E-153D8DA9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Electrical engineering on Instruments projects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FFD69-40E4-3E44-9EB7-C470AFEAF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C3711E-9C54-8142-A9C6-11310633AE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Organisational structure &amp; Interfaces (Electrical design phase), 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D8C7BC-22FB-C343-AFDC-C7E7ECC286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9519" y="2686258"/>
            <a:ext cx="1317891" cy="16543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D97F09-E623-3E45-867C-C0EC3A8542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047" y="2531057"/>
            <a:ext cx="1304732" cy="19047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924274-96E9-BB47-A176-3D4BBAC5967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25152" y="2413763"/>
            <a:ext cx="2352887" cy="20464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207B63D-CAAA-AE48-86A8-11EAC1F41905}"/>
              </a:ext>
            </a:extLst>
          </p:cNvPr>
          <p:cNvSpPr txBox="1"/>
          <p:nvPr/>
        </p:nvSpPr>
        <p:spPr>
          <a:xfrm>
            <a:off x="191344" y="1957349"/>
            <a:ext cx="1843275" cy="635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64" dirty="0"/>
              <a:t>Substation, Main Switch Gear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28CC5A-1FCC-AD48-96D6-98464BBE2645}"/>
              </a:ext>
            </a:extLst>
          </p:cNvPr>
          <p:cNvSpPr txBox="1"/>
          <p:nvPr/>
        </p:nvSpPr>
        <p:spPr>
          <a:xfrm>
            <a:off x="2229297" y="1689322"/>
            <a:ext cx="1990144" cy="635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64" dirty="0"/>
              <a:t>Instruments power distribution panels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4DAA1C-28B7-2345-A2F3-8EC137554D6F}"/>
              </a:ext>
            </a:extLst>
          </p:cNvPr>
          <p:cNvSpPr txBox="1"/>
          <p:nvPr/>
        </p:nvSpPr>
        <p:spPr>
          <a:xfrm>
            <a:off x="5937683" y="1607610"/>
            <a:ext cx="1990144" cy="635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64" dirty="0"/>
              <a:t>Instruments control racks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547C1D-A09B-B349-98B1-B67A8BBAF067}"/>
              </a:ext>
            </a:extLst>
          </p:cNvPr>
          <p:cNvCxnSpPr>
            <a:cxnSpLocks/>
          </p:cNvCxnSpPr>
          <p:nvPr/>
        </p:nvCxnSpPr>
        <p:spPr>
          <a:xfrm>
            <a:off x="2106120" y="3498564"/>
            <a:ext cx="821528" cy="0"/>
          </a:xfrm>
          <a:prstGeom prst="line">
            <a:avLst/>
          </a:prstGeom>
          <a:ln w="349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FDCE359-F6DE-5345-9E2F-A5623D2FB28F}"/>
              </a:ext>
            </a:extLst>
          </p:cNvPr>
          <p:cNvCxnSpPr>
            <a:cxnSpLocks/>
          </p:cNvCxnSpPr>
          <p:nvPr/>
        </p:nvCxnSpPr>
        <p:spPr>
          <a:xfrm>
            <a:off x="4174939" y="3476688"/>
            <a:ext cx="1680633" cy="0"/>
          </a:xfrm>
          <a:prstGeom prst="line">
            <a:avLst/>
          </a:prstGeom>
          <a:ln w="349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2369A56-2A87-7344-A160-A04DFFD3CE91}"/>
              </a:ext>
            </a:extLst>
          </p:cNvPr>
          <p:cNvSpPr txBox="1"/>
          <p:nvPr/>
        </p:nvSpPr>
        <p:spPr>
          <a:xfrm>
            <a:off x="509519" y="4526985"/>
            <a:ext cx="1233859" cy="43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6" dirty="0"/>
              <a:t>CF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DCFAD3-7037-E440-830A-1AEE2D73235C}"/>
              </a:ext>
            </a:extLst>
          </p:cNvPr>
          <p:cNvSpPr txBox="1"/>
          <p:nvPr/>
        </p:nvSpPr>
        <p:spPr>
          <a:xfrm>
            <a:off x="2941080" y="4511837"/>
            <a:ext cx="1233859" cy="43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6" dirty="0"/>
              <a:t>NSS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B7ED5B-17BE-284C-835E-B7CC04D1FFFD}"/>
              </a:ext>
            </a:extLst>
          </p:cNvPr>
          <p:cNvSpPr txBox="1"/>
          <p:nvPr/>
        </p:nvSpPr>
        <p:spPr>
          <a:xfrm>
            <a:off x="5886988" y="4514556"/>
            <a:ext cx="2607075" cy="43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6" dirty="0"/>
              <a:t>Instruments teams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38BBEA-95DB-8D42-A411-189008B996AD}"/>
              </a:ext>
            </a:extLst>
          </p:cNvPr>
          <p:cNvCxnSpPr/>
          <p:nvPr/>
        </p:nvCxnSpPr>
        <p:spPr>
          <a:xfrm>
            <a:off x="1938056" y="2218345"/>
            <a:ext cx="0" cy="2749872"/>
          </a:xfrm>
          <a:prstGeom prst="line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87E7E48-4E3F-DB46-AD1C-BB577CC3CCA3}"/>
              </a:ext>
            </a:extLst>
          </p:cNvPr>
          <p:cNvCxnSpPr/>
          <p:nvPr/>
        </p:nvCxnSpPr>
        <p:spPr>
          <a:xfrm>
            <a:off x="5841121" y="2197945"/>
            <a:ext cx="0" cy="2749872"/>
          </a:xfrm>
          <a:prstGeom prst="line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AD7B888-B32D-A44F-96C3-1C91D533A3D7}"/>
              </a:ext>
            </a:extLst>
          </p:cNvPr>
          <p:cNvCxnSpPr>
            <a:cxnSpLocks/>
          </p:cNvCxnSpPr>
          <p:nvPr/>
        </p:nvCxnSpPr>
        <p:spPr>
          <a:xfrm>
            <a:off x="4174939" y="3756793"/>
            <a:ext cx="1680633" cy="0"/>
          </a:xfrm>
          <a:prstGeom prst="line">
            <a:avLst/>
          </a:prstGeom>
          <a:ln w="349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BEBAC7-C399-BD42-B3C8-3E1354DF98B3}"/>
              </a:ext>
            </a:extLst>
          </p:cNvPr>
          <p:cNvCxnSpPr>
            <a:cxnSpLocks/>
          </p:cNvCxnSpPr>
          <p:nvPr/>
        </p:nvCxnSpPr>
        <p:spPr>
          <a:xfrm>
            <a:off x="4174939" y="3168572"/>
            <a:ext cx="1680633" cy="0"/>
          </a:xfrm>
          <a:prstGeom prst="line">
            <a:avLst/>
          </a:prstGeom>
          <a:ln w="349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B5905E1-4592-F94B-9B61-F4515C811E2B}"/>
              </a:ext>
            </a:extLst>
          </p:cNvPr>
          <p:cNvSpPr txBox="1"/>
          <p:nvPr/>
        </p:nvSpPr>
        <p:spPr>
          <a:xfrm>
            <a:off x="10160000" y="1610733"/>
            <a:ext cx="1696640" cy="587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vert="horz" wrap="none" lIns="91440" tIns="45720" rIns="91440" bIns="45720" rtlCol="0" anchor="t">
            <a:normAutofit fontScale="92500" lnSpcReduction="20000"/>
          </a:bodyPr>
          <a:lstStyle/>
          <a:p>
            <a:pPr algn="ctr"/>
            <a:r>
              <a:rPr lang="en-GB" sz="2000" dirty="0"/>
              <a:t>Detectors and </a:t>
            </a:r>
          </a:p>
          <a:p>
            <a:pPr algn="ctr"/>
            <a:r>
              <a:rPr lang="en-GB" sz="2000" dirty="0"/>
              <a:t>Beam monitors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D7C02E-66AF-F740-8608-BF3EAAB4C0A2}"/>
              </a:ext>
            </a:extLst>
          </p:cNvPr>
          <p:cNvSpPr txBox="1"/>
          <p:nvPr/>
        </p:nvSpPr>
        <p:spPr>
          <a:xfrm>
            <a:off x="10174024" y="2295910"/>
            <a:ext cx="1682616" cy="6180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vert="horz" wrap="none" lIns="91440" tIns="45720" rIns="91440" bIns="45720" rtlCol="0" anchor="t">
            <a:normAutofit fontScale="92500" lnSpcReduction="10000"/>
          </a:bodyPr>
          <a:lstStyle/>
          <a:p>
            <a:pPr algn="ctr"/>
            <a:r>
              <a:rPr lang="en-GB" sz="2000" dirty="0"/>
              <a:t>Components </a:t>
            </a:r>
          </a:p>
          <a:p>
            <a:pPr algn="ctr"/>
            <a:r>
              <a:rPr lang="en-GB" sz="2000" dirty="0"/>
              <a:t>Motion Control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B703F3-E4DB-294B-BCCE-8E6A0268002B}"/>
              </a:ext>
            </a:extLst>
          </p:cNvPr>
          <p:cNvSpPr txBox="1"/>
          <p:nvPr/>
        </p:nvSpPr>
        <p:spPr>
          <a:xfrm>
            <a:off x="10174024" y="3011922"/>
            <a:ext cx="1682616" cy="618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vert="horz" wrap="none" lIns="91440" tIns="45720" rIns="91440" bIns="45720" rtlCol="0" anchor="t">
            <a:normAutofit fontScale="92500" lnSpcReduction="10000"/>
          </a:bodyPr>
          <a:lstStyle/>
          <a:p>
            <a:pPr algn="ctr"/>
            <a:r>
              <a:rPr lang="en-GB" sz="2000" dirty="0"/>
              <a:t>Chopper</a:t>
            </a:r>
          </a:p>
          <a:p>
            <a:pPr algn="ctr"/>
            <a:r>
              <a:rPr lang="en-GB" sz="2000" dirty="0"/>
              <a:t> Assemblies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3B28FE-CC1F-4344-A5CB-DEFD6B621585}"/>
              </a:ext>
            </a:extLst>
          </p:cNvPr>
          <p:cNvSpPr txBox="1"/>
          <p:nvPr/>
        </p:nvSpPr>
        <p:spPr>
          <a:xfrm>
            <a:off x="10140356" y="3756793"/>
            <a:ext cx="1682616" cy="6180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vert="horz" wrap="none" lIns="91440" tIns="45720" rIns="91440" bIns="45720" rtlCol="0" anchor="t">
            <a:normAutofit fontScale="92500" lnSpcReduction="10000"/>
          </a:bodyPr>
          <a:lstStyle/>
          <a:p>
            <a:pPr algn="ctr"/>
            <a:r>
              <a:rPr lang="en-GB" sz="2000" dirty="0"/>
              <a:t>Vacuum </a:t>
            </a:r>
          </a:p>
          <a:p>
            <a:pPr algn="ctr"/>
            <a:r>
              <a:rPr lang="en-GB" sz="2000" dirty="0"/>
              <a:t>Equipment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F0A6E54-7023-BC4A-A2B9-9729A326F1F0}"/>
              </a:ext>
            </a:extLst>
          </p:cNvPr>
          <p:cNvSpPr txBox="1"/>
          <p:nvPr/>
        </p:nvSpPr>
        <p:spPr>
          <a:xfrm>
            <a:off x="10160000" y="4502461"/>
            <a:ext cx="1682616" cy="61804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vert="horz" wrap="none" lIns="91440" tIns="45720" rIns="91440" bIns="45720" rtlCol="0" anchor="t">
            <a:normAutofit/>
          </a:bodyPr>
          <a:lstStyle/>
          <a:p>
            <a:pPr algn="ctr"/>
            <a:r>
              <a:rPr lang="en-GB" sz="2000" dirty="0"/>
              <a:t>PSS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5E5D637-8338-0946-BF03-F3B21410C389}"/>
              </a:ext>
            </a:extLst>
          </p:cNvPr>
          <p:cNvSpPr txBox="1"/>
          <p:nvPr/>
        </p:nvSpPr>
        <p:spPr>
          <a:xfrm>
            <a:off x="10174024" y="5649703"/>
            <a:ext cx="1682616" cy="6180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vert="horz" wrap="none" lIns="91440" tIns="45720" rIns="91440" bIns="45720" rtlCol="0" anchor="t">
            <a:normAutofit/>
          </a:bodyPr>
          <a:lstStyle/>
          <a:p>
            <a:pPr algn="ctr"/>
            <a:r>
              <a:rPr lang="en-GB" sz="2000" dirty="0"/>
              <a:t>etc</a:t>
            </a:r>
          </a:p>
        </p:txBody>
      </p:sp>
      <p:sp>
        <p:nvSpPr>
          <p:cNvPr id="31" name="Left-Right Arrow 30">
            <a:extLst>
              <a:ext uri="{FF2B5EF4-FFF2-40B4-BE49-F238E27FC236}">
                <a16:creationId xmlns:a16="http://schemas.microsoft.com/office/drawing/2014/main" id="{FDD951CC-81D5-E94B-9E0C-EEE761BAC69F}"/>
              </a:ext>
            </a:extLst>
          </p:cNvPr>
          <p:cNvSpPr/>
          <p:nvPr/>
        </p:nvSpPr>
        <p:spPr>
          <a:xfrm>
            <a:off x="8477254" y="3266825"/>
            <a:ext cx="1507177" cy="61211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28CF60A-6A91-954C-9DA3-A7E4C2E64C43}"/>
              </a:ext>
            </a:extLst>
          </p:cNvPr>
          <p:cNvSpPr/>
          <p:nvPr/>
        </p:nvSpPr>
        <p:spPr>
          <a:xfrm>
            <a:off x="5841121" y="1491904"/>
            <a:ext cx="6350879" cy="5143993"/>
          </a:xfrm>
          <a:prstGeom prst="rect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3E1EFFE-FC33-CC4F-977B-69E01D1D27E2}"/>
              </a:ext>
            </a:extLst>
          </p:cNvPr>
          <p:cNvGrpSpPr/>
          <p:nvPr/>
        </p:nvGrpSpPr>
        <p:grpSpPr>
          <a:xfrm>
            <a:off x="7182500" y="1877697"/>
            <a:ext cx="3960439" cy="3848622"/>
            <a:chOff x="6744072" y="3972867"/>
            <a:chExt cx="3960439" cy="3848622"/>
          </a:xfrm>
        </p:grpSpPr>
        <p:sp>
          <p:nvSpPr>
            <p:cNvPr id="35" name="7-Point Star 34">
              <a:extLst>
                <a:ext uri="{FF2B5EF4-FFF2-40B4-BE49-F238E27FC236}">
                  <a16:creationId xmlns:a16="http://schemas.microsoft.com/office/drawing/2014/main" id="{7EA4C053-D168-DA4E-A74A-E75467396833}"/>
                </a:ext>
              </a:extLst>
            </p:cNvPr>
            <p:cNvSpPr/>
            <p:nvPr/>
          </p:nvSpPr>
          <p:spPr>
            <a:xfrm>
              <a:off x="6744072" y="3972867"/>
              <a:ext cx="3960439" cy="3848622"/>
            </a:xfrm>
            <a:prstGeom prst="star7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F453DB2-0185-B846-B5B1-BEB9D8099513}"/>
                </a:ext>
              </a:extLst>
            </p:cNvPr>
            <p:cNvSpPr txBox="1"/>
            <p:nvPr/>
          </p:nvSpPr>
          <p:spPr>
            <a:xfrm>
              <a:off x="7096802" y="4907541"/>
              <a:ext cx="3082509" cy="1974633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rmAutofit fontScale="92500" lnSpcReduction="10000"/>
            </a:bodyPr>
            <a:lstStyle/>
            <a:p>
              <a:pPr algn="ctr"/>
              <a:r>
                <a:rPr lang="en-GB" sz="3600" dirty="0"/>
                <a:t>Electrical Design</a:t>
              </a:r>
            </a:p>
            <a:p>
              <a:pPr algn="ctr"/>
              <a:r>
                <a:rPr lang="en-GB" sz="3600" dirty="0"/>
                <a:t>Procurement</a:t>
              </a:r>
            </a:p>
            <a:p>
              <a:pPr algn="ctr"/>
              <a:r>
                <a:rPr lang="en-GB" sz="3600" dirty="0"/>
                <a:t>Installation</a:t>
              </a:r>
            </a:p>
            <a:p>
              <a:pPr algn="ctr"/>
              <a:r>
                <a:rPr lang="en-GB" sz="3600" dirty="0"/>
                <a:t>Commissioning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BA79092-04E6-C94E-995E-6A8FE1EB8EEA}"/>
              </a:ext>
            </a:extLst>
          </p:cNvPr>
          <p:cNvGrpSpPr/>
          <p:nvPr/>
        </p:nvGrpSpPr>
        <p:grpSpPr>
          <a:xfrm rot="20976796">
            <a:off x="8081446" y="4995519"/>
            <a:ext cx="2140485" cy="1088805"/>
            <a:chOff x="6857584" y="5818878"/>
            <a:chExt cx="2140485" cy="1088805"/>
          </a:xfrm>
        </p:grpSpPr>
        <p:sp>
          <p:nvSpPr>
            <p:cNvPr id="38" name="Punched Tape 37">
              <a:extLst>
                <a:ext uri="{FF2B5EF4-FFF2-40B4-BE49-F238E27FC236}">
                  <a16:creationId xmlns:a16="http://schemas.microsoft.com/office/drawing/2014/main" id="{7DCB440F-B019-AD45-8237-50A0CDB2A3EB}"/>
                </a:ext>
              </a:extLst>
            </p:cNvPr>
            <p:cNvSpPr/>
            <p:nvPr/>
          </p:nvSpPr>
          <p:spPr>
            <a:xfrm>
              <a:off x="6857584" y="5818878"/>
              <a:ext cx="2140485" cy="804672"/>
            </a:xfrm>
            <a:prstGeom prst="flowChartPunchedTap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182EA23-F308-1E4E-9BF9-BBD6357A7338}"/>
                </a:ext>
              </a:extLst>
            </p:cNvPr>
            <p:cNvSpPr txBox="1"/>
            <p:nvPr/>
          </p:nvSpPr>
          <p:spPr>
            <a:xfrm>
              <a:off x="6932755" y="5993283"/>
              <a:ext cx="914400" cy="914400"/>
            </a:xfrm>
            <a:prstGeom prst="rect">
              <a:avLst/>
            </a:prstGeom>
          </p:spPr>
          <p:txBody>
            <a:bodyPr vert="horz" wrap="none" lIns="91440" tIns="45720" rIns="91440" bIns="45720" rtlCol="0" anchor="t">
              <a:normAutofit/>
            </a:bodyPr>
            <a:lstStyle/>
            <a:p>
              <a:pPr algn="l"/>
              <a:r>
                <a:rPr lang="en-GB" sz="2000" dirty="0"/>
                <a:t>Review process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48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29CD7-7E81-6341-B5CE-8DBC72588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Electrical engineering on Instruments projects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394B7-EA7A-2F4C-93EB-35488CD5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923F3E-5713-2C41-99A4-425892D2CF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Organisational structure &amp; Interfaces (Electrical design phase), </a:t>
            </a:r>
          </a:p>
          <a:p>
            <a:endParaRPr lang="en-GB" dirty="0"/>
          </a:p>
        </p:txBody>
      </p:sp>
      <p:pic>
        <p:nvPicPr>
          <p:cNvPr id="1026" name="Picture 2" descr="Image result for questions and answers">
            <a:extLst>
              <a:ext uri="{FF2B5EF4-FFF2-40B4-BE49-F238E27FC236}">
                <a16:creationId xmlns:a16="http://schemas.microsoft.com/office/drawing/2014/main" id="{09348E2F-9A3E-FF4A-8075-85D82C8D9E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0" y="1794669"/>
            <a:ext cx="8636000" cy="43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844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C4EAEFBE-156F-4FEE-9F2B-BE5A854A00D8}"/>
    </a:ext>
  </a:extLst>
</a:theme>
</file>

<file path=ppt/theme/theme2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76958EC4-F568-4D68-98B3-6BA4183AD24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30109</TotalTime>
  <Words>409</Words>
  <Application>Microsoft Macintosh PowerPoint</Application>
  <PresentationFormat>Widescreen</PresentationFormat>
  <Paragraphs>162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Office-tema</vt:lpstr>
      <vt:lpstr>2_Anpassad formgivning</vt:lpstr>
      <vt:lpstr>PROPOSAL: Instrument Electrical integration </vt:lpstr>
      <vt:lpstr>NSS - Technical Projects Group High Level Scope of Work</vt:lpstr>
      <vt:lpstr>Electrical engineering on Instruments projects</vt:lpstr>
      <vt:lpstr>Electrical engineering on Instruments projects</vt:lpstr>
      <vt:lpstr>Electrical engineering on Instruments projects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NSS Instruments Integration into ESS Infrastructure </dc:title>
  <dc:creator>Microsoft Office User</dc:creator>
  <cp:lastModifiedBy>Clara Lopez</cp:lastModifiedBy>
  <cp:revision>140</cp:revision>
  <cp:lastPrinted>2019-09-19T13:11:25Z</cp:lastPrinted>
  <dcterms:created xsi:type="dcterms:W3CDTF">2019-05-10T05:47:47Z</dcterms:created>
  <dcterms:modified xsi:type="dcterms:W3CDTF">2020-02-26T13:31:13Z</dcterms:modified>
</cp:coreProperties>
</file>