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7"/>
  </p:notesMasterIdLst>
  <p:sldIdLst>
    <p:sldId id="355" r:id="rId3"/>
    <p:sldId id="360" r:id="rId4"/>
    <p:sldId id="356" r:id="rId5"/>
    <p:sldId id="365" r:id="rId6"/>
    <p:sldId id="363" r:id="rId7"/>
    <p:sldId id="371" r:id="rId8"/>
    <p:sldId id="367" r:id="rId9"/>
    <p:sldId id="384" r:id="rId10"/>
    <p:sldId id="378" r:id="rId11"/>
    <p:sldId id="383" r:id="rId12"/>
    <p:sldId id="382" r:id="rId13"/>
    <p:sldId id="372" r:id="rId14"/>
    <p:sldId id="350" r:id="rId15"/>
    <p:sldId id="368" r:id="rId16"/>
    <p:sldId id="385" r:id="rId17"/>
    <p:sldId id="369" r:id="rId18"/>
    <p:sldId id="373" r:id="rId19"/>
    <p:sldId id="375" r:id="rId20"/>
    <p:sldId id="376" r:id="rId21"/>
    <p:sldId id="374" r:id="rId22"/>
    <p:sldId id="388" r:id="rId23"/>
    <p:sldId id="370" r:id="rId24"/>
    <p:sldId id="386" r:id="rId25"/>
    <p:sldId id="387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4" autoAdjust="0"/>
    <p:restoredTop sz="93243" autoAdjust="0"/>
  </p:normalViewPr>
  <p:slideViewPr>
    <p:cSldViewPr>
      <p:cViewPr varScale="1">
        <p:scale>
          <a:sx n="89" d="100"/>
          <a:sy n="89" d="100"/>
        </p:scale>
        <p:origin x="184" y="83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2020-02-21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21/02/2020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21/02/2020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21/02/2020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2020-02-21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MCAG/MCA+Workshop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029E1DA-BA8F-B54E-B10B-CE9048B12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96" y="1556792"/>
            <a:ext cx="9085342" cy="1621111"/>
          </a:xfrm>
        </p:spPr>
        <p:txBody>
          <a:bodyPr>
            <a:normAutofit/>
          </a:bodyPr>
          <a:lstStyle/>
          <a:p>
            <a:pPr algn="ctr"/>
            <a:r>
              <a:rPr lang="en-GB" sz="4600" dirty="0"/>
              <a:t>Summary of MCA Instruments Workshop #5</a:t>
            </a:r>
            <a:endParaRPr lang="en-GB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6556CAB9-65D9-3D48-BB60-385AFC931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1147" y="3493017"/>
            <a:ext cx="7482047" cy="1086485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Paul Barron</a:t>
            </a:r>
          </a:p>
          <a:p>
            <a:r>
              <a:rPr lang="en-US" sz="2500" dirty="0"/>
              <a:t>Motion Control and Automation Group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14CC26C6-1611-2048-BD00-5D0164DCD7C1}"/>
              </a:ext>
            </a:extLst>
          </p:cNvPr>
          <p:cNvSpPr txBox="1">
            <a:spLocks/>
          </p:cNvSpPr>
          <p:nvPr/>
        </p:nvSpPr>
        <p:spPr>
          <a:xfrm>
            <a:off x="2462747" y="4737617"/>
            <a:ext cx="7482047" cy="1073785"/>
          </a:xfrm>
          <a:prstGeom prst="rect">
            <a:avLst/>
          </a:prstGeom>
        </p:spPr>
        <p:txBody>
          <a:bodyPr vert="horz" lIns="104220" tIns="52108" rIns="104220" bIns="52108" rtlCol="0">
            <a:normAutofit/>
          </a:bodyPr>
          <a:lstStyle>
            <a:lvl1pPr marL="0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091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2182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3274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4364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05456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6547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47637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68729" indent="0" algn="ctr" defTabSz="104218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4028164-3B0E-4A4D-B18B-4D6022D50FAE}"/>
              </a:ext>
            </a:extLst>
          </p:cNvPr>
          <p:cNvSpPr/>
          <p:nvPr/>
        </p:nvSpPr>
        <p:spPr>
          <a:xfrm>
            <a:off x="3816167" y="596951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</a:rPr>
              <a:t>February 2020</a:t>
            </a:r>
          </a:p>
        </p:txBody>
      </p:sp>
    </p:spTree>
    <p:extLst>
      <p:ext uri="{BB962C8B-B14F-4D97-AF65-F5344CB8AC3E}">
        <p14:creationId xmlns:p14="http://schemas.microsoft.com/office/powerpoint/2010/main" val="2727540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BE6785-1C71-AC48-A109-A378E5008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Components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10ADD-3CAA-4E43-834A-6384932A3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3F7FBC4-8397-E344-B72A-9EF0B8AC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9AF0319-38BC-8147-9C8D-1BF3426F5D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Normal Environment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0C78145-80CC-AA41-97B5-F43D771CCA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436331"/>
              </p:ext>
            </p:extLst>
          </p:nvPr>
        </p:nvGraphicFramePr>
        <p:xfrm>
          <a:off x="1981200" y="1556794"/>
          <a:ext cx="8229600" cy="4727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36433953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85856187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41437993"/>
                    </a:ext>
                  </a:extLst>
                </a:gridCol>
              </a:tblGrid>
              <a:tr h="385461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Level 1 Component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Other options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21210"/>
                  </a:ext>
                </a:extLst>
              </a:tr>
              <a:tr h="876999">
                <a:tc>
                  <a:txBody>
                    <a:bodyPr/>
                    <a:lstStyle/>
                    <a:p>
                      <a:r>
                        <a:rPr lang="en-GB" b="1" dirty="0"/>
                        <a:t>Stepper motors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Mclennan 23HT18C330 L1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Phytron</a:t>
                      </a:r>
                      <a:r>
                        <a:rPr lang="en-GB" dirty="0"/>
                        <a:t> NEMA size &lt;23</a:t>
                      </a:r>
                    </a:p>
                    <a:p>
                      <a:r>
                        <a:rPr lang="en-GB" dirty="0"/>
                        <a:t>Mclennan and </a:t>
                      </a:r>
                      <a:r>
                        <a:rPr lang="en-GB" dirty="0" err="1"/>
                        <a:t>Stögra</a:t>
                      </a:r>
                      <a:r>
                        <a:rPr lang="en-GB" dirty="0"/>
                        <a:t> NEMA 34 and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304829"/>
                  </a:ext>
                </a:extLst>
              </a:tr>
              <a:tr h="622799">
                <a:tc>
                  <a:txBody>
                    <a:bodyPr/>
                    <a:lstStyle/>
                    <a:p>
                      <a:r>
                        <a:rPr lang="en-GB" b="1" dirty="0"/>
                        <a:t>Servo motors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Beckhoff AM81x1 series</a:t>
                      </a:r>
                    </a:p>
                    <a:p>
                      <a:r>
                        <a:rPr lang="en-GB" dirty="0"/>
                        <a:t>Beckhoff AM80xx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91130"/>
                  </a:ext>
                </a:extLst>
              </a:tr>
              <a:tr h="622799">
                <a:tc>
                  <a:txBody>
                    <a:bodyPr/>
                    <a:lstStyle/>
                    <a:p>
                      <a:r>
                        <a:rPr lang="en-GB" b="1" dirty="0"/>
                        <a:t>Rotary absolute encoder SSI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Posital</a:t>
                      </a:r>
                      <a:r>
                        <a:rPr lang="en-GB" dirty="0"/>
                        <a:t> OCD-S101G-1416-S060-PRL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82296"/>
                  </a:ext>
                </a:extLst>
              </a:tr>
              <a:tr h="622799">
                <a:tc>
                  <a:txBody>
                    <a:bodyPr/>
                    <a:lstStyle/>
                    <a:p>
                      <a:r>
                        <a:rPr lang="en-GB" b="1" dirty="0"/>
                        <a:t>Linear absolute encoder </a:t>
                      </a:r>
                      <a:r>
                        <a:rPr lang="en-GB" b="1" dirty="0" err="1"/>
                        <a:t>BiSS</a:t>
                      </a:r>
                      <a:r>
                        <a:rPr lang="en-GB" b="1" dirty="0"/>
                        <a:t>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AMO LMKA20106 scanning head with LMTA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Numerik</a:t>
                      </a:r>
                      <a:r>
                        <a:rPr lang="en-GB" dirty="0"/>
                        <a:t> Jena LAK with </a:t>
                      </a:r>
                      <a:r>
                        <a:rPr lang="en-GB" dirty="0" err="1"/>
                        <a:t>Singleflex</a:t>
                      </a:r>
                      <a:r>
                        <a:rPr lang="en-GB" dirty="0"/>
                        <a:t> scale tape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319016"/>
                  </a:ext>
                </a:extLst>
              </a:tr>
              <a:tr h="350800">
                <a:tc>
                  <a:txBody>
                    <a:bodyPr/>
                    <a:lstStyle/>
                    <a:p>
                      <a:r>
                        <a:rPr lang="en-GB" b="1" dirty="0"/>
                        <a:t>Standard Limit switch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Crouzet</a:t>
                      </a:r>
                      <a:r>
                        <a:rPr lang="en-GB" dirty="0"/>
                        <a:t> 83 160 786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29783"/>
                  </a:ext>
                </a:extLst>
              </a:tr>
              <a:tr h="622799">
                <a:tc>
                  <a:txBody>
                    <a:bodyPr/>
                    <a:lstStyle/>
                    <a:p>
                      <a:r>
                        <a:rPr lang="en-GB" b="1" dirty="0"/>
                        <a:t>Industrial end switch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Euchner</a:t>
                      </a:r>
                      <a:r>
                        <a:rPr lang="en-GB" dirty="0"/>
                        <a:t> NZ1HS-538-M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Crouzet</a:t>
                      </a:r>
                      <a:r>
                        <a:rPr lang="en-GB" dirty="0"/>
                        <a:t> 83 871 306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399408"/>
                  </a:ext>
                </a:extLst>
              </a:tr>
              <a:tr h="622799">
                <a:tc>
                  <a:txBody>
                    <a:bodyPr/>
                    <a:lstStyle/>
                    <a:p>
                      <a:r>
                        <a:rPr lang="en-GB" b="1" dirty="0"/>
                        <a:t>High precision switch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Metrol</a:t>
                      </a:r>
                      <a:r>
                        <a:rPr lang="en-GB" dirty="0"/>
                        <a:t> P085DB-A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259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25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C17752-4722-5840-97E5-C52011C9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MCA Standards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37EF01-C6FC-E74C-8E8A-CA0A22F3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/>
              <a:t>Rule: Use the MCA Components Standard to choose the components, if not possible speak with you MCA Point of Contact and put forward suggestions.</a:t>
            </a:r>
          </a:p>
          <a:p>
            <a:r>
              <a:rPr lang="en-AU" sz="2400" dirty="0"/>
              <a:t>Possible exceptions:</a:t>
            </a:r>
          </a:p>
          <a:p>
            <a:pPr lvl="1"/>
            <a:r>
              <a:rPr lang="en-AU" sz="2400" dirty="0"/>
              <a:t>Cannot fulfil requirements with MCA standard component, lack of space etc.</a:t>
            </a:r>
          </a:p>
          <a:p>
            <a:pPr lvl="1"/>
            <a:r>
              <a:rPr lang="en-AU" sz="2400" dirty="0"/>
              <a:t>Special motion control component (example: piezo slits)</a:t>
            </a:r>
          </a:p>
          <a:p>
            <a:pPr lvl="1"/>
            <a:r>
              <a:rPr lang="en-AU" sz="2400" dirty="0"/>
              <a:t>Instrument will buy spare parts for the components that are not according to standard (example: Bifrost)</a:t>
            </a:r>
          </a:p>
          <a:p>
            <a:endParaRPr lang="en-AU" sz="24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C702B4B-FF39-AE44-BA6B-643F7535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54F107A-9160-B04D-B0F8-41118775D9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6724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16Ax. Prototype Cabinet Project (In-Kind from </a:t>
            </a:r>
            <a:r>
              <a:rPr lang="en-GB" dirty="0" err="1"/>
              <a:t>Jülich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4334272" cy="4345166"/>
          </a:xfrm>
        </p:spPr>
        <p:txBody>
          <a:bodyPr/>
          <a:lstStyle/>
          <a:p>
            <a:pPr lvl="1"/>
            <a:r>
              <a:rPr lang="en-US" sz="2126" dirty="0"/>
              <a:t>Steel cabinet, RITTAL VX25 series</a:t>
            </a:r>
          </a:p>
          <a:p>
            <a:pPr lvl="1"/>
            <a:r>
              <a:rPr lang="en-US" sz="2126" dirty="0"/>
              <a:t>H 2000 (+200) x W 800 x D 400</a:t>
            </a:r>
          </a:p>
          <a:p>
            <a:pPr lvl="1"/>
            <a:r>
              <a:rPr lang="en-US" sz="2126" dirty="0"/>
              <a:t>2 front doors</a:t>
            </a:r>
          </a:p>
          <a:p>
            <a:pPr lvl="1"/>
            <a:r>
              <a:rPr lang="en-US" sz="2126" dirty="0"/>
              <a:t>200mm plinth</a:t>
            </a:r>
          </a:p>
          <a:p>
            <a:pPr lvl="1"/>
            <a:r>
              <a:rPr lang="en-US" sz="2126" dirty="0"/>
              <a:t>6 or 7 DIN rails, 600mm long</a:t>
            </a:r>
          </a:p>
          <a:p>
            <a:pPr lvl="1"/>
            <a:r>
              <a:rPr lang="en-US" sz="2126" dirty="0"/>
              <a:t>Input and output cables top or bottom</a:t>
            </a:r>
          </a:p>
          <a:p>
            <a:pPr lvl="1"/>
            <a:r>
              <a:rPr lang="en-US" sz="2126" dirty="0"/>
              <a:t>Cooling system: TBD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Housing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8C0B8-EBD1-0C4C-B9C6-8C9A17FE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617362"/>
            <a:ext cx="3546352" cy="5018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F4F552-95A5-034B-BBC0-62D5E5945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8" y="1859948"/>
            <a:ext cx="3040257" cy="434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6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16Ax. Prototype cabinet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4622304" cy="5010520"/>
          </a:xfrm>
        </p:spPr>
        <p:txBody>
          <a:bodyPr/>
          <a:lstStyle/>
          <a:p>
            <a:r>
              <a:rPr lang="en-GB" dirty="0"/>
              <a:t>DIN rail 1</a:t>
            </a:r>
          </a:p>
          <a:p>
            <a:pPr lvl="1"/>
            <a:r>
              <a:rPr lang="en-GB" dirty="0"/>
              <a:t>Power Distribution, socket, filter, RCCB</a:t>
            </a:r>
          </a:p>
          <a:p>
            <a:pPr lvl="1"/>
            <a:r>
              <a:rPr lang="en-GB" dirty="0"/>
              <a:t>24V power supplies (redundant)</a:t>
            </a:r>
          </a:p>
          <a:p>
            <a:pPr lvl="1"/>
            <a:r>
              <a:rPr lang="en-GB" dirty="0"/>
              <a:t>48V power supply</a:t>
            </a:r>
          </a:p>
          <a:p>
            <a:pPr lvl="1"/>
            <a:endParaRPr lang="en-GB" dirty="0"/>
          </a:p>
          <a:p>
            <a:r>
              <a:rPr lang="en-GB" dirty="0"/>
              <a:t>DIN rail 2</a:t>
            </a:r>
          </a:p>
          <a:p>
            <a:pPr lvl="1"/>
            <a:r>
              <a:rPr lang="en-GB" dirty="0"/>
              <a:t>8Ch 24V breakers + 0V distribution</a:t>
            </a:r>
          </a:p>
          <a:p>
            <a:pPr lvl="1"/>
            <a:r>
              <a:rPr lang="en-GB" dirty="0"/>
              <a:t>CPU, Internal I/</a:t>
            </a:r>
            <a:r>
              <a:rPr lang="en-GB" dirty="0" err="1"/>
              <a:t>Os</a:t>
            </a:r>
            <a:endParaRPr lang="en-GB" dirty="0"/>
          </a:p>
          <a:p>
            <a:pPr lvl="1"/>
            <a:r>
              <a:rPr lang="en-GB" dirty="0"/>
              <a:t>Fast 5V input</a:t>
            </a:r>
          </a:p>
          <a:p>
            <a:pPr lvl="1"/>
            <a:endParaRPr lang="en-GB" dirty="0"/>
          </a:p>
          <a:p>
            <a:r>
              <a:rPr lang="en-GB" dirty="0"/>
              <a:t>DIN rail 3</a:t>
            </a:r>
          </a:p>
          <a:p>
            <a:pPr lvl="1"/>
            <a:r>
              <a:rPr lang="en-GB" dirty="0"/>
              <a:t>8 SSI + 4 </a:t>
            </a:r>
            <a:r>
              <a:rPr lang="en-GB" dirty="0" err="1"/>
              <a:t>BiSS</a:t>
            </a:r>
            <a:r>
              <a:rPr lang="en-GB" dirty="0"/>
              <a:t>-C encoder inputs</a:t>
            </a:r>
          </a:p>
          <a:p>
            <a:pPr lvl="1"/>
            <a:r>
              <a:rPr lang="en-GB" dirty="0"/>
              <a:t>4 Resolver inputs</a:t>
            </a:r>
          </a:p>
          <a:p>
            <a:pPr lvl="1"/>
            <a:r>
              <a:rPr lang="en-GB" dirty="0"/>
              <a:t>4 INC encoder inputs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Specifications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2AB64-F849-CA4B-8FDB-EF92D4B72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3"/>
          <a:stretch/>
        </p:blipFill>
        <p:spPr>
          <a:xfrm>
            <a:off x="5231904" y="1556792"/>
            <a:ext cx="6714704" cy="50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29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F1980A-DF60-3140-81B0-1BDC165E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2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C07531-CD9F-9F41-AD5C-39A55F95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F8D10-D5A7-B747-947B-3C0D63DFF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Instrument </a:t>
            </a:r>
            <a:r>
              <a:rPr lang="sv-SE" dirty="0" err="1"/>
              <a:t>Use</a:t>
            </a:r>
            <a:r>
              <a:rPr lang="sv-SE" dirty="0"/>
              <a:t> Cases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C569D6B-7E65-164D-946E-3EC327E5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Morning</a:t>
            </a:r>
          </a:p>
          <a:p>
            <a:r>
              <a:rPr lang="en-AU" dirty="0"/>
              <a:t>Experiences with Tollgate Reviews</a:t>
            </a:r>
          </a:p>
          <a:p>
            <a:r>
              <a:rPr lang="en-AU" dirty="0"/>
              <a:t>User cases:</a:t>
            </a:r>
          </a:p>
          <a:p>
            <a:pPr lvl="1"/>
            <a:r>
              <a:rPr lang="en-AU" dirty="0"/>
              <a:t>ESTIA Robot</a:t>
            </a:r>
          </a:p>
          <a:p>
            <a:pPr lvl="1"/>
            <a:r>
              <a:rPr lang="en-AU" dirty="0"/>
              <a:t>BIFROST Detector Tank</a:t>
            </a:r>
          </a:p>
          <a:p>
            <a:pPr lvl="1"/>
            <a:r>
              <a:rPr lang="en-AU" dirty="0"/>
              <a:t>LOKI </a:t>
            </a:r>
            <a:r>
              <a:rPr lang="en-AU" dirty="0" err="1"/>
              <a:t>Beamstop</a:t>
            </a:r>
            <a:endParaRPr lang="en-AU" dirty="0"/>
          </a:p>
          <a:p>
            <a:pPr lvl="1"/>
            <a:r>
              <a:rPr lang="en-AU" dirty="0"/>
              <a:t>Slit Systems</a:t>
            </a:r>
          </a:p>
          <a:p>
            <a:pPr marL="0" indent="0">
              <a:buNone/>
            </a:pPr>
            <a:r>
              <a:rPr lang="en-AU" dirty="0"/>
              <a:t>Afternoon</a:t>
            </a:r>
          </a:p>
          <a:p>
            <a:r>
              <a:rPr lang="en-AU" dirty="0"/>
              <a:t>Motion Safety Case Study</a:t>
            </a:r>
          </a:p>
          <a:p>
            <a:r>
              <a:rPr lang="en-AU" dirty="0"/>
              <a:t>EMC and Cabling</a:t>
            </a:r>
          </a:p>
          <a:p>
            <a:r>
              <a:rPr lang="en-AU" dirty="0"/>
              <a:t>Implementation of </a:t>
            </a:r>
            <a:r>
              <a:rPr lang="en-AU" dirty="0" err="1"/>
              <a:t>TwinCAT</a:t>
            </a:r>
            <a:r>
              <a:rPr lang="en-AU" dirty="0"/>
              <a:t> Activity</a:t>
            </a:r>
          </a:p>
          <a:p>
            <a:endParaRPr lang="en-AU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60F7E8A-6051-684A-97F7-AAA387423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79" y="1696842"/>
            <a:ext cx="6373413" cy="47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4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727437-9495-604F-9155-53F7FA1B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Instrument Use Cases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2D9D47-AE54-354C-AA45-AEDDDA11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8AFC920-4FDF-3344-BD7E-D6BBC5754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BIRFROST, LOKI, ESTIA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6657278-D5B2-2D4D-89BF-C3641C3EB3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35760" y="1601761"/>
            <a:ext cx="3868479" cy="506424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15913AB-3482-C242-BD4F-D774AE611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93"/>
          <a:stretch/>
        </p:blipFill>
        <p:spPr>
          <a:xfrm>
            <a:off x="462073" y="3641557"/>
            <a:ext cx="3096344" cy="316213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803B5B8-D37F-264A-80F0-9BD1F1B71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8" t="4950" r="2750" b="33324"/>
          <a:stretch/>
        </p:blipFill>
        <p:spPr>
          <a:xfrm>
            <a:off x="839416" y="1484783"/>
            <a:ext cx="2880320" cy="218861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DE4E701-9CC8-6F4D-ABCB-162FBE6C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158" y="1839464"/>
            <a:ext cx="4626842" cy="44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1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F1980A-DF60-3140-81B0-1BDC165E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C07531-CD9F-9F41-AD5C-39A55F95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F8D10-D5A7-B747-947B-3C0D63DFF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MCA In-Kind Project </a:t>
            </a:r>
            <a:r>
              <a:rPr lang="sv-SE" dirty="0" err="1"/>
              <a:t>Updates</a:t>
            </a:r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58C94B67-713B-4D46-AD0F-90906C96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/>
              <a:t>Linear Actuator Project – JCNS – Michael Klein</a:t>
            </a:r>
          </a:p>
          <a:p>
            <a:pPr lvl="1"/>
            <a:r>
              <a:rPr lang="en-AU" sz="2800" dirty="0"/>
              <a:t>Extended to include rotary actuators</a:t>
            </a:r>
          </a:p>
          <a:p>
            <a:r>
              <a:rPr lang="en-AU" sz="2800" dirty="0"/>
              <a:t>Mobile Sample Robotics Project – JCNS – Sven </a:t>
            </a:r>
            <a:r>
              <a:rPr lang="en-AU" sz="2800" dirty="0" err="1"/>
              <a:t>Janaschke</a:t>
            </a:r>
            <a:endParaRPr lang="en-AU" sz="2800" dirty="0"/>
          </a:p>
          <a:p>
            <a:pPr lvl="1"/>
            <a:r>
              <a:rPr lang="en-AU" sz="2800" dirty="0"/>
              <a:t>Managed in conjunction with MESSI group in SAD</a:t>
            </a:r>
          </a:p>
        </p:txBody>
      </p:sp>
    </p:spTree>
    <p:extLst>
      <p:ext uri="{BB962C8B-B14F-4D97-AF65-F5344CB8AC3E}">
        <p14:creationId xmlns:p14="http://schemas.microsoft.com/office/powerpoint/2010/main" val="1690996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F1980A-DF60-3140-81B0-1BDC165E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C07531-CD9F-9F41-AD5C-39A55F95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F8D10-D5A7-B747-947B-3C0D63DFF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Linear</a:t>
            </a:r>
            <a:r>
              <a:rPr lang="sv-SE" dirty="0"/>
              <a:t> </a:t>
            </a:r>
            <a:r>
              <a:rPr lang="sv-SE" dirty="0" err="1"/>
              <a:t>Actuator</a:t>
            </a:r>
            <a:r>
              <a:rPr lang="sv-SE" dirty="0"/>
              <a:t> Project</a:t>
            </a:r>
          </a:p>
        </p:txBody>
      </p:sp>
      <p:pic>
        <p:nvPicPr>
          <p:cNvPr id="38" name="Grafik 11" descr="Single Axis Linear Stepper Stage,a linear motor,product,LSS-025-04-006-ME">
            <a:extLst>
              <a:ext uri="{FF2B5EF4-FFF2-40B4-BE49-F238E27FC236}">
                <a16:creationId xmlns:a16="http://schemas.microsoft.com/office/drawing/2014/main" id="{6E64B8D9-AF6E-0C4D-AD2A-8A808B0439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376912"/>
            <a:ext cx="2676343" cy="202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rafik 2">
            <a:extLst>
              <a:ext uri="{FF2B5EF4-FFF2-40B4-BE49-F238E27FC236}">
                <a16:creationId xmlns:a16="http://schemas.microsoft.com/office/drawing/2014/main" id="{FF5732D4-0D52-B344-ACFD-BBD11F22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0972">
            <a:off x="1554761" y="1892971"/>
            <a:ext cx="3004323" cy="1481744"/>
          </a:xfrm>
          <a:prstGeom prst="rect">
            <a:avLst/>
          </a:prstGeom>
        </p:spPr>
      </p:pic>
      <p:pic>
        <p:nvPicPr>
          <p:cNvPr id="40" name="Grafik 14">
            <a:extLst>
              <a:ext uri="{FF2B5EF4-FFF2-40B4-BE49-F238E27FC236}">
                <a16:creationId xmlns:a16="http://schemas.microsoft.com/office/drawing/2014/main" id="{CA09E570-3A52-8648-B040-52348CD63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7" y="1910059"/>
            <a:ext cx="2326617" cy="1607628"/>
          </a:xfrm>
          <a:prstGeom prst="rect">
            <a:avLst/>
          </a:prstGeom>
        </p:spPr>
      </p:pic>
      <p:pic>
        <p:nvPicPr>
          <p:cNvPr id="41" name="Grafik 15">
            <a:extLst>
              <a:ext uri="{FF2B5EF4-FFF2-40B4-BE49-F238E27FC236}">
                <a16:creationId xmlns:a16="http://schemas.microsoft.com/office/drawing/2014/main" id="{D5DBBD53-9C06-5E48-9E7A-7FD6F882FF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66" y="3674261"/>
            <a:ext cx="2812075" cy="1588702"/>
          </a:xfrm>
          <a:prstGeom prst="rect">
            <a:avLst/>
          </a:prstGeom>
        </p:spPr>
      </p:pic>
      <p:pic>
        <p:nvPicPr>
          <p:cNvPr id="42" name="Grafik 16">
            <a:extLst>
              <a:ext uri="{FF2B5EF4-FFF2-40B4-BE49-F238E27FC236}">
                <a16:creationId xmlns:a16="http://schemas.microsoft.com/office/drawing/2014/main" id="{38E60614-1CE9-6440-A3CE-BED890E3B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38" y="1913149"/>
            <a:ext cx="3020204" cy="1701524"/>
          </a:xfrm>
          <a:prstGeom prst="rect">
            <a:avLst/>
          </a:prstGeom>
        </p:spPr>
      </p:pic>
      <p:pic>
        <p:nvPicPr>
          <p:cNvPr id="43" name="Grafik 3">
            <a:extLst>
              <a:ext uri="{FF2B5EF4-FFF2-40B4-BE49-F238E27FC236}">
                <a16:creationId xmlns:a16="http://schemas.microsoft.com/office/drawing/2014/main" id="{58106DA6-768F-164A-8A5F-A26282D31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517" y="3677232"/>
            <a:ext cx="2363122" cy="2474590"/>
          </a:xfrm>
          <a:prstGeom prst="rect">
            <a:avLst/>
          </a:prstGeom>
        </p:spPr>
      </p:pic>
      <p:pic>
        <p:nvPicPr>
          <p:cNvPr id="44" name="Grafik 20">
            <a:extLst>
              <a:ext uri="{FF2B5EF4-FFF2-40B4-BE49-F238E27FC236}">
                <a16:creationId xmlns:a16="http://schemas.microsoft.com/office/drawing/2014/main" id="{12101989-272A-9A43-9BB5-234471127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041" y="1512579"/>
            <a:ext cx="1038793" cy="2100671"/>
          </a:xfrm>
          <a:prstGeom prst="rect">
            <a:avLst/>
          </a:prstGeom>
        </p:spPr>
      </p:pic>
      <p:sp>
        <p:nvSpPr>
          <p:cNvPr id="45" name="Pfeil nach rechts 22">
            <a:extLst>
              <a:ext uri="{FF2B5EF4-FFF2-40B4-BE49-F238E27FC236}">
                <a16:creationId xmlns:a16="http://schemas.microsoft.com/office/drawing/2014/main" id="{33B68753-FB80-084D-AAFC-F767E1BD4BAE}"/>
              </a:ext>
            </a:extLst>
          </p:cNvPr>
          <p:cNvSpPr/>
          <p:nvPr/>
        </p:nvSpPr>
        <p:spPr>
          <a:xfrm>
            <a:off x="8261009" y="2461020"/>
            <a:ext cx="1168799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6" name="Textfeld 24">
            <a:extLst>
              <a:ext uri="{FF2B5EF4-FFF2-40B4-BE49-F238E27FC236}">
                <a16:creationId xmlns:a16="http://schemas.microsoft.com/office/drawing/2014/main" id="{2CD58E58-CAAB-AF46-A432-7A307F5A0CB0}"/>
              </a:ext>
            </a:extLst>
          </p:cNvPr>
          <p:cNvSpPr txBox="1"/>
          <p:nvPr/>
        </p:nvSpPr>
        <p:spPr>
          <a:xfrm>
            <a:off x="2044722" y="1648510"/>
            <a:ext cx="173156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b="1" dirty="0" err="1"/>
              <a:t>LinMot</a:t>
            </a:r>
            <a:r>
              <a:rPr lang="en-US" sz="1200" b="1" dirty="0"/>
              <a:t> </a:t>
            </a:r>
            <a:r>
              <a:rPr lang="en-US" sz="1200" dirty="0"/>
              <a:t>PS10-70x80U;</a:t>
            </a:r>
          </a:p>
        </p:txBody>
      </p:sp>
      <p:sp>
        <p:nvSpPr>
          <p:cNvPr id="47" name="Textfeld 25">
            <a:extLst>
              <a:ext uri="{FF2B5EF4-FFF2-40B4-BE49-F238E27FC236}">
                <a16:creationId xmlns:a16="http://schemas.microsoft.com/office/drawing/2014/main" id="{DE62A86E-8D07-FD4C-9A2D-AC88D1916F17}"/>
              </a:ext>
            </a:extLst>
          </p:cNvPr>
          <p:cNvSpPr txBox="1"/>
          <p:nvPr/>
        </p:nvSpPr>
        <p:spPr>
          <a:xfrm>
            <a:off x="4397003" y="1623061"/>
            <a:ext cx="230204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Tecnotion</a:t>
            </a:r>
            <a:r>
              <a:rPr lang="de-DE" sz="1200" dirty="0"/>
              <a:t> UVM12, S-</a:t>
            </a:r>
            <a:r>
              <a:rPr lang="de-DE" sz="1200" dirty="0" err="1"/>
              <a:t>Winding</a:t>
            </a:r>
            <a:r>
              <a:rPr lang="de-DE" sz="1200" dirty="0"/>
              <a:t>;</a:t>
            </a:r>
            <a:endParaRPr lang="en-US" sz="1200" dirty="0" err="1"/>
          </a:p>
        </p:txBody>
      </p:sp>
      <p:sp>
        <p:nvSpPr>
          <p:cNvPr id="48" name="Textfeld 26">
            <a:extLst>
              <a:ext uri="{FF2B5EF4-FFF2-40B4-BE49-F238E27FC236}">
                <a16:creationId xmlns:a16="http://schemas.microsoft.com/office/drawing/2014/main" id="{6F898AD6-99EC-474F-BEED-CAA109848D0F}"/>
              </a:ext>
            </a:extLst>
          </p:cNvPr>
          <p:cNvSpPr txBox="1"/>
          <p:nvPr/>
        </p:nvSpPr>
        <p:spPr>
          <a:xfrm>
            <a:off x="6866300" y="1632677"/>
            <a:ext cx="132119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HIWIN</a:t>
            </a:r>
            <a:r>
              <a:rPr lang="de-DE" sz="1200" dirty="0"/>
              <a:t> </a:t>
            </a:r>
            <a:r>
              <a:rPr lang="en-US" sz="1200" dirty="0"/>
              <a:t>HT150-L;</a:t>
            </a:r>
          </a:p>
        </p:txBody>
      </p:sp>
      <p:sp>
        <p:nvSpPr>
          <p:cNvPr id="49" name="Textfeld 27">
            <a:extLst>
              <a:ext uri="{FF2B5EF4-FFF2-40B4-BE49-F238E27FC236}">
                <a16:creationId xmlns:a16="http://schemas.microsoft.com/office/drawing/2014/main" id="{D9107551-6C95-004E-B224-EEB3D4842622}"/>
              </a:ext>
            </a:extLst>
          </p:cNvPr>
          <p:cNvSpPr txBox="1"/>
          <p:nvPr/>
        </p:nvSpPr>
        <p:spPr>
          <a:xfrm>
            <a:off x="9086613" y="1337621"/>
            <a:ext cx="208813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err="1"/>
              <a:t>Beckhoff</a:t>
            </a:r>
            <a:r>
              <a:rPr lang="de-DE" sz="1200" dirty="0"/>
              <a:t> AX5106 / AX5206</a:t>
            </a:r>
            <a:endParaRPr lang="en-US" sz="1200" dirty="0" err="1"/>
          </a:p>
        </p:txBody>
      </p:sp>
      <p:pic>
        <p:nvPicPr>
          <p:cNvPr id="50" name="Grafik 28">
            <a:extLst>
              <a:ext uri="{FF2B5EF4-FFF2-40B4-BE49-F238E27FC236}">
                <a16:creationId xmlns:a16="http://schemas.microsoft.com/office/drawing/2014/main" id="{DC08B71C-EDE7-A14D-B43B-A644E9DCB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7721" y="5233547"/>
            <a:ext cx="1335305" cy="1723138"/>
          </a:xfrm>
          <a:prstGeom prst="rect">
            <a:avLst/>
          </a:prstGeom>
        </p:spPr>
      </p:pic>
      <p:sp>
        <p:nvSpPr>
          <p:cNvPr id="51" name="Textfeld 30">
            <a:extLst>
              <a:ext uri="{FF2B5EF4-FFF2-40B4-BE49-F238E27FC236}">
                <a16:creationId xmlns:a16="http://schemas.microsoft.com/office/drawing/2014/main" id="{10091061-9659-1045-A92D-5A693C16F398}"/>
              </a:ext>
            </a:extLst>
          </p:cNvPr>
          <p:cNvSpPr txBox="1"/>
          <p:nvPr/>
        </p:nvSpPr>
        <p:spPr>
          <a:xfrm>
            <a:off x="1464014" y="3644625"/>
            <a:ext cx="2116092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err="1"/>
              <a:t>SmarAct</a:t>
            </a:r>
            <a:r>
              <a:rPr lang="de-DE" sz="1200" dirty="0"/>
              <a:t> </a:t>
            </a:r>
            <a:r>
              <a:rPr lang="en-US" sz="1200" dirty="0"/>
              <a:t>SLLV42-600-S-HV</a:t>
            </a:r>
          </a:p>
        </p:txBody>
      </p:sp>
      <p:sp>
        <p:nvSpPr>
          <p:cNvPr id="52" name="Pfeil nach unten 32">
            <a:extLst>
              <a:ext uri="{FF2B5EF4-FFF2-40B4-BE49-F238E27FC236}">
                <a16:creationId xmlns:a16="http://schemas.microsoft.com/office/drawing/2014/main" id="{557A7E40-7E39-964D-B58D-741F3C96BEF6}"/>
              </a:ext>
            </a:extLst>
          </p:cNvPr>
          <p:cNvSpPr/>
          <p:nvPr/>
        </p:nvSpPr>
        <p:spPr>
          <a:xfrm>
            <a:off x="2824174" y="4818952"/>
            <a:ext cx="484632" cy="80804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53" name="Grafik 33">
            <a:extLst>
              <a:ext uri="{FF2B5EF4-FFF2-40B4-BE49-F238E27FC236}">
                <a16:creationId xmlns:a16="http://schemas.microsoft.com/office/drawing/2014/main" id="{2CB7F0BC-6D25-7149-8822-88CB4E0846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8452" y="5782025"/>
            <a:ext cx="1729553" cy="1103568"/>
          </a:xfrm>
          <a:prstGeom prst="rect">
            <a:avLst/>
          </a:prstGeom>
        </p:spPr>
      </p:pic>
      <p:sp>
        <p:nvSpPr>
          <p:cNvPr id="54" name="Plus 53">
            <a:extLst>
              <a:ext uri="{FF2B5EF4-FFF2-40B4-BE49-F238E27FC236}">
                <a16:creationId xmlns:a16="http://schemas.microsoft.com/office/drawing/2014/main" id="{695F4CC8-02B7-C64F-B827-F91F4689860D}"/>
              </a:ext>
            </a:extLst>
          </p:cNvPr>
          <p:cNvSpPr/>
          <p:nvPr/>
        </p:nvSpPr>
        <p:spPr>
          <a:xfrm>
            <a:off x="3004072" y="5991040"/>
            <a:ext cx="387868" cy="472223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55" name="Textfeld 35">
            <a:extLst>
              <a:ext uri="{FF2B5EF4-FFF2-40B4-BE49-F238E27FC236}">
                <a16:creationId xmlns:a16="http://schemas.microsoft.com/office/drawing/2014/main" id="{9F5D7BAB-7F91-0849-96AA-37CE5F1E2ED3}"/>
              </a:ext>
            </a:extLst>
          </p:cNvPr>
          <p:cNvSpPr txBox="1"/>
          <p:nvPr/>
        </p:nvSpPr>
        <p:spPr>
          <a:xfrm>
            <a:off x="1440913" y="5599444"/>
            <a:ext cx="126669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err="1"/>
              <a:t>SmarAct</a:t>
            </a:r>
            <a:r>
              <a:rPr lang="de-DE" sz="1200" dirty="0"/>
              <a:t> SDC2</a:t>
            </a:r>
            <a:endParaRPr lang="en-US" sz="1200" dirty="0" err="1"/>
          </a:p>
        </p:txBody>
      </p:sp>
      <p:sp>
        <p:nvSpPr>
          <p:cNvPr id="56" name="Textfeld 36">
            <a:extLst>
              <a:ext uri="{FF2B5EF4-FFF2-40B4-BE49-F238E27FC236}">
                <a16:creationId xmlns:a16="http://schemas.microsoft.com/office/drawing/2014/main" id="{0EF13D07-5258-B946-ABCD-7F06B55AA2C8}"/>
              </a:ext>
            </a:extLst>
          </p:cNvPr>
          <p:cNvSpPr txBox="1"/>
          <p:nvPr/>
        </p:nvSpPr>
        <p:spPr>
          <a:xfrm>
            <a:off x="3318375" y="5006765"/>
            <a:ext cx="141256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err="1"/>
              <a:t>Beckhoff</a:t>
            </a:r>
            <a:r>
              <a:rPr lang="de-DE" sz="1200" dirty="0"/>
              <a:t> EL2522</a:t>
            </a:r>
            <a:endParaRPr lang="en-US" sz="1200" dirty="0" err="1"/>
          </a:p>
        </p:txBody>
      </p:sp>
      <p:sp>
        <p:nvSpPr>
          <p:cNvPr id="57" name="Textfeld 37">
            <a:extLst>
              <a:ext uri="{FF2B5EF4-FFF2-40B4-BE49-F238E27FC236}">
                <a16:creationId xmlns:a16="http://schemas.microsoft.com/office/drawing/2014/main" id="{E944BFD4-71AE-8F40-A88E-E0890189DB54}"/>
              </a:ext>
            </a:extLst>
          </p:cNvPr>
          <p:cNvSpPr txBox="1"/>
          <p:nvPr/>
        </p:nvSpPr>
        <p:spPr>
          <a:xfrm>
            <a:off x="4713026" y="3646610"/>
            <a:ext cx="2299027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H2W</a:t>
            </a:r>
            <a:r>
              <a:rPr lang="de-DE" sz="1200" dirty="0"/>
              <a:t> </a:t>
            </a:r>
            <a:r>
              <a:rPr lang="en-US" sz="1200" dirty="0"/>
              <a:t>LSS-016-04-006-01A-ME</a:t>
            </a:r>
          </a:p>
        </p:txBody>
      </p:sp>
      <p:pic>
        <p:nvPicPr>
          <p:cNvPr id="58" name="Grafik 40">
            <a:extLst>
              <a:ext uri="{FF2B5EF4-FFF2-40B4-BE49-F238E27FC236}">
                <a16:creationId xmlns:a16="http://schemas.microsoft.com/office/drawing/2014/main" id="{45A6B7CA-D92B-A348-AECE-D51FB0EAC3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2161" y="5213573"/>
            <a:ext cx="1604478" cy="1695383"/>
          </a:xfrm>
          <a:prstGeom prst="rect">
            <a:avLst/>
          </a:prstGeom>
        </p:spPr>
      </p:pic>
      <p:sp>
        <p:nvSpPr>
          <p:cNvPr id="59" name="Textfeld 42">
            <a:extLst>
              <a:ext uri="{FF2B5EF4-FFF2-40B4-BE49-F238E27FC236}">
                <a16:creationId xmlns:a16="http://schemas.microsoft.com/office/drawing/2014/main" id="{57ED85E7-0A27-D54D-B2B2-6F63282A3B1F}"/>
              </a:ext>
            </a:extLst>
          </p:cNvPr>
          <p:cNvSpPr txBox="1"/>
          <p:nvPr/>
        </p:nvSpPr>
        <p:spPr>
          <a:xfrm>
            <a:off x="5710701" y="4998543"/>
            <a:ext cx="1803699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err="1"/>
              <a:t>Beckhoff</a:t>
            </a:r>
            <a:r>
              <a:rPr lang="de-DE" sz="1200" dirty="0"/>
              <a:t> EL7041-0052</a:t>
            </a:r>
            <a:endParaRPr lang="en-US" sz="1200" dirty="0" err="1"/>
          </a:p>
        </p:txBody>
      </p:sp>
      <p:sp>
        <p:nvSpPr>
          <p:cNvPr id="60" name="Nach oben gebogener Pfeil 45">
            <a:extLst>
              <a:ext uri="{FF2B5EF4-FFF2-40B4-BE49-F238E27FC236}">
                <a16:creationId xmlns:a16="http://schemas.microsoft.com/office/drawing/2014/main" id="{B1AB38D4-EF78-7348-821A-1E61792A9C7B}"/>
              </a:ext>
            </a:extLst>
          </p:cNvPr>
          <p:cNvSpPr/>
          <p:nvPr/>
        </p:nvSpPr>
        <p:spPr>
          <a:xfrm rot="5400000">
            <a:off x="5105763" y="5200084"/>
            <a:ext cx="850392" cy="73152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61" name="Textfeld 46">
            <a:extLst>
              <a:ext uri="{FF2B5EF4-FFF2-40B4-BE49-F238E27FC236}">
                <a16:creationId xmlns:a16="http://schemas.microsoft.com/office/drawing/2014/main" id="{0A8B3209-91A2-CB48-B3C7-2B9D3DC7A4E3}"/>
              </a:ext>
            </a:extLst>
          </p:cNvPr>
          <p:cNvSpPr txBox="1"/>
          <p:nvPr/>
        </p:nvSpPr>
        <p:spPr>
          <a:xfrm>
            <a:off x="7917976" y="3651755"/>
            <a:ext cx="244470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Jenny Science </a:t>
            </a:r>
            <a:r>
              <a:rPr lang="de-DE" sz="1200" dirty="0"/>
              <a:t>ELAX </a:t>
            </a:r>
            <a:r>
              <a:rPr lang="en-US" sz="1200" dirty="0"/>
              <a:t>EX110F20</a:t>
            </a:r>
          </a:p>
        </p:txBody>
      </p:sp>
      <p:pic>
        <p:nvPicPr>
          <p:cNvPr id="62" name="Grafik 47">
            <a:extLst>
              <a:ext uri="{FF2B5EF4-FFF2-40B4-BE49-F238E27FC236}">
                <a16:creationId xmlns:a16="http://schemas.microsoft.com/office/drawing/2014/main" id="{9AF2E492-4EE2-C444-AC96-B2A4E9EA70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9966" y="4898049"/>
            <a:ext cx="1381188" cy="1317755"/>
          </a:xfrm>
          <a:prstGeom prst="rect">
            <a:avLst/>
          </a:prstGeom>
        </p:spPr>
      </p:pic>
      <p:pic>
        <p:nvPicPr>
          <p:cNvPr id="63" name="Grafik 48">
            <a:extLst>
              <a:ext uri="{FF2B5EF4-FFF2-40B4-BE49-F238E27FC236}">
                <a16:creationId xmlns:a16="http://schemas.microsoft.com/office/drawing/2014/main" id="{53FAA76D-B917-374E-99D0-102A003A87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1066" y="5346293"/>
            <a:ext cx="937485" cy="334480"/>
          </a:xfrm>
          <a:prstGeom prst="rect">
            <a:avLst/>
          </a:prstGeom>
        </p:spPr>
      </p:pic>
      <p:sp>
        <p:nvSpPr>
          <p:cNvPr id="64" name="Nach oben gebogener Pfeil 49">
            <a:extLst>
              <a:ext uri="{FF2B5EF4-FFF2-40B4-BE49-F238E27FC236}">
                <a16:creationId xmlns:a16="http://schemas.microsoft.com/office/drawing/2014/main" id="{0A8E9EC2-CA73-924A-A521-E0888A9B772A}"/>
              </a:ext>
            </a:extLst>
          </p:cNvPr>
          <p:cNvSpPr/>
          <p:nvPr/>
        </p:nvSpPr>
        <p:spPr>
          <a:xfrm rot="10800000">
            <a:off x="8114026" y="4233196"/>
            <a:ext cx="864096" cy="731520"/>
          </a:xfrm>
          <a:prstGeom prst="bentUpArrow">
            <a:avLst>
              <a:gd name="adj1" fmla="val 25000"/>
              <a:gd name="adj2" fmla="val 38946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65" name="Textfeld 50">
            <a:extLst>
              <a:ext uri="{FF2B5EF4-FFF2-40B4-BE49-F238E27FC236}">
                <a16:creationId xmlns:a16="http://schemas.microsoft.com/office/drawing/2014/main" id="{F6F91584-C26A-5044-B78F-0F631C0BC32E}"/>
              </a:ext>
            </a:extLst>
          </p:cNvPr>
          <p:cNvSpPr txBox="1"/>
          <p:nvPr/>
        </p:nvSpPr>
        <p:spPr>
          <a:xfrm>
            <a:off x="7724189" y="6198969"/>
            <a:ext cx="247375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Jenny Science </a:t>
            </a:r>
            <a:r>
              <a:rPr lang="de-DE" sz="1200" dirty="0"/>
              <a:t>XENAX </a:t>
            </a:r>
            <a:r>
              <a:rPr lang="de-DE" sz="1200" dirty="0" err="1"/>
              <a:t>Xvi</a:t>
            </a:r>
            <a:r>
              <a:rPr lang="de-DE" sz="1200" dirty="0"/>
              <a:t> 75V8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646249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F1980A-DF60-3140-81B0-1BDC165E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3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F8D10-D5A7-B747-947B-3C0D63DFF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Linear</a:t>
            </a:r>
            <a:r>
              <a:rPr lang="sv-SE" dirty="0"/>
              <a:t> </a:t>
            </a:r>
            <a:r>
              <a:rPr lang="sv-SE" dirty="0" err="1"/>
              <a:t>Actuator</a:t>
            </a:r>
            <a:r>
              <a:rPr lang="sv-SE" dirty="0"/>
              <a:t> Project</a:t>
            </a:r>
          </a:p>
        </p:txBody>
      </p:sp>
      <p:pic>
        <p:nvPicPr>
          <p:cNvPr id="35" name="Grafik 38">
            <a:extLst>
              <a:ext uri="{FF2B5EF4-FFF2-40B4-BE49-F238E27FC236}">
                <a16:creationId xmlns:a16="http://schemas.microsoft.com/office/drawing/2014/main" id="{5C8D1BAA-725D-D54C-97B9-A101B450F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5729" y="1669803"/>
            <a:ext cx="2126915" cy="1693032"/>
          </a:xfrm>
          <a:prstGeom prst="rect">
            <a:avLst/>
          </a:prstGeom>
        </p:spPr>
      </p:pic>
      <p:pic>
        <p:nvPicPr>
          <p:cNvPr id="36" name="Grafik 39">
            <a:extLst>
              <a:ext uri="{FF2B5EF4-FFF2-40B4-BE49-F238E27FC236}">
                <a16:creationId xmlns:a16="http://schemas.microsoft.com/office/drawing/2014/main" id="{8E8A3E5A-A195-094E-9194-D089F3505B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99856" y="1622434"/>
            <a:ext cx="2549406" cy="1525015"/>
          </a:xfrm>
          <a:prstGeom prst="rect">
            <a:avLst/>
          </a:prstGeom>
        </p:spPr>
      </p:pic>
      <p:sp>
        <p:nvSpPr>
          <p:cNvPr id="37" name="Textfeld 41">
            <a:extLst>
              <a:ext uri="{FF2B5EF4-FFF2-40B4-BE49-F238E27FC236}">
                <a16:creationId xmlns:a16="http://schemas.microsoft.com/office/drawing/2014/main" id="{C2CC3084-5EB2-194A-AAE1-27E47C58D0FF}"/>
              </a:ext>
            </a:extLst>
          </p:cNvPr>
          <p:cNvSpPr txBox="1"/>
          <p:nvPr/>
        </p:nvSpPr>
        <p:spPr>
          <a:xfrm>
            <a:off x="4609479" y="1485813"/>
            <a:ext cx="2930161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err="1"/>
              <a:t>Renishaw</a:t>
            </a:r>
            <a:r>
              <a:rPr lang="de-DE" sz="1200" dirty="0"/>
              <a:t> Resolute UHV + RSLA </a:t>
            </a:r>
            <a:r>
              <a:rPr lang="de-DE" sz="1200" dirty="0" err="1"/>
              <a:t>scale</a:t>
            </a:r>
            <a:r>
              <a:rPr lang="de-DE" sz="1200" dirty="0"/>
              <a:t>;</a:t>
            </a:r>
            <a:endParaRPr lang="en-US" sz="1200" dirty="0" err="1"/>
          </a:p>
        </p:txBody>
      </p:sp>
      <p:sp>
        <p:nvSpPr>
          <p:cNvPr id="66" name="Textfeld 43">
            <a:extLst>
              <a:ext uri="{FF2B5EF4-FFF2-40B4-BE49-F238E27FC236}">
                <a16:creationId xmlns:a16="http://schemas.microsoft.com/office/drawing/2014/main" id="{0D2D9CAD-DA2D-564F-B6F9-41BF709979D3}"/>
              </a:ext>
            </a:extLst>
          </p:cNvPr>
          <p:cNvSpPr txBox="1"/>
          <p:nvPr/>
        </p:nvSpPr>
        <p:spPr>
          <a:xfrm>
            <a:off x="1439305" y="1495111"/>
            <a:ext cx="302018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b="1" dirty="0"/>
              <a:t>AMO </a:t>
            </a:r>
            <a:r>
              <a:rPr lang="en-US" sz="1200" dirty="0"/>
              <a:t>LMKA-2010S + LMTA-4010C scale;</a:t>
            </a:r>
          </a:p>
        </p:txBody>
      </p:sp>
      <p:pic>
        <p:nvPicPr>
          <p:cNvPr id="67" name="Grafik 44">
            <a:extLst>
              <a:ext uri="{FF2B5EF4-FFF2-40B4-BE49-F238E27FC236}">
                <a16:creationId xmlns:a16="http://schemas.microsoft.com/office/drawing/2014/main" id="{1D95EFF9-B59A-BE44-861C-5736EAF0A79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57941" y="1622434"/>
            <a:ext cx="3332651" cy="1509201"/>
          </a:xfrm>
          <a:prstGeom prst="rect">
            <a:avLst/>
          </a:prstGeom>
        </p:spPr>
      </p:pic>
      <p:sp>
        <p:nvSpPr>
          <p:cNvPr id="68" name="Textfeld 51">
            <a:extLst>
              <a:ext uri="{FF2B5EF4-FFF2-40B4-BE49-F238E27FC236}">
                <a16:creationId xmlns:a16="http://schemas.microsoft.com/office/drawing/2014/main" id="{2925B4BF-827E-8049-888C-892648EB8C10}"/>
              </a:ext>
            </a:extLst>
          </p:cNvPr>
          <p:cNvSpPr txBox="1"/>
          <p:nvPr/>
        </p:nvSpPr>
        <p:spPr>
          <a:xfrm>
            <a:off x="7650113" y="1482059"/>
            <a:ext cx="2989921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Numerik Jena </a:t>
            </a:r>
            <a:r>
              <a:rPr lang="de-DE" sz="1200" dirty="0"/>
              <a:t>LAK + Quick Guide </a:t>
            </a:r>
            <a:r>
              <a:rPr lang="de-DE" sz="1200" dirty="0" err="1"/>
              <a:t>scale</a:t>
            </a:r>
            <a:r>
              <a:rPr lang="en-US" sz="1200" dirty="0"/>
              <a:t>;</a:t>
            </a:r>
          </a:p>
        </p:txBody>
      </p:sp>
      <p:pic>
        <p:nvPicPr>
          <p:cNvPr id="69" name="Grafik 53">
            <a:extLst>
              <a:ext uri="{FF2B5EF4-FFF2-40B4-BE49-F238E27FC236}">
                <a16:creationId xmlns:a16="http://schemas.microsoft.com/office/drawing/2014/main" id="{D370B206-7545-7541-A935-5200AB058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530" y="1783998"/>
            <a:ext cx="1336833" cy="544138"/>
          </a:xfrm>
          <a:prstGeom prst="rect">
            <a:avLst/>
          </a:prstGeom>
        </p:spPr>
      </p:pic>
      <p:pic>
        <p:nvPicPr>
          <p:cNvPr id="70" name="Grafik 54">
            <a:extLst>
              <a:ext uri="{FF2B5EF4-FFF2-40B4-BE49-F238E27FC236}">
                <a16:creationId xmlns:a16="http://schemas.microsoft.com/office/drawing/2014/main" id="{CA4A0D81-FEC7-BF4B-B8B6-3A71714C9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736" y="3037587"/>
            <a:ext cx="1247641" cy="2161479"/>
          </a:xfrm>
          <a:prstGeom prst="rect">
            <a:avLst/>
          </a:prstGeom>
        </p:spPr>
      </p:pic>
      <p:sp>
        <p:nvSpPr>
          <p:cNvPr id="71" name="Textfeld 55">
            <a:extLst>
              <a:ext uri="{FF2B5EF4-FFF2-40B4-BE49-F238E27FC236}">
                <a16:creationId xmlns:a16="http://schemas.microsoft.com/office/drawing/2014/main" id="{DD09D730-5837-CD44-A9C4-4757FB628122}"/>
              </a:ext>
            </a:extLst>
          </p:cNvPr>
          <p:cNvSpPr txBox="1"/>
          <p:nvPr/>
        </p:nvSpPr>
        <p:spPr>
          <a:xfrm>
            <a:off x="2926127" y="3095069"/>
            <a:ext cx="1622367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err="1"/>
              <a:t>Turck</a:t>
            </a:r>
            <a:r>
              <a:rPr lang="de-DE" sz="1200" dirty="0"/>
              <a:t> </a:t>
            </a:r>
            <a:r>
              <a:rPr lang="en-US" sz="1200" dirty="0"/>
              <a:t>Li700P0-Q25L</a:t>
            </a:r>
          </a:p>
        </p:txBody>
      </p:sp>
      <p:pic>
        <p:nvPicPr>
          <p:cNvPr id="72" name="Grafik 56">
            <a:extLst>
              <a:ext uri="{FF2B5EF4-FFF2-40B4-BE49-F238E27FC236}">
                <a16:creationId xmlns:a16="http://schemas.microsoft.com/office/drawing/2014/main" id="{CE21E33A-1AD4-E648-B781-88A510D46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542" y="3464781"/>
            <a:ext cx="1654824" cy="1653470"/>
          </a:xfrm>
          <a:prstGeom prst="rect">
            <a:avLst/>
          </a:prstGeom>
        </p:spPr>
      </p:pic>
      <p:sp>
        <p:nvSpPr>
          <p:cNvPr id="73" name="Textfeld 57">
            <a:extLst>
              <a:ext uri="{FF2B5EF4-FFF2-40B4-BE49-F238E27FC236}">
                <a16:creationId xmlns:a16="http://schemas.microsoft.com/office/drawing/2014/main" id="{B6DBF878-6844-234B-981A-359470E1633E}"/>
              </a:ext>
            </a:extLst>
          </p:cNvPr>
          <p:cNvSpPr txBox="1"/>
          <p:nvPr/>
        </p:nvSpPr>
        <p:spPr>
          <a:xfrm>
            <a:off x="6802504" y="3119904"/>
            <a:ext cx="340509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TWK Elektronik</a:t>
            </a:r>
            <a:r>
              <a:rPr lang="de-DE" sz="1200" dirty="0"/>
              <a:t> </a:t>
            </a:r>
            <a:r>
              <a:rPr lang="en-US" sz="1200" dirty="0"/>
              <a:t>IW120/150 </a:t>
            </a:r>
            <a:br>
              <a:rPr lang="en-US" sz="1200" dirty="0"/>
            </a:br>
            <a:r>
              <a:rPr lang="en-US" sz="1200" dirty="0"/>
              <a:t>                            + IE25/150 Electronic module</a:t>
            </a:r>
          </a:p>
        </p:txBody>
      </p:sp>
      <p:pic>
        <p:nvPicPr>
          <p:cNvPr id="74" name="Grafik 58">
            <a:extLst>
              <a:ext uri="{FF2B5EF4-FFF2-40B4-BE49-F238E27FC236}">
                <a16:creationId xmlns:a16="http://schemas.microsoft.com/office/drawing/2014/main" id="{26BE33A9-3DA2-6944-96B6-92F0D5192A1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716325" y="3341503"/>
            <a:ext cx="3528967" cy="1617664"/>
          </a:xfrm>
          <a:prstGeom prst="rect">
            <a:avLst/>
          </a:prstGeom>
        </p:spPr>
      </p:pic>
      <p:pic>
        <p:nvPicPr>
          <p:cNvPr id="75" name="Grafik 59">
            <a:extLst>
              <a:ext uri="{FF2B5EF4-FFF2-40B4-BE49-F238E27FC236}">
                <a16:creationId xmlns:a16="http://schemas.microsoft.com/office/drawing/2014/main" id="{6C7D44AA-564C-F140-9858-6437F04C1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530" y="3437534"/>
            <a:ext cx="1458290" cy="680793"/>
          </a:xfrm>
          <a:prstGeom prst="rect">
            <a:avLst/>
          </a:prstGeom>
        </p:spPr>
      </p:pic>
      <p:sp>
        <p:nvSpPr>
          <p:cNvPr id="76" name="Textfeld 60">
            <a:extLst>
              <a:ext uri="{FF2B5EF4-FFF2-40B4-BE49-F238E27FC236}">
                <a16:creationId xmlns:a16="http://schemas.microsoft.com/office/drawing/2014/main" id="{208F0ED3-4AD3-6444-AE33-6FC68353F325}"/>
              </a:ext>
            </a:extLst>
          </p:cNvPr>
          <p:cNvSpPr txBox="1"/>
          <p:nvPr/>
        </p:nvSpPr>
        <p:spPr>
          <a:xfrm>
            <a:off x="1584372" y="5094163"/>
            <a:ext cx="309681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accent1"/>
                </a:solidFill>
              </a:rPr>
              <a:t>Test Items – Reference System</a:t>
            </a:r>
          </a:p>
        </p:txBody>
      </p:sp>
      <p:pic>
        <p:nvPicPr>
          <p:cNvPr id="77" name="Grafik 63">
            <a:extLst>
              <a:ext uri="{FF2B5EF4-FFF2-40B4-BE49-F238E27FC236}">
                <a16:creationId xmlns:a16="http://schemas.microsoft.com/office/drawing/2014/main" id="{9CBCD4AB-4B7A-A44C-AE37-E640D2057A12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873485" y="5352870"/>
            <a:ext cx="4248472" cy="1418151"/>
          </a:xfrm>
          <a:prstGeom prst="rect">
            <a:avLst/>
          </a:prstGeom>
        </p:spPr>
      </p:pic>
      <p:pic>
        <p:nvPicPr>
          <p:cNvPr id="78" name="Grafik 64">
            <a:extLst>
              <a:ext uri="{FF2B5EF4-FFF2-40B4-BE49-F238E27FC236}">
                <a16:creationId xmlns:a16="http://schemas.microsoft.com/office/drawing/2014/main" id="{41444720-2222-C24A-B157-BB5FC61AB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7498" y="6342442"/>
            <a:ext cx="795760" cy="318304"/>
          </a:xfrm>
          <a:prstGeom prst="rect">
            <a:avLst/>
          </a:prstGeom>
        </p:spPr>
      </p:pic>
      <p:sp>
        <p:nvSpPr>
          <p:cNvPr id="79" name="Textfeld 65">
            <a:extLst>
              <a:ext uri="{FF2B5EF4-FFF2-40B4-BE49-F238E27FC236}">
                <a16:creationId xmlns:a16="http://schemas.microsoft.com/office/drawing/2014/main" id="{02FA56DE-C94C-344C-8998-A1B6AA02B4DA}"/>
              </a:ext>
            </a:extLst>
          </p:cNvPr>
          <p:cNvSpPr txBox="1"/>
          <p:nvPr/>
        </p:nvSpPr>
        <p:spPr>
          <a:xfrm>
            <a:off x="5836046" y="5373221"/>
            <a:ext cx="466345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/>
              <a:t>Attocube</a:t>
            </a:r>
            <a:r>
              <a:rPr lang="de-DE" sz="1200" dirty="0"/>
              <a:t> </a:t>
            </a:r>
            <a:r>
              <a:rPr lang="en-US" sz="1200" dirty="0"/>
              <a:t>IDS3010 </a:t>
            </a:r>
            <a:r>
              <a:rPr lang="en-US" sz="1200" dirty="0" err="1"/>
              <a:t>BiSS</a:t>
            </a:r>
            <a:r>
              <a:rPr lang="en-US" sz="1200" dirty="0"/>
              <a:t>-C 32 Bits, up to 1 pm sensor resolution;</a:t>
            </a:r>
            <a:endParaRPr lang="de-DE" sz="1000" b="0" dirty="0"/>
          </a:p>
        </p:txBody>
      </p:sp>
      <p:pic>
        <p:nvPicPr>
          <p:cNvPr id="80" name="Grafik 66">
            <a:extLst>
              <a:ext uri="{FF2B5EF4-FFF2-40B4-BE49-F238E27FC236}">
                <a16:creationId xmlns:a16="http://schemas.microsoft.com/office/drawing/2014/main" id="{CCECC52F-374B-B044-855A-E2435B282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068" y="6094934"/>
            <a:ext cx="1336833" cy="544138"/>
          </a:xfrm>
          <a:prstGeom prst="rect">
            <a:avLst/>
          </a:prstGeom>
        </p:spPr>
      </p:pic>
      <p:sp>
        <p:nvSpPr>
          <p:cNvPr id="81" name="Textfeld 8">
            <a:extLst>
              <a:ext uri="{FF2B5EF4-FFF2-40B4-BE49-F238E27FC236}">
                <a16:creationId xmlns:a16="http://schemas.microsoft.com/office/drawing/2014/main" id="{C92D09C3-8E65-5F48-87C2-B21BDC5164FF}"/>
              </a:ext>
            </a:extLst>
          </p:cNvPr>
          <p:cNvSpPr txBox="1"/>
          <p:nvPr/>
        </p:nvSpPr>
        <p:spPr>
          <a:xfrm>
            <a:off x="6074559" y="5577197"/>
            <a:ext cx="3651962" cy="1276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3 different </a:t>
            </a:r>
            <a:r>
              <a:rPr lang="de-DE" sz="1200" dirty="0" err="1"/>
              <a:t>sensor</a:t>
            </a:r>
            <a:r>
              <a:rPr lang="de-DE" sz="1200" dirty="0"/>
              <a:t> </a:t>
            </a:r>
            <a:r>
              <a:rPr lang="de-DE" sz="1200" dirty="0" err="1"/>
              <a:t>heads</a:t>
            </a:r>
            <a:r>
              <a:rPr lang="de-DE" sz="1200" dirty="0"/>
              <a:t>:</a:t>
            </a:r>
          </a:p>
          <a:p>
            <a:pPr marL="171450" indent="-1714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050" i="1" dirty="0" err="1"/>
              <a:t>long</a:t>
            </a:r>
            <a:r>
              <a:rPr lang="de-DE" sz="1050" i="1" dirty="0"/>
              <a:t>-range </a:t>
            </a:r>
            <a:r>
              <a:rPr lang="de-DE" sz="1050" i="1" dirty="0" err="1"/>
              <a:t>up</a:t>
            </a:r>
            <a:r>
              <a:rPr lang="de-DE" sz="1050" i="1" dirty="0"/>
              <a:t> </a:t>
            </a:r>
            <a:r>
              <a:rPr lang="de-DE" sz="1050" i="1" dirty="0" err="1"/>
              <a:t>to</a:t>
            </a:r>
            <a:r>
              <a:rPr lang="de-DE" sz="1050" i="1" dirty="0"/>
              <a:t> 5 m; (M12/C7.6)</a:t>
            </a:r>
          </a:p>
          <a:p>
            <a:pPr marL="171450" indent="-1714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050" i="1" dirty="0"/>
              <a:t>Standard </a:t>
            </a:r>
            <a:r>
              <a:rPr lang="de-DE" sz="1050" i="1" dirty="0" err="1"/>
              <a:t>for</a:t>
            </a:r>
            <a:r>
              <a:rPr lang="de-DE" sz="1050" i="1" dirty="0"/>
              <a:t> </a:t>
            </a:r>
            <a:r>
              <a:rPr lang="de-DE" sz="1050" i="1" dirty="0" err="1"/>
              <a:t>broad</a:t>
            </a:r>
            <a:r>
              <a:rPr lang="de-DE" sz="1050" i="1" dirty="0"/>
              <a:t> </a:t>
            </a:r>
            <a:r>
              <a:rPr lang="de-DE" sz="1050" i="1" dirty="0" err="1"/>
              <a:t>variety</a:t>
            </a:r>
            <a:r>
              <a:rPr lang="de-DE" sz="1050" i="1" dirty="0"/>
              <a:t> </a:t>
            </a:r>
            <a:r>
              <a:rPr lang="de-DE" sz="1050" i="1" dirty="0" err="1"/>
              <a:t>of</a:t>
            </a:r>
            <a:r>
              <a:rPr lang="de-DE" sz="1050" i="1" dirty="0"/>
              <a:t> </a:t>
            </a:r>
            <a:r>
              <a:rPr lang="de-DE" sz="1050" i="1" dirty="0" err="1"/>
              <a:t>applications</a:t>
            </a:r>
            <a:r>
              <a:rPr lang="de-DE" sz="1050" i="1" dirty="0"/>
              <a:t>; (M12/F40)</a:t>
            </a:r>
          </a:p>
          <a:p>
            <a:pPr marL="171450" indent="-1714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050" i="1" dirty="0"/>
              <a:t>Small </a:t>
            </a:r>
            <a:r>
              <a:rPr lang="de-DE" sz="1050" i="1" dirty="0" err="1"/>
              <a:t>sensor</a:t>
            </a:r>
            <a:r>
              <a:rPr lang="de-DE" sz="1050" i="1" dirty="0"/>
              <a:t> </a:t>
            </a:r>
            <a:r>
              <a:rPr lang="de-DE" sz="1050" i="1" dirty="0" err="1"/>
              <a:t>head</a:t>
            </a:r>
            <a:r>
              <a:rPr lang="de-DE" sz="1050" i="1" dirty="0"/>
              <a:t> </a:t>
            </a:r>
            <a:r>
              <a:rPr lang="de-DE" sz="1050" i="1" dirty="0" err="1"/>
              <a:t>for</a:t>
            </a:r>
            <a:r>
              <a:rPr lang="de-DE" sz="1050" i="1" dirty="0"/>
              <a:t> limited </a:t>
            </a:r>
            <a:r>
              <a:rPr lang="de-DE" sz="1050" i="1" dirty="0" err="1"/>
              <a:t>space</a:t>
            </a:r>
            <a:r>
              <a:rPr lang="de-DE" sz="1050" i="1" dirty="0"/>
              <a:t>; (D4/F17)</a:t>
            </a:r>
          </a:p>
          <a:p>
            <a:pPr marL="171450" indent="-1714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200" dirty="0" err="1"/>
              <a:t>Compatible</a:t>
            </a:r>
            <a:r>
              <a:rPr lang="de-DE" sz="1200" dirty="0"/>
              <a:t> </a:t>
            </a:r>
            <a:r>
              <a:rPr lang="de-DE" sz="1200" dirty="0" err="1"/>
              <a:t>environments</a:t>
            </a:r>
            <a:r>
              <a:rPr lang="de-DE" sz="1200" dirty="0"/>
              <a:t>:</a:t>
            </a:r>
            <a:br>
              <a:rPr lang="de-DE" sz="1200" dirty="0"/>
            </a:br>
            <a:r>
              <a:rPr lang="de-DE" sz="1200" dirty="0"/>
              <a:t>Radiation </a:t>
            </a:r>
            <a:r>
              <a:rPr lang="de-DE" sz="1200" dirty="0" err="1"/>
              <a:t>up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10 </a:t>
            </a:r>
            <a:r>
              <a:rPr lang="de-DE" sz="1200" dirty="0" err="1"/>
              <a:t>MGy</a:t>
            </a:r>
            <a:r>
              <a:rPr lang="de-DE" sz="1200" dirty="0"/>
              <a:t>;</a:t>
            </a:r>
            <a:br>
              <a:rPr lang="de-DE" sz="1200" dirty="0"/>
            </a:br>
            <a:endParaRPr lang="en-US" sz="12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hteck 9">
                <a:extLst>
                  <a:ext uri="{FF2B5EF4-FFF2-40B4-BE49-F238E27FC236}">
                    <a16:creationId xmlns:a16="http://schemas.microsoft.com/office/drawing/2014/main" id="{155D3246-740B-1D4C-ADB5-90D4318853DE}"/>
                  </a:ext>
                </a:extLst>
              </p:cNvPr>
              <p:cNvSpPr/>
              <p:nvPr/>
            </p:nvSpPr>
            <p:spPr>
              <a:xfrm>
                <a:off x="6820344" y="5179167"/>
                <a:ext cx="4311697" cy="24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distance</m:t>
                          </m:r>
                          <m: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with</m:t>
                          </m:r>
                          <m: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highest</m:t>
                          </m:r>
                          <m: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resolution</m:t>
                          </m:r>
                          <m: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⇒ 10</m:t>
                          </m:r>
                        </m:e>
                        <m:sup>
                          <m:r>
                            <a:rPr lang="de-DE" sz="1000" i="0"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r>
                        <a:rPr lang="de-DE" sz="1000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000" i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sz="1000" i="0">
                              <a:latin typeface="Cambria Math" panose="02040503050406030204" pitchFamily="18" charset="0"/>
                            </a:rPr>
                            <m:t>32</m:t>
                          </m:r>
                        </m:sup>
                      </m:sSup>
                      <m:r>
                        <a:rPr lang="de-DE" sz="1000" i="0">
                          <a:latin typeface="Cambria Math" panose="02040503050406030204" pitchFamily="18" charset="0"/>
                        </a:rPr>
                        <m:t>=4,3 </m:t>
                      </m:r>
                      <m:r>
                        <m:rPr>
                          <m:sty m:val="p"/>
                        </m:rPr>
                        <a:rPr lang="de-DE" sz="1000" i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82" name="Rechteck 9">
                <a:extLst>
                  <a:ext uri="{FF2B5EF4-FFF2-40B4-BE49-F238E27FC236}">
                    <a16:creationId xmlns:a16="http://schemas.microsoft.com/office/drawing/2014/main" id="{155D3246-740B-1D4C-ADB5-90D431885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344" y="5179167"/>
                <a:ext cx="4311697" cy="2458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hteck 67">
                <a:extLst>
                  <a:ext uri="{FF2B5EF4-FFF2-40B4-BE49-F238E27FC236}">
                    <a16:creationId xmlns:a16="http://schemas.microsoft.com/office/drawing/2014/main" id="{03235DFD-5960-EC41-B884-EF216033F99B}"/>
                  </a:ext>
                </a:extLst>
              </p:cNvPr>
              <p:cNvSpPr/>
              <p:nvPr/>
            </p:nvSpPr>
            <p:spPr>
              <a:xfrm>
                <a:off x="7930318" y="5577197"/>
                <a:ext cx="2429510" cy="369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0" smtClean="0">
                          <a:latin typeface="Cambria Math" panose="02040503050406030204" pitchFamily="18" charset="0"/>
                        </a:rPr>
                        <m:t>⇒ 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m:rPr>
                              <m:sty m:val="p"/>
                            </m:rPr>
                            <a:rPr lang="de-DE" sz="10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de-DE" sz="1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sz="1000" i="0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p>
                          </m:sSup>
                        </m:den>
                      </m:f>
                      <m:r>
                        <a:rPr lang="de-DE" sz="1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000" b="0" i="0" smtClean="0">
                          <a:latin typeface="Cambria Math" panose="02040503050406030204" pitchFamily="18" charset="0"/>
                        </a:rPr>
                        <m:t>1,16 </m:t>
                      </m:r>
                      <m:r>
                        <m:rPr>
                          <m:sty m:val="p"/>
                        </m:rPr>
                        <a:rPr lang="de-DE" sz="1000" b="0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83" name="Rechteck 67">
                <a:extLst>
                  <a:ext uri="{FF2B5EF4-FFF2-40B4-BE49-F238E27FC236}">
                    <a16:creationId xmlns:a16="http://schemas.microsoft.com/office/drawing/2014/main" id="{03235DFD-5960-EC41-B884-EF216033F9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318" y="5577197"/>
                <a:ext cx="2429510" cy="3690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Platshållare för bildnummer 3">
            <a:extLst>
              <a:ext uri="{FF2B5EF4-FFF2-40B4-BE49-F238E27FC236}">
                <a16:creationId xmlns:a16="http://schemas.microsoft.com/office/drawing/2014/main" id="{E34B84F6-0C6D-5646-831D-490D0187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920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F1980A-DF60-3140-81B0-1BDC165E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3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F8D10-D5A7-B747-947B-3C0D63DFF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Linear</a:t>
            </a:r>
            <a:r>
              <a:rPr lang="sv-SE" dirty="0"/>
              <a:t> </a:t>
            </a:r>
            <a:r>
              <a:rPr lang="sv-SE" dirty="0" err="1"/>
              <a:t>Actuator</a:t>
            </a:r>
            <a:r>
              <a:rPr lang="sv-SE" dirty="0"/>
              <a:t> Project</a:t>
            </a:r>
          </a:p>
        </p:txBody>
      </p:sp>
      <p:sp>
        <p:nvSpPr>
          <p:cNvPr id="25" name="Platshållare för bildnummer 3">
            <a:extLst>
              <a:ext uri="{FF2B5EF4-FFF2-40B4-BE49-F238E27FC236}">
                <a16:creationId xmlns:a16="http://schemas.microsoft.com/office/drawing/2014/main" id="{C96E8F84-3B2C-9843-BCE7-BA43C1E6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86" name="Inhaltsplatzhalter 6">
            <a:extLst>
              <a:ext uri="{FF2B5EF4-FFF2-40B4-BE49-F238E27FC236}">
                <a16:creationId xmlns:a16="http://schemas.microsoft.com/office/drawing/2014/main" id="{B503C0DD-BE64-4740-B005-DCE29EBCC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776" y="1924059"/>
            <a:ext cx="8938474" cy="458170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1400" b="1" dirty="0"/>
              <a:t>New Design: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200" dirty="0"/>
              <a:t>1 x 19“ </a:t>
            </a:r>
            <a:r>
              <a:rPr lang="de-DE" sz="1200" dirty="0" err="1"/>
              <a:t>rack</a:t>
            </a:r>
            <a:r>
              <a:rPr lang="de-DE" sz="1200" dirty="0"/>
              <a:t>, 2 x </a:t>
            </a:r>
            <a:r>
              <a:rPr lang="de-DE" sz="1200" dirty="0" err="1"/>
              <a:t>electrical</a:t>
            </a:r>
            <a:r>
              <a:rPr lang="de-DE" sz="1200" dirty="0"/>
              <a:t> </a:t>
            </a:r>
            <a:r>
              <a:rPr lang="de-DE" sz="1200" dirty="0" err="1"/>
              <a:t>cabinets</a:t>
            </a:r>
            <a:r>
              <a:rPr lang="de-DE" sz="1200" dirty="0"/>
              <a:t>, 1 x </a:t>
            </a:r>
            <a:r>
              <a:rPr lang="de-DE" sz="1200" dirty="0" err="1"/>
              <a:t>SmarAct</a:t>
            </a:r>
            <a:r>
              <a:rPr lang="de-DE" sz="1200" dirty="0"/>
              <a:t> Box;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200" dirty="0"/>
              <a:t>UC1: Through </a:t>
            </a:r>
            <a:r>
              <a:rPr lang="de-DE" sz="1200" dirty="0" err="1"/>
              <a:t>bend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front </a:t>
            </a:r>
            <a:r>
              <a:rPr lang="de-DE" sz="1200" dirty="0" err="1"/>
              <a:t>airflow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top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bottom</a:t>
            </a:r>
            <a:r>
              <a:rPr lang="de-DE" sz="1200" dirty="0"/>
              <a:t> (2 </a:t>
            </a:r>
            <a:r>
              <a:rPr lang="de-DE" sz="1200" dirty="0" err="1"/>
              <a:t>levels</a:t>
            </a:r>
            <a:r>
              <a:rPr lang="de-DE" sz="1200" dirty="0"/>
              <a:t>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200" dirty="0"/>
              <a:t>UC1: </a:t>
            </a:r>
            <a:r>
              <a:rPr lang="de-DE" sz="1200" dirty="0" err="1"/>
              <a:t>Connectors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PIN </a:t>
            </a:r>
            <a:r>
              <a:rPr lang="de-DE" sz="1200" dirty="0" err="1"/>
              <a:t>assignment</a:t>
            </a:r>
            <a:r>
              <a:rPr lang="de-DE" sz="1200" dirty="0"/>
              <a:t> </a:t>
            </a:r>
            <a:r>
              <a:rPr lang="de-DE" sz="1200" dirty="0" err="1"/>
              <a:t>according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ESS Standards;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200" dirty="0"/>
              <a:t>UC1: </a:t>
            </a:r>
            <a:r>
              <a:rPr lang="en-US" sz="1200" dirty="0"/>
              <a:t>EL-terminals that communicate to the outside are completely </a:t>
            </a:r>
            <a:br>
              <a:rPr lang="en-US" sz="1200" dirty="0"/>
            </a:br>
            <a:r>
              <a:rPr lang="en-US" sz="1200" dirty="0"/>
              <a:t>mounted on the rear DIN rail;</a:t>
            </a:r>
            <a:endParaRPr lang="de-DE" sz="1200" dirty="0"/>
          </a:p>
          <a:p>
            <a:pPr lvl="1">
              <a:buFont typeface="Arial" panose="020B0604020202020204" pitchFamily="34" charset="0"/>
              <a:buChar char="•"/>
            </a:pPr>
            <a:endParaRPr lang="de-DE" sz="1200" dirty="0"/>
          </a:p>
          <a:p>
            <a:pPr lvl="1">
              <a:buFont typeface="Arial" panose="020B0604020202020204" pitchFamily="34" charset="0"/>
              <a:buChar char="•"/>
            </a:pPr>
            <a:endParaRPr lang="de-DE" sz="1200" dirty="0"/>
          </a:p>
          <a:p>
            <a:pPr lvl="1">
              <a:buFont typeface="Arial" panose="020B0604020202020204" pitchFamily="34" charset="0"/>
              <a:buChar char="•"/>
            </a:pPr>
            <a:endParaRPr lang="de-DE" sz="1200" dirty="0"/>
          </a:p>
        </p:txBody>
      </p:sp>
      <p:pic>
        <p:nvPicPr>
          <p:cNvPr id="87" name="Grafik 7">
            <a:extLst>
              <a:ext uri="{FF2B5EF4-FFF2-40B4-BE49-F238E27FC236}">
                <a16:creationId xmlns:a16="http://schemas.microsoft.com/office/drawing/2014/main" id="{DDEEBCC8-A1B7-5742-A333-C312F4931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513406"/>
            <a:ext cx="4326347" cy="4435874"/>
          </a:xfrm>
          <a:prstGeom prst="rect">
            <a:avLst/>
          </a:prstGeom>
        </p:spPr>
      </p:pic>
      <p:pic>
        <p:nvPicPr>
          <p:cNvPr id="88" name="Grafik 9">
            <a:extLst>
              <a:ext uri="{FF2B5EF4-FFF2-40B4-BE49-F238E27FC236}">
                <a16:creationId xmlns:a16="http://schemas.microsoft.com/office/drawing/2014/main" id="{9C0BCFF6-DCF6-464C-B56A-0FFDB4060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230" y="3338143"/>
            <a:ext cx="2221109" cy="2135482"/>
          </a:xfrm>
          <a:prstGeom prst="rect">
            <a:avLst/>
          </a:prstGeom>
        </p:spPr>
      </p:pic>
      <p:cxnSp>
        <p:nvCxnSpPr>
          <p:cNvPr id="89" name="Gerade Verbindung mit Pfeil 13">
            <a:extLst>
              <a:ext uri="{FF2B5EF4-FFF2-40B4-BE49-F238E27FC236}">
                <a16:creationId xmlns:a16="http://schemas.microsoft.com/office/drawing/2014/main" id="{4D189B37-D169-CD48-8AA6-22DF07D31739}"/>
              </a:ext>
            </a:extLst>
          </p:cNvPr>
          <p:cNvCxnSpPr>
            <a:stCxn id="88" idx="3"/>
          </p:cNvCxnSpPr>
          <p:nvPr/>
        </p:nvCxnSpPr>
        <p:spPr>
          <a:xfrm flipV="1">
            <a:off x="6520339" y="3468042"/>
            <a:ext cx="847832" cy="93784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feld 25">
            <a:extLst>
              <a:ext uri="{FF2B5EF4-FFF2-40B4-BE49-F238E27FC236}">
                <a16:creationId xmlns:a16="http://schemas.microsoft.com/office/drawing/2014/main" id="{FDE7DB2C-C20E-454D-A916-A16E1CF84679}"/>
              </a:ext>
            </a:extLst>
          </p:cNvPr>
          <p:cNvSpPr txBox="1"/>
          <p:nvPr/>
        </p:nvSpPr>
        <p:spPr>
          <a:xfrm>
            <a:off x="9243277" y="6336458"/>
            <a:ext cx="186461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Mobile </a:t>
            </a:r>
            <a:r>
              <a:rPr lang="de-DE" sz="1400" b="1" dirty="0" err="1">
                <a:solidFill>
                  <a:schemeClr val="accent1"/>
                </a:solidFill>
              </a:rPr>
              <a:t>Cabinet</a:t>
            </a:r>
            <a:r>
              <a:rPr lang="de-DE" sz="1400" b="1" dirty="0">
                <a:solidFill>
                  <a:schemeClr val="accent1"/>
                </a:solidFill>
              </a:rPr>
              <a:t> UH1</a:t>
            </a:r>
            <a:endParaRPr lang="en-US" sz="1400" dirty="0" err="1">
              <a:solidFill>
                <a:schemeClr val="accent1"/>
              </a:solidFill>
            </a:endParaRPr>
          </a:p>
        </p:txBody>
      </p:sp>
      <p:cxnSp>
        <p:nvCxnSpPr>
          <p:cNvPr id="91" name="Gerade Verbindung mit Pfeil 22">
            <a:extLst>
              <a:ext uri="{FF2B5EF4-FFF2-40B4-BE49-F238E27FC236}">
                <a16:creationId xmlns:a16="http://schemas.microsoft.com/office/drawing/2014/main" id="{37F6E575-402D-934C-AF8A-03203C8EBFE2}"/>
              </a:ext>
            </a:extLst>
          </p:cNvPr>
          <p:cNvCxnSpPr/>
          <p:nvPr/>
        </p:nvCxnSpPr>
        <p:spPr>
          <a:xfrm flipH="1" flipV="1">
            <a:off x="10609116" y="5245907"/>
            <a:ext cx="200986" cy="109055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32">
            <a:extLst>
              <a:ext uri="{FF2B5EF4-FFF2-40B4-BE49-F238E27FC236}">
                <a16:creationId xmlns:a16="http://schemas.microsoft.com/office/drawing/2014/main" id="{21F27A9B-9365-1344-BC8D-3931FBC1BD40}"/>
              </a:ext>
            </a:extLst>
          </p:cNvPr>
          <p:cNvCxnSpPr/>
          <p:nvPr/>
        </p:nvCxnSpPr>
        <p:spPr>
          <a:xfrm flipH="1" flipV="1">
            <a:off x="8466040" y="4597836"/>
            <a:ext cx="781120" cy="125146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feld 36">
            <a:extLst>
              <a:ext uri="{FF2B5EF4-FFF2-40B4-BE49-F238E27FC236}">
                <a16:creationId xmlns:a16="http://schemas.microsoft.com/office/drawing/2014/main" id="{044265B7-8C72-BC47-824A-D53B3D01E5D8}"/>
              </a:ext>
            </a:extLst>
          </p:cNvPr>
          <p:cNvSpPr txBox="1"/>
          <p:nvPr/>
        </p:nvSpPr>
        <p:spPr>
          <a:xfrm>
            <a:off x="9278068" y="1627055"/>
            <a:ext cx="172034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 err="1">
                <a:solidFill>
                  <a:schemeClr val="accent1"/>
                </a:solidFill>
              </a:rPr>
              <a:t>SmarAct</a:t>
            </a:r>
            <a:r>
              <a:rPr lang="de-DE" sz="1400" b="1" dirty="0">
                <a:solidFill>
                  <a:schemeClr val="accent1"/>
                </a:solidFill>
              </a:rPr>
              <a:t> Box UC2</a:t>
            </a:r>
            <a:endParaRPr lang="en-US" sz="1400" dirty="0" err="1">
              <a:solidFill>
                <a:schemeClr val="accent1"/>
              </a:solidFill>
            </a:endParaRPr>
          </a:p>
        </p:txBody>
      </p:sp>
      <p:cxnSp>
        <p:nvCxnSpPr>
          <p:cNvPr id="94" name="Gerade Verbindung mit Pfeil 38">
            <a:extLst>
              <a:ext uri="{FF2B5EF4-FFF2-40B4-BE49-F238E27FC236}">
                <a16:creationId xmlns:a16="http://schemas.microsoft.com/office/drawing/2014/main" id="{D4221B37-2EF1-E147-8094-219207C6BCA9}"/>
              </a:ext>
            </a:extLst>
          </p:cNvPr>
          <p:cNvCxnSpPr>
            <a:stCxn id="93" idx="2"/>
          </p:cNvCxnSpPr>
          <p:nvPr/>
        </p:nvCxnSpPr>
        <p:spPr>
          <a:xfrm flipH="1">
            <a:off x="9278068" y="1924059"/>
            <a:ext cx="860172" cy="137763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Grafik 45">
            <a:extLst>
              <a:ext uri="{FF2B5EF4-FFF2-40B4-BE49-F238E27FC236}">
                <a16:creationId xmlns:a16="http://schemas.microsoft.com/office/drawing/2014/main" id="{9FD29325-4B88-7D49-8899-D3351DB12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31" y="5402914"/>
            <a:ext cx="4165309" cy="1441504"/>
          </a:xfrm>
          <a:prstGeom prst="rect">
            <a:avLst/>
          </a:prstGeom>
        </p:spPr>
      </p:pic>
      <p:sp>
        <p:nvSpPr>
          <p:cNvPr id="96" name="Textfeld 51">
            <a:extLst>
              <a:ext uri="{FF2B5EF4-FFF2-40B4-BE49-F238E27FC236}">
                <a16:creationId xmlns:a16="http://schemas.microsoft.com/office/drawing/2014/main" id="{C8F62FD7-BF8F-6F42-B9F0-2F9E0ECACADF}"/>
              </a:ext>
            </a:extLst>
          </p:cNvPr>
          <p:cNvSpPr txBox="1"/>
          <p:nvPr/>
        </p:nvSpPr>
        <p:spPr>
          <a:xfrm>
            <a:off x="8269969" y="5849300"/>
            <a:ext cx="216277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Integrated </a:t>
            </a:r>
            <a:r>
              <a:rPr lang="de-DE" sz="1400" b="1" dirty="0" err="1">
                <a:solidFill>
                  <a:schemeClr val="accent1"/>
                </a:solidFill>
              </a:rPr>
              <a:t>Cabinet</a:t>
            </a:r>
            <a:r>
              <a:rPr lang="de-DE" sz="1400" b="1" dirty="0">
                <a:solidFill>
                  <a:schemeClr val="accent1"/>
                </a:solidFill>
              </a:rPr>
              <a:t> UH2</a:t>
            </a:r>
            <a:endParaRPr lang="en-US" sz="1400" dirty="0" err="1">
              <a:solidFill>
                <a:schemeClr val="accent1"/>
              </a:solidFill>
            </a:endParaRPr>
          </a:p>
        </p:txBody>
      </p:sp>
      <p:pic>
        <p:nvPicPr>
          <p:cNvPr id="97" name="Grafik 60">
            <a:extLst>
              <a:ext uri="{FF2B5EF4-FFF2-40B4-BE49-F238E27FC236}">
                <a16:creationId xmlns:a16="http://schemas.microsoft.com/office/drawing/2014/main" id="{75A8C39B-8F29-A842-BA76-D8D80566D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796" y="3566508"/>
            <a:ext cx="2895238" cy="1933333"/>
          </a:xfrm>
          <a:prstGeom prst="rect">
            <a:avLst/>
          </a:prstGeom>
        </p:spPr>
      </p:pic>
      <p:sp>
        <p:nvSpPr>
          <p:cNvPr id="98" name="Textfeld 61">
            <a:extLst>
              <a:ext uri="{FF2B5EF4-FFF2-40B4-BE49-F238E27FC236}">
                <a16:creationId xmlns:a16="http://schemas.microsoft.com/office/drawing/2014/main" id="{9051E4B1-7319-5C4E-A4A3-45F465C7477F}"/>
              </a:ext>
            </a:extLst>
          </p:cNvPr>
          <p:cNvSpPr txBox="1"/>
          <p:nvPr/>
        </p:nvSpPr>
        <p:spPr>
          <a:xfrm>
            <a:off x="1274324" y="3480508"/>
            <a:ext cx="1563248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Rack UC1: </a:t>
            </a:r>
            <a:r>
              <a:rPr lang="de-DE" sz="1400" dirty="0">
                <a:solidFill>
                  <a:schemeClr val="accent1"/>
                </a:solidFill>
              </a:rPr>
              <a:t>3+1U</a:t>
            </a:r>
            <a:endParaRPr lang="en-US" sz="1400" dirty="0" err="1">
              <a:solidFill>
                <a:schemeClr val="accent1"/>
              </a:solidFill>
            </a:endParaRPr>
          </a:p>
        </p:txBody>
      </p:sp>
      <p:pic>
        <p:nvPicPr>
          <p:cNvPr id="99" name="Grafik 62">
            <a:extLst>
              <a:ext uri="{FF2B5EF4-FFF2-40B4-BE49-F238E27FC236}">
                <a16:creationId xmlns:a16="http://schemas.microsoft.com/office/drawing/2014/main" id="{CA5656DC-98C4-6647-9818-689E952B0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416" y="5473517"/>
            <a:ext cx="3316415" cy="13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30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82A77A-E8D6-7944-961B-C88953CF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Summary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3BD984-5D28-1747-BD62-DD79F895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DC1AF49-BC7E-F049-80CF-157818991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37EA55C-DD62-A441-B660-3BBFEE4F6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25970" r="17793" b="27831"/>
          <a:stretch/>
        </p:blipFill>
        <p:spPr>
          <a:xfrm>
            <a:off x="2459596" y="3501008"/>
            <a:ext cx="7272809" cy="3168352"/>
          </a:xfrm>
          <a:prstGeom prst="rect">
            <a:avLst/>
          </a:prstGeom>
        </p:spPr>
      </p:pic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B9844604-D195-8E45-A760-0DE62726F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/>
              <a:t>Workshop #5: November 12th – 14th 2019</a:t>
            </a:r>
          </a:p>
          <a:p>
            <a:r>
              <a:rPr lang="en-AU" sz="2800" dirty="0"/>
              <a:t>~30 participants coming from In-kind partners, ESS MCA, ICS and a four person TAP.</a:t>
            </a:r>
          </a:p>
        </p:txBody>
      </p:sp>
    </p:spTree>
    <p:extLst>
      <p:ext uri="{BB962C8B-B14F-4D97-AF65-F5344CB8AC3E}">
        <p14:creationId xmlns:p14="http://schemas.microsoft.com/office/powerpoint/2010/main" val="40376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F1980A-DF60-3140-81B0-1BDC165E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3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C07531-CD9F-9F41-AD5C-39A55F95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F8D10-D5A7-B747-947B-3C0D63DFF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Mobile </a:t>
            </a:r>
            <a:r>
              <a:rPr lang="sv-SE" dirty="0" err="1"/>
              <a:t>Robotics</a:t>
            </a:r>
            <a:r>
              <a:rPr lang="sv-SE" dirty="0"/>
              <a:t> Project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58C94B67-713B-4D46-AD0F-90906C968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76" y="1692950"/>
            <a:ext cx="5774432" cy="128796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Mobile conveyor unit</a:t>
            </a:r>
          </a:p>
          <a:p>
            <a:r>
              <a:rPr lang="en-AU" dirty="0"/>
              <a:t>Used only for demonstration of infinite sample flow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E2D7EB25-A337-6F4A-8CF8-27F0CC9716DE}"/>
              </a:ext>
            </a:extLst>
          </p:cNvPr>
          <p:cNvPicPr/>
          <p:nvPr/>
        </p:nvPicPr>
        <p:blipFill>
          <a:blip r:embed="rId2"/>
          <a:srcRect t="2297" b="1253"/>
          <a:stretch/>
        </p:blipFill>
        <p:spPr>
          <a:xfrm>
            <a:off x="6600056" y="1456928"/>
            <a:ext cx="5336552" cy="5401072"/>
          </a:xfrm>
          <a:prstGeom prst="rect">
            <a:avLst/>
          </a:prstGeom>
          <a:ln>
            <a:noFill/>
          </a:ln>
        </p:spPr>
      </p:pic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89D1C172-862E-6F4E-8C16-D0A34BF3D93D}"/>
              </a:ext>
            </a:extLst>
          </p:cNvPr>
          <p:cNvSpPr txBox="1">
            <a:spLocks/>
          </p:cNvSpPr>
          <p:nvPr/>
        </p:nvSpPr>
        <p:spPr>
          <a:xfrm>
            <a:off x="792324" y="3135226"/>
            <a:ext cx="5408984" cy="165618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Mobile transport trolley + robotics platform</a:t>
            </a:r>
          </a:p>
          <a:p>
            <a:r>
              <a:rPr lang="en-AU" dirty="0"/>
              <a:t>Push/roll it to the instrument</a:t>
            </a:r>
          </a:p>
          <a:p>
            <a:r>
              <a:rPr lang="en-AU" dirty="0"/>
              <a:t>Crane platform to final position inside the cave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84A6AA98-E093-AE46-8F3E-08AE7981068D}"/>
              </a:ext>
            </a:extLst>
          </p:cNvPr>
          <p:cNvGrpSpPr/>
          <p:nvPr/>
        </p:nvGrpSpPr>
        <p:grpSpPr>
          <a:xfrm>
            <a:off x="734640" y="5034798"/>
            <a:ext cx="6287040" cy="1891800"/>
            <a:chOff x="2112840" y="4910040"/>
            <a:chExt cx="6287040" cy="1891800"/>
          </a:xfrm>
        </p:grpSpPr>
        <p:pic>
          <p:nvPicPr>
            <p:cNvPr id="13" name="Grafik 26">
              <a:extLst>
                <a:ext uri="{FF2B5EF4-FFF2-40B4-BE49-F238E27FC236}">
                  <a16:creationId xmlns:a16="http://schemas.microsoft.com/office/drawing/2014/main" id="{A6BBB63F-BFAF-144D-8023-88D04FFB1A14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112840" y="4910040"/>
              <a:ext cx="976680" cy="1462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Grafik 27">
              <a:extLst>
                <a:ext uri="{FF2B5EF4-FFF2-40B4-BE49-F238E27FC236}">
                  <a16:creationId xmlns:a16="http://schemas.microsoft.com/office/drawing/2014/main" id="{3E14FBF6-1BF0-B641-A867-FE34D51E35D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7468200" y="5346720"/>
              <a:ext cx="931680" cy="1055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CustomShape 11">
              <a:extLst>
                <a:ext uri="{FF2B5EF4-FFF2-40B4-BE49-F238E27FC236}">
                  <a16:creationId xmlns:a16="http://schemas.microsoft.com/office/drawing/2014/main" id="{8B48BA97-73C1-D947-AD30-C89EC5B06C1B}"/>
                </a:ext>
              </a:extLst>
            </p:cNvPr>
            <p:cNvSpPr/>
            <p:nvPr/>
          </p:nvSpPr>
          <p:spPr>
            <a:xfrm>
              <a:off x="4124880" y="5218200"/>
              <a:ext cx="2235960" cy="263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200" b="1" strike="noStrike" spc="-1">
                  <a:solidFill>
                    <a:srgbClr val="000000"/>
                  </a:solidFill>
                  <a:latin typeface="Arial"/>
                </a:rPr>
                <a:t>Mechanical docking system</a:t>
              </a:r>
              <a:endParaRPr lang="en-US" sz="1200" b="0" strike="noStrike" spc="-1">
                <a:latin typeface="Arial"/>
              </a:endParaRPr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D87D4684-CC6E-C849-981F-4A41E2FBE619}"/>
                </a:ext>
              </a:extLst>
            </p:cNvPr>
            <p:cNvGrpSpPr/>
            <p:nvPr/>
          </p:nvGrpSpPr>
          <p:grpSpPr>
            <a:xfrm>
              <a:off x="3334320" y="4910400"/>
              <a:ext cx="3881160" cy="1891440"/>
              <a:chOff x="3334320" y="4910400"/>
              <a:chExt cx="3881160" cy="1891440"/>
            </a:xfrm>
          </p:grpSpPr>
          <p:pic>
            <p:nvPicPr>
              <p:cNvPr id="17" name="Grafik 30">
                <a:extLst>
                  <a:ext uri="{FF2B5EF4-FFF2-40B4-BE49-F238E27FC236}">
                    <a16:creationId xmlns:a16="http://schemas.microsoft.com/office/drawing/2014/main" id="{6E4BF465-A0F7-EF45-84EF-533DD911B165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 rot="2700000">
                <a:off x="4601520" y="5187240"/>
                <a:ext cx="1337400" cy="1337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Line 13">
                <a:extLst>
                  <a:ext uri="{FF2B5EF4-FFF2-40B4-BE49-F238E27FC236}">
                    <a16:creationId xmlns:a16="http://schemas.microsoft.com/office/drawing/2014/main" id="{9D4C3C5D-981C-CD4C-B27D-79E8F5842A5C}"/>
                  </a:ext>
                </a:extLst>
              </p:cNvPr>
              <p:cNvSpPr/>
              <p:nvPr/>
            </p:nvSpPr>
            <p:spPr>
              <a:xfrm>
                <a:off x="3334320" y="5856120"/>
                <a:ext cx="1440000" cy="0"/>
              </a:xfrm>
              <a:prstGeom prst="line">
                <a:avLst/>
              </a:prstGeom>
              <a:ln w="76320">
                <a:solidFill>
                  <a:schemeClr val="tx1"/>
                </a:solidFill>
                <a:head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" name="Line 14">
                <a:extLst>
                  <a:ext uri="{FF2B5EF4-FFF2-40B4-BE49-F238E27FC236}">
                    <a16:creationId xmlns:a16="http://schemas.microsoft.com/office/drawing/2014/main" id="{D2FC5D4F-46E0-5746-AF88-4662BB4D540C}"/>
                  </a:ext>
                </a:extLst>
              </p:cNvPr>
              <p:cNvSpPr/>
              <p:nvPr/>
            </p:nvSpPr>
            <p:spPr>
              <a:xfrm>
                <a:off x="5775480" y="5854680"/>
                <a:ext cx="1440000" cy="0"/>
              </a:xfrm>
              <a:prstGeom prst="line">
                <a:avLst/>
              </a:prstGeom>
              <a:ln w="7632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cxnSp>
        <p:nvCxnSpPr>
          <p:cNvPr id="20" name="Rak pil 19">
            <a:extLst>
              <a:ext uri="{FF2B5EF4-FFF2-40B4-BE49-F238E27FC236}">
                <a16:creationId xmlns:a16="http://schemas.microsoft.com/office/drawing/2014/main" id="{1A6212DD-1532-4A42-91C3-3103A8C1F38D}"/>
              </a:ext>
            </a:extLst>
          </p:cNvPr>
          <p:cNvCxnSpPr>
            <a:cxnSpLocks/>
          </p:cNvCxnSpPr>
          <p:nvPr/>
        </p:nvCxnSpPr>
        <p:spPr>
          <a:xfrm>
            <a:off x="6090000" y="2336930"/>
            <a:ext cx="931680" cy="5160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pil 23">
            <a:extLst>
              <a:ext uri="{FF2B5EF4-FFF2-40B4-BE49-F238E27FC236}">
                <a16:creationId xmlns:a16="http://schemas.microsoft.com/office/drawing/2014/main" id="{E3577EE3-873F-4040-AC75-1AD3243E4860}"/>
              </a:ext>
            </a:extLst>
          </p:cNvPr>
          <p:cNvCxnSpPr>
            <a:cxnSpLocks/>
          </p:cNvCxnSpPr>
          <p:nvPr/>
        </p:nvCxnSpPr>
        <p:spPr>
          <a:xfrm>
            <a:off x="5240457" y="4365081"/>
            <a:ext cx="4027875" cy="15945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869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C095C6-FB04-BC4D-8F8F-DEFC04BAE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3</a:t>
            </a:r>
            <a:endParaRPr lang="en-AU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86DE87-83F7-8546-B735-CC6C532E0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342384" cy="4345166"/>
          </a:xfrm>
        </p:spPr>
        <p:txBody>
          <a:bodyPr/>
          <a:lstStyle/>
          <a:p>
            <a:r>
              <a:rPr lang="en-AU" dirty="0"/>
              <a:t>Passed the preliminary design review (PDR) last September</a:t>
            </a:r>
          </a:p>
          <a:p>
            <a:r>
              <a:rPr lang="en-AU" dirty="0"/>
              <a:t>Robot and controller have been mounted to a test bench </a:t>
            </a:r>
          </a:p>
          <a:p>
            <a:r>
              <a:rPr lang="en-AU" dirty="0"/>
              <a:t>Performed first functional tests </a:t>
            </a:r>
          </a:p>
          <a:p>
            <a:endParaRPr lang="en-AU" dirty="0"/>
          </a:p>
          <a:p>
            <a:r>
              <a:rPr lang="en-AU" dirty="0"/>
              <a:t>Performed first repeatability tests (1D) to verify the manufacturers specification </a:t>
            </a:r>
          </a:p>
          <a:p>
            <a:endParaRPr lang="en-AU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5F784B7-FA5E-A14F-B9D1-95CC2143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0B6954-5546-6C46-8E77-C90E09894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Mobile </a:t>
            </a:r>
            <a:r>
              <a:rPr lang="sv-SE" dirty="0" err="1"/>
              <a:t>Robotics</a:t>
            </a:r>
            <a:r>
              <a:rPr lang="sv-SE" dirty="0"/>
              <a:t> Project</a:t>
            </a:r>
            <a:r>
              <a:rPr lang="en-AU" dirty="0"/>
              <a:t> Status</a:t>
            </a: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4BE34FD7-0B0C-1B4C-8843-C1D31CCF6A1C}"/>
              </a:ext>
            </a:extLst>
          </p:cNvPr>
          <p:cNvPicPr/>
          <p:nvPr/>
        </p:nvPicPr>
        <p:blipFill>
          <a:blip r:embed="rId2"/>
          <a:srcRect l="9545" r="2796"/>
          <a:stretch/>
        </p:blipFill>
        <p:spPr>
          <a:xfrm>
            <a:off x="6600056" y="2011321"/>
            <a:ext cx="4579516" cy="4114845"/>
          </a:xfrm>
          <a:prstGeom prst="rect">
            <a:avLst/>
          </a:prstGeom>
          <a:ln>
            <a:noFill/>
          </a:ln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7B1DEE3A-8A24-8549-9A97-EB4B9486BB9A}"/>
              </a:ext>
            </a:extLst>
          </p:cNvPr>
          <p:cNvPicPr/>
          <p:nvPr/>
        </p:nvPicPr>
        <p:blipFill>
          <a:blip r:embed="rId3"/>
          <a:srcRect l="6929" t="21220" r="3167" b="6848"/>
          <a:stretch/>
        </p:blipFill>
        <p:spPr>
          <a:xfrm>
            <a:off x="1728080" y="4820812"/>
            <a:ext cx="3105423" cy="18150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83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F68683-CF1C-E142-A31A-EB275C50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 and Outcomes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C53379-772D-3B4B-BFCF-D0771B57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C349B6-EB60-874C-A441-5A4DBECD57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CF5C36B-A3CE-4C45-BE70-95C83CD3CECA}"/>
              </a:ext>
            </a:extLst>
          </p:cNvPr>
          <p:cNvSpPr txBox="1">
            <a:spLocks/>
          </p:cNvSpPr>
          <p:nvPr/>
        </p:nvSpPr>
        <p:spPr>
          <a:xfrm>
            <a:off x="609600" y="1781000"/>
            <a:ext cx="10972800" cy="4345166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/>
              <a:t>“Getting everyone together in this format is a great start” – support for the workshop to continue.</a:t>
            </a:r>
          </a:p>
          <a:p>
            <a:r>
              <a:rPr lang="en-AU" sz="2400" dirty="0" err="1"/>
              <a:t>Eplan</a:t>
            </a:r>
            <a:r>
              <a:rPr lang="en-AU" sz="2400" dirty="0"/>
              <a:t> drafting probably behind where it needs to be.</a:t>
            </a:r>
          </a:p>
          <a:p>
            <a:r>
              <a:rPr lang="en-AU" sz="2400" dirty="0"/>
              <a:t>Standard FAT/SAT plans for generic components e.g. slits should be written now.</a:t>
            </a:r>
          </a:p>
          <a:p>
            <a:r>
              <a:rPr lang="en-AU" sz="2400" dirty="0"/>
              <a:t>Commissioning plans should be presented at the next workshop.</a:t>
            </a:r>
          </a:p>
          <a:p>
            <a:r>
              <a:rPr lang="en-AU" sz="2400" dirty="0"/>
              <a:t>Control of safety shutter, motion safety and interaction with PSS needs to be clarified.</a:t>
            </a:r>
          </a:p>
        </p:txBody>
      </p:sp>
    </p:spTree>
    <p:extLst>
      <p:ext uri="{BB962C8B-B14F-4D97-AF65-F5344CB8AC3E}">
        <p14:creationId xmlns:p14="http://schemas.microsoft.com/office/powerpoint/2010/main" val="595885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BC3453-FDF3-2D4D-8EFA-529434B5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Open Questions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96ABAA-0C40-0C4A-86D2-B0A65E17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Decide on limit for what is a vacuum i.e. at level are vacuum meters actually required. Brian has tested a lot of components at low level and found out they are fine.</a:t>
            </a:r>
          </a:p>
          <a:p>
            <a:r>
              <a:rPr lang="en-AU" dirty="0"/>
              <a:t>Will there be two types of Emergency stops on the beam lines; one for motion and one for beam off?</a:t>
            </a:r>
          </a:p>
          <a:p>
            <a:r>
              <a:rPr lang="en-AU" dirty="0"/>
              <a:t>How does motion safety integrate/interact with PSS? Are PSS responsible in any way for motion safety?</a:t>
            </a:r>
          </a:p>
          <a:p>
            <a:r>
              <a:rPr lang="en-AU" dirty="0"/>
              <a:t>Decide whether motion will be allowed while there is access to the cave.</a:t>
            </a:r>
          </a:p>
          <a:p>
            <a:r>
              <a:rPr lang="en-AU" dirty="0"/>
              <a:t>Who will build the racks/cabinets? Is it responsibility of the instruments? Can it be done locally and managed by ESS.</a:t>
            </a:r>
          </a:p>
          <a:p>
            <a:endParaRPr lang="en-AU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7DF8944-B387-2F4E-A940-9388D59C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B2C611-AC12-6C41-9418-9787386F8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601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AB7BC4-C823-5F47-8907-EE32868D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MCA Work Package Offers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D50136-9777-7747-BB82-F02BBAC58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/>
              <a:t>Soon to publish document ESS-2070580 MCA Work Package Definition.</a:t>
            </a:r>
          </a:p>
          <a:p>
            <a:r>
              <a:rPr lang="en-AU" sz="2400" dirty="0"/>
              <a:t>CSPEC and ODIN: offers being formed for with figures based on the number of axes.</a:t>
            </a:r>
          </a:p>
          <a:p>
            <a:r>
              <a:rPr lang="en-AU" sz="2400" dirty="0"/>
              <a:t>BIFROST: agreed in principle.</a:t>
            </a:r>
          </a:p>
          <a:p>
            <a:r>
              <a:rPr lang="en-AU" sz="2400" dirty="0"/>
              <a:t>NMX: planned to be done in house from the beginning. </a:t>
            </a:r>
          </a:p>
          <a:p>
            <a:r>
              <a:rPr lang="en-AU" sz="2400" dirty="0"/>
              <a:t>If any other instruments are interested in contracting the group to do motion please let us know.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760BB05-969E-D54D-8BDB-0244F341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DAAF714-2E87-E249-B461-02FAE87E8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123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of the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/>
              <a:t>Create a coherent and high quality and well integrated suite of instruments at ESS with regards to MCA.</a:t>
            </a:r>
          </a:p>
          <a:p>
            <a:r>
              <a:rPr lang="en-AU" sz="2800" dirty="0"/>
              <a:t>Inform partners and give updates on the ESS project and motion control standards.</a:t>
            </a:r>
          </a:p>
          <a:p>
            <a:r>
              <a:rPr lang="en-AU" sz="2800" dirty="0"/>
              <a:t>Share challenges faced on neutron instruments and and experiences from other institutes.</a:t>
            </a:r>
          </a:p>
          <a:p>
            <a:r>
              <a:rPr lang="en-AU" sz="2800" dirty="0"/>
              <a:t>Obtain feedback on what MCAG should prioritise; especially from the TAP.</a:t>
            </a:r>
          </a:p>
          <a:p>
            <a:r>
              <a:rPr lang="en-AU" sz="2800" dirty="0"/>
              <a:t>Build and foster the motion control community within neutron scattering.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813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E6F3FC-38AB-B64D-9E09-F1F0D4103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Participants</a:t>
            </a:r>
          </a:p>
        </p:txBody>
      </p:sp>
      <p:graphicFrame>
        <p:nvGraphicFramePr>
          <p:cNvPr id="6" name="Platshållare för innehåll 5">
            <a:extLst>
              <a:ext uri="{FF2B5EF4-FFF2-40B4-BE49-F238E27FC236}">
                <a16:creationId xmlns:a16="http://schemas.microsoft.com/office/drawing/2014/main" id="{64037BF4-B654-2E45-9CCC-A32243EFD4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574615"/>
              </p:ext>
            </p:extLst>
          </p:nvPr>
        </p:nvGraphicFramePr>
        <p:xfrm>
          <a:off x="335360" y="1772816"/>
          <a:ext cx="5660792" cy="4530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098">
                  <a:extLst>
                    <a:ext uri="{9D8B030D-6E8A-4147-A177-3AD203B41FA5}">
                      <a16:colId xmlns:a16="http://schemas.microsoft.com/office/drawing/2014/main" val="1412613817"/>
                    </a:ext>
                  </a:extLst>
                </a:gridCol>
                <a:gridCol w="2914694">
                  <a:extLst>
                    <a:ext uri="{9D8B030D-6E8A-4147-A177-3AD203B41FA5}">
                      <a16:colId xmlns:a16="http://schemas.microsoft.com/office/drawing/2014/main" val="1199941009"/>
                    </a:ext>
                  </a:extLst>
                </a:gridCol>
              </a:tblGrid>
              <a:tr h="297698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Attendees 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559810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ANSTO, PSI, Diamond, </a:t>
                      </a:r>
                      <a:r>
                        <a:rPr lang="en-AU" sz="1800" noProof="0" dirty="0" err="1"/>
                        <a:t>MaxIV</a:t>
                      </a:r>
                      <a:endParaRPr lang="en-AU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Technical Advisory Panel  (TAP)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39931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FZJ </a:t>
                      </a:r>
                      <a:r>
                        <a:rPr lang="en-AU" sz="1800" noProof="0" dirty="0" err="1"/>
                        <a:t>Juelich</a:t>
                      </a:r>
                      <a:r>
                        <a:rPr lang="en-AU" sz="1800" noProof="0" dirty="0"/>
                        <a:t>, 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noProof="0"/>
                        <a:t>DREAM, SKADI, T-REX, MAGIC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08510"/>
                  </a:ext>
                </a:extLst>
              </a:tr>
              <a:tr h="415961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HZG </a:t>
                      </a:r>
                      <a:r>
                        <a:rPr lang="en-AU" sz="1800" noProof="0" dirty="0" err="1"/>
                        <a:t>Geesthacht</a:t>
                      </a:r>
                      <a:r>
                        <a:rPr lang="en-AU" sz="1800" noProof="0" dirty="0"/>
                        <a:t>, 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BEER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542096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ISIS,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noProof="0" dirty="0"/>
                        <a:t>LOKI, FREIA, VESPA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349753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AU, 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 dirty="0"/>
                        <a:t>HEIMDAL</a:t>
                      </a:r>
                      <a:endParaRPr lang="en-AU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033016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noProof="0" dirty="0"/>
                        <a:t>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658620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ESS Bilbao, 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 dirty="0"/>
                        <a:t>MIRACLES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234676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PSI, Switzerland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 dirty="0"/>
                        <a:t>ESTIA, ODIN, BIFROST, HEIMDAL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568791"/>
                  </a:ext>
                </a:extLst>
              </a:tr>
              <a:tr h="297698">
                <a:tc>
                  <a:txBody>
                    <a:bodyPr/>
                    <a:lstStyle/>
                    <a:p>
                      <a:r>
                        <a:rPr lang="en-AU" sz="1800" noProof="0" dirty="0"/>
                        <a:t>MCAG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noProof="0" dirty="0"/>
                        <a:t>NMX, BIFROST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202436"/>
                  </a:ext>
                </a:extLst>
              </a:tr>
            </a:tbl>
          </a:graphicData>
        </a:graphic>
      </p:graphicFrame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BF020D9-8853-164E-B066-AB89BA0E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BD1BBAC-A7F7-F84C-8C0B-C8AA981CD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77437E8C-47E6-F240-84FC-D27DEDC95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353389"/>
              </p:ext>
            </p:extLst>
          </p:nvPr>
        </p:nvGraphicFramePr>
        <p:xfrm>
          <a:off x="6312024" y="1772816"/>
          <a:ext cx="5428440" cy="3134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2706">
                  <a:extLst>
                    <a:ext uri="{9D8B030D-6E8A-4147-A177-3AD203B41FA5}">
                      <a16:colId xmlns:a16="http://schemas.microsoft.com/office/drawing/2014/main" val="3517501664"/>
                    </a:ext>
                  </a:extLst>
                </a:gridCol>
                <a:gridCol w="3335734">
                  <a:extLst>
                    <a:ext uri="{9D8B030D-6E8A-4147-A177-3AD203B41FA5}">
                      <a16:colId xmlns:a16="http://schemas.microsoft.com/office/drawing/2014/main" val="661213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sz="1800" noProof="0"/>
                        <a:t>No representitives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93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LLB </a:t>
                      </a:r>
                      <a:r>
                        <a:rPr lang="en-IE" sz="1800" noProof="0" dirty="0" err="1"/>
                        <a:t>Saclay</a:t>
                      </a:r>
                      <a:r>
                        <a:rPr lang="en-IE" sz="1800" noProof="0" dirty="0"/>
                        <a:t>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MAGIC, SKADI, BIFROST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115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CNR-ISC, 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noProof="0"/>
                        <a:t>VESPA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92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CNR, 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/>
                        <a:t>T-REX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981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Wigner Institute, Hungary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/>
                        <a:t>NMX, BIFROST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202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noProof="0" dirty="0"/>
                        <a:t>TUM, Munich, 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 dirty="0"/>
                        <a:t>ODIN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978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 dirty="0"/>
                        <a:t>DTU, KU, 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noProof="0" dirty="0"/>
                        <a:t>BIFROST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337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43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15F791-18B8-9F43-8544-49ADE09FA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Presentations and Reports on Confluence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DF140CA4-F013-7D40-8557-D4510557A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21" y="1568429"/>
            <a:ext cx="5987558" cy="5289571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C7DB19-DDCD-AA47-998A-077CA007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8E3E13C-2D72-5E40-8044-594A0B95B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https://confluence.esss.lu.se/display/MCAG/MCA+Workshops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757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BB39C2-9953-D742-8D36-436976D5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Pre-workshop Workshops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7BAC77-7D85-654D-9167-DC859F901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Beckhoff </a:t>
            </a:r>
            <a:r>
              <a:rPr lang="en-AU" dirty="0" err="1"/>
              <a:t>TwinCAT</a:t>
            </a:r>
            <a:r>
              <a:rPr lang="en-AU" dirty="0"/>
              <a:t> Collaboration</a:t>
            </a:r>
          </a:p>
          <a:p>
            <a:pPr lvl="1"/>
            <a:r>
              <a:rPr lang="en-AU" dirty="0"/>
              <a:t>Participants from ISIS, </a:t>
            </a:r>
            <a:r>
              <a:rPr lang="en-AU" dirty="0" err="1"/>
              <a:t>Jülich</a:t>
            </a:r>
            <a:r>
              <a:rPr lang="en-AU" dirty="0"/>
              <a:t> and ESS.</a:t>
            </a:r>
          </a:p>
          <a:p>
            <a:pPr lvl="1"/>
            <a:r>
              <a:rPr lang="en-AU" dirty="0"/>
              <a:t>Standardise </a:t>
            </a:r>
            <a:r>
              <a:rPr lang="en-AU" dirty="0" err="1"/>
              <a:t>TwinCAT</a:t>
            </a:r>
            <a:r>
              <a:rPr lang="en-AU" dirty="0"/>
              <a:t> Software for motion.</a:t>
            </a:r>
          </a:p>
          <a:p>
            <a:pPr lvl="1"/>
            <a:r>
              <a:rPr lang="en-AU" dirty="0"/>
              <a:t>ISIS will use Beckhoff </a:t>
            </a:r>
            <a:r>
              <a:rPr lang="en-AU" dirty="0" err="1"/>
              <a:t>TwinCAT</a:t>
            </a:r>
            <a:r>
              <a:rPr lang="en-AU" dirty="0"/>
              <a:t> as their next generation motion controller and JCNS have a lot of experience with motion in Neutron Facilities.</a:t>
            </a:r>
          </a:p>
          <a:p>
            <a:r>
              <a:rPr lang="en-AU" dirty="0" err="1"/>
              <a:t>Eplan</a:t>
            </a:r>
            <a:r>
              <a:rPr lang="en-AU" dirty="0"/>
              <a:t> Working Group</a:t>
            </a:r>
          </a:p>
          <a:p>
            <a:pPr lvl="1"/>
            <a:r>
              <a:rPr lang="en-AU" dirty="0"/>
              <a:t>Participants from MAX IV, </a:t>
            </a:r>
            <a:r>
              <a:rPr lang="en-AU" dirty="0" err="1"/>
              <a:t>Jülich</a:t>
            </a:r>
            <a:r>
              <a:rPr lang="en-AU" dirty="0"/>
              <a:t> and ESS.</a:t>
            </a:r>
          </a:p>
          <a:p>
            <a:pPr lvl="1"/>
            <a:r>
              <a:rPr lang="en-AU" dirty="0"/>
              <a:t>Discuss important considerations for Instrument </a:t>
            </a:r>
            <a:r>
              <a:rPr lang="en-AU" dirty="0" err="1"/>
              <a:t>Eplan</a:t>
            </a:r>
            <a:r>
              <a:rPr lang="en-AU" dirty="0"/>
              <a:t> drawings.</a:t>
            </a:r>
          </a:p>
          <a:p>
            <a:r>
              <a:rPr lang="en-AU" dirty="0"/>
              <a:t>Open source </a:t>
            </a:r>
            <a:r>
              <a:rPr lang="en-AU" dirty="0" err="1"/>
              <a:t>EtherCAT</a:t>
            </a:r>
            <a:r>
              <a:rPr lang="en-AU" dirty="0"/>
              <a:t> motion control Training/Workshop</a:t>
            </a:r>
          </a:p>
          <a:p>
            <a:pPr lvl="1"/>
            <a:r>
              <a:rPr lang="en-AU" dirty="0"/>
              <a:t>Accelerator will use Open Source </a:t>
            </a:r>
            <a:r>
              <a:rPr lang="en-AU" dirty="0" err="1"/>
              <a:t>EtherCAT</a:t>
            </a:r>
            <a:r>
              <a:rPr lang="en-AU" dirty="0"/>
              <a:t> for motion because of the simple and repetitive applications but also most of the work will be done in house at ESS.</a:t>
            </a:r>
          </a:p>
          <a:p>
            <a:pPr lvl="1"/>
            <a:endParaRPr lang="en-AU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F02E768-F568-B54D-9B57-8E60DA61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1B192A7-BC64-3F4A-9937-0CC0130B2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972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799BE7B-3417-0C40-A3D3-7E8D7FCAB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061" y="1439864"/>
            <a:ext cx="5007877" cy="24931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8F1980A-DF60-3140-81B0-1BDC165E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Schedule – Day 1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1DBF1C-0FC6-D341-A96D-725EA647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7574632" cy="4345166"/>
          </a:xfrm>
        </p:spPr>
        <p:txBody>
          <a:bodyPr/>
          <a:lstStyle/>
          <a:p>
            <a:r>
              <a:rPr lang="en-AU" sz="2800" dirty="0"/>
              <a:t>ESS MCA Standards</a:t>
            </a:r>
          </a:p>
          <a:p>
            <a:pPr lvl="1"/>
            <a:r>
              <a:rPr lang="en-AU" sz="2800" dirty="0"/>
              <a:t>Beckhoff Terminal Standards ESS-0365855 given by Federico Rojas: Includes CPUs, motor drive modules, encoder modules, digital I/O modules etc.</a:t>
            </a:r>
          </a:p>
          <a:p>
            <a:pPr lvl="1"/>
            <a:r>
              <a:rPr lang="en-AU" sz="2800" dirty="0"/>
              <a:t>Motion Control Hardware standards ESS-0439471 given by Kristina </a:t>
            </a:r>
            <a:r>
              <a:rPr lang="en-AU" sz="2800" dirty="0" err="1"/>
              <a:t>Jurisic</a:t>
            </a:r>
            <a:r>
              <a:rPr lang="en-AU" sz="2800" dirty="0"/>
              <a:t>: includes motors, encoders, limit switches, cables and connectors.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C07531-CD9F-9F41-AD5C-39A55F95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8F8D10-D5A7-B747-947B-3C0D63DFF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D4E63AE0-243F-C449-8831-6E04E94B7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72" y="4576377"/>
            <a:ext cx="1821656" cy="156317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0B7BE1BB-50F2-1B4D-82E2-0A9085896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66" y="4165253"/>
            <a:ext cx="2143013" cy="24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CDD8F5-86F0-7C4D-BE76-F87FA60A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ESS-0439471 Components Standard Status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894A2A-814A-6043-BB57-67BB050E0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/>
              <a:t>Requirements and preliminary choices presented at last years workshop</a:t>
            </a:r>
          </a:p>
          <a:p>
            <a:r>
              <a:rPr lang="en-AU" sz="2400" dirty="0"/>
              <a:t>Received feedback from the participants and TAP</a:t>
            </a:r>
          </a:p>
          <a:p>
            <a:r>
              <a:rPr lang="en-AU" sz="2400" dirty="0"/>
              <a:t>Selected 90% of the components for normal environment, vacuum and radiation</a:t>
            </a:r>
          </a:p>
          <a:p>
            <a:r>
              <a:rPr lang="en-AU" sz="2400" dirty="0"/>
              <a:t>Defined cabling concept and selected cables and connectors</a:t>
            </a:r>
          </a:p>
          <a:p>
            <a:r>
              <a:rPr lang="en-AU" sz="2400" dirty="0"/>
              <a:t>Started buying selected components to test</a:t>
            </a:r>
          </a:p>
          <a:p>
            <a:endParaRPr lang="en-AU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329C09A-64B0-2D41-B49F-D4735818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0A41268-65A8-6244-9470-2119745B19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861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1A28B2-4D7B-0A4D-898F-F65DD3C7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Cabling Concept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C9387E-B15B-1E40-B92F-7B6B7B72B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A764832-5716-4A45-BD41-A24A7178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723D24C-4EF8-6446-98B7-3DAA46372D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AAEE25D-C837-2140-8F58-9CE134E579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23593" y="1628800"/>
            <a:ext cx="7351653" cy="47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11703</TotalTime>
  <Words>1403</Words>
  <Application>Microsoft Macintosh PowerPoint</Application>
  <PresentationFormat>Bredbild</PresentationFormat>
  <Paragraphs>246</Paragraphs>
  <Slides>24</Slides>
  <Notes>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Office-tema</vt:lpstr>
      <vt:lpstr>2_Anpassad formgivning</vt:lpstr>
      <vt:lpstr>Summary of MCA Instruments Workshop #5</vt:lpstr>
      <vt:lpstr>Workshop Summary</vt:lpstr>
      <vt:lpstr>Aims of the workshop</vt:lpstr>
      <vt:lpstr>Participants</vt:lpstr>
      <vt:lpstr>Presentations and Reports on Confluence</vt:lpstr>
      <vt:lpstr>Pre-workshop Workshops</vt:lpstr>
      <vt:lpstr>Schedule – Day 1</vt:lpstr>
      <vt:lpstr>ESS-0439471 Components Standard Status</vt:lpstr>
      <vt:lpstr>Cabling Concept</vt:lpstr>
      <vt:lpstr>Components</vt:lpstr>
      <vt:lpstr>MCA Standards</vt:lpstr>
      <vt:lpstr>16Ax. Prototype Cabinet Project (In-Kind from Jülich)</vt:lpstr>
      <vt:lpstr>16Ax. Prototype cabinet</vt:lpstr>
      <vt:lpstr>Schedule – Day 2</vt:lpstr>
      <vt:lpstr>Instrument Use Cases</vt:lpstr>
      <vt:lpstr>Schedule – Day 3</vt:lpstr>
      <vt:lpstr>Schedule – Day 3</vt:lpstr>
      <vt:lpstr>Schedule – Day 3</vt:lpstr>
      <vt:lpstr>Schedule – Day 3</vt:lpstr>
      <vt:lpstr>Schedule – Day 3</vt:lpstr>
      <vt:lpstr>Schedule – Day 3</vt:lpstr>
      <vt:lpstr>Conclusions and Outcomes</vt:lpstr>
      <vt:lpstr>Open Questions</vt:lpstr>
      <vt:lpstr>MCA Work Package Offers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Microsoft Office User</dc:creator>
  <cp:lastModifiedBy>Microsoft Office-användare</cp:lastModifiedBy>
  <cp:revision>109</cp:revision>
  <dcterms:created xsi:type="dcterms:W3CDTF">2019-01-29T15:30:39Z</dcterms:created>
  <dcterms:modified xsi:type="dcterms:W3CDTF">2020-02-26T10:51:58Z</dcterms:modified>
</cp:coreProperties>
</file>