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</p:sldMasterIdLst>
  <p:notesMasterIdLst>
    <p:notesMasterId r:id="rId20"/>
  </p:notesMasterIdLst>
  <p:handoutMasterIdLst>
    <p:handoutMasterId r:id="rId21"/>
  </p:handoutMasterIdLst>
  <p:sldIdLst>
    <p:sldId id="286" r:id="rId3"/>
    <p:sldId id="380" r:id="rId4"/>
    <p:sldId id="381" r:id="rId5"/>
    <p:sldId id="395" r:id="rId6"/>
    <p:sldId id="384" r:id="rId7"/>
    <p:sldId id="373" r:id="rId8"/>
    <p:sldId id="388" r:id="rId9"/>
    <p:sldId id="394" r:id="rId10"/>
    <p:sldId id="386" r:id="rId11"/>
    <p:sldId id="392" r:id="rId12"/>
    <p:sldId id="397" r:id="rId13"/>
    <p:sldId id="387" r:id="rId14"/>
    <p:sldId id="377" r:id="rId15"/>
    <p:sldId id="385" r:id="rId16"/>
    <p:sldId id="396" r:id="rId17"/>
    <p:sldId id="378" r:id="rId18"/>
    <p:sldId id="379" r:id="rId19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491FF"/>
    <a:srgbClr val="0000FF"/>
    <a:srgbClr val="D000D0"/>
    <a:srgbClr val="0000C3"/>
    <a:srgbClr val="2E72C6"/>
    <a:srgbClr val="2968E1"/>
    <a:srgbClr val="00E100"/>
    <a:srgbClr val="FF7D00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6" autoAdjust="0"/>
    <p:restoredTop sz="99518" autoAdjust="0"/>
  </p:normalViewPr>
  <p:slideViewPr>
    <p:cSldViewPr snapToGrid="0" snapToObjects="1">
      <p:cViewPr>
        <p:scale>
          <a:sx n="59" d="100"/>
          <a:sy n="59" d="100"/>
        </p:scale>
        <p:origin x="-904" y="-216"/>
      </p:cViewPr>
      <p:guideLst>
        <p:guide orient="horz" pos="1232"/>
        <p:guide orient="horz" pos="908"/>
        <p:guide pos="4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dersingels:Documents:Accelerator:Rapporter:Review%20rapport%202013-10-2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dersingels:Documents:Accelerator:Rapporter:Review%20rapport%202013-10-29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dersingels:Documents:Accelerator:Rapporter:Review%20rapport%202013-10-29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tslindroos:Documents:Visit,%20meeting%20and%20conferences:Annual%20review%20November%202013:Staff-ESSandI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Construction costs per WP</a:t>
            </a:r>
          </a:p>
        </c:rich>
      </c:tx>
      <c:layout>
        <c:manualLayout>
          <c:xMode val="edge"/>
          <c:yMode val="edge"/>
          <c:x val="0.363817986861506"/>
          <c:y val="0.0447123960096496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4362614762658"/>
          <c:y val="0.148655256723716"/>
          <c:w val="0.86122729573368"/>
          <c:h val="0.4828441432595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'DATA INPUT'!$F$2:$H$2</c:f>
              <c:strCache>
                <c:ptCount val="1"/>
                <c:pt idx="0">
                  <c:v>Accelerator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0032546786004882"/>
                  <c:y val="-0.0195599022004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0212290502793296"/>
                  <c:y val="0.009744212503627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.00558659217877087"/>
                  <c:y val="-0.01705237188134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.0189944134078212"/>
                  <c:y val="0.002436053125906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'DATA INPUT'!$S$7:$S$22</c:f>
              <c:strCache>
                <c:ptCount val="16"/>
                <c:pt idx="0">
                  <c:v>    11R.1  Management &amp; Administration</c:v>
                </c:pt>
                <c:pt idx="1">
                  <c:v>    11R.2  Accelerator Physics</c:v>
                </c:pt>
                <c:pt idx="2">
                  <c:v>    11R.3  Normal Conducting Front End</c:v>
                </c:pt>
                <c:pt idx="3">
                  <c:v>    11R.4  Spoke Cavitites and Cryomodules</c:v>
                </c:pt>
                <c:pt idx="4">
                  <c:v>    11R.5  Elliptical Cavities and Cryomodules</c:v>
                </c:pt>
                <c:pt idx="5">
                  <c:v>    11R.6  HEBT and Conventional Magnet Systems</c:v>
                </c:pt>
                <c:pt idx="6">
                  <c:v>    11R.7  Beam Diagnostics</c:v>
                </c:pt>
                <c:pt idx="7">
                  <c:v>    11R.8  Radio Frequency Systems</c:v>
                </c:pt>
                <c:pt idx="8">
                  <c:v>    11R.10  Test Stands</c:v>
                </c:pt>
                <c:pt idx="9">
                  <c:v>    11R.11  Cryogenics</c:v>
                </c:pt>
                <c:pt idx="10">
                  <c:v>    11R.12  Vacuum</c:v>
                </c:pt>
                <c:pt idx="11">
                  <c:v>    11R.13  Safety and Availability</c:v>
                </c:pt>
                <c:pt idx="12">
                  <c:v>    11R.14  Lead Engineers and Liaisons</c:v>
                </c:pt>
                <c:pt idx="13">
                  <c:v>    11R.15  Cooling and Electrical Support</c:v>
                </c:pt>
                <c:pt idx="14">
                  <c:v>    11R.99  Installation</c:v>
                </c:pt>
                <c:pt idx="15">
                  <c:v>2013 cost</c:v>
                </c:pt>
              </c:strCache>
            </c:strRef>
          </c:cat>
          <c:val>
            <c:numRef>
              <c:f>'DATA INPUT'!$V$7:$V$22</c:f>
              <c:numCache>
                <c:formatCode>#,##0</c:formatCode>
                <c:ptCount val="16"/>
                <c:pt idx="0">
                  <c:v>1.1192842E7</c:v>
                </c:pt>
                <c:pt idx="1">
                  <c:v>7.45100214E6</c:v>
                </c:pt>
                <c:pt idx="2">
                  <c:v>3.226299236E7</c:v>
                </c:pt>
                <c:pt idx="3">
                  <c:v>1.6582256E7</c:v>
                </c:pt>
                <c:pt idx="4">
                  <c:v>1.04514171E8</c:v>
                </c:pt>
                <c:pt idx="5">
                  <c:v>1.98671675E7</c:v>
                </c:pt>
                <c:pt idx="6">
                  <c:v>2.275106618E7</c:v>
                </c:pt>
                <c:pt idx="7">
                  <c:v>1.6289807188E8</c:v>
                </c:pt>
                <c:pt idx="8">
                  <c:v>1.41946352E7</c:v>
                </c:pt>
                <c:pt idx="9">
                  <c:v>5.60224878E7</c:v>
                </c:pt>
                <c:pt idx="10">
                  <c:v>1.3781E7</c:v>
                </c:pt>
                <c:pt idx="11">
                  <c:v>1.797026E6</c:v>
                </c:pt>
                <c:pt idx="12">
                  <c:v>7.26953E6</c:v>
                </c:pt>
                <c:pt idx="13">
                  <c:v>1.336199464E7</c:v>
                </c:pt>
                <c:pt idx="14">
                  <c:v>1.075930277E7</c:v>
                </c:pt>
                <c:pt idx="15">
                  <c:v>1.5507692E7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25503672"/>
        <c:axId val="-2125500632"/>
        <c:axId val="0"/>
      </c:bar3DChart>
      <c:catAx>
        <c:axId val="-2125503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25500632"/>
        <c:crosses val="autoZero"/>
        <c:auto val="1"/>
        <c:lblAlgn val="ctr"/>
        <c:lblOffset val="100"/>
        <c:noMultiLvlLbl val="0"/>
      </c:catAx>
      <c:valAx>
        <c:axId val="-21255006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EUR</a:t>
                </a:r>
              </a:p>
            </c:rich>
          </c:tx>
          <c:layout>
            <c:manualLayout>
              <c:xMode val="edge"/>
              <c:yMode val="edge"/>
              <c:x val="0.109387772365518"/>
              <c:y val="0.18231625692265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-212550367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 dirty="0">
                <a:effectLst/>
              </a:rPr>
              <a:t>Cost categories Construction Costs</a:t>
            </a:r>
            <a:endParaRPr lang="en-US" sz="1400" dirty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dirty="0"/>
          </a:p>
        </c:rich>
      </c:tx>
      <c:layout>
        <c:manualLayout>
          <c:xMode val="edge"/>
          <c:yMode val="edge"/>
          <c:x val="0.256564295121473"/>
          <c:y val="0.0228716645489199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rgbClr val="FFFFFF"/>
        </a:solidFill>
      </c:spPr>
    </c:sideWall>
    <c:backWall>
      <c:thickness val="0"/>
    </c:backWall>
    <c:plotArea>
      <c:layout>
        <c:manualLayout>
          <c:layoutTarget val="inner"/>
          <c:xMode val="edge"/>
          <c:yMode val="edge"/>
          <c:x val="0.153758931823913"/>
          <c:y val="0.178398983481576"/>
          <c:w val="0.817771317286407"/>
          <c:h val="0.7648116539435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'DATA INPUT'!$F$2</c:f>
              <c:strCache>
                <c:ptCount val="1"/>
                <c:pt idx="0">
                  <c:v>Accelerator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00533807829181491"/>
                  <c:y val="-0.0254129606099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142348754448398"/>
                  <c:y val="-0.01270648030495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0889679715302484"/>
                  <c:y val="-0.02287166454891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160142348754448"/>
                  <c:y val="-0.007623888182973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177935943060498"/>
                  <c:y val="-0.02287166454891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'DATA INPUT'!$H$6:$L$6</c:f>
              <c:strCache>
                <c:ptCount val="5"/>
                <c:pt idx="0">
                  <c:v>Labor costs</c:v>
                </c:pt>
                <c:pt idx="1">
                  <c:v>Equipment</c:v>
                </c:pt>
                <c:pt idx="2">
                  <c:v>Constr. Contractor</c:v>
                </c:pt>
                <c:pt idx="3">
                  <c:v>Services</c:v>
                </c:pt>
                <c:pt idx="4">
                  <c:v>Travel</c:v>
                </c:pt>
              </c:strCache>
            </c:strRef>
          </c:cat>
          <c:val>
            <c:numRef>
              <c:f>'DATA INPUT'!$H$21:$L$21</c:f>
              <c:numCache>
                <c:formatCode>#,##0</c:formatCode>
                <c:ptCount val="5"/>
                <c:pt idx="0">
                  <c:v>1.2995069527E8</c:v>
                </c:pt>
                <c:pt idx="1">
                  <c:v>3.3892104692E8</c:v>
                </c:pt>
                <c:pt idx="2">
                  <c:v>0.0</c:v>
                </c:pt>
                <c:pt idx="3">
                  <c:v>3.435524199E7</c:v>
                </c:pt>
                <c:pt idx="4">
                  <c:v>6.98625328E6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03529352"/>
        <c:axId val="2103653688"/>
        <c:axId val="0"/>
      </c:bar3DChart>
      <c:catAx>
        <c:axId val="2103529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03653688"/>
        <c:crosses val="autoZero"/>
        <c:auto val="1"/>
        <c:lblAlgn val="ctr"/>
        <c:lblOffset val="100"/>
        <c:noMultiLvlLbl val="0"/>
      </c:catAx>
      <c:valAx>
        <c:axId val="21036536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EUR</a:t>
                </a:r>
              </a:p>
            </c:rich>
          </c:tx>
          <c:layout>
            <c:manualLayout>
              <c:xMode val="edge"/>
              <c:yMode val="edge"/>
              <c:x val="0.0789304228430521"/>
              <c:y val="0.124296191057439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21035293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41297671420966"/>
          <c:y val="0.109783989834816"/>
          <c:w val="0.263786600376654"/>
          <c:h val="0.0633142902880469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Cost categories - split </a:t>
            </a:r>
            <a:endParaRPr lang="en-US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'DATA INPUT'!$F$2:$H$2</c:f>
              <c:strCache>
                <c:ptCount val="1"/>
                <c:pt idx="0">
                  <c:v>Accelerator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explosion val="13"/>
          <c:dLbls>
            <c:dLbl>
              <c:idx val="2"/>
              <c:delete val="1"/>
            </c:dLbl>
            <c:txPr>
              <a:bodyPr/>
              <a:lstStyle/>
              <a:p>
                <a:pPr>
                  <a:defRPr sz="1800" b="1" i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'DATA INPUT'!$H$6:$L$6</c:f>
              <c:strCache>
                <c:ptCount val="5"/>
                <c:pt idx="0">
                  <c:v>Labor costs</c:v>
                </c:pt>
                <c:pt idx="1">
                  <c:v>Equipment</c:v>
                </c:pt>
                <c:pt idx="2">
                  <c:v>Constr. Contractor</c:v>
                </c:pt>
                <c:pt idx="3">
                  <c:v>Services</c:v>
                </c:pt>
                <c:pt idx="4">
                  <c:v>Travel</c:v>
                </c:pt>
              </c:strCache>
            </c:strRef>
          </c:cat>
          <c:val>
            <c:numRef>
              <c:f>'DATA INPUT'!$H$23:$L$23</c:f>
              <c:numCache>
                <c:formatCode>0%</c:formatCode>
                <c:ptCount val="5"/>
                <c:pt idx="0">
                  <c:v>0.24651168030996</c:v>
                </c:pt>
                <c:pt idx="1">
                  <c:v>0.683075114118208</c:v>
                </c:pt>
                <c:pt idx="2">
                  <c:v>0.0</c:v>
                </c:pt>
                <c:pt idx="3">
                  <c:v>0.0593388173215324</c:v>
                </c:pt>
                <c:pt idx="4">
                  <c:v>0.011074388250299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2"/>
        <c:delete val="1"/>
      </c:legendEntry>
      <c:layout/>
      <c:overlay val="0"/>
      <c:txPr>
        <a:bodyPr/>
        <a:lstStyle/>
        <a:p>
          <a:pPr rtl="0">
            <a:defRPr sz="12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solidFill>
        <a:srgbClr val="000000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Staff</a:t>
            </a:r>
            <a:r>
              <a:rPr lang="en-US" baseline="0"/>
              <a:t> ACCSYS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Sheet1!$B$147</c:f>
              <c:strCache>
                <c:ptCount val="1"/>
                <c:pt idx="0">
                  <c:v>          ESS</c:v>
                </c:pt>
              </c:strCache>
            </c:strRef>
          </c:tx>
          <c:invertIfNegative val="0"/>
          <c:cat>
            <c:numRef>
              <c:f>Sheet1!$C$146:$K$146</c:f>
              <c:numCache>
                <c:formatCode>0</c:formatCode>
                <c:ptCount val="9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2017.0</c:v>
                </c:pt>
                <c:pt idx="4">
                  <c:v>2018.0</c:v>
                </c:pt>
                <c:pt idx="5">
                  <c:v>2019.0</c:v>
                </c:pt>
                <c:pt idx="6">
                  <c:v>2020.0</c:v>
                </c:pt>
                <c:pt idx="7">
                  <c:v>2021.0</c:v>
                </c:pt>
                <c:pt idx="8">
                  <c:v>2022.0</c:v>
                </c:pt>
              </c:numCache>
            </c:numRef>
          </c:cat>
          <c:val>
            <c:numRef>
              <c:f>Sheet1!$C$147:$K$147</c:f>
              <c:numCache>
                <c:formatCode>0.0</c:formatCode>
                <c:ptCount val="9"/>
                <c:pt idx="0">
                  <c:v>79.17388888888885</c:v>
                </c:pt>
                <c:pt idx="1">
                  <c:v>86.6922222222222</c:v>
                </c:pt>
                <c:pt idx="2">
                  <c:v>99.07666666666665</c:v>
                </c:pt>
                <c:pt idx="3">
                  <c:v>123.1533333333333</c:v>
                </c:pt>
                <c:pt idx="4">
                  <c:v>148.8605555555555</c:v>
                </c:pt>
                <c:pt idx="5">
                  <c:v>71.6311111111111</c:v>
                </c:pt>
                <c:pt idx="6">
                  <c:v>33.2261111111111</c:v>
                </c:pt>
                <c:pt idx="7">
                  <c:v>29.78055555555555</c:v>
                </c:pt>
                <c:pt idx="8">
                  <c:v>3.224444444444444</c:v>
                </c:pt>
              </c:numCache>
            </c:numRef>
          </c:val>
        </c:ser>
        <c:ser>
          <c:idx val="1"/>
          <c:order val="1"/>
          <c:tx>
            <c:strRef>
              <c:f>Sheet1!$B$148</c:f>
              <c:strCache>
                <c:ptCount val="1"/>
                <c:pt idx="0">
                  <c:v>         In-kind</c:v>
                </c:pt>
              </c:strCache>
            </c:strRef>
          </c:tx>
          <c:invertIfNegative val="0"/>
          <c:cat>
            <c:numRef>
              <c:f>Sheet1!$C$146:$K$146</c:f>
              <c:numCache>
                <c:formatCode>0</c:formatCode>
                <c:ptCount val="9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2017.0</c:v>
                </c:pt>
                <c:pt idx="4">
                  <c:v>2018.0</c:v>
                </c:pt>
                <c:pt idx="5">
                  <c:v>2019.0</c:v>
                </c:pt>
                <c:pt idx="6">
                  <c:v>2020.0</c:v>
                </c:pt>
                <c:pt idx="7">
                  <c:v>2021.0</c:v>
                </c:pt>
                <c:pt idx="8">
                  <c:v>2022.0</c:v>
                </c:pt>
              </c:numCache>
            </c:numRef>
          </c:cat>
          <c:val>
            <c:numRef>
              <c:f>Sheet1!$C$148:$K$148</c:f>
              <c:numCache>
                <c:formatCode>0.0</c:formatCode>
                <c:ptCount val="9"/>
                <c:pt idx="0">
                  <c:v>15.37277777777778</c:v>
                </c:pt>
                <c:pt idx="1">
                  <c:v>35.29777777777777</c:v>
                </c:pt>
                <c:pt idx="2">
                  <c:v>60.86611111111112</c:v>
                </c:pt>
                <c:pt idx="3">
                  <c:v>100.8361111111111</c:v>
                </c:pt>
                <c:pt idx="4">
                  <c:v>75.5072222222222</c:v>
                </c:pt>
                <c:pt idx="5">
                  <c:v>82.11222222222221</c:v>
                </c:pt>
                <c:pt idx="6">
                  <c:v>44.44722222222222</c:v>
                </c:pt>
                <c:pt idx="7">
                  <c:v>31.50777777777778</c:v>
                </c:pt>
                <c:pt idx="8">
                  <c:v>15.14944444444444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-2128170232"/>
        <c:axId val="-2130304024"/>
      </c:barChart>
      <c:catAx>
        <c:axId val="-212817023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crossAx val="-2130304024"/>
        <c:crosses val="autoZero"/>
        <c:auto val="1"/>
        <c:lblAlgn val="ctr"/>
        <c:lblOffset val="100"/>
        <c:noMultiLvlLbl val="0"/>
      </c:catAx>
      <c:valAx>
        <c:axId val="-2130304024"/>
        <c:scaling>
          <c:orientation val="minMax"/>
        </c:scaling>
        <c:delete val="0"/>
        <c:axPos val="l"/>
        <c:majorGridlines/>
        <c:title>
          <c:layout/>
          <c:overlay val="0"/>
        </c:title>
        <c:numFmt formatCode="0.0" sourceLinked="1"/>
        <c:majorTickMark val="none"/>
        <c:minorTickMark val="none"/>
        <c:tickLblPos val="nextTo"/>
        <c:crossAx val="-212817023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3AE58-0CB7-2B49-BC2B-99543F812727}" type="datetimeFigureOut">
              <a:rPr lang="sv-SE" smtClean="0"/>
              <a:t>11/19/13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0A657-9475-004C-BDED-BB6C61EC94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64104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41830-0E87-9D46-A15F-C0C0B780FA23}" type="datetimeFigureOut">
              <a:rPr lang="sv-SE" smtClean="0"/>
              <a:t>11/19/13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0035E-6164-C447-BCFF-46EC70F740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94212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89738D3-7715-0C4A-857D-0EED37D056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92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384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/>
              <a:t>11/19/13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258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81D5-AA54-714D-95DB-FC2D521B139D}" type="datetime1">
              <a:rPr lang="sv-SE" smtClean="0"/>
              <a:t>11/19/13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4101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7EBA-003E-894C-98C0-8C1EF1E9C0CE}" type="datetime1">
              <a:rPr lang="sv-SE" smtClean="0"/>
              <a:t>11/19/13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65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01DC-9CB6-C94C-A035-AE4D557374BC}" type="datetime1">
              <a:rPr lang="sv-SE" smtClean="0"/>
              <a:t>11/19/13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3458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B0AE-5A3A-F04D-A9F3-EAE846CBBB6B}" type="datetime1">
              <a:rPr lang="sv-SE" smtClean="0"/>
              <a:t>11/19/13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0237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68274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773-FC84-AC4D-9D28-F5B786E3C95F}" type="datetime1">
              <a:rPr lang="sv-SE" smtClean="0"/>
              <a:t>11/19/13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38" y="130718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1753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7098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9B50-EEBF-444C-B824-2C0A43D21C29}" type="datetime1">
              <a:rPr lang="sv-SE" smtClean="0"/>
              <a:t>11/19/13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4809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D6AF-D5AE-CB4F-87B1-135CD6BE978E}" type="datetime1">
              <a:rPr lang="sv-SE" smtClean="0"/>
              <a:t>11/19/13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9334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3AFD-4241-5943-8971-1E78BBFD6498}" type="datetime1">
              <a:rPr lang="sv-SE" smtClean="0"/>
              <a:t>11/19/13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6108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900" indent="-34290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57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137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B3EA-4F05-F94F-97FA-8B911338AD11}" type="datetime1">
              <a:rPr lang="sv-SE" smtClean="0"/>
              <a:t>11/19/13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6338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56E0-8F8D-C941-8AB5-18592FC9E816}" type="datetime1">
              <a:rPr lang="sv-SE" smtClean="0"/>
              <a:t>11/19/13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2865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DE5E-57C8-6541-B04A-4FEA1C5CE2B2}" type="datetime1">
              <a:rPr lang="sv-SE" smtClean="0"/>
              <a:t>11/19/13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3061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CEC7-2FA1-3A4A-BE3C-F5D796A3D98D}" type="datetime1">
              <a:rPr lang="sv-SE" smtClean="0"/>
              <a:t>11/19/13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00504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C220F-A698-4F4F-8ACB-8805387EB33A}" type="datetime1">
              <a:rPr lang="sv-SE" smtClean="0"/>
              <a:t>11/19/13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3934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136A-0A85-2440-9BF1-343324EDBE1C}" type="datetime1">
              <a:rPr lang="sv-SE" smtClean="0"/>
              <a:t>11/19/13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2661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375-6695-8140-8F0A-072BD445F54F}" type="datetime1">
              <a:rPr lang="sv-SE" smtClean="0"/>
              <a:t>11/19/13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417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chemeClr val="bg1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FFFFFF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186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rgbClr val="0094CA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0094CA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895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3" y="0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3" y="1964945"/>
            <a:ext cx="6536399" cy="40389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A15-A2C2-0E41-9DE4-010C0B0B3333}" type="datetime1">
              <a:rPr lang="sv-SE" smtClean="0"/>
              <a:t>11/19/13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11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1DA-B944-6140-B7F5-AB5049DAE69B}" type="datetime1">
              <a:rPr lang="sv-SE" smtClean="0"/>
              <a:t>11/19/13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211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FA7-588D-F242-B226-5AB564D508AA}" type="datetime1">
              <a:rPr lang="sv-SE" smtClean="0"/>
              <a:t>11/19/13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DC82-EAE6-AF49-8201-FFCF32064398}" type="datetime1">
              <a:rPr lang="sv-SE" smtClean="0"/>
              <a:t>11/19/13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596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/>
              <a:t>11/19/13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73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1" y="1964945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fld id="{536FF277-5E8C-C849-958D-3EBBE89D3841}" type="datetime1">
              <a:rPr lang="sv-SE" smtClean="0"/>
              <a:t>11/19/13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74" y="37875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20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75" r:id="rId3"/>
    <p:sldLayoutId id="2147483676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B67D0-C01B-6941-B94F-2B6A02418D7B}" type="datetime1">
              <a:rPr lang="sv-SE" smtClean="0"/>
              <a:t>11/19/13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304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20" Type="http://schemas.openxmlformats.org/officeDocument/2006/relationships/image" Target="../media/image23.png"/><Relationship Id="rId21" Type="http://schemas.openxmlformats.org/officeDocument/2006/relationships/image" Target="../media/image24.png"/><Relationship Id="rId22" Type="http://schemas.openxmlformats.org/officeDocument/2006/relationships/image" Target="../media/image25.png"/><Relationship Id="rId23" Type="http://schemas.openxmlformats.org/officeDocument/2006/relationships/image" Target="../media/image26.png"/><Relationship Id="rId24" Type="http://schemas.openxmlformats.org/officeDocument/2006/relationships/image" Target="../media/image27.png"/><Relationship Id="rId25" Type="http://schemas.openxmlformats.org/officeDocument/2006/relationships/hyperlink" Target="http://irfu-i.cea.fr/Page/474/irfu_signaturesac_der.png" TargetMode="External"/><Relationship Id="rId26" Type="http://schemas.openxmlformats.org/officeDocument/2006/relationships/image" Target="../media/image28.png"/><Relationship Id="rId27" Type="http://schemas.openxmlformats.org/officeDocument/2006/relationships/image" Target="../media/image29.jpeg"/><Relationship Id="rId28" Type="http://schemas.openxmlformats.org/officeDocument/2006/relationships/image" Target="../media/image30.png"/><Relationship Id="rId29" Type="http://schemas.openxmlformats.org/officeDocument/2006/relationships/image" Target="../media/image31.png"/><Relationship Id="rId10" Type="http://schemas.openxmlformats.org/officeDocument/2006/relationships/image" Target="../media/image13.png"/><Relationship Id="rId11" Type="http://schemas.openxmlformats.org/officeDocument/2006/relationships/image" Target="../media/image14.jpeg"/><Relationship Id="rId12" Type="http://schemas.openxmlformats.org/officeDocument/2006/relationships/image" Target="../media/image15.png"/><Relationship Id="rId13" Type="http://schemas.openxmlformats.org/officeDocument/2006/relationships/image" Target="../media/image16.jpe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7" Type="http://schemas.openxmlformats.org/officeDocument/2006/relationships/image" Target="../media/image20.png"/><Relationship Id="rId18" Type="http://schemas.openxmlformats.org/officeDocument/2006/relationships/image" Target="../media/image21.png"/><Relationship Id="rId19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jpeg"/><Relationship Id="rId8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0" y="408940"/>
            <a:ext cx="2082800" cy="1114297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-31277" y="314545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FFFF"/>
                </a:solidFill>
              </a:rPr>
              <a:t>Accelerator systems (ACCSYS)</a:t>
            </a:r>
            <a:endParaRPr lang="en-GB" sz="3600" dirty="0">
              <a:solidFill>
                <a:srgbClr val="FFFFFF"/>
              </a:solidFill>
            </a:endParaRPr>
          </a:p>
        </p:txBody>
      </p:sp>
      <p:sp>
        <p:nvSpPr>
          <p:cNvPr id="8" name="textruta 3"/>
          <p:cNvSpPr txBox="1"/>
          <p:nvPr/>
        </p:nvSpPr>
        <p:spPr>
          <a:xfrm>
            <a:off x="0" y="4771581"/>
            <a:ext cx="9144000" cy="1778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FFFF"/>
                </a:solidFill>
              </a:rPr>
              <a:t>Mats </a:t>
            </a:r>
            <a:r>
              <a:rPr lang="en-GB" sz="2400" dirty="0" err="1" smtClean="0">
                <a:solidFill>
                  <a:srgbClr val="FFFFFF"/>
                </a:solidFill>
              </a:rPr>
              <a:t>Lindroos</a:t>
            </a:r>
            <a:endParaRPr lang="en-GB" sz="2400" dirty="0" smtClean="0">
              <a:solidFill>
                <a:srgbClr val="FFFFFF"/>
              </a:solidFill>
            </a:endParaRPr>
          </a:p>
          <a:p>
            <a:pPr algn="ctr"/>
            <a:r>
              <a:rPr lang="en-GB" sz="2400" dirty="0" smtClean="0">
                <a:solidFill>
                  <a:srgbClr val="FFFFFF"/>
                </a:solidFill>
              </a:rPr>
              <a:t>Head of Accelerators</a:t>
            </a:r>
          </a:p>
          <a:p>
            <a:pPr algn="ctr"/>
            <a:endParaRPr lang="en-GB" sz="2400" dirty="0" smtClean="0">
              <a:solidFill>
                <a:srgbClr val="FFFFFF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GB" dirty="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r>
              <a:rPr lang="en-GB" sz="1600" dirty="0" smtClean="0">
                <a:solidFill>
                  <a:srgbClr val="FFFFFF"/>
                </a:solidFill>
              </a:rPr>
              <a:t>November </a:t>
            </a:r>
            <a:r>
              <a:rPr lang="en-GB" sz="1600" dirty="0" smtClean="0">
                <a:solidFill>
                  <a:srgbClr val="FFFFFF"/>
                </a:solidFill>
              </a:rPr>
              <a:t>19, </a:t>
            </a:r>
            <a:r>
              <a:rPr lang="en-GB" sz="1600" dirty="0">
                <a:solidFill>
                  <a:srgbClr val="FFFFFF"/>
                </a:solidFill>
              </a:rPr>
              <a:t>2013</a:t>
            </a:r>
            <a:endParaRPr lang="en-GB" sz="16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94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0"/>
          <p:cNvSpPr txBox="1">
            <a:spLocks noChangeArrowheads="1"/>
          </p:cNvSpPr>
          <p:nvPr/>
        </p:nvSpPr>
        <p:spPr bwMode="auto">
          <a:xfrm>
            <a:off x="285750" y="385736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sv-SE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In-Kind Potential and Partners</a:t>
            </a:r>
          </a:p>
        </p:txBody>
      </p:sp>
      <p:sp>
        <p:nvSpPr>
          <p:cNvPr id="15363" name="Text Box 10"/>
          <p:cNvSpPr txBox="1">
            <a:spLocks noChangeArrowheads="1"/>
          </p:cNvSpPr>
          <p:nvPr/>
        </p:nvSpPr>
        <p:spPr bwMode="auto">
          <a:xfrm>
            <a:off x="838200" y="1828800"/>
            <a:ext cx="2794000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sv-SE"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Probable in-kind contributions where contacts are established with partners amount to 35% of ACCSYS budget.</a:t>
            </a:r>
          </a:p>
          <a:p>
            <a:pPr algn="l" eaLnBrk="1" hangingPunct="1"/>
            <a:endParaRPr lang="sv-SE" sz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sv-SE"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Another 45% are mainly commercial items which are potential in-kind contributions, but where no partners that could provide funding have been identified.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5105400" y="1828800"/>
            <a:ext cx="3124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sv-SE"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Seven countries are giving contributions to the ACCSYS pre-construction phase, and all are expected to participate also as in-kind partners for construction.</a:t>
            </a:r>
          </a:p>
        </p:txBody>
      </p:sp>
      <p:pic>
        <p:nvPicPr>
          <p:cNvPr id="1536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48000"/>
            <a:ext cx="44196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39622"/>
            <a:ext cx="2839321" cy="205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274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1092200"/>
          <a:ext cx="7772400" cy="562298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34482"/>
                <a:gridCol w="2220685"/>
                <a:gridCol w="951722"/>
                <a:gridCol w="688911"/>
                <a:gridCol w="457200"/>
                <a:gridCol w="685800"/>
                <a:gridCol w="2133600"/>
              </a:tblGrid>
              <a:tr h="31918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WP/WU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Title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Institute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Primavera value (k€)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 in kind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In-kind value (k€)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Comment</a:t>
                      </a:r>
                    </a:p>
                  </a:txBody>
                  <a:tcPr marL="72000" marR="72000" marT="7200" marB="7200" anchor="b"/>
                </a:tc>
              </a:tr>
              <a:tr h="16679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3.2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Proton source and LEBT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INFN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5 048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5 048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total</a:t>
                      </a:r>
                    </a:p>
                  </a:txBody>
                  <a:tcPr marL="72000" marR="72000" marT="7200" marB="7200" anchor="b"/>
                </a:tc>
              </a:tr>
              <a:tr h="16679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3.3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RFQ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CEA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8 298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7 838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Except contract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7200" marB="7200" anchor="b"/>
                </a:tc>
              </a:tr>
              <a:tr h="16679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3.4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MEBT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ESS-Bilbao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1 594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1 594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 total</a:t>
                      </a:r>
                    </a:p>
                  </a:txBody>
                  <a:tcPr marL="72000" marR="72000" marT="7200" marB="7200" anchor="b"/>
                </a:tc>
              </a:tr>
              <a:tr h="16679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DTL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INFN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16 227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16 227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 total</a:t>
                      </a:r>
                    </a:p>
                  </a:txBody>
                  <a:tcPr marL="72000" marR="72000" marT="7200" marB="7200" anchor="b"/>
                </a:tc>
              </a:tr>
              <a:tr h="16679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Spoke cavities and cryomodules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CNRS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16 582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15 119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Except contract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7200" marB="7200" anchor="b"/>
                </a:tc>
              </a:tr>
              <a:tr h="20229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5.2.3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Medium beta cavity fabrication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INFN or DESY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7 702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7 702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Except vertical tests</a:t>
                      </a:r>
                    </a:p>
                  </a:txBody>
                  <a:tcPr marL="72000" marR="72000" marT="7200" marB="7200" anchor="b"/>
                </a:tc>
              </a:tr>
              <a:tr h="17082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5.2.3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Medium beta vertical tests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DESY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2 377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2 377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Vertical tests only</a:t>
                      </a:r>
                    </a:p>
                  </a:txBody>
                  <a:tcPr marL="72000" marR="72000" marT="7200" marB="7200" anchor="b"/>
                </a:tc>
              </a:tr>
              <a:tr h="17082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5.2.4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Medium beta cavity follow-up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DESY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1 221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1 221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 total</a:t>
                      </a:r>
                    </a:p>
                  </a:txBody>
                  <a:tcPr marL="72000" marR="72000" marT="7200" marB="7200" anchor="b"/>
                </a:tc>
              </a:tr>
              <a:tr h="17082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5.2.5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Medium beta power coupler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5 812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5 812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 total</a:t>
                      </a:r>
                    </a:p>
                  </a:txBody>
                  <a:tcPr marL="72000" marR="72000" marT="7200" marB="7200" anchor="b"/>
                </a:tc>
              </a:tr>
              <a:tr h="17082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5.2.6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Medium beta cold tuning system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687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687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 total</a:t>
                      </a:r>
                    </a:p>
                  </a:txBody>
                  <a:tcPr marL="72000" marR="72000" marT="7200" marB="7200" anchor="b"/>
                </a:tc>
              </a:tr>
              <a:tr h="188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5.2.7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Medium beta cryomodule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6 075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6 075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 total</a:t>
                      </a:r>
                    </a:p>
                  </a:txBody>
                  <a:tcPr marL="72000" marR="72000" marT="7200" marB="7200" anchor="b"/>
                </a:tc>
              </a:tr>
              <a:tr h="188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5.2.8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Medium beta infrastructure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5 494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5 494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 total</a:t>
                      </a:r>
                    </a:p>
                  </a:txBody>
                  <a:tcPr marL="72000" marR="72000" marT="7200" marB="7200" anchor="b"/>
                </a:tc>
              </a:tr>
              <a:tr h="188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5.3.3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 beta cavity fabrication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DESY or INFN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17 972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17 972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Except vertical tests</a:t>
                      </a:r>
                    </a:p>
                  </a:txBody>
                  <a:tcPr marL="72000" marR="72000" marT="7200" marB="7200" anchor="b"/>
                </a:tc>
              </a:tr>
              <a:tr h="188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5.3.3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 beta vertical tests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DESY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5 545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5 545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Vertical tests only</a:t>
                      </a:r>
                    </a:p>
                  </a:txBody>
                  <a:tcPr marL="72000" marR="72000" marT="7200" marB="7200" anchor="b"/>
                </a:tc>
              </a:tr>
              <a:tr h="188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5.3.4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 beta cavity follow-up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DESY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2 231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2 231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 total</a:t>
                      </a:r>
                    </a:p>
                  </a:txBody>
                  <a:tcPr marL="72000" marR="72000" marT="7200" marB="7200" anchor="b"/>
                </a:tc>
              </a:tr>
              <a:tr h="188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5.3.5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 beta power coupler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10 854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10 854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 total</a:t>
                      </a:r>
                    </a:p>
                  </a:txBody>
                  <a:tcPr marL="72000" marR="72000" marT="7200" marB="7200" anchor="b"/>
                </a:tc>
              </a:tr>
              <a:tr h="188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5.3.6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 beta cold tuning system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1 604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1 604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 total</a:t>
                      </a:r>
                    </a:p>
                  </a:txBody>
                  <a:tcPr marL="72000" marR="72000" marT="7200" marB="7200" anchor="b"/>
                </a:tc>
              </a:tr>
              <a:tr h="188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5.3.7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 beta cryomodule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10 664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10 664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 total</a:t>
                      </a:r>
                    </a:p>
                  </a:txBody>
                  <a:tcPr marL="72000" marR="72000" marT="7200" marB="7200" anchor="b"/>
                </a:tc>
              </a:tr>
              <a:tr h="188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5.3.8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 beta infrastructure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10 264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10 264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 total</a:t>
                      </a:r>
                    </a:p>
                  </a:txBody>
                  <a:tcPr marL="72000" marR="72000" marT="7200" marB="7200" anchor="b"/>
                </a:tc>
              </a:tr>
              <a:tr h="188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HEBT, warm magnets, collimators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Aarhus Univ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19 867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19 867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 total</a:t>
                      </a:r>
                    </a:p>
                  </a:txBody>
                  <a:tcPr marL="72000" marR="72000" marT="7200" marB="7200" anchor="b"/>
                </a:tc>
              </a:tr>
              <a:tr h="188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Beam diagnostics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DESY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22 751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2 800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 of BPMs, BCMs, BLMs</a:t>
                      </a:r>
                    </a:p>
                  </a:txBody>
                  <a:tcPr marL="72000" marR="72000" marT="7200" marB="7200" anchor="b"/>
                </a:tc>
              </a:tr>
              <a:tr h="188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LLRF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DESY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14 379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13 756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Non-labour except prototyping</a:t>
                      </a:r>
                    </a:p>
                  </a:txBody>
                  <a:tcPr marL="72000" marR="72000" marT="7200" marB="7200" anchor="b"/>
                </a:tc>
              </a:tr>
              <a:tr h="188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8.3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Master oscillator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DESY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1 201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717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Non-labour except prototyping</a:t>
                      </a:r>
                    </a:p>
                  </a:txBody>
                  <a:tcPr marL="72000" marR="72000" marT="7200" marB="7200" anchor="b"/>
                </a:tc>
              </a:tr>
              <a:tr h="188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9.5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Installation phase 1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IFJ PAN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1 544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745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Half of labour cost</a:t>
                      </a:r>
                    </a:p>
                  </a:txBody>
                  <a:tcPr marL="72000" marR="72000" marT="7200" marB="7200" anchor="b"/>
                </a:tc>
              </a:tr>
              <a:tr h="188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9.6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Installation phase 2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IFJ PAN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677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329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Half of labour cost</a:t>
                      </a:r>
                    </a:p>
                  </a:txBody>
                  <a:tcPr marL="72000" marR="72000" marT="7200" marB="7200" anchor="b"/>
                </a:tc>
              </a:tr>
              <a:tr h="188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10.4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Uppsala test stand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UU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4 614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726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Except contract</a:t>
                      </a:r>
                    </a:p>
                  </a:txBody>
                  <a:tcPr marL="72000" marR="72000" marT="7200" marB="7200" anchor="b"/>
                </a:tc>
              </a:tr>
              <a:tr h="188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11.2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Accelerator cryoplant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DESY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34 987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FTEs</a:t>
                      </a:r>
                    </a:p>
                  </a:txBody>
                  <a:tcPr marL="72000" marR="72000" marT="7200" marB="7200" anchor="b"/>
                </a:tc>
              </a:tr>
              <a:tr h="1886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11.5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Cryogenic distribution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WUT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12 608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6 304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Estimated capacity</a:t>
                      </a:r>
                    </a:p>
                  </a:txBody>
                  <a:tcPr marL="72000" marR="72000" marT="7200" marB="7200" anchor="b"/>
                </a:tc>
              </a:tr>
              <a:tr h="188642"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7200" marB="720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Sum</a:t>
                      </a:r>
                    </a:p>
                  </a:txBody>
                  <a:tcPr marL="72000" marR="72000" marT="7200" marB="720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7200" marB="720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7200" marB="720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7200" marB="720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179 821</a:t>
                      </a:r>
                    </a:p>
                  </a:txBody>
                  <a:tcPr marL="72000" marR="72000" marT="7200" marB="720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7200" marB="7200" anchor="b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6629" name="Text Box 10"/>
          <p:cNvSpPr txBox="1">
            <a:spLocks noChangeArrowheads="1"/>
          </p:cNvSpPr>
          <p:nvPr/>
        </p:nvSpPr>
        <p:spPr bwMode="auto">
          <a:xfrm>
            <a:off x="395603" y="381000"/>
            <a:ext cx="655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sv-SE" sz="2400" b="1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Realistic</a:t>
            </a:r>
            <a:r>
              <a:rPr lang="sv-SE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In-Kind by WP/WU</a:t>
            </a:r>
          </a:p>
        </p:txBody>
      </p:sp>
    </p:spTree>
    <p:extLst>
      <p:ext uri="{BB962C8B-B14F-4D97-AF65-F5344CB8AC3E}">
        <p14:creationId xmlns:p14="http://schemas.microsoft.com/office/powerpoint/2010/main" val="2623107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plan and in-kind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12</a:t>
            </a:fld>
            <a:endParaRPr lang="sv-SE"/>
          </a:p>
        </p:txBody>
      </p:sp>
      <p:cxnSp>
        <p:nvCxnSpPr>
          <p:cNvPr id="7" name="Straight Connector 6"/>
          <p:cNvCxnSpPr/>
          <p:nvPr/>
        </p:nvCxnSpPr>
        <p:spPr>
          <a:xfrm>
            <a:off x="2104840" y="4444619"/>
            <a:ext cx="50328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5232298"/>
              </p:ext>
            </p:extLst>
          </p:nvPr>
        </p:nvGraphicFramePr>
        <p:xfrm>
          <a:off x="1556948" y="2433664"/>
          <a:ext cx="5357273" cy="3833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137641" y="4121453"/>
            <a:ext cx="1325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110 in operation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8959" y="1488220"/>
            <a:ext cx="8229600" cy="1075085"/>
          </a:xfrm>
        </p:spPr>
        <p:txBody>
          <a:bodyPr lIns="85699" tIns="42850" rIns="85699" bIns="42850">
            <a:normAutofit/>
          </a:bodyPr>
          <a:lstStyle/>
          <a:p>
            <a:pPr marL="400040" indent="-342900">
              <a:buFont typeface="Arial"/>
              <a:buChar char="•"/>
            </a:pPr>
            <a:r>
              <a:rPr lang="en-US" dirty="0">
                <a:solidFill>
                  <a:srgbClr val="7F7F7F"/>
                </a:solidFill>
              </a:rPr>
              <a:t>L</a:t>
            </a:r>
            <a:r>
              <a:rPr lang="en-US" dirty="0" smtClean="0">
                <a:solidFill>
                  <a:srgbClr val="7F7F7F"/>
                </a:solidFill>
              </a:rPr>
              <a:t>eveling required: </a:t>
            </a:r>
            <a:r>
              <a:rPr lang="en-US" dirty="0" err="1" smtClean="0">
                <a:solidFill>
                  <a:srgbClr val="7F7F7F"/>
                </a:solidFill>
              </a:rPr>
              <a:t>i</a:t>
            </a:r>
            <a:r>
              <a:rPr lang="en-US" dirty="0" smtClean="0">
                <a:solidFill>
                  <a:srgbClr val="7F7F7F"/>
                </a:solidFill>
              </a:rPr>
              <a:t>) move non critical activities, ii) temporary staff movements within division and iii) look for in-kind partners who can contribute with staff on site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313" y="5690994"/>
            <a:ext cx="1669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Probable in-kind -&gt;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6100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4226"/>
            <a:ext cx="8229600" cy="603264"/>
          </a:xfrm>
        </p:spPr>
        <p:txBody>
          <a:bodyPr lIns="85699" tIns="42850" rIns="85699" bIns="42850">
            <a:normAutofit fontScale="90000"/>
          </a:bodyPr>
          <a:lstStyle/>
          <a:p>
            <a:r>
              <a:rPr lang="en-US" sz="3400" dirty="0"/>
              <a:t>Risks and Mitigating </a:t>
            </a:r>
            <a:r>
              <a:rPr lang="en-US" sz="3400" dirty="0" smtClean="0"/>
              <a:t>Actions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13</a:t>
            </a:fld>
            <a:endParaRPr lang="sv-SE"/>
          </a:p>
        </p:txBody>
      </p:sp>
      <p:sp>
        <p:nvSpPr>
          <p:cNvPr id="10" name="TextBox 9"/>
          <p:cNvSpPr txBox="1"/>
          <p:nvPr/>
        </p:nvSpPr>
        <p:spPr>
          <a:xfrm>
            <a:off x="329249" y="1610880"/>
            <a:ext cx="8357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60 Project risks (re-)evaluated in the last risk workshop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Risk management is an on-going task… The ESS successive planning exercise was an eye opener for me!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10 top risks: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47" y="2876684"/>
            <a:ext cx="8795644" cy="333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77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management – keeps me awake!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993" y="1563847"/>
            <a:ext cx="7978714" cy="4792503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sz="1800" dirty="0" smtClean="0"/>
              <a:t>Recruitment of experienced </a:t>
            </a:r>
            <a:r>
              <a:rPr lang="en-US" sz="1800" dirty="0" smtClean="0"/>
              <a:t>staff and retaining staff</a:t>
            </a:r>
            <a:endParaRPr lang="en-US" sz="1800" dirty="0" smtClean="0"/>
          </a:p>
          <a:p>
            <a:pPr marL="800100" lvl="1" indent="-342900">
              <a:buFont typeface="Arial"/>
              <a:buChar char="•"/>
            </a:pPr>
            <a:r>
              <a:rPr lang="en-US" sz="1200" dirty="0" smtClean="0"/>
              <a:t>Mitigation: Work wit ESS management on competitive salaries, relocation issues, integration issues and enforce sufficient amount of leave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Compressed schedule for installation in tunnel</a:t>
            </a:r>
          </a:p>
          <a:p>
            <a:pPr marL="800100" lvl="1" indent="-342900">
              <a:buFont typeface="Arial"/>
              <a:buChar char="•"/>
            </a:pPr>
            <a:r>
              <a:rPr lang="en-US" sz="1200" dirty="0" smtClean="0"/>
              <a:t>Mitigation: Pursue detailed planning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Staff leveling and persons available for installation and testing (including availability in holiday periods)</a:t>
            </a:r>
          </a:p>
          <a:p>
            <a:pPr marL="800100" lvl="1" indent="-342900">
              <a:buFont typeface="Arial"/>
              <a:buChar char="•"/>
            </a:pPr>
            <a:r>
              <a:rPr lang="en-US" sz="1200" dirty="0" smtClean="0"/>
              <a:t>Mitigation: Move non-critical activities, propose staff mobility measures at ESS and Investigate </a:t>
            </a:r>
            <a:r>
              <a:rPr lang="en-US" sz="1200" dirty="0"/>
              <a:t>possibility to have installation team as in-kind from partners to increase staff numbers</a:t>
            </a:r>
            <a:endParaRPr lang="en-US" sz="1200" dirty="0" smtClean="0"/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Phase 2 for instrumentation, spares and installation costs pushed to pre-ops and early operation</a:t>
            </a:r>
          </a:p>
          <a:p>
            <a:pPr marL="800100" lvl="1" indent="-342900">
              <a:buFont typeface="Arial"/>
              <a:buChar char="•"/>
            </a:pPr>
            <a:r>
              <a:rPr lang="en-US" sz="1200" dirty="0" smtClean="0"/>
              <a:t>Mitigation: Pursue detailed planning of pre-ops and operation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Complex and slow negotiations with potential in-kind partners</a:t>
            </a:r>
          </a:p>
          <a:p>
            <a:pPr marL="800100" lvl="1" indent="-342900">
              <a:buFont typeface="Arial"/>
              <a:buChar char="•"/>
            </a:pPr>
            <a:r>
              <a:rPr lang="en-US" sz="1200" dirty="0" smtClean="0"/>
              <a:t>Mitigation: Dedicate one person to in-kind negotiations at the project (</a:t>
            </a:r>
            <a:r>
              <a:rPr lang="en-US" sz="1200" dirty="0" err="1" smtClean="0"/>
              <a:t>Håkan</a:t>
            </a:r>
            <a:r>
              <a:rPr lang="en-US" sz="1200" dirty="0" smtClean="0"/>
              <a:t> </a:t>
            </a:r>
            <a:r>
              <a:rPr lang="en-US" sz="1200" dirty="0" err="1" smtClean="0"/>
              <a:t>Danared</a:t>
            </a:r>
            <a:r>
              <a:rPr lang="en-US" sz="1200" dirty="0" smtClean="0"/>
              <a:t>) and help establish well working processes at ESS for in-kind</a:t>
            </a:r>
          </a:p>
          <a:p>
            <a:pPr marL="342900" indent="-342900">
              <a:buFont typeface="Arial"/>
              <a:buChar char="•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847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instrumentation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242" y="1729779"/>
            <a:ext cx="6536399" cy="4497230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ESS beam instrumentation work package was planned to be in-house with all development and off-line testing done on site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Recent decision to open all aspects of the work package for in-kind partners and to phase installation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Phase 1 installation installed for first protons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Phase 2 installation installed in shutdowns during early operation for which experience from early operation can be useful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Full scope for the work package is well documented but details for the phasing and to adapt the work package for in-kind must still be implemented in planning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15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093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7078"/>
            <a:ext cx="8229600" cy="603264"/>
          </a:xfrm>
        </p:spPr>
        <p:txBody>
          <a:bodyPr lIns="85699" tIns="42850" rIns="85699" bIns="42850">
            <a:normAutofit fontScale="90000"/>
          </a:bodyPr>
          <a:lstStyle/>
          <a:p>
            <a:r>
              <a:rPr lang="en-US" sz="3400" dirty="0"/>
              <a:t>Next Six </a:t>
            </a:r>
            <a:r>
              <a:rPr lang="en-US" sz="3400" dirty="0" smtClean="0"/>
              <a:t>Months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9735"/>
            <a:ext cx="8229600" cy="3577742"/>
          </a:xfrm>
        </p:spPr>
        <p:txBody>
          <a:bodyPr lIns="85699" tIns="42850" rIns="85699" bIns="42850"/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7F7F7F"/>
                </a:solidFill>
              </a:rPr>
              <a:t>Contracting prototypes for modulators, MB-IOT high power tubes, klystrons and modulators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7F7F7F"/>
                </a:solidFill>
              </a:rPr>
              <a:t>Agreement and contracts for (early) in-kind for ion-source</a:t>
            </a:r>
            <a:r>
              <a:rPr lang="en-US" smtClean="0">
                <a:solidFill>
                  <a:srgbClr val="7F7F7F"/>
                </a:solidFill>
              </a:rPr>
              <a:t>, </a:t>
            </a:r>
            <a:r>
              <a:rPr lang="en-US" smtClean="0">
                <a:solidFill>
                  <a:srgbClr val="7F7F7F"/>
                </a:solidFill>
              </a:rPr>
              <a:t>MEBT, RFQ</a:t>
            </a:r>
            <a:r>
              <a:rPr lang="en-US" dirty="0" smtClean="0">
                <a:solidFill>
                  <a:srgbClr val="7F7F7F"/>
                </a:solidFill>
              </a:rPr>
              <a:t>, DTL and </a:t>
            </a:r>
            <a:r>
              <a:rPr lang="en-US" dirty="0" err="1" smtClean="0">
                <a:solidFill>
                  <a:srgbClr val="7F7F7F"/>
                </a:solidFill>
              </a:rPr>
              <a:t>cryomodules</a:t>
            </a:r>
            <a:endParaRPr lang="en-US" dirty="0" smtClean="0">
              <a:solidFill>
                <a:srgbClr val="7F7F7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7F7F7F"/>
                </a:solidFill>
              </a:rPr>
              <a:t>Recruitment at ESS accelerator division according to staff plan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7F7F7F"/>
                </a:solidFill>
              </a:rPr>
              <a:t>Finalizing Level 3 and 4 requirements following CCB process at ESS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7F7F7F"/>
                </a:solidFill>
              </a:rPr>
              <a:t>Continued project work including audits, reviews and governing meetings of the existing accelerator collaboration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365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4089"/>
            <a:ext cx="8229600" cy="603264"/>
          </a:xfrm>
        </p:spPr>
        <p:txBody>
          <a:bodyPr lIns="85699" tIns="42850" rIns="85699" bIns="42850">
            <a:normAutofit fontScale="90000"/>
          </a:bodyPr>
          <a:lstStyle/>
          <a:p>
            <a:r>
              <a:rPr lang="en-US" sz="3400" dirty="0" smtClean="0"/>
              <a:t>Summary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4507"/>
            <a:ext cx="8229600" cy="5286967"/>
          </a:xfrm>
        </p:spPr>
        <p:txBody>
          <a:bodyPr lIns="85699" tIns="42850" rIns="85699" bIns="42850"/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7F7F7F"/>
                </a:solidFill>
              </a:rPr>
              <a:t>The ACCSYS project has a scope, schedule and cost coherent with set objectives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1600" dirty="0">
                <a:solidFill>
                  <a:srgbClr val="7F7F7F"/>
                </a:solidFill>
              </a:rPr>
              <a:t>M</a:t>
            </a:r>
            <a:r>
              <a:rPr lang="en-US" sz="1600" dirty="0" smtClean="0">
                <a:solidFill>
                  <a:srgbClr val="7F7F7F"/>
                </a:solidFill>
              </a:rPr>
              <a:t>edium technical risk and high schedule and cost risk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1600" dirty="0" smtClean="0">
                <a:solidFill>
                  <a:srgbClr val="7F7F7F"/>
                </a:solidFill>
              </a:rPr>
              <a:t>Detailed planning of transfer in 2019 to operation of some staff cost and costs for phase 2 instrumentation and spares in operation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7F7F7F"/>
                </a:solidFill>
              </a:rPr>
              <a:t>Success oriented </a:t>
            </a:r>
            <a:r>
              <a:rPr lang="en-US" dirty="0">
                <a:solidFill>
                  <a:srgbClr val="7F7F7F"/>
                </a:solidFill>
              </a:rPr>
              <a:t>planning 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1600" dirty="0">
                <a:solidFill>
                  <a:srgbClr val="7F7F7F"/>
                </a:solidFill>
              </a:rPr>
              <a:t>Many near critical paths which all must be </a:t>
            </a:r>
            <a:r>
              <a:rPr lang="en-US" sz="1600" dirty="0" smtClean="0">
                <a:solidFill>
                  <a:srgbClr val="7F7F7F"/>
                </a:solidFill>
              </a:rPr>
              <a:t>monitored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7F7F7F"/>
                </a:solidFill>
              </a:rPr>
              <a:t>A new baseline for the Accelerator has been set with requirements to level four. 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1600" dirty="0">
                <a:solidFill>
                  <a:srgbClr val="7F7F7F"/>
                </a:solidFill>
              </a:rPr>
              <a:t>The requirements have been reviewed by ESS TAC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7F7F7F"/>
                </a:solidFill>
              </a:rPr>
              <a:t>Recruitment and keeping experienced staff remains key factors for success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7F7F7F"/>
                </a:solidFill>
              </a:rPr>
              <a:t>Timely agreement on in-kind will be crucial for keeping schedule and cost</a:t>
            </a: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7F7F7F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dirty="0" smtClean="0">
              <a:solidFill>
                <a:srgbClr val="7F7F7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17</a:t>
            </a:fld>
            <a:endParaRPr lang="sv-SE"/>
          </a:p>
        </p:txBody>
      </p:sp>
      <p:sp>
        <p:nvSpPr>
          <p:cNvPr id="5" name="TextBox 4"/>
          <p:cNvSpPr txBox="1"/>
          <p:nvPr/>
        </p:nvSpPr>
        <p:spPr>
          <a:xfrm>
            <a:off x="940710" y="6171684"/>
            <a:ext cx="7208195" cy="369332"/>
          </a:xfrm>
          <a:prstGeom prst="rect">
            <a:avLst/>
          </a:prstGeom>
          <a:noFill/>
          <a:ln>
            <a:solidFill>
              <a:srgbClr val="FF7D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If budget, agreements and contingencies are in place we can deliver to plan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505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738322" y="1830004"/>
            <a:ext cx="3930622" cy="440266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64211" tIns="32104" rIns="64211" bIns="32104">
            <a:normAutofit fontScale="92500" lnSpcReduction="20000"/>
          </a:bodyPr>
          <a:lstStyle/>
          <a:p>
            <a:pPr defTabSz="913374" eaLnBrk="0" hangingPunct="0">
              <a:defRPr/>
            </a:pPr>
            <a:endParaRPr lang="en-US" sz="2000" kern="0" dirty="0">
              <a:solidFill>
                <a:srgbClr val="0000E5"/>
              </a:solidFill>
              <a:latin typeface="Arial"/>
              <a:sym typeface="Futura Condensed" charset="0"/>
            </a:endParaRPr>
          </a:p>
          <a:p>
            <a:pPr defTabSz="913374" eaLnBrk="0" hangingPunct="0">
              <a:defRPr/>
            </a:pPr>
            <a:r>
              <a:rPr lang="en-US" sz="2000" kern="0" dirty="0">
                <a:solidFill>
                  <a:srgbClr val="0000E5"/>
                </a:solidFill>
                <a:latin typeface="Arial"/>
                <a:sym typeface="Futura Condensed" charset="0"/>
              </a:rPr>
              <a:t>    </a:t>
            </a:r>
            <a:r>
              <a:rPr lang="en-US" sz="2000" kern="0" dirty="0">
                <a:latin typeface="Arial"/>
                <a:sym typeface="Futura Condensed" charset="0"/>
              </a:rPr>
              <a:t>Key parameters:</a:t>
            </a:r>
            <a:endParaRPr lang="en-US" kern="0" dirty="0">
              <a:latin typeface="Arial"/>
              <a:sym typeface="Futura Condensed" charset="0"/>
            </a:endParaRPr>
          </a:p>
          <a:p>
            <a:pPr marL="799205" lvl="2" defTabSz="913374" eaLnBrk="0" hangingPunct="0">
              <a:defRPr/>
            </a:pPr>
            <a:r>
              <a:rPr lang="en-US" sz="2000" kern="0" dirty="0">
                <a:solidFill>
                  <a:srgbClr val="0000FF"/>
                </a:solidFill>
                <a:latin typeface="Arial"/>
                <a:sym typeface="Futura Condensed" charset="0"/>
              </a:rPr>
              <a:t>-2.86 </a:t>
            </a:r>
            <a:r>
              <a:rPr lang="en-US" sz="2000" kern="0" dirty="0" err="1">
                <a:solidFill>
                  <a:srgbClr val="0000FF"/>
                </a:solidFill>
                <a:latin typeface="Arial"/>
                <a:sym typeface="Futura Condensed" charset="0"/>
              </a:rPr>
              <a:t>ms</a:t>
            </a:r>
            <a:r>
              <a:rPr lang="en-US" sz="2000" kern="0" dirty="0">
                <a:solidFill>
                  <a:srgbClr val="0000FF"/>
                </a:solidFill>
                <a:latin typeface="Arial"/>
                <a:sym typeface="Futura Condensed" charset="0"/>
              </a:rPr>
              <a:t> pulses</a:t>
            </a:r>
          </a:p>
          <a:p>
            <a:pPr marL="799205" lvl="2" defTabSz="913374" eaLnBrk="0" hangingPunct="0">
              <a:defRPr/>
            </a:pPr>
            <a:r>
              <a:rPr lang="en-US" sz="2000" kern="0" dirty="0">
                <a:solidFill>
                  <a:srgbClr val="0000FF"/>
                </a:solidFill>
                <a:latin typeface="Arial"/>
                <a:sym typeface="Futura Condensed" charset="0"/>
              </a:rPr>
              <a:t>-2 </a:t>
            </a:r>
            <a:r>
              <a:rPr lang="en-US" sz="2000" kern="0" dirty="0" err="1">
                <a:solidFill>
                  <a:srgbClr val="0000FF"/>
                </a:solidFill>
                <a:latin typeface="Arial"/>
                <a:sym typeface="Futura Condensed" charset="0"/>
              </a:rPr>
              <a:t>GeV</a:t>
            </a:r>
            <a:endParaRPr lang="en-US" sz="2000" kern="0" dirty="0">
              <a:solidFill>
                <a:srgbClr val="0000FF"/>
              </a:solidFill>
              <a:latin typeface="Arial"/>
              <a:sym typeface="Futura Condensed" charset="0"/>
            </a:endParaRPr>
          </a:p>
          <a:p>
            <a:pPr marL="799205" lvl="2" defTabSz="913374" eaLnBrk="0" hangingPunct="0">
              <a:defRPr/>
            </a:pPr>
            <a:r>
              <a:rPr lang="en-US" sz="2000" kern="0" dirty="0">
                <a:solidFill>
                  <a:srgbClr val="0000FF"/>
                </a:solidFill>
                <a:latin typeface="Arial"/>
                <a:sym typeface="Futura Condensed" charset="0"/>
              </a:rPr>
              <a:t>-62.5 mA</a:t>
            </a:r>
          </a:p>
          <a:p>
            <a:pPr marL="799205" lvl="2" defTabSz="913374" eaLnBrk="0" hangingPunct="0">
              <a:defRPr/>
            </a:pPr>
            <a:r>
              <a:rPr lang="en-US" sz="2000" kern="0" dirty="0">
                <a:solidFill>
                  <a:srgbClr val="0000FF"/>
                </a:solidFill>
                <a:latin typeface="Arial"/>
                <a:sym typeface="Futura Condensed" charset="0"/>
              </a:rPr>
              <a:t>-14 Hz</a:t>
            </a:r>
          </a:p>
          <a:p>
            <a:pPr marL="799205" lvl="2" defTabSz="913374" eaLnBrk="0" hangingPunct="0">
              <a:defRPr/>
            </a:pPr>
            <a:r>
              <a:rPr lang="en-US" sz="2000" kern="0" dirty="0">
                <a:solidFill>
                  <a:srgbClr val="0000FF"/>
                </a:solidFill>
                <a:latin typeface="Arial"/>
                <a:sym typeface="Futura Condensed" charset="0"/>
              </a:rPr>
              <a:t>-Protons (H+)	</a:t>
            </a:r>
          </a:p>
          <a:p>
            <a:pPr marL="799205" lvl="2" defTabSz="913374" eaLnBrk="0" hangingPunct="0">
              <a:defRPr/>
            </a:pPr>
            <a:r>
              <a:rPr lang="en-US" sz="2000" kern="0" dirty="0">
                <a:solidFill>
                  <a:srgbClr val="0000FF"/>
                </a:solidFill>
                <a:latin typeface="Arial"/>
                <a:sym typeface="Futura Condensed" charset="0"/>
              </a:rPr>
              <a:t>-Low losses</a:t>
            </a:r>
          </a:p>
          <a:p>
            <a:pPr marL="799205" lvl="2" defTabSz="913374" eaLnBrk="0" hangingPunct="0">
              <a:defRPr/>
            </a:pPr>
            <a:r>
              <a:rPr lang="en-US" sz="2000" kern="0" dirty="0">
                <a:solidFill>
                  <a:srgbClr val="0000FF"/>
                </a:solidFill>
                <a:latin typeface="Arial"/>
                <a:sym typeface="Futura Condensed" charset="0"/>
              </a:rPr>
              <a:t>-Attention is paid to </a:t>
            </a:r>
            <a:r>
              <a:rPr lang="en-US" sz="2000" u="sng" kern="0" dirty="0" err="1">
                <a:solidFill>
                  <a:srgbClr val="0000FF"/>
                </a:solidFill>
                <a:latin typeface="Arial"/>
                <a:sym typeface="Futura Condensed" charset="0"/>
              </a:rPr>
              <a:t>cryoplant</a:t>
            </a:r>
            <a:r>
              <a:rPr lang="en-US" sz="2000" u="sng" kern="0" dirty="0">
                <a:solidFill>
                  <a:srgbClr val="0000FF"/>
                </a:solidFill>
                <a:latin typeface="Arial"/>
                <a:sym typeface="Futura Condensed" charset="0"/>
              </a:rPr>
              <a:t> turn down </a:t>
            </a:r>
            <a:r>
              <a:rPr lang="en-US" sz="2000" kern="0" dirty="0">
                <a:solidFill>
                  <a:srgbClr val="0000FF"/>
                </a:solidFill>
                <a:latin typeface="Arial"/>
                <a:sym typeface="Futura Condensed" charset="0"/>
              </a:rPr>
              <a:t>capabilities to minimize use of electrical heaters at low temperatures and proper cryogenic design techniques to minimize </a:t>
            </a:r>
            <a:r>
              <a:rPr lang="en-US" sz="2000" u="sng" kern="0" dirty="0">
                <a:solidFill>
                  <a:srgbClr val="0000FF"/>
                </a:solidFill>
                <a:latin typeface="Arial"/>
                <a:sym typeface="Futura Condensed" charset="0"/>
              </a:rPr>
              <a:t>static heat leaks</a:t>
            </a:r>
          </a:p>
          <a:p>
            <a:pPr marL="799205" lvl="2" defTabSz="913374" eaLnBrk="0" hangingPunct="0">
              <a:defRPr/>
            </a:pPr>
            <a:r>
              <a:rPr lang="en-US" sz="2000" kern="0" dirty="0">
                <a:solidFill>
                  <a:srgbClr val="0000FF"/>
                </a:solidFill>
                <a:latin typeface="Arial"/>
                <a:sym typeface="Futura Condensed" charset="0"/>
              </a:rPr>
              <a:t>-Flexible design for </a:t>
            </a:r>
          </a:p>
          <a:p>
            <a:pPr marL="799205" lvl="2" defTabSz="913374" eaLnBrk="0" hangingPunct="0">
              <a:defRPr/>
            </a:pPr>
            <a:r>
              <a:rPr lang="en-US" sz="2000" kern="0" dirty="0">
                <a:solidFill>
                  <a:srgbClr val="0000FF"/>
                </a:solidFill>
                <a:latin typeface="Arial"/>
                <a:sym typeface="Futura Condensed" charset="0"/>
              </a:rPr>
              <a:t>future upgrades</a:t>
            </a:r>
          </a:p>
          <a:p>
            <a:pPr marL="240813" indent="-240813" defTabSz="913374" eaLnBrk="0" hangingPunct="0">
              <a:buFont typeface="Arial" pitchFamily="34" charset="0"/>
              <a:buChar char="•"/>
              <a:defRPr/>
            </a:pPr>
            <a:endParaRPr lang="en-US" kern="0" dirty="0">
              <a:solidFill>
                <a:srgbClr val="3E3E5C"/>
              </a:solidFill>
              <a:latin typeface="Arial"/>
              <a:sym typeface="Futura Condensed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81013" y="188641"/>
            <a:ext cx="6928793" cy="609600"/>
          </a:xfrm>
        </p:spPr>
        <p:txBody>
          <a:bodyPr lIns="64269" tIns="32134" rIns="64269" bIns="32134">
            <a:normAutofit fontScale="90000"/>
          </a:bodyPr>
          <a:lstStyle/>
          <a:p>
            <a:r>
              <a:rPr lang="en-US" sz="4200" dirty="0">
                <a:cs typeface="Arial"/>
              </a:rPr>
              <a:t>ESS accelerator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60682" y="1831401"/>
            <a:ext cx="4154122" cy="2669499"/>
            <a:chOff x="376420" y="1206481"/>
            <a:chExt cx="4547137" cy="2981352"/>
          </a:xfrm>
        </p:grpSpPr>
        <p:sp>
          <p:nvSpPr>
            <p:cNvPr id="8" name="Rectangle 7"/>
            <p:cNvSpPr/>
            <p:nvPr/>
          </p:nvSpPr>
          <p:spPr bwMode="auto">
            <a:xfrm>
              <a:off x="376420" y="1206481"/>
              <a:ext cx="4122809" cy="298135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548" tIns="48774" rIns="97548" bIns="48774" numCol="1" rtlCol="0" anchor="t" anchorCtr="0" compatLnSpc="1">
              <a:prstTxWarp prst="textNoShape">
                <a:avLst/>
              </a:prstTxWarp>
            </a:bodyPr>
            <a:lstStyle/>
            <a:p>
              <a:pPr defTabSz="913611" eaLnBrk="0" hangingPunct="0"/>
              <a:endParaRPr lang="en-US" sz="2400" b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2" charset="0"/>
              </a:endParaRPr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518002" y="1313763"/>
              <a:ext cx="4405555" cy="2543763"/>
            </a:xfrm>
            <a:prstGeom prst="rect">
              <a:avLst/>
            </a:prstGeom>
            <a:noFill/>
            <a:ln>
              <a:noFill/>
            </a:ln>
          </p:spPr>
          <p:txBody>
            <a:bodyPr lIns="97548" tIns="48774" rIns="97548" bIns="48774"/>
            <a:lstStyle>
              <a:lvl1pPr marL="342813" indent="-342813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rgbClr val="000000"/>
                  </a:solidFill>
                  <a:latin typeface="+mn-lt"/>
                  <a:ea typeface="ＭＳ Ｐゴシック" pitchFamily="-112" charset="-128"/>
                  <a:cs typeface="ＭＳ Ｐゴシック" pitchFamily="-112" charset="-128"/>
                </a:defRPr>
              </a:lvl1pPr>
              <a:lvl2pPr marL="742760" indent="-285677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rgbClr val="000000"/>
                  </a:solidFill>
                  <a:latin typeface="+mn-lt"/>
                  <a:ea typeface="ＭＳ Ｐゴシック" pitchFamily="-112" charset="-128"/>
                </a:defRPr>
              </a:lvl2pPr>
              <a:lvl3pPr marL="1142706" indent="-228541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rgbClr val="000000"/>
                  </a:solidFill>
                  <a:latin typeface="+mn-lt"/>
                  <a:ea typeface="ＭＳ Ｐゴシック" pitchFamily="-112" charset="-128"/>
                </a:defRPr>
              </a:lvl3pPr>
              <a:lvl4pPr marL="1599790" indent="-228541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rgbClr val="000000"/>
                  </a:solidFill>
                  <a:latin typeface="+mn-lt"/>
                  <a:ea typeface="ＭＳ Ｐゴシック" pitchFamily="-112" charset="-128"/>
                </a:defRPr>
              </a:lvl4pPr>
              <a:lvl5pPr marL="2056875" indent="-228541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rgbClr val="000000"/>
                  </a:solidFill>
                  <a:latin typeface="+mn-lt"/>
                  <a:ea typeface="ＭＳ Ｐゴシック" pitchFamily="-112" charset="-128"/>
                </a:defRPr>
              </a:lvl5pPr>
              <a:lvl6pPr marL="2513959" indent="-228541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rgbClr val="000000"/>
                  </a:solidFill>
                  <a:latin typeface="+mn-lt"/>
                  <a:ea typeface="ＭＳ Ｐゴシック" pitchFamily="-112" charset="-128"/>
                </a:defRPr>
              </a:lvl6pPr>
              <a:lvl7pPr marL="2971040" indent="-228541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rgbClr val="000000"/>
                  </a:solidFill>
                  <a:latin typeface="+mn-lt"/>
                  <a:ea typeface="ＭＳ Ｐゴシック" pitchFamily="-112" charset="-128"/>
                </a:defRPr>
              </a:lvl7pPr>
              <a:lvl8pPr marL="3428124" indent="-228541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rgbClr val="000000"/>
                  </a:solidFill>
                  <a:latin typeface="+mn-lt"/>
                  <a:ea typeface="ＭＳ Ｐゴシック" pitchFamily="-112" charset="-128"/>
                </a:defRPr>
              </a:lvl8pPr>
              <a:lvl9pPr marL="3885205" indent="-228541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rgbClr val="000000"/>
                  </a:solidFill>
                  <a:latin typeface="+mn-lt"/>
                  <a:ea typeface="ＭＳ Ｐゴシック" pitchFamily="-112" charset="-128"/>
                </a:defRPr>
              </a:lvl9pPr>
            </a:lstStyle>
            <a:p>
              <a:pPr marL="0" indent="0">
                <a:buNone/>
              </a:pPr>
              <a:r>
                <a:rPr lang="en-US" sz="1800" dirty="0"/>
                <a:t>Design Drivers:</a:t>
              </a:r>
              <a:endParaRPr lang="en-US" sz="1200" dirty="0"/>
            </a:p>
            <a:p>
              <a:pPr marL="0" indent="0">
                <a:buNone/>
              </a:pPr>
              <a:r>
                <a:rPr lang="en-US" sz="1800" dirty="0"/>
                <a:t>	High Average Beam Power</a:t>
              </a:r>
            </a:p>
            <a:p>
              <a:pPr marL="0" indent="0">
                <a:buNone/>
              </a:pPr>
              <a:r>
                <a:rPr lang="en-US" sz="1800" dirty="0"/>
                <a:t>		5 MW</a:t>
              </a:r>
            </a:p>
            <a:p>
              <a:pPr marL="0" indent="0">
                <a:buNone/>
              </a:pPr>
              <a:r>
                <a:rPr lang="en-US" sz="1800" dirty="0"/>
                <a:t>	High Peak Beam Power</a:t>
              </a:r>
            </a:p>
            <a:p>
              <a:pPr marL="0" indent="0">
                <a:buNone/>
              </a:pPr>
              <a:r>
                <a:rPr lang="en-US" sz="1800" dirty="0"/>
                <a:t>		125 MW</a:t>
              </a:r>
              <a:endParaRPr lang="sv-SE" sz="1800" dirty="0"/>
            </a:p>
            <a:p>
              <a:pPr marL="0" indent="0">
                <a:buNone/>
              </a:pPr>
              <a:r>
                <a:rPr lang="en-US" sz="1800" dirty="0"/>
                <a:t>	High Availability </a:t>
              </a:r>
            </a:p>
            <a:p>
              <a:pPr marL="0" indent="0">
                <a:buNone/>
              </a:pPr>
              <a:r>
                <a:rPr lang="en-US" sz="1800" dirty="0"/>
                <a:t>		&gt; 95%</a:t>
              </a:r>
            </a:p>
            <a:p>
              <a:pPr marL="456758" lvl="1" indent="0">
                <a:buNone/>
              </a:pPr>
              <a:endParaRPr lang="sv-SE" sz="3200" dirty="0"/>
            </a:p>
            <a:p>
              <a:endParaRPr lang="sv-SE" sz="3200" dirty="0"/>
            </a:p>
          </p:txBody>
        </p:sp>
      </p:grpSp>
      <p:pic>
        <p:nvPicPr>
          <p:cNvPr id="86" name="Picture 85" descr="HI-frontier-psi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4"/>
          <a:stretch/>
        </p:blipFill>
        <p:spPr>
          <a:xfrm>
            <a:off x="881211" y="4656644"/>
            <a:ext cx="2914263" cy="1970524"/>
          </a:xfrm>
          <a:prstGeom prst="rect">
            <a:avLst/>
          </a:prstGeom>
        </p:spPr>
      </p:pic>
      <p:sp>
        <p:nvSpPr>
          <p:cNvPr id="3" name="Explosion 2 2"/>
          <p:cNvSpPr/>
          <p:nvPr/>
        </p:nvSpPr>
        <p:spPr>
          <a:xfrm>
            <a:off x="2151871" y="5161868"/>
            <a:ext cx="188142" cy="164616"/>
          </a:xfrm>
          <a:prstGeom prst="irregularSeal2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4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893969" y="7289933"/>
            <a:ext cx="241102" cy="250031"/>
          </a:xfrm>
          <a:prstGeom prst="rect">
            <a:avLst/>
          </a:prstGeom>
        </p:spPr>
        <p:txBody>
          <a:bodyPr lIns="64288" tIns="32145" rIns="64288" bIns="32145"/>
          <a:lstStyle/>
          <a:p>
            <a:fld id="{56C41586-D860-644E-9CFF-C0246DBDABBD}" type="slidenum">
              <a:rPr lang="en-US"/>
              <a:pPr/>
              <a:t>3</a:t>
            </a:fld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ESS </a:t>
            </a:r>
            <a:r>
              <a:rPr lang="en-US" dirty="0" err="1"/>
              <a:t>Linac</a:t>
            </a:r>
            <a:endParaRPr lang="en-US" dirty="0"/>
          </a:p>
        </p:txBody>
      </p:sp>
      <p:pic>
        <p:nvPicPr>
          <p:cNvPr id="921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" y="1473530"/>
            <a:ext cx="9161859" cy="33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1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980206"/>
              </p:ext>
            </p:extLst>
          </p:nvPr>
        </p:nvGraphicFramePr>
        <p:xfrm>
          <a:off x="383977" y="3213402"/>
          <a:ext cx="8358185" cy="3442340"/>
        </p:xfrm>
        <a:graphic>
          <a:graphicData uri="http://schemas.openxmlformats.org/drawingml/2006/table">
            <a:tbl>
              <a:tblPr/>
              <a:tblGrid>
                <a:gridCol w="1178123"/>
                <a:gridCol w="1152525"/>
                <a:gridCol w="1455539"/>
                <a:gridCol w="1357312"/>
                <a:gridCol w="750093"/>
                <a:gridCol w="919757"/>
                <a:gridCol w="1544836"/>
              </a:tblGrid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Light" charset="0"/>
                        <a:ea typeface="ヒラギノ角ゴ ProN W3" charset="0"/>
                        <a:cs typeface="ヒラギノ角ゴ ProN W3" charset="0"/>
                        <a:sym typeface="Gill Sans Light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Energy (MeV)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No. of Modules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No. of Cavities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Lucida Grande" charset="0"/>
                          <a:sym typeface="Gill Sans" charset="0"/>
                        </a:rPr>
                        <a:t>βg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Temp (K)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Cryo Length (m)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Source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0.075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1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0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–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~300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–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LEBT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0.075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–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0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–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~300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–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RFQ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3.6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1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1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–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~300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–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MEBT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3.6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–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3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–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~300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–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DTL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90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5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5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–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~300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–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E6FFD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Spoke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220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13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2 (2S) × 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13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0.5 </a:t>
                      </a: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Lucida Grande" charset="0"/>
                          <a:sym typeface="Gill Sans" charset="0"/>
                        </a:rPr>
                        <a:t>β</a:t>
                      </a:r>
                      <a:r>
                        <a:rPr kumimoji="0" lang="en-US" sz="1100" b="0" i="0" u="none" strike="noStrike" cap="none" normalizeH="0" baseline="-600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opt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~2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4.14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72C6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Lucida Grande" charset="0"/>
                          <a:sym typeface="Gill Sans" charset="0"/>
                        </a:rPr>
                        <a:t>Medium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E72C6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Lucida Grande" charset="0"/>
                          <a:sym typeface="Gill Sans" charset="0"/>
                        </a:rPr>
                        <a:t>β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570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9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4 (6C) × 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9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0.67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~2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8.28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91FF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Lucida Grande" charset="0"/>
                          <a:sym typeface="Gill Sans" charset="0"/>
                        </a:rPr>
                        <a:t>High β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2000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21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4 (5C) × 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21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0.86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~2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8.28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000D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HEBT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2000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–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0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–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~300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–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9506" name="Group 290"/>
          <p:cNvGrpSpPr>
            <a:grpSpLocks/>
          </p:cNvGrpSpPr>
          <p:nvPr/>
        </p:nvGrpSpPr>
        <p:grpSpPr bwMode="auto">
          <a:xfrm>
            <a:off x="187524" y="1913146"/>
            <a:ext cx="8822531" cy="1143001"/>
            <a:chOff x="0" y="29"/>
            <a:chExt cx="7904" cy="1024"/>
          </a:xfrm>
        </p:grpSpPr>
        <p:sp>
          <p:nvSpPr>
            <p:cNvPr id="9448" name="AutoShape 232"/>
            <p:cNvSpPr>
              <a:spLocks/>
            </p:cNvSpPr>
            <p:nvPr/>
          </p:nvSpPr>
          <p:spPr bwMode="auto">
            <a:xfrm>
              <a:off x="3440" y="408"/>
              <a:ext cx="608" cy="296"/>
            </a:xfrm>
            <a:prstGeom prst="roundRect">
              <a:avLst>
                <a:gd name="adj" fmla="val 29727"/>
              </a:avLst>
            </a:prstGeom>
            <a:solidFill>
              <a:srgbClr val="0000FF">
                <a:alpha val="79999"/>
              </a:srgbClr>
            </a:solidFill>
            <a:ln w="25400" cap="flat">
              <a:solidFill>
                <a:srgbClr val="4D4D4D">
                  <a:alpha val="7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13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Spokes</a:t>
              </a:r>
            </a:p>
          </p:txBody>
        </p:sp>
        <p:sp>
          <p:nvSpPr>
            <p:cNvPr id="9449" name="AutoShape 233"/>
            <p:cNvSpPr>
              <a:spLocks/>
            </p:cNvSpPr>
            <p:nvPr/>
          </p:nvSpPr>
          <p:spPr bwMode="auto">
            <a:xfrm>
              <a:off x="4168" y="408"/>
              <a:ext cx="779" cy="296"/>
            </a:xfrm>
            <a:prstGeom prst="roundRect">
              <a:avLst>
                <a:gd name="adj" fmla="val 27023"/>
              </a:avLst>
            </a:prstGeom>
            <a:solidFill>
              <a:srgbClr val="2E72C6">
                <a:alpha val="79999"/>
              </a:srgbClr>
            </a:solidFill>
            <a:ln w="25400" cap="flat">
              <a:solidFill>
                <a:srgbClr val="4D4D4D">
                  <a:alpha val="7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13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ＭＳ Ｐゴシック" charset="0"/>
                  <a:cs typeface="Lucida Grande" charset="0"/>
                  <a:sym typeface="Gill Sans" charset="0"/>
                </a:rPr>
                <a:t>Medium β</a:t>
              </a:r>
            </a:p>
          </p:txBody>
        </p:sp>
        <p:sp>
          <p:nvSpPr>
            <p:cNvPr id="9450" name="AutoShape 234"/>
            <p:cNvSpPr>
              <a:spLocks/>
            </p:cNvSpPr>
            <p:nvPr/>
          </p:nvSpPr>
          <p:spPr bwMode="auto">
            <a:xfrm>
              <a:off x="5098" y="404"/>
              <a:ext cx="801" cy="304"/>
            </a:xfrm>
            <a:prstGeom prst="roundRect">
              <a:avLst>
                <a:gd name="adj" fmla="val 26315"/>
              </a:avLst>
            </a:prstGeom>
            <a:solidFill>
              <a:srgbClr val="2491FF">
                <a:alpha val="79999"/>
              </a:srgbClr>
            </a:solidFill>
            <a:ln w="25400" cap="flat">
              <a:solidFill>
                <a:srgbClr val="4D4D4D">
                  <a:alpha val="7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13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ＭＳ Ｐゴシック" charset="0"/>
                  <a:cs typeface="Lucida Grande" charset="0"/>
                  <a:sym typeface="Gill Sans" charset="0"/>
                </a:rPr>
                <a:t>High β</a:t>
              </a:r>
            </a:p>
          </p:txBody>
        </p:sp>
        <p:sp>
          <p:nvSpPr>
            <p:cNvPr id="9451" name="AutoShape 235"/>
            <p:cNvSpPr>
              <a:spLocks/>
            </p:cNvSpPr>
            <p:nvPr/>
          </p:nvSpPr>
          <p:spPr bwMode="auto">
            <a:xfrm>
              <a:off x="2736" y="408"/>
              <a:ext cx="488" cy="296"/>
            </a:xfrm>
            <a:prstGeom prst="roundRect">
              <a:avLst>
                <a:gd name="adj" fmla="val 21620"/>
              </a:avLst>
            </a:prstGeom>
            <a:solidFill>
              <a:srgbClr val="FFFF00">
                <a:alpha val="89999"/>
              </a:srgbClr>
            </a:solidFill>
            <a:ln w="25400" cap="flat">
              <a:solidFill>
                <a:srgbClr val="4D4D4D">
                  <a:alpha val="8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13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DTL</a:t>
              </a:r>
            </a:p>
          </p:txBody>
        </p:sp>
        <p:sp>
          <p:nvSpPr>
            <p:cNvPr id="9452" name="AutoShape 236"/>
            <p:cNvSpPr>
              <a:spLocks/>
            </p:cNvSpPr>
            <p:nvPr/>
          </p:nvSpPr>
          <p:spPr bwMode="auto">
            <a:xfrm>
              <a:off x="2080" y="408"/>
              <a:ext cx="544" cy="296"/>
            </a:xfrm>
            <a:prstGeom prst="roundRect">
              <a:avLst>
                <a:gd name="adj" fmla="val 29727"/>
              </a:avLst>
            </a:prstGeom>
            <a:solidFill>
              <a:srgbClr val="FFFF00">
                <a:alpha val="89999"/>
              </a:srgbClr>
            </a:solidFill>
            <a:ln w="25400" cap="flat">
              <a:solidFill>
                <a:srgbClr val="4D4D4D">
                  <a:alpha val="8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13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MEBT</a:t>
              </a:r>
            </a:p>
          </p:txBody>
        </p:sp>
        <p:sp>
          <p:nvSpPr>
            <p:cNvPr id="9453" name="AutoShape 237"/>
            <p:cNvSpPr>
              <a:spLocks/>
            </p:cNvSpPr>
            <p:nvPr/>
          </p:nvSpPr>
          <p:spPr bwMode="auto">
            <a:xfrm>
              <a:off x="1408" y="408"/>
              <a:ext cx="548" cy="296"/>
            </a:xfrm>
            <a:prstGeom prst="roundRect">
              <a:avLst>
                <a:gd name="adj" fmla="val 29727"/>
              </a:avLst>
            </a:prstGeom>
            <a:solidFill>
              <a:srgbClr val="FF6600">
                <a:alpha val="89999"/>
              </a:srgbClr>
            </a:solidFill>
            <a:ln w="25400" cap="flat">
              <a:solidFill>
                <a:srgbClr val="4D4D4D">
                  <a:alpha val="8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13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RFQ</a:t>
              </a:r>
            </a:p>
          </p:txBody>
        </p:sp>
        <p:sp>
          <p:nvSpPr>
            <p:cNvPr id="9454" name="AutoShape 238"/>
            <p:cNvSpPr>
              <a:spLocks/>
            </p:cNvSpPr>
            <p:nvPr/>
          </p:nvSpPr>
          <p:spPr bwMode="auto">
            <a:xfrm>
              <a:off x="768" y="408"/>
              <a:ext cx="548" cy="296"/>
            </a:xfrm>
            <a:prstGeom prst="roundRect">
              <a:avLst>
                <a:gd name="adj" fmla="val 27023"/>
              </a:avLst>
            </a:prstGeom>
            <a:solidFill>
              <a:schemeClr val="accent6">
                <a:alpha val="89999"/>
              </a:schemeClr>
            </a:solidFill>
            <a:ln w="25400" cap="flat">
              <a:solidFill>
                <a:srgbClr val="4D4D4D">
                  <a:alpha val="8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13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LEBT</a:t>
              </a:r>
            </a:p>
          </p:txBody>
        </p:sp>
        <p:sp>
          <p:nvSpPr>
            <p:cNvPr id="9455" name="AutoShape 239"/>
            <p:cNvSpPr>
              <a:spLocks/>
            </p:cNvSpPr>
            <p:nvPr/>
          </p:nvSpPr>
          <p:spPr bwMode="auto">
            <a:xfrm>
              <a:off x="0" y="408"/>
              <a:ext cx="664" cy="296"/>
            </a:xfrm>
            <a:prstGeom prst="roundRect">
              <a:avLst>
                <a:gd name="adj" fmla="val 24324"/>
              </a:avLst>
            </a:prstGeom>
            <a:solidFill>
              <a:srgbClr val="FF0000">
                <a:alpha val="89999"/>
              </a:srgbClr>
            </a:solidFill>
            <a:ln w="25400" cap="flat">
              <a:solidFill>
                <a:srgbClr val="4D4D4D">
                  <a:alpha val="8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13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Source</a:t>
              </a:r>
            </a:p>
          </p:txBody>
        </p:sp>
        <p:sp>
          <p:nvSpPr>
            <p:cNvPr id="9456" name="AutoShape 240"/>
            <p:cNvSpPr>
              <a:spLocks/>
            </p:cNvSpPr>
            <p:nvPr/>
          </p:nvSpPr>
          <p:spPr bwMode="auto">
            <a:xfrm>
              <a:off x="6040" y="408"/>
              <a:ext cx="1136" cy="296"/>
            </a:xfrm>
            <a:prstGeom prst="roundRect">
              <a:avLst>
                <a:gd name="adj" fmla="val 18917"/>
              </a:avLst>
            </a:prstGeom>
            <a:solidFill>
              <a:srgbClr val="D000D0">
                <a:alpha val="89999"/>
              </a:srgbClr>
            </a:solidFill>
            <a:ln w="25400" cap="flat">
              <a:solidFill>
                <a:srgbClr val="4D4D4D">
                  <a:alpha val="8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HEBT &amp; Contingency</a:t>
              </a:r>
            </a:p>
          </p:txBody>
        </p:sp>
        <p:sp>
          <p:nvSpPr>
            <p:cNvPr id="9457" name="Oval 241"/>
            <p:cNvSpPr>
              <a:spLocks/>
            </p:cNvSpPr>
            <p:nvPr/>
          </p:nvSpPr>
          <p:spPr bwMode="auto">
            <a:xfrm>
              <a:off x="7296" y="256"/>
              <a:ext cx="608" cy="608"/>
            </a:xfrm>
            <a:prstGeom prst="ellipse">
              <a:avLst/>
            </a:prstGeom>
            <a:solidFill>
              <a:srgbClr val="FF0000">
                <a:alpha val="79999"/>
              </a:srgbClr>
            </a:solidFill>
            <a:ln w="25400" cap="flat">
              <a:solidFill>
                <a:srgbClr val="676767">
                  <a:alpha val="7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r>
                <a:rPr lang="en-US" sz="13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Target</a:t>
              </a:r>
            </a:p>
          </p:txBody>
        </p:sp>
        <p:sp>
          <p:nvSpPr>
            <p:cNvPr id="9458" name="Line 242"/>
            <p:cNvSpPr>
              <a:spLocks noChangeShapeType="1"/>
            </p:cNvSpPr>
            <p:nvPr/>
          </p:nvSpPr>
          <p:spPr bwMode="auto">
            <a:xfrm flipH="1">
              <a:off x="656" y="560"/>
              <a:ext cx="12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59" name="Line 243"/>
            <p:cNvSpPr>
              <a:spLocks noChangeShapeType="1"/>
            </p:cNvSpPr>
            <p:nvPr/>
          </p:nvSpPr>
          <p:spPr bwMode="auto">
            <a:xfrm flipH="1">
              <a:off x="1312" y="560"/>
              <a:ext cx="12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60" name="Line 244"/>
            <p:cNvSpPr>
              <a:spLocks noChangeShapeType="1"/>
            </p:cNvSpPr>
            <p:nvPr/>
          </p:nvSpPr>
          <p:spPr bwMode="auto">
            <a:xfrm flipH="1">
              <a:off x="1960" y="560"/>
              <a:ext cx="12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61" name="Line 245"/>
            <p:cNvSpPr>
              <a:spLocks noChangeShapeType="1"/>
            </p:cNvSpPr>
            <p:nvPr/>
          </p:nvSpPr>
          <p:spPr bwMode="auto">
            <a:xfrm flipH="1">
              <a:off x="2624" y="560"/>
              <a:ext cx="12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62" name="Line 246"/>
            <p:cNvSpPr>
              <a:spLocks noChangeShapeType="1"/>
            </p:cNvSpPr>
            <p:nvPr/>
          </p:nvSpPr>
          <p:spPr bwMode="auto">
            <a:xfrm flipH="1">
              <a:off x="3232" y="560"/>
              <a:ext cx="20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63" name="Line 247"/>
            <p:cNvSpPr>
              <a:spLocks noChangeShapeType="1"/>
            </p:cNvSpPr>
            <p:nvPr/>
          </p:nvSpPr>
          <p:spPr bwMode="auto">
            <a:xfrm flipH="1">
              <a:off x="4056" y="560"/>
              <a:ext cx="12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64" name="Line 248"/>
            <p:cNvSpPr>
              <a:spLocks noChangeShapeType="1"/>
            </p:cNvSpPr>
            <p:nvPr/>
          </p:nvSpPr>
          <p:spPr bwMode="auto">
            <a:xfrm flipH="1">
              <a:off x="4936" y="560"/>
              <a:ext cx="152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65" name="Line 249"/>
            <p:cNvSpPr>
              <a:spLocks noChangeShapeType="1"/>
            </p:cNvSpPr>
            <p:nvPr/>
          </p:nvSpPr>
          <p:spPr bwMode="auto">
            <a:xfrm flipH="1">
              <a:off x="5920" y="560"/>
              <a:ext cx="12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66" name="Line 250"/>
            <p:cNvSpPr>
              <a:spLocks noChangeShapeType="1"/>
            </p:cNvSpPr>
            <p:nvPr/>
          </p:nvSpPr>
          <p:spPr bwMode="auto">
            <a:xfrm flipH="1">
              <a:off x="7176" y="560"/>
              <a:ext cx="12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67" name="Line 251"/>
            <p:cNvSpPr>
              <a:spLocks noChangeShapeType="1"/>
            </p:cNvSpPr>
            <p:nvPr/>
          </p:nvSpPr>
          <p:spPr bwMode="auto">
            <a:xfrm flipH="1">
              <a:off x="1192" y="304"/>
              <a:ext cx="128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68" name="Line 252"/>
            <p:cNvSpPr>
              <a:spLocks noChangeShapeType="1"/>
            </p:cNvSpPr>
            <p:nvPr/>
          </p:nvSpPr>
          <p:spPr bwMode="auto">
            <a:xfrm flipH="1">
              <a:off x="784" y="304"/>
              <a:ext cx="12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69" name="Rectangle 253"/>
            <p:cNvSpPr>
              <a:spLocks/>
            </p:cNvSpPr>
            <p:nvPr/>
          </p:nvSpPr>
          <p:spPr bwMode="auto">
            <a:xfrm>
              <a:off x="923" y="221"/>
              <a:ext cx="269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2.4 m</a:t>
              </a:r>
            </a:p>
          </p:txBody>
        </p:sp>
        <p:sp>
          <p:nvSpPr>
            <p:cNvPr id="9470" name="Line 254"/>
            <p:cNvSpPr>
              <a:spLocks noChangeShapeType="1"/>
            </p:cNvSpPr>
            <p:nvPr/>
          </p:nvSpPr>
          <p:spPr bwMode="auto">
            <a:xfrm flipH="1">
              <a:off x="1848" y="304"/>
              <a:ext cx="112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71" name="Line 255"/>
            <p:cNvSpPr>
              <a:spLocks noChangeShapeType="1"/>
            </p:cNvSpPr>
            <p:nvPr/>
          </p:nvSpPr>
          <p:spPr bwMode="auto">
            <a:xfrm flipH="1">
              <a:off x="1424" y="304"/>
              <a:ext cx="104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72" name="Rectangle 256"/>
            <p:cNvSpPr>
              <a:spLocks/>
            </p:cNvSpPr>
            <p:nvPr/>
          </p:nvSpPr>
          <p:spPr bwMode="auto">
            <a:xfrm>
              <a:off x="1579" y="221"/>
              <a:ext cx="269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4.5 m</a:t>
              </a:r>
            </a:p>
          </p:txBody>
        </p:sp>
        <p:sp>
          <p:nvSpPr>
            <p:cNvPr id="9473" name="Line 257"/>
            <p:cNvSpPr>
              <a:spLocks noChangeShapeType="1"/>
            </p:cNvSpPr>
            <p:nvPr/>
          </p:nvSpPr>
          <p:spPr bwMode="auto">
            <a:xfrm flipH="1">
              <a:off x="2512" y="304"/>
              <a:ext cx="112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74" name="Line 258"/>
            <p:cNvSpPr>
              <a:spLocks noChangeShapeType="1"/>
            </p:cNvSpPr>
            <p:nvPr/>
          </p:nvSpPr>
          <p:spPr bwMode="auto">
            <a:xfrm flipH="1">
              <a:off x="2112" y="304"/>
              <a:ext cx="104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75" name="Rectangle 259"/>
            <p:cNvSpPr>
              <a:spLocks/>
            </p:cNvSpPr>
            <p:nvPr/>
          </p:nvSpPr>
          <p:spPr bwMode="auto">
            <a:xfrm>
              <a:off x="2231" y="221"/>
              <a:ext cx="269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3.6 m</a:t>
              </a:r>
            </a:p>
          </p:txBody>
        </p:sp>
        <p:sp>
          <p:nvSpPr>
            <p:cNvPr id="9476" name="Line 260"/>
            <p:cNvSpPr>
              <a:spLocks noChangeShapeType="1"/>
            </p:cNvSpPr>
            <p:nvPr/>
          </p:nvSpPr>
          <p:spPr bwMode="auto">
            <a:xfrm flipH="1">
              <a:off x="3160" y="304"/>
              <a:ext cx="88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77" name="Line 261"/>
            <p:cNvSpPr>
              <a:spLocks noChangeShapeType="1"/>
            </p:cNvSpPr>
            <p:nvPr/>
          </p:nvSpPr>
          <p:spPr bwMode="auto">
            <a:xfrm flipH="1">
              <a:off x="2728" y="304"/>
              <a:ext cx="8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78" name="Rectangle 262"/>
            <p:cNvSpPr>
              <a:spLocks/>
            </p:cNvSpPr>
            <p:nvPr/>
          </p:nvSpPr>
          <p:spPr bwMode="auto">
            <a:xfrm>
              <a:off x="2840" y="221"/>
              <a:ext cx="276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 40 m</a:t>
              </a:r>
            </a:p>
          </p:txBody>
        </p:sp>
        <p:sp>
          <p:nvSpPr>
            <p:cNvPr id="9479" name="Line 263"/>
            <p:cNvSpPr>
              <a:spLocks noChangeShapeType="1"/>
            </p:cNvSpPr>
            <p:nvPr/>
          </p:nvSpPr>
          <p:spPr bwMode="auto">
            <a:xfrm flipH="1">
              <a:off x="3928" y="304"/>
              <a:ext cx="112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80" name="Line 264"/>
            <p:cNvSpPr>
              <a:spLocks noChangeShapeType="1"/>
            </p:cNvSpPr>
            <p:nvPr/>
          </p:nvSpPr>
          <p:spPr bwMode="auto">
            <a:xfrm flipH="1">
              <a:off x="3456" y="304"/>
              <a:ext cx="104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81" name="Rectangle 265"/>
            <p:cNvSpPr>
              <a:spLocks/>
            </p:cNvSpPr>
            <p:nvPr/>
          </p:nvSpPr>
          <p:spPr bwMode="auto">
            <a:xfrm>
              <a:off x="3611" y="221"/>
              <a:ext cx="24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54 m</a:t>
              </a:r>
            </a:p>
          </p:txBody>
        </p:sp>
        <p:sp>
          <p:nvSpPr>
            <p:cNvPr id="9482" name="Line 266"/>
            <p:cNvSpPr>
              <a:spLocks noChangeShapeType="1"/>
            </p:cNvSpPr>
            <p:nvPr/>
          </p:nvSpPr>
          <p:spPr bwMode="auto">
            <a:xfrm flipH="1">
              <a:off x="4752" y="304"/>
              <a:ext cx="16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83" name="Line 267"/>
            <p:cNvSpPr>
              <a:spLocks noChangeShapeType="1"/>
            </p:cNvSpPr>
            <p:nvPr/>
          </p:nvSpPr>
          <p:spPr bwMode="auto">
            <a:xfrm flipH="1">
              <a:off x="4176" y="304"/>
              <a:ext cx="184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84" name="Rectangle 268"/>
            <p:cNvSpPr>
              <a:spLocks/>
            </p:cNvSpPr>
            <p:nvPr/>
          </p:nvSpPr>
          <p:spPr bwMode="auto">
            <a:xfrm>
              <a:off x="4391" y="221"/>
              <a:ext cx="24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75 m</a:t>
              </a:r>
            </a:p>
          </p:txBody>
        </p:sp>
        <p:sp>
          <p:nvSpPr>
            <p:cNvPr id="9485" name="Line 269"/>
            <p:cNvSpPr>
              <a:spLocks noChangeShapeType="1"/>
            </p:cNvSpPr>
            <p:nvPr/>
          </p:nvSpPr>
          <p:spPr bwMode="auto">
            <a:xfrm flipH="1">
              <a:off x="5744" y="304"/>
              <a:ext cx="184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86" name="Line 270"/>
            <p:cNvSpPr>
              <a:spLocks noChangeShapeType="1"/>
            </p:cNvSpPr>
            <p:nvPr/>
          </p:nvSpPr>
          <p:spPr bwMode="auto">
            <a:xfrm flipH="1">
              <a:off x="5096" y="304"/>
              <a:ext cx="144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87" name="Rectangle 271"/>
            <p:cNvSpPr>
              <a:spLocks/>
            </p:cNvSpPr>
            <p:nvPr/>
          </p:nvSpPr>
          <p:spPr bwMode="auto">
            <a:xfrm>
              <a:off x="5297" y="221"/>
              <a:ext cx="30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174 m</a:t>
              </a:r>
            </a:p>
          </p:txBody>
        </p:sp>
        <p:sp>
          <p:nvSpPr>
            <p:cNvPr id="9488" name="AutoShape 272"/>
            <p:cNvSpPr>
              <a:spLocks/>
            </p:cNvSpPr>
            <p:nvPr/>
          </p:nvSpPr>
          <p:spPr bwMode="auto">
            <a:xfrm rot="-5400000">
              <a:off x="636" y="716"/>
              <a:ext cx="208" cy="10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89" name="AutoShape 273"/>
            <p:cNvSpPr>
              <a:spLocks/>
            </p:cNvSpPr>
            <p:nvPr/>
          </p:nvSpPr>
          <p:spPr bwMode="auto">
            <a:xfrm rot="-5400000">
              <a:off x="1916" y="716"/>
              <a:ext cx="208" cy="10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90" name="AutoShape 274"/>
            <p:cNvSpPr>
              <a:spLocks/>
            </p:cNvSpPr>
            <p:nvPr/>
          </p:nvSpPr>
          <p:spPr bwMode="auto">
            <a:xfrm rot="-5400000">
              <a:off x="3204" y="716"/>
              <a:ext cx="208" cy="10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91" name="AutoShape 275"/>
            <p:cNvSpPr>
              <a:spLocks/>
            </p:cNvSpPr>
            <p:nvPr/>
          </p:nvSpPr>
          <p:spPr bwMode="auto">
            <a:xfrm rot="-5400000">
              <a:off x="4020" y="716"/>
              <a:ext cx="208" cy="10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92" name="AutoShape 276"/>
            <p:cNvSpPr>
              <a:spLocks/>
            </p:cNvSpPr>
            <p:nvPr/>
          </p:nvSpPr>
          <p:spPr bwMode="auto">
            <a:xfrm rot="-5400000">
              <a:off x="4908" y="716"/>
              <a:ext cx="208" cy="10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93" name="AutoShape 277"/>
            <p:cNvSpPr>
              <a:spLocks/>
            </p:cNvSpPr>
            <p:nvPr/>
          </p:nvSpPr>
          <p:spPr bwMode="auto">
            <a:xfrm rot="-5400000">
              <a:off x="5884" y="716"/>
              <a:ext cx="208" cy="10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94" name="Rectangle 278"/>
            <p:cNvSpPr>
              <a:spLocks/>
            </p:cNvSpPr>
            <p:nvPr/>
          </p:nvSpPr>
          <p:spPr bwMode="auto">
            <a:xfrm>
              <a:off x="506" y="894"/>
              <a:ext cx="36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75 keV</a:t>
              </a:r>
            </a:p>
          </p:txBody>
        </p:sp>
        <p:sp>
          <p:nvSpPr>
            <p:cNvPr id="9495" name="Rectangle 279"/>
            <p:cNvSpPr>
              <a:spLocks/>
            </p:cNvSpPr>
            <p:nvPr/>
          </p:nvSpPr>
          <p:spPr bwMode="auto">
            <a:xfrm>
              <a:off x="1844" y="898"/>
              <a:ext cx="43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1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3.6 MeV</a:t>
              </a:r>
            </a:p>
          </p:txBody>
        </p:sp>
        <p:sp>
          <p:nvSpPr>
            <p:cNvPr id="9496" name="Rectangle 280"/>
            <p:cNvSpPr>
              <a:spLocks/>
            </p:cNvSpPr>
            <p:nvPr/>
          </p:nvSpPr>
          <p:spPr bwMode="auto">
            <a:xfrm>
              <a:off x="3058" y="898"/>
              <a:ext cx="40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1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90 MeV</a:t>
              </a:r>
            </a:p>
          </p:txBody>
        </p:sp>
        <p:sp>
          <p:nvSpPr>
            <p:cNvPr id="9497" name="Rectangle 281"/>
            <p:cNvSpPr>
              <a:spLocks/>
            </p:cNvSpPr>
            <p:nvPr/>
          </p:nvSpPr>
          <p:spPr bwMode="auto">
            <a:xfrm>
              <a:off x="3822" y="898"/>
              <a:ext cx="47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1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220 MeV</a:t>
              </a:r>
            </a:p>
          </p:txBody>
        </p:sp>
        <p:sp>
          <p:nvSpPr>
            <p:cNvPr id="9498" name="Rectangle 282"/>
            <p:cNvSpPr>
              <a:spLocks/>
            </p:cNvSpPr>
            <p:nvPr/>
          </p:nvSpPr>
          <p:spPr bwMode="auto">
            <a:xfrm>
              <a:off x="4706" y="898"/>
              <a:ext cx="47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1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570 MeV</a:t>
              </a:r>
            </a:p>
          </p:txBody>
        </p:sp>
        <p:sp>
          <p:nvSpPr>
            <p:cNvPr id="9499" name="Rectangle 283"/>
            <p:cNvSpPr>
              <a:spLocks/>
            </p:cNvSpPr>
            <p:nvPr/>
          </p:nvSpPr>
          <p:spPr bwMode="auto">
            <a:xfrm>
              <a:off x="5626" y="898"/>
              <a:ext cx="53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2000 MeV</a:t>
              </a:r>
            </a:p>
          </p:txBody>
        </p:sp>
        <p:sp>
          <p:nvSpPr>
            <p:cNvPr id="9500" name="Rectangle 284"/>
            <p:cNvSpPr>
              <a:spLocks/>
            </p:cNvSpPr>
            <p:nvPr/>
          </p:nvSpPr>
          <p:spPr bwMode="auto">
            <a:xfrm>
              <a:off x="2395" y="29"/>
              <a:ext cx="58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352.21 MHz</a:t>
              </a:r>
            </a:p>
          </p:txBody>
        </p:sp>
        <p:sp>
          <p:nvSpPr>
            <p:cNvPr id="9501" name="Rectangle 285"/>
            <p:cNvSpPr>
              <a:spLocks/>
            </p:cNvSpPr>
            <p:nvPr/>
          </p:nvSpPr>
          <p:spPr bwMode="auto">
            <a:xfrm>
              <a:off x="4712" y="29"/>
              <a:ext cx="58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704.42 MHz</a:t>
              </a:r>
            </a:p>
          </p:txBody>
        </p:sp>
        <p:sp>
          <p:nvSpPr>
            <p:cNvPr id="9502" name="AutoShape 286"/>
            <p:cNvSpPr>
              <a:spLocks/>
            </p:cNvSpPr>
            <p:nvPr/>
          </p:nvSpPr>
          <p:spPr bwMode="auto">
            <a:xfrm flipH="1">
              <a:off x="1400" y="40"/>
              <a:ext cx="1000" cy="120"/>
            </a:xfrm>
            <a:prstGeom prst="rightArrow">
              <a:avLst>
                <a:gd name="adj1" fmla="val 50824"/>
                <a:gd name="adj2" fmla="val 213349"/>
              </a:avLst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503" name="AutoShape 287"/>
            <p:cNvSpPr>
              <a:spLocks/>
            </p:cNvSpPr>
            <p:nvPr/>
          </p:nvSpPr>
          <p:spPr bwMode="auto">
            <a:xfrm>
              <a:off x="5352" y="40"/>
              <a:ext cx="584" cy="120"/>
            </a:xfrm>
            <a:prstGeom prst="rightArrow">
              <a:avLst>
                <a:gd name="adj1" fmla="val 50824"/>
                <a:gd name="adj2" fmla="val 213345"/>
              </a:avLst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504" name="AutoShape 288"/>
            <p:cNvSpPr>
              <a:spLocks/>
            </p:cNvSpPr>
            <p:nvPr/>
          </p:nvSpPr>
          <p:spPr bwMode="auto">
            <a:xfrm flipH="1">
              <a:off x="4152" y="40"/>
              <a:ext cx="592" cy="120"/>
            </a:xfrm>
            <a:prstGeom prst="rightArrow">
              <a:avLst>
                <a:gd name="adj1" fmla="val 50824"/>
                <a:gd name="adj2" fmla="val 213344"/>
              </a:avLst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505" name="AutoShape 289"/>
            <p:cNvSpPr>
              <a:spLocks/>
            </p:cNvSpPr>
            <p:nvPr/>
          </p:nvSpPr>
          <p:spPr bwMode="auto">
            <a:xfrm>
              <a:off x="3040" y="40"/>
              <a:ext cx="1008" cy="120"/>
            </a:xfrm>
            <a:prstGeom prst="rightArrow">
              <a:avLst>
                <a:gd name="adj1" fmla="val 50824"/>
                <a:gd name="adj2" fmla="val 213344"/>
              </a:avLst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020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and Work package leaders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4</a:t>
            </a:fld>
            <a:endParaRPr lang="sv-SE">
              <a:latin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48959" y="1552093"/>
            <a:ext cx="4263082" cy="2465252"/>
            <a:chOff x="1181100" y="1213805"/>
            <a:chExt cx="6680200" cy="4430928"/>
          </a:xfrm>
        </p:grpSpPr>
        <p:sp>
          <p:nvSpPr>
            <p:cNvPr id="6" name="Process 5"/>
            <p:cNvSpPr/>
            <p:nvPr/>
          </p:nvSpPr>
          <p:spPr>
            <a:xfrm>
              <a:off x="3340100" y="1213805"/>
              <a:ext cx="2057400" cy="2697377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</a:rPr>
                <a:t>Head of Accelerators</a:t>
              </a:r>
            </a:p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Mats </a:t>
              </a:r>
              <a:r>
                <a:rPr lang="en-US" sz="800" dirty="0" err="1">
                  <a:solidFill>
                    <a:schemeClr val="tx1"/>
                  </a:solidFill>
                </a:rPr>
                <a:t>Lindroos</a:t>
              </a:r>
              <a:endParaRPr lang="en-US" sz="8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800" dirty="0">
                  <a:solidFill>
                    <a:srgbClr val="FFFFFF"/>
                  </a:solidFill>
                </a:rPr>
                <a:t>Deputy </a:t>
              </a:r>
              <a:r>
                <a:rPr lang="en-US" sz="800" dirty="0" smtClean="0">
                  <a:solidFill>
                    <a:srgbClr val="FFFFFF"/>
                  </a:solidFill>
                </a:rPr>
                <a:t>division</a:t>
              </a:r>
              <a:endParaRPr lang="en-US" sz="800" dirty="0">
                <a:solidFill>
                  <a:srgbClr val="FFFFFF"/>
                </a:solidFill>
              </a:endParaRPr>
            </a:p>
            <a:p>
              <a:pPr algn="ctr"/>
              <a:r>
                <a:rPr lang="en-US" sz="800" dirty="0" err="1">
                  <a:solidFill>
                    <a:schemeClr val="tx1"/>
                  </a:solidFill>
                </a:rPr>
                <a:t>Håkan</a:t>
              </a:r>
              <a:r>
                <a:rPr lang="en-US" sz="800" dirty="0">
                  <a:solidFill>
                    <a:schemeClr val="tx1"/>
                  </a:solidFill>
                </a:rPr>
                <a:t> </a:t>
              </a:r>
              <a:r>
                <a:rPr lang="en-US" sz="800" dirty="0" err="1">
                  <a:solidFill>
                    <a:schemeClr val="tx1"/>
                  </a:solidFill>
                </a:rPr>
                <a:t>Danared</a:t>
              </a:r>
              <a:endParaRPr lang="en-US" sz="8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800" dirty="0">
                  <a:solidFill>
                    <a:srgbClr val="FFFFFF"/>
                  </a:solidFill>
                </a:rPr>
                <a:t>Deputy project</a:t>
              </a:r>
            </a:p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John </a:t>
              </a:r>
              <a:r>
                <a:rPr lang="en-US" sz="800" dirty="0" err="1">
                  <a:solidFill>
                    <a:schemeClr val="tx1"/>
                  </a:solidFill>
                </a:rPr>
                <a:t>Weisend</a:t>
              </a:r>
              <a:r>
                <a:rPr lang="en-US" sz="800" dirty="0">
                  <a:solidFill>
                    <a:schemeClr val="tx1"/>
                  </a:solidFill>
                </a:rPr>
                <a:t> II</a:t>
              </a:r>
            </a:p>
            <a:p>
              <a:pPr algn="ctr"/>
              <a:r>
                <a:rPr lang="en-US" sz="800" dirty="0">
                  <a:solidFill>
                    <a:srgbClr val="FFFFFF"/>
                  </a:solidFill>
                </a:rPr>
                <a:t>Chief engineer</a:t>
              </a:r>
            </a:p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David McGinnis</a:t>
              </a:r>
            </a:p>
            <a:p>
              <a:pPr algn="ctr"/>
              <a:r>
                <a:rPr lang="en-US" sz="800" dirty="0" smtClean="0">
                  <a:solidFill>
                    <a:srgbClr val="FFFFFF"/>
                  </a:solidFill>
                </a:rPr>
                <a:t>Safety &amp; Availability</a:t>
              </a:r>
              <a:endParaRPr lang="en-US" sz="800" dirty="0">
                <a:solidFill>
                  <a:srgbClr val="FFFFFF"/>
                </a:solidFill>
              </a:endParaRPr>
            </a:p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Andreas </a:t>
              </a:r>
              <a:r>
                <a:rPr lang="en-US" sz="800" dirty="0" err="1">
                  <a:solidFill>
                    <a:schemeClr val="tx1"/>
                  </a:solidFill>
                </a:rPr>
                <a:t>Jansson</a:t>
              </a:r>
              <a:endParaRPr lang="en-US" sz="8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800" dirty="0">
                  <a:solidFill>
                    <a:srgbClr val="FFFFFF"/>
                  </a:solidFill>
                </a:rPr>
                <a:t>Planning manager (PMO)</a:t>
              </a:r>
            </a:p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Mikael Klein </a:t>
              </a:r>
              <a:r>
                <a:rPr lang="en-US" sz="800" dirty="0" err="1">
                  <a:solidFill>
                    <a:schemeClr val="tx1"/>
                  </a:solidFill>
                </a:rPr>
                <a:t>Velderman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7" name="Alternate Process 6"/>
            <p:cNvSpPr/>
            <p:nvPr/>
          </p:nvSpPr>
          <p:spPr>
            <a:xfrm>
              <a:off x="1181100" y="4539832"/>
              <a:ext cx="1270000" cy="1104900"/>
            </a:xfrm>
            <a:prstGeom prst="flowChartAlternate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FFFFFF"/>
                  </a:solidFill>
                </a:rPr>
                <a:t>Beam Physics</a:t>
              </a:r>
            </a:p>
            <a:p>
              <a:pPr algn="ctr"/>
              <a:r>
                <a:rPr lang="en-US" sz="800" dirty="0" err="1">
                  <a:solidFill>
                    <a:schemeClr val="tx1"/>
                  </a:solidFill>
                </a:rPr>
                <a:t>Håkan</a:t>
              </a:r>
              <a:r>
                <a:rPr lang="en-US" sz="800" dirty="0">
                  <a:solidFill>
                    <a:schemeClr val="tx1"/>
                  </a:solidFill>
                </a:rPr>
                <a:t> </a:t>
              </a:r>
              <a:r>
                <a:rPr lang="en-US" sz="800" dirty="0" err="1">
                  <a:solidFill>
                    <a:schemeClr val="tx1"/>
                  </a:solidFill>
                </a:rPr>
                <a:t>Danared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Elbow Connector 7"/>
            <p:cNvCxnSpPr>
              <a:stCxn id="6" idx="2"/>
              <a:endCxn id="7" idx="0"/>
            </p:cNvCxnSpPr>
            <p:nvPr/>
          </p:nvCxnSpPr>
          <p:spPr>
            <a:xfrm rot="5400000">
              <a:off x="2778125" y="2949157"/>
              <a:ext cx="628650" cy="2552700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Alternate Process 8"/>
            <p:cNvSpPr/>
            <p:nvPr/>
          </p:nvSpPr>
          <p:spPr>
            <a:xfrm>
              <a:off x="2908300" y="4539833"/>
              <a:ext cx="1270000" cy="1104900"/>
            </a:xfrm>
            <a:prstGeom prst="flowChartAlternate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FFFFFF"/>
                  </a:solidFill>
                </a:rPr>
                <a:t>RF systems</a:t>
              </a:r>
            </a:p>
            <a:p>
              <a:pPr algn="ctr"/>
              <a:r>
                <a:rPr lang="en-US" sz="800" dirty="0">
                  <a:solidFill>
                    <a:srgbClr val="000000"/>
                  </a:solidFill>
                </a:rPr>
                <a:t>Anders </a:t>
              </a:r>
              <a:r>
                <a:rPr lang="en-US" sz="800" dirty="0" err="1">
                  <a:solidFill>
                    <a:srgbClr val="000000"/>
                  </a:solidFill>
                </a:rPr>
                <a:t>Sunesson</a:t>
              </a:r>
              <a:endParaRPr lang="en-US" sz="800" dirty="0">
                <a:solidFill>
                  <a:srgbClr val="000000"/>
                </a:solidFill>
              </a:endParaRPr>
            </a:p>
          </p:txBody>
        </p:sp>
        <p:sp>
          <p:nvSpPr>
            <p:cNvPr id="10" name="Alternate Process 9"/>
            <p:cNvSpPr/>
            <p:nvPr/>
          </p:nvSpPr>
          <p:spPr>
            <a:xfrm>
              <a:off x="4762500" y="4539832"/>
              <a:ext cx="1270000" cy="1104900"/>
            </a:xfrm>
            <a:prstGeom prst="flowChartAlternate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FFFFFF"/>
                  </a:solidFill>
                </a:rPr>
                <a:t>Beam Instrumentation</a:t>
              </a:r>
            </a:p>
            <a:p>
              <a:pPr algn="ctr"/>
              <a:r>
                <a:rPr lang="en-US" sz="800" dirty="0">
                  <a:solidFill>
                    <a:srgbClr val="000000"/>
                  </a:solidFill>
                </a:rPr>
                <a:t>Andreas </a:t>
              </a:r>
              <a:r>
                <a:rPr lang="en-US" sz="800" dirty="0" err="1">
                  <a:solidFill>
                    <a:srgbClr val="000000"/>
                  </a:solidFill>
                </a:rPr>
                <a:t>Jansson</a:t>
              </a:r>
              <a:endParaRPr lang="en-US" sz="800" dirty="0">
                <a:solidFill>
                  <a:srgbClr val="000000"/>
                </a:solidFill>
              </a:endParaRPr>
            </a:p>
          </p:txBody>
        </p:sp>
        <p:cxnSp>
          <p:nvCxnSpPr>
            <p:cNvPr id="11" name="Elbow Connector 10"/>
            <p:cNvCxnSpPr>
              <a:endCxn id="12" idx="0"/>
            </p:cNvCxnSpPr>
            <p:nvPr/>
          </p:nvCxnSpPr>
          <p:spPr>
            <a:xfrm>
              <a:off x="4368800" y="4224133"/>
              <a:ext cx="2857500" cy="315700"/>
            </a:xfrm>
            <a:prstGeom prst="bentConnector2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lternate Process 11"/>
            <p:cNvSpPr/>
            <p:nvPr/>
          </p:nvSpPr>
          <p:spPr>
            <a:xfrm>
              <a:off x="6591300" y="4539833"/>
              <a:ext cx="1270000" cy="1104900"/>
            </a:xfrm>
            <a:prstGeom prst="flowChartAlternate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FFFFFF"/>
                  </a:solidFill>
                </a:rPr>
                <a:t>Specialized Technical services</a:t>
              </a:r>
            </a:p>
            <a:p>
              <a:pPr algn="ctr"/>
              <a:r>
                <a:rPr lang="en-US" sz="800" dirty="0">
                  <a:solidFill>
                    <a:srgbClr val="000000"/>
                  </a:solidFill>
                </a:rPr>
                <a:t>John </a:t>
              </a:r>
              <a:r>
                <a:rPr lang="en-US" sz="800" dirty="0" err="1">
                  <a:solidFill>
                    <a:srgbClr val="000000"/>
                  </a:solidFill>
                </a:rPr>
                <a:t>Weisend</a:t>
              </a:r>
              <a:r>
                <a:rPr lang="en-US" sz="800" dirty="0">
                  <a:solidFill>
                    <a:srgbClr val="000000"/>
                  </a:solidFill>
                </a:rPr>
                <a:t> II</a:t>
              </a:r>
            </a:p>
          </p:txBody>
        </p:sp>
        <p:cxnSp>
          <p:nvCxnSpPr>
            <p:cNvPr id="13" name="Straight Connector 12"/>
            <p:cNvCxnSpPr>
              <a:endCxn id="10" idx="0"/>
            </p:cNvCxnSpPr>
            <p:nvPr/>
          </p:nvCxnSpPr>
          <p:spPr>
            <a:xfrm>
              <a:off x="5397500" y="4224133"/>
              <a:ext cx="0" cy="3156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502501" y="4224133"/>
              <a:ext cx="0" cy="3156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851" y="4693020"/>
            <a:ext cx="2620783" cy="199586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74007" y="1869562"/>
            <a:ext cx="3712793" cy="446276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Division and project aligned at high level</a:t>
            </a:r>
          </a:p>
          <a:p>
            <a:pPr marL="628650" lvl="1" indent="-171450">
              <a:buFont typeface="Wingdings" charset="2"/>
              <a:buChar char="ü"/>
            </a:pPr>
            <a:r>
              <a:rPr lang="en-US" sz="1100" dirty="0" smtClean="0"/>
              <a:t>“WP </a:t>
            </a:r>
            <a:r>
              <a:rPr lang="en-US" sz="1100" dirty="0"/>
              <a:t>as </a:t>
            </a:r>
            <a:r>
              <a:rPr lang="en-US" sz="1100" dirty="0" smtClean="0"/>
              <a:t>a group” </a:t>
            </a:r>
            <a:r>
              <a:rPr lang="en-US" sz="1100" dirty="0"/>
              <a:t>would make for too big </a:t>
            </a:r>
            <a:r>
              <a:rPr lang="en-US" sz="1100" dirty="0" smtClean="0"/>
              <a:t>fragmentation</a:t>
            </a:r>
          </a:p>
          <a:p>
            <a:pPr marL="628650" lvl="1" indent="-171450">
              <a:buFont typeface="Wingdings" charset="2"/>
              <a:buChar char="ü"/>
            </a:pPr>
            <a:r>
              <a:rPr lang="en-US" sz="1100" dirty="0" smtClean="0"/>
              <a:t>Four WPs have external leaders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Weekly or bi-weekly meetings at ESS Accelerator Division</a:t>
            </a:r>
            <a:endParaRPr lang="en-US" dirty="0"/>
          </a:p>
          <a:p>
            <a:pPr marL="628650" lvl="1" indent="-171450">
              <a:buFont typeface="Wingdings" charset="2"/>
              <a:buChar char="ü"/>
            </a:pPr>
            <a:r>
              <a:rPr lang="en-US" sz="1100" dirty="0" smtClean="0"/>
              <a:t>Management board of project and division</a:t>
            </a:r>
          </a:p>
          <a:p>
            <a:pPr marL="628650" lvl="1" indent="-171450">
              <a:buFont typeface="Wingdings" charset="2"/>
              <a:buChar char="ü"/>
            </a:pPr>
            <a:r>
              <a:rPr lang="en-US" sz="1100" dirty="0" smtClean="0"/>
              <a:t>WP leaders</a:t>
            </a:r>
          </a:p>
          <a:p>
            <a:pPr marL="628650" lvl="1" indent="-171450">
              <a:buFont typeface="Wingdings" charset="2"/>
              <a:buChar char="ü"/>
            </a:pPr>
            <a:r>
              <a:rPr lang="en-US" sz="1100" dirty="0" smtClean="0"/>
              <a:t>Lead engineers</a:t>
            </a:r>
          </a:p>
          <a:p>
            <a:pPr marL="628650" lvl="1" indent="-171450">
              <a:buFont typeface="Wingdings" charset="2"/>
              <a:buChar char="ü"/>
            </a:pPr>
            <a:r>
              <a:rPr lang="en-US" sz="1100" dirty="0" smtClean="0"/>
              <a:t>Safety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Regular meetings for ACCSYS project</a:t>
            </a:r>
            <a:endParaRPr lang="en-US" dirty="0"/>
          </a:p>
          <a:p>
            <a:pPr marL="628650" lvl="1" indent="-171450">
              <a:buFont typeface="Wingdings" charset="2"/>
              <a:buChar char="ü"/>
            </a:pPr>
            <a:r>
              <a:rPr lang="en-US" sz="1100" dirty="0" smtClean="0"/>
              <a:t>Technical board (all WP leaders and reps of labs/</a:t>
            </a:r>
            <a:r>
              <a:rPr lang="en-US" sz="1100" dirty="0" err="1" smtClean="0"/>
              <a:t>uni.</a:t>
            </a:r>
            <a:r>
              <a:rPr lang="en-US" sz="1100" dirty="0" smtClean="0"/>
              <a:t> with contract) as governance and CCB on project level (6 meetings per year)</a:t>
            </a:r>
          </a:p>
          <a:p>
            <a:pPr marL="628650" lvl="1" indent="-171450">
              <a:buFont typeface="Wingdings" charset="2"/>
              <a:buChar char="ü"/>
            </a:pPr>
            <a:r>
              <a:rPr lang="en-US" sz="1100" dirty="0" smtClean="0"/>
              <a:t>Collaboration board with reps of director of of labs/</a:t>
            </a:r>
            <a:r>
              <a:rPr lang="en-US" sz="1100" dirty="0" err="1" smtClean="0"/>
              <a:t>uni.</a:t>
            </a:r>
            <a:r>
              <a:rPr lang="en-US" sz="1100" dirty="0" smtClean="0"/>
              <a:t> with contracts as oversight committee</a:t>
            </a:r>
          </a:p>
          <a:p>
            <a:pPr marL="628650" lvl="1" indent="-171450">
              <a:buFont typeface="Wingdings" charset="2"/>
              <a:buChar char="ü"/>
            </a:pPr>
            <a:r>
              <a:rPr lang="en-US" sz="1100" dirty="0" smtClean="0"/>
              <a:t>Audits yearly of every WP</a:t>
            </a:r>
          </a:p>
          <a:p>
            <a:pPr marL="628650" lvl="1" indent="-171450">
              <a:buFont typeface="Wingdings" charset="2"/>
              <a:buChar char="ü"/>
            </a:pPr>
            <a:r>
              <a:rPr lang="en-US" sz="1100" dirty="0" smtClean="0"/>
              <a:t>Reviews (Conceptual, design, ready to build) as required mostly co-organized with audits</a:t>
            </a:r>
            <a:endParaRPr lang="en-US" sz="1100" dirty="0"/>
          </a:p>
          <a:p>
            <a:pPr lvl="1"/>
            <a:endParaRPr lang="en-US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842436" y="4065513"/>
            <a:ext cx="3717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Lead engineers:</a:t>
            </a:r>
            <a:r>
              <a:rPr lang="en-US" sz="1200" dirty="0" smtClean="0"/>
              <a:t> </a:t>
            </a:r>
            <a:r>
              <a:rPr lang="en-US" sz="1200" dirty="0" err="1" smtClean="0"/>
              <a:t>Aurelien</a:t>
            </a:r>
            <a:r>
              <a:rPr lang="en-US" sz="1200" dirty="0" smtClean="0"/>
              <a:t> </a:t>
            </a:r>
            <a:r>
              <a:rPr lang="en-US" sz="1200" dirty="0" err="1" smtClean="0"/>
              <a:t>Ponton</a:t>
            </a:r>
            <a:r>
              <a:rPr lang="en-US" sz="1200" dirty="0" smtClean="0"/>
              <a:t>, Benjamin </a:t>
            </a:r>
            <a:r>
              <a:rPr lang="en-US" sz="1200" dirty="0" err="1" smtClean="0"/>
              <a:t>Cheymol</a:t>
            </a:r>
            <a:r>
              <a:rPr lang="en-US" sz="1200" dirty="0" smtClean="0"/>
              <a:t>, Stephen Molloy, Christine </a:t>
            </a:r>
            <a:r>
              <a:rPr lang="en-US" sz="1200" dirty="0" err="1" smtClean="0"/>
              <a:t>Darve</a:t>
            </a:r>
            <a:r>
              <a:rPr lang="en-US" sz="1200" dirty="0" smtClean="0"/>
              <a:t>, Peter Ladd, Tom Shea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29617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535" y="2156588"/>
            <a:ext cx="3696891" cy="3696891"/>
          </a:xfrm>
          <a:prstGeom prst="rect">
            <a:avLst/>
          </a:prstGeom>
          <a:noFill/>
          <a:ln w="12700" cap="flat">
            <a:solidFill>
              <a:srgbClr val="008040"/>
            </a:solidFill>
            <a:prstDash val="solid"/>
            <a:miter lim="800000"/>
            <a:headEnd/>
            <a:tailEnd/>
          </a:ln>
          <a:effectLst>
            <a:outerShdw blurRad="101600" dist="152400" dir="2700000" algn="ctr" rotWithShape="0">
              <a:schemeClr val="bg2">
                <a:alpha val="42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6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56" y="1778285"/>
            <a:ext cx="780232" cy="79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5466" name="Rectangle 4"/>
          <p:cNvSpPr>
            <a:spLocks/>
          </p:cNvSpPr>
          <p:nvPr/>
        </p:nvSpPr>
        <p:spPr bwMode="auto">
          <a:xfrm>
            <a:off x="188142" y="2529576"/>
            <a:ext cx="1660922" cy="54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5683" tIns="35683" rIns="35683" bIns="35683"/>
          <a:lstStyle/>
          <a:p>
            <a:pPr algn="l"/>
            <a:r>
              <a:rPr lang="en-US" sz="1300" dirty="0" err="1">
                <a:ea typeface="ＭＳ Ｐゴシック" charset="0"/>
                <a:cs typeface="ＭＳ Ｐゴシック" charset="0"/>
              </a:rPr>
              <a:t>Sebastien</a:t>
            </a:r>
            <a:r>
              <a:rPr lang="en-US" sz="13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1300" dirty="0" err="1">
                <a:ea typeface="ＭＳ Ｐゴシック" charset="0"/>
                <a:cs typeface="ＭＳ Ｐゴシック" charset="0"/>
              </a:rPr>
              <a:t>Bousson</a:t>
            </a:r>
            <a:endParaRPr lang="en-US" sz="13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145412" name="Picture 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2" r="5336"/>
          <a:stretch>
            <a:fillRect/>
          </a:stretch>
        </p:blipFill>
        <p:spPr bwMode="auto">
          <a:xfrm>
            <a:off x="1483536" y="2017108"/>
            <a:ext cx="959399" cy="655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541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08" y="3220293"/>
            <a:ext cx="1573578" cy="96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541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93" y="6039133"/>
            <a:ext cx="1567725" cy="73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5415" name="Picture 1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3" r="18892"/>
          <a:stretch>
            <a:fillRect/>
          </a:stretch>
        </p:blipFill>
        <p:spPr bwMode="auto">
          <a:xfrm>
            <a:off x="4644319" y="5866529"/>
            <a:ext cx="948739" cy="88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5461" name="Rectangle 12"/>
          <p:cNvSpPr>
            <a:spLocks/>
          </p:cNvSpPr>
          <p:nvPr/>
        </p:nvSpPr>
        <p:spPr bwMode="auto">
          <a:xfrm>
            <a:off x="719544" y="4088360"/>
            <a:ext cx="1193711" cy="54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5683" tIns="35683" rIns="35683" bIns="35683"/>
          <a:lstStyle/>
          <a:p>
            <a:pPr algn="l"/>
            <a:r>
              <a:rPr lang="en-US" sz="1300" dirty="0">
                <a:ea typeface="ＭＳ Ｐゴシック" charset="0"/>
                <a:cs typeface="ＭＳ Ｐゴシック" charset="0"/>
              </a:rPr>
              <a:t>Pierre </a:t>
            </a:r>
            <a:r>
              <a:rPr lang="en-US" sz="1300" dirty="0" err="1">
                <a:ea typeface="ＭＳ Ｐゴシック" charset="0"/>
                <a:cs typeface="ＭＳ Ｐゴシック" charset="0"/>
              </a:rPr>
              <a:t>Bosland</a:t>
            </a:r>
            <a:endParaRPr lang="en-US" sz="13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145459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151" y="6129194"/>
            <a:ext cx="529521" cy="62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5460" name="Rectangle 16"/>
          <p:cNvSpPr>
            <a:spLocks/>
          </p:cNvSpPr>
          <p:nvPr/>
        </p:nvSpPr>
        <p:spPr bwMode="auto">
          <a:xfrm>
            <a:off x="5318082" y="6523707"/>
            <a:ext cx="1768078" cy="29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5683" tIns="35683" rIns="35683" bIns="35683"/>
          <a:lstStyle/>
          <a:p>
            <a:pPr algn="l"/>
            <a:r>
              <a:rPr lang="en-US" sz="1300">
                <a:ea typeface="ＭＳ Ｐゴシック" charset="0"/>
                <a:cs typeface="ＭＳ Ｐゴシック" charset="0"/>
              </a:rPr>
              <a:t>Santo Gammino</a:t>
            </a:r>
          </a:p>
        </p:txBody>
      </p:sp>
      <p:pic>
        <p:nvPicPr>
          <p:cNvPr id="145458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992" y="6207532"/>
            <a:ext cx="64070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5455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952" y="1425010"/>
            <a:ext cx="589359" cy="83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5456" name="Rectangle 21"/>
          <p:cNvSpPr>
            <a:spLocks/>
          </p:cNvSpPr>
          <p:nvPr/>
        </p:nvSpPr>
        <p:spPr bwMode="auto">
          <a:xfrm>
            <a:off x="8076142" y="2259491"/>
            <a:ext cx="973894" cy="545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5683" tIns="35683" rIns="35683" bIns="35683"/>
          <a:lstStyle/>
          <a:p>
            <a:pPr algn="l"/>
            <a:r>
              <a:rPr lang="en-US" sz="1300">
                <a:ea typeface="ＭＳ Ｐゴシック" charset="0"/>
                <a:cs typeface="ＭＳ Ｐゴシック" charset="0"/>
              </a:rPr>
              <a:t>Søren Pape Møller</a:t>
            </a:r>
          </a:p>
        </p:txBody>
      </p:sp>
      <p:pic>
        <p:nvPicPr>
          <p:cNvPr id="145454" name="Picture 2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69" y="1914283"/>
            <a:ext cx="466576" cy="40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5450" name="Picture 2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637" y="2890229"/>
            <a:ext cx="542479" cy="52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5451" name="Rectangle 26"/>
          <p:cNvSpPr>
            <a:spLocks/>
          </p:cNvSpPr>
          <p:nvPr/>
        </p:nvSpPr>
        <p:spPr bwMode="auto">
          <a:xfrm>
            <a:off x="8267250" y="3394183"/>
            <a:ext cx="646835" cy="54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5683" tIns="35683" rIns="35683" bIns="35683"/>
          <a:lstStyle/>
          <a:p>
            <a:pPr algn="l"/>
            <a:r>
              <a:rPr lang="en-US" sz="1300" dirty="0">
                <a:ea typeface="ＭＳ Ｐゴシック" charset="0"/>
                <a:cs typeface="ＭＳ Ｐゴシック" charset="0"/>
              </a:rPr>
              <a:t>Roger </a:t>
            </a:r>
            <a:r>
              <a:rPr lang="en-US" sz="1300" dirty="0" err="1">
                <a:ea typeface="ＭＳ Ｐゴシック" charset="0"/>
                <a:cs typeface="ＭＳ Ｐゴシック" charset="0"/>
              </a:rPr>
              <a:t>Ruber</a:t>
            </a:r>
            <a:endParaRPr lang="en-US" sz="13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145452" name="Picture 2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275" y="3208009"/>
            <a:ext cx="646286" cy="5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5421" name="Rectangle 30"/>
          <p:cNvSpPr>
            <a:spLocks/>
          </p:cNvSpPr>
          <p:nvPr/>
        </p:nvSpPr>
        <p:spPr bwMode="auto">
          <a:xfrm>
            <a:off x="1646688" y="6014045"/>
            <a:ext cx="1553766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6767" tIns="26767" rIns="26767" bIns="26767"/>
          <a:lstStyle/>
          <a:p>
            <a:pPr algn="l"/>
            <a:r>
              <a:rPr lang="en-US" sz="1300" dirty="0" err="1">
                <a:ea typeface="ＭＳ Ｐゴシック" charset="0"/>
                <a:cs typeface="ＭＳ Ｐゴシック" charset="0"/>
                <a:sym typeface="Helvetica" charset="0"/>
              </a:rPr>
              <a:t>Ibon</a:t>
            </a:r>
            <a:r>
              <a:rPr lang="en-US" sz="1300" dirty="0">
                <a:ea typeface="ＭＳ Ｐゴシック" charset="0"/>
                <a:cs typeface="ＭＳ Ｐゴシック" charset="0"/>
                <a:sym typeface="Helvetica" charset="0"/>
              </a:rPr>
              <a:t> </a:t>
            </a:r>
            <a:r>
              <a:rPr lang="en-US" sz="1300" dirty="0" err="1">
                <a:ea typeface="ＭＳ Ｐゴシック" charset="0"/>
                <a:cs typeface="ＭＳ Ｐゴシック" charset="0"/>
                <a:sym typeface="Helvetica" charset="0"/>
              </a:rPr>
              <a:t>Bustinduy</a:t>
            </a:r>
            <a:endParaRPr lang="en-US" sz="1300" dirty="0"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pic>
        <p:nvPicPr>
          <p:cNvPr id="145422" name="Picture 3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987" y="6293472"/>
            <a:ext cx="915293" cy="36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5423" name="Picture 3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9999">
            <a:off x="6447445" y="1939822"/>
            <a:ext cx="760058" cy="80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5424" name="Line 33"/>
          <p:cNvSpPr>
            <a:spLocks noChangeShapeType="1"/>
          </p:cNvSpPr>
          <p:nvPr/>
        </p:nvSpPr>
        <p:spPr bwMode="auto">
          <a:xfrm>
            <a:off x="2027552" y="2570344"/>
            <a:ext cx="1059610" cy="24604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300"/>
          </a:p>
        </p:txBody>
      </p:sp>
      <p:sp>
        <p:nvSpPr>
          <p:cNvPr id="145425" name="Line 34"/>
          <p:cNvSpPr>
            <a:spLocks noChangeShapeType="1"/>
          </p:cNvSpPr>
          <p:nvPr/>
        </p:nvSpPr>
        <p:spPr bwMode="auto">
          <a:xfrm>
            <a:off x="1849061" y="3666823"/>
            <a:ext cx="1238096" cy="13640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300"/>
          </a:p>
        </p:txBody>
      </p:sp>
      <p:sp>
        <p:nvSpPr>
          <p:cNvPr id="145426" name="Line 35"/>
          <p:cNvSpPr>
            <a:spLocks noChangeShapeType="1"/>
          </p:cNvSpPr>
          <p:nvPr/>
        </p:nvSpPr>
        <p:spPr bwMode="auto">
          <a:xfrm flipV="1">
            <a:off x="3860454" y="5885849"/>
            <a:ext cx="178594" cy="4450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300"/>
          </a:p>
        </p:txBody>
      </p:sp>
      <p:sp>
        <p:nvSpPr>
          <p:cNvPr id="145427" name="Line 36"/>
          <p:cNvSpPr>
            <a:spLocks noChangeShapeType="1"/>
          </p:cNvSpPr>
          <p:nvPr/>
        </p:nvSpPr>
        <p:spPr bwMode="auto">
          <a:xfrm rot="10800000">
            <a:off x="3754665" y="5414812"/>
            <a:ext cx="1563417" cy="7764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300"/>
          </a:p>
        </p:txBody>
      </p:sp>
      <p:sp>
        <p:nvSpPr>
          <p:cNvPr id="145428" name="Line 37"/>
          <p:cNvSpPr>
            <a:spLocks noChangeShapeType="1"/>
          </p:cNvSpPr>
          <p:nvPr/>
        </p:nvSpPr>
        <p:spPr bwMode="auto">
          <a:xfrm flipH="1">
            <a:off x="3552943" y="2571606"/>
            <a:ext cx="2836354" cy="170243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300"/>
          </a:p>
        </p:txBody>
      </p:sp>
      <p:sp>
        <p:nvSpPr>
          <p:cNvPr id="145429" name="Line 38"/>
          <p:cNvSpPr>
            <a:spLocks noChangeShapeType="1"/>
          </p:cNvSpPr>
          <p:nvPr/>
        </p:nvSpPr>
        <p:spPr bwMode="auto">
          <a:xfrm flipH="1">
            <a:off x="4169315" y="3600829"/>
            <a:ext cx="2447587" cy="2760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300"/>
          </a:p>
        </p:txBody>
      </p:sp>
      <p:sp>
        <p:nvSpPr>
          <p:cNvPr id="145430" name="Line 39"/>
          <p:cNvSpPr>
            <a:spLocks noChangeShapeType="1"/>
          </p:cNvSpPr>
          <p:nvPr/>
        </p:nvSpPr>
        <p:spPr bwMode="auto">
          <a:xfrm rot="10800000">
            <a:off x="3860455" y="4274040"/>
            <a:ext cx="2793876" cy="32370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300"/>
          </a:p>
        </p:txBody>
      </p:sp>
      <p:sp>
        <p:nvSpPr>
          <p:cNvPr id="145431" name="Line 40"/>
          <p:cNvSpPr>
            <a:spLocks noChangeShapeType="1"/>
          </p:cNvSpPr>
          <p:nvPr/>
        </p:nvSpPr>
        <p:spPr bwMode="auto">
          <a:xfrm rot="10800000" flipH="1">
            <a:off x="1450418" y="5556910"/>
            <a:ext cx="1224897" cy="52483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300"/>
          </a:p>
        </p:txBody>
      </p:sp>
      <p:sp>
        <p:nvSpPr>
          <p:cNvPr id="145432" name="Rectangle 41"/>
          <p:cNvSpPr>
            <a:spLocks/>
          </p:cNvSpPr>
          <p:nvPr/>
        </p:nvSpPr>
        <p:spPr bwMode="auto">
          <a:xfrm>
            <a:off x="853307" y="5190824"/>
            <a:ext cx="1089422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6767" tIns="26767" rIns="26767" bIns="26767"/>
          <a:lstStyle/>
          <a:p>
            <a:pPr algn="l"/>
            <a:r>
              <a:rPr lang="en-US" sz="1300">
                <a:ea typeface="ＭＳ Ｐゴシック" charset="0"/>
                <a:cs typeface="ＭＳ Ｐゴシック" charset="0"/>
                <a:sym typeface="Helvetica" charset="0"/>
              </a:rPr>
              <a:t>CERN</a:t>
            </a:r>
          </a:p>
        </p:txBody>
      </p:sp>
      <p:sp>
        <p:nvSpPr>
          <p:cNvPr id="145433" name="Line 42"/>
          <p:cNvSpPr>
            <a:spLocks noChangeShapeType="1"/>
          </p:cNvSpPr>
          <p:nvPr/>
        </p:nvSpPr>
        <p:spPr bwMode="auto">
          <a:xfrm rot="10800000" flipH="1" flipV="1">
            <a:off x="1483540" y="4801024"/>
            <a:ext cx="1944520" cy="4468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300"/>
          </a:p>
        </p:txBody>
      </p:sp>
      <p:pic>
        <p:nvPicPr>
          <p:cNvPr id="145434" name="Picture 4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93" y="4592165"/>
            <a:ext cx="587128" cy="57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5435" name="Rectangle 44"/>
          <p:cNvSpPr>
            <a:spLocks/>
          </p:cNvSpPr>
          <p:nvPr/>
        </p:nvSpPr>
        <p:spPr bwMode="auto">
          <a:xfrm>
            <a:off x="6616902" y="5247827"/>
            <a:ext cx="208166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6767" tIns="26767" rIns="26767" bIns="26767"/>
          <a:lstStyle/>
          <a:p>
            <a:pPr algn="l"/>
            <a:r>
              <a:rPr lang="en-US" sz="1300">
                <a:ea typeface="ＭＳ Ｐゴシック" charset="0"/>
                <a:cs typeface="ＭＳ Ｐゴシック" charset="0"/>
                <a:sym typeface="Helvetica" charset="0"/>
              </a:rPr>
              <a:t>The National Center for Nuclear Research, Swierk </a:t>
            </a:r>
          </a:p>
        </p:txBody>
      </p:sp>
      <p:sp>
        <p:nvSpPr>
          <p:cNvPr id="145436" name="Line 45"/>
          <p:cNvSpPr>
            <a:spLocks noChangeShapeType="1"/>
          </p:cNvSpPr>
          <p:nvPr/>
        </p:nvSpPr>
        <p:spPr bwMode="auto">
          <a:xfrm flipH="1" flipV="1">
            <a:off x="4295777" y="4597746"/>
            <a:ext cx="2191435" cy="8170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300"/>
          </a:p>
        </p:txBody>
      </p:sp>
      <p:pic>
        <p:nvPicPr>
          <p:cNvPr id="145437" name="Picture 4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88" y="3069320"/>
            <a:ext cx="1051118" cy="73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5438" name="Picture 4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762" y="4184746"/>
            <a:ext cx="1074911" cy="52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5439" name="Picture 4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44" y="4597746"/>
            <a:ext cx="712143" cy="56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5440" name="Picture 49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61" y="5911763"/>
            <a:ext cx="1190389" cy="74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5448" name="Picture 50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013" y="4801030"/>
            <a:ext cx="1298886" cy="26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5449" name="Rectangle 51"/>
          <p:cNvSpPr>
            <a:spLocks/>
          </p:cNvSpPr>
          <p:nvPr/>
        </p:nvSpPr>
        <p:spPr bwMode="auto">
          <a:xfrm>
            <a:off x="7803327" y="4644752"/>
            <a:ext cx="980117" cy="54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5683" tIns="35683" rIns="35683" bIns="35683"/>
          <a:lstStyle/>
          <a:p>
            <a:pPr algn="l"/>
            <a:r>
              <a:rPr lang="en-US" sz="1300" dirty="0">
                <a:ea typeface="ＭＳ Ｐゴシック" charset="0"/>
                <a:cs typeface="ＭＳ Ｐゴシック" charset="0"/>
              </a:rPr>
              <a:t>Anders J </a:t>
            </a:r>
            <a:br>
              <a:rPr lang="en-US" sz="1300" dirty="0">
                <a:ea typeface="ＭＳ Ｐゴシック" charset="0"/>
                <a:cs typeface="ＭＳ Ｐゴシック" charset="0"/>
              </a:rPr>
            </a:br>
            <a:r>
              <a:rPr lang="en-US" sz="1300" dirty="0">
                <a:ea typeface="ＭＳ Ｐゴシック" charset="0"/>
                <a:cs typeface="ＭＳ Ｐゴシック" charset="0"/>
              </a:rPr>
              <a:t>Johansson</a:t>
            </a:r>
          </a:p>
        </p:txBody>
      </p:sp>
      <p:pic>
        <p:nvPicPr>
          <p:cNvPr id="145447" name="Picture 5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424" y="4032198"/>
            <a:ext cx="493644" cy="66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" name="Title 1"/>
          <p:cNvSpPr txBox="1">
            <a:spLocks/>
          </p:cNvSpPr>
          <p:nvPr/>
        </p:nvSpPr>
        <p:spPr>
          <a:xfrm>
            <a:off x="457205" y="189708"/>
            <a:ext cx="8229599" cy="655636"/>
          </a:xfrm>
          <a:prstGeom prst="rect">
            <a:avLst/>
          </a:prstGeom>
        </p:spPr>
        <p:txBody>
          <a:bodyPr vert="horz" lIns="91359" tIns="45681" rIns="91359" bIns="45681" rtlCol="0" anchor="ctr">
            <a:normAutofit/>
          </a:bodyPr>
          <a:lstStyle>
            <a:lvl1pPr algn="ctr" defTabSz="487741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94CA"/>
                </a:solidFill>
                <a:latin typeface="+mn-lt"/>
                <a:ea typeface="+mj-ea"/>
                <a:cs typeface="Helvetica"/>
              </a:defRPr>
            </a:lvl1pPr>
          </a:lstStyle>
          <a:p>
            <a:pPr algn="l"/>
            <a:r>
              <a:rPr lang="en-US" b="0" dirty="0">
                <a:solidFill>
                  <a:srgbClr val="FFFFFF"/>
                </a:solidFill>
              </a:rPr>
              <a:t>Prototyping </a:t>
            </a:r>
            <a:r>
              <a:rPr lang="en-US" b="0" dirty="0" smtClean="0">
                <a:solidFill>
                  <a:srgbClr val="FFFFFF"/>
                </a:solidFill>
              </a:rPr>
              <a:t>the </a:t>
            </a:r>
            <a:r>
              <a:rPr lang="en-US" b="0" dirty="0">
                <a:solidFill>
                  <a:srgbClr val="FFFFFF"/>
                </a:solidFill>
              </a:rPr>
              <a:t>ESS accelerator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4993" y="3505195"/>
            <a:ext cx="557948" cy="726491"/>
          </a:xfrm>
          <a:prstGeom prst="rect">
            <a:avLst/>
          </a:prstGeom>
        </p:spPr>
      </p:pic>
      <p:pic>
        <p:nvPicPr>
          <p:cNvPr id="50" name="Picture 2" descr="irfu_signaturesac_der.png">
            <a:hlinkClick r:id="rId25" tooltip="irfu_signaturesac_der.png"/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22" y="3029336"/>
            <a:ext cx="416244" cy="47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C:\D\adm_ service\logos-charte graphique\CEA\CEA_logo_quadri-sur-fond-rouge_1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1" y="3043922"/>
            <a:ext cx="500423" cy="40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96557" y="1790814"/>
            <a:ext cx="786984" cy="4651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84987" y="5353738"/>
            <a:ext cx="642708" cy="499747"/>
          </a:xfrm>
          <a:prstGeom prst="rect">
            <a:avLst/>
          </a:prstGeom>
        </p:spPr>
      </p:pic>
      <p:sp>
        <p:nvSpPr>
          <p:cNvPr id="48" name="Rectangle 30"/>
          <p:cNvSpPr>
            <a:spLocks/>
          </p:cNvSpPr>
          <p:nvPr/>
        </p:nvSpPr>
        <p:spPr bwMode="auto">
          <a:xfrm>
            <a:off x="903145" y="5625004"/>
            <a:ext cx="1553766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6767" tIns="26767" rIns="26767" bIns="26767"/>
          <a:lstStyle/>
          <a:p>
            <a:pPr algn="l"/>
            <a:r>
              <a:rPr lang="en-US" sz="1300" dirty="0">
                <a:ea typeface="ＭＳ Ｐゴシック" charset="0"/>
                <a:cs typeface="ＭＳ Ｐゴシック" charset="0"/>
                <a:sym typeface="Helvetica" charset="0"/>
              </a:rPr>
              <a:t>Roger Barlow</a:t>
            </a:r>
          </a:p>
        </p:txBody>
      </p:sp>
      <p:sp>
        <p:nvSpPr>
          <p:cNvPr id="49" name="Line 40"/>
          <p:cNvSpPr>
            <a:spLocks noChangeShapeType="1"/>
          </p:cNvSpPr>
          <p:nvPr/>
        </p:nvSpPr>
        <p:spPr bwMode="auto">
          <a:xfrm rot="10800000" flipH="1">
            <a:off x="1330281" y="4592160"/>
            <a:ext cx="1416606" cy="10155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427082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6</a:t>
            </a:fld>
            <a:endParaRPr lang="sv-S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ACCSYS: Total 510 </a:t>
            </a:r>
            <a:r>
              <a:rPr lang="en-US" dirty="0" smtClean="0"/>
              <a:t>M€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0412663"/>
              </p:ext>
            </p:extLst>
          </p:nvPr>
        </p:nvGraphicFramePr>
        <p:xfrm>
          <a:off x="-870158" y="1164067"/>
          <a:ext cx="10883470" cy="6131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813085"/>
              </p:ext>
            </p:extLst>
          </p:nvPr>
        </p:nvGraphicFramePr>
        <p:xfrm>
          <a:off x="282216" y="3898913"/>
          <a:ext cx="4538928" cy="26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7466331"/>
              </p:ext>
            </p:extLst>
          </p:nvPr>
        </p:nvGraphicFramePr>
        <p:xfrm>
          <a:off x="5109564" y="3606906"/>
          <a:ext cx="3828407" cy="2982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62358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3" y="-70548"/>
            <a:ext cx="6067426" cy="1441531"/>
          </a:xfrm>
        </p:spPr>
        <p:txBody>
          <a:bodyPr>
            <a:normAutofit/>
          </a:bodyPr>
          <a:lstStyle/>
          <a:p>
            <a:r>
              <a:rPr lang="en-US" sz="3600" dirty="0"/>
              <a:t>Scope contingency </a:t>
            </a:r>
            <a:r>
              <a:rPr lang="en-US" sz="3600" dirty="0" smtClean="0"/>
              <a:t>for 5 MW accelerator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243" y="1682940"/>
            <a:ext cx="8229600" cy="2468907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We plan for delivering a 5 MW accelerator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scope contingency for the accelerator is beam power.  The purchasing of power supplies and RF sources necessary to go from 2.5 to 5 MW will be scheduled discretely. These purchases will be authorized after the financial requirements for delivering 2.5 MW of beam power are secure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Each </a:t>
            </a:r>
            <a:r>
              <a:rPr lang="en-US" dirty="0"/>
              <a:t>7 </a:t>
            </a:r>
            <a:r>
              <a:rPr lang="en-US" dirty="0" smtClean="0"/>
              <a:t>M€ </a:t>
            </a:r>
            <a:r>
              <a:rPr lang="en-US" dirty="0"/>
              <a:t>reduction decrease energy by </a:t>
            </a:r>
            <a:r>
              <a:rPr lang="en-US" dirty="0" smtClean="0"/>
              <a:t>70 MeV (=175 kW at 62.5 mA)</a:t>
            </a:r>
            <a:endParaRPr lang="en-US" sz="2000" dirty="0"/>
          </a:p>
        </p:txBody>
      </p:sp>
      <p:grpSp>
        <p:nvGrpSpPr>
          <p:cNvPr id="65" name="Group 290"/>
          <p:cNvGrpSpPr>
            <a:grpSpLocks/>
          </p:cNvGrpSpPr>
          <p:nvPr/>
        </p:nvGrpSpPr>
        <p:grpSpPr bwMode="auto">
          <a:xfrm>
            <a:off x="302552" y="4707231"/>
            <a:ext cx="8822531" cy="1143001"/>
            <a:chOff x="0" y="29"/>
            <a:chExt cx="7904" cy="1024"/>
          </a:xfrm>
        </p:grpSpPr>
        <p:sp>
          <p:nvSpPr>
            <p:cNvPr id="67" name="AutoShape 232"/>
            <p:cNvSpPr>
              <a:spLocks/>
            </p:cNvSpPr>
            <p:nvPr/>
          </p:nvSpPr>
          <p:spPr bwMode="auto">
            <a:xfrm>
              <a:off x="3440" y="408"/>
              <a:ext cx="608" cy="296"/>
            </a:xfrm>
            <a:prstGeom prst="roundRect">
              <a:avLst>
                <a:gd name="adj" fmla="val 29727"/>
              </a:avLst>
            </a:prstGeom>
            <a:solidFill>
              <a:srgbClr val="3165C9">
                <a:alpha val="79999"/>
              </a:srgbClr>
            </a:solidFill>
            <a:ln w="25400" cap="flat">
              <a:solidFill>
                <a:srgbClr val="4D4D4D">
                  <a:alpha val="7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13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Spokes</a:t>
              </a:r>
            </a:p>
          </p:txBody>
        </p:sp>
        <p:sp>
          <p:nvSpPr>
            <p:cNvPr id="68" name="AutoShape 233"/>
            <p:cNvSpPr>
              <a:spLocks/>
            </p:cNvSpPr>
            <p:nvPr/>
          </p:nvSpPr>
          <p:spPr bwMode="auto">
            <a:xfrm>
              <a:off x="4168" y="408"/>
              <a:ext cx="779" cy="296"/>
            </a:xfrm>
            <a:prstGeom prst="roundRect">
              <a:avLst>
                <a:gd name="adj" fmla="val 27023"/>
              </a:avLst>
            </a:prstGeom>
            <a:solidFill>
              <a:srgbClr val="3165C9">
                <a:alpha val="79999"/>
              </a:srgbClr>
            </a:solidFill>
            <a:ln w="25400" cap="flat">
              <a:solidFill>
                <a:srgbClr val="4D4D4D">
                  <a:alpha val="7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13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ＭＳ Ｐゴシック" charset="0"/>
                  <a:cs typeface="Lucida Grande" charset="0"/>
                  <a:sym typeface="Gill Sans" charset="0"/>
                </a:rPr>
                <a:t>Medium β</a:t>
              </a:r>
            </a:p>
          </p:txBody>
        </p:sp>
        <p:sp>
          <p:nvSpPr>
            <p:cNvPr id="69" name="AutoShape 234"/>
            <p:cNvSpPr>
              <a:spLocks/>
            </p:cNvSpPr>
            <p:nvPr/>
          </p:nvSpPr>
          <p:spPr bwMode="auto">
            <a:xfrm>
              <a:off x="5098" y="404"/>
              <a:ext cx="801" cy="304"/>
            </a:xfrm>
            <a:prstGeom prst="roundRect">
              <a:avLst>
                <a:gd name="adj" fmla="val 26315"/>
              </a:avLst>
            </a:prstGeom>
            <a:solidFill>
              <a:srgbClr val="3165C9">
                <a:alpha val="79999"/>
              </a:srgbClr>
            </a:solidFill>
            <a:ln w="25400" cap="flat">
              <a:solidFill>
                <a:srgbClr val="4D4D4D">
                  <a:alpha val="7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13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ＭＳ Ｐゴシック" charset="0"/>
                  <a:cs typeface="Lucida Grande" charset="0"/>
                  <a:sym typeface="Gill Sans" charset="0"/>
                </a:rPr>
                <a:t>High β</a:t>
              </a:r>
            </a:p>
          </p:txBody>
        </p:sp>
        <p:sp>
          <p:nvSpPr>
            <p:cNvPr id="70" name="AutoShape 235"/>
            <p:cNvSpPr>
              <a:spLocks/>
            </p:cNvSpPr>
            <p:nvPr/>
          </p:nvSpPr>
          <p:spPr bwMode="auto">
            <a:xfrm>
              <a:off x="2736" y="408"/>
              <a:ext cx="488" cy="296"/>
            </a:xfrm>
            <a:prstGeom prst="roundRect">
              <a:avLst>
                <a:gd name="adj" fmla="val 21620"/>
              </a:avLst>
            </a:prstGeom>
            <a:solidFill>
              <a:srgbClr val="FF5000">
                <a:alpha val="89999"/>
              </a:srgbClr>
            </a:solidFill>
            <a:ln w="25400" cap="flat">
              <a:solidFill>
                <a:srgbClr val="4D4D4D">
                  <a:alpha val="8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13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DTL</a:t>
              </a:r>
            </a:p>
          </p:txBody>
        </p:sp>
        <p:sp>
          <p:nvSpPr>
            <p:cNvPr id="71" name="AutoShape 236"/>
            <p:cNvSpPr>
              <a:spLocks/>
            </p:cNvSpPr>
            <p:nvPr/>
          </p:nvSpPr>
          <p:spPr bwMode="auto">
            <a:xfrm>
              <a:off x="2080" y="408"/>
              <a:ext cx="544" cy="296"/>
            </a:xfrm>
            <a:prstGeom prst="roundRect">
              <a:avLst>
                <a:gd name="adj" fmla="val 29727"/>
              </a:avLst>
            </a:prstGeom>
            <a:solidFill>
              <a:srgbClr val="FF5000">
                <a:alpha val="89999"/>
              </a:srgbClr>
            </a:solidFill>
            <a:ln w="25400" cap="flat">
              <a:solidFill>
                <a:srgbClr val="4D4D4D">
                  <a:alpha val="8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13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MEBT</a:t>
              </a:r>
            </a:p>
          </p:txBody>
        </p:sp>
        <p:sp>
          <p:nvSpPr>
            <p:cNvPr id="72" name="AutoShape 237"/>
            <p:cNvSpPr>
              <a:spLocks/>
            </p:cNvSpPr>
            <p:nvPr/>
          </p:nvSpPr>
          <p:spPr bwMode="auto">
            <a:xfrm>
              <a:off x="1408" y="408"/>
              <a:ext cx="548" cy="296"/>
            </a:xfrm>
            <a:prstGeom prst="roundRect">
              <a:avLst>
                <a:gd name="adj" fmla="val 29727"/>
              </a:avLst>
            </a:prstGeom>
            <a:solidFill>
              <a:srgbClr val="FF5000">
                <a:alpha val="89999"/>
              </a:srgbClr>
            </a:solidFill>
            <a:ln w="25400" cap="flat">
              <a:solidFill>
                <a:srgbClr val="4D4D4D">
                  <a:alpha val="8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13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RFQ</a:t>
              </a:r>
            </a:p>
          </p:txBody>
        </p:sp>
        <p:sp>
          <p:nvSpPr>
            <p:cNvPr id="73" name="AutoShape 238"/>
            <p:cNvSpPr>
              <a:spLocks/>
            </p:cNvSpPr>
            <p:nvPr/>
          </p:nvSpPr>
          <p:spPr bwMode="auto">
            <a:xfrm>
              <a:off x="768" y="408"/>
              <a:ext cx="548" cy="296"/>
            </a:xfrm>
            <a:prstGeom prst="roundRect">
              <a:avLst>
                <a:gd name="adj" fmla="val 27023"/>
              </a:avLst>
            </a:prstGeom>
            <a:solidFill>
              <a:srgbClr val="FF5000">
                <a:alpha val="89999"/>
              </a:srgbClr>
            </a:solidFill>
            <a:ln w="25400" cap="flat">
              <a:solidFill>
                <a:srgbClr val="4D4D4D">
                  <a:alpha val="8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13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LEBT</a:t>
              </a:r>
            </a:p>
          </p:txBody>
        </p:sp>
        <p:sp>
          <p:nvSpPr>
            <p:cNvPr id="74" name="AutoShape 239"/>
            <p:cNvSpPr>
              <a:spLocks/>
            </p:cNvSpPr>
            <p:nvPr/>
          </p:nvSpPr>
          <p:spPr bwMode="auto">
            <a:xfrm>
              <a:off x="0" y="408"/>
              <a:ext cx="664" cy="296"/>
            </a:xfrm>
            <a:prstGeom prst="roundRect">
              <a:avLst>
                <a:gd name="adj" fmla="val 24324"/>
              </a:avLst>
            </a:prstGeom>
            <a:solidFill>
              <a:srgbClr val="FF5000">
                <a:alpha val="89999"/>
              </a:srgbClr>
            </a:solidFill>
            <a:ln w="25400" cap="flat">
              <a:solidFill>
                <a:srgbClr val="4D4D4D">
                  <a:alpha val="8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13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Source</a:t>
              </a:r>
            </a:p>
          </p:txBody>
        </p:sp>
        <p:sp>
          <p:nvSpPr>
            <p:cNvPr id="75" name="AutoShape 240"/>
            <p:cNvSpPr>
              <a:spLocks/>
            </p:cNvSpPr>
            <p:nvPr/>
          </p:nvSpPr>
          <p:spPr bwMode="auto">
            <a:xfrm>
              <a:off x="6040" y="408"/>
              <a:ext cx="1136" cy="296"/>
            </a:xfrm>
            <a:prstGeom prst="roundRect">
              <a:avLst>
                <a:gd name="adj" fmla="val 18917"/>
              </a:avLst>
            </a:prstGeom>
            <a:solidFill>
              <a:srgbClr val="FF5000">
                <a:alpha val="89999"/>
              </a:srgbClr>
            </a:solidFill>
            <a:ln w="25400" cap="flat">
              <a:solidFill>
                <a:srgbClr val="4D4D4D">
                  <a:alpha val="8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HEBT &amp; Contingency</a:t>
              </a:r>
            </a:p>
          </p:txBody>
        </p:sp>
        <p:sp>
          <p:nvSpPr>
            <p:cNvPr id="76" name="Oval 241"/>
            <p:cNvSpPr>
              <a:spLocks/>
            </p:cNvSpPr>
            <p:nvPr/>
          </p:nvSpPr>
          <p:spPr bwMode="auto">
            <a:xfrm>
              <a:off x="7296" y="256"/>
              <a:ext cx="608" cy="608"/>
            </a:xfrm>
            <a:prstGeom prst="ellipse">
              <a:avLst/>
            </a:prstGeom>
            <a:solidFill>
              <a:srgbClr val="FF0000">
                <a:alpha val="79999"/>
              </a:srgbClr>
            </a:solidFill>
            <a:ln w="25400" cap="flat">
              <a:solidFill>
                <a:srgbClr val="676767">
                  <a:alpha val="7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r>
                <a:rPr lang="en-US" sz="13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Target</a:t>
              </a:r>
            </a:p>
          </p:txBody>
        </p:sp>
        <p:sp>
          <p:nvSpPr>
            <p:cNvPr id="77" name="Line 242"/>
            <p:cNvSpPr>
              <a:spLocks noChangeShapeType="1"/>
            </p:cNvSpPr>
            <p:nvPr/>
          </p:nvSpPr>
          <p:spPr bwMode="auto">
            <a:xfrm flipH="1">
              <a:off x="656" y="560"/>
              <a:ext cx="12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8" name="Line 243"/>
            <p:cNvSpPr>
              <a:spLocks noChangeShapeType="1"/>
            </p:cNvSpPr>
            <p:nvPr/>
          </p:nvSpPr>
          <p:spPr bwMode="auto">
            <a:xfrm flipH="1">
              <a:off x="1312" y="560"/>
              <a:ext cx="12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" name="Line 244"/>
            <p:cNvSpPr>
              <a:spLocks noChangeShapeType="1"/>
            </p:cNvSpPr>
            <p:nvPr/>
          </p:nvSpPr>
          <p:spPr bwMode="auto">
            <a:xfrm flipH="1">
              <a:off x="1960" y="560"/>
              <a:ext cx="12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" name="Line 245"/>
            <p:cNvSpPr>
              <a:spLocks noChangeShapeType="1"/>
            </p:cNvSpPr>
            <p:nvPr/>
          </p:nvSpPr>
          <p:spPr bwMode="auto">
            <a:xfrm flipH="1">
              <a:off x="2624" y="560"/>
              <a:ext cx="12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1" name="Line 246"/>
            <p:cNvSpPr>
              <a:spLocks noChangeShapeType="1"/>
            </p:cNvSpPr>
            <p:nvPr/>
          </p:nvSpPr>
          <p:spPr bwMode="auto">
            <a:xfrm flipH="1">
              <a:off x="3232" y="560"/>
              <a:ext cx="20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" name="Line 247"/>
            <p:cNvSpPr>
              <a:spLocks noChangeShapeType="1"/>
            </p:cNvSpPr>
            <p:nvPr/>
          </p:nvSpPr>
          <p:spPr bwMode="auto">
            <a:xfrm flipH="1">
              <a:off x="4056" y="560"/>
              <a:ext cx="12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" name="Line 248"/>
            <p:cNvSpPr>
              <a:spLocks noChangeShapeType="1"/>
            </p:cNvSpPr>
            <p:nvPr/>
          </p:nvSpPr>
          <p:spPr bwMode="auto">
            <a:xfrm flipH="1">
              <a:off x="4936" y="560"/>
              <a:ext cx="152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" name="Line 249"/>
            <p:cNvSpPr>
              <a:spLocks noChangeShapeType="1"/>
            </p:cNvSpPr>
            <p:nvPr/>
          </p:nvSpPr>
          <p:spPr bwMode="auto">
            <a:xfrm flipH="1">
              <a:off x="5920" y="560"/>
              <a:ext cx="12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" name="Line 250"/>
            <p:cNvSpPr>
              <a:spLocks noChangeShapeType="1"/>
            </p:cNvSpPr>
            <p:nvPr/>
          </p:nvSpPr>
          <p:spPr bwMode="auto">
            <a:xfrm flipH="1">
              <a:off x="7176" y="560"/>
              <a:ext cx="12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" name="Line 251"/>
            <p:cNvSpPr>
              <a:spLocks noChangeShapeType="1"/>
            </p:cNvSpPr>
            <p:nvPr/>
          </p:nvSpPr>
          <p:spPr bwMode="auto">
            <a:xfrm flipH="1">
              <a:off x="1192" y="304"/>
              <a:ext cx="128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7" name="Line 252"/>
            <p:cNvSpPr>
              <a:spLocks noChangeShapeType="1"/>
            </p:cNvSpPr>
            <p:nvPr/>
          </p:nvSpPr>
          <p:spPr bwMode="auto">
            <a:xfrm flipH="1">
              <a:off x="784" y="304"/>
              <a:ext cx="12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8" name="Rectangle 253"/>
            <p:cNvSpPr>
              <a:spLocks/>
            </p:cNvSpPr>
            <p:nvPr/>
          </p:nvSpPr>
          <p:spPr bwMode="auto">
            <a:xfrm>
              <a:off x="923" y="221"/>
              <a:ext cx="269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2.4 m</a:t>
              </a:r>
            </a:p>
          </p:txBody>
        </p:sp>
        <p:sp>
          <p:nvSpPr>
            <p:cNvPr id="89" name="Line 254"/>
            <p:cNvSpPr>
              <a:spLocks noChangeShapeType="1"/>
            </p:cNvSpPr>
            <p:nvPr/>
          </p:nvSpPr>
          <p:spPr bwMode="auto">
            <a:xfrm flipH="1">
              <a:off x="1848" y="304"/>
              <a:ext cx="112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0" name="Line 255"/>
            <p:cNvSpPr>
              <a:spLocks noChangeShapeType="1"/>
            </p:cNvSpPr>
            <p:nvPr/>
          </p:nvSpPr>
          <p:spPr bwMode="auto">
            <a:xfrm flipH="1">
              <a:off x="1424" y="304"/>
              <a:ext cx="104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1" name="Rectangle 256"/>
            <p:cNvSpPr>
              <a:spLocks/>
            </p:cNvSpPr>
            <p:nvPr/>
          </p:nvSpPr>
          <p:spPr bwMode="auto">
            <a:xfrm>
              <a:off x="1579" y="221"/>
              <a:ext cx="269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4.5 m</a:t>
              </a:r>
            </a:p>
          </p:txBody>
        </p:sp>
        <p:sp>
          <p:nvSpPr>
            <p:cNvPr id="92" name="Line 257"/>
            <p:cNvSpPr>
              <a:spLocks noChangeShapeType="1"/>
            </p:cNvSpPr>
            <p:nvPr/>
          </p:nvSpPr>
          <p:spPr bwMode="auto">
            <a:xfrm flipH="1">
              <a:off x="2512" y="304"/>
              <a:ext cx="112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3" name="Line 258"/>
            <p:cNvSpPr>
              <a:spLocks noChangeShapeType="1"/>
            </p:cNvSpPr>
            <p:nvPr/>
          </p:nvSpPr>
          <p:spPr bwMode="auto">
            <a:xfrm flipH="1">
              <a:off x="2112" y="304"/>
              <a:ext cx="104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" name="Rectangle 259"/>
            <p:cNvSpPr>
              <a:spLocks/>
            </p:cNvSpPr>
            <p:nvPr/>
          </p:nvSpPr>
          <p:spPr bwMode="auto">
            <a:xfrm>
              <a:off x="2231" y="221"/>
              <a:ext cx="269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3.6 m</a:t>
              </a:r>
            </a:p>
          </p:txBody>
        </p:sp>
        <p:sp>
          <p:nvSpPr>
            <p:cNvPr id="95" name="Line 260"/>
            <p:cNvSpPr>
              <a:spLocks noChangeShapeType="1"/>
            </p:cNvSpPr>
            <p:nvPr/>
          </p:nvSpPr>
          <p:spPr bwMode="auto">
            <a:xfrm flipH="1">
              <a:off x="3160" y="304"/>
              <a:ext cx="88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6" name="Line 261"/>
            <p:cNvSpPr>
              <a:spLocks noChangeShapeType="1"/>
            </p:cNvSpPr>
            <p:nvPr/>
          </p:nvSpPr>
          <p:spPr bwMode="auto">
            <a:xfrm flipH="1">
              <a:off x="2728" y="304"/>
              <a:ext cx="8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7" name="Rectangle 262"/>
            <p:cNvSpPr>
              <a:spLocks/>
            </p:cNvSpPr>
            <p:nvPr/>
          </p:nvSpPr>
          <p:spPr bwMode="auto">
            <a:xfrm>
              <a:off x="2840" y="221"/>
              <a:ext cx="276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 40 m</a:t>
              </a:r>
            </a:p>
          </p:txBody>
        </p:sp>
        <p:sp>
          <p:nvSpPr>
            <p:cNvPr id="98" name="Line 263"/>
            <p:cNvSpPr>
              <a:spLocks noChangeShapeType="1"/>
            </p:cNvSpPr>
            <p:nvPr/>
          </p:nvSpPr>
          <p:spPr bwMode="auto">
            <a:xfrm flipH="1">
              <a:off x="3928" y="304"/>
              <a:ext cx="112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9" name="Line 264"/>
            <p:cNvSpPr>
              <a:spLocks noChangeShapeType="1"/>
            </p:cNvSpPr>
            <p:nvPr/>
          </p:nvSpPr>
          <p:spPr bwMode="auto">
            <a:xfrm flipH="1">
              <a:off x="3456" y="304"/>
              <a:ext cx="104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0" name="Rectangle 265"/>
            <p:cNvSpPr>
              <a:spLocks/>
            </p:cNvSpPr>
            <p:nvPr/>
          </p:nvSpPr>
          <p:spPr bwMode="auto">
            <a:xfrm>
              <a:off x="3611" y="221"/>
              <a:ext cx="24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54 m</a:t>
              </a:r>
            </a:p>
          </p:txBody>
        </p:sp>
        <p:sp>
          <p:nvSpPr>
            <p:cNvPr id="101" name="Line 266"/>
            <p:cNvSpPr>
              <a:spLocks noChangeShapeType="1"/>
            </p:cNvSpPr>
            <p:nvPr/>
          </p:nvSpPr>
          <p:spPr bwMode="auto">
            <a:xfrm flipH="1">
              <a:off x="4752" y="304"/>
              <a:ext cx="16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2" name="Line 267"/>
            <p:cNvSpPr>
              <a:spLocks noChangeShapeType="1"/>
            </p:cNvSpPr>
            <p:nvPr/>
          </p:nvSpPr>
          <p:spPr bwMode="auto">
            <a:xfrm flipH="1">
              <a:off x="4176" y="304"/>
              <a:ext cx="184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3" name="Rectangle 268"/>
            <p:cNvSpPr>
              <a:spLocks/>
            </p:cNvSpPr>
            <p:nvPr/>
          </p:nvSpPr>
          <p:spPr bwMode="auto">
            <a:xfrm>
              <a:off x="4391" y="221"/>
              <a:ext cx="24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75 m</a:t>
              </a:r>
            </a:p>
          </p:txBody>
        </p:sp>
        <p:sp>
          <p:nvSpPr>
            <p:cNvPr id="104" name="Line 269"/>
            <p:cNvSpPr>
              <a:spLocks noChangeShapeType="1"/>
            </p:cNvSpPr>
            <p:nvPr/>
          </p:nvSpPr>
          <p:spPr bwMode="auto">
            <a:xfrm flipH="1">
              <a:off x="5744" y="304"/>
              <a:ext cx="184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5" name="Line 270"/>
            <p:cNvSpPr>
              <a:spLocks noChangeShapeType="1"/>
            </p:cNvSpPr>
            <p:nvPr/>
          </p:nvSpPr>
          <p:spPr bwMode="auto">
            <a:xfrm flipH="1">
              <a:off x="5096" y="304"/>
              <a:ext cx="144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6" name="Rectangle 271"/>
            <p:cNvSpPr>
              <a:spLocks/>
            </p:cNvSpPr>
            <p:nvPr/>
          </p:nvSpPr>
          <p:spPr bwMode="auto">
            <a:xfrm>
              <a:off x="5297" y="221"/>
              <a:ext cx="30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174 m</a:t>
              </a:r>
            </a:p>
          </p:txBody>
        </p:sp>
        <p:sp>
          <p:nvSpPr>
            <p:cNvPr id="107" name="AutoShape 272"/>
            <p:cNvSpPr>
              <a:spLocks/>
            </p:cNvSpPr>
            <p:nvPr/>
          </p:nvSpPr>
          <p:spPr bwMode="auto">
            <a:xfrm rot="-5400000">
              <a:off x="636" y="716"/>
              <a:ext cx="208" cy="10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8" name="AutoShape 273"/>
            <p:cNvSpPr>
              <a:spLocks/>
            </p:cNvSpPr>
            <p:nvPr/>
          </p:nvSpPr>
          <p:spPr bwMode="auto">
            <a:xfrm rot="-5400000">
              <a:off x="1916" y="716"/>
              <a:ext cx="208" cy="10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9" name="AutoShape 274"/>
            <p:cNvSpPr>
              <a:spLocks/>
            </p:cNvSpPr>
            <p:nvPr/>
          </p:nvSpPr>
          <p:spPr bwMode="auto">
            <a:xfrm rot="-5400000">
              <a:off x="3204" y="716"/>
              <a:ext cx="208" cy="10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0" name="AutoShape 275"/>
            <p:cNvSpPr>
              <a:spLocks/>
            </p:cNvSpPr>
            <p:nvPr/>
          </p:nvSpPr>
          <p:spPr bwMode="auto">
            <a:xfrm rot="-5400000">
              <a:off x="4020" y="716"/>
              <a:ext cx="208" cy="10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1" name="AutoShape 276"/>
            <p:cNvSpPr>
              <a:spLocks/>
            </p:cNvSpPr>
            <p:nvPr/>
          </p:nvSpPr>
          <p:spPr bwMode="auto">
            <a:xfrm rot="-5400000">
              <a:off x="4908" y="716"/>
              <a:ext cx="208" cy="10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2" name="AutoShape 277"/>
            <p:cNvSpPr>
              <a:spLocks/>
            </p:cNvSpPr>
            <p:nvPr/>
          </p:nvSpPr>
          <p:spPr bwMode="auto">
            <a:xfrm rot="-5400000">
              <a:off x="5884" y="716"/>
              <a:ext cx="208" cy="10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3" name="Rectangle 278"/>
            <p:cNvSpPr>
              <a:spLocks/>
            </p:cNvSpPr>
            <p:nvPr/>
          </p:nvSpPr>
          <p:spPr bwMode="auto">
            <a:xfrm>
              <a:off x="506" y="894"/>
              <a:ext cx="36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75 keV</a:t>
              </a:r>
            </a:p>
          </p:txBody>
        </p:sp>
        <p:sp>
          <p:nvSpPr>
            <p:cNvPr id="114" name="Rectangle 279"/>
            <p:cNvSpPr>
              <a:spLocks/>
            </p:cNvSpPr>
            <p:nvPr/>
          </p:nvSpPr>
          <p:spPr bwMode="auto">
            <a:xfrm>
              <a:off x="1844" y="898"/>
              <a:ext cx="43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1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3.6 MeV</a:t>
              </a:r>
            </a:p>
          </p:txBody>
        </p:sp>
        <p:sp>
          <p:nvSpPr>
            <p:cNvPr id="115" name="Rectangle 280"/>
            <p:cNvSpPr>
              <a:spLocks/>
            </p:cNvSpPr>
            <p:nvPr/>
          </p:nvSpPr>
          <p:spPr bwMode="auto">
            <a:xfrm>
              <a:off x="3058" y="898"/>
              <a:ext cx="40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1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90 MeV</a:t>
              </a:r>
            </a:p>
          </p:txBody>
        </p:sp>
        <p:sp>
          <p:nvSpPr>
            <p:cNvPr id="116" name="Rectangle 281"/>
            <p:cNvSpPr>
              <a:spLocks/>
            </p:cNvSpPr>
            <p:nvPr/>
          </p:nvSpPr>
          <p:spPr bwMode="auto">
            <a:xfrm>
              <a:off x="3822" y="898"/>
              <a:ext cx="47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1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220 MeV</a:t>
              </a:r>
            </a:p>
          </p:txBody>
        </p:sp>
        <p:sp>
          <p:nvSpPr>
            <p:cNvPr id="117" name="Rectangle 282"/>
            <p:cNvSpPr>
              <a:spLocks/>
            </p:cNvSpPr>
            <p:nvPr/>
          </p:nvSpPr>
          <p:spPr bwMode="auto">
            <a:xfrm>
              <a:off x="4706" y="898"/>
              <a:ext cx="47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1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570 MeV</a:t>
              </a:r>
            </a:p>
          </p:txBody>
        </p:sp>
        <p:sp>
          <p:nvSpPr>
            <p:cNvPr id="118" name="Rectangle 283"/>
            <p:cNvSpPr>
              <a:spLocks/>
            </p:cNvSpPr>
            <p:nvPr/>
          </p:nvSpPr>
          <p:spPr bwMode="auto">
            <a:xfrm>
              <a:off x="5626" y="898"/>
              <a:ext cx="53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2000 MeV</a:t>
              </a:r>
            </a:p>
          </p:txBody>
        </p:sp>
        <p:sp>
          <p:nvSpPr>
            <p:cNvPr id="119" name="Rectangle 284"/>
            <p:cNvSpPr>
              <a:spLocks/>
            </p:cNvSpPr>
            <p:nvPr/>
          </p:nvSpPr>
          <p:spPr bwMode="auto">
            <a:xfrm>
              <a:off x="2395" y="29"/>
              <a:ext cx="58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352.21 MHz</a:t>
              </a:r>
            </a:p>
          </p:txBody>
        </p:sp>
        <p:sp>
          <p:nvSpPr>
            <p:cNvPr id="120" name="Rectangle 285"/>
            <p:cNvSpPr>
              <a:spLocks/>
            </p:cNvSpPr>
            <p:nvPr/>
          </p:nvSpPr>
          <p:spPr bwMode="auto">
            <a:xfrm>
              <a:off x="4712" y="29"/>
              <a:ext cx="58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704.42 MHz</a:t>
              </a:r>
            </a:p>
          </p:txBody>
        </p:sp>
        <p:sp>
          <p:nvSpPr>
            <p:cNvPr id="121" name="AutoShape 286"/>
            <p:cNvSpPr>
              <a:spLocks/>
            </p:cNvSpPr>
            <p:nvPr/>
          </p:nvSpPr>
          <p:spPr bwMode="auto">
            <a:xfrm flipH="1">
              <a:off x="1400" y="40"/>
              <a:ext cx="1000" cy="120"/>
            </a:xfrm>
            <a:prstGeom prst="rightArrow">
              <a:avLst>
                <a:gd name="adj1" fmla="val 50824"/>
                <a:gd name="adj2" fmla="val 213349"/>
              </a:avLst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2" name="AutoShape 287"/>
            <p:cNvSpPr>
              <a:spLocks/>
            </p:cNvSpPr>
            <p:nvPr/>
          </p:nvSpPr>
          <p:spPr bwMode="auto">
            <a:xfrm>
              <a:off x="5352" y="40"/>
              <a:ext cx="584" cy="120"/>
            </a:xfrm>
            <a:prstGeom prst="rightArrow">
              <a:avLst>
                <a:gd name="adj1" fmla="val 50824"/>
                <a:gd name="adj2" fmla="val 213345"/>
              </a:avLst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" name="AutoShape 288"/>
            <p:cNvSpPr>
              <a:spLocks/>
            </p:cNvSpPr>
            <p:nvPr/>
          </p:nvSpPr>
          <p:spPr bwMode="auto">
            <a:xfrm flipH="1">
              <a:off x="4152" y="40"/>
              <a:ext cx="592" cy="120"/>
            </a:xfrm>
            <a:prstGeom prst="rightArrow">
              <a:avLst>
                <a:gd name="adj1" fmla="val 50824"/>
                <a:gd name="adj2" fmla="val 213344"/>
              </a:avLst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4" name="AutoShape 289"/>
            <p:cNvSpPr>
              <a:spLocks/>
            </p:cNvSpPr>
            <p:nvPr/>
          </p:nvSpPr>
          <p:spPr bwMode="auto">
            <a:xfrm>
              <a:off x="3040" y="40"/>
              <a:ext cx="1008" cy="120"/>
            </a:xfrm>
            <a:prstGeom prst="rightArrow">
              <a:avLst>
                <a:gd name="adj1" fmla="val 50824"/>
                <a:gd name="adj2" fmla="val 213344"/>
              </a:avLst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64" name="Rounded Rectangle 63"/>
          <p:cNvSpPr/>
          <p:nvPr/>
        </p:nvSpPr>
        <p:spPr>
          <a:xfrm>
            <a:off x="6292844" y="4292944"/>
            <a:ext cx="737245" cy="1993900"/>
          </a:xfrm>
          <a:prstGeom prst="roundRect">
            <a:avLst/>
          </a:prstGeom>
          <a:solidFill>
            <a:schemeClr val="tx2">
              <a:lumMod val="60000"/>
              <a:lumOff val="40000"/>
              <a:alpha val="4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Scope contingency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</a:rPr>
              <a:t>100 M€</a:t>
            </a:r>
          </a:p>
          <a:p>
            <a:pPr algn="ctr"/>
            <a:endParaRPr lang="en-US" sz="1200" b="1" dirty="0">
              <a:solidFill>
                <a:srgbClr val="FF0000"/>
              </a:solidFill>
            </a:endParaRPr>
          </a:p>
          <a:p>
            <a:pPr algn="ctr"/>
            <a:r>
              <a:rPr lang="en-US" sz="1200" b="1" dirty="0">
                <a:solidFill>
                  <a:srgbClr val="FF0000"/>
                </a:solidFill>
              </a:rPr>
              <a:t>CM and RF sources</a:t>
            </a:r>
          </a:p>
        </p:txBody>
      </p:sp>
    </p:spTree>
    <p:extLst>
      <p:ext uri="{BB962C8B-B14F-4D97-AF65-F5344CB8AC3E}">
        <p14:creationId xmlns:p14="http://schemas.microsoft.com/office/powerpoint/2010/main" val="580729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7079"/>
            <a:ext cx="8229600" cy="603264"/>
          </a:xfrm>
        </p:spPr>
        <p:txBody>
          <a:bodyPr lIns="85699" tIns="42850" rIns="85699" bIns="42850">
            <a:normAutofit fontScale="90000"/>
          </a:bodyPr>
          <a:lstStyle/>
          <a:p>
            <a:r>
              <a:rPr lang="en-US" sz="3400" dirty="0" smtClean="0"/>
              <a:t>Very high level Schedule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86212" y="6567994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mtClean="0"/>
              <a:t>8</a:t>
            </a:fld>
            <a:endParaRPr lang="sv-SE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27851" y="1893074"/>
            <a:ext cx="0" cy="4820883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78271" y="1893074"/>
            <a:ext cx="0" cy="4820883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79951" y="1893074"/>
            <a:ext cx="0" cy="4820883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181631" y="1893074"/>
            <a:ext cx="0" cy="4820883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783314" y="1893074"/>
            <a:ext cx="0" cy="4820883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79111" y="1893074"/>
            <a:ext cx="0" cy="4820883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28691" y="1893074"/>
            <a:ext cx="0" cy="4820883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30371" y="1893074"/>
            <a:ext cx="0" cy="4820883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880791" y="1893074"/>
            <a:ext cx="0" cy="4820883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531211" y="1893074"/>
            <a:ext cx="0" cy="4820883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832051" y="1893074"/>
            <a:ext cx="0" cy="4820883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482471" y="1893074"/>
            <a:ext cx="0" cy="4820883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132891" y="1893074"/>
            <a:ext cx="0" cy="4820883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860" y="1351857"/>
            <a:ext cx="82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2010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04542" y="1351857"/>
            <a:ext cx="44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14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4458" y="1351857"/>
            <a:ext cx="44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11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04486" y="1351857"/>
            <a:ext cx="44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12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54514" y="1351857"/>
            <a:ext cx="44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13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54570" y="1351403"/>
            <a:ext cx="44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15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54682" y="1351403"/>
            <a:ext cx="44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19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04598" y="1351403"/>
            <a:ext cx="44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16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54626" y="1351403"/>
            <a:ext cx="44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17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04654" y="1351403"/>
            <a:ext cx="44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18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04710" y="1350949"/>
            <a:ext cx="44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54738" y="1350949"/>
            <a:ext cx="44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21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04766" y="1350949"/>
            <a:ext cx="44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554797" y="1350949"/>
            <a:ext cx="44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4-Point Star 37"/>
          <p:cNvSpPr/>
          <p:nvPr/>
        </p:nvSpPr>
        <p:spPr>
          <a:xfrm>
            <a:off x="239167" y="2185610"/>
            <a:ext cx="177800" cy="152400"/>
          </a:xfrm>
          <a:prstGeom prst="star4">
            <a:avLst/>
          </a:prstGeom>
          <a:noFill/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-80452" y="1725398"/>
            <a:ext cx="82126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94CA"/>
                </a:solidFill>
              </a:rPr>
              <a:t>ESS ADU starts</a:t>
            </a:r>
            <a:endParaRPr lang="en-US" sz="1100" dirty="0">
              <a:solidFill>
                <a:srgbClr val="0094CA"/>
              </a:solidFill>
            </a:endParaRPr>
          </a:p>
        </p:txBody>
      </p:sp>
      <p:sp>
        <p:nvSpPr>
          <p:cNvPr id="44" name="4-Point Star 43"/>
          <p:cNvSpPr/>
          <p:nvPr/>
        </p:nvSpPr>
        <p:spPr>
          <a:xfrm>
            <a:off x="2177489" y="3027667"/>
            <a:ext cx="177800" cy="152400"/>
          </a:xfrm>
          <a:prstGeom prst="star4">
            <a:avLst/>
          </a:prstGeom>
          <a:noFill/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4CA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857870" y="2470234"/>
            <a:ext cx="821263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94CA"/>
                </a:solidFill>
              </a:rPr>
              <a:t>CM prototypes launched</a:t>
            </a:r>
            <a:endParaRPr lang="en-US" sz="1100" dirty="0">
              <a:solidFill>
                <a:srgbClr val="0094CA"/>
              </a:solidFill>
            </a:endParaRPr>
          </a:p>
        </p:txBody>
      </p:sp>
      <p:sp>
        <p:nvSpPr>
          <p:cNvPr id="47" name="4-Point Star 46"/>
          <p:cNvSpPr/>
          <p:nvPr/>
        </p:nvSpPr>
        <p:spPr>
          <a:xfrm>
            <a:off x="1624349" y="3027667"/>
            <a:ext cx="177800" cy="152400"/>
          </a:xfrm>
          <a:prstGeom prst="star4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4CA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304730" y="2493296"/>
            <a:ext cx="82126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94CA"/>
                </a:solidFill>
              </a:rPr>
              <a:t>First SC cavity ordered</a:t>
            </a:r>
            <a:endParaRPr lang="en-US" sz="1000" dirty="0">
              <a:solidFill>
                <a:srgbClr val="0094CA"/>
              </a:solidFill>
            </a:endParaRPr>
          </a:p>
        </p:txBody>
      </p:sp>
      <p:sp>
        <p:nvSpPr>
          <p:cNvPr id="49" name="4-Point Star 48"/>
          <p:cNvSpPr/>
          <p:nvPr/>
        </p:nvSpPr>
        <p:spPr>
          <a:xfrm>
            <a:off x="3964390" y="3027667"/>
            <a:ext cx="177800" cy="152400"/>
          </a:xfrm>
          <a:prstGeom prst="star4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4CA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44771" y="2434506"/>
            <a:ext cx="821263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solidFill>
                  <a:srgbClr val="0094CA"/>
                </a:solidFill>
              </a:rPr>
              <a:t>Ellip</a:t>
            </a:r>
            <a:r>
              <a:rPr lang="en-US" sz="1100" dirty="0" smtClean="0">
                <a:solidFill>
                  <a:srgbClr val="0094CA"/>
                </a:solidFill>
              </a:rPr>
              <a:t> CM </a:t>
            </a:r>
            <a:r>
              <a:rPr lang="en-US" sz="1100" dirty="0" err="1" smtClean="0">
                <a:solidFill>
                  <a:srgbClr val="0094CA"/>
                </a:solidFill>
              </a:rPr>
              <a:t>productionlaunched</a:t>
            </a:r>
            <a:endParaRPr lang="en-US" sz="1100" dirty="0">
              <a:solidFill>
                <a:srgbClr val="0094CA"/>
              </a:solidFill>
            </a:endParaRPr>
          </a:p>
        </p:txBody>
      </p:sp>
      <p:sp>
        <p:nvSpPr>
          <p:cNvPr id="51" name="4-Point Star 50"/>
          <p:cNvSpPr/>
          <p:nvPr/>
        </p:nvSpPr>
        <p:spPr>
          <a:xfrm>
            <a:off x="5245654" y="6531097"/>
            <a:ext cx="177800" cy="152400"/>
          </a:xfrm>
          <a:prstGeom prst="star4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4CA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26035" y="5984968"/>
            <a:ext cx="821263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94CA"/>
                </a:solidFill>
              </a:rPr>
              <a:t>Early access to tunnel</a:t>
            </a:r>
            <a:endParaRPr lang="en-US" sz="1100" dirty="0">
              <a:solidFill>
                <a:srgbClr val="0094CA"/>
              </a:solidFill>
            </a:endParaRPr>
          </a:p>
        </p:txBody>
      </p:sp>
      <p:sp>
        <p:nvSpPr>
          <p:cNvPr id="53" name="4-Point Star 52"/>
          <p:cNvSpPr/>
          <p:nvPr/>
        </p:nvSpPr>
        <p:spPr>
          <a:xfrm>
            <a:off x="5762583" y="3933487"/>
            <a:ext cx="177800" cy="152400"/>
          </a:xfrm>
          <a:prstGeom prst="star4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4CA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442964" y="3480060"/>
            <a:ext cx="82126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94CA"/>
                </a:solidFill>
              </a:rPr>
              <a:t>NC </a:t>
            </a:r>
            <a:r>
              <a:rPr lang="en-US" sz="1100" dirty="0" err="1" smtClean="0">
                <a:solidFill>
                  <a:srgbClr val="0094CA"/>
                </a:solidFill>
              </a:rPr>
              <a:t>linac</a:t>
            </a:r>
            <a:r>
              <a:rPr lang="en-US" sz="1100" dirty="0" smtClean="0">
                <a:solidFill>
                  <a:srgbClr val="0094CA"/>
                </a:solidFill>
              </a:rPr>
              <a:t> ready</a:t>
            </a:r>
            <a:endParaRPr lang="en-US" sz="1100" dirty="0">
              <a:solidFill>
                <a:srgbClr val="0094CA"/>
              </a:solidFill>
            </a:endParaRPr>
          </a:p>
        </p:txBody>
      </p:sp>
      <p:sp>
        <p:nvSpPr>
          <p:cNvPr id="55" name="4-Point Star 54"/>
          <p:cNvSpPr/>
          <p:nvPr/>
        </p:nvSpPr>
        <p:spPr>
          <a:xfrm>
            <a:off x="6420620" y="3027667"/>
            <a:ext cx="177800" cy="152400"/>
          </a:xfrm>
          <a:prstGeom prst="star4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4CA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101001" y="2433144"/>
            <a:ext cx="821263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94CA"/>
                </a:solidFill>
              </a:rPr>
              <a:t>SC </a:t>
            </a:r>
            <a:r>
              <a:rPr lang="en-US" sz="1100" dirty="0" err="1" smtClean="0">
                <a:solidFill>
                  <a:srgbClr val="0094CA"/>
                </a:solidFill>
              </a:rPr>
              <a:t>linac</a:t>
            </a:r>
            <a:r>
              <a:rPr lang="en-US" sz="1100" dirty="0" smtClean="0">
                <a:solidFill>
                  <a:srgbClr val="0094CA"/>
                </a:solidFill>
              </a:rPr>
              <a:t> 570 MeV ready</a:t>
            </a:r>
            <a:endParaRPr lang="en-US" sz="1100" dirty="0">
              <a:solidFill>
                <a:srgbClr val="0094CA"/>
              </a:solidFill>
            </a:endParaRPr>
          </a:p>
        </p:txBody>
      </p:sp>
      <p:sp>
        <p:nvSpPr>
          <p:cNvPr id="57" name="4-Point Star 56"/>
          <p:cNvSpPr/>
          <p:nvPr/>
        </p:nvSpPr>
        <p:spPr>
          <a:xfrm>
            <a:off x="6537743" y="6524083"/>
            <a:ext cx="177800" cy="152400"/>
          </a:xfrm>
          <a:prstGeom prst="star4">
            <a:avLst/>
          </a:prstGeom>
          <a:noFill/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4CA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218124" y="5936574"/>
            <a:ext cx="821263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94CA"/>
                </a:solidFill>
              </a:rPr>
              <a:t>First protons to target</a:t>
            </a:r>
            <a:endParaRPr lang="en-US" sz="1100" dirty="0">
              <a:solidFill>
                <a:srgbClr val="0094CA"/>
              </a:solidFill>
            </a:endParaRPr>
          </a:p>
        </p:txBody>
      </p:sp>
      <p:sp>
        <p:nvSpPr>
          <p:cNvPr id="59" name="4-Point Star 58"/>
          <p:cNvSpPr/>
          <p:nvPr/>
        </p:nvSpPr>
        <p:spPr>
          <a:xfrm>
            <a:off x="4540114" y="5731553"/>
            <a:ext cx="177800" cy="152400"/>
          </a:xfrm>
          <a:prstGeom prst="star4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4CA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20495" y="5009054"/>
            <a:ext cx="82126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94CA"/>
                </a:solidFill>
              </a:rPr>
              <a:t>Early access </a:t>
            </a:r>
            <a:r>
              <a:rPr lang="en-US" sz="1100" dirty="0" err="1" smtClean="0">
                <a:solidFill>
                  <a:srgbClr val="0094CA"/>
                </a:solidFill>
              </a:rPr>
              <a:t>cryo</a:t>
            </a:r>
            <a:r>
              <a:rPr lang="en-US" sz="1100" dirty="0" smtClean="0">
                <a:solidFill>
                  <a:srgbClr val="0094CA"/>
                </a:solidFill>
              </a:rPr>
              <a:t> and test buildings</a:t>
            </a:r>
            <a:endParaRPr lang="en-US" sz="1100" dirty="0">
              <a:solidFill>
                <a:srgbClr val="0094CA"/>
              </a:solidFill>
            </a:endParaRPr>
          </a:p>
        </p:txBody>
      </p:sp>
      <p:sp>
        <p:nvSpPr>
          <p:cNvPr id="61" name="4-Point Star 60"/>
          <p:cNvSpPr/>
          <p:nvPr/>
        </p:nvSpPr>
        <p:spPr>
          <a:xfrm>
            <a:off x="7677899" y="6524083"/>
            <a:ext cx="177800" cy="152400"/>
          </a:xfrm>
          <a:prstGeom prst="star4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4CA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358280" y="5947878"/>
            <a:ext cx="821263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94CA"/>
                </a:solidFill>
              </a:rPr>
              <a:t>1370 MeV protons available</a:t>
            </a:r>
            <a:endParaRPr lang="en-US" sz="1100" dirty="0">
              <a:solidFill>
                <a:srgbClr val="0094CA"/>
              </a:solidFill>
            </a:endParaRPr>
          </a:p>
        </p:txBody>
      </p:sp>
      <p:sp>
        <p:nvSpPr>
          <p:cNvPr id="63" name="4-Point Star 62"/>
          <p:cNvSpPr/>
          <p:nvPr/>
        </p:nvSpPr>
        <p:spPr>
          <a:xfrm>
            <a:off x="8371213" y="6524083"/>
            <a:ext cx="177800" cy="152400"/>
          </a:xfrm>
          <a:prstGeom prst="star4">
            <a:avLst/>
          </a:prstGeom>
          <a:noFill/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4CA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051594" y="5947424"/>
            <a:ext cx="821263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94CA"/>
                </a:solidFill>
              </a:rPr>
              <a:t>2 </a:t>
            </a:r>
            <a:r>
              <a:rPr lang="en-US" sz="1100" dirty="0" err="1" smtClean="0">
                <a:solidFill>
                  <a:srgbClr val="0094CA"/>
                </a:solidFill>
              </a:rPr>
              <a:t>GeV</a:t>
            </a:r>
            <a:r>
              <a:rPr lang="en-US" sz="1100" dirty="0" smtClean="0">
                <a:solidFill>
                  <a:srgbClr val="0094CA"/>
                </a:solidFill>
              </a:rPr>
              <a:t> protons available</a:t>
            </a:r>
            <a:endParaRPr lang="en-US" sz="1100" dirty="0">
              <a:solidFill>
                <a:srgbClr val="0094CA"/>
              </a:solidFill>
            </a:endParaRPr>
          </a:p>
        </p:txBody>
      </p:sp>
      <p:sp>
        <p:nvSpPr>
          <p:cNvPr id="65" name="4-Point Star 64"/>
          <p:cNvSpPr/>
          <p:nvPr/>
        </p:nvSpPr>
        <p:spPr>
          <a:xfrm>
            <a:off x="2941357" y="3933487"/>
            <a:ext cx="177800" cy="152400"/>
          </a:xfrm>
          <a:prstGeom prst="star4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4CA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621738" y="3351630"/>
            <a:ext cx="821263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94CA"/>
                </a:solidFill>
              </a:rPr>
              <a:t>NC and FE IK contracts  </a:t>
            </a:r>
            <a:endParaRPr lang="en-US" sz="1100" dirty="0">
              <a:solidFill>
                <a:srgbClr val="0094CA"/>
              </a:solidFill>
            </a:endParaRPr>
          </a:p>
        </p:txBody>
      </p:sp>
      <p:sp>
        <p:nvSpPr>
          <p:cNvPr id="67" name="4-Point Star 66"/>
          <p:cNvSpPr/>
          <p:nvPr/>
        </p:nvSpPr>
        <p:spPr>
          <a:xfrm>
            <a:off x="3176070" y="3027667"/>
            <a:ext cx="177800" cy="152400"/>
          </a:xfrm>
          <a:prstGeom prst="star4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4CA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856451" y="2457568"/>
            <a:ext cx="821263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94CA"/>
                </a:solidFill>
              </a:rPr>
              <a:t>Spoke CM prototype available</a:t>
            </a:r>
            <a:endParaRPr lang="en-US" sz="1100" dirty="0">
              <a:solidFill>
                <a:srgbClr val="0094CA"/>
              </a:solidFill>
            </a:endParaRPr>
          </a:p>
        </p:txBody>
      </p:sp>
      <p:sp>
        <p:nvSpPr>
          <p:cNvPr id="69" name="4-Point Star 68"/>
          <p:cNvSpPr/>
          <p:nvPr/>
        </p:nvSpPr>
        <p:spPr>
          <a:xfrm>
            <a:off x="2647382" y="2185610"/>
            <a:ext cx="177800" cy="152400"/>
          </a:xfrm>
          <a:prstGeom prst="star4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4CA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245450" y="1799574"/>
            <a:ext cx="82126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94CA"/>
                </a:solidFill>
              </a:rPr>
              <a:t>Redesign approved</a:t>
            </a:r>
            <a:endParaRPr lang="en-US" sz="1100" dirty="0">
              <a:solidFill>
                <a:srgbClr val="0094CA"/>
              </a:solidFill>
            </a:endParaRPr>
          </a:p>
        </p:txBody>
      </p:sp>
      <p:sp>
        <p:nvSpPr>
          <p:cNvPr id="71" name="4-Point Star 70"/>
          <p:cNvSpPr/>
          <p:nvPr/>
        </p:nvSpPr>
        <p:spPr>
          <a:xfrm>
            <a:off x="3528373" y="4843370"/>
            <a:ext cx="177800" cy="152400"/>
          </a:xfrm>
          <a:prstGeom prst="star4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4CA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208754" y="4256088"/>
            <a:ext cx="821263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94CA"/>
                </a:solidFill>
              </a:rPr>
              <a:t>Prototype IOT tubes  delivered </a:t>
            </a:r>
            <a:endParaRPr lang="en-US" sz="1100" dirty="0">
              <a:solidFill>
                <a:srgbClr val="0094CA"/>
              </a:solidFill>
            </a:endParaRPr>
          </a:p>
        </p:txBody>
      </p:sp>
      <p:sp>
        <p:nvSpPr>
          <p:cNvPr id="73" name="4-Point Star 72"/>
          <p:cNvSpPr/>
          <p:nvPr/>
        </p:nvSpPr>
        <p:spPr>
          <a:xfrm>
            <a:off x="4527421" y="3933487"/>
            <a:ext cx="177800" cy="152400"/>
          </a:xfrm>
          <a:prstGeom prst="star4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4CA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207802" y="3326752"/>
            <a:ext cx="821263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94CA"/>
                </a:solidFill>
              </a:rPr>
              <a:t>Injector test at </a:t>
            </a:r>
            <a:r>
              <a:rPr lang="en-US" sz="1100" dirty="0" err="1" smtClean="0">
                <a:solidFill>
                  <a:srgbClr val="0094CA"/>
                </a:solidFill>
              </a:rPr>
              <a:t>Saclay</a:t>
            </a:r>
            <a:endParaRPr lang="en-US" sz="1100" dirty="0">
              <a:solidFill>
                <a:srgbClr val="0094CA"/>
              </a:solidFill>
            </a:endParaRPr>
          </a:p>
        </p:txBody>
      </p:sp>
      <p:sp>
        <p:nvSpPr>
          <p:cNvPr id="75" name="4-Point Star 74"/>
          <p:cNvSpPr/>
          <p:nvPr/>
        </p:nvSpPr>
        <p:spPr>
          <a:xfrm>
            <a:off x="5373602" y="4843370"/>
            <a:ext cx="177800" cy="152400"/>
          </a:xfrm>
          <a:prstGeom prst="star4">
            <a:avLst/>
          </a:prstGeom>
          <a:noFill/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4CA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053983" y="4266544"/>
            <a:ext cx="821263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94CA"/>
                </a:solidFill>
              </a:rPr>
              <a:t>Decision IOT or klystrons</a:t>
            </a:r>
            <a:endParaRPr lang="en-US" sz="1100" dirty="0">
              <a:solidFill>
                <a:srgbClr val="0094CA"/>
              </a:solidFill>
            </a:endParaRPr>
          </a:p>
        </p:txBody>
      </p:sp>
      <p:sp>
        <p:nvSpPr>
          <p:cNvPr id="77" name="4-Point Star 76"/>
          <p:cNvSpPr/>
          <p:nvPr/>
        </p:nvSpPr>
        <p:spPr>
          <a:xfrm>
            <a:off x="5914983" y="5731553"/>
            <a:ext cx="177800" cy="152400"/>
          </a:xfrm>
          <a:prstGeom prst="star4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4CA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595364" y="5302096"/>
            <a:ext cx="82126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solidFill>
                  <a:srgbClr val="0094CA"/>
                </a:solidFill>
              </a:rPr>
              <a:t>Cryoplant</a:t>
            </a:r>
            <a:r>
              <a:rPr lang="en-US" sz="1100" dirty="0" smtClean="0">
                <a:solidFill>
                  <a:srgbClr val="0094CA"/>
                </a:solidFill>
              </a:rPr>
              <a:t> ready</a:t>
            </a:r>
            <a:endParaRPr lang="en-US" sz="1100" dirty="0">
              <a:solidFill>
                <a:srgbClr val="0094CA"/>
              </a:solidFill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>
            <a:off x="2929598" y="1893638"/>
            <a:ext cx="0" cy="4820883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38" idx="3"/>
            <a:endCxn id="69" idx="1"/>
          </p:cNvCxnSpPr>
          <p:nvPr/>
        </p:nvCxnSpPr>
        <p:spPr>
          <a:xfrm>
            <a:off x="416967" y="2261810"/>
            <a:ext cx="2230415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552664" y="3113290"/>
            <a:ext cx="7818549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endCxn id="53" idx="1"/>
          </p:cNvCxnSpPr>
          <p:nvPr/>
        </p:nvCxnSpPr>
        <p:spPr>
          <a:xfrm>
            <a:off x="754458" y="4009687"/>
            <a:ext cx="5008125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1734886" y="4926748"/>
            <a:ext cx="6636327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2150911" y="5808207"/>
            <a:ext cx="445785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3996607" y="6607297"/>
            <a:ext cx="445785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2907494" y="2044514"/>
            <a:ext cx="225444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Conceptual Design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341468" y="2893350"/>
            <a:ext cx="75563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 RF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066320" y="3814160"/>
            <a:ext cx="98662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NC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linac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438429" y="4730324"/>
            <a:ext cx="75563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RF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723791" y="5600025"/>
            <a:ext cx="133956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Cryogenics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917193" y="6385924"/>
            <a:ext cx="307941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Services, installation and com.</a:t>
            </a:r>
          </a:p>
        </p:txBody>
      </p:sp>
      <p:sp>
        <p:nvSpPr>
          <p:cNvPr id="99" name="4-Point Star 98"/>
          <p:cNvSpPr/>
          <p:nvPr/>
        </p:nvSpPr>
        <p:spPr>
          <a:xfrm>
            <a:off x="5373135" y="3032184"/>
            <a:ext cx="177800" cy="152400"/>
          </a:xfrm>
          <a:prstGeom prst="star4">
            <a:avLst/>
          </a:prstGeom>
          <a:noFill/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4CA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053516" y="2455358"/>
            <a:ext cx="821263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94CA"/>
                </a:solidFill>
              </a:rPr>
              <a:t>Decision on </a:t>
            </a:r>
          </a:p>
          <a:p>
            <a:pPr algn="ctr"/>
            <a:r>
              <a:rPr lang="en-US" sz="1100" dirty="0" smtClean="0">
                <a:solidFill>
                  <a:srgbClr val="0094CA"/>
                </a:solidFill>
              </a:rPr>
              <a:t>Scope</a:t>
            </a:r>
            <a:endParaRPr lang="en-US" sz="1100" dirty="0">
              <a:solidFill>
                <a:srgbClr val="0094CA"/>
              </a:solidFill>
            </a:endParaRPr>
          </a:p>
        </p:txBody>
      </p:sp>
      <p:sp>
        <p:nvSpPr>
          <p:cNvPr id="83" name="4-Point Star 82"/>
          <p:cNvSpPr/>
          <p:nvPr/>
        </p:nvSpPr>
        <p:spPr>
          <a:xfrm>
            <a:off x="2928197" y="4842916"/>
            <a:ext cx="177800" cy="152400"/>
          </a:xfrm>
          <a:prstGeom prst="star4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4CA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608578" y="4255634"/>
            <a:ext cx="821263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94CA"/>
                </a:solidFill>
              </a:rPr>
              <a:t>Klystrons and IOTs ordered </a:t>
            </a:r>
            <a:endParaRPr lang="en-US" sz="1100" dirty="0">
              <a:solidFill>
                <a:srgbClr val="0094CA"/>
              </a:solidFill>
            </a:endParaRPr>
          </a:p>
        </p:txBody>
      </p:sp>
      <p:sp>
        <p:nvSpPr>
          <p:cNvPr id="87" name="4-Point Star 86"/>
          <p:cNvSpPr/>
          <p:nvPr/>
        </p:nvSpPr>
        <p:spPr>
          <a:xfrm>
            <a:off x="6219150" y="4842246"/>
            <a:ext cx="177800" cy="152400"/>
          </a:xfrm>
          <a:prstGeom prst="star4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4CA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899531" y="4254964"/>
            <a:ext cx="821263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94CA"/>
                </a:solidFill>
              </a:rPr>
              <a:t>RF for medium beta ready</a:t>
            </a:r>
            <a:endParaRPr lang="en-US" sz="1100" dirty="0">
              <a:solidFill>
                <a:srgbClr val="0094CA"/>
              </a:solidFill>
            </a:endParaRPr>
          </a:p>
        </p:txBody>
      </p:sp>
      <p:sp>
        <p:nvSpPr>
          <p:cNvPr id="90" name="4-Point Star 89"/>
          <p:cNvSpPr/>
          <p:nvPr/>
        </p:nvSpPr>
        <p:spPr>
          <a:xfrm>
            <a:off x="7147452" y="4830488"/>
            <a:ext cx="177800" cy="152400"/>
          </a:xfrm>
          <a:prstGeom prst="star4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4CA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827833" y="4407818"/>
            <a:ext cx="82126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94CA"/>
                </a:solidFill>
              </a:rPr>
              <a:t>RF for High beta ready</a:t>
            </a:r>
            <a:endParaRPr lang="en-US" sz="1100" dirty="0">
              <a:solidFill>
                <a:srgbClr val="0094CA"/>
              </a:solidFill>
            </a:endParaRPr>
          </a:p>
        </p:txBody>
      </p:sp>
      <p:sp>
        <p:nvSpPr>
          <p:cNvPr id="102" name="4-Point Star 101"/>
          <p:cNvSpPr/>
          <p:nvPr/>
        </p:nvSpPr>
        <p:spPr>
          <a:xfrm>
            <a:off x="3586234" y="5724312"/>
            <a:ext cx="177800" cy="152400"/>
          </a:xfrm>
          <a:prstGeom prst="star4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4CA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266615" y="5137030"/>
            <a:ext cx="821263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solidFill>
                  <a:srgbClr val="0094CA"/>
                </a:solidFill>
              </a:rPr>
              <a:t>Acc</a:t>
            </a:r>
            <a:r>
              <a:rPr lang="en-US" sz="1100" dirty="0" smtClean="0">
                <a:solidFill>
                  <a:srgbClr val="0094CA"/>
                </a:solidFill>
              </a:rPr>
              <a:t> </a:t>
            </a:r>
            <a:r>
              <a:rPr lang="en-US" sz="1100" dirty="0" err="1" smtClean="0">
                <a:solidFill>
                  <a:srgbClr val="0094CA"/>
                </a:solidFill>
              </a:rPr>
              <a:t>cryoplant</a:t>
            </a:r>
            <a:r>
              <a:rPr lang="en-US" sz="1100" dirty="0" smtClean="0">
                <a:solidFill>
                  <a:srgbClr val="0094CA"/>
                </a:solidFill>
              </a:rPr>
              <a:t> ordered</a:t>
            </a:r>
            <a:endParaRPr lang="en-US" sz="1100" dirty="0">
              <a:solidFill>
                <a:srgbClr val="0094CA"/>
              </a:solidFill>
            </a:endParaRPr>
          </a:p>
        </p:txBody>
      </p:sp>
      <p:sp>
        <p:nvSpPr>
          <p:cNvPr id="104" name="4-Point Star 103"/>
          <p:cNvSpPr/>
          <p:nvPr/>
        </p:nvSpPr>
        <p:spPr>
          <a:xfrm>
            <a:off x="3009576" y="5723858"/>
            <a:ext cx="177800" cy="152400"/>
          </a:xfrm>
          <a:prstGeom prst="star4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4CA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689957" y="5136576"/>
            <a:ext cx="821263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solidFill>
                  <a:srgbClr val="0094CA"/>
                </a:solidFill>
              </a:rPr>
              <a:t>Cryo</a:t>
            </a:r>
            <a:r>
              <a:rPr lang="en-US" sz="1100" dirty="0" smtClean="0">
                <a:solidFill>
                  <a:srgbClr val="0094CA"/>
                </a:solidFill>
              </a:rPr>
              <a:t> dist. line ordered</a:t>
            </a:r>
            <a:endParaRPr lang="en-US" sz="1100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79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Critical Path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9</a:t>
            </a:fld>
            <a:endParaRPr lang="sv-S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31" y="1653298"/>
            <a:ext cx="4914054" cy="501657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997028" y="1682939"/>
            <a:ext cx="2869167" cy="4901681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For first protons to target: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1600" dirty="0" smtClean="0"/>
              <a:t>CP is mainly set by </a:t>
            </a:r>
            <a:r>
              <a:rPr lang="en-US" sz="1600" dirty="0" err="1" smtClean="0"/>
              <a:t>cryomodule</a:t>
            </a:r>
            <a:r>
              <a:rPr lang="en-US" sz="1600" dirty="0" smtClean="0"/>
              <a:t> production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For final milestone for 2 </a:t>
            </a:r>
            <a:r>
              <a:rPr lang="en-US" dirty="0" err="1" smtClean="0"/>
              <a:t>GeV</a:t>
            </a:r>
            <a:r>
              <a:rPr lang="en-US" dirty="0" smtClean="0"/>
              <a:t>:</a:t>
            </a:r>
            <a:endParaRPr lang="en-US" dirty="0"/>
          </a:p>
          <a:p>
            <a:pPr marL="800100" lvl="1" indent="-342900">
              <a:buFont typeface="Wingdings" charset="2"/>
              <a:buChar char="ü"/>
            </a:pPr>
            <a:r>
              <a:rPr lang="en-US" sz="1600" dirty="0"/>
              <a:t>CP is mainly set by e</a:t>
            </a:r>
            <a:r>
              <a:rPr lang="en-US" sz="1600" dirty="0" smtClean="0"/>
              <a:t>lliptical </a:t>
            </a:r>
            <a:r>
              <a:rPr lang="en-US" sz="1600" dirty="0" err="1" smtClean="0"/>
              <a:t>cryomodule</a:t>
            </a:r>
            <a:r>
              <a:rPr lang="en-US" sz="1600" dirty="0" smtClean="0"/>
              <a:t> </a:t>
            </a:r>
            <a:r>
              <a:rPr lang="en-US" sz="1600" dirty="0"/>
              <a:t>production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Interplay between activities at different labs critical:</a:t>
            </a:r>
            <a:endParaRPr lang="en-US" dirty="0"/>
          </a:p>
          <a:p>
            <a:pPr marL="800100" lvl="1" indent="-342900">
              <a:buFont typeface="Wingdings" charset="2"/>
              <a:buChar char="ü"/>
            </a:pPr>
            <a:r>
              <a:rPr lang="en-US" sz="1600" dirty="0" smtClean="0"/>
              <a:t>Transport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1600" dirty="0" smtClean="0"/>
              <a:t>“on the same schedule”</a:t>
            </a:r>
            <a:endParaRPr lang="en-US" sz="1600" dirty="0"/>
          </a:p>
          <a:p>
            <a:pPr marL="800100" lvl="1" indent="-342900">
              <a:buFont typeface="Wingdings" charset="2"/>
              <a:buChar char="ü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07817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32616</TotalTime>
  <Words>1726</Words>
  <Application>Microsoft Macintosh PowerPoint</Application>
  <PresentationFormat>On-screen Show (4:3)</PresentationFormat>
  <Paragraphs>535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Office-tema</vt:lpstr>
      <vt:lpstr>Anpassad formgivning</vt:lpstr>
      <vt:lpstr>PowerPoint Presentation</vt:lpstr>
      <vt:lpstr>ESS accelerator</vt:lpstr>
      <vt:lpstr>ESS Linac</vt:lpstr>
      <vt:lpstr>Organization and Work package leaders</vt:lpstr>
      <vt:lpstr>PowerPoint Presentation</vt:lpstr>
      <vt:lpstr>Cost ACCSYS: Total 510 M€</vt:lpstr>
      <vt:lpstr>Scope contingency for 5 MW accelerator</vt:lpstr>
      <vt:lpstr>Very high level Schedule</vt:lpstr>
      <vt:lpstr>Schedule Critical Path</vt:lpstr>
      <vt:lpstr>PowerPoint Presentation</vt:lpstr>
      <vt:lpstr>PowerPoint Presentation</vt:lpstr>
      <vt:lpstr>Staff plan and in-kind</vt:lpstr>
      <vt:lpstr>Risks and Mitigating Actions</vt:lpstr>
      <vt:lpstr>Risk management – keeps me awake!</vt:lpstr>
      <vt:lpstr>Beam instrumentation</vt:lpstr>
      <vt:lpstr>Next Six Months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Ola Grahm</dc:creator>
  <cp:lastModifiedBy>ESS User</cp:lastModifiedBy>
  <cp:revision>277</cp:revision>
  <cp:lastPrinted>2013-10-29T15:24:11Z</cp:lastPrinted>
  <dcterms:created xsi:type="dcterms:W3CDTF">2013-09-21T18:00:17Z</dcterms:created>
  <dcterms:modified xsi:type="dcterms:W3CDTF">2013-11-19T10:12:17Z</dcterms:modified>
</cp:coreProperties>
</file>