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xlsx" ContentType="application/vnd.openxmlformats-officedocument.spreadsheetml.sheet"/>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2" r:id="rId2"/>
  </p:sldMasterIdLst>
  <p:notesMasterIdLst>
    <p:notesMasterId r:id="rId46"/>
  </p:notesMasterIdLst>
  <p:handoutMasterIdLst>
    <p:handoutMasterId r:id="rId47"/>
  </p:handoutMasterIdLst>
  <p:sldIdLst>
    <p:sldId id="286" r:id="rId3"/>
    <p:sldId id="300" r:id="rId4"/>
    <p:sldId id="425" r:id="rId5"/>
    <p:sldId id="449" r:id="rId6"/>
    <p:sldId id="388" r:id="rId7"/>
    <p:sldId id="428" r:id="rId8"/>
    <p:sldId id="387" r:id="rId9"/>
    <p:sldId id="333" r:id="rId10"/>
    <p:sldId id="394" r:id="rId11"/>
    <p:sldId id="380" r:id="rId12"/>
    <p:sldId id="379" r:id="rId13"/>
    <p:sldId id="384" r:id="rId14"/>
    <p:sldId id="436" r:id="rId15"/>
    <p:sldId id="435" r:id="rId16"/>
    <p:sldId id="433" r:id="rId17"/>
    <p:sldId id="432" r:id="rId18"/>
    <p:sldId id="434" r:id="rId19"/>
    <p:sldId id="372" r:id="rId20"/>
    <p:sldId id="376" r:id="rId21"/>
    <p:sldId id="444" r:id="rId22"/>
    <p:sldId id="443" r:id="rId23"/>
    <p:sldId id="445" r:id="rId24"/>
    <p:sldId id="446" r:id="rId25"/>
    <p:sldId id="447" r:id="rId26"/>
    <p:sldId id="462" r:id="rId27"/>
    <p:sldId id="463" r:id="rId28"/>
    <p:sldId id="464" r:id="rId29"/>
    <p:sldId id="465" r:id="rId30"/>
    <p:sldId id="466" r:id="rId31"/>
    <p:sldId id="467" r:id="rId32"/>
    <p:sldId id="468" r:id="rId33"/>
    <p:sldId id="450" r:id="rId34"/>
    <p:sldId id="451" r:id="rId35"/>
    <p:sldId id="452" r:id="rId36"/>
    <p:sldId id="453" r:id="rId37"/>
    <p:sldId id="454" r:id="rId38"/>
    <p:sldId id="455" r:id="rId39"/>
    <p:sldId id="456" r:id="rId40"/>
    <p:sldId id="457" r:id="rId41"/>
    <p:sldId id="458" r:id="rId42"/>
    <p:sldId id="459" r:id="rId43"/>
    <p:sldId id="460" r:id="rId44"/>
    <p:sldId id="461" r:id="rId45"/>
  </p:sldIdLst>
  <p:sldSz cx="9144000" cy="6858000" type="screen4x3"/>
  <p:notesSz cx="6858000" cy="9144000"/>
  <p:defaultText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4C0"/>
    <a:srgbClr val="002939"/>
    <a:srgbClr val="004761"/>
    <a:srgbClr val="00E100"/>
    <a:srgbClr val="FF7D00"/>
    <a:srgbClr val="0094CA"/>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36" autoAdjust="0"/>
    <p:restoredTop sz="99518" autoAdjust="0"/>
  </p:normalViewPr>
  <p:slideViewPr>
    <p:cSldViewPr snapToGrid="0" snapToObjects="1">
      <p:cViewPr>
        <p:scale>
          <a:sx n="100" d="100"/>
          <a:sy n="100" d="100"/>
        </p:scale>
        <p:origin x="-760" y="-144"/>
      </p:cViewPr>
      <p:guideLst>
        <p:guide orient="horz" pos="1232"/>
        <p:guide orient="horz" pos="908"/>
        <p:guide pos="49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johanbrisfors:Documents:ESS:Construction%20Phase:Spend%20profile:In-kind%20and%20cash%20per%20project%20and%20year31OCT2013%20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0550363959213993"/>
          <c:y val="0.0878432712179958"/>
          <c:w val="0.911999368134539"/>
          <c:h val="0.84989734743027"/>
        </c:manualLayout>
      </c:layout>
      <c:barChart>
        <c:barDir val="col"/>
        <c:grouping val="stacked"/>
        <c:varyColors val="0"/>
        <c:ser>
          <c:idx val="0"/>
          <c:order val="0"/>
          <c:tx>
            <c:v>Cash</c:v>
          </c:tx>
          <c:spPr>
            <a:solidFill>
              <a:schemeClr val="accent3">
                <a:lumMod val="50000"/>
              </a:schemeClr>
            </a:solidFill>
          </c:spPr>
          <c:invertIfNegative val="0"/>
          <c:cat>
            <c:numRef>
              <c:f>Dia!$E$39:$Q$39</c:f>
              <c:numCache>
                <c:formatCode>General</c:formatCode>
                <c:ptCount val="13"/>
                <c:pt idx="0">
                  <c:v>2013.0</c:v>
                </c:pt>
                <c:pt idx="1">
                  <c:v>2014.0</c:v>
                </c:pt>
                <c:pt idx="2">
                  <c:v>2015.0</c:v>
                </c:pt>
                <c:pt idx="3">
                  <c:v>2016.0</c:v>
                </c:pt>
                <c:pt idx="4">
                  <c:v>2017.0</c:v>
                </c:pt>
                <c:pt idx="5">
                  <c:v>2018.0</c:v>
                </c:pt>
                <c:pt idx="6">
                  <c:v>2019.0</c:v>
                </c:pt>
                <c:pt idx="7">
                  <c:v>2020.0</c:v>
                </c:pt>
                <c:pt idx="8">
                  <c:v>2021.0</c:v>
                </c:pt>
                <c:pt idx="9">
                  <c:v>2022.0</c:v>
                </c:pt>
                <c:pt idx="10">
                  <c:v>2023.0</c:v>
                </c:pt>
                <c:pt idx="11">
                  <c:v>2024.0</c:v>
                </c:pt>
                <c:pt idx="12">
                  <c:v>2025.0</c:v>
                </c:pt>
              </c:numCache>
            </c:numRef>
          </c:cat>
          <c:val>
            <c:numRef>
              <c:f>Dia!$E$42:$Q$42</c:f>
              <c:numCache>
                <c:formatCode>#,##0</c:formatCode>
                <c:ptCount val="13"/>
                <c:pt idx="0">
                  <c:v>61.9</c:v>
                </c:pt>
                <c:pt idx="1">
                  <c:v>150.0</c:v>
                </c:pt>
                <c:pt idx="2">
                  <c:v>272.4762114537442</c:v>
                </c:pt>
                <c:pt idx="3">
                  <c:v>266.2784140969163</c:v>
                </c:pt>
                <c:pt idx="4">
                  <c:v>273.366960352423</c:v>
                </c:pt>
                <c:pt idx="5">
                  <c:v>180.1729515418503</c:v>
                </c:pt>
                <c:pt idx="6">
                  <c:v>89.70546255506611</c:v>
                </c:pt>
                <c:pt idx="7">
                  <c:v>17.4</c:v>
                </c:pt>
                <c:pt idx="8">
                  <c:v>14.2</c:v>
                </c:pt>
                <c:pt idx="9">
                  <c:v>11.8</c:v>
                </c:pt>
                <c:pt idx="10">
                  <c:v>3.4</c:v>
                </c:pt>
                <c:pt idx="11">
                  <c:v>1.8</c:v>
                </c:pt>
                <c:pt idx="12">
                  <c:v>0.6</c:v>
                </c:pt>
              </c:numCache>
            </c:numRef>
          </c:val>
        </c:ser>
        <c:ser>
          <c:idx val="1"/>
          <c:order val="1"/>
          <c:tx>
            <c:v>In-kind planned</c:v>
          </c:tx>
          <c:spPr>
            <a:solidFill>
              <a:schemeClr val="accent4">
                <a:lumMod val="60000"/>
                <a:lumOff val="40000"/>
              </a:schemeClr>
            </a:solidFill>
          </c:spPr>
          <c:invertIfNegative val="0"/>
          <c:cat>
            <c:numRef>
              <c:f>Dia!$E$39:$Q$39</c:f>
              <c:numCache>
                <c:formatCode>General</c:formatCode>
                <c:ptCount val="13"/>
                <c:pt idx="0">
                  <c:v>2013.0</c:v>
                </c:pt>
                <c:pt idx="1">
                  <c:v>2014.0</c:v>
                </c:pt>
                <c:pt idx="2">
                  <c:v>2015.0</c:v>
                </c:pt>
                <c:pt idx="3">
                  <c:v>2016.0</c:v>
                </c:pt>
                <c:pt idx="4">
                  <c:v>2017.0</c:v>
                </c:pt>
                <c:pt idx="5">
                  <c:v>2018.0</c:v>
                </c:pt>
                <c:pt idx="6">
                  <c:v>2019.0</c:v>
                </c:pt>
                <c:pt idx="7">
                  <c:v>2020.0</c:v>
                </c:pt>
                <c:pt idx="8">
                  <c:v>2021.0</c:v>
                </c:pt>
                <c:pt idx="9">
                  <c:v>2022.0</c:v>
                </c:pt>
                <c:pt idx="10">
                  <c:v>2023.0</c:v>
                </c:pt>
                <c:pt idx="11">
                  <c:v>2024.0</c:v>
                </c:pt>
                <c:pt idx="12">
                  <c:v>2025.0</c:v>
                </c:pt>
              </c:numCache>
            </c:numRef>
          </c:cat>
          <c:val>
            <c:numRef>
              <c:f>Dia!$E$40:$Q$40</c:f>
              <c:numCache>
                <c:formatCode>#,##0</c:formatCode>
                <c:ptCount val="13"/>
                <c:pt idx="0">
                  <c:v>0.0</c:v>
                </c:pt>
                <c:pt idx="1">
                  <c:v>3.600000000000001</c:v>
                </c:pt>
                <c:pt idx="2">
                  <c:v>0.0</c:v>
                </c:pt>
                <c:pt idx="3">
                  <c:v>0.0</c:v>
                </c:pt>
                <c:pt idx="4">
                  <c:v>0.0</c:v>
                </c:pt>
                <c:pt idx="5">
                  <c:v>0.0</c:v>
                </c:pt>
                <c:pt idx="6">
                  <c:v>0.0</c:v>
                </c:pt>
                <c:pt idx="7">
                  <c:v>0.0</c:v>
                </c:pt>
                <c:pt idx="8">
                  <c:v>0.0</c:v>
                </c:pt>
                <c:pt idx="9">
                  <c:v>0.0</c:v>
                </c:pt>
                <c:pt idx="10">
                  <c:v>0.0</c:v>
                </c:pt>
                <c:pt idx="11">
                  <c:v>0.0</c:v>
                </c:pt>
                <c:pt idx="12">
                  <c:v>0.0</c:v>
                </c:pt>
              </c:numCache>
            </c:numRef>
          </c:val>
        </c:ser>
        <c:ser>
          <c:idx val="2"/>
          <c:order val="2"/>
          <c:tx>
            <c:v>In-kind potential</c:v>
          </c:tx>
          <c:spPr>
            <a:pattFill prst="ltDnDiag">
              <a:fgClr>
                <a:schemeClr val="bg1"/>
              </a:fgClr>
              <a:bgClr>
                <a:schemeClr val="accent4">
                  <a:lumMod val="40000"/>
                  <a:lumOff val="60000"/>
                </a:schemeClr>
              </a:bgClr>
            </a:pattFill>
          </c:spPr>
          <c:invertIfNegative val="0"/>
          <c:cat>
            <c:numRef>
              <c:f>Dia!$E$39:$Q$39</c:f>
              <c:numCache>
                <c:formatCode>General</c:formatCode>
                <c:ptCount val="13"/>
                <c:pt idx="0">
                  <c:v>2013.0</c:v>
                </c:pt>
                <c:pt idx="1">
                  <c:v>2014.0</c:v>
                </c:pt>
                <c:pt idx="2">
                  <c:v>2015.0</c:v>
                </c:pt>
                <c:pt idx="3">
                  <c:v>2016.0</c:v>
                </c:pt>
                <c:pt idx="4">
                  <c:v>2017.0</c:v>
                </c:pt>
                <c:pt idx="5">
                  <c:v>2018.0</c:v>
                </c:pt>
                <c:pt idx="6">
                  <c:v>2019.0</c:v>
                </c:pt>
                <c:pt idx="7">
                  <c:v>2020.0</c:v>
                </c:pt>
                <c:pt idx="8">
                  <c:v>2021.0</c:v>
                </c:pt>
                <c:pt idx="9">
                  <c:v>2022.0</c:v>
                </c:pt>
                <c:pt idx="10">
                  <c:v>2023.0</c:v>
                </c:pt>
                <c:pt idx="11">
                  <c:v>2024.0</c:v>
                </c:pt>
                <c:pt idx="12">
                  <c:v>2025.0</c:v>
                </c:pt>
              </c:numCache>
            </c:numRef>
          </c:cat>
          <c:val>
            <c:numRef>
              <c:f>Dia!$E$41:$Q$41</c:f>
              <c:numCache>
                <c:formatCode>#,##0</c:formatCode>
                <c:ptCount val="13"/>
                <c:pt idx="1">
                  <c:v>11.0</c:v>
                </c:pt>
                <c:pt idx="2">
                  <c:v>57.1</c:v>
                </c:pt>
                <c:pt idx="3">
                  <c:v>130.9</c:v>
                </c:pt>
                <c:pt idx="4">
                  <c:v>149.7</c:v>
                </c:pt>
                <c:pt idx="5">
                  <c:v>114.7</c:v>
                </c:pt>
                <c:pt idx="6">
                  <c:v>52.8</c:v>
                </c:pt>
                <c:pt idx="7">
                  <c:v>28.2</c:v>
                </c:pt>
                <c:pt idx="8">
                  <c:v>20.9</c:v>
                </c:pt>
                <c:pt idx="9">
                  <c:v>13.9</c:v>
                </c:pt>
                <c:pt idx="10">
                  <c:v>6.4</c:v>
                </c:pt>
                <c:pt idx="11">
                  <c:v>3.1</c:v>
                </c:pt>
                <c:pt idx="12">
                  <c:v>0.6</c:v>
                </c:pt>
              </c:numCache>
            </c:numRef>
          </c:val>
        </c:ser>
        <c:dLbls>
          <c:showLegendKey val="0"/>
          <c:showVal val="0"/>
          <c:showCatName val="0"/>
          <c:showSerName val="0"/>
          <c:showPercent val="0"/>
          <c:showBubbleSize val="0"/>
        </c:dLbls>
        <c:gapWidth val="150"/>
        <c:overlap val="100"/>
        <c:axId val="-2105777064"/>
        <c:axId val="-2105774136"/>
      </c:barChart>
      <c:catAx>
        <c:axId val="-2105777064"/>
        <c:scaling>
          <c:orientation val="minMax"/>
        </c:scaling>
        <c:delete val="0"/>
        <c:axPos val="b"/>
        <c:numFmt formatCode="General" sourceLinked="1"/>
        <c:majorTickMark val="out"/>
        <c:minorTickMark val="none"/>
        <c:tickLblPos val="nextTo"/>
        <c:txPr>
          <a:bodyPr/>
          <a:lstStyle/>
          <a:p>
            <a:pPr>
              <a:defRPr b="1"/>
            </a:pPr>
            <a:endParaRPr lang="en-US"/>
          </a:p>
        </c:txPr>
        <c:crossAx val="-2105774136"/>
        <c:crosses val="autoZero"/>
        <c:auto val="1"/>
        <c:lblAlgn val="ctr"/>
        <c:lblOffset val="100"/>
        <c:noMultiLvlLbl val="0"/>
      </c:catAx>
      <c:valAx>
        <c:axId val="-2105774136"/>
        <c:scaling>
          <c:orientation val="minMax"/>
        </c:scaling>
        <c:delete val="0"/>
        <c:axPos val="l"/>
        <c:majorGridlines/>
        <c:title>
          <c:tx>
            <c:rich>
              <a:bodyPr rot="0" vert="horz"/>
              <a:lstStyle/>
              <a:p>
                <a:pPr>
                  <a:defRPr sz="1200"/>
                </a:pPr>
                <a:r>
                  <a:rPr lang="en-US" sz="1200"/>
                  <a:t>M€</a:t>
                </a:r>
              </a:p>
            </c:rich>
          </c:tx>
          <c:layout>
            <c:manualLayout>
              <c:xMode val="edge"/>
              <c:yMode val="edge"/>
              <c:x val="0.029320987654321"/>
              <c:y val="0.0155542940853324"/>
            </c:manualLayout>
          </c:layout>
          <c:overlay val="0"/>
        </c:title>
        <c:numFmt formatCode="#,##0" sourceLinked="1"/>
        <c:majorTickMark val="out"/>
        <c:minorTickMark val="none"/>
        <c:tickLblPos val="nextTo"/>
        <c:txPr>
          <a:bodyPr/>
          <a:lstStyle/>
          <a:p>
            <a:pPr>
              <a:defRPr b="1"/>
            </a:pPr>
            <a:endParaRPr lang="en-US"/>
          </a:p>
        </c:txPr>
        <c:crossAx val="-2105777064"/>
        <c:crosses val="autoZero"/>
        <c:crossBetween val="between"/>
      </c:valAx>
    </c:plotArea>
    <c:legend>
      <c:legendPos val="r"/>
      <c:layout>
        <c:manualLayout>
          <c:xMode val="edge"/>
          <c:yMode val="edge"/>
          <c:x val="0.079537540201841"/>
          <c:y val="0.124173698436949"/>
          <c:w val="0.154110707552401"/>
          <c:h val="0.130691410319914"/>
        </c:manualLayout>
      </c:layout>
      <c:overlay val="1"/>
      <c:spPr>
        <a:solidFill>
          <a:schemeClr val="bg1"/>
        </a:solidFill>
        <a:ln>
          <a:solidFill>
            <a:schemeClr val="tx1"/>
          </a:solidFill>
        </a:ln>
      </c:sp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5A3AE58-0CB7-2B49-BC2B-99543F812727}" type="datetimeFigureOut">
              <a:rPr lang="sv-SE" smtClean="0"/>
              <a:t>2013-11-18</a:t>
            </a:fld>
            <a:endParaRPr lang="sv-SE"/>
          </a:p>
        </p:txBody>
      </p:sp>
      <p:sp>
        <p:nvSpPr>
          <p:cNvPr id="4" name="Platshållare för sidfo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600A657-9475-004C-BDED-BB6C61EC9492}" type="slidenum">
              <a:rPr lang="sv-SE" smtClean="0"/>
              <a:t>‹#›</a:t>
            </a:fld>
            <a:endParaRPr lang="sv-SE"/>
          </a:p>
        </p:txBody>
      </p:sp>
    </p:spTree>
    <p:extLst>
      <p:ext uri="{BB962C8B-B14F-4D97-AF65-F5344CB8AC3E}">
        <p14:creationId xmlns:p14="http://schemas.microsoft.com/office/powerpoint/2010/main" val="40564104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441830-0E87-9D46-A15F-C0C0B780FA23}" type="datetimeFigureOut">
              <a:rPr lang="sv-SE" smtClean="0"/>
              <a:t>2013-11-18</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E0035E-6164-C447-BCFF-46EC70F74028}" type="slidenum">
              <a:rPr lang="sv-SE" smtClean="0"/>
              <a:t>‹#›</a:t>
            </a:fld>
            <a:endParaRPr lang="sv-SE"/>
          </a:p>
        </p:txBody>
      </p:sp>
    </p:spTree>
    <p:extLst>
      <p:ext uri="{BB962C8B-B14F-4D97-AF65-F5344CB8AC3E}">
        <p14:creationId xmlns:p14="http://schemas.microsoft.com/office/powerpoint/2010/main" val="82942122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bild">
    <p:spTree>
      <p:nvGrpSpPr>
        <p:cNvPr id="1" name=""/>
        <p:cNvGrpSpPr/>
        <p:nvPr/>
      </p:nvGrpSpPr>
      <p:grpSpPr>
        <a:xfrm>
          <a:off x="0" y="0"/>
          <a:ext cx="0" cy="0"/>
          <a:chOff x="0" y="0"/>
          <a:chExt cx="0" cy="0"/>
        </a:xfrm>
      </p:grpSpPr>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cxnSp>
        <p:nvCxnSpPr>
          <p:cNvPr id="3"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6384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4B6CE20-AFC7-3F45-B0E0-5A45C0AF0FEF}" type="datetime1">
              <a:rPr lang="en-US" smtClean="0"/>
              <a:t>2013-11-18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1932584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B3D1E751-A629-5E4A-A202-65D0E0233AA2}" type="datetime1">
              <a:rPr lang="en-US" smtClean="0"/>
              <a:t>2013-11-18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1704101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F3D8524D-C923-984C-AA4B-C3BB39D88DE4}" type="datetime1">
              <a:rPr lang="en-US" smtClean="0"/>
              <a:t>2013-11-18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t>‹#›</a:t>
            </a:fld>
            <a:endParaRPr lang="sv-SE"/>
          </a:p>
        </p:txBody>
      </p:sp>
      <p:cxnSp>
        <p:nvCxnSpPr>
          <p:cNvPr id="8"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165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54AD09B-6E0E-F342-90BC-7E5749EEA10B}" type="datetime1">
              <a:rPr lang="en-US" smtClean="0"/>
              <a:t>2013-11-18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10334589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a:prstGeom prst="rect">
            <a:avLst/>
          </a:prstGeo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6DBDF2D1-8BC8-2440-AB2E-6BB6C9E19346}" type="datetime1">
              <a:rPr lang="en-US" smtClean="0"/>
              <a:t>2013-11-18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spTree>
    <p:extLst>
      <p:ext uri="{BB962C8B-B14F-4D97-AF65-F5344CB8AC3E}">
        <p14:creationId xmlns:p14="http://schemas.microsoft.com/office/powerpoint/2010/main" val="37502372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äng">
    <p:bg>
      <p:bgPr>
        <a:solidFill>
          <a:srgbClr val="0094CA"/>
        </a:solidFill>
        <a:effectLst/>
      </p:bgPr>
    </p:bg>
    <p:spTree>
      <p:nvGrpSpPr>
        <p:cNvPr id="1" name=""/>
        <p:cNvGrpSpPr/>
        <p:nvPr/>
      </p:nvGrpSpPr>
      <p:grpSpPr>
        <a:xfrm>
          <a:off x="0" y="0"/>
          <a:ext cx="0" cy="0"/>
          <a:chOff x="0" y="0"/>
          <a:chExt cx="0" cy="0"/>
        </a:xfrm>
      </p:grpSpPr>
      <p:sp>
        <p:nvSpPr>
          <p:cNvPr id="7" name="Rektangel 6"/>
          <p:cNvSpPr/>
          <p:nvPr userDrawn="1"/>
        </p:nvSpPr>
        <p:spPr>
          <a:xfrm>
            <a:off x="0" y="0"/>
            <a:ext cx="9144000" cy="1682749"/>
          </a:xfrm>
          <a:prstGeom prst="rect">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pic>
        <p:nvPicPr>
          <p:cNvPr id="11" name="Bildobjekt 10" descr="ESS-logga-blå.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02756" y="362809"/>
            <a:ext cx="1728000" cy="924480"/>
          </a:xfrm>
          <a:prstGeom prst="rect">
            <a:avLst/>
          </a:prstGeom>
        </p:spPr>
      </p:pic>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DDF9349A-E89C-B948-9787-66E804B9853F}" type="datetime1">
              <a:rPr lang="en-US" smtClean="0"/>
              <a:t>2013-11-18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sp>
        <p:nvSpPr>
          <p:cNvPr id="9" name="Rubrik 1"/>
          <p:cNvSpPr>
            <a:spLocks noGrp="1"/>
          </p:cNvSpPr>
          <p:nvPr>
            <p:ph type="ctrTitle"/>
          </p:nvPr>
        </p:nvSpPr>
        <p:spPr>
          <a:xfrm>
            <a:off x="622138" y="130718"/>
            <a:ext cx="6290083" cy="1470025"/>
          </a:xfrm>
          <a:prstGeom prst="rect">
            <a:avLst/>
          </a:prstGeom>
          <a:noFill/>
        </p:spPr>
        <p:txBody>
          <a:bodyPr>
            <a:normAutofit/>
          </a:bodyPr>
          <a:lstStyle>
            <a:lvl1pPr algn="l">
              <a:defRPr sz="4000">
                <a:solidFill>
                  <a:srgbClr val="0094CA"/>
                </a:solidFill>
              </a:defRPr>
            </a:lvl1pPr>
          </a:lstStyle>
          <a:p>
            <a:r>
              <a:rPr lang="sv-SE" dirty="0" smtClean="0"/>
              <a:t>Klicka här för att ändra format</a:t>
            </a:r>
            <a:endParaRPr lang="sv-SE" dirty="0"/>
          </a:p>
        </p:txBody>
      </p:sp>
    </p:spTree>
    <p:extLst>
      <p:ext uri="{BB962C8B-B14F-4D97-AF65-F5344CB8AC3E}">
        <p14:creationId xmlns:p14="http://schemas.microsoft.com/office/powerpoint/2010/main" val="1361753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Tree>
    <p:extLst>
      <p:ext uri="{BB962C8B-B14F-4D97-AF65-F5344CB8AC3E}">
        <p14:creationId xmlns:p14="http://schemas.microsoft.com/office/powerpoint/2010/main" val="6870982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t>2013-11-18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104809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49A5678A-D05F-FD42-9890-CCECCD9C8C54}" type="datetimeFigureOut">
              <a:rPr lang="sv-SE" smtClean="0"/>
              <a:t>2013-11-18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7893341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49A5678A-D05F-FD42-9890-CCECCD9C8C54}" type="datetimeFigureOut">
              <a:rPr lang="sv-SE" smtClean="0"/>
              <a:t>2013-11-18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96108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p:nvPr>
        </p:nvSpPr>
        <p:spPr>
          <a:xfrm>
            <a:off x="593513" y="1955801"/>
            <a:ext cx="4766944" cy="3780620"/>
          </a:xfrm>
        </p:spPr>
        <p:txBody>
          <a:bodyPr lIns="0" tIns="0" rIns="0" bIns="0">
            <a:noAutofit/>
          </a:bodyPr>
          <a:lstStyle>
            <a:lvl1pPr marL="342900" indent="-342900" algn="l">
              <a:lnSpc>
                <a:spcPct val="90000"/>
              </a:lnSpc>
              <a:buFont typeface="Arial"/>
              <a:buChar char="•"/>
              <a:defRPr sz="2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endParaRPr lang="sv-SE" dirty="0"/>
          </a:p>
        </p:txBody>
      </p:sp>
      <p:sp>
        <p:nvSpPr>
          <p:cNvPr id="2" name="Rubrik 1"/>
          <p:cNvSpPr>
            <a:spLocks noGrp="1"/>
          </p:cNvSpPr>
          <p:nvPr>
            <p:ph type="title"/>
          </p:nvPr>
        </p:nvSpPr>
        <p:spPr>
          <a:xfrm>
            <a:off x="593512" y="-1"/>
            <a:ext cx="5762624" cy="1441451"/>
          </a:xfrm>
        </p:spPr>
        <p:txBody>
          <a:bodyPr/>
          <a:lstStyle/>
          <a:p>
            <a:r>
              <a:rPr lang="sv-SE" smtClean="0"/>
              <a:t>Klicka här för att ändra format</a:t>
            </a:r>
            <a:endParaRPr lang="sv-SE"/>
          </a:p>
        </p:txBody>
      </p:sp>
      <p:sp>
        <p:nvSpPr>
          <p:cNvPr id="6" name="Rektangel med rundade hörn 5"/>
          <p:cNvSpPr/>
          <p:nvPr userDrawn="1"/>
        </p:nvSpPr>
        <p:spPr>
          <a:xfrm>
            <a:off x="6205857" y="1955801"/>
            <a:ext cx="2479040" cy="2479040"/>
          </a:xfrm>
          <a:prstGeom prst="roundRect">
            <a:avLst/>
          </a:prstGeom>
          <a:no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p>
        </p:txBody>
      </p:sp>
      <p:cxnSp>
        <p:nvCxnSpPr>
          <p:cNvPr id="7" name="Rak 5"/>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01137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49A5678A-D05F-FD42-9890-CCECCD9C8C54}" type="datetimeFigureOut">
              <a:rPr lang="sv-SE" smtClean="0"/>
              <a:t>2013-11-18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29263387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49A5678A-D05F-FD42-9890-CCECCD9C8C54}" type="datetimeFigureOut">
              <a:rPr lang="sv-SE" smtClean="0"/>
              <a:t>2013-11-18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19828659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49A5678A-D05F-FD42-9890-CCECCD9C8C54}" type="datetimeFigureOut">
              <a:rPr lang="sv-SE" smtClean="0"/>
              <a:t>2013-11-18</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93061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t>2013-11-18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31700504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49A5678A-D05F-FD42-9890-CCECCD9C8C54}" type="datetimeFigureOut">
              <a:rPr lang="sv-SE" smtClean="0"/>
              <a:t>2013-11-18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4033934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t>2013-11-18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15526619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49A5678A-D05F-FD42-9890-CCECCD9C8C54}" type="datetimeFigureOut">
              <a:rPr lang="sv-SE" smtClean="0"/>
              <a:t>2013-11-18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276797C7-3D02-2A4F-97AD-9EB2A99A67F0}" type="slidenum">
              <a:rPr lang="sv-SE" smtClean="0"/>
              <a:t>‹#›</a:t>
            </a:fld>
            <a:endParaRPr lang="sv-SE"/>
          </a:p>
        </p:txBody>
      </p:sp>
    </p:spTree>
    <p:extLst>
      <p:ext uri="{BB962C8B-B14F-4D97-AF65-F5344CB8AC3E}">
        <p14:creationId xmlns:p14="http://schemas.microsoft.com/office/powerpoint/2010/main" val="82417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Rubrikbild text">
    <p:bg>
      <p:bgPr>
        <a:solidFill>
          <a:srgbClr val="0094CA"/>
        </a:solidFill>
        <a:effectLst/>
      </p:bgPr>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3" y="1955801"/>
            <a:ext cx="4766944" cy="3780620"/>
          </a:xfrm>
        </p:spPr>
        <p:txBody>
          <a:bodyPr lIns="0" tIns="0" rIns="0" bIns="0">
            <a:noAutofit/>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tabLst/>
              <a:defRPr sz="2400" b="0">
                <a:solidFill>
                  <a:schemeClr val="bg1"/>
                </a:solidFill>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tabLst/>
              <a:defRPr sz="1800" baseline="0">
                <a:solidFill>
                  <a:srgbClr val="FFFFFF"/>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Blue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22186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Rubrikbild text">
    <p:bg>
      <p:bgRef idx="1001">
        <a:schemeClr val="bg1"/>
      </p:bgRef>
    </p:bg>
    <p:spTree>
      <p:nvGrpSpPr>
        <p:cNvPr id="1" name=""/>
        <p:cNvGrpSpPr/>
        <p:nvPr/>
      </p:nvGrpSpPr>
      <p:grpSpPr>
        <a:xfrm>
          <a:off x="0" y="0"/>
          <a:ext cx="0" cy="0"/>
          <a:chOff x="0" y="0"/>
          <a:chExt cx="0" cy="0"/>
        </a:xfrm>
      </p:grpSpPr>
      <p:sp>
        <p:nvSpPr>
          <p:cNvPr id="5" name="Underrubrik 2"/>
          <p:cNvSpPr>
            <a:spLocks noGrp="1"/>
          </p:cNvSpPr>
          <p:nvPr>
            <p:ph type="subTitle" idx="1" hasCustomPrompt="1"/>
          </p:nvPr>
        </p:nvSpPr>
        <p:spPr>
          <a:xfrm>
            <a:off x="593513" y="1955801"/>
            <a:ext cx="4766944" cy="3780620"/>
          </a:xfrm>
        </p:spPr>
        <p:txBody>
          <a:bodyPr lIns="0" tIns="0" rIns="0" bIns="0">
            <a:noAutofit/>
          </a:bodyPr>
          <a:lstStyle>
            <a:lvl1pPr marL="396900" marR="0" indent="-342900" algn="l" defTabSz="457200" rtl="0" eaLnBrk="1" fontAlgn="auto" latinLnBrk="0" hangingPunct="1">
              <a:lnSpc>
                <a:spcPct val="100000"/>
              </a:lnSpc>
              <a:spcBef>
                <a:spcPts val="1200"/>
              </a:spcBef>
              <a:spcAft>
                <a:spcPts val="600"/>
              </a:spcAft>
              <a:buClrTx/>
              <a:buSzTx/>
              <a:buFont typeface="Arial"/>
              <a:buChar char="•"/>
              <a:tabLst/>
              <a:defRPr sz="2400" b="0">
                <a:solidFill>
                  <a:srgbClr val="0094CA"/>
                </a:solidFill>
              </a:defRPr>
            </a:lvl1pPr>
            <a:lvl2pPr marL="648000" marR="0" indent="-234000" algn="l" defTabSz="457200" rtl="0" eaLnBrk="1" fontAlgn="auto" latinLnBrk="0" hangingPunct="1">
              <a:lnSpc>
                <a:spcPct val="100000"/>
              </a:lnSpc>
              <a:spcBef>
                <a:spcPts val="200"/>
              </a:spcBef>
              <a:spcAft>
                <a:spcPts val="200"/>
              </a:spcAft>
              <a:buClrTx/>
              <a:buSzPct val="75000"/>
              <a:buFont typeface="Lucida Grande"/>
              <a:buChar char="-"/>
              <a:tabLst/>
              <a:defRPr sz="1800" baseline="0">
                <a:solidFill>
                  <a:srgbClr val="0094CA"/>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smtClean="0"/>
              <a:t>Klicka här för att ändra format på underrubrik i bakgrunden</a:t>
            </a:r>
          </a:p>
          <a:p>
            <a:pPr lvl="1"/>
            <a:r>
              <a:rPr lang="sv-SE" dirty="0" smtClean="0"/>
              <a:t>Test sub bullet</a:t>
            </a:r>
          </a:p>
        </p:txBody>
      </p:sp>
      <p:sp>
        <p:nvSpPr>
          <p:cNvPr id="2" name="Rubrik 1"/>
          <p:cNvSpPr>
            <a:spLocks noGrp="1"/>
          </p:cNvSpPr>
          <p:nvPr>
            <p:ph type="title" hasCustomPrompt="1"/>
          </p:nvPr>
        </p:nvSpPr>
        <p:spPr>
          <a:xfrm>
            <a:off x="593512" y="-1"/>
            <a:ext cx="5762624" cy="1441451"/>
          </a:xfrm>
        </p:spPr>
        <p:txBody>
          <a:bodyPr/>
          <a:lstStyle>
            <a:lvl1pPr>
              <a:defRPr baseline="0"/>
            </a:lvl1pPr>
          </a:lstStyle>
          <a:p>
            <a:r>
              <a:rPr lang="sv-SE" smtClean="0"/>
              <a:t>White bullet page</a:t>
            </a:r>
            <a:endParaRPr lang="sv-SE"/>
          </a:p>
        </p:txBody>
      </p:sp>
      <p:cxnSp>
        <p:nvCxnSpPr>
          <p:cNvPr id="4" name="Rak 5"/>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4895428"/>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578913" y="0"/>
            <a:ext cx="6067426" cy="1441531"/>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idx="1"/>
          </p:nvPr>
        </p:nvSpPr>
        <p:spPr>
          <a:xfrm>
            <a:off x="569993" y="1964945"/>
            <a:ext cx="6536399" cy="40389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E9CC0C22-9EDB-E14B-9D1D-02359A0D0385}" type="datetime1">
              <a:rPr lang="en-US" smtClean="0"/>
              <a:t>2013-11-18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cxnSp>
        <p:nvCxnSpPr>
          <p:cNvPr id="7"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711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0FA5BB91-6E5D-4E44-A313-B74B25380F86}" type="datetime1">
              <a:rPr lang="en-US" smtClean="0"/>
              <a:t>2013-11-18</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038C62C7-F79B-CD4A-A5DF-5683BBEC4A65}" type="slidenum">
              <a:rPr lang="sv-SE" smtClean="0"/>
              <a:t>‹#›</a:t>
            </a:fld>
            <a:endParaRPr lang="sv-SE"/>
          </a:p>
        </p:txBody>
      </p:sp>
      <p:cxnSp>
        <p:nvCxnSpPr>
          <p:cNvPr id="7"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72111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84C0FE33-BB3B-F54C-A8F8-03B587A53342}" type="datetime1">
              <a:rPr lang="en-US" smtClean="0"/>
              <a:t>2013-11-18</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038C62C7-F79B-CD4A-A5DF-5683BBEC4A65}" type="slidenum">
              <a:rPr lang="sv-SE" smtClean="0"/>
              <a:t>‹#›</a:t>
            </a:fld>
            <a:endParaRPr lang="sv-SE"/>
          </a:p>
        </p:txBody>
      </p:sp>
      <p:cxnSp>
        <p:nvCxnSpPr>
          <p:cNvPr id="8"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49771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8D0B4D03-6436-924D-BD12-1D8F540DD88C}" type="datetime1">
              <a:rPr lang="en-US" smtClean="0"/>
              <a:t>2013-11-18</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038C62C7-F79B-CD4A-A5DF-5683BBEC4A65}" type="slidenum">
              <a:rPr lang="sv-SE" smtClean="0"/>
              <a:t>‹#›</a:t>
            </a:fld>
            <a:endParaRPr lang="sv-SE"/>
          </a:p>
        </p:txBody>
      </p:sp>
      <p:cxnSp>
        <p:nvCxnSpPr>
          <p:cNvPr id="10"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44596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7200" y="274638"/>
            <a:ext cx="8229600" cy="1143000"/>
          </a:xfrm>
          <a:prstGeom prst="rect">
            <a:avLst/>
          </a:prstGeom>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88F81278-4430-4444-9D70-1555BC514269}" type="datetime1">
              <a:rPr lang="en-US" smtClean="0"/>
              <a:t>2013-11-18</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038C62C7-F79B-CD4A-A5DF-5683BBEC4A65}" type="slidenum">
              <a:rPr lang="sv-SE" smtClean="0"/>
              <a:t>‹#›</a:t>
            </a:fld>
            <a:endParaRPr lang="sv-SE"/>
          </a:p>
        </p:txBody>
      </p:sp>
      <p:cxnSp>
        <p:nvCxnSpPr>
          <p:cNvPr id="6" name="Rak 7"/>
          <p:cNvCxnSpPr/>
          <p:nvPr userDrawn="1"/>
        </p:nvCxnSpPr>
        <p:spPr>
          <a:xfrm>
            <a:off x="-326073" y="1452399"/>
            <a:ext cx="9696394" cy="0"/>
          </a:xfrm>
          <a:prstGeom prst="line">
            <a:avLst/>
          </a:prstGeom>
          <a:ln w="6350">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1173102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6.xml"/><Relationship Id="rId12" Type="http://schemas.openxmlformats.org/officeDocument/2006/relationships/theme" Target="../theme/theme2.xml"/><Relationship Id="rId1" Type="http://schemas.openxmlformats.org/officeDocument/2006/relationships/slideLayout" Target="../slideLayouts/slideLayout16.xml"/><Relationship Id="rId2" Type="http://schemas.openxmlformats.org/officeDocument/2006/relationships/slideLayout" Target="../slideLayouts/slideLayout17.xml"/><Relationship Id="rId3" Type="http://schemas.openxmlformats.org/officeDocument/2006/relationships/slideLayout" Target="../slideLayouts/slideLayout18.xml"/><Relationship Id="rId4" Type="http://schemas.openxmlformats.org/officeDocument/2006/relationships/slideLayout" Target="../slideLayouts/slideLayout19.xml"/><Relationship Id="rId5" Type="http://schemas.openxmlformats.org/officeDocument/2006/relationships/slideLayout" Target="../slideLayouts/slideLayout20.xml"/><Relationship Id="rId6" Type="http://schemas.openxmlformats.org/officeDocument/2006/relationships/slideLayout" Target="../slideLayouts/slideLayout21.xml"/><Relationship Id="rId7" Type="http://schemas.openxmlformats.org/officeDocument/2006/relationships/slideLayout" Target="../slideLayouts/slideLayout22.xml"/><Relationship Id="rId8" Type="http://schemas.openxmlformats.org/officeDocument/2006/relationships/slideLayout" Target="../slideLayouts/slideLayout23.xml"/><Relationship Id="rId9" Type="http://schemas.openxmlformats.org/officeDocument/2006/relationships/slideLayout" Target="../slideLayouts/slideLayout24.xml"/><Relationship Id="rId10"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593511" y="1964945"/>
            <a:ext cx="6536399" cy="4038981"/>
          </a:xfrm>
          <a:prstGeom prst="rect">
            <a:avLst/>
          </a:prstGeom>
        </p:spPr>
        <p:txBody>
          <a:bodyPr vert="horz" lIns="0" tIns="0" rIns="0" bIns="0" rtlCol="0">
            <a:no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94CA"/>
                </a:solidFill>
              </a:defRPr>
            </a:lvl1pPr>
          </a:lstStyle>
          <a:p>
            <a:fld id="{8F5C681F-1FB5-764D-BC0F-BB7944416E1E}" type="datetime1">
              <a:rPr lang="en-US" smtClean="0"/>
              <a:pPr/>
              <a:t>2013-11-18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rgbClr val="0094CA"/>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94CA"/>
                </a:solidFill>
              </a:defRPr>
            </a:lvl1pPr>
          </a:lstStyle>
          <a:p>
            <a:fld id="{038C62C7-F79B-CD4A-A5DF-5683BBEC4A65}" type="slidenum">
              <a:rPr lang="sv-SE" smtClean="0"/>
              <a:pPr/>
              <a:t>‹#›</a:t>
            </a:fld>
            <a:endParaRPr lang="sv-SE"/>
          </a:p>
        </p:txBody>
      </p:sp>
      <p:sp>
        <p:nvSpPr>
          <p:cNvPr id="7" name="Rektangel 6"/>
          <p:cNvSpPr/>
          <p:nvPr userDrawn="1"/>
        </p:nvSpPr>
        <p:spPr>
          <a:xfrm>
            <a:off x="0" y="0"/>
            <a:ext cx="9144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a:solidFill>
                <a:srgbClr val="0094CA"/>
              </a:solidFill>
            </a:endParaRPr>
          </a:p>
        </p:txBody>
      </p:sp>
      <p:pic>
        <p:nvPicPr>
          <p:cNvPr id="8" name="Bildobjekt 7" descr="ESS-vit-logga.png"/>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326974" y="378759"/>
            <a:ext cx="1359826" cy="727507"/>
          </a:xfrm>
          <a:prstGeom prst="rect">
            <a:avLst/>
          </a:prstGeom>
        </p:spPr>
      </p:pic>
      <p:sp>
        <p:nvSpPr>
          <p:cNvPr id="11" name="Platshållare för rubrik 10"/>
          <p:cNvSpPr>
            <a:spLocks noGrp="1"/>
          </p:cNvSpPr>
          <p:nvPr>
            <p:ph type="title"/>
          </p:nvPr>
        </p:nvSpPr>
        <p:spPr>
          <a:xfrm>
            <a:off x="593512" y="-1"/>
            <a:ext cx="5762624" cy="1441451"/>
          </a:xfrm>
          <a:prstGeom prst="rect">
            <a:avLst/>
          </a:prstGeom>
        </p:spPr>
        <p:txBody>
          <a:bodyPr vert="horz" lIns="0" tIns="0" rIns="0" bIns="0" rtlCol="0" anchor="ctr">
            <a:noAutofit/>
          </a:bodyPr>
          <a:lstStyle/>
          <a:p>
            <a:r>
              <a:rPr lang="sv-SE" smtClean="0"/>
              <a:t>Klicka här för att ändra format</a:t>
            </a:r>
            <a:endParaRPr lang="sv-SE"/>
          </a:p>
        </p:txBody>
      </p:sp>
    </p:spTree>
    <p:extLst>
      <p:ext uri="{BB962C8B-B14F-4D97-AF65-F5344CB8AC3E}">
        <p14:creationId xmlns:p14="http://schemas.microsoft.com/office/powerpoint/2010/main" val="157200405"/>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5" r:id="rId3"/>
    <p:sldLayoutId id="2147483676"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hf sldNum="0" hdr="0" ftr="0" dt="0"/>
  <p:txStyles>
    <p:titleStyle>
      <a:lvl1pPr algn="l" defTabSz="457200" rtl="0" eaLnBrk="1" latinLnBrk="0" hangingPunct="1">
        <a:spcBef>
          <a:spcPct val="0"/>
        </a:spcBef>
        <a:buNone/>
        <a:defRPr sz="2800" kern="1200">
          <a:solidFill>
            <a:schemeClr val="bg1"/>
          </a:solidFill>
          <a:latin typeface="+mj-lt"/>
          <a:ea typeface="+mj-ea"/>
          <a:cs typeface="+mj-cs"/>
        </a:defRPr>
      </a:lvl1pPr>
    </p:titleStyle>
    <p:bodyStyle>
      <a:lvl1pPr marL="0" indent="0" algn="l" defTabSz="457200" rtl="0" eaLnBrk="1" latinLnBrk="0" hangingPunct="1">
        <a:lnSpc>
          <a:spcPts val="2400"/>
        </a:lnSpc>
        <a:spcBef>
          <a:spcPct val="20000"/>
        </a:spcBef>
        <a:spcAft>
          <a:spcPts val="1200"/>
        </a:spcAft>
        <a:buFont typeface="Wingdings" charset="2"/>
        <a:buNone/>
        <a:defRPr sz="2000" kern="1200">
          <a:solidFill>
            <a:srgbClr val="0094CA"/>
          </a:solidFill>
          <a:latin typeface="+mn-lt"/>
          <a:ea typeface="+mn-ea"/>
          <a:cs typeface="+mn-cs"/>
        </a:defRPr>
      </a:lvl1pPr>
      <a:lvl2pPr marL="457200" indent="0" algn="l" defTabSz="457200" rtl="0" eaLnBrk="1" latinLnBrk="0" hangingPunct="1">
        <a:spcBef>
          <a:spcPct val="20000"/>
        </a:spcBef>
        <a:buFont typeface="Wingdings" charset="2"/>
        <a:buNone/>
        <a:defRPr sz="2000" kern="1200">
          <a:solidFill>
            <a:srgbClr val="0094CA"/>
          </a:solidFill>
          <a:latin typeface="+mn-lt"/>
          <a:ea typeface="+mn-ea"/>
          <a:cs typeface="+mn-cs"/>
        </a:defRPr>
      </a:lvl2pPr>
      <a:lvl3pPr marL="914400" indent="0" algn="l" defTabSz="457200" rtl="0" eaLnBrk="1" latinLnBrk="0" hangingPunct="1">
        <a:spcBef>
          <a:spcPct val="20000"/>
        </a:spcBef>
        <a:buFont typeface="Wingdings" charset="2"/>
        <a:buNone/>
        <a:defRPr sz="2000" kern="1200">
          <a:solidFill>
            <a:srgbClr val="0094CA"/>
          </a:solidFill>
          <a:latin typeface="+mn-lt"/>
          <a:ea typeface="+mn-ea"/>
          <a:cs typeface="+mn-cs"/>
        </a:defRPr>
      </a:lvl3pPr>
      <a:lvl4pPr marL="1371600" indent="0" algn="l" defTabSz="457200" rtl="0" eaLnBrk="1" latinLnBrk="0" hangingPunct="1">
        <a:spcBef>
          <a:spcPct val="20000"/>
        </a:spcBef>
        <a:buFont typeface="Wingdings" charset="2"/>
        <a:buNone/>
        <a:defRPr sz="2000" kern="1200">
          <a:solidFill>
            <a:srgbClr val="0094CA"/>
          </a:solidFill>
          <a:latin typeface="+mn-lt"/>
          <a:ea typeface="+mn-ea"/>
          <a:cs typeface="+mn-cs"/>
        </a:defRPr>
      </a:lvl4pPr>
      <a:lvl5pPr marL="1828800" indent="0" algn="l" defTabSz="457200" rtl="0" eaLnBrk="1" latinLnBrk="0" hangingPunct="1">
        <a:spcBef>
          <a:spcPct val="20000"/>
        </a:spcBef>
        <a:buFont typeface="Wingdings" charset="2"/>
        <a:buNone/>
        <a:defRPr sz="2000" kern="1200">
          <a:solidFill>
            <a:srgbClr val="0094C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5678A-D05F-FD42-9890-CCECCD9C8C54}" type="datetimeFigureOut">
              <a:rPr lang="sv-SE" smtClean="0"/>
              <a:t>2013-11-18</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6797C7-3D02-2A4F-97AD-9EB2A99A67F0}" type="slidenum">
              <a:rPr lang="sv-SE" smtClean="0"/>
              <a:t>‹#›</a:t>
            </a:fld>
            <a:endParaRPr lang="sv-SE"/>
          </a:p>
        </p:txBody>
      </p:sp>
    </p:spTree>
    <p:extLst>
      <p:ext uri="{BB962C8B-B14F-4D97-AF65-F5344CB8AC3E}">
        <p14:creationId xmlns:p14="http://schemas.microsoft.com/office/powerpoint/2010/main" val="90304770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9.png"/><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Sheet2.xlsx"/><Relationship Id="rId4" Type="http://schemas.openxmlformats.org/officeDocument/2006/relationships/image" Target="../media/image10.png"/><Relationship Id="rId1" Type="http://schemas.openxmlformats.org/officeDocument/2006/relationships/vmlDrawing" Target="../drawings/vmlDrawing2.vml"/><Relationship Id="rId2"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Sheet3.xlsx"/><Relationship Id="rId4" Type="http://schemas.openxmlformats.org/officeDocument/2006/relationships/image" Target="../media/image11.png"/><Relationship Id="rId5" Type="http://schemas.openxmlformats.org/officeDocument/2006/relationships/chart" Target="../charts/chart1.xml"/><Relationship Id="rId1" Type="http://schemas.openxmlformats.org/officeDocument/2006/relationships/vmlDrawing" Target="../drawings/vmlDrawing3.vml"/><Relationship Id="rId2"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2.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3.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94CA"/>
        </a:solidFill>
        <a:effectLst/>
      </p:bgPr>
    </p:bg>
    <p:spTree>
      <p:nvGrpSpPr>
        <p:cNvPr id="1" name=""/>
        <p:cNvGrpSpPr/>
        <p:nvPr/>
      </p:nvGrpSpPr>
      <p:grpSpPr>
        <a:xfrm>
          <a:off x="0" y="0"/>
          <a:ext cx="0" cy="0"/>
          <a:chOff x="0" y="0"/>
          <a:chExt cx="0" cy="0"/>
        </a:xfrm>
      </p:grpSpPr>
      <p:pic>
        <p:nvPicPr>
          <p:cNvPr id="6" name="Bildobjekt 5" descr="ESS-vit-logga.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4160" y="408940"/>
            <a:ext cx="2082800" cy="1114297"/>
          </a:xfrm>
          <a:prstGeom prst="rect">
            <a:avLst/>
          </a:prstGeom>
        </p:spPr>
      </p:pic>
      <p:sp>
        <p:nvSpPr>
          <p:cNvPr id="7" name="textruta 6"/>
          <p:cNvSpPr txBox="1"/>
          <p:nvPr/>
        </p:nvSpPr>
        <p:spPr>
          <a:xfrm>
            <a:off x="-31277" y="3145459"/>
            <a:ext cx="9144000" cy="1384995"/>
          </a:xfrm>
          <a:prstGeom prst="rect">
            <a:avLst/>
          </a:prstGeom>
          <a:noFill/>
        </p:spPr>
        <p:txBody>
          <a:bodyPr wrap="square" rtlCol="0">
            <a:spAutoFit/>
          </a:bodyPr>
          <a:lstStyle/>
          <a:p>
            <a:pPr algn="ctr"/>
            <a:r>
              <a:rPr lang="en-GB" sz="3600" dirty="0" smtClean="0">
                <a:solidFill>
                  <a:srgbClr val="FFFFFF"/>
                </a:solidFill>
              </a:rPr>
              <a:t>ESS Overview and </a:t>
            </a:r>
            <a:r>
              <a:rPr lang="en-GB" sz="3600" dirty="0" smtClean="0">
                <a:solidFill>
                  <a:srgbClr val="FFFFFF"/>
                </a:solidFill>
              </a:rPr>
              <a:t>Status</a:t>
            </a:r>
          </a:p>
          <a:p>
            <a:pPr algn="ctr"/>
            <a:r>
              <a:rPr lang="en-GB" sz="2400" dirty="0" smtClean="0">
                <a:solidFill>
                  <a:srgbClr val="FFFFFF"/>
                </a:solidFill>
              </a:rPr>
              <a:t>ESS Accelerator Collaboration Meeting</a:t>
            </a:r>
          </a:p>
          <a:p>
            <a:pPr algn="ctr"/>
            <a:r>
              <a:rPr lang="en-GB" sz="2400" smtClean="0">
                <a:solidFill>
                  <a:srgbClr val="FFFFFF"/>
                </a:solidFill>
              </a:rPr>
              <a:t>Uppsala</a:t>
            </a:r>
            <a:endParaRPr lang="en-GB" sz="2400" dirty="0">
              <a:solidFill>
                <a:srgbClr val="FFFFFF"/>
              </a:solidFill>
            </a:endParaRPr>
          </a:p>
        </p:txBody>
      </p:sp>
      <p:sp>
        <p:nvSpPr>
          <p:cNvPr id="4" name="textruta 3"/>
          <p:cNvSpPr txBox="1"/>
          <p:nvPr/>
        </p:nvSpPr>
        <p:spPr>
          <a:xfrm>
            <a:off x="0" y="5018505"/>
            <a:ext cx="9144000" cy="1409617"/>
          </a:xfrm>
          <a:prstGeom prst="rect">
            <a:avLst/>
          </a:prstGeom>
          <a:noFill/>
        </p:spPr>
        <p:txBody>
          <a:bodyPr wrap="square" rtlCol="0">
            <a:spAutoFit/>
          </a:bodyPr>
          <a:lstStyle/>
          <a:p>
            <a:pPr algn="ctr"/>
            <a:r>
              <a:rPr lang="en-GB" sz="2400" dirty="0" smtClean="0">
                <a:solidFill>
                  <a:srgbClr val="FFFFFF"/>
                </a:solidFill>
              </a:rPr>
              <a:t>Jim Yeck</a:t>
            </a:r>
          </a:p>
          <a:p>
            <a:pPr algn="ctr"/>
            <a:endParaRPr lang="en-GB" sz="2400" dirty="0" smtClean="0">
              <a:solidFill>
                <a:srgbClr val="FFFFFF"/>
              </a:solidFill>
            </a:endParaRPr>
          </a:p>
          <a:p>
            <a:pPr algn="ctr">
              <a:lnSpc>
                <a:spcPct val="120000"/>
              </a:lnSpc>
            </a:pPr>
            <a:r>
              <a:rPr lang="en-GB" dirty="0" smtClean="0">
                <a:solidFill>
                  <a:srgbClr val="FFFFFF"/>
                </a:solidFill>
              </a:rPr>
              <a:t>www.europeanspallationsource.se</a:t>
            </a:r>
          </a:p>
          <a:p>
            <a:pPr algn="ctr"/>
            <a:r>
              <a:rPr lang="en-GB" sz="1600" dirty="0" smtClean="0">
                <a:solidFill>
                  <a:srgbClr val="FFFFFF"/>
                </a:solidFill>
              </a:rPr>
              <a:t>November </a:t>
            </a:r>
            <a:r>
              <a:rPr lang="en-GB" sz="1600" dirty="0" smtClean="0">
                <a:solidFill>
                  <a:srgbClr val="FFFFFF"/>
                </a:solidFill>
              </a:rPr>
              <a:t>19</a:t>
            </a:r>
            <a:r>
              <a:rPr lang="en-GB" sz="1600" dirty="0" smtClean="0">
                <a:solidFill>
                  <a:srgbClr val="FFFFFF"/>
                </a:solidFill>
              </a:rPr>
              <a:t>, 2013</a:t>
            </a:r>
            <a:endParaRPr lang="en-GB" sz="1600" dirty="0" smtClean="0">
              <a:solidFill>
                <a:srgbClr val="FFFFFF"/>
              </a:solidFill>
            </a:endParaRPr>
          </a:p>
        </p:txBody>
      </p:sp>
    </p:spTree>
    <p:extLst>
      <p:ext uri="{BB962C8B-B14F-4D97-AF65-F5344CB8AC3E}">
        <p14:creationId xmlns:p14="http://schemas.microsoft.com/office/powerpoint/2010/main" val="44194266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a:t>Planned ramp up of beam power </a:t>
            </a:r>
            <a:br>
              <a:rPr lang="sv-SE" dirty="0"/>
            </a:br>
            <a:r>
              <a:rPr lang="sv-SE" dirty="0"/>
              <a:t>and </a:t>
            </a:r>
            <a:r>
              <a:rPr lang="sv-SE" dirty="0" err="1" smtClean="0"/>
              <a:t>reliability</a:t>
            </a:r>
            <a:r>
              <a:rPr lang="sv-SE" dirty="0" smtClean="0"/>
              <a:t> (TDR ref. </a:t>
            </a:r>
            <a:r>
              <a:rPr lang="sv-SE" dirty="0" err="1" smtClean="0"/>
              <a:t>reminder</a:t>
            </a:r>
            <a:r>
              <a:rPr lang="sv-SE" dirty="0" smtClean="0"/>
              <a:t>)</a:t>
            </a:r>
            <a:endParaRPr lang="sv-SE" dirty="0"/>
          </a:p>
        </p:txBody>
      </p:sp>
      <p:pic>
        <p:nvPicPr>
          <p:cNvPr id="5" name="Picture 4"/>
          <p:cNvPicPr/>
          <p:nvPr/>
        </p:nvPicPr>
        <p:blipFill rotWithShape="1">
          <a:blip r:embed="rId2">
            <a:extLst>
              <a:ext uri="{28A0092B-C50C-407E-A947-70E740481C1C}">
                <a14:useLocalDpi xmlns:a14="http://schemas.microsoft.com/office/drawing/2010/main" val="0"/>
              </a:ext>
            </a:extLst>
          </a:blip>
          <a:srcRect l="6169" t="14375" r="10697"/>
          <a:stretch/>
        </p:blipFill>
        <p:spPr bwMode="auto">
          <a:xfrm>
            <a:off x="1533274" y="2216165"/>
            <a:ext cx="6265675" cy="414602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654857134"/>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err="1"/>
              <a:t>Example</a:t>
            </a:r>
            <a:r>
              <a:rPr lang="sv-SE" dirty="0"/>
              <a:t> </a:t>
            </a:r>
            <a:r>
              <a:rPr lang="sv-SE" dirty="0" err="1" smtClean="0"/>
              <a:t>of</a:t>
            </a:r>
            <a:r>
              <a:rPr lang="sv-SE" dirty="0" smtClean="0"/>
              <a:t> hot </a:t>
            </a:r>
            <a:r>
              <a:rPr lang="sv-SE" dirty="0" err="1"/>
              <a:t>c</a:t>
            </a:r>
            <a:r>
              <a:rPr lang="sv-SE" dirty="0" err="1" smtClean="0"/>
              <a:t>ommissioning</a:t>
            </a:r>
            <a:r>
              <a:rPr lang="sv-SE" dirty="0" smtClean="0"/>
              <a:t> </a:t>
            </a:r>
            <a:r>
              <a:rPr lang="sv-SE" dirty="0" err="1"/>
              <a:t>s</a:t>
            </a:r>
            <a:r>
              <a:rPr lang="sv-SE" dirty="0" err="1" smtClean="0"/>
              <a:t>chedule</a:t>
            </a:r>
            <a:r>
              <a:rPr lang="sv-SE" dirty="0" smtClean="0"/>
              <a:t> </a:t>
            </a:r>
            <a:r>
              <a:rPr lang="sv-SE" dirty="0"/>
              <a:t>for an </a:t>
            </a:r>
            <a:r>
              <a:rPr lang="sv-SE" dirty="0" smtClean="0"/>
              <a:t>instrument </a:t>
            </a:r>
            <a:r>
              <a:rPr lang="sv-SE" dirty="0" smtClean="0"/>
              <a:t>(ref</a:t>
            </a:r>
            <a:r>
              <a:rPr lang="sv-SE" dirty="0" smtClean="0"/>
              <a:t>.)</a:t>
            </a:r>
            <a:endParaRPr lang="sv-SE" dirty="0"/>
          </a:p>
        </p:txBody>
      </p:sp>
      <p:pic>
        <p:nvPicPr>
          <p:cNvPr id="4" name="Picture 3"/>
          <p:cNvPicPr/>
          <p:nvPr/>
        </p:nvPicPr>
        <p:blipFill rotWithShape="1">
          <a:blip r:embed="rId2">
            <a:extLst>
              <a:ext uri="{28A0092B-C50C-407E-A947-70E740481C1C}">
                <a14:useLocalDpi xmlns:a14="http://schemas.microsoft.com/office/drawing/2010/main" val="0"/>
              </a:ext>
            </a:extLst>
          </a:blip>
          <a:srcRect t="15695"/>
          <a:stretch/>
        </p:blipFill>
        <p:spPr bwMode="auto">
          <a:xfrm>
            <a:off x="535258" y="1679402"/>
            <a:ext cx="7854249" cy="4953412"/>
          </a:xfrm>
          <a:prstGeom prst="rect">
            <a:avLst/>
          </a:prstGeom>
          <a:noFill/>
          <a:ln>
            <a:noFill/>
          </a:ln>
        </p:spPr>
      </p:pic>
    </p:spTree>
    <p:extLst>
      <p:ext uri="{BB962C8B-B14F-4D97-AF65-F5344CB8AC3E}">
        <p14:creationId xmlns:p14="http://schemas.microsoft.com/office/powerpoint/2010/main" val="31578112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a:xfrm>
            <a:off x="593512" y="-1"/>
            <a:ext cx="6658188" cy="1441451"/>
          </a:xfrm>
        </p:spPr>
        <p:txBody>
          <a:bodyPr/>
          <a:lstStyle/>
          <a:p>
            <a:r>
              <a:rPr lang="sv-SE" dirty="0" err="1" smtClean="0"/>
              <a:t>Transition</a:t>
            </a:r>
            <a:r>
              <a:rPr lang="sv-SE" dirty="0" smtClean="0"/>
              <a:t> from </a:t>
            </a:r>
            <a:r>
              <a:rPr lang="sv-SE" dirty="0" err="1" smtClean="0"/>
              <a:t>construction</a:t>
            </a:r>
            <a:r>
              <a:rPr lang="sv-SE" dirty="0" smtClean="0"/>
              <a:t> </a:t>
            </a:r>
            <a:r>
              <a:rPr lang="sv-SE" dirty="0" err="1" smtClean="0"/>
              <a:t>to</a:t>
            </a:r>
            <a:r>
              <a:rPr lang="sv-SE" dirty="0" smtClean="0"/>
              <a:t> operations</a:t>
            </a:r>
            <a:endParaRPr lang="sv-SE" sz="1800" dirty="0"/>
          </a:p>
        </p:txBody>
      </p:sp>
      <p:sp>
        <p:nvSpPr>
          <p:cNvPr id="4" name="Underrubrik 8"/>
          <p:cNvSpPr>
            <a:spLocks noGrp="1"/>
          </p:cNvSpPr>
          <p:nvPr>
            <p:ph type="subTitle" idx="1"/>
          </p:nvPr>
        </p:nvSpPr>
        <p:spPr>
          <a:xfrm>
            <a:off x="571617" y="1955801"/>
            <a:ext cx="8109838" cy="4440810"/>
          </a:xfrm>
        </p:spPr>
        <p:txBody>
          <a:bodyPr/>
          <a:lstStyle/>
          <a:p>
            <a:pPr marL="54000" indent="0">
              <a:lnSpc>
                <a:spcPct val="90000"/>
              </a:lnSpc>
              <a:buNone/>
            </a:pPr>
            <a:r>
              <a:rPr lang="en-GB" dirty="0" smtClean="0">
                <a:solidFill>
                  <a:srgbClr val="7F7F7F"/>
                </a:solidFill>
              </a:rPr>
              <a:t>ESS </a:t>
            </a:r>
            <a:r>
              <a:rPr lang="en-GB" dirty="0">
                <a:solidFill>
                  <a:srgbClr val="7F7F7F"/>
                </a:solidFill>
              </a:rPr>
              <a:t>Operations can be divided into three distinct phases:</a:t>
            </a:r>
          </a:p>
          <a:p>
            <a:pPr>
              <a:lnSpc>
                <a:spcPct val="90000"/>
              </a:lnSpc>
            </a:pPr>
            <a:r>
              <a:rPr lang="en-US" dirty="0" smtClean="0">
                <a:solidFill>
                  <a:schemeClr val="bg1">
                    <a:lumMod val="50000"/>
                  </a:schemeClr>
                </a:solidFill>
              </a:rPr>
              <a:t>Initial </a:t>
            </a:r>
            <a:r>
              <a:rPr lang="en-US" dirty="0">
                <a:solidFill>
                  <a:schemeClr val="bg1">
                    <a:lumMod val="50000"/>
                  </a:schemeClr>
                </a:solidFill>
              </a:rPr>
              <a:t>Operations Phase (2019 – 2022, 4 years) – Includes </a:t>
            </a:r>
            <a:r>
              <a:rPr lang="en-US" dirty="0" smtClean="0">
                <a:solidFill>
                  <a:schemeClr val="bg1">
                    <a:lumMod val="50000"/>
                  </a:schemeClr>
                </a:solidFill>
              </a:rPr>
              <a:t>one </a:t>
            </a:r>
            <a:r>
              <a:rPr lang="en-US" dirty="0">
                <a:solidFill>
                  <a:schemeClr val="bg1">
                    <a:lumMod val="50000"/>
                  </a:schemeClr>
                </a:solidFill>
              </a:rPr>
              <a:t>year of activities to produce first neutrons (2019) and three years of activities to improve accelerator </a:t>
            </a:r>
            <a:r>
              <a:rPr lang="en-US" dirty="0" smtClean="0">
                <a:solidFill>
                  <a:schemeClr val="bg1">
                    <a:lumMod val="50000"/>
                  </a:schemeClr>
                </a:solidFill>
              </a:rPr>
              <a:t>performance and </a:t>
            </a:r>
            <a:r>
              <a:rPr lang="en-US" dirty="0">
                <a:solidFill>
                  <a:schemeClr val="bg1">
                    <a:lumMod val="50000"/>
                  </a:schemeClr>
                </a:solidFill>
              </a:rPr>
              <a:t>to </a:t>
            </a:r>
            <a:r>
              <a:rPr lang="en-US" dirty="0" smtClean="0">
                <a:solidFill>
                  <a:schemeClr val="bg1">
                    <a:lumMod val="50000"/>
                  </a:schemeClr>
                </a:solidFill>
              </a:rPr>
              <a:t>commission instruments (experiments by friendly users);</a:t>
            </a:r>
          </a:p>
          <a:p>
            <a:pPr>
              <a:lnSpc>
                <a:spcPct val="90000"/>
              </a:lnSpc>
            </a:pPr>
            <a:r>
              <a:rPr lang="en-US" dirty="0" smtClean="0">
                <a:solidFill>
                  <a:schemeClr val="bg1">
                    <a:lumMod val="50000"/>
                  </a:schemeClr>
                </a:solidFill>
              </a:rPr>
              <a:t>Initial </a:t>
            </a:r>
            <a:r>
              <a:rPr lang="en-US" dirty="0">
                <a:solidFill>
                  <a:schemeClr val="bg1">
                    <a:lumMod val="50000"/>
                  </a:schemeClr>
                </a:solidFill>
              </a:rPr>
              <a:t>User Program Operations (2023 – 2025, 3 years) – Includes support necessary for reliable operations with public users and provides the basis for future cost sharing; and,</a:t>
            </a:r>
          </a:p>
          <a:p>
            <a:pPr lvl="0"/>
            <a:r>
              <a:rPr lang="en-US" dirty="0">
                <a:solidFill>
                  <a:schemeClr val="bg1">
                    <a:lumMod val="50000"/>
                  </a:schemeClr>
                </a:solidFill>
              </a:rPr>
              <a:t>User Program Operations (Beginning in 2026 </a:t>
            </a:r>
            <a:r>
              <a:rPr lang="en-US" dirty="0" smtClean="0">
                <a:solidFill>
                  <a:schemeClr val="bg1">
                    <a:lumMod val="50000"/>
                  </a:schemeClr>
                </a:solidFill>
              </a:rPr>
              <a:t>–  ) </a:t>
            </a:r>
            <a:r>
              <a:rPr lang="en-US" dirty="0">
                <a:solidFill>
                  <a:schemeClr val="bg1">
                    <a:lumMod val="50000"/>
                  </a:schemeClr>
                </a:solidFill>
              </a:rPr>
              <a:t>– Routine operations including the completion and </a:t>
            </a:r>
            <a:r>
              <a:rPr lang="en-US" dirty="0" smtClean="0">
                <a:solidFill>
                  <a:schemeClr val="bg1">
                    <a:lumMod val="50000"/>
                  </a:schemeClr>
                </a:solidFill>
              </a:rPr>
              <a:t>commissioning </a:t>
            </a:r>
            <a:r>
              <a:rPr lang="en-US" dirty="0">
                <a:solidFill>
                  <a:schemeClr val="bg1">
                    <a:lumMod val="50000"/>
                  </a:schemeClr>
                </a:solidFill>
              </a:rPr>
              <a:t>of the final 22 public </a:t>
            </a:r>
            <a:r>
              <a:rPr lang="en-US" dirty="0" smtClean="0">
                <a:solidFill>
                  <a:schemeClr val="bg1">
                    <a:lumMod val="50000"/>
                  </a:schemeClr>
                </a:solidFill>
              </a:rPr>
              <a:t>instruments.</a:t>
            </a:r>
            <a:endParaRPr lang="en-GB" dirty="0">
              <a:solidFill>
                <a:schemeClr val="bg1">
                  <a:lumMod val="50000"/>
                </a:schemeClr>
              </a:solidFill>
            </a:endParaRPr>
          </a:p>
        </p:txBody>
      </p:sp>
    </p:spTree>
    <p:extLst>
      <p:ext uri="{BB962C8B-B14F-4D97-AF65-F5344CB8AC3E}">
        <p14:creationId xmlns:p14="http://schemas.microsoft.com/office/powerpoint/2010/main" val="194147175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Technical Baseline</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1437197125"/>
              </p:ext>
            </p:extLst>
          </p:nvPr>
        </p:nvGraphicFramePr>
        <p:xfrm>
          <a:off x="466512" y="1854200"/>
          <a:ext cx="8158662" cy="4902200"/>
        </p:xfrm>
        <a:graphic>
          <a:graphicData uri="http://schemas.openxmlformats.org/presentationml/2006/ole">
            <mc:AlternateContent xmlns:mc="http://schemas.openxmlformats.org/markup-compatibility/2006">
              <mc:Choice xmlns:v="urn:schemas-microsoft-com:vml" Requires="v">
                <p:oleObj spid="_x0000_s12334" name="Document" r:id="rId3" imgW="5918200" imgH="3556000" progId="Word.Document.12">
                  <p:embed/>
                </p:oleObj>
              </mc:Choice>
              <mc:Fallback>
                <p:oleObj name="Document" r:id="rId3" imgW="5918200" imgH="3556000" progId="Word.Document.12">
                  <p:embed/>
                  <p:pic>
                    <p:nvPicPr>
                      <p:cNvPr id="0" name=""/>
                      <p:cNvPicPr/>
                      <p:nvPr/>
                    </p:nvPicPr>
                    <p:blipFill>
                      <a:blip r:embed="rId4"/>
                      <a:stretch>
                        <a:fillRect/>
                      </a:stretch>
                    </p:blipFill>
                    <p:spPr>
                      <a:xfrm>
                        <a:off x="466512" y="1854200"/>
                        <a:ext cx="8158662" cy="4902200"/>
                      </a:xfrm>
                      <a:prstGeom prst="rect">
                        <a:avLst/>
                      </a:prstGeom>
                    </p:spPr>
                  </p:pic>
                </p:oleObj>
              </mc:Fallback>
            </mc:AlternateContent>
          </a:graphicData>
        </a:graphic>
      </p:graphicFrame>
    </p:spTree>
    <p:extLst>
      <p:ext uri="{BB962C8B-B14F-4D97-AF65-F5344CB8AC3E}">
        <p14:creationId xmlns:p14="http://schemas.microsoft.com/office/powerpoint/2010/main" val="346678748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757"/>
            <a:ext cx="8229600" cy="603264"/>
          </a:xfrm>
        </p:spPr>
        <p:txBody>
          <a:bodyPr lIns="85699" tIns="42850" rIns="85699" bIns="42850">
            <a:normAutofit fontScale="90000"/>
          </a:bodyPr>
          <a:lstStyle/>
          <a:p>
            <a:r>
              <a:rPr lang="en-US" sz="3400" dirty="0" smtClean="0"/>
              <a:t>Cost Baseline</a:t>
            </a:r>
            <a:endParaRPr lang="en-US" sz="3600" dirty="0"/>
          </a:p>
        </p:txBody>
      </p:sp>
      <p:sp>
        <p:nvSpPr>
          <p:cNvPr id="3" name="Content Placeholder 2"/>
          <p:cNvSpPr>
            <a:spLocks noGrp="1"/>
          </p:cNvSpPr>
          <p:nvPr>
            <p:ph idx="1"/>
          </p:nvPr>
        </p:nvSpPr>
        <p:spPr>
          <a:xfrm>
            <a:off x="5359400" y="1689100"/>
            <a:ext cx="3340100" cy="1562100"/>
          </a:xfrm>
        </p:spPr>
        <p:style>
          <a:lnRef idx="1">
            <a:schemeClr val="accent1"/>
          </a:lnRef>
          <a:fillRef idx="2">
            <a:schemeClr val="accent1"/>
          </a:fillRef>
          <a:effectRef idx="1">
            <a:schemeClr val="accent1"/>
          </a:effectRef>
          <a:fontRef idx="minor">
            <a:schemeClr val="dk1"/>
          </a:fontRef>
        </p:style>
        <p:txBody>
          <a:bodyPr lIns="85699" tIns="42850" rIns="85699" bIns="42850">
            <a:normAutofit/>
          </a:bodyPr>
          <a:lstStyle/>
          <a:p>
            <a:pPr marL="177800" indent="-177800">
              <a:lnSpc>
                <a:spcPct val="100000"/>
              </a:lnSpc>
              <a:spcBef>
                <a:spcPts val="0"/>
              </a:spcBef>
              <a:spcAft>
                <a:spcPts val="0"/>
              </a:spcAft>
              <a:buFont typeface="Arial"/>
              <a:buChar char="•"/>
            </a:pPr>
            <a:r>
              <a:rPr lang="en-US" sz="1800" dirty="0" smtClean="0">
                <a:solidFill>
                  <a:srgbClr val="000000"/>
                </a:solidFill>
              </a:rPr>
              <a:t>Construction cost is 1843 M€</a:t>
            </a:r>
          </a:p>
          <a:p>
            <a:pPr marL="177800" indent="-177800">
              <a:lnSpc>
                <a:spcPct val="100000"/>
              </a:lnSpc>
              <a:spcBef>
                <a:spcPts val="0"/>
              </a:spcBef>
              <a:spcAft>
                <a:spcPts val="0"/>
              </a:spcAft>
              <a:buFont typeface="Arial"/>
              <a:buChar char="•"/>
            </a:pPr>
            <a:r>
              <a:rPr lang="en-US" sz="1800" dirty="0">
                <a:solidFill>
                  <a:srgbClr val="000000"/>
                </a:solidFill>
              </a:rPr>
              <a:t>C</a:t>
            </a:r>
            <a:r>
              <a:rPr lang="en-US" sz="1800" dirty="0" smtClean="0">
                <a:solidFill>
                  <a:srgbClr val="000000"/>
                </a:solidFill>
              </a:rPr>
              <a:t>ontingency budget is 158,5 </a:t>
            </a:r>
            <a:r>
              <a:rPr lang="en-US" sz="1800" dirty="0">
                <a:solidFill>
                  <a:srgbClr val="000000"/>
                </a:solidFill>
              </a:rPr>
              <a:t>M</a:t>
            </a:r>
            <a:r>
              <a:rPr lang="en-US" sz="1800" dirty="0" smtClean="0">
                <a:solidFill>
                  <a:srgbClr val="000000"/>
                </a:solidFill>
              </a:rPr>
              <a:t>€</a:t>
            </a:r>
            <a:endParaRPr lang="en-US" sz="1600" dirty="0">
              <a:solidFill>
                <a:srgbClr val="000000"/>
              </a:solidFill>
            </a:endParaRPr>
          </a:p>
          <a:p>
            <a:pPr marL="177800" indent="-177800">
              <a:lnSpc>
                <a:spcPct val="100000"/>
              </a:lnSpc>
              <a:spcBef>
                <a:spcPts val="0"/>
              </a:spcBef>
              <a:spcAft>
                <a:spcPts val="0"/>
              </a:spcAft>
              <a:buFont typeface="Arial"/>
              <a:buChar char="•"/>
            </a:pPr>
            <a:r>
              <a:rPr lang="en-US" sz="1800" dirty="0" smtClean="0">
                <a:solidFill>
                  <a:srgbClr val="000000"/>
                </a:solidFill>
              </a:rPr>
              <a:t>January 2013 pricing</a:t>
            </a:r>
          </a:p>
          <a:p>
            <a:pPr marL="177800" indent="-177800">
              <a:lnSpc>
                <a:spcPct val="100000"/>
              </a:lnSpc>
              <a:spcBef>
                <a:spcPts val="0"/>
              </a:spcBef>
              <a:spcAft>
                <a:spcPts val="0"/>
              </a:spcAft>
              <a:buFont typeface="Arial"/>
              <a:buChar char="•"/>
            </a:pPr>
            <a:r>
              <a:rPr lang="en-US" sz="1800" dirty="0" smtClean="0">
                <a:solidFill>
                  <a:srgbClr val="000000"/>
                </a:solidFill>
              </a:rPr>
              <a:t>Initial operations in 2019</a:t>
            </a:r>
          </a:p>
          <a:p>
            <a:pPr marL="177800" indent="-177800">
              <a:lnSpc>
                <a:spcPct val="100000"/>
              </a:lnSpc>
              <a:spcBef>
                <a:spcPts val="0"/>
              </a:spcBef>
              <a:spcAft>
                <a:spcPts val="0"/>
              </a:spcAft>
              <a:buFont typeface="Arial"/>
              <a:buChar char="•"/>
            </a:pPr>
            <a:r>
              <a:rPr lang="en-US" sz="1800" dirty="0" smtClean="0">
                <a:solidFill>
                  <a:srgbClr val="000000"/>
                </a:solidFill>
              </a:rPr>
              <a:t>Construction complete in 2025</a:t>
            </a:r>
          </a:p>
          <a:p>
            <a:pPr marL="177800" indent="-177800">
              <a:lnSpc>
                <a:spcPct val="100000"/>
              </a:lnSpc>
              <a:spcBef>
                <a:spcPts val="0"/>
              </a:spcBef>
              <a:spcAft>
                <a:spcPts val="0"/>
              </a:spcAft>
              <a:buFont typeface="Arial"/>
              <a:buChar char="•"/>
            </a:pPr>
            <a:endParaRPr lang="en-US" sz="1800" dirty="0" smtClean="0">
              <a:solidFill>
                <a:srgbClr val="000000"/>
              </a:solidFill>
            </a:endParaRPr>
          </a:p>
        </p:txBody>
      </p:sp>
      <p:sp>
        <p:nvSpPr>
          <p:cNvPr id="4" name="Slide Number Placeholder 3"/>
          <p:cNvSpPr>
            <a:spLocks noGrp="1"/>
          </p:cNvSpPr>
          <p:nvPr>
            <p:ph type="sldNum" sz="quarter" idx="12"/>
          </p:nvPr>
        </p:nvSpPr>
        <p:spPr/>
        <p:txBody>
          <a:bodyPr/>
          <a:lstStyle/>
          <a:p>
            <a:fld id="{038C62C7-F79B-CD4A-A5DF-5683BBEC4A65}" type="slidenum">
              <a:rPr lang="sv-SE" smtClean="0"/>
              <a:t>14</a:t>
            </a:fld>
            <a:endParaRPr lang="sv-SE"/>
          </a:p>
        </p:txBody>
      </p:sp>
      <p:graphicFrame>
        <p:nvGraphicFramePr>
          <p:cNvPr id="7" name="Object 6"/>
          <p:cNvGraphicFramePr>
            <a:graphicFrameLocks noChangeAspect="1"/>
          </p:cNvGraphicFramePr>
          <p:nvPr>
            <p:extLst>
              <p:ext uri="{D42A27DB-BD31-4B8C-83A1-F6EECF244321}">
                <p14:modId xmlns:p14="http://schemas.microsoft.com/office/powerpoint/2010/main" val="438407275"/>
              </p:ext>
            </p:extLst>
          </p:nvPr>
        </p:nvGraphicFramePr>
        <p:xfrm>
          <a:off x="457200" y="1689100"/>
          <a:ext cx="4501774" cy="4996231"/>
        </p:xfrm>
        <a:graphic>
          <a:graphicData uri="http://schemas.openxmlformats.org/presentationml/2006/ole">
            <mc:AlternateContent xmlns:mc="http://schemas.openxmlformats.org/markup-compatibility/2006">
              <mc:Choice xmlns:v="urn:schemas-microsoft-com:vml" Requires="v">
                <p:oleObj spid="_x0000_s10291" name="Worksheet" r:id="rId3" imgW="3873500" imgH="5118100" progId="Excel.Sheet.12">
                  <p:embed/>
                </p:oleObj>
              </mc:Choice>
              <mc:Fallback>
                <p:oleObj name="Worksheet" r:id="rId3" imgW="3873500" imgH="5118100" progId="Excel.Sheet.12">
                  <p:embed/>
                  <p:pic>
                    <p:nvPicPr>
                      <p:cNvPr id="0" name=""/>
                      <p:cNvPicPr/>
                      <p:nvPr/>
                    </p:nvPicPr>
                    <p:blipFill>
                      <a:blip r:embed="rId4"/>
                      <a:stretch>
                        <a:fillRect/>
                      </a:stretch>
                    </p:blipFill>
                    <p:spPr>
                      <a:xfrm>
                        <a:off x="457200" y="1689100"/>
                        <a:ext cx="4501774" cy="4996231"/>
                      </a:xfrm>
                      <a:prstGeom prst="rect">
                        <a:avLst/>
                      </a:prstGeom>
                    </p:spPr>
                  </p:pic>
                </p:oleObj>
              </mc:Fallback>
            </mc:AlternateContent>
          </a:graphicData>
        </a:graphic>
      </p:graphicFrame>
    </p:spTree>
    <p:extLst>
      <p:ext uri="{BB962C8B-B14F-4D97-AF65-F5344CB8AC3E}">
        <p14:creationId xmlns:p14="http://schemas.microsoft.com/office/powerpoint/2010/main" val="146534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a:off x="1163303" y="1694112"/>
            <a:ext cx="24321" cy="4317986"/>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002270" y="4451626"/>
            <a:ext cx="4148" cy="1620268"/>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449757"/>
            <a:ext cx="8229600" cy="603264"/>
          </a:xfrm>
        </p:spPr>
        <p:txBody>
          <a:bodyPr lIns="85699" tIns="42850" rIns="85699" bIns="42850">
            <a:normAutofit fontScale="90000"/>
          </a:bodyPr>
          <a:lstStyle/>
          <a:p>
            <a:r>
              <a:rPr lang="en-US" sz="3400" dirty="0"/>
              <a:t>Critical Path</a:t>
            </a:r>
            <a:endParaRPr lang="en-US" sz="3600" dirty="0"/>
          </a:p>
        </p:txBody>
      </p:sp>
      <p:sp>
        <p:nvSpPr>
          <p:cNvPr id="4" name="Slide Number Placeholder 3"/>
          <p:cNvSpPr>
            <a:spLocks noGrp="1"/>
          </p:cNvSpPr>
          <p:nvPr>
            <p:ph type="sldNum" sz="quarter" idx="12"/>
          </p:nvPr>
        </p:nvSpPr>
        <p:spPr/>
        <p:txBody>
          <a:bodyPr/>
          <a:lstStyle/>
          <a:p>
            <a:fld id="{038C62C7-F79B-CD4A-A5DF-5683BBEC4A65}" type="slidenum">
              <a:rPr lang="sv-SE" smtClean="0"/>
              <a:t>15</a:t>
            </a:fld>
            <a:endParaRPr lang="sv-SE"/>
          </a:p>
        </p:txBody>
      </p:sp>
      <p:sp>
        <p:nvSpPr>
          <p:cNvPr id="8" name="Rectangle 7"/>
          <p:cNvSpPr/>
          <p:nvPr/>
        </p:nvSpPr>
        <p:spPr>
          <a:xfrm>
            <a:off x="1166843" y="1868442"/>
            <a:ext cx="3442216" cy="86409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solidFill>
                  <a:srgbClr val="002060"/>
                </a:solidFill>
              </a:rPr>
              <a:t>Accelerator Buildings</a:t>
            </a:r>
          </a:p>
        </p:txBody>
      </p:sp>
      <p:sp>
        <p:nvSpPr>
          <p:cNvPr id="9" name="4-Point Star 8"/>
          <p:cNvSpPr/>
          <p:nvPr/>
        </p:nvSpPr>
        <p:spPr>
          <a:xfrm>
            <a:off x="996553" y="5991502"/>
            <a:ext cx="396044" cy="43204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 name="4-Point Star 9"/>
          <p:cNvSpPr/>
          <p:nvPr/>
        </p:nvSpPr>
        <p:spPr>
          <a:xfrm>
            <a:off x="3215064" y="5919494"/>
            <a:ext cx="396044" cy="43204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4-Point Star 10"/>
          <p:cNvSpPr/>
          <p:nvPr/>
        </p:nvSpPr>
        <p:spPr>
          <a:xfrm>
            <a:off x="4788024" y="5919494"/>
            <a:ext cx="396044" cy="43204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TextBox 11"/>
          <p:cNvSpPr txBox="1"/>
          <p:nvPr/>
        </p:nvSpPr>
        <p:spPr>
          <a:xfrm>
            <a:off x="687757" y="6434583"/>
            <a:ext cx="1101584" cy="276999"/>
          </a:xfrm>
          <a:prstGeom prst="rect">
            <a:avLst/>
          </a:prstGeom>
          <a:noFill/>
        </p:spPr>
        <p:txBody>
          <a:bodyPr wrap="none" rtlCol="0">
            <a:spAutoFit/>
          </a:bodyPr>
          <a:lstStyle/>
          <a:p>
            <a:r>
              <a:rPr lang="sv-SE" sz="1200" b="1" i="1" dirty="0" smtClean="0"/>
              <a:t>Ground break </a:t>
            </a:r>
            <a:endParaRPr lang="en-US" sz="1200" b="1" i="1" dirty="0"/>
          </a:p>
        </p:txBody>
      </p:sp>
      <p:sp>
        <p:nvSpPr>
          <p:cNvPr id="13" name="TextBox 12"/>
          <p:cNvSpPr txBox="1"/>
          <p:nvPr/>
        </p:nvSpPr>
        <p:spPr>
          <a:xfrm>
            <a:off x="2699792" y="6351542"/>
            <a:ext cx="1317412" cy="461665"/>
          </a:xfrm>
          <a:prstGeom prst="rect">
            <a:avLst/>
          </a:prstGeom>
          <a:noFill/>
        </p:spPr>
        <p:txBody>
          <a:bodyPr wrap="none" rtlCol="0">
            <a:spAutoFit/>
          </a:bodyPr>
          <a:lstStyle/>
          <a:p>
            <a:r>
              <a:rPr lang="sv-SE" sz="1200" b="1" i="1" dirty="0" smtClean="0"/>
              <a:t>First installations </a:t>
            </a:r>
            <a:br>
              <a:rPr lang="sv-SE" sz="1200" b="1" i="1" dirty="0" smtClean="0"/>
            </a:br>
            <a:r>
              <a:rPr lang="sv-SE" sz="1200" b="1" i="1" dirty="0" smtClean="0"/>
              <a:t>on-site (ACCSYS)</a:t>
            </a:r>
            <a:endParaRPr lang="en-US" sz="1200" b="1" i="1" dirty="0"/>
          </a:p>
        </p:txBody>
      </p:sp>
      <p:sp>
        <p:nvSpPr>
          <p:cNvPr id="14" name="TextBox 13"/>
          <p:cNvSpPr txBox="1"/>
          <p:nvPr/>
        </p:nvSpPr>
        <p:spPr>
          <a:xfrm>
            <a:off x="4572000" y="6393933"/>
            <a:ext cx="1497846" cy="461665"/>
          </a:xfrm>
          <a:prstGeom prst="rect">
            <a:avLst/>
          </a:prstGeom>
          <a:noFill/>
        </p:spPr>
        <p:txBody>
          <a:bodyPr wrap="none" rtlCol="0">
            <a:spAutoFit/>
          </a:bodyPr>
          <a:lstStyle/>
          <a:p>
            <a:r>
              <a:rPr lang="sv-SE" sz="1200" b="1" i="1" dirty="0" smtClean="0"/>
              <a:t>First Beam </a:t>
            </a:r>
            <a:br>
              <a:rPr lang="sv-SE" sz="1200" b="1" i="1" dirty="0" smtClean="0"/>
            </a:br>
            <a:r>
              <a:rPr lang="sv-SE" sz="1200" b="1" i="1" dirty="0" smtClean="0"/>
              <a:t>on Target (570 MeV)</a:t>
            </a:r>
            <a:endParaRPr lang="en-US" sz="1200" b="1" i="1" dirty="0"/>
          </a:p>
        </p:txBody>
      </p:sp>
      <p:sp>
        <p:nvSpPr>
          <p:cNvPr id="15" name="TextBox 14"/>
          <p:cNvSpPr txBox="1"/>
          <p:nvPr/>
        </p:nvSpPr>
        <p:spPr>
          <a:xfrm>
            <a:off x="6372200" y="6393933"/>
            <a:ext cx="1512168" cy="461665"/>
          </a:xfrm>
          <a:prstGeom prst="rect">
            <a:avLst/>
          </a:prstGeom>
          <a:noFill/>
        </p:spPr>
        <p:txBody>
          <a:bodyPr wrap="square" rtlCol="0">
            <a:spAutoFit/>
          </a:bodyPr>
          <a:lstStyle/>
          <a:p>
            <a:r>
              <a:rPr lang="sv-SE" sz="1200" b="1" i="1" dirty="0" smtClean="0"/>
              <a:t>Machine installed </a:t>
            </a:r>
          </a:p>
          <a:p>
            <a:r>
              <a:rPr lang="sv-SE" sz="1200" b="1" i="1" dirty="0" smtClean="0"/>
              <a:t>for 2.0 GeV</a:t>
            </a:r>
            <a:endParaRPr lang="en-US" sz="1200" b="1" i="1" dirty="0"/>
          </a:p>
        </p:txBody>
      </p:sp>
      <p:sp>
        <p:nvSpPr>
          <p:cNvPr id="16" name="4-Point Star 15"/>
          <p:cNvSpPr/>
          <p:nvPr/>
        </p:nvSpPr>
        <p:spPr>
          <a:xfrm>
            <a:off x="6804248" y="5919494"/>
            <a:ext cx="396044" cy="43204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 name="Rectangle 16"/>
          <p:cNvSpPr/>
          <p:nvPr/>
        </p:nvSpPr>
        <p:spPr>
          <a:xfrm>
            <a:off x="59014" y="1515326"/>
            <a:ext cx="1128751" cy="432048"/>
          </a:xfrm>
          <a:prstGeom prst="rect">
            <a:avLst/>
          </a:prstGeom>
          <a:solidFill>
            <a:srgbClr val="D2D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solidFill>
                  <a:srgbClr val="002060"/>
                </a:solidFill>
              </a:rPr>
              <a:t>Licencing</a:t>
            </a:r>
            <a:endParaRPr lang="en-US" sz="1400" dirty="0">
              <a:solidFill>
                <a:srgbClr val="002060"/>
              </a:solidFill>
            </a:endParaRPr>
          </a:p>
        </p:txBody>
      </p:sp>
      <p:cxnSp>
        <p:nvCxnSpPr>
          <p:cNvPr id="19" name="Straight Connector 18"/>
          <p:cNvCxnSpPr/>
          <p:nvPr/>
        </p:nvCxnSpPr>
        <p:spPr>
          <a:xfrm>
            <a:off x="3391802" y="3347802"/>
            <a:ext cx="32617" cy="2672680"/>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9015" y="1903074"/>
            <a:ext cx="1127806"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59014" y="1493088"/>
            <a:ext cx="1" cy="440432"/>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164247" y="1923037"/>
            <a:ext cx="2596" cy="77969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7906989" y="1796398"/>
            <a:ext cx="1116124" cy="432048"/>
          </a:xfrm>
          <a:prstGeom prst="rect">
            <a:avLst/>
          </a:prstGeom>
          <a:solidFill>
            <a:srgbClr val="D2DF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i="1" dirty="0" smtClean="0">
                <a:solidFill>
                  <a:srgbClr val="002060"/>
                </a:solidFill>
              </a:rPr>
              <a:t>Licensing</a:t>
            </a:r>
            <a:endParaRPr lang="en-US" sz="1400" b="1" i="1" dirty="0">
              <a:solidFill>
                <a:srgbClr val="002060"/>
              </a:solidFill>
            </a:endParaRPr>
          </a:p>
        </p:txBody>
      </p:sp>
      <p:sp>
        <p:nvSpPr>
          <p:cNvPr id="24" name="Rectangle 23"/>
          <p:cNvSpPr/>
          <p:nvPr/>
        </p:nvSpPr>
        <p:spPr>
          <a:xfrm>
            <a:off x="7906989" y="2228446"/>
            <a:ext cx="1116124" cy="432048"/>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i="1" dirty="0" smtClean="0">
                <a:solidFill>
                  <a:srgbClr val="002060"/>
                </a:solidFill>
              </a:rPr>
              <a:t>ConvF</a:t>
            </a:r>
            <a:endParaRPr lang="en-US" sz="1400" b="1" i="1" dirty="0">
              <a:solidFill>
                <a:srgbClr val="002060"/>
              </a:solidFill>
            </a:endParaRPr>
          </a:p>
        </p:txBody>
      </p:sp>
      <p:sp>
        <p:nvSpPr>
          <p:cNvPr id="25" name="Rectangle 24"/>
          <p:cNvSpPr/>
          <p:nvPr/>
        </p:nvSpPr>
        <p:spPr>
          <a:xfrm>
            <a:off x="7906989" y="2660494"/>
            <a:ext cx="1116124" cy="432048"/>
          </a:xfrm>
          <a:prstGeom prst="rect">
            <a:avLst/>
          </a:prstGeom>
          <a:solidFill>
            <a:srgbClr val="92D05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i="1" dirty="0" smtClean="0">
                <a:solidFill>
                  <a:srgbClr val="002060"/>
                </a:solidFill>
              </a:rPr>
              <a:t>AccSys</a:t>
            </a:r>
            <a:endParaRPr lang="en-US" sz="1400" b="1" i="1" dirty="0">
              <a:solidFill>
                <a:srgbClr val="002060"/>
              </a:solidFill>
            </a:endParaRPr>
          </a:p>
        </p:txBody>
      </p:sp>
      <p:cxnSp>
        <p:nvCxnSpPr>
          <p:cNvPr id="29" name="Straight Connector 28"/>
          <p:cNvCxnSpPr/>
          <p:nvPr/>
        </p:nvCxnSpPr>
        <p:spPr>
          <a:xfrm flipH="1">
            <a:off x="1139938" y="2703475"/>
            <a:ext cx="2234214"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3374152" y="2703475"/>
            <a:ext cx="0" cy="938277"/>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3374152" y="3632729"/>
            <a:ext cx="15858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7884368" y="6393933"/>
            <a:ext cx="1385684" cy="461665"/>
          </a:xfrm>
          <a:prstGeom prst="rect">
            <a:avLst/>
          </a:prstGeom>
          <a:solidFill>
            <a:srgbClr val="FFFFFF"/>
          </a:solidFill>
        </p:spPr>
        <p:txBody>
          <a:bodyPr wrap="square" rtlCol="0">
            <a:spAutoFit/>
          </a:bodyPr>
          <a:lstStyle/>
          <a:p>
            <a:r>
              <a:rPr lang="sv-SE" sz="1200" b="1" i="1" dirty="0" smtClean="0"/>
              <a:t>Last of Instr Const</a:t>
            </a:r>
          </a:p>
          <a:p>
            <a:r>
              <a:rPr lang="sv-SE" sz="1200" b="1" i="1" dirty="0" smtClean="0"/>
              <a:t>Instr HO to Op</a:t>
            </a:r>
            <a:endParaRPr lang="en-US" sz="1200" b="1" i="1" dirty="0"/>
          </a:p>
        </p:txBody>
      </p:sp>
      <p:sp>
        <p:nvSpPr>
          <p:cNvPr id="33" name="4-Point Star 32"/>
          <p:cNvSpPr/>
          <p:nvPr/>
        </p:nvSpPr>
        <p:spPr>
          <a:xfrm>
            <a:off x="8344124" y="5919494"/>
            <a:ext cx="396044" cy="432048"/>
          </a:xfrm>
          <a:prstGeom prst="star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cxnSp>
        <p:nvCxnSpPr>
          <p:cNvPr id="34" name="Straight Connector 33"/>
          <p:cNvCxnSpPr/>
          <p:nvPr/>
        </p:nvCxnSpPr>
        <p:spPr>
          <a:xfrm>
            <a:off x="8518302" y="5703285"/>
            <a:ext cx="16309" cy="452829"/>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934189" y="3645058"/>
            <a:ext cx="9534" cy="105767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4932042" y="4704554"/>
            <a:ext cx="207022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000422" y="4704554"/>
            <a:ext cx="10752" cy="101951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6999491" y="5741385"/>
            <a:ext cx="1532949"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7906989" y="3084813"/>
            <a:ext cx="1116124" cy="432048"/>
          </a:xfrm>
          <a:prstGeom prst="rect">
            <a:avLst/>
          </a:prstGeom>
          <a:solidFill>
            <a:schemeClr val="accent3">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b="1" i="1" dirty="0" smtClean="0">
                <a:solidFill>
                  <a:srgbClr val="002060"/>
                </a:solidFill>
              </a:rPr>
              <a:t>NSS</a:t>
            </a:r>
          </a:p>
        </p:txBody>
      </p:sp>
      <p:cxnSp>
        <p:nvCxnSpPr>
          <p:cNvPr id="41" name="Straight Connector 40"/>
          <p:cNvCxnSpPr/>
          <p:nvPr/>
        </p:nvCxnSpPr>
        <p:spPr>
          <a:xfrm>
            <a:off x="4962089" y="4616238"/>
            <a:ext cx="23957" cy="1467868"/>
          </a:xfrm>
          <a:prstGeom prst="line">
            <a:avLst/>
          </a:prstGeom>
          <a:ln>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2483768" y="2732538"/>
            <a:ext cx="2476263" cy="864000"/>
          </a:xfrm>
          <a:prstGeom prst="rect">
            <a:avLst/>
          </a:prstGeom>
          <a:solidFill>
            <a:srgbClr val="92D05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solidFill>
                  <a:srgbClr val="002060"/>
                </a:solidFill>
              </a:rPr>
              <a:t>Spoke &amp; Medium Beta CM</a:t>
            </a:r>
          </a:p>
          <a:p>
            <a:pPr algn="ctr"/>
            <a:r>
              <a:rPr lang="sv-SE" sz="1400" dirty="0" smtClean="0">
                <a:solidFill>
                  <a:srgbClr val="002060"/>
                </a:solidFill>
              </a:rPr>
              <a:t>(Prod&amp;Inst&amp;Comm)</a:t>
            </a:r>
            <a:endParaRPr lang="en-US" sz="1400" dirty="0">
              <a:solidFill>
                <a:srgbClr val="002060"/>
              </a:solidFill>
            </a:endParaRPr>
          </a:p>
        </p:txBody>
      </p:sp>
      <p:sp>
        <p:nvSpPr>
          <p:cNvPr id="27" name="Rectangle 26"/>
          <p:cNvSpPr/>
          <p:nvPr/>
        </p:nvSpPr>
        <p:spPr>
          <a:xfrm>
            <a:off x="3660641" y="3815154"/>
            <a:ext cx="3355740" cy="864000"/>
          </a:xfrm>
          <a:prstGeom prst="rect">
            <a:avLst/>
          </a:prstGeom>
          <a:solidFill>
            <a:srgbClr val="92D05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solidFill>
                  <a:srgbClr val="002060"/>
                </a:solidFill>
              </a:rPr>
              <a:t>         High Beta CM</a:t>
            </a:r>
          </a:p>
          <a:p>
            <a:pPr algn="ctr"/>
            <a:r>
              <a:rPr lang="sv-SE" sz="1400" dirty="0" smtClean="0">
                <a:solidFill>
                  <a:srgbClr val="002060"/>
                </a:solidFill>
              </a:rPr>
              <a:t>                (Prod&amp;Inst&amp;Comm)</a:t>
            </a:r>
            <a:endParaRPr lang="en-US" sz="1400" dirty="0">
              <a:solidFill>
                <a:srgbClr val="002060"/>
              </a:solidFill>
            </a:endParaRPr>
          </a:p>
        </p:txBody>
      </p:sp>
      <p:sp>
        <p:nvSpPr>
          <p:cNvPr id="28" name="Rectangle 27"/>
          <p:cNvSpPr/>
          <p:nvPr/>
        </p:nvSpPr>
        <p:spPr>
          <a:xfrm>
            <a:off x="1789341" y="4853620"/>
            <a:ext cx="6744311" cy="864096"/>
          </a:xfrm>
          <a:prstGeom prst="rect">
            <a:avLst/>
          </a:prstGeom>
          <a:solidFill>
            <a:schemeClr val="accent3">
              <a:lumMod val="7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v-SE" sz="1400" dirty="0" smtClean="0">
                <a:solidFill>
                  <a:srgbClr val="002060"/>
                </a:solidFill>
              </a:rPr>
              <a:t>Instrument   Construction</a:t>
            </a:r>
          </a:p>
        </p:txBody>
      </p:sp>
    </p:spTree>
    <p:extLst>
      <p:ext uri="{BB962C8B-B14F-4D97-AF65-F5344CB8AC3E}">
        <p14:creationId xmlns:p14="http://schemas.microsoft.com/office/powerpoint/2010/main" val="338654227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9757"/>
            <a:ext cx="8229600" cy="603264"/>
          </a:xfrm>
        </p:spPr>
        <p:txBody>
          <a:bodyPr lIns="85699" tIns="42850" rIns="85699" bIns="42850">
            <a:normAutofit fontScale="90000"/>
          </a:bodyPr>
          <a:lstStyle/>
          <a:p>
            <a:r>
              <a:rPr lang="en-US" sz="3400" dirty="0"/>
              <a:t>Cash vs. In-kind</a:t>
            </a:r>
            <a:endParaRPr lang="en-US" sz="3600" dirty="0"/>
          </a:p>
        </p:txBody>
      </p:sp>
      <p:sp>
        <p:nvSpPr>
          <p:cNvPr id="4" name="Slide Number Placeholder 3"/>
          <p:cNvSpPr>
            <a:spLocks noGrp="1"/>
          </p:cNvSpPr>
          <p:nvPr>
            <p:ph type="sldNum" sz="quarter" idx="12"/>
          </p:nvPr>
        </p:nvSpPr>
        <p:spPr/>
        <p:txBody>
          <a:bodyPr/>
          <a:lstStyle/>
          <a:p>
            <a:fld id="{038C62C7-F79B-CD4A-A5DF-5683BBEC4A65}" type="slidenum">
              <a:rPr lang="sv-SE" smtClean="0"/>
              <a:t>16</a:t>
            </a:fld>
            <a:endParaRPr lang="sv-SE"/>
          </a:p>
        </p:txBody>
      </p:sp>
      <p:graphicFrame>
        <p:nvGraphicFramePr>
          <p:cNvPr id="10" name="Object 9"/>
          <p:cNvGraphicFramePr>
            <a:graphicFrameLocks noChangeAspect="1"/>
          </p:cNvGraphicFramePr>
          <p:nvPr>
            <p:extLst>
              <p:ext uri="{D42A27DB-BD31-4B8C-83A1-F6EECF244321}">
                <p14:modId xmlns:p14="http://schemas.microsoft.com/office/powerpoint/2010/main" val="749949377"/>
              </p:ext>
            </p:extLst>
          </p:nvPr>
        </p:nvGraphicFramePr>
        <p:xfrm>
          <a:off x="148168" y="5571527"/>
          <a:ext cx="8445499" cy="1225097"/>
        </p:xfrm>
        <a:graphic>
          <a:graphicData uri="http://schemas.openxmlformats.org/presentationml/2006/ole">
            <mc:AlternateContent xmlns:mc="http://schemas.openxmlformats.org/markup-compatibility/2006">
              <mc:Choice xmlns:v="urn:schemas-microsoft-com:vml" Requires="v">
                <p:oleObj spid="_x0000_s9273" name="Worksheet" r:id="rId3" imgW="9042400" imgH="1409700" progId="Excel.Sheet.12">
                  <p:embed/>
                </p:oleObj>
              </mc:Choice>
              <mc:Fallback>
                <p:oleObj name="Worksheet" r:id="rId3" imgW="9042400" imgH="1409700" progId="Excel.Sheet.12">
                  <p:embed/>
                  <p:pic>
                    <p:nvPicPr>
                      <p:cNvPr id="0" name=""/>
                      <p:cNvPicPr/>
                      <p:nvPr/>
                    </p:nvPicPr>
                    <p:blipFill>
                      <a:blip r:embed="rId4"/>
                      <a:stretch>
                        <a:fillRect/>
                      </a:stretch>
                    </p:blipFill>
                    <p:spPr>
                      <a:xfrm>
                        <a:off x="148168" y="5571527"/>
                        <a:ext cx="8445499" cy="1225097"/>
                      </a:xfrm>
                      <a:prstGeom prst="rect">
                        <a:avLst/>
                      </a:prstGeom>
                    </p:spPr>
                  </p:pic>
                </p:oleObj>
              </mc:Fallback>
            </mc:AlternateContent>
          </a:graphicData>
        </a:graphic>
      </p:graphicFrame>
      <p:graphicFrame>
        <p:nvGraphicFramePr>
          <p:cNvPr id="7" name="Chart 6"/>
          <p:cNvGraphicFramePr>
            <a:graphicFrameLocks/>
          </p:cNvGraphicFramePr>
          <p:nvPr>
            <p:extLst>
              <p:ext uri="{D42A27DB-BD31-4B8C-83A1-F6EECF244321}">
                <p14:modId xmlns:p14="http://schemas.microsoft.com/office/powerpoint/2010/main" val="2087498150"/>
              </p:ext>
            </p:extLst>
          </p:nvPr>
        </p:nvGraphicFramePr>
        <p:xfrm>
          <a:off x="952500" y="1473200"/>
          <a:ext cx="7213600" cy="42545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882735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derrubrik 8"/>
          <p:cNvSpPr>
            <a:spLocks noGrp="1"/>
          </p:cNvSpPr>
          <p:nvPr>
            <p:ph type="subTitle" idx="1"/>
          </p:nvPr>
        </p:nvSpPr>
        <p:spPr>
          <a:xfrm>
            <a:off x="571616" y="1728134"/>
            <a:ext cx="8204083" cy="4761809"/>
          </a:xfrm>
        </p:spPr>
        <p:txBody>
          <a:bodyPr/>
          <a:lstStyle/>
          <a:p>
            <a:pPr marL="355600" indent="-319088">
              <a:spcBef>
                <a:spcPts val="300"/>
              </a:spcBef>
              <a:spcAft>
                <a:spcPts val="1500"/>
              </a:spcAft>
            </a:pPr>
            <a:r>
              <a:rPr lang="en-GB" sz="2000" dirty="0" smtClean="0">
                <a:solidFill>
                  <a:schemeClr val="bg1">
                    <a:lumMod val="50000"/>
                  </a:schemeClr>
                </a:solidFill>
              </a:rPr>
              <a:t>Annual funding requirements derived from the project schedules </a:t>
            </a:r>
            <a:br>
              <a:rPr lang="en-GB" sz="2000" dirty="0" smtClean="0">
                <a:solidFill>
                  <a:schemeClr val="bg1">
                    <a:lumMod val="50000"/>
                  </a:schemeClr>
                </a:solidFill>
              </a:rPr>
            </a:br>
            <a:r>
              <a:rPr lang="en-GB" sz="2000" dirty="0" smtClean="0">
                <a:solidFill>
                  <a:schemeClr val="bg1">
                    <a:lumMod val="50000"/>
                  </a:schemeClr>
                </a:solidFill>
              </a:rPr>
              <a:t>– Technically limited schedule with limited float</a:t>
            </a:r>
          </a:p>
          <a:p>
            <a:pPr marL="355600" indent="-319088">
              <a:spcBef>
                <a:spcPts val="300"/>
              </a:spcBef>
              <a:spcAft>
                <a:spcPts val="1500"/>
              </a:spcAft>
            </a:pPr>
            <a:r>
              <a:rPr lang="en-GB" sz="2000" dirty="0" smtClean="0">
                <a:solidFill>
                  <a:schemeClr val="bg1">
                    <a:lumMod val="50000"/>
                  </a:schemeClr>
                </a:solidFill>
              </a:rPr>
              <a:t>Hosts providing funding in 2013</a:t>
            </a:r>
          </a:p>
          <a:p>
            <a:pPr marL="355600" indent="-319088">
              <a:spcBef>
                <a:spcPts val="300"/>
              </a:spcBef>
              <a:spcAft>
                <a:spcPts val="1500"/>
              </a:spcAft>
            </a:pPr>
            <a:r>
              <a:rPr lang="en-GB" sz="2000" dirty="0" smtClean="0">
                <a:solidFill>
                  <a:schemeClr val="bg1">
                    <a:lumMod val="50000"/>
                  </a:schemeClr>
                </a:solidFill>
              </a:rPr>
              <a:t>Hosts will provide funding for 2014, assuming funding agreements with members </a:t>
            </a:r>
            <a:r>
              <a:rPr lang="en-GB" sz="2000" dirty="0">
                <a:solidFill>
                  <a:schemeClr val="bg1">
                    <a:lumMod val="50000"/>
                  </a:schemeClr>
                </a:solidFill>
              </a:rPr>
              <a:t>are </a:t>
            </a:r>
            <a:r>
              <a:rPr lang="en-GB" sz="2000" dirty="0" smtClean="0">
                <a:solidFill>
                  <a:schemeClr val="bg1">
                    <a:lumMod val="50000"/>
                  </a:schemeClr>
                </a:solidFill>
              </a:rPr>
              <a:t>formalized</a:t>
            </a:r>
            <a:r>
              <a:rPr lang="en-GB" sz="2000" dirty="0">
                <a:solidFill>
                  <a:schemeClr val="bg1">
                    <a:lumMod val="50000"/>
                  </a:schemeClr>
                </a:solidFill>
              </a:rPr>
              <a:t/>
            </a:r>
            <a:br>
              <a:rPr lang="en-GB" sz="2000" dirty="0">
                <a:solidFill>
                  <a:schemeClr val="bg1">
                    <a:lumMod val="50000"/>
                  </a:schemeClr>
                </a:solidFill>
              </a:rPr>
            </a:br>
            <a:r>
              <a:rPr lang="en-GB" sz="2000" dirty="0">
                <a:solidFill>
                  <a:schemeClr val="bg1">
                    <a:lumMod val="50000"/>
                  </a:schemeClr>
                </a:solidFill>
              </a:rPr>
              <a:t>– </a:t>
            </a:r>
            <a:r>
              <a:rPr lang="en-GB" sz="2000" dirty="0" smtClean="0">
                <a:solidFill>
                  <a:schemeClr val="bg1">
                    <a:lumMod val="50000"/>
                  </a:schemeClr>
                </a:solidFill>
              </a:rPr>
              <a:t>Initial in-kind deliverables planned in 2014 with large increase in 2015</a:t>
            </a:r>
            <a:endParaRPr lang="en-GB" sz="2000" dirty="0">
              <a:solidFill>
                <a:schemeClr val="bg1">
                  <a:lumMod val="50000"/>
                </a:schemeClr>
              </a:solidFill>
            </a:endParaRPr>
          </a:p>
          <a:p>
            <a:pPr marL="355600" indent="-319088">
              <a:spcBef>
                <a:spcPts val="300"/>
              </a:spcBef>
              <a:spcAft>
                <a:spcPts val="1500"/>
              </a:spcAft>
            </a:pPr>
            <a:r>
              <a:rPr lang="en-GB" sz="2000" dirty="0" smtClean="0">
                <a:solidFill>
                  <a:schemeClr val="bg1">
                    <a:lumMod val="50000"/>
                  </a:schemeClr>
                </a:solidFill>
              </a:rPr>
              <a:t>Two major issues to be resolved:  securing 100% funding and cash flow </a:t>
            </a:r>
            <a:r>
              <a:rPr lang="en-GB" sz="2000" dirty="0">
                <a:solidFill>
                  <a:schemeClr val="bg1">
                    <a:lumMod val="50000"/>
                  </a:schemeClr>
                </a:solidFill>
              </a:rPr>
              <a:t/>
            </a:r>
            <a:br>
              <a:rPr lang="en-GB" sz="2000" dirty="0">
                <a:solidFill>
                  <a:schemeClr val="bg1">
                    <a:lumMod val="50000"/>
                  </a:schemeClr>
                </a:solidFill>
              </a:rPr>
            </a:br>
            <a:r>
              <a:rPr lang="en-GB" sz="2000" dirty="0">
                <a:solidFill>
                  <a:schemeClr val="bg1">
                    <a:lumMod val="50000"/>
                  </a:schemeClr>
                </a:solidFill>
              </a:rPr>
              <a:t>– </a:t>
            </a:r>
            <a:r>
              <a:rPr lang="en-GB" sz="2000" dirty="0" smtClean="0">
                <a:solidFill>
                  <a:schemeClr val="bg1">
                    <a:lumMod val="50000"/>
                  </a:schemeClr>
                </a:solidFill>
              </a:rPr>
              <a:t>Expect financial commitment at the 80-85% level in 2014</a:t>
            </a:r>
            <a:r>
              <a:rPr lang="en-GB" sz="2000" dirty="0">
                <a:solidFill>
                  <a:schemeClr val="bg1">
                    <a:lumMod val="50000"/>
                  </a:schemeClr>
                </a:solidFill>
              </a:rPr>
              <a:t/>
            </a:r>
            <a:br>
              <a:rPr lang="en-GB" sz="2000" dirty="0">
                <a:solidFill>
                  <a:schemeClr val="bg1">
                    <a:lumMod val="50000"/>
                  </a:schemeClr>
                </a:solidFill>
              </a:rPr>
            </a:br>
            <a:r>
              <a:rPr lang="en-GB" sz="2000" dirty="0">
                <a:solidFill>
                  <a:schemeClr val="bg1">
                    <a:lumMod val="50000"/>
                  </a:schemeClr>
                </a:solidFill>
              </a:rPr>
              <a:t>– </a:t>
            </a:r>
            <a:r>
              <a:rPr lang="en-GB" sz="2000" dirty="0" smtClean="0">
                <a:solidFill>
                  <a:schemeClr val="bg1">
                    <a:lumMod val="50000"/>
                  </a:schemeClr>
                </a:solidFill>
              </a:rPr>
              <a:t>Cash requirements high in early years to enable efficient construction</a:t>
            </a:r>
          </a:p>
          <a:p>
            <a:pPr marL="355600" indent="-319088">
              <a:spcBef>
                <a:spcPts val="300"/>
              </a:spcBef>
              <a:spcAft>
                <a:spcPts val="1500"/>
              </a:spcAft>
            </a:pPr>
            <a:r>
              <a:rPr lang="en-GB" sz="2000" dirty="0" smtClean="0">
                <a:solidFill>
                  <a:schemeClr val="bg1">
                    <a:lumMod val="50000"/>
                  </a:schemeClr>
                </a:solidFill>
              </a:rPr>
              <a:t>European Investment Bank loan would address both the temporary gap and the cash flow issue</a:t>
            </a:r>
          </a:p>
        </p:txBody>
      </p:sp>
      <p:sp>
        <p:nvSpPr>
          <p:cNvPr id="8" name="Rubrik 7"/>
          <p:cNvSpPr>
            <a:spLocks noGrp="1"/>
          </p:cNvSpPr>
          <p:nvPr>
            <p:ph type="title"/>
          </p:nvPr>
        </p:nvSpPr>
        <p:spPr/>
        <p:txBody>
          <a:bodyPr/>
          <a:lstStyle/>
          <a:p>
            <a:r>
              <a:rPr lang="sv-SE" dirty="0" err="1" smtClean="0"/>
              <a:t>Host</a:t>
            </a:r>
            <a:r>
              <a:rPr lang="sv-SE" dirty="0" smtClean="0"/>
              <a:t> and </a:t>
            </a:r>
            <a:r>
              <a:rPr lang="sv-SE" dirty="0" err="1" smtClean="0"/>
              <a:t>Member</a:t>
            </a:r>
            <a:r>
              <a:rPr lang="sv-SE" dirty="0" smtClean="0"/>
              <a:t> </a:t>
            </a:r>
            <a:r>
              <a:rPr lang="sv-SE" dirty="0" err="1" smtClean="0"/>
              <a:t>Funding</a:t>
            </a:r>
            <a:r>
              <a:rPr lang="sv-SE" dirty="0" smtClean="0"/>
              <a:t> Plans</a:t>
            </a:r>
            <a:endParaRPr lang="sv-SE" dirty="0"/>
          </a:p>
        </p:txBody>
      </p:sp>
    </p:spTree>
    <p:extLst>
      <p:ext uri="{BB962C8B-B14F-4D97-AF65-F5344CB8AC3E}">
        <p14:creationId xmlns:p14="http://schemas.microsoft.com/office/powerpoint/2010/main" val="362427926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derrubrik 8"/>
          <p:cNvSpPr>
            <a:spLocks noGrp="1"/>
          </p:cNvSpPr>
          <p:nvPr>
            <p:ph type="subTitle" idx="1"/>
          </p:nvPr>
        </p:nvSpPr>
        <p:spPr>
          <a:xfrm>
            <a:off x="571616" y="1728134"/>
            <a:ext cx="8204083" cy="4761809"/>
          </a:xfrm>
        </p:spPr>
        <p:txBody>
          <a:bodyPr/>
          <a:lstStyle/>
          <a:p>
            <a:pPr marL="288000" indent="-252000">
              <a:spcBef>
                <a:spcPts val="300"/>
              </a:spcBef>
              <a:spcAft>
                <a:spcPts val="1500"/>
              </a:spcAft>
            </a:pPr>
            <a:r>
              <a:rPr lang="en-GB" sz="2000" b="1" dirty="0" smtClean="0">
                <a:solidFill>
                  <a:schemeClr val="bg1">
                    <a:lumMod val="50000"/>
                  </a:schemeClr>
                </a:solidFill>
              </a:rPr>
              <a:t>1</a:t>
            </a:r>
            <a:r>
              <a:rPr lang="en-GB" sz="2000" b="1" baseline="30000" dirty="0" smtClean="0">
                <a:solidFill>
                  <a:schemeClr val="bg1">
                    <a:lumMod val="50000"/>
                  </a:schemeClr>
                </a:solidFill>
              </a:rPr>
              <a:t>st</a:t>
            </a:r>
            <a:r>
              <a:rPr lang="en-GB" sz="2000" b="1" dirty="0" smtClean="0">
                <a:solidFill>
                  <a:schemeClr val="bg1">
                    <a:lumMod val="50000"/>
                  </a:schemeClr>
                </a:solidFill>
              </a:rPr>
              <a:t> Annual Review and resulting action plans</a:t>
            </a:r>
          </a:p>
          <a:p>
            <a:pPr marL="288000" indent="-252000">
              <a:spcBef>
                <a:spcPts val="300"/>
              </a:spcBef>
              <a:spcAft>
                <a:spcPts val="1500"/>
              </a:spcAft>
            </a:pPr>
            <a:r>
              <a:rPr lang="en-GB" sz="2000" dirty="0" smtClean="0">
                <a:solidFill>
                  <a:schemeClr val="bg1">
                    <a:lumMod val="50000"/>
                  </a:schemeClr>
                </a:solidFill>
              </a:rPr>
              <a:t>Letters </a:t>
            </a:r>
            <a:r>
              <a:rPr lang="en-GB" sz="2000" dirty="0">
                <a:solidFill>
                  <a:schemeClr val="bg1">
                    <a:lumMod val="50000"/>
                  </a:schemeClr>
                </a:solidFill>
              </a:rPr>
              <a:t>of Intent or Agreements with Member </a:t>
            </a:r>
            <a:r>
              <a:rPr lang="en-GB" sz="2000" dirty="0" smtClean="0">
                <a:solidFill>
                  <a:schemeClr val="bg1">
                    <a:lumMod val="50000"/>
                  </a:schemeClr>
                </a:solidFill>
              </a:rPr>
              <a:t>countries</a:t>
            </a:r>
          </a:p>
          <a:p>
            <a:pPr marL="288000" indent="-252000">
              <a:spcBef>
                <a:spcPts val="300"/>
              </a:spcBef>
              <a:spcAft>
                <a:spcPts val="1500"/>
              </a:spcAft>
            </a:pPr>
            <a:r>
              <a:rPr lang="en-GB" sz="2000" dirty="0" smtClean="0">
                <a:solidFill>
                  <a:schemeClr val="bg1">
                    <a:lumMod val="50000"/>
                  </a:schemeClr>
                </a:solidFill>
              </a:rPr>
              <a:t>Demonstrate </a:t>
            </a:r>
            <a:r>
              <a:rPr lang="en-GB" sz="2000" dirty="0">
                <a:solidFill>
                  <a:schemeClr val="bg1">
                    <a:lumMod val="50000"/>
                  </a:schemeClr>
                </a:solidFill>
              </a:rPr>
              <a:t>accelerator and target station technology readiness </a:t>
            </a:r>
            <a:br>
              <a:rPr lang="en-GB" sz="2000" dirty="0">
                <a:solidFill>
                  <a:schemeClr val="bg1">
                    <a:lumMod val="50000"/>
                  </a:schemeClr>
                </a:solidFill>
              </a:rPr>
            </a:br>
            <a:r>
              <a:rPr lang="en-GB" sz="2000" dirty="0">
                <a:solidFill>
                  <a:schemeClr val="bg1">
                    <a:lumMod val="50000"/>
                  </a:schemeClr>
                </a:solidFill>
              </a:rPr>
              <a:t>– </a:t>
            </a:r>
            <a:r>
              <a:rPr lang="en-GB" sz="2000" dirty="0" smtClean="0">
                <a:solidFill>
                  <a:schemeClr val="bg1">
                    <a:lumMod val="50000"/>
                  </a:schemeClr>
                </a:solidFill>
              </a:rPr>
              <a:t>key CF, Machine, and NSS interfaces resolved for a civil </a:t>
            </a:r>
            <a:r>
              <a:rPr lang="en-GB" sz="2000" dirty="0">
                <a:solidFill>
                  <a:schemeClr val="bg1">
                    <a:lumMod val="50000"/>
                  </a:schemeClr>
                </a:solidFill>
              </a:rPr>
              <a:t>construction start</a:t>
            </a:r>
          </a:p>
          <a:p>
            <a:pPr marL="288000" indent="-252000">
              <a:spcBef>
                <a:spcPts val="300"/>
              </a:spcBef>
              <a:spcAft>
                <a:spcPts val="1500"/>
              </a:spcAft>
            </a:pPr>
            <a:r>
              <a:rPr lang="en-GB" sz="2000" dirty="0">
                <a:solidFill>
                  <a:schemeClr val="bg1">
                    <a:lumMod val="50000"/>
                  </a:schemeClr>
                </a:solidFill>
              </a:rPr>
              <a:t>Continue engagement of the </a:t>
            </a:r>
            <a:r>
              <a:rPr lang="en-GB" sz="2000" dirty="0" smtClean="0">
                <a:solidFill>
                  <a:schemeClr val="bg1">
                    <a:lumMod val="50000"/>
                  </a:schemeClr>
                </a:solidFill>
              </a:rPr>
              <a:t>scientific </a:t>
            </a:r>
            <a:r>
              <a:rPr lang="en-GB" sz="2000" dirty="0">
                <a:solidFill>
                  <a:schemeClr val="bg1">
                    <a:lumMod val="50000"/>
                  </a:schemeClr>
                </a:solidFill>
              </a:rPr>
              <a:t>user community and </a:t>
            </a:r>
            <a:br>
              <a:rPr lang="en-GB" sz="2000" dirty="0">
                <a:solidFill>
                  <a:schemeClr val="bg1">
                    <a:lumMod val="50000"/>
                  </a:schemeClr>
                </a:solidFill>
              </a:rPr>
            </a:br>
            <a:r>
              <a:rPr lang="en-GB" sz="2000" dirty="0">
                <a:solidFill>
                  <a:schemeClr val="bg1">
                    <a:lumMod val="50000"/>
                  </a:schemeClr>
                </a:solidFill>
              </a:rPr>
              <a:t>select initial </a:t>
            </a:r>
            <a:r>
              <a:rPr lang="en-GB" sz="2000" dirty="0" smtClean="0">
                <a:solidFill>
                  <a:schemeClr val="bg1">
                    <a:lumMod val="50000"/>
                  </a:schemeClr>
                </a:solidFill>
              </a:rPr>
              <a:t>instruments for engineering development </a:t>
            </a:r>
            <a:r>
              <a:rPr lang="en-GB" sz="2000" dirty="0">
                <a:solidFill>
                  <a:schemeClr val="bg1">
                    <a:lumMod val="50000"/>
                  </a:schemeClr>
                </a:solidFill>
              </a:rPr>
              <a:t/>
            </a:r>
            <a:br>
              <a:rPr lang="en-GB" sz="2000" dirty="0">
                <a:solidFill>
                  <a:schemeClr val="bg1">
                    <a:lumMod val="50000"/>
                  </a:schemeClr>
                </a:solidFill>
              </a:rPr>
            </a:br>
            <a:r>
              <a:rPr lang="en-GB" sz="2000" dirty="0" smtClean="0">
                <a:solidFill>
                  <a:schemeClr val="bg1">
                    <a:lumMod val="50000"/>
                  </a:schemeClr>
                </a:solidFill>
              </a:rPr>
              <a:t>– </a:t>
            </a:r>
            <a:r>
              <a:rPr lang="en-GB" sz="2000" dirty="0">
                <a:solidFill>
                  <a:schemeClr val="bg1">
                    <a:lumMod val="50000"/>
                  </a:schemeClr>
                </a:solidFill>
              </a:rPr>
              <a:t>first three </a:t>
            </a:r>
            <a:r>
              <a:rPr lang="en-GB" sz="2000" dirty="0" smtClean="0">
                <a:solidFill>
                  <a:schemeClr val="bg1">
                    <a:lumMod val="50000"/>
                  </a:schemeClr>
                </a:solidFill>
              </a:rPr>
              <a:t>instruments in 2013, additional instruments in 2014</a:t>
            </a:r>
            <a:endParaRPr lang="en-GB" sz="2000" dirty="0">
              <a:solidFill>
                <a:schemeClr val="bg1">
                  <a:lumMod val="50000"/>
                </a:schemeClr>
              </a:solidFill>
            </a:endParaRPr>
          </a:p>
          <a:p>
            <a:pPr marL="288000" indent="-252000">
              <a:spcBef>
                <a:spcPts val="300"/>
              </a:spcBef>
              <a:spcAft>
                <a:spcPts val="1500"/>
              </a:spcAft>
            </a:pPr>
            <a:r>
              <a:rPr lang="en-GB" sz="2000" dirty="0">
                <a:solidFill>
                  <a:schemeClr val="bg1">
                    <a:lumMod val="50000"/>
                  </a:schemeClr>
                </a:solidFill>
              </a:rPr>
              <a:t>Select </a:t>
            </a:r>
            <a:r>
              <a:rPr lang="en-GB" sz="2000" dirty="0" smtClean="0">
                <a:solidFill>
                  <a:schemeClr val="bg1">
                    <a:lumMod val="50000"/>
                  </a:schemeClr>
                </a:solidFill>
              </a:rPr>
              <a:t>conventional facilities partner company/start final design in Feb 2014</a:t>
            </a:r>
            <a:endParaRPr lang="en-GB" sz="2000" dirty="0">
              <a:solidFill>
                <a:schemeClr val="bg1">
                  <a:lumMod val="50000"/>
                </a:schemeClr>
              </a:solidFill>
            </a:endParaRPr>
          </a:p>
          <a:p>
            <a:pPr marL="288000" indent="-252000">
              <a:spcBef>
                <a:spcPts val="300"/>
              </a:spcBef>
              <a:spcAft>
                <a:spcPts val="1500"/>
              </a:spcAft>
            </a:pPr>
            <a:r>
              <a:rPr lang="en-GB" sz="2000" dirty="0" smtClean="0">
                <a:solidFill>
                  <a:schemeClr val="bg1">
                    <a:lumMod val="50000"/>
                  </a:schemeClr>
                </a:solidFill>
              </a:rPr>
              <a:t>Secure license and permits for facility </a:t>
            </a:r>
            <a:r>
              <a:rPr lang="en-GB" sz="2000" dirty="0">
                <a:solidFill>
                  <a:schemeClr val="bg1">
                    <a:lumMod val="50000"/>
                  </a:schemeClr>
                </a:solidFill>
              </a:rPr>
              <a:t>construction and </a:t>
            </a:r>
            <a:r>
              <a:rPr lang="en-GB" sz="2000" dirty="0" smtClean="0">
                <a:solidFill>
                  <a:schemeClr val="bg1">
                    <a:lumMod val="50000"/>
                  </a:schemeClr>
                </a:solidFill>
              </a:rPr>
              <a:t>establish </a:t>
            </a:r>
            <a:r>
              <a:rPr lang="en-GB" sz="2000" dirty="0">
                <a:solidFill>
                  <a:schemeClr val="bg1">
                    <a:lumMod val="50000"/>
                  </a:schemeClr>
                </a:solidFill>
              </a:rPr>
              <a:t>Project Performance Measurement Baseline </a:t>
            </a:r>
            <a:r>
              <a:rPr lang="en-GB" sz="2000" dirty="0" smtClean="0">
                <a:solidFill>
                  <a:schemeClr val="bg1">
                    <a:lumMod val="50000"/>
                  </a:schemeClr>
                </a:solidFill>
              </a:rPr>
              <a:t>by May 2014</a:t>
            </a:r>
          </a:p>
          <a:p>
            <a:pPr marL="288000" indent="-252000">
              <a:spcBef>
                <a:spcPts val="300"/>
              </a:spcBef>
              <a:spcAft>
                <a:spcPts val="1500"/>
              </a:spcAft>
            </a:pPr>
            <a:r>
              <a:rPr lang="en-GB" sz="2000" b="1" dirty="0" smtClean="0">
                <a:solidFill>
                  <a:schemeClr val="bg1">
                    <a:lumMod val="50000"/>
                  </a:schemeClr>
                </a:solidFill>
              </a:rPr>
              <a:t>Start facility construction!</a:t>
            </a:r>
          </a:p>
        </p:txBody>
      </p:sp>
      <p:sp>
        <p:nvSpPr>
          <p:cNvPr id="8" name="Rubrik 7"/>
          <p:cNvSpPr>
            <a:spLocks noGrp="1"/>
          </p:cNvSpPr>
          <p:nvPr>
            <p:ph type="title"/>
          </p:nvPr>
        </p:nvSpPr>
        <p:spPr/>
        <p:txBody>
          <a:bodyPr/>
          <a:lstStyle/>
          <a:p>
            <a:r>
              <a:rPr lang="sv-SE" dirty="0"/>
              <a:t>Next 6 months</a:t>
            </a:r>
          </a:p>
        </p:txBody>
      </p:sp>
    </p:spTree>
    <p:extLst>
      <p:ext uri="{BB962C8B-B14F-4D97-AF65-F5344CB8AC3E}">
        <p14:creationId xmlns:p14="http://schemas.microsoft.com/office/powerpoint/2010/main" val="111377974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derrubrik 8"/>
          <p:cNvSpPr>
            <a:spLocks noGrp="1"/>
          </p:cNvSpPr>
          <p:nvPr>
            <p:ph type="subTitle" idx="1"/>
          </p:nvPr>
        </p:nvSpPr>
        <p:spPr>
          <a:xfrm>
            <a:off x="571618" y="1821199"/>
            <a:ext cx="7730152" cy="4754217"/>
          </a:xfrm>
        </p:spPr>
        <p:txBody>
          <a:bodyPr/>
          <a:lstStyle/>
          <a:p>
            <a:pPr marL="288000" indent="-252000">
              <a:spcBef>
                <a:spcPts val="1800"/>
              </a:spcBef>
              <a:spcAft>
                <a:spcPts val="0"/>
              </a:spcAft>
            </a:pPr>
            <a:r>
              <a:rPr lang="en-GB" dirty="0">
                <a:solidFill>
                  <a:srgbClr val="7F7F7F"/>
                </a:solidFill>
              </a:rPr>
              <a:t>ESS is </a:t>
            </a:r>
            <a:r>
              <a:rPr lang="en-GB" dirty="0" smtClean="0">
                <a:solidFill>
                  <a:srgbClr val="7F7F7F"/>
                </a:solidFill>
              </a:rPr>
              <a:t>transitioning </a:t>
            </a:r>
            <a:r>
              <a:rPr lang="en-GB" dirty="0">
                <a:solidFill>
                  <a:srgbClr val="7F7F7F"/>
                </a:solidFill>
              </a:rPr>
              <a:t>into a </a:t>
            </a:r>
            <a:r>
              <a:rPr lang="en-GB" dirty="0" smtClean="0">
                <a:solidFill>
                  <a:srgbClr val="7F7F7F"/>
                </a:solidFill>
              </a:rPr>
              <a:t>construction </a:t>
            </a:r>
            <a:r>
              <a:rPr lang="en-GB" dirty="0">
                <a:solidFill>
                  <a:srgbClr val="7F7F7F"/>
                </a:solidFill>
              </a:rPr>
              <a:t>p</a:t>
            </a:r>
            <a:r>
              <a:rPr lang="en-GB" dirty="0" smtClean="0">
                <a:solidFill>
                  <a:srgbClr val="7F7F7F"/>
                </a:solidFill>
              </a:rPr>
              <a:t>roject</a:t>
            </a:r>
          </a:p>
          <a:p>
            <a:pPr marL="539100" lvl="1" indent="-252000">
              <a:spcBef>
                <a:spcPts val="600"/>
              </a:spcBef>
              <a:spcAft>
                <a:spcPts val="0"/>
              </a:spcAft>
            </a:pPr>
            <a:r>
              <a:rPr lang="en-GB" dirty="0" smtClean="0">
                <a:solidFill>
                  <a:srgbClr val="7F7F7F"/>
                </a:solidFill>
              </a:rPr>
              <a:t>Organization </a:t>
            </a:r>
            <a:r>
              <a:rPr lang="en-GB" dirty="0">
                <a:solidFill>
                  <a:srgbClr val="7F7F7F"/>
                </a:solidFill>
              </a:rPr>
              <a:t>and </a:t>
            </a:r>
            <a:r>
              <a:rPr lang="en-GB" dirty="0" smtClean="0">
                <a:solidFill>
                  <a:srgbClr val="7F7F7F"/>
                </a:solidFill>
              </a:rPr>
              <a:t>management</a:t>
            </a:r>
          </a:p>
          <a:p>
            <a:pPr marL="539100" lvl="1" indent="-252000">
              <a:spcBef>
                <a:spcPts val="600"/>
              </a:spcBef>
              <a:spcAft>
                <a:spcPts val="0"/>
              </a:spcAft>
            </a:pPr>
            <a:r>
              <a:rPr lang="en-GB" dirty="0" smtClean="0">
                <a:solidFill>
                  <a:srgbClr val="7F7F7F"/>
                </a:solidFill>
              </a:rPr>
              <a:t>Commitment to strategies for delivering TDR performance and cost target</a:t>
            </a:r>
          </a:p>
          <a:p>
            <a:pPr marL="539100" lvl="1" indent="-252000">
              <a:spcBef>
                <a:spcPts val="600"/>
              </a:spcBef>
              <a:spcAft>
                <a:spcPts val="0"/>
              </a:spcAft>
            </a:pPr>
            <a:r>
              <a:rPr lang="en-GB" dirty="0" smtClean="0">
                <a:solidFill>
                  <a:srgbClr val="7F7F7F"/>
                </a:solidFill>
              </a:rPr>
              <a:t>Additional clarity on In-kind expectations</a:t>
            </a:r>
          </a:p>
          <a:p>
            <a:pPr marL="539100" lvl="1" indent="-252000">
              <a:spcBef>
                <a:spcPts val="600"/>
              </a:spcBef>
              <a:spcAft>
                <a:spcPts val="0"/>
              </a:spcAft>
            </a:pPr>
            <a:r>
              <a:rPr lang="en-GB" dirty="0" smtClean="0">
                <a:solidFill>
                  <a:srgbClr val="7F7F7F"/>
                </a:solidFill>
              </a:rPr>
              <a:t>Performance baseline, budget accountability, and </a:t>
            </a:r>
            <a:r>
              <a:rPr lang="en-GB" dirty="0">
                <a:solidFill>
                  <a:srgbClr val="7F7F7F"/>
                </a:solidFill>
              </a:rPr>
              <a:t>r</a:t>
            </a:r>
            <a:r>
              <a:rPr lang="en-GB" dirty="0" smtClean="0">
                <a:solidFill>
                  <a:srgbClr val="7F7F7F"/>
                </a:solidFill>
              </a:rPr>
              <a:t>igor </a:t>
            </a:r>
            <a:r>
              <a:rPr lang="en-GB" dirty="0">
                <a:solidFill>
                  <a:srgbClr val="7F7F7F"/>
                </a:solidFill>
              </a:rPr>
              <a:t>of </a:t>
            </a:r>
            <a:r>
              <a:rPr lang="en-GB" dirty="0" smtClean="0">
                <a:solidFill>
                  <a:srgbClr val="7F7F7F"/>
                </a:solidFill>
              </a:rPr>
              <a:t>regular </a:t>
            </a:r>
            <a:r>
              <a:rPr lang="en-GB" dirty="0">
                <a:solidFill>
                  <a:srgbClr val="7F7F7F"/>
                </a:solidFill>
              </a:rPr>
              <a:t>r</a:t>
            </a:r>
            <a:r>
              <a:rPr lang="en-GB" dirty="0" smtClean="0">
                <a:solidFill>
                  <a:srgbClr val="7F7F7F"/>
                </a:solidFill>
              </a:rPr>
              <a:t>eviews</a:t>
            </a:r>
            <a:endParaRPr lang="en-GB" dirty="0">
              <a:solidFill>
                <a:srgbClr val="7F7F7F"/>
              </a:solidFill>
            </a:endParaRPr>
          </a:p>
          <a:p>
            <a:pPr marL="288000" indent="-252000">
              <a:spcBef>
                <a:spcPts val="1800"/>
              </a:spcBef>
              <a:spcAft>
                <a:spcPts val="0"/>
              </a:spcAft>
            </a:pPr>
            <a:r>
              <a:rPr lang="en-GB" dirty="0" smtClean="0">
                <a:solidFill>
                  <a:srgbClr val="7F7F7F"/>
                </a:solidFill>
              </a:rPr>
              <a:t>Operations plans are maturing</a:t>
            </a:r>
          </a:p>
          <a:p>
            <a:pPr marL="539100" lvl="1" indent="-252000">
              <a:spcBef>
                <a:spcPts val="600"/>
              </a:spcBef>
              <a:spcAft>
                <a:spcPts val="0"/>
              </a:spcAft>
            </a:pPr>
            <a:r>
              <a:rPr lang="en-GB" dirty="0" smtClean="0">
                <a:solidFill>
                  <a:srgbClr val="7F7F7F"/>
                </a:solidFill>
              </a:rPr>
              <a:t>Commitment to operations cost target</a:t>
            </a:r>
          </a:p>
          <a:p>
            <a:pPr marL="539100" lvl="1" indent="-252000">
              <a:spcBef>
                <a:spcPts val="600"/>
              </a:spcBef>
              <a:spcAft>
                <a:spcPts val="0"/>
              </a:spcAft>
            </a:pPr>
            <a:r>
              <a:rPr lang="en-GB" dirty="0" smtClean="0">
                <a:solidFill>
                  <a:srgbClr val="7F7F7F"/>
                </a:solidFill>
              </a:rPr>
              <a:t>Developing and improved understanding of construction to ops transition </a:t>
            </a:r>
          </a:p>
          <a:p>
            <a:pPr marL="288000" indent="-252000">
              <a:spcBef>
                <a:spcPts val="1800"/>
              </a:spcBef>
              <a:spcAft>
                <a:spcPts val="0"/>
              </a:spcAft>
            </a:pPr>
            <a:r>
              <a:rPr lang="en-GB" dirty="0" smtClean="0">
                <a:solidFill>
                  <a:srgbClr val="7F7F7F"/>
                </a:solidFill>
              </a:rPr>
              <a:t>Community </a:t>
            </a:r>
            <a:r>
              <a:rPr lang="en-GB" dirty="0">
                <a:solidFill>
                  <a:srgbClr val="7F7F7F"/>
                </a:solidFill>
              </a:rPr>
              <a:t>driven instrument selection process </a:t>
            </a:r>
            <a:r>
              <a:rPr lang="en-GB" dirty="0" smtClean="0">
                <a:solidFill>
                  <a:srgbClr val="7F7F7F"/>
                </a:solidFill>
              </a:rPr>
              <a:t>underway</a:t>
            </a:r>
          </a:p>
          <a:p>
            <a:pPr marL="288000" indent="-252000">
              <a:spcBef>
                <a:spcPts val="1800"/>
              </a:spcBef>
              <a:spcAft>
                <a:spcPts val="0"/>
              </a:spcAft>
            </a:pPr>
            <a:r>
              <a:rPr lang="en-GB" dirty="0" smtClean="0">
                <a:solidFill>
                  <a:srgbClr val="7F7F7F"/>
                </a:solidFill>
              </a:rPr>
              <a:t>Conventional construction </a:t>
            </a:r>
            <a:r>
              <a:rPr lang="en-GB" dirty="0">
                <a:solidFill>
                  <a:srgbClr val="7F7F7F"/>
                </a:solidFill>
              </a:rPr>
              <a:t>g</a:t>
            </a:r>
            <a:r>
              <a:rPr lang="en-GB" dirty="0" smtClean="0">
                <a:solidFill>
                  <a:srgbClr val="7F7F7F"/>
                </a:solidFill>
              </a:rPr>
              <a:t>round </a:t>
            </a:r>
            <a:r>
              <a:rPr lang="en-GB" dirty="0">
                <a:solidFill>
                  <a:srgbClr val="7F7F7F"/>
                </a:solidFill>
              </a:rPr>
              <a:t>b</a:t>
            </a:r>
            <a:r>
              <a:rPr lang="en-GB" dirty="0" smtClean="0">
                <a:solidFill>
                  <a:srgbClr val="7F7F7F"/>
                </a:solidFill>
              </a:rPr>
              <a:t>reaking in June 2014</a:t>
            </a:r>
            <a:endParaRPr lang="en-GB" dirty="0">
              <a:solidFill>
                <a:srgbClr val="7F7F7F"/>
              </a:solidFill>
            </a:endParaRPr>
          </a:p>
        </p:txBody>
      </p:sp>
      <p:sp>
        <p:nvSpPr>
          <p:cNvPr id="8" name="Rubrik 7"/>
          <p:cNvSpPr>
            <a:spLocks noGrp="1"/>
          </p:cNvSpPr>
          <p:nvPr>
            <p:ph type="title"/>
          </p:nvPr>
        </p:nvSpPr>
        <p:spPr>
          <a:xfrm>
            <a:off x="161712" y="-1"/>
            <a:ext cx="6962988" cy="1441451"/>
          </a:xfrm>
        </p:spPr>
        <p:txBody>
          <a:bodyPr/>
          <a:lstStyle/>
          <a:p>
            <a:r>
              <a:rPr lang="sv-SE" dirty="0" err="1" smtClean="0"/>
              <a:t>Conclusions</a:t>
            </a:r>
            <a:r>
              <a:rPr lang="sv-SE" dirty="0" smtClean="0"/>
              <a:t>:  1) </a:t>
            </a:r>
            <a:r>
              <a:rPr lang="sv-SE" dirty="0" err="1" smtClean="0"/>
              <a:t>time</a:t>
            </a:r>
            <a:r>
              <a:rPr lang="sv-SE" dirty="0" smtClean="0"/>
              <a:t> for </a:t>
            </a:r>
            <a:r>
              <a:rPr lang="sv-SE" dirty="0" err="1" smtClean="0"/>
              <a:t>funding</a:t>
            </a:r>
            <a:r>
              <a:rPr lang="sv-SE" dirty="0" smtClean="0"/>
              <a:t> </a:t>
            </a:r>
            <a:r>
              <a:rPr lang="sv-SE" dirty="0" err="1" smtClean="0"/>
              <a:t>commitments</a:t>
            </a:r>
            <a:r>
              <a:rPr lang="sv-SE" dirty="0" smtClean="0"/>
              <a:t/>
            </a:r>
            <a:br>
              <a:rPr lang="sv-SE" dirty="0" smtClean="0"/>
            </a:br>
            <a:r>
              <a:rPr lang="sv-SE" dirty="0"/>
              <a:t>	</a:t>
            </a:r>
            <a:r>
              <a:rPr lang="sv-SE" dirty="0" smtClean="0"/>
              <a:t>			  2)</a:t>
            </a:r>
            <a:r>
              <a:rPr lang="sv-SE" dirty="0"/>
              <a:t> </a:t>
            </a:r>
            <a:r>
              <a:rPr lang="sv-SE" dirty="0" err="1" smtClean="0"/>
              <a:t>construction</a:t>
            </a:r>
            <a:r>
              <a:rPr lang="sv-SE" dirty="0" smtClean="0"/>
              <a:t> ready by mid-2014</a:t>
            </a:r>
            <a:endParaRPr lang="sv-SE" dirty="0"/>
          </a:p>
        </p:txBody>
      </p:sp>
    </p:spTree>
    <p:extLst>
      <p:ext uri="{BB962C8B-B14F-4D97-AF65-F5344CB8AC3E}">
        <p14:creationId xmlns:p14="http://schemas.microsoft.com/office/powerpoint/2010/main" val="410136099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Underrubrik 8"/>
          <p:cNvSpPr>
            <a:spLocks noGrp="1"/>
          </p:cNvSpPr>
          <p:nvPr>
            <p:ph type="subTitle" idx="1"/>
          </p:nvPr>
        </p:nvSpPr>
        <p:spPr>
          <a:xfrm>
            <a:off x="560669" y="1955800"/>
            <a:ext cx="7564686" cy="4203699"/>
          </a:xfrm>
        </p:spPr>
        <p:txBody>
          <a:bodyPr/>
          <a:lstStyle/>
          <a:p>
            <a:pPr>
              <a:lnSpc>
                <a:spcPct val="90000"/>
              </a:lnSpc>
            </a:pPr>
            <a:r>
              <a:rPr lang="en-GB" dirty="0" smtClean="0"/>
              <a:t>Introduction</a:t>
            </a:r>
            <a:r>
              <a:rPr lang="en-GB" dirty="0"/>
              <a:t> </a:t>
            </a:r>
            <a:r>
              <a:rPr lang="en-GB" dirty="0" smtClean="0"/>
              <a:t>and Organization</a:t>
            </a:r>
          </a:p>
          <a:p>
            <a:pPr>
              <a:lnSpc>
                <a:spcPct val="90000"/>
              </a:lnSpc>
            </a:pPr>
            <a:r>
              <a:rPr lang="en-GB" dirty="0" smtClean="0"/>
              <a:t>Status</a:t>
            </a:r>
          </a:p>
          <a:p>
            <a:pPr>
              <a:lnSpc>
                <a:spcPct val="90000"/>
              </a:lnSpc>
            </a:pPr>
            <a:r>
              <a:rPr lang="en-GB" dirty="0" smtClean="0"/>
              <a:t>Conclusions</a:t>
            </a:r>
            <a:endParaRPr lang="en-GB" dirty="0" smtClean="0"/>
          </a:p>
          <a:p>
            <a:pPr>
              <a:lnSpc>
                <a:spcPct val="90000"/>
              </a:lnSpc>
            </a:pPr>
            <a:r>
              <a:rPr lang="en-GB" dirty="0" smtClean="0"/>
              <a:t>Review Results</a:t>
            </a:r>
            <a:endParaRPr lang="en-GB" dirty="0"/>
          </a:p>
        </p:txBody>
      </p:sp>
      <p:sp>
        <p:nvSpPr>
          <p:cNvPr id="8" name="Rubrik 7"/>
          <p:cNvSpPr>
            <a:spLocks noGrp="1"/>
          </p:cNvSpPr>
          <p:nvPr>
            <p:ph type="title"/>
          </p:nvPr>
        </p:nvSpPr>
        <p:spPr/>
        <p:txBody>
          <a:bodyPr/>
          <a:lstStyle/>
          <a:p>
            <a:r>
              <a:rPr lang="sv-SE" dirty="0"/>
              <a:t>Outline</a:t>
            </a:r>
          </a:p>
        </p:txBody>
      </p:sp>
    </p:spTree>
    <p:extLst>
      <p:ext uri="{BB962C8B-B14F-4D97-AF65-F5344CB8AC3E}">
        <p14:creationId xmlns:p14="http://schemas.microsoft.com/office/powerpoint/2010/main" val="65354722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648" y="274588"/>
            <a:ext cx="8228707" cy="665212"/>
          </a:xfrm>
        </p:spPr>
        <p:txBody>
          <a:bodyPr lIns="64286" tIns="32143" rIns="64286" bIns="32143"/>
          <a:lstStyle/>
          <a:p>
            <a:r>
              <a:rPr lang="en-US" dirty="0" smtClean="0">
                <a:solidFill>
                  <a:srgbClr val="FFFFFF"/>
                </a:solidFill>
                <a:cs typeface="Arial" charset="0"/>
              </a:rPr>
              <a:t>1</a:t>
            </a:r>
            <a:r>
              <a:rPr lang="en-US" baseline="30000" dirty="0" smtClean="0">
                <a:solidFill>
                  <a:srgbClr val="FFFFFF"/>
                </a:solidFill>
                <a:cs typeface="Arial" charset="0"/>
              </a:rPr>
              <a:t>st</a:t>
            </a:r>
            <a:r>
              <a:rPr lang="en-US" dirty="0" smtClean="0">
                <a:solidFill>
                  <a:srgbClr val="FFFFFF"/>
                </a:solidFill>
                <a:cs typeface="Arial" charset="0"/>
              </a:rPr>
              <a:t> Annual Project Review</a:t>
            </a:r>
            <a:endParaRPr lang="en-US"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038C62C7-F79B-CD4A-A5DF-5683BBEC4A65}" type="slidenum">
              <a:rPr lang="sv-SE" smtClean="0"/>
              <a:t>20</a:t>
            </a:fld>
            <a:endParaRPr lang="sv-SE" dirty="0"/>
          </a:p>
        </p:txBody>
      </p:sp>
      <p:sp>
        <p:nvSpPr>
          <p:cNvPr id="3" name="TextBox 2"/>
          <p:cNvSpPr txBox="1"/>
          <p:nvPr/>
        </p:nvSpPr>
        <p:spPr>
          <a:xfrm>
            <a:off x="495747" y="1824870"/>
            <a:ext cx="7773570" cy="4616649"/>
          </a:xfrm>
          <a:prstGeom prst="rect">
            <a:avLst/>
          </a:prstGeom>
          <a:noFill/>
        </p:spPr>
        <p:txBody>
          <a:bodyPr wrap="square" rtlCol="0">
            <a:spAutoFit/>
          </a:bodyPr>
          <a:lstStyle/>
          <a:p>
            <a:pPr marL="285750" indent="-285750">
              <a:buFontTx/>
              <a:buChar char="-"/>
            </a:pPr>
            <a:r>
              <a:rPr lang="en-US" dirty="0" smtClean="0">
                <a:solidFill>
                  <a:srgbClr val="7F7F7F"/>
                </a:solidFill>
              </a:rPr>
              <a:t>The first ESS annual review took place at LUND the 12</a:t>
            </a:r>
            <a:r>
              <a:rPr lang="en-US" baseline="30000" dirty="0" smtClean="0">
                <a:solidFill>
                  <a:srgbClr val="7F7F7F"/>
                </a:solidFill>
              </a:rPr>
              <a:t>th</a:t>
            </a:r>
            <a:r>
              <a:rPr lang="en-US" dirty="0" smtClean="0">
                <a:solidFill>
                  <a:srgbClr val="7F7F7F"/>
                </a:solidFill>
              </a:rPr>
              <a:t>-14</a:t>
            </a:r>
            <a:r>
              <a:rPr lang="en-US" baseline="30000" dirty="0" smtClean="0">
                <a:solidFill>
                  <a:srgbClr val="7F7F7F"/>
                </a:solidFill>
              </a:rPr>
              <a:t>th</a:t>
            </a:r>
            <a:r>
              <a:rPr lang="en-US" dirty="0" smtClean="0">
                <a:solidFill>
                  <a:srgbClr val="7F7F7F"/>
                </a:solidFill>
              </a:rPr>
              <a:t> November 2013</a:t>
            </a:r>
          </a:p>
          <a:p>
            <a:pPr marL="285750" indent="-285750">
              <a:buFontTx/>
              <a:buChar char="-"/>
            </a:pPr>
            <a:r>
              <a:rPr lang="en-US" dirty="0" smtClean="0">
                <a:solidFill>
                  <a:srgbClr val="7F7F7F"/>
                </a:solidFill>
              </a:rPr>
              <a:t>Present : ESS project team, 33 members of the review team organized in 7 subcommittees and 7 observers (see next slide for </a:t>
            </a:r>
            <a:r>
              <a:rPr lang="en-US" dirty="0">
                <a:solidFill>
                  <a:srgbClr val="7F7F7F"/>
                </a:solidFill>
              </a:rPr>
              <a:t>d</a:t>
            </a:r>
            <a:r>
              <a:rPr lang="en-US" dirty="0" smtClean="0">
                <a:solidFill>
                  <a:srgbClr val="7F7F7F"/>
                </a:solidFill>
              </a:rPr>
              <a:t>etails)</a:t>
            </a:r>
          </a:p>
          <a:p>
            <a:pPr marL="285750" indent="-285750">
              <a:buFontTx/>
              <a:buChar char="-"/>
            </a:pPr>
            <a:endParaRPr lang="en-US" dirty="0">
              <a:solidFill>
                <a:srgbClr val="7F7F7F"/>
              </a:solidFill>
            </a:endParaRPr>
          </a:p>
          <a:p>
            <a:r>
              <a:rPr lang="en-US" sz="2400" b="1" dirty="0" smtClean="0">
                <a:solidFill>
                  <a:srgbClr val="7F7F7F"/>
                </a:solidFill>
              </a:rPr>
              <a:t>First impressions:</a:t>
            </a:r>
          </a:p>
          <a:p>
            <a:endParaRPr lang="en-US" dirty="0">
              <a:solidFill>
                <a:srgbClr val="7F7F7F"/>
              </a:solidFill>
            </a:endParaRPr>
          </a:p>
          <a:p>
            <a:pPr marL="285750" indent="-285750">
              <a:buFontTx/>
              <a:buChar char="-"/>
            </a:pPr>
            <a:r>
              <a:rPr lang="en-US" dirty="0" smtClean="0">
                <a:solidFill>
                  <a:srgbClr val="7F7F7F"/>
                </a:solidFill>
              </a:rPr>
              <a:t>The review committee congratulates the ESS team and its management for the quality of the material</a:t>
            </a:r>
            <a:r>
              <a:rPr lang="en-US" dirty="0">
                <a:solidFill>
                  <a:srgbClr val="7F7F7F"/>
                </a:solidFill>
              </a:rPr>
              <a:t> </a:t>
            </a:r>
            <a:r>
              <a:rPr lang="en-US" dirty="0" smtClean="0">
                <a:solidFill>
                  <a:srgbClr val="7F7F7F"/>
                </a:solidFill>
              </a:rPr>
              <a:t>and presentations submitted to the reviewers</a:t>
            </a:r>
          </a:p>
          <a:p>
            <a:pPr marL="285750" indent="-285750">
              <a:buFontTx/>
              <a:buChar char="-"/>
            </a:pPr>
            <a:r>
              <a:rPr lang="en-US" dirty="0" smtClean="0">
                <a:solidFill>
                  <a:srgbClr val="7F7F7F"/>
                </a:solidFill>
              </a:rPr>
              <a:t>The ESS is now a real project from all points of view, well shaped and well organized. </a:t>
            </a:r>
            <a:r>
              <a:rPr lang="en-US" dirty="0">
                <a:solidFill>
                  <a:srgbClr val="7F7F7F"/>
                </a:solidFill>
              </a:rPr>
              <a:t>ESS is now managing to the established </a:t>
            </a:r>
            <a:r>
              <a:rPr lang="en-US" dirty="0" smtClean="0">
                <a:solidFill>
                  <a:srgbClr val="7F7F7F"/>
                </a:solidFill>
              </a:rPr>
              <a:t>baseline.</a:t>
            </a:r>
          </a:p>
          <a:p>
            <a:pPr marL="285750" indent="-285750">
              <a:buFontTx/>
              <a:buChar char="-"/>
            </a:pPr>
            <a:r>
              <a:rPr lang="en-US" dirty="0" smtClean="0">
                <a:solidFill>
                  <a:srgbClr val="7F7F7F"/>
                </a:solidFill>
              </a:rPr>
              <a:t>A big effort was made in the last 10 months to build up an organization structure with names and clear responsibilities attached to it</a:t>
            </a:r>
          </a:p>
          <a:p>
            <a:pPr marL="285750" indent="-285750">
              <a:buFontTx/>
              <a:buChar char="-"/>
            </a:pPr>
            <a:r>
              <a:rPr lang="en-US" dirty="0" smtClean="0">
                <a:solidFill>
                  <a:srgbClr val="7F7F7F"/>
                </a:solidFill>
              </a:rPr>
              <a:t>The management of the project is strong, well determined, motivated and success oriented. The ESS overall schedule foresees first protons on target in December 2019. The cost cap has been fixed to 1.843 </a:t>
            </a:r>
            <a:r>
              <a:rPr lang="en-US" dirty="0" err="1" smtClean="0">
                <a:solidFill>
                  <a:srgbClr val="7F7F7F"/>
                </a:solidFill>
              </a:rPr>
              <a:t>Beuro</a:t>
            </a:r>
            <a:r>
              <a:rPr lang="en-US" dirty="0" smtClean="0">
                <a:solidFill>
                  <a:srgbClr val="7F7F7F"/>
                </a:solidFill>
              </a:rPr>
              <a:t> (year 2013).</a:t>
            </a:r>
          </a:p>
          <a:p>
            <a:pPr marL="285750" indent="-285750">
              <a:buFontTx/>
              <a:buChar char="-"/>
            </a:pPr>
            <a:r>
              <a:rPr lang="en-US" dirty="0" smtClean="0">
                <a:solidFill>
                  <a:srgbClr val="7F7F7F"/>
                </a:solidFill>
              </a:rPr>
              <a:t>ESS will start real construction work in June 2014 (ground break)</a:t>
            </a:r>
          </a:p>
        </p:txBody>
      </p:sp>
    </p:spTree>
    <p:extLst>
      <p:ext uri="{BB962C8B-B14F-4D97-AF65-F5344CB8AC3E}">
        <p14:creationId xmlns:p14="http://schemas.microsoft.com/office/powerpoint/2010/main" val="246068186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38C62C7-F79B-CD4A-A5DF-5683BBEC4A65}" type="slidenum">
              <a:rPr lang="sv-SE" smtClean="0"/>
              <a:t>21</a:t>
            </a:fld>
            <a:endParaRPr lang="sv-SE" dirty="0"/>
          </a:p>
        </p:txBody>
      </p:sp>
      <p:sp>
        <p:nvSpPr>
          <p:cNvPr id="7" name="Rectangle 6"/>
          <p:cNvSpPr/>
          <p:nvPr/>
        </p:nvSpPr>
        <p:spPr>
          <a:xfrm>
            <a:off x="0" y="305715"/>
            <a:ext cx="9144000" cy="6552285"/>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Committee Members_13111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008" y="-246924"/>
            <a:ext cx="12174564" cy="8607039"/>
          </a:xfrm>
          <a:prstGeom prst="rect">
            <a:avLst/>
          </a:prstGeom>
        </p:spPr>
      </p:pic>
    </p:spTree>
    <p:extLst>
      <p:ext uri="{BB962C8B-B14F-4D97-AF65-F5344CB8AC3E}">
        <p14:creationId xmlns:p14="http://schemas.microsoft.com/office/powerpoint/2010/main" val="303048608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648" y="274588"/>
            <a:ext cx="8228707" cy="665212"/>
          </a:xfrm>
        </p:spPr>
        <p:txBody>
          <a:bodyPr lIns="64286" tIns="32143" rIns="64286" bIns="32143"/>
          <a:lstStyle/>
          <a:p>
            <a:r>
              <a:rPr lang="en-US" dirty="0" smtClean="0">
                <a:solidFill>
                  <a:srgbClr val="FFFFFF"/>
                </a:solidFill>
                <a:cs typeface="Arial" charset="0"/>
              </a:rPr>
              <a:t>TOP 10 worries</a:t>
            </a:r>
            <a:endParaRPr lang="en-US"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038C62C7-F79B-CD4A-A5DF-5683BBEC4A65}" type="slidenum">
              <a:rPr lang="sv-SE" smtClean="0"/>
              <a:t>22</a:t>
            </a:fld>
            <a:endParaRPr lang="sv-SE" dirty="0"/>
          </a:p>
        </p:txBody>
      </p:sp>
      <p:sp>
        <p:nvSpPr>
          <p:cNvPr id="4" name="TextBox 3"/>
          <p:cNvSpPr txBox="1"/>
          <p:nvPr/>
        </p:nvSpPr>
        <p:spPr>
          <a:xfrm>
            <a:off x="341007" y="1893078"/>
            <a:ext cx="8560465" cy="5016759"/>
          </a:xfrm>
          <a:prstGeom prst="rect">
            <a:avLst/>
          </a:prstGeom>
          <a:noFill/>
        </p:spPr>
        <p:txBody>
          <a:bodyPr wrap="square" rtlCol="0">
            <a:spAutoFit/>
          </a:bodyPr>
          <a:lstStyle/>
          <a:p>
            <a:pPr marL="342900" indent="-342900">
              <a:buFont typeface="+mj-lt"/>
              <a:buAutoNum type="arabicParenR"/>
            </a:pPr>
            <a:r>
              <a:rPr lang="en-US" sz="1600" dirty="0" smtClean="0">
                <a:solidFill>
                  <a:srgbClr val="7F7F7F"/>
                </a:solidFill>
              </a:rPr>
              <a:t>Integration and technical overview of the entire project is vital and must be strengthened, in particular areas around interfaces, reviews, configuration control, installation, commissioning and anticipating unforeseen problems. There is a missing key figure in the organization.</a:t>
            </a:r>
          </a:p>
          <a:p>
            <a:pPr marL="342900" indent="-342900">
              <a:buFont typeface="+mj-lt"/>
              <a:buAutoNum type="arabicParenR"/>
            </a:pPr>
            <a:endParaRPr lang="en-US" sz="1600" dirty="0">
              <a:solidFill>
                <a:srgbClr val="7F7F7F"/>
              </a:solidFill>
            </a:endParaRPr>
          </a:p>
          <a:p>
            <a:pPr marL="342900" indent="-342900">
              <a:buFont typeface="+mj-lt"/>
              <a:buAutoNum type="arabicParenR"/>
            </a:pPr>
            <a:r>
              <a:rPr lang="en-US" sz="1600" dirty="0" smtClean="0">
                <a:solidFill>
                  <a:srgbClr val="7F7F7F"/>
                </a:solidFill>
              </a:rPr>
              <a:t>The staffing plans are very demanding. Too many positions to be filled in short periods. To be clarified first is the ratio of staff in the various activities. Obtain clarity of rules and taxes when bringing staff from the partner institutions to ESS. Today staffing figures do not mix ESS staff and in-kind staff in a clear way.</a:t>
            </a:r>
          </a:p>
          <a:p>
            <a:pPr marL="342900" indent="-342900">
              <a:buFont typeface="+mj-lt"/>
              <a:buAutoNum type="arabicParenR"/>
            </a:pPr>
            <a:endParaRPr lang="en-US" sz="1600" dirty="0">
              <a:solidFill>
                <a:srgbClr val="7F7F7F"/>
              </a:solidFill>
            </a:endParaRPr>
          </a:p>
          <a:p>
            <a:pPr marL="342900" indent="-342900">
              <a:buFont typeface="+mj-lt"/>
              <a:buAutoNum type="arabicParenR"/>
            </a:pPr>
            <a:r>
              <a:rPr lang="en-US" sz="1600" dirty="0" smtClean="0">
                <a:solidFill>
                  <a:schemeClr val="bg1">
                    <a:lumMod val="50000"/>
                  </a:schemeClr>
                </a:solidFill>
              </a:rPr>
              <a:t>Accelerator: </a:t>
            </a:r>
            <a:r>
              <a:rPr lang="en-GB" sz="1600" dirty="0" smtClean="0">
                <a:solidFill>
                  <a:schemeClr val="bg1">
                    <a:lumMod val="50000"/>
                  </a:schemeClr>
                </a:solidFill>
              </a:rPr>
              <a:t>basic </a:t>
            </a:r>
            <a:r>
              <a:rPr lang="en-GB" sz="1600" dirty="0">
                <a:solidFill>
                  <a:schemeClr val="bg1">
                    <a:lumMod val="50000"/>
                  </a:schemeClr>
                </a:solidFill>
              </a:rPr>
              <a:t>assumption of 1 W/m used as Level 1 requirement with major implications </a:t>
            </a:r>
            <a:r>
              <a:rPr lang="en-GB" sz="1600" i="1" dirty="0">
                <a:solidFill>
                  <a:schemeClr val="bg1">
                    <a:lumMod val="50000"/>
                  </a:schemeClr>
                </a:solidFill>
              </a:rPr>
              <a:t>inter alia</a:t>
            </a:r>
            <a:r>
              <a:rPr lang="en-GB" sz="1600" dirty="0">
                <a:solidFill>
                  <a:schemeClr val="bg1">
                    <a:lumMod val="50000"/>
                  </a:schemeClr>
                </a:solidFill>
              </a:rPr>
              <a:t> on licencing, shielding and operation; needs to be confirmed by realistic end-to-end beam simulations including errors, showing sufficient </a:t>
            </a:r>
            <a:r>
              <a:rPr lang="en-GB" sz="1600" dirty="0" smtClean="0">
                <a:solidFill>
                  <a:schemeClr val="bg1">
                    <a:lumMod val="50000"/>
                  </a:schemeClr>
                </a:solidFill>
              </a:rPr>
              <a:t>margin. Normal operation envelope should include beam loss scenarios.</a:t>
            </a:r>
            <a:endParaRPr lang="en-US" sz="1600" dirty="0" smtClean="0">
              <a:solidFill>
                <a:schemeClr val="bg1">
                  <a:lumMod val="50000"/>
                </a:schemeClr>
              </a:solidFill>
            </a:endParaRPr>
          </a:p>
          <a:p>
            <a:pPr marL="342900" indent="-342900">
              <a:buFont typeface="+mj-lt"/>
              <a:buAutoNum type="arabicParenR"/>
            </a:pPr>
            <a:endParaRPr lang="en-US" sz="1600" dirty="0">
              <a:solidFill>
                <a:schemeClr val="bg1">
                  <a:lumMod val="50000"/>
                </a:schemeClr>
              </a:solidFill>
            </a:endParaRPr>
          </a:p>
          <a:p>
            <a:pPr marL="342900" indent="-342900">
              <a:buFont typeface="+mj-lt"/>
              <a:buAutoNum type="arabicParenR"/>
            </a:pPr>
            <a:r>
              <a:rPr lang="en-US" sz="1600" dirty="0" smtClean="0">
                <a:solidFill>
                  <a:srgbClr val="7F7F7F"/>
                </a:solidFill>
              </a:rPr>
              <a:t>Timely </a:t>
            </a:r>
            <a:r>
              <a:rPr lang="en-US" sz="1600" dirty="0">
                <a:solidFill>
                  <a:srgbClr val="7F7F7F"/>
                </a:solidFill>
              </a:rPr>
              <a:t>execution of the EDD activities </a:t>
            </a:r>
            <a:r>
              <a:rPr lang="en-US" sz="1600" dirty="0" smtClean="0">
                <a:solidFill>
                  <a:srgbClr val="7F7F7F"/>
                </a:solidFill>
              </a:rPr>
              <a:t>for the target (cooling, …) will </a:t>
            </a:r>
            <a:r>
              <a:rPr lang="en-US" sz="1600" dirty="0">
                <a:solidFill>
                  <a:srgbClr val="7F7F7F"/>
                </a:solidFill>
              </a:rPr>
              <a:t>address most of the identified technical </a:t>
            </a:r>
            <a:r>
              <a:rPr lang="en-US" sz="1600" dirty="0" smtClean="0">
                <a:solidFill>
                  <a:srgbClr val="7F7F7F"/>
                </a:solidFill>
              </a:rPr>
              <a:t>risks. Implications on cost and schedule might become a important issue</a:t>
            </a:r>
          </a:p>
          <a:p>
            <a:pPr marL="342900" indent="-342900">
              <a:buFont typeface="+mj-lt"/>
              <a:buAutoNum type="arabicParenR"/>
            </a:pPr>
            <a:endParaRPr lang="en-US" sz="1600" dirty="0">
              <a:solidFill>
                <a:srgbClr val="7F7F7F"/>
              </a:solidFill>
            </a:endParaRPr>
          </a:p>
          <a:p>
            <a:pPr marL="342900" indent="-342900">
              <a:buFont typeface="+mj-lt"/>
              <a:buAutoNum type="arabicParenR"/>
            </a:pPr>
            <a:r>
              <a:rPr lang="en-US" sz="1600" dirty="0" smtClean="0">
                <a:solidFill>
                  <a:srgbClr val="7F7F7F"/>
                </a:solidFill>
              </a:rPr>
              <a:t>Planning </a:t>
            </a:r>
            <a:r>
              <a:rPr lang="en-US" sz="1600" dirty="0">
                <a:solidFill>
                  <a:srgbClr val="7F7F7F"/>
                </a:solidFill>
              </a:rPr>
              <a:t>of the remote-handling schemes for target &amp; moderator-reflector replacement needs to be completed.  The two-dimensional move of the MRP should be </a:t>
            </a:r>
            <a:r>
              <a:rPr lang="en-US" sz="1600" dirty="0" smtClean="0">
                <a:solidFill>
                  <a:srgbClr val="7F7F7F"/>
                </a:solidFill>
              </a:rPr>
              <a:t>avoided</a:t>
            </a:r>
            <a:endParaRPr lang="en-US" sz="1600" dirty="0">
              <a:solidFill>
                <a:srgbClr val="7F7F7F"/>
              </a:solidFill>
            </a:endParaRPr>
          </a:p>
          <a:p>
            <a:pPr marL="342900" indent="-342900">
              <a:buFont typeface="+mj-lt"/>
              <a:buAutoNum type="arabicParenR"/>
            </a:pPr>
            <a:endParaRPr lang="en-US" sz="1600" dirty="0"/>
          </a:p>
        </p:txBody>
      </p:sp>
    </p:spTree>
    <p:extLst>
      <p:ext uri="{BB962C8B-B14F-4D97-AF65-F5344CB8AC3E}">
        <p14:creationId xmlns:p14="http://schemas.microsoft.com/office/powerpoint/2010/main" val="200990980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648" y="274588"/>
            <a:ext cx="8228707" cy="665212"/>
          </a:xfrm>
        </p:spPr>
        <p:txBody>
          <a:bodyPr lIns="64286" tIns="32143" rIns="64286" bIns="32143"/>
          <a:lstStyle/>
          <a:p>
            <a:r>
              <a:rPr lang="en-US" dirty="0" smtClean="0">
                <a:solidFill>
                  <a:srgbClr val="FFFFFF"/>
                </a:solidFill>
                <a:cs typeface="Arial" charset="0"/>
              </a:rPr>
              <a:t>TOP 10 worries</a:t>
            </a:r>
            <a:endParaRPr lang="en-US"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038C62C7-F79B-CD4A-A5DF-5683BBEC4A65}" type="slidenum">
              <a:rPr lang="sv-SE" smtClean="0"/>
              <a:t>23</a:t>
            </a:fld>
            <a:endParaRPr lang="sv-SE" dirty="0"/>
          </a:p>
        </p:txBody>
      </p:sp>
      <p:sp>
        <p:nvSpPr>
          <p:cNvPr id="4" name="TextBox 3"/>
          <p:cNvSpPr txBox="1"/>
          <p:nvPr/>
        </p:nvSpPr>
        <p:spPr>
          <a:xfrm>
            <a:off x="341007" y="1893078"/>
            <a:ext cx="8560465" cy="4278094"/>
          </a:xfrm>
          <a:prstGeom prst="rect">
            <a:avLst/>
          </a:prstGeom>
          <a:noFill/>
        </p:spPr>
        <p:txBody>
          <a:bodyPr wrap="square" rtlCol="0">
            <a:spAutoFit/>
          </a:bodyPr>
          <a:lstStyle/>
          <a:p>
            <a:pPr marL="342900" lvl="1" indent="-342900">
              <a:buFont typeface="+mj-lt"/>
              <a:buAutoNum type="arabicParenR" startAt="6"/>
            </a:pPr>
            <a:r>
              <a:rPr lang="en-US" sz="1600" dirty="0" smtClean="0">
                <a:solidFill>
                  <a:schemeClr val="bg1">
                    <a:lumMod val="50000"/>
                  </a:schemeClr>
                </a:solidFill>
              </a:rPr>
              <a:t>ICS mandate need some clarification. ICS must be available in time while components are qualified. </a:t>
            </a:r>
            <a:r>
              <a:rPr lang="en-US" sz="1600" dirty="0">
                <a:solidFill>
                  <a:schemeClr val="bg1">
                    <a:lumMod val="50000"/>
                  </a:schemeClr>
                </a:solidFill>
              </a:rPr>
              <a:t>Be more proactive in defining interfaces and in communication with other systems. </a:t>
            </a:r>
            <a:r>
              <a:rPr lang="en-US" sz="1600" dirty="0" smtClean="0">
                <a:solidFill>
                  <a:schemeClr val="bg1">
                    <a:lumMod val="50000"/>
                  </a:schemeClr>
                </a:solidFill>
              </a:rPr>
              <a:t>All safety aspects including interlocks need to have a common approach across the organization.</a:t>
            </a:r>
            <a:r>
              <a:rPr lang="en-US" sz="1600" dirty="0">
                <a:solidFill>
                  <a:schemeClr val="bg1">
                    <a:lumMod val="50000"/>
                  </a:schemeClr>
                </a:solidFill>
              </a:rPr>
              <a:t> </a:t>
            </a:r>
            <a:r>
              <a:rPr lang="en-GB" sz="1600" dirty="0" smtClean="0">
                <a:solidFill>
                  <a:schemeClr val="bg1">
                    <a:lumMod val="50000"/>
                  </a:schemeClr>
                </a:solidFill>
              </a:rPr>
              <a:t>It would be </a:t>
            </a:r>
            <a:r>
              <a:rPr lang="en-GB" sz="1600" dirty="0">
                <a:solidFill>
                  <a:schemeClr val="bg1">
                    <a:lumMod val="50000"/>
                  </a:schemeClr>
                </a:solidFill>
              </a:rPr>
              <a:t>advantageous </a:t>
            </a:r>
            <a:r>
              <a:rPr lang="en-GB" sz="1600" dirty="0" smtClean="0">
                <a:solidFill>
                  <a:schemeClr val="bg1">
                    <a:lumMod val="50000"/>
                  </a:schemeClr>
                </a:solidFill>
              </a:rPr>
              <a:t>to </a:t>
            </a:r>
            <a:r>
              <a:rPr lang="en-GB" sz="1600" dirty="0">
                <a:solidFill>
                  <a:schemeClr val="bg1">
                    <a:lumMod val="50000"/>
                  </a:schemeClr>
                </a:solidFill>
              </a:rPr>
              <a:t>incorporate ICS into </a:t>
            </a:r>
            <a:r>
              <a:rPr lang="en-GB" sz="1600" dirty="0" smtClean="0">
                <a:solidFill>
                  <a:schemeClr val="bg1">
                    <a:lumMod val="50000"/>
                  </a:schemeClr>
                </a:solidFill>
              </a:rPr>
              <a:t>IKCs.</a:t>
            </a:r>
            <a:endParaRPr lang="en-US" sz="1600" dirty="0" smtClean="0">
              <a:solidFill>
                <a:schemeClr val="bg1">
                  <a:lumMod val="50000"/>
                </a:schemeClr>
              </a:solidFill>
            </a:endParaRPr>
          </a:p>
          <a:p>
            <a:pPr marL="342900" lvl="1" indent="-342900">
              <a:buFont typeface="+mj-lt"/>
              <a:buAutoNum type="arabicParenR" startAt="6"/>
            </a:pPr>
            <a:endParaRPr lang="en-US" sz="1600" dirty="0">
              <a:solidFill>
                <a:schemeClr val="bg1">
                  <a:lumMod val="50000"/>
                </a:schemeClr>
              </a:solidFill>
            </a:endParaRPr>
          </a:p>
          <a:p>
            <a:pPr marL="342900" lvl="1" indent="-342900">
              <a:buFont typeface="+mj-lt"/>
              <a:buAutoNum type="arabicParenR" startAt="6"/>
            </a:pPr>
            <a:r>
              <a:rPr lang="en-US" sz="1600" dirty="0" smtClean="0">
                <a:solidFill>
                  <a:srgbClr val="7F7F7F"/>
                </a:solidFill>
              </a:rPr>
              <a:t>NSS needs a workable breakdown of the budget to deliver an acceptable number and quality </a:t>
            </a:r>
            <a:r>
              <a:rPr lang="en-US" sz="1600" dirty="0">
                <a:solidFill>
                  <a:srgbClr val="7F7F7F"/>
                </a:solidFill>
              </a:rPr>
              <a:t>of </a:t>
            </a:r>
            <a:r>
              <a:rPr lang="en-US" sz="1600" dirty="0" smtClean="0">
                <a:solidFill>
                  <a:srgbClr val="7F7F7F"/>
                </a:solidFill>
              </a:rPr>
              <a:t>instruments, including essential support systems.</a:t>
            </a:r>
          </a:p>
          <a:p>
            <a:pPr marL="342900" lvl="1" indent="-342900">
              <a:buFont typeface="+mj-lt"/>
              <a:buAutoNum type="arabicParenR" startAt="6"/>
            </a:pPr>
            <a:endParaRPr lang="en-US" sz="1600" dirty="0">
              <a:solidFill>
                <a:srgbClr val="7F7F7F"/>
              </a:solidFill>
            </a:endParaRPr>
          </a:p>
          <a:p>
            <a:pPr marL="342900" lvl="1" indent="-342900">
              <a:buFont typeface="+mj-lt"/>
              <a:buAutoNum type="arabicParenR" startAt="6"/>
            </a:pPr>
            <a:r>
              <a:rPr lang="en-US" sz="1600" dirty="0" smtClean="0">
                <a:solidFill>
                  <a:schemeClr val="bg1">
                    <a:lumMod val="50000"/>
                  </a:schemeClr>
                </a:solidFill>
              </a:rPr>
              <a:t>CF construction is starting in mid-2014.   The project must establish internal milestones for freezing interface requirements between CF and other systems. </a:t>
            </a:r>
          </a:p>
          <a:p>
            <a:pPr marL="342900" lvl="1" indent="-342900">
              <a:buFont typeface="+mj-lt"/>
              <a:buAutoNum type="arabicParenR" startAt="6"/>
            </a:pPr>
            <a:endParaRPr lang="en-US" sz="1600" dirty="0">
              <a:solidFill>
                <a:schemeClr val="bg1">
                  <a:lumMod val="50000"/>
                </a:schemeClr>
              </a:solidFill>
            </a:endParaRPr>
          </a:p>
          <a:p>
            <a:pPr marL="342900" lvl="1" indent="-342900">
              <a:buFont typeface="+mj-lt"/>
              <a:buAutoNum type="arabicParenR" startAt="6"/>
            </a:pPr>
            <a:r>
              <a:rPr lang="en-US" sz="1600" dirty="0" smtClean="0">
                <a:solidFill>
                  <a:schemeClr val="bg1">
                    <a:lumMod val="50000"/>
                  </a:schemeClr>
                </a:solidFill>
              </a:rPr>
              <a:t>423 </a:t>
            </a:r>
            <a:r>
              <a:rPr lang="en-US" sz="1600" dirty="0">
                <a:solidFill>
                  <a:schemeClr val="bg1">
                    <a:lumMod val="50000"/>
                  </a:schemeClr>
                </a:solidFill>
              </a:rPr>
              <a:t>to 516 </a:t>
            </a:r>
            <a:r>
              <a:rPr lang="en-US" sz="1600" dirty="0" smtClean="0">
                <a:solidFill>
                  <a:schemeClr val="bg1">
                    <a:lumMod val="50000"/>
                  </a:schemeClr>
                </a:solidFill>
              </a:rPr>
              <a:t>M€ for CF, </a:t>
            </a:r>
            <a:r>
              <a:rPr lang="en-US" sz="1600" dirty="0">
                <a:solidFill>
                  <a:schemeClr val="bg1">
                    <a:lumMod val="50000"/>
                  </a:schemeClr>
                </a:solidFill>
              </a:rPr>
              <a:t>need to understand how this is </a:t>
            </a:r>
            <a:r>
              <a:rPr lang="en-US" sz="1600" dirty="0" smtClean="0">
                <a:solidFill>
                  <a:schemeClr val="bg1">
                    <a:lumMod val="50000"/>
                  </a:schemeClr>
                </a:solidFill>
              </a:rPr>
              <a:t>handled.</a:t>
            </a:r>
          </a:p>
          <a:p>
            <a:pPr marL="0" lvl="1"/>
            <a:endParaRPr lang="en-US" sz="1600" dirty="0" smtClean="0">
              <a:solidFill>
                <a:schemeClr val="bg1">
                  <a:lumMod val="50000"/>
                </a:schemeClr>
              </a:solidFill>
            </a:endParaRPr>
          </a:p>
          <a:p>
            <a:pPr marL="342900" lvl="1" indent="-342900">
              <a:buFont typeface="+mj-lt"/>
              <a:buAutoNum type="arabicParenR" startAt="6"/>
            </a:pPr>
            <a:r>
              <a:rPr lang="en-US" sz="1600" dirty="0" smtClean="0">
                <a:solidFill>
                  <a:schemeClr val="bg1">
                    <a:lumMod val="50000"/>
                  </a:schemeClr>
                </a:solidFill>
              </a:rPr>
              <a:t>Management and integration </a:t>
            </a:r>
            <a:r>
              <a:rPr lang="en-US" sz="1600" dirty="0">
                <a:solidFill>
                  <a:schemeClr val="bg1">
                    <a:lumMod val="50000"/>
                  </a:schemeClr>
                </a:solidFill>
              </a:rPr>
              <a:t>of in-kind </a:t>
            </a:r>
            <a:r>
              <a:rPr lang="en-US" sz="1600" dirty="0" smtClean="0">
                <a:solidFill>
                  <a:schemeClr val="bg1">
                    <a:lumMod val="50000"/>
                  </a:schemeClr>
                </a:solidFill>
              </a:rPr>
              <a:t>contributions and procurements needs strengthening. </a:t>
            </a:r>
            <a:r>
              <a:rPr lang="en-US" sz="1600" dirty="0">
                <a:solidFill>
                  <a:schemeClr val="bg1">
                    <a:lumMod val="50000"/>
                  </a:schemeClr>
                </a:solidFill>
              </a:rPr>
              <a:t>Timeline for in-kind and </a:t>
            </a:r>
            <a:r>
              <a:rPr lang="en-US" sz="1600" dirty="0" smtClean="0">
                <a:solidFill>
                  <a:schemeClr val="bg1">
                    <a:lumMod val="50000"/>
                  </a:schemeClr>
                </a:solidFill>
              </a:rPr>
              <a:t>industrial contracts might be too aggressive. Having the right staff and procedures at the right moment is an issue.</a:t>
            </a:r>
            <a:endParaRPr lang="en-US" sz="1600" dirty="0">
              <a:solidFill>
                <a:schemeClr val="bg1">
                  <a:lumMod val="50000"/>
                </a:schemeClr>
              </a:solidFill>
            </a:endParaRPr>
          </a:p>
          <a:p>
            <a:endParaRPr lang="en-US" sz="1600" dirty="0">
              <a:solidFill>
                <a:schemeClr val="bg1">
                  <a:lumMod val="50000"/>
                </a:schemeClr>
              </a:solidFill>
            </a:endParaRPr>
          </a:p>
        </p:txBody>
      </p:sp>
    </p:spTree>
    <p:extLst>
      <p:ext uri="{BB962C8B-B14F-4D97-AF65-F5344CB8AC3E}">
        <p14:creationId xmlns:p14="http://schemas.microsoft.com/office/powerpoint/2010/main" val="288112974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648" y="274588"/>
            <a:ext cx="8228707" cy="665212"/>
          </a:xfrm>
        </p:spPr>
        <p:txBody>
          <a:bodyPr lIns="64286" tIns="32143" rIns="64286" bIns="32143"/>
          <a:lstStyle/>
          <a:p>
            <a:r>
              <a:rPr lang="en-US" dirty="0" smtClean="0">
                <a:solidFill>
                  <a:srgbClr val="FFFFFF"/>
                </a:solidFill>
                <a:cs typeface="Arial" charset="0"/>
              </a:rPr>
              <a:t>TOP 10 recommendations</a:t>
            </a:r>
            <a:endParaRPr lang="en-US"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038C62C7-F79B-CD4A-A5DF-5683BBEC4A65}" type="slidenum">
              <a:rPr lang="sv-SE" smtClean="0"/>
              <a:t>24</a:t>
            </a:fld>
            <a:endParaRPr lang="sv-SE" dirty="0"/>
          </a:p>
        </p:txBody>
      </p:sp>
      <p:sp>
        <p:nvSpPr>
          <p:cNvPr id="3" name="TextBox 2"/>
          <p:cNvSpPr txBox="1"/>
          <p:nvPr/>
        </p:nvSpPr>
        <p:spPr>
          <a:xfrm>
            <a:off x="340563" y="1410990"/>
            <a:ext cx="8643222" cy="5509201"/>
          </a:xfrm>
          <a:prstGeom prst="rect">
            <a:avLst/>
          </a:prstGeom>
          <a:noFill/>
        </p:spPr>
        <p:txBody>
          <a:bodyPr wrap="square" rtlCol="0">
            <a:spAutoFit/>
          </a:bodyPr>
          <a:lstStyle/>
          <a:p>
            <a:pPr marL="342900" indent="-342900">
              <a:buFont typeface="+mj-lt"/>
              <a:buAutoNum type="arabicParenR"/>
            </a:pPr>
            <a:r>
              <a:rPr lang="en-US" sz="1600" dirty="0" smtClean="0">
                <a:solidFill>
                  <a:srgbClr val="7F7F7F"/>
                </a:solidFill>
              </a:rPr>
              <a:t>Appoint a technical manager of the entire project, as a direct report to the CEO/DG (deputy DG?).</a:t>
            </a:r>
          </a:p>
          <a:p>
            <a:pPr marL="342900" indent="-342900">
              <a:buFont typeface="+mj-lt"/>
              <a:buAutoNum type="arabicParenR"/>
            </a:pPr>
            <a:endParaRPr lang="en-US" sz="1600" dirty="0"/>
          </a:p>
          <a:p>
            <a:pPr marL="342900" indent="-342900">
              <a:buFont typeface="+mj-lt"/>
              <a:buAutoNum type="arabicParenR"/>
            </a:pPr>
            <a:r>
              <a:rPr lang="en-US" sz="1600" dirty="0" smtClean="0">
                <a:solidFill>
                  <a:schemeClr val="bg1">
                    <a:lumMod val="50000"/>
                  </a:schemeClr>
                </a:solidFill>
              </a:rPr>
              <a:t>Develop a plan to </a:t>
            </a:r>
            <a:r>
              <a:rPr lang="en-US" sz="1600" dirty="0">
                <a:solidFill>
                  <a:schemeClr val="bg1">
                    <a:lumMod val="50000"/>
                  </a:schemeClr>
                </a:solidFill>
              </a:rPr>
              <a:t>m</a:t>
            </a:r>
            <a:r>
              <a:rPr lang="en-US" sz="1600" dirty="0" smtClean="0">
                <a:solidFill>
                  <a:schemeClr val="bg1">
                    <a:lumMod val="50000"/>
                  </a:schemeClr>
                </a:solidFill>
              </a:rPr>
              <a:t>aximize the in-kind contributions to NSS </a:t>
            </a:r>
          </a:p>
          <a:p>
            <a:pPr marL="342900" indent="-342900">
              <a:buFont typeface="+mj-lt"/>
              <a:buAutoNum type="arabicParenR"/>
            </a:pPr>
            <a:endParaRPr lang="en-US" sz="1600" dirty="0">
              <a:solidFill>
                <a:schemeClr val="bg1">
                  <a:lumMod val="50000"/>
                </a:schemeClr>
              </a:solidFill>
            </a:endParaRPr>
          </a:p>
          <a:p>
            <a:pPr marL="342900" indent="-342900">
              <a:buFont typeface="+mj-lt"/>
              <a:buAutoNum type="arabicParenR"/>
            </a:pPr>
            <a:r>
              <a:rPr lang="en-US" sz="1600" dirty="0" smtClean="0">
                <a:solidFill>
                  <a:schemeClr val="bg1">
                    <a:lumMod val="50000"/>
                  </a:schemeClr>
                </a:solidFill>
              </a:rPr>
              <a:t>Establish a clear process for freezing and enforcing controls to changes to interface </a:t>
            </a:r>
            <a:r>
              <a:rPr lang="en-US" sz="1600" dirty="0">
                <a:solidFill>
                  <a:schemeClr val="bg1">
                    <a:lumMod val="50000"/>
                  </a:schemeClr>
                </a:solidFill>
              </a:rPr>
              <a:t>requirements </a:t>
            </a:r>
            <a:r>
              <a:rPr lang="en-US" sz="1600" dirty="0" smtClean="0">
                <a:solidFill>
                  <a:schemeClr val="bg1">
                    <a:lumMod val="50000"/>
                  </a:schemeClr>
                </a:solidFill>
              </a:rPr>
              <a:t>to contain </a:t>
            </a:r>
            <a:r>
              <a:rPr lang="en-US" sz="1600" dirty="0">
                <a:solidFill>
                  <a:schemeClr val="bg1">
                    <a:lumMod val="50000"/>
                  </a:schemeClr>
                </a:solidFill>
              </a:rPr>
              <a:t>cost and schedule </a:t>
            </a:r>
            <a:r>
              <a:rPr lang="en-US" sz="1600" dirty="0" smtClean="0">
                <a:solidFill>
                  <a:schemeClr val="bg1">
                    <a:lumMod val="50000"/>
                  </a:schemeClr>
                </a:solidFill>
              </a:rPr>
              <a:t>impacts. CF is particularly urgent.</a:t>
            </a:r>
          </a:p>
          <a:p>
            <a:pPr marL="342900" indent="-342900">
              <a:buFont typeface="+mj-lt"/>
              <a:buAutoNum type="arabicParenR"/>
            </a:pPr>
            <a:endParaRPr lang="en-US" sz="1600" dirty="0">
              <a:solidFill>
                <a:schemeClr val="bg1">
                  <a:lumMod val="50000"/>
                </a:schemeClr>
              </a:solidFill>
            </a:endParaRPr>
          </a:p>
          <a:p>
            <a:pPr marL="342900" indent="-342900">
              <a:buFont typeface="+mj-lt"/>
              <a:buAutoNum type="arabicParenR"/>
            </a:pPr>
            <a:r>
              <a:rPr lang="en-US" sz="1600" dirty="0" smtClean="0">
                <a:solidFill>
                  <a:srgbClr val="7F7F7F"/>
                </a:solidFill>
              </a:rPr>
              <a:t>Reassess the entire staffing procedure and schedule.  Come up with a realistic plan.</a:t>
            </a:r>
          </a:p>
          <a:p>
            <a:pPr marL="342900" indent="-342900">
              <a:buFont typeface="+mj-lt"/>
              <a:buAutoNum type="arabicParenR"/>
            </a:pPr>
            <a:endParaRPr lang="en-US" sz="1600" dirty="0">
              <a:solidFill>
                <a:schemeClr val="bg1">
                  <a:lumMod val="50000"/>
                </a:schemeClr>
              </a:solidFill>
            </a:endParaRPr>
          </a:p>
          <a:p>
            <a:pPr marL="342900" indent="-342900">
              <a:buFont typeface="+mj-lt"/>
              <a:buAutoNum type="arabicParenR"/>
            </a:pPr>
            <a:r>
              <a:rPr lang="en-US" sz="1600" dirty="0" smtClean="0">
                <a:solidFill>
                  <a:schemeClr val="bg1">
                    <a:lumMod val="50000"/>
                  </a:schemeClr>
                </a:solidFill>
              </a:rPr>
              <a:t>Put in place the </a:t>
            </a:r>
            <a:r>
              <a:rPr lang="en-US" sz="1600" dirty="0" smtClean="0">
                <a:solidFill>
                  <a:srgbClr val="7F7F7F"/>
                </a:solidFill>
              </a:rPr>
              <a:t>necessary</a:t>
            </a:r>
            <a:r>
              <a:rPr lang="en-US" sz="1600" dirty="0" smtClean="0">
                <a:solidFill>
                  <a:schemeClr val="bg1">
                    <a:lumMod val="50000"/>
                  </a:schemeClr>
                </a:solidFill>
              </a:rPr>
              <a:t> manpower and procedures for the procurements planned in 2014.</a:t>
            </a:r>
          </a:p>
          <a:p>
            <a:pPr marL="342900" indent="-342900">
              <a:buFont typeface="+mj-lt"/>
              <a:buAutoNum type="arabicParenR"/>
            </a:pPr>
            <a:endParaRPr lang="en-US" sz="1600" dirty="0">
              <a:solidFill>
                <a:schemeClr val="bg1">
                  <a:lumMod val="50000"/>
                </a:schemeClr>
              </a:solidFill>
            </a:endParaRPr>
          </a:p>
          <a:p>
            <a:pPr marL="342900" indent="-342900">
              <a:buFont typeface="+mj-lt"/>
              <a:buAutoNum type="arabicParenR"/>
            </a:pPr>
            <a:r>
              <a:rPr lang="en-US" sz="1600" dirty="0" smtClean="0">
                <a:solidFill>
                  <a:schemeClr val="bg1">
                    <a:lumMod val="50000"/>
                  </a:schemeClr>
                </a:solidFill>
              </a:rPr>
              <a:t>Solve the HR contract problems related to short, long time visitors and in-kind manpower.</a:t>
            </a:r>
          </a:p>
          <a:p>
            <a:pPr marL="342900" indent="-342900">
              <a:buFont typeface="+mj-lt"/>
              <a:buAutoNum type="arabicParenR"/>
            </a:pPr>
            <a:endParaRPr lang="en-US" sz="1600" dirty="0">
              <a:solidFill>
                <a:schemeClr val="bg1">
                  <a:lumMod val="50000"/>
                </a:schemeClr>
              </a:solidFill>
            </a:endParaRPr>
          </a:p>
          <a:p>
            <a:pPr marL="342900" indent="-342900">
              <a:buFont typeface="+mj-lt"/>
              <a:buAutoNum type="arabicParenR"/>
            </a:pPr>
            <a:r>
              <a:rPr lang="en-US" sz="1600" dirty="0" smtClean="0">
                <a:solidFill>
                  <a:schemeClr val="bg1">
                    <a:lumMod val="50000"/>
                  </a:schemeClr>
                </a:solidFill>
              </a:rPr>
              <a:t>Relook at the assumption of beam line losses of 1W/m and establish consequences if different. </a:t>
            </a:r>
          </a:p>
          <a:p>
            <a:endParaRPr lang="en-US" sz="1600" dirty="0" smtClean="0">
              <a:solidFill>
                <a:schemeClr val="bg1">
                  <a:lumMod val="50000"/>
                </a:schemeClr>
              </a:solidFill>
            </a:endParaRPr>
          </a:p>
          <a:p>
            <a:pPr marL="342900" indent="-342900">
              <a:buFont typeface="+mj-lt"/>
              <a:buAutoNum type="arabicParenR"/>
            </a:pPr>
            <a:r>
              <a:rPr lang="en-US" sz="1600" dirty="0" smtClean="0">
                <a:solidFill>
                  <a:schemeClr val="bg1">
                    <a:lumMod val="50000"/>
                  </a:schemeClr>
                </a:solidFill>
              </a:rPr>
              <a:t>Prepare a project plan for the ICS personnel safety system by April 2014.</a:t>
            </a:r>
          </a:p>
          <a:p>
            <a:pPr marL="342900" indent="-342900">
              <a:buFont typeface="+mj-lt"/>
              <a:buAutoNum type="arabicParenR"/>
            </a:pPr>
            <a:endParaRPr lang="en-US" sz="1600" dirty="0">
              <a:solidFill>
                <a:schemeClr val="bg1">
                  <a:lumMod val="50000"/>
                </a:schemeClr>
              </a:solidFill>
            </a:endParaRPr>
          </a:p>
          <a:p>
            <a:pPr marL="342900" indent="-342900">
              <a:buFont typeface="+mj-lt"/>
              <a:buAutoNum type="arabicParenR"/>
            </a:pPr>
            <a:r>
              <a:rPr lang="en-US" sz="1600" dirty="0" smtClean="0">
                <a:solidFill>
                  <a:schemeClr val="bg1">
                    <a:lumMod val="50000"/>
                  </a:schemeClr>
                </a:solidFill>
              </a:rPr>
              <a:t>Get the LOI process for in-kind ready  before April 2014.</a:t>
            </a:r>
          </a:p>
          <a:p>
            <a:pPr marL="342900" indent="-342900">
              <a:buFont typeface="+mj-lt"/>
              <a:buAutoNum type="arabicParenR"/>
            </a:pPr>
            <a:endParaRPr lang="en-US" sz="1600" dirty="0">
              <a:solidFill>
                <a:schemeClr val="bg1">
                  <a:lumMod val="50000"/>
                </a:schemeClr>
              </a:solidFill>
            </a:endParaRPr>
          </a:p>
          <a:p>
            <a:pPr marL="342900" indent="-342900">
              <a:buFont typeface="+mj-lt"/>
              <a:buAutoNum type="arabicParenR"/>
            </a:pPr>
            <a:r>
              <a:rPr lang="en-US" sz="1600" dirty="0" smtClean="0">
                <a:solidFill>
                  <a:srgbClr val="7F7F7F"/>
                </a:solidFill>
              </a:rPr>
              <a:t>Confirm the exact responsibility of the host countries on CF procurements and contracts. </a:t>
            </a:r>
            <a:r>
              <a:rPr lang="en-US" sz="1600" dirty="0">
                <a:solidFill>
                  <a:srgbClr val="7F7F7F"/>
                </a:solidFill>
              </a:rPr>
              <a:t>E</a:t>
            </a:r>
            <a:r>
              <a:rPr lang="en-US" sz="1600" dirty="0" smtClean="0">
                <a:solidFill>
                  <a:srgbClr val="7F7F7F"/>
                </a:solidFill>
              </a:rPr>
              <a:t>nsure </a:t>
            </a:r>
            <a:r>
              <a:rPr lang="en-US" sz="1600" dirty="0">
                <a:solidFill>
                  <a:srgbClr val="7F7F7F"/>
                </a:solidFill>
              </a:rPr>
              <a:t>that the process for selecting the contractor is robust to limit the possibility of challenges that might cause unnecessary delays</a:t>
            </a:r>
            <a:r>
              <a:rPr lang="en-US" sz="1600" dirty="0" smtClean="0">
                <a:solidFill>
                  <a:srgbClr val="7F7F7F"/>
                </a:solidFill>
              </a:rPr>
              <a:t>.</a:t>
            </a:r>
          </a:p>
        </p:txBody>
      </p:sp>
    </p:spTree>
    <p:extLst>
      <p:ext uri="{BB962C8B-B14F-4D97-AF65-F5344CB8AC3E}">
        <p14:creationId xmlns:p14="http://schemas.microsoft.com/office/powerpoint/2010/main" val="346855841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648" y="274587"/>
            <a:ext cx="6817517" cy="967359"/>
          </a:xfrm>
        </p:spPr>
        <p:txBody>
          <a:bodyPr lIns="64286" tIns="32143" rIns="64286" bIns="32143"/>
          <a:lstStyle/>
          <a:p>
            <a:r>
              <a:rPr lang="en-US" dirty="0" smtClean="0">
                <a:solidFill>
                  <a:srgbClr val="FFFFFF"/>
                </a:solidFill>
                <a:cs typeface="Arial" charset="0"/>
              </a:rPr>
              <a:t>1</a:t>
            </a:r>
            <a:r>
              <a:rPr lang="en-US" dirty="0">
                <a:solidFill>
                  <a:srgbClr val="FFFFFF"/>
                </a:solidFill>
                <a:cs typeface="Arial" charset="0"/>
              </a:rPr>
              <a:t> </a:t>
            </a:r>
            <a:r>
              <a:rPr lang="en-US" dirty="0" smtClean="0">
                <a:solidFill>
                  <a:srgbClr val="FFFFFF"/>
                </a:solidFill>
                <a:cs typeface="Arial" charset="0"/>
              </a:rPr>
              <a:t>– Accelerator Subcommittee</a:t>
            </a:r>
            <a:br>
              <a:rPr lang="en-US" dirty="0" smtClean="0">
                <a:solidFill>
                  <a:srgbClr val="FFFFFF"/>
                </a:solidFill>
                <a:cs typeface="Arial" charset="0"/>
              </a:rPr>
            </a:br>
            <a:r>
              <a:rPr lang="en-US" sz="2000" dirty="0" smtClean="0">
                <a:solidFill>
                  <a:srgbClr val="FFFFFF"/>
                </a:solidFill>
                <a:cs typeface="Arial" charset="0"/>
              </a:rPr>
              <a:t>Carlo </a:t>
            </a:r>
            <a:r>
              <a:rPr lang="en-US" sz="2000" dirty="0" err="1" smtClean="0">
                <a:solidFill>
                  <a:srgbClr val="FFFFFF"/>
                </a:solidFill>
                <a:cs typeface="Arial" charset="0"/>
              </a:rPr>
              <a:t>Bocchetta</a:t>
            </a:r>
            <a:r>
              <a:rPr lang="en-US" sz="2000" dirty="0" smtClean="0">
                <a:solidFill>
                  <a:srgbClr val="FFFFFF"/>
                </a:solidFill>
                <a:cs typeface="Arial" charset="0"/>
              </a:rPr>
              <a:t>, Mikael Eriksson, Francis Perez, Philippe Lebrun, Maurizio </a:t>
            </a:r>
            <a:r>
              <a:rPr lang="en-US" sz="2000" dirty="0" err="1" smtClean="0">
                <a:solidFill>
                  <a:srgbClr val="FFFFFF"/>
                </a:solidFill>
                <a:cs typeface="Arial" charset="0"/>
              </a:rPr>
              <a:t>Vretenar</a:t>
            </a:r>
            <a:r>
              <a:rPr lang="en-US" sz="2000" dirty="0" smtClean="0">
                <a:solidFill>
                  <a:srgbClr val="FFFFFF"/>
                </a:solidFill>
                <a:cs typeface="Arial" charset="0"/>
              </a:rPr>
              <a:t> </a:t>
            </a:r>
            <a:endParaRPr lang="en-US" sz="2000"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038C62C7-F79B-CD4A-A5DF-5683BBEC4A65}" type="slidenum">
              <a:rPr lang="sv-SE" smtClean="0"/>
              <a:t>25</a:t>
            </a:fld>
            <a:endParaRPr lang="sv-SE" dirty="0"/>
          </a:p>
        </p:txBody>
      </p:sp>
      <p:sp>
        <p:nvSpPr>
          <p:cNvPr id="5" name="Content Placeholder 2"/>
          <p:cNvSpPr>
            <a:spLocks noGrp="1"/>
          </p:cNvSpPr>
          <p:nvPr>
            <p:ph idx="1"/>
          </p:nvPr>
        </p:nvSpPr>
        <p:spPr>
          <a:xfrm>
            <a:off x="576186" y="1704943"/>
            <a:ext cx="7972522" cy="4526927"/>
          </a:xfrm>
        </p:spPr>
        <p:txBody>
          <a:bodyPr lIns="64286" tIns="32143" rIns="64286" bIns="32143">
            <a:normAutofit/>
          </a:bodyPr>
          <a:lstStyle/>
          <a:p>
            <a:pPr marL="342900" indent="-342900">
              <a:buFont typeface="Arial"/>
              <a:buChar char="•"/>
            </a:pPr>
            <a:r>
              <a:rPr lang="en-US" b="1" dirty="0" smtClean="0">
                <a:solidFill>
                  <a:schemeClr val="bg1">
                    <a:lumMod val="50000"/>
                  </a:schemeClr>
                </a:solidFill>
              </a:rPr>
              <a:t>Brief </a:t>
            </a:r>
            <a:r>
              <a:rPr lang="en-US" b="1" dirty="0">
                <a:solidFill>
                  <a:schemeClr val="bg1">
                    <a:lumMod val="50000"/>
                  </a:schemeClr>
                </a:solidFill>
              </a:rPr>
              <a:t>description of the mandate and of the </a:t>
            </a:r>
            <a:r>
              <a:rPr lang="en-US" b="1" dirty="0" smtClean="0">
                <a:solidFill>
                  <a:schemeClr val="bg1">
                    <a:lumMod val="50000"/>
                  </a:schemeClr>
                </a:solidFill>
              </a:rPr>
              <a:t>subjects </a:t>
            </a:r>
            <a:r>
              <a:rPr lang="en-US" b="1" dirty="0">
                <a:solidFill>
                  <a:schemeClr val="bg1">
                    <a:lumMod val="50000"/>
                  </a:schemeClr>
                </a:solidFill>
              </a:rPr>
              <a:t>to be </a:t>
            </a:r>
            <a:r>
              <a:rPr lang="en-US" b="1" dirty="0" smtClean="0">
                <a:solidFill>
                  <a:schemeClr val="bg1">
                    <a:lumMod val="50000"/>
                  </a:schemeClr>
                </a:solidFill>
              </a:rPr>
              <a:t>reviewed</a:t>
            </a:r>
          </a:p>
          <a:p>
            <a:pPr marL="800100" lvl="1" indent="-342900">
              <a:buFont typeface="Arial"/>
              <a:buChar char="•"/>
            </a:pPr>
            <a:r>
              <a:rPr lang="en-US" dirty="0" smtClean="0">
                <a:solidFill>
                  <a:schemeClr val="bg1">
                    <a:lumMod val="50000"/>
                  </a:schemeClr>
                </a:solidFill>
              </a:rPr>
              <a:t>Review the readiness of the ESS accelerator project for construction start in 2014</a:t>
            </a:r>
          </a:p>
          <a:p>
            <a:pPr marL="1257300" lvl="2" indent="-342900">
              <a:buFont typeface="Arial"/>
              <a:buChar char="•"/>
            </a:pPr>
            <a:r>
              <a:rPr lang="en-US" dirty="0" smtClean="0">
                <a:solidFill>
                  <a:schemeClr val="bg1">
                    <a:lumMod val="50000"/>
                  </a:schemeClr>
                </a:solidFill>
              </a:rPr>
              <a:t>Baseline design and requirements</a:t>
            </a:r>
          </a:p>
          <a:p>
            <a:pPr marL="1257300" lvl="2" indent="-342900">
              <a:buFont typeface="Arial"/>
              <a:buChar char="•"/>
            </a:pPr>
            <a:r>
              <a:rPr lang="en-US" dirty="0" smtClean="0">
                <a:solidFill>
                  <a:schemeClr val="bg1">
                    <a:lumMod val="50000"/>
                  </a:schemeClr>
                </a:solidFill>
              </a:rPr>
              <a:t>Accelerator systems and RF</a:t>
            </a:r>
          </a:p>
          <a:p>
            <a:pPr marL="1257300" lvl="2" indent="-342900">
              <a:buFont typeface="Arial"/>
              <a:buChar char="•"/>
            </a:pPr>
            <a:r>
              <a:rPr lang="en-US" dirty="0" smtClean="0">
                <a:solidFill>
                  <a:schemeClr val="bg1">
                    <a:lumMod val="50000"/>
                  </a:schemeClr>
                </a:solidFill>
              </a:rPr>
              <a:t>Beam instrumentation</a:t>
            </a:r>
          </a:p>
          <a:p>
            <a:pPr marL="1257300" lvl="2" indent="-342900">
              <a:buFont typeface="Arial"/>
              <a:buChar char="•"/>
            </a:pPr>
            <a:r>
              <a:rPr lang="en-US" dirty="0" smtClean="0">
                <a:solidFill>
                  <a:schemeClr val="bg1">
                    <a:lumMod val="50000"/>
                  </a:schemeClr>
                </a:solidFill>
              </a:rPr>
              <a:t>Safety</a:t>
            </a:r>
          </a:p>
          <a:p>
            <a:pPr marL="1257300" lvl="2" indent="-342900">
              <a:buFont typeface="Arial"/>
              <a:buChar char="•"/>
            </a:pPr>
            <a:r>
              <a:rPr lang="en-US" dirty="0" smtClean="0">
                <a:solidFill>
                  <a:schemeClr val="bg1">
                    <a:lumMod val="50000"/>
                  </a:schemeClr>
                </a:solidFill>
              </a:rPr>
              <a:t>Reliability</a:t>
            </a:r>
          </a:p>
          <a:p>
            <a:pPr marL="1257300" lvl="2" indent="-342900">
              <a:buFont typeface="Arial"/>
              <a:buChar char="•"/>
            </a:pPr>
            <a:r>
              <a:rPr lang="en-US" dirty="0" smtClean="0">
                <a:solidFill>
                  <a:schemeClr val="bg1">
                    <a:lumMod val="50000"/>
                  </a:schemeClr>
                </a:solidFill>
              </a:rPr>
              <a:t>Specialized technical services</a:t>
            </a:r>
          </a:p>
          <a:p>
            <a:pPr marL="1257300" lvl="2" indent="-342900">
              <a:buFont typeface="Arial"/>
              <a:buChar char="•"/>
            </a:pPr>
            <a:r>
              <a:rPr lang="en-US" dirty="0" smtClean="0">
                <a:solidFill>
                  <a:schemeClr val="bg1">
                    <a:lumMod val="50000"/>
                  </a:schemeClr>
                </a:solidFill>
              </a:rPr>
              <a:t>Accelerator-to-target interface</a:t>
            </a:r>
            <a:endParaRPr lang="en-US" dirty="0">
              <a:solidFill>
                <a:schemeClr val="bg1">
                  <a:lumMod val="50000"/>
                </a:schemeClr>
              </a:solidFill>
            </a:endParaRPr>
          </a:p>
          <a:p>
            <a:pPr marL="800100" lvl="1" indent="-342900">
              <a:buFont typeface="Arial"/>
              <a:buChar char="•"/>
            </a:pPr>
            <a:endParaRPr lang="en-US" dirty="0" smtClean="0">
              <a:solidFill>
                <a:schemeClr val="bg1">
                  <a:lumMod val="50000"/>
                </a:schemeClr>
              </a:solidFill>
            </a:endParaRPr>
          </a:p>
          <a:p>
            <a:pPr marL="342900" indent="-342900">
              <a:buFont typeface="Arial"/>
              <a:buChar char="•"/>
            </a:pPr>
            <a:endParaRPr lang="en-US" dirty="0">
              <a:solidFill>
                <a:schemeClr val="bg1">
                  <a:lumMod val="50000"/>
                </a:schemeClr>
              </a:solidFill>
            </a:endParaRPr>
          </a:p>
          <a:p>
            <a:pPr marL="342900" indent="-342900">
              <a:buFont typeface="Arial"/>
              <a:buChar char="•"/>
            </a:pPr>
            <a:endParaRPr lang="en-US" dirty="0" smtClean="0">
              <a:solidFill>
                <a:schemeClr val="bg1">
                  <a:lumMod val="50000"/>
                </a:schemeClr>
              </a:solidFill>
            </a:endParaRPr>
          </a:p>
        </p:txBody>
      </p:sp>
    </p:spTree>
    <p:extLst>
      <p:ext uri="{BB962C8B-B14F-4D97-AF65-F5344CB8AC3E}">
        <p14:creationId xmlns:p14="http://schemas.microsoft.com/office/powerpoint/2010/main" val="199544279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649" y="274587"/>
            <a:ext cx="6900346" cy="967359"/>
          </a:xfrm>
        </p:spPr>
        <p:txBody>
          <a:bodyPr lIns="64286" tIns="32143" rIns="64286" bIns="32143"/>
          <a:lstStyle/>
          <a:p>
            <a:r>
              <a:rPr lang="en-US" dirty="0" smtClean="0">
                <a:solidFill>
                  <a:srgbClr val="FFFFFF"/>
                </a:solidFill>
                <a:cs typeface="Arial" charset="0"/>
              </a:rPr>
              <a:t>1 – Accelerator Subcommittee</a:t>
            </a:r>
            <a:br>
              <a:rPr lang="en-US" dirty="0" smtClean="0">
                <a:solidFill>
                  <a:srgbClr val="FFFFFF"/>
                </a:solidFill>
                <a:cs typeface="Arial" charset="0"/>
              </a:rPr>
            </a:br>
            <a:r>
              <a:rPr lang="en-US" sz="2000" dirty="0" smtClean="0">
                <a:solidFill>
                  <a:srgbClr val="FFFFFF"/>
                </a:solidFill>
                <a:cs typeface="Arial" charset="0"/>
              </a:rPr>
              <a:t>Carlo </a:t>
            </a:r>
            <a:r>
              <a:rPr lang="en-US" sz="2000" dirty="0" err="1" smtClean="0">
                <a:solidFill>
                  <a:srgbClr val="FFFFFF"/>
                </a:solidFill>
                <a:cs typeface="Arial" charset="0"/>
              </a:rPr>
              <a:t>Bocchetta</a:t>
            </a:r>
            <a:r>
              <a:rPr lang="en-US" sz="2000" dirty="0" smtClean="0">
                <a:solidFill>
                  <a:srgbClr val="FFFFFF"/>
                </a:solidFill>
                <a:cs typeface="Arial" charset="0"/>
              </a:rPr>
              <a:t>, Mikael Eriksson, Francis Perez, Philippe Lebrun, Maurizio </a:t>
            </a:r>
            <a:r>
              <a:rPr lang="en-US" sz="2000" dirty="0" err="1" smtClean="0">
                <a:solidFill>
                  <a:srgbClr val="FFFFFF"/>
                </a:solidFill>
                <a:cs typeface="Arial" charset="0"/>
              </a:rPr>
              <a:t>Vretenar</a:t>
            </a:r>
            <a:r>
              <a:rPr lang="en-US" sz="2000" dirty="0" smtClean="0">
                <a:solidFill>
                  <a:srgbClr val="FFFFFF"/>
                </a:solidFill>
                <a:cs typeface="Arial" charset="0"/>
              </a:rPr>
              <a:t> </a:t>
            </a:r>
            <a:endParaRPr lang="en-US" sz="3200"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038C62C7-F79B-CD4A-A5DF-5683BBEC4A65}" type="slidenum">
              <a:rPr lang="sv-SE" smtClean="0"/>
              <a:t>26</a:t>
            </a:fld>
            <a:endParaRPr lang="sv-SE" dirty="0"/>
          </a:p>
        </p:txBody>
      </p:sp>
      <p:sp>
        <p:nvSpPr>
          <p:cNvPr id="5" name="Content Placeholder 2"/>
          <p:cNvSpPr>
            <a:spLocks noGrp="1"/>
          </p:cNvSpPr>
          <p:nvPr>
            <p:ph idx="1"/>
          </p:nvPr>
        </p:nvSpPr>
        <p:spPr>
          <a:xfrm>
            <a:off x="576186" y="1616043"/>
            <a:ext cx="7972522" cy="4822857"/>
          </a:xfrm>
        </p:spPr>
        <p:txBody>
          <a:bodyPr lIns="64286" tIns="32143" rIns="64286" bIns="32143">
            <a:normAutofit fontScale="92500" lnSpcReduction="20000"/>
          </a:bodyPr>
          <a:lstStyle/>
          <a:p>
            <a:pPr marL="342900" indent="-342900">
              <a:buFont typeface="Arial" panose="020B0604020202020204" pitchFamily="34" charset="0"/>
              <a:buChar char="•"/>
            </a:pPr>
            <a:r>
              <a:rPr lang="en-US" sz="2200" b="1" dirty="0" smtClean="0">
                <a:solidFill>
                  <a:schemeClr val="bg1">
                    <a:lumMod val="50000"/>
                  </a:schemeClr>
                </a:solidFill>
              </a:rPr>
              <a:t>Status </a:t>
            </a:r>
            <a:r>
              <a:rPr lang="en-US" sz="2200" b="1" dirty="0">
                <a:solidFill>
                  <a:schemeClr val="bg1">
                    <a:lumMod val="50000"/>
                  </a:schemeClr>
                </a:solidFill>
              </a:rPr>
              <a:t>up to the review and brief description of the present </a:t>
            </a:r>
            <a:r>
              <a:rPr lang="en-US" sz="2200" b="1" dirty="0" smtClean="0">
                <a:solidFill>
                  <a:schemeClr val="bg1">
                    <a:lumMod val="50000"/>
                  </a:schemeClr>
                </a:solidFill>
              </a:rPr>
              <a:t>achievements</a:t>
            </a:r>
          </a:p>
          <a:p>
            <a:pPr marL="800100" lvl="1" indent="-342900">
              <a:buFont typeface="Arial"/>
              <a:buChar char="•"/>
            </a:pPr>
            <a:r>
              <a:rPr lang="en-GB" sz="2200" dirty="0">
                <a:solidFill>
                  <a:schemeClr val="bg1">
                    <a:lumMod val="50000"/>
                  </a:schemeClr>
                </a:solidFill>
              </a:rPr>
              <a:t>Accelerator has been </a:t>
            </a:r>
            <a:r>
              <a:rPr lang="en-GB" sz="2200" dirty="0" smtClean="0">
                <a:solidFill>
                  <a:schemeClr val="bg1">
                    <a:lumMod val="50000"/>
                  </a:schemeClr>
                </a:solidFill>
              </a:rPr>
              <a:t>re-</a:t>
            </a:r>
            <a:r>
              <a:rPr lang="en-GB" sz="2200" dirty="0" err="1" smtClean="0">
                <a:solidFill>
                  <a:schemeClr val="bg1">
                    <a:lumMod val="50000"/>
                  </a:schemeClr>
                </a:solidFill>
              </a:rPr>
              <a:t>baselined</a:t>
            </a:r>
            <a:r>
              <a:rPr lang="en-GB" sz="2200" dirty="0" smtClean="0">
                <a:solidFill>
                  <a:schemeClr val="bg1">
                    <a:lumMod val="50000"/>
                  </a:schemeClr>
                </a:solidFill>
              </a:rPr>
              <a:t> </a:t>
            </a:r>
            <a:r>
              <a:rPr lang="en-GB" sz="2200" dirty="0">
                <a:solidFill>
                  <a:schemeClr val="bg1">
                    <a:lumMod val="50000"/>
                  </a:schemeClr>
                </a:solidFill>
              </a:rPr>
              <a:t>towards cost </a:t>
            </a:r>
            <a:r>
              <a:rPr lang="en-GB" sz="2200" dirty="0" smtClean="0">
                <a:solidFill>
                  <a:schemeClr val="bg1">
                    <a:lumMod val="50000"/>
                  </a:schemeClr>
                </a:solidFill>
              </a:rPr>
              <a:t>containment; in </a:t>
            </a:r>
            <a:r>
              <a:rPr lang="en-GB" sz="2200" dirty="0">
                <a:solidFill>
                  <a:schemeClr val="bg1">
                    <a:lumMod val="50000"/>
                  </a:schemeClr>
                </a:solidFill>
              </a:rPr>
              <a:t>doing so it has gained in coherence, modularity and contingency management</a:t>
            </a:r>
          </a:p>
          <a:p>
            <a:pPr marL="800100" lvl="1" indent="-342900">
              <a:buFont typeface="Arial"/>
              <a:buChar char="•"/>
            </a:pPr>
            <a:r>
              <a:rPr lang="en-US" sz="2200" dirty="0" smtClean="0">
                <a:solidFill>
                  <a:schemeClr val="bg1">
                    <a:lumMod val="50000"/>
                  </a:schemeClr>
                </a:solidFill>
              </a:rPr>
              <a:t>Accelerator division  (54 staff) organized towards ACCSYS project construction, with focused groups, WP leaders, lead engineers and operational management and communication structure </a:t>
            </a:r>
            <a:endParaRPr lang="en-US" sz="2200" dirty="0">
              <a:solidFill>
                <a:schemeClr val="bg1">
                  <a:lumMod val="50000"/>
                </a:schemeClr>
              </a:solidFill>
            </a:endParaRPr>
          </a:p>
          <a:p>
            <a:pPr marL="800100" lvl="1" indent="-342900">
              <a:buFont typeface="Arial"/>
              <a:buChar char="•"/>
            </a:pPr>
            <a:r>
              <a:rPr lang="en-US" sz="2200" dirty="0" smtClean="0">
                <a:solidFill>
                  <a:schemeClr val="bg1">
                    <a:lumMod val="50000"/>
                  </a:schemeClr>
                </a:solidFill>
              </a:rPr>
              <a:t>Development and prototyping of different WPs conducted in collaboration with national institutes in Europe, has generated a collaborative culture with some of the potential candidates for IKC</a:t>
            </a:r>
            <a:endParaRPr lang="en-US" sz="2200" dirty="0">
              <a:solidFill>
                <a:schemeClr val="bg1">
                  <a:lumMod val="50000"/>
                </a:schemeClr>
              </a:solidFill>
            </a:endParaRPr>
          </a:p>
          <a:p>
            <a:pPr marL="800100" lvl="1" indent="-342900">
              <a:buFont typeface="Arial"/>
              <a:buChar char="•"/>
            </a:pPr>
            <a:r>
              <a:rPr lang="en-US" sz="2200" dirty="0" smtClean="0">
                <a:solidFill>
                  <a:schemeClr val="bg1">
                    <a:lumMod val="50000"/>
                  </a:schemeClr>
                </a:solidFill>
              </a:rPr>
              <a:t>Scope contingency created through staged beam power</a:t>
            </a:r>
            <a:endParaRPr lang="en-US" sz="2200" dirty="0">
              <a:solidFill>
                <a:schemeClr val="bg1">
                  <a:lumMod val="50000"/>
                </a:schemeClr>
              </a:solidFill>
            </a:endParaRPr>
          </a:p>
          <a:p>
            <a:pPr marL="800100" lvl="1" indent="-342900">
              <a:buFont typeface="Arial"/>
              <a:buChar char="•"/>
            </a:pPr>
            <a:r>
              <a:rPr lang="en-US" sz="2200" dirty="0" smtClean="0">
                <a:solidFill>
                  <a:schemeClr val="bg1">
                    <a:lumMod val="50000"/>
                  </a:schemeClr>
                </a:solidFill>
              </a:rPr>
              <a:t>Spending and personnel profiles established for construction phase</a:t>
            </a:r>
          </a:p>
          <a:p>
            <a:pPr marL="800100" lvl="1" indent="-342900">
              <a:buFont typeface="Arial"/>
              <a:buChar char="•"/>
            </a:pPr>
            <a:r>
              <a:rPr lang="en-US" sz="2200" dirty="0" smtClean="0">
                <a:solidFill>
                  <a:schemeClr val="bg1">
                    <a:lumMod val="50000"/>
                  </a:schemeClr>
                </a:solidFill>
              </a:rPr>
              <a:t>General construction schedule established</a:t>
            </a:r>
            <a:endParaRPr lang="en-US" sz="2200" dirty="0">
              <a:solidFill>
                <a:schemeClr val="bg1">
                  <a:lumMod val="50000"/>
                </a:schemeClr>
              </a:solidFill>
            </a:endParaRPr>
          </a:p>
          <a:p>
            <a:pPr marL="800100" lvl="1" indent="-342900">
              <a:buFont typeface="Arial"/>
              <a:buChar char="•"/>
            </a:pPr>
            <a:r>
              <a:rPr lang="en-US" sz="2200" dirty="0" smtClean="0">
                <a:solidFill>
                  <a:schemeClr val="bg1">
                    <a:lumMod val="50000"/>
                  </a:schemeClr>
                </a:solidFill>
              </a:rPr>
              <a:t>Aiming at large fraction (50 %) of IKC, probable (35 %) and potential IKCs identified</a:t>
            </a:r>
            <a:endParaRPr lang="en-US" sz="2200" dirty="0">
              <a:solidFill>
                <a:schemeClr val="bg1">
                  <a:lumMod val="50000"/>
                </a:schemeClr>
              </a:solidFill>
            </a:endParaRPr>
          </a:p>
          <a:p>
            <a:pPr marL="342900" indent="-342900">
              <a:buFont typeface="Arial"/>
              <a:buChar char="•"/>
            </a:pPr>
            <a:endParaRPr lang="en-US" dirty="0">
              <a:solidFill>
                <a:schemeClr val="bg1">
                  <a:lumMod val="50000"/>
                </a:schemeClr>
              </a:solidFill>
            </a:endParaRPr>
          </a:p>
          <a:p>
            <a:pPr marL="342900" indent="-342900">
              <a:buFont typeface="Arial"/>
              <a:buChar char="•"/>
            </a:pPr>
            <a:endParaRPr lang="en-US" dirty="0" smtClean="0">
              <a:solidFill>
                <a:schemeClr val="bg1">
                  <a:lumMod val="50000"/>
                </a:schemeClr>
              </a:solidFill>
            </a:endParaRPr>
          </a:p>
        </p:txBody>
      </p:sp>
    </p:spTree>
    <p:extLst>
      <p:ext uri="{BB962C8B-B14F-4D97-AF65-F5344CB8AC3E}">
        <p14:creationId xmlns:p14="http://schemas.microsoft.com/office/powerpoint/2010/main" val="350901159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648" y="274588"/>
            <a:ext cx="6872737" cy="665212"/>
          </a:xfrm>
        </p:spPr>
        <p:txBody>
          <a:bodyPr lIns="64286" tIns="32143" rIns="64286" bIns="32143"/>
          <a:lstStyle/>
          <a:p>
            <a:r>
              <a:rPr lang="en-US" dirty="0" smtClean="0">
                <a:solidFill>
                  <a:srgbClr val="FFFFFF"/>
                </a:solidFill>
                <a:cs typeface="Arial" charset="0"/>
              </a:rPr>
              <a:t>1 – Accelerator </a:t>
            </a:r>
            <a:r>
              <a:rPr lang="en-US" dirty="0">
                <a:solidFill>
                  <a:srgbClr val="FFFFFF"/>
                </a:solidFill>
                <a:cs typeface="Arial" charset="0"/>
              </a:rPr>
              <a:t>Subcommittee</a:t>
            </a:r>
            <a:br>
              <a:rPr lang="en-US" dirty="0">
                <a:solidFill>
                  <a:srgbClr val="FFFFFF"/>
                </a:solidFill>
                <a:cs typeface="Arial" charset="0"/>
              </a:rPr>
            </a:br>
            <a:r>
              <a:rPr lang="en-US" sz="2000" dirty="0">
                <a:solidFill>
                  <a:srgbClr val="FFFFFF"/>
                </a:solidFill>
                <a:cs typeface="Arial" charset="0"/>
              </a:rPr>
              <a:t>Carlo </a:t>
            </a:r>
            <a:r>
              <a:rPr lang="en-US" sz="2000" dirty="0" err="1">
                <a:solidFill>
                  <a:srgbClr val="FFFFFF"/>
                </a:solidFill>
                <a:cs typeface="Arial" charset="0"/>
              </a:rPr>
              <a:t>Bocchetta</a:t>
            </a:r>
            <a:r>
              <a:rPr lang="en-US" sz="2000" dirty="0">
                <a:solidFill>
                  <a:srgbClr val="FFFFFF"/>
                </a:solidFill>
                <a:cs typeface="Arial" charset="0"/>
              </a:rPr>
              <a:t>, Mikael Eriksson, Francis Perez, Philippe Lebrun, Maurizio </a:t>
            </a:r>
            <a:r>
              <a:rPr lang="en-US" sz="2000" dirty="0" err="1">
                <a:solidFill>
                  <a:srgbClr val="FFFFFF"/>
                </a:solidFill>
                <a:cs typeface="Arial" charset="0"/>
              </a:rPr>
              <a:t>Vretenar</a:t>
            </a:r>
            <a:r>
              <a:rPr lang="en-US" sz="2000" dirty="0">
                <a:solidFill>
                  <a:srgbClr val="FFFFFF"/>
                </a:solidFill>
                <a:cs typeface="Arial" charset="0"/>
              </a:rPr>
              <a:t> </a:t>
            </a:r>
            <a:endParaRPr lang="en-US"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038C62C7-F79B-CD4A-A5DF-5683BBEC4A65}" type="slidenum">
              <a:rPr lang="sv-SE" smtClean="0"/>
              <a:t>27</a:t>
            </a:fld>
            <a:endParaRPr lang="sv-SE" dirty="0"/>
          </a:p>
        </p:txBody>
      </p:sp>
      <p:sp>
        <p:nvSpPr>
          <p:cNvPr id="5" name="Content Placeholder 2"/>
          <p:cNvSpPr>
            <a:spLocks noGrp="1"/>
          </p:cNvSpPr>
          <p:nvPr>
            <p:ph idx="1"/>
          </p:nvPr>
        </p:nvSpPr>
        <p:spPr>
          <a:xfrm>
            <a:off x="576186" y="1704943"/>
            <a:ext cx="7972522" cy="4651407"/>
          </a:xfrm>
        </p:spPr>
        <p:txBody>
          <a:bodyPr lIns="64286" tIns="32143" rIns="64286" bIns="32143">
            <a:normAutofit fontScale="92500" lnSpcReduction="10000"/>
          </a:bodyPr>
          <a:lstStyle/>
          <a:p>
            <a:pPr marL="342900" indent="-342900">
              <a:buFont typeface="Arial"/>
              <a:buChar char="•"/>
            </a:pPr>
            <a:r>
              <a:rPr lang="en-US" b="1" dirty="0" smtClean="0">
                <a:solidFill>
                  <a:schemeClr val="bg1">
                    <a:lumMod val="50000"/>
                  </a:schemeClr>
                </a:solidFill>
              </a:rPr>
              <a:t>Risks, critical </a:t>
            </a:r>
            <a:r>
              <a:rPr lang="en-US" b="1" dirty="0">
                <a:solidFill>
                  <a:schemeClr val="bg1">
                    <a:lumMod val="50000"/>
                  </a:schemeClr>
                </a:solidFill>
              </a:rPr>
              <a:t>items and possible </a:t>
            </a:r>
            <a:r>
              <a:rPr lang="en-US" b="1" dirty="0" smtClean="0">
                <a:solidFill>
                  <a:schemeClr val="bg1">
                    <a:lumMod val="50000"/>
                  </a:schemeClr>
                </a:solidFill>
              </a:rPr>
              <a:t>showstoppers [1/2] </a:t>
            </a:r>
          </a:p>
          <a:p>
            <a:pPr marL="800100" lvl="1" indent="-342900">
              <a:buFont typeface="Arial" panose="020B0604020202020204" pitchFamily="34" charset="0"/>
              <a:buChar char="•"/>
            </a:pPr>
            <a:r>
              <a:rPr lang="en-GB" u="sng" dirty="0">
                <a:solidFill>
                  <a:schemeClr val="bg1">
                    <a:lumMod val="50000"/>
                  </a:schemeClr>
                </a:solidFill>
              </a:rPr>
              <a:t>44 </a:t>
            </a:r>
            <a:r>
              <a:rPr lang="en-GB" u="sng" dirty="0" smtClean="0">
                <a:solidFill>
                  <a:schemeClr val="bg1">
                    <a:lumMod val="50000"/>
                  </a:schemeClr>
                </a:solidFill>
              </a:rPr>
              <a:t>MV/m surface field on elliptical RF cavities</a:t>
            </a:r>
            <a:r>
              <a:rPr lang="en-GB" dirty="0" smtClean="0">
                <a:solidFill>
                  <a:schemeClr val="bg1">
                    <a:lumMod val="50000"/>
                  </a:schemeClr>
                </a:solidFill>
              </a:rPr>
              <a:t>:  achievable </a:t>
            </a:r>
            <a:r>
              <a:rPr lang="en-GB" dirty="0">
                <a:solidFill>
                  <a:schemeClr val="bg1">
                    <a:lumMod val="50000"/>
                  </a:schemeClr>
                </a:solidFill>
              </a:rPr>
              <a:t>in principle, </a:t>
            </a:r>
            <a:r>
              <a:rPr lang="en-GB" dirty="0" smtClean="0">
                <a:solidFill>
                  <a:schemeClr val="bg1">
                    <a:lumMod val="50000"/>
                  </a:schemeClr>
                </a:solidFill>
              </a:rPr>
              <a:t>moderate performance risk in industrial production, mitigation </a:t>
            </a:r>
            <a:r>
              <a:rPr lang="en-GB" dirty="0">
                <a:solidFill>
                  <a:schemeClr val="bg1">
                    <a:lumMod val="50000"/>
                  </a:schemeClr>
                </a:solidFill>
              </a:rPr>
              <a:t>by </a:t>
            </a:r>
            <a:r>
              <a:rPr lang="en-GB" dirty="0" smtClean="0">
                <a:solidFill>
                  <a:schemeClr val="bg1">
                    <a:lumMod val="50000"/>
                  </a:schemeClr>
                </a:solidFill>
              </a:rPr>
              <a:t>lower beam energy or additional </a:t>
            </a:r>
            <a:r>
              <a:rPr lang="en-GB" dirty="0" err="1" smtClean="0">
                <a:solidFill>
                  <a:schemeClr val="bg1">
                    <a:lumMod val="50000"/>
                  </a:schemeClr>
                </a:solidFill>
              </a:rPr>
              <a:t>cryomodules</a:t>
            </a:r>
            <a:endParaRPr lang="en-GB" dirty="0">
              <a:solidFill>
                <a:schemeClr val="bg1">
                  <a:lumMod val="50000"/>
                </a:schemeClr>
              </a:solidFill>
            </a:endParaRPr>
          </a:p>
          <a:p>
            <a:pPr marL="800100" lvl="1" indent="-342900">
              <a:buFont typeface="Arial" panose="020B0604020202020204" pitchFamily="34" charset="0"/>
              <a:buChar char="•"/>
            </a:pPr>
            <a:r>
              <a:rPr lang="en-GB" u="sng" dirty="0">
                <a:solidFill>
                  <a:schemeClr val="bg1">
                    <a:lumMod val="50000"/>
                  </a:schemeClr>
                </a:solidFill>
              </a:rPr>
              <a:t>Spoke cavities</a:t>
            </a:r>
            <a:r>
              <a:rPr lang="en-GB" dirty="0">
                <a:solidFill>
                  <a:schemeClr val="bg1">
                    <a:lumMod val="50000"/>
                  </a:schemeClr>
                </a:solidFill>
              </a:rPr>
              <a:t>: never used before, </a:t>
            </a:r>
            <a:r>
              <a:rPr lang="en-GB" dirty="0" smtClean="0">
                <a:solidFill>
                  <a:schemeClr val="bg1">
                    <a:lumMod val="50000"/>
                  </a:schemeClr>
                </a:solidFill>
              </a:rPr>
              <a:t>moderate risk </a:t>
            </a:r>
            <a:r>
              <a:rPr lang="en-GB" dirty="0">
                <a:solidFill>
                  <a:schemeClr val="bg1">
                    <a:lumMod val="50000"/>
                  </a:schemeClr>
                </a:solidFill>
              </a:rPr>
              <a:t>once prototypes fully tested, economical interest over conventional solutions </a:t>
            </a:r>
            <a:r>
              <a:rPr lang="en-GB" dirty="0" smtClean="0">
                <a:solidFill>
                  <a:schemeClr val="bg1">
                    <a:lumMod val="50000"/>
                  </a:schemeClr>
                </a:solidFill>
              </a:rPr>
              <a:t>still to </a:t>
            </a:r>
            <a:r>
              <a:rPr lang="en-GB" dirty="0">
                <a:solidFill>
                  <a:schemeClr val="bg1">
                    <a:lumMod val="50000"/>
                  </a:schemeClr>
                </a:solidFill>
              </a:rPr>
              <a:t>be demonstrated</a:t>
            </a:r>
          </a:p>
          <a:p>
            <a:pPr marL="800100" lvl="1" indent="-342900">
              <a:buFont typeface="Arial" panose="020B0604020202020204" pitchFamily="34" charset="0"/>
              <a:buChar char="•"/>
            </a:pPr>
            <a:r>
              <a:rPr lang="en-GB" u="sng" dirty="0" smtClean="0">
                <a:solidFill>
                  <a:schemeClr val="bg1">
                    <a:lumMod val="50000"/>
                  </a:schemeClr>
                </a:solidFill>
              </a:rPr>
              <a:t>IOTs as alternative to klystrons</a:t>
            </a:r>
            <a:r>
              <a:rPr lang="en-GB" dirty="0" smtClean="0">
                <a:solidFill>
                  <a:schemeClr val="bg1">
                    <a:lumMod val="50000"/>
                  </a:schemeClr>
                </a:solidFill>
              </a:rPr>
              <a:t>: </a:t>
            </a:r>
            <a:r>
              <a:rPr lang="en-GB" dirty="0">
                <a:solidFill>
                  <a:schemeClr val="bg1">
                    <a:lumMod val="50000"/>
                  </a:schemeClr>
                </a:solidFill>
              </a:rPr>
              <a:t>outcome of R&amp;D uncertain, </a:t>
            </a:r>
            <a:r>
              <a:rPr lang="en-GB" dirty="0" smtClean="0">
                <a:solidFill>
                  <a:schemeClr val="bg1">
                    <a:lumMod val="50000"/>
                  </a:schemeClr>
                </a:solidFill>
              </a:rPr>
              <a:t>risk </a:t>
            </a:r>
            <a:r>
              <a:rPr lang="en-GB" dirty="0">
                <a:solidFill>
                  <a:schemeClr val="bg1">
                    <a:lumMod val="50000"/>
                  </a:schemeClr>
                </a:solidFill>
              </a:rPr>
              <a:t>mitigated by </a:t>
            </a:r>
            <a:r>
              <a:rPr lang="en-GB" dirty="0" smtClean="0">
                <a:solidFill>
                  <a:schemeClr val="bg1">
                    <a:lumMod val="50000"/>
                  </a:schemeClr>
                </a:solidFill>
              </a:rPr>
              <a:t>strategy of integration in project</a:t>
            </a:r>
            <a:endParaRPr lang="en-GB" dirty="0">
              <a:solidFill>
                <a:schemeClr val="bg1">
                  <a:lumMod val="50000"/>
                </a:schemeClr>
              </a:solidFill>
            </a:endParaRPr>
          </a:p>
          <a:p>
            <a:pPr marL="800100" lvl="1" indent="-342900">
              <a:buFont typeface="Arial" panose="020B0604020202020204" pitchFamily="34" charset="0"/>
              <a:buChar char="•"/>
            </a:pPr>
            <a:r>
              <a:rPr lang="en-GB" u="sng" dirty="0">
                <a:solidFill>
                  <a:schemeClr val="bg1">
                    <a:lumMod val="50000"/>
                  </a:schemeClr>
                </a:solidFill>
              </a:rPr>
              <a:t>High-power </a:t>
            </a:r>
            <a:r>
              <a:rPr lang="en-GB" u="sng" dirty="0" smtClean="0">
                <a:solidFill>
                  <a:schemeClr val="bg1">
                    <a:lumMod val="50000"/>
                  </a:schemeClr>
                </a:solidFill>
              </a:rPr>
              <a:t>RF couplers</a:t>
            </a:r>
            <a:r>
              <a:rPr lang="en-GB" dirty="0">
                <a:solidFill>
                  <a:schemeClr val="bg1">
                    <a:lumMod val="50000"/>
                  </a:schemeClr>
                </a:solidFill>
              </a:rPr>
              <a:t>: capacity demonstrated in excess of nominal power, moderate </a:t>
            </a:r>
            <a:r>
              <a:rPr lang="en-GB" dirty="0" smtClean="0">
                <a:solidFill>
                  <a:schemeClr val="bg1">
                    <a:lumMod val="50000"/>
                  </a:schemeClr>
                </a:solidFill>
              </a:rPr>
              <a:t>performance risk </a:t>
            </a:r>
            <a:r>
              <a:rPr lang="en-GB" dirty="0">
                <a:solidFill>
                  <a:schemeClr val="bg1">
                    <a:lumMod val="50000"/>
                  </a:schemeClr>
                </a:solidFill>
              </a:rPr>
              <a:t>in series </a:t>
            </a:r>
            <a:r>
              <a:rPr lang="en-GB" dirty="0" smtClean="0">
                <a:solidFill>
                  <a:schemeClr val="bg1">
                    <a:lumMod val="50000"/>
                  </a:schemeClr>
                </a:solidFill>
              </a:rPr>
              <a:t>production</a:t>
            </a:r>
            <a:endParaRPr lang="en-GB" dirty="0">
              <a:solidFill>
                <a:schemeClr val="bg1">
                  <a:lumMod val="50000"/>
                </a:schemeClr>
              </a:solidFill>
            </a:endParaRPr>
          </a:p>
          <a:p>
            <a:pPr marL="800100" lvl="1" indent="-342900">
              <a:buFont typeface="Arial" panose="020B0604020202020204" pitchFamily="34" charset="0"/>
              <a:buChar char="•"/>
            </a:pPr>
            <a:r>
              <a:rPr lang="en-GB" u="sng" dirty="0" smtClean="0">
                <a:solidFill>
                  <a:schemeClr val="bg1">
                    <a:lumMod val="50000"/>
                  </a:schemeClr>
                </a:solidFill>
              </a:rPr>
              <a:t>Halo beam loss</a:t>
            </a:r>
            <a:r>
              <a:rPr lang="en-GB" dirty="0" smtClean="0">
                <a:solidFill>
                  <a:schemeClr val="bg1">
                    <a:lumMod val="50000"/>
                  </a:schemeClr>
                </a:solidFill>
              </a:rPr>
              <a:t>: basic </a:t>
            </a:r>
            <a:r>
              <a:rPr lang="en-GB" dirty="0">
                <a:solidFill>
                  <a:schemeClr val="bg1">
                    <a:lumMod val="50000"/>
                  </a:schemeClr>
                </a:solidFill>
              </a:rPr>
              <a:t>assumption </a:t>
            </a:r>
            <a:r>
              <a:rPr lang="en-GB" dirty="0" smtClean="0">
                <a:solidFill>
                  <a:schemeClr val="bg1">
                    <a:lumMod val="50000"/>
                  </a:schemeClr>
                </a:solidFill>
              </a:rPr>
              <a:t>of 1 W/m used </a:t>
            </a:r>
            <a:r>
              <a:rPr lang="en-GB" dirty="0">
                <a:solidFill>
                  <a:schemeClr val="bg1">
                    <a:lumMod val="50000"/>
                  </a:schemeClr>
                </a:solidFill>
              </a:rPr>
              <a:t>as Level 1 requirement with major implications </a:t>
            </a:r>
            <a:r>
              <a:rPr lang="en-GB" i="1" dirty="0" smtClean="0">
                <a:solidFill>
                  <a:schemeClr val="bg1">
                    <a:lumMod val="50000"/>
                  </a:schemeClr>
                </a:solidFill>
              </a:rPr>
              <a:t>inter </a:t>
            </a:r>
            <a:r>
              <a:rPr lang="en-GB" i="1" dirty="0">
                <a:solidFill>
                  <a:schemeClr val="bg1">
                    <a:lumMod val="50000"/>
                  </a:schemeClr>
                </a:solidFill>
              </a:rPr>
              <a:t>alia</a:t>
            </a:r>
            <a:r>
              <a:rPr lang="en-GB" dirty="0">
                <a:solidFill>
                  <a:schemeClr val="bg1">
                    <a:lumMod val="50000"/>
                  </a:schemeClr>
                </a:solidFill>
              </a:rPr>
              <a:t> on licencing, shielding and operation; needs to be confirmed by realistic end-to-end beam simulations </a:t>
            </a:r>
            <a:r>
              <a:rPr lang="en-GB" dirty="0" smtClean="0">
                <a:solidFill>
                  <a:schemeClr val="bg1">
                    <a:lumMod val="50000"/>
                  </a:schemeClr>
                </a:solidFill>
              </a:rPr>
              <a:t>including errors, showing </a:t>
            </a:r>
            <a:r>
              <a:rPr lang="en-GB" dirty="0">
                <a:solidFill>
                  <a:schemeClr val="bg1">
                    <a:lumMod val="50000"/>
                  </a:schemeClr>
                </a:solidFill>
              </a:rPr>
              <a:t>sufficient </a:t>
            </a:r>
            <a:r>
              <a:rPr lang="en-GB" dirty="0" smtClean="0">
                <a:solidFill>
                  <a:schemeClr val="bg1">
                    <a:lumMod val="50000"/>
                  </a:schemeClr>
                </a:solidFill>
              </a:rPr>
              <a:t>margin</a:t>
            </a:r>
          </a:p>
        </p:txBody>
      </p:sp>
    </p:spTree>
    <p:extLst>
      <p:ext uri="{BB962C8B-B14F-4D97-AF65-F5344CB8AC3E}">
        <p14:creationId xmlns:p14="http://schemas.microsoft.com/office/powerpoint/2010/main" val="416726631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648" y="274588"/>
            <a:ext cx="6941762" cy="665212"/>
          </a:xfrm>
        </p:spPr>
        <p:txBody>
          <a:bodyPr lIns="64286" tIns="32143" rIns="64286" bIns="32143"/>
          <a:lstStyle/>
          <a:p>
            <a:r>
              <a:rPr lang="en-US" dirty="0" smtClean="0">
                <a:solidFill>
                  <a:srgbClr val="FFFFFF"/>
                </a:solidFill>
                <a:cs typeface="Arial" charset="0"/>
              </a:rPr>
              <a:t>1</a:t>
            </a:r>
            <a:r>
              <a:rPr lang="en-US" dirty="0">
                <a:solidFill>
                  <a:srgbClr val="FFFFFF"/>
                </a:solidFill>
                <a:cs typeface="Arial" charset="0"/>
              </a:rPr>
              <a:t> </a:t>
            </a:r>
            <a:r>
              <a:rPr lang="en-US" dirty="0" smtClean="0">
                <a:solidFill>
                  <a:srgbClr val="FFFFFF"/>
                </a:solidFill>
                <a:cs typeface="Arial" charset="0"/>
              </a:rPr>
              <a:t>– Accelerator </a:t>
            </a:r>
            <a:r>
              <a:rPr lang="en-US" dirty="0">
                <a:solidFill>
                  <a:srgbClr val="FFFFFF"/>
                </a:solidFill>
                <a:cs typeface="Arial" charset="0"/>
              </a:rPr>
              <a:t>Subcommittee</a:t>
            </a:r>
            <a:br>
              <a:rPr lang="en-US" dirty="0">
                <a:solidFill>
                  <a:srgbClr val="FFFFFF"/>
                </a:solidFill>
                <a:cs typeface="Arial" charset="0"/>
              </a:rPr>
            </a:br>
            <a:r>
              <a:rPr lang="en-US" sz="2000" dirty="0">
                <a:solidFill>
                  <a:srgbClr val="FFFFFF"/>
                </a:solidFill>
                <a:cs typeface="Arial" charset="0"/>
              </a:rPr>
              <a:t>Carlo </a:t>
            </a:r>
            <a:r>
              <a:rPr lang="en-US" sz="2000" dirty="0" err="1">
                <a:solidFill>
                  <a:srgbClr val="FFFFFF"/>
                </a:solidFill>
                <a:cs typeface="Arial" charset="0"/>
              </a:rPr>
              <a:t>Bocchetta</a:t>
            </a:r>
            <a:r>
              <a:rPr lang="en-US" sz="2000" dirty="0">
                <a:solidFill>
                  <a:srgbClr val="FFFFFF"/>
                </a:solidFill>
                <a:cs typeface="Arial" charset="0"/>
              </a:rPr>
              <a:t>, Mikael Eriksson, Francis Perez, Philippe Lebrun, Maurizio </a:t>
            </a:r>
            <a:r>
              <a:rPr lang="en-US" sz="2000" dirty="0" err="1">
                <a:solidFill>
                  <a:srgbClr val="FFFFFF"/>
                </a:solidFill>
                <a:cs typeface="Arial" charset="0"/>
              </a:rPr>
              <a:t>Vretenar</a:t>
            </a:r>
            <a:r>
              <a:rPr lang="en-US" sz="2000" dirty="0">
                <a:solidFill>
                  <a:srgbClr val="FFFFFF"/>
                </a:solidFill>
                <a:cs typeface="Arial" charset="0"/>
              </a:rPr>
              <a:t> </a:t>
            </a:r>
            <a:endParaRPr lang="en-US"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038C62C7-F79B-CD4A-A5DF-5683BBEC4A65}" type="slidenum">
              <a:rPr lang="sv-SE" smtClean="0"/>
              <a:t>28</a:t>
            </a:fld>
            <a:endParaRPr lang="sv-SE" dirty="0"/>
          </a:p>
        </p:txBody>
      </p:sp>
      <p:sp>
        <p:nvSpPr>
          <p:cNvPr id="5" name="Content Placeholder 2"/>
          <p:cNvSpPr>
            <a:spLocks noGrp="1"/>
          </p:cNvSpPr>
          <p:nvPr>
            <p:ph idx="1"/>
          </p:nvPr>
        </p:nvSpPr>
        <p:spPr>
          <a:xfrm>
            <a:off x="576186" y="1704943"/>
            <a:ext cx="7972522" cy="4526927"/>
          </a:xfrm>
        </p:spPr>
        <p:txBody>
          <a:bodyPr lIns="64286" tIns="32143" rIns="64286" bIns="32143">
            <a:normAutofit fontScale="92500" lnSpcReduction="10000"/>
          </a:bodyPr>
          <a:lstStyle/>
          <a:p>
            <a:pPr marL="342900" indent="-342900">
              <a:buFont typeface="Arial"/>
              <a:buChar char="•"/>
            </a:pPr>
            <a:r>
              <a:rPr lang="en-US" b="1" dirty="0" smtClean="0">
                <a:solidFill>
                  <a:schemeClr val="bg1">
                    <a:lumMod val="50000"/>
                  </a:schemeClr>
                </a:solidFill>
              </a:rPr>
              <a:t>Risks, critical </a:t>
            </a:r>
            <a:r>
              <a:rPr lang="en-US" b="1" dirty="0">
                <a:solidFill>
                  <a:schemeClr val="bg1">
                    <a:lumMod val="50000"/>
                  </a:schemeClr>
                </a:solidFill>
              </a:rPr>
              <a:t>items and possible </a:t>
            </a:r>
            <a:r>
              <a:rPr lang="en-US" b="1" dirty="0" smtClean="0">
                <a:solidFill>
                  <a:schemeClr val="bg1">
                    <a:lumMod val="50000"/>
                  </a:schemeClr>
                </a:solidFill>
              </a:rPr>
              <a:t>showstoppers [2/2] </a:t>
            </a:r>
          </a:p>
          <a:p>
            <a:pPr marL="800100" lvl="1" indent="-342900">
              <a:buFont typeface="Arial" panose="020B0604020202020204" pitchFamily="34" charset="0"/>
              <a:buChar char="•"/>
            </a:pPr>
            <a:r>
              <a:rPr lang="en-GB" u="sng" dirty="0">
                <a:solidFill>
                  <a:schemeClr val="bg1">
                    <a:lumMod val="50000"/>
                  </a:schemeClr>
                </a:solidFill>
              </a:rPr>
              <a:t>Accidental beam loss</a:t>
            </a:r>
            <a:r>
              <a:rPr lang="en-GB" dirty="0">
                <a:solidFill>
                  <a:schemeClr val="bg1">
                    <a:lumMod val="50000"/>
                  </a:schemeClr>
                </a:solidFill>
              </a:rPr>
              <a:t>: need to establish “worst case” scenarios based on risk analysis and to conduct simulations to determine appropriate shielding (interface with CF) and system interlocks for personnel </a:t>
            </a:r>
            <a:r>
              <a:rPr lang="en-GB" dirty="0" smtClean="0">
                <a:solidFill>
                  <a:schemeClr val="bg1">
                    <a:lumMod val="50000"/>
                  </a:schemeClr>
                </a:solidFill>
              </a:rPr>
              <a:t>protection</a:t>
            </a:r>
          </a:p>
          <a:p>
            <a:pPr marL="800100" lvl="1" indent="-342900">
              <a:buFont typeface="Arial" panose="020B0604020202020204" pitchFamily="34" charset="0"/>
              <a:buChar char="•"/>
            </a:pPr>
            <a:r>
              <a:rPr lang="en-GB" u="sng" dirty="0" smtClean="0">
                <a:solidFill>
                  <a:schemeClr val="bg1">
                    <a:lumMod val="50000"/>
                  </a:schemeClr>
                </a:solidFill>
              </a:rPr>
              <a:t>IKC </a:t>
            </a:r>
            <a:r>
              <a:rPr lang="en-GB" u="sng" dirty="0">
                <a:solidFill>
                  <a:schemeClr val="bg1">
                    <a:lumMod val="50000"/>
                  </a:schemeClr>
                </a:solidFill>
              </a:rPr>
              <a:t>negotiation</a:t>
            </a:r>
            <a:r>
              <a:rPr lang="en-GB" dirty="0">
                <a:solidFill>
                  <a:schemeClr val="bg1">
                    <a:lumMod val="50000"/>
                  </a:schemeClr>
                </a:solidFill>
              </a:rPr>
              <a:t>: </a:t>
            </a:r>
            <a:r>
              <a:rPr lang="en-GB" dirty="0" smtClean="0">
                <a:solidFill>
                  <a:schemeClr val="bg1">
                    <a:lumMod val="50000"/>
                  </a:schemeClr>
                </a:solidFill>
              </a:rPr>
              <a:t>ambitious objective </a:t>
            </a:r>
            <a:r>
              <a:rPr lang="en-GB" dirty="0">
                <a:solidFill>
                  <a:schemeClr val="bg1">
                    <a:lumMod val="50000"/>
                  </a:schemeClr>
                </a:solidFill>
              </a:rPr>
              <a:t>(50%), </a:t>
            </a:r>
            <a:r>
              <a:rPr lang="en-GB" dirty="0" smtClean="0">
                <a:solidFill>
                  <a:schemeClr val="bg1">
                    <a:lumMod val="50000"/>
                  </a:schemeClr>
                </a:solidFill>
              </a:rPr>
              <a:t>critical to the success of the project</a:t>
            </a:r>
            <a:endParaRPr lang="en-GB" dirty="0">
              <a:solidFill>
                <a:schemeClr val="bg1">
                  <a:lumMod val="50000"/>
                </a:schemeClr>
              </a:solidFill>
            </a:endParaRPr>
          </a:p>
          <a:p>
            <a:pPr marL="800100" lvl="1" indent="-342900">
              <a:buFont typeface="Arial" panose="020B0604020202020204" pitchFamily="34" charset="0"/>
              <a:buChar char="•"/>
            </a:pPr>
            <a:r>
              <a:rPr lang="en-GB" u="sng" dirty="0">
                <a:solidFill>
                  <a:schemeClr val="bg1">
                    <a:lumMod val="50000"/>
                  </a:schemeClr>
                </a:solidFill>
              </a:rPr>
              <a:t>IKC execution</a:t>
            </a:r>
            <a:r>
              <a:rPr lang="en-GB" dirty="0">
                <a:solidFill>
                  <a:schemeClr val="bg1">
                    <a:lumMod val="50000"/>
                  </a:schemeClr>
                </a:solidFill>
              </a:rPr>
              <a:t>: </a:t>
            </a:r>
            <a:r>
              <a:rPr lang="en-GB" dirty="0" smtClean="0">
                <a:solidFill>
                  <a:schemeClr val="bg1">
                    <a:lumMod val="50000"/>
                  </a:schemeClr>
                </a:solidFill>
              </a:rPr>
              <a:t>effort </a:t>
            </a:r>
            <a:r>
              <a:rPr lang="en-GB" dirty="0">
                <a:solidFill>
                  <a:schemeClr val="bg1">
                    <a:lumMod val="50000"/>
                  </a:schemeClr>
                </a:solidFill>
              </a:rPr>
              <a:t>on structuring, WP </a:t>
            </a:r>
            <a:r>
              <a:rPr lang="en-GB" dirty="0" smtClean="0">
                <a:solidFill>
                  <a:schemeClr val="bg1">
                    <a:lumMod val="50000"/>
                  </a:schemeClr>
                </a:solidFill>
              </a:rPr>
              <a:t>definition and documentation should be complemented by thorough follow-up (QA, performance, cost, schedule)</a:t>
            </a:r>
          </a:p>
          <a:p>
            <a:pPr marL="800100" lvl="1" indent="-342900">
              <a:buFont typeface="Arial" panose="020B0604020202020204" pitchFamily="34" charset="0"/>
              <a:buChar char="•"/>
            </a:pPr>
            <a:r>
              <a:rPr lang="en-GB" u="sng" dirty="0" smtClean="0">
                <a:solidFill>
                  <a:schemeClr val="bg1">
                    <a:lumMod val="50000"/>
                  </a:schemeClr>
                </a:solidFill>
              </a:rPr>
              <a:t>Announced staff ramp-up</a:t>
            </a:r>
            <a:r>
              <a:rPr lang="en-GB" dirty="0" smtClean="0">
                <a:solidFill>
                  <a:schemeClr val="bg1">
                    <a:lumMod val="50000"/>
                  </a:schemeClr>
                </a:solidFill>
              </a:rPr>
              <a:t> (54 </a:t>
            </a:r>
            <a:r>
              <a:rPr lang="en-GB" dirty="0">
                <a:solidFill>
                  <a:schemeClr val="bg1">
                    <a:lumMod val="50000"/>
                  </a:schemeClr>
                </a:solidFill>
              </a:rPr>
              <a:t>to 79 FTE from 2013 to </a:t>
            </a:r>
            <a:r>
              <a:rPr lang="en-GB" dirty="0" smtClean="0">
                <a:solidFill>
                  <a:schemeClr val="bg1">
                    <a:lumMod val="50000"/>
                  </a:schemeClr>
                </a:solidFill>
              </a:rPr>
              <a:t>2014) incommensurable </a:t>
            </a:r>
            <a:r>
              <a:rPr lang="en-GB" dirty="0">
                <a:solidFill>
                  <a:schemeClr val="bg1">
                    <a:lumMod val="50000"/>
                  </a:schemeClr>
                </a:solidFill>
              </a:rPr>
              <a:t>with </a:t>
            </a:r>
            <a:r>
              <a:rPr lang="en-GB" dirty="0" smtClean="0">
                <a:solidFill>
                  <a:schemeClr val="bg1">
                    <a:lumMod val="50000"/>
                  </a:schemeClr>
                </a:solidFill>
              </a:rPr>
              <a:t>on-going </a:t>
            </a:r>
            <a:r>
              <a:rPr lang="en-GB" dirty="0">
                <a:solidFill>
                  <a:schemeClr val="bg1">
                    <a:lumMod val="50000"/>
                  </a:schemeClr>
                </a:solidFill>
              </a:rPr>
              <a:t>recruitment </a:t>
            </a:r>
            <a:r>
              <a:rPr lang="en-GB" dirty="0" smtClean="0">
                <a:solidFill>
                  <a:schemeClr val="bg1">
                    <a:lumMod val="50000"/>
                  </a:schemeClr>
                </a:solidFill>
              </a:rPr>
              <a:t>effort, casts doubt on credibility of staff plan</a:t>
            </a:r>
            <a:endParaRPr lang="en-GB" dirty="0">
              <a:solidFill>
                <a:schemeClr val="bg1">
                  <a:lumMod val="50000"/>
                </a:schemeClr>
              </a:solidFill>
            </a:endParaRPr>
          </a:p>
          <a:p>
            <a:pPr marL="800100" lvl="1" indent="-342900">
              <a:buFont typeface="Arial" panose="020B0604020202020204" pitchFamily="34" charset="0"/>
              <a:buChar char="•"/>
            </a:pPr>
            <a:r>
              <a:rPr lang="en-GB" u="sng" dirty="0" smtClean="0">
                <a:solidFill>
                  <a:schemeClr val="bg1">
                    <a:lumMod val="50000"/>
                  </a:schemeClr>
                </a:solidFill>
              </a:rPr>
              <a:t>Definition </a:t>
            </a:r>
            <a:r>
              <a:rPr lang="en-GB" u="sng" dirty="0">
                <a:solidFill>
                  <a:schemeClr val="bg1">
                    <a:lumMod val="50000"/>
                  </a:schemeClr>
                </a:solidFill>
              </a:rPr>
              <a:t>of interfaces</a:t>
            </a:r>
            <a:r>
              <a:rPr lang="en-GB" dirty="0">
                <a:solidFill>
                  <a:schemeClr val="bg1">
                    <a:lumMod val="50000"/>
                  </a:schemeClr>
                </a:solidFill>
              </a:rPr>
              <a:t> with conventional facilities for single CF contract: </a:t>
            </a:r>
            <a:r>
              <a:rPr lang="en-GB" dirty="0" smtClean="0">
                <a:solidFill>
                  <a:schemeClr val="bg1">
                    <a:lumMod val="50000"/>
                  </a:schemeClr>
                </a:solidFill>
              </a:rPr>
              <a:t>potential cost and schedule </a:t>
            </a:r>
            <a:r>
              <a:rPr lang="en-GB" dirty="0">
                <a:solidFill>
                  <a:schemeClr val="bg1">
                    <a:lumMod val="50000"/>
                  </a:schemeClr>
                </a:solidFill>
              </a:rPr>
              <a:t>risk to </a:t>
            </a:r>
            <a:r>
              <a:rPr lang="en-GB" dirty="0" smtClean="0">
                <a:solidFill>
                  <a:schemeClr val="bg1">
                    <a:lumMod val="50000"/>
                  </a:schemeClr>
                </a:solidFill>
              </a:rPr>
              <a:t>CF</a:t>
            </a:r>
            <a:endParaRPr lang="en-GB" dirty="0">
              <a:solidFill>
                <a:schemeClr val="bg1">
                  <a:lumMod val="50000"/>
                </a:schemeClr>
              </a:solidFill>
            </a:endParaRPr>
          </a:p>
          <a:p>
            <a:pPr marL="342900" indent="-342900">
              <a:buFont typeface="Arial" panose="020B0604020202020204" pitchFamily="34" charset="0"/>
              <a:buChar char="•"/>
            </a:pPr>
            <a:endParaRPr lang="en-US" dirty="0">
              <a:solidFill>
                <a:schemeClr val="bg1">
                  <a:lumMod val="50000"/>
                </a:schemeClr>
              </a:solidFill>
            </a:endParaRPr>
          </a:p>
        </p:txBody>
      </p:sp>
    </p:spTree>
    <p:extLst>
      <p:ext uri="{BB962C8B-B14F-4D97-AF65-F5344CB8AC3E}">
        <p14:creationId xmlns:p14="http://schemas.microsoft.com/office/powerpoint/2010/main" val="316009780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648" y="274588"/>
            <a:ext cx="6914152" cy="665212"/>
          </a:xfrm>
        </p:spPr>
        <p:txBody>
          <a:bodyPr lIns="64286" tIns="32143" rIns="64286" bIns="32143"/>
          <a:lstStyle/>
          <a:p>
            <a:r>
              <a:rPr lang="en-US" dirty="0" smtClean="0">
                <a:solidFill>
                  <a:srgbClr val="FFFFFF"/>
                </a:solidFill>
                <a:cs typeface="Arial" charset="0"/>
              </a:rPr>
              <a:t>1</a:t>
            </a:r>
            <a:r>
              <a:rPr lang="en-US" dirty="0">
                <a:solidFill>
                  <a:srgbClr val="FFFFFF"/>
                </a:solidFill>
                <a:cs typeface="Arial" charset="0"/>
              </a:rPr>
              <a:t> </a:t>
            </a:r>
            <a:r>
              <a:rPr lang="en-US" dirty="0" smtClean="0">
                <a:solidFill>
                  <a:srgbClr val="FFFFFF"/>
                </a:solidFill>
                <a:cs typeface="Arial" charset="0"/>
              </a:rPr>
              <a:t>– Accelerator </a:t>
            </a:r>
            <a:r>
              <a:rPr lang="en-US" dirty="0">
                <a:solidFill>
                  <a:srgbClr val="FFFFFF"/>
                </a:solidFill>
                <a:cs typeface="Arial" charset="0"/>
              </a:rPr>
              <a:t>Subcommittee</a:t>
            </a:r>
            <a:br>
              <a:rPr lang="en-US" dirty="0">
                <a:solidFill>
                  <a:srgbClr val="FFFFFF"/>
                </a:solidFill>
                <a:cs typeface="Arial" charset="0"/>
              </a:rPr>
            </a:br>
            <a:r>
              <a:rPr lang="en-US" sz="2000" dirty="0">
                <a:solidFill>
                  <a:srgbClr val="FFFFFF"/>
                </a:solidFill>
                <a:cs typeface="Arial" charset="0"/>
              </a:rPr>
              <a:t>Carlo </a:t>
            </a:r>
            <a:r>
              <a:rPr lang="en-US" sz="2000" dirty="0" err="1">
                <a:solidFill>
                  <a:srgbClr val="FFFFFF"/>
                </a:solidFill>
                <a:cs typeface="Arial" charset="0"/>
              </a:rPr>
              <a:t>Bocchetta</a:t>
            </a:r>
            <a:r>
              <a:rPr lang="en-US" sz="2000" dirty="0">
                <a:solidFill>
                  <a:srgbClr val="FFFFFF"/>
                </a:solidFill>
                <a:cs typeface="Arial" charset="0"/>
              </a:rPr>
              <a:t>, Mikael Eriksson, Francis Perez, Philippe Lebrun, Maurizio </a:t>
            </a:r>
            <a:r>
              <a:rPr lang="en-US" sz="2000" dirty="0" err="1">
                <a:solidFill>
                  <a:srgbClr val="FFFFFF"/>
                </a:solidFill>
                <a:cs typeface="Arial" charset="0"/>
              </a:rPr>
              <a:t>Vretenar</a:t>
            </a:r>
            <a:r>
              <a:rPr lang="en-US" sz="2000" dirty="0">
                <a:solidFill>
                  <a:srgbClr val="FFFFFF"/>
                </a:solidFill>
                <a:cs typeface="Arial" charset="0"/>
              </a:rPr>
              <a:t> </a:t>
            </a:r>
          </a:p>
        </p:txBody>
      </p:sp>
      <p:sp>
        <p:nvSpPr>
          <p:cNvPr id="2" name="Slide Number Placeholder 1"/>
          <p:cNvSpPr>
            <a:spLocks noGrp="1"/>
          </p:cNvSpPr>
          <p:nvPr>
            <p:ph type="sldNum" sz="quarter" idx="12"/>
          </p:nvPr>
        </p:nvSpPr>
        <p:spPr/>
        <p:txBody>
          <a:bodyPr/>
          <a:lstStyle/>
          <a:p>
            <a:fld id="{038C62C7-F79B-CD4A-A5DF-5683BBEC4A65}" type="slidenum">
              <a:rPr lang="sv-SE" smtClean="0"/>
              <a:t>29</a:t>
            </a:fld>
            <a:endParaRPr lang="sv-SE" dirty="0"/>
          </a:p>
        </p:txBody>
      </p:sp>
      <p:sp>
        <p:nvSpPr>
          <p:cNvPr id="5" name="Content Placeholder 2"/>
          <p:cNvSpPr>
            <a:spLocks noGrp="1"/>
          </p:cNvSpPr>
          <p:nvPr>
            <p:ph idx="1"/>
          </p:nvPr>
        </p:nvSpPr>
        <p:spPr>
          <a:xfrm>
            <a:off x="576186" y="1498601"/>
            <a:ext cx="7972522" cy="5080000"/>
          </a:xfrm>
        </p:spPr>
        <p:txBody>
          <a:bodyPr lIns="64286" tIns="32143" rIns="64286" bIns="32143">
            <a:normAutofit fontScale="85000" lnSpcReduction="20000"/>
          </a:bodyPr>
          <a:lstStyle/>
          <a:p>
            <a:pPr marL="342900" indent="-342900">
              <a:buFont typeface="Arial"/>
              <a:buChar char="•"/>
            </a:pPr>
            <a:r>
              <a:rPr lang="en-US" sz="2100" b="1" dirty="0" smtClean="0">
                <a:solidFill>
                  <a:schemeClr val="bg1">
                    <a:lumMod val="50000"/>
                  </a:schemeClr>
                </a:solidFill>
              </a:rPr>
              <a:t>General </a:t>
            </a:r>
            <a:r>
              <a:rPr lang="en-US" sz="2100" b="1" dirty="0">
                <a:solidFill>
                  <a:schemeClr val="bg1">
                    <a:lumMod val="50000"/>
                  </a:schemeClr>
                </a:solidFill>
              </a:rPr>
              <a:t>assessment  (implementation readiness, project </a:t>
            </a:r>
            <a:r>
              <a:rPr lang="en-US" sz="2100" b="1" dirty="0" smtClean="0">
                <a:solidFill>
                  <a:schemeClr val="bg1">
                    <a:lumMod val="50000"/>
                  </a:schemeClr>
                </a:solidFill>
              </a:rPr>
              <a:t>organization) [1/2]</a:t>
            </a:r>
          </a:p>
          <a:p>
            <a:pPr marL="800100" lvl="1" indent="-342900">
              <a:buFont typeface="Arial"/>
              <a:buChar char="•"/>
            </a:pPr>
            <a:r>
              <a:rPr lang="en-US" sz="2100" dirty="0" smtClean="0">
                <a:solidFill>
                  <a:schemeClr val="bg1">
                    <a:lumMod val="50000"/>
                  </a:schemeClr>
                </a:solidFill>
              </a:rPr>
              <a:t>Accelerator design judged basically sound</a:t>
            </a:r>
          </a:p>
          <a:p>
            <a:pPr marL="800100" lvl="1" indent="-342900">
              <a:buFont typeface="Arial"/>
              <a:buChar char="•"/>
            </a:pPr>
            <a:r>
              <a:rPr lang="en-US" sz="2100" dirty="0" smtClean="0">
                <a:solidFill>
                  <a:schemeClr val="bg1">
                    <a:lumMod val="50000"/>
                  </a:schemeClr>
                </a:solidFill>
              </a:rPr>
              <a:t>Knowledgeable and experienced staff recruited in Accelerator Division</a:t>
            </a:r>
          </a:p>
          <a:p>
            <a:pPr marL="800100" lvl="1" indent="-342900">
              <a:buFont typeface="Arial"/>
              <a:buChar char="•"/>
            </a:pPr>
            <a:r>
              <a:rPr lang="en-GB" sz="2100" dirty="0">
                <a:solidFill>
                  <a:schemeClr val="bg1">
                    <a:lumMod val="50000"/>
                  </a:schemeClr>
                </a:solidFill>
              </a:rPr>
              <a:t>Extra length </a:t>
            </a:r>
            <a:r>
              <a:rPr lang="en-GB" sz="2100" dirty="0" smtClean="0">
                <a:solidFill>
                  <a:schemeClr val="bg1">
                    <a:lumMod val="50000"/>
                  </a:schemeClr>
                </a:solidFill>
              </a:rPr>
              <a:t>(170 m) of </a:t>
            </a:r>
            <a:r>
              <a:rPr lang="en-GB" sz="2100" dirty="0">
                <a:solidFill>
                  <a:schemeClr val="bg1">
                    <a:lumMod val="50000"/>
                  </a:schemeClr>
                </a:solidFill>
              </a:rPr>
              <a:t>tunnel, although </a:t>
            </a:r>
            <a:r>
              <a:rPr lang="en-GB" sz="2100" dirty="0" smtClean="0">
                <a:solidFill>
                  <a:schemeClr val="bg1">
                    <a:lumMod val="50000"/>
                  </a:schemeClr>
                </a:solidFill>
              </a:rPr>
              <a:t>an expensive over-investment, serves both as scope </a:t>
            </a:r>
            <a:r>
              <a:rPr lang="en-GB" sz="2100" dirty="0">
                <a:solidFill>
                  <a:schemeClr val="bg1">
                    <a:lumMod val="50000"/>
                  </a:schemeClr>
                </a:solidFill>
              </a:rPr>
              <a:t>contingency for the 5 MW objective, and </a:t>
            </a:r>
            <a:r>
              <a:rPr lang="en-GB" sz="2100" dirty="0" smtClean="0">
                <a:solidFill>
                  <a:schemeClr val="bg1">
                    <a:lumMod val="50000"/>
                  </a:schemeClr>
                </a:solidFill>
              </a:rPr>
              <a:t>as reserve </a:t>
            </a:r>
            <a:r>
              <a:rPr lang="en-GB" sz="2100" dirty="0">
                <a:solidFill>
                  <a:schemeClr val="bg1">
                    <a:lumMod val="50000"/>
                  </a:schemeClr>
                </a:solidFill>
              </a:rPr>
              <a:t>for possible future upgrades</a:t>
            </a:r>
            <a:r>
              <a:rPr lang="en-GB" sz="2100" dirty="0" smtClean="0">
                <a:solidFill>
                  <a:schemeClr val="bg1">
                    <a:lumMod val="50000"/>
                  </a:schemeClr>
                </a:solidFill>
              </a:rPr>
              <a:t>: it is therefore supported by the Committee</a:t>
            </a:r>
          </a:p>
          <a:p>
            <a:pPr marL="800100" lvl="1" indent="-342900">
              <a:buFont typeface="Arial"/>
              <a:buChar char="•"/>
            </a:pPr>
            <a:r>
              <a:rPr lang="en-GB" sz="2100" dirty="0" smtClean="0">
                <a:solidFill>
                  <a:schemeClr val="bg1">
                    <a:lumMod val="50000"/>
                  </a:schemeClr>
                </a:solidFill>
              </a:rPr>
              <a:t>Rationale not clearly established for proposal to “initially reduce” beam instrumentation</a:t>
            </a:r>
          </a:p>
          <a:p>
            <a:pPr marL="800100" lvl="1" indent="-342900">
              <a:buFont typeface="Arial"/>
              <a:buChar char="•"/>
            </a:pPr>
            <a:r>
              <a:rPr lang="en-GB" sz="2100" dirty="0" smtClean="0">
                <a:solidFill>
                  <a:schemeClr val="bg1">
                    <a:lumMod val="50000"/>
                  </a:schemeClr>
                </a:solidFill>
              </a:rPr>
              <a:t>Staffing requirements appear relatively high and showing large variability: scrutiny and levelling required by top-down </a:t>
            </a:r>
            <a:r>
              <a:rPr lang="en-GB" sz="2100" dirty="0">
                <a:solidFill>
                  <a:schemeClr val="bg1">
                    <a:lumMod val="50000"/>
                  </a:schemeClr>
                </a:solidFill>
              </a:rPr>
              <a:t>managerial </a:t>
            </a:r>
            <a:r>
              <a:rPr lang="en-GB" sz="2100" dirty="0" smtClean="0">
                <a:solidFill>
                  <a:schemeClr val="bg1">
                    <a:lumMod val="50000"/>
                  </a:schemeClr>
                </a:solidFill>
              </a:rPr>
              <a:t>approach complementary to bottom-up collection of requirements; advantage should be taken of potential IKC and </a:t>
            </a:r>
            <a:r>
              <a:rPr lang="en-GB" sz="2100" dirty="0">
                <a:solidFill>
                  <a:schemeClr val="bg1">
                    <a:lumMod val="50000"/>
                  </a:schemeClr>
                </a:solidFill>
              </a:rPr>
              <a:t>developments at other </a:t>
            </a:r>
            <a:r>
              <a:rPr lang="en-GB" sz="2100" dirty="0" smtClean="0">
                <a:solidFill>
                  <a:schemeClr val="bg1">
                    <a:lumMod val="50000"/>
                  </a:schemeClr>
                </a:solidFill>
              </a:rPr>
              <a:t>laboratories to limit in-house staff numbers</a:t>
            </a:r>
          </a:p>
          <a:p>
            <a:pPr marL="800100" lvl="1" indent="-342900">
              <a:buFont typeface="Arial"/>
              <a:buChar char="•"/>
            </a:pPr>
            <a:r>
              <a:rPr lang="en-GB" sz="2100" dirty="0" smtClean="0">
                <a:solidFill>
                  <a:schemeClr val="bg1">
                    <a:lumMod val="50000"/>
                  </a:schemeClr>
                </a:solidFill>
              </a:rPr>
              <a:t>Accelerator </a:t>
            </a:r>
            <a:r>
              <a:rPr lang="en-GB" sz="2100" dirty="0">
                <a:solidFill>
                  <a:schemeClr val="bg1">
                    <a:lumMod val="50000"/>
                  </a:schemeClr>
                </a:solidFill>
              </a:rPr>
              <a:t>S</a:t>
            </a:r>
            <a:r>
              <a:rPr lang="en-GB" sz="2100" dirty="0" smtClean="0">
                <a:solidFill>
                  <a:schemeClr val="bg1">
                    <a:lumMod val="50000"/>
                  </a:schemeClr>
                </a:solidFill>
              </a:rPr>
              <a:t>ystems </a:t>
            </a:r>
            <a:r>
              <a:rPr lang="en-GB" sz="2100" dirty="0">
                <a:solidFill>
                  <a:schemeClr val="bg1">
                    <a:lumMod val="50000"/>
                  </a:schemeClr>
                </a:solidFill>
              </a:rPr>
              <a:t>group </a:t>
            </a:r>
            <a:r>
              <a:rPr lang="en-GB" sz="2100" dirty="0" smtClean="0">
                <a:solidFill>
                  <a:schemeClr val="bg1">
                    <a:lumMod val="50000"/>
                  </a:schemeClr>
                </a:solidFill>
              </a:rPr>
              <a:t>is to be commended on </a:t>
            </a:r>
            <a:r>
              <a:rPr lang="en-GB" sz="2100" dirty="0">
                <a:solidFill>
                  <a:schemeClr val="bg1">
                    <a:lumMod val="50000"/>
                  </a:schemeClr>
                </a:solidFill>
              </a:rPr>
              <a:t>technical </a:t>
            </a:r>
            <a:r>
              <a:rPr lang="en-GB" sz="2100" dirty="0" smtClean="0">
                <a:solidFill>
                  <a:schemeClr val="bg1">
                    <a:lumMod val="50000"/>
                  </a:schemeClr>
                </a:solidFill>
              </a:rPr>
              <a:t>choices, </a:t>
            </a:r>
            <a:r>
              <a:rPr lang="en-GB" sz="2100" dirty="0">
                <a:solidFill>
                  <a:schemeClr val="bg1">
                    <a:lumMod val="50000"/>
                  </a:schemeClr>
                </a:solidFill>
              </a:rPr>
              <a:t>use of previous experience, and involvement of </a:t>
            </a:r>
            <a:r>
              <a:rPr lang="en-GB" sz="2100" dirty="0" smtClean="0">
                <a:solidFill>
                  <a:schemeClr val="bg1">
                    <a:lumMod val="50000"/>
                  </a:schemeClr>
                </a:solidFill>
              </a:rPr>
              <a:t>contributing </a:t>
            </a:r>
            <a:r>
              <a:rPr lang="en-GB" sz="2100" dirty="0">
                <a:solidFill>
                  <a:schemeClr val="bg1">
                    <a:lumMod val="50000"/>
                  </a:schemeClr>
                </a:solidFill>
              </a:rPr>
              <a:t>labs for warm RF systems</a:t>
            </a:r>
          </a:p>
          <a:p>
            <a:pPr marL="800100" lvl="1" indent="-342900">
              <a:buFont typeface="Arial"/>
              <a:buChar char="•"/>
            </a:pPr>
            <a:r>
              <a:rPr lang="en-GB" sz="2100" dirty="0">
                <a:solidFill>
                  <a:schemeClr val="bg1">
                    <a:lumMod val="50000"/>
                  </a:schemeClr>
                </a:solidFill>
              </a:rPr>
              <a:t>Committee was pleased to hear that success-oriented schedule for R&amp;D and construction of accelerating structures are endorsed by </a:t>
            </a:r>
            <a:r>
              <a:rPr lang="en-GB" sz="2100" dirty="0" smtClean="0">
                <a:solidFill>
                  <a:schemeClr val="bg1">
                    <a:lumMod val="50000"/>
                  </a:schemeClr>
                </a:solidFill>
              </a:rPr>
              <a:t>representatives of contributing institutes present at review</a:t>
            </a:r>
            <a:endParaRPr lang="en-GB" sz="2100" dirty="0">
              <a:solidFill>
                <a:schemeClr val="bg1">
                  <a:lumMod val="50000"/>
                </a:schemeClr>
              </a:solidFill>
            </a:endParaRPr>
          </a:p>
          <a:p>
            <a:pPr marL="800100" lvl="1" indent="-342900">
              <a:buFont typeface="Arial"/>
              <a:buChar char="•"/>
            </a:pPr>
            <a:endParaRPr lang="en-GB" dirty="0">
              <a:solidFill>
                <a:schemeClr val="bg1">
                  <a:lumMod val="50000"/>
                </a:schemeClr>
              </a:solidFill>
            </a:endParaRPr>
          </a:p>
        </p:txBody>
      </p:sp>
    </p:spTree>
    <p:extLst>
      <p:ext uri="{BB962C8B-B14F-4D97-AF65-F5344CB8AC3E}">
        <p14:creationId xmlns:p14="http://schemas.microsoft.com/office/powerpoint/2010/main" val="359062700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5100"/>
            <a:ext cx="9144000" cy="6568767"/>
          </a:xfrm>
          <a:prstGeom prst="rect">
            <a:avLst/>
          </a:prstGeom>
        </p:spPr>
      </p:pic>
      <p:sp>
        <p:nvSpPr>
          <p:cNvPr id="2" name="Subtitle 1"/>
          <p:cNvSpPr>
            <a:spLocks noGrp="1"/>
          </p:cNvSpPr>
          <p:nvPr>
            <p:ph type="subTitle" idx="1"/>
          </p:nvPr>
        </p:nvSpPr>
        <p:spPr/>
        <p:txBody>
          <a:bodyPr/>
          <a:lstStyle/>
          <a:p>
            <a:endParaRPr lang="en-US" dirty="0"/>
          </a:p>
        </p:txBody>
      </p:sp>
      <p:sp>
        <p:nvSpPr>
          <p:cNvPr id="3" name="Title 2"/>
          <p:cNvSpPr>
            <a:spLocks noGrp="1"/>
          </p:cNvSpPr>
          <p:nvPr>
            <p:ph type="title"/>
          </p:nvPr>
        </p:nvSpPr>
        <p:spPr/>
        <p:txBody>
          <a:bodyPr/>
          <a:lstStyle/>
          <a:p>
            <a:r>
              <a:rPr lang="en-US" dirty="0" smtClean="0"/>
              <a:t>Site Plan</a:t>
            </a:r>
            <a:endParaRPr lang="en-US" dirty="0"/>
          </a:p>
        </p:txBody>
      </p:sp>
    </p:spTree>
    <p:extLst>
      <p:ext uri="{BB962C8B-B14F-4D97-AF65-F5344CB8AC3E}">
        <p14:creationId xmlns:p14="http://schemas.microsoft.com/office/powerpoint/2010/main" val="308122901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648" y="274588"/>
            <a:ext cx="6776103" cy="665212"/>
          </a:xfrm>
        </p:spPr>
        <p:txBody>
          <a:bodyPr lIns="64286" tIns="32143" rIns="64286" bIns="32143"/>
          <a:lstStyle/>
          <a:p>
            <a:r>
              <a:rPr lang="en-US" dirty="0" smtClean="0">
                <a:solidFill>
                  <a:srgbClr val="FFFFFF"/>
                </a:solidFill>
                <a:cs typeface="Arial" charset="0"/>
              </a:rPr>
              <a:t>1</a:t>
            </a:r>
            <a:r>
              <a:rPr lang="en-US" dirty="0">
                <a:solidFill>
                  <a:srgbClr val="FFFFFF"/>
                </a:solidFill>
                <a:cs typeface="Arial" charset="0"/>
              </a:rPr>
              <a:t> </a:t>
            </a:r>
            <a:r>
              <a:rPr lang="en-US" dirty="0" smtClean="0">
                <a:solidFill>
                  <a:srgbClr val="FFFFFF"/>
                </a:solidFill>
                <a:cs typeface="Arial" charset="0"/>
              </a:rPr>
              <a:t>– Accelerator </a:t>
            </a:r>
            <a:r>
              <a:rPr lang="en-US" dirty="0">
                <a:solidFill>
                  <a:srgbClr val="FFFFFF"/>
                </a:solidFill>
                <a:cs typeface="Arial" charset="0"/>
              </a:rPr>
              <a:t>Subcommittee</a:t>
            </a:r>
            <a:br>
              <a:rPr lang="en-US" dirty="0">
                <a:solidFill>
                  <a:srgbClr val="FFFFFF"/>
                </a:solidFill>
                <a:cs typeface="Arial" charset="0"/>
              </a:rPr>
            </a:br>
            <a:r>
              <a:rPr lang="en-US" sz="2000" dirty="0">
                <a:solidFill>
                  <a:srgbClr val="FFFFFF"/>
                </a:solidFill>
                <a:cs typeface="Arial" charset="0"/>
              </a:rPr>
              <a:t>Carlo </a:t>
            </a:r>
            <a:r>
              <a:rPr lang="en-US" sz="2000" dirty="0" err="1">
                <a:solidFill>
                  <a:srgbClr val="FFFFFF"/>
                </a:solidFill>
                <a:cs typeface="Arial" charset="0"/>
              </a:rPr>
              <a:t>Bocchetta</a:t>
            </a:r>
            <a:r>
              <a:rPr lang="en-US" sz="2000" dirty="0">
                <a:solidFill>
                  <a:srgbClr val="FFFFFF"/>
                </a:solidFill>
                <a:cs typeface="Arial" charset="0"/>
              </a:rPr>
              <a:t>, Mikael Eriksson, Francis Perez, Philippe Lebrun, Maurizio </a:t>
            </a:r>
            <a:r>
              <a:rPr lang="en-US" sz="2000" dirty="0" err="1">
                <a:solidFill>
                  <a:srgbClr val="FFFFFF"/>
                </a:solidFill>
                <a:cs typeface="Arial" charset="0"/>
              </a:rPr>
              <a:t>Vretenar</a:t>
            </a:r>
            <a:r>
              <a:rPr lang="en-US" sz="2000" dirty="0">
                <a:solidFill>
                  <a:srgbClr val="FFFFFF"/>
                </a:solidFill>
                <a:cs typeface="Arial" charset="0"/>
              </a:rPr>
              <a:t> </a:t>
            </a:r>
            <a:endParaRPr lang="en-US"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038C62C7-F79B-CD4A-A5DF-5683BBEC4A65}" type="slidenum">
              <a:rPr lang="sv-SE" smtClean="0"/>
              <a:t>30</a:t>
            </a:fld>
            <a:endParaRPr lang="sv-SE" dirty="0"/>
          </a:p>
        </p:txBody>
      </p:sp>
      <p:sp>
        <p:nvSpPr>
          <p:cNvPr id="5" name="Content Placeholder 2"/>
          <p:cNvSpPr>
            <a:spLocks noGrp="1"/>
          </p:cNvSpPr>
          <p:nvPr>
            <p:ph idx="1"/>
          </p:nvPr>
        </p:nvSpPr>
        <p:spPr>
          <a:xfrm>
            <a:off x="551871" y="1473201"/>
            <a:ext cx="7972522" cy="5143500"/>
          </a:xfrm>
        </p:spPr>
        <p:txBody>
          <a:bodyPr lIns="64286" tIns="32143" rIns="64286" bIns="32143">
            <a:normAutofit fontScale="92500" lnSpcReduction="20000"/>
          </a:bodyPr>
          <a:lstStyle/>
          <a:p>
            <a:pPr marL="342900" indent="-342900">
              <a:buFont typeface="Arial"/>
              <a:buChar char="•"/>
            </a:pPr>
            <a:r>
              <a:rPr lang="en-US" b="1" dirty="0" smtClean="0">
                <a:solidFill>
                  <a:schemeClr val="bg1">
                    <a:lumMod val="50000"/>
                  </a:schemeClr>
                </a:solidFill>
              </a:rPr>
              <a:t>General </a:t>
            </a:r>
            <a:r>
              <a:rPr lang="en-US" b="1" dirty="0">
                <a:solidFill>
                  <a:schemeClr val="bg1">
                    <a:lumMod val="50000"/>
                  </a:schemeClr>
                </a:solidFill>
              </a:rPr>
              <a:t>assessment  (implementation readiness, project </a:t>
            </a:r>
            <a:r>
              <a:rPr lang="en-US" b="1" dirty="0" smtClean="0">
                <a:solidFill>
                  <a:schemeClr val="bg1">
                    <a:lumMod val="50000"/>
                  </a:schemeClr>
                </a:solidFill>
              </a:rPr>
              <a:t>organization)  [2/2]</a:t>
            </a:r>
          </a:p>
          <a:p>
            <a:pPr marL="800100" lvl="1" indent="-342900">
              <a:buFont typeface="Arial"/>
              <a:buChar char="•"/>
            </a:pPr>
            <a:r>
              <a:rPr lang="en-GB" dirty="0" smtClean="0">
                <a:solidFill>
                  <a:schemeClr val="bg1">
                    <a:lumMod val="50000"/>
                  </a:schemeClr>
                </a:solidFill>
              </a:rPr>
              <a:t>Committee supports the </a:t>
            </a:r>
            <a:r>
              <a:rPr lang="en-GB" dirty="0">
                <a:solidFill>
                  <a:schemeClr val="bg1">
                    <a:lumMod val="50000"/>
                  </a:schemeClr>
                </a:solidFill>
              </a:rPr>
              <a:t>approach of </a:t>
            </a:r>
            <a:r>
              <a:rPr lang="en-GB" dirty="0" smtClean="0">
                <a:solidFill>
                  <a:schemeClr val="bg1">
                    <a:lumMod val="50000"/>
                  </a:schemeClr>
                </a:solidFill>
              </a:rPr>
              <a:t>developing </a:t>
            </a:r>
            <a:r>
              <a:rPr lang="en-GB" dirty="0">
                <a:solidFill>
                  <a:schemeClr val="bg1">
                    <a:lumMod val="50000"/>
                  </a:schemeClr>
                </a:solidFill>
              </a:rPr>
              <a:t>IKC for beam </a:t>
            </a:r>
            <a:r>
              <a:rPr lang="en-GB" dirty="0" smtClean="0">
                <a:solidFill>
                  <a:schemeClr val="bg1">
                    <a:lumMod val="50000"/>
                  </a:schemeClr>
                </a:solidFill>
              </a:rPr>
              <a:t>instrumentation</a:t>
            </a:r>
          </a:p>
          <a:p>
            <a:pPr marL="800100" lvl="1" indent="-342900">
              <a:buFont typeface="Arial"/>
              <a:buChar char="•"/>
            </a:pPr>
            <a:r>
              <a:rPr lang="en-GB" dirty="0" smtClean="0">
                <a:solidFill>
                  <a:schemeClr val="bg1">
                    <a:lumMod val="50000"/>
                  </a:schemeClr>
                </a:solidFill>
              </a:rPr>
              <a:t>Committee acknowledges the choice of </a:t>
            </a:r>
            <a:r>
              <a:rPr lang="en-GB" dirty="0" err="1" smtClean="0">
                <a:solidFill>
                  <a:schemeClr val="bg1">
                    <a:lumMod val="50000"/>
                  </a:schemeClr>
                </a:solidFill>
              </a:rPr>
              <a:t>uTCA</a:t>
            </a:r>
            <a:r>
              <a:rPr lang="en-GB" dirty="0" smtClean="0">
                <a:solidFill>
                  <a:schemeClr val="bg1">
                    <a:lumMod val="50000"/>
                  </a:schemeClr>
                </a:solidFill>
              </a:rPr>
              <a:t> for beam instrumentation</a:t>
            </a:r>
          </a:p>
          <a:p>
            <a:pPr marL="800100" lvl="1" indent="-342900">
              <a:buFont typeface="Arial"/>
              <a:buChar char="•"/>
            </a:pPr>
            <a:r>
              <a:rPr lang="en-GB" dirty="0" smtClean="0">
                <a:solidFill>
                  <a:schemeClr val="bg1">
                    <a:lumMod val="50000"/>
                  </a:schemeClr>
                </a:solidFill>
              </a:rPr>
              <a:t>Committee acknowledges the integrated </a:t>
            </a:r>
            <a:r>
              <a:rPr lang="en-GB" dirty="0">
                <a:solidFill>
                  <a:schemeClr val="bg1">
                    <a:lumMod val="50000"/>
                  </a:schemeClr>
                </a:solidFill>
              </a:rPr>
              <a:t>approach of </a:t>
            </a:r>
            <a:r>
              <a:rPr lang="en-GB" dirty="0" smtClean="0">
                <a:solidFill>
                  <a:schemeClr val="bg1">
                    <a:lumMod val="50000"/>
                  </a:schemeClr>
                </a:solidFill>
              </a:rPr>
              <a:t>a single </a:t>
            </a:r>
            <a:r>
              <a:rPr lang="en-GB" dirty="0">
                <a:solidFill>
                  <a:schemeClr val="bg1">
                    <a:lumMod val="50000"/>
                  </a:schemeClr>
                </a:solidFill>
              </a:rPr>
              <a:t>group </a:t>
            </a:r>
            <a:r>
              <a:rPr lang="en-GB" dirty="0" smtClean="0">
                <a:solidFill>
                  <a:schemeClr val="bg1">
                    <a:lumMod val="50000"/>
                  </a:schemeClr>
                </a:solidFill>
              </a:rPr>
              <a:t>providing </a:t>
            </a:r>
            <a:r>
              <a:rPr lang="en-GB" dirty="0">
                <a:solidFill>
                  <a:schemeClr val="bg1">
                    <a:lumMod val="50000"/>
                  </a:schemeClr>
                </a:solidFill>
              </a:rPr>
              <a:t>front-end specialized technical services to whole </a:t>
            </a:r>
            <a:r>
              <a:rPr lang="en-GB" dirty="0" smtClean="0">
                <a:solidFill>
                  <a:schemeClr val="bg1">
                    <a:lumMod val="50000"/>
                  </a:schemeClr>
                </a:solidFill>
              </a:rPr>
              <a:t>project, and appreciates </a:t>
            </a:r>
            <a:r>
              <a:rPr lang="en-GB" dirty="0">
                <a:solidFill>
                  <a:schemeClr val="bg1">
                    <a:lumMod val="50000"/>
                  </a:schemeClr>
                </a:solidFill>
              </a:rPr>
              <a:t>that </a:t>
            </a:r>
            <a:r>
              <a:rPr lang="en-GB" dirty="0" smtClean="0">
                <a:solidFill>
                  <a:schemeClr val="bg1">
                    <a:lumMod val="50000"/>
                  </a:schemeClr>
                </a:solidFill>
              </a:rPr>
              <a:t>this group </a:t>
            </a:r>
            <a:r>
              <a:rPr lang="en-GB" dirty="0">
                <a:solidFill>
                  <a:schemeClr val="bg1">
                    <a:lumMod val="50000"/>
                  </a:schemeClr>
                </a:solidFill>
              </a:rPr>
              <a:t>also takes care of </a:t>
            </a:r>
            <a:r>
              <a:rPr lang="en-GB" dirty="0" smtClean="0">
                <a:solidFill>
                  <a:schemeClr val="bg1">
                    <a:lumMod val="50000"/>
                  </a:schemeClr>
                </a:solidFill>
              </a:rPr>
              <a:t>complete integration </a:t>
            </a:r>
            <a:r>
              <a:rPr lang="en-GB" dirty="0">
                <a:solidFill>
                  <a:schemeClr val="bg1">
                    <a:lumMod val="50000"/>
                  </a:schemeClr>
                </a:solidFill>
              </a:rPr>
              <a:t>using 3-D CAD, </a:t>
            </a:r>
            <a:r>
              <a:rPr lang="en-GB" dirty="0" smtClean="0">
                <a:solidFill>
                  <a:schemeClr val="bg1">
                    <a:lumMod val="50000"/>
                  </a:schemeClr>
                </a:solidFill>
              </a:rPr>
              <a:t>integrating 3-D models developed by IK contributors</a:t>
            </a:r>
          </a:p>
          <a:p>
            <a:pPr marL="800100" lvl="1" indent="-342900">
              <a:buFont typeface="Arial"/>
              <a:buChar char="•"/>
            </a:pPr>
            <a:r>
              <a:rPr lang="en-GB" dirty="0">
                <a:solidFill>
                  <a:schemeClr val="bg1">
                    <a:lumMod val="50000"/>
                  </a:schemeClr>
                </a:solidFill>
              </a:rPr>
              <a:t>S</a:t>
            </a:r>
            <a:r>
              <a:rPr lang="en-GB" dirty="0" smtClean="0">
                <a:solidFill>
                  <a:schemeClr val="bg1">
                    <a:lumMod val="50000"/>
                  </a:schemeClr>
                </a:solidFill>
              </a:rPr>
              <a:t>everal </a:t>
            </a:r>
            <a:r>
              <a:rPr lang="en-GB" dirty="0">
                <a:solidFill>
                  <a:schemeClr val="bg1">
                    <a:lumMod val="50000"/>
                  </a:schemeClr>
                </a:solidFill>
              </a:rPr>
              <a:t>technical services </a:t>
            </a:r>
            <a:r>
              <a:rPr lang="en-GB" dirty="0" smtClean="0">
                <a:solidFill>
                  <a:schemeClr val="bg1">
                    <a:lumMod val="50000"/>
                  </a:schemeClr>
                </a:solidFill>
              </a:rPr>
              <a:t>are not yet clearly </a:t>
            </a:r>
            <a:r>
              <a:rPr lang="en-GB" dirty="0">
                <a:solidFill>
                  <a:schemeClr val="bg1">
                    <a:lumMod val="50000"/>
                  </a:schemeClr>
                </a:solidFill>
              </a:rPr>
              <a:t>allocated and </a:t>
            </a:r>
            <a:r>
              <a:rPr lang="en-GB" dirty="0" smtClean="0">
                <a:solidFill>
                  <a:schemeClr val="bg1">
                    <a:lumMod val="50000"/>
                  </a:schemeClr>
                </a:solidFill>
              </a:rPr>
              <a:t>need to be specified </a:t>
            </a:r>
            <a:r>
              <a:rPr lang="en-GB" dirty="0">
                <a:solidFill>
                  <a:schemeClr val="bg1">
                    <a:lumMod val="50000"/>
                  </a:schemeClr>
                </a:solidFill>
              </a:rPr>
              <a:t>(e.g. emergency and no-break power systems, gas systems</a:t>
            </a:r>
            <a:r>
              <a:rPr lang="en-GB" dirty="0" smtClean="0">
                <a:solidFill>
                  <a:schemeClr val="bg1">
                    <a:lumMod val="50000"/>
                  </a:schemeClr>
                </a:solidFill>
              </a:rPr>
              <a:t>)</a:t>
            </a:r>
          </a:p>
          <a:p>
            <a:pPr marL="800100" lvl="1" indent="-342900">
              <a:buFont typeface="Arial"/>
              <a:buChar char="•"/>
            </a:pPr>
            <a:r>
              <a:rPr lang="en-GB" dirty="0" smtClean="0">
                <a:solidFill>
                  <a:schemeClr val="bg1">
                    <a:lumMod val="50000"/>
                  </a:schemeClr>
                </a:solidFill>
              </a:rPr>
              <a:t>Committee notes </a:t>
            </a:r>
            <a:r>
              <a:rPr lang="en-GB" dirty="0">
                <a:solidFill>
                  <a:schemeClr val="bg1">
                    <a:lumMod val="50000"/>
                  </a:schemeClr>
                </a:solidFill>
              </a:rPr>
              <a:t>that </a:t>
            </a:r>
            <a:r>
              <a:rPr lang="en-GB" dirty="0" smtClean="0">
                <a:solidFill>
                  <a:schemeClr val="bg1">
                    <a:lumMod val="50000"/>
                  </a:schemeClr>
                </a:solidFill>
              </a:rPr>
              <a:t>the necessary </a:t>
            </a:r>
            <a:r>
              <a:rPr lang="en-GB" dirty="0">
                <a:solidFill>
                  <a:schemeClr val="bg1">
                    <a:lumMod val="50000"/>
                  </a:schemeClr>
                </a:solidFill>
              </a:rPr>
              <a:t>input for sizing </a:t>
            </a:r>
            <a:r>
              <a:rPr lang="en-GB" dirty="0" err="1">
                <a:solidFill>
                  <a:schemeClr val="bg1">
                    <a:lumMod val="50000"/>
                  </a:schemeClr>
                </a:solidFill>
              </a:rPr>
              <a:t>cryoplants</a:t>
            </a:r>
            <a:r>
              <a:rPr lang="en-GB" dirty="0">
                <a:solidFill>
                  <a:schemeClr val="bg1">
                    <a:lumMod val="50000"/>
                  </a:schemeClr>
                </a:solidFill>
              </a:rPr>
              <a:t> will be available in due time, though only based on estimations (no experimental </a:t>
            </a:r>
            <a:r>
              <a:rPr lang="en-GB" dirty="0" smtClean="0">
                <a:solidFill>
                  <a:schemeClr val="bg1">
                    <a:lumMod val="50000"/>
                  </a:schemeClr>
                </a:solidFill>
              </a:rPr>
              <a:t>data): an adequate </a:t>
            </a:r>
            <a:r>
              <a:rPr lang="en-GB" dirty="0">
                <a:solidFill>
                  <a:schemeClr val="bg1">
                    <a:lumMod val="50000"/>
                  </a:schemeClr>
                </a:solidFill>
              </a:rPr>
              <a:t>margin on specified power </a:t>
            </a:r>
            <a:r>
              <a:rPr lang="en-GB" dirty="0" smtClean="0">
                <a:solidFill>
                  <a:schemeClr val="bg1">
                    <a:lumMod val="50000"/>
                  </a:schemeClr>
                </a:solidFill>
              </a:rPr>
              <a:t>therefore needs to </a:t>
            </a:r>
            <a:r>
              <a:rPr lang="en-GB" dirty="0">
                <a:solidFill>
                  <a:schemeClr val="bg1">
                    <a:lumMod val="50000"/>
                  </a:schemeClr>
                </a:solidFill>
              </a:rPr>
              <a:t>be </a:t>
            </a:r>
            <a:r>
              <a:rPr lang="en-GB" dirty="0" smtClean="0">
                <a:solidFill>
                  <a:schemeClr val="bg1">
                    <a:lumMod val="50000"/>
                  </a:schemeClr>
                </a:solidFill>
              </a:rPr>
              <a:t>defined</a:t>
            </a:r>
          </a:p>
          <a:p>
            <a:pPr marL="800100" lvl="1" indent="-342900">
              <a:buFont typeface="Arial"/>
              <a:buChar char="•"/>
            </a:pPr>
            <a:r>
              <a:rPr lang="en-GB" dirty="0" smtClean="0">
                <a:solidFill>
                  <a:schemeClr val="bg1">
                    <a:lumMod val="50000"/>
                  </a:schemeClr>
                </a:solidFill>
              </a:rPr>
              <a:t>Committee welcomes the  improved high-level definitions of one hour reliability and availability</a:t>
            </a:r>
          </a:p>
          <a:p>
            <a:pPr marL="800100" lvl="1" indent="-342900">
              <a:buFont typeface="Arial"/>
              <a:buChar char="•"/>
            </a:pPr>
            <a:r>
              <a:rPr lang="en-GB" dirty="0" smtClean="0">
                <a:solidFill>
                  <a:schemeClr val="bg1">
                    <a:lumMod val="50000"/>
                  </a:schemeClr>
                </a:solidFill>
              </a:rPr>
              <a:t>Committee acknowledges the sound </a:t>
            </a:r>
            <a:r>
              <a:rPr lang="en-GB" dirty="0">
                <a:solidFill>
                  <a:schemeClr val="bg1">
                    <a:lumMod val="50000"/>
                  </a:schemeClr>
                </a:solidFill>
              </a:rPr>
              <a:t>design of A to T and raster </a:t>
            </a:r>
            <a:r>
              <a:rPr lang="en-GB" dirty="0" smtClean="0">
                <a:solidFill>
                  <a:schemeClr val="bg1">
                    <a:lumMod val="50000"/>
                  </a:schemeClr>
                </a:solidFill>
              </a:rPr>
              <a:t>concept</a:t>
            </a:r>
            <a:endParaRPr lang="en-GB" dirty="0">
              <a:solidFill>
                <a:schemeClr val="bg1">
                  <a:lumMod val="50000"/>
                </a:schemeClr>
              </a:solidFill>
            </a:endParaRPr>
          </a:p>
          <a:p>
            <a:pPr marL="800100" lvl="1" indent="-342900">
              <a:buFont typeface="Arial"/>
              <a:buChar char="•"/>
            </a:pPr>
            <a:endParaRPr lang="en-GB" dirty="0" smtClean="0"/>
          </a:p>
          <a:p>
            <a:pPr marL="800100" lvl="1" indent="-342900">
              <a:buFont typeface="Arial"/>
              <a:buChar char="•"/>
            </a:pPr>
            <a:endParaRPr lang="en-GB" dirty="0" smtClean="0"/>
          </a:p>
          <a:p>
            <a:pPr marL="800100" lvl="1" indent="-342900">
              <a:buFont typeface="Arial"/>
              <a:buChar char="•"/>
            </a:pPr>
            <a:endParaRPr lang="en-GB" sz="1800" dirty="0"/>
          </a:p>
          <a:p>
            <a:pPr marL="800100" lvl="1" indent="-342900">
              <a:buFont typeface="Arial"/>
              <a:buChar char="•"/>
            </a:pPr>
            <a:endParaRPr lang="en-GB" dirty="0"/>
          </a:p>
          <a:p>
            <a:pPr marL="800100" lvl="1" indent="-342900">
              <a:buFont typeface="Arial"/>
              <a:buChar char="•"/>
            </a:pPr>
            <a:endParaRPr lang="en-GB" dirty="0"/>
          </a:p>
          <a:p>
            <a:pPr marL="800100" lvl="1" indent="-342900">
              <a:buFont typeface="Arial"/>
              <a:buChar char="•"/>
            </a:pPr>
            <a:endParaRPr lang="en-GB" dirty="0"/>
          </a:p>
          <a:p>
            <a:pPr marL="800100" lvl="1" indent="-342900">
              <a:buFont typeface="Arial"/>
              <a:buChar char="•"/>
            </a:pPr>
            <a:endParaRPr lang="en-GB" dirty="0"/>
          </a:p>
          <a:p>
            <a:pPr marL="800100" lvl="1" indent="-342900">
              <a:buFont typeface="Arial"/>
              <a:buChar char="•"/>
            </a:pPr>
            <a:endParaRPr lang="en-GB" dirty="0"/>
          </a:p>
          <a:p>
            <a:pPr marL="800100" lvl="1" indent="-342900">
              <a:buFont typeface="Arial"/>
              <a:buChar char="•"/>
            </a:pPr>
            <a:endParaRPr lang="en-GB" dirty="0" smtClean="0"/>
          </a:p>
          <a:p>
            <a:pPr marL="800100" lvl="1" indent="-342900">
              <a:buFont typeface="Arial"/>
              <a:buChar char="•"/>
            </a:pPr>
            <a:endParaRPr lang="en-GB" dirty="0" smtClean="0">
              <a:solidFill>
                <a:schemeClr val="bg1">
                  <a:lumMod val="50000"/>
                </a:schemeClr>
              </a:solidFill>
            </a:endParaRPr>
          </a:p>
        </p:txBody>
      </p:sp>
    </p:spTree>
    <p:extLst>
      <p:ext uri="{BB962C8B-B14F-4D97-AF65-F5344CB8AC3E}">
        <p14:creationId xmlns:p14="http://schemas.microsoft.com/office/powerpoint/2010/main" val="128071573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648" y="274588"/>
            <a:ext cx="6845128" cy="665212"/>
          </a:xfrm>
        </p:spPr>
        <p:txBody>
          <a:bodyPr lIns="64286" tIns="32143" rIns="64286" bIns="32143"/>
          <a:lstStyle/>
          <a:p>
            <a:r>
              <a:rPr lang="en-US" dirty="0" smtClean="0">
                <a:solidFill>
                  <a:srgbClr val="FFFFFF"/>
                </a:solidFill>
                <a:cs typeface="Arial" charset="0"/>
              </a:rPr>
              <a:t>1</a:t>
            </a:r>
            <a:r>
              <a:rPr lang="en-US" dirty="0">
                <a:solidFill>
                  <a:srgbClr val="FFFFFF"/>
                </a:solidFill>
                <a:cs typeface="Arial" charset="0"/>
              </a:rPr>
              <a:t> </a:t>
            </a:r>
            <a:r>
              <a:rPr lang="en-US" dirty="0" smtClean="0">
                <a:solidFill>
                  <a:srgbClr val="FFFFFF"/>
                </a:solidFill>
                <a:cs typeface="Arial" charset="0"/>
              </a:rPr>
              <a:t>– Accelerator </a:t>
            </a:r>
            <a:r>
              <a:rPr lang="en-US" dirty="0">
                <a:solidFill>
                  <a:srgbClr val="FFFFFF"/>
                </a:solidFill>
                <a:cs typeface="Arial" charset="0"/>
              </a:rPr>
              <a:t>Subcommittee</a:t>
            </a:r>
            <a:br>
              <a:rPr lang="en-US" dirty="0">
                <a:solidFill>
                  <a:srgbClr val="FFFFFF"/>
                </a:solidFill>
                <a:cs typeface="Arial" charset="0"/>
              </a:rPr>
            </a:br>
            <a:r>
              <a:rPr lang="en-US" sz="2000" dirty="0">
                <a:solidFill>
                  <a:srgbClr val="FFFFFF"/>
                </a:solidFill>
                <a:cs typeface="Arial" charset="0"/>
              </a:rPr>
              <a:t>Carlo </a:t>
            </a:r>
            <a:r>
              <a:rPr lang="en-US" sz="2000" dirty="0" err="1">
                <a:solidFill>
                  <a:srgbClr val="FFFFFF"/>
                </a:solidFill>
                <a:cs typeface="Arial" charset="0"/>
              </a:rPr>
              <a:t>Bocchetta</a:t>
            </a:r>
            <a:r>
              <a:rPr lang="en-US" sz="2000" dirty="0">
                <a:solidFill>
                  <a:srgbClr val="FFFFFF"/>
                </a:solidFill>
                <a:cs typeface="Arial" charset="0"/>
              </a:rPr>
              <a:t>, Mikael Eriksson, Francis Perez, Philippe Lebrun, Maurizio </a:t>
            </a:r>
            <a:r>
              <a:rPr lang="en-US" sz="2000" dirty="0" err="1">
                <a:solidFill>
                  <a:srgbClr val="FFFFFF"/>
                </a:solidFill>
                <a:cs typeface="Arial" charset="0"/>
              </a:rPr>
              <a:t>Vretenar</a:t>
            </a:r>
            <a:r>
              <a:rPr lang="en-US" sz="2000" dirty="0">
                <a:solidFill>
                  <a:srgbClr val="FFFFFF"/>
                </a:solidFill>
                <a:cs typeface="Arial" charset="0"/>
              </a:rPr>
              <a:t> </a:t>
            </a:r>
            <a:endParaRPr lang="en-US" dirty="0">
              <a:solidFill>
                <a:srgbClr val="FFFFFF"/>
              </a:solidFill>
              <a:cs typeface="Arial" charset="0"/>
            </a:endParaRPr>
          </a:p>
        </p:txBody>
      </p:sp>
      <p:sp>
        <p:nvSpPr>
          <p:cNvPr id="2" name="Slide Number Placeholder 1"/>
          <p:cNvSpPr>
            <a:spLocks noGrp="1"/>
          </p:cNvSpPr>
          <p:nvPr>
            <p:ph type="sldNum" sz="quarter" idx="12"/>
          </p:nvPr>
        </p:nvSpPr>
        <p:spPr/>
        <p:txBody>
          <a:bodyPr/>
          <a:lstStyle/>
          <a:p>
            <a:fld id="{038C62C7-F79B-CD4A-A5DF-5683BBEC4A65}" type="slidenum">
              <a:rPr lang="sv-SE" smtClean="0"/>
              <a:t>31</a:t>
            </a:fld>
            <a:endParaRPr lang="sv-SE" dirty="0"/>
          </a:p>
        </p:txBody>
      </p:sp>
      <p:sp>
        <p:nvSpPr>
          <p:cNvPr id="5" name="Content Placeholder 2"/>
          <p:cNvSpPr>
            <a:spLocks noGrp="1"/>
          </p:cNvSpPr>
          <p:nvPr>
            <p:ph idx="1"/>
          </p:nvPr>
        </p:nvSpPr>
        <p:spPr>
          <a:xfrm>
            <a:off x="576186" y="1524001"/>
            <a:ext cx="7972522" cy="4991100"/>
          </a:xfrm>
        </p:spPr>
        <p:txBody>
          <a:bodyPr lIns="64286" tIns="32143" rIns="64286" bIns="32143">
            <a:normAutofit fontScale="92500" lnSpcReduction="10000"/>
          </a:bodyPr>
          <a:lstStyle/>
          <a:p>
            <a:pPr marL="342900" indent="-342900">
              <a:buFont typeface="Arial"/>
              <a:buChar char="•"/>
            </a:pPr>
            <a:r>
              <a:rPr lang="en-US" b="1" dirty="0" smtClean="0">
                <a:solidFill>
                  <a:schemeClr val="bg1">
                    <a:lumMod val="50000"/>
                  </a:schemeClr>
                </a:solidFill>
              </a:rPr>
              <a:t>Proposed </a:t>
            </a:r>
            <a:r>
              <a:rPr lang="en-US" b="1" dirty="0">
                <a:solidFill>
                  <a:schemeClr val="bg1">
                    <a:lumMod val="50000"/>
                  </a:schemeClr>
                </a:solidFill>
              </a:rPr>
              <a:t>list of recommendations </a:t>
            </a:r>
          </a:p>
          <a:p>
            <a:pPr marL="800100" lvl="1" indent="-342900">
              <a:buFont typeface="Arial"/>
              <a:buChar char="•"/>
            </a:pPr>
            <a:r>
              <a:rPr lang="en-GB" dirty="0" smtClean="0">
                <a:solidFill>
                  <a:schemeClr val="bg1">
                    <a:lumMod val="50000"/>
                  </a:schemeClr>
                </a:solidFill>
              </a:rPr>
              <a:t>Reassess beam instrumentation based </a:t>
            </a:r>
            <a:r>
              <a:rPr lang="en-GB" dirty="0">
                <a:solidFill>
                  <a:schemeClr val="bg1">
                    <a:lumMod val="50000"/>
                  </a:schemeClr>
                </a:solidFill>
              </a:rPr>
              <a:t>on effective </a:t>
            </a:r>
            <a:r>
              <a:rPr lang="en-GB" dirty="0" smtClean="0">
                <a:solidFill>
                  <a:schemeClr val="bg1">
                    <a:lumMod val="50000"/>
                  </a:schemeClr>
                </a:solidFill>
              </a:rPr>
              <a:t>strategy of </a:t>
            </a:r>
            <a:r>
              <a:rPr lang="en-GB" dirty="0">
                <a:solidFill>
                  <a:schemeClr val="bg1">
                    <a:lumMod val="50000"/>
                  </a:schemeClr>
                </a:solidFill>
              </a:rPr>
              <a:t>commissioning and </a:t>
            </a:r>
            <a:r>
              <a:rPr lang="en-GB" dirty="0" smtClean="0">
                <a:solidFill>
                  <a:schemeClr val="bg1">
                    <a:lumMod val="50000"/>
                  </a:schemeClr>
                </a:solidFill>
              </a:rPr>
              <a:t>needs of operation</a:t>
            </a:r>
          </a:p>
          <a:p>
            <a:pPr marL="800100" lvl="1" indent="-342900">
              <a:buFont typeface="Arial"/>
              <a:buChar char="•"/>
            </a:pPr>
            <a:r>
              <a:rPr lang="en-GB" dirty="0">
                <a:solidFill>
                  <a:schemeClr val="bg1">
                    <a:lumMod val="50000"/>
                  </a:schemeClr>
                </a:solidFill>
              </a:rPr>
              <a:t>Recommend push for faster prototyping of all accelerating </a:t>
            </a:r>
            <a:r>
              <a:rPr lang="en-GB" dirty="0" smtClean="0">
                <a:solidFill>
                  <a:schemeClr val="bg1">
                    <a:lumMod val="50000"/>
                  </a:schemeClr>
                </a:solidFill>
              </a:rPr>
              <a:t>structures and raster </a:t>
            </a:r>
            <a:r>
              <a:rPr lang="en-GB" dirty="0">
                <a:solidFill>
                  <a:schemeClr val="bg1">
                    <a:lumMod val="50000"/>
                  </a:schemeClr>
                </a:solidFill>
              </a:rPr>
              <a:t>magnet </a:t>
            </a:r>
            <a:r>
              <a:rPr lang="en-GB" dirty="0" smtClean="0">
                <a:solidFill>
                  <a:schemeClr val="bg1">
                    <a:lumMod val="50000"/>
                  </a:schemeClr>
                </a:solidFill>
              </a:rPr>
              <a:t>system</a:t>
            </a:r>
            <a:endParaRPr lang="en-GB" dirty="0">
              <a:solidFill>
                <a:schemeClr val="bg1">
                  <a:lumMod val="50000"/>
                </a:schemeClr>
              </a:solidFill>
            </a:endParaRPr>
          </a:p>
          <a:p>
            <a:pPr marL="800100" lvl="1" indent="-342900">
              <a:buFont typeface="Arial"/>
              <a:buChar char="•"/>
            </a:pPr>
            <a:r>
              <a:rPr lang="en-GB" dirty="0" smtClean="0">
                <a:solidFill>
                  <a:schemeClr val="bg1">
                    <a:lumMod val="50000"/>
                  </a:schemeClr>
                </a:solidFill>
              </a:rPr>
              <a:t>Establish criteria </a:t>
            </a:r>
            <a:r>
              <a:rPr lang="en-GB" dirty="0">
                <a:solidFill>
                  <a:schemeClr val="bg1">
                    <a:lumMod val="50000"/>
                  </a:schemeClr>
                </a:solidFill>
              </a:rPr>
              <a:t>for success and </a:t>
            </a:r>
            <a:r>
              <a:rPr lang="en-GB" dirty="0" smtClean="0">
                <a:solidFill>
                  <a:schemeClr val="bg1">
                    <a:lumMod val="50000"/>
                  </a:schemeClr>
                </a:solidFill>
              </a:rPr>
              <a:t>formalize decision </a:t>
            </a:r>
            <a:r>
              <a:rPr lang="en-GB" dirty="0">
                <a:solidFill>
                  <a:schemeClr val="bg1">
                    <a:lumMod val="50000"/>
                  </a:schemeClr>
                </a:solidFill>
              </a:rPr>
              <a:t>process </a:t>
            </a:r>
            <a:r>
              <a:rPr lang="en-GB" dirty="0" smtClean="0">
                <a:solidFill>
                  <a:schemeClr val="bg1">
                    <a:lumMod val="50000"/>
                  </a:schemeClr>
                </a:solidFill>
              </a:rPr>
              <a:t>in </a:t>
            </a:r>
            <a:r>
              <a:rPr lang="en-GB" dirty="0">
                <a:solidFill>
                  <a:schemeClr val="bg1">
                    <a:lumMod val="50000"/>
                  </a:schemeClr>
                </a:solidFill>
              </a:rPr>
              <a:t>advance for </a:t>
            </a:r>
            <a:r>
              <a:rPr lang="en-GB" dirty="0" smtClean="0">
                <a:solidFill>
                  <a:schemeClr val="bg1">
                    <a:lumMod val="50000"/>
                  </a:schemeClr>
                </a:solidFill>
              </a:rPr>
              <a:t>decision </a:t>
            </a:r>
            <a:r>
              <a:rPr lang="en-GB" dirty="0">
                <a:solidFill>
                  <a:schemeClr val="bg1">
                    <a:lumMod val="50000"/>
                  </a:schemeClr>
                </a:solidFill>
              </a:rPr>
              <a:t>of IOTs (end 2017</a:t>
            </a:r>
            <a:r>
              <a:rPr lang="en-GB" dirty="0" smtClean="0">
                <a:solidFill>
                  <a:schemeClr val="bg1">
                    <a:lumMod val="50000"/>
                  </a:schemeClr>
                </a:solidFill>
              </a:rPr>
              <a:t>)</a:t>
            </a:r>
          </a:p>
          <a:p>
            <a:pPr marL="800100" lvl="1" indent="-342900">
              <a:buFont typeface="Arial"/>
              <a:buChar char="•"/>
            </a:pPr>
            <a:r>
              <a:rPr lang="en-GB" dirty="0" smtClean="0">
                <a:solidFill>
                  <a:schemeClr val="bg1">
                    <a:lumMod val="50000"/>
                  </a:schemeClr>
                </a:solidFill>
              </a:rPr>
              <a:t>Analyse and develop IKC potential for beam instrumentation</a:t>
            </a:r>
            <a:endParaRPr lang="en-GB" dirty="0">
              <a:solidFill>
                <a:schemeClr val="bg1">
                  <a:lumMod val="50000"/>
                </a:schemeClr>
              </a:solidFill>
            </a:endParaRPr>
          </a:p>
          <a:p>
            <a:pPr marL="800100" lvl="1" indent="-342900">
              <a:buFont typeface="Arial"/>
              <a:buChar char="•"/>
            </a:pPr>
            <a:r>
              <a:rPr lang="en-GB" dirty="0">
                <a:solidFill>
                  <a:schemeClr val="bg1">
                    <a:lumMod val="50000"/>
                  </a:schemeClr>
                </a:solidFill>
              </a:rPr>
              <a:t>Be aware of the critical importance </a:t>
            </a:r>
            <a:r>
              <a:rPr lang="en-GB" dirty="0" smtClean="0">
                <a:solidFill>
                  <a:schemeClr val="bg1">
                    <a:lumMod val="50000"/>
                  </a:schemeClr>
                </a:solidFill>
              </a:rPr>
              <a:t>and manage properly the communication of </a:t>
            </a:r>
            <a:r>
              <a:rPr lang="en-GB" dirty="0">
                <a:solidFill>
                  <a:schemeClr val="bg1">
                    <a:lumMod val="50000"/>
                  </a:schemeClr>
                </a:solidFill>
              </a:rPr>
              <a:t>radiation-protection issues to the </a:t>
            </a:r>
            <a:r>
              <a:rPr lang="en-GB" dirty="0" smtClean="0">
                <a:solidFill>
                  <a:schemeClr val="bg1">
                    <a:lumMod val="50000"/>
                  </a:schemeClr>
                </a:solidFill>
              </a:rPr>
              <a:t>public</a:t>
            </a:r>
          </a:p>
          <a:p>
            <a:pPr marL="800100" lvl="1" indent="-342900">
              <a:buFont typeface="Arial"/>
              <a:buChar char="•"/>
            </a:pPr>
            <a:r>
              <a:rPr lang="en-GB" dirty="0" smtClean="0">
                <a:solidFill>
                  <a:schemeClr val="bg1">
                    <a:lumMod val="50000"/>
                  </a:schemeClr>
                </a:solidFill>
              </a:rPr>
              <a:t>Translate high-level requirements for reliability and availability into </a:t>
            </a:r>
            <a:r>
              <a:rPr lang="en-GB" dirty="0">
                <a:solidFill>
                  <a:schemeClr val="bg1">
                    <a:lumMod val="50000"/>
                  </a:schemeClr>
                </a:solidFill>
              </a:rPr>
              <a:t>performance figures for elementary components and </a:t>
            </a:r>
            <a:r>
              <a:rPr lang="en-GB" dirty="0" smtClean="0">
                <a:solidFill>
                  <a:schemeClr val="bg1">
                    <a:lumMod val="50000"/>
                  </a:schemeClr>
                </a:solidFill>
              </a:rPr>
              <a:t>systems, identify discrepancies </a:t>
            </a:r>
            <a:r>
              <a:rPr lang="en-GB" dirty="0">
                <a:solidFill>
                  <a:schemeClr val="bg1">
                    <a:lumMod val="50000"/>
                  </a:schemeClr>
                </a:solidFill>
              </a:rPr>
              <a:t>with state-of-the-art </a:t>
            </a:r>
            <a:r>
              <a:rPr lang="en-GB" dirty="0" smtClean="0">
                <a:solidFill>
                  <a:schemeClr val="bg1">
                    <a:lumMod val="50000"/>
                  </a:schemeClr>
                </a:solidFill>
              </a:rPr>
              <a:t>and implement corrective / mitigating actions (overcapacity, redundancy, reparability, “hot” spares, etc.)</a:t>
            </a:r>
          </a:p>
          <a:p>
            <a:pPr marL="800100" lvl="1" indent="-342900">
              <a:buFont typeface="Arial"/>
              <a:buChar char="•"/>
            </a:pPr>
            <a:r>
              <a:rPr lang="en-GB" dirty="0" smtClean="0">
                <a:solidFill>
                  <a:schemeClr val="bg1">
                    <a:lumMod val="50000"/>
                  </a:schemeClr>
                </a:solidFill>
              </a:rPr>
              <a:t>Integrate utilities into reliability/availability studies</a:t>
            </a:r>
            <a:endParaRPr lang="en-US" dirty="0">
              <a:solidFill>
                <a:schemeClr val="bg1">
                  <a:lumMod val="50000"/>
                </a:schemeClr>
              </a:solidFill>
            </a:endParaRPr>
          </a:p>
          <a:p>
            <a:pPr marL="800100" lvl="1" indent="-342900">
              <a:buFont typeface="Arial"/>
              <a:buChar char="•"/>
            </a:pPr>
            <a:endParaRPr lang="en-GB" dirty="0"/>
          </a:p>
        </p:txBody>
      </p:sp>
    </p:spTree>
    <p:extLst>
      <p:ext uri="{BB962C8B-B14F-4D97-AF65-F5344CB8AC3E}">
        <p14:creationId xmlns:p14="http://schemas.microsoft.com/office/powerpoint/2010/main" val="4100685162"/>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648" y="274588"/>
            <a:ext cx="8228707" cy="665212"/>
          </a:xfrm>
        </p:spPr>
        <p:txBody>
          <a:bodyPr lIns="64286" tIns="32143" rIns="64286" bIns="32143"/>
          <a:lstStyle/>
          <a:p>
            <a:r>
              <a:rPr lang="en-US" dirty="0">
                <a:solidFill>
                  <a:srgbClr val="FFFFFF"/>
                </a:solidFill>
                <a:cs typeface="Arial" charset="0"/>
              </a:rPr>
              <a:t>Review Charge</a:t>
            </a:r>
          </a:p>
        </p:txBody>
      </p:sp>
      <p:sp>
        <p:nvSpPr>
          <p:cNvPr id="4" name="Rectangle 3"/>
          <p:cNvSpPr/>
          <p:nvPr/>
        </p:nvSpPr>
        <p:spPr>
          <a:xfrm>
            <a:off x="2598712" y="5866974"/>
            <a:ext cx="6330615" cy="830985"/>
          </a:xfrm>
          <a:prstGeom prst="rect">
            <a:avLst/>
          </a:prstGeom>
        </p:spPr>
        <p:style>
          <a:lnRef idx="2">
            <a:schemeClr val="dk1"/>
          </a:lnRef>
          <a:fillRef idx="1">
            <a:schemeClr val="lt1"/>
          </a:fillRef>
          <a:effectRef idx="0">
            <a:schemeClr val="dk1"/>
          </a:effectRef>
          <a:fontRef idx="minor">
            <a:schemeClr val="dk1"/>
          </a:fontRef>
        </p:style>
        <p:txBody>
          <a:bodyPr wrap="square" lIns="91427" tIns="45714" rIns="91427" bIns="45714">
            <a:spAutoFit/>
          </a:bodyPr>
          <a:lstStyle/>
          <a:p>
            <a:pPr>
              <a:defRPr/>
            </a:pPr>
            <a:r>
              <a:rPr lang="en-GB" sz="1200" baseline="30000" dirty="0">
                <a:sym typeface="Symbol"/>
              </a:rPr>
              <a:t></a:t>
            </a:r>
            <a:r>
              <a:rPr lang="en-GB" sz="1200" dirty="0"/>
              <a:t> </a:t>
            </a:r>
            <a:r>
              <a:rPr lang="en-US" sz="1200" dirty="0"/>
              <a:t>A Performance Measurement Baseline (PMB) is an integrated work plan made up of a sequence of activities which cover the complete scope, cost and schedule of a project.  Once the PMB established and approved, the PMB can be used to evaluate actual cost and schedule performance to determine whether the project is meeting its planned scope, cost and schedule objectives.</a:t>
            </a:r>
          </a:p>
        </p:txBody>
      </p:sp>
      <p:pic>
        <p:nvPicPr>
          <p:cNvPr id="103427"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2471" y="1599287"/>
            <a:ext cx="7726533" cy="4532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038C62C7-F79B-CD4A-A5DF-5683BBEC4A65}" type="slidenum">
              <a:rPr lang="sv-SE" smtClean="0"/>
              <a:t>32</a:t>
            </a:fld>
            <a:endParaRPr lang="sv-SE" dirty="0"/>
          </a:p>
        </p:txBody>
      </p:sp>
    </p:spTree>
    <p:extLst>
      <p:ext uri="{BB962C8B-B14F-4D97-AF65-F5344CB8AC3E}">
        <p14:creationId xmlns:p14="http://schemas.microsoft.com/office/powerpoint/2010/main" val="54370181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648" y="274588"/>
            <a:ext cx="8228707" cy="665212"/>
          </a:xfrm>
        </p:spPr>
        <p:txBody>
          <a:bodyPr lIns="64286" tIns="32143" rIns="64286" bIns="32143"/>
          <a:lstStyle/>
          <a:p>
            <a:r>
              <a:rPr lang="en-US" dirty="0">
                <a:solidFill>
                  <a:srgbClr val="FFFFFF"/>
                </a:solidFill>
                <a:cs typeface="Arial" charset="0"/>
              </a:rPr>
              <a:t>Review Charge</a:t>
            </a:r>
          </a:p>
        </p:txBody>
      </p:sp>
      <p:sp>
        <p:nvSpPr>
          <p:cNvPr id="2" name="Slide Number Placeholder 1"/>
          <p:cNvSpPr>
            <a:spLocks noGrp="1"/>
          </p:cNvSpPr>
          <p:nvPr>
            <p:ph type="sldNum" sz="quarter" idx="12"/>
          </p:nvPr>
        </p:nvSpPr>
        <p:spPr/>
        <p:txBody>
          <a:bodyPr/>
          <a:lstStyle/>
          <a:p>
            <a:fld id="{038C62C7-F79B-CD4A-A5DF-5683BBEC4A65}" type="slidenum">
              <a:rPr lang="sv-SE" smtClean="0"/>
              <a:t>33</a:t>
            </a:fld>
            <a:endParaRPr lang="sv-SE" dirty="0"/>
          </a:p>
        </p:txBody>
      </p:sp>
      <p:sp>
        <p:nvSpPr>
          <p:cNvPr id="3" name="TextBox 2"/>
          <p:cNvSpPr txBox="1"/>
          <p:nvPr/>
        </p:nvSpPr>
        <p:spPr>
          <a:xfrm>
            <a:off x="532426" y="1649898"/>
            <a:ext cx="8054834" cy="3416320"/>
          </a:xfrm>
          <a:prstGeom prst="rect">
            <a:avLst/>
          </a:prstGeom>
          <a:noFill/>
        </p:spPr>
        <p:txBody>
          <a:bodyPr wrap="square" rtlCol="0">
            <a:spAutoFit/>
          </a:bodyPr>
          <a:lstStyle/>
          <a:p>
            <a:r>
              <a:rPr lang="en-GB" dirty="0" smtClean="0">
                <a:solidFill>
                  <a:srgbClr val="7F7F7F"/>
                </a:solidFill>
              </a:rPr>
              <a:t>1. Is the technical design sound and likely to meet the performance expectations</a:t>
            </a:r>
          </a:p>
          <a:p>
            <a:r>
              <a:rPr lang="en-GB" dirty="0" smtClean="0">
                <a:solidFill>
                  <a:srgbClr val="7F7F7F"/>
                </a:solidFill>
              </a:rPr>
              <a:t>identified in the ESS Technical Design Report?</a:t>
            </a:r>
          </a:p>
          <a:p>
            <a:endParaRPr lang="en-GB" dirty="0" smtClean="0">
              <a:solidFill>
                <a:srgbClr val="7F7F7F"/>
              </a:solidFill>
            </a:endParaRPr>
          </a:p>
          <a:p>
            <a:r>
              <a:rPr lang="en-GB" i="1" dirty="0" smtClean="0">
                <a:solidFill>
                  <a:srgbClr val="7F7F7F"/>
                </a:solidFill>
              </a:rPr>
              <a:t>In general yes, but a few technical issues remain to be clarified</a:t>
            </a:r>
          </a:p>
          <a:p>
            <a:endParaRPr lang="en-GB" i="1" dirty="0" smtClean="0">
              <a:solidFill>
                <a:srgbClr val="7F7F7F"/>
              </a:solidFill>
            </a:endParaRPr>
          </a:p>
          <a:p>
            <a:r>
              <a:rPr lang="en-GB" i="1" dirty="0" smtClean="0">
                <a:solidFill>
                  <a:srgbClr val="7F7F7F"/>
                </a:solidFill>
              </a:rPr>
              <a:t>	- accelerator : IOTs, Beam losses, beam instrumentation, accidental beam losses 	scenarios</a:t>
            </a:r>
          </a:p>
          <a:p>
            <a:endParaRPr lang="en-GB" i="1" dirty="0" smtClean="0">
              <a:solidFill>
                <a:srgbClr val="7F7F7F"/>
              </a:solidFill>
            </a:endParaRPr>
          </a:p>
          <a:p>
            <a:r>
              <a:rPr lang="en-GB" i="1" dirty="0" smtClean="0">
                <a:solidFill>
                  <a:srgbClr val="7F7F7F"/>
                </a:solidFill>
              </a:rPr>
              <a:t>	- target : cooling, remote handling, moderators, design basis accident scenarios</a:t>
            </a:r>
          </a:p>
          <a:p>
            <a:endParaRPr lang="en-GB" i="1" dirty="0" smtClean="0">
              <a:solidFill>
                <a:srgbClr val="7F7F7F"/>
              </a:solidFill>
            </a:endParaRPr>
          </a:p>
          <a:p>
            <a:r>
              <a:rPr lang="en-GB" i="1" dirty="0" smtClean="0">
                <a:solidFill>
                  <a:srgbClr val="7F7F7F"/>
                </a:solidFill>
              </a:rPr>
              <a:t>         - neutron scattering : shielding, interfaces with other systems,  selection of 	instruments</a:t>
            </a:r>
          </a:p>
        </p:txBody>
      </p:sp>
      <p:grpSp>
        <p:nvGrpSpPr>
          <p:cNvPr id="7" name="Group 6"/>
          <p:cNvGrpSpPr/>
          <p:nvPr/>
        </p:nvGrpSpPr>
        <p:grpSpPr>
          <a:xfrm>
            <a:off x="2871292" y="1046027"/>
            <a:ext cx="2853671" cy="381090"/>
            <a:chOff x="2309050" y="4597019"/>
            <a:chExt cx="2853671" cy="381090"/>
          </a:xfrm>
        </p:grpSpPr>
        <p:sp>
          <p:nvSpPr>
            <p:cNvPr id="8" name="TextBox 7"/>
            <p:cNvSpPr txBox="1"/>
            <p:nvPr/>
          </p:nvSpPr>
          <p:spPr>
            <a:xfrm>
              <a:off x="2309050" y="4597019"/>
              <a:ext cx="259892" cy="369332"/>
            </a:xfrm>
            <a:prstGeom prst="rect">
              <a:avLst/>
            </a:prstGeom>
            <a:solidFill>
              <a:srgbClr val="008000"/>
            </a:solidFill>
            <a:ln>
              <a:solidFill>
                <a:schemeClr val="tx1"/>
              </a:solidFill>
            </a:ln>
          </p:spPr>
          <p:txBody>
            <a:bodyPr wrap="square" rtlCol="0">
              <a:spAutoFit/>
            </a:bodyPr>
            <a:lstStyle/>
            <a:p>
              <a:r>
                <a:rPr lang="en-US" dirty="0" smtClean="0"/>
                <a:t>1</a:t>
              </a:r>
              <a:endParaRPr lang="en-US" dirty="0"/>
            </a:p>
          </p:txBody>
        </p:sp>
        <p:sp>
          <p:nvSpPr>
            <p:cNvPr id="9" name="TextBox 8"/>
            <p:cNvSpPr txBox="1"/>
            <p:nvPr/>
          </p:nvSpPr>
          <p:spPr>
            <a:xfrm>
              <a:off x="2741347" y="4597019"/>
              <a:ext cx="259892" cy="369332"/>
            </a:xfrm>
            <a:prstGeom prst="rect">
              <a:avLst/>
            </a:prstGeom>
            <a:solidFill>
              <a:srgbClr val="008000"/>
            </a:solidFill>
            <a:ln>
              <a:solidFill>
                <a:schemeClr val="tx1"/>
              </a:solidFill>
            </a:ln>
          </p:spPr>
          <p:txBody>
            <a:bodyPr wrap="square" rtlCol="0">
              <a:spAutoFit/>
            </a:bodyPr>
            <a:lstStyle/>
            <a:p>
              <a:r>
                <a:rPr lang="en-US" dirty="0" smtClean="0"/>
                <a:t>2</a:t>
              </a:r>
              <a:endParaRPr lang="en-US" dirty="0"/>
            </a:p>
          </p:txBody>
        </p:sp>
        <p:sp>
          <p:nvSpPr>
            <p:cNvPr id="10" name="TextBox 9"/>
            <p:cNvSpPr txBox="1"/>
            <p:nvPr/>
          </p:nvSpPr>
          <p:spPr>
            <a:xfrm>
              <a:off x="3173643" y="4597019"/>
              <a:ext cx="259892" cy="369332"/>
            </a:xfrm>
            <a:prstGeom prst="rect">
              <a:avLst/>
            </a:prstGeom>
            <a:solidFill>
              <a:srgbClr val="008000"/>
            </a:solidFill>
            <a:ln>
              <a:solidFill>
                <a:schemeClr val="tx1"/>
              </a:solidFill>
            </a:ln>
          </p:spPr>
          <p:txBody>
            <a:bodyPr wrap="square" rtlCol="0">
              <a:spAutoFit/>
            </a:bodyPr>
            <a:lstStyle/>
            <a:p>
              <a:r>
                <a:rPr lang="en-US" dirty="0" smtClean="0"/>
                <a:t>3</a:t>
              </a:r>
              <a:endParaRPr lang="en-US" dirty="0"/>
            </a:p>
          </p:txBody>
        </p:sp>
        <p:sp>
          <p:nvSpPr>
            <p:cNvPr id="11" name="TextBox 10"/>
            <p:cNvSpPr txBox="1"/>
            <p:nvPr/>
          </p:nvSpPr>
          <p:spPr>
            <a:xfrm>
              <a:off x="3605940" y="4597019"/>
              <a:ext cx="259892" cy="369332"/>
            </a:xfrm>
            <a:prstGeom prst="rect">
              <a:avLst/>
            </a:prstGeom>
            <a:solidFill>
              <a:srgbClr val="008000"/>
            </a:solidFill>
            <a:ln>
              <a:solidFill>
                <a:schemeClr val="tx1"/>
              </a:solidFill>
            </a:ln>
          </p:spPr>
          <p:txBody>
            <a:bodyPr wrap="square" rtlCol="0">
              <a:spAutoFit/>
            </a:bodyPr>
            <a:lstStyle/>
            <a:p>
              <a:r>
                <a:rPr lang="en-US" dirty="0"/>
                <a:t>4</a:t>
              </a:r>
            </a:p>
          </p:txBody>
        </p:sp>
        <p:sp>
          <p:nvSpPr>
            <p:cNvPr id="12" name="TextBox 11"/>
            <p:cNvSpPr txBox="1"/>
            <p:nvPr/>
          </p:nvSpPr>
          <p:spPr>
            <a:xfrm>
              <a:off x="4038236" y="4597019"/>
              <a:ext cx="259892" cy="369332"/>
            </a:xfrm>
            <a:prstGeom prst="rect">
              <a:avLst/>
            </a:prstGeom>
            <a:solidFill>
              <a:srgbClr val="008000"/>
            </a:solidFill>
            <a:ln>
              <a:solidFill>
                <a:schemeClr val="tx1"/>
              </a:solidFill>
            </a:ln>
          </p:spPr>
          <p:txBody>
            <a:bodyPr wrap="square" rtlCol="0">
              <a:spAutoFit/>
            </a:bodyPr>
            <a:lstStyle/>
            <a:p>
              <a:r>
                <a:rPr lang="en-US" dirty="0"/>
                <a:t>5</a:t>
              </a:r>
            </a:p>
          </p:txBody>
        </p:sp>
        <p:sp>
          <p:nvSpPr>
            <p:cNvPr id="13" name="TextBox 12"/>
            <p:cNvSpPr txBox="1"/>
            <p:nvPr/>
          </p:nvSpPr>
          <p:spPr>
            <a:xfrm>
              <a:off x="4470533" y="4608777"/>
              <a:ext cx="259892" cy="369332"/>
            </a:xfrm>
            <a:prstGeom prst="rect">
              <a:avLst/>
            </a:prstGeom>
            <a:solidFill>
              <a:schemeClr val="bg1"/>
            </a:solidFill>
            <a:ln>
              <a:solidFill>
                <a:schemeClr val="tx1"/>
              </a:solidFill>
            </a:ln>
          </p:spPr>
          <p:txBody>
            <a:bodyPr wrap="square" rtlCol="0">
              <a:spAutoFit/>
            </a:bodyPr>
            <a:lstStyle/>
            <a:p>
              <a:r>
                <a:rPr lang="en-US" dirty="0"/>
                <a:t>6</a:t>
              </a:r>
            </a:p>
          </p:txBody>
        </p:sp>
        <p:sp>
          <p:nvSpPr>
            <p:cNvPr id="14" name="TextBox 13"/>
            <p:cNvSpPr txBox="1"/>
            <p:nvPr/>
          </p:nvSpPr>
          <p:spPr>
            <a:xfrm>
              <a:off x="4902829" y="4608777"/>
              <a:ext cx="259892" cy="369332"/>
            </a:xfrm>
            <a:prstGeom prst="rect">
              <a:avLst/>
            </a:prstGeom>
            <a:solidFill>
              <a:srgbClr val="FFFFFF"/>
            </a:solidFill>
            <a:ln>
              <a:solidFill>
                <a:schemeClr val="tx1"/>
              </a:solidFill>
            </a:ln>
          </p:spPr>
          <p:txBody>
            <a:bodyPr wrap="square" rtlCol="0">
              <a:spAutoFit/>
            </a:bodyPr>
            <a:lstStyle/>
            <a:p>
              <a:r>
                <a:rPr lang="en-US" dirty="0"/>
                <a:t>7</a:t>
              </a:r>
            </a:p>
          </p:txBody>
        </p:sp>
      </p:grpSp>
    </p:spTree>
    <p:extLst>
      <p:ext uri="{BB962C8B-B14F-4D97-AF65-F5344CB8AC3E}">
        <p14:creationId xmlns:p14="http://schemas.microsoft.com/office/powerpoint/2010/main" val="104106977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648" y="274588"/>
            <a:ext cx="8228707" cy="665212"/>
          </a:xfrm>
        </p:spPr>
        <p:txBody>
          <a:bodyPr lIns="64286" tIns="32143" rIns="64286" bIns="32143"/>
          <a:lstStyle/>
          <a:p>
            <a:r>
              <a:rPr lang="en-US" dirty="0">
                <a:solidFill>
                  <a:srgbClr val="FFFFFF"/>
                </a:solidFill>
                <a:cs typeface="Arial" charset="0"/>
              </a:rPr>
              <a:t>Review Charge</a:t>
            </a:r>
          </a:p>
        </p:txBody>
      </p:sp>
      <p:sp>
        <p:nvSpPr>
          <p:cNvPr id="2" name="Slide Number Placeholder 1"/>
          <p:cNvSpPr>
            <a:spLocks noGrp="1"/>
          </p:cNvSpPr>
          <p:nvPr>
            <p:ph type="sldNum" sz="quarter" idx="12"/>
          </p:nvPr>
        </p:nvSpPr>
        <p:spPr/>
        <p:txBody>
          <a:bodyPr/>
          <a:lstStyle/>
          <a:p>
            <a:fld id="{038C62C7-F79B-CD4A-A5DF-5683BBEC4A65}" type="slidenum">
              <a:rPr lang="sv-SE" smtClean="0"/>
              <a:t>34</a:t>
            </a:fld>
            <a:endParaRPr lang="sv-SE"/>
          </a:p>
        </p:txBody>
      </p:sp>
      <p:sp>
        <p:nvSpPr>
          <p:cNvPr id="3" name="TextBox 2"/>
          <p:cNvSpPr txBox="1"/>
          <p:nvPr/>
        </p:nvSpPr>
        <p:spPr>
          <a:xfrm>
            <a:off x="735635" y="1599096"/>
            <a:ext cx="8031316" cy="3970318"/>
          </a:xfrm>
          <a:prstGeom prst="rect">
            <a:avLst/>
          </a:prstGeom>
          <a:noFill/>
        </p:spPr>
        <p:txBody>
          <a:bodyPr wrap="square" rtlCol="0">
            <a:spAutoFit/>
          </a:bodyPr>
          <a:lstStyle/>
          <a:p>
            <a:r>
              <a:rPr lang="en-GB" dirty="0" smtClean="0">
                <a:solidFill>
                  <a:srgbClr val="7F7F7F"/>
                </a:solidFill>
              </a:rPr>
              <a:t>2. Are the technical specifications sufficiently advanced and under adequate</a:t>
            </a:r>
          </a:p>
          <a:p>
            <a:r>
              <a:rPr lang="en-GB" dirty="0" smtClean="0">
                <a:solidFill>
                  <a:srgbClr val="7F7F7F"/>
                </a:solidFill>
              </a:rPr>
              <a:t>configuration control to support the project baseline?</a:t>
            </a:r>
          </a:p>
          <a:p>
            <a:endParaRPr lang="en-GB" dirty="0" smtClean="0">
              <a:solidFill>
                <a:srgbClr val="7F7F7F"/>
              </a:solidFill>
            </a:endParaRPr>
          </a:p>
          <a:p>
            <a:r>
              <a:rPr lang="en-GB" i="1" dirty="0" smtClean="0">
                <a:solidFill>
                  <a:srgbClr val="7F7F7F"/>
                </a:solidFill>
              </a:rPr>
              <a:t>Yes, but interfaces between the various project components need to be better  defined and integrated inside the project.</a:t>
            </a:r>
          </a:p>
          <a:p>
            <a:endParaRPr lang="en-GB" i="1" dirty="0" smtClean="0">
              <a:solidFill>
                <a:srgbClr val="7F7F7F"/>
              </a:solidFill>
            </a:endParaRPr>
          </a:p>
          <a:p>
            <a:r>
              <a:rPr lang="en-GB" i="1" dirty="0" smtClean="0">
                <a:solidFill>
                  <a:srgbClr val="7F7F7F"/>
                </a:solidFill>
              </a:rPr>
              <a:t>As an example is the C101 contract which will start soon, but the technical specifications of the interfaces will define later the exact construction layout.  Engineering changes at a later stage will produces additional delays and complexity.</a:t>
            </a:r>
          </a:p>
          <a:p>
            <a:endParaRPr lang="en-GB" i="1" dirty="0" smtClean="0">
              <a:solidFill>
                <a:srgbClr val="7F7F7F"/>
              </a:solidFill>
            </a:endParaRPr>
          </a:p>
          <a:p>
            <a:r>
              <a:rPr lang="en-GB" i="1" dirty="0" smtClean="0">
                <a:solidFill>
                  <a:srgbClr val="7F7F7F"/>
                </a:solidFill>
              </a:rPr>
              <a:t>In addition, the plan to communicate requirements to the broader in-kind community is not well developed across ESS.  Note, the recommendation to strengthen the central organization with a TC and more robust in-kind procedures.</a:t>
            </a:r>
          </a:p>
          <a:p>
            <a:endParaRPr lang="en-GB" dirty="0"/>
          </a:p>
        </p:txBody>
      </p:sp>
      <p:grpSp>
        <p:nvGrpSpPr>
          <p:cNvPr id="5" name="Group 4"/>
          <p:cNvGrpSpPr/>
          <p:nvPr/>
        </p:nvGrpSpPr>
        <p:grpSpPr>
          <a:xfrm>
            <a:off x="2871292" y="1046027"/>
            <a:ext cx="2853671" cy="381090"/>
            <a:chOff x="2309050" y="4597019"/>
            <a:chExt cx="2853671" cy="381090"/>
          </a:xfrm>
        </p:grpSpPr>
        <p:sp>
          <p:nvSpPr>
            <p:cNvPr id="6" name="TextBox 5"/>
            <p:cNvSpPr txBox="1"/>
            <p:nvPr/>
          </p:nvSpPr>
          <p:spPr>
            <a:xfrm>
              <a:off x="2309050" y="4597019"/>
              <a:ext cx="259892" cy="369332"/>
            </a:xfrm>
            <a:prstGeom prst="rect">
              <a:avLst/>
            </a:prstGeom>
            <a:solidFill>
              <a:srgbClr val="008000"/>
            </a:solidFill>
            <a:ln>
              <a:solidFill>
                <a:schemeClr val="tx1"/>
              </a:solidFill>
            </a:ln>
          </p:spPr>
          <p:txBody>
            <a:bodyPr wrap="square" rtlCol="0">
              <a:spAutoFit/>
            </a:bodyPr>
            <a:lstStyle/>
            <a:p>
              <a:r>
                <a:rPr lang="en-US" dirty="0" smtClean="0"/>
                <a:t>1</a:t>
              </a:r>
              <a:endParaRPr lang="en-US" dirty="0"/>
            </a:p>
          </p:txBody>
        </p:sp>
        <p:sp>
          <p:nvSpPr>
            <p:cNvPr id="7" name="TextBox 6"/>
            <p:cNvSpPr txBox="1"/>
            <p:nvPr/>
          </p:nvSpPr>
          <p:spPr>
            <a:xfrm>
              <a:off x="2741347" y="4597019"/>
              <a:ext cx="259892" cy="369332"/>
            </a:xfrm>
            <a:prstGeom prst="rect">
              <a:avLst/>
            </a:prstGeom>
            <a:solidFill>
              <a:srgbClr val="008000"/>
            </a:solidFill>
            <a:ln>
              <a:solidFill>
                <a:schemeClr val="tx1"/>
              </a:solidFill>
            </a:ln>
          </p:spPr>
          <p:txBody>
            <a:bodyPr wrap="square" rtlCol="0">
              <a:spAutoFit/>
            </a:bodyPr>
            <a:lstStyle/>
            <a:p>
              <a:r>
                <a:rPr lang="en-US" dirty="0" smtClean="0"/>
                <a:t>2</a:t>
              </a:r>
              <a:endParaRPr lang="en-US" dirty="0"/>
            </a:p>
          </p:txBody>
        </p:sp>
        <p:sp>
          <p:nvSpPr>
            <p:cNvPr id="8" name="TextBox 7"/>
            <p:cNvSpPr txBox="1"/>
            <p:nvPr/>
          </p:nvSpPr>
          <p:spPr>
            <a:xfrm>
              <a:off x="3173643" y="4597019"/>
              <a:ext cx="259892" cy="369332"/>
            </a:xfrm>
            <a:prstGeom prst="rect">
              <a:avLst/>
            </a:prstGeom>
            <a:solidFill>
              <a:srgbClr val="FFFF00"/>
            </a:solidFill>
            <a:ln>
              <a:solidFill>
                <a:schemeClr val="tx1"/>
              </a:solidFill>
            </a:ln>
          </p:spPr>
          <p:txBody>
            <a:bodyPr wrap="square" rtlCol="0">
              <a:spAutoFit/>
            </a:bodyPr>
            <a:lstStyle/>
            <a:p>
              <a:r>
                <a:rPr lang="en-US" dirty="0" smtClean="0"/>
                <a:t>3</a:t>
              </a:r>
              <a:endParaRPr lang="en-US" dirty="0"/>
            </a:p>
          </p:txBody>
        </p:sp>
        <p:sp>
          <p:nvSpPr>
            <p:cNvPr id="9" name="TextBox 8"/>
            <p:cNvSpPr txBox="1"/>
            <p:nvPr/>
          </p:nvSpPr>
          <p:spPr>
            <a:xfrm>
              <a:off x="3605940" y="4597019"/>
              <a:ext cx="259892" cy="369332"/>
            </a:xfrm>
            <a:prstGeom prst="rect">
              <a:avLst/>
            </a:prstGeom>
            <a:solidFill>
              <a:srgbClr val="008000"/>
            </a:solidFill>
            <a:ln>
              <a:solidFill>
                <a:schemeClr val="tx1"/>
              </a:solidFill>
            </a:ln>
          </p:spPr>
          <p:txBody>
            <a:bodyPr wrap="square" rtlCol="0">
              <a:spAutoFit/>
            </a:bodyPr>
            <a:lstStyle/>
            <a:p>
              <a:r>
                <a:rPr lang="en-US" dirty="0"/>
                <a:t>4</a:t>
              </a:r>
            </a:p>
          </p:txBody>
        </p:sp>
        <p:sp>
          <p:nvSpPr>
            <p:cNvPr id="10" name="TextBox 9"/>
            <p:cNvSpPr txBox="1"/>
            <p:nvPr/>
          </p:nvSpPr>
          <p:spPr>
            <a:xfrm>
              <a:off x="4038236" y="4597019"/>
              <a:ext cx="259892" cy="369332"/>
            </a:xfrm>
            <a:prstGeom prst="rect">
              <a:avLst/>
            </a:prstGeom>
            <a:solidFill>
              <a:srgbClr val="FFFF00"/>
            </a:solidFill>
            <a:ln>
              <a:solidFill>
                <a:schemeClr val="tx1"/>
              </a:solidFill>
            </a:ln>
          </p:spPr>
          <p:txBody>
            <a:bodyPr wrap="square" rtlCol="0">
              <a:spAutoFit/>
            </a:bodyPr>
            <a:lstStyle/>
            <a:p>
              <a:r>
                <a:rPr lang="en-US" dirty="0"/>
                <a:t>5</a:t>
              </a:r>
            </a:p>
          </p:txBody>
        </p:sp>
        <p:sp>
          <p:nvSpPr>
            <p:cNvPr id="11" name="TextBox 10"/>
            <p:cNvSpPr txBox="1"/>
            <p:nvPr/>
          </p:nvSpPr>
          <p:spPr>
            <a:xfrm>
              <a:off x="4470533" y="4608777"/>
              <a:ext cx="259892" cy="369332"/>
            </a:xfrm>
            <a:prstGeom prst="rect">
              <a:avLst/>
            </a:prstGeom>
            <a:solidFill>
              <a:schemeClr val="bg1"/>
            </a:solidFill>
            <a:ln>
              <a:solidFill>
                <a:schemeClr val="tx1"/>
              </a:solidFill>
            </a:ln>
          </p:spPr>
          <p:txBody>
            <a:bodyPr wrap="square" rtlCol="0">
              <a:spAutoFit/>
            </a:bodyPr>
            <a:lstStyle/>
            <a:p>
              <a:r>
                <a:rPr lang="en-US" dirty="0"/>
                <a:t>6</a:t>
              </a:r>
            </a:p>
          </p:txBody>
        </p:sp>
        <p:sp>
          <p:nvSpPr>
            <p:cNvPr id="12" name="TextBox 11"/>
            <p:cNvSpPr txBox="1"/>
            <p:nvPr/>
          </p:nvSpPr>
          <p:spPr>
            <a:xfrm>
              <a:off x="4902829" y="4608777"/>
              <a:ext cx="259892" cy="369332"/>
            </a:xfrm>
            <a:prstGeom prst="rect">
              <a:avLst/>
            </a:prstGeom>
            <a:solidFill>
              <a:srgbClr val="FFFF00"/>
            </a:solidFill>
            <a:ln>
              <a:solidFill>
                <a:schemeClr val="tx1"/>
              </a:solidFill>
            </a:ln>
          </p:spPr>
          <p:txBody>
            <a:bodyPr wrap="square" rtlCol="0">
              <a:spAutoFit/>
            </a:bodyPr>
            <a:lstStyle/>
            <a:p>
              <a:r>
                <a:rPr lang="en-US" dirty="0"/>
                <a:t>7</a:t>
              </a:r>
            </a:p>
          </p:txBody>
        </p:sp>
      </p:grpSp>
    </p:spTree>
    <p:extLst>
      <p:ext uri="{BB962C8B-B14F-4D97-AF65-F5344CB8AC3E}">
        <p14:creationId xmlns:p14="http://schemas.microsoft.com/office/powerpoint/2010/main" val="301675671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648" y="274588"/>
            <a:ext cx="8228707" cy="665212"/>
          </a:xfrm>
        </p:spPr>
        <p:txBody>
          <a:bodyPr lIns="64286" tIns="32143" rIns="64286" bIns="32143"/>
          <a:lstStyle/>
          <a:p>
            <a:r>
              <a:rPr lang="en-US" dirty="0">
                <a:solidFill>
                  <a:srgbClr val="FFFFFF"/>
                </a:solidFill>
                <a:cs typeface="Arial" charset="0"/>
              </a:rPr>
              <a:t>Review Charge</a:t>
            </a:r>
          </a:p>
        </p:txBody>
      </p:sp>
      <p:sp>
        <p:nvSpPr>
          <p:cNvPr id="2" name="Slide Number Placeholder 1"/>
          <p:cNvSpPr>
            <a:spLocks noGrp="1"/>
          </p:cNvSpPr>
          <p:nvPr>
            <p:ph type="sldNum" sz="quarter" idx="12"/>
          </p:nvPr>
        </p:nvSpPr>
        <p:spPr/>
        <p:txBody>
          <a:bodyPr/>
          <a:lstStyle/>
          <a:p>
            <a:fld id="{038C62C7-F79B-CD4A-A5DF-5683BBEC4A65}" type="slidenum">
              <a:rPr lang="sv-SE" smtClean="0"/>
              <a:t>35</a:t>
            </a:fld>
            <a:endParaRPr lang="sv-SE"/>
          </a:p>
        </p:txBody>
      </p:sp>
      <p:sp>
        <p:nvSpPr>
          <p:cNvPr id="3" name="TextBox 2"/>
          <p:cNvSpPr txBox="1"/>
          <p:nvPr/>
        </p:nvSpPr>
        <p:spPr>
          <a:xfrm>
            <a:off x="152836" y="1681433"/>
            <a:ext cx="8686353" cy="5078314"/>
          </a:xfrm>
          <a:prstGeom prst="rect">
            <a:avLst/>
          </a:prstGeom>
          <a:noFill/>
        </p:spPr>
        <p:txBody>
          <a:bodyPr wrap="square" rtlCol="0">
            <a:spAutoFit/>
          </a:bodyPr>
          <a:lstStyle/>
          <a:p>
            <a:r>
              <a:rPr lang="fr-FR" dirty="0" smtClean="0">
                <a:solidFill>
                  <a:srgbClr val="7F7F7F"/>
                </a:solidFill>
              </a:rPr>
              <a:t>3</a:t>
            </a:r>
            <a:r>
              <a:rPr lang="en-GB" dirty="0" smtClean="0">
                <a:solidFill>
                  <a:srgbClr val="7F7F7F"/>
                </a:solidFill>
              </a:rPr>
              <a:t>. Are the costs, schedule, and risk estimates complete, reasonable, and adequately</a:t>
            </a:r>
          </a:p>
          <a:p>
            <a:r>
              <a:rPr lang="en-GB" dirty="0" smtClean="0">
                <a:solidFill>
                  <a:srgbClr val="7F7F7F"/>
                </a:solidFill>
              </a:rPr>
              <a:t>understood to serve as the performance baseline for the construction project? Does</a:t>
            </a:r>
          </a:p>
          <a:p>
            <a:r>
              <a:rPr lang="en-GB" dirty="0" smtClean="0">
                <a:solidFill>
                  <a:srgbClr val="7F7F7F"/>
                </a:solidFill>
              </a:rPr>
              <a:t>the project baseline provide flexibility to address typical project risks, e.g., schedule</a:t>
            </a:r>
          </a:p>
          <a:p>
            <a:r>
              <a:rPr lang="en-GB" dirty="0" smtClean="0">
                <a:solidFill>
                  <a:srgbClr val="7F7F7F"/>
                </a:solidFill>
              </a:rPr>
              <a:t>float, budgetary contingency, technical performance margin, etc.?</a:t>
            </a:r>
          </a:p>
          <a:p>
            <a:endParaRPr lang="en-GB" dirty="0" smtClean="0">
              <a:solidFill>
                <a:srgbClr val="7F7F7F"/>
              </a:solidFill>
            </a:endParaRPr>
          </a:p>
          <a:p>
            <a:r>
              <a:rPr lang="en-GB" i="1" dirty="0" smtClean="0">
                <a:solidFill>
                  <a:srgbClr val="7F7F7F"/>
                </a:solidFill>
              </a:rPr>
              <a:t>A lot of information was presented. Cost, schedule and risks are quite detailed. Estimation are based on the experience gained in similar facilities, some information comes from vendor first estimations, engineering cost estimated by hours.</a:t>
            </a:r>
          </a:p>
          <a:p>
            <a:endParaRPr lang="en-GB" i="1" dirty="0" smtClean="0">
              <a:solidFill>
                <a:srgbClr val="7F7F7F"/>
              </a:solidFill>
            </a:endParaRPr>
          </a:p>
          <a:p>
            <a:r>
              <a:rPr lang="en-GB" i="1" dirty="0" smtClean="0">
                <a:solidFill>
                  <a:srgbClr val="7F7F7F"/>
                </a:solidFill>
              </a:rPr>
              <a:t>Schedule is aggressive. Some of the decision will be done later in the project (IOT,..) and might affect the overall schedule if problems are found. Some internal float is included against key milestones to allow some flexibility</a:t>
            </a:r>
            <a:r>
              <a:rPr lang="en-US" i="1" dirty="0">
                <a:solidFill>
                  <a:srgbClr val="7F7F7F"/>
                </a:solidFill>
              </a:rPr>
              <a:t> </a:t>
            </a:r>
            <a:r>
              <a:rPr lang="en-US" i="1" dirty="0" smtClean="0">
                <a:solidFill>
                  <a:srgbClr val="7F7F7F"/>
                </a:solidFill>
              </a:rPr>
              <a:t>but should be validated.</a:t>
            </a:r>
            <a:endParaRPr lang="en-US" dirty="0" smtClean="0"/>
          </a:p>
          <a:p>
            <a:endParaRPr lang="en-US" dirty="0" smtClean="0"/>
          </a:p>
          <a:p>
            <a:r>
              <a:rPr lang="en-US" i="1" dirty="0" smtClean="0">
                <a:solidFill>
                  <a:srgbClr val="7F7F7F"/>
                </a:solidFill>
              </a:rPr>
              <a:t>Once the LOIs are in place, CF financial responsibilities resolved, and substantial In-Kind delivery responsibilities negotiated, the adequacy of the contingency necessary to deliver the facility should be reassessed.</a:t>
            </a:r>
            <a:endParaRPr lang="en-GB" i="1" dirty="0" smtClean="0">
              <a:solidFill>
                <a:srgbClr val="7F7F7F"/>
              </a:solidFill>
            </a:endParaRPr>
          </a:p>
          <a:p>
            <a:endParaRPr lang="en-GB" i="1" dirty="0" smtClean="0">
              <a:solidFill>
                <a:srgbClr val="7F7F7F"/>
              </a:solidFill>
            </a:endParaRPr>
          </a:p>
          <a:p>
            <a:r>
              <a:rPr lang="en-GB" i="1" dirty="0" smtClean="0">
                <a:solidFill>
                  <a:srgbClr val="7F7F7F"/>
                </a:solidFill>
              </a:rPr>
              <a:t>Budget has an index for inflation changes.  The project assumes currency exchange risk.</a:t>
            </a:r>
            <a:endParaRPr lang="en-GB" i="1" dirty="0">
              <a:solidFill>
                <a:srgbClr val="7F7F7F"/>
              </a:solidFill>
            </a:endParaRPr>
          </a:p>
        </p:txBody>
      </p:sp>
      <p:grpSp>
        <p:nvGrpSpPr>
          <p:cNvPr id="5" name="Group 4"/>
          <p:cNvGrpSpPr/>
          <p:nvPr/>
        </p:nvGrpSpPr>
        <p:grpSpPr>
          <a:xfrm>
            <a:off x="2871292" y="1046027"/>
            <a:ext cx="2853671" cy="381090"/>
            <a:chOff x="2309050" y="4597019"/>
            <a:chExt cx="2853671" cy="381090"/>
          </a:xfrm>
        </p:grpSpPr>
        <p:sp>
          <p:nvSpPr>
            <p:cNvPr id="6" name="TextBox 5"/>
            <p:cNvSpPr txBox="1"/>
            <p:nvPr/>
          </p:nvSpPr>
          <p:spPr>
            <a:xfrm>
              <a:off x="2309050" y="4597019"/>
              <a:ext cx="259892" cy="369332"/>
            </a:xfrm>
            <a:prstGeom prst="rect">
              <a:avLst/>
            </a:prstGeom>
            <a:solidFill>
              <a:srgbClr val="FFFF00"/>
            </a:solidFill>
            <a:ln>
              <a:solidFill>
                <a:schemeClr val="tx1"/>
              </a:solidFill>
            </a:ln>
          </p:spPr>
          <p:txBody>
            <a:bodyPr wrap="square" rtlCol="0">
              <a:spAutoFit/>
            </a:bodyPr>
            <a:lstStyle/>
            <a:p>
              <a:r>
                <a:rPr lang="en-US" dirty="0" smtClean="0"/>
                <a:t>1</a:t>
              </a:r>
              <a:endParaRPr lang="en-US" dirty="0"/>
            </a:p>
          </p:txBody>
        </p:sp>
        <p:sp>
          <p:nvSpPr>
            <p:cNvPr id="7" name="TextBox 6"/>
            <p:cNvSpPr txBox="1"/>
            <p:nvPr/>
          </p:nvSpPr>
          <p:spPr>
            <a:xfrm>
              <a:off x="2741347" y="4597019"/>
              <a:ext cx="259892" cy="369332"/>
            </a:xfrm>
            <a:prstGeom prst="rect">
              <a:avLst/>
            </a:prstGeom>
            <a:solidFill>
              <a:srgbClr val="FFFF00"/>
            </a:solidFill>
            <a:ln>
              <a:solidFill>
                <a:schemeClr val="tx1"/>
              </a:solidFill>
            </a:ln>
          </p:spPr>
          <p:txBody>
            <a:bodyPr wrap="square" rtlCol="0">
              <a:spAutoFit/>
            </a:bodyPr>
            <a:lstStyle/>
            <a:p>
              <a:r>
                <a:rPr lang="en-US" dirty="0" smtClean="0"/>
                <a:t>2</a:t>
              </a:r>
              <a:endParaRPr lang="en-US" dirty="0"/>
            </a:p>
          </p:txBody>
        </p:sp>
        <p:sp>
          <p:nvSpPr>
            <p:cNvPr id="8" name="TextBox 7"/>
            <p:cNvSpPr txBox="1"/>
            <p:nvPr/>
          </p:nvSpPr>
          <p:spPr>
            <a:xfrm>
              <a:off x="3173643" y="4597019"/>
              <a:ext cx="259892" cy="369332"/>
            </a:xfrm>
            <a:prstGeom prst="rect">
              <a:avLst/>
            </a:prstGeom>
            <a:solidFill>
              <a:srgbClr val="FFFF00"/>
            </a:solidFill>
            <a:ln>
              <a:solidFill>
                <a:schemeClr val="tx1"/>
              </a:solidFill>
            </a:ln>
          </p:spPr>
          <p:txBody>
            <a:bodyPr wrap="square" rtlCol="0">
              <a:spAutoFit/>
            </a:bodyPr>
            <a:lstStyle/>
            <a:p>
              <a:r>
                <a:rPr lang="en-US" dirty="0" smtClean="0"/>
                <a:t>3</a:t>
              </a:r>
              <a:endParaRPr lang="en-US" dirty="0"/>
            </a:p>
          </p:txBody>
        </p:sp>
        <p:sp>
          <p:nvSpPr>
            <p:cNvPr id="9" name="TextBox 8"/>
            <p:cNvSpPr txBox="1"/>
            <p:nvPr/>
          </p:nvSpPr>
          <p:spPr>
            <a:xfrm>
              <a:off x="3605940" y="4597019"/>
              <a:ext cx="259892" cy="369332"/>
            </a:xfrm>
            <a:prstGeom prst="rect">
              <a:avLst/>
            </a:prstGeom>
            <a:solidFill>
              <a:srgbClr val="FFFF00"/>
            </a:solidFill>
            <a:ln>
              <a:solidFill>
                <a:schemeClr val="tx1"/>
              </a:solidFill>
            </a:ln>
          </p:spPr>
          <p:txBody>
            <a:bodyPr wrap="square" rtlCol="0">
              <a:spAutoFit/>
            </a:bodyPr>
            <a:lstStyle/>
            <a:p>
              <a:r>
                <a:rPr lang="en-US" dirty="0"/>
                <a:t>4</a:t>
              </a:r>
            </a:p>
          </p:txBody>
        </p:sp>
        <p:sp>
          <p:nvSpPr>
            <p:cNvPr id="10" name="TextBox 9"/>
            <p:cNvSpPr txBox="1"/>
            <p:nvPr/>
          </p:nvSpPr>
          <p:spPr>
            <a:xfrm>
              <a:off x="4038236" y="4597019"/>
              <a:ext cx="259892" cy="369332"/>
            </a:xfrm>
            <a:prstGeom prst="rect">
              <a:avLst/>
            </a:prstGeom>
            <a:solidFill>
              <a:srgbClr val="008000"/>
            </a:solidFill>
            <a:ln>
              <a:solidFill>
                <a:schemeClr val="tx1"/>
              </a:solidFill>
            </a:ln>
          </p:spPr>
          <p:txBody>
            <a:bodyPr wrap="square" rtlCol="0">
              <a:spAutoFit/>
            </a:bodyPr>
            <a:lstStyle/>
            <a:p>
              <a:r>
                <a:rPr lang="en-US" dirty="0"/>
                <a:t>5</a:t>
              </a:r>
            </a:p>
          </p:txBody>
        </p:sp>
        <p:sp>
          <p:nvSpPr>
            <p:cNvPr id="11" name="TextBox 10"/>
            <p:cNvSpPr txBox="1"/>
            <p:nvPr/>
          </p:nvSpPr>
          <p:spPr>
            <a:xfrm>
              <a:off x="4470533" y="4608777"/>
              <a:ext cx="259892" cy="369332"/>
            </a:xfrm>
            <a:prstGeom prst="rect">
              <a:avLst/>
            </a:prstGeom>
            <a:solidFill>
              <a:srgbClr val="FFFF00"/>
            </a:solidFill>
            <a:ln>
              <a:solidFill>
                <a:schemeClr val="tx1"/>
              </a:solidFill>
            </a:ln>
          </p:spPr>
          <p:txBody>
            <a:bodyPr wrap="square" rtlCol="0">
              <a:spAutoFit/>
            </a:bodyPr>
            <a:lstStyle/>
            <a:p>
              <a:r>
                <a:rPr lang="en-US" dirty="0"/>
                <a:t>6</a:t>
              </a:r>
            </a:p>
          </p:txBody>
        </p:sp>
        <p:sp>
          <p:nvSpPr>
            <p:cNvPr id="12" name="TextBox 11"/>
            <p:cNvSpPr txBox="1"/>
            <p:nvPr/>
          </p:nvSpPr>
          <p:spPr>
            <a:xfrm>
              <a:off x="4902829" y="4608777"/>
              <a:ext cx="259892" cy="369332"/>
            </a:xfrm>
            <a:prstGeom prst="rect">
              <a:avLst/>
            </a:prstGeom>
            <a:solidFill>
              <a:schemeClr val="bg1"/>
            </a:solidFill>
            <a:ln>
              <a:solidFill>
                <a:schemeClr val="tx1"/>
              </a:solidFill>
            </a:ln>
          </p:spPr>
          <p:txBody>
            <a:bodyPr wrap="square" rtlCol="0">
              <a:spAutoFit/>
            </a:bodyPr>
            <a:lstStyle/>
            <a:p>
              <a:r>
                <a:rPr lang="en-US" dirty="0"/>
                <a:t>7</a:t>
              </a:r>
            </a:p>
          </p:txBody>
        </p:sp>
      </p:grpSp>
    </p:spTree>
    <p:extLst>
      <p:ext uri="{BB962C8B-B14F-4D97-AF65-F5344CB8AC3E}">
        <p14:creationId xmlns:p14="http://schemas.microsoft.com/office/powerpoint/2010/main" val="273436743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648" y="274588"/>
            <a:ext cx="8228707" cy="665212"/>
          </a:xfrm>
        </p:spPr>
        <p:txBody>
          <a:bodyPr lIns="64286" tIns="32143" rIns="64286" bIns="32143"/>
          <a:lstStyle/>
          <a:p>
            <a:r>
              <a:rPr lang="en-US" dirty="0">
                <a:solidFill>
                  <a:srgbClr val="FFFFFF"/>
                </a:solidFill>
                <a:cs typeface="Arial" charset="0"/>
              </a:rPr>
              <a:t>Review Charge</a:t>
            </a:r>
          </a:p>
        </p:txBody>
      </p:sp>
      <p:sp>
        <p:nvSpPr>
          <p:cNvPr id="2" name="Slide Number Placeholder 1"/>
          <p:cNvSpPr>
            <a:spLocks noGrp="1"/>
          </p:cNvSpPr>
          <p:nvPr>
            <p:ph type="sldNum" sz="quarter" idx="12"/>
          </p:nvPr>
        </p:nvSpPr>
        <p:spPr/>
        <p:txBody>
          <a:bodyPr/>
          <a:lstStyle/>
          <a:p>
            <a:fld id="{038C62C7-F79B-CD4A-A5DF-5683BBEC4A65}" type="slidenum">
              <a:rPr lang="sv-SE" smtClean="0"/>
              <a:t>36</a:t>
            </a:fld>
            <a:endParaRPr lang="sv-SE" dirty="0"/>
          </a:p>
        </p:txBody>
      </p:sp>
      <p:sp>
        <p:nvSpPr>
          <p:cNvPr id="3" name="TextBox 2"/>
          <p:cNvSpPr txBox="1"/>
          <p:nvPr/>
        </p:nvSpPr>
        <p:spPr>
          <a:xfrm>
            <a:off x="456223" y="1810771"/>
            <a:ext cx="8266494" cy="2585323"/>
          </a:xfrm>
          <a:prstGeom prst="rect">
            <a:avLst/>
          </a:prstGeom>
          <a:noFill/>
        </p:spPr>
        <p:txBody>
          <a:bodyPr wrap="square" rtlCol="0">
            <a:spAutoFit/>
          </a:bodyPr>
          <a:lstStyle/>
          <a:p>
            <a:r>
              <a:rPr lang="en-GB" dirty="0" smtClean="0">
                <a:solidFill>
                  <a:srgbClr val="7F7F7F"/>
                </a:solidFill>
              </a:rPr>
              <a:t>4. Are the Safety, Health and Environment and Quality Assurance aspects being</a:t>
            </a:r>
          </a:p>
          <a:p>
            <a:r>
              <a:rPr lang="en-GB" dirty="0" smtClean="0">
                <a:solidFill>
                  <a:srgbClr val="7F7F7F"/>
                </a:solidFill>
              </a:rPr>
              <a:t>properly addressed given the project’s current stage of development?</a:t>
            </a:r>
          </a:p>
          <a:p>
            <a:endParaRPr lang="en-GB" dirty="0" smtClean="0">
              <a:solidFill>
                <a:srgbClr val="7F7F7F"/>
              </a:solidFill>
            </a:endParaRPr>
          </a:p>
          <a:p>
            <a:r>
              <a:rPr lang="en-GB" i="1" dirty="0" smtClean="0">
                <a:solidFill>
                  <a:srgbClr val="7F7F7F"/>
                </a:solidFill>
              </a:rPr>
              <a:t>Yes, but</a:t>
            </a:r>
          </a:p>
          <a:p>
            <a:endParaRPr lang="en-GB" i="1" dirty="0" smtClean="0">
              <a:solidFill>
                <a:srgbClr val="7F7F7F"/>
              </a:solidFill>
            </a:endParaRPr>
          </a:p>
          <a:p>
            <a:r>
              <a:rPr lang="en-GB" i="1" dirty="0" smtClean="0">
                <a:solidFill>
                  <a:srgbClr val="7F7F7F"/>
                </a:solidFill>
              </a:rPr>
              <a:t>No progress on the personnel safety system has occurred. </a:t>
            </a:r>
          </a:p>
          <a:p>
            <a:endParaRPr lang="en-GB" i="1" dirty="0" smtClean="0">
              <a:solidFill>
                <a:srgbClr val="7F7F7F"/>
              </a:solidFill>
            </a:endParaRPr>
          </a:p>
          <a:p>
            <a:r>
              <a:rPr lang="en-GB" i="1" dirty="0" smtClean="0">
                <a:solidFill>
                  <a:srgbClr val="7F7F7F"/>
                </a:solidFill>
              </a:rPr>
              <a:t>Licencing is still a key issue which might impact the overall project. But the project is active in finding solutions and guiding the process.</a:t>
            </a:r>
            <a:endParaRPr lang="en-GB" i="1" dirty="0">
              <a:solidFill>
                <a:srgbClr val="7F7F7F"/>
              </a:solidFill>
            </a:endParaRPr>
          </a:p>
        </p:txBody>
      </p:sp>
      <p:grpSp>
        <p:nvGrpSpPr>
          <p:cNvPr id="5" name="Group 4"/>
          <p:cNvGrpSpPr/>
          <p:nvPr/>
        </p:nvGrpSpPr>
        <p:grpSpPr>
          <a:xfrm>
            <a:off x="2871292" y="1046027"/>
            <a:ext cx="2853671" cy="381090"/>
            <a:chOff x="2309050" y="4597019"/>
            <a:chExt cx="2853671" cy="381090"/>
          </a:xfrm>
        </p:grpSpPr>
        <p:sp>
          <p:nvSpPr>
            <p:cNvPr id="6" name="TextBox 5"/>
            <p:cNvSpPr txBox="1"/>
            <p:nvPr/>
          </p:nvSpPr>
          <p:spPr>
            <a:xfrm>
              <a:off x="2309050" y="4597019"/>
              <a:ext cx="259892" cy="369332"/>
            </a:xfrm>
            <a:prstGeom prst="rect">
              <a:avLst/>
            </a:prstGeom>
            <a:solidFill>
              <a:srgbClr val="008000"/>
            </a:solidFill>
            <a:ln>
              <a:solidFill>
                <a:schemeClr val="tx1"/>
              </a:solidFill>
            </a:ln>
          </p:spPr>
          <p:txBody>
            <a:bodyPr wrap="square" rtlCol="0">
              <a:spAutoFit/>
            </a:bodyPr>
            <a:lstStyle/>
            <a:p>
              <a:r>
                <a:rPr lang="en-US" dirty="0" smtClean="0"/>
                <a:t>1</a:t>
              </a:r>
              <a:endParaRPr lang="en-US" dirty="0"/>
            </a:p>
          </p:txBody>
        </p:sp>
        <p:sp>
          <p:nvSpPr>
            <p:cNvPr id="7" name="TextBox 6"/>
            <p:cNvSpPr txBox="1"/>
            <p:nvPr/>
          </p:nvSpPr>
          <p:spPr>
            <a:xfrm>
              <a:off x="2741347" y="4597019"/>
              <a:ext cx="259892" cy="369332"/>
            </a:xfrm>
            <a:prstGeom prst="rect">
              <a:avLst/>
            </a:prstGeom>
            <a:solidFill>
              <a:srgbClr val="008000"/>
            </a:solidFill>
            <a:ln>
              <a:solidFill>
                <a:schemeClr val="tx1"/>
              </a:solidFill>
            </a:ln>
          </p:spPr>
          <p:txBody>
            <a:bodyPr wrap="square" rtlCol="0">
              <a:spAutoFit/>
            </a:bodyPr>
            <a:lstStyle/>
            <a:p>
              <a:r>
                <a:rPr lang="en-US" dirty="0" smtClean="0"/>
                <a:t>2</a:t>
              </a:r>
              <a:endParaRPr lang="en-US" dirty="0"/>
            </a:p>
          </p:txBody>
        </p:sp>
        <p:sp>
          <p:nvSpPr>
            <p:cNvPr id="8" name="TextBox 7"/>
            <p:cNvSpPr txBox="1"/>
            <p:nvPr/>
          </p:nvSpPr>
          <p:spPr>
            <a:xfrm>
              <a:off x="3173643" y="4597019"/>
              <a:ext cx="259892" cy="369332"/>
            </a:xfrm>
            <a:prstGeom prst="rect">
              <a:avLst/>
            </a:prstGeom>
            <a:solidFill>
              <a:srgbClr val="FF0000"/>
            </a:solidFill>
            <a:ln>
              <a:solidFill>
                <a:schemeClr val="tx1"/>
              </a:solidFill>
            </a:ln>
          </p:spPr>
          <p:txBody>
            <a:bodyPr wrap="square" rtlCol="0">
              <a:spAutoFit/>
            </a:bodyPr>
            <a:lstStyle/>
            <a:p>
              <a:r>
                <a:rPr lang="en-US" dirty="0" smtClean="0"/>
                <a:t>3</a:t>
              </a:r>
              <a:endParaRPr lang="en-US" dirty="0"/>
            </a:p>
          </p:txBody>
        </p:sp>
        <p:sp>
          <p:nvSpPr>
            <p:cNvPr id="9" name="TextBox 8"/>
            <p:cNvSpPr txBox="1"/>
            <p:nvPr/>
          </p:nvSpPr>
          <p:spPr>
            <a:xfrm>
              <a:off x="3605940" y="4597019"/>
              <a:ext cx="259892" cy="369332"/>
            </a:xfrm>
            <a:prstGeom prst="rect">
              <a:avLst/>
            </a:prstGeom>
            <a:solidFill>
              <a:srgbClr val="008000"/>
            </a:solidFill>
            <a:ln>
              <a:solidFill>
                <a:schemeClr val="tx1"/>
              </a:solidFill>
            </a:ln>
          </p:spPr>
          <p:txBody>
            <a:bodyPr wrap="square" rtlCol="0">
              <a:spAutoFit/>
            </a:bodyPr>
            <a:lstStyle/>
            <a:p>
              <a:r>
                <a:rPr lang="en-US" dirty="0"/>
                <a:t>4</a:t>
              </a:r>
            </a:p>
          </p:txBody>
        </p:sp>
        <p:sp>
          <p:nvSpPr>
            <p:cNvPr id="10" name="TextBox 9"/>
            <p:cNvSpPr txBox="1"/>
            <p:nvPr/>
          </p:nvSpPr>
          <p:spPr>
            <a:xfrm>
              <a:off x="4038236" y="4597019"/>
              <a:ext cx="259892" cy="369332"/>
            </a:xfrm>
            <a:prstGeom prst="rect">
              <a:avLst/>
            </a:prstGeom>
            <a:solidFill>
              <a:srgbClr val="FFFF00"/>
            </a:solidFill>
            <a:ln>
              <a:solidFill>
                <a:schemeClr val="tx1"/>
              </a:solidFill>
            </a:ln>
          </p:spPr>
          <p:txBody>
            <a:bodyPr wrap="square" rtlCol="0">
              <a:spAutoFit/>
            </a:bodyPr>
            <a:lstStyle/>
            <a:p>
              <a:r>
                <a:rPr lang="en-US" dirty="0"/>
                <a:t>5</a:t>
              </a:r>
            </a:p>
          </p:txBody>
        </p:sp>
        <p:sp>
          <p:nvSpPr>
            <p:cNvPr id="11" name="TextBox 10"/>
            <p:cNvSpPr txBox="1"/>
            <p:nvPr/>
          </p:nvSpPr>
          <p:spPr>
            <a:xfrm>
              <a:off x="4470533" y="4608777"/>
              <a:ext cx="259892" cy="369332"/>
            </a:xfrm>
            <a:prstGeom prst="rect">
              <a:avLst/>
            </a:prstGeom>
            <a:solidFill>
              <a:schemeClr val="bg1"/>
            </a:solidFill>
            <a:ln>
              <a:solidFill>
                <a:schemeClr val="tx1"/>
              </a:solidFill>
            </a:ln>
          </p:spPr>
          <p:txBody>
            <a:bodyPr wrap="square" rtlCol="0">
              <a:spAutoFit/>
            </a:bodyPr>
            <a:lstStyle/>
            <a:p>
              <a:r>
                <a:rPr lang="en-US" dirty="0"/>
                <a:t>6</a:t>
              </a:r>
            </a:p>
          </p:txBody>
        </p:sp>
        <p:sp>
          <p:nvSpPr>
            <p:cNvPr id="12" name="TextBox 11"/>
            <p:cNvSpPr txBox="1"/>
            <p:nvPr/>
          </p:nvSpPr>
          <p:spPr>
            <a:xfrm>
              <a:off x="4902829" y="4608777"/>
              <a:ext cx="259892" cy="369332"/>
            </a:xfrm>
            <a:prstGeom prst="rect">
              <a:avLst/>
            </a:prstGeom>
            <a:solidFill>
              <a:srgbClr val="FFFF00"/>
            </a:solidFill>
            <a:ln>
              <a:solidFill>
                <a:schemeClr val="tx1"/>
              </a:solidFill>
            </a:ln>
          </p:spPr>
          <p:txBody>
            <a:bodyPr wrap="square" rtlCol="0">
              <a:spAutoFit/>
            </a:bodyPr>
            <a:lstStyle/>
            <a:p>
              <a:r>
                <a:rPr lang="en-US" dirty="0"/>
                <a:t>7</a:t>
              </a:r>
            </a:p>
          </p:txBody>
        </p:sp>
      </p:grpSp>
    </p:spTree>
    <p:extLst>
      <p:ext uri="{BB962C8B-B14F-4D97-AF65-F5344CB8AC3E}">
        <p14:creationId xmlns:p14="http://schemas.microsoft.com/office/powerpoint/2010/main" val="34195602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648" y="274588"/>
            <a:ext cx="8228707" cy="665212"/>
          </a:xfrm>
        </p:spPr>
        <p:txBody>
          <a:bodyPr lIns="64286" tIns="32143" rIns="64286" bIns="32143"/>
          <a:lstStyle/>
          <a:p>
            <a:r>
              <a:rPr lang="en-US" dirty="0">
                <a:solidFill>
                  <a:srgbClr val="FFFFFF"/>
                </a:solidFill>
                <a:cs typeface="Arial" charset="0"/>
              </a:rPr>
              <a:t>Review Charge</a:t>
            </a:r>
          </a:p>
        </p:txBody>
      </p:sp>
      <p:sp>
        <p:nvSpPr>
          <p:cNvPr id="2" name="Slide Number Placeholder 1"/>
          <p:cNvSpPr>
            <a:spLocks noGrp="1"/>
          </p:cNvSpPr>
          <p:nvPr>
            <p:ph type="sldNum" sz="quarter" idx="12"/>
          </p:nvPr>
        </p:nvSpPr>
        <p:spPr/>
        <p:txBody>
          <a:bodyPr/>
          <a:lstStyle/>
          <a:p>
            <a:fld id="{038C62C7-F79B-CD4A-A5DF-5683BBEC4A65}" type="slidenum">
              <a:rPr lang="sv-SE" smtClean="0"/>
              <a:t>37</a:t>
            </a:fld>
            <a:endParaRPr lang="sv-SE" dirty="0"/>
          </a:p>
        </p:txBody>
      </p:sp>
      <p:sp>
        <p:nvSpPr>
          <p:cNvPr id="3" name="TextBox 2"/>
          <p:cNvSpPr txBox="1"/>
          <p:nvPr/>
        </p:nvSpPr>
        <p:spPr>
          <a:xfrm>
            <a:off x="646739" y="1834288"/>
            <a:ext cx="7949003" cy="2585323"/>
          </a:xfrm>
          <a:prstGeom prst="rect">
            <a:avLst/>
          </a:prstGeom>
          <a:noFill/>
        </p:spPr>
        <p:txBody>
          <a:bodyPr wrap="square" rtlCol="0">
            <a:spAutoFit/>
          </a:bodyPr>
          <a:lstStyle/>
          <a:p>
            <a:r>
              <a:rPr lang="fr-FR" dirty="0" smtClean="0">
                <a:solidFill>
                  <a:srgbClr val="7F7F7F"/>
                </a:solidFill>
              </a:rPr>
              <a:t>5</a:t>
            </a:r>
            <a:r>
              <a:rPr lang="en-GB" dirty="0" smtClean="0">
                <a:solidFill>
                  <a:srgbClr val="7F7F7F"/>
                </a:solidFill>
              </a:rPr>
              <a:t>. Are the plans for managing the regulatory permitting adequate for this stage of the Project?</a:t>
            </a:r>
          </a:p>
          <a:p>
            <a:endParaRPr lang="en-GB" dirty="0" smtClean="0">
              <a:solidFill>
                <a:srgbClr val="7F7F7F"/>
              </a:solidFill>
            </a:endParaRPr>
          </a:p>
          <a:p>
            <a:r>
              <a:rPr lang="en-GB" i="1" dirty="0" smtClean="0">
                <a:solidFill>
                  <a:srgbClr val="7F7F7F"/>
                </a:solidFill>
              </a:rPr>
              <a:t>Very critical issue, but difficult to have an opinion, being the process fully internal to Sweden.</a:t>
            </a:r>
          </a:p>
          <a:p>
            <a:endParaRPr lang="en-GB" i="1" dirty="0" smtClean="0">
              <a:solidFill>
                <a:srgbClr val="7F7F7F"/>
              </a:solidFill>
            </a:endParaRPr>
          </a:p>
          <a:p>
            <a:r>
              <a:rPr lang="en-GB" i="1" dirty="0" smtClean="0">
                <a:solidFill>
                  <a:srgbClr val="7F7F7F"/>
                </a:solidFill>
              </a:rPr>
              <a:t>Avoid showstoppers by mixing this activity to nuclear plan facilities. Dose </a:t>
            </a:r>
            <a:r>
              <a:rPr lang="en-GB" i="1" dirty="0">
                <a:solidFill>
                  <a:srgbClr val="7F7F7F"/>
                </a:solidFill>
              </a:rPr>
              <a:t>f</a:t>
            </a:r>
            <a:r>
              <a:rPr lang="en-GB" i="1" dirty="0" smtClean="0">
                <a:solidFill>
                  <a:srgbClr val="7F7F7F"/>
                </a:solidFill>
              </a:rPr>
              <a:t>igures for personnel and site emission, should be carefully handled. In some cases, ALARA principle should be demonstrated.</a:t>
            </a:r>
            <a:endParaRPr lang="en-GB" i="1" dirty="0">
              <a:solidFill>
                <a:srgbClr val="7F7F7F"/>
              </a:solidFill>
            </a:endParaRPr>
          </a:p>
        </p:txBody>
      </p:sp>
      <p:grpSp>
        <p:nvGrpSpPr>
          <p:cNvPr id="5" name="Group 4"/>
          <p:cNvGrpSpPr/>
          <p:nvPr/>
        </p:nvGrpSpPr>
        <p:grpSpPr>
          <a:xfrm>
            <a:off x="2871292" y="1046027"/>
            <a:ext cx="2853671" cy="381090"/>
            <a:chOff x="2309050" y="4597019"/>
            <a:chExt cx="2853671" cy="381090"/>
          </a:xfrm>
        </p:grpSpPr>
        <p:sp>
          <p:nvSpPr>
            <p:cNvPr id="6" name="TextBox 5"/>
            <p:cNvSpPr txBox="1"/>
            <p:nvPr/>
          </p:nvSpPr>
          <p:spPr>
            <a:xfrm>
              <a:off x="2309050" y="4597019"/>
              <a:ext cx="259892" cy="369332"/>
            </a:xfrm>
            <a:prstGeom prst="rect">
              <a:avLst/>
            </a:prstGeom>
            <a:solidFill>
              <a:schemeClr val="bg1"/>
            </a:solidFill>
            <a:ln>
              <a:solidFill>
                <a:schemeClr val="tx1"/>
              </a:solidFill>
            </a:ln>
          </p:spPr>
          <p:txBody>
            <a:bodyPr wrap="square" rtlCol="0">
              <a:spAutoFit/>
            </a:bodyPr>
            <a:lstStyle/>
            <a:p>
              <a:r>
                <a:rPr lang="en-US" dirty="0" smtClean="0"/>
                <a:t>1</a:t>
              </a:r>
              <a:endParaRPr lang="en-US" dirty="0"/>
            </a:p>
          </p:txBody>
        </p:sp>
        <p:sp>
          <p:nvSpPr>
            <p:cNvPr id="7" name="TextBox 6"/>
            <p:cNvSpPr txBox="1"/>
            <p:nvPr/>
          </p:nvSpPr>
          <p:spPr>
            <a:xfrm>
              <a:off x="2741347" y="4597019"/>
              <a:ext cx="259892" cy="369332"/>
            </a:xfrm>
            <a:prstGeom prst="rect">
              <a:avLst/>
            </a:prstGeom>
            <a:solidFill>
              <a:schemeClr val="bg1"/>
            </a:solidFill>
            <a:ln>
              <a:solidFill>
                <a:schemeClr val="tx1"/>
              </a:solidFill>
            </a:ln>
          </p:spPr>
          <p:txBody>
            <a:bodyPr wrap="square" rtlCol="0">
              <a:spAutoFit/>
            </a:bodyPr>
            <a:lstStyle/>
            <a:p>
              <a:r>
                <a:rPr lang="en-US" dirty="0" smtClean="0"/>
                <a:t>2</a:t>
              </a:r>
              <a:endParaRPr lang="en-US" dirty="0"/>
            </a:p>
          </p:txBody>
        </p:sp>
        <p:sp>
          <p:nvSpPr>
            <p:cNvPr id="8" name="TextBox 7"/>
            <p:cNvSpPr txBox="1"/>
            <p:nvPr/>
          </p:nvSpPr>
          <p:spPr>
            <a:xfrm>
              <a:off x="3173643" y="4597019"/>
              <a:ext cx="259892" cy="369332"/>
            </a:xfrm>
            <a:prstGeom prst="rect">
              <a:avLst/>
            </a:prstGeom>
            <a:solidFill>
              <a:schemeClr val="bg1"/>
            </a:solidFill>
            <a:ln>
              <a:solidFill>
                <a:schemeClr val="tx1"/>
              </a:solidFill>
            </a:ln>
          </p:spPr>
          <p:txBody>
            <a:bodyPr wrap="square" rtlCol="0">
              <a:spAutoFit/>
            </a:bodyPr>
            <a:lstStyle/>
            <a:p>
              <a:r>
                <a:rPr lang="en-US" dirty="0" smtClean="0"/>
                <a:t>3</a:t>
              </a:r>
              <a:endParaRPr lang="en-US" dirty="0"/>
            </a:p>
          </p:txBody>
        </p:sp>
        <p:sp>
          <p:nvSpPr>
            <p:cNvPr id="9" name="TextBox 8"/>
            <p:cNvSpPr txBox="1"/>
            <p:nvPr/>
          </p:nvSpPr>
          <p:spPr>
            <a:xfrm>
              <a:off x="3605940" y="4597019"/>
              <a:ext cx="259892" cy="369332"/>
            </a:xfrm>
            <a:prstGeom prst="rect">
              <a:avLst/>
            </a:prstGeom>
            <a:solidFill>
              <a:schemeClr val="bg1"/>
            </a:solidFill>
            <a:ln>
              <a:solidFill>
                <a:schemeClr val="tx1"/>
              </a:solidFill>
            </a:ln>
          </p:spPr>
          <p:txBody>
            <a:bodyPr wrap="square" rtlCol="0">
              <a:spAutoFit/>
            </a:bodyPr>
            <a:lstStyle/>
            <a:p>
              <a:r>
                <a:rPr lang="en-US" dirty="0"/>
                <a:t>4</a:t>
              </a:r>
            </a:p>
          </p:txBody>
        </p:sp>
        <p:sp>
          <p:nvSpPr>
            <p:cNvPr id="10" name="TextBox 9"/>
            <p:cNvSpPr txBox="1"/>
            <p:nvPr/>
          </p:nvSpPr>
          <p:spPr>
            <a:xfrm>
              <a:off x="4038236" y="4597019"/>
              <a:ext cx="259892" cy="369332"/>
            </a:xfrm>
            <a:prstGeom prst="rect">
              <a:avLst/>
            </a:prstGeom>
            <a:solidFill>
              <a:schemeClr val="bg1"/>
            </a:solidFill>
            <a:ln>
              <a:solidFill>
                <a:schemeClr val="tx1"/>
              </a:solidFill>
            </a:ln>
          </p:spPr>
          <p:txBody>
            <a:bodyPr wrap="square" rtlCol="0">
              <a:spAutoFit/>
            </a:bodyPr>
            <a:lstStyle/>
            <a:p>
              <a:r>
                <a:rPr lang="en-US" dirty="0"/>
                <a:t>5</a:t>
              </a:r>
            </a:p>
          </p:txBody>
        </p:sp>
        <p:sp>
          <p:nvSpPr>
            <p:cNvPr id="11" name="TextBox 10"/>
            <p:cNvSpPr txBox="1"/>
            <p:nvPr/>
          </p:nvSpPr>
          <p:spPr>
            <a:xfrm>
              <a:off x="4470533" y="4608777"/>
              <a:ext cx="259892" cy="369332"/>
            </a:xfrm>
            <a:prstGeom prst="rect">
              <a:avLst/>
            </a:prstGeom>
            <a:solidFill>
              <a:schemeClr val="bg1"/>
            </a:solidFill>
            <a:ln>
              <a:solidFill>
                <a:schemeClr val="tx1"/>
              </a:solidFill>
            </a:ln>
          </p:spPr>
          <p:txBody>
            <a:bodyPr wrap="square" rtlCol="0">
              <a:spAutoFit/>
            </a:bodyPr>
            <a:lstStyle/>
            <a:p>
              <a:r>
                <a:rPr lang="en-US" dirty="0"/>
                <a:t>6</a:t>
              </a:r>
            </a:p>
          </p:txBody>
        </p:sp>
        <p:sp>
          <p:nvSpPr>
            <p:cNvPr id="12" name="TextBox 11"/>
            <p:cNvSpPr txBox="1"/>
            <p:nvPr/>
          </p:nvSpPr>
          <p:spPr>
            <a:xfrm>
              <a:off x="4902829" y="4608777"/>
              <a:ext cx="259892" cy="369332"/>
            </a:xfrm>
            <a:prstGeom prst="rect">
              <a:avLst/>
            </a:prstGeom>
            <a:solidFill>
              <a:srgbClr val="FFFF00"/>
            </a:solidFill>
            <a:ln>
              <a:solidFill>
                <a:schemeClr val="tx1"/>
              </a:solidFill>
            </a:ln>
          </p:spPr>
          <p:txBody>
            <a:bodyPr wrap="square" rtlCol="0">
              <a:spAutoFit/>
            </a:bodyPr>
            <a:lstStyle/>
            <a:p>
              <a:r>
                <a:rPr lang="en-US" dirty="0"/>
                <a:t>7</a:t>
              </a:r>
            </a:p>
          </p:txBody>
        </p:sp>
      </p:grpSp>
    </p:spTree>
    <p:extLst>
      <p:ext uri="{BB962C8B-B14F-4D97-AF65-F5344CB8AC3E}">
        <p14:creationId xmlns:p14="http://schemas.microsoft.com/office/powerpoint/2010/main" val="274922786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648" y="274588"/>
            <a:ext cx="8228707" cy="665212"/>
          </a:xfrm>
        </p:spPr>
        <p:txBody>
          <a:bodyPr lIns="64286" tIns="32143" rIns="64286" bIns="32143"/>
          <a:lstStyle/>
          <a:p>
            <a:r>
              <a:rPr lang="en-US" dirty="0">
                <a:solidFill>
                  <a:srgbClr val="FFFFFF"/>
                </a:solidFill>
                <a:cs typeface="Arial" charset="0"/>
              </a:rPr>
              <a:t>Review Charge</a:t>
            </a:r>
          </a:p>
        </p:txBody>
      </p:sp>
      <p:sp>
        <p:nvSpPr>
          <p:cNvPr id="2" name="Slide Number Placeholder 1"/>
          <p:cNvSpPr>
            <a:spLocks noGrp="1"/>
          </p:cNvSpPr>
          <p:nvPr>
            <p:ph type="sldNum" sz="quarter" idx="12"/>
          </p:nvPr>
        </p:nvSpPr>
        <p:spPr/>
        <p:txBody>
          <a:bodyPr/>
          <a:lstStyle/>
          <a:p>
            <a:fld id="{038C62C7-F79B-CD4A-A5DF-5683BBEC4A65}" type="slidenum">
              <a:rPr lang="sv-SE" smtClean="0"/>
              <a:t>38</a:t>
            </a:fld>
            <a:endParaRPr lang="sv-SE" dirty="0"/>
          </a:p>
        </p:txBody>
      </p:sp>
      <p:sp>
        <p:nvSpPr>
          <p:cNvPr id="3" name="TextBox 2"/>
          <p:cNvSpPr txBox="1"/>
          <p:nvPr/>
        </p:nvSpPr>
        <p:spPr>
          <a:xfrm>
            <a:off x="405421" y="1717634"/>
            <a:ext cx="8311377" cy="3970318"/>
          </a:xfrm>
          <a:prstGeom prst="rect">
            <a:avLst/>
          </a:prstGeom>
          <a:noFill/>
        </p:spPr>
        <p:txBody>
          <a:bodyPr wrap="none" rtlCol="0">
            <a:spAutoFit/>
          </a:bodyPr>
          <a:lstStyle/>
          <a:p>
            <a:r>
              <a:rPr lang="en-GB" dirty="0" smtClean="0">
                <a:solidFill>
                  <a:srgbClr val="7F7F7F"/>
                </a:solidFill>
              </a:rPr>
              <a:t>6. Are all the prerequisite activities and documents necessary to support a project</a:t>
            </a:r>
          </a:p>
          <a:p>
            <a:r>
              <a:rPr lang="en-GB" dirty="0" smtClean="0">
                <a:solidFill>
                  <a:srgbClr val="7F7F7F"/>
                </a:solidFill>
              </a:rPr>
              <a:t>performance baseline complete?</a:t>
            </a:r>
          </a:p>
          <a:p>
            <a:endParaRPr lang="en-GB" i="1" dirty="0" smtClean="0">
              <a:solidFill>
                <a:srgbClr val="7F7F7F"/>
              </a:solidFill>
            </a:endParaRPr>
          </a:p>
          <a:p>
            <a:r>
              <a:rPr lang="en-GB" i="1" dirty="0" smtClean="0">
                <a:solidFill>
                  <a:srgbClr val="7F7F7F"/>
                </a:solidFill>
              </a:rPr>
              <a:t>Many excellent documents and activities are in place, however based upon the</a:t>
            </a:r>
          </a:p>
          <a:p>
            <a:r>
              <a:rPr lang="en-GB" i="1" dirty="0">
                <a:solidFill>
                  <a:srgbClr val="7F7F7F"/>
                </a:solidFill>
              </a:rPr>
              <a:t>r</a:t>
            </a:r>
            <a:r>
              <a:rPr lang="en-GB" i="1" dirty="0" smtClean="0">
                <a:solidFill>
                  <a:srgbClr val="7F7F7F"/>
                </a:solidFill>
              </a:rPr>
              <a:t>ecommendations of this report documents and activities will need to be updated, </a:t>
            </a:r>
          </a:p>
          <a:p>
            <a:r>
              <a:rPr lang="en-GB" i="1" dirty="0" smtClean="0">
                <a:solidFill>
                  <a:srgbClr val="7F7F7F"/>
                </a:solidFill>
              </a:rPr>
              <a:t>particularly in the areas of procurement, in-kind, configuration and change control.  </a:t>
            </a:r>
          </a:p>
          <a:p>
            <a:r>
              <a:rPr lang="en-GB" i="1" dirty="0" smtClean="0">
                <a:solidFill>
                  <a:srgbClr val="7F7F7F"/>
                </a:solidFill>
              </a:rPr>
              <a:t>These should be completed and approved prior to starting the construction phase.</a:t>
            </a:r>
          </a:p>
          <a:p>
            <a:endParaRPr lang="en-GB" i="1" dirty="0">
              <a:solidFill>
                <a:srgbClr val="7F7F7F"/>
              </a:solidFill>
            </a:endParaRPr>
          </a:p>
          <a:p>
            <a:r>
              <a:rPr lang="en-GB" i="1" dirty="0">
                <a:solidFill>
                  <a:srgbClr val="7F7F7F"/>
                </a:solidFill>
              </a:rPr>
              <a:t>T</a:t>
            </a:r>
            <a:r>
              <a:rPr lang="en-GB" i="1" dirty="0" smtClean="0">
                <a:solidFill>
                  <a:srgbClr val="7F7F7F"/>
                </a:solidFill>
              </a:rPr>
              <a:t>here needs to be clear agreement between various ESS sub-projects on scope </a:t>
            </a:r>
          </a:p>
          <a:p>
            <a:r>
              <a:rPr lang="en-GB" i="1" dirty="0" smtClean="0">
                <a:solidFill>
                  <a:srgbClr val="7F7F7F"/>
                </a:solidFill>
              </a:rPr>
              <a:t>boundaries and those agreements should include financial responsibilities.  This should </a:t>
            </a:r>
          </a:p>
          <a:p>
            <a:r>
              <a:rPr lang="en-GB" i="1" dirty="0" smtClean="0">
                <a:solidFill>
                  <a:srgbClr val="7F7F7F"/>
                </a:solidFill>
              </a:rPr>
              <a:t>be formally documented.</a:t>
            </a:r>
          </a:p>
          <a:p>
            <a:endParaRPr lang="en-GB" i="1" dirty="0">
              <a:solidFill>
                <a:srgbClr val="7F7F7F"/>
              </a:solidFill>
            </a:endParaRPr>
          </a:p>
          <a:p>
            <a:r>
              <a:rPr lang="en-GB" i="1" dirty="0" smtClean="0">
                <a:solidFill>
                  <a:srgbClr val="7F7F7F"/>
                </a:solidFill>
              </a:rPr>
              <a:t>Prior to start of construction, a bottoms-up contingency assessment should be </a:t>
            </a:r>
          </a:p>
          <a:p>
            <a:r>
              <a:rPr lang="en-GB" i="1" dirty="0" smtClean="0">
                <a:solidFill>
                  <a:srgbClr val="7F7F7F"/>
                </a:solidFill>
              </a:rPr>
              <a:t>performed and compared to available cost and scope contingency. </a:t>
            </a:r>
            <a:endParaRPr lang="en-GB" i="1" dirty="0">
              <a:solidFill>
                <a:srgbClr val="7F7F7F"/>
              </a:solidFill>
            </a:endParaRPr>
          </a:p>
        </p:txBody>
      </p:sp>
      <p:grpSp>
        <p:nvGrpSpPr>
          <p:cNvPr id="5" name="Group 4"/>
          <p:cNvGrpSpPr/>
          <p:nvPr/>
        </p:nvGrpSpPr>
        <p:grpSpPr>
          <a:xfrm>
            <a:off x="2871292" y="1046027"/>
            <a:ext cx="2853671" cy="381090"/>
            <a:chOff x="2309050" y="4597019"/>
            <a:chExt cx="2853671" cy="381090"/>
          </a:xfrm>
        </p:grpSpPr>
        <p:sp>
          <p:nvSpPr>
            <p:cNvPr id="6" name="TextBox 5"/>
            <p:cNvSpPr txBox="1"/>
            <p:nvPr/>
          </p:nvSpPr>
          <p:spPr>
            <a:xfrm>
              <a:off x="2309050" y="4597019"/>
              <a:ext cx="259892" cy="369332"/>
            </a:xfrm>
            <a:prstGeom prst="rect">
              <a:avLst/>
            </a:prstGeom>
            <a:solidFill>
              <a:srgbClr val="008000"/>
            </a:solidFill>
            <a:ln>
              <a:solidFill>
                <a:schemeClr val="tx1"/>
              </a:solidFill>
            </a:ln>
          </p:spPr>
          <p:txBody>
            <a:bodyPr wrap="square" rtlCol="0">
              <a:spAutoFit/>
            </a:bodyPr>
            <a:lstStyle/>
            <a:p>
              <a:r>
                <a:rPr lang="en-US" dirty="0" smtClean="0"/>
                <a:t>1</a:t>
              </a:r>
              <a:endParaRPr lang="en-US" dirty="0"/>
            </a:p>
          </p:txBody>
        </p:sp>
        <p:sp>
          <p:nvSpPr>
            <p:cNvPr id="7" name="TextBox 6"/>
            <p:cNvSpPr txBox="1"/>
            <p:nvPr/>
          </p:nvSpPr>
          <p:spPr>
            <a:xfrm>
              <a:off x="2741347" y="4597019"/>
              <a:ext cx="259892" cy="369332"/>
            </a:xfrm>
            <a:prstGeom prst="rect">
              <a:avLst/>
            </a:prstGeom>
            <a:solidFill>
              <a:srgbClr val="008000"/>
            </a:solidFill>
            <a:ln>
              <a:solidFill>
                <a:schemeClr val="tx1"/>
              </a:solidFill>
            </a:ln>
          </p:spPr>
          <p:txBody>
            <a:bodyPr wrap="square" rtlCol="0">
              <a:spAutoFit/>
            </a:bodyPr>
            <a:lstStyle/>
            <a:p>
              <a:r>
                <a:rPr lang="en-US" dirty="0" smtClean="0"/>
                <a:t>2</a:t>
              </a:r>
              <a:endParaRPr lang="en-US" dirty="0"/>
            </a:p>
          </p:txBody>
        </p:sp>
        <p:sp>
          <p:nvSpPr>
            <p:cNvPr id="8" name="TextBox 7"/>
            <p:cNvSpPr txBox="1"/>
            <p:nvPr/>
          </p:nvSpPr>
          <p:spPr>
            <a:xfrm>
              <a:off x="3173643" y="4597019"/>
              <a:ext cx="259892" cy="369332"/>
            </a:xfrm>
            <a:prstGeom prst="rect">
              <a:avLst/>
            </a:prstGeom>
            <a:solidFill>
              <a:srgbClr val="008000"/>
            </a:solidFill>
            <a:ln>
              <a:solidFill>
                <a:schemeClr val="tx1"/>
              </a:solidFill>
            </a:ln>
          </p:spPr>
          <p:txBody>
            <a:bodyPr wrap="square" rtlCol="0">
              <a:spAutoFit/>
            </a:bodyPr>
            <a:lstStyle/>
            <a:p>
              <a:r>
                <a:rPr lang="en-US" dirty="0" smtClean="0"/>
                <a:t>3</a:t>
              </a:r>
              <a:endParaRPr lang="en-US" dirty="0"/>
            </a:p>
          </p:txBody>
        </p:sp>
        <p:sp>
          <p:nvSpPr>
            <p:cNvPr id="9" name="TextBox 8"/>
            <p:cNvSpPr txBox="1"/>
            <p:nvPr/>
          </p:nvSpPr>
          <p:spPr>
            <a:xfrm>
              <a:off x="3605940" y="4597019"/>
              <a:ext cx="259892" cy="369332"/>
            </a:xfrm>
            <a:prstGeom prst="rect">
              <a:avLst/>
            </a:prstGeom>
            <a:solidFill>
              <a:srgbClr val="FFFF00"/>
            </a:solidFill>
            <a:ln>
              <a:solidFill>
                <a:schemeClr val="tx1"/>
              </a:solidFill>
            </a:ln>
          </p:spPr>
          <p:txBody>
            <a:bodyPr wrap="square" rtlCol="0">
              <a:spAutoFit/>
            </a:bodyPr>
            <a:lstStyle/>
            <a:p>
              <a:r>
                <a:rPr lang="en-US" dirty="0"/>
                <a:t>4</a:t>
              </a:r>
            </a:p>
          </p:txBody>
        </p:sp>
        <p:sp>
          <p:nvSpPr>
            <p:cNvPr id="10" name="TextBox 9"/>
            <p:cNvSpPr txBox="1"/>
            <p:nvPr/>
          </p:nvSpPr>
          <p:spPr>
            <a:xfrm>
              <a:off x="4038236" y="4597019"/>
              <a:ext cx="259892" cy="369332"/>
            </a:xfrm>
            <a:prstGeom prst="rect">
              <a:avLst/>
            </a:prstGeom>
            <a:solidFill>
              <a:srgbClr val="008000"/>
            </a:solidFill>
            <a:ln>
              <a:solidFill>
                <a:schemeClr val="tx1"/>
              </a:solidFill>
            </a:ln>
          </p:spPr>
          <p:txBody>
            <a:bodyPr wrap="square" rtlCol="0">
              <a:spAutoFit/>
            </a:bodyPr>
            <a:lstStyle/>
            <a:p>
              <a:r>
                <a:rPr lang="en-US" dirty="0"/>
                <a:t>5</a:t>
              </a:r>
            </a:p>
          </p:txBody>
        </p:sp>
        <p:sp>
          <p:nvSpPr>
            <p:cNvPr id="11" name="TextBox 10"/>
            <p:cNvSpPr txBox="1"/>
            <p:nvPr/>
          </p:nvSpPr>
          <p:spPr>
            <a:xfrm>
              <a:off x="4470533" y="4608777"/>
              <a:ext cx="259892" cy="369332"/>
            </a:xfrm>
            <a:prstGeom prst="rect">
              <a:avLst/>
            </a:prstGeom>
            <a:solidFill>
              <a:srgbClr val="FFFF00"/>
            </a:solidFill>
            <a:ln>
              <a:solidFill>
                <a:schemeClr val="tx1"/>
              </a:solidFill>
            </a:ln>
          </p:spPr>
          <p:txBody>
            <a:bodyPr wrap="square" rtlCol="0">
              <a:spAutoFit/>
            </a:bodyPr>
            <a:lstStyle/>
            <a:p>
              <a:r>
                <a:rPr lang="en-US" dirty="0"/>
                <a:t>6</a:t>
              </a:r>
            </a:p>
          </p:txBody>
        </p:sp>
        <p:sp>
          <p:nvSpPr>
            <p:cNvPr id="12" name="TextBox 11"/>
            <p:cNvSpPr txBox="1"/>
            <p:nvPr/>
          </p:nvSpPr>
          <p:spPr>
            <a:xfrm>
              <a:off x="4902829" y="4608777"/>
              <a:ext cx="259892" cy="369332"/>
            </a:xfrm>
            <a:prstGeom prst="rect">
              <a:avLst/>
            </a:prstGeom>
            <a:solidFill>
              <a:srgbClr val="FFFF00"/>
            </a:solidFill>
            <a:ln>
              <a:solidFill>
                <a:schemeClr val="tx1"/>
              </a:solidFill>
            </a:ln>
          </p:spPr>
          <p:txBody>
            <a:bodyPr wrap="square" rtlCol="0">
              <a:spAutoFit/>
            </a:bodyPr>
            <a:lstStyle/>
            <a:p>
              <a:r>
                <a:rPr lang="en-US" dirty="0"/>
                <a:t>7</a:t>
              </a:r>
            </a:p>
          </p:txBody>
        </p:sp>
      </p:grpSp>
    </p:spTree>
    <p:extLst>
      <p:ext uri="{BB962C8B-B14F-4D97-AF65-F5344CB8AC3E}">
        <p14:creationId xmlns:p14="http://schemas.microsoft.com/office/powerpoint/2010/main" val="92247513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648" y="274588"/>
            <a:ext cx="8228707" cy="665212"/>
          </a:xfrm>
        </p:spPr>
        <p:txBody>
          <a:bodyPr lIns="64286" tIns="32143" rIns="64286" bIns="32143"/>
          <a:lstStyle/>
          <a:p>
            <a:r>
              <a:rPr lang="en-US" dirty="0">
                <a:solidFill>
                  <a:srgbClr val="FFFFFF"/>
                </a:solidFill>
                <a:cs typeface="Arial" charset="0"/>
              </a:rPr>
              <a:t>Review Charge</a:t>
            </a:r>
          </a:p>
        </p:txBody>
      </p:sp>
      <p:sp>
        <p:nvSpPr>
          <p:cNvPr id="2" name="Slide Number Placeholder 1"/>
          <p:cNvSpPr>
            <a:spLocks noGrp="1"/>
          </p:cNvSpPr>
          <p:nvPr>
            <p:ph type="sldNum" sz="quarter" idx="12"/>
          </p:nvPr>
        </p:nvSpPr>
        <p:spPr/>
        <p:txBody>
          <a:bodyPr/>
          <a:lstStyle/>
          <a:p>
            <a:fld id="{038C62C7-F79B-CD4A-A5DF-5683BBEC4A65}" type="slidenum">
              <a:rPr lang="sv-SE" smtClean="0"/>
              <a:t>39</a:t>
            </a:fld>
            <a:endParaRPr lang="sv-SE" dirty="0"/>
          </a:p>
        </p:txBody>
      </p:sp>
      <p:sp>
        <p:nvSpPr>
          <p:cNvPr id="3" name="TextBox 2"/>
          <p:cNvSpPr txBox="1"/>
          <p:nvPr/>
        </p:nvSpPr>
        <p:spPr>
          <a:xfrm>
            <a:off x="456223" y="1810771"/>
            <a:ext cx="8207699" cy="2585323"/>
          </a:xfrm>
          <a:prstGeom prst="rect">
            <a:avLst/>
          </a:prstGeom>
          <a:noFill/>
        </p:spPr>
        <p:txBody>
          <a:bodyPr wrap="square" rtlCol="0">
            <a:spAutoFit/>
          </a:bodyPr>
          <a:lstStyle/>
          <a:p>
            <a:r>
              <a:rPr lang="en-GB" dirty="0" smtClean="0">
                <a:solidFill>
                  <a:srgbClr val="7F7F7F"/>
                </a:solidFill>
              </a:rPr>
              <a:t>7. Are the plans for host laboratory support functions (HR, IT, Legal, Finance, etc.)</a:t>
            </a:r>
          </a:p>
          <a:p>
            <a:r>
              <a:rPr lang="en-GB" dirty="0" smtClean="0">
                <a:solidFill>
                  <a:srgbClr val="7F7F7F"/>
                </a:solidFill>
              </a:rPr>
              <a:t>adequate to support the construction project?</a:t>
            </a:r>
          </a:p>
          <a:p>
            <a:endParaRPr lang="en-GB" dirty="0" smtClean="0">
              <a:solidFill>
                <a:srgbClr val="7F7F7F"/>
              </a:solidFill>
            </a:endParaRPr>
          </a:p>
          <a:p>
            <a:r>
              <a:rPr lang="en-GB" i="1" dirty="0" smtClean="0">
                <a:solidFill>
                  <a:srgbClr val="7F7F7F"/>
                </a:solidFill>
              </a:rPr>
              <a:t>No, the new ERIC framework might solve some of the problems. HR contracts for visitors and in-kind personnel need particular attention.</a:t>
            </a:r>
          </a:p>
          <a:p>
            <a:endParaRPr lang="en-GB" i="1" dirty="0" smtClean="0">
              <a:solidFill>
                <a:srgbClr val="7F7F7F"/>
              </a:solidFill>
            </a:endParaRPr>
          </a:p>
          <a:p>
            <a:r>
              <a:rPr lang="en-GB" i="1" dirty="0" smtClean="0">
                <a:solidFill>
                  <a:srgbClr val="7F7F7F"/>
                </a:solidFill>
              </a:rPr>
              <a:t>Procurement office and procurement procedures might require more attention. Already in 2014 ~160M will be going to procurement. An internal audit organization is necessary</a:t>
            </a:r>
            <a:endParaRPr lang="en-GB" i="1" dirty="0">
              <a:solidFill>
                <a:srgbClr val="7F7F7F"/>
              </a:solidFill>
            </a:endParaRPr>
          </a:p>
        </p:txBody>
      </p:sp>
      <p:grpSp>
        <p:nvGrpSpPr>
          <p:cNvPr id="5" name="Group 4"/>
          <p:cNvGrpSpPr/>
          <p:nvPr/>
        </p:nvGrpSpPr>
        <p:grpSpPr>
          <a:xfrm>
            <a:off x="2871292" y="1046027"/>
            <a:ext cx="2853671" cy="381090"/>
            <a:chOff x="2309050" y="4597019"/>
            <a:chExt cx="2853671" cy="381090"/>
          </a:xfrm>
        </p:grpSpPr>
        <p:sp>
          <p:nvSpPr>
            <p:cNvPr id="6" name="TextBox 5"/>
            <p:cNvSpPr txBox="1"/>
            <p:nvPr/>
          </p:nvSpPr>
          <p:spPr>
            <a:xfrm>
              <a:off x="2309050" y="4597019"/>
              <a:ext cx="259892" cy="369332"/>
            </a:xfrm>
            <a:prstGeom prst="rect">
              <a:avLst/>
            </a:prstGeom>
            <a:solidFill>
              <a:schemeClr val="bg1"/>
            </a:solidFill>
            <a:ln>
              <a:solidFill>
                <a:schemeClr val="tx1"/>
              </a:solidFill>
            </a:ln>
          </p:spPr>
          <p:txBody>
            <a:bodyPr wrap="square" rtlCol="0">
              <a:spAutoFit/>
            </a:bodyPr>
            <a:lstStyle/>
            <a:p>
              <a:r>
                <a:rPr lang="en-US" dirty="0" smtClean="0"/>
                <a:t>1</a:t>
              </a:r>
              <a:endParaRPr lang="en-US" dirty="0"/>
            </a:p>
          </p:txBody>
        </p:sp>
        <p:sp>
          <p:nvSpPr>
            <p:cNvPr id="7" name="TextBox 6"/>
            <p:cNvSpPr txBox="1"/>
            <p:nvPr/>
          </p:nvSpPr>
          <p:spPr>
            <a:xfrm>
              <a:off x="2741347" y="4597019"/>
              <a:ext cx="259892" cy="369332"/>
            </a:xfrm>
            <a:prstGeom prst="rect">
              <a:avLst/>
            </a:prstGeom>
            <a:solidFill>
              <a:schemeClr val="bg1"/>
            </a:solidFill>
            <a:ln>
              <a:solidFill>
                <a:schemeClr val="tx1"/>
              </a:solidFill>
            </a:ln>
          </p:spPr>
          <p:txBody>
            <a:bodyPr wrap="square" rtlCol="0">
              <a:spAutoFit/>
            </a:bodyPr>
            <a:lstStyle/>
            <a:p>
              <a:r>
                <a:rPr lang="en-US" dirty="0" smtClean="0"/>
                <a:t>2</a:t>
              </a:r>
              <a:endParaRPr lang="en-US" dirty="0"/>
            </a:p>
          </p:txBody>
        </p:sp>
        <p:sp>
          <p:nvSpPr>
            <p:cNvPr id="8" name="TextBox 7"/>
            <p:cNvSpPr txBox="1"/>
            <p:nvPr/>
          </p:nvSpPr>
          <p:spPr>
            <a:xfrm>
              <a:off x="3173643" y="4597019"/>
              <a:ext cx="259892" cy="369332"/>
            </a:xfrm>
            <a:prstGeom prst="rect">
              <a:avLst/>
            </a:prstGeom>
            <a:solidFill>
              <a:schemeClr val="bg1"/>
            </a:solidFill>
            <a:ln>
              <a:solidFill>
                <a:schemeClr val="tx1"/>
              </a:solidFill>
            </a:ln>
          </p:spPr>
          <p:txBody>
            <a:bodyPr wrap="square" rtlCol="0">
              <a:spAutoFit/>
            </a:bodyPr>
            <a:lstStyle/>
            <a:p>
              <a:r>
                <a:rPr lang="en-US" dirty="0" smtClean="0"/>
                <a:t>3</a:t>
              </a:r>
              <a:endParaRPr lang="en-US" dirty="0"/>
            </a:p>
          </p:txBody>
        </p:sp>
        <p:sp>
          <p:nvSpPr>
            <p:cNvPr id="9" name="TextBox 8"/>
            <p:cNvSpPr txBox="1"/>
            <p:nvPr/>
          </p:nvSpPr>
          <p:spPr>
            <a:xfrm>
              <a:off x="3605940" y="4597019"/>
              <a:ext cx="259892" cy="369332"/>
            </a:xfrm>
            <a:prstGeom prst="rect">
              <a:avLst/>
            </a:prstGeom>
            <a:solidFill>
              <a:schemeClr val="bg1"/>
            </a:solidFill>
            <a:ln>
              <a:solidFill>
                <a:schemeClr val="tx1"/>
              </a:solidFill>
            </a:ln>
          </p:spPr>
          <p:txBody>
            <a:bodyPr wrap="square" rtlCol="0">
              <a:spAutoFit/>
            </a:bodyPr>
            <a:lstStyle/>
            <a:p>
              <a:r>
                <a:rPr lang="en-US" dirty="0"/>
                <a:t>4</a:t>
              </a:r>
            </a:p>
          </p:txBody>
        </p:sp>
        <p:sp>
          <p:nvSpPr>
            <p:cNvPr id="10" name="TextBox 9"/>
            <p:cNvSpPr txBox="1"/>
            <p:nvPr/>
          </p:nvSpPr>
          <p:spPr>
            <a:xfrm>
              <a:off x="4038236" y="4597019"/>
              <a:ext cx="259892" cy="369332"/>
            </a:xfrm>
            <a:prstGeom prst="rect">
              <a:avLst/>
            </a:prstGeom>
            <a:solidFill>
              <a:schemeClr val="bg1"/>
            </a:solidFill>
            <a:ln>
              <a:solidFill>
                <a:schemeClr val="tx1"/>
              </a:solidFill>
            </a:ln>
          </p:spPr>
          <p:txBody>
            <a:bodyPr wrap="square" rtlCol="0">
              <a:spAutoFit/>
            </a:bodyPr>
            <a:lstStyle/>
            <a:p>
              <a:r>
                <a:rPr lang="en-US" dirty="0"/>
                <a:t>5</a:t>
              </a:r>
            </a:p>
          </p:txBody>
        </p:sp>
        <p:sp>
          <p:nvSpPr>
            <p:cNvPr id="11" name="TextBox 10"/>
            <p:cNvSpPr txBox="1"/>
            <p:nvPr/>
          </p:nvSpPr>
          <p:spPr>
            <a:xfrm>
              <a:off x="4470533" y="4608777"/>
              <a:ext cx="259892" cy="369332"/>
            </a:xfrm>
            <a:prstGeom prst="rect">
              <a:avLst/>
            </a:prstGeom>
            <a:solidFill>
              <a:schemeClr val="bg1"/>
            </a:solidFill>
            <a:ln>
              <a:solidFill>
                <a:schemeClr val="tx1"/>
              </a:solidFill>
            </a:ln>
          </p:spPr>
          <p:txBody>
            <a:bodyPr wrap="square" rtlCol="0">
              <a:spAutoFit/>
            </a:bodyPr>
            <a:lstStyle/>
            <a:p>
              <a:r>
                <a:rPr lang="en-US" dirty="0"/>
                <a:t>6</a:t>
              </a:r>
            </a:p>
          </p:txBody>
        </p:sp>
        <p:sp>
          <p:nvSpPr>
            <p:cNvPr id="12" name="TextBox 11"/>
            <p:cNvSpPr txBox="1"/>
            <p:nvPr/>
          </p:nvSpPr>
          <p:spPr>
            <a:xfrm>
              <a:off x="4902829" y="4608777"/>
              <a:ext cx="259892" cy="369332"/>
            </a:xfrm>
            <a:prstGeom prst="rect">
              <a:avLst/>
            </a:prstGeom>
            <a:solidFill>
              <a:srgbClr val="FFFF00"/>
            </a:solidFill>
            <a:ln>
              <a:solidFill>
                <a:schemeClr val="tx1"/>
              </a:solidFill>
            </a:ln>
          </p:spPr>
          <p:txBody>
            <a:bodyPr wrap="square" rtlCol="0">
              <a:spAutoFit/>
            </a:bodyPr>
            <a:lstStyle/>
            <a:p>
              <a:r>
                <a:rPr lang="en-US" dirty="0"/>
                <a:t>7</a:t>
              </a:r>
            </a:p>
          </p:txBody>
        </p:sp>
      </p:grpSp>
    </p:spTree>
    <p:extLst>
      <p:ext uri="{BB962C8B-B14F-4D97-AF65-F5344CB8AC3E}">
        <p14:creationId xmlns:p14="http://schemas.microsoft.com/office/powerpoint/2010/main" val="254233772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title"/>
          </p:nvPr>
        </p:nvSpPr>
        <p:spPr/>
        <p:txBody>
          <a:bodyPr/>
          <a:lstStyle/>
          <a:p>
            <a:r>
              <a:rPr lang="en-US" dirty="0" smtClean="0"/>
              <a:t>Site Plan</a:t>
            </a:r>
            <a:endParaRPr lang="en-US" dirty="0"/>
          </a:p>
        </p:txBody>
      </p:sp>
      <p:sp>
        <p:nvSpPr>
          <p:cNvPr id="6" name="Rectangle 5"/>
          <p:cNvSpPr/>
          <p:nvPr/>
        </p:nvSpPr>
        <p:spPr>
          <a:xfrm>
            <a:off x="0" y="254000"/>
            <a:ext cx="9144000" cy="64008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0" y="241300"/>
            <a:ext cx="9144000" cy="6363269"/>
          </a:xfrm>
          <a:prstGeom prst="rect">
            <a:avLst/>
          </a:prstGeom>
        </p:spPr>
      </p:pic>
    </p:spTree>
    <p:extLst>
      <p:ext uri="{BB962C8B-B14F-4D97-AF65-F5344CB8AC3E}">
        <p14:creationId xmlns:p14="http://schemas.microsoft.com/office/powerpoint/2010/main" val="1371680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648" y="274588"/>
            <a:ext cx="8228707" cy="665212"/>
          </a:xfrm>
        </p:spPr>
        <p:txBody>
          <a:bodyPr lIns="64286" tIns="32143" rIns="64286" bIns="32143"/>
          <a:lstStyle/>
          <a:p>
            <a:r>
              <a:rPr lang="en-US" dirty="0">
                <a:solidFill>
                  <a:srgbClr val="FFFFFF"/>
                </a:solidFill>
                <a:cs typeface="Arial" charset="0"/>
              </a:rPr>
              <a:t>Review Charge</a:t>
            </a:r>
          </a:p>
        </p:txBody>
      </p:sp>
      <p:sp>
        <p:nvSpPr>
          <p:cNvPr id="2" name="Slide Number Placeholder 1"/>
          <p:cNvSpPr>
            <a:spLocks noGrp="1"/>
          </p:cNvSpPr>
          <p:nvPr>
            <p:ph type="sldNum" sz="quarter" idx="12"/>
          </p:nvPr>
        </p:nvSpPr>
        <p:spPr/>
        <p:txBody>
          <a:bodyPr/>
          <a:lstStyle/>
          <a:p>
            <a:fld id="{038C62C7-F79B-CD4A-A5DF-5683BBEC4A65}" type="slidenum">
              <a:rPr lang="sv-SE" smtClean="0"/>
              <a:t>40</a:t>
            </a:fld>
            <a:endParaRPr lang="sv-SE" dirty="0"/>
          </a:p>
        </p:txBody>
      </p:sp>
      <p:sp>
        <p:nvSpPr>
          <p:cNvPr id="3" name="TextBox 2"/>
          <p:cNvSpPr txBox="1"/>
          <p:nvPr/>
        </p:nvSpPr>
        <p:spPr>
          <a:xfrm>
            <a:off x="566294" y="1810771"/>
            <a:ext cx="8078352" cy="2862323"/>
          </a:xfrm>
          <a:prstGeom prst="rect">
            <a:avLst/>
          </a:prstGeom>
          <a:noFill/>
        </p:spPr>
        <p:txBody>
          <a:bodyPr wrap="square" rtlCol="0">
            <a:spAutoFit/>
          </a:bodyPr>
          <a:lstStyle/>
          <a:p>
            <a:r>
              <a:rPr lang="en-US" dirty="0" smtClean="0">
                <a:solidFill>
                  <a:srgbClr val="7F7F7F"/>
                </a:solidFill>
              </a:rPr>
              <a:t>8. Are the plans for managing procurements, including staffing the procurement</a:t>
            </a:r>
          </a:p>
          <a:p>
            <a:r>
              <a:rPr lang="en-US" dirty="0" smtClean="0">
                <a:solidFill>
                  <a:srgbClr val="7F7F7F"/>
                </a:solidFill>
              </a:rPr>
              <a:t>function, appropriate?</a:t>
            </a:r>
            <a:r>
              <a:rPr lang="en-US" i="1" dirty="0" smtClean="0">
                <a:solidFill>
                  <a:srgbClr val="7F7F7F"/>
                </a:solidFill>
              </a:rPr>
              <a:t> </a:t>
            </a:r>
          </a:p>
          <a:p>
            <a:endParaRPr lang="en-GB" i="1" dirty="0">
              <a:solidFill>
                <a:srgbClr val="7F7F7F"/>
              </a:solidFill>
            </a:endParaRPr>
          </a:p>
          <a:p>
            <a:r>
              <a:rPr lang="en-GB" i="1" dirty="0" smtClean="0">
                <a:solidFill>
                  <a:srgbClr val="7F7F7F"/>
                </a:solidFill>
              </a:rPr>
              <a:t>No. It </a:t>
            </a:r>
            <a:r>
              <a:rPr lang="en-GB" i="1" dirty="0">
                <a:solidFill>
                  <a:srgbClr val="7F7F7F"/>
                </a:solidFill>
              </a:rPr>
              <a:t>will be very difficult to hire all the require staff in an effective way. </a:t>
            </a:r>
            <a:r>
              <a:rPr lang="en-GB" i="1" dirty="0" smtClean="0">
                <a:solidFill>
                  <a:srgbClr val="7F7F7F"/>
                </a:solidFill>
              </a:rPr>
              <a:t>Further, there does not appear to be a plan to hire adequate number of staff.</a:t>
            </a:r>
          </a:p>
          <a:p>
            <a:endParaRPr lang="en-GB" i="1" dirty="0">
              <a:solidFill>
                <a:srgbClr val="7F7F7F"/>
              </a:solidFill>
            </a:endParaRPr>
          </a:p>
          <a:p>
            <a:r>
              <a:rPr lang="en-GB" i="1" dirty="0" smtClean="0">
                <a:solidFill>
                  <a:srgbClr val="7F7F7F"/>
                </a:solidFill>
              </a:rPr>
              <a:t>Other </a:t>
            </a:r>
            <a:r>
              <a:rPr lang="en-GB" i="1" dirty="0">
                <a:solidFill>
                  <a:srgbClr val="7F7F7F"/>
                </a:solidFill>
              </a:rPr>
              <a:t>solutions (in-</a:t>
            </a:r>
            <a:r>
              <a:rPr lang="en-GB" i="1" dirty="0" smtClean="0">
                <a:solidFill>
                  <a:srgbClr val="7F7F7F"/>
                </a:solidFill>
              </a:rPr>
              <a:t>kind, </a:t>
            </a:r>
            <a:r>
              <a:rPr lang="en-GB" i="1" dirty="0">
                <a:solidFill>
                  <a:srgbClr val="7F7F7F"/>
                </a:solidFill>
              </a:rPr>
              <a:t>services outsourcing, …) need to be further </a:t>
            </a:r>
            <a:r>
              <a:rPr lang="en-GB" i="1" dirty="0" smtClean="0">
                <a:solidFill>
                  <a:srgbClr val="7F7F7F"/>
                </a:solidFill>
              </a:rPr>
              <a:t>investigated.</a:t>
            </a:r>
          </a:p>
          <a:p>
            <a:endParaRPr lang="en-GB" i="1" dirty="0">
              <a:solidFill>
                <a:srgbClr val="7F7F7F"/>
              </a:solidFill>
            </a:endParaRPr>
          </a:p>
          <a:p>
            <a:r>
              <a:rPr lang="en-GB" i="1" dirty="0" smtClean="0">
                <a:solidFill>
                  <a:srgbClr val="7F7F7F"/>
                </a:solidFill>
              </a:rPr>
              <a:t>See 7.</a:t>
            </a:r>
            <a:endParaRPr lang="en-GB" i="1" dirty="0">
              <a:solidFill>
                <a:srgbClr val="7F7F7F"/>
              </a:solidFill>
            </a:endParaRPr>
          </a:p>
          <a:p>
            <a:endParaRPr lang="fr-FR" dirty="0"/>
          </a:p>
        </p:txBody>
      </p:sp>
      <p:grpSp>
        <p:nvGrpSpPr>
          <p:cNvPr id="5" name="Group 4"/>
          <p:cNvGrpSpPr/>
          <p:nvPr/>
        </p:nvGrpSpPr>
        <p:grpSpPr>
          <a:xfrm>
            <a:off x="2871292" y="1046027"/>
            <a:ext cx="2853671" cy="381090"/>
            <a:chOff x="2309050" y="4597019"/>
            <a:chExt cx="2853671" cy="381090"/>
          </a:xfrm>
        </p:grpSpPr>
        <p:sp>
          <p:nvSpPr>
            <p:cNvPr id="6" name="TextBox 5"/>
            <p:cNvSpPr txBox="1"/>
            <p:nvPr/>
          </p:nvSpPr>
          <p:spPr>
            <a:xfrm>
              <a:off x="2309050" y="4597019"/>
              <a:ext cx="259892" cy="369332"/>
            </a:xfrm>
            <a:prstGeom prst="rect">
              <a:avLst/>
            </a:prstGeom>
            <a:solidFill>
              <a:srgbClr val="FFFFFF"/>
            </a:solidFill>
            <a:ln>
              <a:solidFill>
                <a:schemeClr val="tx1"/>
              </a:solidFill>
            </a:ln>
          </p:spPr>
          <p:txBody>
            <a:bodyPr wrap="square" rtlCol="0">
              <a:spAutoFit/>
            </a:bodyPr>
            <a:lstStyle/>
            <a:p>
              <a:r>
                <a:rPr lang="en-US" dirty="0" smtClean="0"/>
                <a:t>1</a:t>
              </a:r>
              <a:endParaRPr lang="en-US" dirty="0"/>
            </a:p>
          </p:txBody>
        </p:sp>
        <p:sp>
          <p:nvSpPr>
            <p:cNvPr id="7" name="TextBox 6"/>
            <p:cNvSpPr txBox="1"/>
            <p:nvPr/>
          </p:nvSpPr>
          <p:spPr>
            <a:xfrm>
              <a:off x="2741347" y="4597019"/>
              <a:ext cx="259892" cy="369332"/>
            </a:xfrm>
            <a:prstGeom prst="rect">
              <a:avLst/>
            </a:prstGeom>
            <a:solidFill>
              <a:srgbClr val="FFFFFF"/>
            </a:solidFill>
            <a:ln>
              <a:solidFill>
                <a:schemeClr val="tx1"/>
              </a:solidFill>
            </a:ln>
          </p:spPr>
          <p:txBody>
            <a:bodyPr wrap="square" rtlCol="0">
              <a:spAutoFit/>
            </a:bodyPr>
            <a:lstStyle/>
            <a:p>
              <a:r>
                <a:rPr lang="en-US" dirty="0" smtClean="0"/>
                <a:t>2</a:t>
              </a:r>
              <a:endParaRPr lang="en-US" dirty="0"/>
            </a:p>
          </p:txBody>
        </p:sp>
        <p:sp>
          <p:nvSpPr>
            <p:cNvPr id="8" name="TextBox 7"/>
            <p:cNvSpPr txBox="1"/>
            <p:nvPr/>
          </p:nvSpPr>
          <p:spPr>
            <a:xfrm>
              <a:off x="3173643" y="4597019"/>
              <a:ext cx="259892" cy="369332"/>
            </a:xfrm>
            <a:prstGeom prst="rect">
              <a:avLst/>
            </a:prstGeom>
            <a:solidFill>
              <a:srgbClr val="FFFFFF"/>
            </a:solidFill>
            <a:ln>
              <a:solidFill>
                <a:schemeClr val="tx1"/>
              </a:solidFill>
            </a:ln>
          </p:spPr>
          <p:txBody>
            <a:bodyPr wrap="square" rtlCol="0">
              <a:spAutoFit/>
            </a:bodyPr>
            <a:lstStyle/>
            <a:p>
              <a:r>
                <a:rPr lang="en-US" dirty="0" smtClean="0"/>
                <a:t>3</a:t>
              </a:r>
              <a:endParaRPr lang="en-US" dirty="0"/>
            </a:p>
          </p:txBody>
        </p:sp>
        <p:sp>
          <p:nvSpPr>
            <p:cNvPr id="9" name="TextBox 8"/>
            <p:cNvSpPr txBox="1"/>
            <p:nvPr/>
          </p:nvSpPr>
          <p:spPr>
            <a:xfrm>
              <a:off x="3605940" y="4597019"/>
              <a:ext cx="259892" cy="369332"/>
            </a:xfrm>
            <a:prstGeom prst="rect">
              <a:avLst/>
            </a:prstGeom>
            <a:solidFill>
              <a:srgbClr val="FFFFFF"/>
            </a:solidFill>
            <a:ln>
              <a:solidFill>
                <a:schemeClr val="tx1"/>
              </a:solidFill>
            </a:ln>
          </p:spPr>
          <p:txBody>
            <a:bodyPr wrap="square" rtlCol="0">
              <a:spAutoFit/>
            </a:bodyPr>
            <a:lstStyle/>
            <a:p>
              <a:r>
                <a:rPr lang="en-US" dirty="0"/>
                <a:t>4</a:t>
              </a:r>
            </a:p>
          </p:txBody>
        </p:sp>
        <p:sp>
          <p:nvSpPr>
            <p:cNvPr id="10" name="TextBox 9"/>
            <p:cNvSpPr txBox="1"/>
            <p:nvPr/>
          </p:nvSpPr>
          <p:spPr>
            <a:xfrm>
              <a:off x="4038236" y="4597019"/>
              <a:ext cx="259892" cy="369332"/>
            </a:xfrm>
            <a:prstGeom prst="rect">
              <a:avLst/>
            </a:prstGeom>
            <a:solidFill>
              <a:srgbClr val="FFFFFF"/>
            </a:solidFill>
            <a:ln>
              <a:solidFill>
                <a:schemeClr val="tx1"/>
              </a:solidFill>
            </a:ln>
          </p:spPr>
          <p:txBody>
            <a:bodyPr wrap="square" rtlCol="0">
              <a:spAutoFit/>
            </a:bodyPr>
            <a:lstStyle/>
            <a:p>
              <a:r>
                <a:rPr lang="en-US" dirty="0"/>
                <a:t>5</a:t>
              </a:r>
            </a:p>
          </p:txBody>
        </p:sp>
        <p:sp>
          <p:nvSpPr>
            <p:cNvPr id="11" name="TextBox 10"/>
            <p:cNvSpPr txBox="1"/>
            <p:nvPr/>
          </p:nvSpPr>
          <p:spPr>
            <a:xfrm>
              <a:off x="4470533" y="4608777"/>
              <a:ext cx="259892" cy="369332"/>
            </a:xfrm>
            <a:prstGeom prst="rect">
              <a:avLst/>
            </a:prstGeom>
            <a:solidFill>
              <a:srgbClr val="FFFF00"/>
            </a:solidFill>
            <a:ln>
              <a:solidFill>
                <a:schemeClr val="tx1"/>
              </a:solidFill>
            </a:ln>
          </p:spPr>
          <p:txBody>
            <a:bodyPr wrap="square" rtlCol="0">
              <a:spAutoFit/>
            </a:bodyPr>
            <a:lstStyle/>
            <a:p>
              <a:r>
                <a:rPr lang="en-US" dirty="0"/>
                <a:t>6</a:t>
              </a:r>
            </a:p>
          </p:txBody>
        </p:sp>
        <p:sp>
          <p:nvSpPr>
            <p:cNvPr id="12" name="TextBox 11"/>
            <p:cNvSpPr txBox="1"/>
            <p:nvPr/>
          </p:nvSpPr>
          <p:spPr>
            <a:xfrm>
              <a:off x="4902829" y="4608777"/>
              <a:ext cx="259892" cy="369332"/>
            </a:xfrm>
            <a:prstGeom prst="rect">
              <a:avLst/>
            </a:prstGeom>
            <a:solidFill>
              <a:srgbClr val="FFFF00"/>
            </a:solidFill>
            <a:ln>
              <a:solidFill>
                <a:schemeClr val="tx1"/>
              </a:solidFill>
            </a:ln>
          </p:spPr>
          <p:txBody>
            <a:bodyPr wrap="square" rtlCol="0">
              <a:spAutoFit/>
            </a:bodyPr>
            <a:lstStyle/>
            <a:p>
              <a:r>
                <a:rPr lang="en-US" dirty="0"/>
                <a:t>7</a:t>
              </a:r>
            </a:p>
          </p:txBody>
        </p:sp>
      </p:grpSp>
    </p:spTree>
    <p:extLst>
      <p:ext uri="{BB962C8B-B14F-4D97-AF65-F5344CB8AC3E}">
        <p14:creationId xmlns:p14="http://schemas.microsoft.com/office/powerpoint/2010/main" val="3845936353"/>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648" y="274588"/>
            <a:ext cx="8228707" cy="665212"/>
          </a:xfrm>
        </p:spPr>
        <p:txBody>
          <a:bodyPr lIns="64286" tIns="32143" rIns="64286" bIns="32143"/>
          <a:lstStyle/>
          <a:p>
            <a:r>
              <a:rPr lang="en-US" dirty="0">
                <a:solidFill>
                  <a:srgbClr val="FFFFFF"/>
                </a:solidFill>
                <a:cs typeface="Arial" charset="0"/>
              </a:rPr>
              <a:t>Review Charge</a:t>
            </a:r>
          </a:p>
        </p:txBody>
      </p:sp>
      <p:sp>
        <p:nvSpPr>
          <p:cNvPr id="2" name="Slide Number Placeholder 1"/>
          <p:cNvSpPr>
            <a:spLocks noGrp="1"/>
          </p:cNvSpPr>
          <p:nvPr>
            <p:ph type="sldNum" sz="quarter" idx="12"/>
          </p:nvPr>
        </p:nvSpPr>
        <p:spPr/>
        <p:txBody>
          <a:bodyPr/>
          <a:lstStyle/>
          <a:p>
            <a:fld id="{038C62C7-F79B-CD4A-A5DF-5683BBEC4A65}" type="slidenum">
              <a:rPr lang="sv-SE" smtClean="0"/>
              <a:t>41</a:t>
            </a:fld>
            <a:endParaRPr lang="sv-SE" dirty="0"/>
          </a:p>
        </p:txBody>
      </p:sp>
      <p:sp>
        <p:nvSpPr>
          <p:cNvPr id="3" name="TextBox 2"/>
          <p:cNvSpPr txBox="1"/>
          <p:nvPr/>
        </p:nvSpPr>
        <p:spPr>
          <a:xfrm>
            <a:off x="515493" y="1726101"/>
            <a:ext cx="8160664" cy="3970318"/>
          </a:xfrm>
          <a:prstGeom prst="rect">
            <a:avLst/>
          </a:prstGeom>
          <a:noFill/>
        </p:spPr>
        <p:txBody>
          <a:bodyPr wrap="square" rtlCol="0">
            <a:spAutoFit/>
          </a:bodyPr>
          <a:lstStyle/>
          <a:p>
            <a:r>
              <a:rPr lang="en-GB" dirty="0" smtClean="0">
                <a:solidFill>
                  <a:srgbClr val="7F7F7F"/>
                </a:solidFill>
              </a:rPr>
              <a:t>9. Are the plans for managing In-Kind contributions appropriate?</a:t>
            </a:r>
          </a:p>
          <a:p>
            <a:endParaRPr lang="en-GB" dirty="0">
              <a:solidFill>
                <a:srgbClr val="7F7F7F"/>
              </a:solidFill>
            </a:endParaRPr>
          </a:p>
          <a:p>
            <a:r>
              <a:rPr lang="en-GB" i="1" dirty="0" smtClean="0">
                <a:solidFill>
                  <a:srgbClr val="7F7F7F"/>
                </a:solidFill>
              </a:rPr>
              <a:t>Plenty of work on-going, but this remains a very critical item, until the LOI process is completed. </a:t>
            </a:r>
          </a:p>
          <a:p>
            <a:endParaRPr lang="en-GB" i="1" dirty="0">
              <a:solidFill>
                <a:srgbClr val="7F7F7F"/>
              </a:solidFill>
            </a:endParaRPr>
          </a:p>
          <a:p>
            <a:r>
              <a:rPr lang="en-GB" i="1" dirty="0" smtClean="0">
                <a:solidFill>
                  <a:srgbClr val="7F7F7F"/>
                </a:solidFill>
              </a:rPr>
              <a:t>The approach is very similar for firms and institutes, which is questionable.</a:t>
            </a:r>
          </a:p>
          <a:p>
            <a:r>
              <a:rPr lang="en-GB" i="1" dirty="0" smtClean="0">
                <a:solidFill>
                  <a:srgbClr val="7F7F7F"/>
                </a:solidFill>
              </a:rPr>
              <a:t>The in-kind manpower which could become available for installation and/or commissioning should be spelled out.</a:t>
            </a:r>
          </a:p>
          <a:p>
            <a:endParaRPr lang="en-GB" i="1" dirty="0">
              <a:solidFill>
                <a:srgbClr val="7F7F7F"/>
              </a:solidFill>
            </a:endParaRPr>
          </a:p>
          <a:p>
            <a:r>
              <a:rPr lang="en-GB" i="1" dirty="0">
                <a:solidFill>
                  <a:srgbClr val="7F7F7F"/>
                </a:solidFill>
              </a:rPr>
              <a:t>K</a:t>
            </a:r>
            <a:r>
              <a:rPr lang="en-GB" i="1" dirty="0" smtClean="0">
                <a:solidFill>
                  <a:srgbClr val="7F7F7F"/>
                </a:solidFill>
              </a:rPr>
              <a:t>ey opportunities for partnerships have been identified for the instrument’s construction, but negotiation will be on-going for some time.</a:t>
            </a:r>
          </a:p>
          <a:p>
            <a:endParaRPr lang="en-GB" i="1" dirty="0">
              <a:solidFill>
                <a:srgbClr val="7F7F7F"/>
              </a:solidFill>
            </a:endParaRPr>
          </a:p>
          <a:p>
            <a:r>
              <a:rPr lang="en-GB" i="1" dirty="0" smtClean="0">
                <a:solidFill>
                  <a:srgbClr val="7F7F7F"/>
                </a:solidFill>
              </a:rPr>
              <a:t>Some confusion on the level of responsibility of the in-kind deliverables and on the financial follow up.</a:t>
            </a:r>
            <a:endParaRPr lang="en-GB" i="1" dirty="0">
              <a:solidFill>
                <a:srgbClr val="7F7F7F"/>
              </a:solidFill>
            </a:endParaRPr>
          </a:p>
        </p:txBody>
      </p:sp>
      <p:grpSp>
        <p:nvGrpSpPr>
          <p:cNvPr id="5" name="Group 4"/>
          <p:cNvGrpSpPr/>
          <p:nvPr/>
        </p:nvGrpSpPr>
        <p:grpSpPr>
          <a:xfrm>
            <a:off x="2871292" y="1046027"/>
            <a:ext cx="2853671" cy="381090"/>
            <a:chOff x="2309050" y="4597019"/>
            <a:chExt cx="2853671" cy="381090"/>
          </a:xfrm>
        </p:grpSpPr>
        <p:sp>
          <p:nvSpPr>
            <p:cNvPr id="6" name="TextBox 5"/>
            <p:cNvSpPr txBox="1"/>
            <p:nvPr/>
          </p:nvSpPr>
          <p:spPr>
            <a:xfrm>
              <a:off x="2309050" y="4597019"/>
              <a:ext cx="259892" cy="369332"/>
            </a:xfrm>
            <a:prstGeom prst="rect">
              <a:avLst/>
            </a:prstGeom>
            <a:solidFill>
              <a:srgbClr val="008000"/>
            </a:solidFill>
            <a:ln>
              <a:solidFill>
                <a:schemeClr val="tx1"/>
              </a:solidFill>
            </a:ln>
          </p:spPr>
          <p:txBody>
            <a:bodyPr wrap="square" rtlCol="0">
              <a:spAutoFit/>
            </a:bodyPr>
            <a:lstStyle/>
            <a:p>
              <a:r>
                <a:rPr lang="en-US" dirty="0" smtClean="0"/>
                <a:t>1</a:t>
              </a:r>
              <a:endParaRPr lang="en-US" dirty="0"/>
            </a:p>
          </p:txBody>
        </p:sp>
        <p:sp>
          <p:nvSpPr>
            <p:cNvPr id="7" name="TextBox 6"/>
            <p:cNvSpPr txBox="1"/>
            <p:nvPr/>
          </p:nvSpPr>
          <p:spPr>
            <a:xfrm>
              <a:off x="2741347" y="4597019"/>
              <a:ext cx="259892" cy="369332"/>
            </a:xfrm>
            <a:prstGeom prst="rect">
              <a:avLst/>
            </a:prstGeom>
            <a:solidFill>
              <a:srgbClr val="008000"/>
            </a:solidFill>
            <a:ln>
              <a:solidFill>
                <a:schemeClr val="tx1"/>
              </a:solidFill>
            </a:ln>
          </p:spPr>
          <p:txBody>
            <a:bodyPr wrap="square" rtlCol="0">
              <a:spAutoFit/>
            </a:bodyPr>
            <a:lstStyle/>
            <a:p>
              <a:r>
                <a:rPr lang="en-US" dirty="0" smtClean="0"/>
                <a:t>2</a:t>
              </a:r>
              <a:endParaRPr lang="en-US" dirty="0"/>
            </a:p>
          </p:txBody>
        </p:sp>
        <p:sp>
          <p:nvSpPr>
            <p:cNvPr id="8" name="TextBox 7"/>
            <p:cNvSpPr txBox="1"/>
            <p:nvPr/>
          </p:nvSpPr>
          <p:spPr>
            <a:xfrm>
              <a:off x="3173643" y="4597019"/>
              <a:ext cx="259892" cy="369332"/>
            </a:xfrm>
            <a:prstGeom prst="rect">
              <a:avLst/>
            </a:prstGeom>
            <a:solidFill>
              <a:srgbClr val="FFFF00"/>
            </a:solidFill>
            <a:ln>
              <a:solidFill>
                <a:schemeClr val="tx1"/>
              </a:solidFill>
            </a:ln>
          </p:spPr>
          <p:txBody>
            <a:bodyPr wrap="square" rtlCol="0">
              <a:spAutoFit/>
            </a:bodyPr>
            <a:lstStyle/>
            <a:p>
              <a:r>
                <a:rPr lang="en-US" dirty="0" smtClean="0"/>
                <a:t>3</a:t>
              </a:r>
              <a:endParaRPr lang="en-US" dirty="0"/>
            </a:p>
          </p:txBody>
        </p:sp>
        <p:sp>
          <p:nvSpPr>
            <p:cNvPr id="9" name="TextBox 8"/>
            <p:cNvSpPr txBox="1"/>
            <p:nvPr/>
          </p:nvSpPr>
          <p:spPr>
            <a:xfrm>
              <a:off x="3605940" y="4597019"/>
              <a:ext cx="259892" cy="369332"/>
            </a:xfrm>
            <a:prstGeom prst="rect">
              <a:avLst/>
            </a:prstGeom>
            <a:solidFill>
              <a:srgbClr val="FFFF00"/>
            </a:solidFill>
            <a:ln>
              <a:solidFill>
                <a:schemeClr val="tx1"/>
              </a:solidFill>
            </a:ln>
          </p:spPr>
          <p:txBody>
            <a:bodyPr wrap="square" rtlCol="0">
              <a:spAutoFit/>
            </a:bodyPr>
            <a:lstStyle/>
            <a:p>
              <a:r>
                <a:rPr lang="en-US" dirty="0"/>
                <a:t>4</a:t>
              </a:r>
            </a:p>
          </p:txBody>
        </p:sp>
        <p:sp>
          <p:nvSpPr>
            <p:cNvPr id="10" name="TextBox 9"/>
            <p:cNvSpPr txBox="1"/>
            <p:nvPr/>
          </p:nvSpPr>
          <p:spPr>
            <a:xfrm>
              <a:off x="4038236" y="4597019"/>
              <a:ext cx="259892" cy="369332"/>
            </a:xfrm>
            <a:prstGeom prst="rect">
              <a:avLst/>
            </a:prstGeom>
            <a:solidFill>
              <a:schemeClr val="bg1"/>
            </a:solidFill>
            <a:ln>
              <a:solidFill>
                <a:schemeClr val="tx1"/>
              </a:solidFill>
            </a:ln>
          </p:spPr>
          <p:txBody>
            <a:bodyPr wrap="square" rtlCol="0">
              <a:spAutoFit/>
            </a:bodyPr>
            <a:lstStyle/>
            <a:p>
              <a:r>
                <a:rPr lang="en-US" dirty="0"/>
                <a:t>5</a:t>
              </a:r>
            </a:p>
          </p:txBody>
        </p:sp>
        <p:sp>
          <p:nvSpPr>
            <p:cNvPr id="11" name="TextBox 10"/>
            <p:cNvSpPr txBox="1"/>
            <p:nvPr/>
          </p:nvSpPr>
          <p:spPr>
            <a:xfrm>
              <a:off x="4470533" y="4608777"/>
              <a:ext cx="259892" cy="369332"/>
            </a:xfrm>
            <a:prstGeom prst="rect">
              <a:avLst/>
            </a:prstGeom>
            <a:solidFill>
              <a:srgbClr val="FFFF00"/>
            </a:solidFill>
            <a:ln>
              <a:solidFill>
                <a:schemeClr val="tx1"/>
              </a:solidFill>
            </a:ln>
          </p:spPr>
          <p:txBody>
            <a:bodyPr wrap="square" rtlCol="0">
              <a:spAutoFit/>
            </a:bodyPr>
            <a:lstStyle/>
            <a:p>
              <a:r>
                <a:rPr lang="en-US" dirty="0"/>
                <a:t>6</a:t>
              </a:r>
            </a:p>
          </p:txBody>
        </p:sp>
        <p:sp>
          <p:nvSpPr>
            <p:cNvPr id="12" name="TextBox 11"/>
            <p:cNvSpPr txBox="1"/>
            <p:nvPr/>
          </p:nvSpPr>
          <p:spPr>
            <a:xfrm>
              <a:off x="4902829" y="4608777"/>
              <a:ext cx="259892" cy="369332"/>
            </a:xfrm>
            <a:prstGeom prst="rect">
              <a:avLst/>
            </a:prstGeom>
            <a:solidFill>
              <a:srgbClr val="FFFF00"/>
            </a:solidFill>
            <a:ln>
              <a:solidFill>
                <a:schemeClr val="tx1"/>
              </a:solidFill>
            </a:ln>
          </p:spPr>
          <p:txBody>
            <a:bodyPr wrap="square" rtlCol="0">
              <a:spAutoFit/>
            </a:bodyPr>
            <a:lstStyle/>
            <a:p>
              <a:r>
                <a:rPr lang="en-US" dirty="0"/>
                <a:t>7</a:t>
              </a:r>
            </a:p>
          </p:txBody>
        </p:sp>
      </p:grpSp>
    </p:spTree>
    <p:extLst>
      <p:ext uri="{BB962C8B-B14F-4D97-AF65-F5344CB8AC3E}">
        <p14:creationId xmlns:p14="http://schemas.microsoft.com/office/powerpoint/2010/main" val="1318412600"/>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648" y="274588"/>
            <a:ext cx="8228707" cy="665212"/>
          </a:xfrm>
        </p:spPr>
        <p:txBody>
          <a:bodyPr lIns="64286" tIns="32143" rIns="64286" bIns="32143"/>
          <a:lstStyle/>
          <a:p>
            <a:r>
              <a:rPr lang="en-US" dirty="0">
                <a:solidFill>
                  <a:srgbClr val="FFFFFF"/>
                </a:solidFill>
                <a:cs typeface="Arial" charset="0"/>
              </a:rPr>
              <a:t>Review Charge</a:t>
            </a:r>
          </a:p>
        </p:txBody>
      </p:sp>
      <p:sp>
        <p:nvSpPr>
          <p:cNvPr id="2" name="Slide Number Placeholder 1"/>
          <p:cNvSpPr>
            <a:spLocks noGrp="1"/>
          </p:cNvSpPr>
          <p:nvPr>
            <p:ph type="sldNum" sz="quarter" idx="12"/>
          </p:nvPr>
        </p:nvSpPr>
        <p:spPr/>
        <p:txBody>
          <a:bodyPr/>
          <a:lstStyle/>
          <a:p>
            <a:fld id="{038C62C7-F79B-CD4A-A5DF-5683BBEC4A65}" type="slidenum">
              <a:rPr lang="sv-SE" smtClean="0"/>
              <a:t>42</a:t>
            </a:fld>
            <a:endParaRPr lang="sv-SE" dirty="0"/>
          </a:p>
        </p:txBody>
      </p:sp>
      <p:sp>
        <p:nvSpPr>
          <p:cNvPr id="3" name="TextBox 2"/>
          <p:cNvSpPr txBox="1"/>
          <p:nvPr/>
        </p:nvSpPr>
        <p:spPr>
          <a:xfrm>
            <a:off x="515492" y="1810771"/>
            <a:ext cx="8066593" cy="3139321"/>
          </a:xfrm>
          <a:prstGeom prst="rect">
            <a:avLst/>
          </a:prstGeom>
          <a:noFill/>
        </p:spPr>
        <p:txBody>
          <a:bodyPr wrap="square" rtlCol="0">
            <a:spAutoFit/>
          </a:bodyPr>
          <a:lstStyle/>
          <a:p>
            <a:r>
              <a:rPr lang="en-GB" dirty="0" smtClean="0">
                <a:solidFill>
                  <a:srgbClr val="7F7F7F"/>
                </a:solidFill>
              </a:rPr>
              <a:t>10. Is the management team organized and adequately staffed to successfully execute the project?</a:t>
            </a:r>
          </a:p>
          <a:p>
            <a:endParaRPr lang="en-GB" dirty="0" smtClean="0">
              <a:solidFill>
                <a:srgbClr val="7F7F7F"/>
              </a:solidFill>
            </a:endParaRPr>
          </a:p>
          <a:p>
            <a:r>
              <a:rPr lang="en-GB" i="1" dirty="0" smtClean="0">
                <a:solidFill>
                  <a:srgbClr val="7F7F7F"/>
                </a:solidFill>
              </a:rPr>
              <a:t>An overall technical coordinator </a:t>
            </a:r>
            <a:r>
              <a:rPr lang="en-GB" i="1" dirty="0">
                <a:solidFill>
                  <a:srgbClr val="7F7F7F"/>
                </a:solidFill>
              </a:rPr>
              <a:t>responsible for </a:t>
            </a:r>
            <a:r>
              <a:rPr lang="en-GB" i="1" dirty="0" smtClean="0">
                <a:solidFill>
                  <a:srgbClr val="7F7F7F"/>
                </a:solidFill>
              </a:rPr>
              <a:t>construction and </a:t>
            </a:r>
            <a:r>
              <a:rPr lang="en-GB" i="1" dirty="0">
                <a:solidFill>
                  <a:srgbClr val="7F7F7F"/>
                </a:solidFill>
              </a:rPr>
              <a:t>integration work </a:t>
            </a:r>
            <a:r>
              <a:rPr lang="en-GB" i="1" dirty="0" smtClean="0">
                <a:solidFill>
                  <a:srgbClr val="7F7F7F"/>
                </a:solidFill>
              </a:rPr>
              <a:t>is needed to provide integration of </a:t>
            </a:r>
            <a:r>
              <a:rPr lang="en-GB" i="1" dirty="0">
                <a:solidFill>
                  <a:srgbClr val="7F7F7F"/>
                </a:solidFill>
              </a:rPr>
              <a:t>all technical aspects and overview is </a:t>
            </a:r>
            <a:r>
              <a:rPr lang="en-GB" i="1" dirty="0" smtClean="0">
                <a:solidFill>
                  <a:srgbClr val="7F7F7F"/>
                </a:solidFill>
              </a:rPr>
              <a:t>necessary.</a:t>
            </a:r>
          </a:p>
          <a:p>
            <a:endParaRPr lang="en-GB" i="1" dirty="0">
              <a:solidFill>
                <a:srgbClr val="7F7F7F"/>
              </a:solidFill>
            </a:endParaRPr>
          </a:p>
          <a:p>
            <a:r>
              <a:rPr lang="en-GB" i="1" dirty="0" smtClean="0">
                <a:solidFill>
                  <a:srgbClr val="7F7F7F"/>
                </a:solidFill>
              </a:rPr>
              <a:t>Some key management positions are vacant and must be filled quickly, and others should be realigned (e.g., MRP WP Manager, CF Planner, ES&amp;H).</a:t>
            </a:r>
          </a:p>
          <a:p>
            <a:endParaRPr lang="en-GB" i="1" dirty="0">
              <a:solidFill>
                <a:srgbClr val="7F7F7F"/>
              </a:solidFill>
            </a:endParaRPr>
          </a:p>
          <a:p>
            <a:endParaRPr lang="en-GB" i="1" dirty="0">
              <a:solidFill>
                <a:srgbClr val="7F7F7F"/>
              </a:solidFill>
            </a:endParaRPr>
          </a:p>
          <a:p>
            <a:endParaRPr lang="en-GB" i="1" dirty="0">
              <a:solidFill>
                <a:srgbClr val="7F7F7F"/>
              </a:solidFill>
            </a:endParaRPr>
          </a:p>
        </p:txBody>
      </p:sp>
      <p:grpSp>
        <p:nvGrpSpPr>
          <p:cNvPr id="5" name="Group 4"/>
          <p:cNvGrpSpPr/>
          <p:nvPr/>
        </p:nvGrpSpPr>
        <p:grpSpPr>
          <a:xfrm>
            <a:off x="2871292" y="1046027"/>
            <a:ext cx="2853671" cy="381090"/>
            <a:chOff x="2309050" y="4597019"/>
            <a:chExt cx="2853671" cy="381090"/>
          </a:xfrm>
        </p:grpSpPr>
        <p:sp>
          <p:nvSpPr>
            <p:cNvPr id="6" name="TextBox 5"/>
            <p:cNvSpPr txBox="1"/>
            <p:nvPr/>
          </p:nvSpPr>
          <p:spPr>
            <a:xfrm>
              <a:off x="2309050" y="4597019"/>
              <a:ext cx="259892" cy="369332"/>
            </a:xfrm>
            <a:prstGeom prst="rect">
              <a:avLst/>
            </a:prstGeom>
            <a:solidFill>
              <a:srgbClr val="008000"/>
            </a:solidFill>
            <a:ln>
              <a:solidFill>
                <a:schemeClr val="tx1"/>
              </a:solidFill>
            </a:ln>
          </p:spPr>
          <p:txBody>
            <a:bodyPr wrap="square" rtlCol="0">
              <a:spAutoFit/>
            </a:bodyPr>
            <a:lstStyle/>
            <a:p>
              <a:r>
                <a:rPr lang="en-US" dirty="0" smtClean="0"/>
                <a:t>1</a:t>
              </a:r>
              <a:endParaRPr lang="en-US" dirty="0"/>
            </a:p>
          </p:txBody>
        </p:sp>
        <p:sp>
          <p:nvSpPr>
            <p:cNvPr id="7" name="TextBox 6"/>
            <p:cNvSpPr txBox="1"/>
            <p:nvPr/>
          </p:nvSpPr>
          <p:spPr>
            <a:xfrm>
              <a:off x="2741347" y="4597019"/>
              <a:ext cx="259892" cy="369332"/>
            </a:xfrm>
            <a:prstGeom prst="rect">
              <a:avLst/>
            </a:prstGeom>
            <a:solidFill>
              <a:srgbClr val="FFFF00"/>
            </a:solidFill>
            <a:ln>
              <a:solidFill>
                <a:schemeClr val="tx1"/>
              </a:solidFill>
            </a:ln>
          </p:spPr>
          <p:txBody>
            <a:bodyPr wrap="square" rtlCol="0">
              <a:spAutoFit/>
            </a:bodyPr>
            <a:lstStyle/>
            <a:p>
              <a:r>
                <a:rPr lang="en-US" dirty="0" smtClean="0"/>
                <a:t>2</a:t>
              </a:r>
              <a:endParaRPr lang="en-US" dirty="0"/>
            </a:p>
          </p:txBody>
        </p:sp>
        <p:sp>
          <p:nvSpPr>
            <p:cNvPr id="8" name="TextBox 7"/>
            <p:cNvSpPr txBox="1"/>
            <p:nvPr/>
          </p:nvSpPr>
          <p:spPr>
            <a:xfrm>
              <a:off x="3173643" y="4597019"/>
              <a:ext cx="259892" cy="369332"/>
            </a:xfrm>
            <a:prstGeom prst="rect">
              <a:avLst/>
            </a:prstGeom>
            <a:solidFill>
              <a:srgbClr val="008000"/>
            </a:solidFill>
            <a:ln>
              <a:solidFill>
                <a:schemeClr val="tx1"/>
              </a:solidFill>
            </a:ln>
          </p:spPr>
          <p:txBody>
            <a:bodyPr wrap="square" rtlCol="0">
              <a:spAutoFit/>
            </a:bodyPr>
            <a:lstStyle/>
            <a:p>
              <a:r>
                <a:rPr lang="en-US" dirty="0" smtClean="0"/>
                <a:t>3</a:t>
              </a:r>
              <a:endParaRPr lang="en-US" dirty="0"/>
            </a:p>
          </p:txBody>
        </p:sp>
        <p:sp>
          <p:nvSpPr>
            <p:cNvPr id="9" name="TextBox 8"/>
            <p:cNvSpPr txBox="1"/>
            <p:nvPr/>
          </p:nvSpPr>
          <p:spPr>
            <a:xfrm>
              <a:off x="3605940" y="4597019"/>
              <a:ext cx="259892" cy="369332"/>
            </a:xfrm>
            <a:prstGeom prst="rect">
              <a:avLst/>
            </a:prstGeom>
            <a:solidFill>
              <a:srgbClr val="008000"/>
            </a:solidFill>
            <a:ln>
              <a:solidFill>
                <a:schemeClr val="tx1"/>
              </a:solidFill>
            </a:ln>
          </p:spPr>
          <p:txBody>
            <a:bodyPr wrap="square" rtlCol="0">
              <a:spAutoFit/>
            </a:bodyPr>
            <a:lstStyle/>
            <a:p>
              <a:r>
                <a:rPr lang="en-US" dirty="0"/>
                <a:t>4</a:t>
              </a:r>
            </a:p>
          </p:txBody>
        </p:sp>
        <p:sp>
          <p:nvSpPr>
            <p:cNvPr id="10" name="TextBox 9"/>
            <p:cNvSpPr txBox="1"/>
            <p:nvPr/>
          </p:nvSpPr>
          <p:spPr>
            <a:xfrm>
              <a:off x="4038236" y="4597019"/>
              <a:ext cx="259892" cy="369332"/>
            </a:xfrm>
            <a:prstGeom prst="rect">
              <a:avLst/>
            </a:prstGeom>
            <a:solidFill>
              <a:srgbClr val="008000"/>
            </a:solidFill>
            <a:ln>
              <a:solidFill>
                <a:schemeClr val="tx1"/>
              </a:solidFill>
            </a:ln>
          </p:spPr>
          <p:txBody>
            <a:bodyPr wrap="square" rtlCol="0">
              <a:spAutoFit/>
            </a:bodyPr>
            <a:lstStyle/>
            <a:p>
              <a:r>
                <a:rPr lang="en-US" dirty="0"/>
                <a:t>5</a:t>
              </a:r>
            </a:p>
          </p:txBody>
        </p:sp>
        <p:sp>
          <p:nvSpPr>
            <p:cNvPr id="11" name="TextBox 10"/>
            <p:cNvSpPr txBox="1"/>
            <p:nvPr/>
          </p:nvSpPr>
          <p:spPr>
            <a:xfrm>
              <a:off x="4470533" y="4608777"/>
              <a:ext cx="259892" cy="369332"/>
            </a:xfrm>
            <a:prstGeom prst="rect">
              <a:avLst/>
            </a:prstGeom>
            <a:solidFill>
              <a:srgbClr val="FFFF00"/>
            </a:solidFill>
            <a:ln>
              <a:solidFill>
                <a:schemeClr val="tx1"/>
              </a:solidFill>
            </a:ln>
          </p:spPr>
          <p:txBody>
            <a:bodyPr wrap="square" rtlCol="0">
              <a:spAutoFit/>
            </a:bodyPr>
            <a:lstStyle/>
            <a:p>
              <a:r>
                <a:rPr lang="en-US" dirty="0"/>
                <a:t>6</a:t>
              </a:r>
            </a:p>
          </p:txBody>
        </p:sp>
        <p:sp>
          <p:nvSpPr>
            <p:cNvPr id="12" name="TextBox 11"/>
            <p:cNvSpPr txBox="1"/>
            <p:nvPr/>
          </p:nvSpPr>
          <p:spPr>
            <a:xfrm>
              <a:off x="4902829" y="4608777"/>
              <a:ext cx="259892" cy="369332"/>
            </a:xfrm>
            <a:prstGeom prst="rect">
              <a:avLst/>
            </a:prstGeom>
            <a:solidFill>
              <a:srgbClr val="FFFF00"/>
            </a:solidFill>
            <a:ln>
              <a:solidFill>
                <a:schemeClr val="tx1"/>
              </a:solidFill>
            </a:ln>
          </p:spPr>
          <p:txBody>
            <a:bodyPr wrap="square" rtlCol="0">
              <a:spAutoFit/>
            </a:bodyPr>
            <a:lstStyle/>
            <a:p>
              <a:r>
                <a:rPr lang="en-US" dirty="0"/>
                <a:t>7</a:t>
              </a:r>
            </a:p>
          </p:txBody>
        </p:sp>
      </p:grpSp>
    </p:spTree>
    <p:extLst>
      <p:ext uri="{BB962C8B-B14F-4D97-AF65-F5344CB8AC3E}">
        <p14:creationId xmlns:p14="http://schemas.microsoft.com/office/powerpoint/2010/main" val="417357937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648" y="274588"/>
            <a:ext cx="8228707" cy="665212"/>
          </a:xfrm>
        </p:spPr>
        <p:txBody>
          <a:bodyPr lIns="64286" tIns="32143" rIns="64286" bIns="32143"/>
          <a:lstStyle/>
          <a:p>
            <a:r>
              <a:rPr lang="en-US" dirty="0">
                <a:solidFill>
                  <a:srgbClr val="FFFFFF"/>
                </a:solidFill>
                <a:cs typeface="Arial" charset="0"/>
              </a:rPr>
              <a:t>Review Charge</a:t>
            </a:r>
          </a:p>
        </p:txBody>
      </p:sp>
      <p:sp>
        <p:nvSpPr>
          <p:cNvPr id="2" name="Slide Number Placeholder 1"/>
          <p:cNvSpPr>
            <a:spLocks noGrp="1"/>
          </p:cNvSpPr>
          <p:nvPr>
            <p:ph type="sldNum" sz="quarter" idx="12"/>
          </p:nvPr>
        </p:nvSpPr>
        <p:spPr/>
        <p:txBody>
          <a:bodyPr/>
          <a:lstStyle/>
          <a:p>
            <a:fld id="{038C62C7-F79B-CD4A-A5DF-5683BBEC4A65}" type="slidenum">
              <a:rPr lang="sv-SE" smtClean="0"/>
              <a:t>43</a:t>
            </a:fld>
            <a:endParaRPr lang="sv-SE" dirty="0"/>
          </a:p>
        </p:txBody>
      </p:sp>
      <p:sp>
        <p:nvSpPr>
          <p:cNvPr id="3" name="TextBox 2"/>
          <p:cNvSpPr txBox="1"/>
          <p:nvPr/>
        </p:nvSpPr>
        <p:spPr>
          <a:xfrm>
            <a:off x="752568" y="1810771"/>
            <a:ext cx="7934232" cy="2585323"/>
          </a:xfrm>
          <a:prstGeom prst="rect">
            <a:avLst/>
          </a:prstGeom>
          <a:noFill/>
        </p:spPr>
        <p:txBody>
          <a:bodyPr wrap="square" rtlCol="0">
            <a:spAutoFit/>
          </a:bodyPr>
          <a:lstStyle/>
          <a:p>
            <a:r>
              <a:rPr lang="en-GB" dirty="0" smtClean="0">
                <a:solidFill>
                  <a:srgbClr val="7F7F7F"/>
                </a:solidFill>
              </a:rPr>
              <a:t>11. Will ESS be ready to establish the project performance baseline∗ in early 2014 and start conventional construction in mid-2014?</a:t>
            </a:r>
          </a:p>
          <a:p>
            <a:endParaRPr lang="en-GB" dirty="0">
              <a:solidFill>
                <a:srgbClr val="7F7F7F"/>
              </a:solidFill>
            </a:endParaRPr>
          </a:p>
          <a:p>
            <a:endParaRPr lang="en-GB" dirty="0" smtClean="0">
              <a:solidFill>
                <a:srgbClr val="7F7F7F"/>
              </a:solidFill>
            </a:endParaRPr>
          </a:p>
          <a:p>
            <a:r>
              <a:rPr lang="en-GB" i="1" dirty="0" smtClean="0">
                <a:solidFill>
                  <a:srgbClr val="7F7F7F"/>
                </a:solidFill>
              </a:rPr>
              <a:t>Yes, if environmental permits and regulatory licence are available, the possible interfaces with the various systems is mastered and the mitigation of possible late changes is taken into account in the CF contract.</a:t>
            </a:r>
          </a:p>
          <a:p>
            <a:endParaRPr lang="en-GB" i="1" dirty="0">
              <a:solidFill>
                <a:srgbClr val="7F7F7F"/>
              </a:solidFill>
            </a:endParaRPr>
          </a:p>
          <a:p>
            <a:r>
              <a:rPr lang="en-GB" i="1" dirty="0" smtClean="0">
                <a:solidFill>
                  <a:srgbClr val="7F7F7F"/>
                </a:solidFill>
              </a:rPr>
              <a:t>In addition, CF funding and overall 85% of commitments to the project secured.</a:t>
            </a:r>
            <a:endParaRPr lang="en-GB" i="1" dirty="0">
              <a:solidFill>
                <a:srgbClr val="7F7F7F"/>
              </a:solidFill>
            </a:endParaRPr>
          </a:p>
        </p:txBody>
      </p:sp>
      <p:grpSp>
        <p:nvGrpSpPr>
          <p:cNvPr id="54" name="Group 53"/>
          <p:cNvGrpSpPr/>
          <p:nvPr/>
        </p:nvGrpSpPr>
        <p:grpSpPr>
          <a:xfrm>
            <a:off x="2871292" y="1046027"/>
            <a:ext cx="2853671" cy="381090"/>
            <a:chOff x="2309050" y="4597019"/>
            <a:chExt cx="2853671" cy="381090"/>
          </a:xfrm>
        </p:grpSpPr>
        <p:sp>
          <p:nvSpPr>
            <p:cNvPr id="32" name="TextBox 31"/>
            <p:cNvSpPr txBox="1"/>
            <p:nvPr/>
          </p:nvSpPr>
          <p:spPr>
            <a:xfrm>
              <a:off x="2309050" y="4597019"/>
              <a:ext cx="259892" cy="369332"/>
            </a:xfrm>
            <a:prstGeom prst="rect">
              <a:avLst/>
            </a:prstGeom>
            <a:solidFill>
              <a:srgbClr val="008000"/>
            </a:solidFill>
            <a:ln>
              <a:solidFill>
                <a:schemeClr val="tx1"/>
              </a:solidFill>
            </a:ln>
          </p:spPr>
          <p:txBody>
            <a:bodyPr wrap="square" rtlCol="0">
              <a:spAutoFit/>
            </a:bodyPr>
            <a:lstStyle/>
            <a:p>
              <a:r>
                <a:rPr lang="en-US" dirty="0" smtClean="0"/>
                <a:t>1</a:t>
              </a:r>
              <a:endParaRPr lang="en-US" dirty="0"/>
            </a:p>
          </p:txBody>
        </p:sp>
        <p:sp>
          <p:nvSpPr>
            <p:cNvPr id="35" name="TextBox 34"/>
            <p:cNvSpPr txBox="1"/>
            <p:nvPr/>
          </p:nvSpPr>
          <p:spPr>
            <a:xfrm>
              <a:off x="2741347" y="4597019"/>
              <a:ext cx="259892" cy="369332"/>
            </a:xfrm>
            <a:prstGeom prst="rect">
              <a:avLst/>
            </a:prstGeom>
            <a:solidFill>
              <a:srgbClr val="008000"/>
            </a:solidFill>
            <a:ln>
              <a:solidFill>
                <a:schemeClr val="tx1"/>
              </a:solidFill>
            </a:ln>
          </p:spPr>
          <p:txBody>
            <a:bodyPr wrap="square" rtlCol="0">
              <a:spAutoFit/>
            </a:bodyPr>
            <a:lstStyle/>
            <a:p>
              <a:r>
                <a:rPr lang="en-US" dirty="0" smtClean="0"/>
                <a:t>2</a:t>
              </a:r>
              <a:endParaRPr lang="en-US" dirty="0"/>
            </a:p>
          </p:txBody>
        </p:sp>
        <p:sp>
          <p:nvSpPr>
            <p:cNvPr id="38" name="TextBox 37"/>
            <p:cNvSpPr txBox="1"/>
            <p:nvPr/>
          </p:nvSpPr>
          <p:spPr>
            <a:xfrm>
              <a:off x="3173643" y="4597019"/>
              <a:ext cx="259892" cy="369332"/>
            </a:xfrm>
            <a:prstGeom prst="rect">
              <a:avLst/>
            </a:prstGeom>
            <a:solidFill>
              <a:srgbClr val="008000"/>
            </a:solidFill>
            <a:ln>
              <a:solidFill>
                <a:schemeClr val="tx1"/>
              </a:solidFill>
            </a:ln>
          </p:spPr>
          <p:txBody>
            <a:bodyPr wrap="square" rtlCol="0">
              <a:spAutoFit/>
            </a:bodyPr>
            <a:lstStyle/>
            <a:p>
              <a:r>
                <a:rPr lang="en-US" dirty="0" smtClean="0"/>
                <a:t>3</a:t>
              </a:r>
              <a:endParaRPr lang="en-US" dirty="0"/>
            </a:p>
          </p:txBody>
        </p:sp>
        <p:sp>
          <p:nvSpPr>
            <p:cNvPr id="41" name="TextBox 40"/>
            <p:cNvSpPr txBox="1"/>
            <p:nvPr/>
          </p:nvSpPr>
          <p:spPr>
            <a:xfrm>
              <a:off x="3605940" y="4597019"/>
              <a:ext cx="259892" cy="369332"/>
            </a:xfrm>
            <a:prstGeom prst="rect">
              <a:avLst/>
            </a:prstGeom>
            <a:solidFill>
              <a:srgbClr val="008000"/>
            </a:solidFill>
            <a:ln>
              <a:solidFill>
                <a:schemeClr val="tx1"/>
              </a:solidFill>
            </a:ln>
          </p:spPr>
          <p:txBody>
            <a:bodyPr wrap="square" rtlCol="0">
              <a:spAutoFit/>
            </a:bodyPr>
            <a:lstStyle/>
            <a:p>
              <a:r>
                <a:rPr lang="en-US" dirty="0"/>
                <a:t>4</a:t>
              </a:r>
            </a:p>
          </p:txBody>
        </p:sp>
        <p:sp>
          <p:nvSpPr>
            <p:cNvPr id="44" name="TextBox 43"/>
            <p:cNvSpPr txBox="1"/>
            <p:nvPr/>
          </p:nvSpPr>
          <p:spPr>
            <a:xfrm>
              <a:off x="4038236" y="4597019"/>
              <a:ext cx="259892" cy="369332"/>
            </a:xfrm>
            <a:prstGeom prst="rect">
              <a:avLst/>
            </a:prstGeom>
            <a:solidFill>
              <a:srgbClr val="008000"/>
            </a:solidFill>
            <a:ln>
              <a:solidFill>
                <a:schemeClr val="tx1"/>
              </a:solidFill>
            </a:ln>
          </p:spPr>
          <p:txBody>
            <a:bodyPr wrap="square" rtlCol="0">
              <a:spAutoFit/>
            </a:bodyPr>
            <a:lstStyle/>
            <a:p>
              <a:r>
                <a:rPr lang="en-US" dirty="0"/>
                <a:t>5</a:t>
              </a:r>
            </a:p>
          </p:txBody>
        </p:sp>
        <p:sp>
          <p:nvSpPr>
            <p:cNvPr id="47" name="TextBox 46"/>
            <p:cNvSpPr txBox="1"/>
            <p:nvPr/>
          </p:nvSpPr>
          <p:spPr>
            <a:xfrm>
              <a:off x="4470533" y="4608777"/>
              <a:ext cx="259892" cy="369332"/>
            </a:xfrm>
            <a:prstGeom prst="rect">
              <a:avLst/>
            </a:prstGeom>
            <a:solidFill>
              <a:srgbClr val="008000"/>
            </a:solidFill>
            <a:ln>
              <a:solidFill>
                <a:schemeClr val="tx1"/>
              </a:solidFill>
            </a:ln>
          </p:spPr>
          <p:txBody>
            <a:bodyPr wrap="square" rtlCol="0">
              <a:spAutoFit/>
            </a:bodyPr>
            <a:lstStyle/>
            <a:p>
              <a:r>
                <a:rPr lang="en-US" dirty="0"/>
                <a:t>6</a:t>
              </a:r>
            </a:p>
          </p:txBody>
        </p:sp>
        <p:sp>
          <p:nvSpPr>
            <p:cNvPr id="50" name="TextBox 49"/>
            <p:cNvSpPr txBox="1"/>
            <p:nvPr/>
          </p:nvSpPr>
          <p:spPr>
            <a:xfrm>
              <a:off x="4902829" y="4608777"/>
              <a:ext cx="259892" cy="369332"/>
            </a:xfrm>
            <a:prstGeom prst="rect">
              <a:avLst/>
            </a:prstGeom>
            <a:solidFill>
              <a:srgbClr val="FFFF00"/>
            </a:solidFill>
            <a:ln>
              <a:solidFill>
                <a:schemeClr val="tx1"/>
              </a:solidFill>
            </a:ln>
          </p:spPr>
          <p:txBody>
            <a:bodyPr wrap="square" rtlCol="0">
              <a:spAutoFit/>
            </a:bodyPr>
            <a:lstStyle/>
            <a:p>
              <a:r>
                <a:rPr lang="en-US" dirty="0"/>
                <a:t>7</a:t>
              </a:r>
            </a:p>
          </p:txBody>
        </p:sp>
      </p:grpSp>
    </p:spTree>
    <p:extLst>
      <p:ext uri="{BB962C8B-B14F-4D97-AF65-F5344CB8AC3E}">
        <p14:creationId xmlns:p14="http://schemas.microsoft.com/office/powerpoint/2010/main" val="257731819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7"/>
          <p:cNvSpPr>
            <a:spLocks noGrp="1"/>
          </p:cNvSpPr>
          <p:nvPr>
            <p:ph type="title"/>
          </p:nvPr>
        </p:nvSpPr>
        <p:spPr/>
        <p:txBody>
          <a:bodyPr/>
          <a:lstStyle/>
          <a:p>
            <a:r>
              <a:rPr lang="sv-SE" dirty="0"/>
              <a:t>ESS organization</a:t>
            </a:r>
          </a:p>
        </p:txBody>
      </p:sp>
      <p:pic>
        <p:nvPicPr>
          <p:cNvPr id="5" name="Picture 1" descr="Visio-ESS Organization Chart DRAFT 10-04-2013 FINAL.pdf"/>
          <p:cNvPicPr>
            <a:picLocks noChangeAspect="1"/>
          </p:cNvPicPr>
          <p:nvPr/>
        </p:nvPicPr>
        <p:blipFill>
          <a:blip r:embed="rId2">
            <a:extLst>
              <a:ext uri="{28A0092B-C50C-407E-A947-70E740481C1C}">
                <a14:useLocalDpi xmlns:a14="http://schemas.microsoft.com/office/drawing/2010/main" val="0"/>
              </a:ext>
            </a:extLst>
          </a:blip>
          <a:srcRect b="20650"/>
          <a:stretch>
            <a:fillRect/>
          </a:stretch>
        </p:blipFill>
        <p:spPr bwMode="auto">
          <a:xfrm>
            <a:off x="-335886" y="1018139"/>
            <a:ext cx="9721678" cy="11921870"/>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7031085"/>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7"/>
          <p:cNvSpPr>
            <a:spLocks noGrp="1"/>
          </p:cNvSpPr>
          <p:nvPr>
            <p:ph type="title"/>
          </p:nvPr>
        </p:nvSpPr>
        <p:spPr/>
        <p:txBody>
          <a:bodyPr/>
          <a:lstStyle/>
          <a:p>
            <a:r>
              <a:rPr lang="sv-SE" dirty="0"/>
              <a:t>ESS organization</a:t>
            </a:r>
          </a:p>
        </p:txBody>
      </p:sp>
      <p:pic>
        <p:nvPicPr>
          <p:cNvPr id="10" name="Picture 1" descr="Visio-ESS Organization Chart DRAFT 10-04-2013 FINAL.pdf">
            <a:hlinkClick r:id="" action="ppaction://hlinkshowjump?jump=nextslide"/>
          </p:cNvPr>
          <p:cNvPicPr>
            <a:picLocks noChangeAspect="1"/>
          </p:cNvPicPr>
          <p:nvPr/>
        </p:nvPicPr>
        <p:blipFill rotWithShape="1">
          <a:blip r:embed="rId2">
            <a:extLst>
              <a:ext uri="{28A0092B-C50C-407E-A947-70E740481C1C}">
                <a14:useLocalDpi xmlns:a14="http://schemas.microsoft.com/office/drawing/2010/main" val="0"/>
              </a:ext>
            </a:extLst>
          </a:blip>
          <a:srcRect l="14553" r="10869" b="82932"/>
          <a:stretch/>
        </p:blipFill>
        <p:spPr bwMode="auto">
          <a:xfrm>
            <a:off x="37637" y="1365284"/>
            <a:ext cx="8918223" cy="386711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4137503"/>
      </p:ext>
    </p:extLst>
  </p:cSld>
  <p:clrMapOvr>
    <a:masterClrMapping/>
  </p:clrMapOvr>
  <p:transition xmlns:p14="http://schemas.microsoft.com/office/powerpoint/2010/main" spd="slow">
    <p:randomBar dir="vert"/>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smtClean="0"/>
              <a:t>2013 </a:t>
            </a:r>
            <a:r>
              <a:rPr lang="sv-SE" dirty="0"/>
              <a:t>status</a:t>
            </a:r>
          </a:p>
        </p:txBody>
      </p:sp>
      <p:sp>
        <p:nvSpPr>
          <p:cNvPr id="9" name="Underrubrik 8"/>
          <p:cNvSpPr>
            <a:spLocks noGrp="1"/>
          </p:cNvSpPr>
          <p:nvPr>
            <p:ph type="subTitle" idx="4294967295"/>
          </p:nvPr>
        </p:nvSpPr>
        <p:spPr>
          <a:xfrm>
            <a:off x="593512" y="1955800"/>
            <a:ext cx="7978988" cy="4381500"/>
          </a:xfrm>
        </p:spPr>
        <p:txBody>
          <a:bodyPr/>
          <a:lstStyle/>
          <a:p>
            <a:pPr marL="342900" indent="-342900">
              <a:lnSpc>
                <a:spcPct val="90000"/>
              </a:lnSpc>
              <a:buFont typeface="Arial"/>
              <a:buChar char="•"/>
            </a:pPr>
            <a:r>
              <a:rPr lang="en-GB" dirty="0" smtClean="0">
                <a:solidFill>
                  <a:schemeClr val="bg1">
                    <a:lumMod val="50000"/>
                  </a:schemeClr>
                </a:solidFill>
              </a:rPr>
              <a:t>Key Steering Committee project </a:t>
            </a:r>
            <a:r>
              <a:rPr lang="en-GB" dirty="0">
                <a:solidFill>
                  <a:schemeClr val="bg1">
                    <a:lumMod val="50000"/>
                  </a:schemeClr>
                </a:solidFill>
              </a:rPr>
              <a:t>a</a:t>
            </a:r>
            <a:r>
              <a:rPr lang="en-GB" dirty="0" smtClean="0">
                <a:solidFill>
                  <a:schemeClr val="bg1">
                    <a:lumMod val="50000"/>
                  </a:schemeClr>
                </a:solidFill>
              </a:rPr>
              <a:t>pprovals</a:t>
            </a:r>
            <a:endParaRPr lang="en-GB" dirty="0">
              <a:solidFill>
                <a:schemeClr val="bg1">
                  <a:lumMod val="50000"/>
                </a:schemeClr>
              </a:solidFill>
            </a:endParaRPr>
          </a:p>
          <a:p>
            <a:pPr marL="800100" lvl="1" indent="-342900" algn="l">
              <a:spcBef>
                <a:spcPts val="0"/>
              </a:spcBef>
              <a:spcAft>
                <a:spcPts val="600"/>
              </a:spcAft>
              <a:buFont typeface="Lucida Grande"/>
              <a:buChar char="-"/>
            </a:pPr>
            <a:r>
              <a:rPr lang="en-GB" sz="1600" dirty="0">
                <a:solidFill>
                  <a:schemeClr val="bg1">
                    <a:lumMod val="50000"/>
                  </a:schemeClr>
                </a:solidFill>
              </a:rPr>
              <a:t>Technical Design </a:t>
            </a:r>
            <a:r>
              <a:rPr lang="en-GB" sz="1600" dirty="0" smtClean="0">
                <a:solidFill>
                  <a:schemeClr val="bg1">
                    <a:lumMod val="50000"/>
                  </a:schemeClr>
                </a:solidFill>
              </a:rPr>
              <a:t>Report, Construction Cost, and Annual </a:t>
            </a:r>
            <a:r>
              <a:rPr lang="en-GB" sz="1600" dirty="0">
                <a:solidFill>
                  <a:schemeClr val="bg1">
                    <a:lumMod val="50000"/>
                  </a:schemeClr>
                </a:solidFill>
              </a:rPr>
              <a:t>Operations Cost </a:t>
            </a:r>
            <a:r>
              <a:rPr lang="en-GB" sz="1600" dirty="0" smtClean="0">
                <a:solidFill>
                  <a:schemeClr val="bg1">
                    <a:lumMod val="50000"/>
                  </a:schemeClr>
                </a:solidFill>
              </a:rPr>
              <a:t>Target</a:t>
            </a:r>
          </a:p>
          <a:p>
            <a:pPr marL="585450" lvl="1" indent="-171450" algn="l">
              <a:lnSpc>
                <a:spcPct val="90000"/>
              </a:lnSpc>
              <a:buFont typeface="Arial"/>
              <a:buChar char="•"/>
            </a:pPr>
            <a:endParaRPr lang="en-GB" sz="400" dirty="0">
              <a:solidFill>
                <a:schemeClr val="bg1">
                  <a:lumMod val="50000"/>
                </a:schemeClr>
              </a:solidFill>
            </a:endParaRPr>
          </a:p>
          <a:p>
            <a:pPr marL="342900" indent="-342900">
              <a:lnSpc>
                <a:spcPct val="90000"/>
              </a:lnSpc>
              <a:spcBef>
                <a:spcPts val="1200"/>
              </a:spcBef>
              <a:spcAft>
                <a:spcPts val="1800"/>
              </a:spcAft>
              <a:buFont typeface="Arial"/>
              <a:buChar char="•"/>
            </a:pPr>
            <a:r>
              <a:rPr lang="en-GB" dirty="0">
                <a:solidFill>
                  <a:schemeClr val="bg1">
                    <a:lumMod val="50000"/>
                  </a:schemeClr>
                </a:solidFill>
              </a:rPr>
              <a:t>ESS </a:t>
            </a:r>
            <a:r>
              <a:rPr lang="en-GB" dirty="0" smtClean="0">
                <a:solidFill>
                  <a:schemeClr val="bg1">
                    <a:lumMod val="50000"/>
                  </a:schemeClr>
                </a:solidFill>
              </a:rPr>
              <a:t>organization </a:t>
            </a:r>
            <a:r>
              <a:rPr lang="en-GB" dirty="0">
                <a:solidFill>
                  <a:schemeClr val="bg1">
                    <a:lumMod val="50000"/>
                  </a:schemeClr>
                </a:solidFill>
              </a:rPr>
              <a:t>c</a:t>
            </a:r>
            <a:r>
              <a:rPr lang="en-GB" dirty="0" smtClean="0">
                <a:solidFill>
                  <a:schemeClr val="bg1">
                    <a:lumMod val="50000"/>
                  </a:schemeClr>
                </a:solidFill>
              </a:rPr>
              <a:t>larified </a:t>
            </a:r>
            <a:r>
              <a:rPr lang="en-GB" dirty="0">
                <a:solidFill>
                  <a:schemeClr val="bg1">
                    <a:lumMod val="50000"/>
                  </a:schemeClr>
                </a:solidFill>
              </a:rPr>
              <a:t>for </a:t>
            </a:r>
            <a:r>
              <a:rPr lang="en-GB" dirty="0" smtClean="0">
                <a:solidFill>
                  <a:schemeClr val="bg1">
                    <a:lumMod val="50000"/>
                  </a:schemeClr>
                </a:solidFill>
              </a:rPr>
              <a:t>project </a:t>
            </a:r>
            <a:r>
              <a:rPr lang="en-GB" dirty="0">
                <a:solidFill>
                  <a:schemeClr val="bg1">
                    <a:lumMod val="50000"/>
                  </a:schemeClr>
                </a:solidFill>
              </a:rPr>
              <a:t>d</a:t>
            </a:r>
            <a:r>
              <a:rPr lang="en-GB" dirty="0" smtClean="0">
                <a:solidFill>
                  <a:schemeClr val="bg1">
                    <a:lumMod val="50000"/>
                  </a:schemeClr>
                </a:solidFill>
              </a:rPr>
              <a:t>elivery</a:t>
            </a:r>
            <a:endParaRPr lang="en-GB" dirty="0">
              <a:solidFill>
                <a:schemeClr val="bg1">
                  <a:lumMod val="50000"/>
                </a:schemeClr>
              </a:solidFill>
            </a:endParaRPr>
          </a:p>
          <a:p>
            <a:pPr marL="342900" indent="-342900">
              <a:lnSpc>
                <a:spcPct val="110000"/>
              </a:lnSpc>
              <a:buFont typeface="Arial"/>
              <a:buChar char="•"/>
            </a:pPr>
            <a:r>
              <a:rPr lang="en-GB" dirty="0">
                <a:solidFill>
                  <a:schemeClr val="bg1">
                    <a:lumMod val="50000"/>
                  </a:schemeClr>
                </a:solidFill>
              </a:rPr>
              <a:t>Strengthened ESS </a:t>
            </a:r>
            <a:r>
              <a:rPr lang="en-GB" dirty="0" smtClean="0">
                <a:solidFill>
                  <a:schemeClr val="bg1">
                    <a:lumMod val="50000"/>
                  </a:schemeClr>
                </a:solidFill>
              </a:rPr>
              <a:t>support </a:t>
            </a:r>
            <a:r>
              <a:rPr lang="en-GB" dirty="0">
                <a:solidFill>
                  <a:schemeClr val="bg1">
                    <a:lumMod val="50000"/>
                  </a:schemeClr>
                </a:solidFill>
              </a:rPr>
              <a:t>for </a:t>
            </a:r>
            <a:r>
              <a:rPr lang="en-GB" dirty="0" smtClean="0">
                <a:solidFill>
                  <a:schemeClr val="bg1">
                    <a:lumMod val="50000"/>
                  </a:schemeClr>
                </a:solidFill>
              </a:rPr>
              <a:t>Member </a:t>
            </a:r>
            <a:r>
              <a:rPr lang="en-GB" dirty="0" err="1" smtClean="0">
                <a:solidFill>
                  <a:schemeClr val="bg1">
                    <a:lumMod val="50000"/>
                  </a:schemeClr>
                </a:solidFill>
              </a:rPr>
              <a:t>LoI</a:t>
            </a:r>
            <a:r>
              <a:rPr lang="en-GB" dirty="0" smtClean="0">
                <a:solidFill>
                  <a:schemeClr val="bg1">
                    <a:lumMod val="50000"/>
                  </a:schemeClr>
                </a:solidFill>
              </a:rPr>
              <a:t> decisions</a:t>
            </a:r>
            <a:endParaRPr lang="en-GB" dirty="0">
              <a:solidFill>
                <a:schemeClr val="bg1">
                  <a:lumMod val="50000"/>
                </a:schemeClr>
              </a:solidFill>
            </a:endParaRPr>
          </a:p>
          <a:p>
            <a:pPr marL="800100" lvl="1" indent="-342900">
              <a:spcBef>
                <a:spcPts val="0"/>
              </a:spcBef>
              <a:spcAft>
                <a:spcPts val="600"/>
              </a:spcAft>
              <a:buFont typeface="Lucida Grande"/>
              <a:buChar char="-"/>
            </a:pPr>
            <a:r>
              <a:rPr lang="en-GB" sz="1600" dirty="0" smtClean="0">
                <a:solidFill>
                  <a:schemeClr val="bg1">
                    <a:lumMod val="50000"/>
                  </a:schemeClr>
                </a:solidFill>
              </a:rPr>
              <a:t>Cost Book, Call </a:t>
            </a:r>
            <a:r>
              <a:rPr lang="en-GB" sz="1600" dirty="0">
                <a:solidFill>
                  <a:schemeClr val="bg1">
                    <a:lumMod val="50000"/>
                  </a:schemeClr>
                </a:solidFill>
              </a:rPr>
              <a:t>for Expressions of </a:t>
            </a:r>
            <a:r>
              <a:rPr lang="en-GB" sz="1600" dirty="0" smtClean="0">
                <a:solidFill>
                  <a:schemeClr val="bg1">
                    <a:lumMod val="50000"/>
                  </a:schemeClr>
                </a:solidFill>
              </a:rPr>
              <a:t>Interest, Partner Days, ILOs</a:t>
            </a:r>
          </a:p>
          <a:p>
            <a:pPr marL="800100" lvl="1" indent="-342900">
              <a:spcBef>
                <a:spcPts val="0"/>
              </a:spcBef>
              <a:spcAft>
                <a:spcPts val="600"/>
              </a:spcAft>
              <a:buFont typeface="Lucida Grande"/>
              <a:buChar char="-"/>
            </a:pPr>
            <a:r>
              <a:rPr lang="en-GB" sz="1600" dirty="0" smtClean="0">
                <a:solidFill>
                  <a:schemeClr val="bg1">
                    <a:lumMod val="50000"/>
                  </a:schemeClr>
                </a:solidFill>
              </a:rPr>
              <a:t>Maturing In-kind plans</a:t>
            </a:r>
            <a:endParaRPr lang="en-GB" sz="1600" dirty="0">
              <a:solidFill>
                <a:schemeClr val="bg1">
                  <a:lumMod val="50000"/>
                </a:schemeClr>
              </a:solidFill>
            </a:endParaRPr>
          </a:p>
          <a:p>
            <a:pPr marL="342900" indent="-342900">
              <a:lnSpc>
                <a:spcPct val="100000"/>
              </a:lnSpc>
              <a:spcBef>
                <a:spcPts val="1200"/>
              </a:spcBef>
              <a:spcAft>
                <a:spcPts val="600"/>
              </a:spcAft>
              <a:buFont typeface="Arial"/>
              <a:buChar char="•"/>
            </a:pPr>
            <a:r>
              <a:rPr lang="en-GB" dirty="0" smtClean="0">
                <a:solidFill>
                  <a:schemeClr val="bg1">
                    <a:lumMod val="50000"/>
                  </a:schemeClr>
                </a:solidFill>
              </a:rPr>
              <a:t>Regular meeting of the advisory committees (AFC, IKRC, SAC, TAC, CFAC)</a:t>
            </a:r>
          </a:p>
          <a:p>
            <a:pPr marL="342900" indent="-342900">
              <a:lnSpc>
                <a:spcPct val="100000"/>
              </a:lnSpc>
              <a:spcBef>
                <a:spcPts val="1200"/>
              </a:spcBef>
              <a:spcAft>
                <a:spcPts val="600"/>
              </a:spcAft>
              <a:buFont typeface="Arial"/>
              <a:buChar char="•"/>
            </a:pPr>
            <a:r>
              <a:rPr lang="en-GB" dirty="0" smtClean="0">
                <a:solidFill>
                  <a:schemeClr val="bg1">
                    <a:lumMod val="50000"/>
                  </a:schemeClr>
                </a:solidFill>
              </a:rPr>
              <a:t>Prepared for the 1</a:t>
            </a:r>
            <a:r>
              <a:rPr lang="en-GB" baseline="30000" dirty="0" smtClean="0">
                <a:solidFill>
                  <a:schemeClr val="bg1">
                    <a:lumMod val="50000"/>
                  </a:schemeClr>
                </a:solidFill>
              </a:rPr>
              <a:t>st</a:t>
            </a:r>
            <a:r>
              <a:rPr lang="en-GB" dirty="0" smtClean="0">
                <a:solidFill>
                  <a:schemeClr val="bg1">
                    <a:lumMod val="50000"/>
                  </a:schemeClr>
                </a:solidFill>
              </a:rPr>
              <a:t> Annual Review!</a:t>
            </a:r>
          </a:p>
          <a:p>
            <a:pPr marL="342900" indent="-342900">
              <a:lnSpc>
                <a:spcPct val="100000"/>
              </a:lnSpc>
              <a:spcBef>
                <a:spcPts val="1200"/>
              </a:spcBef>
              <a:spcAft>
                <a:spcPts val="600"/>
              </a:spcAft>
              <a:buFont typeface="Arial"/>
              <a:buChar char="•"/>
            </a:pPr>
            <a:r>
              <a:rPr lang="en-GB" b="1" dirty="0" smtClean="0">
                <a:solidFill>
                  <a:schemeClr val="bg1">
                    <a:lumMod val="50000"/>
                  </a:schemeClr>
                </a:solidFill>
              </a:rPr>
              <a:t>Focus shift towards project and project execution plans</a:t>
            </a:r>
            <a:endParaRPr lang="en-GB" b="1" dirty="0">
              <a:solidFill>
                <a:schemeClr val="bg1">
                  <a:lumMod val="50000"/>
                </a:schemeClr>
              </a:solidFill>
            </a:endParaRPr>
          </a:p>
        </p:txBody>
      </p:sp>
    </p:spTree>
    <p:extLst>
      <p:ext uri="{BB962C8B-B14F-4D97-AF65-F5344CB8AC3E}">
        <p14:creationId xmlns:p14="http://schemas.microsoft.com/office/powerpoint/2010/main" val="245342571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ran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6629" y="3930794"/>
            <a:ext cx="3881871" cy="2911403"/>
          </a:xfrm>
          <a:prstGeom prst="rect">
            <a:avLst/>
          </a:prstGeom>
        </p:spPr>
      </p:pic>
      <p:sp>
        <p:nvSpPr>
          <p:cNvPr id="8" name="Rubrik 7"/>
          <p:cNvSpPr>
            <a:spLocks noGrp="1"/>
          </p:cNvSpPr>
          <p:nvPr>
            <p:ph type="title"/>
          </p:nvPr>
        </p:nvSpPr>
        <p:spPr>
          <a:xfrm>
            <a:off x="593512" y="-1"/>
            <a:ext cx="6404188" cy="1441451"/>
          </a:xfrm>
        </p:spPr>
        <p:txBody>
          <a:bodyPr/>
          <a:lstStyle/>
          <a:p>
            <a:r>
              <a:rPr lang="sv-SE" dirty="0" err="1"/>
              <a:t>Preparing</a:t>
            </a:r>
            <a:r>
              <a:rPr lang="sv-SE" dirty="0"/>
              <a:t> </a:t>
            </a:r>
            <a:r>
              <a:rPr lang="sv-SE" dirty="0" smtClean="0"/>
              <a:t>the Project </a:t>
            </a:r>
            <a:r>
              <a:rPr lang="sv-SE" dirty="0" err="1" smtClean="0"/>
              <a:t>Performance</a:t>
            </a:r>
            <a:r>
              <a:rPr lang="sv-SE" dirty="0" smtClean="0"/>
              <a:t> </a:t>
            </a:r>
            <a:r>
              <a:rPr lang="sv-SE" dirty="0" err="1" smtClean="0"/>
              <a:t>Baseline</a:t>
            </a:r>
            <a:endParaRPr lang="sv-SE" dirty="0"/>
          </a:p>
        </p:txBody>
      </p:sp>
      <p:sp>
        <p:nvSpPr>
          <p:cNvPr id="2" name="Subtitle 1"/>
          <p:cNvSpPr>
            <a:spLocks noGrp="1"/>
          </p:cNvSpPr>
          <p:nvPr>
            <p:ph type="subTitle" idx="1"/>
          </p:nvPr>
        </p:nvSpPr>
        <p:spPr>
          <a:xfrm>
            <a:off x="572522" y="1778000"/>
            <a:ext cx="8279378" cy="4530895"/>
          </a:xfrm>
        </p:spPr>
        <p:txBody>
          <a:bodyPr/>
          <a:lstStyle/>
          <a:p>
            <a:r>
              <a:rPr lang="en-US" dirty="0" smtClean="0">
                <a:solidFill>
                  <a:schemeClr val="bg1">
                    <a:lumMod val="50000"/>
                  </a:schemeClr>
                </a:solidFill>
              </a:rPr>
              <a:t>Deliver on TDR performance and STC commitments</a:t>
            </a:r>
          </a:p>
          <a:p>
            <a:pPr lvl="1"/>
            <a:r>
              <a:rPr lang="en-US" sz="2000" b="1" dirty="0" smtClean="0">
                <a:solidFill>
                  <a:schemeClr val="bg1">
                    <a:lumMod val="50000"/>
                  </a:schemeClr>
                </a:solidFill>
              </a:rPr>
              <a:t>5 MW accelerator capability</a:t>
            </a:r>
          </a:p>
          <a:p>
            <a:pPr lvl="1"/>
            <a:r>
              <a:rPr lang="en-US" sz="2000" b="1" dirty="0" smtClean="0">
                <a:solidFill>
                  <a:schemeClr val="bg1">
                    <a:lumMod val="50000"/>
                  </a:schemeClr>
                </a:solidFill>
              </a:rPr>
              <a:t>Construction cost of 1,843 B€</a:t>
            </a:r>
          </a:p>
          <a:p>
            <a:pPr lvl="1"/>
            <a:r>
              <a:rPr lang="en-US" sz="2000" b="1" dirty="0" smtClean="0">
                <a:solidFill>
                  <a:schemeClr val="bg1">
                    <a:lumMod val="50000"/>
                  </a:schemeClr>
                </a:solidFill>
              </a:rPr>
              <a:t>Operations cost </a:t>
            </a:r>
            <a:r>
              <a:rPr lang="en-US" sz="2000" b="1" dirty="0">
                <a:solidFill>
                  <a:schemeClr val="bg1">
                    <a:lumMod val="50000"/>
                  </a:schemeClr>
                </a:solidFill>
              </a:rPr>
              <a:t>t</a:t>
            </a:r>
            <a:r>
              <a:rPr lang="en-US" sz="2000" b="1" dirty="0" smtClean="0">
                <a:solidFill>
                  <a:schemeClr val="bg1">
                    <a:lumMod val="50000"/>
                  </a:schemeClr>
                </a:solidFill>
              </a:rPr>
              <a:t>arget of </a:t>
            </a:r>
            <a:r>
              <a:rPr lang="en-US" sz="2000" b="1" dirty="0">
                <a:solidFill>
                  <a:schemeClr val="bg1">
                    <a:lumMod val="50000"/>
                  </a:schemeClr>
                </a:solidFill>
              </a:rPr>
              <a:t>140 M</a:t>
            </a:r>
            <a:r>
              <a:rPr lang="en-US" sz="2000" b="1" dirty="0" smtClean="0">
                <a:solidFill>
                  <a:schemeClr val="bg1">
                    <a:lumMod val="50000"/>
                  </a:schemeClr>
                </a:solidFill>
              </a:rPr>
              <a:t>€</a:t>
            </a:r>
          </a:p>
          <a:p>
            <a:pPr lvl="1"/>
            <a:r>
              <a:rPr lang="en-US" sz="2000" b="1" dirty="0" smtClean="0">
                <a:solidFill>
                  <a:schemeClr val="bg1">
                    <a:lumMod val="50000"/>
                  </a:schemeClr>
                </a:solidFill>
              </a:rPr>
              <a:t>22 “public” </a:t>
            </a:r>
            <a:r>
              <a:rPr lang="en-US" sz="2000" b="1" dirty="0">
                <a:solidFill>
                  <a:schemeClr val="bg1">
                    <a:lumMod val="50000"/>
                  </a:schemeClr>
                </a:solidFill>
              </a:rPr>
              <a:t>i</a:t>
            </a:r>
            <a:r>
              <a:rPr lang="en-US" sz="2000" b="1" dirty="0" smtClean="0">
                <a:solidFill>
                  <a:schemeClr val="bg1">
                    <a:lumMod val="50000"/>
                  </a:schemeClr>
                </a:solidFill>
              </a:rPr>
              <a:t>nstruments</a:t>
            </a:r>
            <a:endParaRPr lang="en-US" sz="2000" b="1" dirty="0">
              <a:solidFill>
                <a:schemeClr val="bg1">
                  <a:lumMod val="50000"/>
                </a:schemeClr>
              </a:solidFill>
            </a:endParaRPr>
          </a:p>
          <a:p>
            <a:r>
              <a:rPr lang="en-US" dirty="0" smtClean="0">
                <a:solidFill>
                  <a:schemeClr val="bg1">
                    <a:lumMod val="50000"/>
                  </a:schemeClr>
                </a:solidFill>
              </a:rPr>
              <a:t>Start w/ </a:t>
            </a:r>
            <a:r>
              <a:rPr lang="en-US" dirty="0">
                <a:solidFill>
                  <a:schemeClr val="bg1">
                    <a:lumMod val="50000"/>
                  </a:schemeClr>
                </a:solidFill>
              </a:rPr>
              <a:t>unconstrained </a:t>
            </a:r>
            <a:r>
              <a:rPr lang="en-US" dirty="0" smtClean="0">
                <a:solidFill>
                  <a:schemeClr val="bg1">
                    <a:lumMod val="50000"/>
                  </a:schemeClr>
                </a:solidFill>
              </a:rPr>
              <a:t>resources (</a:t>
            </a:r>
            <a:r>
              <a:rPr lang="en-US" dirty="0">
                <a:solidFill>
                  <a:schemeClr val="bg1">
                    <a:lumMod val="50000"/>
                  </a:schemeClr>
                </a:solidFill>
              </a:rPr>
              <a:t>technically limited schedule)</a:t>
            </a:r>
          </a:p>
          <a:p>
            <a:r>
              <a:rPr lang="en-US" dirty="0">
                <a:solidFill>
                  <a:schemeClr val="bg1">
                    <a:lumMod val="50000"/>
                  </a:schemeClr>
                </a:solidFill>
              </a:rPr>
              <a:t>Develop </a:t>
            </a:r>
            <a:r>
              <a:rPr lang="en-US" dirty="0" smtClean="0">
                <a:solidFill>
                  <a:schemeClr val="bg1">
                    <a:lumMod val="50000"/>
                  </a:schemeClr>
                </a:solidFill>
              </a:rPr>
              <a:t>credible </a:t>
            </a:r>
            <a:r>
              <a:rPr lang="en-US" dirty="0">
                <a:solidFill>
                  <a:schemeClr val="bg1">
                    <a:lumMod val="50000"/>
                  </a:schemeClr>
                </a:solidFill>
              </a:rPr>
              <a:t>project execution plans</a:t>
            </a:r>
          </a:p>
          <a:p>
            <a:r>
              <a:rPr lang="en-US" dirty="0" smtClean="0">
                <a:solidFill>
                  <a:schemeClr val="bg1">
                    <a:lumMod val="50000"/>
                  </a:schemeClr>
                </a:solidFill>
              </a:rPr>
              <a:t>Secure funding and resources</a:t>
            </a:r>
          </a:p>
          <a:p>
            <a:r>
              <a:rPr lang="en-US" dirty="0">
                <a:solidFill>
                  <a:schemeClr val="bg1">
                    <a:lumMod val="50000"/>
                  </a:schemeClr>
                </a:solidFill>
              </a:rPr>
              <a:t>A</a:t>
            </a:r>
            <a:r>
              <a:rPr lang="en-US" dirty="0" smtClean="0">
                <a:solidFill>
                  <a:schemeClr val="bg1">
                    <a:lumMod val="50000"/>
                  </a:schemeClr>
                </a:solidFill>
              </a:rPr>
              <a:t>lign </a:t>
            </a:r>
            <a:r>
              <a:rPr lang="en-US" dirty="0">
                <a:solidFill>
                  <a:schemeClr val="bg1">
                    <a:lumMod val="50000"/>
                  </a:schemeClr>
                </a:solidFill>
              </a:rPr>
              <a:t>schedules with </a:t>
            </a:r>
            <a:r>
              <a:rPr lang="en-US" dirty="0" smtClean="0">
                <a:solidFill>
                  <a:schemeClr val="bg1">
                    <a:lumMod val="50000"/>
                  </a:schemeClr>
                </a:solidFill>
              </a:rPr>
              <a:t>the </a:t>
            </a:r>
            <a:r>
              <a:rPr lang="en-US" dirty="0">
                <a:solidFill>
                  <a:schemeClr val="bg1">
                    <a:lumMod val="50000"/>
                  </a:schemeClr>
                </a:solidFill>
              </a:rPr>
              <a:t>available resources</a:t>
            </a:r>
          </a:p>
          <a:p>
            <a:r>
              <a:rPr lang="en-US" dirty="0" smtClean="0">
                <a:solidFill>
                  <a:schemeClr val="bg1">
                    <a:lumMod val="50000"/>
                  </a:schemeClr>
                </a:solidFill>
              </a:rPr>
              <a:t>Establish performance measurement baseline</a:t>
            </a:r>
            <a:endParaRPr lang="en-US" dirty="0">
              <a:solidFill>
                <a:schemeClr val="bg1">
                  <a:lumMod val="50000"/>
                </a:schemeClr>
              </a:solidFill>
            </a:endParaRPr>
          </a:p>
        </p:txBody>
      </p:sp>
    </p:spTree>
    <p:extLst>
      <p:ext uri="{BB962C8B-B14F-4D97-AF65-F5344CB8AC3E}">
        <p14:creationId xmlns:p14="http://schemas.microsoft.com/office/powerpoint/2010/main" val="332219419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p:txBody>
          <a:bodyPr/>
          <a:lstStyle/>
          <a:p>
            <a:r>
              <a:rPr lang="sv-SE" dirty="0" smtClean="0"/>
              <a:t>Project </a:t>
            </a:r>
            <a:r>
              <a:rPr lang="sv-SE" dirty="0" err="1" smtClean="0"/>
              <a:t>delivery</a:t>
            </a:r>
            <a:r>
              <a:rPr lang="sv-SE" dirty="0" smtClean="0"/>
              <a:t> </a:t>
            </a:r>
            <a:r>
              <a:rPr lang="sv-SE" dirty="0" err="1" smtClean="0"/>
              <a:t>strategies</a:t>
            </a:r>
            <a:endParaRPr lang="sv-SE" sz="1800" dirty="0"/>
          </a:p>
        </p:txBody>
      </p:sp>
      <p:sp>
        <p:nvSpPr>
          <p:cNvPr id="4" name="Underrubrik 8"/>
          <p:cNvSpPr>
            <a:spLocks noGrp="1"/>
          </p:cNvSpPr>
          <p:nvPr>
            <p:ph type="subTitle" idx="1"/>
          </p:nvPr>
        </p:nvSpPr>
        <p:spPr>
          <a:xfrm>
            <a:off x="343016" y="1663700"/>
            <a:ext cx="8318383" cy="5054600"/>
          </a:xfrm>
        </p:spPr>
        <p:txBody>
          <a:bodyPr/>
          <a:lstStyle/>
          <a:p>
            <a:pPr lvl="0"/>
            <a:r>
              <a:rPr lang="en-GB" dirty="0" smtClean="0">
                <a:solidFill>
                  <a:srgbClr val="7F7F7F"/>
                </a:solidFill>
              </a:rPr>
              <a:t>Schedule Priority – Facility </a:t>
            </a:r>
            <a:r>
              <a:rPr lang="en-GB" dirty="0">
                <a:solidFill>
                  <a:srgbClr val="7F7F7F"/>
                </a:solidFill>
              </a:rPr>
              <a:t>c</a:t>
            </a:r>
            <a:r>
              <a:rPr lang="en-GB" dirty="0" smtClean="0">
                <a:solidFill>
                  <a:srgbClr val="7F7F7F"/>
                </a:solidFill>
              </a:rPr>
              <a:t>onstruction </a:t>
            </a:r>
            <a:r>
              <a:rPr lang="en-GB" dirty="0">
                <a:solidFill>
                  <a:srgbClr val="7F7F7F"/>
                </a:solidFill>
              </a:rPr>
              <a:t>c</a:t>
            </a:r>
            <a:r>
              <a:rPr lang="en-GB" dirty="0" smtClean="0">
                <a:solidFill>
                  <a:srgbClr val="7F7F7F"/>
                </a:solidFill>
              </a:rPr>
              <a:t>omplete </a:t>
            </a:r>
            <a:r>
              <a:rPr lang="en-GB" dirty="0">
                <a:solidFill>
                  <a:srgbClr val="7F7F7F"/>
                </a:solidFill>
              </a:rPr>
              <a:t>at the end of </a:t>
            </a:r>
            <a:r>
              <a:rPr lang="en-GB" dirty="0" smtClean="0">
                <a:solidFill>
                  <a:srgbClr val="7F7F7F"/>
                </a:solidFill>
              </a:rPr>
              <a:t>2022 with 5 MW capability installed;</a:t>
            </a:r>
            <a:endParaRPr lang="en-US" dirty="0">
              <a:solidFill>
                <a:srgbClr val="7F7F7F"/>
              </a:solidFill>
            </a:endParaRPr>
          </a:p>
          <a:p>
            <a:pPr lvl="0"/>
            <a:r>
              <a:rPr lang="en-GB" dirty="0" smtClean="0">
                <a:solidFill>
                  <a:srgbClr val="7F7F7F"/>
                </a:solidFill>
              </a:rPr>
              <a:t>Operations Linked to Construction Progress – Initial </a:t>
            </a:r>
            <a:r>
              <a:rPr lang="en-GB" dirty="0">
                <a:solidFill>
                  <a:srgbClr val="7F7F7F"/>
                </a:solidFill>
              </a:rPr>
              <a:t>o</a:t>
            </a:r>
            <a:r>
              <a:rPr lang="en-GB" dirty="0" smtClean="0">
                <a:solidFill>
                  <a:srgbClr val="7F7F7F"/>
                </a:solidFill>
              </a:rPr>
              <a:t>perations in 2019 (production of 1</a:t>
            </a:r>
            <a:r>
              <a:rPr lang="en-GB" baseline="30000" dirty="0" smtClean="0">
                <a:solidFill>
                  <a:srgbClr val="7F7F7F"/>
                </a:solidFill>
              </a:rPr>
              <a:t>st</a:t>
            </a:r>
            <a:r>
              <a:rPr lang="en-GB" dirty="0" smtClean="0">
                <a:solidFill>
                  <a:srgbClr val="7F7F7F"/>
                </a:solidFill>
              </a:rPr>
              <a:t> neutrons) and </a:t>
            </a:r>
            <a:r>
              <a:rPr lang="en-GB" dirty="0">
                <a:solidFill>
                  <a:srgbClr val="7F7F7F"/>
                </a:solidFill>
              </a:rPr>
              <a:t>f</a:t>
            </a:r>
            <a:r>
              <a:rPr lang="en-GB" dirty="0" smtClean="0">
                <a:solidFill>
                  <a:srgbClr val="7F7F7F"/>
                </a:solidFill>
              </a:rPr>
              <a:t>acility </a:t>
            </a:r>
            <a:r>
              <a:rPr lang="en-GB" dirty="0">
                <a:solidFill>
                  <a:srgbClr val="7F7F7F"/>
                </a:solidFill>
              </a:rPr>
              <a:t>o</a:t>
            </a:r>
            <a:r>
              <a:rPr lang="en-GB" dirty="0" smtClean="0">
                <a:solidFill>
                  <a:srgbClr val="7F7F7F"/>
                </a:solidFill>
              </a:rPr>
              <a:t>perations </a:t>
            </a:r>
            <a:r>
              <a:rPr lang="en-GB" dirty="0">
                <a:solidFill>
                  <a:srgbClr val="7F7F7F"/>
                </a:solidFill>
              </a:rPr>
              <a:t>in </a:t>
            </a:r>
            <a:r>
              <a:rPr lang="en-GB" dirty="0" smtClean="0">
                <a:solidFill>
                  <a:srgbClr val="7F7F7F"/>
                </a:solidFill>
              </a:rPr>
              <a:t>2023 (instruments available for the user program);</a:t>
            </a:r>
            <a:endParaRPr lang="en-US" dirty="0">
              <a:solidFill>
                <a:srgbClr val="7F7F7F"/>
              </a:solidFill>
            </a:endParaRPr>
          </a:p>
          <a:p>
            <a:pPr lvl="0"/>
            <a:r>
              <a:rPr lang="en-GB" dirty="0" smtClean="0">
                <a:solidFill>
                  <a:srgbClr val="7F7F7F"/>
                </a:solidFill>
              </a:rPr>
              <a:t>Scope Contingency - Explicit </a:t>
            </a:r>
            <a:r>
              <a:rPr lang="en-GB" dirty="0">
                <a:solidFill>
                  <a:srgbClr val="7F7F7F"/>
                </a:solidFill>
              </a:rPr>
              <a:t>scope contingency integrated into the accelerator plans (scope that can be delayed if necessary);</a:t>
            </a:r>
            <a:endParaRPr lang="en-US" dirty="0">
              <a:solidFill>
                <a:srgbClr val="7F7F7F"/>
              </a:solidFill>
            </a:endParaRPr>
          </a:p>
          <a:p>
            <a:pPr lvl="0"/>
            <a:r>
              <a:rPr lang="en-GB" dirty="0" smtClean="0">
                <a:solidFill>
                  <a:srgbClr val="7F7F7F"/>
                </a:solidFill>
              </a:rPr>
              <a:t>Instrument Program – Technically limited schedule, leverage construction investment, plan for additional investment; </a:t>
            </a:r>
            <a:r>
              <a:rPr lang="en-GB" dirty="0">
                <a:solidFill>
                  <a:srgbClr val="7F7F7F"/>
                </a:solidFill>
              </a:rPr>
              <a:t>and</a:t>
            </a:r>
            <a:endParaRPr lang="en-US" dirty="0">
              <a:solidFill>
                <a:srgbClr val="7F7F7F"/>
              </a:solidFill>
            </a:endParaRPr>
          </a:p>
          <a:p>
            <a:pPr lvl="0"/>
            <a:r>
              <a:rPr lang="en-GB" dirty="0">
                <a:solidFill>
                  <a:srgbClr val="7F7F7F"/>
                </a:solidFill>
              </a:rPr>
              <a:t>Conventional </a:t>
            </a:r>
            <a:r>
              <a:rPr lang="en-GB" dirty="0" smtClean="0">
                <a:solidFill>
                  <a:srgbClr val="7F7F7F"/>
                </a:solidFill>
              </a:rPr>
              <a:t>facilities </a:t>
            </a:r>
            <a:r>
              <a:rPr lang="en-GB" dirty="0">
                <a:solidFill>
                  <a:srgbClr val="7F7F7F"/>
                </a:solidFill>
              </a:rPr>
              <a:t>costs above the </a:t>
            </a:r>
            <a:r>
              <a:rPr lang="en-GB" dirty="0" smtClean="0">
                <a:solidFill>
                  <a:srgbClr val="7F7F7F"/>
                </a:solidFill>
              </a:rPr>
              <a:t>cost </a:t>
            </a:r>
            <a:r>
              <a:rPr lang="en-GB" dirty="0">
                <a:solidFill>
                  <a:srgbClr val="7F7F7F"/>
                </a:solidFill>
              </a:rPr>
              <a:t>r</a:t>
            </a:r>
            <a:r>
              <a:rPr lang="en-GB" dirty="0" smtClean="0">
                <a:solidFill>
                  <a:srgbClr val="7F7F7F"/>
                </a:solidFill>
              </a:rPr>
              <a:t>eport </a:t>
            </a:r>
            <a:r>
              <a:rPr lang="en-GB" dirty="0">
                <a:solidFill>
                  <a:srgbClr val="7F7F7F"/>
                </a:solidFill>
              </a:rPr>
              <a:t>value covered </a:t>
            </a:r>
            <a:r>
              <a:rPr lang="en-GB" dirty="0" smtClean="0">
                <a:solidFill>
                  <a:srgbClr val="7F7F7F"/>
                </a:solidFill>
              </a:rPr>
              <a:t>outside the cap by </a:t>
            </a:r>
            <a:r>
              <a:rPr lang="en-GB" dirty="0">
                <a:solidFill>
                  <a:srgbClr val="7F7F7F"/>
                </a:solidFill>
              </a:rPr>
              <a:t>the </a:t>
            </a:r>
            <a:r>
              <a:rPr lang="en-GB" dirty="0" smtClean="0">
                <a:solidFill>
                  <a:srgbClr val="7F7F7F"/>
                </a:solidFill>
              </a:rPr>
              <a:t>host countries or new </a:t>
            </a:r>
            <a:r>
              <a:rPr lang="en-GB" dirty="0">
                <a:solidFill>
                  <a:srgbClr val="7F7F7F"/>
                </a:solidFill>
              </a:rPr>
              <a:t>partners.</a:t>
            </a:r>
            <a:endParaRPr lang="en-US" dirty="0">
              <a:solidFill>
                <a:srgbClr val="7F7F7F"/>
              </a:solidFill>
            </a:endParaRPr>
          </a:p>
          <a:p>
            <a:pPr marL="54000" indent="0">
              <a:lnSpc>
                <a:spcPct val="90000"/>
              </a:lnSpc>
              <a:buNone/>
            </a:pPr>
            <a:endParaRPr lang="en-GB" dirty="0">
              <a:solidFill>
                <a:srgbClr val="7F7F7F"/>
              </a:solidFill>
            </a:endParaRPr>
          </a:p>
        </p:txBody>
      </p:sp>
    </p:spTree>
    <p:extLst>
      <p:ext uri="{BB962C8B-B14F-4D97-AF65-F5344CB8AC3E}">
        <p14:creationId xmlns:p14="http://schemas.microsoft.com/office/powerpoint/2010/main" val="105817688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21610</TotalTime>
  <Words>3559</Words>
  <Application>Microsoft Macintosh PowerPoint</Application>
  <PresentationFormat>On-screen Show (4:3)</PresentationFormat>
  <Paragraphs>434</Paragraphs>
  <Slides>43</Slides>
  <Notes>0</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43</vt:i4>
      </vt:variant>
    </vt:vector>
  </HeadingPairs>
  <TitlesOfParts>
    <vt:vector size="47" baseType="lpstr">
      <vt:lpstr>Office-tema</vt:lpstr>
      <vt:lpstr>Anpassad formgivning</vt:lpstr>
      <vt:lpstr>Document</vt:lpstr>
      <vt:lpstr>Worksheet</vt:lpstr>
      <vt:lpstr>PowerPoint Presentation</vt:lpstr>
      <vt:lpstr>Outline</vt:lpstr>
      <vt:lpstr>Site Plan</vt:lpstr>
      <vt:lpstr>Site Plan</vt:lpstr>
      <vt:lpstr>ESS organization</vt:lpstr>
      <vt:lpstr>ESS organization</vt:lpstr>
      <vt:lpstr>2013 status</vt:lpstr>
      <vt:lpstr>Preparing the Project Performance Baseline</vt:lpstr>
      <vt:lpstr>Project delivery strategies</vt:lpstr>
      <vt:lpstr>Planned ramp up of beam power  and reliability (TDR ref. reminder)</vt:lpstr>
      <vt:lpstr>Example of hot commissioning schedule for an instrument (ref.)</vt:lpstr>
      <vt:lpstr>Transition from construction to operations</vt:lpstr>
      <vt:lpstr>Technical Baseline</vt:lpstr>
      <vt:lpstr>Cost Baseline</vt:lpstr>
      <vt:lpstr>Critical Path</vt:lpstr>
      <vt:lpstr>Cash vs. In-kind</vt:lpstr>
      <vt:lpstr>Host and Member Funding Plans</vt:lpstr>
      <vt:lpstr>Next 6 months</vt:lpstr>
      <vt:lpstr>Conclusions:  1) time for funding commitments       2) construction ready by mid-2014</vt:lpstr>
      <vt:lpstr>1st Annual Project Review</vt:lpstr>
      <vt:lpstr>PowerPoint Presentation</vt:lpstr>
      <vt:lpstr>TOP 10 worries</vt:lpstr>
      <vt:lpstr>TOP 10 worries</vt:lpstr>
      <vt:lpstr>TOP 10 recommendations</vt:lpstr>
      <vt:lpstr>1 – Accelerator Subcommittee Carlo Bocchetta, Mikael Eriksson, Francis Perez, Philippe Lebrun, Maurizio Vretenar </vt:lpstr>
      <vt:lpstr>1 – Accelerator Subcommittee Carlo Bocchetta, Mikael Eriksson, Francis Perez, Philippe Lebrun, Maurizio Vretenar </vt:lpstr>
      <vt:lpstr>1 – Accelerator Subcommittee Carlo Bocchetta, Mikael Eriksson, Francis Perez, Philippe Lebrun, Maurizio Vretenar </vt:lpstr>
      <vt:lpstr>1 – Accelerator Subcommittee Carlo Bocchetta, Mikael Eriksson, Francis Perez, Philippe Lebrun, Maurizio Vretenar </vt:lpstr>
      <vt:lpstr>1 – Accelerator Subcommittee Carlo Bocchetta, Mikael Eriksson, Francis Perez, Philippe Lebrun, Maurizio Vretenar </vt:lpstr>
      <vt:lpstr>1 – Accelerator Subcommittee Carlo Bocchetta, Mikael Eriksson, Francis Perez, Philippe Lebrun, Maurizio Vretenar </vt:lpstr>
      <vt:lpstr>1 – Accelerator Subcommittee Carlo Bocchetta, Mikael Eriksson, Francis Perez, Philippe Lebrun, Maurizio Vretenar </vt:lpstr>
      <vt:lpstr>Review Charge</vt:lpstr>
      <vt:lpstr>Review Charge</vt:lpstr>
      <vt:lpstr>Review Charge</vt:lpstr>
      <vt:lpstr>Review Charge</vt:lpstr>
      <vt:lpstr>Review Charge</vt:lpstr>
      <vt:lpstr>Review Charge</vt:lpstr>
      <vt:lpstr>Review Charge</vt:lpstr>
      <vt:lpstr>Review Charge</vt:lpstr>
      <vt:lpstr>Review Charge</vt:lpstr>
      <vt:lpstr>Review Charge</vt:lpstr>
      <vt:lpstr>Review Charge</vt:lpstr>
      <vt:lpstr>Review Charge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Ola Grahm</dc:creator>
  <cp:lastModifiedBy>ESS User</cp:lastModifiedBy>
  <cp:revision>328</cp:revision>
  <dcterms:created xsi:type="dcterms:W3CDTF">2013-09-21T18:00:17Z</dcterms:created>
  <dcterms:modified xsi:type="dcterms:W3CDTF">2013-11-19T07:20:11Z</dcterms:modified>
</cp:coreProperties>
</file>