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87" r:id="rId3"/>
    <p:sldId id="449" r:id="rId4"/>
    <p:sldId id="467" r:id="rId5"/>
    <p:sldId id="430" r:id="rId6"/>
    <p:sldId id="432" r:id="rId7"/>
    <p:sldId id="433" r:id="rId8"/>
    <p:sldId id="476" r:id="rId9"/>
    <p:sldId id="469" r:id="rId10"/>
    <p:sldId id="477" r:id="rId11"/>
    <p:sldId id="434" r:id="rId12"/>
    <p:sldId id="435" r:id="rId13"/>
    <p:sldId id="474" r:id="rId14"/>
    <p:sldId id="475" r:id="rId15"/>
    <p:sldId id="470" r:id="rId16"/>
    <p:sldId id="471" r:id="rId17"/>
    <p:sldId id="472" r:id="rId18"/>
    <p:sldId id="282" r:id="rId19"/>
    <p:sldId id="420" r:id="rId20"/>
    <p:sldId id="468" r:id="rId21"/>
    <p:sldId id="464" r:id="rId22"/>
  </p:sldIdLst>
  <p:sldSz cx="12192000" cy="6858000"/>
  <p:notesSz cx="12192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pos="528" userDrawn="1">
          <p15:clr>
            <a:srgbClr val="A4A3A4"/>
          </p15:clr>
        </p15:guide>
        <p15:guide id="4" orient="horz" pos="1008" userDrawn="1">
          <p15:clr>
            <a:srgbClr val="A4A3A4"/>
          </p15:clr>
        </p15:guide>
        <p15:guide id="5" pos="288" userDrawn="1">
          <p15:clr>
            <a:srgbClr val="A4A3A4"/>
          </p15:clr>
        </p15:guide>
        <p15:guide id="6" pos="1056" userDrawn="1">
          <p15:clr>
            <a:srgbClr val="A4A3A4"/>
          </p15:clr>
        </p15:guide>
        <p15:guide id="7" pos="39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EAE"/>
    <a:srgbClr val="8064A2"/>
    <a:srgbClr val="A34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526"/>
    <p:restoredTop sz="81187"/>
  </p:normalViewPr>
  <p:slideViewPr>
    <p:cSldViewPr>
      <p:cViewPr varScale="1">
        <p:scale>
          <a:sx n="96" d="100"/>
          <a:sy n="96" d="100"/>
        </p:scale>
        <p:origin x="264" y="168"/>
      </p:cViewPr>
      <p:guideLst>
        <p:guide orient="horz" pos="2880"/>
        <p:guide pos="2160"/>
        <p:guide pos="528"/>
        <p:guide orient="horz" pos="1008"/>
        <p:guide pos="288"/>
        <p:guide pos="1056"/>
        <p:guide pos="393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tobiasrichter/ownCloud/DMSC%20Share/DM/curation/PANOSC/wp3dandm.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i="0" baseline="0" dirty="0"/>
              <a:t>WP3 PMs per Month</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Sheet1!$A$51</c:f>
              <c:strCache>
                <c:ptCount val="1"/>
                <c:pt idx="0">
                  <c:v>tasks as planned</c:v>
                </c:pt>
              </c:strCache>
            </c:strRef>
          </c:tx>
          <c:spPr>
            <a:ln w="28575" cap="rnd">
              <a:solidFill>
                <a:schemeClr val="accent1"/>
              </a:solidFill>
              <a:round/>
            </a:ln>
            <a:effectLst/>
          </c:spPr>
          <c:marker>
            <c:symbol val="none"/>
          </c:marker>
          <c:val>
            <c:numRef>
              <c:f>Sheet1!$B$51:$AW$51</c:f>
              <c:numCache>
                <c:formatCode>General</c:formatCode>
                <c:ptCount val="48"/>
                <c:pt idx="0">
                  <c:v>3.75</c:v>
                </c:pt>
                <c:pt idx="1">
                  <c:v>3.75</c:v>
                </c:pt>
                <c:pt idx="2">
                  <c:v>3.75</c:v>
                </c:pt>
                <c:pt idx="3">
                  <c:v>3.75</c:v>
                </c:pt>
                <c:pt idx="4">
                  <c:v>3.75</c:v>
                </c:pt>
                <c:pt idx="5">
                  <c:v>3.75</c:v>
                </c:pt>
                <c:pt idx="6">
                  <c:v>3.75</c:v>
                </c:pt>
                <c:pt idx="7">
                  <c:v>6.75</c:v>
                </c:pt>
                <c:pt idx="8">
                  <c:v>6.75</c:v>
                </c:pt>
                <c:pt idx="9">
                  <c:v>6.75</c:v>
                </c:pt>
                <c:pt idx="10">
                  <c:v>6.75</c:v>
                </c:pt>
                <c:pt idx="11">
                  <c:v>9.128378378378379</c:v>
                </c:pt>
                <c:pt idx="12">
                  <c:v>9.128378378378379</c:v>
                </c:pt>
                <c:pt idx="13">
                  <c:v>9.128378378378379</c:v>
                </c:pt>
                <c:pt idx="14">
                  <c:v>9.128378378378379</c:v>
                </c:pt>
                <c:pt idx="15">
                  <c:v>9.128378378378379</c:v>
                </c:pt>
                <c:pt idx="16">
                  <c:v>9.128378378378379</c:v>
                </c:pt>
                <c:pt idx="17">
                  <c:v>9.128378378378379</c:v>
                </c:pt>
                <c:pt idx="18">
                  <c:v>9.128378378378379</c:v>
                </c:pt>
                <c:pt idx="19">
                  <c:v>10.568378378378378</c:v>
                </c:pt>
                <c:pt idx="20">
                  <c:v>7.5683783783783785</c:v>
                </c:pt>
                <c:pt idx="21">
                  <c:v>7.5683783783783785</c:v>
                </c:pt>
                <c:pt idx="22">
                  <c:v>7.5683783783783785</c:v>
                </c:pt>
                <c:pt idx="23">
                  <c:v>7.5683783783783785</c:v>
                </c:pt>
                <c:pt idx="24">
                  <c:v>7.5683783783783785</c:v>
                </c:pt>
                <c:pt idx="25">
                  <c:v>7.5683783783783785</c:v>
                </c:pt>
                <c:pt idx="26">
                  <c:v>7.5683783783783785</c:v>
                </c:pt>
                <c:pt idx="27">
                  <c:v>7.5683783783783785</c:v>
                </c:pt>
                <c:pt idx="28">
                  <c:v>5.4612355212355208</c:v>
                </c:pt>
                <c:pt idx="29">
                  <c:v>5.4612355212355208</c:v>
                </c:pt>
                <c:pt idx="30">
                  <c:v>5.4612355212355208</c:v>
                </c:pt>
                <c:pt idx="31">
                  <c:v>5.4612355212355208</c:v>
                </c:pt>
                <c:pt idx="32">
                  <c:v>5.4612355212355208</c:v>
                </c:pt>
                <c:pt idx="33">
                  <c:v>5.4612355212355208</c:v>
                </c:pt>
                <c:pt idx="34">
                  <c:v>5.4612355212355208</c:v>
                </c:pt>
                <c:pt idx="35">
                  <c:v>5.4612355212355208</c:v>
                </c:pt>
                <c:pt idx="36">
                  <c:v>5.4612355212355208</c:v>
                </c:pt>
                <c:pt idx="37">
                  <c:v>5.4612355212355208</c:v>
                </c:pt>
                <c:pt idx="38">
                  <c:v>5.4612355212355208</c:v>
                </c:pt>
                <c:pt idx="39">
                  <c:v>5.4612355212355208</c:v>
                </c:pt>
                <c:pt idx="40">
                  <c:v>5.4612355212355208</c:v>
                </c:pt>
                <c:pt idx="41">
                  <c:v>5.4612355212355208</c:v>
                </c:pt>
                <c:pt idx="42">
                  <c:v>3.8183783783783785</c:v>
                </c:pt>
                <c:pt idx="43">
                  <c:v>3.8183783783783785</c:v>
                </c:pt>
                <c:pt idx="44">
                  <c:v>2.3783783783783785</c:v>
                </c:pt>
                <c:pt idx="45">
                  <c:v>2.3783783783783785</c:v>
                </c:pt>
                <c:pt idx="46">
                  <c:v>2.3783783783783785</c:v>
                </c:pt>
                <c:pt idx="47">
                  <c:v>2.3783783783783785</c:v>
                </c:pt>
              </c:numCache>
            </c:numRef>
          </c:val>
          <c:smooth val="0"/>
          <c:extLst>
            <c:ext xmlns:c16="http://schemas.microsoft.com/office/drawing/2014/chart" uri="{C3380CC4-5D6E-409C-BE32-E72D297353CC}">
              <c16:uniqueId val="{00000000-7DD5-1A48-8341-142C24B32C33}"/>
            </c:ext>
          </c:extLst>
        </c:ser>
        <c:ser>
          <c:idx val="1"/>
          <c:order val="1"/>
          <c:tx>
            <c:strRef>
              <c:f>Sheet1!$A$52</c:f>
              <c:strCache>
                <c:ptCount val="1"/>
                <c:pt idx="0">
                  <c:v>flat profile</c:v>
                </c:pt>
              </c:strCache>
            </c:strRef>
          </c:tx>
          <c:spPr>
            <a:ln w="28575" cap="rnd">
              <a:solidFill>
                <a:schemeClr val="accent2"/>
              </a:solidFill>
              <a:round/>
            </a:ln>
            <a:effectLst/>
          </c:spPr>
          <c:marker>
            <c:symbol val="none"/>
          </c:marker>
          <c:val>
            <c:numRef>
              <c:f>Sheet1!$B$52:$AW$52</c:f>
              <c:numCache>
                <c:formatCode>General</c:formatCode>
                <c:ptCount val="48"/>
                <c:pt idx="0">
                  <c:v>6.0625000000000009</c:v>
                </c:pt>
                <c:pt idx="1">
                  <c:v>6.0625000000000009</c:v>
                </c:pt>
                <c:pt idx="2">
                  <c:v>6.0625000000000009</c:v>
                </c:pt>
                <c:pt idx="3">
                  <c:v>6.0625000000000009</c:v>
                </c:pt>
                <c:pt idx="4">
                  <c:v>6.0625000000000009</c:v>
                </c:pt>
                <c:pt idx="5">
                  <c:v>6.0625000000000009</c:v>
                </c:pt>
                <c:pt idx="6">
                  <c:v>6.0625000000000009</c:v>
                </c:pt>
                <c:pt idx="7">
                  <c:v>6.0625000000000009</c:v>
                </c:pt>
                <c:pt idx="8">
                  <c:v>6.0625000000000009</c:v>
                </c:pt>
                <c:pt idx="9">
                  <c:v>6.0625000000000009</c:v>
                </c:pt>
                <c:pt idx="10">
                  <c:v>6.0625000000000009</c:v>
                </c:pt>
                <c:pt idx="11">
                  <c:v>6.0625000000000009</c:v>
                </c:pt>
                <c:pt idx="12">
                  <c:v>6.0625000000000009</c:v>
                </c:pt>
                <c:pt idx="13">
                  <c:v>6.0625000000000009</c:v>
                </c:pt>
                <c:pt idx="14">
                  <c:v>6.0625000000000009</c:v>
                </c:pt>
                <c:pt idx="15">
                  <c:v>6.0625000000000009</c:v>
                </c:pt>
                <c:pt idx="16">
                  <c:v>6.0625000000000009</c:v>
                </c:pt>
                <c:pt idx="17">
                  <c:v>6.0625000000000009</c:v>
                </c:pt>
                <c:pt idx="18">
                  <c:v>6.0625000000000009</c:v>
                </c:pt>
                <c:pt idx="19">
                  <c:v>6.0625000000000009</c:v>
                </c:pt>
                <c:pt idx="20">
                  <c:v>6.0625000000000009</c:v>
                </c:pt>
                <c:pt idx="21">
                  <c:v>6.0625000000000009</c:v>
                </c:pt>
                <c:pt idx="22">
                  <c:v>6.0625000000000009</c:v>
                </c:pt>
                <c:pt idx="23">
                  <c:v>6.0625000000000009</c:v>
                </c:pt>
                <c:pt idx="24">
                  <c:v>6.0625000000000009</c:v>
                </c:pt>
                <c:pt idx="25">
                  <c:v>6.0625000000000009</c:v>
                </c:pt>
                <c:pt idx="26">
                  <c:v>6.0625000000000009</c:v>
                </c:pt>
                <c:pt idx="27">
                  <c:v>6.0625000000000009</c:v>
                </c:pt>
                <c:pt idx="28">
                  <c:v>6.0625000000000009</c:v>
                </c:pt>
                <c:pt idx="29">
                  <c:v>6.0625000000000009</c:v>
                </c:pt>
                <c:pt idx="30">
                  <c:v>6.0625000000000009</c:v>
                </c:pt>
                <c:pt idx="31">
                  <c:v>6.0625000000000009</c:v>
                </c:pt>
                <c:pt idx="32">
                  <c:v>6.0625000000000009</c:v>
                </c:pt>
                <c:pt idx="33">
                  <c:v>6.0625000000000009</c:v>
                </c:pt>
                <c:pt idx="34">
                  <c:v>6.0625000000000009</c:v>
                </c:pt>
                <c:pt idx="35">
                  <c:v>6.0625000000000009</c:v>
                </c:pt>
                <c:pt idx="36">
                  <c:v>6.0625000000000009</c:v>
                </c:pt>
                <c:pt idx="37">
                  <c:v>6.0625000000000009</c:v>
                </c:pt>
                <c:pt idx="38">
                  <c:v>6.0625000000000009</c:v>
                </c:pt>
                <c:pt idx="39">
                  <c:v>6.0625000000000009</c:v>
                </c:pt>
                <c:pt idx="40">
                  <c:v>6.0625000000000009</c:v>
                </c:pt>
                <c:pt idx="41">
                  <c:v>6.0625000000000009</c:v>
                </c:pt>
                <c:pt idx="42">
                  <c:v>6.0625000000000009</c:v>
                </c:pt>
                <c:pt idx="43">
                  <c:v>6.0625000000000009</c:v>
                </c:pt>
                <c:pt idx="44">
                  <c:v>6.0625000000000009</c:v>
                </c:pt>
                <c:pt idx="45">
                  <c:v>6.0625000000000009</c:v>
                </c:pt>
                <c:pt idx="46">
                  <c:v>6.0625000000000009</c:v>
                </c:pt>
                <c:pt idx="47">
                  <c:v>6.0625000000000009</c:v>
                </c:pt>
              </c:numCache>
            </c:numRef>
          </c:val>
          <c:smooth val="0"/>
          <c:extLst>
            <c:ext xmlns:c16="http://schemas.microsoft.com/office/drawing/2014/chart" uri="{C3380CC4-5D6E-409C-BE32-E72D297353CC}">
              <c16:uniqueId val="{00000001-7DD5-1A48-8341-142C24B32C33}"/>
            </c:ext>
          </c:extLst>
        </c:ser>
        <c:dLbls>
          <c:showLegendKey val="0"/>
          <c:showVal val="0"/>
          <c:showCatName val="0"/>
          <c:showSerName val="0"/>
          <c:showPercent val="0"/>
          <c:showBubbleSize val="0"/>
        </c:dLbls>
        <c:smooth val="0"/>
        <c:axId val="1966700528"/>
        <c:axId val="1968180336"/>
      </c:lineChart>
      <c:catAx>
        <c:axId val="196670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68180336"/>
        <c:crosses val="autoZero"/>
        <c:auto val="1"/>
        <c:lblAlgn val="ctr"/>
        <c:lblOffset val="100"/>
        <c:noMultiLvlLbl val="0"/>
      </c:catAx>
      <c:valAx>
        <c:axId val="1968180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66700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6439749-5F7E-5648-9CD6-00744CE904A7}" type="datetimeFigureOut">
              <a:t>2/10/20</a:t>
            </a:fld>
            <a:endParaRPr lang="it-IT"/>
          </a:p>
        </p:txBody>
      </p:sp>
      <p:sp>
        <p:nvSpPr>
          <p:cNvPr id="4" name="Segnaposto immagin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BDA7EEF-0713-214A-8A97-49F34C15B593}" type="slidenum">
              <a:t>‹#›</a:t>
            </a:fld>
            <a:endParaRPr lang="it-IT"/>
          </a:p>
        </p:txBody>
      </p:sp>
    </p:spTree>
    <p:extLst>
      <p:ext uri="{BB962C8B-B14F-4D97-AF65-F5344CB8AC3E}">
        <p14:creationId xmlns:p14="http://schemas.microsoft.com/office/powerpoint/2010/main" val="2949701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269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066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9314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975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870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a:t>
            </a:r>
          </a:p>
          <a:p>
            <a:r>
              <a:rPr lang="en-GB" dirty="0"/>
              <a:t>Catalogues</a:t>
            </a:r>
          </a:p>
          <a:p>
            <a:r>
              <a:rPr lang="en-GB" dirty="0"/>
              <a:t>Datasets</a:t>
            </a:r>
          </a:p>
          <a:p>
            <a:r>
              <a:rPr lang="en-GB" dirty="0"/>
              <a:t>policies</a:t>
            </a:r>
          </a:p>
        </p:txBody>
      </p:sp>
      <p:sp>
        <p:nvSpPr>
          <p:cNvPr id="4" name="Slide Number Placeholder 3"/>
          <p:cNvSpPr>
            <a:spLocks noGrp="1"/>
          </p:cNvSpPr>
          <p:nvPr>
            <p:ph type="sldNum" sz="quarter" idx="5"/>
          </p:nvPr>
        </p:nvSpPr>
        <p:spPr/>
        <p:txBody>
          <a:bodyPr/>
          <a:lstStyle/>
          <a:p>
            <a:fld id="{CBDA7EEF-0713-214A-8A97-49F34C15B593}" type="slidenum">
              <a:rPr lang="en-GB" smtClean="0"/>
              <a:t>18</a:t>
            </a:fld>
            <a:endParaRPr lang="en-GB"/>
          </a:p>
        </p:txBody>
      </p:sp>
    </p:spTree>
    <p:extLst>
      <p:ext uri="{BB962C8B-B14F-4D97-AF65-F5344CB8AC3E}">
        <p14:creationId xmlns:p14="http://schemas.microsoft.com/office/powerpoint/2010/main" val="646407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638896" y="2890391"/>
            <a:ext cx="6971704" cy="538609"/>
          </a:xfrm>
          <a:prstGeom prst="rect">
            <a:avLst/>
          </a:prstGeom>
        </p:spPr>
        <p:txBody>
          <a:bodyPr wrap="square" lIns="0" tIns="0" rIns="0" bIns="0">
            <a:spAutoFit/>
          </a:bodyPr>
          <a:lstStyle>
            <a:lvl1pPr>
              <a:defRPr sz="3500" b="1">
                <a:latin typeface="Muli" pitchFamily="2" charset="77"/>
              </a:defRPr>
            </a:lvl1pPr>
          </a:lstStyle>
          <a:p>
            <a:endParaRPr/>
          </a:p>
        </p:txBody>
      </p:sp>
      <p:sp>
        <p:nvSpPr>
          <p:cNvPr id="3" name="Holder 3"/>
          <p:cNvSpPr>
            <a:spLocks noGrp="1"/>
          </p:cNvSpPr>
          <p:nvPr>
            <p:ph type="subTitle" idx="4"/>
          </p:nvPr>
        </p:nvSpPr>
        <p:spPr>
          <a:xfrm>
            <a:off x="1638897" y="4278868"/>
            <a:ext cx="6971704" cy="369332"/>
          </a:xfrm>
          <a:prstGeom prst="rect">
            <a:avLst/>
          </a:prstGeom>
        </p:spPr>
        <p:txBody>
          <a:bodyPr wrap="square" lIns="0" tIns="0" rIns="0" bIns="0">
            <a:spAutoFit/>
          </a:bodyPr>
          <a:lstStyle>
            <a:lvl1pPr>
              <a:defRPr b="1">
                <a:latin typeface="Muli" pitchFamily="2" charset="77"/>
              </a:defRPr>
            </a:lvl1pPr>
          </a:lstStyle>
          <a:p>
            <a:endParaRPr/>
          </a:p>
        </p:txBody>
      </p:sp>
      <p:sp>
        <p:nvSpPr>
          <p:cNvPr id="15" name="Segnaposto data 3">
            <a:extLst>
              <a:ext uri="{FF2B5EF4-FFF2-40B4-BE49-F238E27FC236}">
                <a16:creationId xmlns:a16="http://schemas.microsoft.com/office/drawing/2014/main" id="{B0B3840B-4F8F-5D4A-BE4D-515BFFFA0B34}"/>
              </a:ext>
            </a:extLst>
          </p:cNvPr>
          <p:cNvSpPr>
            <a:spLocks noGrp="1"/>
          </p:cNvSpPr>
          <p:nvPr>
            <p:ph type="dt" sz="half" idx="2"/>
          </p:nvPr>
        </p:nvSpPr>
        <p:spPr>
          <a:xfrm>
            <a:off x="1644122" y="6416675"/>
            <a:ext cx="2743200" cy="365125"/>
          </a:xfrm>
          <a:prstGeom prst="rect">
            <a:avLst/>
          </a:prstGeom>
        </p:spPr>
        <p:txBody>
          <a:bodyPr/>
          <a:lstStyle>
            <a:lvl1pPr>
              <a:defRPr sz="1000">
                <a:latin typeface="Muli" pitchFamily="2" charset="77"/>
              </a:defRPr>
            </a:lvl1pPr>
          </a:lstStyle>
          <a:p>
            <a:fld id="{D1CB468B-6234-D04B-A2D7-7545AE22986B}" type="datetime1">
              <a:t>2/10/20</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62776" y="527964"/>
            <a:ext cx="7310043" cy="446276"/>
          </a:xfrm>
        </p:spPr>
        <p:txBody>
          <a:bodyPr lIns="0" tIns="0" rIns="0" bIns="0"/>
          <a:lstStyle>
            <a:lvl1pPr>
              <a:defRPr sz="2900" b="1" i="0">
                <a:solidFill>
                  <a:srgbClr val="4C4D4F"/>
                </a:solidFill>
                <a:latin typeface="Muli" pitchFamily="2" charset="77"/>
                <a:cs typeface="Arial"/>
              </a:defRPr>
            </a:lvl1pPr>
          </a:lstStyle>
          <a:p>
            <a:endParaRPr/>
          </a:p>
        </p:txBody>
      </p:sp>
      <p:sp>
        <p:nvSpPr>
          <p:cNvPr id="3" name="Holder 3"/>
          <p:cNvSpPr>
            <a:spLocks noGrp="1"/>
          </p:cNvSpPr>
          <p:nvPr>
            <p:ph type="body" idx="1"/>
          </p:nvPr>
        </p:nvSpPr>
        <p:spPr>
          <a:xfrm>
            <a:off x="462776" y="1194561"/>
            <a:ext cx="10130713" cy="369332"/>
          </a:xfrm>
        </p:spPr>
        <p:txBody>
          <a:bodyPr lIns="0" tIns="0" rIns="0" bIns="0"/>
          <a:lstStyle>
            <a:lvl1pPr>
              <a:defRPr sz="2400" b="1" i="0">
                <a:solidFill>
                  <a:srgbClr val="4C4D4F"/>
                </a:solidFill>
                <a:latin typeface="Muli" pitchFamily="2" charset="77"/>
                <a:cs typeface="Arial"/>
              </a:defRPr>
            </a:lvl1pPr>
          </a:lstStyle>
          <a:p>
            <a:endParaRPr/>
          </a:p>
        </p:txBody>
      </p:sp>
      <p:sp>
        <p:nvSpPr>
          <p:cNvPr id="14" name="Segnaposto data 3">
            <a:extLst>
              <a:ext uri="{FF2B5EF4-FFF2-40B4-BE49-F238E27FC236}">
                <a16:creationId xmlns:a16="http://schemas.microsoft.com/office/drawing/2014/main" id="{D30CDEB2-DA54-DE45-AD6C-F8DC9C60A982}"/>
              </a:ext>
            </a:extLst>
          </p:cNvPr>
          <p:cNvSpPr>
            <a:spLocks noGrp="1"/>
          </p:cNvSpPr>
          <p:nvPr>
            <p:ph type="dt" sz="half" idx="2"/>
          </p:nvPr>
        </p:nvSpPr>
        <p:spPr>
          <a:xfrm>
            <a:off x="1644122" y="6416675"/>
            <a:ext cx="2743200" cy="365125"/>
          </a:xfrm>
          <a:prstGeom prst="rect">
            <a:avLst/>
          </a:prstGeom>
        </p:spPr>
        <p:txBody>
          <a:bodyPr/>
          <a:lstStyle>
            <a:lvl1pPr>
              <a:defRPr sz="1000">
                <a:latin typeface="Muli" pitchFamily="2" charset="77"/>
              </a:defRPr>
            </a:lvl1pPr>
          </a:lstStyle>
          <a:p>
            <a:fld id="{95B7B0B5-0B63-3644-99A4-AB904A50937F}" type="datetime1">
              <a:t>2/10/20</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57200" y="527964"/>
            <a:ext cx="7310043" cy="446276"/>
          </a:xfrm>
        </p:spPr>
        <p:txBody>
          <a:bodyPr lIns="0" tIns="0" rIns="0" bIns="0"/>
          <a:lstStyle>
            <a:lvl1pPr>
              <a:defRPr sz="2900" b="1" i="0">
                <a:solidFill>
                  <a:srgbClr val="4C4D4F"/>
                </a:solidFill>
                <a:latin typeface="Muli" pitchFamily="2" charset="77"/>
                <a:cs typeface="Arial"/>
              </a:defRPr>
            </a:lvl1pPr>
          </a:lstStyle>
          <a:p>
            <a:endParaRPr/>
          </a:p>
        </p:txBody>
      </p:sp>
      <p:sp>
        <p:nvSpPr>
          <p:cNvPr id="3" name="Holder 3"/>
          <p:cNvSpPr>
            <a:spLocks noGrp="1"/>
          </p:cNvSpPr>
          <p:nvPr>
            <p:ph sz="half" idx="2"/>
          </p:nvPr>
        </p:nvSpPr>
        <p:spPr>
          <a:xfrm>
            <a:off x="457200" y="1577340"/>
            <a:ext cx="5306282" cy="369332"/>
          </a:xfrm>
          <a:prstGeom prst="rect">
            <a:avLst/>
          </a:prstGeom>
        </p:spPr>
        <p:txBody>
          <a:bodyPr wrap="square" lIns="0" tIns="0" rIns="0" bIns="0">
            <a:spAutoFit/>
          </a:bodyPr>
          <a:lstStyle>
            <a:lvl1pPr>
              <a:defRPr>
                <a:latin typeface="Muli" pitchFamily="2" charset="77"/>
              </a:defRPr>
            </a:lvl1pPr>
          </a:lstStyle>
          <a:p>
            <a:endParaRPr/>
          </a:p>
        </p:txBody>
      </p:sp>
      <p:sp>
        <p:nvSpPr>
          <p:cNvPr id="4" name="Holder 4"/>
          <p:cNvSpPr>
            <a:spLocks noGrp="1"/>
          </p:cNvSpPr>
          <p:nvPr>
            <p:ph sz="half" idx="3"/>
          </p:nvPr>
        </p:nvSpPr>
        <p:spPr>
          <a:xfrm>
            <a:off x="6129433" y="1577340"/>
            <a:ext cx="5306282" cy="369332"/>
          </a:xfrm>
          <a:prstGeom prst="rect">
            <a:avLst/>
          </a:prstGeom>
        </p:spPr>
        <p:txBody>
          <a:bodyPr wrap="square" lIns="0" tIns="0" rIns="0" bIns="0">
            <a:spAutoFit/>
          </a:bodyPr>
          <a:lstStyle>
            <a:lvl1pPr>
              <a:defRPr>
                <a:latin typeface="Muli" pitchFamily="2" charset="77"/>
              </a:defRPr>
            </a:lvl1pPr>
          </a:lstStyle>
          <a:p>
            <a:endParaRPr/>
          </a:p>
        </p:txBody>
      </p:sp>
      <p:sp>
        <p:nvSpPr>
          <p:cNvPr id="14" name="Segnaposto data 3">
            <a:extLst>
              <a:ext uri="{FF2B5EF4-FFF2-40B4-BE49-F238E27FC236}">
                <a16:creationId xmlns:a16="http://schemas.microsoft.com/office/drawing/2014/main" id="{C758A41A-99D0-E84B-8FE2-857A4FBECE95}"/>
              </a:ext>
            </a:extLst>
          </p:cNvPr>
          <p:cNvSpPr>
            <a:spLocks noGrp="1"/>
          </p:cNvSpPr>
          <p:nvPr>
            <p:ph type="dt" sz="half" idx="10"/>
          </p:nvPr>
        </p:nvSpPr>
        <p:spPr>
          <a:xfrm>
            <a:off x="1644122" y="6416675"/>
            <a:ext cx="2743200" cy="365125"/>
          </a:xfrm>
          <a:prstGeom prst="rect">
            <a:avLst/>
          </a:prstGeom>
        </p:spPr>
        <p:txBody>
          <a:bodyPr/>
          <a:lstStyle>
            <a:lvl1pPr>
              <a:defRPr sz="1000">
                <a:latin typeface="Muli" pitchFamily="2" charset="77"/>
              </a:defRPr>
            </a:lvl1pPr>
          </a:lstStyle>
          <a:p>
            <a:fld id="{38BED5E8-9089-174C-BF11-B7DF163EB547}" type="datetime1">
              <a:t>2/10/20</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2528A25B-B3ED-E542-825D-E47ADBA26C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0" y="5778500"/>
            <a:ext cx="12179300" cy="1079500"/>
          </a:xfrm>
          <a:prstGeom prst="rect">
            <a:avLst/>
          </a:prstGeom>
        </p:spPr>
      </p:pic>
      <p:sp>
        <p:nvSpPr>
          <p:cNvPr id="2" name="Holder 2"/>
          <p:cNvSpPr>
            <a:spLocks noGrp="1"/>
          </p:cNvSpPr>
          <p:nvPr>
            <p:ph type="title"/>
          </p:nvPr>
        </p:nvSpPr>
        <p:spPr>
          <a:xfrm>
            <a:off x="457200" y="533400"/>
            <a:ext cx="7310043" cy="446276"/>
          </a:xfrm>
        </p:spPr>
        <p:txBody>
          <a:bodyPr lIns="0" tIns="0" rIns="0" bIns="0"/>
          <a:lstStyle>
            <a:lvl1pPr>
              <a:defRPr sz="2900" b="1" i="0">
                <a:solidFill>
                  <a:srgbClr val="4C4D4F"/>
                </a:solidFill>
                <a:latin typeface="Muli" pitchFamily="2" charset="77"/>
                <a:cs typeface="Arial"/>
              </a:defRPr>
            </a:lvl1pPr>
          </a:lstStyle>
          <a:p>
            <a:endParaRPr/>
          </a:p>
        </p:txBody>
      </p:sp>
      <p:sp>
        <p:nvSpPr>
          <p:cNvPr id="14" name="Segnaposto data 3">
            <a:extLst>
              <a:ext uri="{FF2B5EF4-FFF2-40B4-BE49-F238E27FC236}">
                <a16:creationId xmlns:a16="http://schemas.microsoft.com/office/drawing/2014/main" id="{2E85EB29-7773-EA41-86EF-AB27DEA49438}"/>
              </a:ext>
            </a:extLst>
          </p:cNvPr>
          <p:cNvSpPr>
            <a:spLocks noGrp="1"/>
          </p:cNvSpPr>
          <p:nvPr>
            <p:ph type="dt" sz="half" idx="2"/>
          </p:nvPr>
        </p:nvSpPr>
        <p:spPr>
          <a:xfrm>
            <a:off x="1644122" y="6416675"/>
            <a:ext cx="2743200" cy="365125"/>
          </a:xfrm>
          <a:prstGeom prst="rect">
            <a:avLst/>
          </a:prstGeom>
        </p:spPr>
        <p:txBody>
          <a:bodyPr/>
          <a:lstStyle>
            <a:lvl1pPr>
              <a:defRPr sz="1000">
                <a:latin typeface="Muli" pitchFamily="2" charset="77"/>
              </a:defRPr>
            </a:lvl1pPr>
          </a:lstStyle>
          <a:p>
            <a:fld id="{99831E0E-B4B9-804C-B32F-14C6EC15B13E}" type="datetime1">
              <a:t>2/10/20</a:t>
            </a:fld>
            <a:endParaRPr lang="it-IT"/>
          </a:p>
        </p:txBody>
      </p:sp>
      <p:sp>
        <p:nvSpPr>
          <p:cNvPr id="15" name="Segnaposto numero diapositiva 16">
            <a:extLst>
              <a:ext uri="{FF2B5EF4-FFF2-40B4-BE49-F238E27FC236}">
                <a16:creationId xmlns:a16="http://schemas.microsoft.com/office/drawing/2014/main" id="{7D97418D-D037-F84F-BA6E-B7EF0EFCB541}"/>
              </a:ext>
            </a:extLst>
          </p:cNvPr>
          <p:cNvSpPr txBox="1">
            <a:spLocks/>
          </p:cNvSpPr>
          <p:nvPr userDrawn="1"/>
        </p:nvSpPr>
        <p:spPr>
          <a:xfrm>
            <a:off x="381000" y="6416675"/>
            <a:ext cx="683339" cy="365125"/>
          </a:xfrm>
          <a:prstGeom prst="rect">
            <a:avLst/>
          </a:prstGeom>
        </p:spPr>
        <p:txBody>
          <a:bodyPr/>
          <a:lstStyle>
            <a:defPPr>
              <a:defRPr lang="it-IT"/>
            </a:defPPr>
            <a:lvl1pPr marL="0" algn="l" defTabSz="914400" rtl="0" eaLnBrk="1" latinLnBrk="0" hangingPunct="1">
              <a:defRPr sz="10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solidFill>
          <a:schemeClr val="bg1"/>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2528A25B-B3ED-E542-825D-E47ADBA26C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0" y="5778500"/>
            <a:ext cx="12179300" cy="1079500"/>
          </a:xfrm>
          <a:prstGeom prst="rect">
            <a:avLst/>
          </a:prstGeom>
        </p:spPr>
      </p:pic>
      <p:sp>
        <p:nvSpPr>
          <p:cNvPr id="15" name="Segnaposto data 3">
            <a:extLst>
              <a:ext uri="{FF2B5EF4-FFF2-40B4-BE49-F238E27FC236}">
                <a16:creationId xmlns:a16="http://schemas.microsoft.com/office/drawing/2014/main" id="{471999AC-979D-ED49-902A-8F01B0F4E63B}"/>
              </a:ext>
            </a:extLst>
          </p:cNvPr>
          <p:cNvSpPr>
            <a:spLocks noGrp="1"/>
          </p:cNvSpPr>
          <p:nvPr>
            <p:ph type="dt" sz="half" idx="2"/>
          </p:nvPr>
        </p:nvSpPr>
        <p:spPr>
          <a:xfrm>
            <a:off x="1644122" y="6416675"/>
            <a:ext cx="2743200" cy="365125"/>
          </a:xfrm>
          <a:prstGeom prst="rect">
            <a:avLst/>
          </a:prstGeom>
        </p:spPr>
        <p:txBody>
          <a:bodyPr/>
          <a:lstStyle>
            <a:lvl1pPr>
              <a:defRPr sz="1000">
                <a:latin typeface="Muli" pitchFamily="2" charset="77"/>
              </a:defRPr>
            </a:lvl1pPr>
          </a:lstStyle>
          <a:p>
            <a:fld id="{2805CA99-DB71-1E43-AE65-640926A8E210}" type="datetime1">
              <a:t>2/10/20</a:t>
            </a:fld>
            <a:endParaRPr lang="it-IT"/>
          </a:p>
        </p:txBody>
      </p:sp>
      <p:sp>
        <p:nvSpPr>
          <p:cNvPr id="16" name="Segnaposto numero diapositiva 16">
            <a:extLst>
              <a:ext uri="{FF2B5EF4-FFF2-40B4-BE49-F238E27FC236}">
                <a16:creationId xmlns:a16="http://schemas.microsoft.com/office/drawing/2014/main" id="{3F14C0E4-6232-D542-BA79-E689284628BD}"/>
              </a:ext>
            </a:extLst>
          </p:cNvPr>
          <p:cNvSpPr txBox="1">
            <a:spLocks/>
          </p:cNvSpPr>
          <p:nvPr userDrawn="1"/>
        </p:nvSpPr>
        <p:spPr>
          <a:xfrm>
            <a:off x="381000" y="6416675"/>
            <a:ext cx="683339" cy="365125"/>
          </a:xfrm>
          <a:prstGeom prst="rect">
            <a:avLst/>
          </a:prstGeom>
        </p:spPr>
        <p:txBody>
          <a:bodyPr/>
          <a:lstStyle>
            <a:defPPr>
              <a:defRPr lang="it-IT"/>
            </a:defPPr>
            <a:lvl1pPr marL="0" algn="l" defTabSz="914400" rtl="0" eaLnBrk="1" latinLnBrk="0" hangingPunct="1">
              <a:defRPr sz="10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5560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9" name="Segnaposto data 3">
            <a:extLst>
              <a:ext uri="{FF2B5EF4-FFF2-40B4-BE49-F238E27FC236}">
                <a16:creationId xmlns:a16="http://schemas.microsoft.com/office/drawing/2014/main" id="{380D4A8A-2D9C-8E40-8A5E-CE0E53191A2D}"/>
              </a:ext>
            </a:extLst>
          </p:cNvPr>
          <p:cNvSpPr>
            <a:spLocks noGrp="1"/>
          </p:cNvSpPr>
          <p:nvPr>
            <p:ph type="dt" sz="half" idx="2"/>
          </p:nvPr>
        </p:nvSpPr>
        <p:spPr>
          <a:xfrm>
            <a:off x="1644122" y="6416675"/>
            <a:ext cx="2743200" cy="365125"/>
          </a:xfrm>
          <a:prstGeom prst="rect">
            <a:avLst/>
          </a:prstGeom>
        </p:spPr>
        <p:txBody>
          <a:bodyPr/>
          <a:lstStyle>
            <a:lvl1pPr>
              <a:defRPr sz="1000">
                <a:latin typeface="Muli" pitchFamily="2" charset="77"/>
              </a:defRPr>
            </a:lvl1pPr>
          </a:lstStyle>
          <a:p>
            <a:fld id="{B5162847-88AC-BC49-B42C-068C475CD287}" type="datetime1">
              <a:t>2/10/20</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3DA76E71-90F4-594C-8F95-9C1B8B8402A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50" y="5867400"/>
            <a:ext cx="12179300" cy="990600"/>
          </a:xfrm>
          <a:prstGeom prst="rect">
            <a:avLst/>
          </a:prstGeom>
        </p:spPr>
      </p:pic>
      <p:sp>
        <p:nvSpPr>
          <p:cNvPr id="16" name="Segnaposto data 3">
            <a:extLst>
              <a:ext uri="{FF2B5EF4-FFF2-40B4-BE49-F238E27FC236}">
                <a16:creationId xmlns:a16="http://schemas.microsoft.com/office/drawing/2014/main" id="{D5072787-58E8-A44E-8753-E474F5E48386}"/>
              </a:ext>
            </a:extLst>
          </p:cNvPr>
          <p:cNvSpPr>
            <a:spLocks noGrp="1"/>
          </p:cNvSpPr>
          <p:nvPr>
            <p:ph type="dt" sz="half" idx="2"/>
          </p:nvPr>
        </p:nvSpPr>
        <p:spPr>
          <a:xfrm>
            <a:off x="1644122" y="6416675"/>
            <a:ext cx="2743200" cy="365125"/>
          </a:xfrm>
          <a:prstGeom prst="rect">
            <a:avLst/>
          </a:prstGeom>
        </p:spPr>
        <p:txBody>
          <a:bodyPr/>
          <a:lstStyle>
            <a:lvl1pPr>
              <a:defRPr sz="1000">
                <a:latin typeface="Muli" pitchFamily="2" charset="77"/>
              </a:defRPr>
            </a:lvl1pPr>
          </a:lstStyle>
          <a:p>
            <a:fld id="{C50C29C9-981D-204A-8B2E-A989B168FDE9}" type="datetime1">
              <a:t>2/10/20</a:t>
            </a:fld>
            <a:endParaRPr lang="it-IT"/>
          </a:p>
        </p:txBody>
      </p:sp>
      <p:sp>
        <p:nvSpPr>
          <p:cNvPr id="2" name="Holder 2"/>
          <p:cNvSpPr>
            <a:spLocks noGrp="1"/>
          </p:cNvSpPr>
          <p:nvPr>
            <p:ph type="title"/>
          </p:nvPr>
        </p:nvSpPr>
        <p:spPr>
          <a:xfrm>
            <a:off x="464635" y="527964"/>
            <a:ext cx="7310043" cy="446276"/>
          </a:xfrm>
          <a:prstGeom prst="rect">
            <a:avLst/>
          </a:prstGeom>
        </p:spPr>
        <p:txBody>
          <a:bodyPr wrap="square" lIns="0" tIns="0" rIns="0" bIns="0">
            <a:spAutoFit/>
          </a:bodyPr>
          <a:lstStyle>
            <a:lvl1pPr>
              <a:defRPr sz="2900" b="1" i="0">
                <a:solidFill>
                  <a:srgbClr val="4C4D4F"/>
                </a:solidFill>
                <a:latin typeface="Arial"/>
                <a:cs typeface="Arial"/>
              </a:defRPr>
            </a:lvl1pPr>
          </a:lstStyle>
          <a:p>
            <a:endParaRPr/>
          </a:p>
        </p:txBody>
      </p:sp>
      <p:sp>
        <p:nvSpPr>
          <p:cNvPr id="3" name="Holder 3"/>
          <p:cNvSpPr>
            <a:spLocks noGrp="1"/>
          </p:cNvSpPr>
          <p:nvPr>
            <p:ph type="body" idx="1"/>
          </p:nvPr>
        </p:nvSpPr>
        <p:spPr>
          <a:xfrm>
            <a:off x="464635" y="1194561"/>
            <a:ext cx="10130713" cy="369332"/>
          </a:xfrm>
          <a:prstGeom prst="rect">
            <a:avLst/>
          </a:prstGeom>
        </p:spPr>
        <p:txBody>
          <a:bodyPr wrap="square" lIns="0" tIns="0" rIns="0" bIns="0">
            <a:spAutoFit/>
          </a:bodyPr>
          <a:lstStyle>
            <a:lvl1pPr>
              <a:defRPr sz="2400" b="1" i="0">
                <a:solidFill>
                  <a:srgbClr val="4C4D4F"/>
                </a:solidFill>
                <a:latin typeface="Arial"/>
                <a:cs typeface="Arial"/>
              </a:defRPr>
            </a:lvl1pPr>
          </a:lstStyle>
          <a:p>
            <a:endParaRPr/>
          </a:p>
        </p:txBody>
      </p:sp>
      <p:sp>
        <p:nvSpPr>
          <p:cNvPr id="13" name="Segnaposto numero diapositiva 16">
            <a:extLst>
              <a:ext uri="{FF2B5EF4-FFF2-40B4-BE49-F238E27FC236}">
                <a16:creationId xmlns:a16="http://schemas.microsoft.com/office/drawing/2014/main" id="{AB7B06D6-260D-8048-8C9A-352F4826FF65}"/>
              </a:ext>
            </a:extLst>
          </p:cNvPr>
          <p:cNvSpPr txBox="1">
            <a:spLocks/>
          </p:cNvSpPr>
          <p:nvPr userDrawn="1"/>
        </p:nvSpPr>
        <p:spPr>
          <a:xfrm>
            <a:off x="381000" y="6416675"/>
            <a:ext cx="683339" cy="365125"/>
          </a:xfrm>
          <a:prstGeom prst="rect">
            <a:avLst/>
          </a:prstGeom>
        </p:spPr>
        <p:txBody>
          <a:bodyPr/>
          <a:lstStyle>
            <a:defPPr>
              <a:defRPr lang="it-IT"/>
            </a:defPPr>
            <a:lvl1pPr marL="0" algn="l" defTabSz="914400" rtl="0" eaLnBrk="1" latinLnBrk="0" hangingPunct="1">
              <a:defRPr sz="10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5" r:id="rId6"/>
  </p:sldLayoutIdLst>
  <p:hf sldNum="0" hdr="0" ftr="0" dt="0"/>
  <p:txStyles>
    <p:titleStyle>
      <a:lvl1pPr>
        <a:defRPr>
          <a:latin typeface="Muli" pitchFamily="2" charset="77"/>
          <a:ea typeface="+mj-ea"/>
          <a:cs typeface="+mj-cs"/>
        </a:defRPr>
      </a:lvl1pPr>
    </p:titleStyle>
    <p:bodyStyle>
      <a:lvl1pPr marL="0">
        <a:defRPr>
          <a:latin typeface="Muli" pitchFamily="2" charset="77"/>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panosc-eu/common-api" TargetMode="External"/><Relationship Id="rId2" Type="http://schemas.openxmlformats.org/officeDocument/2006/relationships/hyperlink" Target="https://github.com/panosc-eu/fair-data-api"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confluence.panosc.eu/display/wp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rd-alliance.org/research-metadata-schemas-wg" TargetMode="External"/><Relationship Id="rId2" Type="http://schemas.openxmlformats.org/officeDocument/2006/relationships/hyperlink" Target="https://www.rd-alliance.org/designing-pathway-towards-implementing-transdisciplinary-data-infrastructure-physical-samples" TargetMode="External"/><Relationship Id="rId1" Type="http://schemas.openxmlformats.org/officeDocument/2006/relationships/slideLayout" Target="../slideLayouts/slideLayout2.xml"/><Relationship Id="rId5" Type="http://schemas.openxmlformats.org/officeDocument/2006/relationships/image" Target="../media/image21.tiff"/><Relationship Id="rId4" Type="http://schemas.openxmlformats.org/officeDocument/2006/relationships/hyperlink" Target="https://www.rd-alliance.org/digital-representation-units-measure-drum-%E2%80%93-technical-discussio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18" Type="http://schemas.openxmlformats.org/officeDocument/2006/relationships/image" Target="../media/image38.jpe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jpeg"/><Relationship Id="rId2" Type="http://schemas.openxmlformats.org/officeDocument/2006/relationships/notesSlide" Target="../notesSlides/notesSlide6.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png"/><Relationship Id="rId15" Type="http://schemas.openxmlformats.org/officeDocument/2006/relationships/image" Target="../media/image35.jpeg"/><Relationship Id="rId10" Type="http://schemas.openxmlformats.org/officeDocument/2006/relationships/image" Target="../media/image30.jpg"/><Relationship Id="rId19" Type="http://schemas.openxmlformats.org/officeDocument/2006/relationships/image" Target="../media/image39.pn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ill.eu/fileadmin/user_upload/ILL/3_Users/User_Guide/After_your_experiment/Data_management/ILL_data_management_policy_July_2017.pdf" TargetMode="External"/><Relationship Id="rId3" Type="http://schemas.openxmlformats.org/officeDocument/2006/relationships/hyperlink" Target="https://scicat.esss.se/" TargetMode="External"/><Relationship Id="rId7" Type="http://schemas.openxmlformats.org/officeDocument/2006/relationships/hyperlink" Target="https://www.esrf.eu/datapolicy" TargetMode="External"/><Relationship Id="rId2" Type="http://schemas.openxmlformats.org/officeDocument/2006/relationships/hyperlink" Target="https://vuo.elettra.trieste.it/" TargetMode="External"/><Relationship Id="rId1" Type="http://schemas.openxmlformats.org/officeDocument/2006/relationships/slideLayout" Target="../slideLayouts/slideLayout2.xml"/><Relationship Id="rId6" Type="http://schemas.openxmlformats.org/officeDocument/2006/relationships/hyperlink" Target="https://in.xfel.eu/metadata" TargetMode="External"/><Relationship Id="rId5" Type="http://schemas.openxmlformats.org/officeDocument/2006/relationships/hyperlink" Target="https://data.ill.eu/" TargetMode="External"/><Relationship Id="rId4" Type="http://schemas.openxmlformats.org/officeDocument/2006/relationships/hyperlink" Target="https://datahub.esrf.fr/" TargetMode="External"/><Relationship Id="rId9" Type="http://schemas.openxmlformats.org/officeDocument/2006/relationships/hyperlink" Target="https://www.xfel.eu/users/experiment_support/policies/scientific_data_policy/index_eng.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tiff"/><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ti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 name="Immagine 48">
            <a:extLst>
              <a:ext uri="{FF2B5EF4-FFF2-40B4-BE49-F238E27FC236}">
                <a16:creationId xmlns:a16="http://schemas.microsoft.com/office/drawing/2014/main" id="{1EB0BE17-4406-2547-BD41-BBF8482A0E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object 15"/>
          <p:cNvSpPr txBox="1">
            <a:spLocks noGrp="1"/>
          </p:cNvSpPr>
          <p:nvPr>
            <p:ph type="title"/>
          </p:nvPr>
        </p:nvSpPr>
        <p:spPr>
          <a:xfrm>
            <a:off x="1715096" y="2875508"/>
            <a:ext cx="7200304" cy="550792"/>
          </a:xfrm>
          <a:prstGeom prst="rect">
            <a:avLst/>
          </a:prstGeom>
        </p:spPr>
        <p:txBody>
          <a:bodyPr vert="horz" wrap="square" lIns="0" tIns="12065" rIns="0" bIns="0" rtlCol="0">
            <a:spAutoFit/>
          </a:bodyPr>
          <a:lstStyle/>
          <a:p>
            <a:pPr marR="5080">
              <a:lnSpc>
                <a:spcPct val="100299"/>
              </a:lnSpc>
            </a:pPr>
            <a:r>
              <a:rPr lang="en-US" sz="3500" kern="1200" spc="90" dirty="0">
                <a:latin typeface="Muli" pitchFamily="2" charset="77"/>
              </a:rPr>
              <a:t>WP3 – Data Catalogue Services</a:t>
            </a:r>
            <a:endParaRPr sz="3500" kern="1200" dirty="0">
              <a:latin typeface="Muli" pitchFamily="2" charset="77"/>
            </a:endParaRPr>
          </a:p>
        </p:txBody>
      </p:sp>
      <p:sp>
        <p:nvSpPr>
          <p:cNvPr id="17" name="object 17"/>
          <p:cNvSpPr txBox="1"/>
          <p:nvPr/>
        </p:nvSpPr>
        <p:spPr>
          <a:xfrm>
            <a:off x="2332113" y="6340712"/>
            <a:ext cx="9097887" cy="128240"/>
          </a:xfrm>
          <a:prstGeom prst="rect">
            <a:avLst/>
          </a:prstGeom>
        </p:spPr>
        <p:txBody>
          <a:bodyPr vert="horz" wrap="square" lIns="0" tIns="12700" rIns="0" bIns="0" rtlCol="0">
            <a:spAutoFit/>
          </a:bodyPr>
          <a:lstStyle/>
          <a:p>
            <a:pPr marL="12700">
              <a:lnSpc>
                <a:spcPct val="100000"/>
              </a:lnSpc>
              <a:spcBef>
                <a:spcPts val="100"/>
              </a:spcBef>
            </a:pPr>
            <a:r>
              <a:rPr sz="750" spc="5" dirty="0">
                <a:solidFill>
                  <a:srgbClr val="FFFFFF"/>
                </a:solidFill>
                <a:latin typeface="Muli" pitchFamily="2" charset="77"/>
                <a:cs typeface="Arial"/>
              </a:rPr>
              <a:t>This</a:t>
            </a:r>
            <a:r>
              <a:rPr sz="750" spc="-10" dirty="0">
                <a:solidFill>
                  <a:srgbClr val="FFFFFF"/>
                </a:solidFill>
                <a:latin typeface="Muli" pitchFamily="2" charset="77"/>
                <a:cs typeface="Arial"/>
              </a:rPr>
              <a:t> </a:t>
            </a:r>
            <a:r>
              <a:rPr sz="750" spc="15" dirty="0">
                <a:solidFill>
                  <a:srgbClr val="FFFFFF"/>
                </a:solidFill>
                <a:latin typeface="Muli" pitchFamily="2" charset="77"/>
                <a:cs typeface="Arial"/>
              </a:rPr>
              <a:t>project</a:t>
            </a:r>
            <a:r>
              <a:rPr sz="750" spc="-10" dirty="0">
                <a:solidFill>
                  <a:srgbClr val="FFFFFF"/>
                </a:solidFill>
                <a:latin typeface="Muli" pitchFamily="2" charset="77"/>
                <a:cs typeface="Arial"/>
              </a:rPr>
              <a:t> </a:t>
            </a:r>
            <a:r>
              <a:rPr sz="750" spc="15" dirty="0">
                <a:solidFill>
                  <a:srgbClr val="FFFFFF"/>
                </a:solidFill>
                <a:latin typeface="Muli" pitchFamily="2" charset="77"/>
                <a:cs typeface="Arial"/>
              </a:rPr>
              <a:t>has</a:t>
            </a:r>
            <a:r>
              <a:rPr sz="750" spc="-10" dirty="0">
                <a:solidFill>
                  <a:srgbClr val="FFFFFF"/>
                </a:solidFill>
                <a:latin typeface="Muli" pitchFamily="2" charset="77"/>
                <a:cs typeface="Arial"/>
              </a:rPr>
              <a:t> </a:t>
            </a:r>
            <a:r>
              <a:rPr sz="750" spc="5" dirty="0">
                <a:solidFill>
                  <a:srgbClr val="FFFFFF"/>
                </a:solidFill>
                <a:latin typeface="Muli" pitchFamily="2" charset="77"/>
                <a:cs typeface="Arial"/>
              </a:rPr>
              <a:t>received</a:t>
            </a:r>
            <a:r>
              <a:rPr sz="750" spc="-10" dirty="0">
                <a:solidFill>
                  <a:srgbClr val="FFFFFF"/>
                </a:solidFill>
                <a:latin typeface="Muli" pitchFamily="2" charset="77"/>
                <a:cs typeface="Arial"/>
              </a:rPr>
              <a:t> </a:t>
            </a:r>
            <a:r>
              <a:rPr sz="750" spc="25" dirty="0">
                <a:solidFill>
                  <a:srgbClr val="FFFFFF"/>
                </a:solidFill>
                <a:latin typeface="Muli" pitchFamily="2" charset="77"/>
                <a:cs typeface="Arial"/>
              </a:rPr>
              <a:t>funding</a:t>
            </a:r>
            <a:r>
              <a:rPr sz="750" spc="-10" dirty="0">
                <a:solidFill>
                  <a:srgbClr val="FFFFFF"/>
                </a:solidFill>
                <a:latin typeface="Muli" pitchFamily="2" charset="77"/>
                <a:cs typeface="Arial"/>
              </a:rPr>
              <a:t> </a:t>
            </a:r>
            <a:r>
              <a:rPr sz="750" spc="25" dirty="0">
                <a:solidFill>
                  <a:srgbClr val="FFFFFF"/>
                </a:solidFill>
                <a:latin typeface="Muli" pitchFamily="2" charset="77"/>
                <a:cs typeface="Arial"/>
              </a:rPr>
              <a:t>from</a:t>
            </a:r>
            <a:r>
              <a:rPr sz="750" spc="-10" dirty="0">
                <a:solidFill>
                  <a:srgbClr val="FFFFFF"/>
                </a:solidFill>
                <a:latin typeface="Muli" pitchFamily="2" charset="77"/>
                <a:cs typeface="Arial"/>
              </a:rPr>
              <a:t> </a:t>
            </a:r>
            <a:r>
              <a:rPr sz="750" spc="20" dirty="0">
                <a:solidFill>
                  <a:srgbClr val="FFFFFF"/>
                </a:solidFill>
                <a:latin typeface="Muli" pitchFamily="2" charset="77"/>
                <a:cs typeface="Arial"/>
              </a:rPr>
              <a:t>the</a:t>
            </a:r>
            <a:r>
              <a:rPr sz="750" spc="-10" dirty="0">
                <a:solidFill>
                  <a:srgbClr val="FFFFFF"/>
                </a:solidFill>
                <a:latin typeface="Muli" pitchFamily="2" charset="77"/>
                <a:cs typeface="Arial"/>
              </a:rPr>
              <a:t> </a:t>
            </a:r>
            <a:r>
              <a:rPr sz="750" spc="5" dirty="0">
                <a:solidFill>
                  <a:srgbClr val="FFFFFF"/>
                </a:solidFill>
                <a:latin typeface="Muli" pitchFamily="2" charset="77"/>
                <a:cs typeface="Arial"/>
              </a:rPr>
              <a:t>European</a:t>
            </a:r>
            <a:r>
              <a:rPr sz="750" spc="-10" dirty="0">
                <a:solidFill>
                  <a:srgbClr val="FFFFFF"/>
                </a:solidFill>
                <a:latin typeface="Muli" pitchFamily="2" charset="77"/>
                <a:cs typeface="Arial"/>
              </a:rPr>
              <a:t> </a:t>
            </a:r>
            <a:r>
              <a:rPr sz="750" spc="5" dirty="0">
                <a:solidFill>
                  <a:srgbClr val="FFFFFF"/>
                </a:solidFill>
                <a:latin typeface="Muli" pitchFamily="2" charset="77"/>
                <a:cs typeface="Arial"/>
              </a:rPr>
              <a:t>Union’s</a:t>
            </a:r>
            <a:r>
              <a:rPr sz="750" spc="-10" dirty="0">
                <a:solidFill>
                  <a:srgbClr val="FFFFFF"/>
                </a:solidFill>
                <a:latin typeface="Muli" pitchFamily="2" charset="77"/>
                <a:cs typeface="Arial"/>
              </a:rPr>
              <a:t> </a:t>
            </a:r>
            <a:r>
              <a:rPr sz="750" spc="15" dirty="0">
                <a:solidFill>
                  <a:srgbClr val="FFFFFF"/>
                </a:solidFill>
                <a:latin typeface="Muli" pitchFamily="2" charset="77"/>
                <a:cs typeface="Arial"/>
              </a:rPr>
              <a:t>Horizon</a:t>
            </a:r>
            <a:r>
              <a:rPr sz="750" spc="-10" dirty="0">
                <a:solidFill>
                  <a:srgbClr val="FFFFFF"/>
                </a:solidFill>
                <a:latin typeface="Muli" pitchFamily="2" charset="77"/>
                <a:cs typeface="Arial"/>
              </a:rPr>
              <a:t> </a:t>
            </a:r>
            <a:r>
              <a:rPr sz="750" spc="30" dirty="0">
                <a:solidFill>
                  <a:srgbClr val="FFFFFF"/>
                </a:solidFill>
                <a:latin typeface="Muli" pitchFamily="2" charset="77"/>
                <a:cs typeface="Arial"/>
              </a:rPr>
              <a:t>2020</a:t>
            </a:r>
            <a:r>
              <a:rPr sz="750" spc="-10" dirty="0">
                <a:solidFill>
                  <a:srgbClr val="FFFFFF"/>
                </a:solidFill>
                <a:latin typeface="Muli" pitchFamily="2" charset="77"/>
                <a:cs typeface="Arial"/>
              </a:rPr>
              <a:t> </a:t>
            </a:r>
            <a:r>
              <a:rPr sz="750" spc="5" dirty="0">
                <a:solidFill>
                  <a:srgbClr val="FFFFFF"/>
                </a:solidFill>
                <a:latin typeface="Muli" pitchFamily="2" charset="77"/>
                <a:cs typeface="Arial"/>
              </a:rPr>
              <a:t>research</a:t>
            </a:r>
            <a:r>
              <a:rPr sz="750" spc="-10" dirty="0">
                <a:solidFill>
                  <a:srgbClr val="FFFFFF"/>
                </a:solidFill>
                <a:latin typeface="Muli" pitchFamily="2" charset="77"/>
                <a:cs typeface="Arial"/>
              </a:rPr>
              <a:t> </a:t>
            </a:r>
            <a:r>
              <a:rPr sz="750" spc="25" dirty="0">
                <a:solidFill>
                  <a:srgbClr val="FFFFFF"/>
                </a:solidFill>
                <a:latin typeface="Muli" pitchFamily="2" charset="77"/>
                <a:cs typeface="Arial"/>
              </a:rPr>
              <a:t>and</a:t>
            </a:r>
            <a:r>
              <a:rPr sz="750" spc="-10" dirty="0">
                <a:solidFill>
                  <a:srgbClr val="FFFFFF"/>
                </a:solidFill>
                <a:latin typeface="Muli" pitchFamily="2" charset="77"/>
                <a:cs typeface="Arial"/>
              </a:rPr>
              <a:t> </a:t>
            </a:r>
            <a:r>
              <a:rPr sz="750" spc="20" dirty="0">
                <a:solidFill>
                  <a:srgbClr val="FFFFFF"/>
                </a:solidFill>
                <a:latin typeface="Muli" pitchFamily="2" charset="77"/>
                <a:cs typeface="Arial"/>
              </a:rPr>
              <a:t>innovation</a:t>
            </a:r>
            <a:r>
              <a:rPr sz="750" spc="-10" dirty="0">
                <a:solidFill>
                  <a:srgbClr val="FFFFFF"/>
                </a:solidFill>
                <a:latin typeface="Muli" pitchFamily="2" charset="77"/>
                <a:cs typeface="Arial"/>
              </a:rPr>
              <a:t> </a:t>
            </a:r>
            <a:r>
              <a:rPr sz="750" spc="20" dirty="0">
                <a:solidFill>
                  <a:srgbClr val="FFFFFF"/>
                </a:solidFill>
                <a:latin typeface="Muli" pitchFamily="2" charset="77"/>
                <a:cs typeface="Arial"/>
              </a:rPr>
              <a:t>programme</a:t>
            </a:r>
            <a:r>
              <a:rPr sz="750" spc="-10" dirty="0">
                <a:solidFill>
                  <a:srgbClr val="FFFFFF"/>
                </a:solidFill>
                <a:latin typeface="Muli" pitchFamily="2" charset="77"/>
                <a:cs typeface="Arial"/>
              </a:rPr>
              <a:t> </a:t>
            </a:r>
            <a:r>
              <a:rPr sz="750" spc="15" dirty="0">
                <a:solidFill>
                  <a:srgbClr val="FFFFFF"/>
                </a:solidFill>
                <a:latin typeface="Muli" pitchFamily="2" charset="77"/>
                <a:cs typeface="Arial"/>
              </a:rPr>
              <a:t>under</a:t>
            </a:r>
            <a:r>
              <a:rPr sz="750" spc="-10" dirty="0">
                <a:solidFill>
                  <a:srgbClr val="FFFFFF"/>
                </a:solidFill>
                <a:latin typeface="Muli" pitchFamily="2" charset="77"/>
                <a:cs typeface="Arial"/>
              </a:rPr>
              <a:t> </a:t>
            </a:r>
            <a:r>
              <a:rPr sz="750" spc="30" dirty="0">
                <a:solidFill>
                  <a:srgbClr val="FFFFFF"/>
                </a:solidFill>
                <a:latin typeface="Muli" pitchFamily="2" charset="77"/>
                <a:cs typeface="Arial"/>
              </a:rPr>
              <a:t>grant</a:t>
            </a:r>
            <a:r>
              <a:rPr sz="750" spc="-10" dirty="0">
                <a:solidFill>
                  <a:srgbClr val="FFFFFF"/>
                </a:solidFill>
                <a:latin typeface="Muli" pitchFamily="2" charset="77"/>
                <a:cs typeface="Arial"/>
              </a:rPr>
              <a:t> </a:t>
            </a:r>
            <a:r>
              <a:rPr sz="750" spc="15" dirty="0">
                <a:solidFill>
                  <a:srgbClr val="FFFFFF"/>
                </a:solidFill>
                <a:latin typeface="Muli" pitchFamily="2" charset="77"/>
                <a:cs typeface="Arial"/>
              </a:rPr>
              <a:t>agreement</a:t>
            </a:r>
            <a:r>
              <a:rPr sz="750" spc="-10" dirty="0">
                <a:solidFill>
                  <a:srgbClr val="FFFFFF"/>
                </a:solidFill>
                <a:latin typeface="Muli" pitchFamily="2" charset="77"/>
                <a:cs typeface="Arial"/>
              </a:rPr>
              <a:t> No. </a:t>
            </a:r>
            <a:r>
              <a:rPr sz="750" spc="30" dirty="0">
                <a:solidFill>
                  <a:srgbClr val="FFFFFF"/>
                </a:solidFill>
                <a:latin typeface="Muli" pitchFamily="2" charset="77"/>
                <a:cs typeface="Arial"/>
              </a:rPr>
              <a:t>823852</a:t>
            </a:r>
            <a:endParaRPr sz="750">
              <a:latin typeface="Muli" pitchFamily="2" charset="77"/>
              <a:cs typeface="Arial"/>
            </a:endParaRPr>
          </a:p>
        </p:txBody>
      </p:sp>
      <p:grpSp>
        <p:nvGrpSpPr>
          <p:cNvPr id="50" name="Gruppo 49">
            <a:extLst>
              <a:ext uri="{FF2B5EF4-FFF2-40B4-BE49-F238E27FC236}">
                <a16:creationId xmlns:a16="http://schemas.microsoft.com/office/drawing/2014/main" id="{7D04B1C9-7F08-9D47-BE96-BA7CF7910F57}"/>
              </a:ext>
            </a:extLst>
          </p:cNvPr>
          <p:cNvGrpSpPr/>
          <p:nvPr/>
        </p:nvGrpSpPr>
        <p:grpSpPr>
          <a:xfrm>
            <a:off x="1681163" y="6228257"/>
            <a:ext cx="486409" cy="345440"/>
            <a:chOff x="995362" y="6228257"/>
            <a:chExt cx="486409" cy="345440"/>
          </a:xfrm>
        </p:grpSpPr>
        <p:sp>
          <p:nvSpPr>
            <p:cNvPr id="18" name="object 18"/>
            <p:cNvSpPr/>
            <p:nvPr/>
          </p:nvSpPr>
          <p:spPr>
            <a:xfrm>
              <a:off x="995362" y="6228257"/>
              <a:ext cx="486409" cy="345440"/>
            </a:xfrm>
            <a:custGeom>
              <a:avLst/>
              <a:gdLst/>
              <a:ahLst/>
              <a:cxnLst/>
              <a:rect l="l" t="t" r="r" b="b"/>
              <a:pathLst>
                <a:path w="486409" h="345440">
                  <a:moveTo>
                    <a:pt x="0" y="345097"/>
                  </a:moveTo>
                  <a:lnTo>
                    <a:pt x="486282" y="345097"/>
                  </a:lnTo>
                  <a:lnTo>
                    <a:pt x="486282" y="0"/>
                  </a:lnTo>
                  <a:lnTo>
                    <a:pt x="0" y="0"/>
                  </a:lnTo>
                  <a:lnTo>
                    <a:pt x="0" y="345097"/>
                  </a:lnTo>
                  <a:close/>
                </a:path>
              </a:pathLst>
            </a:custGeom>
            <a:solidFill>
              <a:srgbClr val="094E9C"/>
            </a:solidFill>
          </p:spPr>
          <p:txBody>
            <a:bodyPr wrap="square" lIns="0" tIns="0" rIns="0" bIns="0" rtlCol="0"/>
            <a:lstStyle/>
            <a:p>
              <a:endParaRPr/>
            </a:p>
          </p:txBody>
        </p:sp>
        <p:sp>
          <p:nvSpPr>
            <p:cNvPr id="19" name="object 19"/>
            <p:cNvSpPr/>
            <p:nvPr/>
          </p:nvSpPr>
          <p:spPr>
            <a:xfrm>
              <a:off x="1097493" y="6259376"/>
              <a:ext cx="86594" cy="85239"/>
            </a:xfrm>
            <a:prstGeom prst="rect">
              <a:avLst/>
            </a:prstGeom>
            <a:blipFill>
              <a:blip r:embed="rId3" cstate="print"/>
              <a:stretch>
                <a:fillRect/>
              </a:stretch>
            </a:blipFill>
          </p:spPr>
          <p:txBody>
            <a:bodyPr wrap="square" lIns="0" tIns="0" rIns="0" bIns="0" rtlCol="0"/>
            <a:lstStyle/>
            <a:p>
              <a:endParaRPr/>
            </a:p>
          </p:txBody>
        </p:sp>
        <p:sp>
          <p:nvSpPr>
            <p:cNvPr id="20" name="object 20"/>
            <p:cNvSpPr/>
            <p:nvPr/>
          </p:nvSpPr>
          <p:spPr>
            <a:xfrm>
              <a:off x="1219894" y="6240415"/>
              <a:ext cx="34925" cy="33655"/>
            </a:xfrm>
            <a:custGeom>
              <a:avLst/>
              <a:gdLst/>
              <a:ahLst/>
              <a:cxnLst/>
              <a:rect l="l" t="t" r="r" b="b"/>
              <a:pathLst>
                <a:path w="34925" h="33654">
                  <a:moveTo>
                    <a:pt x="34899" y="12725"/>
                  </a:moveTo>
                  <a:lnTo>
                    <a:pt x="0" y="12725"/>
                  </a:lnTo>
                  <a:lnTo>
                    <a:pt x="10782" y="20523"/>
                  </a:lnTo>
                  <a:lnTo>
                    <a:pt x="6667" y="33248"/>
                  </a:lnTo>
                  <a:lnTo>
                    <a:pt x="17449" y="25438"/>
                  </a:lnTo>
                  <a:lnTo>
                    <a:pt x="25706" y="25438"/>
                  </a:lnTo>
                  <a:lnTo>
                    <a:pt x="24117" y="20523"/>
                  </a:lnTo>
                  <a:lnTo>
                    <a:pt x="34899" y="12725"/>
                  </a:lnTo>
                  <a:close/>
                </a:path>
                <a:path w="34925" h="33654">
                  <a:moveTo>
                    <a:pt x="25706" y="25438"/>
                  </a:moveTo>
                  <a:lnTo>
                    <a:pt x="17449" y="25438"/>
                  </a:lnTo>
                  <a:lnTo>
                    <a:pt x="28232" y="33248"/>
                  </a:lnTo>
                  <a:lnTo>
                    <a:pt x="25706" y="25438"/>
                  </a:lnTo>
                  <a:close/>
                </a:path>
                <a:path w="34925" h="33654">
                  <a:moveTo>
                    <a:pt x="17449" y="0"/>
                  </a:moveTo>
                  <a:lnTo>
                    <a:pt x="13334" y="12725"/>
                  </a:lnTo>
                  <a:lnTo>
                    <a:pt x="21564" y="12725"/>
                  </a:lnTo>
                  <a:lnTo>
                    <a:pt x="17449" y="0"/>
                  </a:lnTo>
                  <a:close/>
                </a:path>
              </a:pathLst>
            </a:custGeom>
            <a:solidFill>
              <a:srgbClr val="F9ED35"/>
            </a:solidFill>
          </p:spPr>
          <p:txBody>
            <a:bodyPr wrap="square" lIns="0" tIns="0" rIns="0" bIns="0" rtlCol="0"/>
            <a:lstStyle/>
            <a:p>
              <a:endParaRPr/>
            </a:p>
          </p:txBody>
        </p:sp>
        <p:sp>
          <p:nvSpPr>
            <p:cNvPr id="21" name="object 21"/>
            <p:cNvSpPr/>
            <p:nvPr/>
          </p:nvSpPr>
          <p:spPr>
            <a:xfrm>
              <a:off x="1290485" y="6259376"/>
              <a:ext cx="86715" cy="85239"/>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1361198" y="6382207"/>
              <a:ext cx="34925" cy="33655"/>
            </a:xfrm>
            <a:custGeom>
              <a:avLst/>
              <a:gdLst/>
              <a:ahLst/>
              <a:cxnLst/>
              <a:rect l="l" t="t" r="r" b="b"/>
              <a:pathLst>
                <a:path w="34925" h="33654">
                  <a:moveTo>
                    <a:pt x="34899" y="12839"/>
                  </a:moveTo>
                  <a:lnTo>
                    <a:pt x="0" y="12839"/>
                  </a:lnTo>
                  <a:lnTo>
                    <a:pt x="10782" y="20650"/>
                  </a:lnTo>
                  <a:lnTo>
                    <a:pt x="6667" y="33362"/>
                  </a:lnTo>
                  <a:lnTo>
                    <a:pt x="17449" y="25552"/>
                  </a:lnTo>
                  <a:lnTo>
                    <a:pt x="25704" y="25552"/>
                  </a:lnTo>
                  <a:lnTo>
                    <a:pt x="24117" y="20650"/>
                  </a:lnTo>
                  <a:lnTo>
                    <a:pt x="34899" y="12839"/>
                  </a:lnTo>
                  <a:close/>
                </a:path>
                <a:path w="34925" h="33654">
                  <a:moveTo>
                    <a:pt x="25704" y="25552"/>
                  </a:moveTo>
                  <a:lnTo>
                    <a:pt x="17449" y="25552"/>
                  </a:lnTo>
                  <a:lnTo>
                    <a:pt x="28232" y="33362"/>
                  </a:lnTo>
                  <a:lnTo>
                    <a:pt x="25704" y="25552"/>
                  </a:lnTo>
                  <a:close/>
                </a:path>
                <a:path w="34925" h="33654">
                  <a:moveTo>
                    <a:pt x="17449" y="0"/>
                  </a:moveTo>
                  <a:lnTo>
                    <a:pt x="13334" y="12839"/>
                  </a:lnTo>
                  <a:lnTo>
                    <a:pt x="21564" y="12839"/>
                  </a:lnTo>
                  <a:lnTo>
                    <a:pt x="17449" y="0"/>
                  </a:lnTo>
                  <a:close/>
                </a:path>
              </a:pathLst>
            </a:custGeom>
            <a:solidFill>
              <a:srgbClr val="F9ED35"/>
            </a:solidFill>
          </p:spPr>
          <p:txBody>
            <a:bodyPr wrap="square" lIns="0" tIns="0" rIns="0" bIns="0" rtlCol="0"/>
            <a:lstStyle/>
            <a:p>
              <a:endParaRPr/>
            </a:p>
          </p:txBody>
        </p:sp>
        <p:sp>
          <p:nvSpPr>
            <p:cNvPr id="23" name="object 23"/>
            <p:cNvSpPr/>
            <p:nvPr/>
          </p:nvSpPr>
          <p:spPr>
            <a:xfrm>
              <a:off x="1290485" y="6453160"/>
              <a:ext cx="86601" cy="85237"/>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1219782" y="6524114"/>
              <a:ext cx="34925" cy="33655"/>
            </a:xfrm>
            <a:custGeom>
              <a:avLst/>
              <a:gdLst/>
              <a:ahLst/>
              <a:cxnLst/>
              <a:rect l="l" t="t" r="r" b="b"/>
              <a:pathLst>
                <a:path w="34925" h="33654">
                  <a:moveTo>
                    <a:pt x="34899" y="12725"/>
                  </a:moveTo>
                  <a:lnTo>
                    <a:pt x="0" y="12725"/>
                  </a:lnTo>
                  <a:lnTo>
                    <a:pt x="10782" y="20535"/>
                  </a:lnTo>
                  <a:lnTo>
                    <a:pt x="6667" y="33248"/>
                  </a:lnTo>
                  <a:lnTo>
                    <a:pt x="17449" y="25438"/>
                  </a:lnTo>
                  <a:lnTo>
                    <a:pt x="25704" y="25438"/>
                  </a:lnTo>
                  <a:lnTo>
                    <a:pt x="24117" y="20535"/>
                  </a:lnTo>
                  <a:lnTo>
                    <a:pt x="34899" y="12725"/>
                  </a:lnTo>
                  <a:close/>
                </a:path>
                <a:path w="34925" h="33654">
                  <a:moveTo>
                    <a:pt x="25704" y="25438"/>
                  </a:moveTo>
                  <a:lnTo>
                    <a:pt x="17449" y="25438"/>
                  </a:lnTo>
                  <a:lnTo>
                    <a:pt x="28232" y="33248"/>
                  </a:lnTo>
                  <a:lnTo>
                    <a:pt x="25704" y="25438"/>
                  </a:lnTo>
                  <a:close/>
                </a:path>
                <a:path w="34925" h="33654">
                  <a:moveTo>
                    <a:pt x="17449" y="0"/>
                  </a:moveTo>
                  <a:lnTo>
                    <a:pt x="13334" y="12725"/>
                  </a:lnTo>
                  <a:lnTo>
                    <a:pt x="21564" y="12725"/>
                  </a:lnTo>
                  <a:lnTo>
                    <a:pt x="17449" y="0"/>
                  </a:lnTo>
                  <a:close/>
                </a:path>
              </a:pathLst>
            </a:custGeom>
            <a:solidFill>
              <a:srgbClr val="F9ED35"/>
            </a:solidFill>
          </p:spPr>
          <p:txBody>
            <a:bodyPr wrap="square" lIns="0" tIns="0" rIns="0" bIns="0" rtlCol="0"/>
            <a:lstStyle/>
            <a:p>
              <a:endParaRPr/>
            </a:p>
          </p:txBody>
        </p:sp>
        <p:sp>
          <p:nvSpPr>
            <p:cNvPr id="25" name="object 25"/>
            <p:cNvSpPr/>
            <p:nvPr/>
          </p:nvSpPr>
          <p:spPr>
            <a:xfrm>
              <a:off x="1097382" y="6453161"/>
              <a:ext cx="86705" cy="85236"/>
            </a:xfrm>
            <a:prstGeom prst="rect">
              <a:avLst/>
            </a:prstGeom>
            <a:blipFill>
              <a:blip r:embed="rId6" cstate="print"/>
              <a:stretch>
                <a:fillRect/>
              </a:stretch>
            </a:blipFill>
          </p:spPr>
          <p:txBody>
            <a:bodyPr wrap="square" lIns="0" tIns="0" rIns="0" bIns="0" rtlCol="0"/>
            <a:lstStyle/>
            <a:p>
              <a:endParaRPr/>
            </a:p>
          </p:txBody>
        </p:sp>
        <p:sp>
          <p:nvSpPr>
            <p:cNvPr id="26" name="object 26"/>
            <p:cNvSpPr/>
            <p:nvPr/>
          </p:nvSpPr>
          <p:spPr>
            <a:xfrm>
              <a:off x="1078483" y="6382207"/>
              <a:ext cx="34925" cy="33655"/>
            </a:xfrm>
            <a:custGeom>
              <a:avLst/>
              <a:gdLst/>
              <a:ahLst/>
              <a:cxnLst/>
              <a:rect l="l" t="t" r="r" b="b"/>
              <a:pathLst>
                <a:path w="34925" h="33654">
                  <a:moveTo>
                    <a:pt x="34899" y="12725"/>
                  </a:moveTo>
                  <a:lnTo>
                    <a:pt x="0" y="12725"/>
                  </a:lnTo>
                  <a:lnTo>
                    <a:pt x="10782" y="20650"/>
                  </a:lnTo>
                  <a:lnTo>
                    <a:pt x="6667" y="33362"/>
                  </a:lnTo>
                  <a:lnTo>
                    <a:pt x="17449" y="25438"/>
                  </a:lnTo>
                  <a:lnTo>
                    <a:pt x="25667" y="25438"/>
                  </a:lnTo>
                  <a:lnTo>
                    <a:pt x="24117" y="20650"/>
                  </a:lnTo>
                  <a:lnTo>
                    <a:pt x="34899" y="12725"/>
                  </a:lnTo>
                  <a:close/>
                </a:path>
                <a:path w="34925" h="33654">
                  <a:moveTo>
                    <a:pt x="25667" y="25438"/>
                  </a:moveTo>
                  <a:lnTo>
                    <a:pt x="17449" y="25438"/>
                  </a:lnTo>
                  <a:lnTo>
                    <a:pt x="28232" y="33362"/>
                  </a:lnTo>
                  <a:lnTo>
                    <a:pt x="25667" y="25438"/>
                  </a:lnTo>
                  <a:close/>
                </a:path>
                <a:path w="34925" h="33654">
                  <a:moveTo>
                    <a:pt x="17449" y="0"/>
                  </a:moveTo>
                  <a:lnTo>
                    <a:pt x="13334" y="12725"/>
                  </a:lnTo>
                  <a:lnTo>
                    <a:pt x="21564" y="12725"/>
                  </a:lnTo>
                  <a:lnTo>
                    <a:pt x="17449" y="0"/>
                  </a:lnTo>
                  <a:close/>
                </a:path>
              </a:pathLst>
            </a:custGeom>
            <a:solidFill>
              <a:srgbClr val="F9ED35"/>
            </a:solidFill>
          </p:spPr>
          <p:txBody>
            <a:bodyPr wrap="square" lIns="0" tIns="0" rIns="0" bIns="0" rtlCol="0"/>
            <a:lstStyle/>
            <a:p>
              <a:endParaRPr/>
            </a:p>
          </p:txBody>
        </p:sp>
      </p:grpSp>
      <p:pic>
        <p:nvPicPr>
          <p:cNvPr id="3" name="Immagine 2">
            <a:extLst>
              <a:ext uri="{FF2B5EF4-FFF2-40B4-BE49-F238E27FC236}">
                <a16:creationId xmlns:a16="http://schemas.microsoft.com/office/drawing/2014/main" id="{59ED750F-C77A-F24E-8961-FB46DDD5A1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200" y="762000"/>
            <a:ext cx="2743200" cy="1303747"/>
          </a:xfrm>
          <a:prstGeom prst="rect">
            <a:avLst/>
          </a:prstGeom>
        </p:spPr>
      </p:pic>
      <p:sp>
        <p:nvSpPr>
          <p:cNvPr id="28" name="object 16">
            <a:extLst>
              <a:ext uri="{FF2B5EF4-FFF2-40B4-BE49-F238E27FC236}">
                <a16:creationId xmlns:a16="http://schemas.microsoft.com/office/drawing/2014/main" id="{ED7B17AD-4AE5-7947-B783-327AF653FBF8}"/>
              </a:ext>
            </a:extLst>
          </p:cNvPr>
          <p:cNvSpPr txBox="1"/>
          <p:nvPr/>
        </p:nvSpPr>
        <p:spPr>
          <a:xfrm>
            <a:off x="1681163" y="3788807"/>
            <a:ext cx="7505104" cy="2294218"/>
          </a:xfrm>
          <a:prstGeom prst="rect">
            <a:avLst/>
          </a:prstGeom>
        </p:spPr>
        <p:txBody>
          <a:bodyPr vert="horz" wrap="square" lIns="0" tIns="87630" rIns="0" bIns="0" rtlCol="0">
            <a:spAutoFit/>
          </a:bodyPr>
          <a:lstStyle/>
          <a:p>
            <a:pPr>
              <a:spcBef>
                <a:spcPts val="690"/>
              </a:spcBef>
            </a:pPr>
            <a:r>
              <a:rPr lang="en-US" sz="2000" b="1" spc="25" dirty="0">
                <a:solidFill>
                  <a:srgbClr val="4C4D4F"/>
                </a:solidFill>
                <a:latin typeface="Muli" pitchFamily="2" charset="77"/>
                <a:cs typeface="Arial"/>
              </a:rPr>
              <a:t>Tobias Richter</a:t>
            </a:r>
            <a:endParaRPr lang="en-US" sz="2000" dirty="0">
              <a:latin typeface="Muli" pitchFamily="2" charset="77"/>
              <a:cs typeface="Arial"/>
            </a:endParaRPr>
          </a:p>
          <a:p>
            <a:pPr>
              <a:lnSpc>
                <a:spcPct val="100000"/>
              </a:lnSpc>
              <a:spcBef>
                <a:spcPts val="690"/>
              </a:spcBef>
            </a:pPr>
            <a:endParaRPr lang="en-US" sz="2000" b="1" spc="50" dirty="0">
              <a:solidFill>
                <a:srgbClr val="4C4D4F"/>
              </a:solidFill>
              <a:latin typeface="Muli" pitchFamily="2" charset="77"/>
              <a:cs typeface="Arial"/>
            </a:endParaRPr>
          </a:p>
          <a:p>
            <a:pPr>
              <a:spcBef>
                <a:spcPts val="690"/>
              </a:spcBef>
            </a:pPr>
            <a:r>
              <a:rPr lang="en-US" sz="2000" b="1" spc="50" dirty="0">
                <a:solidFill>
                  <a:srgbClr val="4C4D4F"/>
                </a:solidFill>
                <a:latin typeface="Muli" pitchFamily="2" charset="77"/>
                <a:cs typeface="Arial"/>
              </a:rPr>
              <a:t>Joint WP3^2 Workshop of PaNOSC and ExPaNDS</a:t>
            </a:r>
          </a:p>
          <a:p>
            <a:pPr>
              <a:spcBef>
                <a:spcPts val="690"/>
              </a:spcBef>
            </a:pPr>
            <a:r>
              <a:rPr lang="en-US" sz="2000" b="1" spc="50" dirty="0">
                <a:solidFill>
                  <a:srgbClr val="4C4D4F"/>
                </a:solidFill>
                <a:latin typeface="Muli" pitchFamily="2" charset="77"/>
                <a:cs typeface="Arial"/>
              </a:rPr>
              <a:t>Lund, Sweden</a:t>
            </a:r>
          </a:p>
          <a:p>
            <a:pPr>
              <a:lnSpc>
                <a:spcPct val="100000"/>
              </a:lnSpc>
              <a:spcBef>
                <a:spcPts val="690"/>
              </a:spcBef>
            </a:pPr>
            <a:r>
              <a:rPr lang="en-US" sz="2000" b="1" spc="50" dirty="0">
                <a:solidFill>
                  <a:srgbClr val="4C4D4F"/>
                </a:solidFill>
                <a:latin typeface="Muli" pitchFamily="2" charset="77"/>
                <a:cs typeface="Arial"/>
              </a:rPr>
              <a:t>February 2020</a:t>
            </a:r>
            <a:br>
              <a:rPr lang="en-US" sz="2000" b="1" spc="50" dirty="0">
                <a:solidFill>
                  <a:srgbClr val="4C4D4F"/>
                </a:solidFill>
                <a:latin typeface="Muli" pitchFamily="2" charset="77"/>
                <a:cs typeface="Arial"/>
              </a:rPr>
            </a:br>
            <a:endParaRPr sz="2000" dirty="0">
              <a:latin typeface="Muli" pitchFamily="2" charset="77"/>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F9FB54-36F1-2F41-8E24-B6D49454EC0C}"/>
              </a:ext>
            </a:extLst>
          </p:cNvPr>
          <p:cNvSpPr>
            <a:spLocks noGrp="1"/>
          </p:cNvSpPr>
          <p:nvPr>
            <p:ph type="body" idx="1"/>
          </p:nvPr>
        </p:nvSpPr>
        <p:spPr>
          <a:xfrm>
            <a:off x="462776" y="1194560"/>
            <a:ext cx="4566424" cy="5078313"/>
          </a:xfrm>
        </p:spPr>
        <p:txBody>
          <a:bodyPr/>
          <a:lstStyle/>
          <a:p>
            <a:r>
              <a:rPr lang="en-GB" sz="2200" b="0" dirty="0"/>
              <a:t>PaNOSC (and ExPaNDS) specific API with all the domain specific benefits that make the metadata handling attractive to PIs:</a:t>
            </a:r>
          </a:p>
          <a:p>
            <a:pPr marL="342900" indent="-342900">
              <a:buFont typeface="Arial" panose="020B0604020202020204" pitchFamily="34" charset="0"/>
              <a:buChar char="•"/>
            </a:pPr>
            <a:r>
              <a:rPr lang="en-GB" sz="2200" b="0" dirty="0"/>
              <a:t>Optional authentication enables handling of embargoed data (WP4)</a:t>
            </a:r>
          </a:p>
          <a:p>
            <a:pPr marL="342900" indent="-342900">
              <a:buFont typeface="Arial" panose="020B0604020202020204" pitchFamily="34" charset="0"/>
              <a:buChar char="•"/>
            </a:pPr>
            <a:r>
              <a:rPr lang="en-GB" sz="2200" b="0" dirty="0"/>
              <a:t>Granularity can be customised as appropriate</a:t>
            </a:r>
          </a:p>
          <a:p>
            <a:pPr marL="342900" indent="-342900">
              <a:buFont typeface="Arial" panose="020B0604020202020204" pitchFamily="34" charset="0"/>
              <a:buChar char="•"/>
            </a:pPr>
            <a:r>
              <a:rPr lang="en-GB" sz="2200" b="0" dirty="0"/>
              <a:t>All relevant metadata can be searched</a:t>
            </a:r>
          </a:p>
          <a:p>
            <a:r>
              <a:rPr lang="en-GB" sz="2200" b="0" dirty="0"/>
              <a:t>Use cases and documentation exists, prototype in progress.</a:t>
            </a:r>
          </a:p>
          <a:p>
            <a:r>
              <a:rPr lang="en-GB" sz="2200" b="0" dirty="0"/>
              <a:t>Federation not maintained long term (calls for EOSC adoption).</a:t>
            </a:r>
          </a:p>
        </p:txBody>
      </p:sp>
      <p:pic>
        <p:nvPicPr>
          <p:cNvPr id="4" name="Picture 3">
            <a:extLst>
              <a:ext uri="{FF2B5EF4-FFF2-40B4-BE49-F238E27FC236}">
                <a16:creationId xmlns:a16="http://schemas.microsoft.com/office/drawing/2014/main" id="{9D850642-3CDA-BC4C-946C-B495CE09E47A}"/>
              </a:ext>
            </a:extLst>
          </p:cNvPr>
          <p:cNvPicPr>
            <a:picLocks noChangeAspect="1"/>
          </p:cNvPicPr>
          <p:nvPr/>
        </p:nvPicPr>
        <p:blipFill>
          <a:blip r:embed="rId2"/>
          <a:stretch>
            <a:fillRect/>
          </a:stretch>
        </p:blipFill>
        <p:spPr>
          <a:xfrm>
            <a:off x="4765202" y="622466"/>
            <a:ext cx="7393460" cy="5363883"/>
          </a:xfrm>
          <a:prstGeom prst="rect">
            <a:avLst/>
          </a:prstGeom>
        </p:spPr>
      </p:pic>
      <p:sp>
        <p:nvSpPr>
          <p:cNvPr id="2" name="Title 1">
            <a:extLst>
              <a:ext uri="{FF2B5EF4-FFF2-40B4-BE49-F238E27FC236}">
                <a16:creationId xmlns:a16="http://schemas.microsoft.com/office/drawing/2014/main" id="{3551A3BB-4E61-7041-B51A-D08BAEF711A2}"/>
              </a:ext>
            </a:extLst>
          </p:cNvPr>
          <p:cNvSpPr>
            <a:spLocks noGrp="1"/>
          </p:cNvSpPr>
          <p:nvPr>
            <p:ph type="title"/>
          </p:nvPr>
        </p:nvSpPr>
        <p:spPr/>
        <p:txBody>
          <a:bodyPr/>
          <a:lstStyle/>
          <a:p>
            <a:r>
              <a:rPr lang="en-GB" dirty="0"/>
              <a:t>PaNOSC Federated Search API</a:t>
            </a:r>
          </a:p>
        </p:txBody>
      </p:sp>
    </p:spTree>
    <p:extLst>
      <p:ext uri="{BB962C8B-B14F-4D97-AF65-F5344CB8AC3E}">
        <p14:creationId xmlns:p14="http://schemas.microsoft.com/office/powerpoint/2010/main" val="13482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 name="Title 1"/>
          <p:cNvSpPr>
            <a:spLocks noGrp="1"/>
          </p:cNvSpPr>
          <p:nvPr>
            <p:ph type="title"/>
          </p:nvPr>
        </p:nvSpPr>
        <p:spPr>
          <a:xfrm>
            <a:off x="462776" y="527964"/>
            <a:ext cx="7310043" cy="938719"/>
          </a:xfrm>
        </p:spPr>
        <p:txBody>
          <a:bodyPr/>
          <a:lstStyle/>
          <a:p>
            <a:r>
              <a:rPr lang="en-US" sz="3200" dirty="0"/>
              <a:t>Task 3.4: Catalogue Integration</a:t>
            </a:r>
            <a:br>
              <a:rPr lang="en-GB" sz="3200" dirty="0"/>
            </a:br>
            <a:endParaRPr lang="en-GB" dirty="0"/>
          </a:p>
        </p:txBody>
      </p:sp>
      <p:sp>
        <p:nvSpPr>
          <p:cNvPr id="5" name="TextBox 4"/>
          <p:cNvSpPr txBox="1"/>
          <p:nvPr/>
        </p:nvSpPr>
        <p:spPr>
          <a:xfrm>
            <a:off x="824871" y="836711"/>
            <a:ext cx="6642729" cy="3083921"/>
          </a:xfrm>
          <a:prstGeom prst="rect">
            <a:avLst/>
          </a:prstGeom>
          <a:noFill/>
        </p:spPr>
        <p:txBody>
          <a:bodyPr wrap="square" rtlCol="0">
            <a:spAutoFit/>
          </a:bodyPr>
          <a:lstStyle/>
          <a:p>
            <a:r>
              <a:rPr lang="en-US" sz="2160" dirty="0"/>
              <a:t> </a:t>
            </a:r>
          </a:p>
          <a:p>
            <a:endParaRPr lang="en-US" sz="2160" dirty="0"/>
          </a:p>
          <a:p>
            <a:r>
              <a:rPr lang="en-US" sz="2160" dirty="0"/>
              <a:t>Integration of data production facilities with the data catalog which is especially important for heterogeneous and distributed facilities. This task will document best practices and support heterogenous and distributed facilities getting their workflow to support cataloging data.</a:t>
            </a:r>
          </a:p>
          <a:p>
            <a:endParaRPr lang="en-GB" sz="2160" dirty="0"/>
          </a:p>
        </p:txBody>
      </p:sp>
      <p:graphicFrame>
        <p:nvGraphicFramePr>
          <p:cNvPr id="6" name="Table 5">
            <a:extLst>
              <a:ext uri="{FF2B5EF4-FFF2-40B4-BE49-F238E27FC236}">
                <a16:creationId xmlns:a16="http://schemas.microsoft.com/office/drawing/2014/main" id="{71267454-DC1B-B34E-82FB-9069CA3ABF58}"/>
              </a:ext>
            </a:extLst>
          </p:cNvPr>
          <p:cNvGraphicFramePr>
            <a:graphicFrameLocks noGrp="1"/>
          </p:cNvGraphicFramePr>
          <p:nvPr>
            <p:extLst>
              <p:ext uri="{D42A27DB-BD31-4B8C-83A1-F6EECF244321}">
                <p14:modId xmlns:p14="http://schemas.microsoft.com/office/powerpoint/2010/main" val="2886069544"/>
              </p:ext>
            </p:extLst>
          </p:nvPr>
        </p:nvGraphicFramePr>
        <p:xfrm>
          <a:off x="7766957" y="527964"/>
          <a:ext cx="4064000" cy="3129638"/>
        </p:xfrm>
        <a:graphic>
          <a:graphicData uri="http://schemas.openxmlformats.org/drawingml/2006/table">
            <a:tbl>
              <a:tblPr bandRow="1">
                <a:tableStyleId>{21E4AEA4-8DFA-4A89-87EB-49C32662AFE0}</a:tableStyleId>
              </a:tblPr>
              <a:tblGrid>
                <a:gridCol w="1473200">
                  <a:extLst>
                    <a:ext uri="{9D8B030D-6E8A-4147-A177-3AD203B41FA5}">
                      <a16:colId xmlns:a16="http://schemas.microsoft.com/office/drawing/2014/main" val="3448423803"/>
                    </a:ext>
                  </a:extLst>
                </a:gridCol>
                <a:gridCol w="2590800">
                  <a:extLst>
                    <a:ext uri="{9D8B030D-6E8A-4147-A177-3AD203B41FA5}">
                      <a16:colId xmlns:a16="http://schemas.microsoft.com/office/drawing/2014/main" val="438232446"/>
                    </a:ext>
                  </a:extLst>
                </a:gridCol>
              </a:tblGrid>
              <a:tr h="501970">
                <a:tc>
                  <a:txBody>
                    <a:bodyPr/>
                    <a:lstStyle/>
                    <a:p>
                      <a:r>
                        <a:rPr lang="en-GB" dirty="0"/>
                        <a:t>Lead partner</a:t>
                      </a:r>
                    </a:p>
                  </a:txBody>
                  <a:tcPr/>
                </a:tc>
                <a:tc>
                  <a:txBody>
                    <a:bodyPr/>
                    <a:lstStyle/>
                    <a:p>
                      <a:r>
                        <a:rPr lang="en-GB" dirty="0"/>
                        <a:t>ELI</a:t>
                      </a:r>
                    </a:p>
                  </a:txBody>
                  <a:tcPr/>
                </a:tc>
                <a:extLst>
                  <a:ext uri="{0D108BD9-81ED-4DB2-BD59-A6C34878D82A}">
                    <a16:rowId xmlns:a16="http://schemas.microsoft.com/office/drawing/2014/main" val="1266546587"/>
                  </a:ext>
                </a:extLst>
              </a:tr>
              <a:tr h="501970">
                <a:tc>
                  <a:txBody>
                    <a:bodyPr/>
                    <a:lstStyle/>
                    <a:p>
                      <a:r>
                        <a:rPr lang="en-GB" dirty="0"/>
                        <a:t>Partners</a:t>
                      </a:r>
                    </a:p>
                  </a:txBody>
                  <a:tcPr/>
                </a:tc>
                <a:tc>
                  <a:txBody>
                    <a:bodyPr/>
                    <a:lstStyle/>
                    <a:p>
                      <a:r>
                        <a:rPr lang="en-GB" dirty="0"/>
                        <a:t>ILL, XFEL, ESRF, CERIC</a:t>
                      </a:r>
                    </a:p>
                  </a:txBody>
                  <a:tcPr/>
                </a:tc>
                <a:extLst>
                  <a:ext uri="{0D108BD9-81ED-4DB2-BD59-A6C34878D82A}">
                    <a16:rowId xmlns:a16="http://schemas.microsoft.com/office/drawing/2014/main" val="1143333913"/>
                  </a:ext>
                </a:extLst>
              </a:tr>
              <a:tr h="501970">
                <a:tc>
                  <a:txBody>
                    <a:bodyPr/>
                    <a:lstStyle/>
                    <a:p>
                      <a:r>
                        <a:rPr lang="en-GB" dirty="0"/>
                        <a:t>Months</a:t>
                      </a:r>
                    </a:p>
                  </a:txBody>
                  <a:tcPr/>
                </a:tc>
                <a:tc>
                  <a:txBody>
                    <a:bodyPr/>
                    <a:lstStyle/>
                    <a:p>
                      <a:r>
                        <a:rPr lang="en-GB" dirty="0"/>
                        <a:t>12-48</a:t>
                      </a:r>
                    </a:p>
                  </a:txBody>
                  <a:tcPr/>
                </a:tc>
                <a:extLst>
                  <a:ext uri="{0D108BD9-81ED-4DB2-BD59-A6C34878D82A}">
                    <a16:rowId xmlns:a16="http://schemas.microsoft.com/office/drawing/2014/main" val="2260040215"/>
                  </a:ext>
                </a:extLst>
              </a:tr>
              <a:tr h="501970">
                <a:tc>
                  <a:txBody>
                    <a:bodyPr/>
                    <a:lstStyle/>
                    <a:p>
                      <a:r>
                        <a:rPr lang="en-GB" dirty="0"/>
                        <a:t>PMs</a:t>
                      </a:r>
                    </a:p>
                  </a:txBody>
                  <a:tcPr/>
                </a:tc>
                <a:tc>
                  <a:txBody>
                    <a:bodyPr/>
                    <a:lstStyle/>
                    <a:p>
                      <a:r>
                        <a:rPr lang="en-GB" dirty="0"/>
                        <a:t>88</a:t>
                      </a:r>
                    </a:p>
                  </a:txBody>
                  <a:tcPr/>
                </a:tc>
                <a:extLst>
                  <a:ext uri="{0D108BD9-81ED-4DB2-BD59-A6C34878D82A}">
                    <a16:rowId xmlns:a16="http://schemas.microsoft.com/office/drawing/2014/main" val="2451480776"/>
                  </a:ext>
                </a:extLst>
              </a:tr>
              <a:tr h="1121758">
                <a:tc>
                  <a:txBody>
                    <a:bodyPr/>
                    <a:lstStyle/>
                    <a:p>
                      <a:r>
                        <a:rPr lang="en-GB" dirty="0"/>
                        <a:t>Milestones and Deliverables</a:t>
                      </a:r>
                    </a:p>
                  </a:txBody>
                  <a:tcPr/>
                </a:tc>
                <a:tc>
                  <a:txBody>
                    <a:bodyPr/>
                    <a:lstStyle/>
                    <a:p>
                      <a:r>
                        <a:rPr lang="en-GB" dirty="0"/>
                        <a:t>M12, I17, M30, </a:t>
                      </a:r>
                    </a:p>
                  </a:txBody>
                  <a:tcPr/>
                </a:tc>
                <a:extLst>
                  <a:ext uri="{0D108BD9-81ED-4DB2-BD59-A6C34878D82A}">
                    <a16:rowId xmlns:a16="http://schemas.microsoft.com/office/drawing/2014/main" val="3984868168"/>
                  </a:ext>
                </a:extLst>
              </a:tr>
            </a:tbl>
          </a:graphicData>
        </a:graphic>
      </p:graphicFrame>
      <p:sp>
        <p:nvSpPr>
          <p:cNvPr id="7" name="TextBox 6">
            <a:extLst>
              <a:ext uri="{FF2B5EF4-FFF2-40B4-BE49-F238E27FC236}">
                <a16:creationId xmlns:a16="http://schemas.microsoft.com/office/drawing/2014/main" id="{20089B87-224A-D94A-B19F-35E498BF535B}"/>
              </a:ext>
            </a:extLst>
          </p:cNvPr>
          <p:cNvSpPr txBox="1"/>
          <p:nvPr/>
        </p:nvSpPr>
        <p:spPr>
          <a:xfrm>
            <a:off x="8153400" y="4191000"/>
            <a:ext cx="2268570" cy="1200329"/>
          </a:xfrm>
          <a:prstGeom prst="rect">
            <a:avLst/>
          </a:prstGeom>
          <a:noFill/>
        </p:spPr>
        <p:txBody>
          <a:bodyPr wrap="none" rtlCol="0">
            <a:spAutoFit/>
          </a:bodyPr>
          <a:lstStyle/>
          <a:p>
            <a:r>
              <a:rPr lang="en-GB" sz="2400" b="1" dirty="0"/>
              <a:t>Lead: Lajos</a:t>
            </a:r>
          </a:p>
          <a:p>
            <a:endParaRPr lang="en-GB" sz="2400" b="1" dirty="0"/>
          </a:p>
          <a:p>
            <a:r>
              <a:rPr lang="en-GB" sz="2400" b="1" dirty="0"/>
              <a:t>Activity needed.</a:t>
            </a:r>
          </a:p>
        </p:txBody>
      </p:sp>
    </p:spTree>
    <p:extLst>
      <p:ext uri="{BB962C8B-B14F-4D97-AF65-F5344CB8AC3E}">
        <p14:creationId xmlns:p14="http://schemas.microsoft.com/office/powerpoint/2010/main" val="3421683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3.5: Meta Ontology for Catalogues</a:t>
            </a:r>
            <a:endParaRPr lang="en-GB" dirty="0"/>
          </a:p>
        </p:txBody>
      </p:sp>
      <p:sp>
        <p:nvSpPr>
          <p:cNvPr id="5" name="TextBox 4"/>
          <p:cNvSpPr txBox="1"/>
          <p:nvPr/>
        </p:nvSpPr>
        <p:spPr>
          <a:xfrm>
            <a:off x="824871" y="836711"/>
            <a:ext cx="6566529" cy="4745915"/>
          </a:xfrm>
          <a:prstGeom prst="rect">
            <a:avLst/>
          </a:prstGeom>
          <a:noFill/>
        </p:spPr>
        <p:txBody>
          <a:bodyPr wrap="square" rtlCol="0">
            <a:spAutoFit/>
          </a:bodyPr>
          <a:lstStyle/>
          <a:p>
            <a:r>
              <a:rPr lang="en-US" sz="2160" dirty="0"/>
              <a:t> </a:t>
            </a:r>
          </a:p>
          <a:p>
            <a:endParaRPr lang="en-US" sz="2160" dirty="0"/>
          </a:p>
          <a:p>
            <a:r>
              <a:rPr lang="en-US" sz="2160" dirty="0"/>
              <a:t>Extend NeXus metadata standards to enhance interoperability. For large parts of the </a:t>
            </a:r>
            <a:r>
              <a:rPr lang="en-US" sz="2160" dirty="0" err="1"/>
              <a:t>PaN</a:t>
            </a:r>
            <a:r>
              <a:rPr lang="en-US" sz="2160" dirty="0"/>
              <a:t> communities NeXus is the most commonly used file format. To explore relevant foreign datasets in the public domain, searches on the scientific metadata need to yield the correct results. Building search terms and keywords from the NeXus dictionary, would make use of the community buy in and expertise that went into this standard. </a:t>
            </a:r>
          </a:p>
          <a:p>
            <a:r>
              <a:rPr lang="en-US" sz="2160" dirty="0"/>
              <a:t>In this task we can add missing raw data definitions for raw data, as well as some for processed derived data. Working towards an Ontology will help harmonize processing codes between facilities.</a:t>
            </a:r>
          </a:p>
        </p:txBody>
      </p:sp>
      <p:sp>
        <p:nvSpPr>
          <p:cNvPr id="12" name="Footer Placeholder 5">
            <a:extLst>
              <a:ext uri="{FF2B5EF4-FFF2-40B4-BE49-F238E27FC236}">
                <a16:creationId xmlns:a16="http://schemas.microsoft.com/office/drawing/2014/main" id="{4D713D27-09E2-E746-8543-C06B0BB29314}"/>
              </a:ext>
            </a:extLst>
          </p:cNvPr>
          <p:cNvSpPr>
            <a:spLocks noGrp="1"/>
          </p:cNvSpPr>
          <p:nvPr>
            <p:ph type="ftr" sz="quarter" idx="3"/>
          </p:nvPr>
        </p:nvSpPr>
        <p:spPr>
          <a:xfrm>
            <a:off x="7997011" y="6280517"/>
            <a:ext cx="2726938" cy="495448"/>
          </a:xfrm>
          <a:prstGeom prst="rect">
            <a:avLst/>
          </a:prstGeom>
          <a:solidFill>
            <a:schemeClr val="bg1"/>
          </a:solidFill>
          <a:ln>
            <a:miter lim="800000"/>
            <a:headEnd/>
            <a:tailEnd/>
          </a:ln>
        </p:spPr>
        <p:txBody>
          <a:bodyPr wrap="square" numCol="1" compatLnSpc="1">
            <a:prstTxWarp prst="textNoShape">
              <a:avLst/>
            </a:prstTxWarp>
          </a:bodyPr>
          <a:lstStyle/>
          <a:p>
            <a:pPr fontAlgn="base">
              <a:spcBef>
                <a:spcPct val="0"/>
              </a:spcBef>
              <a:spcAft>
                <a:spcPct val="0"/>
              </a:spcAft>
              <a:defRPr/>
            </a:pPr>
            <a:r>
              <a:rPr lang="en-US" sz="840" dirty="0"/>
              <a:t>This project has received funding from the European Union's Horizon 2020 research and innovation programme under grant agreement No 823852</a:t>
            </a:r>
            <a:endParaRPr lang="fr-FR" sz="840" dirty="0"/>
          </a:p>
        </p:txBody>
      </p:sp>
      <p:graphicFrame>
        <p:nvGraphicFramePr>
          <p:cNvPr id="8" name="Table 7">
            <a:extLst>
              <a:ext uri="{FF2B5EF4-FFF2-40B4-BE49-F238E27FC236}">
                <a16:creationId xmlns:a16="http://schemas.microsoft.com/office/drawing/2014/main" id="{47AFD09A-4C92-D849-A1DC-F87B5405E39B}"/>
              </a:ext>
            </a:extLst>
          </p:cNvPr>
          <p:cNvGraphicFramePr>
            <a:graphicFrameLocks noGrp="1"/>
          </p:cNvGraphicFramePr>
          <p:nvPr>
            <p:extLst>
              <p:ext uri="{D42A27DB-BD31-4B8C-83A1-F6EECF244321}">
                <p14:modId xmlns:p14="http://schemas.microsoft.com/office/powerpoint/2010/main" val="1227942462"/>
              </p:ext>
            </p:extLst>
          </p:nvPr>
        </p:nvGraphicFramePr>
        <p:xfrm>
          <a:off x="7766957" y="527964"/>
          <a:ext cx="4064000" cy="3129638"/>
        </p:xfrm>
        <a:graphic>
          <a:graphicData uri="http://schemas.openxmlformats.org/drawingml/2006/table">
            <a:tbl>
              <a:tblPr bandRow="1">
                <a:tableStyleId>{21E4AEA4-8DFA-4A89-87EB-49C32662AFE0}</a:tableStyleId>
              </a:tblPr>
              <a:tblGrid>
                <a:gridCol w="1473200">
                  <a:extLst>
                    <a:ext uri="{9D8B030D-6E8A-4147-A177-3AD203B41FA5}">
                      <a16:colId xmlns:a16="http://schemas.microsoft.com/office/drawing/2014/main" val="3448423803"/>
                    </a:ext>
                  </a:extLst>
                </a:gridCol>
                <a:gridCol w="2590800">
                  <a:extLst>
                    <a:ext uri="{9D8B030D-6E8A-4147-A177-3AD203B41FA5}">
                      <a16:colId xmlns:a16="http://schemas.microsoft.com/office/drawing/2014/main" val="438232446"/>
                    </a:ext>
                  </a:extLst>
                </a:gridCol>
              </a:tblGrid>
              <a:tr h="501970">
                <a:tc>
                  <a:txBody>
                    <a:bodyPr/>
                    <a:lstStyle/>
                    <a:p>
                      <a:r>
                        <a:rPr lang="en-GB" dirty="0"/>
                        <a:t>Lead partner</a:t>
                      </a:r>
                    </a:p>
                  </a:txBody>
                  <a:tcPr/>
                </a:tc>
                <a:tc>
                  <a:txBody>
                    <a:bodyPr/>
                    <a:lstStyle/>
                    <a:p>
                      <a:r>
                        <a:rPr lang="en-GB" dirty="0"/>
                        <a:t>ESS</a:t>
                      </a:r>
                    </a:p>
                  </a:txBody>
                  <a:tcPr/>
                </a:tc>
                <a:extLst>
                  <a:ext uri="{0D108BD9-81ED-4DB2-BD59-A6C34878D82A}">
                    <a16:rowId xmlns:a16="http://schemas.microsoft.com/office/drawing/2014/main" val="1266546587"/>
                  </a:ext>
                </a:extLst>
              </a:tr>
              <a:tr h="501970">
                <a:tc>
                  <a:txBody>
                    <a:bodyPr/>
                    <a:lstStyle/>
                    <a:p>
                      <a:r>
                        <a:rPr lang="en-GB" dirty="0"/>
                        <a:t>Partners</a:t>
                      </a:r>
                    </a:p>
                  </a:txBody>
                  <a:tcPr/>
                </a:tc>
                <a:tc>
                  <a:txBody>
                    <a:bodyPr/>
                    <a:lstStyle/>
                    <a:p>
                      <a:r>
                        <a:rPr lang="en-GB" dirty="0"/>
                        <a:t>ILL, XFEL, ELI, ESRF, CERIC</a:t>
                      </a:r>
                    </a:p>
                  </a:txBody>
                  <a:tcPr/>
                </a:tc>
                <a:extLst>
                  <a:ext uri="{0D108BD9-81ED-4DB2-BD59-A6C34878D82A}">
                    <a16:rowId xmlns:a16="http://schemas.microsoft.com/office/drawing/2014/main" val="1143333913"/>
                  </a:ext>
                </a:extLst>
              </a:tr>
              <a:tr h="501970">
                <a:tc>
                  <a:txBody>
                    <a:bodyPr/>
                    <a:lstStyle/>
                    <a:p>
                      <a:r>
                        <a:rPr lang="en-GB" dirty="0"/>
                        <a:t>Months</a:t>
                      </a:r>
                    </a:p>
                  </a:txBody>
                  <a:tcPr/>
                </a:tc>
                <a:tc>
                  <a:txBody>
                    <a:bodyPr/>
                    <a:lstStyle/>
                    <a:p>
                      <a:r>
                        <a:rPr lang="en-GB" dirty="0"/>
                        <a:t>1-42</a:t>
                      </a:r>
                    </a:p>
                  </a:txBody>
                  <a:tcPr/>
                </a:tc>
                <a:extLst>
                  <a:ext uri="{0D108BD9-81ED-4DB2-BD59-A6C34878D82A}">
                    <a16:rowId xmlns:a16="http://schemas.microsoft.com/office/drawing/2014/main" val="2260040215"/>
                  </a:ext>
                </a:extLst>
              </a:tr>
              <a:tr h="501970">
                <a:tc>
                  <a:txBody>
                    <a:bodyPr/>
                    <a:lstStyle/>
                    <a:p>
                      <a:r>
                        <a:rPr lang="en-GB" dirty="0"/>
                        <a:t>PMs</a:t>
                      </a:r>
                    </a:p>
                  </a:txBody>
                  <a:tcPr/>
                </a:tc>
                <a:tc>
                  <a:txBody>
                    <a:bodyPr/>
                    <a:lstStyle/>
                    <a:p>
                      <a:r>
                        <a:rPr lang="en-GB" dirty="0"/>
                        <a:t>69</a:t>
                      </a:r>
                    </a:p>
                  </a:txBody>
                  <a:tcPr/>
                </a:tc>
                <a:extLst>
                  <a:ext uri="{0D108BD9-81ED-4DB2-BD59-A6C34878D82A}">
                    <a16:rowId xmlns:a16="http://schemas.microsoft.com/office/drawing/2014/main" val="2451480776"/>
                  </a:ext>
                </a:extLst>
              </a:tr>
              <a:tr h="1121758">
                <a:tc>
                  <a:txBody>
                    <a:bodyPr/>
                    <a:lstStyle/>
                    <a:p>
                      <a:r>
                        <a:rPr lang="en-GB" dirty="0"/>
                        <a:t>Milestones and Deliverables</a:t>
                      </a:r>
                    </a:p>
                  </a:txBody>
                  <a:tcPr/>
                </a:tc>
                <a:tc>
                  <a:txBody>
                    <a:bodyPr/>
                    <a:lstStyle/>
                    <a:p>
                      <a:r>
                        <a:rPr lang="en-GB" dirty="0"/>
                        <a:t>I17, I24, I33, D42</a:t>
                      </a:r>
                    </a:p>
                  </a:txBody>
                  <a:tcPr/>
                </a:tc>
                <a:extLst>
                  <a:ext uri="{0D108BD9-81ED-4DB2-BD59-A6C34878D82A}">
                    <a16:rowId xmlns:a16="http://schemas.microsoft.com/office/drawing/2014/main" val="3984868168"/>
                  </a:ext>
                </a:extLst>
              </a:tr>
            </a:tbl>
          </a:graphicData>
        </a:graphic>
      </p:graphicFrame>
      <p:sp>
        <p:nvSpPr>
          <p:cNvPr id="6" name="TextBox 5">
            <a:extLst>
              <a:ext uri="{FF2B5EF4-FFF2-40B4-BE49-F238E27FC236}">
                <a16:creationId xmlns:a16="http://schemas.microsoft.com/office/drawing/2014/main" id="{8A2C2D42-5C9C-3D4D-A24E-23644BA1A01C}"/>
              </a:ext>
            </a:extLst>
          </p:cNvPr>
          <p:cNvSpPr txBox="1"/>
          <p:nvPr/>
        </p:nvSpPr>
        <p:spPr>
          <a:xfrm>
            <a:off x="8153400" y="4191000"/>
            <a:ext cx="4079578" cy="1200329"/>
          </a:xfrm>
          <a:prstGeom prst="rect">
            <a:avLst/>
          </a:prstGeom>
          <a:noFill/>
        </p:spPr>
        <p:txBody>
          <a:bodyPr wrap="none" rtlCol="0">
            <a:spAutoFit/>
          </a:bodyPr>
          <a:lstStyle/>
          <a:p>
            <a:r>
              <a:rPr lang="en-GB" sz="2400" b="1" dirty="0"/>
              <a:t>Lead: Tobias</a:t>
            </a:r>
          </a:p>
          <a:p>
            <a:endParaRPr lang="en-GB" sz="2400" b="1" dirty="0"/>
          </a:p>
          <a:p>
            <a:r>
              <a:rPr lang="en-GB" sz="2400" b="1" dirty="0"/>
              <a:t>Seen as closely linked with API</a:t>
            </a:r>
          </a:p>
        </p:txBody>
      </p:sp>
    </p:spTree>
    <p:extLst>
      <p:ext uri="{BB962C8B-B14F-4D97-AF65-F5344CB8AC3E}">
        <p14:creationId xmlns:p14="http://schemas.microsoft.com/office/powerpoint/2010/main" val="73689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4C8836-A806-2B4B-9ECA-596D3D8AFD5C}"/>
              </a:ext>
            </a:extLst>
          </p:cNvPr>
          <p:cNvPicPr>
            <a:picLocks noChangeAspect="1"/>
          </p:cNvPicPr>
          <p:nvPr/>
        </p:nvPicPr>
        <p:blipFill>
          <a:blip r:embed="rId2"/>
          <a:stretch>
            <a:fillRect/>
          </a:stretch>
        </p:blipFill>
        <p:spPr>
          <a:xfrm>
            <a:off x="9906000" y="3657600"/>
            <a:ext cx="2133600" cy="810358"/>
          </a:xfrm>
          <a:prstGeom prst="rect">
            <a:avLst/>
          </a:prstGeom>
        </p:spPr>
      </p:pic>
      <p:sp>
        <p:nvSpPr>
          <p:cNvPr id="4" name="Title 3">
            <a:extLst>
              <a:ext uri="{FF2B5EF4-FFF2-40B4-BE49-F238E27FC236}">
                <a16:creationId xmlns:a16="http://schemas.microsoft.com/office/drawing/2014/main" id="{C5682837-8245-C047-AE05-1ADA780E4E74}"/>
              </a:ext>
            </a:extLst>
          </p:cNvPr>
          <p:cNvSpPr>
            <a:spLocks noGrp="1"/>
          </p:cNvSpPr>
          <p:nvPr>
            <p:ph type="title"/>
          </p:nvPr>
        </p:nvSpPr>
        <p:spPr/>
        <p:txBody>
          <a:bodyPr/>
          <a:lstStyle/>
          <a:p>
            <a:r>
              <a:rPr lang="en-GB" dirty="0"/>
              <a:t>NeXus Dissemination</a:t>
            </a:r>
          </a:p>
        </p:txBody>
      </p:sp>
      <p:sp>
        <p:nvSpPr>
          <p:cNvPr id="5" name="Text Placeholder 4">
            <a:extLst>
              <a:ext uri="{FF2B5EF4-FFF2-40B4-BE49-F238E27FC236}">
                <a16:creationId xmlns:a16="http://schemas.microsoft.com/office/drawing/2014/main" id="{9967BD92-481A-304C-A34E-D6D43008AB83}"/>
              </a:ext>
            </a:extLst>
          </p:cNvPr>
          <p:cNvSpPr>
            <a:spLocks noGrp="1"/>
          </p:cNvSpPr>
          <p:nvPr>
            <p:ph type="body" idx="1"/>
          </p:nvPr>
        </p:nvSpPr>
        <p:spPr>
          <a:xfrm>
            <a:off x="462776" y="1194561"/>
            <a:ext cx="10130713" cy="5539978"/>
          </a:xfrm>
        </p:spPr>
        <p:txBody>
          <a:bodyPr/>
          <a:lstStyle/>
          <a:p>
            <a:r>
              <a:rPr lang="en-GB" b="0" dirty="0"/>
              <a:t>NeXus is the common data format of choice in PaNOSC and beyond.</a:t>
            </a:r>
          </a:p>
          <a:p>
            <a:endParaRPr lang="en-GB" b="0" dirty="0"/>
          </a:p>
          <a:p>
            <a:r>
              <a:rPr lang="en-GB" b="0" dirty="0"/>
              <a:t>ELI has joined the NeXus advisory committee – 50% of facilities now represented.</a:t>
            </a:r>
          </a:p>
          <a:p>
            <a:endParaRPr lang="en-GB" b="0" dirty="0"/>
          </a:p>
          <a:p>
            <a:r>
              <a:rPr lang="en-GB" b="0" dirty="0"/>
              <a:t>The WP ran a series of “Show &amp; Tell” sessions to share the common practises at the partners with respect to storing data and metadata in NeXus. This was a valuable exercise to show that no perfect NeXus files exist and a pragmatic approach to encoding and extracting is acceptable.</a:t>
            </a:r>
          </a:p>
          <a:p>
            <a:endParaRPr lang="en-GB" b="0" dirty="0"/>
          </a:p>
          <a:p>
            <a:r>
              <a:rPr lang="en-GB" b="0" dirty="0"/>
              <a:t>For the search there is no need to unlock the entire wealth of information that can the transcribed in a NeXus file. A limited set of less than twenty key facts would go a long way. A list of techniques used at PaN facilities is being compiled first. More Ontology work follows in upcoming meetings with ExPaNDS.</a:t>
            </a:r>
          </a:p>
          <a:p>
            <a:endParaRPr lang="en-GB" b="0" dirty="0"/>
          </a:p>
          <a:p>
            <a:endParaRPr lang="en-GB" b="0" dirty="0"/>
          </a:p>
        </p:txBody>
      </p:sp>
      <p:pic>
        <p:nvPicPr>
          <p:cNvPr id="6" name="Picture 5">
            <a:extLst>
              <a:ext uri="{FF2B5EF4-FFF2-40B4-BE49-F238E27FC236}">
                <a16:creationId xmlns:a16="http://schemas.microsoft.com/office/drawing/2014/main" id="{CBCBEBEC-A2DE-4546-AD97-B0D63B5939B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6484" t="84084" r="-38644" b="7125"/>
          <a:stretch/>
        </p:blipFill>
        <p:spPr>
          <a:xfrm>
            <a:off x="8839200" y="382060"/>
            <a:ext cx="3813432" cy="738084"/>
          </a:xfrm>
          <a:custGeom>
            <a:avLst/>
            <a:gdLst/>
            <a:ahLst/>
            <a:cxnLst/>
            <a:rect l="l" t="t" r="r" b="b"/>
            <a:pathLst>
              <a:path w="1601321" h="7148348">
                <a:moveTo>
                  <a:pt x="249515" y="0"/>
                </a:moveTo>
                <a:lnTo>
                  <a:pt x="1601321" y="0"/>
                </a:lnTo>
                <a:lnTo>
                  <a:pt x="1601321" y="1413916"/>
                </a:lnTo>
                <a:lnTo>
                  <a:pt x="1601321" y="4914721"/>
                </a:lnTo>
                <a:lnTo>
                  <a:pt x="1601321" y="6328636"/>
                </a:lnTo>
                <a:lnTo>
                  <a:pt x="1521497" y="6328636"/>
                </a:lnTo>
                <a:lnTo>
                  <a:pt x="1351806" y="6328636"/>
                </a:lnTo>
                <a:lnTo>
                  <a:pt x="1351806" y="7148348"/>
                </a:lnTo>
                <a:lnTo>
                  <a:pt x="0" y="7148348"/>
                </a:lnTo>
                <a:lnTo>
                  <a:pt x="0" y="2233627"/>
                </a:lnTo>
                <a:lnTo>
                  <a:pt x="169691" y="2233627"/>
                </a:lnTo>
                <a:lnTo>
                  <a:pt x="169691" y="238338"/>
                </a:lnTo>
                <a:lnTo>
                  <a:pt x="249515" y="238338"/>
                </a:lnTo>
                <a:close/>
              </a:path>
            </a:pathLst>
          </a:custGeom>
        </p:spPr>
      </p:pic>
    </p:spTree>
    <p:extLst>
      <p:ext uri="{BB962C8B-B14F-4D97-AF65-F5344CB8AC3E}">
        <p14:creationId xmlns:p14="http://schemas.microsoft.com/office/powerpoint/2010/main" val="80016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682837-8245-C047-AE05-1ADA780E4E74}"/>
              </a:ext>
            </a:extLst>
          </p:cNvPr>
          <p:cNvSpPr>
            <a:spLocks noGrp="1"/>
          </p:cNvSpPr>
          <p:nvPr>
            <p:ph type="title"/>
          </p:nvPr>
        </p:nvSpPr>
        <p:spPr/>
        <p:txBody>
          <a:bodyPr/>
          <a:lstStyle/>
          <a:p>
            <a:r>
              <a:rPr lang="en-GB" dirty="0"/>
              <a:t>Activities, Organisation and Status</a:t>
            </a:r>
          </a:p>
        </p:txBody>
      </p:sp>
      <p:sp>
        <p:nvSpPr>
          <p:cNvPr id="5" name="Text Placeholder 4">
            <a:extLst>
              <a:ext uri="{FF2B5EF4-FFF2-40B4-BE49-F238E27FC236}">
                <a16:creationId xmlns:a16="http://schemas.microsoft.com/office/drawing/2014/main" id="{9967BD92-481A-304C-A34E-D6D43008AB83}"/>
              </a:ext>
            </a:extLst>
          </p:cNvPr>
          <p:cNvSpPr>
            <a:spLocks noGrp="1"/>
          </p:cNvSpPr>
          <p:nvPr>
            <p:ph type="body" idx="1"/>
          </p:nvPr>
        </p:nvSpPr>
        <p:spPr>
          <a:xfrm>
            <a:off x="462776" y="1194561"/>
            <a:ext cx="10130713" cy="4924425"/>
          </a:xfrm>
        </p:spPr>
        <p:txBody>
          <a:bodyPr/>
          <a:lstStyle/>
          <a:p>
            <a:r>
              <a:rPr lang="en-GB" sz="2000" b="0" dirty="0"/>
              <a:t>Meetings in Year One:</a:t>
            </a:r>
          </a:p>
          <a:p>
            <a:pPr marL="342900" indent="-342900">
              <a:buFont typeface="Arial" panose="020B0604020202020204" pitchFamily="34" charset="0"/>
              <a:buChar char="•"/>
            </a:pPr>
            <a:r>
              <a:rPr lang="en-GB" sz="2000" b="0" dirty="0"/>
              <a:t>PaNOSC kick off Grenoble – January 2019</a:t>
            </a:r>
          </a:p>
          <a:p>
            <a:pPr marL="342900" indent="-342900">
              <a:buFont typeface="Arial" panose="020B0604020202020204" pitchFamily="34" charset="0"/>
              <a:buChar char="•"/>
            </a:pPr>
            <a:r>
              <a:rPr lang="en-GB" sz="2000" b="0" dirty="0"/>
              <a:t>WP3 Kick off Copenhagen – May 2019</a:t>
            </a:r>
          </a:p>
          <a:p>
            <a:pPr marL="342900" indent="-342900">
              <a:buFont typeface="Arial" panose="020B0604020202020204" pitchFamily="34" charset="0"/>
              <a:buChar char="•"/>
            </a:pPr>
            <a:r>
              <a:rPr lang="en-GB" sz="2000" b="0" dirty="0"/>
              <a:t>WP3 Meeting Grenoble – September 2019</a:t>
            </a:r>
          </a:p>
          <a:p>
            <a:pPr marL="342900" indent="-342900">
              <a:buFont typeface="Arial" panose="020B0604020202020204" pitchFamily="34" charset="0"/>
              <a:buChar char="•"/>
            </a:pPr>
            <a:r>
              <a:rPr lang="en-GB" sz="2000" b="0" dirty="0"/>
              <a:t>WP3 Meeting Trieste – November 2019</a:t>
            </a:r>
          </a:p>
          <a:p>
            <a:pPr marL="342900" indent="-342900">
              <a:buFont typeface="Arial" panose="020B0604020202020204" pitchFamily="34" charset="0"/>
              <a:buChar char="•"/>
            </a:pPr>
            <a:r>
              <a:rPr lang="en-GB" sz="2000" b="0" dirty="0"/>
              <a:t>WP3^2 Joint Meeting – February 2020</a:t>
            </a:r>
          </a:p>
          <a:p>
            <a:pPr marL="342900" indent="-342900">
              <a:buFont typeface="Arial" panose="020B0604020202020204" pitchFamily="34" charset="0"/>
              <a:buChar char="•"/>
            </a:pPr>
            <a:r>
              <a:rPr lang="en-GB" sz="2000" b="0" dirty="0"/>
              <a:t>VC: Topical Meetings on search API and Harvesting</a:t>
            </a:r>
          </a:p>
          <a:p>
            <a:pPr marL="342900" indent="-342900">
              <a:buFont typeface="Arial" panose="020B0604020202020204" pitchFamily="34" charset="0"/>
              <a:buChar char="•"/>
            </a:pPr>
            <a:r>
              <a:rPr lang="en-GB" sz="2000" b="0" dirty="0"/>
              <a:t>VC: NeXus Show &amp; Tell Sessions with all partners </a:t>
            </a:r>
          </a:p>
          <a:p>
            <a:pPr marL="342900" indent="-342900">
              <a:buFont typeface="Arial" panose="020B0604020202020204" pitchFamily="34" charset="0"/>
              <a:buChar char="•"/>
            </a:pPr>
            <a:endParaRPr lang="en-GB" sz="2000" b="0" dirty="0"/>
          </a:p>
          <a:p>
            <a:pPr marL="342900" indent="-342900">
              <a:buFont typeface="Arial" panose="020B0604020202020204" pitchFamily="34" charset="0"/>
              <a:buChar char="•"/>
            </a:pPr>
            <a:r>
              <a:rPr lang="en-GB" sz="2000" b="0" dirty="0"/>
              <a:t>regular VC: Monthly Meetings – Coordination</a:t>
            </a:r>
          </a:p>
          <a:p>
            <a:pPr marL="342900" indent="-342900">
              <a:buFont typeface="Arial" panose="020B0604020202020204" pitchFamily="34" charset="0"/>
              <a:buChar char="•"/>
            </a:pPr>
            <a:r>
              <a:rPr lang="en-GB" sz="2000" b="0" dirty="0"/>
              <a:t>Mailing List – move to joint one with ExPaNDS?</a:t>
            </a:r>
          </a:p>
          <a:p>
            <a:endParaRPr lang="en-GB" sz="2000" b="0" dirty="0"/>
          </a:p>
          <a:p>
            <a:r>
              <a:rPr lang="en-GB" sz="2000" b="0" dirty="0"/>
              <a:t>Collaboration Tools</a:t>
            </a:r>
          </a:p>
          <a:p>
            <a:pPr marL="342900" indent="-342900">
              <a:buFont typeface="Arial" panose="020B0604020202020204" pitchFamily="34" charset="0"/>
              <a:buChar char="•"/>
            </a:pPr>
            <a:r>
              <a:rPr lang="en-GB" sz="2000" b="0" dirty="0" err="1"/>
              <a:t>Github</a:t>
            </a:r>
            <a:r>
              <a:rPr lang="en-GB" sz="2000" b="0" dirty="0"/>
              <a:t> 	</a:t>
            </a:r>
            <a:r>
              <a:rPr lang="en-GB" sz="2000" b="0" dirty="0">
                <a:hlinkClick r:id="rId2"/>
              </a:rPr>
              <a:t>https://github.com/panosc-eu/fair-data-api</a:t>
            </a:r>
            <a:r>
              <a:rPr lang="en-GB" sz="2000" b="0" dirty="0"/>
              <a:t> 						</a:t>
            </a:r>
            <a:r>
              <a:rPr lang="en-GB" sz="2000" b="0" dirty="0">
                <a:hlinkClick r:id="rId3"/>
              </a:rPr>
              <a:t>https://github.com/panosc-eu/common-api</a:t>
            </a:r>
            <a:endParaRPr lang="en-GB" sz="2000" b="0" dirty="0"/>
          </a:p>
          <a:p>
            <a:pPr marL="342900" indent="-342900">
              <a:buFont typeface="Arial" panose="020B0604020202020204" pitchFamily="34" charset="0"/>
              <a:buChar char="•"/>
            </a:pPr>
            <a:r>
              <a:rPr lang="en-GB" sz="2000" b="0" dirty="0"/>
              <a:t>Confluence	</a:t>
            </a:r>
            <a:r>
              <a:rPr lang="en-GB" sz="2000" b="0" dirty="0">
                <a:hlinkClick r:id="rId4"/>
              </a:rPr>
              <a:t>https://confluence.panosc.eu/display/wp3/</a:t>
            </a:r>
            <a:endParaRPr lang="en-GB" sz="2000" b="0" dirty="0"/>
          </a:p>
        </p:txBody>
      </p:sp>
      <p:pic>
        <p:nvPicPr>
          <p:cNvPr id="3" name="Picture 2">
            <a:extLst>
              <a:ext uri="{FF2B5EF4-FFF2-40B4-BE49-F238E27FC236}">
                <a16:creationId xmlns:a16="http://schemas.microsoft.com/office/drawing/2014/main" id="{75EA16C5-01E3-FB40-B728-920ABD87F1F9}"/>
              </a:ext>
            </a:extLst>
          </p:cNvPr>
          <p:cNvPicPr>
            <a:picLocks noChangeAspect="1"/>
          </p:cNvPicPr>
          <p:nvPr/>
        </p:nvPicPr>
        <p:blipFill>
          <a:blip r:embed="rId5"/>
          <a:stretch>
            <a:fillRect/>
          </a:stretch>
        </p:blipFill>
        <p:spPr>
          <a:xfrm>
            <a:off x="7763294" y="-152400"/>
            <a:ext cx="7409861" cy="5867400"/>
          </a:xfrm>
          <a:prstGeom prst="rect">
            <a:avLst/>
          </a:prstGeom>
        </p:spPr>
      </p:pic>
    </p:spTree>
    <p:extLst>
      <p:ext uri="{BB962C8B-B14F-4D97-AF65-F5344CB8AC3E}">
        <p14:creationId xmlns:p14="http://schemas.microsoft.com/office/powerpoint/2010/main" val="4079155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682837-8245-C047-AE05-1ADA780E4E74}"/>
              </a:ext>
            </a:extLst>
          </p:cNvPr>
          <p:cNvSpPr>
            <a:spLocks noGrp="1"/>
          </p:cNvSpPr>
          <p:nvPr>
            <p:ph type="title"/>
          </p:nvPr>
        </p:nvSpPr>
        <p:spPr/>
        <p:txBody>
          <a:bodyPr/>
          <a:lstStyle/>
          <a:p>
            <a:r>
              <a:rPr lang="en-GB" dirty="0"/>
              <a:t>Contact with other communities – RDA </a:t>
            </a:r>
          </a:p>
        </p:txBody>
      </p:sp>
      <p:sp>
        <p:nvSpPr>
          <p:cNvPr id="5" name="Text Placeholder 4">
            <a:extLst>
              <a:ext uri="{FF2B5EF4-FFF2-40B4-BE49-F238E27FC236}">
                <a16:creationId xmlns:a16="http://schemas.microsoft.com/office/drawing/2014/main" id="{9967BD92-481A-304C-A34E-D6D43008AB83}"/>
              </a:ext>
            </a:extLst>
          </p:cNvPr>
          <p:cNvSpPr>
            <a:spLocks noGrp="1"/>
          </p:cNvSpPr>
          <p:nvPr>
            <p:ph type="body" idx="1"/>
          </p:nvPr>
        </p:nvSpPr>
        <p:spPr>
          <a:xfrm>
            <a:off x="462776" y="1194561"/>
            <a:ext cx="10433824" cy="4801314"/>
          </a:xfrm>
        </p:spPr>
        <p:txBody>
          <a:bodyPr/>
          <a:lstStyle/>
          <a:p>
            <a:r>
              <a:rPr lang="en-GB" dirty="0"/>
              <a:t>Sample information</a:t>
            </a:r>
          </a:p>
          <a:p>
            <a:r>
              <a:rPr lang="en-GB" sz="1800" b="0" dirty="0">
                <a:hlinkClick r:id="rId2"/>
              </a:rPr>
              <a:t>https://www.rd-alliance.org/designing-pathway-towards-implementing-transdisciplinary-data-infrastructure-physical-samples</a:t>
            </a:r>
            <a:endParaRPr lang="en-GB" sz="1800" b="0" dirty="0"/>
          </a:p>
          <a:p>
            <a:r>
              <a:rPr lang="en-GB" b="0" dirty="0"/>
              <a:t>Different communities have found different sets of sample metadata with little to no overlap.</a:t>
            </a:r>
          </a:p>
          <a:p>
            <a:endParaRPr lang="en-GB" b="0" dirty="0"/>
          </a:p>
          <a:p>
            <a:r>
              <a:rPr lang="en-GB" dirty="0"/>
              <a:t>Metadata for research data </a:t>
            </a:r>
          </a:p>
          <a:p>
            <a:r>
              <a:rPr lang="en-GB" sz="1800" b="0" dirty="0">
                <a:hlinkClick r:id="rId3"/>
              </a:rPr>
              <a:t>https://www.rd-alliance.org/research-metadata-schemas-wg</a:t>
            </a:r>
            <a:endParaRPr lang="en-GB" sz="1800" b="0" dirty="0"/>
          </a:p>
          <a:p>
            <a:r>
              <a:rPr lang="en-GB" b="0" dirty="0"/>
              <a:t>Discussions around a </a:t>
            </a:r>
            <a:r>
              <a:rPr lang="en-GB" b="0" dirty="0" err="1"/>
              <a:t>schema.org</a:t>
            </a:r>
            <a:r>
              <a:rPr lang="en-GB" b="0" dirty="0"/>
              <a:t> based JSON-LD web scraping solution. Similar to what we looked at. Would be easy to adopt in the WP if successful.</a:t>
            </a:r>
          </a:p>
          <a:p>
            <a:endParaRPr lang="en-GB" b="0" dirty="0"/>
          </a:p>
          <a:p>
            <a:r>
              <a:rPr lang="en-GB" dirty="0"/>
              <a:t>Units </a:t>
            </a:r>
          </a:p>
          <a:p>
            <a:r>
              <a:rPr lang="en-GB" sz="1800" b="0" dirty="0">
                <a:hlinkClick r:id="rId4"/>
              </a:rPr>
              <a:t>https://www.rd-alliance.org/digital-representation-units-measure-drum-%E2%80%93-technical-discussion</a:t>
            </a:r>
            <a:endParaRPr lang="en-GB" sz="1800" b="0" dirty="0"/>
          </a:p>
          <a:p>
            <a:r>
              <a:rPr lang="en-GB" b="0" dirty="0"/>
              <a:t>Complication around every corner with domain or technique specific conventions.</a:t>
            </a:r>
          </a:p>
        </p:txBody>
      </p:sp>
      <p:pic>
        <p:nvPicPr>
          <p:cNvPr id="2" name="Picture 1">
            <a:extLst>
              <a:ext uri="{FF2B5EF4-FFF2-40B4-BE49-F238E27FC236}">
                <a16:creationId xmlns:a16="http://schemas.microsoft.com/office/drawing/2014/main" id="{5181C1A8-65FC-464A-AC88-0513D352CED5}"/>
              </a:ext>
            </a:extLst>
          </p:cNvPr>
          <p:cNvPicPr>
            <a:picLocks noChangeAspect="1"/>
          </p:cNvPicPr>
          <p:nvPr/>
        </p:nvPicPr>
        <p:blipFill>
          <a:blip r:embed="rId5"/>
          <a:stretch>
            <a:fillRect/>
          </a:stretch>
        </p:blipFill>
        <p:spPr>
          <a:xfrm>
            <a:off x="10287000" y="309700"/>
            <a:ext cx="1690789" cy="946221"/>
          </a:xfrm>
          <a:prstGeom prst="rect">
            <a:avLst/>
          </a:prstGeom>
        </p:spPr>
      </p:pic>
    </p:spTree>
    <p:extLst>
      <p:ext uri="{BB962C8B-B14F-4D97-AF65-F5344CB8AC3E}">
        <p14:creationId xmlns:p14="http://schemas.microsoft.com/office/powerpoint/2010/main" val="104636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682837-8245-C047-AE05-1ADA780E4E74}"/>
              </a:ext>
            </a:extLst>
          </p:cNvPr>
          <p:cNvSpPr>
            <a:spLocks noGrp="1"/>
          </p:cNvSpPr>
          <p:nvPr>
            <p:ph type="title"/>
          </p:nvPr>
        </p:nvSpPr>
        <p:spPr/>
        <p:txBody>
          <a:bodyPr/>
          <a:lstStyle/>
          <a:p>
            <a:r>
              <a:rPr lang="en-GB" dirty="0"/>
              <a:t>Milestones and Outlook</a:t>
            </a:r>
          </a:p>
        </p:txBody>
      </p:sp>
      <p:sp>
        <p:nvSpPr>
          <p:cNvPr id="5" name="Text Placeholder 4">
            <a:extLst>
              <a:ext uri="{FF2B5EF4-FFF2-40B4-BE49-F238E27FC236}">
                <a16:creationId xmlns:a16="http://schemas.microsoft.com/office/drawing/2014/main" id="{9967BD92-481A-304C-A34E-D6D43008AB83}"/>
              </a:ext>
            </a:extLst>
          </p:cNvPr>
          <p:cNvSpPr>
            <a:spLocks noGrp="1"/>
          </p:cNvSpPr>
          <p:nvPr>
            <p:ph type="body" idx="1"/>
          </p:nvPr>
        </p:nvSpPr>
        <p:spPr>
          <a:xfrm>
            <a:off x="462776" y="3144596"/>
            <a:ext cx="10586224" cy="3323987"/>
          </a:xfrm>
        </p:spPr>
        <p:txBody>
          <a:bodyPr/>
          <a:lstStyle/>
          <a:p>
            <a:r>
              <a:rPr lang="en-GB" b="0" dirty="0"/>
              <a:t>Three milestones to be completed before the end of the month. </a:t>
            </a:r>
            <a:br>
              <a:rPr lang="en-GB" b="0" dirty="0"/>
            </a:br>
            <a:r>
              <a:rPr lang="en-GB" b="0" dirty="0"/>
              <a:t>Workshop after the GA will be used to finalise .</a:t>
            </a:r>
          </a:p>
          <a:p>
            <a:endParaRPr lang="en-GB" b="0" dirty="0"/>
          </a:p>
          <a:p>
            <a:r>
              <a:rPr lang="en-GB" b="0" dirty="0"/>
              <a:t>Remaining duration of the project is appropriately peppered with milestones (internal and official) and deliverables to have a continuous progress indicators.</a:t>
            </a:r>
          </a:p>
          <a:p>
            <a:endParaRPr lang="en-GB" b="0" dirty="0"/>
          </a:p>
          <a:p>
            <a:r>
              <a:rPr lang="en-GB" b="0" dirty="0"/>
              <a:t>Alignment with ExPaNDS provides additional oversight and checkpoints.</a:t>
            </a:r>
          </a:p>
          <a:p>
            <a:endParaRPr lang="en-GB" dirty="0"/>
          </a:p>
          <a:p>
            <a:endParaRPr lang="en-GB" dirty="0"/>
          </a:p>
        </p:txBody>
      </p:sp>
      <p:pic>
        <p:nvPicPr>
          <p:cNvPr id="3" name="Picture 2">
            <a:extLst>
              <a:ext uri="{FF2B5EF4-FFF2-40B4-BE49-F238E27FC236}">
                <a16:creationId xmlns:a16="http://schemas.microsoft.com/office/drawing/2014/main" id="{8049251A-B40F-4C49-B779-D20B4B4E3331}"/>
              </a:ext>
            </a:extLst>
          </p:cNvPr>
          <p:cNvPicPr>
            <a:picLocks noChangeAspect="1"/>
          </p:cNvPicPr>
          <p:nvPr/>
        </p:nvPicPr>
        <p:blipFill>
          <a:blip r:embed="rId2"/>
          <a:stretch>
            <a:fillRect/>
          </a:stretch>
        </p:blipFill>
        <p:spPr>
          <a:xfrm>
            <a:off x="0" y="1295400"/>
            <a:ext cx="12192000" cy="1243436"/>
          </a:xfrm>
          <a:prstGeom prst="rect">
            <a:avLst/>
          </a:prstGeom>
        </p:spPr>
      </p:pic>
    </p:spTree>
    <p:extLst>
      <p:ext uri="{BB962C8B-B14F-4D97-AF65-F5344CB8AC3E}">
        <p14:creationId xmlns:p14="http://schemas.microsoft.com/office/powerpoint/2010/main" val="2308005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682837-8245-C047-AE05-1ADA780E4E74}"/>
              </a:ext>
            </a:extLst>
          </p:cNvPr>
          <p:cNvSpPr>
            <a:spLocks noGrp="1"/>
          </p:cNvSpPr>
          <p:nvPr>
            <p:ph type="title"/>
          </p:nvPr>
        </p:nvSpPr>
        <p:spPr/>
        <p:txBody>
          <a:bodyPr/>
          <a:lstStyle/>
          <a:p>
            <a:r>
              <a:rPr lang="en-GB" dirty="0"/>
              <a:t>Plan for this Meeting</a:t>
            </a:r>
          </a:p>
        </p:txBody>
      </p:sp>
      <p:sp>
        <p:nvSpPr>
          <p:cNvPr id="5" name="Text Placeholder 4">
            <a:extLst>
              <a:ext uri="{FF2B5EF4-FFF2-40B4-BE49-F238E27FC236}">
                <a16:creationId xmlns:a16="http://schemas.microsoft.com/office/drawing/2014/main" id="{9967BD92-481A-304C-A34E-D6D43008AB83}"/>
              </a:ext>
            </a:extLst>
          </p:cNvPr>
          <p:cNvSpPr>
            <a:spLocks noGrp="1"/>
          </p:cNvSpPr>
          <p:nvPr>
            <p:ph type="body" idx="1"/>
          </p:nvPr>
        </p:nvSpPr>
        <p:spPr>
          <a:xfrm>
            <a:off x="462776" y="1371600"/>
            <a:ext cx="10357624" cy="5088573"/>
          </a:xfrm>
        </p:spPr>
        <p:txBody>
          <a:bodyPr/>
          <a:lstStyle/>
          <a:p>
            <a:pPr marL="342900" indent="-342900">
              <a:spcAft>
                <a:spcPts val="1000"/>
              </a:spcAft>
              <a:buFont typeface="Arial" panose="020B0604020202020204" pitchFamily="34" charset="0"/>
              <a:buChar char="•"/>
            </a:pPr>
            <a:r>
              <a:rPr lang="en-GB" dirty="0"/>
              <a:t>Align WP3 activities in ExPaNDS and PANOSC as much as reasonably possible.</a:t>
            </a:r>
          </a:p>
          <a:p>
            <a:pPr marL="342900" indent="-342900">
              <a:spcAft>
                <a:spcPts val="1000"/>
              </a:spcAft>
              <a:buFont typeface="Arial" panose="020B0604020202020204" pitchFamily="34" charset="0"/>
              <a:buChar char="•"/>
            </a:pPr>
            <a:r>
              <a:rPr lang="en-GB" b="0" dirty="0"/>
              <a:t>Get common understanding of the goals, use cases, catalogue projects, and target solutions.</a:t>
            </a:r>
          </a:p>
          <a:p>
            <a:pPr marL="342900" indent="-342900">
              <a:spcAft>
                <a:spcPts val="1000"/>
              </a:spcAft>
              <a:buFont typeface="Arial" panose="020B0604020202020204" pitchFamily="34" charset="0"/>
              <a:buChar char="•"/>
            </a:pPr>
            <a:r>
              <a:rPr lang="en-GB" dirty="0"/>
              <a:t>Agree on the proposed search API as the common solution for our facilities.</a:t>
            </a:r>
          </a:p>
          <a:p>
            <a:pPr marL="342900" indent="-342900">
              <a:spcAft>
                <a:spcPts val="1000"/>
              </a:spcAft>
              <a:buFont typeface="Arial" panose="020B0604020202020204" pitchFamily="34" charset="0"/>
              <a:buChar char="•"/>
            </a:pPr>
            <a:r>
              <a:rPr lang="en-GB" b="0" dirty="0"/>
              <a:t>Get update on harvesting plans and roll out (within PANOSC).</a:t>
            </a:r>
          </a:p>
          <a:p>
            <a:pPr marL="342900" indent="-342900">
              <a:spcAft>
                <a:spcPts val="1000"/>
              </a:spcAft>
              <a:buFont typeface="Arial" panose="020B0604020202020204" pitchFamily="34" charset="0"/>
              <a:buChar char="•"/>
            </a:pPr>
            <a:r>
              <a:rPr lang="en-GB" b="0" dirty="0"/>
              <a:t>Plan activities around ontology task:</a:t>
            </a:r>
          </a:p>
          <a:p>
            <a:pPr marL="800100" lvl="1" indent="-342900">
              <a:spcAft>
                <a:spcPts val="1000"/>
              </a:spcAft>
              <a:buFont typeface="Arial" panose="020B0604020202020204" pitchFamily="34" charset="0"/>
              <a:buChar char="•"/>
            </a:pPr>
            <a:r>
              <a:rPr lang="en-GB" sz="2400" dirty="0">
                <a:solidFill>
                  <a:srgbClr val="4C4D4F"/>
                </a:solidFill>
                <a:latin typeface="Muli" pitchFamily="2" charset="77"/>
                <a:cs typeface="Arial"/>
              </a:rPr>
              <a:t>curation of search keywords and units</a:t>
            </a:r>
          </a:p>
          <a:p>
            <a:pPr marL="800100" lvl="1" indent="-342900">
              <a:spcAft>
                <a:spcPts val="1000"/>
              </a:spcAft>
              <a:buFont typeface="Arial" panose="020B0604020202020204" pitchFamily="34" charset="0"/>
              <a:buChar char="•"/>
            </a:pPr>
            <a:r>
              <a:rPr lang="en-GB" sz="2400" dirty="0">
                <a:solidFill>
                  <a:srgbClr val="4C4D4F"/>
                </a:solidFill>
                <a:latin typeface="Muli" pitchFamily="2" charset="77"/>
                <a:cs typeface="Arial"/>
              </a:rPr>
              <a:t>generate a proposed schema to bring additional domain specific metadata into EOSC data repositories</a:t>
            </a:r>
          </a:p>
          <a:p>
            <a:pPr marL="342900" indent="-342900">
              <a:spcAft>
                <a:spcPts val="1000"/>
              </a:spcAft>
              <a:buFont typeface="Arial" panose="020B0604020202020204" pitchFamily="34" charset="0"/>
              <a:buChar char="•"/>
            </a:pPr>
            <a:r>
              <a:rPr lang="en-GB" b="0" dirty="0"/>
              <a:t>Look at our respective interactions and obligations within our projects.</a:t>
            </a:r>
          </a:p>
          <a:p>
            <a:pPr marL="342900" indent="-342900">
              <a:spcAft>
                <a:spcPts val="1000"/>
              </a:spcAft>
              <a:buFont typeface="Arial" panose="020B0604020202020204" pitchFamily="34" charset="0"/>
              <a:buChar char="•"/>
            </a:pPr>
            <a:endParaRPr lang="en-GB" b="0" dirty="0"/>
          </a:p>
        </p:txBody>
      </p:sp>
    </p:spTree>
    <p:extLst>
      <p:ext uri="{BB962C8B-B14F-4D97-AF65-F5344CB8AC3E}">
        <p14:creationId xmlns:p14="http://schemas.microsoft.com/office/powerpoint/2010/main" val="863533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776" y="76200"/>
            <a:ext cx="7310043" cy="446276"/>
          </a:xfrm>
        </p:spPr>
        <p:txBody>
          <a:bodyPr/>
          <a:lstStyle/>
          <a:p>
            <a:r>
              <a:rPr lang="en-US" dirty="0"/>
              <a:t> </a:t>
            </a:r>
          </a:p>
        </p:txBody>
      </p:sp>
      <p:pic>
        <p:nvPicPr>
          <p:cNvPr id="3" name="Picture 2" descr="https://lh5.googleusercontent.com/ZmJgH0SoqxQJ0LA-v3Rb7WqRt9KO5MW6Z34Oe3WUvt_3nWcLDwQpmnBxjSTv3sQreW90kJou3O_z01RBBIdgyCNf-_rXDm7Ive_nnmIearfz_GCdO9h5BUk63mDr-JE4FVu0qz41"/>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349347" y="3328978"/>
            <a:ext cx="3129140" cy="11374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45959" y="4379117"/>
            <a:ext cx="3003130" cy="295466"/>
          </a:xfrm>
          <a:prstGeom prst="rect">
            <a:avLst/>
          </a:prstGeom>
          <a:noFill/>
        </p:spPr>
        <p:txBody>
          <a:bodyPr wrap="none" rtlCol="0">
            <a:spAutoFit/>
          </a:bodyPr>
          <a:lstStyle/>
          <a:p>
            <a:r>
              <a:rPr lang="en-GB" sz="1320" b="1" dirty="0">
                <a:solidFill>
                  <a:srgbClr val="FF0000"/>
                </a:solidFill>
              </a:rPr>
              <a:t>P</a:t>
            </a:r>
            <a:r>
              <a:rPr lang="en-GB" sz="1320" dirty="0"/>
              <a:t>hoton </a:t>
            </a:r>
            <a:r>
              <a:rPr lang="en-GB" sz="1320" b="1" dirty="0">
                <a:solidFill>
                  <a:srgbClr val="FF0000"/>
                </a:solidFill>
              </a:rPr>
              <a:t>a</a:t>
            </a:r>
            <a:r>
              <a:rPr lang="en-GB" sz="1320" dirty="0"/>
              <a:t>nd </a:t>
            </a:r>
            <a:r>
              <a:rPr lang="en-GB" sz="1320" b="1" dirty="0">
                <a:solidFill>
                  <a:srgbClr val="FF0000"/>
                </a:solidFill>
              </a:rPr>
              <a:t>N</a:t>
            </a:r>
            <a:r>
              <a:rPr lang="en-GB" sz="1320" dirty="0"/>
              <a:t>eutron </a:t>
            </a:r>
            <a:r>
              <a:rPr lang="en-GB" sz="1320" b="1" dirty="0">
                <a:solidFill>
                  <a:srgbClr val="FF0000"/>
                </a:solidFill>
              </a:rPr>
              <a:t>O</a:t>
            </a:r>
            <a:r>
              <a:rPr lang="en-GB" sz="1320" dirty="0"/>
              <a:t>pen </a:t>
            </a:r>
            <a:r>
              <a:rPr lang="en-GB" sz="1320" b="1" dirty="0">
                <a:solidFill>
                  <a:srgbClr val="FF0000"/>
                </a:solidFill>
              </a:rPr>
              <a:t>S</a:t>
            </a:r>
            <a:r>
              <a:rPr lang="en-GB" sz="1320" dirty="0"/>
              <a:t>cience </a:t>
            </a:r>
            <a:r>
              <a:rPr lang="en-GB" sz="1320" b="1" dirty="0">
                <a:solidFill>
                  <a:srgbClr val="FF0000"/>
                </a:solidFill>
              </a:rPr>
              <a:t>C</a:t>
            </a:r>
            <a:r>
              <a:rPr lang="en-GB" sz="1320" dirty="0"/>
              <a:t>loud</a:t>
            </a: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06309" y="2252977"/>
            <a:ext cx="992772" cy="92451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03115" y="2252977"/>
            <a:ext cx="908780" cy="904553"/>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336774" y="4820146"/>
            <a:ext cx="1245098" cy="823132"/>
          </a:xfrm>
          <a:prstGeom prst="rect">
            <a:avLst/>
          </a:prstGeom>
        </p:spPr>
      </p:pic>
      <p:pic>
        <p:nvPicPr>
          <p:cNvPr id="10" name="Picture 9"/>
          <p:cNvPicPr>
            <a:picLocks noChangeAspect="1"/>
          </p:cNvPicPr>
          <p:nvPr/>
        </p:nvPicPr>
        <p:blipFill>
          <a:blip r:embed="rId7"/>
          <a:stretch>
            <a:fillRect/>
          </a:stretch>
        </p:blipFill>
        <p:spPr>
          <a:xfrm>
            <a:off x="7586418" y="3504953"/>
            <a:ext cx="1303020" cy="73152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223222" y="3385919"/>
            <a:ext cx="1018193" cy="795911"/>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013660" y="711833"/>
            <a:ext cx="2300737" cy="1293014"/>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686211" y="4690777"/>
            <a:ext cx="2305675" cy="1296302"/>
          </a:xfrm>
          <a:prstGeom prst="rect">
            <a:avLst/>
          </a:prstGeom>
        </p:spPr>
      </p:pic>
      <p:pic>
        <p:nvPicPr>
          <p:cNvPr id="15" name="Picture 14"/>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8031722" y="4693615"/>
            <a:ext cx="2211940" cy="1361194"/>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021425" y="2930891"/>
            <a:ext cx="1853827" cy="1323064"/>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246805" y="2914726"/>
            <a:ext cx="2033093" cy="1355395"/>
          </a:xfrm>
          <a:prstGeom prst="rect">
            <a:avLst/>
          </a:prstGeom>
        </p:spPr>
      </p:pic>
      <p:pic>
        <p:nvPicPr>
          <p:cNvPr id="18" name="Picture 17"/>
          <p:cNvPicPr>
            <a:picLocks noChangeAspect="1"/>
          </p:cNvPicPr>
          <p:nvPr/>
        </p:nvPicPr>
        <p:blipFill rotWithShape="1">
          <a:blip r:embed="rId14" cstate="print">
            <a:extLst>
              <a:ext uri="{28A0092B-C50C-407E-A947-70E740481C1C}">
                <a14:useLocalDpi xmlns:a14="http://schemas.microsoft.com/office/drawing/2010/main"/>
              </a:ext>
            </a:extLst>
          </a:blip>
          <a:srcRect l="8028" t="42440" r="29888" b="10940"/>
          <a:stretch/>
        </p:blipFill>
        <p:spPr>
          <a:xfrm>
            <a:off x="4717763" y="722489"/>
            <a:ext cx="2460742" cy="1282358"/>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581872" y="704398"/>
            <a:ext cx="1947924" cy="1300448"/>
          </a:xfrm>
          <a:prstGeom prst="rect">
            <a:avLst/>
          </a:prstGeom>
        </p:spPr>
      </p:pic>
      <p:pic>
        <p:nvPicPr>
          <p:cNvPr id="20" name="Picture 19"/>
          <p:cNvPicPr>
            <a:picLocks noChangeAspect="1"/>
          </p:cNvPicPr>
          <p:nvPr/>
        </p:nvPicPr>
        <p:blipFill>
          <a:blip r:embed="rId16"/>
          <a:stretch>
            <a:fillRect/>
          </a:stretch>
        </p:blipFill>
        <p:spPr>
          <a:xfrm>
            <a:off x="4827497" y="5743188"/>
            <a:ext cx="2230007" cy="814810"/>
          </a:xfrm>
          <a:prstGeom prst="rect">
            <a:avLst/>
          </a:prstGeom>
        </p:spPr>
      </p:pic>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329967" y="3177495"/>
            <a:ext cx="3148519" cy="1621536"/>
          </a:xfrm>
          <a:prstGeom prst="rect">
            <a:avLst/>
          </a:prstGeom>
        </p:spPr>
      </p:pic>
      <p:pic>
        <p:nvPicPr>
          <p:cNvPr id="33" name="Picture 3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620439" y="2252976"/>
            <a:ext cx="893868" cy="893868"/>
          </a:xfrm>
          <a:prstGeom prst="rect">
            <a:avLst/>
          </a:prstGeom>
        </p:spPr>
      </p:pic>
      <p:pic>
        <p:nvPicPr>
          <p:cNvPr id="8" name="Picture 7"/>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4441736" y="4674066"/>
            <a:ext cx="1792900" cy="964734"/>
          </a:xfrm>
          <a:prstGeom prst="rect">
            <a:avLst/>
          </a:prstGeom>
        </p:spPr>
      </p:pic>
      <p:pic>
        <p:nvPicPr>
          <p:cNvPr id="5" name="Picture 4"/>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5517336" y="2057400"/>
            <a:ext cx="950506" cy="1175854"/>
          </a:xfrm>
          <a:prstGeom prst="rect">
            <a:avLst/>
          </a:prstGeom>
        </p:spPr>
      </p:pic>
    </p:spTree>
    <p:extLst>
      <p:ext uri="{BB962C8B-B14F-4D97-AF65-F5344CB8AC3E}">
        <p14:creationId xmlns:p14="http://schemas.microsoft.com/office/powerpoint/2010/main" val="1657050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6E8648-7ACE-7C43-AC68-92B007668BFD}"/>
              </a:ext>
            </a:extLst>
          </p:cNvPr>
          <p:cNvSpPr>
            <a:spLocks noGrp="1"/>
          </p:cNvSpPr>
          <p:nvPr>
            <p:ph type="body" idx="1"/>
          </p:nvPr>
        </p:nvSpPr>
        <p:spPr/>
        <p:txBody>
          <a:bodyPr>
            <a:noAutofit/>
          </a:bodyPr>
          <a:lstStyle/>
          <a:p>
            <a:r>
              <a:rPr lang="en-GB" b="0" dirty="0"/>
              <a:t>Users are not much incentivised to disclose all metadata openly to third parties. </a:t>
            </a:r>
            <a:br>
              <a:rPr lang="en-GB" b="0" dirty="0"/>
            </a:br>
            <a:r>
              <a:rPr lang="en-GB" b="0" dirty="0"/>
              <a:t>They will only add what they find it useful for their own purposes.</a:t>
            </a:r>
          </a:p>
          <a:p>
            <a:endParaRPr lang="en-GB" b="0" dirty="0"/>
          </a:p>
          <a:p>
            <a:r>
              <a:rPr lang="en-GB" b="0" dirty="0"/>
              <a:t>Users keep metadata in </a:t>
            </a:r>
          </a:p>
          <a:p>
            <a:pPr marL="411480" indent="-411480">
              <a:buFont typeface="Arial" panose="020B0604020202020204" pitchFamily="34" charset="0"/>
              <a:buChar char="•"/>
            </a:pPr>
            <a:r>
              <a:rPr lang="en-GB" b="0" dirty="0"/>
              <a:t>Filenames (run1_vanadium_15V.csv)</a:t>
            </a:r>
          </a:p>
          <a:p>
            <a:pPr marL="411480" indent="-411480">
              <a:buFont typeface="Arial" panose="020B0604020202020204" pitchFamily="34" charset="0"/>
              <a:buChar char="•"/>
            </a:pPr>
            <a:r>
              <a:rPr lang="en-GB" b="0" dirty="0"/>
              <a:t>Excel spreadsheets</a:t>
            </a:r>
          </a:p>
          <a:p>
            <a:pPr marL="411480" indent="-411480">
              <a:buFont typeface="Arial" panose="020B0604020202020204" pitchFamily="34" charset="0"/>
              <a:buChar char="•"/>
            </a:pPr>
            <a:r>
              <a:rPr lang="en-GB" b="0" dirty="0"/>
              <a:t>Google docs / Evernote</a:t>
            </a:r>
          </a:p>
          <a:p>
            <a:pPr marL="411480" indent="-411480">
              <a:buFont typeface="Arial" panose="020B0604020202020204" pitchFamily="34" charset="0"/>
              <a:buChar char="•"/>
            </a:pPr>
            <a:r>
              <a:rPr lang="en-GB" b="0" dirty="0" err="1"/>
              <a:t>Jupyter</a:t>
            </a:r>
            <a:r>
              <a:rPr lang="en-GB" b="0" dirty="0"/>
              <a:t> Notebooks</a:t>
            </a:r>
          </a:p>
          <a:p>
            <a:pPr marL="411480" indent="-411480">
              <a:buFont typeface="Arial" panose="020B0604020202020204" pitchFamily="34" charset="0"/>
              <a:buChar char="•"/>
            </a:pPr>
            <a:r>
              <a:rPr lang="en-GB" b="0" dirty="0"/>
              <a:t>Paper logbook</a:t>
            </a:r>
          </a:p>
          <a:p>
            <a:pPr marL="411480" indent="-411480">
              <a:buFont typeface="Arial" panose="020B0604020202020204" pitchFamily="34" charset="0"/>
              <a:buChar char="•"/>
            </a:pPr>
            <a:endParaRPr lang="en-GB" b="0" dirty="0"/>
          </a:p>
          <a:p>
            <a:r>
              <a:rPr lang="en-GB" b="0" dirty="0"/>
              <a:t>Entering metadata in the catalogue needs to be easy and add value.</a:t>
            </a:r>
          </a:p>
          <a:p>
            <a:r>
              <a:rPr lang="en-GB" dirty="0"/>
              <a:t>As much as possible capturing metadata needs to be automated.</a:t>
            </a:r>
          </a:p>
          <a:p>
            <a:endParaRPr lang="en-GB" b="0" dirty="0"/>
          </a:p>
          <a:p>
            <a:endParaRPr lang="en-GB" b="0" dirty="0"/>
          </a:p>
          <a:p>
            <a:endParaRPr lang="en-GB" b="0" dirty="0"/>
          </a:p>
        </p:txBody>
      </p:sp>
      <p:sp>
        <p:nvSpPr>
          <p:cNvPr id="2" name="Title 1">
            <a:extLst>
              <a:ext uri="{FF2B5EF4-FFF2-40B4-BE49-F238E27FC236}">
                <a16:creationId xmlns:a16="http://schemas.microsoft.com/office/drawing/2014/main" id="{0758FB6B-A36E-F949-958E-38E4A5151449}"/>
              </a:ext>
            </a:extLst>
          </p:cNvPr>
          <p:cNvSpPr>
            <a:spLocks noGrp="1"/>
          </p:cNvSpPr>
          <p:nvPr>
            <p:ph type="title"/>
          </p:nvPr>
        </p:nvSpPr>
        <p:spPr/>
        <p:txBody>
          <a:bodyPr/>
          <a:lstStyle/>
          <a:p>
            <a:r>
              <a:rPr lang="en-GB" dirty="0"/>
              <a:t>Capturing Experimental Metadata</a:t>
            </a:r>
          </a:p>
        </p:txBody>
      </p:sp>
      <p:pic>
        <p:nvPicPr>
          <p:cNvPr id="4" name="Picture 3">
            <a:extLst>
              <a:ext uri="{FF2B5EF4-FFF2-40B4-BE49-F238E27FC236}">
                <a16:creationId xmlns:a16="http://schemas.microsoft.com/office/drawing/2014/main" id="{60D2ABE3-80B3-3848-9865-618F55146AB9}"/>
              </a:ext>
            </a:extLst>
          </p:cNvPr>
          <p:cNvPicPr>
            <a:picLocks noChangeAspect="1"/>
          </p:cNvPicPr>
          <p:nvPr/>
        </p:nvPicPr>
        <p:blipFill rotWithShape="1">
          <a:blip r:embed="rId2"/>
          <a:srcRect l="371" t="-7890" r="-371" b="7890"/>
          <a:stretch/>
        </p:blipFill>
        <p:spPr>
          <a:xfrm>
            <a:off x="9144000" y="1544843"/>
            <a:ext cx="2589935" cy="3759949"/>
          </a:xfrm>
          <a:prstGeom prst="rect">
            <a:avLst/>
          </a:prstGeom>
        </p:spPr>
      </p:pic>
    </p:spTree>
    <p:extLst>
      <p:ext uri="{BB962C8B-B14F-4D97-AF65-F5344CB8AC3E}">
        <p14:creationId xmlns:p14="http://schemas.microsoft.com/office/powerpoint/2010/main" val="265231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776" y="527964"/>
            <a:ext cx="7310043" cy="492443"/>
          </a:xfrm>
        </p:spPr>
        <p:txBody>
          <a:bodyPr/>
          <a:lstStyle/>
          <a:p>
            <a:pPr>
              <a:spcAft>
                <a:spcPts val="1440"/>
              </a:spcAft>
            </a:pPr>
            <a:r>
              <a:rPr lang="en-GB" sz="3200" dirty="0"/>
              <a:t>PaNOSC Objectives</a:t>
            </a:r>
          </a:p>
        </p:txBody>
      </p:sp>
      <p:sp>
        <p:nvSpPr>
          <p:cNvPr id="3" name="Text Placeholder 2"/>
          <p:cNvSpPr>
            <a:spLocks noGrp="1"/>
          </p:cNvSpPr>
          <p:nvPr>
            <p:ph type="body" idx="1"/>
          </p:nvPr>
        </p:nvSpPr>
        <p:spPr>
          <a:xfrm>
            <a:off x="2438400" y="1219200"/>
            <a:ext cx="7543800" cy="4678204"/>
          </a:xfrm>
        </p:spPr>
        <p:txBody>
          <a:bodyPr/>
          <a:lstStyle/>
          <a:p>
            <a:pPr marL="411480" indent="-411480">
              <a:spcAft>
                <a:spcPts val="360"/>
              </a:spcAft>
              <a:buAutoNum type="arabicPeriod"/>
            </a:pPr>
            <a:r>
              <a:rPr lang="en-GB" sz="2000" dirty="0"/>
              <a:t>Participate</a:t>
            </a:r>
            <a:r>
              <a:rPr lang="en-GB" sz="2000" b="0" dirty="0"/>
              <a:t> in the construction of the EOSC by linking with the e-infrastructures and other ESFRI clusters.</a:t>
            </a:r>
          </a:p>
          <a:p>
            <a:pPr marL="411480" indent="-411480">
              <a:spcAft>
                <a:spcPts val="360"/>
              </a:spcAft>
              <a:buAutoNum type="arabicPeriod"/>
            </a:pPr>
            <a:r>
              <a:rPr lang="en-GB" sz="2000" dirty="0"/>
              <a:t>Make</a:t>
            </a:r>
            <a:r>
              <a:rPr lang="en-GB" sz="2000" b="0" dirty="0"/>
              <a:t> scientific data produced at Europe’s major Photon and Neutron sources fully compatible with the FAIR principles.</a:t>
            </a:r>
          </a:p>
          <a:p>
            <a:pPr marL="411480" indent="-411480">
              <a:spcAft>
                <a:spcPts val="360"/>
              </a:spcAft>
              <a:buAutoNum type="arabicPeriod"/>
            </a:pPr>
            <a:r>
              <a:rPr lang="en-GB" sz="2000" dirty="0"/>
              <a:t>Generalise</a:t>
            </a:r>
            <a:r>
              <a:rPr lang="en-GB" sz="2000" b="0" dirty="0"/>
              <a:t> the adoption of open data policies, standard metadata and data stewardship from 15 photon and neutron RIs and physics institutes across Europe.</a:t>
            </a:r>
          </a:p>
          <a:p>
            <a:pPr marL="411480" indent="-411480">
              <a:spcAft>
                <a:spcPts val="360"/>
              </a:spcAft>
              <a:buAutoNum type="arabicPeriod"/>
            </a:pPr>
            <a:r>
              <a:rPr lang="en-GB" sz="2000" dirty="0"/>
              <a:t>Provide</a:t>
            </a:r>
            <a:r>
              <a:rPr lang="en-GB" sz="2000" b="0" dirty="0"/>
              <a:t> innovative data services to the users of these facilities locally and the scientific community at large via the EOSC.</a:t>
            </a:r>
          </a:p>
          <a:p>
            <a:pPr marL="411480" indent="-411480">
              <a:spcAft>
                <a:spcPts val="360"/>
              </a:spcAft>
              <a:buAutoNum type="arabicPeriod"/>
            </a:pPr>
            <a:r>
              <a:rPr lang="en-GB" sz="2000" dirty="0"/>
              <a:t>Increase</a:t>
            </a:r>
            <a:r>
              <a:rPr lang="en-GB" sz="2000" b="0" dirty="0"/>
              <a:t> the impact of RIs by ensuring data from user experiments can be used beyond the initial scope.</a:t>
            </a:r>
          </a:p>
          <a:p>
            <a:pPr marL="411480" indent="-411480">
              <a:spcAft>
                <a:spcPts val="360"/>
              </a:spcAft>
              <a:buAutoNum type="arabicPeriod"/>
            </a:pPr>
            <a:r>
              <a:rPr lang="en-GB" sz="2000" dirty="0"/>
              <a:t>Share</a:t>
            </a:r>
            <a:r>
              <a:rPr lang="en-GB" sz="2000" b="0" dirty="0"/>
              <a:t> the outcomes with the national RIs who are observers in the proposal and the community at large to promote the adoption of FAIR data principles, data stewardship and the EOSC.</a:t>
            </a:r>
          </a:p>
          <a:p>
            <a:endParaRPr lang="en-US" b="0" dirty="0"/>
          </a:p>
        </p:txBody>
      </p:sp>
    </p:spTree>
    <p:extLst>
      <p:ext uri="{BB962C8B-B14F-4D97-AF65-F5344CB8AC3E}">
        <p14:creationId xmlns:p14="http://schemas.microsoft.com/office/powerpoint/2010/main" val="75621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682837-8245-C047-AE05-1ADA780E4E74}"/>
              </a:ext>
            </a:extLst>
          </p:cNvPr>
          <p:cNvSpPr>
            <a:spLocks noGrp="1"/>
          </p:cNvSpPr>
          <p:nvPr>
            <p:ph type="title"/>
          </p:nvPr>
        </p:nvSpPr>
        <p:spPr/>
        <p:txBody>
          <a:bodyPr/>
          <a:lstStyle/>
          <a:p>
            <a:r>
              <a:rPr lang="en-GB" dirty="0"/>
              <a:t>Effort and Spent Profile</a:t>
            </a:r>
          </a:p>
        </p:txBody>
      </p:sp>
      <p:sp>
        <p:nvSpPr>
          <p:cNvPr id="5" name="Text Placeholder 4">
            <a:extLst>
              <a:ext uri="{FF2B5EF4-FFF2-40B4-BE49-F238E27FC236}">
                <a16:creationId xmlns:a16="http://schemas.microsoft.com/office/drawing/2014/main" id="{9967BD92-481A-304C-A34E-D6D43008AB83}"/>
              </a:ext>
            </a:extLst>
          </p:cNvPr>
          <p:cNvSpPr>
            <a:spLocks noGrp="1"/>
          </p:cNvSpPr>
          <p:nvPr>
            <p:ph type="body" idx="1"/>
          </p:nvPr>
        </p:nvSpPr>
        <p:spPr>
          <a:xfrm>
            <a:off x="462777" y="1194560"/>
            <a:ext cx="4337824" cy="4062651"/>
          </a:xfrm>
        </p:spPr>
        <p:txBody>
          <a:bodyPr/>
          <a:lstStyle/>
          <a:p>
            <a:r>
              <a:rPr lang="en-GB" sz="2200" b="0" dirty="0"/>
              <a:t>A start-up and recruitment phase was built into the proposal. With that in mind, overall we are tracking exactly the profile with the actual reporting towards the project. </a:t>
            </a:r>
          </a:p>
          <a:p>
            <a:r>
              <a:rPr lang="en-GB" sz="2200" b="0" dirty="0"/>
              <a:t>There are some deviations between partners, that should be resolvable.</a:t>
            </a:r>
          </a:p>
          <a:p>
            <a:endParaRPr lang="en-GB" sz="2200" b="0" dirty="0"/>
          </a:p>
          <a:p>
            <a:r>
              <a:rPr lang="en-GB" sz="2200" b="0" dirty="0"/>
              <a:t>The bigger tasks are about to start: implementation at partners and catalogue integration. Year two is going to be the busiest of the project. </a:t>
            </a:r>
          </a:p>
        </p:txBody>
      </p:sp>
      <p:graphicFrame>
        <p:nvGraphicFramePr>
          <p:cNvPr id="7" name="Chart 6">
            <a:extLst>
              <a:ext uri="{FF2B5EF4-FFF2-40B4-BE49-F238E27FC236}">
                <a16:creationId xmlns:a16="http://schemas.microsoft.com/office/drawing/2014/main" id="{F7FC9A09-EA43-E648-ABF5-C5781561D742}"/>
              </a:ext>
            </a:extLst>
          </p:cNvPr>
          <p:cNvGraphicFramePr>
            <a:graphicFrameLocks/>
          </p:cNvGraphicFramePr>
          <p:nvPr>
            <p:extLst>
              <p:ext uri="{D42A27DB-BD31-4B8C-83A1-F6EECF244321}">
                <p14:modId xmlns:p14="http://schemas.microsoft.com/office/powerpoint/2010/main" val="4003805713"/>
              </p:ext>
            </p:extLst>
          </p:nvPr>
        </p:nvGraphicFramePr>
        <p:xfrm>
          <a:off x="4918602" y="1194560"/>
          <a:ext cx="7249585" cy="46249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0137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00ADB23-EED0-C14F-AE23-483CFD35393E}"/>
              </a:ext>
            </a:extLst>
          </p:cNvPr>
          <p:cNvGraphicFramePr>
            <a:graphicFrameLocks noGrp="1"/>
          </p:cNvGraphicFramePr>
          <p:nvPr>
            <p:extLst>
              <p:ext uri="{D42A27DB-BD31-4B8C-83A1-F6EECF244321}">
                <p14:modId xmlns:p14="http://schemas.microsoft.com/office/powerpoint/2010/main" val="1861796685"/>
              </p:ext>
            </p:extLst>
          </p:nvPr>
        </p:nvGraphicFramePr>
        <p:xfrm>
          <a:off x="114300" y="228599"/>
          <a:ext cx="11963400" cy="5791674"/>
        </p:xfrm>
        <a:graphic>
          <a:graphicData uri="http://schemas.openxmlformats.org/drawingml/2006/table">
            <a:tbl>
              <a:tblPr firstRow="1">
                <a:tableStyleId>{72833802-FEF1-4C79-8D5D-14CF1EAF98D9}</a:tableStyleId>
              </a:tblPr>
              <a:tblGrid>
                <a:gridCol w="1866900">
                  <a:extLst>
                    <a:ext uri="{9D8B030D-6E8A-4147-A177-3AD203B41FA5}">
                      <a16:colId xmlns:a16="http://schemas.microsoft.com/office/drawing/2014/main" val="1895943065"/>
                    </a:ext>
                  </a:extLst>
                </a:gridCol>
                <a:gridCol w="2209800">
                  <a:extLst>
                    <a:ext uri="{9D8B030D-6E8A-4147-A177-3AD203B41FA5}">
                      <a16:colId xmlns:a16="http://schemas.microsoft.com/office/drawing/2014/main" val="1088045458"/>
                    </a:ext>
                  </a:extLst>
                </a:gridCol>
                <a:gridCol w="1828800">
                  <a:extLst>
                    <a:ext uri="{9D8B030D-6E8A-4147-A177-3AD203B41FA5}">
                      <a16:colId xmlns:a16="http://schemas.microsoft.com/office/drawing/2014/main" val="509391530"/>
                    </a:ext>
                  </a:extLst>
                </a:gridCol>
                <a:gridCol w="609600">
                  <a:extLst>
                    <a:ext uri="{9D8B030D-6E8A-4147-A177-3AD203B41FA5}">
                      <a16:colId xmlns:a16="http://schemas.microsoft.com/office/drawing/2014/main" val="2719112892"/>
                    </a:ext>
                  </a:extLst>
                </a:gridCol>
                <a:gridCol w="1828800">
                  <a:extLst>
                    <a:ext uri="{9D8B030D-6E8A-4147-A177-3AD203B41FA5}">
                      <a16:colId xmlns:a16="http://schemas.microsoft.com/office/drawing/2014/main" val="81688154"/>
                    </a:ext>
                  </a:extLst>
                </a:gridCol>
                <a:gridCol w="1447800">
                  <a:extLst>
                    <a:ext uri="{9D8B030D-6E8A-4147-A177-3AD203B41FA5}">
                      <a16:colId xmlns:a16="http://schemas.microsoft.com/office/drawing/2014/main" val="2885107047"/>
                    </a:ext>
                  </a:extLst>
                </a:gridCol>
                <a:gridCol w="2171700">
                  <a:extLst>
                    <a:ext uri="{9D8B030D-6E8A-4147-A177-3AD203B41FA5}">
                      <a16:colId xmlns:a16="http://schemas.microsoft.com/office/drawing/2014/main" val="3356792243"/>
                    </a:ext>
                  </a:extLst>
                </a:gridCol>
              </a:tblGrid>
              <a:tr h="213138">
                <a:tc>
                  <a:txBody>
                    <a:bodyPr/>
                    <a:lstStyle/>
                    <a:p>
                      <a:pPr algn="ctr"/>
                      <a:r>
                        <a:rPr lang="en-GB" sz="1400" b="1" dirty="0">
                          <a:effectLst/>
                        </a:rPr>
                        <a:t>Partner</a:t>
                      </a:r>
                    </a:p>
                  </a:txBody>
                  <a:tcPr marL="2810" marR="2810" marT="1297" marB="1297" anchor="ctr"/>
                </a:tc>
                <a:tc>
                  <a:txBody>
                    <a:bodyPr/>
                    <a:lstStyle/>
                    <a:p>
                      <a:pPr algn="ctr"/>
                      <a:r>
                        <a:rPr lang="en-GB" sz="1400" b="1" dirty="0">
                          <a:effectLst/>
                        </a:rPr>
                        <a:t>CERIC</a:t>
                      </a:r>
                    </a:p>
                  </a:txBody>
                  <a:tcPr marL="2810" marR="2810" marT="1297" marB="1297" anchor="ctr"/>
                </a:tc>
                <a:tc>
                  <a:txBody>
                    <a:bodyPr/>
                    <a:lstStyle/>
                    <a:p>
                      <a:pPr algn="ctr"/>
                      <a:r>
                        <a:rPr lang="en-GB" sz="1400" b="1">
                          <a:effectLst/>
                        </a:rPr>
                        <a:t>ESS</a:t>
                      </a:r>
                    </a:p>
                  </a:txBody>
                  <a:tcPr marL="2810" marR="2810" marT="1297" marB="1297" anchor="ctr"/>
                </a:tc>
                <a:tc>
                  <a:txBody>
                    <a:bodyPr/>
                    <a:lstStyle/>
                    <a:p>
                      <a:pPr algn="ctr"/>
                      <a:r>
                        <a:rPr lang="en-GB" sz="1400" b="1" dirty="0">
                          <a:effectLst/>
                        </a:rPr>
                        <a:t>ELI</a:t>
                      </a:r>
                    </a:p>
                  </a:txBody>
                  <a:tcPr marL="2810" marR="2810" marT="1297" marB="1297" anchor="ctr"/>
                </a:tc>
                <a:tc>
                  <a:txBody>
                    <a:bodyPr/>
                    <a:lstStyle/>
                    <a:p>
                      <a:pPr algn="ctr"/>
                      <a:r>
                        <a:rPr lang="en-GB" sz="1400" b="1">
                          <a:effectLst/>
                        </a:rPr>
                        <a:t>ESRF</a:t>
                      </a:r>
                    </a:p>
                  </a:txBody>
                  <a:tcPr marL="2810" marR="2810" marT="1297" marB="1297" anchor="ctr"/>
                </a:tc>
                <a:tc>
                  <a:txBody>
                    <a:bodyPr/>
                    <a:lstStyle/>
                    <a:p>
                      <a:pPr algn="ctr"/>
                      <a:r>
                        <a:rPr lang="en-GB" sz="1400" b="1">
                          <a:effectLst/>
                        </a:rPr>
                        <a:t>ILL</a:t>
                      </a:r>
                    </a:p>
                  </a:txBody>
                  <a:tcPr marL="2810" marR="2810" marT="1297" marB="1297" anchor="ctr"/>
                </a:tc>
                <a:tc>
                  <a:txBody>
                    <a:bodyPr/>
                    <a:lstStyle/>
                    <a:p>
                      <a:pPr algn="ctr"/>
                      <a:r>
                        <a:rPr lang="en-GB" sz="1400" b="1">
                          <a:effectLst/>
                        </a:rPr>
                        <a:t>XFEL</a:t>
                      </a:r>
                    </a:p>
                  </a:txBody>
                  <a:tcPr marL="2810" marR="2810" marT="1297" marB="1297" anchor="ctr"/>
                </a:tc>
                <a:extLst>
                  <a:ext uri="{0D108BD9-81ED-4DB2-BD59-A6C34878D82A}">
                    <a16:rowId xmlns:a16="http://schemas.microsoft.com/office/drawing/2014/main" val="1003177486"/>
                  </a:ext>
                </a:extLst>
              </a:tr>
              <a:tr h="634292">
                <a:tc>
                  <a:txBody>
                    <a:bodyPr/>
                    <a:lstStyle/>
                    <a:p>
                      <a:pPr algn="ctr"/>
                      <a:r>
                        <a:rPr lang="en-GB" sz="1400" b="1">
                          <a:effectLst/>
                        </a:rPr>
                        <a:t>Catalogue</a:t>
                      </a:r>
                    </a:p>
                  </a:txBody>
                  <a:tcPr marL="2810" marR="2810" marT="1297" marB="1297" anchor="ctr"/>
                </a:tc>
                <a:tc>
                  <a:txBody>
                    <a:bodyPr/>
                    <a:lstStyle/>
                    <a:p>
                      <a:pPr algn="ctr"/>
                      <a:r>
                        <a:rPr lang="en-GB" sz="1400" b="1" dirty="0">
                          <a:effectLst/>
                        </a:rPr>
                        <a:t>VUO </a:t>
                      </a:r>
                      <a:br>
                        <a:rPr lang="en-GB" sz="1400" b="1" dirty="0">
                          <a:effectLst/>
                        </a:rPr>
                      </a:br>
                      <a:r>
                        <a:rPr lang="en-GB" sz="1400" b="1" i="1" dirty="0">
                          <a:effectLst/>
                        </a:rPr>
                        <a:t>online storage </a:t>
                      </a:r>
                      <a:br>
                        <a:rPr lang="en-GB" sz="1400" b="1" i="1" dirty="0">
                          <a:effectLst/>
                        </a:rPr>
                      </a:br>
                      <a:r>
                        <a:rPr lang="en-GB" sz="1400" b="1" i="1" dirty="0">
                          <a:effectLst/>
                        </a:rPr>
                        <a:t>NOT a catalogue</a:t>
                      </a:r>
                    </a:p>
                  </a:txBody>
                  <a:tcPr marL="2810" marR="2810" marT="1297" marB="1297" anchor="ctr"/>
                </a:tc>
                <a:tc>
                  <a:txBody>
                    <a:bodyPr/>
                    <a:lstStyle/>
                    <a:p>
                      <a:pPr algn="ctr"/>
                      <a:r>
                        <a:rPr lang="en-GB" sz="1400" b="1">
                          <a:effectLst/>
                        </a:rPr>
                        <a:t>SciCat</a:t>
                      </a:r>
                    </a:p>
                  </a:txBody>
                  <a:tcPr marL="2810" marR="2810" marT="1297" marB="1297" anchor="ctr"/>
                </a:tc>
                <a:tc>
                  <a:txBody>
                    <a:bodyPr/>
                    <a:lstStyle/>
                    <a:p>
                      <a:pPr algn="ctr"/>
                      <a:r>
                        <a:rPr lang="en-GB" sz="1400" b="1" dirty="0">
                          <a:effectLst/>
                        </a:rPr>
                        <a:t>TBD</a:t>
                      </a:r>
                    </a:p>
                  </a:txBody>
                  <a:tcPr marL="2810" marR="2810" marT="1297" marB="1297" anchor="ctr"/>
                </a:tc>
                <a:tc>
                  <a:txBody>
                    <a:bodyPr/>
                    <a:lstStyle/>
                    <a:p>
                      <a:pPr algn="ctr"/>
                      <a:r>
                        <a:rPr lang="en-GB" sz="1400" b="1">
                          <a:effectLst/>
                        </a:rPr>
                        <a:t>ICAT</a:t>
                      </a:r>
                    </a:p>
                  </a:txBody>
                  <a:tcPr marL="2810" marR="2810" marT="1297" marB="1297" anchor="ctr"/>
                </a:tc>
                <a:tc>
                  <a:txBody>
                    <a:bodyPr/>
                    <a:lstStyle/>
                    <a:p>
                      <a:pPr algn="ctr"/>
                      <a:r>
                        <a:rPr lang="en-GB" sz="1400" b="1">
                          <a:effectLst/>
                        </a:rPr>
                        <a:t>ILL Own</a:t>
                      </a:r>
                    </a:p>
                  </a:txBody>
                  <a:tcPr marL="2810" marR="2810" marT="1297" marB="1297" anchor="ctr"/>
                </a:tc>
                <a:tc>
                  <a:txBody>
                    <a:bodyPr/>
                    <a:lstStyle/>
                    <a:p>
                      <a:pPr algn="ctr"/>
                      <a:r>
                        <a:rPr lang="en-GB" sz="1400" b="1" dirty="0" err="1">
                          <a:effectLst/>
                        </a:rPr>
                        <a:t>myMdC</a:t>
                      </a:r>
                      <a:endParaRPr lang="en-GB" sz="1400" b="1" dirty="0">
                        <a:effectLst/>
                      </a:endParaRPr>
                    </a:p>
                  </a:txBody>
                  <a:tcPr marL="2810" marR="2810" marT="1297" marB="1297" anchor="ctr"/>
                </a:tc>
                <a:extLst>
                  <a:ext uri="{0D108BD9-81ED-4DB2-BD59-A6C34878D82A}">
                    <a16:rowId xmlns:a16="http://schemas.microsoft.com/office/drawing/2014/main" val="3982430268"/>
                  </a:ext>
                </a:extLst>
              </a:tr>
              <a:tr h="423715">
                <a:tc>
                  <a:txBody>
                    <a:bodyPr/>
                    <a:lstStyle/>
                    <a:p>
                      <a:pPr algn="ctr"/>
                      <a:r>
                        <a:rPr lang="en-GB" sz="1400" b="1">
                          <a:effectLst/>
                        </a:rPr>
                        <a:t>URL</a:t>
                      </a:r>
                    </a:p>
                  </a:txBody>
                  <a:tcPr marL="2810" marR="2810" marT="1297" marB="1297" anchor="ctr"/>
                </a:tc>
                <a:tc>
                  <a:txBody>
                    <a:bodyPr/>
                    <a:lstStyle/>
                    <a:p>
                      <a:pPr algn="ctr"/>
                      <a:r>
                        <a:rPr lang="en-GB" sz="1400" b="1" u="none" strike="noStrike" dirty="0">
                          <a:effectLst/>
                          <a:hlinkClick r:id="rId2"/>
                        </a:rPr>
                        <a:t>https://vuo.elettra.trieste.it</a:t>
                      </a:r>
                      <a:endParaRPr lang="en-GB" sz="1400" b="1" dirty="0">
                        <a:effectLst/>
                      </a:endParaRPr>
                    </a:p>
                  </a:txBody>
                  <a:tcPr marL="2810" marR="2810" marT="1297" marB="1297" anchor="ctr"/>
                </a:tc>
                <a:tc>
                  <a:txBody>
                    <a:bodyPr/>
                    <a:lstStyle/>
                    <a:p>
                      <a:pPr algn="ctr"/>
                      <a:r>
                        <a:rPr lang="en-GB" sz="1400" b="1" u="none" strike="noStrike">
                          <a:effectLst/>
                          <a:hlinkClick r:id="rId3"/>
                        </a:rPr>
                        <a:t>https://scicat.esss.se</a:t>
                      </a:r>
                      <a:endParaRPr lang="en-GB" sz="1400" b="1">
                        <a:effectLst/>
                      </a:endParaRPr>
                    </a:p>
                  </a:txBody>
                  <a:tcPr marL="2810" marR="2810" marT="1297" marB="1297" anchor="ctr"/>
                </a:tc>
                <a:tc>
                  <a:txBody>
                    <a:bodyPr/>
                    <a:lstStyle/>
                    <a:p>
                      <a:pPr algn="ctr"/>
                      <a:r>
                        <a:rPr lang="en-GB" sz="1400" b="1">
                          <a:effectLst/>
                        </a:rPr>
                        <a:t>---</a:t>
                      </a:r>
                    </a:p>
                  </a:txBody>
                  <a:tcPr marL="2810" marR="2810" marT="1297" marB="1297" anchor="ctr"/>
                </a:tc>
                <a:tc>
                  <a:txBody>
                    <a:bodyPr/>
                    <a:lstStyle/>
                    <a:p>
                      <a:pPr algn="ctr"/>
                      <a:r>
                        <a:rPr lang="en-GB" sz="1400" b="1" u="none" strike="noStrike">
                          <a:effectLst/>
                          <a:hlinkClick r:id="rId4"/>
                        </a:rPr>
                        <a:t>https://datahub.esrf.fr</a:t>
                      </a:r>
                      <a:endParaRPr lang="en-GB" sz="1400" b="1">
                        <a:effectLst/>
                      </a:endParaRPr>
                    </a:p>
                  </a:txBody>
                  <a:tcPr marL="2810" marR="2810" marT="1297" marB="1297" anchor="ctr"/>
                </a:tc>
                <a:tc>
                  <a:txBody>
                    <a:bodyPr/>
                    <a:lstStyle/>
                    <a:p>
                      <a:pPr algn="ctr"/>
                      <a:r>
                        <a:rPr lang="en-GB" sz="1400" b="1" u="none" strike="noStrike">
                          <a:effectLst/>
                          <a:hlinkClick r:id="rId5"/>
                        </a:rPr>
                        <a:t>https://data.ill.eu</a:t>
                      </a:r>
                      <a:endParaRPr lang="en-GB" sz="1400" b="1">
                        <a:effectLst/>
                      </a:endParaRPr>
                    </a:p>
                  </a:txBody>
                  <a:tcPr marL="2810" marR="2810" marT="1297" marB="1297" anchor="ctr"/>
                </a:tc>
                <a:tc>
                  <a:txBody>
                    <a:bodyPr/>
                    <a:lstStyle/>
                    <a:p>
                      <a:pPr algn="ctr"/>
                      <a:r>
                        <a:rPr lang="en-GB" sz="1400" b="1" u="none" strike="noStrike">
                          <a:effectLst/>
                          <a:hlinkClick r:id="rId6"/>
                        </a:rPr>
                        <a:t>https://in.xfel.eu/metadata</a:t>
                      </a:r>
                      <a:endParaRPr lang="en-GB" sz="1400" b="1">
                        <a:effectLst/>
                      </a:endParaRPr>
                    </a:p>
                  </a:txBody>
                  <a:tcPr marL="2810" marR="2810" marT="1297" marB="1297" anchor="ctr"/>
                </a:tc>
                <a:extLst>
                  <a:ext uri="{0D108BD9-81ED-4DB2-BD59-A6C34878D82A}">
                    <a16:rowId xmlns:a16="http://schemas.microsoft.com/office/drawing/2014/main" val="3569255114"/>
                  </a:ext>
                </a:extLst>
              </a:tr>
              <a:tr h="321488">
                <a:tc>
                  <a:txBody>
                    <a:bodyPr/>
                    <a:lstStyle/>
                    <a:p>
                      <a:pPr algn="ctr"/>
                      <a:r>
                        <a:rPr lang="en-GB" sz="1400" b="1">
                          <a:effectLst/>
                        </a:rPr>
                        <a:t>Login required</a:t>
                      </a:r>
                    </a:p>
                  </a:txBody>
                  <a:tcPr marL="2810" marR="2810" marT="1297" marB="1297" anchor="ctr"/>
                </a:tc>
                <a:tc>
                  <a:txBody>
                    <a:bodyPr/>
                    <a:lstStyle/>
                    <a:p>
                      <a:pPr algn="ctr"/>
                      <a:r>
                        <a:rPr lang="en-GB" sz="1400" b="1" dirty="0">
                          <a:effectLst/>
                        </a:rPr>
                        <a:t>Yes</a:t>
                      </a:r>
                    </a:p>
                  </a:txBody>
                  <a:tcPr marL="2810" marR="2810" marT="1297" marB="1297" anchor="ctr"/>
                </a:tc>
                <a:tc>
                  <a:txBody>
                    <a:bodyPr/>
                    <a:lstStyle/>
                    <a:p>
                      <a:pPr algn="ctr"/>
                      <a:r>
                        <a:rPr lang="en-GB" sz="1400" b="1">
                          <a:effectLst/>
                        </a:rPr>
                        <a:t>Yes</a:t>
                      </a:r>
                    </a:p>
                  </a:txBody>
                  <a:tcPr marL="2810" marR="2810" marT="1297" marB="1297" anchor="ctr"/>
                </a:tc>
                <a:tc>
                  <a:txBody>
                    <a:bodyPr/>
                    <a:lstStyle/>
                    <a:p>
                      <a:pPr algn="ctr"/>
                      <a:r>
                        <a:rPr lang="en-GB" sz="1400" b="1">
                          <a:effectLst/>
                        </a:rPr>
                        <a:t>---</a:t>
                      </a:r>
                    </a:p>
                  </a:txBody>
                  <a:tcPr marL="2810" marR="2810" marT="1297" marB="1297" anchor="ctr"/>
                </a:tc>
                <a:tc>
                  <a:txBody>
                    <a:bodyPr/>
                    <a:lstStyle/>
                    <a:p>
                      <a:pPr algn="ctr"/>
                      <a:r>
                        <a:rPr lang="en-GB" sz="1400" b="1">
                          <a:effectLst/>
                        </a:rPr>
                        <a:t>Yes</a:t>
                      </a:r>
                    </a:p>
                  </a:txBody>
                  <a:tcPr marL="2810" marR="2810" marT="1297" marB="1297" anchor="ctr"/>
                </a:tc>
                <a:tc>
                  <a:txBody>
                    <a:bodyPr/>
                    <a:lstStyle/>
                    <a:p>
                      <a:pPr algn="ctr"/>
                      <a:r>
                        <a:rPr lang="en-GB" sz="1400" b="1">
                          <a:effectLst/>
                        </a:rPr>
                        <a:t>Yes</a:t>
                      </a:r>
                    </a:p>
                  </a:txBody>
                  <a:tcPr marL="2810" marR="2810" marT="1297" marB="1297" anchor="ctr"/>
                </a:tc>
                <a:tc>
                  <a:txBody>
                    <a:bodyPr/>
                    <a:lstStyle/>
                    <a:p>
                      <a:pPr algn="ctr"/>
                      <a:r>
                        <a:rPr lang="en-GB" sz="1400" b="1">
                          <a:effectLst/>
                        </a:rPr>
                        <a:t>Yes</a:t>
                      </a:r>
                    </a:p>
                  </a:txBody>
                  <a:tcPr marL="2810" marR="2810" marT="1297" marB="1297" anchor="ctr"/>
                </a:tc>
                <a:extLst>
                  <a:ext uri="{0D108BD9-81ED-4DB2-BD59-A6C34878D82A}">
                    <a16:rowId xmlns:a16="http://schemas.microsoft.com/office/drawing/2014/main" val="1595150400"/>
                  </a:ext>
                </a:extLst>
              </a:tr>
              <a:tr h="634292">
                <a:tc>
                  <a:txBody>
                    <a:bodyPr/>
                    <a:lstStyle/>
                    <a:p>
                      <a:pPr algn="ctr"/>
                      <a:r>
                        <a:rPr lang="en-GB" sz="1400" b="1">
                          <a:effectLst/>
                        </a:rPr>
                        <a:t>File formats</a:t>
                      </a:r>
                    </a:p>
                  </a:txBody>
                  <a:tcPr marL="2810" marR="2810" marT="1297" marB="1297" anchor="ctr"/>
                </a:tc>
                <a:tc>
                  <a:txBody>
                    <a:bodyPr/>
                    <a:lstStyle/>
                    <a:p>
                      <a:pPr algn="ctr"/>
                      <a:r>
                        <a:rPr lang="en-GB" sz="1400" b="1" dirty="0">
                          <a:effectLst/>
                        </a:rPr>
                        <a:t>NeXus, HDF5, ASCII </a:t>
                      </a:r>
                      <a:br>
                        <a:rPr lang="en-GB" sz="1400" b="1" dirty="0">
                          <a:effectLst/>
                        </a:rPr>
                      </a:br>
                      <a:r>
                        <a:rPr lang="en-GB" sz="1400" b="1" dirty="0">
                          <a:effectLst/>
                        </a:rPr>
                        <a:t>and many others</a:t>
                      </a:r>
                    </a:p>
                  </a:txBody>
                  <a:tcPr marL="2810" marR="2810" marT="1297" marB="1297" anchor="ctr"/>
                </a:tc>
                <a:tc>
                  <a:txBody>
                    <a:bodyPr/>
                    <a:lstStyle/>
                    <a:p>
                      <a:pPr algn="ctr"/>
                      <a:r>
                        <a:rPr lang="en-GB" sz="1400" b="1" dirty="0">
                          <a:effectLst/>
                        </a:rPr>
                        <a:t>NeXus</a:t>
                      </a:r>
                    </a:p>
                  </a:txBody>
                  <a:tcPr marL="2810" marR="2810" marT="1297" marB="1297" anchor="ctr"/>
                </a:tc>
                <a:tc>
                  <a:txBody>
                    <a:bodyPr/>
                    <a:lstStyle/>
                    <a:p>
                      <a:pPr algn="ctr"/>
                      <a:r>
                        <a:rPr lang="en-GB" sz="1400" b="1" dirty="0">
                          <a:effectLst/>
                        </a:rPr>
                        <a:t>---</a:t>
                      </a:r>
                    </a:p>
                  </a:txBody>
                  <a:tcPr marL="2810" marR="2810" marT="1297" marB="1297" anchor="ctr"/>
                </a:tc>
                <a:tc>
                  <a:txBody>
                    <a:bodyPr/>
                    <a:lstStyle/>
                    <a:p>
                      <a:pPr algn="ctr"/>
                      <a:r>
                        <a:rPr lang="en-GB" sz="1400" b="1" dirty="0">
                          <a:effectLst/>
                        </a:rPr>
                        <a:t>EDF, SPEC, MCA, CBF, CCD, MCCD, HDF5, NeXus</a:t>
                      </a:r>
                    </a:p>
                  </a:txBody>
                  <a:tcPr marL="2810" marR="2810" marT="1297" marB="1297" anchor="ctr"/>
                </a:tc>
                <a:tc>
                  <a:txBody>
                    <a:bodyPr/>
                    <a:lstStyle/>
                    <a:p>
                      <a:pPr algn="ctr"/>
                      <a:r>
                        <a:rPr lang="en-GB" sz="1400" b="1" dirty="0">
                          <a:effectLst/>
                        </a:rPr>
                        <a:t>NeXus and ILL ASCII</a:t>
                      </a:r>
                    </a:p>
                  </a:txBody>
                  <a:tcPr marL="2810" marR="2810" marT="1297" marB="1297" anchor="ctr"/>
                </a:tc>
                <a:tc>
                  <a:txBody>
                    <a:bodyPr/>
                    <a:lstStyle/>
                    <a:p>
                      <a:pPr algn="ctr"/>
                      <a:r>
                        <a:rPr lang="en-GB" sz="1400" b="1">
                          <a:effectLst/>
                        </a:rPr>
                        <a:t>HDF5</a:t>
                      </a:r>
                    </a:p>
                  </a:txBody>
                  <a:tcPr marL="2810" marR="2810" marT="1297" marB="1297" anchor="ctr"/>
                </a:tc>
                <a:extLst>
                  <a:ext uri="{0D108BD9-81ED-4DB2-BD59-A6C34878D82A}">
                    <a16:rowId xmlns:a16="http://schemas.microsoft.com/office/drawing/2014/main" val="1460924634"/>
                  </a:ext>
                </a:extLst>
              </a:tr>
              <a:tr h="338716">
                <a:tc>
                  <a:txBody>
                    <a:bodyPr/>
                    <a:lstStyle/>
                    <a:p>
                      <a:pPr algn="ctr"/>
                      <a:r>
                        <a:rPr lang="en-GB" sz="1400" b="1" dirty="0">
                          <a:effectLst/>
                        </a:rPr>
                        <a:t>Database</a:t>
                      </a:r>
                    </a:p>
                  </a:txBody>
                  <a:tcPr marL="2810" marR="2810" marT="1297" marB="1297" anchor="ctr"/>
                </a:tc>
                <a:tc>
                  <a:txBody>
                    <a:bodyPr/>
                    <a:lstStyle/>
                    <a:p>
                      <a:pPr algn="ctr"/>
                      <a:r>
                        <a:rPr lang="en-GB" sz="1400" b="1" dirty="0">
                          <a:effectLst/>
                        </a:rPr>
                        <a:t>Oracle</a:t>
                      </a:r>
                    </a:p>
                  </a:txBody>
                  <a:tcPr marL="2810" marR="2810" marT="1297" marB="1297" anchor="ctr"/>
                </a:tc>
                <a:tc>
                  <a:txBody>
                    <a:bodyPr/>
                    <a:lstStyle/>
                    <a:p>
                      <a:pPr algn="ctr"/>
                      <a:r>
                        <a:rPr lang="en-GB" sz="1400" b="1">
                          <a:effectLst/>
                        </a:rPr>
                        <a:t>MongoDB</a:t>
                      </a:r>
                    </a:p>
                  </a:txBody>
                  <a:tcPr marL="2810" marR="2810" marT="1297" marB="1297" anchor="ctr"/>
                </a:tc>
                <a:tc>
                  <a:txBody>
                    <a:bodyPr/>
                    <a:lstStyle/>
                    <a:p>
                      <a:pPr algn="ctr"/>
                      <a:r>
                        <a:rPr lang="en-GB" sz="1400" b="1">
                          <a:effectLst/>
                        </a:rPr>
                        <a:t>---</a:t>
                      </a:r>
                    </a:p>
                  </a:txBody>
                  <a:tcPr marL="2810" marR="2810" marT="1297" marB="1297" anchor="ctr"/>
                </a:tc>
                <a:tc>
                  <a:txBody>
                    <a:bodyPr/>
                    <a:lstStyle/>
                    <a:p>
                      <a:pPr algn="ctr"/>
                      <a:r>
                        <a:rPr lang="en-GB" sz="1400" b="1" dirty="0">
                          <a:effectLst/>
                        </a:rPr>
                        <a:t>Oracle and MongoDB</a:t>
                      </a:r>
                    </a:p>
                  </a:txBody>
                  <a:tcPr marL="2810" marR="2810" marT="1297" marB="1297" anchor="ctr"/>
                </a:tc>
                <a:tc>
                  <a:txBody>
                    <a:bodyPr/>
                    <a:lstStyle/>
                    <a:p>
                      <a:pPr algn="ctr"/>
                      <a:r>
                        <a:rPr lang="en-GB" sz="1400" b="1" dirty="0">
                          <a:effectLst/>
                        </a:rPr>
                        <a:t>Oracle</a:t>
                      </a:r>
                    </a:p>
                  </a:txBody>
                  <a:tcPr marL="2810" marR="2810" marT="1297" marB="1297" anchor="ctr"/>
                </a:tc>
                <a:tc>
                  <a:txBody>
                    <a:bodyPr/>
                    <a:lstStyle/>
                    <a:p>
                      <a:pPr algn="ctr"/>
                      <a:r>
                        <a:rPr lang="en-GB" sz="1400" b="1" dirty="0">
                          <a:effectLst/>
                        </a:rPr>
                        <a:t>MySQL and PostgreSQL</a:t>
                      </a:r>
                    </a:p>
                  </a:txBody>
                  <a:tcPr marL="2810" marR="2810" marT="1297" marB="1297" anchor="ctr"/>
                </a:tc>
                <a:extLst>
                  <a:ext uri="{0D108BD9-81ED-4DB2-BD59-A6C34878D82A}">
                    <a16:rowId xmlns:a16="http://schemas.microsoft.com/office/drawing/2014/main" val="1196429111"/>
                  </a:ext>
                </a:extLst>
              </a:tr>
              <a:tr h="456004">
                <a:tc>
                  <a:txBody>
                    <a:bodyPr/>
                    <a:lstStyle/>
                    <a:p>
                      <a:pPr algn="ctr"/>
                      <a:r>
                        <a:rPr lang="en-GB" sz="1400" b="1">
                          <a:effectLst/>
                        </a:rPr>
                        <a:t>Language</a:t>
                      </a:r>
                    </a:p>
                  </a:txBody>
                  <a:tcPr marL="2810" marR="2810" marT="1297" marB="1297" anchor="ctr"/>
                </a:tc>
                <a:tc>
                  <a:txBody>
                    <a:bodyPr/>
                    <a:lstStyle/>
                    <a:p>
                      <a:pPr algn="ctr"/>
                      <a:r>
                        <a:rPr lang="en-GB" sz="1400" b="1" dirty="0" err="1">
                          <a:effectLst/>
                        </a:rPr>
                        <a:t>Plsql</a:t>
                      </a:r>
                      <a:r>
                        <a:rPr lang="en-GB" sz="1400" b="1" dirty="0">
                          <a:effectLst/>
                        </a:rPr>
                        <a:t>, Python</a:t>
                      </a:r>
                    </a:p>
                  </a:txBody>
                  <a:tcPr marL="2810" marR="2810" marT="1297" marB="1297" anchor="ctr"/>
                </a:tc>
                <a:tc>
                  <a:txBody>
                    <a:bodyPr/>
                    <a:lstStyle/>
                    <a:p>
                      <a:pPr algn="ctr"/>
                      <a:r>
                        <a:rPr lang="en-GB" sz="1400" b="1" dirty="0" err="1">
                          <a:effectLst/>
                        </a:rPr>
                        <a:t>Javascript</a:t>
                      </a:r>
                      <a:endParaRPr lang="en-GB" sz="1400" b="1" dirty="0">
                        <a:effectLst/>
                      </a:endParaRPr>
                    </a:p>
                  </a:txBody>
                  <a:tcPr marL="2810" marR="2810" marT="1297" marB="1297" anchor="ctr"/>
                </a:tc>
                <a:tc>
                  <a:txBody>
                    <a:bodyPr/>
                    <a:lstStyle/>
                    <a:p>
                      <a:pPr algn="ctr"/>
                      <a:r>
                        <a:rPr lang="en-GB" sz="1400" b="1">
                          <a:effectLst/>
                        </a:rPr>
                        <a:t>---</a:t>
                      </a:r>
                    </a:p>
                  </a:txBody>
                  <a:tcPr marL="2810" marR="2810" marT="1297" marB="1297" anchor="ctr"/>
                </a:tc>
                <a:tc>
                  <a:txBody>
                    <a:bodyPr/>
                    <a:lstStyle/>
                    <a:p>
                      <a:pPr algn="ctr"/>
                      <a:r>
                        <a:rPr lang="en-GB" sz="1400" b="1">
                          <a:effectLst/>
                        </a:rPr>
                        <a:t>JAVA and Javascript</a:t>
                      </a:r>
                    </a:p>
                  </a:txBody>
                  <a:tcPr marL="2810" marR="2810" marT="1297" marB="1297" anchor="ctr"/>
                </a:tc>
                <a:tc>
                  <a:txBody>
                    <a:bodyPr/>
                    <a:lstStyle/>
                    <a:p>
                      <a:pPr algn="ctr"/>
                      <a:r>
                        <a:rPr lang="en-GB" sz="1400" b="1">
                          <a:effectLst/>
                        </a:rPr>
                        <a:t>PHP</a:t>
                      </a:r>
                    </a:p>
                  </a:txBody>
                  <a:tcPr marL="2810" marR="2810" marT="1297" marB="1297" anchor="ctr"/>
                </a:tc>
                <a:tc>
                  <a:txBody>
                    <a:bodyPr/>
                    <a:lstStyle/>
                    <a:p>
                      <a:pPr algn="ctr"/>
                      <a:r>
                        <a:rPr lang="en-GB" sz="1400" b="1">
                          <a:effectLst/>
                        </a:rPr>
                        <a:t>App: Ruby(onRails), Client: Python</a:t>
                      </a:r>
                    </a:p>
                  </a:txBody>
                  <a:tcPr marL="2810" marR="2810" marT="1297" marB="1297" anchor="ctr"/>
                </a:tc>
                <a:extLst>
                  <a:ext uri="{0D108BD9-81ED-4DB2-BD59-A6C34878D82A}">
                    <a16:rowId xmlns:a16="http://schemas.microsoft.com/office/drawing/2014/main" val="2942273699"/>
                  </a:ext>
                </a:extLst>
              </a:tr>
              <a:tr h="338716">
                <a:tc>
                  <a:txBody>
                    <a:bodyPr/>
                    <a:lstStyle/>
                    <a:p>
                      <a:pPr algn="ctr"/>
                      <a:r>
                        <a:rPr lang="en-GB" sz="1400" b="1">
                          <a:effectLst/>
                        </a:rPr>
                        <a:t>Main technologies</a:t>
                      </a:r>
                    </a:p>
                  </a:txBody>
                  <a:tcPr marL="2810" marR="2810" marT="1297" marB="1297" anchor="ctr"/>
                </a:tc>
                <a:tc>
                  <a:txBody>
                    <a:bodyPr/>
                    <a:lstStyle/>
                    <a:p>
                      <a:pPr algn="ctr"/>
                      <a:r>
                        <a:rPr lang="en-GB" sz="1400" b="1" dirty="0">
                          <a:effectLst/>
                        </a:rPr>
                        <a:t>WebDAV, Guacamole</a:t>
                      </a:r>
                    </a:p>
                  </a:txBody>
                  <a:tcPr marL="2810" marR="2810" marT="1297" marB="1297" anchor="ctr"/>
                </a:tc>
                <a:tc>
                  <a:txBody>
                    <a:bodyPr/>
                    <a:lstStyle/>
                    <a:p>
                      <a:pPr algn="ctr"/>
                      <a:r>
                        <a:rPr lang="en-GB" sz="1400" b="1">
                          <a:effectLst/>
                        </a:rPr>
                        <a:t>Angular</a:t>
                      </a:r>
                    </a:p>
                  </a:txBody>
                  <a:tcPr marL="2810" marR="2810" marT="1297" marB="1297" anchor="ctr"/>
                </a:tc>
                <a:tc>
                  <a:txBody>
                    <a:bodyPr/>
                    <a:lstStyle/>
                    <a:p>
                      <a:pPr algn="ctr"/>
                      <a:r>
                        <a:rPr lang="en-GB" sz="1400" b="1">
                          <a:effectLst/>
                        </a:rPr>
                        <a:t>---</a:t>
                      </a:r>
                    </a:p>
                  </a:txBody>
                  <a:tcPr marL="2810" marR="2810" marT="1297" marB="1297" anchor="ctr"/>
                </a:tc>
                <a:tc>
                  <a:txBody>
                    <a:bodyPr/>
                    <a:lstStyle/>
                    <a:p>
                      <a:pPr algn="ctr"/>
                      <a:r>
                        <a:rPr lang="en-GB" sz="1400" b="1">
                          <a:effectLst/>
                        </a:rPr>
                        <a:t>React, NodeJS, EJB, JPA</a:t>
                      </a:r>
                    </a:p>
                  </a:txBody>
                  <a:tcPr marL="2810" marR="2810" marT="1297" marB="1297" anchor="ctr"/>
                </a:tc>
                <a:tc>
                  <a:txBody>
                    <a:bodyPr/>
                    <a:lstStyle/>
                    <a:p>
                      <a:pPr algn="ctr"/>
                      <a:r>
                        <a:rPr lang="en-GB" sz="1400" b="1">
                          <a:effectLst/>
                        </a:rPr>
                        <a:t>Symfony, JQuery</a:t>
                      </a:r>
                    </a:p>
                  </a:txBody>
                  <a:tcPr marL="2810" marR="2810" marT="1297" marB="1297" anchor="ctr"/>
                </a:tc>
                <a:tc>
                  <a:txBody>
                    <a:bodyPr/>
                    <a:lstStyle/>
                    <a:p>
                      <a:pPr algn="ctr"/>
                      <a:r>
                        <a:rPr lang="en-GB" sz="1400" b="1">
                          <a:effectLst/>
                        </a:rPr>
                        <a:t>Rails</a:t>
                      </a:r>
                    </a:p>
                  </a:txBody>
                  <a:tcPr marL="2810" marR="2810" marT="1297" marB="1297" anchor="ctr"/>
                </a:tc>
                <a:extLst>
                  <a:ext uri="{0D108BD9-81ED-4DB2-BD59-A6C34878D82A}">
                    <a16:rowId xmlns:a16="http://schemas.microsoft.com/office/drawing/2014/main" val="885333054"/>
                  </a:ext>
                </a:extLst>
              </a:tr>
              <a:tr h="423715">
                <a:tc>
                  <a:txBody>
                    <a:bodyPr/>
                    <a:lstStyle/>
                    <a:p>
                      <a:pPr algn="ctr"/>
                      <a:r>
                        <a:rPr lang="en-GB" sz="1400" b="1">
                          <a:effectLst/>
                        </a:rPr>
                        <a:t>Number of public datasets/files</a:t>
                      </a:r>
                    </a:p>
                  </a:txBody>
                  <a:tcPr marL="2810" marR="2810" marT="1297" marB="1297" anchor="ctr"/>
                </a:tc>
                <a:tc>
                  <a:txBody>
                    <a:bodyPr/>
                    <a:lstStyle/>
                    <a:p>
                      <a:pPr algn="ctr"/>
                      <a:r>
                        <a:rPr lang="en-GB" sz="1400" b="1" dirty="0">
                          <a:effectLst/>
                        </a:rPr>
                        <a:t>0/0</a:t>
                      </a:r>
                    </a:p>
                  </a:txBody>
                  <a:tcPr marL="2810" marR="2810" marT="1297" marB="1297" anchor="ctr"/>
                </a:tc>
                <a:tc>
                  <a:txBody>
                    <a:bodyPr/>
                    <a:lstStyle/>
                    <a:p>
                      <a:pPr algn="ctr"/>
                      <a:r>
                        <a:rPr lang="en-GB" sz="1400" b="1" dirty="0">
                          <a:effectLst/>
                        </a:rPr>
                        <a:t>181/250,000</a:t>
                      </a:r>
                    </a:p>
                  </a:txBody>
                  <a:tcPr marL="2810" marR="2810" marT="1297" marB="1297" anchor="ctr"/>
                </a:tc>
                <a:tc>
                  <a:txBody>
                    <a:bodyPr/>
                    <a:lstStyle/>
                    <a:p>
                      <a:pPr algn="ctr"/>
                      <a:r>
                        <a:rPr lang="en-GB" sz="1400" b="1" dirty="0">
                          <a:effectLst/>
                        </a:rPr>
                        <a:t>---</a:t>
                      </a:r>
                    </a:p>
                  </a:txBody>
                  <a:tcPr marL="2810" marR="2810" marT="1297" marB="1297" anchor="ctr"/>
                </a:tc>
                <a:tc>
                  <a:txBody>
                    <a:bodyPr/>
                    <a:lstStyle/>
                    <a:p>
                      <a:pPr algn="ctr"/>
                      <a:r>
                        <a:rPr lang="en-GB" sz="1400" b="1">
                          <a:effectLst/>
                        </a:rPr>
                        <a:t>~540K/157M</a:t>
                      </a:r>
                    </a:p>
                  </a:txBody>
                  <a:tcPr marL="2810" marR="2810" marT="1297" marB="1297" anchor="ctr"/>
                </a:tc>
                <a:tc>
                  <a:txBody>
                    <a:bodyPr/>
                    <a:lstStyle/>
                    <a:p>
                      <a:pPr algn="ctr"/>
                      <a:r>
                        <a:rPr lang="en-GB" sz="1400" b="1">
                          <a:effectLst/>
                        </a:rPr>
                        <a:t>~250K/4M</a:t>
                      </a:r>
                    </a:p>
                  </a:txBody>
                  <a:tcPr marL="2810" marR="2810" marT="1297" marB="1297" anchor="ctr"/>
                </a:tc>
                <a:tc>
                  <a:txBody>
                    <a:bodyPr/>
                    <a:lstStyle/>
                    <a:p>
                      <a:pPr algn="ctr"/>
                      <a:r>
                        <a:rPr lang="en-GB" sz="1400" b="1">
                          <a:effectLst/>
                        </a:rPr>
                        <a:t>0/0</a:t>
                      </a:r>
                    </a:p>
                  </a:txBody>
                  <a:tcPr marL="2810" marR="2810" marT="1297" marB="1297" anchor="ctr"/>
                </a:tc>
                <a:extLst>
                  <a:ext uri="{0D108BD9-81ED-4DB2-BD59-A6C34878D82A}">
                    <a16:rowId xmlns:a16="http://schemas.microsoft.com/office/drawing/2014/main" val="1320923288"/>
                  </a:ext>
                </a:extLst>
              </a:tr>
              <a:tr h="265200">
                <a:tc>
                  <a:txBody>
                    <a:bodyPr/>
                    <a:lstStyle/>
                    <a:p>
                      <a:pPr algn="ctr"/>
                      <a:r>
                        <a:rPr lang="en-GB" sz="1400" b="1">
                          <a:effectLst/>
                        </a:rPr>
                        <a:t>Using OAI-PMH</a:t>
                      </a:r>
                    </a:p>
                  </a:txBody>
                  <a:tcPr marL="2810" marR="2810" marT="1297" marB="1297" anchor="ctr"/>
                </a:tc>
                <a:tc>
                  <a:txBody>
                    <a:bodyPr/>
                    <a:lstStyle/>
                    <a:p>
                      <a:pPr algn="ctr"/>
                      <a:r>
                        <a:rPr lang="en-GB" sz="1400" b="1" dirty="0">
                          <a:effectLst/>
                        </a:rPr>
                        <a:t>No</a:t>
                      </a:r>
                    </a:p>
                  </a:txBody>
                  <a:tcPr marL="2810" marR="2810" marT="1297" marB="1297" anchor="ctr"/>
                </a:tc>
                <a:tc>
                  <a:txBody>
                    <a:bodyPr/>
                    <a:lstStyle/>
                    <a:p>
                      <a:pPr algn="ctr"/>
                      <a:r>
                        <a:rPr lang="en-GB" sz="1400" b="1" dirty="0">
                          <a:effectLst/>
                        </a:rPr>
                        <a:t>Almost</a:t>
                      </a:r>
                    </a:p>
                  </a:txBody>
                  <a:tcPr marL="2810" marR="2810" marT="1297" marB="1297" anchor="ctr"/>
                </a:tc>
                <a:tc>
                  <a:txBody>
                    <a:bodyPr/>
                    <a:lstStyle/>
                    <a:p>
                      <a:pPr algn="ctr"/>
                      <a:r>
                        <a:rPr lang="en-GB" sz="1400" b="1">
                          <a:effectLst/>
                        </a:rPr>
                        <a:t>---</a:t>
                      </a:r>
                    </a:p>
                  </a:txBody>
                  <a:tcPr marL="2810" marR="2810" marT="1297" marB="1297" anchor="ctr"/>
                </a:tc>
                <a:tc>
                  <a:txBody>
                    <a:bodyPr/>
                    <a:lstStyle/>
                    <a:p>
                      <a:pPr algn="ctr"/>
                      <a:r>
                        <a:rPr lang="en-GB" sz="1400" b="1">
                          <a:effectLst/>
                        </a:rPr>
                        <a:t>No</a:t>
                      </a:r>
                    </a:p>
                  </a:txBody>
                  <a:tcPr marL="2810" marR="2810" marT="1297" marB="1297" anchor="ctr"/>
                </a:tc>
                <a:tc>
                  <a:txBody>
                    <a:bodyPr/>
                    <a:lstStyle/>
                    <a:p>
                      <a:pPr algn="ctr"/>
                      <a:r>
                        <a:rPr lang="en-GB" sz="1400" b="1" dirty="0">
                          <a:effectLst/>
                        </a:rPr>
                        <a:t>No</a:t>
                      </a:r>
                    </a:p>
                  </a:txBody>
                  <a:tcPr marL="2810" marR="2810" marT="1297" marB="1297" anchor="ctr"/>
                </a:tc>
                <a:tc>
                  <a:txBody>
                    <a:bodyPr/>
                    <a:lstStyle/>
                    <a:p>
                      <a:pPr algn="ctr"/>
                      <a:r>
                        <a:rPr lang="en-GB" sz="1400" b="1">
                          <a:effectLst/>
                        </a:rPr>
                        <a:t>No</a:t>
                      </a:r>
                    </a:p>
                  </a:txBody>
                  <a:tcPr marL="2810" marR="2810" marT="1297" marB="1297" anchor="ctr"/>
                </a:tc>
                <a:extLst>
                  <a:ext uri="{0D108BD9-81ED-4DB2-BD59-A6C34878D82A}">
                    <a16:rowId xmlns:a16="http://schemas.microsoft.com/office/drawing/2014/main" val="967466473"/>
                  </a:ext>
                </a:extLst>
              </a:tr>
              <a:tr h="283935">
                <a:tc>
                  <a:txBody>
                    <a:bodyPr/>
                    <a:lstStyle/>
                    <a:p>
                      <a:pPr algn="ctr"/>
                      <a:r>
                        <a:rPr lang="en-GB" sz="1400" b="1" dirty="0">
                          <a:effectLst/>
                        </a:rPr>
                        <a:t>Minting DOIs</a:t>
                      </a:r>
                    </a:p>
                  </a:txBody>
                  <a:tcPr marL="2810" marR="2810" marT="1297" marB="1297" anchor="ctr"/>
                </a:tc>
                <a:tc>
                  <a:txBody>
                    <a:bodyPr/>
                    <a:lstStyle/>
                    <a:p>
                      <a:pPr algn="ctr"/>
                      <a:r>
                        <a:rPr lang="en-GB" sz="1400" b="1" dirty="0">
                          <a:effectLst/>
                        </a:rPr>
                        <a:t>Yes</a:t>
                      </a:r>
                    </a:p>
                  </a:txBody>
                  <a:tcPr marL="2810" marR="2810" marT="1297" marB="1297" anchor="ctr"/>
                </a:tc>
                <a:tc>
                  <a:txBody>
                    <a:bodyPr/>
                    <a:lstStyle/>
                    <a:p>
                      <a:pPr algn="ctr"/>
                      <a:r>
                        <a:rPr lang="en-GB" sz="1400" b="1" dirty="0">
                          <a:effectLst/>
                        </a:rPr>
                        <a:t>Yes</a:t>
                      </a:r>
                    </a:p>
                  </a:txBody>
                  <a:tcPr marL="2810" marR="2810" marT="1297" marB="1297" anchor="ctr"/>
                </a:tc>
                <a:tc>
                  <a:txBody>
                    <a:bodyPr/>
                    <a:lstStyle/>
                    <a:p>
                      <a:pPr algn="ctr"/>
                      <a:r>
                        <a:rPr lang="en-GB" sz="1400" b="1">
                          <a:effectLst/>
                        </a:rPr>
                        <a:t>---</a:t>
                      </a:r>
                    </a:p>
                  </a:txBody>
                  <a:tcPr marL="2810" marR="2810" marT="1297" marB="1297" anchor="ctr"/>
                </a:tc>
                <a:tc>
                  <a:txBody>
                    <a:bodyPr/>
                    <a:lstStyle/>
                    <a:p>
                      <a:pPr algn="ctr"/>
                      <a:r>
                        <a:rPr lang="en-GB" sz="1400" b="1">
                          <a:effectLst/>
                        </a:rPr>
                        <a:t>Yes</a:t>
                      </a:r>
                    </a:p>
                  </a:txBody>
                  <a:tcPr marL="2810" marR="2810" marT="1297" marB="1297" anchor="ctr"/>
                </a:tc>
                <a:tc>
                  <a:txBody>
                    <a:bodyPr/>
                    <a:lstStyle/>
                    <a:p>
                      <a:pPr algn="ctr"/>
                      <a:r>
                        <a:rPr lang="en-GB" sz="1400" b="1">
                          <a:effectLst/>
                        </a:rPr>
                        <a:t>Yes</a:t>
                      </a:r>
                    </a:p>
                  </a:txBody>
                  <a:tcPr marL="2810" marR="2810" marT="1297" marB="1297" anchor="ctr"/>
                </a:tc>
                <a:tc>
                  <a:txBody>
                    <a:bodyPr/>
                    <a:lstStyle/>
                    <a:p>
                      <a:pPr algn="ctr"/>
                      <a:r>
                        <a:rPr lang="en-GB" sz="1400" b="1">
                          <a:effectLst/>
                        </a:rPr>
                        <a:t>Yes</a:t>
                      </a:r>
                    </a:p>
                  </a:txBody>
                  <a:tcPr marL="2810" marR="2810" marT="1297" marB="1297" anchor="ctr"/>
                </a:tc>
                <a:extLst>
                  <a:ext uri="{0D108BD9-81ED-4DB2-BD59-A6C34878D82A}">
                    <a16:rowId xmlns:a16="http://schemas.microsoft.com/office/drawing/2014/main" val="3213790724"/>
                  </a:ext>
                </a:extLst>
              </a:tr>
              <a:tr h="758451">
                <a:tc>
                  <a:txBody>
                    <a:bodyPr/>
                    <a:lstStyle/>
                    <a:p>
                      <a:pPr algn="ctr"/>
                      <a:r>
                        <a:rPr lang="en-GB" sz="1400" b="1" dirty="0">
                          <a:effectLst/>
                        </a:rPr>
                        <a:t>Data/embargo policy</a:t>
                      </a:r>
                    </a:p>
                  </a:txBody>
                  <a:tcPr marL="2810" marR="2810" marT="1297" marB="1297" anchor="ctr"/>
                </a:tc>
                <a:tc>
                  <a:txBody>
                    <a:bodyPr/>
                    <a:lstStyle/>
                    <a:p>
                      <a:pPr algn="ctr"/>
                      <a:r>
                        <a:rPr lang="en-GB" sz="1400" b="1" dirty="0">
                          <a:effectLst/>
                        </a:rPr>
                        <a:t>Not defined</a:t>
                      </a:r>
                    </a:p>
                  </a:txBody>
                  <a:tcPr marL="2810" marR="2810" marT="1297" marB="1297" anchor="ctr"/>
                </a:tc>
                <a:tc>
                  <a:txBody>
                    <a:bodyPr/>
                    <a:lstStyle/>
                    <a:p>
                      <a:pPr algn="ctr"/>
                      <a:r>
                        <a:rPr lang="en-GB" sz="1400" b="1">
                          <a:effectLst/>
                        </a:rPr>
                        <a:t>Embargoed for 3 years</a:t>
                      </a:r>
                    </a:p>
                  </a:txBody>
                  <a:tcPr marL="2810" marR="2810" marT="1297" marB="1297" anchor="ctr"/>
                </a:tc>
                <a:tc>
                  <a:txBody>
                    <a:bodyPr/>
                    <a:lstStyle/>
                    <a:p>
                      <a:pPr algn="ctr"/>
                      <a:r>
                        <a:rPr lang="en-GB" sz="1400" b="1" dirty="0">
                          <a:effectLst/>
                        </a:rPr>
                        <a:t>---</a:t>
                      </a:r>
                    </a:p>
                  </a:txBody>
                  <a:tcPr marL="2810" marR="2810" marT="1297" marB="1297" anchor="ctr"/>
                </a:tc>
                <a:tc>
                  <a:txBody>
                    <a:bodyPr/>
                    <a:lstStyle/>
                    <a:p>
                      <a:pPr algn="ctr"/>
                      <a:r>
                        <a:rPr lang="en-GB" sz="1400" b="1">
                          <a:effectLst/>
                        </a:rPr>
                        <a:t>Embargoed for 3 years, </a:t>
                      </a:r>
                      <a:r>
                        <a:rPr lang="en-GB" sz="1400" b="1" u="none" strike="noStrike">
                          <a:effectLst/>
                          <a:hlinkClick r:id="rId7"/>
                        </a:rPr>
                        <a:t>ESRF Data Policy</a:t>
                      </a:r>
                      <a:endParaRPr lang="en-GB" sz="1400" b="1">
                        <a:effectLst/>
                      </a:endParaRPr>
                    </a:p>
                  </a:txBody>
                  <a:tcPr marL="2810" marR="2810" marT="1297" marB="1297" anchor="ctr"/>
                </a:tc>
                <a:tc>
                  <a:txBody>
                    <a:bodyPr/>
                    <a:lstStyle/>
                    <a:p>
                      <a:pPr algn="ctr"/>
                      <a:r>
                        <a:rPr lang="en-GB" sz="1400" b="1" dirty="0">
                          <a:effectLst/>
                        </a:rPr>
                        <a:t>Embargoed for 3 to 5 years, </a:t>
                      </a:r>
                      <a:r>
                        <a:rPr lang="en-GB" sz="1400" b="1" u="none" strike="noStrike" dirty="0">
                          <a:effectLst/>
                          <a:hlinkClick r:id="rId8"/>
                        </a:rPr>
                        <a:t>ILL Data Policy</a:t>
                      </a:r>
                      <a:endParaRPr lang="en-GB" sz="1400" b="1" dirty="0">
                        <a:effectLst/>
                      </a:endParaRPr>
                    </a:p>
                  </a:txBody>
                  <a:tcPr marL="2810" marR="2810" marT="1297" marB="1297" anchor="ctr"/>
                </a:tc>
                <a:tc>
                  <a:txBody>
                    <a:bodyPr/>
                    <a:lstStyle/>
                    <a:p>
                      <a:pPr algn="ctr"/>
                      <a:r>
                        <a:rPr lang="en-GB" sz="1400" b="1">
                          <a:effectLst/>
                        </a:rPr>
                        <a:t>Embargoed for 3 with possible extension to 5 years, </a:t>
                      </a:r>
                      <a:r>
                        <a:rPr lang="en-GB" sz="1400" b="1" u="none" strike="noStrike">
                          <a:effectLst/>
                          <a:hlinkClick r:id="rId9"/>
                        </a:rPr>
                        <a:t>XFEL Data Policy</a:t>
                      </a:r>
                      <a:endParaRPr lang="en-GB" sz="1400" b="1">
                        <a:effectLst/>
                      </a:endParaRPr>
                    </a:p>
                  </a:txBody>
                  <a:tcPr marL="2810" marR="2810" marT="1297" marB="1297" anchor="ctr"/>
                </a:tc>
                <a:extLst>
                  <a:ext uri="{0D108BD9-81ED-4DB2-BD59-A6C34878D82A}">
                    <a16:rowId xmlns:a16="http://schemas.microsoft.com/office/drawing/2014/main" val="3699800086"/>
                  </a:ext>
                </a:extLst>
              </a:tr>
              <a:tr h="674833">
                <a:tc>
                  <a:txBody>
                    <a:bodyPr/>
                    <a:lstStyle/>
                    <a:p>
                      <a:pPr algn="ctr"/>
                      <a:r>
                        <a:rPr lang="en-GB" sz="1400" b="1">
                          <a:effectLst/>
                        </a:rPr>
                        <a:t>Number of instruments connected to data catalogue</a:t>
                      </a:r>
                    </a:p>
                  </a:txBody>
                  <a:tcPr marL="2810" marR="2810" marT="1297" marB="1297" anchor="ctr"/>
                </a:tc>
                <a:tc>
                  <a:txBody>
                    <a:bodyPr/>
                    <a:lstStyle/>
                    <a:p>
                      <a:pPr algn="ctr"/>
                      <a:r>
                        <a:rPr lang="en-GB" sz="1400" b="1" dirty="0">
                          <a:effectLst/>
                        </a:rPr>
                        <a:t>None</a:t>
                      </a:r>
                    </a:p>
                  </a:txBody>
                  <a:tcPr marL="2810" marR="2810" marT="1297" marB="1297" anchor="ctr"/>
                </a:tc>
                <a:tc>
                  <a:txBody>
                    <a:bodyPr/>
                    <a:lstStyle/>
                    <a:p>
                      <a:pPr algn="ctr"/>
                      <a:r>
                        <a:rPr lang="en-GB" sz="1400" b="1" dirty="0">
                          <a:effectLst/>
                        </a:rPr>
                        <a:t>1</a:t>
                      </a:r>
                    </a:p>
                  </a:txBody>
                  <a:tcPr marL="2810" marR="2810" marT="1297" marB="1297" anchor="ctr"/>
                </a:tc>
                <a:tc>
                  <a:txBody>
                    <a:bodyPr/>
                    <a:lstStyle/>
                    <a:p>
                      <a:pPr algn="ctr"/>
                      <a:r>
                        <a:rPr lang="en-GB" sz="1400" b="1">
                          <a:effectLst/>
                        </a:rPr>
                        <a:t>---</a:t>
                      </a:r>
                    </a:p>
                  </a:txBody>
                  <a:tcPr marL="2810" marR="2810" marT="1297" marB="1297" anchor="ctr"/>
                </a:tc>
                <a:tc>
                  <a:txBody>
                    <a:bodyPr/>
                    <a:lstStyle/>
                    <a:p>
                      <a:pPr algn="ctr"/>
                      <a:r>
                        <a:rPr lang="en-GB" sz="1400" b="1">
                          <a:effectLst/>
                        </a:rPr>
                        <a:t>17</a:t>
                      </a:r>
                    </a:p>
                  </a:txBody>
                  <a:tcPr marL="2810" marR="2810" marT="1297" marB="1297" anchor="ctr"/>
                </a:tc>
                <a:tc>
                  <a:txBody>
                    <a:bodyPr/>
                    <a:lstStyle/>
                    <a:p>
                      <a:pPr algn="ctr"/>
                      <a:r>
                        <a:rPr lang="en-GB" sz="1400" b="1">
                          <a:effectLst/>
                        </a:rPr>
                        <a:t>54</a:t>
                      </a:r>
                    </a:p>
                  </a:txBody>
                  <a:tcPr marL="2810" marR="2810" marT="1297" marB="1297" anchor="ctr"/>
                </a:tc>
                <a:tc>
                  <a:txBody>
                    <a:bodyPr/>
                    <a:lstStyle/>
                    <a:p>
                      <a:pPr algn="ctr"/>
                      <a:r>
                        <a:rPr lang="en-GB" sz="1400" b="1" dirty="0">
                          <a:effectLst/>
                        </a:rPr>
                        <a:t>16</a:t>
                      </a:r>
                    </a:p>
                  </a:txBody>
                  <a:tcPr marL="2810" marR="2810" marT="1297" marB="1297" anchor="ctr"/>
                </a:tc>
                <a:extLst>
                  <a:ext uri="{0D108BD9-81ED-4DB2-BD59-A6C34878D82A}">
                    <a16:rowId xmlns:a16="http://schemas.microsoft.com/office/drawing/2014/main" val="3310966781"/>
                  </a:ext>
                </a:extLst>
              </a:tr>
            </a:tbl>
          </a:graphicData>
        </a:graphic>
      </p:graphicFrame>
      <p:sp>
        <p:nvSpPr>
          <p:cNvPr id="5" name="Rectangle 1">
            <a:extLst>
              <a:ext uri="{FF2B5EF4-FFF2-40B4-BE49-F238E27FC236}">
                <a16:creationId xmlns:a16="http://schemas.microsoft.com/office/drawing/2014/main" id="{DAEA2BBE-DDC5-6141-A134-52D6B8B3D583}"/>
              </a:ext>
            </a:extLst>
          </p:cNvPr>
          <p:cNvSpPr>
            <a:spLocks noGrp="1" noChangeArrowheads="1"/>
          </p:cNvSpPr>
          <p:nvPr>
            <p:ph type="body" idx="1"/>
          </p:nvPr>
        </p:nvSpPr>
        <p:spPr bwMode="auto">
          <a:xfrm>
            <a:off x="-142189200" y="1447800"/>
            <a:ext cx="327071670"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586069"/>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586069"/>
                </a:solidFill>
                <a:effectLst/>
                <a:latin typeface="-apple-system"/>
              </a:rPr>
            </a:br>
            <a:endParaRPr kumimoji="0" lang="en-US" altLang="en-US" sz="900" b="0" i="0" u="none" strike="noStrike" cap="none" normalizeH="0" baseline="0">
              <a:ln>
                <a:noFill/>
              </a:ln>
              <a:solidFill>
                <a:srgbClr val="586069"/>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86523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D4D7-E608-0F4C-9F50-65899107C8F8}"/>
              </a:ext>
            </a:extLst>
          </p:cNvPr>
          <p:cNvSpPr>
            <a:spLocks noGrp="1"/>
          </p:cNvSpPr>
          <p:nvPr>
            <p:ph type="title"/>
          </p:nvPr>
        </p:nvSpPr>
        <p:spPr/>
        <p:txBody>
          <a:bodyPr/>
          <a:lstStyle/>
          <a:p>
            <a:r>
              <a:rPr lang="en-GB" dirty="0"/>
              <a:t>WP3 Data Catalogues – Basic Functions</a:t>
            </a:r>
          </a:p>
        </p:txBody>
      </p:sp>
      <p:sp>
        <p:nvSpPr>
          <p:cNvPr id="3" name="Content Placeholder 2">
            <a:extLst>
              <a:ext uri="{FF2B5EF4-FFF2-40B4-BE49-F238E27FC236}">
                <a16:creationId xmlns:a16="http://schemas.microsoft.com/office/drawing/2014/main" id="{C343A16C-46DA-4C46-8114-5C6EA66E9994}"/>
              </a:ext>
            </a:extLst>
          </p:cNvPr>
          <p:cNvSpPr>
            <a:spLocks noGrp="1"/>
          </p:cNvSpPr>
          <p:nvPr>
            <p:ph idx="1"/>
          </p:nvPr>
        </p:nvSpPr>
        <p:spPr>
          <a:xfrm>
            <a:off x="455849" y="1252272"/>
            <a:ext cx="7810330" cy="4801314"/>
          </a:xfrm>
        </p:spPr>
        <p:txBody>
          <a:bodyPr/>
          <a:lstStyle/>
          <a:p>
            <a:r>
              <a:rPr lang="en-GB" dirty="0"/>
              <a:t>Store reference to raw data and enough metadata</a:t>
            </a:r>
            <a:br>
              <a:rPr lang="en-GB" dirty="0"/>
            </a:br>
            <a:r>
              <a:rPr lang="en-GB" dirty="0"/>
              <a:t>to identify the “right” dataset to work with</a:t>
            </a:r>
          </a:p>
          <a:p>
            <a:r>
              <a:rPr lang="en-GB" dirty="0"/>
              <a:t>	Proposal Information</a:t>
            </a:r>
          </a:p>
          <a:p>
            <a:r>
              <a:rPr lang="en-GB" dirty="0"/>
              <a:t>	Sample Information</a:t>
            </a:r>
          </a:p>
          <a:p>
            <a:r>
              <a:rPr lang="en-GB" dirty="0"/>
              <a:t>	Scientific Metadata</a:t>
            </a:r>
          </a:p>
          <a:p>
            <a:r>
              <a:rPr lang="en-GB" dirty="0"/>
              <a:t>	Previews</a:t>
            </a:r>
          </a:p>
          <a:p>
            <a:r>
              <a:rPr lang="en-GB" dirty="0"/>
              <a:t>	Provenance </a:t>
            </a:r>
          </a:p>
          <a:p>
            <a:r>
              <a:rPr lang="en-GB" dirty="0"/>
              <a:t>	Relationship to other data</a:t>
            </a:r>
          </a:p>
          <a:p>
            <a:r>
              <a:rPr lang="en-GB" dirty="0"/>
              <a:t>		(derived data) </a:t>
            </a:r>
          </a:p>
          <a:p>
            <a:r>
              <a:rPr lang="en-GB" dirty="0"/>
              <a:t>	Relationship to people</a:t>
            </a:r>
          </a:p>
          <a:p>
            <a:r>
              <a:rPr lang="en-GB" dirty="0"/>
              <a:t>Facilitate Sharing and Publication</a:t>
            </a:r>
          </a:p>
          <a:p>
            <a:endParaRPr lang="en-GB" dirty="0"/>
          </a:p>
          <a:p>
            <a:endParaRPr lang="en-GB" dirty="0"/>
          </a:p>
        </p:txBody>
      </p:sp>
      <p:sp>
        <p:nvSpPr>
          <p:cNvPr id="4" name="Footer Placeholder 3">
            <a:extLst>
              <a:ext uri="{FF2B5EF4-FFF2-40B4-BE49-F238E27FC236}">
                <a16:creationId xmlns:a16="http://schemas.microsoft.com/office/drawing/2014/main" id="{2EBD21AB-2AE4-2443-9B58-BF7C2A22F49A}"/>
              </a:ext>
            </a:extLst>
          </p:cNvPr>
          <p:cNvSpPr>
            <a:spLocks noGrp="1"/>
          </p:cNvSpPr>
          <p:nvPr>
            <p:ph type="ftr" sz="quarter" idx="3"/>
          </p:nvPr>
        </p:nvSpPr>
        <p:spPr/>
        <p:txBody>
          <a:bodyPr/>
          <a:lstStyle/>
          <a:p>
            <a:pPr fontAlgn="base">
              <a:spcBef>
                <a:spcPct val="0"/>
              </a:spcBef>
              <a:spcAft>
                <a:spcPct val="0"/>
              </a:spcAft>
              <a:defRPr/>
            </a:pPr>
            <a:r>
              <a:rPr lang="fr-FR" sz="840" dirty="0"/>
              <a:t> </a:t>
            </a:r>
          </a:p>
          <a:p>
            <a:pPr fontAlgn="base">
              <a:spcBef>
                <a:spcPct val="0"/>
              </a:spcBef>
              <a:spcAft>
                <a:spcPct val="0"/>
              </a:spcAft>
              <a:defRPr/>
            </a:pPr>
            <a:endParaRPr lang="fr-FR" sz="840" dirty="0"/>
          </a:p>
        </p:txBody>
      </p:sp>
      <p:pic>
        <p:nvPicPr>
          <p:cNvPr id="5" name="Image" descr="Image">
            <a:extLst>
              <a:ext uri="{FF2B5EF4-FFF2-40B4-BE49-F238E27FC236}">
                <a16:creationId xmlns:a16="http://schemas.microsoft.com/office/drawing/2014/main" id="{CD614687-630A-9F46-8011-21059773B093}"/>
              </a:ext>
            </a:extLst>
          </p:cNvPr>
          <p:cNvPicPr>
            <a:picLocks noChangeAspect="1"/>
          </p:cNvPicPr>
          <p:nvPr/>
        </p:nvPicPr>
        <p:blipFill>
          <a:blip r:embed="rId2">
            <a:extLst/>
          </a:blip>
          <a:stretch>
            <a:fillRect/>
          </a:stretch>
        </p:blipFill>
        <p:spPr>
          <a:xfrm>
            <a:off x="6664151" y="4897634"/>
            <a:ext cx="2148840" cy="765810"/>
          </a:xfrm>
          <a:prstGeom prst="rect">
            <a:avLst/>
          </a:prstGeom>
          <a:ln w="12700">
            <a:miter lim="400000"/>
          </a:ln>
        </p:spPr>
      </p:pic>
      <p:pic>
        <p:nvPicPr>
          <p:cNvPr id="6" name="Image" descr="Image">
            <a:extLst>
              <a:ext uri="{FF2B5EF4-FFF2-40B4-BE49-F238E27FC236}">
                <a16:creationId xmlns:a16="http://schemas.microsoft.com/office/drawing/2014/main" id="{77CB3B81-83FE-FD49-9612-CDD6172F9923}"/>
              </a:ext>
            </a:extLst>
          </p:cNvPr>
          <p:cNvPicPr>
            <a:picLocks noChangeAspect="1"/>
          </p:cNvPicPr>
          <p:nvPr/>
        </p:nvPicPr>
        <p:blipFill>
          <a:blip r:embed="rId3">
            <a:extLst/>
          </a:blip>
          <a:stretch>
            <a:fillRect/>
          </a:stretch>
        </p:blipFill>
        <p:spPr>
          <a:xfrm>
            <a:off x="6182410" y="5490089"/>
            <a:ext cx="1285876" cy="1285876"/>
          </a:xfrm>
          <a:prstGeom prst="rect">
            <a:avLst/>
          </a:prstGeom>
          <a:ln w="12700">
            <a:miter lim="400000"/>
          </a:ln>
        </p:spPr>
      </p:pic>
      <p:pic>
        <p:nvPicPr>
          <p:cNvPr id="7" name="Content Placeholder 6">
            <a:extLst>
              <a:ext uri="{FF2B5EF4-FFF2-40B4-BE49-F238E27FC236}">
                <a16:creationId xmlns:a16="http://schemas.microsoft.com/office/drawing/2014/main" id="{F71C9092-7A22-6344-B288-FE8B20AAC68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05400" y="2119934"/>
            <a:ext cx="4254403" cy="2431789"/>
          </a:xfrm>
          <a:prstGeom prst="rect">
            <a:avLst/>
          </a:prstGeom>
          <a:ln w="12700">
            <a:miter lim="400000"/>
          </a:ln>
          <a:extLst>
            <a:ext uri="{C572A759-6A51-4108-AA02-DFA0A04FC94B}">
              <ma14:wrappingTextBoxFlag xmlns="" xmlns:ma14="http://schemas.microsoft.com/office/mac/drawingml/2011/main" val="1"/>
            </a:ext>
          </a:extLst>
        </p:spPr>
      </p:pic>
      <p:pic>
        <p:nvPicPr>
          <p:cNvPr id="8" name="Picture 7">
            <a:extLst>
              <a:ext uri="{FF2B5EF4-FFF2-40B4-BE49-F238E27FC236}">
                <a16:creationId xmlns:a16="http://schemas.microsoft.com/office/drawing/2014/main" id="{A5F40C90-2411-F844-A530-41609138EC6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99659" y="903021"/>
            <a:ext cx="3208825" cy="1877180"/>
          </a:xfrm>
          <a:prstGeom prst="rect">
            <a:avLst/>
          </a:prstGeom>
        </p:spPr>
      </p:pic>
      <p:pic>
        <p:nvPicPr>
          <p:cNvPr id="9" name="Image" descr="Image">
            <a:extLst>
              <a:ext uri="{FF2B5EF4-FFF2-40B4-BE49-F238E27FC236}">
                <a16:creationId xmlns:a16="http://schemas.microsoft.com/office/drawing/2014/main" id="{16099F13-2A87-644F-8E48-AE00CE7DFE2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947517" y="3260692"/>
            <a:ext cx="2583266" cy="2583266"/>
          </a:xfrm>
          <a:prstGeom prst="rect">
            <a:avLst/>
          </a:prstGeom>
          <a:ln w="12700">
            <a:miter lim="400000"/>
          </a:ln>
        </p:spPr>
      </p:pic>
    </p:spTree>
    <p:extLst>
      <p:ext uri="{BB962C8B-B14F-4D97-AF65-F5344CB8AC3E}">
        <p14:creationId xmlns:p14="http://schemas.microsoft.com/office/powerpoint/2010/main" val="226875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682837-8245-C047-AE05-1ADA780E4E74}"/>
              </a:ext>
            </a:extLst>
          </p:cNvPr>
          <p:cNvSpPr>
            <a:spLocks noGrp="1"/>
          </p:cNvSpPr>
          <p:nvPr>
            <p:ph type="title"/>
          </p:nvPr>
        </p:nvSpPr>
        <p:spPr/>
        <p:txBody>
          <a:bodyPr/>
          <a:lstStyle/>
          <a:p>
            <a:r>
              <a:rPr lang="en-GB" dirty="0"/>
              <a:t>Overview of Tasks </a:t>
            </a:r>
          </a:p>
        </p:txBody>
      </p:sp>
      <p:sp>
        <p:nvSpPr>
          <p:cNvPr id="5" name="Text Placeholder 4">
            <a:extLst>
              <a:ext uri="{FF2B5EF4-FFF2-40B4-BE49-F238E27FC236}">
                <a16:creationId xmlns:a16="http://schemas.microsoft.com/office/drawing/2014/main" id="{9967BD92-481A-304C-A34E-D6D43008AB83}"/>
              </a:ext>
            </a:extLst>
          </p:cNvPr>
          <p:cNvSpPr>
            <a:spLocks noGrp="1"/>
          </p:cNvSpPr>
          <p:nvPr>
            <p:ph type="body" idx="1"/>
          </p:nvPr>
        </p:nvSpPr>
        <p:spPr>
          <a:xfrm>
            <a:off x="462776" y="1194561"/>
            <a:ext cx="10130713" cy="4431983"/>
          </a:xfrm>
        </p:spPr>
        <p:txBody>
          <a:bodyPr/>
          <a:lstStyle/>
          <a:p>
            <a:endParaRPr lang="en-GB" dirty="0"/>
          </a:p>
          <a:p>
            <a:r>
              <a:rPr lang="en-GB" dirty="0"/>
              <a:t>Different Phases of integrating data catalogues with EOSC</a:t>
            </a:r>
          </a:p>
          <a:p>
            <a:r>
              <a:rPr lang="en-GB" dirty="0"/>
              <a:t>	Task 3.1 – Develop API</a:t>
            </a:r>
          </a:p>
          <a:p>
            <a:r>
              <a:rPr lang="en-GB" dirty="0"/>
              <a:t>	Task 3.2 – Provisioning of federated Search</a:t>
            </a:r>
          </a:p>
          <a:p>
            <a:r>
              <a:rPr lang="en-GB" dirty="0"/>
              <a:t>	Task 3.3 – Local Deployment at Partners</a:t>
            </a:r>
          </a:p>
          <a:p>
            <a:endParaRPr lang="en-GB" dirty="0"/>
          </a:p>
          <a:p>
            <a:r>
              <a:rPr lang="en-GB" dirty="0"/>
              <a:t>Integration of data sources (beamline) to catalogues</a:t>
            </a:r>
          </a:p>
          <a:p>
            <a:r>
              <a:rPr lang="en-GB" dirty="0"/>
              <a:t>	Task 3.4</a:t>
            </a:r>
          </a:p>
          <a:p>
            <a:endParaRPr lang="en-GB" dirty="0"/>
          </a:p>
          <a:p>
            <a:r>
              <a:rPr lang="en-GB" dirty="0"/>
              <a:t>Determining the semantics of the search by learning from and extending NeXus</a:t>
            </a:r>
          </a:p>
          <a:p>
            <a:r>
              <a:rPr lang="en-GB" dirty="0"/>
              <a:t>	Task 3.5</a:t>
            </a:r>
          </a:p>
          <a:p>
            <a:endParaRPr lang="en-GB" dirty="0"/>
          </a:p>
        </p:txBody>
      </p:sp>
    </p:spTree>
    <p:extLst>
      <p:ext uri="{BB962C8B-B14F-4D97-AF65-F5344CB8AC3E}">
        <p14:creationId xmlns:p14="http://schemas.microsoft.com/office/powerpoint/2010/main" val="4220217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3.1: Develop API</a:t>
            </a:r>
            <a:endParaRPr lang="en-GB" dirty="0"/>
          </a:p>
        </p:txBody>
      </p:sp>
      <p:sp>
        <p:nvSpPr>
          <p:cNvPr id="5" name="TextBox 4"/>
          <p:cNvSpPr txBox="1"/>
          <p:nvPr/>
        </p:nvSpPr>
        <p:spPr>
          <a:xfrm>
            <a:off x="824871" y="836711"/>
            <a:ext cx="6490329" cy="4081117"/>
          </a:xfrm>
          <a:prstGeom prst="rect">
            <a:avLst/>
          </a:prstGeom>
          <a:noFill/>
        </p:spPr>
        <p:txBody>
          <a:bodyPr wrap="square" rtlCol="0">
            <a:spAutoFit/>
          </a:bodyPr>
          <a:lstStyle/>
          <a:p>
            <a:r>
              <a:rPr lang="en-US" sz="2160" dirty="0"/>
              <a:t> </a:t>
            </a:r>
          </a:p>
          <a:p>
            <a:endParaRPr lang="en-US" sz="2160" dirty="0"/>
          </a:p>
          <a:p>
            <a:r>
              <a:rPr lang="en-US" sz="2160" dirty="0"/>
              <a:t>Define an API to be used in the Photon and Neutron community that will allow for FAIR exposure of the data at the individual institutions through a catalogue service. The API will allow federation, and exposure of metadata relevant for the area, in a way that will enable search and facilitate access of researchers across scientific disciplines. The API will enable domain specific search extensions aware of the metadata definitions and usage at photon and neutron facilities.</a:t>
            </a:r>
          </a:p>
          <a:p>
            <a:endParaRPr lang="en-GB" sz="2160" dirty="0"/>
          </a:p>
        </p:txBody>
      </p:sp>
      <p:graphicFrame>
        <p:nvGraphicFramePr>
          <p:cNvPr id="6" name="Table 5">
            <a:extLst>
              <a:ext uri="{FF2B5EF4-FFF2-40B4-BE49-F238E27FC236}">
                <a16:creationId xmlns:a16="http://schemas.microsoft.com/office/drawing/2014/main" id="{EB1B83D2-E679-D04D-B4A9-737446617943}"/>
              </a:ext>
            </a:extLst>
          </p:cNvPr>
          <p:cNvGraphicFramePr>
            <a:graphicFrameLocks noGrp="1"/>
          </p:cNvGraphicFramePr>
          <p:nvPr>
            <p:extLst>
              <p:ext uri="{D42A27DB-BD31-4B8C-83A1-F6EECF244321}">
                <p14:modId xmlns:p14="http://schemas.microsoft.com/office/powerpoint/2010/main" val="756038133"/>
              </p:ext>
            </p:extLst>
          </p:nvPr>
        </p:nvGraphicFramePr>
        <p:xfrm>
          <a:off x="7766957" y="527964"/>
          <a:ext cx="4064000" cy="3129638"/>
        </p:xfrm>
        <a:graphic>
          <a:graphicData uri="http://schemas.openxmlformats.org/drawingml/2006/table">
            <a:tbl>
              <a:tblPr bandRow="1">
                <a:tableStyleId>{21E4AEA4-8DFA-4A89-87EB-49C32662AFE0}</a:tableStyleId>
              </a:tblPr>
              <a:tblGrid>
                <a:gridCol w="1473200">
                  <a:extLst>
                    <a:ext uri="{9D8B030D-6E8A-4147-A177-3AD203B41FA5}">
                      <a16:colId xmlns:a16="http://schemas.microsoft.com/office/drawing/2014/main" val="3448423803"/>
                    </a:ext>
                  </a:extLst>
                </a:gridCol>
                <a:gridCol w="2590800">
                  <a:extLst>
                    <a:ext uri="{9D8B030D-6E8A-4147-A177-3AD203B41FA5}">
                      <a16:colId xmlns:a16="http://schemas.microsoft.com/office/drawing/2014/main" val="438232446"/>
                    </a:ext>
                  </a:extLst>
                </a:gridCol>
              </a:tblGrid>
              <a:tr h="501970">
                <a:tc>
                  <a:txBody>
                    <a:bodyPr/>
                    <a:lstStyle/>
                    <a:p>
                      <a:r>
                        <a:rPr lang="en-GB" dirty="0"/>
                        <a:t>Lead partner</a:t>
                      </a:r>
                    </a:p>
                  </a:txBody>
                  <a:tcPr/>
                </a:tc>
                <a:tc>
                  <a:txBody>
                    <a:bodyPr/>
                    <a:lstStyle/>
                    <a:p>
                      <a:r>
                        <a:rPr lang="en-GB" dirty="0"/>
                        <a:t>ESS</a:t>
                      </a:r>
                    </a:p>
                  </a:txBody>
                  <a:tcPr/>
                </a:tc>
                <a:extLst>
                  <a:ext uri="{0D108BD9-81ED-4DB2-BD59-A6C34878D82A}">
                    <a16:rowId xmlns:a16="http://schemas.microsoft.com/office/drawing/2014/main" val="1266546587"/>
                  </a:ext>
                </a:extLst>
              </a:tr>
              <a:tr h="501970">
                <a:tc>
                  <a:txBody>
                    <a:bodyPr/>
                    <a:lstStyle/>
                    <a:p>
                      <a:r>
                        <a:rPr lang="en-GB" dirty="0"/>
                        <a:t>Partners</a:t>
                      </a:r>
                    </a:p>
                  </a:txBody>
                  <a:tcPr/>
                </a:tc>
                <a:tc>
                  <a:txBody>
                    <a:bodyPr/>
                    <a:lstStyle/>
                    <a:p>
                      <a:r>
                        <a:rPr lang="en-GB" dirty="0"/>
                        <a:t>ILL, XFEL, ELI, ESRF, CERIC</a:t>
                      </a:r>
                    </a:p>
                  </a:txBody>
                  <a:tcPr/>
                </a:tc>
                <a:extLst>
                  <a:ext uri="{0D108BD9-81ED-4DB2-BD59-A6C34878D82A}">
                    <a16:rowId xmlns:a16="http://schemas.microsoft.com/office/drawing/2014/main" val="1143333913"/>
                  </a:ext>
                </a:extLst>
              </a:tr>
              <a:tr h="501970">
                <a:tc>
                  <a:txBody>
                    <a:bodyPr/>
                    <a:lstStyle/>
                    <a:p>
                      <a:r>
                        <a:rPr lang="en-GB" dirty="0"/>
                        <a:t>Months</a:t>
                      </a:r>
                    </a:p>
                  </a:txBody>
                  <a:tcPr/>
                </a:tc>
                <a:tc>
                  <a:txBody>
                    <a:bodyPr/>
                    <a:lstStyle/>
                    <a:p>
                      <a:r>
                        <a:rPr lang="en-GB" dirty="0"/>
                        <a:t>1-18</a:t>
                      </a:r>
                    </a:p>
                  </a:txBody>
                  <a:tcPr/>
                </a:tc>
                <a:extLst>
                  <a:ext uri="{0D108BD9-81ED-4DB2-BD59-A6C34878D82A}">
                    <a16:rowId xmlns:a16="http://schemas.microsoft.com/office/drawing/2014/main" val="2260040215"/>
                  </a:ext>
                </a:extLst>
              </a:tr>
              <a:tr h="501970">
                <a:tc>
                  <a:txBody>
                    <a:bodyPr/>
                    <a:lstStyle/>
                    <a:p>
                      <a:r>
                        <a:rPr lang="en-GB" dirty="0"/>
                        <a:t>PMs</a:t>
                      </a:r>
                    </a:p>
                  </a:txBody>
                  <a:tcPr/>
                </a:tc>
                <a:tc>
                  <a:txBody>
                    <a:bodyPr/>
                    <a:lstStyle/>
                    <a:p>
                      <a:r>
                        <a:rPr lang="en-GB" dirty="0"/>
                        <a:t>59</a:t>
                      </a:r>
                    </a:p>
                  </a:txBody>
                  <a:tcPr/>
                </a:tc>
                <a:extLst>
                  <a:ext uri="{0D108BD9-81ED-4DB2-BD59-A6C34878D82A}">
                    <a16:rowId xmlns:a16="http://schemas.microsoft.com/office/drawing/2014/main" val="2451480776"/>
                  </a:ext>
                </a:extLst>
              </a:tr>
              <a:tr h="1121758">
                <a:tc>
                  <a:txBody>
                    <a:bodyPr/>
                    <a:lstStyle/>
                    <a:p>
                      <a:r>
                        <a:rPr lang="en-GB" dirty="0"/>
                        <a:t>Milestones and Deliverables</a:t>
                      </a:r>
                    </a:p>
                  </a:txBody>
                  <a:tcPr/>
                </a:tc>
                <a:tc>
                  <a:txBody>
                    <a:bodyPr/>
                    <a:lstStyle/>
                    <a:p>
                      <a:r>
                        <a:rPr lang="en-GB" dirty="0"/>
                        <a:t>M12, D18, </a:t>
                      </a:r>
                    </a:p>
                  </a:txBody>
                  <a:tcPr/>
                </a:tc>
                <a:extLst>
                  <a:ext uri="{0D108BD9-81ED-4DB2-BD59-A6C34878D82A}">
                    <a16:rowId xmlns:a16="http://schemas.microsoft.com/office/drawing/2014/main" val="3984868168"/>
                  </a:ext>
                </a:extLst>
              </a:tr>
            </a:tbl>
          </a:graphicData>
        </a:graphic>
      </p:graphicFrame>
      <p:sp>
        <p:nvSpPr>
          <p:cNvPr id="4" name="TextBox 3">
            <a:extLst>
              <a:ext uri="{FF2B5EF4-FFF2-40B4-BE49-F238E27FC236}">
                <a16:creationId xmlns:a16="http://schemas.microsoft.com/office/drawing/2014/main" id="{6D53E8AD-E7BB-2E47-8D14-4192DC42F2E5}"/>
              </a:ext>
            </a:extLst>
          </p:cNvPr>
          <p:cNvSpPr txBox="1"/>
          <p:nvPr/>
        </p:nvSpPr>
        <p:spPr>
          <a:xfrm>
            <a:off x="8153400" y="4191000"/>
            <a:ext cx="3124125" cy="1200329"/>
          </a:xfrm>
          <a:prstGeom prst="rect">
            <a:avLst/>
          </a:prstGeom>
          <a:noFill/>
        </p:spPr>
        <p:txBody>
          <a:bodyPr wrap="none" rtlCol="0">
            <a:spAutoFit/>
          </a:bodyPr>
          <a:lstStyle/>
          <a:p>
            <a:r>
              <a:rPr lang="en-GB" sz="2400" b="1" dirty="0"/>
              <a:t>Lead: Gareth</a:t>
            </a:r>
          </a:p>
          <a:p>
            <a:endParaRPr lang="en-GB" sz="2400" b="1" dirty="0"/>
          </a:p>
          <a:p>
            <a:r>
              <a:rPr lang="en-GB" sz="2400" b="1" dirty="0"/>
              <a:t>Month 18 is May 2020!</a:t>
            </a:r>
          </a:p>
        </p:txBody>
      </p:sp>
    </p:spTree>
    <p:extLst>
      <p:ext uri="{BB962C8B-B14F-4D97-AF65-F5344CB8AC3E}">
        <p14:creationId xmlns:p14="http://schemas.microsoft.com/office/powerpoint/2010/main" val="412091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3.2: Provisioning Federated Search</a:t>
            </a:r>
            <a:endParaRPr lang="en-GB" dirty="0"/>
          </a:p>
        </p:txBody>
      </p:sp>
      <p:sp>
        <p:nvSpPr>
          <p:cNvPr id="5" name="TextBox 4"/>
          <p:cNvSpPr txBox="1"/>
          <p:nvPr/>
        </p:nvSpPr>
        <p:spPr>
          <a:xfrm>
            <a:off x="824872" y="836711"/>
            <a:ext cx="6718928" cy="4413516"/>
          </a:xfrm>
          <a:prstGeom prst="rect">
            <a:avLst/>
          </a:prstGeom>
          <a:noFill/>
        </p:spPr>
        <p:txBody>
          <a:bodyPr wrap="square" rtlCol="0">
            <a:spAutoFit/>
          </a:bodyPr>
          <a:lstStyle/>
          <a:p>
            <a:r>
              <a:rPr lang="en-US" sz="2160" dirty="0"/>
              <a:t> </a:t>
            </a:r>
          </a:p>
          <a:p>
            <a:endParaRPr lang="en-US" sz="2160" dirty="0"/>
          </a:p>
          <a:p>
            <a:r>
              <a:rPr lang="en-US" sz="2160" dirty="0"/>
              <a:t>This task will link the </a:t>
            </a:r>
            <a:r>
              <a:rPr lang="en-US" sz="2160" dirty="0" err="1"/>
              <a:t>PaNOSC</a:t>
            </a:r>
            <a:r>
              <a:rPr lang="en-US" sz="2160" dirty="0"/>
              <a:t> beneficiaries’ data catalogues to the EOSC hub. The EOSC hub will provide the API needed to share and search metadata. In the absence of a definition following the </a:t>
            </a:r>
            <a:r>
              <a:rPr lang="en-US" sz="2160" dirty="0" err="1"/>
              <a:t>OpenAIRE</a:t>
            </a:r>
            <a:r>
              <a:rPr lang="en-US" sz="2160" dirty="0"/>
              <a:t> DOI equivalent scheme should yield sufficiently wide exposure. A web service demonstrator will be provided that allows searching all </a:t>
            </a:r>
            <a:r>
              <a:rPr lang="en-US" sz="2160" dirty="0" err="1"/>
              <a:t>PaNOSC</a:t>
            </a:r>
            <a:r>
              <a:rPr lang="en-US" sz="2160" dirty="0"/>
              <a:t> partner sites for available datasets using the common metadata API. The demonstrator will showcase how access to the catalogue will provide identifiers that will allow the found data to be accessed and used for analysis. </a:t>
            </a:r>
            <a:endParaRPr lang="en-GB" sz="2160" dirty="0"/>
          </a:p>
        </p:txBody>
      </p:sp>
      <p:graphicFrame>
        <p:nvGraphicFramePr>
          <p:cNvPr id="10" name="Table 9">
            <a:extLst>
              <a:ext uri="{FF2B5EF4-FFF2-40B4-BE49-F238E27FC236}">
                <a16:creationId xmlns:a16="http://schemas.microsoft.com/office/drawing/2014/main" id="{772CBD40-F283-4846-A2DE-B8D341C96FA6}"/>
              </a:ext>
            </a:extLst>
          </p:cNvPr>
          <p:cNvGraphicFramePr>
            <a:graphicFrameLocks noGrp="1"/>
          </p:cNvGraphicFramePr>
          <p:nvPr>
            <p:extLst>
              <p:ext uri="{D42A27DB-BD31-4B8C-83A1-F6EECF244321}">
                <p14:modId xmlns:p14="http://schemas.microsoft.com/office/powerpoint/2010/main" val="2352531608"/>
              </p:ext>
            </p:extLst>
          </p:nvPr>
        </p:nvGraphicFramePr>
        <p:xfrm>
          <a:off x="7766957" y="527964"/>
          <a:ext cx="4064000" cy="3129638"/>
        </p:xfrm>
        <a:graphic>
          <a:graphicData uri="http://schemas.openxmlformats.org/drawingml/2006/table">
            <a:tbl>
              <a:tblPr bandRow="1">
                <a:tableStyleId>{21E4AEA4-8DFA-4A89-87EB-49C32662AFE0}</a:tableStyleId>
              </a:tblPr>
              <a:tblGrid>
                <a:gridCol w="1473200">
                  <a:extLst>
                    <a:ext uri="{9D8B030D-6E8A-4147-A177-3AD203B41FA5}">
                      <a16:colId xmlns:a16="http://schemas.microsoft.com/office/drawing/2014/main" val="3448423803"/>
                    </a:ext>
                  </a:extLst>
                </a:gridCol>
                <a:gridCol w="2590800">
                  <a:extLst>
                    <a:ext uri="{9D8B030D-6E8A-4147-A177-3AD203B41FA5}">
                      <a16:colId xmlns:a16="http://schemas.microsoft.com/office/drawing/2014/main" val="438232446"/>
                    </a:ext>
                  </a:extLst>
                </a:gridCol>
              </a:tblGrid>
              <a:tr h="501970">
                <a:tc>
                  <a:txBody>
                    <a:bodyPr/>
                    <a:lstStyle/>
                    <a:p>
                      <a:r>
                        <a:rPr lang="en-GB" dirty="0"/>
                        <a:t>Lead partner</a:t>
                      </a:r>
                    </a:p>
                  </a:txBody>
                  <a:tcPr/>
                </a:tc>
                <a:tc>
                  <a:txBody>
                    <a:bodyPr/>
                    <a:lstStyle/>
                    <a:p>
                      <a:r>
                        <a:rPr lang="en-GB" dirty="0"/>
                        <a:t>ELI</a:t>
                      </a:r>
                    </a:p>
                  </a:txBody>
                  <a:tcPr/>
                </a:tc>
                <a:extLst>
                  <a:ext uri="{0D108BD9-81ED-4DB2-BD59-A6C34878D82A}">
                    <a16:rowId xmlns:a16="http://schemas.microsoft.com/office/drawing/2014/main" val="1266546587"/>
                  </a:ext>
                </a:extLst>
              </a:tr>
              <a:tr h="501970">
                <a:tc>
                  <a:txBody>
                    <a:bodyPr/>
                    <a:lstStyle/>
                    <a:p>
                      <a:r>
                        <a:rPr lang="en-GB" dirty="0"/>
                        <a:t>Partners</a:t>
                      </a:r>
                    </a:p>
                  </a:txBody>
                  <a:tcPr/>
                </a:tc>
                <a:tc>
                  <a:txBody>
                    <a:bodyPr/>
                    <a:lstStyle/>
                    <a:p>
                      <a:r>
                        <a:rPr lang="en-GB" dirty="0"/>
                        <a:t>ILL, XFEL, ESS, ESRF,CERIC</a:t>
                      </a:r>
                    </a:p>
                  </a:txBody>
                  <a:tcPr/>
                </a:tc>
                <a:extLst>
                  <a:ext uri="{0D108BD9-81ED-4DB2-BD59-A6C34878D82A}">
                    <a16:rowId xmlns:a16="http://schemas.microsoft.com/office/drawing/2014/main" val="1143333913"/>
                  </a:ext>
                </a:extLst>
              </a:tr>
              <a:tr h="501970">
                <a:tc>
                  <a:txBody>
                    <a:bodyPr/>
                    <a:lstStyle/>
                    <a:p>
                      <a:r>
                        <a:rPr lang="en-GB" dirty="0"/>
                        <a:t>Months</a:t>
                      </a:r>
                    </a:p>
                  </a:txBody>
                  <a:tcPr/>
                </a:tc>
                <a:tc>
                  <a:txBody>
                    <a:bodyPr/>
                    <a:lstStyle/>
                    <a:p>
                      <a:r>
                        <a:rPr lang="en-GB" dirty="0"/>
                        <a:t>8-20</a:t>
                      </a:r>
                    </a:p>
                  </a:txBody>
                  <a:tcPr/>
                </a:tc>
                <a:extLst>
                  <a:ext uri="{0D108BD9-81ED-4DB2-BD59-A6C34878D82A}">
                    <a16:rowId xmlns:a16="http://schemas.microsoft.com/office/drawing/2014/main" val="2260040215"/>
                  </a:ext>
                </a:extLst>
              </a:tr>
              <a:tr h="501970">
                <a:tc>
                  <a:txBody>
                    <a:bodyPr/>
                    <a:lstStyle/>
                    <a:p>
                      <a:r>
                        <a:rPr lang="en-GB" dirty="0"/>
                        <a:t>PMs</a:t>
                      </a:r>
                    </a:p>
                  </a:txBody>
                  <a:tcPr/>
                </a:tc>
                <a:tc>
                  <a:txBody>
                    <a:bodyPr/>
                    <a:lstStyle/>
                    <a:p>
                      <a:r>
                        <a:rPr lang="en-GB" dirty="0"/>
                        <a:t>39</a:t>
                      </a:r>
                    </a:p>
                  </a:txBody>
                  <a:tcPr/>
                </a:tc>
                <a:extLst>
                  <a:ext uri="{0D108BD9-81ED-4DB2-BD59-A6C34878D82A}">
                    <a16:rowId xmlns:a16="http://schemas.microsoft.com/office/drawing/2014/main" val="2451480776"/>
                  </a:ext>
                </a:extLst>
              </a:tr>
              <a:tr h="1121758">
                <a:tc>
                  <a:txBody>
                    <a:bodyPr/>
                    <a:lstStyle/>
                    <a:p>
                      <a:r>
                        <a:rPr lang="en-GB" dirty="0"/>
                        <a:t>Milestones and Deliverables</a:t>
                      </a:r>
                    </a:p>
                  </a:txBody>
                  <a:tcPr/>
                </a:tc>
                <a:tc>
                  <a:txBody>
                    <a:bodyPr/>
                    <a:lstStyle/>
                    <a:p>
                      <a:r>
                        <a:rPr lang="en-GB" dirty="0"/>
                        <a:t>I12</a:t>
                      </a:r>
                    </a:p>
                  </a:txBody>
                  <a:tcPr/>
                </a:tc>
                <a:extLst>
                  <a:ext uri="{0D108BD9-81ED-4DB2-BD59-A6C34878D82A}">
                    <a16:rowId xmlns:a16="http://schemas.microsoft.com/office/drawing/2014/main" val="3984868168"/>
                  </a:ext>
                </a:extLst>
              </a:tr>
            </a:tbl>
          </a:graphicData>
        </a:graphic>
      </p:graphicFrame>
      <p:sp>
        <p:nvSpPr>
          <p:cNvPr id="6" name="TextBox 5">
            <a:extLst>
              <a:ext uri="{FF2B5EF4-FFF2-40B4-BE49-F238E27FC236}">
                <a16:creationId xmlns:a16="http://schemas.microsoft.com/office/drawing/2014/main" id="{615F304B-53BB-3242-92C7-6CF04D178946}"/>
              </a:ext>
            </a:extLst>
          </p:cNvPr>
          <p:cNvSpPr txBox="1"/>
          <p:nvPr/>
        </p:nvSpPr>
        <p:spPr>
          <a:xfrm>
            <a:off x="8153400" y="4191000"/>
            <a:ext cx="2535309" cy="1200329"/>
          </a:xfrm>
          <a:prstGeom prst="rect">
            <a:avLst/>
          </a:prstGeom>
          <a:noFill/>
        </p:spPr>
        <p:txBody>
          <a:bodyPr wrap="none" rtlCol="0">
            <a:spAutoFit/>
          </a:bodyPr>
          <a:lstStyle/>
          <a:p>
            <a:r>
              <a:rPr lang="en-GB" sz="2400" b="1" dirty="0"/>
              <a:t>Lead: Lajos</a:t>
            </a:r>
          </a:p>
          <a:p>
            <a:endParaRPr lang="en-GB" sz="2400" b="1" dirty="0"/>
          </a:p>
          <a:p>
            <a:r>
              <a:rPr lang="en-GB" sz="2400" b="1" dirty="0"/>
              <a:t>Links up with WP4</a:t>
            </a:r>
          </a:p>
        </p:txBody>
      </p:sp>
    </p:spTree>
    <p:extLst>
      <p:ext uri="{BB962C8B-B14F-4D97-AF65-F5344CB8AC3E}">
        <p14:creationId xmlns:p14="http://schemas.microsoft.com/office/powerpoint/2010/main" val="4293242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3.3: Local Deployment</a:t>
            </a:r>
            <a:endParaRPr lang="en-GB" dirty="0"/>
          </a:p>
        </p:txBody>
      </p:sp>
      <p:sp>
        <p:nvSpPr>
          <p:cNvPr id="5" name="TextBox 4"/>
          <p:cNvSpPr txBox="1"/>
          <p:nvPr/>
        </p:nvSpPr>
        <p:spPr>
          <a:xfrm>
            <a:off x="824871" y="836711"/>
            <a:ext cx="6642729" cy="3083921"/>
          </a:xfrm>
          <a:prstGeom prst="rect">
            <a:avLst/>
          </a:prstGeom>
          <a:noFill/>
        </p:spPr>
        <p:txBody>
          <a:bodyPr wrap="square" rtlCol="0">
            <a:spAutoFit/>
          </a:bodyPr>
          <a:lstStyle/>
          <a:p>
            <a:r>
              <a:rPr lang="en-US" sz="2160" dirty="0"/>
              <a:t> </a:t>
            </a:r>
          </a:p>
          <a:p>
            <a:endParaRPr lang="en-US" sz="2160" dirty="0"/>
          </a:p>
          <a:p>
            <a:r>
              <a:rPr lang="en-US" sz="2160" dirty="0"/>
              <a:t>The participants will implement the mandatory part of the API for their local data repository. This includes effort required to ensure that all facilities metadata is compliant with the standards from WP2. The implementation is expected to happen through extending the existing catalogue services at the partner sites with the API or by an equivalent solution.</a:t>
            </a:r>
            <a:endParaRPr lang="en-GB" sz="2160" dirty="0"/>
          </a:p>
        </p:txBody>
      </p:sp>
      <p:graphicFrame>
        <p:nvGraphicFramePr>
          <p:cNvPr id="8" name="Table 7">
            <a:extLst>
              <a:ext uri="{FF2B5EF4-FFF2-40B4-BE49-F238E27FC236}">
                <a16:creationId xmlns:a16="http://schemas.microsoft.com/office/drawing/2014/main" id="{B7F61710-7FD9-0244-9787-7EE0159D4D4E}"/>
              </a:ext>
            </a:extLst>
          </p:cNvPr>
          <p:cNvGraphicFramePr>
            <a:graphicFrameLocks noGrp="1"/>
          </p:cNvGraphicFramePr>
          <p:nvPr>
            <p:extLst>
              <p:ext uri="{D42A27DB-BD31-4B8C-83A1-F6EECF244321}">
                <p14:modId xmlns:p14="http://schemas.microsoft.com/office/powerpoint/2010/main" val="293479596"/>
              </p:ext>
            </p:extLst>
          </p:nvPr>
        </p:nvGraphicFramePr>
        <p:xfrm>
          <a:off x="7766957" y="527964"/>
          <a:ext cx="4064000" cy="3129638"/>
        </p:xfrm>
        <a:graphic>
          <a:graphicData uri="http://schemas.openxmlformats.org/drawingml/2006/table">
            <a:tbl>
              <a:tblPr bandRow="1">
                <a:tableStyleId>{21E4AEA4-8DFA-4A89-87EB-49C32662AFE0}</a:tableStyleId>
              </a:tblPr>
              <a:tblGrid>
                <a:gridCol w="1473200">
                  <a:extLst>
                    <a:ext uri="{9D8B030D-6E8A-4147-A177-3AD203B41FA5}">
                      <a16:colId xmlns:a16="http://schemas.microsoft.com/office/drawing/2014/main" val="3448423803"/>
                    </a:ext>
                  </a:extLst>
                </a:gridCol>
                <a:gridCol w="2590800">
                  <a:extLst>
                    <a:ext uri="{9D8B030D-6E8A-4147-A177-3AD203B41FA5}">
                      <a16:colId xmlns:a16="http://schemas.microsoft.com/office/drawing/2014/main" val="438232446"/>
                    </a:ext>
                  </a:extLst>
                </a:gridCol>
              </a:tblGrid>
              <a:tr h="501970">
                <a:tc>
                  <a:txBody>
                    <a:bodyPr/>
                    <a:lstStyle/>
                    <a:p>
                      <a:r>
                        <a:rPr lang="en-GB" dirty="0"/>
                        <a:t>Lead partner</a:t>
                      </a:r>
                    </a:p>
                  </a:txBody>
                  <a:tcPr/>
                </a:tc>
                <a:tc>
                  <a:txBody>
                    <a:bodyPr/>
                    <a:lstStyle/>
                    <a:p>
                      <a:r>
                        <a:rPr lang="en-GB" dirty="0"/>
                        <a:t>ESS</a:t>
                      </a:r>
                    </a:p>
                  </a:txBody>
                  <a:tcPr/>
                </a:tc>
                <a:extLst>
                  <a:ext uri="{0D108BD9-81ED-4DB2-BD59-A6C34878D82A}">
                    <a16:rowId xmlns:a16="http://schemas.microsoft.com/office/drawing/2014/main" val="1266546587"/>
                  </a:ext>
                </a:extLst>
              </a:tr>
              <a:tr h="501970">
                <a:tc>
                  <a:txBody>
                    <a:bodyPr/>
                    <a:lstStyle/>
                    <a:p>
                      <a:r>
                        <a:rPr lang="en-GB" dirty="0"/>
                        <a:t>Partners</a:t>
                      </a:r>
                    </a:p>
                  </a:txBody>
                  <a:tcPr/>
                </a:tc>
                <a:tc>
                  <a:txBody>
                    <a:bodyPr/>
                    <a:lstStyle/>
                    <a:p>
                      <a:r>
                        <a:rPr lang="en-GB" dirty="0"/>
                        <a:t>ILL, XFEL, ELI, ESRF, CERIC</a:t>
                      </a:r>
                    </a:p>
                  </a:txBody>
                  <a:tcPr/>
                </a:tc>
                <a:extLst>
                  <a:ext uri="{0D108BD9-81ED-4DB2-BD59-A6C34878D82A}">
                    <a16:rowId xmlns:a16="http://schemas.microsoft.com/office/drawing/2014/main" val="1143333913"/>
                  </a:ext>
                </a:extLst>
              </a:tr>
              <a:tr h="501970">
                <a:tc>
                  <a:txBody>
                    <a:bodyPr/>
                    <a:lstStyle/>
                    <a:p>
                      <a:r>
                        <a:rPr lang="en-GB" dirty="0"/>
                        <a:t>Months</a:t>
                      </a:r>
                    </a:p>
                  </a:txBody>
                  <a:tcPr/>
                </a:tc>
                <a:tc>
                  <a:txBody>
                    <a:bodyPr/>
                    <a:lstStyle/>
                    <a:p>
                      <a:r>
                        <a:rPr lang="en-GB" dirty="0"/>
                        <a:t>20-44</a:t>
                      </a:r>
                    </a:p>
                  </a:txBody>
                  <a:tcPr/>
                </a:tc>
                <a:extLst>
                  <a:ext uri="{0D108BD9-81ED-4DB2-BD59-A6C34878D82A}">
                    <a16:rowId xmlns:a16="http://schemas.microsoft.com/office/drawing/2014/main" val="2260040215"/>
                  </a:ext>
                </a:extLst>
              </a:tr>
              <a:tr h="501970">
                <a:tc>
                  <a:txBody>
                    <a:bodyPr/>
                    <a:lstStyle/>
                    <a:p>
                      <a:r>
                        <a:rPr lang="en-GB" dirty="0"/>
                        <a:t>PMs</a:t>
                      </a:r>
                    </a:p>
                  </a:txBody>
                  <a:tcPr/>
                </a:tc>
                <a:tc>
                  <a:txBody>
                    <a:bodyPr/>
                    <a:lstStyle/>
                    <a:p>
                      <a:r>
                        <a:rPr lang="en-GB" dirty="0"/>
                        <a:t>36</a:t>
                      </a:r>
                    </a:p>
                  </a:txBody>
                  <a:tcPr/>
                </a:tc>
                <a:extLst>
                  <a:ext uri="{0D108BD9-81ED-4DB2-BD59-A6C34878D82A}">
                    <a16:rowId xmlns:a16="http://schemas.microsoft.com/office/drawing/2014/main" val="2451480776"/>
                  </a:ext>
                </a:extLst>
              </a:tr>
              <a:tr h="1121758">
                <a:tc>
                  <a:txBody>
                    <a:bodyPr/>
                    <a:lstStyle/>
                    <a:p>
                      <a:r>
                        <a:rPr lang="en-GB" dirty="0"/>
                        <a:t>Milestones and Deliverables</a:t>
                      </a:r>
                    </a:p>
                  </a:txBody>
                  <a:tcPr/>
                </a:tc>
                <a:tc>
                  <a:txBody>
                    <a:bodyPr/>
                    <a:lstStyle/>
                    <a:p>
                      <a:r>
                        <a:rPr lang="en-GB" dirty="0"/>
                        <a:t>I24, D28, I36, D40, D44</a:t>
                      </a:r>
                    </a:p>
                  </a:txBody>
                  <a:tcPr/>
                </a:tc>
                <a:extLst>
                  <a:ext uri="{0D108BD9-81ED-4DB2-BD59-A6C34878D82A}">
                    <a16:rowId xmlns:a16="http://schemas.microsoft.com/office/drawing/2014/main" val="3984868168"/>
                  </a:ext>
                </a:extLst>
              </a:tr>
            </a:tbl>
          </a:graphicData>
        </a:graphic>
      </p:graphicFrame>
      <p:sp>
        <p:nvSpPr>
          <p:cNvPr id="6" name="TextBox 5">
            <a:extLst>
              <a:ext uri="{FF2B5EF4-FFF2-40B4-BE49-F238E27FC236}">
                <a16:creationId xmlns:a16="http://schemas.microsoft.com/office/drawing/2014/main" id="{5C9F1B42-E3F7-D645-AED4-848EC921E4B8}"/>
              </a:ext>
            </a:extLst>
          </p:cNvPr>
          <p:cNvSpPr txBox="1"/>
          <p:nvPr/>
        </p:nvSpPr>
        <p:spPr>
          <a:xfrm>
            <a:off x="8153400" y="4191000"/>
            <a:ext cx="2811860" cy="1200329"/>
          </a:xfrm>
          <a:prstGeom prst="rect">
            <a:avLst/>
          </a:prstGeom>
          <a:noFill/>
        </p:spPr>
        <p:txBody>
          <a:bodyPr wrap="none" rtlCol="0">
            <a:spAutoFit/>
          </a:bodyPr>
          <a:lstStyle/>
          <a:p>
            <a:r>
              <a:rPr lang="en-GB" sz="2400" b="1" dirty="0"/>
              <a:t>Lead: Gareth</a:t>
            </a:r>
          </a:p>
          <a:p>
            <a:endParaRPr lang="en-GB" sz="2400" b="1" dirty="0"/>
          </a:p>
          <a:p>
            <a:r>
              <a:rPr lang="en-GB" sz="2400" b="1" dirty="0"/>
              <a:t>Starts later this year.</a:t>
            </a:r>
          </a:p>
        </p:txBody>
      </p:sp>
    </p:spTree>
    <p:extLst>
      <p:ext uri="{BB962C8B-B14F-4D97-AF65-F5344CB8AC3E}">
        <p14:creationId xmlns:p14="http://schemas.microsoft.com/office/powerpoint/2010/main" val="110993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9C172-11B3-2B48-A61A-5039887A68DA}"/>
              </a:ext>
            </a:extLst>
          </p:cNvPr>
          <p:cNvSpPr>
            <a:spLocks noGrp="1"/>
          </p:cNvSpPr>
          <p:nvPr>
            <p:ph type="title"/>
          </p:nvPr>
        </p:nvSpPr>
        <p:spPr/>
        <p:txBody>
          <a:bodyPr/>
          <a:lstStyle/>
          <a:p>
            <a:r>
              <a:rPr lang="en-GB" dirty="0"/>
              <a:t>EOSC Exposure Options</a:t>
            </a:r>
          </a:p>
        </p:txBody>
      </p:sp>
      <p:sp>
        <p:nvSpPr>
          <p:cNvPr id="3" name="Text Placeholder 2">
            <a:extLst>
              <a:ext uri="{FF2B5EF4-FFF2-40B4-BE49-F238E27FC236}">
                <a16:creationId xmlns:a16="http://schemas.microsoft.com/office/drawing/2014/main" id="{CE1E136C-EE03-8D46-BD4F-7A55FA613948}"/>
              </a:ext>
            </a:extLst>
          </p:cNvPr>
          <p:cNvSpPr>
            <a:spLocks noGrp="1"/>
          </p:cNvSpPr>
          <p:nvPr>
            <p:ph type="body" idx="1"/>
          </p:nvPr>
        </p:nvSpPr>
        <p:spPr>
          <a:xfrm>
            <a:off x="462777" y="1194560"/>
            <a:ext cx="5594336" cy="4801314"/>
          </a:xfrm>
        </p:spPr>
        <p:txBody>
          <a:bodyPr/>
          <a:lstStyle/>
          <a:p>
            <a:r>
              <a:rPr lang="en-GB" b="0" dirty="0"/>
              <a:t>In an ideal case data would be available selectively to the appropriate user (third party or original PI) with a relevant set of metadata.</a:t>
            </a:r>
          </a:p>
          <a:p>
            <a:endParaRPr lang="en-GB" b="0" dirty="0"/>
          </a:p>
          <a:p>
            <a:r>
              <a:rPr lang="en-GB" b="0" dirty="0"/>
              <a:t>For PaN experts and especially the PI during the embargo period we need a custom search API with (potential) authentication.</a:t>
            </a:r>
          </a:p>
          <a:p>
            <a:endParaRPr lang="en-GB" b="0" dirty="0"/>
          </a:p>
          <a:p>
            <a:r>
              <a:rPr lang="en-GB" b="0" dirty="0"/>
              <a:t>Large exposure of datasets can be achieved immediately by opening data publicly to harvesting by third-party repositories with minimal metadata. </a:t>
            </a:r>
          </a:p>
        </p:txBody>
      </p:sp>
      <p:cxnSp>
        <p:nvCxnSpPr>
          <p:cNvPr id="5" name="Straight Arrow Connector 4">
            <a:extLst>
              <a:ext uri="{FF2B5EF4-FFF2-40B4-BE49-F238E27FC236}">
                <a16:creationId xmlns:a16="http://schemas.microsoft.com/office/drawing/2014/main" id="{11013150-9F5F-3A4A-AA92-40C6644B0A33}"/>
              </a:ext>
            </a:extLst>
          </p:cNvPr>
          <p:cNvCxnSpPr/>
          <p:nvPr/>
        </p:nvCxnSpPr>
        <p:spPr>
          <a:xfrm flipV="1">
            <a:off x="6830344" y="990600"/>
            <a:ext cx="0" cy="4519302"/>
          </a:xfrm>
          <a:prstGeom prst="straightConnector1">
            <a:avLst/>
          </a:prstGeom>
          <a:ln w="28575">
            <a:headEnd w="lg" len="lg"/>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A34E1B2B-B0B5-BC42-9D4C-69353406F559}"/>
              </a:ext>
            </a:extLst>
          </p:cNvPr>
          <p:cNvCxnSpPr>
            <a:cxnSpLocks/>
          </p:cNvCxnSpPr>
          <p:nvPr/>
        </p:nvCxnSpPr>
        <p:spPr>
          <a:xfrm>
            <a:off x="6830344" y="5509902"/>
            <a:ext cx="5111528" cy="0"/>
          </a:xfrm>
          <a:prstGeom prst="straightConnector1">
            <a:avLst/>
          </a:prstGeom>
          <a:ln w="28575">
            <a:headEnd w="lg" len="lg"/>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14CA63E3-49E1-C545-9D1F-4E881C7F2CDE}"/>
              </a:ext>
            </a:extLst>
          </p:cNvPr>
          <p:cNvSpPr txBox="1"/>
          <p:nvPr/>
        </p:nvSpPr>
        <p:spPr>
          <a:xfrm>
            <a:off x="8543762" y="5498068"/>
            <a:ext cx="1684692" cy="369332"/>
          </a:xfrm>
          <a:prstGeom prst="rect">
            <a:avLst/>
          </a:prstGeom>
          <a:noFill/>
        </p:spPr>
        <p:txBody>
          <a:bodyPr wrap="none" rtlCol="0">
            <a:spAutoFit/>
          </a:bodyPr>
          <a:lstStyle/>
          <a:p>
            <a:pPr algn="ctr"/>
            <a:r>
              <a:rPr lang="en-GB" dirty="0"/>
              <a:t>size of audience</a:t>
            </a:r>
          </a:p>
        </p:txBody>
      </p:sp>
      <p:sp>
        <p:nvSpPr>
          <p:cNvPr id="9" name="TextBox 8">
            <a:extLst>
              <a:ext uri="{FF2B5EF4-FFF2-40B4-BE49-F238E27FC236}">
                <a16:creationId xmlns:a16="http://schemas.microsoft.com/office/drawing/2014/main" id="{5A0AFE96-6E08-9543-A28E-AC4D698924F8}"/>
              </a:ext>
            </a:extLst>
          </p:cNvPr>
          <p:cNvSpPr txBox="1"/>
          <p:nvPr/>
        </p:nvSpPr>
        <p:spPr>
          <a:xfrm rot="5400000">
            <a:off x="5036591" y="3065585"/>
            <a:ext cx="3199979" cy="369332"/>
          </a:xfrm>
          <a:prstGeom prst="rect">
            <a:avLst/>
          </a:prstGeom>
          <a:noFill/>
        </p:spPr>
        <p:txBody>
          <a:bodyPr wrap="none" rtlCol="0">
            <a:spAutoFit/>
          </a:bodyPr>
          <a:lstStyle/>
          <a:p>
            <a:pPr algn="ctr"/>
            <a:r>
              <a:rPr lang="en-GB" dirty="0"/>
              <a:t>wealth of PaN specific metadata</a:t>
            </a:r>
          </a:p>
        </p:txBody>
      </p:sp>
      <p:sp>
        <p:nvSpPr>
          <p:cNvPr id="11" name="TextBox 10">
            <a:extLst>
              <a:ext uri="{FF2B5EF4-FFF2-40B4-BE49-F238E27FC236}">
                <a16:creationId xmlns:a16="http://schemas.microsoft.com/office/drawing/2014/main" id="{56B296A4-92B7-B04D-97F6-583B9CB8376C}"/>
              </a:ext>
            </a:extLst>
          </p:cNvPr>
          <p:cNvSpPr txBox="1"/>
          <p:nvPr/>
        </p:nvSpPr>
        <p:spPr>
          <a:xfrm>
            <a:off x="10446056" y="4652867"/>
            <a:ext cx="1517344" cy="646331"/>
          </a:xfrm>
          <a:prstGeom prst="rect">
            <a:avLst/>
          </a:prstGeom>
          <a:solidFill>
            <a:schemeClr val="accent2"/>
          </a:solidFill>
        </p:spPr>
        <p:txBody>
          <a:bodyPr wrap="square" rtlCol="0">
            <a:spAutoFit/>
          </a:bodyPr>
          <a:lstStyle/>
          <a:p>
            <a:pPr algn="ctr"/>
            <a:r>
              <a:rPr lang="en-GB" dirty="0">
                <a:solidFill>
                  <a:schemeClr val="bg1"/>
                </a:solidFill>
              </a:rPr>
              <a:t>Dublin Core</a:t>
            </a:r>
            <a:br>
              <a:rPr lang="en-GB" dirty="0">
                <a:solidFill>
                  <a:schemeClr val="bg1"/>
                </a:solidFill>
              </a:rPr>
            </a:br>
            <a:r>
              <a:rPr lang="en-GB" dirty="0">
                <a:solidFill>
                  <a:schemeClr val="bg1"/>
                </a:solidFill>
              </a:rPr>
              <a:t>DataCite</a:t>
            </a:r>
          </a:p>
        </p:txBody>
      </p:sp>
      <p:sp>
        <p:nvSpPr>
          <p:cNvPr id="13" name="Rectangle 12">
            <a:extLst>
              <a:ext uri="{FF2B5EF4-FFF2-40B4-BE49-F238E27FC236}">
                <a16:creationId xmlns:a16="http://schemas.microsoft.com/office/drawing/2014/main" id="{2E6438E6-F2CC-7941-94C7-0AF89A3BF4C1}"/>
              </a:ext>
            </a:extLst>
          </p:cNvPr>
          <p:cNvSpPr/>
          <p:nvPr/>
        </p:nvSpPr>
        <p:spPr>
          <a:xfrm rot="16200000">
            <a:off x="5533438" y="2845207"/>
            <a:ext cx="3571036" cy="690613"/>
          </a:xfrm>
          <a:prstGeom prst="rect">
            <a:avLst/>
          </a:prstGeom>
          <a:gradFill flip="none" rotWithShape="1">
            <a:gsLst>
              <a:gs pos="14000">
                <a:schemeClr val="bg1"/>
              </a:gs>
              <a:gs pos="74000">
                <a:srgbClr val="666EAE"/>
              </a:gs>
              <a:gs pos="54000">
                <a:srgbClr val="666EAE">
                  <a:lumMod val="90000"/>
                  <a:lumOff val="10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NeXus</a:t>
            </a:r>
          </a:p>
        </p:txBody>
      </p:sp>
      <p:sp>
        <p:nvSpPr>
          <p:cNvPr id="14" name="Freeform 13">
            <a:extLst>
              <a:ext uri="{FF2B5EF4-FFF2-40B4-BE49-F238E27FC236}">
                <a16:creationId xmlns:a16="http://schemas.microsoft.com/office/drawing/2014/main" id="{C0C67FE4-A0F4-C842-8E31-70FCD97E9E2D}"/>
              </a:ext>
            </a:extLst>
          </p:cNvPr>
          <p:cNvSpPr/>
          <p:nvPr/>
        </p:nvSpPr>
        <p:spPr>
          <a:xfrm>
            <a:off x="7332202" y="7430466"/>
            <a:ext cx="2053906" cy="2318674"/>
          </a:xfrm>
          <a:custGeom>
            <a:avLst/>
            <a:gdLst>
              <a:gd name="connsiteX0" fmla="*/ 714375 w 2243138"/>
              <a:gd name="connsiteY0" fmla="*/ 571500 h 1971675"/>
              <a:gd name="connsiteX1" fmla="*/ 2243138 w 2243138"/>
              <a:gd name="connsiteY1" fmla="*/ 0 h 1971675"/>
              <a:gd name="connsiteX2" fmla="*/ 1471613 w 2243138"/>
              <a:gd name="connsiteY2" fmla="*/ 1228725 h 1971675"/>
              <a:gd name="connsiteX3" fmla="*/ 1371600 w 2243138"/>
              <a:gd name="connsiteY3" fmla="*/ 928687 h 1971675"/>
              <a:gd name="connsiteX4" fmla="*/ 485775 w 2243138"/>
              <a:gd name="connsiteY4" fmla="*/ 1971675 h 1971675"/>
              <a:gd name="connsiteX5" fmla="*/ 442913 w 2243138"/>
              <a:gd name="connsiteY5" fmla="*/ 1400175 h 1971675"/>
              <a:gd name="connsiteX6" fmla="*/ 0 w 2243138"/>
              <a:gd name="connsiteY6" fmla="*/ 1371600 h 1971675"/>
              <a:gd name="connsiteX7" fmla="*/ 1057275 w 2243138"/>
              <a:gd name="connsiteY7" fmla="*/ 700087 h 1971675"/>
              <a:gd name="connsiteX8" fmla="*/ 714375 w 2243138"/>
              <a:gd name="connsiteY8" fmla="*/ 57150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3138" h="1971675">
                <a:moveTo>
                  <a:pt x="714375" y="571500"/>
                </a:moveTo>
                <a:lnTo>
                  <a:pt x="2243138" y="0"/>
                </a:lnTo>
                <a:lnTo>
                  <a:pt x="1471613" y="1228725"/>
                </a:lnTo>
                <a:lnTo>
                  <a:pt x="1371600" y="928687"/>
                </a:lnTo>
                <a:lnTo>
                  <a:pt x="485775" y="1971675"/>
                </a:lnTo>
                <a:lnTo>
                  <a:pt x="442913" y="1400175"/>
                </a:lnTo>
                <a:lnTo>
                  <a:pt x="0" y="1371600"/>
                </a:lnTo>
                <a:lnTo>
                  <a:pt x="1057275" y="700087"/>
                </a:lnTo>
                <a:lnTo>
                  <a:pt x="714375" y="571500"/>
                </a:lnTo>
                <a:close/>
              </a:path>
            </a:pathLst>
          </a:custGeom>
          <a:solidFill>
            <a:srgbClr val="8064A2">
              <a:alpha val="62000"/>
            </a:srgbClr>
          </a:solidFill>
          <a:ln>
            <a:solidFill>
              <a:schemeClr val="accent1">
                <a:shade val="50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60F0D2A4-9791-214A-9B23-EE9C2C3B3BFF}"/>
              </a:ext>
            </a:extLst>
          </p:cNvPr>
          <p:cNvSpPr/>
          <p:nvPr/>
        </p:nvSpPr>
        <p:spPr>
          <a:xfrm>
            <a:off x="9819059" y="1568877"/>
            <a:ext cx="1595742" cy="1047518"/>
          </a:xfrm>
          <a:prstGeom prst="ellipse">
            <a:avLst/>
          </a:prstGeom>
          <a:gradFill flip="none" rotWithShape="1">
            <a:gsLst>
              <a:gs pos="0">
                <a:schemeClr val="bg1"/>
              </a:gs>
              <a:gs pos="21000">
                <a:srgbClr val="666EAE"/>
              </a:gs>
              <a:gs pos="0">
                <a:srgbClr val="666EAE"/>
              </a:gs>
              <a:gs pos="89000">
                <a:schemeClr val="bg1"/>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Ideal</a:t>
            </a:r>
          </a:p>
        </p:txBody>
      </p:sp>
      <p:sp>
        <p:nvSpPr>
          <p:cNvPr id="16" name="TextBox 15">
            <a:extLst>
              <a:ext uri="{FF2B5EF4-FFF2-40B4-BE49-F238E27FC236}">
                <a16:creationId xmlns:a16="http://schemas.microsoft.com/office/drawing/2014/main" id="{97B51188-D76F-E74C-B73E-A0B3424D9262}"/>
              </a:ext>
            </a:extLst>
          </p:cNvPr>
          <p:cNvSpPr txBox="1"/>
          <p:nvPr/>
        </p:nvSpPr>
        <p:spPr>
          <a:xfrm rot="20457550">
            <a:off x="7642884" y="2084752"/>
            <a:ext cx="1851026" cy="1384995"/>
          </a:xfrm>
          <a:prstGeom prst="rect">
            <a:avLst/>
          </a:prstGeom>
          <a:noFill/>
        </p:spPr>
        <p:txBody>
          <a:bodyPr wrap="square" rtlCol="0">
            <a:spAutoFit/>
          </a:bodyPr>
          <a:lstStyle/>
          <a:p>
            <a:r>
              <a:rPr lang="en-GB" sz="2800" b="1" dirty="0"/>
              <a:t>  Domain </a:t>
            </a:r>
            <a:br>
              <a:rPr lang="en-GB" sz="2800" b="1" dirty="0"/>
            </a:br>
            <a:r>
              <a:rPr lang="en-GB" sz="2800" b="1" dirty="0"/>
              <a:t> Specific </a:t>
            </a:r>
            <a:br>
              <a:rPr lang="en-GB" sz="2800" b="1" dirty="0"/>
            </a:br>
            <a:r>
              <a:rPr lang="en-GB" sz="2800" b="1" dirty="0"/>
              <a:t>Search</a:t>
            </a:r>
          </a:p>
        </p:txBody>
      </p:sp>
      <p:sp>
        <p:nvSpPr>
          <p:cNvPr id="17" name="TextBox 16">
            <a:extLst>
              <a:ext uri="{FF2B5EF4-FFF2-40B4-BE49-F238E27FC236}">
                <a16:creationId xmlns:a16="http://schemas.microsoft.com/office/drawing/2014/main" id="{12C9D685-33E1-6F4D-B2A4-E29FC68E46B1}"/>
              </a:ext>
            </a:extLst>
          </p:cNvPr>
          <p:cNvSpPr txBox="1"/>
          <p:nvPr/>
        </p:nvSpPr>
        <p:spPr>
          <a:xfrm rot="20457550">
            <a:off x="8498300" y="4169976"/>
            <a:ext cx="1914026" cy="954107"/>
          </a:xfrm>
          <a:prstGeom prst="rect">
            <a:avLst/>
          </a:prstGeom>
          <a:noFill/>
        </p:spPr>
        <p:txBody>
          <a:bodyPr wrap="square" rtlCol="0">
            <a:spAutoFit/>
          </a:bodyPr>
          <a:lstStyle/>
          <a:p>
            <a:pPr algn="r"/>
            <a:r>
              <a:rPr lang="en-GB" sz="2800" b="1" dirty="0"/>
              <a:t>EOSC </a:t>
            </a:r>
            <a:br>
              <a:rPr lang="en-GB" sz="2800" b="1" dirty="0"/>
            </a:br>
            <a:r>
              <a:rPr lang="en-GB" sz="2800" b="1" dirty="0"/>
              <a:t>Harvesting  </a:t>
            </a:r>
          </a:p>
        </p:txBody>
      </p:sp>
    </p:spTree>
    <p:extLst>
      <p:ext uri="{BB962C8B-B14F-4D97-AF65-F5344CB8AC3E}">
        <p14:creationId xmlns:p14="http://schemas.microsoft.com/office/powerpoint/2010/main" val="360670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682837-8245-C047-AE05-1ADA780E4E74}"/>
              </a:ext>
            </a:extLst>
          </p:cNvPr>
          <p:cNvSpPr>
            <a:spLocks noGrp="1"/>
          </p:cNvSpPr>
          <p:nvPr>
            <p:ph type="title"/>
          </p:nvPr>
        </p:nvSpPr>
        <p:spPr/>
        <p:txBody>
          <a:bodyPr/>
          <a:lstStyle/>
          <a:p>
            <a:r>
              <a:rPr lang="en-GB" dirty="0"/>
              <a:t>EOSC Harvesting API</a:t>
            </a:r>
          </a:p>
        </p:txBody>
      </p:sp>
      <p:sp>
        <p:nvSpPr>
          <p:cNvPr id="5" name="Text Placeholder 4">
            <a:extLst>
              <a:ext uri="{FF2B5EF4-FFF2-40B4-BE49-F238E27FC236}">
                <a16:creationId xmlns:a16="http://schemas.microsoft.com/office/drawing/2014/main" id="{9967BD92-481A-304C-A34E-D6D43008AB83}"/>
              </a:ext>
            </a:extLst>
          </p:cNvPr>
          <p:cNvSpPr>
            <a:spLocks noGrp="1"/>
          </p:cNvSpPr>
          <p:nvPr>
            <p:ph type="body" idx="1"/>
          </p:nvPr>
        </p:nvSpPr>
        <p:spPr>
          <a:xfrm>
            <a:off x="462775" y="1194561"/>
            <a:ext cx="11362615" cy="5170646"/>
          </a:xfrm>
        </p:spPr>
        <p:txBody>
          <a:bodyPr/>
          <a:lstStyle/>
          <a:p>
            <a:pPr marL="342900" indent="-342900">
              <a:buFont typeface="Arial" panose="020B0604020202020204" pitchFamily="34" charset="0"/>
              <a:buChar char="•"/>
            </a:pPr>
            <a:r>
              <a:rPr lang="en-GB" b="0" dirty="0"/>
              <a:t>Immediate and wide exposure</a:t>
            </a:r>
          </a:p>
          <a:p>
            <a:pPr marL="342900" indent="-342900">
              <a:buFont typeface="Arial" panose="020B0604020202020204" pitchFamily="34" charset="0"/>
              <a:buChar char="•"/>
            </a:pPr>
            <a:r>
              <a:rPr lang="en-GB" b="0" dirty="0"/>
              <a:t>Low effort to implement</a:t>
            </a:r>
          </a:p>
          <a:p>
            <a:pPr marL="342900" indent="-342900">
              <a:buFont typeface="Arial" panose="020B0604020202020204" pitchFamily="34" charset="0"/>
              <a:buChar char="•"/>
            </a:pPr>
            <a:r>
              <a:rPr lang="en-GB" b="0" dirty="0"/>
              <a:t>Options:</a:t>
            </a:r>
          </a:p>
          <a:p>
            <a:pPr marL="800100" lvl="1" indent="-342900">
              <a:buFont typeface="Arial" panose="020B0604020202020204" pitchFamily="34" charset="0"/>
              <a:buChar char="•"/>
            </a:pPr>
            <a:r>
              <a:rPr lang="en-GB" sz="2400" b="1" dirty="0">
                <a:solidFill>
                  <a:srgbClr val="4C4D4F"/>
                </a:solidFill>
                <a:latin typeface="Muli" pitchFamily="2" charset="77"/>
                <a:cs typeface="Arial"/>
              </a:rPr>
              <a:t>OAI-PMH</a:t>
            </a:r>
          </a:p>
          <a:p>
            <a:pPr marL="800100" lvl="1" indent="-342900">
              <a:buFont typeface="Arial" panose="020B0604020202020204" pitchFamily="34" charset="0"/>
              <a:buChar char="•"/>
            </a:pPr>
            <a:r>
              <a:rPr lang="en-GB" sz="2400" dirty="0" err="1">
                <a:solidFill>
                  <a:srgbClr val="4C4D4F"/>
                </a:solidFill>
                <a:latin typeface="Muli" pitchFamily="2" charset="77"/>
                <a:cs typeface="Arial"/>
              </a:rPr>
              <a:t>ResourceSync</a:t>
            </a:r>
            <a:endParaRPr lang="en-GB" sz="2400" dirty="0">
              <a:solidFill>
                <a:srgbClr val="4C4D4F"/>
              </a:solidFill>
              <a:latin typeface="Muli" pitchFamily="2" charset="77"/>
              <a:cs typeface="Arial"/>
            </a:endParaRPr>
          </a:p>
          <a:p>
            <a:pPr marL="800100" lvl="1" indent="-342900">
              <a:buFont typeface="Arial" panose="020B0604020202020204" pitchFamily="34" charset="0"/>
              <a:buChar char="•"/>
            </a:pPr>
            <a:r>
              <a:rPr lang="en-GB" sz="2400" dirty="0">
                <a:solidFill>
                  <a:srgbClr val="4C4D4F"/>
                </a:solidFill>
                <a:latin typeface="Muli" pitchFamily="2" charset="77"/>
                <a:cs typeface="Arial"/>
              </a:rPr>
              <a:t>JSON-LD/</a:t>
            </a:r>
            <a:r>
              <a:rPr lang="en-GB" sz="2400" dirty="0" err="1">
                <a:solidFill>
                  <a:srgbClr val="4C4D4F"/>
                </a:solidFill>
                <a:latin typeface="Muli" pitchFamily="2" charset="77"/>
                <a:cs typeface="Arial"/>
              </a:rPr>
              <a:t>Schema.org</a:t>
            </a:r>
            <a:endParaRPr lang="en-GB" sz="2400" dirty="0">
              <a:solidFill>
                <a:srgbClr val="4C4D4F"/>
              </a:solidFill>
              <a:latin typeface="Muli" pitchFamily="2" charset="77"/>
              <a:cs typeface="Arial"/>
            </a:endParaRP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Registration with re3data is ongoing by partners (gets us into OpenAIRE)</a:t>
            </a:r>
          </a:p>
          <a:p>
            <a:pPr marL="342900" indent="-342900">
              <a:buFont typeface="Arial" panose="020B0604020202020204" pitchFamily="34" charset="0"/>
              <a:buChar char="•"/>
            </a:pPr>
            <a:r>
              <a:rPr lang="en-GB" b="0" dirty="0"/>
              <a:t>Much interest from B2FIND (EUDAT).</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Straightforward mapping to current generic third-party metadata schemas</a:t>
            </a:r>
          </a:p>
          <a:p>
            <a:pPr marL="342900" indent="-342900">
              <a:buFont typeface="Arial" panose="020B0604020202020204" pitchFamily="34" charset="0"/>
              <a:buChar char="•"/>
            </a:pPr>
            <a:r>
              <a:rPr lang="en-GB" b="0" dirty="0"/>
              <a:t>Granularity of data exposed will be coarse and metadata will not be very domain specific</a:t>
            </a:r>
          </a:p>
          <a:p>
            <a:pPr marL="342900" indent="-342900">
              <a:buFont typeface="Arial" panose="020B0604020202020204" pitchFamily="34" charset="0"/>
              <a:buChar char="•"/>
            </a:pPr>
            <a:r>
              <a:rPr lang="en-GB" b="0" dirty="0"/>
              <a:t>However: Third party repositories are open to discuss potential metadata extensions</a:t>
            </a:r>
          </a:p>
          <a:p>
            <a:endParaRPr lang="en-GB" b="0" dirty="0"/>
          </a:p>
        </p:txBody>
      </p:sp>
      <p:pic>
        <p:nvPicPr>
          <p:cNvPr id="6" name="100013064 (2).png" descr="100013064 (2).png">
            <a:extLst>
              <a:ext uri="{FF2B5EF4-FFF2-40B4-BE49-F238E27FC236}">
                <a16:creationId xmlns:a16="http://schemas.microsoft.com/office/drawing/2014/main" id="{AF9A6447-940F-2E42-B18F-1122CBC02030}"/>
              </a:ext>
            </a:extLst>
          </p:cNvPr>
          <p:cNvPicPr>
            <a:picLocks noChangeAspect="1"/>
          </p:cNvPicPr>
          <p:nvPr/>
        </p:nvPicPr>
        <p:blipFill>
          <a:blip r:embed="rId2">
            <a:extLst/>
          </a:blip>
          <a:stretch>
            <a:fillRect/>
          </a:stretch>
        </p:blipFill>
        <p:spPr>
          <a:xfrm>
            <a:off x="14300427" y="4378106"/>
            <a:ext cx="3810001" cy="3175001"/>
          </a:xfrm>
          <a:prstGeom prst="rect">
            <a:avLst/>
          </a:prstGeom>
          <a:ln w="12700">
            <a:miter lim="400000"/>
          </a:ln>
        </p:spPr>
      </p:pic>
      <p:pic>
        <p:nvPicPr>
          <p:cNvPr id="7" name="100013064 (2).png" descr="100013064 (2).png">
            <a:extLst>
              <a:ext uri="{FF2B5EF4-FFF2-40B4-BE49-F238E27FC236}">
                <a16:creationId xmlns:a16="http://schemas.microsoft.com/office/drawing/2014/main" id="{3F05173C-406C-664E-BE21-29D8B84F4ECB}"/>
              </a:ext>
            </a:extLst>
          </p:cNvPr>
          <p:cNvPicPr>
            <a:picLocks noChangeAspect="1"/>
          </p:cNvPicPr>
          <p:nvPr/>
        </p:nvPicPr>
        <p:blipFill>
          <a:blip r:embed="rId2">
            <a:extLst/>
          </a:blip>
          <a:stretch>
            <a:fillRect/>
          </a:stretch>
        </p:blipFill>
        <p:spPr>
          <a:xfrm>
            <a:off x="14452827" y="4530506"/>
            <a:ext cx="3810001" cy="3175001"/>
          </a:xfrm>
          <a:prstGeom prst="rect">
            <a:avLst/>
          </a:prstGeom>
          <a:ln w="12700">
            <a:miter lim="400000"/>
          </a:ln>
        </p:spPr>
      </p:pic>
      <p:pic>
        <p:nvPicPr>
          <p:cNvPr id="8" name="100013064 (2).png" descr="100013064 (2).png">
            <a:extLst>
              <a:ext uri="{FF2B5EF4-FFF2-40B4-BE49-F238E27FC236}">
                <a16:creationId xmlns:a16="http://schemas.microsoft.com/office/drawing/2014/main" id="{BCA333F0-D524-624B-902D-890C3BE51352}"/>
              </a:ext>
            </a:extLst>
          </p:cNvPr>
          <p:cNvPicPr>
            <a:picLocks noChangeAspect="1"/>
          </p:cNvPicPr>
          <p:nvPr/>
        </p:nvPicPr>
        <p:blipFill>
          <a:blip r:embed="rId2">
            <a:extLst/>
          </a:blip>
          <a:stretch>
            <a:fillRect/>
          </a:stretch>
        </p:blipFill>
        <p:spPr>
          <a:xfrm>
            <a:off x="14605227" y="4682906"/>
            <a:ext cx="3810001" cy="3175001"/>
          </a:xfrm>
          <a:prstGeom prst="rect">
            <a:avLst/>
          </a:prstGeom>
          <a:ln w="12700">
            <a:miter lim="400000"/>
          </a:ln>
        </p:spPr>
      </p:pic>
      <p:pic>
        <p:nvPicPr>
          <p:cNvPr id="9" name="100013064 (2).png" descr="100013064 (2).png">
            <a:extLst>
              <a:ext uri="{FF2B5EF4-FFF2-40B4-BE49-F238E27FC236}">
                <a16:creationId xmlns:a16="http://schemas.microsoft.com/office/drawing/2014/main" id="{2B050F3E-42C2-3840-BBFD-A92A8C6E7D48}"/>
              </a:ext>
            </a:extLst>
          </p:cNvPr>
          <p:cNvPicPr>
            <a:picLocks noChangeAspect="1"/>
          </p:cNvPicPr>
          <p:nvPr/>
        </p:nvPicPr>
        <p:blipFill>
          <a:blip r:embed="rId2">
            <a:extLst/>
          </a:blip>
          <a:stretch>
            <a:fillRect/>
          </a:stretch>
        </p:blipFill>
        <p:spPr>
          <a:xfrm>
            <a:off x="14757627" y="4835306"/>
            <a:ext cx="3810001" cy="3175001"/>
          </a:xfrm>
          <a:prstGeom prst="rect">
            <a:avLst/>
          </a:prstGeom>
          <a:ln w="12700">
            <a:miter lim="400000"/>
          </a:ln>
        </p:spPr>
      </p:pic>
      <p:pic>
        <p:nvPicPr>
          <p:cNvPr id="10" name="Image" descr="Image">
            <a:extLst>
              <a:ext uri="{FF2B5EF4-FFF2-40B4-BE49-F238E27FC236}">
                <a16:creationId xmlns:a16="http://schemas.microsoft.com/office/drawing/2014/main" id="{3AD6C924-1B41-594A-8D13-CE09BAF9B575}"/>
              </a:ext>
            </a:extLst>
          </p:cNvPr>
          <p:cNvPicPr>
            <a:picLocks noChangeAspect="1"/>
          </p:cNvPicPr>
          <p:nvPr/>
        </p:nvPicPr>
        <p:blipFill>
          <a:blip r:embed="rId3">
            <a:extLst/>
          </a:blip>
          <a:stretch>
            <a:fillRect/>
          </a:stretch>
        </p:blipFill>
        <p:spPr>
          <a:xfrm>
            <a:off x="9091466" y="228600"/>
            <a:ext cx="1919390" cy="2226096"/>
          </a:xfrm>
          <a:prstGeom prst="rect">
            <a:avLst/>
          </a:prstGeom>
          <a:ln w="12700">
            <a:miter lim="400000"/>
          </a:ln>
        </p:spPr>
      </p:pic>
      <p:pic>
        <p:nvPicPr>
          <p:cNvPr id="11" name="100013064 (2).png" descr="100013064 (2).png">
            <a:extLst>
              <a:ext uri="{FF2B5EF4-FFF2-40B4-BE49-F238E27FC236}">
                <a16:creationId xmlns:a16="http://schemas.microsoft.com/office/drawing/2014/main" id="{C2C8B731-D348-3E40-848D-551CE87CD08C}"/>
              </a:ext>
            </a:extLst>
          </p:cNvPr>
          <p:cNvPicPr>
            <a:picLocks noChangeAspect="1"/>
          </p:cNvPicPr>
          <p:nvPr/>
        </p:nvPicPr>
        <p:blipFill>
          <a:blip r:embed="rId2">
            <a:extLst/>
          </a:blip>
          <a:stretch>
            <a:fillRect/>
          </a:stretch>
        </p:blipFill>
        <p:spPr>
          <a:xfrm>
            <a:off x="6906751" y="851219"/>
            <a:ext cx="1905001" cy="1587501"/>
          </a:xfrm>
          <a:prstGeom prst="rect">
            <a:avLst/>
          </a:prstGeom>
          <a:ln w="12700">
            <a:miter lim="400000"/>
          </a:ln>
        </p:spPr>
      </p:pic>
      <p:pic>
        <p:nvPicPr>
          <p:cNvPr id="12" name="Image" descr="Image">
            <a:extLst>
              <a:ext uri="{FF2B5EF4-FFF2-40B4-BE49-F238E27FC236}">
                <a16:creationId xmlns:a16="http://schemas.microsoft.com/office/drawing/2014/main" id="{710F2705-8E58-3549-9302-052E5020AB8A}"/>
              </a:ext>
            </a:extLst>
          </p:cNvPr>
          <p:cNvPicPr>
            <a:picLocks noChangeAspect="1"/>
          </p:cNvPicPr>
          <p:nvPr/>
        </p:nvPicPr>
        <p:blipFill>
          <a:blip r:embed="rId4">
            <a:extLst/>
          </a:blip>
          <a:stretch>
            <a:fillRect/>
          </a:stretch>
        </p:blipFill>
        <p:spPr>
          <a:xfrm>
            <a:off x="7658056" y="2060653"/>
            <a:ext cx="3352800" cy="1196776"/>
          </a:xfrm>
          <a:prstGeom prst="rect">
            <a:avLst/>
          </a:prstGeom>
          <a:ln w="12700">
            <a:miter lim="400000"/>
          </a:ln>
        </p:spPr>
      </p:pic>
    </p:spTree>
    <p:extLst>
      <p:ext uri="{BB962C8B-B14F-4D97-AF65-F5344CB8AC3E}">
        <p14:creationId xmlns:p14="http://schemas.microsoft.com/office/powerpoint/2010/main" val="1292188629"/>
      </p:ext>
    </p:extLst>
  </p:cSld>
  <p:clrMapOvr>
    <a:masterClrMapping/>
  </p:clrMapOvr>
</p:sld>
</file>

<file path=ppt/theme/theme1.xml><?xml version="1.0" encoding="utf-8"?>
<a:theme xmlns:a="http://schemas.openxmlformats.org/drawingml/2006/main" name="Office Theme">
  <a:themeElements>
    <a:clrScheme name="Personalizzati 5">
      <a:dk1>
        <a:srgbClr val="404140"/>
      </a:dk1>
      <a:lt1>
        <a:srgbClr val="FFFFFF"/>
      </a:lt1>
      <a:dk2>
        <a:srgbClr val="1F497D"/>
      </a:dk2>
      <a:lt2>
        <a:srgbClr val="D6D7D6"/>
      </a:lt2>
      <a:accent1>
        <a:srgbClr val="666EAE"/>
      </a:accent1>
      <a:accent2>
        <a:srgbClr val="A34773"/>
      </a:accent2>
      <a:accent3>
        <a:srgbClr val="9BBB59"/>
      </a:accent3>
      <a:accent4>
        <a:srgbClr val="8064A2"/>
      </a:accent4>
      <a:accent5>
        <a:srgbClr val="95B8E3"/>
      </a:accent5>
      <a:accent6>
        <a:srgbClr val="F79646"/>
      </a:accent6>
      <a:hlink>
        <a:srgbClr val="0000FF"/>
      </a:hlink>
      <a:folHlink>
        <a:srgbClr val="A3477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13632</TotalTime>
  <Words>1799</Words>
  <Application>Microsoft Macintosh PowerPoint</Application>
  <PresentationFormat>Widescreen</PresentationFormat>
  <Paragraphs>329</Paragraphs>
  <Slides>21</Slides>
  <Notes>6</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-apple-system</vt:lpstr>
      <vt:lpstr>Arial</vt:lpstr>
      <vt:lpstr>Calibri</vt:lpstr>
      <vt:lpstr>Muli</vt:lpstr>
      <vt:lpstr>Office Theme</vt:lpstr>
      <vt:lpstr>WP3 – Data Catalogue Services</vt:lpstr>
      <vt:lpstr>PaNOSC Objectives</vt:lpstr>
      <vt:lpstr>WP3 Data Catalogues – Basic Functions</vt:lpstr>
      <vt:lpstr>Overview of Tasks </vt:lpstr>
      <vt:lpstr>Task 3.1: Develop API</vt:lpstr>
      <vt:lpstr>Task 3.2: Provisioning Federated Search</vt:lpstr>
      <vt:lpstr>Task 3.3: Local Deployment</vt:lpstr>
      <vt:lpstr>EOSC Exposure Options</vt:lpstr>
      <vt:lpstr>EOSC Harvesting API</vt:lpstr>
      <vt:lpstr>PaNOSC Federated Search API</vt:lpstr>
      <vt:lpstr>Task 3.4: Catalogue Integration </vt:lpstr>
      <vt:lpstr>Task 3.5: Meta Ontology for Catalogues</vt:lpstr>
      <vt:lpstr>NeXus Dissemination</vt:lpstr>
      <vt:lpstr>Activities, Organisation and Status</vt:lpstr>
      <vt:lpstr>Contact with other communities – RDA </vt:lpstr>
      <vt:lpstr>Milestones and Outlook</vt:lpstr>
      <vt:lpstr>Plan for this Meeting</vt:lpstr>
      <vt:lpstr> </vt:lpstr>
      <vt:lpstr>Capturing Experimental Metadata</vt:lpstr>
      <vt:lpstr>Effort and Spent Profile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on one or more lines</dc:title>
  <dc:creator>GOETZ Andrew</dc:creator>
  <cp:lastModifiedBy>Tobias Richter</cp:lastModifiedBy>
  <cp:revision>88</cp:revision>
  <dcterms:created xsi:type="dcterms:W3CDTF">2019-04-23T08:59:57Z</dcterms:created>
  <dcterms:modified xsi:type="dcterms:W3CDTF">2020-02-10T11:02:59Z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2019-04-19T00:00:00Z</vt:filetime>
  </property>
  <property fmtid="{D5CDD505-2E9C-101B-9397-08002B2CF9AE}" pid="3" name="Creator">
    <vt:lpwstr>Adobe InDesign CC 14.0 (Macintosh)</vt:lpwstr>
  </property>
  <property fmtid="{D5CDD505-2E9C-101B-9397-08002B2CF9AE}" pid="4" name="LastSaved">
    <vt:filetime>2019-04-23T00:00:00Z</vt:filetime>
  </property>
</Properties>
</file>