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478" r:id="rId3"/>
    <p:sldId id="479" r:id="rId4"/>
    <p:sldId id="490" r:id="rId5"/>
    <p:sldId id="483" r:id="rId6"/>
    <p:sldId id="481" r:id="rId7"/>
    <p:sldId id="482" r:id="rId8"/>
    <p:sldId id="488" r:id="rId9"/>
    <p:sldId id="491" r:id="rId10"/>
    <p:sldId id="480" r:id="rId11"/>
    <p:sldId id="484" r:id="rId12"/>
    <p:sldId id="489" r:id="rId13"/>
    <p:sldId id="485" r:id="rId14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528" userDrawn="1">
          <p15:clr>
            <a:srgbClr val="A4A3A4"/>
          </p15:clr>
        </p15:guide>
        <p15:guide id="4" orient="horz" pos="1008" userDrawn="1">
          <p15:clr>
            <a:srgbClr val="A4A3A4"/>
          </p15:clr>
        </p15:guide>
        <p15:guide id="5" pos="288" userDrawn="1">
          <p15:clr>
            <a:srgbClr val="A4A3A4"/>
          </p15:clr>
        </p15:guide>
        <p15:guide id="6" pos="1056" userDrawn="1">
          <p15:clr>
            <a:srgbClr val="A4A3A4"/>
          </p15:clr>
        </p15:guide>
        <p15:guide id="7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EAE"/>
    <a:srgbClr val="8064A2"/>
    <a:srgbClr val="A34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5"/>
    <p:restoredTop sz="81259"/>
  </p:normalViewPr>
  <p:slideViewPr>
    <p:cSldViewPr>
      <p:cViewPr varScale="1">
        <p:scale>
          <a:sx n="96" d="100"/>
          <a:sy n="96" d="100"/>
        </p:scale>
        <p:origin x="784" y="168"/>
      </p:cViewPr>
      <p:guideLst>
        <p:guide orient="horz" pos="2880"/>
        <p:guide pos="2160"/>
        <p:guide pos="528"/>
        <p:guide orient="horz" pos="1008"/>
        <p:guide pos="288"/>
        <p:guide pos="105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1" d="100"/>
        <a:sy n="15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39749-5F7E-5648-9CD6-00744CE904A7}" type="datetimeFigureOut">
              <a:t>2/7/20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A7EEF-0713-214A-8A97-49F34C15B593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70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38896" y="2890391"/>
            <a:ext cx="6971704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8897" y="4278868"/>
            <a:ext cx="69717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B0B3840B-4F8F-5D4A-BE4D-515BFFFA0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D1CB468B-6234-D04B-A2D7-7545AE22986B}" type="datetime1">
              <a:t>2/7/20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776" y="527964"/>
            <a:ext cx="7310043" cy="446276"/>
          </a:xfr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D30CDEB2-DA54-DE45-AD6C-F8DC9C6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5B7B0B5-0B63-3644-99A4-AB904A50937F}" type="datetime1">
              <a:t>2/7/20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27964"/>
            <a:ext cx="7310043" cy="446276"/>
          </a:xfr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9433" y="1577340"/>
            <a:ext cx="53062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uli" pitchFamily="2" charset="77"/>
              </a:defRPr>
            </a:lvl1pPr>
          </a:lstStyle>
          <a:p>
            <a:endParaRPr/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C758A41A-99D0-E84B-8FE2-857A4FBE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38BED5E8-9089-174C-BF11-B7DF163EB547}" type="datetime1">
              <a:t>2/7/20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310043" cy="446276"/>
          </a:xfrm>
        </p:spPr>
        <p:txBody>
          <a:bodyPr lIns="0" tIns="0" rIns="0" bIns="0"/>
          <a:lstStyle>
            <a:lvl1pPr>
              <a:defRPr sz="2900" b="1" i="0">
                <a:solidFill>
                  <a:srgbClr val="4C4D4F"/>
                </a:solidFill>
                <a:latin typeface="Muli" pitchFamily="2" charset="77"/>
                <a:cs typeface="Arial"/>
              </a:defRPr>
            </a:lvl1pPr>
          </a:lstStyle>
          <a:p>
            <a:endParaRPr/>
          </a:p>
        </p:txBody>
      </p:sp>
      <p:sp>
        <p:nvSpPr>
          <p:cNvPr id="14" name="Segnaposto data 3">
            <a:extLst>
              <a:ext uri="{FF2B5EF4-FFF2-40B4-BE49-F238E27FC236}">
                <a16:creationId xmlns:a16="http://schemas.microsoft.com/office/drawing/2014/main" id="{2E85EB29-7773-EA41-86EF-AB27DEA49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99831E0E-B4B9-804C-B32F-14C6EC15B13E}" type="datetime1">
              <a:t>2/7/20</a:t>
            </a:fld>
            <a:endParaRPr lang="it-IT"/>
          </a:p>
        </p:txBody>
      </p:sp>
      <p:sp>
        <p:nvSpPr>
          <p:cNvPr id="15" name="Segnaposto numero diapositiva 16">
            <a:extLst>
              <a:ext uri="{FF2B5EF4-FFF2-40B4-BE49-F238E27FC236}">
                <a16:creationId xmlns:a16="http://schemas.microsoft.com/office/drawing/2014/main" id="{7D97418D-D037-F84F-BA6E-B7EF0EFCB541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528A25B-B3ED-E542-825D-E47ADBA26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778500"/>
            <a:ext cx="12179300" cy="1079500"/>
          </a:xfrm>
          <a:prstGeom prst="rect">
            <a:avLst/>
          </a:prstGeom>
        </p:spPr>
      </p:pic>
      <p:sp>
        <p:nvSpPr>
          <p:cNvPr id="15" name="Segnaposto data 3">
            <a:extLst>
              <a:ext uri="{FF2B5EF4-FFF2-40B4-BE49-F238E27FC236}">
                <a16:creationId xmlns:a16="http://schemas.microsoft.com/office/drawing/2014/main" id="{471999AC-979D-ED49-902A-8F01B0F4E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2805CA99-DB71-1E43-AE65-640926A8E210}" type="datetime1">
              <a:t>2/7/20</a:t>
            </a:fld>
            <a:endParaRPr lang="it-IT"/>
          </a:p>
        </p:txBody>
      </p:sp>
      <p:sp>
        <p:nvSpPr>
          <p:cNvPr id="16" name="Segnaposto numero diapositiva 16">
            <a:extLst>
              <a:ext uri="{FF2B5EF4-FFF2-40B4-BE49-F238E27FC236}">
                <a16:creationId xmlns:a16="http://schemas.microsoft.com/office/drawing/2014/main" id="{3F14C0E4-6232-D542-BA79-E689284628BD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6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>
            <a:extLst>
              <a:ext uri="{FF2B5EF4-FFF2-40B4-BE49-F238E27FC236}">
                <a16:creationId xmlns:a16="http://schemas.microsoft.com/office/drawing/2014/main" id="{380D4A8A-2D9C-8E40-8A5E-CE0E53191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B5162847-88AC-BC49-B42C-068C475CD287}" type="datetime1">
              <a:t>2/7/20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DA76E71-90F4-594C-8F95-9C1B8B8402A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5867400"/>
            <a:ext cx="12179300" cy="990600"/>
          </a:xfrm>
          <a:prstGeom prst="rect">
            <a:avLst/>
          </a:prstGeom>
        </p:spPr>
      </p:pic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D5072787-58E8-A44E-8753-E474F5E48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4122" y="64166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uli" pitchFamily="2" charset="77"/>
              </a:defRPr>
            </a:lvl1pPr>
          </a:lstStyle>
          <a:p>
            <a:fld id="{C50C29C9-981D-204A-8B2E-A989B168FDE9}" type="datetime1">
              <a:t>2/7/20</a:t>
            </a:fld>
            <a:endParaRPr lang="it-IT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4635" y="527964"/>
            <a:ext cx="7310043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4C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4635" y="1194561"/>
            <a:ext cx="1013071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C4D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3" name="Segnaposto numero diapositiva 16">
            <a:extLst>
              <a:ext uri="{FF2B5EF4-FFF2-40B4-BE49-F238E27FC236}">
                <a16:creationId xmlns:a16="http://schemas.microsoft.com/office/drawing/2014/main" id="{AB7B06D6-260D-8048-8C9A-352F4826FF65}"/>
              </a:ext>
            </a:extLst>
          </p:cNvPr>
          <p:cNvSpPr txBox="1">
            <a:spLocks/>
          </p:cNvSpPr>
          <p:nvPr userDrawn="1"/>
        </p:nvSpPr>
        <p:spPr>
          <a:xfrm>
            <a:off x="381000" y="6416675"/>
            <a:ext cx="683339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5" r:id="rId6"/>
  </p:sldLayoutIdLst>
  <p:hf sldNum="0" hdr="0" ftr="0" dt="0"/>
  <p:txStyles>
    <p:titleStyle>
      <a:lvl1pPr>
        <a:defRPr>
          <a:latin typeface="Muli" pitchFamily="2" charset="77"/>
          <a:ea typeface="+mj-ea"/>
          <a:cs typeface="+mj-cs"/>
        </a:defRPr>
      </a:lvl1pPr>
    </p:titleStyle>
    <p:bodyStyle>
      <a:lvl1pPr marL="0">
        <a:defRPr>
          <a:latin typeface="Muli" pitchFamily="2" charset="77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gentooboontoo.github.io/js-quantities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pint.readthedocs.io/en/0.10.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its.readthedocs.io/en/latest/" TargetMode="External"/><Relationship Id="rId5" Type="http://schemas.openxmlformats.org/officeDocument/2006/relationships/hyperlink" Target="http://jscience.org/" TargetMode="External"/><Relationship Id="rId4" Type="http://schemas.openxmlformats.org/officeDocument/2006/relationships/hyperlink" Target="https://mathjs.org/docs/datatypes/units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magine 48">
            <a:extLst>
              <a:ext uri="{FF2B5EF4-FFF2-40B4-BE49-F238E27FC236}">
                <a16:creationId xmlns:a16="http://schemas.microsoft.com/office/drawing/2014/main" id="{1EB0BE17-4406-2547-BD41-BBF8482A0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15096" y="2875508"/>
            <a:ext cx="7200304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299"/>
              </a:lnSpc>
            </a:pPr>
            <a:r>
              <a:rPr lang="en-US" sz="3500" kern="1200" spc="90" dirty="0">
                <a:latin typeface="Muli" pitchFamily="2" charset="77"/>
              </a:rPr>
              <a:t>State of the Unit Address </a:t>
            </a:r>
            <a:endParaRPr sz="3500" kern="1200" dirty="0">
              <a:latin typeface="Muli" pitchFamily="2" charset="77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81163" y="3788807"/>
            <a:ext cx="7505104" cy="2294218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>
              <a:spcBef>
                <a:spcPts val="690"/>
              </a:spcBef>
            </a:pPr>
            <a:r>
              <a:rPr lang="en-US" sz="2000" b="1" spc="25" dirty="0">
                <a:solidFill>
                  <a:srgbClr val="4C4D4F"/>
                </a:solidFill>
                <a:latin typeface="Muli" pitchFamily="2" charset="77"/>
                <a:cs typeface="Arial"/>
              </a:rPr>
              <a:t>Tobias Richter</a:t>
            </a:r>
            <a:endParaRPr lang="en-US" sz="2000" dirty="0">
              <a:latin typeface="Muli" pitchFamily="2" charset="77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lang="en-US" sz="2000" b="1" spc="50" dirty="0">
              <a:solidFill>
                <a:srgbClr val="4C4D4F"/>
              </a:solidFill>
              <a:latin typeface="Muli" pitchFamily="2" charset="77"/>
              <a:cs typeface="Arial"/>
            </a:endParaRPr>
          </a:p>
          <a:p>
            <a:pPr>
              <a:spcBef>
                <a:spcPts val="690"/>
              </a:spcBef>
            </a:pPr>
            <a:r>
              <a:rPr lang="en-US" sz="2000" b="1" spc="50" dirty="0">
                <a:solidFill>
                  <a:srgbClr val="4C4D4F"/>
                </a:solidFill>
                <a:latin typeface="Muli" pitchFamily="2" charset="77"/>
                <a:cs typeface="Arial"/>
              </a:rPr>
              <a:t>Joint WP3^2 Workshop of PaNOSC and ExPaNDS</a:t>
            </a:r>
          </a:p>
          <a:p>
            <a:pPr>
              <a:spcBef>
                <a:spcPts val="690"/>
              </a:spcBef>
            </a:pPr>
            <a:r>
              <a:rPr lang="en-US" sz="2000" b="1" spc="50" dirty="0">
                <a:solidFill>
                  <a:srgbClr val="4C4D4F"/>
                </a:solidFill>
                <a:latin typeface="Muli" pitchFamily="2" charset="77"/>
                <a:cs typeface="Arial"/>
              </a:rPr>
              <a:t>Lund, Sweden</a:t>
            </a:r>
          </a:p>
          <a:p>
            <a:pPr>
              <a:lnSpc>
                <a:spcPct val="100000"/>
              </a:lnSpc>
              <a:spcBef>
                <a:spcPts val="690"/>
              </a:spcBef>
            </a:pPr>
            <a:r>
              <a:rPr lang="en-US" sz="2000" b="1" spc="50" dirty="0">
                <a:solidFill>
                  <a:srgbClr val="4C4D4F"/>
                </a:solidFill>
                <a:latin typeface="Muli" pitchFamily="2" charset="77"/>
                <a:cs typeface="Arial"/>
              </a:rPr>
              <a:t>February 2020</a:t>
            </a:r>
            <a:br>
              <a:rPr lang="en-US" sz="2000" b="1" spc="50" dirty="0">
                <a:solidFill>
                  <a:srgbClr val="4C4D4F"/>
                </a:solidFill>
                <a:latin typeface="Muli" pitchFamily="2" charset="77"/>
                <a:cs typeface="Arial"/>
              </a:rPr>
            </a:br>
            <a:endParaRPr sz="2000" dirty="0">
              <a:latin typeface="Muli" pitchFamily="2" charset="77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2113" y="6340712"/>
            <a:ext cx="9097887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This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project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has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received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Muli" pitchFamily="2" charset="77"/>
                <a:cs typeface="Arial"/>
              </a:rPr>
              <a:t>funding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Muli" pitchFamily="2" charset="77"/>
                <a:cs typeface="Arial"/>
              </a:rPr>
              <a:t>from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Muli" pitchFamily="2" charset="77"/>
                <a:cs typeface="Arial"/>
              </a:rPr>
              <a:t>the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European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Union’s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Horizon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30" dirty="0">
                <a:solidFill>
                  <a:srgbClr val="FFFFFF"/>
                </a:solidFill>
                <a:latin typeface="Muli" pitchFamily="2" charset="77"/>
                <a:cs typeface="Arial"/>
              </a:rPr>
              <a:t>2020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5" dirty="0">
                <a:solidFill>
                  <a:srgbClr val="FFFFFF"/>
                </a:solidFill>
                <a:latin typeface="Muli" pitchFamily="2" charset="77"/>
                <a:cs typeface="Arial"/>
              </a:rPr>
              <a:t>research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5" dirty="0">
                <a:solidFill>
                  <a:srgbClr val="FFFFFF"/>
                </a:solidFill>
                <a:latin typeface="Muli" pitchFamily="2" charset="77"/>
                <a:cs typeface="Arial"/>
              </a:rPr>
              <a:t>and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Muli" pitchFamily="2" charset="77"/>
                <a:cs typeface="Arial"/>
              </a:rPr>
              <a:t>innovation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20" dirty="0">
                <a:solidFill>
                  <a:srgbClr val="FFFFFF"/>
                </a:solidFill>
                <a:latin typeface="Muli" pitchFamily="2" charset="77"/>
                <a:cs typeface="Arial"/>
              </a:rPr>
              <a:t>programme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under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30" dirty="0">
                <a:solidFill>
                  <a:srgbClr val="FFFFFF"/>
                </a:solidFill>
                <a:latin typeface="Muli" pitchFamily="2" charset="77"/>
                <a:cs typeface="Arial"/>
              </a:rPr>
              <a:t>grant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</a:t>
            </a:r>
            <a:r>
              <a:rPr sz="750" spc="15" dirty="0">
                <a:solidFill>
                  <a:srgbClr val="FFFFFF"/>
                </a:solidFill>
                <a:latin typeface="Muli" pitchFamily="2" charset="77"/>
                <a:cs typeface="Arial"/>
              </a:rPr>
              <a:t>agreement</a:t>
            </a:r>
            <a:r>
              <a:rPr sz="750" spc="-10" dirty="0">
                <a:solidFill>
                  <a:srgbClr val="FFFFFF"/>
                </a:solidFill>
                <a:latin typeface="Muli" pitchFamily="2" charset="77"/>
                <a:cs typeface="Arial"/>
              </a:rPr>
              <a:t> No. </a:t>
            </a:r>
            <a:r>
              <a:rPr sz="750" spc="30" dirty="0">
                <a:solidFill>
                  <a:srgbClr val="FFFFFF"/>
                </a:solidFill>
                <a:latin typeface="Muli" pitchFamily="2" charset="77"/>
                <a:cs typeface="Arial"/>
              </a:rPr>
              <a:t>823852</a:t>
            </a:r>
            <a:endParaRPr sz="750">
              <a:latin typeface="Muli" pitchFamily="2" charset="77"/>
              <a:cs typeface="Arial"/>
            </a:endParaRPr>
          </a:p>
        </p:txBody>
      </p: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7D04B1C9-7F08-9D47-BE96-BA7CF7910F57}"/>
              </a:ext>
            </a:extLst>
          </p:cNvPr>
          <p:cNvGrpSpPr/>
          <p:nvPr/>
        </p:nvGrpSpPr>
        <p:grpSpPr>
          <a:xfrm>
            <a:off x="1681163" y="6228257"/>
            <a:ext cx="486409" cy="345440"/>
            <a:chOff x="995362" y="6228257"/>
            <a:chExt cx="486409" cy="345440"/>
          </a:xfrm>
        </p:grpSpPr>
        <p:sp>
          <p:nvSpPr>
            <p:cNvPr id="18" name="object 18"/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59ED750F-C77A-F24E-8961-FB46DDD5A1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2743200" cy="13037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0A5A-2024-F941-A66C-7B4462B3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6" y="527964"/>
            <a:ext cx="8376424" cy="446276"/>
          </a:xfrm>
        </p:spPr>
        <p:txBody>
          <a:bodyPr/>
          <a:lstStyle/>
          <a:p>
            <a:r>
              <a:rPr lang="en-GB" dirty="0"/>
              <a:t>All easy, we can just use conversion libraries!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03361-C415-814A-834F-8EE5E51CE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777" y="1194561"/>
            <a:ext cx="6662038" cy="5232202"/>
          </a:xfrm>
        </p:spPr>
        <p:txBody>
          <a:bodyPr/>
          <a:lstStyle/>
          <a:p>
            <a:r>
              <a:rPr lang="en-GB" dirty="0"/>
              <a:t>Yes, there are libraries.</a:t>
            </a:r>
          </a:p>
          <a:p>
            <a:r>
              <a:rPr lang="en-GB" sz="2000" dirty="0">
                <a:hlinkClick r:id="rId2"/>
              </a:rPr>
              <a:t>https://pint.readthedocs.io/en/0.10.1/</a:t>
            </a:r>
            <a:endParaRPr lang="en-GB" sz="2000" dirty="0"/>
          </a:p>
          <a:p>
            <a:r>
              <a:rPr lang="en-GB" sz="2000" dirty="0">
                <a:hlinkClick r:id="rId3"/>
              </a:rPr>
              <a:t>http://gentooboontoo.github.io/js-quantities/</a:t>
            </a:r>
            <a:endParaRPr lang="en-GB" sz="2000" dirty="0"/>
          </a:p>
          <a:p>
            <a:r>
              <a:rPr lang="en-GB" sz="2000" dirty="0">
                <a:hlinkClick r:id="rId4"/>
              </a:rPr>
              <a:t>https://mathjs.org/docs/datatypes/units.html</a:t>
            </a:r>
            <a:endParaRPr lang="en-GB" sz="2000" dirty="0"/>
          </a:p>
          <a:p>
            <a:r>
              <a:rPr lang="en-GB" sz="2000" dirty="0">
                <a:hlinkClick r:id="rId5"/>
              </a:rPr>
              <a:t>http://jscience.org/</a:t>
            </a:r>
            <a:endParaRPr lang="en-GB" sz="2000" dirty="0"/>
          </a:p>
          <a:p>
            <a:r>
              <a:rPr lang="en-GB" sz="2000" dirty="0">
                <a:hlinkClick r:id="rId6"/>
              </a:rPr>
              <a:t>https://units.readthedocs.io/en/latest/</a:t>
            </a:r>
            <a:endParaRPr lang="en-GB" sz="2000" dirty="0"/>
          </a:p>
          <a:p>
            <a:endParaRPr lang="en-GB" dirty="0"/>
          </a:p>
          <a:p>
            <a:r>
              <a:rPr lang="en-GB" dirty="0"/>
              <a:t>Some conversions are easy.</a:t>
            </a:r>
          </a:p>
          <a:p>
            <a:r>
              <a:rPr lang="en-GB" dirty="0"/>
              <a:t>Nothing works for all unit systems, though.</a:t>
            </a:r>
          </a:p>
          <a:p>
            <a:endParaRPr lang="en-GB" dirty="0"/>
          </a:p>
          <a:p>
            <a:r>
              <a:rPr lang="en-GB" dirty="0"/>
              <a:t>Converting to and from wavelengths between photon and neutron experiments, means trouble. </a:t>
            </a:r>
          </a:p>
          <a:p>
            <a:r>
              <a:rPr lang="en-GB" dirty="0"/>
              <a:t>See the boxes.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E3263A-8BDC-9E41-85E0-B8DDED9FB980}"/>
              </a:ext>
            </a:extLst>
          </p:cNvPr>
          <p:cNvGrpSpPr/>
          <p:nvPr/>
        </p:nvGrpSpPr>
        <p:grpSpPr>
          <a:xfrm>
            <a:off x="7465943" y="2768485"/>
            <a:ext cx="4572000" cy="2990088"/>
            <a:chOff x="7467600" y="1420516"/>
            <a:chExt cx="4572000" cy="29900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8A2A82-C75B-3A42-8B24-E8BEA68B7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82000" y="1527704"/>
              <a:ext cx="3581400" cy="28829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C8DDF2-D405-0143-8A81-E5B97C108129}"/>
                </a:ext>
              </a:extLst>
            </p:cNvPr>
            <p:cNvSpPr txBox="1"/>
            <p:nvPr/>
          </p:nvSpPr>
          <p:spPr>
            <a:xfrm>
              <a:off x="7696200" y="2635700"/>
              <a:ext cx="981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Neutron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8DE56F-94DE-8F42-9165-F670FB87330C}"/>
                </a:ext>
              </a:extLst>
            </p:cNvPr>
            <p:cNvSpPr/>
            <p:nvPr/>
          </p:nvSpPr>
          <p:spPr>
            <a:xfrm flipH="1">
              <a:off x="7467600" y="1420516"/>
              <a:ext cx="4572000" cy="2990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x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944E7C-4524-B542-95EC-FA93442CC4C1}"/>
              </a:ext>
            </a:extLst>
          </p:cNvPr>
          <p:cNvGrpSpPr/>
          <p:nvPr/>
        </p:nvGrpSpPr>
        <p:grpSpPr>
          <a:xfrm>
            <a:off x="6057900" y="1231034"/>
            <a:ext cx="5981700" cy="1366173"/>
            <a:chOff x="6057900" y="4501227"/>
            <a:chExt cx="5981700" cy="13661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CB403C-0513-8342-97F4-6B87901CA93E}"/>
                </a:ext>
              </a:extLst>
            </p:cNvPr>
            <p:cNvSpPr txBox="1"/>
            <p:nvPr/>
          </p:nvSpPr>
          <p:spPr>
            <a:xfrm>
              <a:off x="6245087" y="4535236"/>
              <a:ext cx="879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Photon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24B340-304A-8D46-9E91-563DB9BDAAA5}"/>
                </a:ext>
              </a:extLst>
            </p:cNvPr>
            <p:cNvSpPr/>
            <p:nvPr/>
          </p:nvSpPr>
          <p:spPr>
            <a:xfrm>
              <a:off x="6057900" y="4501227"/>
              <a:ext cx="5981700" cy="13661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x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15D335D-553B-1049-A19B-355A77667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1652" y="4995191"/>
              <a:ext cx="5715000" cy="63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776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3431-7F78-C048-AA0E-BF5B22A3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not despair!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89CC-984E-DF4D-9AFE-3123BB297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4431983"/>
          </a:xfrm>
        </p:spPr>
        <p:txBody>
          <a:bodyPr/>
          <a:lstStyle/>
          <a:p>
            <a:r>
              <a:rPr lang="en-GB" dirty="0"/>
              <a:t>To cover a high percentage of the likely use cases, we only need to curate the conversions of a limited set of search terms (key words).</a:t>
            </a:r>
          </a:p>
          <a:p>
            <a:endParaRPr lang="en-GB" dirty="0"/>
          </a:p>
          <a:p>
            <a:r>
              <a:rPr lang="en-GB" dirty="0"/>
              <a:t>Most of them 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simple prefix conversions (kg or </a:t>
            </a:r>
            <a:r>
              <a:rPr lang="en-GB" dirty="0" err="1"/>
              <a:t>ug</a:t>
            </a:r>
            <a:r>
              <a:rPr lang="en-GB" dirty="0"/>
              <a:t> to 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time (s, min, hours)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temperatures (even ignoring Fahrenheit)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For the special cases we need to customise the conversion </a:t>
            </a:r>
            <a:r>
              <a:rPr lang="en-GB" u="sng" dirty="0"/>
              <a:t>and</a:t>
            </a:r>
            <a:r>
              <a:rPr lang="en-GB" dirty="0"/>
              <a:t> comparison.</a:t>
            </a:r>
          </a:p>
          <a:p>
            <a:endParaRPr lang="en-GB" dirty="0"/>
          </a:p>
          <a:p>
            <a:r>
              <a:rPr lang="en-GB" dirty="0"/>
              <a:t>Finding out what these most frequently used keywords are and how to convert between the difference quantities is a main topic in the PANOSC ontology task.</a:t>
            </a:r>
          </a:p>
        </p:txBody>
      </p:sp>
    </p:spTree>
    <p:extLst>
      <p:ext uri="{BB962C8B-B14F-4D97-AF65-F5344CB8AC3E}">
        <p14:creationId xmlns:p14="http://schemas.microsoft.com/office/powerpoint/2010/main" val="106655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B945-C8E3-D84A-A1D1-4A09F74A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6" y="527964"/>
            <a:ext cx="8605024" cy="446276"/>
          </a:xfrm>
        </p:spPr>
        <p:txBody>
          <a:bodyPr/>
          <a:lstStyle/>
          <a:p>
            <a:r>
              <a:rPr lang="en-GB" dirty="0"/>
              <a:t>Final question: What if we don’t recognise the units?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A12E3-4AC7-B345-B6EB-B01BA0D29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5170646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This should be allowed. We want to be permissive and extensible. We cannot curate everything immediately.</a:t>
            </a:r>
          </a:p>
          <a:p>
            <a:r>
              <a:rPr lang="en-GB" dirty="0"/>
              <a:t>But no automatic conversion occurs.</a:t>
            </a:r>
          </a:p>
          <a:p>
            <a:endParaRPr lang="en-GB" dirty="0"/>
          </a:p>
          <a:p>
            <a:r>
              <a:rPr lang="en-GB" dirty="0"/>
              <a:t>Good news: This is the status quo everywhere today. (Correct if wrong.)</a:t>
            </a:r>
          </a:p>
          <a:p>
            <a:endParaRPr lang="en-GB" dirty="0"/>
          </a:p>
          <a:p>
            <a:r>
              <a:rPr lang="en-GB" dirty="0"/>
              <a:t>The original user will still see verbatim what they recorded.</a:t>
            </a:r>
          </a:p>
          <a:p>
            <a:endParaRPr lang="en-GB" dirty="0"/>
          </a:p>
          <a:p>
            <a:r>
              <a:rPr lang="en-GB" dirty="0"/>
              <a:t>Someone searching can still find exact matches and potentially use comparison operations.</a:t>
            </a:r>
          </a:p>
          <a:p>
            <a:endParaRPr lang="en-GB" dirty="0"/>
          </a:p>
          <a:p>
            <a:r>
              <a:rPr lang="en-GB" dirty="0"/>
              <a:t>Later curation may change the situation.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582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D95A-1D01-C448-BE24-7B2AC202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2E061-CAD7-8B49-9E46-42FDA83FE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A906B-6A95-2A4B-90AF-857CE185F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8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D2F792-2D9B-9742-BF29-EE122A28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75" y="762000"/>
            <a:ext cx="5683250" cy="487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2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C9C1-6CFB-D541-8850-39C8A3913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Units?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12AFF-5CE2-804D-BAFC-F3427930923C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64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42B9-B891-CA42-994B-10913D20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Because Science!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508F9-961E-E945-8C2C-83CF2BF7E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776" y="1194560"/>
            <a:ext cx="6547623" cy="5755422"/>
          </a:xfrm>
        </p:spPr>
        <p:txBody>
          <a:bodyPr/>
          <a:lstStyle/>
          <a:p>
            <a:r>
              <a:rPr lang="en-GB" sz="2200" dirty="0"/>
              <a:t>Scientists will use whatever units are appropriate for their particular domain or problem.</a:t>
            </a:r>
          </a:p>
          <a:p>
            <a:endParaRPr lang="en-GB" sz="2200" dirty="0"/>
          </a:p>
          <a:p>
            <a:r>
              <a:rPr lang="en-GB" sz="2200" dirty="0"/>
              <a:t>For the same experiment they may record metadata in:</a:t>
            </a:r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min		counting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</a:t>
            </a:r>
            <a:r>
              <a:rPr lang="en-GB" sz="2200" baseline="30000" dirty="0"/>
              <a:t>-1		</a:t>
            </a:r>
            <a:r>
              <a:rPr lang="en-GB" sz="2200" dirty="0"/>
              <a:t>count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		detector – sample distance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err="1"/>
              <a:t>keV</a:t>
            </a:r>
            <a:r>
              <a:rPr lang="en-GB" sz="2200" dirty="0"/>
              <a:t>		photon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K		temperature of optics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aseline="30000" dirty="0" err="1"/>
              <a:t>o</a:t>
            </a:r>
            <a:r>
              <a:rPr lang="en-GB" sz="2200" dirty="0" err="1"/>
              <a:t>C</a:t>
            </a:r>
            <a:r>
              <a:rPr lang="en-GB" sz="2200" dirty="0"/>
              <a:t>		sample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g		sample mass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mm		sample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rad		detector angle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4" name="Screen Shot 2018-11-02 at 09.02.21.png" descr="Screen Shot 2018-11-02 at 09.02.21.png">
            <a:extLst>
              <a:ext uri="{FF2B5EF4-FFF2-40B4-BE49-F238E27FC236}">
                <a16:creationId xmlns:a16="http://schemas.microsoft.com/office/drawing/2014/main" id="{0F635D06-AD6F-2B48-9A6F-381ECC6BD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4688" y="381000"/>
            <a:ext cx="5638800" cy="76103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4231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8EE07C-0EB0-5A48-9344-B4078D0249B2}"/>
              </a:ext>
            </a:extLst>
          </p:cNvPr>
          <p:cNvSpPr/>
          <p:nvPr/>
        </p:nvSpPr>
        <p:spPr>
          <a:xfrm>
            <a:off x="228600" y="1066800"/>
            <a:ext cx="5562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EDEC4-CBDD-334B-88DC-D002D8AE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76" y="527964"/>
            <a:ext cx="7310043" cy="446276"/>
          </a:xfrm>
        </p:spPr>
        <p:txBody>
          <a:bodyPr/>
          <a:lstStyle/>
          <a:p>
            <a:r>
              <a:rPr lang="en-GB" dirty="0"/>
              <a:t>Why is this a problem?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6A76D-490A-2640-8136-41D71BAA2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777" y="1194561"/>
            <a:ext cx="5099824" cy="4924425"/>
          </a:xfrm>
        </p:spPr>
        <p:txBody>
          <a:bodyPr/>
          <a:lstStyle/>
          <a:p>
            <a:r>
              <a:rPr lang="en-GB" sz="2000" dirty="0"/>
              <a:t>The PI expects the units to be represented back to them as originally provided.</a:t>
            </a:r>
          </a:p>
          <a:p>
            <a:endParaRPr lang="en-GB" sz="2000" dirty="0"/>
          </a:p>
          <a:p>
            <a:r>
              <a:rPr lang="en-GB" sz="2000" dirty="0"/>
              <a:t>The open data user has a reasonable expectation for </a:t>
            </a:r>
            <a:r>
              <a:rPr lang="en-GB" sz="2000" i="1" dirty="0"/>
              <a:t>their</a:t>
            </a:r>
            <a:r>
              <a:rPr lang="en-GB" sz="2000" dirty="0"/>
              <a:t> search to work.</a:t>
            </a:r>
          </a:p>
          <a:p>
            <a:endParaRPr lang="en-GB" sz="2000" dirty="0"/>
          </a:p>
          <a:p>
            <a:r>
              <a:rPr lang="en-GB" sz="2000" dirty="0"/>
              <a:t>Example: </a:t>
            </a:r>
          </a:p>
          <a:p>
            <a:r>
              <a:rPr lang="en-GB" sz="2000" dirty="0"/>
              <a:t>The proposal on the right should come up when looking for data 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Iron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below -100 </a:t>
            </a:r>
            <a:r>
              <a:rPr lang="en-GB" sz="2000" baseline="30000" dirty="0" err="1"/>
              <a:t>o</a:t>
            </a:r>
            <a:r>
              <a:rPr lang="en-GB" sz="2000" dirty="0" err="1"/>
              <a:t>C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above 500 </a:t>
            </a:r>
            <a:r>
              <a:rPr lang="en-GB" sz="2000" dirty="0" err="1"/>
              <a:t>MPa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Storing what was provided verbatim gives the data on the right. </a:t>
            </a:r>
          </a:p>
          <a:p>
            <a:r>
              <a:rPr lang="en-GB" sz="2000" dirty="0"/>
              <a:t>Matching that to the search is very inefficient.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F0DC7-950A-AD42-986C-411C56AC5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1" y="-16565"/>
            <a:ext cx="735399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0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7BD4-30B0-BB49-989E-2004718F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can’t we all agree to…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E8B72-3E0D-8B45-9BA0-6D3655C16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4801314"/>
          </a:xfrm>
        </p:spPr>
        <p:txBody>
          <a:bodyPr/>
          <a:lstStyle/>
          <a:p>
            <a:r>
              <a:rPr lang="en-GB" dirty="0"/>
              <a:t>…use SI base units?</a:t>
            </a:r>
          </a:p>
          <a:p>
            <a:endParaRPr lang="en-GB" dirty="0"/>
          </a:p>
          <a:p>
            <a:r>
              <a:rPr lang="en-GB" dirty="0"/>
              <a:t>	No. </a:t>
            </a:r>
            <a:br>
              <a:rPr lang="en-GB" dirty="0"/>
            </a:br>
            <a:r>
              <a:rPr lang="en-GB" dirty="0"/>
              <a:t>	Have a look at what our users currently use. </a:t>
            </a:r>
          </a:p>
          <a:p>
            <a:r>
              <a:rPr lang="en-GB" dirty="0"/>
              <a:t>	We are not going to change how science is done.</a:t>
            </a:r>
          </a:p>
          <a:p>
            <a:endParaRPr lang="en-GB" dirty="0"/>
          </a:p>
          <a:p>
            <a:r>
              <a:rPr lang="en-GB" dirty="0"/>
              <a:t>…use SI and only allow decade prefixes (</a:t>
            </a:r>
            <a:r>
              <a:rPr lang="en-GB" dirty="0" err="1"/>
              <a:t>atto</a:t>
            </a:r>
            <a:r>
              <a:rPr lang="en-GB" dirty="0"/>
              <a:t>, </a:t>
            </a:r>
            <a:r>
              <a:rPr lang="en-GB" dirty="0" err="1"/>
              <a:t>femto</a:t>
            </a:r>
            <a:r>
              <a:rPr lang="en-GB" dirty="0"/>
              <a:t>, </a:t>
            </a:r>
            <a:r>
              <a:rPr lang="en-GB" dirty="0" err="1"/>
              <a:t>nano</a:t>
            </a:r>
            <a:r>
              <a:rPr lang="en-GB" dirty="0"/>
              <a:t>, micro, …)?</a:t>
            </a:r>
          </a:p>
          <a:p>
            <a:endParaRPr lang="en-GB" dirty="0"/>
          </a:p>
          <a:p>
            <a:r>
              <a:rPr lang="en-GB" dirty="0"/>
              <a:t>	No. That does not work well for time, temperature, photon energy, etc.</a:t>
            </a:r>
          </a:p>
          <a:p>
            <a:endParaRPr lang="en-GB" dirty="0"/>
          </a:p>
          <a:p>
            <a:r>
              <a:rPr lang="en-GB" dirty="0"/>
              <a:t>…store SI internally?</a:t>
            </a:r>
          </a:p>
          <a:p>
            <a:endParaRPr lang="en-GB" dirty="0"/>
          </a:p>
          <a:p>
            <a:r>
              <a:rPr lang="en-GB" dirty="0"/>
              <a:t>	Maybe.</a:t>
            </a:r>
          </a:p>
        </p:txBody>
      </p:sp>
    </p:spTree>
    <p:extLst>
      <p:ext uri="{BB962C8B-B14F-4D97-AF65-F5344CB8AC3E}">
        <p14:creationId xmlns:p14="http://schemas.microsoft.com/office/powerpoint/2010/main" val="374796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F132C-6E14-0143-B8FA-C5F06E63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store stuff internally cannot matter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FDF2A-8AC3-1D4C-AF0F-C14E46430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3693319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Most of us have made choices, or have had the choices made for us by beamline scientists, users, controls staff, etc.</a:t>
            </a:r>
          </a:p>
          <a:p>
            <a:endParaRPr lang="en-GB" dirty="0"/>
          </a:p>
          <a:p>
            <a:r>
              <a:rPr lang="en-GB" dirty="0"/>
              <a:t>Changing what is currently in the data catalogues is prohibitively complex. </a:t>
            </a:r>
          </a:p>
          <a:p>
            <a:endParaRPr lang="en-GB" dirty="0"/>
          </a:p>
          <a:p>
            <a:r>
              <a:rPr lang="en-GB" dirty="0"/>
              <a:t>How we record data in the future, will still be a choice made locally.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26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D8A6-4073-FD4C-AD20-74D7F101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AB863-C049-7B4B-AFCF-E9B843246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3323987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By default units are being displayed as intended by the original user group.</a:t>
            </a:r>
          </a:p>
          <a:p>
            <a:endParaRPr lang="en-GB" dirty="0"/>
          </a:p>
          <a:p>
            <a:r>
              <a:rPr lang="en-GB" dirty="0"/>
              <a:t>For a search the user trying to filter data can use the units familiar to them.</a:t>
            </a:r>
          </a:p>
          <a:p>
            <a:endParaRPr lang="en-GB" dirty="0"/>
          </a:p>
          <a:p>
            <a:r>
              <a:rPr lang="en-GB" dirty="0"/>
              <a:t>The search results should come back with the quantities in the requested units.</a:t>
            </a:r>
          </a:p>
          <a:p>
            <a:endParaRPr lang="en-GB" dirty="0"/>
          </a:p>
          <a:p>
            <a:r>
              <a:rPr lang="en-GB" dirty="0"/>
              <a:t>Then the user can easily check the filter has been correctly applied and can sort the results from different datasets and facilities.</a:t>
            </a:r>
          </a:p>
        </p:txBody>
      </p:sp>
    </p:spTree>
    <p:extLst>
      <p:ext uri="{BB962C8B-B14F-4D97-AF65-F5344CB8AC3E}">
        <p14:creationId xmlns:p14="http://schemas.microsoft.com/office/powerpoint/2010/main" val="403279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6D8A6-4073-FD4C-AD20-74D7F101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plan to implement this in SciCat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AB863-C049-7B4B-AFCF-E9B843246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776" y="1194561"/>
            <a:ext cx="10130713" cy="3693319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Store both the </a:t>
            </a:r>
          </a:p>
          <a:p>
            <a:r>
              <a:rPr lang="en-GB" dirty="0"/>
              <a:t>	original value + unit</a:t>
            </a:r>
          </a:p>
          <a:p>
            <a:r>
              <a:rPr lang="en-GB" dirty="0"/>
              <a:t>and</a:t>
            </a:r>
          </a:p>
          <a:p>
            <a:r>
              <a:rPr lang="en-GB" dirty="0"/>
              <a:t>	SI representation + unit</a:t>
            </a:r>
          </a:p>
          <a:p>
            <a:endParaRPr lang="en-GB" dirty="0"/>
          </a:p>
          <a:p>
            <a:r>
              <a:rPr lang="en-GB" dirty="0"/>
              <a:t>Searches/filters use the SI units through database functions.</a:t>
            </a:r>
          </a:p>
          <a:p>
            <a:endParaRPr lang="en-GB" dirty="0"/>
          </a:p>
          <a:p>
            <a:r>
              <a:rPr lang="en-GB" dirty="0"/>
              <a:t>Storing the (redundant) original value in additions speeds up the default display and avoids rounding problems.</a:t>
            </a:r>
          </a:p>
        </p:txBody>
      </p:sp>
    </p:spTree>
    <p:extLst>
      <p:ext uri="{BB962C8B-B14F-4D97-AF65-F5344CB8AC3E}">
        <p14:creationId xmlns:p14="http://schemas.microsoft.com/office/powerpoint/2010/main" val="1765893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zati 5">
      <a:dk1>
        <a:srgbClr val="404140"/>
      </a:dk1>
      <a:lt1>
        <a:srgbClr val="FFFFFF"/>
      </a:lt1>
      <a:dk2>
        <a:srgbClr val="1F497D"/>
      </a:dk2>
      <a:lt2>
        <a:srgbClr val="D6D7D6"/>
      </a:lt2>
      <a:accent1>
        <a:srgbClr val="666EAE"/>
      </a:accent1>
      <a:accent2>
        <a:srgbClr val="A34773"/>
      </a:accent2>
      <a:accent3>
        <a:srgbClr val="9BBB59"/>
      </a:accent3>
      <a:accent4>
        <a:srgbClr val="8064A2"/>
      </a:accent4>
      <a:accent5>
        <a:srgbClr val="95B8E3"/>
      </a:accent5>
      <a:accent6>
        <a:srgbClr val="F79646"/>
      </a:accent6>
      <a:hlink>
        <a:srgbClr val="0000FF"/>
      </a:hlink>
      <a:folHlink>
        <a:srgbClr val="A347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17123</TotalTime>
  <Words>598</Words>
  <Application>Microsoft Macintosh PowerPoint</Application>
  <PresentationFormat>Widescreen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Muli</vt:lpstr>
      <vt:lpstr>Office Theme</vt:lpstr>
      <vt:lpstr>State of the Unit Address </vt:lpstr>
      <vt:lpstr>PowerPoint Presentation</vt:lpstr>
      <vt:lpstr>Why Units?</vt:lpstr>
      <vt:lpstr>Because Science!</vt:lpstr>
      <vt:lpstr>Why is this a problem?</vt:lpstr>
      <vt:lpstr>Why can’t we all agree to…</vt:lpstr>
      <vt:lpstr>How we store stuff internally cannot matter</vt:lpstr>
      <vt:lpstr>Proposal </vt:lpstr>
      <vt:lpstr>How we plan to implement this in SciCat</vt:lpstr>
      <vt:lpstr>All easy, we can just use conversion libraries!</vt:lpstr>
      <vt:lpstr>Do not despair!</vt:lpstr>
      <vt:lpstr>Final question: What if we don’t recognise the units?</vt:lpstr>
      <vt:lpstr>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on one or more lines</dc:title>
  <dc:creator>GOETZ Andrew</dc:creator>
  <cp:lastModifiedBy>Tobias Richter</cp:lastModifiedBy>
  <cp:revision>96</cp:revision>
  <dcterms:created xsi:type="dcterms:W3CDTF">2019-04-23T08:59:57Z</dcterms:created>
  <dcterms:modified xsi:type="dcterms:W3CDTF">2020-02-09T19:03:12Z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2019-04-19T00:00:00Z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2019-04-23T00:00:00Z</vt:filetime>
  </property>
</Properties>
</file>