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37"/>
  </p:notesMasterIdLst>
  <p:sldIdLst>
    <p:sldId id="349" r:id="rId3"/>
    <p:sldId id="353" r:id="rId4"/>
    <p:sldId id="378" r:id="rId5"/>
    <p:sldId id="377" r:id="rId6"/>
    <p:sldId id="376" r:id="rId7"/>
    <p:sldId id="372" r:id="rId8"/>
    <p:sldId id="379" r:id="rId9"/>
    <p:sldId id="373" r:id="rId10"/>
    <p:sldId id="374" r:id="rId11"/>
    <p:sldId id="382" r:id="rId12"/>
    <p:sldId id="369" r:id="rId13"/>
    <p:sldId id="368" r:id="rId14"/>
    <p:sldId id="380" r:id="rId15"/>
    <p:sldId id="384" r:id="rId16"/>
    <p:sldId id="351" r:id="rId17"/>
    <p:sldId id="357" r:id="rId18"/>
    <p:sldId id="360" r:id="rId19"/>
    <p:sldId id="358" r:id="rId20"/>
    <p:sldId id="361" r:id="rId21"/>
    <p:sldId id="359" r:id="rId22"/>
    <p:sldId id="385" r:id="rId23"/>
    <p:sldId id="256" r:id="rId24"/>
    <p:sldId id="354" r:id="rId25"/>
    <p:sldId id="366" r:id="rId26"/>
    <p:sldId id="356" r:id="rId27"/>
    <p:sldId id="365" r:id="rId28"/>
    <p:sldId id="388" r:id="rId29"/>
    <p:sldId id="363" r:id="rId30"/>
    <p:sldId id="362" r:id="rId31"/>
    <p:sldId id="352" r:id="rId32"/>
    <p:sldId id="391" r:id="rId33"/>
    <p:sldId id="272" r:id="rId34"/>
    <p:sldId id="387" r:id="rId35"/>
    <p:sldId id="370" r:id="rId3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A1DD"/>
    <a:srgbClr val="FFFFFF"/>
    <a:srgbClr val="D9D9D9"/>
    <a:srgbClr val="BFBFBF"/>
    <a:srgbClr val="1E9FDB"/>
    <a:srgbClr val="76D6FF"/>
    <a:srgbClr val="0094CA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69" autoAdjust="0"/>
    <p:restoredTop sz="93243" autoAdjust="0"/>
  </p:normalViewPr>
  <p:slideViewPr>
    <p:cSldViewPr>
      <p:cViewPr varScale="1">
        <p:scale>
          <a:sx n="96" d="100"/>
          <a:sy n="96" d="100"/>
        </p:scale>
        <p:origin x="728" y="160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FD4396-2209-8F4E-9A8A-13ADF20A262B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15F54BF8-4494-6644-99F8-C4996785E089}">
      <dgm:prSet phldrT="[Text]"/>
      <dgm:spPr>
        <a:solidFill>
          <a:srgbClr val="13A1DD"/>
        </a:solidFill>
      </dgm:spPr>
      <dgm:t>
        <a:bodyPr/>
        <a:lstStyle/>
        <a:p>
          <a:r>
            <a:rPr lang="en-US" dirty="0"/>
            <a:t>Data </a:t>
          </a:r>
          <a:r>
            <a:rPr lang="en-US" dirty="0" err="1"/>
            <a:t>aquisition</a:t>
          </a:r>
          <a:endParaRPr lang="en-US" dirty="0"/>
        </a:p>
      </dgm:t>
    </dgm:pt>
    <dgm:pt modelId="{BD750A56-B225-BB43-8E93-ED00D95E4F63}" type="parTrans" cxnId="{C97239E4-D49D-5D41-AC8A-B57B77B26A37}">
      <dgm:prSet/>
      <dgm:spPr/>
      <dgm:t>
        <a:bodyPr/>
        <a:lstStyle/>
        <a:p>
          <a:endParaRPr lang="en-US"/>
        </a:p>
      </dgm:t>
    </dgm:pt>
    <dgm:pt modelId="{603BB3AB-9C70-F447-AF5E-AC7D1B6B4E0D}" type="sibTrans" cxnId="{C97239E4-D49D-5D41-AC8A-B57B77B26A37}">
      <dgm:prSet/>
      <dgm:spPr/>
      <dgm:t>
        <a:bodyPr/>
        <a:lstStyle/>
        <a:p>
          <a:endParaRPr lang="en-US"/>
        </a:p>
      </dgm:t>
    </dgm:pt>
    <dgm:pt modelId="{164C50CB-3157-7D44-A727-BABE6F9104C7}">
      <dgm:prSet phldrT="[Text]"/>
      <dgm:spPr>
        <a:solidFill>
          <a:srgbClr val="13A1DD"/>
        </a:solidFill>
      </dgm:spPr>
      <dgm:t>
        <a:bodyPr/>
        <a:lstStyle/>
        <a:p>
          <a:r>
            <a:rPr lang="en-US" dirty="0"/>
            <a:t>Data reduction</a:t>
          </a:r>
        </a:p>
      </dgm:t>
    </dgm:pt>
    <dgm:pt modelId="{595E1DD5-4A40-5848-A946-FC87EFE146B4}" type="parTrans" cxnId="{FEA3E9B5-C1FC-7A4F-A859-2ABE8081CE55}">
      <dgm:prSet/>
      <dgm:spPr/>
      <dgm:t>
        <a:bodyPr/>
        <a:lstStyle/>
        <a:p>
          <a:endParaRPr lang="en-US"/>
        </a:p>
      </dgm:t>
    </dgm:pt>
    <dgm:pt modelId="{DF5C1BB1-C65D-7E47-8A86-5E0D97A2694A}" type="sibTrans" cxnId="{FEA3E9B5-C1FC-7A4F-A859-2ABE8081CE55}">
      <dgm:prSet/>
      <dgm:spPr/>
      <dgm:t>
        <a:bodyPr/>
        <a:lstStyle/>
        <a:p>
          <a:endParaRPr lang="en-US"/>
        </a:p>
      </dgm:t>
    </dgm:pt>
    <dgm:pt modelId="{FB3F5BF0-AC66-1E45-AB0F-CE90D3145647}">
      <dgm:prSet phldrT="[Text]"/>
      <dgm:spPr>
        <a:solidFill>
          <a:srgbClr val="13A1DD"/>
        </a:solidFill>
      </dgm:spPr>
      <dgm:t>
        <a:bodyPr/>
        <a:lstStyle/>
        <a:p>
          <a:r>
            <a:rPr lang="en-US" dirty="0"/>
            <a:t>Data analysis</a:t>
          </a:r>
        </a:p>
      </dgm:t>
    </dgm:pt>
    <dgm:pt modelId="{CC043EC2-9F5E-9646-ABBB-9CABC31B1D7F}" type="parTrans" cxnId="{63DCB3D0-60B8-A543-B2AF-0F0C45C19A9A}">
      <dgm:prSet/>
      <dgm:spPr/>
      <dgm:t>
        <a:bodyPr/>
        <a:lstStyle/>
        <a:p>
          <a:endParaRPr lang="en-US"/>
        </a:p>
      </dgm:t>
    </dgm:pt>
    <dgm:pt modelId="{5487EBDC-F8BE-C840-B683-8D07C4CDEB75}" type="sibTrans" cxnId="{63DCB3D0-60B8-A543-B2AF-0F0C45C19A9A}">
      <dgm:prSet/>
      <dgm:spPr/>
      <dgm:t>
        <a:bodyPr/>
        <a:lstStyle/>
        <a:p>
          <a:endParaRPr lang="en-US"/>
        </a:p>
      </dgm:t>
    </dgm:pt>
    <dgm:pt modelId="{87A7A129-F91F-E74F-A55C-5872D3DDD95A}">
      <dgm:prSet phldrT="[Text]"/>
      <dgm:spPr>
        <a:solidFill>
          <a:srgbClr val="13A1DD"/>
        </a:solidFill>
      </dgm:spPr>
      <dgm:t>
        <a:bodyPr/>
        <a:lstStyle/>
        <a:p>
          <a:r>
            <a:rPr lang="en-US" dirty="0"/>
            <a:t>Data management</a:t>
          </a:r>
        </a:p>
      </dgm:t>
    </dgm:pt>
    <dgm:pt modelId="{D464CF36-9647-684A-B0C4-FC18BC136164}" type="parTrans" cxnId="{8FCCC166-1598-FB49-ABF7-76B097B02B0F}">
      <dgm:prSet/>
      <dgm:spPr/>
      <dgm:t>
        <a:bodyPr/>
        <a:lstStyle/>
        <a:p>
          <a:endParaRPr lang="en-US"/>
        </a:p>
      </dgm:t>
    </dgm:pt>
    <dgm:pt modelId="{88A607C3-9825-8349-A2F5-6BBA357E02A5}" type="sibTrans" cxnId="{8FCCC166-1598-FB49-ABF7-76B097B02B0F}">
      <dgm:prSet/>
      <dgm:spPr/>
      <dgm:t>
        <a:bodyPr/>
        <a:lstStyle/>
        <a:p>
          <a:endParaRPr lang="en-US"/>
        </a:p>
      </dgm:t>
    </dgm:pt>
    <dgm:pt modelId="{29456330-788B-1F4D-BEBA-73E5DD1CFE1D}" type="pres">
      <dgm:prSet presAssocID="{8EFD4396-2209-8F4E-9A8A-13ADF20A262B}" presName="Name0" presStyleCnt="0">
        <dgm:presLayoutVars>
          <dgm:dir/>
          <dgm:animLvl val="lvl"/>
          <dgm:resizeHandles val="exact"/>
        </dgm:presLayoutVars>
      </dgm:prSet>
      <dgm:spPr/>
    </dgm:pt>
    <dgm:pt modelId="{4664234E-C347-0D4B-8C99-DCE5AB25CA04}" type="pres">
      <dgm:prSet presAssocID="{15F54BF8-4494-6644-99F8-C4996785E089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EE790CB-BD2D-5347-A3D6-B62B4A1D96CA}" type="pres">
      <dgm:prSet presAssocID="{603BB3AB-9C70-F447-AF5E-AC7D1B6B4E0D}" presName="parTxOnlySpace" presStyleCnt="0"/>
      <dgm:spPr/>
    </dgm:pt>
    <dgm:pt modelId="{C2595653-48E7-CB43-9F06-43556FFC4761}" type="pres">
      <dgm:prSet presAssocID="{164C50CB-3157-7D44-A727-BABE6F9104C7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266682E-BA67-6745-981F-3D761F9C6828}" type="pres">
      <dgm:prSet presAssocID="{DF5C1BB1-C65D-7E47-8A86-5E0D97A2694A}" presName="parTxOnlySpace" presStyleCnt="0"/>
      <dgm:spPr/>
    </dgm:pt>
    <dgm:pt modelId="{BB342306-1BB2-534E-9331-822675B45ADD}" type="pres">
      <dgm:prSet presAssocID="{FB3F5BF0-AC66-1E45-AB0F-CE90D3145647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4249E59-CC2A-0149-A3C9-5FE193768CF7}" type="pres">
      <dgm:prSet presAssocID="{5487EBDC-F8BE-C840-B683-8D07C4CDEB75}" presName="parTxOnlySpace" presStyleCnt="0"/>
      <dgm:spPr/>
    </dgm:pt>
    <dgm:pt modelId="{61B074C9-7A93-8D4B-B04B-C399B459753C}" type="pres">
      <dgm:prSet presAssocID="{87A7A129-F91F-E74F-A55C-5872D3DDD95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0C7E605-31EC-D241-86F1-F5C643D508E5}" type="presOf" srcId="{15F54BF8-4494-6644-99F8-C4996785E089}" destId="{4664234E-C347-0D4B-8C99-DCE5AB25CA04}" srcOrd="0" destOrd="0" presId="urn:microsoft.com/office/officeart/2005/8/layout/chevron1"/>
    <dgm:cxn modelId="{FD718E2E-340F-3646-8EE4-23357FEABC58}" type="presOf" srcId="{FB3F5BF0-AC66-1E45-AB0F-CE90D3145647}" destId="{BB342306-1BB2-534E-9331-822675B45ADD}" srcOrd="0" destOrd="0" presId="urn:microsoft.com/office/officeart/2005/8/layout/chevron1"/>
    <dgm:cxn modelId="{8E939830-98A3-6A4B-A81B-0DF3140302CC}" type="presOf" srcId="{8EFD4396-2209-8F4E-9A8A-13ADF20A262B}" destId="{29456330-788B-1F4D-BEBA-73E5DD1CFE1D}" srcOrd="0" destOrd="0" presId="urn:microsoft.com/office/officeart/2005/8/layout/chevron1"/>
    <dgm:cxn modelId="{1946FC5E-712B-B140-88BC-77A8F60684FD}" type="presOf" srcId="{87A7A129-F91F-E74F-A55C-5872D3DDD95A}" destId="{61B074C9-7A93-8D4B-B04B-C399B459753C}" srcOrd="0" destOrd="0" presId="urn:microsoft.com/office/officeart/2005/8/layout/chevron1"/>
    <dgm:cxn modelId="{8FCCC166-1598-FB49-ABF7-76B097B02B0F}" srcId="{8EFD4396-2209-8F4E-9A8A-13ADF20A262B}" destId="{87A7A129-F91F-E74F-A55C-5872D3DDD95A}" srcOrd="3" destOrd="0" parTransId="{D464CF36-9647-684A-B0C4-FC18BC136164}" sibTransId="{88A607C3-9825-8349-A2F5-6BBA357E02A5}"/>
    <dgm:cxn modelId="{FEA3E9B5-C1FC-7A4F-A859-2ABE8081CE55}" srcId="{8EFD4396-2209-8F4E-9A8A-13ADF20A262B}" destId="{164C50CB-3157-7D44-A727-BABE6F9104C7}" srcOrd="1" destOrd="0" parTransId="{595E1DD5-4A40-5848-A946-FC87EFE146B4}" sibTransId="{DF5C1BB1-C65D-7E47-8A86-5E0D97A2694A}"/>
    <dgm:cxn modelId="{EAFA79BA-25EA-054E-9C12-60BEC0D0451A}" type="presOf" srcId="{164C50CB-3157-7D44-A727-BABE6F9104C7}" destId="{C2595653-48E7-CB43-9F06-43556FFC4761}" srcOrd="0" destOrd="0" presId="urn:microsoft.com/office/officeart/2005/8/layout/chevron1"/>
    <dgm:cxn modelId="{63DCB3D0-60B8-A543-B2AF-0F0C45C19A9A}" srcId="{8EFD4396-2209-8F4E-9A8A-13ADF20A262B}" destId="{FB3F5BF0-AC66-1E45-AB0F-CE90D3145647}" srcOrd="2" destOrd="0" parTransId="{CC043EC2-9F5E-9646-ABBB-9CABC31B1D7F}" sibTransId="{5487EBDC-F8BE-C840-B683-8D07C4CDEB75}"/>
    <dgm:cxn modelId="{C97239E4-D49D-5D41-AC8A-B57B77B26A37}" srcId="{8EFD4396-2209-8F4E-9A8A-13ADF20A262B}" destId="{15F54BF8-4494-6644-99F8-C4996785E089}" srcOrd="0" destOrd="0" parTransId="{BD750A56-B225-BB43-8E93-ED00D95E4F63}" sibTransId="{603BB3AB-9C70-F447-AF5E-AC7D1B6B4E0D}"/>
    <dgm:cxn modelId="{131B11CE-FCDE-134F-8C0A-F32282D37F78}" type="presParOf" srcId="{29456330-788B-1F4D-BEBA-73E5DD1CFE1D}" destId="{4664234E-C347-0D4B-8C99-DCE5AB25CA04}" srcOrd="0" destOrd="0" presId="urn:microsoft.com/office/officeart/2005/8/layout/chevron1"/>
    <dgm:cxn modelId="{24B98ADC-A1A2-7949-8960-0ED21D17F4F9}" type="presParOf" srcId="{29456330-788B-1F4D-BEBA-73E5DD1CFE1D}" destId="{4EE790CB-BD2D-5347-A3D6-B62B4A1D96CA}" srcOrd="1" destOrd="0" presId="urn:microsoft.com/office/officeart/2005/8/layout/chevron1"/>
    <dgm:cxn modelId="{8FE60CB7-EB42-114C-804C-64DBBE4A2981}" type="presParOf" srcId="{29456330-788B-1F4D-BEBA-73E5DD1CFE1D}" destId="{C2595653-48E7-CB43-9F06-43556FFC4761}" srcOrd="2" destOrd="0" presId="urn:microsoft.com/office/officeart/2005/8/layout/chevron1"/>
    <dgm:cxn modelId="{88DC4BAC-946A-004A-8071-E0425B7871B9}" type="presParOf" srcId="{29456330-788B-1F4D-BEBA-73E5DD1CFE1D}" destId="{5266682E-BA67-6745-981F-3D761F9C6828}" srcOrd="3" destOrd="0" presId="urn:microsoft.com/office/officeart/2005/8/layout/chevron1"/>
    <dgm:cxn modelId="{3DB88548-2C4F-1248-97E0-39433467D5AB}" type="presParOf" srcId="{29456330-788B-1F4D-BEBA-73E5DD1CFE1D}" destId="{BB342306-1BB2-534E-9331-822675B45ADD}" srcOrd="4" destOrd="0" presId="urn:microsoft.com/office/officeart/2005/8/layout/chevron1"/>
    <dgm:cxn modelId="{049ACEEF-99BA-8645-A654-0006FB757309}" type="presParOf" srcId="{29456330-788B-1F4D-BEBA-73E5DD1CFE1D}" destId="{14249E59-CC2A-0149-A3C9-5FE193768CF7}" srcOrd="5" destOrd="0" presId="urn:microsoft.com/office/officeart/2005/8/layout/chevron1"/>
    <dgm:cxn modelId="{FA166AC8-579E-7A44-B997-A8512E544D3A}" type="presParOf" srcId="{29456330-788B-1F4D-BEBA-73E5DD1CFE1D}" destId="{61B074C9-7A93-8D4B-B04B-C399B459753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64234E-C347-0D4B-8C99-DCE5AB25CA04}">
      <dsp:nvSpPr>
        <dsp:cNvPr id="0" name=""/>
        <dsp:cNvSpPr/>
      </dsp:nvSpPr>
      <dsp:spPr>
        <a:xfrm>
          <a:off x="5089" y="611991"/>
          <a:ext cx="2962870" cy="1185148"/>
        </a:xfrm>
        <a:prstGeom prst="chevron">
          <a:avLst/>
        </a:prstGeom>
        <a:solidFill>
          <a:srgbClr val="13A1D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Data </a:t>
          </a:r>
          <a:r>
            <a:rPr lang="en-US" sz="2400" kern="1200" dirty="0" err="1"/>
            <a:t>aquisition</a:t>
          </a:r>
          <a:endParaRPr lang="en-US" sz="2400" kern="1200" dirty="0"/>
        </a:p>
      </dsp:txBody>
      <dsp:txXfrm>
        <a:off x="597663" y="611991"/>
        <a:ext cx="1777722" cy="1185148"/>
      </dsp:txXfrm>
    </dsp:sp>
    <dsp:sp modelId="{C2595653-48E7-CB43-9F06-43556FFC4761}">
      <dsp:nvSpPr>
        <dsp:cNvPr id="0" name=""/>
        <dsp:cNvSpPr/>
      </dsp:nvSpPr>
      <dsp:spPr>
        <a:xfrm>
          <a:off x="2671673" y="611991"/>
          <a:ext cx="2962870" cy="1185148"/>
        </a:xfrm>
        <a:prstGeom prst="chevron">
          <a:avLst/>
        </a:prstGeom>
        <a:solidFill>
          <a:srgbClr val="13A1D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Data reduction</a:t>
          </a:r>
        </a:p>
      </dsp:txBody>
      <dsp:txXfrm>
        <a:off x="3264247" y="611991"/>
        <a:ext cx="1777722" cy="1185148"/>
      </dsp:txXfrm>
    </dsp:sp>
    <dsp:sp modelId="{BB342306-1BB2-534E-9331-822675B45ADD}">
      <dsp:nvSpPr>
        <dsp:cNvPr id="0" name=""/>
        <dsp:cNvSpPr/>
      </dsp:nvSpPr>
      <dsp:spPr>
        <a:xfrm>
          <a:off x="5338256" y="611991"/>
          <a:ext cx="2962870" cy="1185148"/>
        </a:xfrm>
        <a:prstGeom prst="chevron">
          <a:avLst/>
        </a:prstGeom>
        <a:solidFill>
          <a:srgbClr val="13A1D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Data analysis</a:t>
          </a:r>
        </a:p>
      </dsp:txBody>
      <dsp:txXfrm>
        <a:off x="5930830" y="611991"/>
        <a:ext cx="1777722" cy="1185148"/>
      </dsp:txXfrm>
    </dsp:sp>
    <dsp:sp modelId="{61B074C9-7A93-8D4B-B04B-C399B459753C}">
      <dsp:nvSpPr>
        <dsp:cNvPr id="0" name=""/>
        <dsp:cNvSpPr/>
      </dsp:nvSpPr>
      <dsp:spPr>
        <a:xfrm>
          <a:off x="8004839" y="611991"/>
          <a:ext cx="2962870" cy="1185148"/>
        </a:xfrm>
        <a:prstGeom prst="chevron">
          <a:avLst/>
        </a:prstGeom>
        <a:solidFill>
          <a:srgbClr val="13A1D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Data management</a:t>
          </a:r>
        </a:p>
      </dsp:txBody>
      <dsp:txXfrm>
        <a:off x="8597413" y="611991"/>
        <a:ext cx="1777722" cy="11851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2020-02-27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7e24f5b3d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7e24f5b3d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7e24f5b3d4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v-SE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0876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27/02/2020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77846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27/02/2020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2020-02-27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94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B8AEB-890A-0D4C-AB31-9522A00DA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0BEE5-CE62-324D-83E6-7B8C59035D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F4063-FC83-A140-A5F8-C6AD523BB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E500F-6D1D-BF48-B988-C9A80405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E6E43-3790-7A4A-9163-EB5D057B3024}" type="datetimeFigureOut">
              <a:rPr lang="da-DK" smtClean="0"/>
              <a:t>27.02.2020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F86DE-7FB8-7C47-8973-121CF4923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B39F3-0D9E-F24D-808F-C1DCA3E3C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256EB-05EB-0044-A1CF-27A89E547B3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459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>
  <p:cSld name="1_Rubrik och innehåll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/>
          <p:nvPr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19"/>
          <p:cNvPicPr preferRelativeResize="0"/>
          <p:nvPr/>
        </p:nvPicPr>
        <p:blipFill rotWithShape="1">
          <a:blip r:embed="rId2">
            <a:alphaModFix/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  <a:ln>
            <a:noFill/>
          </a:ln>
        </p:spPr>
      </p:pic>
      <p:sp>
        <p:nvSpPr>
          <p:cNvPr id="26" name="Google Shape;26;p19"/>
          <p:cNvSpPr txBox="1"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body" idx="1"/>
          </p:nvPr>
        </p:nvSpPr>
        <p:spPr>
          <a:xfrm>
            <a:off x="609600" y="1781000"/>
            <a:ext cx="10972800" cy="4345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ftr" idx="11"/>
          </p:nvPr>
        </p:nvSpPr>
        <p:spPr>
          <a:xfrm>
            <a:off x="4165600" y="645333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9595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sldNum" idx="12"/>
          </p:nvPr>
        </p:nvSpPr>
        <p:spPr>
          <a:xfrm>
            <a:off x="8737600" y="645333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2"/>
          </p:nvPr>
        </p:nvSpPr>
        <p:spPr>
          <a:xfrm>
            <a:off x="609600" y="797780"/>
            <a:ext cx="9518848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39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27/02/2020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1" r:id="rId6"/>
    <p:sldLayoutId id="2147483672" r:id="rId7"/>
    <p:sldLayoutId id="2147483673" r:id="rId8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2020-02-27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70" r:id="rId13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2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qensmodels.readthedocs.io/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s://qef.readthedocs.io/en/latest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lmfit.github.io/lmfit-py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SasView/documents/blob/master/Notebooks/SasView%2BCLI%2Boverview.ipynb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garethcmurphy/searchScicat/blob/master/Search%20SciCat-Plot.ipynb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image" Target="../media/image48.tiff"/><Relationship Id="rId7" Type="http://schemas.openxmlformats.org/officeDocument/2006/relationships/image" Target="../media/image52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10" Type="http://schemas.openxmlformats.org/officeDocument/2006/relationships/image" Target="../media/image55.png"/><Relationship Id="rId4" Type="http://schemas.openxmlformats.org/officeDocument/2006/relationships/image" Target="../media/image49.tiff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jhubworkshop.esss.dk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jupyterhub.esss.lu.se/" TargetMode="External"/><Relationship Id="rId7" Type="http://schemas.openxmlformats.org/officeDocument/2006/relationships/image" Target="../media/image64.png"/><Relationship Id="rId2" Type="http://schemas.openxmlformats.org/officeDocument/2006/relationships/hyperlink" Target="https://jhubworkshop.esss.d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ess-dmsc-dram/python-course-ikon" TargetMode="External"/><Relationship Id="rId5" Type="http://schemas.openxmlformats.org/officeDocument/2006/relationships/hyperlink" Target="https://docs.anaconda.com/anaconda/install/mac-os/" TargetMode="External"/><Relationship Id="rId4" Type="http://schemas.openxmlformats.org/officeDocument/2006/relationships/hyperlink" Target="https://www.anaconda.com/distribution/#download-section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ython™">
            <a:extLst>
              <a:ext uri="{FF2B5EF4-FFF2-40B4-BE49-F238E27FC236}">
                <a16:creationId xmlns:a16="http://schemas.microsoft.com/office/drawing/2014/main" id="{DB60D0B7-4939-4A42-996F-84A8DB3E3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86" y="1196752"/>
            <a:ext cx="534791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3039095"/>
            <a:ext cx="10363200" cy="1470025"/>
          </a:xfrm>
        </p:spPr>
        <p:txBody>
          <a:bodyPr>
            <a:normAutofit/>
          </a:bodyPr>
          <a:lstStyle/>
          <a:p>
            <a:pPr algn="ctr" defTabSz="315314"/>
            <a:r>
              <a:rPr lang="en-GB" sz="4000" dirty="0">
                <a:solidFill>
                  <a:srgbClr val="FFFFFF"/>
                </a:solidFill>
              </a:rPr>
              <a:t>Introduction to python at ESS</a:t>
            </a:r>
            <a:br>
              <a:rPr lang="en-GB" dirty="0">
                <a:solidFill>
                  <a:srgbClr val="FFFFFF"/>
                </a:solidFill>
              </a:rPr>
            </a:b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1504" y="4509120"/>
            <a:ext cx="8534400" cy="1752600"/>
          </a:xfrm>
        </p:spPr>
        <p:txBody>
          <a:bodyPr>
            <a:normAutofit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sv-SE" sz="1800" dirty="0">
                <a:solidFill>
                  <a:srgbClr val="FFFFFF"/>
                </a:solidFill>
              </a:rPr>
              <a:t>Data </a:t>
            </a:r>
            <a:r>
              <a:rPr lang="sv-SE" sz="1800" dirty="0" err="1">
                <a:solidFill>
                  <a:srgbClr val="FFFFFF"/>
                </a:solidFill>
              </a:rPr>
              <a:t>Reduction</a:t>
            </a:r>
            <a:r>
              <a:rPr lang="sv-SE" sz="1800" dirty="0">
                <a:solidFill>
                  <a:srgbClr val="FFFFFF"/>
                </a:solidFill>
              </a:rPr>
              <a:t>, </a:t>
            </a:r>
            <a:r>
              <a:rPr lang="sv-SE" sz="1800" dirty="0" err="1">
                <a:solidFill>
                  <a:srgbClr val="FFFFFF"/>
                </a:solidFill>
              </a:rPr>
              <a:t>Modeling</a:t>
            </a:r>
            <a:r>
              <a:rPr lang="sv-SE" sz="1800" dirty="0">
                <a:solidFill>
                  <a:srgbClr val="FFFFFF"/>
                </a:solidFill>
              </a:rPr>
              <a:t> and </a:t>
            </a:r>
            <a:r>
              <a:rPr lang="sv-SE" sz="1800" dirty="0" err="1">
                <a:solidFill>
                  <a:srgbClr val="FFFFFF"/>
                </a:solidFill>
              </a:rPr>
              <a:t>Analysis</a:t>
            </a:r>
            <a:r>
              <a:rPr lang="sv-SE" sz="1800" dirty="0">
                <a:solidFill>
                  <a:srgbClr val="FFFFFF"/>
                </a:solidFill>
              </a:rPr>
              <a:t> </a:t>
            </a:r>
            <a:r>
              <a:rPr lang="sv-SE" sz="1800" dirty="0" err="1">
                <a:solidFill>
                  <a:srgbClr val="FFFFFF"/>
                </a:solidFill>
              </a:rPr>
              <a:t>group</a:t>
            </a:r>
            <a:r>
              <a:rPr lang="sv-SE" sz="1800" dirty="0">
                <a:solidFill>
                  <a:srgbClr val="FFFFFF"/>
                </a:solidFill>
              </a:rPr>
              <a:t> 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DMSC, European Spallation Source ERIC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27.02.2020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FEA319-F8AF-5E44-B464-4B8039E332F6}"/>
              </a:ext>
            </a:extLst>
          </p:cNvPr>
          <p:cNvSpPr txBox="1"/>
          <p:nvPr/>
        </p:nvSpPr>
        <p:spPr>
          <a:xfrm>
            <a:off x="5659020" y="1535706"/>
            <a:ext cx="2165172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da-DK" sz="4400" b="1" dirty="0" err="1">
                <a:solidFill>
                  <a:schemeClr val="bg1"/>
                </a:solidFill>
              </a:rPr>
              <a:t>training</a:t>
            </a:r>
            <a:endParaRPr lang="da-DK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7748638-E56A-BB4B-AFD4-DCB70AE82C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14" y="1781175"/>
            <a:ext cx="5291972" cy="4344988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4C9D3C1-A1C2-B643-A6E6-614E4F88A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Most </a:t>
            </a:r>
            <a:r>
              <a:rPr lang="da-DK" dirty="0" err="1"/>
              <a:t>popular</a:t>
            </a:r>
            <a:r>
              <a:rPr lang="da-DK" dirty="0"/>
              <a:t> </a:t>
            </a:r>
            <a:r>
              <a:rPr lang="da-DK" dirty="0" err="1"/>
              <a:t>choice</a:t>
            </a:r>
            <a:r>
              <a:rPr lang="da-DK" dirty="0"/>
              <a:t> </a:t>
            </a:r>
            <a:r>
              <a:rPr lang="da-DK" dirty="0" err="1"/>
              <a:t>among</a:t>
            </a:r>
            <a:r>
              <a:rPr lang="da-DK" dirty="0"/>
              <a:t> (data) </a:t>
            </a:r>
            <a:r>
              <a:rPr lang="da-DK" dirty="0" err="1"/>
              <a:t>scientists</a:t>
            </a:r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C70A86-2A3B-B44B-B628-AEBCA7A4B0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Picture 2" descr="http://businessoverbroadway.com/wp-content/uploads/2019/01/programming_languages_used.png">
            <a:extLst>
              <a:ext uri="{FF2B5EF4-FFF2-40B4-BE49-F238E27FC236}">
                <a16:creationId xmlns:a16="http://schemas.microsoft.com/office/drawing/2014/main" id="{7F45B1D0-1B04-AF4E-ACCD-804BE0219C4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944" y="1781175"/>
            <a:ext cx="4888111" cy="434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BABE823-446E-F14F-B1B4-68501570EC81}"/>
              </a:ext>
            </a:extLst>
          </p:cNvPr>
          <p:cNvSpPr/>
          <p:nvPr/>
        </p:nvSpPr>
        <p:spPr>
          <a:xfrm>
            <a:off x="6456040" y="3933056"/>
            <a:ext cx="4968552" cy="8640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6531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79730-2AD8-D846-BB14-C3E1AAA2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Development is </a:t>
            </a:r>
            <a:r>
              <a:rPr lang="da-DK" dirty="0" err="1">
                <a:solidFill>
                  <a:schemeClr val="bg1"/>
                </a:solidFill>
              </a:rPr>
              <a:t>supported</a:t>
            </a:r>
            <a:r>
              <a:rPr lang="da-DK" dirty="0">
                <a:solidFill>
                  <a:schemeClr val="bg1"/>
                </a:solidFill>
              </a:rPr>
              <a:t> by </a:t>
            </a:r>
            <a:r>
              <a:rPr lang="da-DK" dirty="0" err="1">
                <a:solidFill>
                  <a:schemeClr val="bg1"/>
                </a:solidFill>
              </a:rPr>
              <a:t>some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big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players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AB863-3293-C14D-AE12-0C076E3700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Top 20 ML &amp; AI </a:t>
            </a:r>
            <a:r>
              <a:rPr lang="da-DK" dirty="0" err="1"/>
              <a:t>Python</a:t>
            </a:r>
            <a:r>
              <a:rPr lang="da-DK" dirty="0"/>
              <a:t> open source </a:t>
            </a:r>
            <a:r>
              <a:rPr lang="da-DK" dirty="0" err="1"/>
              <a:t>projects</a:t>
            </a:r>
            <a:endParaRPr lang="da-DK" dirty="0"/>
          </a:p>
        </p:txBody>
      </p:sp>
      <p:pic>
        <p:nvPicPr>
          <p:cNvPr id="1026" name="Picture 2" descr="https://www.kdnuggets.com/images/top-python-ai-machine-learning-github-693.jpg">
            <a:extLst>
              <a:ext uri="{FF2B5EF4-FFF2-40B4-BE49-F238E27FC236}">
                <a16:creationId xmlns:a16="http://schemas.microsoft.com/office/drawing/2014/main" id="{A37F82FA-B5A9-5D49-9247-1B9619B4F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628800"/>
            <a:ext cx="7072908" cy="502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6895E3-3B5A-804A-85CD-5DE1D022CCE2}"/>
              </a:ext>
            </a:extLst>
          </p:cNvPr>
          <p:cNvSpPr/>
          <p:nvPr/>
        </p:nvSpPr>
        <p:spPr>
          <a:xfrm>
            <a:off x="8328248" y="5085184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err="1"/>
              <a:t>https</a:t>
            </a:r>
            <a:r>
              <a:rPr lang="da-DK" dirty="0"/>
              <a:t>://</a:t>
            </a:r>
            <a:r>
              <a:rPr lang="da-DK" dirty="0" err="1"/>
              <a:t>www.kdnuggets.com</a:t>
            </a:r>
            <a:r>
              <a:rPr lang="da-DK" dirty="0"/>
              <a:t>/2018/02/top-20-python-ai-machine-learning-open-source-projects.html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C4AD5-168F-CD45-AAD0-D5B8311BAE70}"/>
              </a:ext>
            </a:extLst>
          </p:cNvPr>
          <p:cNvSpPr txBox="1"/>
          <p:nvPr/>
        </p:nvSpPr>
        <p:spPr>
          <a:xfrm>
            <a:off x="8400256" y="4797152"/>
            <a:ext cx="2952328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da-DK" sz="2000" i="1" dirty="0" err="1"/>
              <a:t>Kdnuggets.com</a:t>
            </a:r>
            <a:r>
              <a:rPr lang="da-DK" sz="2000" i="1" dirty="0"/>
              <a:t> (2018)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CD6D8-4127-6B4B-B15E-9BF4D0BD07A3}"/>
              </a:ext>
            </a:extLst>
          </p:cNvPr>
          <p:cNvSpPr txBox="1"/>
          <p:nvPr/>
        </p:nvSpPr>
        <p:spPr>
          <a:xfrm>
            <a:off x="7549580" y="1955807"/>
            <a:ext cx="914400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da-DK" sz="2000" dirty="0">
                <a:solidFill>
                  <a:srgbClr val="00B050"/>
                </a:solidFill>
              </a:rPr>
              <a:t>Google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7A1158-5CB1-664B-A711-BECF390167DD}"/>
              </a:ext>
            </a:extLst>
          </p:cNvPr>
          <p:cNvSpPr txBox="1"/>
          <p:nvPr/>
        </p:nvSpPr>
        <p:spPr>
          <a:xfrm>
            <a:off x="6528048" y="3923505"/>
            <a:ext cx="914400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da-DK" sz="2000" dirty="0">
                <a:solidFill>
                  <a:srgbClr val="00B050"/>
                </a:solidFill>
              </a:rPr>
              <a:t>Google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908BE8-B3D0-9040-8457-8B461E1F93BF}"/>
              </a:ext>
            </a:extLst>
          </p:cNvPr>
          <p:cNvSpPr txBox="1"/>
          <p:nvPr/>
        </p:nvSpPr>
        <p:spPr>
          <a:xfrm>
            <a:off x="5735960" y="3250987"/>
            <a:ext cx="914400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da-DK" sz="2000" dirty="0">
                <a:solidFill>
                  <a:srgbClr val="00B050"/>
                </a:solidFill>
              </a:rPr>
              <a:t>Facebook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C6F30A-E8E0-144C-968D-126043161EAC}"/>
              </a:ext>
            </a:extLst>
          </p:cNvPr>
          <p:cNvSpPr txBox="1"/>
          <p:nvPr/>
        </p:nvSpPr>
        <p:spPr>
          <a:xfrm>
            <a:off x="3737298" y="1852171"/>
            <a:ext cx="914400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da-DK" sz="2000" dirty="0" err="1">
                <a:solidFill>
                  <a:srgbClr val="00B050"/>
                </a:solidFill>
              </a:rPr>
              <a:t>Univ</a:t>
            </a:r>
            <a:r>
              <a:rPr lang="da-DK" sz="2000" dirty="0">
                <a:solidFill>
                  <a:srgbClr val="00B050"/>
                </a:solidFill>
              </a:rPr>
              <a:t>, Montreal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E335DE-BC99-B541-8D6F-A6125D55DFBE}"/>
              </a:ext>
            </a:extLst>
          </p:cNvPr>
          <p:cNvSpPr txBox="1"/>
          <p:nvPr/>
        </p:nvSpPr>
        <p:spPr>
          <a:xfrm>
            <a:off x="3809058" y="3819166"/>
            <a:ext cx="914400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da-DK" sz="2000" dirty="0">
                <a:solidFill>
                  <a:srgbClr val="00B050"/>
                </a:solidFill>
              </a:rPr>
              <a:t>Facebook</a:t>
            </a:r>
          </a:p>
        </p:txBody>
      </p:sp>
    </p:spTree>
    <p:extLst>
      <p:ext uri="{BB962C8B-B14F-4D97-AF65-F5344CB8AC3E}">
        <p14:creationId xmlns:p14="http://schemas.microsoft.com/office/powerpoint/2010/main" val="1969915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ED241-877B-364A-A966-ADE1C273A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A1F69-E3B3-094C-8F50-D8E82981F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1" y="0"/>
            <a:ext cx="11890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61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4AE9F-54A6-054F-A1A1-450411917B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How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use</a:t>
            </a:r>
            <a:r>
              <a:rPr lang="da-DK" dirty="0"/>
              <a:t> 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9462BB-96B0-1844-9CBE-F56C6BAF03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4973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93B24-12DA-6F46-B301-68BE7393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use</a:t>
            </a:r>
            <a:r>
              <a:rPr lang="da-DK" dirty="0"/>
              <a:t> </a:t>
            </a:r>
            <a:r>
              <a:rPr lang="da-DK" dirty="0" err="1"/>
              <a:t>Python</a:t>
            </a:r>
            <a:r>
              <a:rPr lang="da-DK" dirty="0"/>
              <a:t> for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entire</a:t>
            </a:r>
            <a:r>
              <a:rPr lang="da-DK" dirty="0"/>
              <a:t> data pipeline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971163E-909B-864C-92F2-433A880E57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9207569"/>
              </p:ext>
            </p:extLst>
          </p:nvPr>
        </p:nvGraphicFramePr>
        <p:xfrm>
          <a:off x="609600" y="3429000"/>
          <a:ext cx="10972800" cy="24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C512B-474A-B546-A1DD-713B18B6E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D72B8F-7455-2E42-A6BA-953D3C4D23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and GUI – in most cases - if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really</a:t>
            </a:r>
            <a:r>
              <a:rPr lang="da-DK" dirty="0"/>
              <a:t> </a:t>
            </a:r>
            <a:r>
              <a:rPr lang="da-DK" dirty="0" err="1"/>
              <a:t>want</a:t>
            </a:r>
            <a:r>
              <a:rPr lang="da-DK" dirty="0"/>
              <a:t>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0B2D8-5F91-7F45-A149-F73B36335E3A}"/>
              </a:ext>
            </a:extLst>
          </p:cNvPr>
          <p:cNvSpPr txBox="1"/>
          <p:nvPr/>
        </p:nvSpPr>
        <p:spPr>
          <a:xfrm>
            <a:off x="1487488" y="3604704"/>
            <a:ext cx="914400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da-DK" sz="2000" dirty="0"/>
              <a:t>NICOS</a:t>
            </a:r>
          </a:p>
        </p:txBody>
      </p:sp>
      <p:pic>
        <p:nvPicPr>
          <p:cNvPr id="8" name="Picture 4" descr="Logo">
            <a:extLst>
              <a:ext uri="{FF2B5EF4-FFF2-40B4-BE49-F238E27FC236}">
                <a16:creationId xmlns:a16="http://schemas.microsoft.com/office/drawing/2014/main" id="{E4964183-86FA-E342-AB15-DDE66B1F5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3592376"/>
            <a:ext cx="1440160" cy="42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external-content.duckduckgo.com/iu/?u=https%3A%2F%2Ftse3.mm.bing.net%2Fth%3Fid%3DOIP.30_fa8lHHeDcNSzWcAtUKQEsCm%26pid%3DApi&amp;f=1">
            <a:extLst>
              <a:ext uri="{FF2B5EF4-FFF2-40B4-BE49-F238E27FC236}">
                <a16:creationId xmlns:a16="http://schemas.microsoft.com/office/drawing/2014/main" id="{B2AE2A8C-7D51-A54D-A4A4-40E6E1277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936" y="2671654"/>
            <a:ext cx="1544960" cy="85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pinw.org/img/spinw3_header.png">
            <a:extLst>
              <a:ext uri="{FF2B5EF4-FFF2-40B4-BE49-F238E27FC236}">
                <a16:creationId xmlns:a16="http://schemas.microsoft.com/office/drawing/2014/main" id="{0E27EF1E-D17A-674A-A846-558C9B6A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032" y="3342123"/>
            <a:ext cx="1794520" cy="59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www.sasview.org/img/sasview_logo.png">
            <a:extLst>
              <a:ext uri="{FF2B5EF4-FFF2-40B4-BE49-F238E27FC236}">
                <a16:creationId xmlns:a16="http://schemas.microsoft.com/office/drawing/2014/main" id="{BDD608A4-6F5E-E44C-8B66-458AA12FC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32" y="2705073"/>
            <a:ext cx="19050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 descr="https://neutronimaging.github.io/images/kiptool_icon.svg">
            <a:extLst>
              <a:ext uri="{FF2B5EF4-FFF2-40B4-BE49-F238E27FC236}">
                <a16:creationId xmlns:a16="http://schemas.microsoft.com/office/drawing/2014/main" id="{FDBC2BA4-A6B6-2743-A0DD-CA8D8939B6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0202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15378" name="Picture 18" descr="@SciCatProject">
            <a:extLst>
              <a:ext uri="{FF2B5EF4-FFF2-40B4-BE49-F238E27FC236}">
                <a16:creationId xmlns:a16="http://schemas.microsoft.com/office/drawing/2014/main" id="{AF474FE5-1935-5D47-8B66-0331CF6D6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368" y="2616173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McStas logo">
            <a:extLst>
              <a:ext uri="{FF2B5EF4-FFF2-40B4-BE49-F238E27FC236}">
                <a16:creationId xmlns:a16="http://schemas.microsoft.com/office/drawing/2014/main" id="{E99A2B43-A83A-B84F-9FFD-DD714E59D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232" y="5558830"/>
            <a:ext cx="19050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CC98BB-5A80-0B40-9C34-47E82F4734D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E8ECEF"/>
              </a:clrFrom>
              <a:clrTo>
                <a:srgbClr val="E8EC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12" y="1745192"/>
            <a:ext cx="1950640" cy="9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50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6DEB1-3AED-6D4B-BD11-3342A4586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20BD9-8467-694B-9D93-554D48A01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1603BE-10CE-F44C-9553-3E47D28C85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NICOS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92CA79-EDB6-BD44-8E8E-DD3D08A5F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627"/>
            <a:ext cx="12192000" cy="33347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97F718-5F18-3848-A670-1661B8D1AB87}"/>
              </a:ext>
            </a:extLst>
          </p:cNvPr>
          <p:cNvSpPr/>
          <p:nvPr/>
        </p:nvSpPr>
        <p:spPr>
          <a:xfrm>
            <a:off x="0" y="5220856"/>
            <a:ext cx="2679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nicos-controls.org</a:t>
            </a:r>
            <a:r>
              <a:rPr lang="sv-SE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29900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AC0D-A44E-0C49-A360-775FD9D5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reduction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E8ADD-D2A8-0143-A76C-8219F2FA2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F8F202-2AA0-8448-BA01-64BE1A5649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2056" name="Picture 8" descr="../../../_images/Mantid_structure.png">
            <a:extLst>
              <a:ext uri="{FF2B5EF4-FFF2-40B4-BE49-F238E27FC236}">
                <a16:creationId xmlns:a16="http://schemas.microsoft.com/office/drawing/2014/main" id="{81774CDE-6E0A-C646-BE28-EA393DDC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772965"/>
            <a:ext cx="5383510" cy="468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liceViewerExample.png">
            <a:extLst>
              <a:ext uri="{FF2B5EF4-FFF2-40B4-BE49-F238E27FC236}">
                <a16:creationId xmlns:a16="http://schemas.microsoft.com/office/drawing/2014/main" id="{59C3C35C-8E58-1B49-B96C-3299EDE50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653" y="1831188"/>
            <a:ext cx="3712890" cy="2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7033E1-AA58-0542-9970-8A646490F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86" y="4620925"/>
            <a:ext cx="3741424" cy="21948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507BBB-D85F-8944-82FC-EE38617C3BF3}"/>
              </a:ext>
            </a:extLst>
          </p:cNvPr>
          <p:cNvSpPr/>
          <p:nvPr/>
        </p:nvSpPr>
        <p:spPr>
          <a:xfrm>
            <a:off x="6981290" y="1428381"/>
            <a:ext cx="2934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/>
              <a:t>SliceViewer</a:t>
            </a:r>
            <a:r>
              <a:rPr lang="sv-SE" dirty="0"/>
              <a:t> </a:t>
            </a:r>
            <a:r>
              <a:rPr lang="sv-SE" dirty="0" err="1"/>
              <a:t>Python</a:t>
            </a:r>
            <a:r>
              <a:rPr lang="sv-SE" dirty="0"/>
              <a:t> Interface</a:t>
            </a:r>
          </a:p>
        </p:txBody>
      </p:sp>
    </p:spTree>
    <p:extLst>
      <p:ext uri="{BB962C8B-B14F-4D97-AF65-F5344CB8AC3E}">
        <p14:creationId xmlns:p14="http://schemas.microsoft.com/office/powerpoint/2010/main" val="1460773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AC0D-A44E-0C49-A360-775FD9D5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reduction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E8ADD-D2A8-0143-A76C-8219F2FA2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F8F202-2AA0-8448-BA01-64BE1A5649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2052" name="Picture 4" descr="Logo">
            <a:extLst>
              <a:ext uri="{FF2B5EF4-FFF2-40B4-BE49-F238E27FC236}">
                <a16:creationId xmlns:a16="http://schemas.microsoft.com/office/drawing/2014/main" id="{6C01DF7C-35D7-C140-94C9-06E805710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28800"/>
            <a:ext cx="2551832" cy="7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1049F9-C1DB-9D44-8A37-A3E93F927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2649975"/>
            <a:ext cx="4573854" cy="4227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9FC1E8-98B7-5F48-A91D-E6C0FDE980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162" t="16046" r="5162" b="20345"/>
          <a:stretch/>
        </p:blipFill>
        <p:spPr>
          <a:xfrm>
            <a:off x="6168008" y="1522869"/>
            <a:ext cx="4472465" cy="5133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077905-41CC-924A-84FF-E326FC7DDA30}"/>
              </a:ext>
            </a:extLst>
          </p:cNvPr>
          <p:cNvSpPr txBox="1"/>
          <p:nvPr/>
        </p:nvSpPr>
        <p:spPr>
          <a:xfrm>
            <a:off x="3071664" y="1628800"/>
            <a:ext cx="1909558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/>
              <a:t>C++ </a:t>
            </a:r>
            <a:r>
              <a:rPr lang="sv-SE" sz="2000" dirty="0" err="1"/>
              <a:t>core</a:t>
            </a:r>
            <a:endParaRPr lang="sv-SE" sz="2000" dirty="0"/>
          </a:p>
          <a:p>
            <a:pPr algn="l"/>
            <a:r>
              <a:rPr lang="sv-SE" sz="2000" dirty="0" err="1"/>
              <a:t>Python</a:t>
            </a:r>
            <a:r>
              <a:rPr lang="sv-SE" sz="2000" dirty="0"/>
              <a:t> interface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3F3F7B-BAF6-5544-8D98-998E2A24FEF2}"/>
              </a:ext>
            </a:extLst>
          </p:cNvPr>
          <p:cNvSpPr/>
          <p:nvPr/>
        </p:nvSpPr>
        <p:spPr>
          <a:xfrm>
            <a:off x="146092" y="2333509"/>
            <a:ext cx="4859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solidFill>
                  <a:srgbClr val="1D1C1D"/>
                </a:solidFill>
                <a:latin typeface="Slack-Lato"/>
              </a:rPr>
              <a:t>Multi-</a:t>
            </a:r>
            <a:r>
              <a:rPr lang="sv-SE" dirty="0" err="1">
                <a:solidFill>
                  <a:srgbClr val="1D1C1D"/>
                </a:solidFill>
                <a:latin typeface="Slack-Lato"/>
              </a:rPr>
              <a:t>dimensional</a:t>
            </a:r>
            <a:r>
              <a:rPr lang="sv-SE" dirty="0">
                <a:solidFill>
                  <a:srgbClr val="1D1C1D"/>
                </a:solidFill>
                <a:latin typeface="Slack-Lato"/>
              </a:rPr>
              <a:t> </a:t>
            </a:r>
            <a:r>
              <a:rPr lang="sv-SE" dirty="0" err="1">
                <a:solidFill>
                  <a:srgbClr val="1D1C1D"/>
                </a:solidFill>
                <a:latin typeface="Slack-Lato"/>
              </a:rPr>
              <a:t>arrays</a:t>
            </a:r>
            <a:r>
              <a:rPr lang="sv-SE" dirty="0">
                <a:solidFill>
                  <a:srgbClr val="1D1C1D"/>
                </a:solidFill>
                <a:latin typeface="Slack-Lato"/>
              </a:rPr>
              <a:t> </a:t>
            </a:r>
            <a:r>
              <a:rPr lang="sv-SE" dirty="0" err="1">
                <a:solidFill>
                  <a:srgbClr val="1D1C1D"/>
                </a:solidFill>
                <a:latin typeface="Slack-Lato"/>
              </a:rPr>
              <a:t>with</a:t>
            </a:r>
            <a:r>
              <a:rPr lang="sv-SE" dirty="0">
                <a:solidFill>
                  <a:srgbClr val="1D1C1D"/>
                </a:solidFill>
                <a:latin typeface="Slack-Lato"/>
              </a:rPr>
              <a:t> </a:t>
            </a:r>
            <a:r>
              <a:rPr lang="sv-SE" dirty="0" err="1">
                <a:solidFill>
                  <a:srgbClr val="1D1C1D"/>
                </a:solidFill>
                <a:latin typeface="Slack-Lato"/>
              </a:rPr>
              <a:t>labeled</a:t>
            </a:r>
            <a:r>
              <a:rPr lang="sv-SE" dirty="0">
                <a:solidFill>
                  <a:srgbClr val="1D1C1D"/>
                </a:solidFill>
                <a:latin typeface="Slack-Lato"/>
              </a:rPr>
              <a:t> dimensions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5352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C1AED-CC62-754D-973E-6BC298CD4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7FC1F-CFE7-7D40-9D4F-4BEA6AB05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7" name="Platshållare för innehåll 5">
            <a:extLst>
              <a:ext uri="{FF2B5EF4-FFF2-40B4-BE49-F238E27FC236}">
                <a16:creationId xmlns:a16="http://schemas.microsoft.com/office/drawing/2014/main" id="{8CD0DD00-7338-414F-AED6-68DC95F04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98" y="1876466"/>
            <a:ext cx="4993785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- Download, load display data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- Plot loaded data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- Fit data: 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 define model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 initial guesses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 choice of minimizers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- Sequential fits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b="1" dirty="0"/>
              <a:t>References</a:t>
            </a:r>
            <a:r>
              <a:rPr lang="en-GB" dirty="0"/>
              <a:t>: </a:t>
            </a:r>
            <a:r>
              <a:rPr lang="en-GB" dirty="0">
                <a:hlinkClick r:id="rId2"/>
              </a:rPr>
              <a:t>qef</a:t>
            </a:r>
            <a:r>
              <a:rPr lang="en-GB" dirty="0"/>
              <a:t>, </a:t>
            </a:r>
            <a:r>
              <a:rPr lang="en-GB" dirty="0">
                <a:hlinkClick r:id="rId3"/>
              </a:rPr>
              <a:t>QENSmodels</a:t>
            </a:r>
            <a:endParaRPr lang="en-GB" dirty="0"/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b="1" dirty="0"/>
              <a:t>Data: </a:t>
            </a:r>
            <a:r>
              <a:rPr lang="en-GB" dirty="0"/>
              <a:t>Mantid Sample Data from IRIS at ISIS</a:t>
            </a:r>
            <a:endParaRPr lang="en-US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8" name="Platshållare för innehåll 6">
            <a:extLst>
              <a:ext uri="{FF2B5EF4-FFF2-40B4-BE49-F238E27FC236}">
                <a16:creationId xmlns:a16="http://schemas.microsoft.com/office/drawing/2014/main" id="{1A3A734A-F282-314B-9ACD-DF283C0ACE0A}"/>
              </a:ext>
            </a:extLst>
          </p:cNvPr>
          <p:cNvSpPr txBox="1">
            <a:spLocks/>
          </p:cNvSpPr>
          <p:nvPr/>
        </p:nvSpPr>
        <p:spPr>
          <a:xfrm>
            <a:off x="6780791" y="1498120"/>
            <a:ext cx="3727954" cy="570561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tx1"/>
                </a:solidFill>
              </a:rPr>
              <a:t>Sequential fitting </a:t>
            </a:r>
            <a:r>
              <a:rPr lang="en-GB" dirty="0">
                <a:solidFill>
                  <a:schemeClr val="tx1"/>
                </a:solidFill>
              </a:rPr>
              <a:t>using </a:t>
            </a:r>
            <a:r>
              <a:rPr lang="en-GB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lmfit</a:t>
            </a:r>
            <a:endParaRPr lang="en-GB" dirty="0"/>
          </a:p>
        </p:txBody>
      </p:sp>
      <p:sp>
        <p:nvSpPr>
          <p:cNvPr id="9" name="Platshållare för text 6">
            <a:extLst>
              <a:ext uri="{FF2B5EF4-FFF2-40B4-BE49-F238E27FC236}">
                <a16:creationId xmlns:a16="http://schemas.microsoft.com/office/drawing/2014/main" id="{8DCCD7BA-3885-C74C-838C-42EE1E29667D}"/>
              </a:ext>
            </a:extLst>
          </p:cNvPr>
          <p:cNvSpPr txBox="1">
            <a:spLocks/>
          </p:cNvSpPr>
          <p:nvPr/>
        </p:nvSpPr>
        <p:spPr>
          <a:xfrm>
            <a:off x="123398" y="1498253"/>
            <a:ext cx="4822078" cy="507076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99DC"/>
                </a:solidFill>
              </a:rPr>
              <a:t>Examples run in </a:t>
            </a:r>
            <a:r>
              <a:rPr lang="en-GB" dirty="0" err="1">
                <a:solidFill>
                  <a:srgbClr val="0099DC"/>
                </a:solidFill>
              </a:rPr>
              <a:t>Jupyter</a:t>
            </a:r>
            <a:r>
              <a:rPr lang="en-GB" dirty="0">
                <a:solidFill>
                  <a:srgbClr val="0099DC"/>
                </a:solidFill>
              </a:rPr>
              <a:t> notebooks</a:t>
            </a:r>
            <a:endParaRPr lang="sv-SE" dirty="0">
              <a:solidFill>
                <a:srgbClr val="0099D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5D3DF4-E31C-2447-A5C7-A3ABBCA1C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604" y="2448047"/>
            <a:ext cx="2505362" cy="19309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C53A88-8075-F944-85AD-BAE62F777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9286" y="2717624"/>
            <a:ext cx="3310648" cy="2799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1D9CE1-3BFE-214A-AFDD-BFF0A498287B}"/>
              </a:ext>
            </a:extLst>
          </p:cNvPr>
          <p:cNvSpPr txBox="1"/>
          <p:nvPr/>
        </p:nvSpPr>
        <p:spPr>
          <a:xfrm>
            <a:off x="5303912" y="2039715"/>
            <a:ext cx="1918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i="1" dirty="0">
                <a:solidFill>
                  <a:srgbClr val="0099DC"/>
                </a:solidFill>
              </a:rPr>
              <a:t>𝜒</a:t>
            </a:r>
            <a:r>
              <a:rPr lang="en-GB" sz="1600" i="1" baseline="30000" dirty="0">
                <a:solidFill>
                  <a:srgbClr val="0099DC"/>
                </a:solidFill>
              </a:rPr>
              <a:t>2</a:t>
            </a:r>
            <a:r>
              <a:rPr lang="en-GB" sz="1600" i="1" dirty="0">
                <a:solidFill>
                  <a:srgbClr val="0099DC"/>
                </a:solidFill>
              </a:rPr>
              <a:t> for each spectrum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FE9F51-B310-CE4F-B143-3751AC514D77}"/>
              </a:ext>
            </a:extLst>
          </p:cNvPr>
          <p:cNvSpPr txBox="1"/>
          <p:nvPr/>
        </p:nvSpPr>
        <p:spPr>
          <a:xfrm>
            <a:off x="8918664" y="2037581"/>
            <a:ext cx="3370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i="1" dirty="0">
                <a:solidFill>
                  <a:srgbClr val="0099DC"/>
                </a:solidFill>
              </a:rPr>
              <a:t>Plot of fitted model for each spectrum using </a:t>
            </a:r>
            <a:r>
              <a:rPr lang="en-GB" sz="1600" i="1" dirty="0" err="1">
                <a:solidFill>
                  <a:srgbClr val="0099DC"/>
                </a:solidFill>
              </a:rPr>
              <a:t>ipywidgets</a:t>
            </a:r>
            <a:endParaRPr lang="en-GB" sz="1600" i="1" dirty="0">
              <a:solidFill>
                <a:srgbClr val="0099DC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9EB351-21F4-294A-88A2-AB583F35C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0793" y="5209265"/>
            <a:ext cx="3444602" cy="15715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74AFA4-2C82-CC4A-A80F-AB1FDA938E61}"/>
              </a:ext>
            </a:extLst>
          </p:cNvPr>
          <p:cNvSpPr txBox="1"/>
          <p:nvPr/>
        </p:nvSpPr>
        <p:spPr>
          <a:xfrm>
            <a:off x="5310645" y="4428401"/>
            <a:ext cx="3079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i="1" dirty="0">
                <a:solidFill>
                  <a:srgbClr val="0099DC"/>
                </a:solidFill>
              </a:rPr>
              <a:t>Display refined parameters for selected spectrum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EB459-899A-134F-9400-9EF625AB86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sv-SE" dirty="0"/>
              <a:t>QENS</a:t>
            </a:r>
          </a:p>
        </p:txBody>
      </p:sp>
    </p:spTree>
    <p:extLst>
      <p:ext uri="{BB962C8B-B14F-4D97-AF65-F5344CB8AC3E}">
        <p14:creationId xmlns:p14="http://schemas.microsoft.com/office/powerpoint/2010/main" val="2571772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C1AED-CC62-754D-973E-6BC298CD4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7FC1F-CFE7-7D40-9D4F-4BEA6AB05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EB459-899A-134F-9400-9EF625AB86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sv-SE" dirty="0" err="1"/>
              <a:t>Diffraction</a:t>
            </a:r>
            <a:endParaRPr lang="sv-S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669146-2DD6-FC46-A664-F033C01E1B6F}"/>
              </a:ext>
            </a:extLst>
          </p:cNvPr>
          <p:cNvSpPr/>
          <p:nvPr/>
        </p:nvSpPr>
        <p:spPr>
          <a:xfrm>
            <a:off x="389653" y="6194205"/>
            <a:ext cx="5312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www.diffpy.org</a:t>
            </a:r>
            <a:r>
              <a:rPr lang="sv-SE" dirty="0"/>
              <a:t>/</a:t>
            </a:r>
            <a:r>
              <a:rPr lang="sv-SE" dirty="0" err="1"/>
              <a:t>products</a:t>
            </a:r>
            <a:r>
              <a:rPr lang="sv-SE" dirty="0"/>
              <a:t>/</a:t>
            </a:r>
            <a:r>
              <a:rPr lang="sv-SE" dirty="0" err="1"/>
              <a:t>diffpycmi</a:t>
            </a:r>
            <a:r>
              <a:rPr lang="sv-SE" dirty="0"/>
              <a:t>/</a:t>
            </a:r>
            <a:r>
              <a:rPr lang="sv-SE" dirty="0" err="1"/>
              <a:t>index.html</a:t>
            </a:r>
            <a:endParaRPr lang="sv-SE" dirty="0"/>
          </a:p>
        </p:txBody>
      </p:sp>
      <p:pic>
        <p:nvPicPr>
          <p:cNvPr id="1026" name="Picture 2" descr="../../_images/diffpycmi_screenshot.png">
            <a:extLst>
              <a:ext uri="{FF2B5EF4-FFF2-40B4-BE49-F238E27FC236}">
                <a16:creationId xmlns:a16="http://schemas.microsoft.com/office/drawing/2014/main" id="{716F715B-C0DA-B24E-AAE4-ADB50AA17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3" y="1683197"/>
            <a:ext cx="5994379" cy="453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DF5BB7-C089-F948-A822-9F2C367B8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595758"/>
            <a:ext cx="4670456" cy="1550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4B3C40-B729-3449-88E0-3C4F7956F8FF}"/>
              </a:ext>
            </a:extLst>
          </p:cNvPr>
          <p:cNvSpPr txBox="1"/>
          <p:nvPr/>
        </p:nvSpPr>
        <p:spPr>
          <a:xfrm>
            <a:off x="389653" y="1413704"/>
            <a:ext cx="2102024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/>
              <a:t>PDF </a:t>
            </a:r>
            <a:r>
              <a:rPr lang="sv-SE" sz="2000" dirty="0" err="1"/>
              <a:t>analysis</a:t>
            </a:r>
            <a:r>
              <a:rPr lang="sv-SE" sz="2000" dirty="0"/>
              <a:t> </a:t>
            </a:r>
            <a:r>
              <a:rPr lang="sv-SE" sz="2000" dirty="0" err="1"/>
              <a:t>with</a:t>
            </a:r>
            <a:r>
              <a:rPr lang="sv-SE" sz="2000" dirty="0"/>
              <a:t> </a:t>
            </a:r>
            <a:r>
              <a:rPr lang="sv-SE" sz="2000" dirty="0" err="1"/>
              <a:t>DiffPy</a:t>
            </a:r>
            <a:endParaRPr lang="sv-SE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ED71B9-B0B3-0642-BFE8-BEE5866ADE7B}"/>
              </a:ext>
            </a:extLst>
          </p:cNvPr>
          <p:cNvSpPr txBox="1"/>
          <p:nvPr/>
        </p:nvSpPr>
        <p:spPr>
          <a:xfrm>
            <a:off x="7296637" y="6212123"/>
            <a:ext cx="4670456" cy="33349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sv-SE" sz="1600" dirty="0" err="1"/>
              <a:t>Python</a:t>
            </a:r>
            <a:r>
              <a:rPr lang="sv-SE" sz="1600" dirty="0"/>
              <a:t> interface to come (</a:t>
            </a:r>
            <a:r>
              <a:rPr lang="sv-SE" sz="1600" dirty="0" err="1"/>
              <a:t>EasyInterface</a:t>
            </a:r>
            <a:r>
              <a:rPr lang="sv-SE" sz="1600" dirty="0"/>
              <a:t> or </a:t>
            </a:r>
            <a:r>
              <a:rPr lang="sv-SE" sz="1600" dirty="0" err="1"/>
              <a:t>CoDe</a:t>
            </a:r>
            <a:r>
              <a:rPr lang="sv-SE" sz="1600" dirty="0"/>
              <a:t> </a:t>
            </a:r>
            <a:r>
              <a:rPr lang="sv-SE" sz="1600" dirty="0" err="1"/>
              <a:t>based</a:t>
            </a:r>
            <a:r>
              <a:rPr lang="sv-SE" sz="1600" dirty="0"/>
              <a:t>) </a:t>
            </a:r>
          </a:p>
        </p:txBody>
      </p:sp>
      <p:pic>
        <p:nvPicPr>
          <p:cNvPr id="1028" name="Picture 4" descr="https://easydiffraction.org/images/easydiffraction-screenshot.png">
            <a:extLst>
              <a:ext uri="{FF2B5EF4-FFF2-40B4-BE49-F238E27FC236}">
                <a16:creationId xmlns:a16="http://schemas.microsoft.com/office/drawing/2014/main" id="{2F49427C-67E9-AF46-AE4E-4EF9508B4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818" y="3262925"/>
            <a:ext cx="4632766" cy="283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155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E82CE-5737-B84B-A204-A63C6BB4C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B54EF-E34D-C54C-BB26-6B0C43FC5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13:00 – 13:30 Introduction to Python, </a:t>
            </a:r>
            <a:r>
              <a:rPr lang="en-US" dirty="0" err="1"/>
              <a:t>Jupyter</a:t>
            </a:r>
            <a:r>
              <a:rPr lang="en-US" dirty="0"/>
              <a:t> notebooks and usage at ESS</a:t>
            </a:r>
          </a:p>
          <a:p>
            <a:r>
              <a:rPr lang="en-US" dirty="0"/>
              <a:t>13:30 – 13: 45 Group set up</a:t>
            </a:r>
          </a:p>
          <a:p>
            <a:r>
              <a:rPr lang="en-US" dirty="0"/>
              <a:t>13:45 – 17:00 Exercises</a:t>
            </a:r>
          </a:p>
          <a:p>
            <a:r>
              <a:rPr lang="en-US" dirty="0"/>
              <a:t>17:00 – 17:30 Closing remarks, solutions to exercises, etc.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D9D37-3F18-A84B-9173-46CCAAC67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9E5154-26E3-AE44-B3E6-4BA6323EA0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6673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C1AED-CC62-754D-973E-6BC298CD4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7FC1F-CFE7-7D40-9D4F-4BEA6AB05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D8F728-D5D7-1E46-91D8-DF332E8FED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SANS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459046-DDB3-BE43-92C8-E44BF7FA4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79" y="2402762"/>
            <a:ext cx="2538080" cy="181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19F4A77-ED99-B14E-8C12-F12B7F377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79" y="4434188"/>
            <a:ext cx="2619442" cy="187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8972F4-4B2D-A14D-B642-95075EDE53B8}"/>
              </a:ext>
            </a:extLst>
          </p:cNvPr>
          <p:cNvSpPr txBox="1"/>
          <p:nvPr/>
        </p:nvSpPr>
        <p:spPr>
          <a:xfrm>
            <a:off x="10353574" y="2061600"/>
            <a:ext cx="914400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1600" dirty="0" err="1"/>
              <a:t>Iniitial</a:t>
            </a:r>
            <a:r>
              <a:rPr lang="sv-SE" sz="1600" dirty="0"/>
              <a:t> fit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C65B33-829D-E444-A68C-4C6F962838B4}"/>
              </a:ext>
            </a:extLst>
          </p:cNvPr>
          <p:cNvSpPr txBox="1"/>
          <p:nvPr/>
        </p:nvSpPr>
        <p:spPr>
          <a:xfrm>
            <a:off x="10476569" y="4112273"/>
            <a:ext cx="914400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1600" dirty="0" err="1"/>
              <a:t>Fitted</a:t>
            </a:r>
            <a:r>
              <a:rPr lang="sv-SE" sz="16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627BC6-6149-7E4B-93EC-26BEF2015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309" y="2221431"/>
            <a:ext cx="1415430" cy="1890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20F113-8E91-9844-8706-ED9B2624B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449114"/>
            <a:ext cx="2448272" cy="7042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58F66BD-8EE5-9848-8B4B-9AA53ABC0BB2}"/>
              </a:ext>
            </a:extLst>
          </p:cNvPr>
          <p:cNvSpPr/>
          <p:nvPr/>
        </p:nvSpPr>
        <p:spPr>
          <a:xfrm>
            <a:off x="1415480" y="6488668"/>
            <a:ext cx="9635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hlinkClick r:id="rId6"/>
              </a:rPr>
              <a:t>https://github.com/SasView/documents/blob/master/Notebooks/SasView%2BCLI%2Boverview.ipynb</a:t>
            </a:r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4E8344-72C9-B642-A29C-D0E546B708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"/>
          <a:stretch/>
        </p:blipFill>
        <p:spPr>
          <a:xfrm>
            <a:off x="675507" y="2693805"/>
            <a:ext cx="3379693" cy="35435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91A61-78D9-6E46-B503-809877B28D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726" y="2100366"/>
            <a:ext cx="3040625" cy="41369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0B27CF-0E5E-6C45-81A3-17A9AD8FCFD4}"/>
              </a:ext>
            </a:extLst>
          </p:cNvPr>
          <p:cNvSpPr txBox="1"/>
          <p:nvPr/>
        </p:nvSpPr>
        <p:spPr>
          <a:xfrm>
            <a:off x="1271464" y="2402762"/>
            <a:ext cx="1663766" cy="29104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70000" lnSpcReduction="20000"/>
          </a:bodyPr>
          <a:lstStyle/>
          <a:p>
            <a:pPr algn="l"/>
            <a:r>
              <a:rPr lang="sv-SE" sz="2000" dirty="0" err="1"/>
              <a:t>Built</a:t>
            </a:r>
            <a:r>
              <a:rPr lang="sv-SE" sz="2000" dirty="0"/>
              <a:t>-in </a:t>
            </a:r>
            <a:r>
              <a:rPr lang="sv-SE" sz="2000" dirty="0" err="1"/>
              <a:t>model</a:t>
            </a:r>
            <a:r>
              <a:rPr lang="sv-SE" sz="2000" dirty="0"/>
              <a:t> editor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C96C22-2FD1-0045-A3B4-447677E870F3}"/>
              </a:ext>
            </a:extLst>
          </p:cNvPr>
          <p:cNvSpPr txBox="1"/>
          <p:nvPr/>
        </p:nvSpPr>
        <p:spPr>
          <a:xfrm>
            <a:off x="8274214" y="1693942"/>
            <a:ext cx="1136965" cy="29104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70000" lnSpcReduction="20000"/>
          </a:bodyPr>
          <a:lstStyle/>
          <a:p>
            <a:pPr algn="l"/>
            <a:r>
              <a:rPr lang="sv-SE" sz="2000" dirty="0" err="1"/>
              <a:t>Stand-alone</a:t>
            </a:r>
            <a:r>
              <a:rPr lang="sv-SE" sz="2000" dirty="0"/>
              <a:t> script</a:t>
            </a:r>
          </a:p>
        </p:txBody>
      </p:sp>
    </p:spTree>
    <p:extLst>
      <p:ext uri="{BB962C8B-B14F-4D97-AF65-F5344CB8AC3E}">
        <p14:creationId xmlns:p14="http://schemas.microsoft.com/office/powerpoint/2010/main" val="4047785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McStasScript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McStas</a:t>
            </a:r>
            <a:r>
              <a:rPr lang="en-GB" dirty="0"/>
              <a:t> from python scripting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6A7A31-7A7F-494D-8716-D8F7513DC654}"/>
              </a:ext>
            </a:extLst>
          </p:cNvPr>
          <p:cNvSpPr txBox="1"/>
          <p:nvPr/>
        </p:nvSpPr>
        <p:spPr>
          <a:xfrm>
            <a:off x="7747000" y="19431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da-DK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CEA632-F2A6-C14B-917B-CD4A46F4D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96"/>
          <a:stretch/>
        </p:blipFill>
        <p:spPr>
          <a:xfrm>
            <a:off x="4452990" y="1456604"/>
            <a:ext cx="7739010" cy="537530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CD396B9-00F6-494A-953B-E598FCC0E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4118248" cy="4672336"/>
          </a:xfrm>
        </p:spPr>
        <p:txBody>
          <a:bodyPr/>
          <a:lstStyle/>
          <a:p>
            <a:r>
              <a:rPr lang="en-GB" dirty="0"/>
              <a:t>Part of </a:t>
            </a:r>
            <a:r>
              <a:rPr lang="en-GB" dirty="0" err="1"/>
              <a:t>jupyter</a:t>
            </a:r>
            <a:r>
              <a:rPr lang="en-GB" dirty="0"/>
              <a:t> demonstration</a:t>
            </a:r>
          </a:p>
          <a:p>
            <a:r>
              <a:rPr lang="en-GB" dirty="0"/>
              <a:t>Adding a sample</a:t>
            </a:r>
          </a:p>
          <a:p>
            <a:r>
              <a:rPr lang="en-GB" dirty="0"/>
              <a:t>Help to find a monitor</a:t>
            </a:r>
          </a:p>
          <a:p>
            <a:r>
              <a:rPr lang="en-GB" dirty="0"/>
              <a:t>Adding such a monitor</a:t>
            </a:r>
          </a:p>
          <a:p>
            <a:r>
              <a:rPr lang="en-GB" dirty="0"/>
              <a:t>Verify the entered data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3851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BC1DF6-8A45-4A41-BE90-6DEFD9377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57282" cy="1325563"/>
          </a:xfrm>
          <a:solidFill>
            <a:srgbClr val="13A1DD"/>
          </a:solidFill>
        </p:spPr>
        <p:txBody>
          <a:bodyPr>
            <a:normAutofit/>
          </a:bodyPr>
          <a:lstStyle/>
          <a:p>
            <a:r>
              <a:rPr lang="da-DK" sz="3200" b="1" dirty="0" err="1"/>
              <a:t>McStasScript</a:t>
            </a:r>
            <a:endParaRPr lang="da-DK" sz="32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CDA743-32FC-894E-A603-9CC4E67B95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552" y="1825625"/>
            <a:ext cx="6046695" cy="4351338"/>
          </a:xfrm>
        </p:spPr>
        <p:txBody>
          <a:bodyPr/>
          <a:lstStyle/>
          <a:p>
            <a:r>
              <a:rPr lang="da-DK" dirty="0" err="1"/>
              <a:t>Python</a:t>
            </a:r>
            <a:r>
              <a:rPr lang="da-DK" dirty="0"/>
              <a:t> API for </a:t>
            </a:r>
            <a:r>
              <a:rPr lang="da-DK" dirty="0" err="1"/>
              <a:t>McStas</a:t>
            </a:r>
            <a:endParaRPr lang="da-DK" dirty="0"/>
          </a:p>
          <a:p>
            <a:pPr lvl="1"/>
            <a:r>
              <a:rPr lang="da-DK" dirty="0" err="1"/>
              <a:t>Build</a:t>
            </a:r>
            <a:r>
              <a:rPr lang="da-DK" dirty="0"/>
              <a:t> instrument</a:t>
            </a:r>
          </a:p>
          <a:p>
            <a:pPr lvl="1"/>
            <a:r>
              <a:rPr lang="da-DK" dirty="0"/>
              <a:t>Run simulation</a:t>
            </a:r>
          </a:p>
          <a:p>
            <a:pPr lvl="1"/>
            <a:r>
              <a:rPr lang="da-DK" dirty="0"/>
              <a:t>Access data as </a:t>
            </a:r>
            <a:r>
              <a:rPr lang="da-DK" dirty="0" err="1"/>
              <a:t>numpy</a:t>
            </a:r>
            <a:r>
              <a:rPr lang="da-DK" dirty="0"/>
              <a:t> arrays</a:t>
            </a:r>
          </a:p>
          <a:p>
            <a:pPr lvl="1"/>
            <a:r>
              <a:rPr lang="da-DK" dirty="0"/>
              <a:t>Plot data</a:t>
            </a:r>
          </a:p>
          <a:p>
            <a:r>
              <a:rPr lang="da-DK" dirty="0"/>
              <a:t>Can generate </a:t>
            </a:r>
            <a:r>
              <a:rPr lang="da-DK" dirty="0" err="1"/>
              <a:t>python</a:t>
            </a:r>
            <a:r>
              <a:rPr lang="da-DK" dirty="0"/>
              <a:t> script from .</a:t>
            </a:r>
            <a:r>
              <a:rPr lang="da-DK" dirty="0" err="1"/>
              <a:t>instr</a:t>
            </a:r>
            <a:endParaRPr lang="da-DK" dirty="0"/>
          </a:p>
          <a:p>
            <a:r>
              <a:rPr lang="da-DK" dirty="0" err="1"/>
              <a:t>Shown</a:t>
            </a:r>
            <a:r>
              <a:rPr lang="da-DK" dirty="0"/>
              <a:t> </a:t>
            </a:r>
            <a:r>
              <a:rPr lang="da-DK" dirty="0" err="1"/>
              <a:t>example</a:t>
            </a:r>
            <a:endParaRPr lang="da-DK" dirty="0"/>
          </a:p>
          <a:p>
            <a:pPr lvl="1"/>
            <a:r>
              <a:rPr lang="da-DK" dirty="0" err="1"/>
              <a:t>Powder</a:t>
            </a:r>
            <a:r>
              <a:rPr lang="da-DK" dirty="0"/>
              <a:t> </a:t>
            </a:r>
            <a:r>
              <a:rPr lang="da-DK" dirty="0" err="1"/>
              <a:t>simulated</a:t>
            </a:r>
            <a:r>
              <a:rPr lang="da-DK" dirty="0"/>
              <a:t> as </a:t>
            </a:r>
            <a:r>
              <a:rPr lang="da-DK" dirty="0" err="1"/>
              <a:t>many</a:t>
            </a:r>
            <a:r>
              <a:rPr lang="da-DK" dirty="0"/>
              <a:t> single </a:t>
            </a:r>
            <a:r>
              <a:rPr lang="da-DK" dirty="0" err="1"/>
              <a:t>crystals</a:t>
            </a:r>
            <a:endParaRPr lang="da-DK" dirty="0"/>
          </a:p>
          <a:p>
            <a:pPr lvl="1"/>
            <a:r>
              <a:rPr lang="da-DK" dirty="0"/>
              <a:t>for-loop over </a:t>
            </a:r>
            <a:r>
              <a:rPr lang="da-DK" dirty="0" err="1"/>
              <a:t>crystals</a:t>
            </a:r>
            <a:r>
              <a:rPr lang="da-DK" dirty="0"/>
              <a:t> in </a:t>
            </a:r>
            <a:r>
              <a:rPr lang="da-DK" dirty="0" err="1"/>
              <a:t>python</a:t>
            </a:r>
            <a:endParaRPr lang="da-DK" dirty="0"/>
          </a:p>
          <a:p>
            <a:pPr lvl="1"/>
            <a:r>
              <a:rPr lang="da-DK" dirty="0" err="1"/>
              <a:t>Plotted</a:t>
            </a:r>
            <a:r>
              <a:rPr lang="da-DK" dirty="0"/>
              <a:t> with </a:t>
            </a:r>
            <a:r>
              <a:rPr lang="da-DK" dirty="0" err="1"/>
              <a:t>matplotlib</a:t>
            </a:r>
            <a:r>
              <a:rPr lang="da-DK" dirty="0"/>
              <a:t> from API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C5B386-EC0D-4649-B12D-F6AC5329B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695" y="0"/>
            <a:ext cx="4047859" cy="2102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47F7CF-9050-0744-892E-D7BAD5A779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7" t="6401" r="2532" b="2051"/>
          <a:stretch/>
        </p:blipFill>
        <p:spPr>
          <a:xfrm>
            <a:off x="6680651" y="2166043"/>
            <a:ext cx="5403772" cy="462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15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8DD33-14B9-EA4B-B53B-474F3EC4A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B7A19-886B-E348-B4D8-FE5B49FD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506EF9-520F-D543-8274-57790ADC25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BF5AC3-A7D6-DE40-B370-35EA7A541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30505"/>
            <a:ext cx="7400363" cy="2306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E5365-B401-DA4E-BD92-6113D7A90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14" y="1700808"/>
            <a:ext cx="4645286" cy="32177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10A7D1-AA25-E044-908E-EF2EEF5429B1}"/>
              </a:ext>
            </a:extLst>
          </p:cNvPr>
          <p:cNvSpPr/>
          <p:nvPr/>
        </p:nvSpPr>
        <p:spPr>
          <a:xfrm>
            <a:off x="0" y="6222877"/>
            <a:ext cx="8904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954F72"/>
                </a:solidFill>
                <a:latin typeface="Calibri" panose="020F0502020204030204" pitchFamily="34" charset="0"/>
                <a:hlinkClick r:id="rId4"/>
              </a:rPr>
              <a:t>https://github.com/garethcmurphy/searchScicat/blob/master/Search%20SciCat-Plot.ipynb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06094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004F3-447B-3743-BA35-C345E5833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neutrons – no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E9A3C-EE6D-9346-A3AE-E5BE0A94D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DC9C7-1C8B-B644-AC8C-EA063FACD7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Simulated pipeline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19665-1E7A-B64D-8B29-B714C99BE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3793231"/>
            <a:ext cx="2844759" cy="3020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863C6-B738-5440-BA3B-6D88AA530B29}"/>
              </a:ext>
            </a:extLst>
          </p:cNvPr>
          <p:cNvSpPr txBox="1"/>
          <p:nvPr/>
        </p:nvSpPr>
        <p:spPr>
          <a:xfrm>
            <a:off x="3705042" y="2544591"/>
            <a:ext cx="914400" cy="9144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en-GB"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B3CA98-D50F-0E43-9E41-B85F4A76BC18}"/>
              </a:ext>
            </a:extLst>
          </p:cNvPr>
          <p:cNvGrpSpPr/>
          <p:nvPr/>
        </p:nvGrpSpPr>
        <p:grpSpPr>
          <a:xfrm>
            <a:off x="6672064" y="4721615"/>
            <a:ext cx="4623657" cy="1894791"/>
            <a:chOff x="-3178" y="1462201"/>
            <a:chExt cx="12162995" cy="529181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AD0B03-0032-6641-A341-F6B3DD036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178" y="1516865"/>
              <a:ext cx="7519027" cy="342430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CCD22E7-6338-414D-9EEC-9F448D349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9817" y="1462201"/>
              <a:ext cx="2540000" cy="2540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6FF0A02-9205-9A42-8F65-D76A596D3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459" y="4887113"/>
              <a:ext cx="4343400" cy="18669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203B868-FFD0-6145-B3B8-728B528CB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6603" y="4103106"/>
              <a:ext cx="7116521" cy="251070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496EEEC-EA97-2E4D-99D9-DFACE200E5CE}"/>
              </a:ext>
            </a:extLst>
          </p:cNvPr>
          <p:cNvSpPr txBox="1"/>
          <p:nvPr/>
        </p:nvSpPr>
        <p:spPr>
          <a:xfrm>
            <a:off x="6096000" y="1503538"/>
            <a:ext cx="5832648" cy="293357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 virtual data pipe 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Can be used to </a:t>
            </a:r>
            <a:r>
              <a:rPr lang="en-GB" sz="2000" b="1" dirty="0">
                <a:solidFill>
                  <a:srgbClr val="FF0000"/>
                </a:solidFill>
              </a:rPr>
              <a:t>stream event data</a:t>
            </a:r>
            <a:r>
              <a:rPr lang="en-GB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 </a:t>
            </a:r>
            <a:r>
              <a:rPr lang="en-GB" sz="2000" b="1" dirty="0">
                <a:solidFill>
                  <a:srgbClr val="FF0000"/>
                </a:solidFill>
              </a:rPr>
              <a:t>Mantid client </a:t>
            </a:r>
            <a:r>
              <a:rPr lang="en-GB" sz="2000" dirty="0"/>
              <a:t>will grab  the </a:t>
            </a:r>
            <a:r>
              <a:rPr lang="en-GB" sz="2000" b="1" dirty="0">
                <a:solidFill>
                  <a:srgbClr val="FF0000"/>
                </a:solidFill>
              </a:rPr>
              <a:t>event data 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 detector intensity build up can be monitored.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Subsequently event data may be </a:t>
            </a:r>
            <a:r>
              <a:rPr lang="en-GB" sz="2000" b="1" dirty="0">
                <a:solidFill>
                  <a:srgbClr val="FF0000"/>
                </a:solidFill>
              </a:rPr>
              <a:t>reduced</a:t>
            </a:r>
            <a:r>
              <a:rPr lang="en-GB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and </a:t>
            </a:r>
            <a:r>
              <a:rPr lang="en-GB" sz="2000" b="1" dirty="0">
                <a:solidFill>
                  <a:srgbClr val="FF0000"/>
                </a:solidFill>
              </a:rPr>
              <a:t>analysed</a:t>
            </a:r>
            <a:r>
              <a:rPr lang="en-GB" sz="2000" dirty="0"/>
              <a:t> using                       and e.g.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4F61BD-6600-664B-B8E6-E04C931AB1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2775" y="3933056"/>
            <a:ext cx="1237881" cy="3567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C55F1A-3831-8047-9A44-2B9578F453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1508" y="3771011"/>
            <a:ext cx="1196900" cy="6661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0B9743-646C-9746-89DD-F55F0FC8C7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1454370"/>
            <a:ext cx="5007901" cy="14705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E7BFC0-F3D5-C94B-950C-CDAEBFDF69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780928"/>
            <a:ext cx="4891573" cy="188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08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F1AF1-8880-9744-AEA2-6FBC55413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convinced yet?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355C-18A0-8543-AE73-80BC6342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B16EDB-A01E-6540-A7C8-C0F6B7AC96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Plotting and fitting is general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478AE4-5A11-6341-AE82-EDE9DE23B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4275"/>
            <a:ext cx="2999656" cy="289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B442B47-88DB-7E42-AD32-C3F52D29E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1889616"/>
            <a:ext cx="3440162" cy="22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9BAF6AA-0531-9249-97FD-139269F97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4568577"/>
            <a:ext cx="3440162" cy="22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66879C7-5482-DB46-9E5D-903450BA7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634275"/>
            <a:ext cx="4017006" cy="265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0137196-992E-7542-9C76-14D805179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864" y="4503027"/>
            <a:ext cx="3442320" cy="229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840E236-4AF7-684B-AD17-0311889F5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29" y="4557121"/>
            <a:ext cx="2713608" cy="22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504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ED313-02E0-E54C-A71D-AF21185188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/>
              <a:t>Today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A47DE6-5D92-4F4F-8EAB-4EDA862623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2006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DC122-B01B-C44E-92D1-542AAEE8E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81000"/>
            <a:ext cx="8798768" cy="4345166"/>
          </a:xfrm>
        </p:spPr>
        <p:txBody>
          <a:bodyPr>
            <a:normAutofit/>
          </a:bodyPr>
          <a:lstStyle/>
          <a:p>
            <a:r>
              <a:rPr lang="en-US" dirty="0"/>
              <a:t>13:00 – 13:30 Introduction to Python, </a:t>
            </a:r>
            <a:r>
              <a:rPr lang="en-US" dirty="0" err="1"/>
              <a:t>Jupyter</a:t>
            </a:r>
            <a:r>
              <a:rPr lang="en-US" dirty="0"/>
              <a:t> notebooks and usage at ESS</a:t>
            </a:r>
          </a:p>
          <a:p>
            <a:r>
              <a:rPr lang="en-US" dirty="0"/>
              <a:t>13:30 – 13: 45 Group set up</a:t>
            </a:r>
          </a:p>
          <a:p>
            <a:r>
              <a:rPr lang="en-US" dirty="0"/>
              <a:t>13:45 – 17:00 Exercises</a:t>
            </a:r>
          </a:p>
          <a:p>
            <a:r>
              <a:rPr lang="en-US" dirty="0"/>
              <a:t>17:00 – 17:30 Closing remarks, solutions to exercises, etc. 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79FF5-C9C0-B646-A24F-8DD4A668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BE1A2-6BC1-8248-9A7D-1709C15B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Today</a:t>
            </a:r>
            <a:endParaRPr lang="da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A84F3A-B229-F24E-A16F-C0A9FF0A9F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 err="1"/>
              <a:t>Introduction</a:t>
            </a:r>
            <a:r>
              <a:rPr lang="da-DK" dirty="0"/>
              <a:t> to </a:t>
            </a:r>
            <a:r>
              <a:rPr lang="da-DK" dirty="0" err="1"/>
              <a:t>Python</a:t>
            </a:r>
            <a:r>
              <a:rPr lang="da-DK" dirty="0"/>
              <a:t> and Scientific </a:t>
            </a:r>
            <a:r>
              <a:rPr lang="da-DK" dirty="0" err="1"/>
              <a:t>Python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92281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5B495-5547-254F-A526-8D9C3F60B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Many</a:t>
            </a:r>
            <a:r>
              <a:rPr lang="sv-SE" dirty="0"/>
              <a:t> </a:t>
            </a:r>
            <a:r>
              <a:rPr lang="sv-SE" dirty="0" err="1"/>
              <a:t>ways</a:t>
            </a:r>
            <a:r>
              <a:rPr lang="sv-SE" dirty="0"/>
              <a:t> to </a:t>
            </a:r>
            <a:r>
              <a:rPr lang="sv-SE" dirty="0" err="1"/>
              <a:t>run</a:t>
            </a:r>
            <a:r>
              <a:rPr lang="sv-SE" dirty="0"/>
              <a:t> </a:t>
            </a:r>
            <a:r>
              <a:rPr lang="sv-SE" dirty="0" err="1"/>
              <a:t>python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E7FA0-4AD2-3E41-B9F6-055FFFA33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9464"/>
            <a:ext cx="5231904" cy="4345166"/>
          </a:xfrm>
        </p:spPr>
        <p:txBody>
          <a:bodyPr/>
          <a:lstStyle/>
          <a:p>
            <a:r>
              <a:rPr lang="sv-SE" dirty="0"/>
              <a:t>text editor + </a:t>
            </a:r>
            <a:r>
              <a:rPr lang="sv-SE" dirty="0" err="1"/>
              <a:t>built</a:t>
            </a:r>
            <a:r>
              <a:rPr lang="sv-SE" dirty="0"/>
              <a:t>-in </a:t>
            </a:r>
            <a:r>
              <a:rPr lang="sv-SE" dirty="0" err="1"/>
              <a:t>machinery</a:t>
            </a:r>
            <a:r>
              <a:rPr lang="sv-SE" dirty="0"/>
              <a:t>  (terminal)</a:t>
            </a:r>
          </a:p>
          <a:p>
            <a:r>
              <a:rPr lang="sv-SE" dirty="0" err="1"/>
              <a:t>spyder</a:t>
            </a:r>
            <a:r>
              <a:rPr lang="sv-SE" dirty="0"/>
              <a:t> (</a:t>
            </a:r>
            <a:r>
              <a:rPr lang="sv-SE" dirty="0" err="1"/>
              <a:t>Matlab</a:t>
            </a:r>
            <a:r>
              <a:rPr lang="sv-SE" dirty="0"/>
              <a:t> like </a:t>
            </a:r>
            <a:r>
              <a:rPr lang="sv-SE" dirty="0" err="1"/>
              <a:t>environment</a:t>
            </a:r>
            <a:r>
              <a:rPr lang="sv-SE" dirty="0"/>
              <a:t>)</a:t>
            </a:r>
          </a:p>
          <a:p>
            <a:r>
              <a:rPr lang="sv-SE" dirty="0" err="1"/>
              <a:t>Jupyter</a:t>
            </a:r>
            <a:r>
              <a:rPr lang="sv-SE" dirty="0"/>
              <a:t>-notebook (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use</a:t>
            </a:r>
            <a:r>
              <a:rPr lang="sv-SE" dirty="0"/>
              <a:t> it </a:t>
            </a:r>
            <a:r>
              <a:rPr lang="sv-SE" dirty="0" err="1"/>
              <a:t>today</a:t>
            </a:r>
            <a:r>
              <a:rPr lang="sv-SE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932DB-354D-984B-B044-325A4639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7966A6-1FF3-CD41-A965-DD6A243D90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AutoShape 4" descr="http://localhost:8889/notebooks/images/Spyder-windows-screenshot.png">
            <a:extLst>
              <a:ext uri="{FF2B5EF4-FFF2-40B4-BE49-F238E27FC236}">
                <a16:creationId xmlns:a16="http://schemas.microsoft.com/office/drawing/2014/main" id="{479E43D7-8A8D-0B4C-9717-BAE036E636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61B9E2-E03F-EB40-BCFD-0B84FE0C7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2505011"/>
            <a:ext cx="6323856" cy="38259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E0FE94-20D9-A24D-B005-966ADB7B1823}"/>
              </a:ext>
            </a:extLst>
          </p:cNvPr>
          <p:cNvSpPr txBox="1"/>
          <p:nvPr/>
        </p:nvSpPr>
        <p:spPr>
          <a:xfrm>
            <a:off x="5447928" y="1836956"/>
            <a:ext cx="3299996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>
                <a:latin typeface="Courier" pitchFamily="2" charset="0"/>
              </a:rPr>
              <a:t>$ </a:t>
            </a:r>
            <a:r>
              <a:rPr lang="sv-SE" sz="2000" dirty="0" err="1">
                <a:latin typeface="Courier" pitchFamily="2" charset="0"/>
              </a:rPr>
              <a:t>python</a:t>
            </a:r>
            <a:r>
              <a:rPr lang="sv-SE" sz="2000" dirty="0">
                <a:latin typeface="Courier" pitchFamily="2" charset="0"/>
              </a:rPr>
              <a:t> </a:t>
            </a:r>
            <a:r>
              <a:rPr lang="sv-SE" sz="2000" dirty="0" err="1">
                <a:latin typeface="Courier" pitchFamily="2" charset="0"/>
              </a:rPr>
              <a:t>my_script.py</a:t>
            </a:r>
            <a:endParaRPr lang="sv-SE" sz="20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70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1D8D2-DDCA-E943-B796-17E076038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Jupyter</a:t>
            </a:r>
            <a:r>
              <a:rPr lang="sv-SE" dirty="0"/>
              <a:t> notebook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4FE39-F25F-AE4E-9395-7B82D2525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Different cell </a:t>
            </a:r>
            <a:r>
              <a:rPr lang="sv-SE" dirty="0" err="1"/>
              <a:t>types</a:t>
            </a:r>
            <a:r>
              <a:rPr lang="sv-SE" dirty="0"/>
              <a:t> (_</a:t>
            </a:r>
            <a:r>
              <a:rPr lang="sv-SE" dirty="0" err="1"/>
              <a:t>code</a:t>
            </a:r>
            <a:r>
              <a:rPr lang="sv-SE" dirty="0"/>
              <a:t>_, _</a:t>
            </a:r>
            <a:r>
              <a:rPr lang="sv-SE" dirty="0" err="1"/>
              <a:t>markdown</a:t>
            </a:r>
            <a:r>
              <a:rPr lang="sv-SE" dirty="0"/>
              <a:t>_)</a:t>
            </a:r>
          </a:p>
          <a:p>
            <a:r>
              <a:rPr lang="sv-SE" dirty="0" err="1"/>
              <a:t>Run</a:t>
            </a:r>
            <a:r>
              <a:rPr lang="sv-SE" dirty="0"/>
              <a:t> cell: </a:t>
            </a:r>
            <a:r>
              <a:rPr lang="sv-SE" dirty="0" err="1"/>
              <a:t>shift+enter</a:t>
            </a:r>
            <a:endParaRPr lang="sv-SE" dirty="0"/>
          </a:p>
          <a:p>
            <a:r>
              <a:rPr lang="sv-SE" dirty="0" err="1"/>
              <a:t>Run</a:t>
            </a:r>
            <a:r>
              <a:rPr lang="sv-SE" dirty="0"/>
              <a:t> all cells </a:t>
            </a:r>
          </a:p>
          <a:p>
            <a:r>
              <a:rPr lang="sv-SE" dirty="0" err="1"/>
              <a:t>Saving</a:t>
            </a:r>
            <a:r>
              <a:rPr lang="sv-SE" dirty="0"/>
              <a:t>; </a:t>
            </a:r>
            <a:r>
              <a:rPr lang="sv-SE" dirty="0" err="1"/>
              <a:t>exporting</a:t>
            </a:r>
            <a:endParaRPr lang="sv-SE" dirty="0"/>
          </a:p>
          <a:p>
            <a:r>
              <a:rPr lang="sv-SE" u="sng" dirty="0">
                <a:hlinkClick r:id="rId2"/>
              </a:rPr>
              <a:t>https://jhubworkshop.esss.dk/</a:t>
            </a:r>
            <a:endParaRPr lang="sv-SE" dirty="0"/>
          </a:p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1D9E5-9444-AD49-957F-6EA2A3CB6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31EE79-5A90-F74B-91C7-CEF0DDB7B3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A21938-60D3-C945-BF67-0D506C61E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68" y="2348880"/>
            <a:ext cx="6600056" cy="35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57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D94C1-1616-0942-8363-12810EB109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/>
              <a:t>What</a:t>
            </a:r>
            <a:r>
              <a:rPr lang="da-DK" dirty="0"/>
              <a:t> is </a:t>
            </a:r>
            <a:r>
              <a:rPr lang="da-DK" dirty="0" err="1"/>
              <a:t>Python</a:t>
            </a:r>
            <a:r>
              <a:rPr lang="da-DK" dirty="0"/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7B6959-EC42-104D-8B6A-41164F0389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607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63DA6-2044-2E4D-AAD6-2FA64046F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Ways to </a:t>
            </a:r>
            <a:r>
              <a:rPr lang="sv-SE" dirty="0" err="1"/>
              <a:t>continue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C235D-6205-B14E-9AC9-9CE35D2E5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Guests accounts at </a:t>
            </a:r>
            <a:r>
              <a:rPr lang="en-US" u="sng" dirty="0">
                <a:hlinkClick r:id="rId2"/>
              </a:rPr>
              <a:t>https://jhubworkshop.esss.dk/</a:t>
            </a:r>
            <a:r>
              <a:rPr lang="en-US" dirty="0"/>
              <a:t> available this week and from ESS network</a:t>
            </a:r>
          </a:p>
          <a:p>
            <a:r>
              <a:rPr lang="en-US" dirty="0">
                <a:hlinkClick r:id="rId3"/>
              </a:rPr>
              <a:t>https://jupyterhub.esss.lu.se</a:t>
            </a:r>
            <a:r>
              <a:rPr lang="en-US" dirty="0"/>
              <a:t> (most of </a:t>
            </a:r>
            <a:r>
              <a:rPr lang="en-US" dirty="0" err="1"/>
              <a:t>contetnt</a:t>
            </a:r>
            <a:r>
              <a:rPr lang="en-US" dirty="0"/>
              <a:t> works)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Anaconda Navigator (both </a:t>
            </a:r>
            <a:r>
              <a:rPr lang="en-US" dirty="0" err="1"/>
              <a:t>jupyterhub</a:t>
            </a:r>
            <a:r>
              <a:rPr lang="en-US" dirty="0"/>
              <a:t> and </a:t>
            </a:r>
            <a:r>
              <a:rPr lang="en-US" dirty="0" err="1"/>
              <a:t>spyder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linkClick r:id="rId4"/>
              </a:rPr>
              <a:t>https://www.anaconda.com/distribution/#download-section</a:t>
            </a:r>
            <a:endParaRPr lang="en-US" dirty="0"/>
          </a:p>
          <a:p>
            <a:pPr lvl="1"/>
            <a:r>
              <a:rPr lang="en-US" b="1" i="1" dirty="0"/>
              <a:t>Windows:</a:t>
            </a:r>
          </a:p>
          <a:p>
            <a:pPr lvl="2"/>
            <a:r>
              <a:rPr lang="en-US" dirty="0"/>
              <a:t>https://</a:t>
            </a:r>
            <a:r>
              <a:rPr lang="en-US" dirty="0" err="1"/>
              <a:t>docs.anaconda.com</a:t>
            </a:r>
            <a:r>
              <a:rPr lang="en-US" dirty="0"/>
              <a:t>/anaconda/install/windows/</a:t>
            </a:r>
          </a:p>
          <a:p>
            <a:pPr lvl="1"/>
            <a:r>
              <a:rPr lang="en-US" b="1" i="1" dirty="0"/>
              <a:t>Mac:</a:t>
            </a:r>
          </a:p>
          <a:p>
            <a:pPr lvl="2"/>
            <a:r>
              <a:rPr lang="en-US" dirty="0">
                <a:hlinkClick r:id="rId5"/>
              </a:rPr>
              <a:t>https://docs.anaconda.com/anaconda/install/mac-os/</a:t>
            </a:r>
            <a:endParaRPr lang="en-US" dirty="0"/>
          </a:p>
          <a:p>
            <a:r>
              <a:rPr lang="en-US" dirty="0" err="1"/>
              <a:t>Github</a:t>
            </a:r>
            <a:r>
              <a:rPr lang="en-US" dirty="0"/>
              <a:t>:</a:t>
            </a:r>
          </a:p>
          <a:p>
            <a:pPr lvl="1"/>
            <a:r>
              <a:rPr lang="en-US" dirty="0">
                <a:hlinkClick r:id="rId6"/>
              </a:rPr>
              <a:t>https://github.com/ess-dmsc-dram/python-course-ikon</a:t>
            </a:r>
            <a:endParaRPr lang="en-US" dirty="0"/>
          </a:p>
          <a:p>
            <a:pPr marL="685800" lvl="2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B2B8C-61B6-0844-BB87-089D6301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6C7673-73EF-C841-961B-E89D913DF6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32D16D-E4AD-A84F-9936-AB75CC3CE3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2646715"/>
            <a:ext cx="4799856" cy="130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85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6BD0-19A8-6E41-B475-C6723D5A0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Feedback/</a:t>
            </a:r>
            <a:r>
              <a:rPr lang="sv-SE" dirty="0" err="1"/>
              <a:t>requests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BF966-ABC2-114D-A8DE-305A424BF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Pandas</a:t>
            </a:r>
          </a:p>
          <a:p>
            <a:r>
              <a:rPr lang="sv-SE" dirty="0" err="1"/>
              <a:t>Testing</a:t>
            </a:r>
            <a:r>
              <a:rPr lang="sv-SE" dirty="0"/>
              <a:t> (</a:t>
            </a:r>
            <a:r>
              <a:rPr lang="sv-SE" dirty="0" err="1"/>
              <a:t>Pytest</a:t>
            </a:r>
            <a:r>
              <a:rPr lang="sv-SE" dirty="0"/>
              <a:t>)</a:t>
            </a:r>
          </a:p>
          <a:p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cases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welcomed</a:t>
            </a:r>
            <a:r>
              <a:rPr lang="sv-SE" dirty="0"/>
              <a:t> </a:t>
            </a:r>
          </a:p>
          <a:p>
            <a:r>
              <a:rPr lang="sv-SE" dirty="0" err="1"/>
              <a:t>Python</a:t>
            </a:r>
            <a:r>
              <a:rPr lang="sv-SE" dirty="0"/>
              <a:t> different versions/</a:t>
            </a:r>
            <a:r>
              <a:rPr lang="sv-SE" dirty="0" err="1"/>
              <a:t>enviroments</a:t>
            </a:r>
            <a:endParaRPr lang="sv-SE" dirty="0"/>
          </a:p>
          <a:p>
            <a:r>
              <a:rPr lang="sv-SE" dirty="0"/>
              <a:t>Feedback form </a:t>
            </a:r>
            <a:r>
              <a:rPr lang="sv-SE" dirty="0" err="1"/>
              <a:t>will</a:t>
            </a:r>
            <a:r>
              <a:rPr lang="sv-SE" dirty="0"/>
              <a:t> be sent </a:t>
            </a:r>
            <a:r>
              <a:rPr lang="sv-SE" dirty="0" err="1"/>
              <a:t>out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43616-220E-6149-8A07-CE6548B57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9F40B9-06DF-324B-9BF6-01ED09CD36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0565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7e24f5b3d4_2_0"/>
          <p:cNvSpPr txBox="1">
            <a:spLocks noGrp="1"/>
          </p:cNvSpPr>
          <p:nvPr>
            <p:ph type="title"/>
          </p:nvPr>
        </p:nvSpPr>
        <p:spPr>
          <a:xfrm>
            <a:off x="609600" y="346646"/>
            <a:ext cx="9518700" cy="562200"/>
          </a:xfrm>
          <a:prstGeom prst="rect">
            <a:avLst/>
          </a:prstGeom>
        </p:spPr>
        <p:txBody>
          <a:bodyPr spcFirstLastPara="1" wrap="square" lIns="90000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/>
              <a:t>Groups/modules</a:t>
            </a:r>
            <a:endParaRPr/>
          </a:p>
        </p:txBody>
      </p:sp>
      <p:sp>
        <p:nvSpPr>
          <p:cNvPr id="326" name="Google Shape;326;g7e24f5b3d4_2_0"/>
          <p:cNvSpPr txBox="1">
            <a:spLocks noGrp="1"/>
          </p:cNvSpPr>
          <p:nvPr>
            <p:ph type="sldNum" idx="12"/>
          </p:nvPr>
        </p:nvSpPr>
        <p:spPr>
          <a:xfrm>
            <a:off x="8737600" y="6453336"/>
            <a:ext cx="2844900" cy="365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sv-SE"/>
              <a:t>32</a:t>
            </a:fld>
            <a:endParaRPr/>
          </a:p>
        </p:txBody>
      </p:sp>
      <p:sp>
        <p:nvSpPr>
          <p:cNvPr id="327" name="Google Shape;327;g7e24f5b3d4_2_0"/>
          <p:cNvSpPr txBox="1">
            <a:spLocks noGrp="1"/>
          </p:cNvSpPr>
          <p:nvPr>
            <p:ph type="body" idx="2"/>
          </p:nvPr>
        </p:nvSpPr>
        <p:spPr>
          <a:xfrm>
            <a:off x="609600" y="797780"/>
            <a:ext cx="9518700" cy="590700"/>
          </a:xfrm>
          <a:prstGeom prst="rect">
            <a:avLst/>
          </a:prstGeom>
        </p:spPr>
        <p:txBody>
          <a:bodyPr spcFirstLastPara="1" wrap="square" lIns="90000" tIns="45700" rIns="91425" bIns="45700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28" name="Google Shape;328;g7e24f5b3d4_2_0"/>
          <p:cNvGraphicFramePr/>
          <p:nvPr>
            <p:extLst>
              <p:ext uri="{D42A27DB-BD31-4B8C-83A1-F6EECF244321}">
                <p14:modId xmlns:p14="http://schemas.microsoft.com/office/powerpoint/2010/main" val="637031656"/>
              </p:ext>
            </p:extLst>
          </p:nvPr>
        </p:nvGraphicFramePr>
        <p:xfrm>
          <a:off x="952500" y="1686863"/>
          <a:ext cx="10287000" cy="4137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2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894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800"/>
                        <a:t>Beginner (Celine, Torben, SimonW, Wojtek)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800"/>
                        <a:t>Intermediate (Mads, SimonH, Neil)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800"/>
                        <a:t>Intermediate (Andrew, Piotr, Thomas)</a:t>
                      </a:r>
                      <a:endParaRPr sz="1800"/>
                    </a:p>
                  </a:txBody>
                  <a:tcPr marL="91425" marR="91425" marT="91425" marB="91425"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54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800" dirty="0" err="1"/>
                        <a:t>Jupyter</a:t>
                      </a:r>
                      <a:r>
                        <a:rPr lang="sv-SE" sz="1800" dirty="0"/>
                        <a:t> </a:t>
                      </a:r>
                      <a:r>
                        <a:rPr lang="sv-SE" sz="1800" dirty="0" err="1"/>
                        <a:t>basics</a:t>
                      </a:r>
                      <a:r>
                        <a:rPr lang="sv-SE" sz="1800" dirty="0"/>
                        <a:t>	 </a:t>
                      </a:r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lang="sv-SE" sz="1800" dirty="0" err="1"/>
                        <a:t>jupyter</a:t>
                      </a:r>
                      <a:r>
                        <a:rPr lang="sv-SE" sz="1800" dirty="0"/>
                        <a:t>-notebook-intro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sv-SE" sz="1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800" dirty="0" err="1"/>
                        <a:t>Python</a:t>
                      </a:r>
                      <a:r>
                        <a:rPr lang="sv-SE" sz="1800" dirty="0"/>
                        <a:t> </a:t>
                      </a:r>
                      <a:r>
                        <a:rPr lang="sv-SE" sz="1800" dirty="0" err="1"/>
                        <a:t>basics</a:t>
                      </a:r>
                      <a:endParaRPr sz="1800" dirty="0"/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lang="sv-SE" sz="1800" dirty="0"/>
                        <a:t>1_basic_language_principles  </a:t>
                      </a:r>
                      <a:endParaRPr sz="1800" dirty="0"/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Char char="●"/>
                      </a:pPr>
                      <a:r>
                        <a:rPr lang="sv-SE" sz="1800" dirty="0">
                          <a:solidFill>
                            <a:schemeClr val="dk1"/>
                          </a:solidFill>
                        </a:rPr>
                        <a:t>2_sequence-data-types    	</a:t>
                      </a:r>
                      <a:endParaRPr sz="1800" dirty="0"/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lang="sv-SE" sz="1800" dirty="0"/>
                        <a:t>3_control_structures</a:t>
                      </a:r>
                      <a:endParaRPr sz="1800" dirty="0"/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Char char="●"/>
                      </a:pPr>
                      <a:r>
                        <a:rPr lang="sv-SE" sz="1800" dirty="0">
                          <a:solidFill>
                            <a:schemeClr val="dk1"/>
                          </a:solidFill>
                        </a:rPr>
                        <a:t>4_working-with-functions </a:t>
                      </a:r>
                      <a:endParaRPr sz="1800" dirty="0"/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lang="sv-SE" sz="1800" dirty="0"/>
                        <a:t>5_using_modules          	</a:t>
                      </a:r>
                      <a:endParaRPr sz="1800" dirty="0"/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Char char="●"/>
                      </a:pPr>
                      <a:r>
                        <a:rPr lang="sv-SE" sz="1800" dirty="0">
                          <a:solidFill>
                            <a:schemeClr val="dk1"/>
                          </a:solidFill>
                        </a:rPr>
                        <a:t>6_input-and-output</a:t>
                      </a:r>
                      <a:endParaRPr sz="18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Char char="●"/>
                      </a:pPr>
                      <a:r>
                        <a:rPr lang="sv-SE" sz="1800" dirty="0">
                          <a:solidFill>
                            <a:schemeClr val="dk1"/>
                          </a:solidFill>
                        </a:rPr>
                        <a:t>7</a:t>
                      </a:r>
                      <a:r>
                        <a:rPr lang="sv-SE" sz="1800">
                          <a:solidFill>
                            <a:schemeClr val="dk1"/>
                          </a:solidFill>
                        </a:rPr>
                        <a:t>_python2vs3</a:t>
                      </a:r>
                      <a:endParaRPr sz="1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800" dirty="0" err="1"/>
                        <a:t>External</a:t>
                      </a:r>
                      <a:r>
                        <a:rPr lang="sv-SE" sz="1800" dirty="0"/>
                        <a:t> </a:t>
                      </a:r>
                      <a:r>
                        <a:rPr lang="sv-SE" sz="1800" dirty="0" err="1"/>
                        <a:t>libraries</a:t>
                      </a:r>
                      <a:endParaRPr sz="1800" dirty="0"/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lang="sv-SE" sz="1800" dirty="0"/>
                        <a:t>1_scientific-libraries-numpy</a:t>
                      </a:r>
                      <a:endParaRPr sz="1800" dirty="0"/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lang="sv-SE" sz="1800" dirty="0"/>
                        <a:t>2_plotting-with-matplotlib</a:t>
                      </a:r>
                      <a:endParaRPr sz="1800" dirty="0"/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lang="sv-SE" sz="1800" dirty="0"/>
                        <a:t>3_ipywidgets           </a:t>
                      </a:r>
                      <a:endParaRPr sz="1800" dirty="0"/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lang="sv-SE" sz="1800" dirty="0"/>
                        <a:t>4_fitting-scipy</a:t>
                      </a:r>
                      <a:endParaRPr sz="18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800" dirty="0" err="1"/>
                        <a:t>Molecular</a:t>
                      </a:r>
                      <a:r>
                        <a:rPr lang="sv-SE" sz="1800" dirty="0"/>
                        <a:t> </a:t>
                      </a:r>
                      <a:r>
                        <a:rPr lang="sv-SE" sz="1800" dirty="0" err="1"/>
                        <a:t>visualization</a:t>
                      </a:r>
                      <a:endParaRPr sz="1800" dirty="0"/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lang="sv-SE" sz="1800" dirty="0"/>
                        <a:t>1_Visualization_Tutorial</a:t>
                      </a:r>
                      <a:endParaRPr sz="1800" dirty="0"/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lang="sv-SE" sz="1800" dirty="0"/>
                        <a:t>2_Atomistic_Simulation_Enviroment</a:t>
                      </a:r>
                      <a:endParaRPr sz="1800" dirty="0"/>
                    </a:p>
                    <a:p>
                      <a:pPr marL="4572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800"/>
                        <a:buChar char="●"/>
                      </a:pPr>
                      <a:r>
                        <a:rPr lang="sv-SE" sz="1800" dirty="0"/>
                        <a:t>GUI </a:t>
                      </a:r>
                      <a:r>
                        <a:rPr lang="sv-SE" sz="1800" dirty="0" err="1"/>
                        <a:t>developement</a:t>
                      </a:r>
                      <a:endParaRPr lang="sv-SE" sz="18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D4440BB-4177-B744-8EFC-BBFBFD2736CB}"/>
              </a:ext>
            </a:extLst>
          </p:cNvPr>
          <p:cNvSpPr txBox="1"/>
          <p:nvPr/>
        </p:nvSpPr>
        <p:spPr>
          <a:xfrm>
            <a:off x="4151784" y="5978830"/>
            <a:ext cx="4248472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70000" lnSpcReduction="20000"/>
          </a:bodyPr>
          <a:lstStyle/>
          <a:p>
            <a:pPr algn="l"/>
            <a:endParaRPr lang="sv-SE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6C0D0-0D1E-314C-8FD4-32ADF3EF6A83}"/>
              </a:ext>
            </a:extLst>
          </p:cNvPr>
          <p:cNvSpPr txBox="1"/>
          <p:nvPr/>
        </p:nvSpPr>
        <p:spPr>
          <a:xfrm>
            <a:off x="952500" y="5824463"/>
            <a:ext cx="5760640" cy="47450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dirty="0"/>
              <a:t>Extras (</a:t>
            </a:r>
            <a:r>
              <a:rPr lang="en-US" dirty="0" err="1"/>
              <a:t>repetion</a:t>
            </a:r>
            <a:r>
              <a:rPr lang="en-US" dirty="0"/>
              <a:t>): 1_disclose_enemy_weakness </a:t>
            </a:r>
          </a:p>
        </p:txBody>
      </p:sp>
    </p:spTree>
    <p:extLst>
      <p:ext uri="{BB962C8B-B14F-4D97-AF65-F5344CB8AC3E}">
        <p14:creationId xmlns:p14="http://schemas.microsoft.com/office/powerpoint/2010/main" val="1042697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275D8-1B73-0048-AC24-271950E358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/>
              <a:t>Questions</a:t>
            </a:r>
            <a:endParaRPr lang="da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4FDA2E-B34B-D147-8975-C3495DEFA4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0488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07372-74CB-D340-9307-7F1D8A9B6C6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13A1DD"/>
          </a:solidFill>
        </p:spPr>
        <p:txBody>
          <a:bodyPr>
            <a:normAutofit/>
          </a:bodyPr>
          <a:lstStyle/>
          <a:p>
            <a:r>
              <a:rPr lang="da-DK" sz="3200" dirty="0" err="1">
                <a:solidFill>
                  <a:schemeClr val="bg1"/>
                </a:solidFill>
              </a:rPr>
              <a:t>Python</a:t>
            </a:r>
            <a:r>
              <a:rPr lang="da-DK" sz="3200" dirty="0">
                <a:solidFill>
                  <a:schemeClr val="bg1"/>
                </a:solidFill>
              </a:rPr>
              <a:t> is a </a:t>
            </a:r>
            <a:r>
              <a:rPr lang="da-DK" sz="3200" dirty="0" err="1">
                <a:solidFill>
                  <a:schemeClr val="bg1"/>
                </a:solidFill>
              </a:rPr>
              <a:t>winner</a:t>
            </a:r>
            <a:r>
              <a:rPr lang="da-DK" sz="3200" dirty="0">
                <a:solidFill>
                  <a:schemeClr val="bg1"/>
                </a:solidFill>
              </a:rPr>
              <a:t> </a:t>
            </a:r>
            <a:r>
              <a:rPr lang="da-DK" sz="3200" dirty="0" err="1">
                <a:solidFill>
                  <a:schemeClr val="bg1"/>
                </a:solidFill>
              </a:rPr>
              <a:t>among</a:t>
            </a:r>
            <a:r>
              <a:rPr lang="da-DK" sz="3200" dirty="0">
                <a:solidFill>
                  <a:schemeClr val="bg1"/>
                </a:solidFill>
              </a:rPr>
              <a:t> data </a:t>
            </a:r>
            <a:r>
              <a:rPr lang="da-DK" sz="3200" dirty="0" err="1">
                <a:solidFill>
                  <a:schemeClr val="bg1"/>
                </a:solidFill>
              </a:rPr>
              <a:t>scientists</a:t>
            </a:r>
            <a:endParaRPr lang="da-DK" sz="3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businessoverbroadway.com/wp-content/uploads/2019/01/programming_languages_used.png">
            <a:extLst>
              <a:ext uri="{FF2B5EF4-FFF2-40B4-BE49-F238E27FC236}">
                <a16:creationId xmlns:a16="http://schemas.microsoft.com/office/drawing/2014/main" id="{89C6DFA0-DB7F-CD46-9246-630DFC6490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2455" y="273050"/>
            <a:ext cx="6584752" cy="58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63BCA4-896B-EF44-A006-CC905E0DE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da-DK" sz="1800" dirty="0"/>
          </a:p>
          <a:p>
            <a:r>
              <a:rPr lang="da-DK" sz="1800" dirty="0" err="1"/>
              <a:t>Python</a:t>
            </a:r>
            <a:r>
              <a:rPr lang="da-DK" sz="1800" dirty="0"/>
              <a:t> is </a:t>
            </a:r>
            <a:r>
              <a:rPr lang="da-DK" sz="1800" dirty="0" err="1"/>
              <a:t>becoming</a:t>
            </a:r>
            <a:r>
              <a:rPr lang="da-DK" sz="1800" dirty="0"/>
              <a:t> the de facto standard </a:t>
            </a:r>
            <a:r>
              <a:rPr lang="da-DK" sz="1800" dirty="0" err="1"/>
              <a:t>scripting</a:t>
            </a:r>
            <a:r>
              <a:rPr lang="da-DK" sz="1800" dirty="0"/>
              <a:t> </a:t>
            </a:r>
            <a:r>
              <a:rPr lang="da-DK" sz="1800" dirty="0" err="1"/>
              <a:t>language</a:t>
            </a:r>
            <a:r>
              <a:rPr lang="da-DK" sz="1800" dirty="0"/>
              <a:t> for data science </a:t>
            </a:r>
            <a:r>
              <a:rPr lang="da-DK" sz="1800" dirty="0" err="1"/>
              <a:t>incl</a:t>
            </a:r>
            <a:r>
              <a:rPr lang="da-DK" sz="1800" dirty="0"/>
              <a:t>. in </a:t>
            </a:r>
            <a:r>
              <a:rPr lang="da-DK" sz="1800" dirty="0" err="1"/>
              <a:t>our</a:t>
            </a:r>
            <a:r>
              <a:rPr lang="da-DK" sz="1800" dirty="0"/>
              <a:t> </a:t>
            </a:r>
            <a:r>
              <a:rPr lang="da-DK" sz="1800" dirty="0" err="1"/>
              <a:t>commumity</a:t>
            </a:r>
            <a:r>
              <a:rPr lang="da-DK" sz="1800" dirty="0"/>
              <a:t>.</a:t>
            </a:r>
          </a:p>
          <a:p>
            <a:endParaRPr lang="da-DK" sz="1800" dirty="0"/>
          </a:p>
          <a:p>
            <a:r>
              <a:rPr lang="da-DK" sz="1800" dirty="0"/>
              <a:t>By </a:t>
            </a:r>
            <a:r>
              <a:rPr lang="da-DK" sz="1800" dirty="0" err="1"/>
              <a:t>choosing</a:t>
            </a:r>
            <a:r>
              <a:rPr lang="da-DK" sz="1800" dirty="0"/>
              <a:t> </a:t>
            </a:r>
            <a:r>
              <a:rPr lang="da-DK" sz="1800" dirty="0" err="1"/>
              <a:t>Python</a:t>
            </a:r>
            <a:r>
              <a:rPr lang="da-DK" sz="1800" dirty="0"/>
              <a:t> as </a:t>
            </a:r>
            <a:r>
              <a:rPr lang="da-DK" sz="1800" dirty="0" err="1"/>
              <a:t>scripting</a:t>
            </a:r>
            <a:r>
              <a:rPr lang="da-DK" sz="1800" dirty="0"/>
              <a:t> interface </a:t>
            </a:r>
            <a:r>
              <a:rPr lang="da-DK" sz="1800" dirty="0" err="1"/>
              <a:t>we</a:t>
            </a:r>
            <a:r>
              <a:rPr lang="da-DK" sz="18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Foster </a:t>
            </a:r>
            <a:r>
              <a:rPr lang="da-DK" sz="1800" dirty="0" err="1"/>
              <a:t>collaboration</a:t>
            </a:r>
            <a:r>
              <a:rPr lang="da-DK" sz="1800" dirty="0"/>
              <a:t> and inter-</a:t>
            </a:r>
            <a:r>
              <a:rPr lang="da-DK" sz="1800" dirty="0" err="1"/>
              <a:t>operability</a:t>
            </a:r>
            <a:endParaRPr lang="da-DK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 err="1"/>
              <a:t>Lower</a:t>
            </a:r>
            <a:r>
              <a:rPr lang="da-DK" sz="1800" dirty="0"/>
              <a:t> the </a:t>
            </a:r>
            <a:r>
              <a:rPr lang="da-DK" sz="1800" dirty="0" err="1"/>
              <a:t>entry</a:t>
            </a:r>
            <a:r>
              <a:rPr lang="da-DK" sz="1800" dirty="0"/>
              <a:t> barrier for </a:t>
            </a:r>
            <a:r>
              <a:rPr lang="da-DK" sz="1800" dirty="0" err="1"/>
              <a:t>many</a:t>
            </a:r>
            <a:r>
              <a:rPr lang="da-DK" sz="1800" dirty="0"/>
              <a:t> </a:t>
            </a:r>
            <a:r>
              <a:rPr lang="da-DK" sz="1800" dirty="0" err="1"/>
              <a:t>scientists</a:t>
            </a:r>
            <a:endParaRPr lang="da-DK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Foster </a:t>
            </a:r>
            <a:r>
              <a:rPr lang="da-DK" sz="1800" dirty="0" err="1"/>
              <a:t>develpment</a:t>
            </a:r>
            <a:r>
              <a:rPr lang="da-DK" sz="1800" dirty="0"/>
              <a:t> of new </a:t>
            </a:r>
            <a:r>
              <a:rPr lang="da-DK" sz="1800" dirty="0" err="1"/>
              <a:t>applications</a:t>
            </a:r>
            <a:r>
              <a:rPr lang="da-DK" sz="1800" dirty="0"/>
              <a:t> </a:t>
            </a:r>
            <a:r>
              <a:rPr lang="da-DK" sz="1800" dirty="0" err="1"/>
              <a:t>through</a:t>
            </a:r>
            <a:r>
              <a:rPr lang="da-DK" sz="1800" dirty="0"/>
              <a:t> integrations of </a:t>
            </a:r>
            <a:r>
              <a:rPr lang="da-DK" sz="1800" dirty="0" err="1"/>
              <a:t>existing</a:t>
            </a:r>
            <a:r>
              <a:rPr lang="da-DK" sz="1800" dirty="0"/>
              <a:t> </a:t>
            </a:r>
            <a:r>
              <a:rPr lang="da-DK" sz="1800" dirty="0" err="1"/>
              <a:t>applications</a:t>
            </a:r>
            <a:endParaRPr lang="da-DK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83587-DC5C-8D4B-9BEC-DECFE112B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34</a:t>
            </a:fld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EFCAEEA-BD8E-2740-9D66-5DFC21AECF15}"/>
              </a:ext>
            </a:extLst>
          </p:cNvPr>
          <p:cNvCxnSpPr>
            <a:cxnSpLocks/>
          </p:cNvCxnSpPr>
          <p:nvPr/>
        </p:nvCxnSpPr>
        <p:spPr>
          <a:xfrm>
            <a:off x="5015880" y="980728"/>
            <a:ext cx="54091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14D5A8-9579-8848-96A5-4106FDEE9FC9}"/>
              </a:ext>
            </a:extLst>
          </p:cNvPr>
          <p:cNvCxnSpPr>
            <a:cxnSpLocks/>
          </p:cNvCxnSpPr>
          <p:nvPr/>
        </p:nvCxnSpPr>
        <p:spPr>
          <a:xfrm>
            <a:off x="5015880" y="2420888"/>
            <a:ext cx="54091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77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7C749-8438-844F-904E-FE8E266EB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About</a:t>
            </a:r>
            <a:r>
              <a:rPr lang="da-DK" dirty="0"/>
              <a:t> </a:t>
            </a:r>
            <a:r>
              <a:rPr lang="da-DK" dirty="0" err="1"/>
              <a:t>Python</a:t>
            </a:r>
            <a:endParaRPr lang="da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00A78-2177-664B-AD9E-C73C9344B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28800"/>
            <a:ext cx="8294712" cy="235181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da-DK" dirty="0"/>
              <a:t>General purpose </a:t>
            </a:r>
            <a:r>
              <a:rPr lang="da-DK" dirty="0" err="1"/>
              <a:t>high-level</a:t>
            </a:r>
            <a:r>
              <a:rPr lang="da-DK" dirty="0"/>
              <a:t> </a:t>
            </a:r>
            <a:r>
              <a:rPr lang="da-DK" dirty="0" err="1"/>
              <a:t>programming</a:t>
            </a:r>
            <a:r>
              <a:rPr lang="da-DK" dirty="0"/>
              <a:t> </a:t>
            </a:r>
            <a:r>
              <a:rPr lang="da-DK" dirty="0" err="1"/>
              <a:t>language</a:t>
            </a:r>
            <a:endParaRPr lang="da-DK" dirty="0"/>
          </a:p>
          <a:p>
            <a:pPr>
              <a:spcBef>
                <a:spcPts val="1200"/>
              </a:spcBef>
            </a:pPr>
            <a:r>
              <a:rPr lang="da-DK" dirty="0"/>
              <a:t>Interactive </a:t>
            </a:r>
            <a:r>
              <a:rPr lang="da-DK" dirty="0" err="1"/>
              <a:t>scripting</a:t>
            </a:r>
            <a:r>
              <a:rPr lang="da-DK" dirty="0"/>
              <a:t> </a:t>
            </a:r>
            <a:r>
              <a:rPr lang="da-DK" dirty="0" err="1"/>
              <a:t>language</a:t>
            </a:r>
            <a:r>
              <a:rPr lang="da-DK" dirty="0"/>
              <a:t> </a:t>
            </a:r>
            <a:r>
              <a:rPr lang="da-DK" dirty="0" err="1"/>
              <a:t>supporting</a:t>
            </a:r>
            <a:r>
              <a:rPr lang="da-DK" dirty="0"/>
              <a:t> </a:t>
            </a:r>
            <a:r>
              <a:rPr lang="da-DK" dirty="0" err="1"/>
              <a:t>object</a:t>
            </a:r>
            <a:r>
              <a:rPr lang="da-DK" dirty="0"/>
              <a:t> </a:t>
            </a:r>
            <a:r>
              <a:rPr lang="da-DK" dirty="0" err="1"/>
              <a:t>oriented</a:t>
            </a:r>
            <a:r>
              <a:rPr lang="da-DK" dirty="0"/>
              <a:t> </a:t>
            </a:r>
            <a:r>
              <a:rPr lang="da-DK" dirty="0" err="1"/>
              <a:t>programming</a:t>
            </a:r>
            <a:endParaRPr lang="da-DK" dirty="0"/>
          </a:p>
          <a:p>
            <a:pPr>
              <a:spcBef>
                <a:spcPts val="1200"/>
              </a:spcBef>
            </a:pPr>
            <a:r>
              <a:rPr lang="da-DK" dirty="0" err="1"/>
              <a:t>Developed</a:t>
            </a:r>
            <a:r>
              <a:rPr lang="da-DK" dirty="0"/>
              <a:t> by Guido van </a:t>
            </a:r>
            <a:r>
              <a:rPr lang="da-DK" dirty="0" err="1"/>
              <a:t>Rossum</a:t>
            </a:r>
            <a:r>
              <a:rPr lang="da-DK" dirty="0"/>
              <a:t> and </a:t>
            </a:r>
            <a:r>
              <a:rPr lang="da-DK" dirty="0" err="1"/>
              <a:t>first</a:t>
            </a:r>
            <a:r>
              <a:rPr lang="da-DK" dirty="0"/>
              <a:t> </a:t>
            </a:r>
            <a:r>
              <a:rPr lang="da-DK" dirty="0" err="1"/>
              <a:t>released</a:t>
            </a:r>
            <a:r>
              <a:rPr lang="da-DK" dirty="0"/>
              <a:t> 1991</a:t>
            </a:r>
          </a:p>
          <a:p>
            <a:pPr>
              <a:spcBef>
                <a:spcPts val="1200"/>
              </a:spcBef>
            </a:pPr>
            <a:r>
              <a:rPr lang="da-DK" dirty="0" err="1"/>
              <a:t>Free</a:t>
            </a:r>
            <a:r>
              <a:rPr lang="da-DK" dirty="0"/>
              <a:t> Open Source Software (FOSS)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51242-8197-1D41-8E80-7F17E5558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18A49-D67B-2042-99AC-89C438D18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42" name="Picture 2" descr="https://img.reelgood.com/content/show/1751d94f-076f-4363-873f-7714317b6956/backdrop-1920.jpg">
            <a:extLst>
              <a:ext uri="{FF2B5EF4-FFF2-40B4-BE49-F238E27FC236}">
                <a16:creationId xmlns:a16="http://schemas.microsoft.com/office/drawing/2014/main" id="{A7CCFC4C-4ACB-3A48-BB7F-ACB39849A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038" y="3284984"/>
            <a:ext cx="6350375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893E64-3262-284B-8682-74562C0C4499}"/>
              </a:ext>
            </a:extLst>
          </p:cNvPr>
          <p:cNvSpPr txBox="1"/>
          <p:nvPr/>
        </p:nvSpPr>
        <p:spPr>
          <a:xfrm>
            <a:off x="609600" y="3523418"/>
            <a:ext cx="4982344" cy="31459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a-DK" sz="2000" dirty="0"/>
              <a:t>Is </a:t>
            </a:r>
            <a:r>
              <a:rPr lang="da-DK" sz="2000" dirty="0" err="1"/>
              <a:t>today</a:t>
            </a:r>
            <a:r>
              <a:rPr lang="da-DK" sz="2000" dirty="0"/>
              <a:t> </a:t>
            </a:r>
            <a:r>
              <a:rPr lang="da-DK" sz="2000" dirty="0" err="1"/>
              <a:t>maintained</a:t>
            </a:r>
            <a:r>
              <a:rPr lang="da-DK" sz="2000" dirty="0"/>
              <a:t> by the </a:t>
            </a:r>
            <a:r>
              <a:rPr lang="da-DK" sz="2000" dirty="0" err="1"/>
              <a:t>Python</a:t>
            </a:r>
            <a:r>
              <a:rPr lang="da-DK" sz="2000" dirty="0"/>
              <a:t> Software Foundation (PSF)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a-DK" sz="2000" dirty="0"/>
              <a:t>The logo </a:t>
            </a:r>
            <a:r>
              <a:rPr lang="da-DK" sz="2000" dirty="0" err="1"/>
              <a:t>contains</a:t>
            </a:r>
            <a:r>
              <a:rPr lang="da-DK" sz="2000" dirty="0"/>
              <a:t> </a:t>
            </a:r>
            <a:r>
              <a:rPr lang="da-DK" sz="2000" dirty="0" err="1"/>
              <a:t>pythons</a:t>
            </a:r>
            <a:r>
              <a:rPr lang="da-DK" sz="2000" dirty="0"/>
              <a:t> (</a:t>
            </a:r>
            <a:r>
              <a:rPr lang="da-DK" sz="2000" dirty="0" err="1"/>
              <a:t>snakes</a:t>
            </a:r>
            <a:r>
              <a:rPr lang="da-DK" sz="2000" dirty="0"/>
              <a:t>) but </a:t>
            </a:r>
            <a:r>
              <a:rPr lang="da-DK" sz="2000" dirty="0" err="1"/>
              <a:t>name</a:t>
            </a:r>
            <a:r>
              <a:rPr lang="da-DK" sz="2000" dirty="0"/>
              <a:t> is </a:t>
            </a:r>
            <a:r>
              <a:rPr lang="da-DK" sz="2000" dirty="0" err="1"/>
              <a:t>derived</a:t>
            </a:r>
            <a:r>
              <a:rPr lang="da-DK" sz="2000" dirty="0"/>
              <a:t> from </a:t>
            </a:r>
          </a:p>
          <a:p>
            <a:pPr algn="l"/>
            <a:endParaRPr lang="da-DK" sz="2000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11EDF26-F2E7-E34F-94DF-55103D903C0E}"/>
              </a:ext>
            </a:extLst>
          </p:cNvPr>
          <p:cNvSpPr/>
          <p:nvPr/>
        </p:nvSpPr>
        <p:spPr>
          <a:xfrm>
            <a:off x="3496816" y="4648069"/>
            <a:ext cx="209512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Picture 2" descr="python™">
            <a:extLst>
              <a:ext uri="{FF2B5EF4-FFF2-40B4-BE49-F238E27FC236}">
                <a16:creationId xmlns:a16="http://schemas.microsoft.com/office/drawing/2014/main" id="{1774DF6E-449D-1242-BD00-E717D5CCD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87" y="5233469"/>
            <a:ext cx="4232370" cy="119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542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8ADE4-1C20-1F48-A586-A9169157B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Popularity</a:t>
            </a:r>
            <a:r>
              <a:rPr lang="da-DK" dirty="0"/>
              <a:t> of </a:t>
            </a:r>
            <a:r>
              <a:rPr lang="da-DK" dirty="0" err="1"/>
              <a:t>Python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8396D-9E1D-0342-B2DB-7B7D17717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38096-AF43-AD4F-85DF-CBD7A7F20C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Has </a:t>
            </a:r>
            <a:r>
              <a:rPr lang="da-DK" dirty="0" err="1"/>
              <a:t>constantly</a:t>
            </a:r>
            <a:r>
              <a:rPr lang="da-DK" dirty="0"/>
              <a:t> </a:t>
            </a:r>
            <a:r>
              <a:rPr lang="da-DK" dirty="0" err="1"/>
              <a:t>increased</a:t>
            </a:r>
            <a:endParaRPr lang="da-DK" dirty="0"/>
          </a:p>
        </p:txBody>
      </p:sp>
      <p:pic>
        <p:nvPicPr>
          <p:cNvPr id="7170" name="Picture 2" descr="https://stackify.com/wp-content/uploads/2019/08/history-1024x668.png">
            <a:extLst>
              <a:ext uri="{FF2B5EF4-FFF2-40B4-BE49-F238E27FC236}">
                <a16:creationId xmlns:a16="http://schemas.microsoft.com/office/drawing/2014/main" id="{3421A11B-0B55-5B47-ACEA-BAC0DFD8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562740"/>
            <a:ext cx="7496649" cy="489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2B2CA4-F3C0-624F-A05D-DC359F4C3962}"/>
              </a:ext>
            </a:extLst>
          </p:cNvPr>
          <p:cNvSpPr txBox="1"/>
          <p:nvPr/>
        </p:nvSpPr>
        <p:spPr>
          <a:xfrm>
            <a:off x="8247336" y="4725144"/>
            <a:ext cx="3825328" cy="191075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da-DK" dirty="0"/>
              <a:t>Ben </a:t>
            </a:r>
            <a:r>
              <a:rPr lang="da-DK" dirty="0" err="1"/>
              <a:t>Putano</a:t>
            </a:r>
            <a:r>
              <a:rPr lang="da-DK" dirty="0"/>
              <a:t>, August 30 2019</a:t>
            </a:r>
          </a:p>
          <a:p>
            <a:r>
              <a:rPr lang="da-DK" dirty="0"/>
              <a:t>@ </a:t>
            </a:r>
            <a:r>
              <a:rPr lang="da-DK" dirty="0" err="1"/>
              <a:t>stackify.com</a:t>
            </a:r>
            <a:r>
              <a:rPr lang="da-DK" dirty="0"/>
              <a:t>”</a:t>
            </a:r>
          </a:p>
          <a:p>
            <a:endParaRPr lang="da-DK" b="1" dirty="0"/>
          </a:p>
          <a:p>
            <a:r>
              <a:rPr lang="da-DK" b="1" dirty="0"/>
              <a:t>A Look At 5 of the Most </a:t>
            </a:r>
            <a:r>
              <a:rPr lang="da-DK" b="1" dirty="0" err="1"/>
              <a:t>Popular</a:t>
            </a:r>
            <a:r>
              <a:rPr lang="da-DK" b="1" dirty="0"/>
              <a:t> </a:t>
            </a:r>
          </a:p>
          <a:p>
            <a:r>
              <a:rPr lang="da-DK" b="1" dirty="0"/>
              <a:t>Programming Languages of 2019”</a:t>
            </a:r>
            <a:endParaRPr lang="da-DK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533E8F-6D8A-844B-BCD8-71A39E56F6E4}"/>
              </a:ext>
            </a:extLst>
          </p:cNvPr>
          <p:cNvSpPr txBox="1"/>
          <p:nvPr/>
        </p:nvSpPr>
        <p:spPr>
          <a:xfrm>
            <a:off x="695400" y="6453336"/>
            <a:ext cx="7061672" cy="36512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da-DK" sz="1600" dirty="0" err="1"/>
              <a:t>https</a:t>
            </a:r>
            <a:r>
              <a:rPr lang="da-DK" sz="1600" dirty="0"/>
              <a:t>://</a:t>
            </a:r>
            <a:r>
              <a:rPr lang="da-DK" sz="1600" dirty="0" err="1"/>
              <a:t>stackify.com</a:t>
            </a:r>
            <a:r>
              <a:rPr lang="da-DK" sz="1600" dirty="0"/>
              <a:t>/popular-programming-languages-2018/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08CF68-B54A-8146-BAF3-EFACEFB17790}"/>
              </a:ext>
            </a:extLst>
          </p:cNvPr>
          <p:cNvCxnSpPr>
            <a:cxnSpLocks/>
          </p:cNvCxnSpPr>
          <p:nvPr/>
        </p:nvCxnSpPr>
        <p:spPr>
          <a:xfrm>
            <a:off x="119336" y="3356992"/>
            <a:ext cx="38472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3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F4FB-1BFF-9348-9A58-FE0306EA9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It is not </a:t>
            </a:r>
            <a:r>
              <a:rPr lang="da-DK" dirty="0" err="1"/>
              <a:t>particularly</a:t>
            </a:r>
            <a:r>
              <a:rPr lang="da-DK" dirty="0"/>
              <a:t> </a:t>
            </a:r>
            <a:r>
              <a:rPr lang="da-DK" dirty="0" err="1"/>
              <a:t>disliked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D6CED-562B-A24B-B507-D087B127C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D54094-3C39-B941-819E-EA2FC82A59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098" name="Picture 2" descr="https://mybroadband.co.za/news/wp-content/uploads/2017/11/Programming-lanugage-disliked-graph.jpg">
            <a:extLst>
              <a:ext uri="{FF2B5EF4-FFF2-40B4-BE49-F238E27FC236}">
                <a16:creationId xmlns:a16="http://schemas.microsoft.com/office/drawing/2014/main" id="{7B8B6ECD-DDED-6744-B8A8-434AAD3C8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775" y="1484783"/>
            <a:ext cx="7111569" cy="533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DE70C4-221D-F046-9374-D075CF44E7F4}"/>
              </a:ext>
            </a:extLst>
          </p:cNvPr>
          <p:cNvCxnSpPr/>
          <p:nvPr/>
        </p:nvCxnSpPr>
        <p:spPr>
          <a:xfrm>
            <a:off x="1415480" y="5229200"/>
            <a:ext cx="100811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989C1D-3473-8B49-BE22-AF09B5D7AE1A}"/>
              </a:ext>
            </a:extLst>
          </p:cNvPr>
          <p:cNvCxnSpPr/>
          <p:nvPr/>
        </p:nvCxnSpPr>
        <p:spPr>
          <a:xfrm>
            <a:off x="1415480" y="4293096"/>
            <a:ext cx="100811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904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055DC9E-9B7E-0240-BABC-8C766E24A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9C0A8-8F0F-0049-83FA-AA7A27CF7A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453188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F5566C-4783-2548-99F2-3DA7246CCD75}"/>
              </a:ext>
            </a:extLst>
          </p:cNvPr>
          <p:cNvSpPr/>
          <p:nvPr/>
        </p:nvSpPr>
        <p:spPr>
          <a:xfrm>
            <a:off x="3922712" y="3244334"/>
            <a:ext cx="4346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Top 20 ML &amp; AI </a:t>
            </a:r>
            <a:r>
              <a:rPr lang="da-DK" dirty="0" err="1">
                <a:solidFill>
                  <a:schemeClr val="bg1"/>
                </a:solidFill>
              </a:rPr>
              <a:t>Python</a:t>
            </a:r>
            <a:r>
              <a:rPr lang="da-DK" dirty="0">
                <a:solidFill>
                  <a:schemeClr val="bg1"/>
                </a:solidFill>
              </a:rPr>
              <a:t> open source </a:t>
            </a:r>
            <a:r>
              <a:rPr lang="da-DK" dirty="0" err="1">
                <a:solidFill>
                  <a:schemeClr val="bg1"/>
                </a:solidFill>
              </a:rPr>
              <a:t>projects</a:t>
            </a:r>
            <a:endParaRPr lang="da-D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BCF088-E312-5F48-988F-D3AA85B4E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87"/>
            <a:ext cx="12192000" cy="67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66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7F95798-F0BB-174F-A1FE-321D41A26C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Motivation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37BA4BD-70B4-7D49-A62D-C428B76130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A801E-F3AB-694D-A6FD-572E9D21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879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81D0-ED59-3B48-BE43-5B85B79BD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Our</a:t>
            </a:r>
            <a:r>
              <a:rPr lang="da-DK" dirty="0"/>
              <a:t> 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77D7A-AE07-7A4C-960B-EE53C932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7E74B2-A95B-0947-91BD-CD1AEF2C90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User </a:t>
            </a:r>
            <a:r>
              <a:rPr lang="da-DK" dirty="0" err="1"/>
              <a:t>community</a:t>
            </a:r>
            <a:r>
              <a:rPr lang="da-DK" dirty="0"/>
              <a:t> is diverse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E3AB416-FC1C-8E4C-9D07-0F4387ECFB56}"/>
              </a:ext>
            </a:extLst>
          </p:cNvPr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9</a:t>
            </a:fld>
            <a:endParaRPr lang="sv-SE"/>
          </a:p>
        </p:txBody>
      </p:sp>
      <p:pic>
        <p:nvPicPr>
          <p:cNvPr id="7" name="Picture 3" descr="165298Archeology.png">
            <a:extLst>
              <a:ext uri="{FF2B5EF4-FFF2-40B4-BE49-F238E27FC236}">
                <a16:creationId xmlns:a16="http://schemas.microsoft.com/office/drawing/2014/main" id="{7BC7E649-0337-C842-93AF-2178E38AD3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5" t="26212" r="14917" b="24501"/>
          <a:stretch>
            <a:fillRect/>
          </a:stretch>
        </p:blipFill>
        <p:spPr bwMode="auto">
          <a:xfrm>
            <a:off x="2848820" y="3115842"/>
            <a:ext cx="1951037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6183_SMJPG_20120625081511016.jpg">
            <a:extLst>
              <a:ext uri="{FF2B5EF4-FFF2-40B4-BE49-F238E27FC236}">
                <a16:creationId xmlns:a16="http://schemas.microsoft.com/office/drawing/2014/main" id="{0B812D1F-A3AB-D341-B50E-8A53674CC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3039641"/>
            <a:ext cx="339407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01C625A0-7580-294A-A753-83C9D434D59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69" y="5046241"/>
            <a:ext cx="10033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134AF028-1501-9B4F-859F-D3C242C4BA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78" y="5297066"/>
            <a:ext cx="20256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>
            <a:extLst>
              <a:ext uri="{FF2B5EF4-FFF2-40B4-BE49-F238E27FC236}">
                <a16:creationId xmlns:a16="http://schemas.microsoft.com/office/drawing/2014/main" id="{0F849B0C-DABE-404E-A837-1DAE4762668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3" b="9071"/>
          <a:stretch>
            <a:fillRect/>
          </a:stretch>
        </p:blipFill>
        <p:spPr bwMode="auto">
          <a:xfrm>
            <a:off x="7935591" y="5730454"/>
            <a:ext cx="19145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Callout 11">
            <a:extLst>
              <a:ext uri="{FF2B5EF4-FFF2-40B4-BE49-F238E27FC236}">
                <a16:creationId xmlns:a16="http://schemas.microsoft.com/office/drawing/2014/main" id="{D46A71AC-D093-0245-A246-B0026ED20BB7}"/>
              </a:ext>
            </a:extLst>
          </p:cNvPr>
          <p:cNvSpPr/>
          <p:nvPr/>
        </p:nvSpPr>
        <p:spPr>
          <a:xfrm>
            <a:off x="2378920" y="1741066"/>
            <a:ext cx="1938337" cy="1325562"/>
          </a:xfrm>
          <a:prstGeom prst="downArrow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Non-expert and occasional user (few days/year)</a:t>
            </a:r>
          </a:p>
        </p:txBody>
      </p:sp>
      <p:sp>
        <p:nvSpPr>
          <p:cNvPr id="13" name="Down Arrow Callout 12">
            <a:extLst>
              <a:ext uri="{FF2B5EF4-FFF2-40B4-BE49-F238E27FC236}">
                <a16:creationId xmlns:a16="http://schemas.microsoft.com/office/drawing/2014/main" id="{A73161FF-6438-F440-A037-3F48A0CE7E6A}"/>
              </a:ext>
            </a:extLst>
          </p:cNvPr>
          <p:cNvSpPr/>
          <p:nvPr/>
        </p:nvSpPr>
        <p:spPr>
          <a:xfrm>
            <a:off x="6860854" y="1744241"/>
            <a:ext cx="1939925" cy="1230312"/>
          </a:xfrm>
          <a:prstGeom prst="downArrow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Experienced (daily) or geeky user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8CCEF0D-FFDA-B14F-A145-AE78701A3EC4}"/>
              </a:ext>
            </a:extLst>
          </p:cNvPr>
          <p:cNvSpPr txBox="1">
            <a:spLocks/>
          </p:cNvSpPr>
          <p:nvPr/>
        </p:nvSpPr>
        <p:spPr>
          <a:xfrm>
            <a:off x="1981200" y="6356351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ctr" defTabSz="914400" rtl="0" eaLnBrk="0" latinLnBrk="0" hangingPunct="0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+mn-cs"/>
              </a:defRPr>
            </a:lvl9pPr>
          </a:lstStyle>
          <a:p>
            <a:pPr eaLnBrk="1" hangingPunct="1"/>
            <a:r>
              <a:rPr lang="da-DK" sz="1000">
                <a:solidFill>
                  <a:srgbClr val="F8F8F8"/>
                </a:solidFill>
              </a:rPr>
              <a:t>The Niels Bohr Institute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30A030-BB1B-B543-87EA-F05204C2AD4A}"/>
              </a:ext>
            </a:extLst>
          </p:cNvPr>
          <p:cNvSpPr txBox="1"/>
          <p:nvPr/>
        </p:nvSpPr>
        <p:spPr>
          <a:xfrm>
            <a:off x="2338200" y="6309320"/>
            <a:ext cx="2461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Graphical User Interface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86E596-8C30-0647-AEF1-57E172A66570}"/>
              </a:ext>
            </a:extLst>
          </p:cNvPr>
          <p:cNvSpPr txBox="1"/>
          <p:nvPr/>
        </p:nvSpPr>
        <p:spPr>
          <a:xfrm>
            <a:off x="6960097" y="6381328"/>
            <a:ext cx="248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Command Line Interface</a:t>
            </a:r>
          </a:p>
        </p:txBody>
      </p:sp>
    </p:spTree>
    <p:extLst>
      <p:ext uri="{BB962C8B-B14F-4D97-AF65-F5344CB8AC3E}">
        <p14:creationId xmlns:p14="http://schemas.microsoft.com/office/powerpoint/2010/main" val="87390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3169</TotalTime>
  <Words>1021</Words>
  <Application>Microsoft Macintosh PowerPoint</Application>
  <PresentationFormat>Widescreen</PresentationFormat>
  <Paragraphs>232</Paragraphs>
  <Slides>34</Slides>
  <Notes>1</Notes>
  <HiddenSlides>7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ＭＳ Ｐゴシック</vt:lpstr>
      <vt:lpstr>Arial</vt:lpstr>
      <vt:lpstr>Calibri</vt:lpstr>
      <vt:lpstr>Courier</vt:lpstr>
      <vt:lpstr>Slack-Lato</vt:lpstr>
      <vt:lpstr>Verdana</vt:lpstr>
      <vt:lpstr>Office-tema</vt:lpstr>
      <vt:lpstr>2_Anpassad formgivning</vt:lpstr>
      <vt:lpstr>Introduction to python at ESS </vt:lpstr>
      <vt:lpstr>Agenda</vt:lpstr>
      <vt:lpstr>What is Python?</vt:lpstr>
      <vt:lpstr>About Python</vt:lpstr>
      <vt:lpstr>Popularity of Python</vt:lpstr>
      <vt:lpstr>It is not particularly disliked</vt:lpstr>
      <vt:lpstr>PowerPoint Presentation</vt:lpstr>
      <vt:lpstr>Motivation</vt:lpstr>
      <vt:lpstr>Our motivation</vt:lpstr>
      <vt:lpstr>Most popular choice among (data) scientists</vt:lpstr>
      <vt:lpstr>Development is supported by some big players</vt:lpstr>
      <vt:lpstr>PowerPoint Presentation</vt:lpstr>
      <vt:lpstr>How we use it</vt:lpstr>
      <vt:lpstr>You can use Python for your entire data pipeline</vt:lpstr>
      <vt:lpstr>Experiment control</vt:lpstr>
      <vt:lpstr>Data reduction </vt:lpstr>
      <vt:lpstr>Data reduction </vt:lpstr>
      <vt:lpstr>Data Analysis</vt:lpstr>
      <vt:lpstr>Data Analysis</vt:lpstr>
      <vt:lpstr>Data Analysis</vt:lpstr>
      <vt:lpstr>McStasScript</vt:lpstr>
      <vt:lpstr>McStasScript</vt:lpstr>
      <vt:lpstr>Data management</vt:lpstr>
      <vt:lpstr>No neutrons – no problem</vt:lpstr>
      <vt:lpstr>Not convinced yet?</vt:lpstr>
      <vt:lpstr>Today</vt:lpstr>
      <vt:lpstr>Today</vt:lpstr>
      <vt:lpstr>Many ways to run python</vt:lpstr>
      <vt:lpstr>Jupyter notebook </vt:lpstr>
      <vt:lpstr>Ways to continue</vt:lpstr>
      <vt:lpstr>Feedback/requests</vt:lpstr>
      <vt:lpstr>Groups/modules</vt:lpstr>
      <vt:lpstr>Questions</vt:lpstr>
      <vt:lpstr>Python is a winner among data scientists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training </dc:title>
  <dc:creator>Wojciech Potrzebowski</dc:creator>
  <cp:lastModifiedBy>Wojciech Potrzebowski</cp:lastModifiedBy>
  <cp:revision>183</cp:revision>
  <dcterms:created xsi:type="dcterms:W3CDTF">2020-02-18T11:41:04Z</dcterms:created>
  <dcterms:modified xsi:type="dcterms:W3CDTF">2020-02-27T15:22:45Z</dcterms:modified>
</cp:coreProperties>
</file>