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5" r:id="rId3"/>
    <p:sldId id="371" r:id="rId4"/>
    <p:sldId id="374" r:id="rId5"/>
    <p:sldId id="378" r:id="rId6"/>
    <p:sldId id="356" r:id="rId7"/>
    <p:sldId id="358" r:id="rId8"/>
    <p:sldId id="368" r:id="rId9"/>
    <p:sldId id="352" r:id="rId10"/>
    <p:sldId id="377" r:id="rId11"/>
    <p:sldId id="388" r:id="rId12"/>
    <p:sldId id="385" r:id="rId13"/>
    <p:sldId id="389" r:id="rId14"/>
    <p:sldId id="386" r:id="rId15"/>
    <p:sldId id="390" r:id="rId16"/>
    <p:sldId id="387" r:id="rId17"/>
    <p:sldId id="369" r:id="rId18"/>
    <p:sldId id="360" r:id="rId19"/>
    <p:sldId id="355" r:id="rId20"/>
    <p:sldId id="357" r:id="rId21"/>
    <p:sldId id="359" r:id="rId22"/>
    <p:sldId id="361" r:id="rId23"/>
    <p:sldId id="384" r:id="rId24"/>
    <p:sldId id="362" r:id="rId25"/>
    <p:sldId id="321" r:id="rId26"/>
    <p:sldId id="329" r:id="rId27"/>
    <p:sldId id="391" r:id="rId28"/>
    <p:sldId id="383" r:id="rId29"/>
    <p:sldId id="393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8" autoAdjust="0"/>
    <p:restoredTop sz="94676" autoAdjust="0"/>
  </p:normalViewPr>
  <p:slideViewPr>
    <p:cSldViewPr>
      <p:cViewPr varScale="1">
        <p:scale>
          <a:sx n="89" d="100"/>
          <a:sy n="89" d="100"/>
        </p:scale>
        <p:origin x="-10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inedarve:Documents:#ESS_TechDoc:ESS_LeadEngineers:0_LE_Requirements:DmG_OPTIMUS_PowerPro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416849349"/>
          <c:y val="0.0679028466962653"/>
          <c:w val="0.759244512368759"/>
          <c:h val="0.7892576956216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Accelerating gradient MV/m</c:v>
                </c:pt>
              </c:strCache>
            </c:strRef>
          </c:tx>
          <c:spPr>
            <a:ln w="47625">
              <a:noFill/>
            </a:ln>
          </c:spPr>
          <c:marker>
            <c:symbol val="dot"/>
            <c:size val="9"/>
          </c:marker>
          <c:xVal>
            <c:numRef>
              <c:f>Sheet1!$A$3:$A$148</c:f>
              <c:numCache>
                <c:formatCode>General</c:formatCode>
                <c:ptCount val="146"/>
                <c:pt idx="0">
                  <c:v>0.416</c:v>
                </c:pt>
                <c:pt idx="1">
                  <c:v>0.425</c:v>
                </c:pt>
                <c:pt idx="2">
                  <c:v>0.433</c:v>
                </c:pt>
                <c:pt idx="3">
                  <c:v>0.442</c:v>
                </c:pt>
                <c:pt idx="4">
                  <c:v>0.45</c:v>
                </c:pt>
                <c:pt idx="5">
                  <c:v>0.459</c:v>
                </c:pt>
                <c:pt idx="6">
                  <c:v>0.467</c:v>
                </c:pt>
                <c:pt idx="7">
                  <c:v>0.475</c:v>
                </c:pt>
                <c:pt idx="8">
                  <c:v>0.483</c:v>
                </c:pt>
                <c:pt idx="9">
                  <c:v>0.491</c:v>
                </c:pt>
                <c:pt idx="10">
                  <c:v>0.498</c:v>
                </c:pt>
                <c:pt idx="11">
                  <c:v>0.505</c:v>
                </c:pt>
                <c:pt idx="12">
                  <c:v>0.512</c:v>
                </c:pt>
                <c:pt idx="13">
                  <c:v>0.519</c:v>
                </c:pt>
                <c:pt idx="14">
                  <c:v>0.526</c:v>
                </c:pt>
                <c:pt idx="15">
                  <c:v>0.532</c:v>
                </c:pt>
                <c:pt idx="16">
                  <c:v>0.538</c:v>
                </c:pt>
                <c:pt idx="17">
                  <c:v>0.544</c:v>
                </c:pt>
                <c:pt idx="18">
                  <c:v>0.55</c:v>
                </c:pt>
                <c:pt idx="19">
                  <c:v>0.555</c:v>
                </c:pt>
                <c:pt idx="20">
                  <c:v>0.561</c:v>
                </c:pt>
                <c:pt idx="21">
                  <c:v>0.566</c:v>
                </c:pt>
                <c:pt idx="22">
                  <c:v>0.571</c:v>
                </c:pt>
                <c:pt idx="23">
                  <c:v>0.575</c:v>
                </c:pt>
                <c:pt idx="24">
                  <c:v>0.58</c:v>
                </c:pt>
                <c:pt idx="25">
                  <c:v>0.584</c:v>
                </c:pt>
                <c:pt idx="26">
                  <c:v>0.587</c:v>
                </c:pt>
                <c:pt idx="27">
                  <c:v>0.591</c:v>
                </c:pt>
                <c:pt idx="28">
                  <c:v>0.594</c:v>
                </c:pt>
                <c:pt idx="29">
                  <c:v>0.597</c:v>
                </c:pt>
                <c:pt idx="30">
                  <c:v>0.601</c:v>
                </c:pt>
                <c:pt idx="31">
                  <c:v>0.605</c:v>
                </c:pt>
                <c:pt idx="32">
                  <c:v>0.609</c:v>
                </c:pt>
                <c:pt idx="33">
                  <c:v>0.614</c:v>
                </c:pt>
                <c:pt idx="34">
                  <c:v>0.619</c:v>
                </c:pt>
                <c:pt idx="35">
                  <c:v>0.624</c:v>
                </c:pt>
                <c:pt idx="36">
                  <c:v>0.629</c:v>
                </c:pt>
                <c:pt idx="37">
                  <c:v>0.635</c:v>
                </c:pt>
                <c:pt idx="38">
                  <c:v>0.641</c:v>
                </c:pt>
                <c:pt idx="39">
                  <c:v>0.648</c:v>
                </c:pt>
                <c:pt idx="40">
                  <c:v>0.654</c:v>
                </c:pt>
                <c:pt idx="41">
                  <c:v>0.661</c:v>
                </c:pt>
                <c:pt idx="42">
                  <c:v>0.668</c:v>
                </c:pt>
                <c:pt idx="43">
                  <c:v>0.676</c:v>
                </c:pt>
                <c:pt idx="44">
                  <c:v>0.683</c:v>
                </c:pt>
                <c:pt idx="45">
                  <c:v>0.69</c:v>
                </c:pt>
                <c:pt idx="46">
                  <c:v>0.698</c:v>
                </c:pt>
                <c:pt idx="47">
                  <c:v>0.705</c:v>
                </c:pt>
                <c:pt idx="48">
                  <c:v>0.712</c:v>
                </c:pt>
                <c:pt idx="49">
                  <c:v>0.719</c:v>
                </c:pt>
                <c:pt idx="50">
                  <c:v>0.726</c:v>
                </c:pt>
                <c:pt idx="51">
                  <c:v>0.732</c:v>
                </c:pt>
                <c:pt idx="52">
                  <c:v>0.738</c:v>
                </c:pt>
                <c:pt idx="53">
                  <c:v>0.744</c:v>
                </c:pt>
                <c:pt idx="54">
                  <c:v>0.75</c:v>
                </c:pt>
                <c:pt idx="55">
                  <c:v>0.755</c:v>
                </c:pt>
                <c:pt idx="56">
                  <c:v>0.76</c:v>
                </c:pt>
                <c:pt idx="57">
                  <c:v>0.765</c:v>
                </c:pt>
                <c:pt idx="58">
                  <c:v>0.77</c:v>
                </c:pt>
                <c:pt idx="59">
                  <c:v>0.774</c:v>
                </c:pt>
                <c:pt idx="60">
                  <c:v>0.778</c:v>
                </c:pt>
                <c:pt idx="61">
                  <c:v>0.782</c:v>
                </c:pt>
                <c:pt idx="62">
                  <c:v>0.787</c:v>
                </c:pt>
                <c:pt idx="63">
                  <c:v>0.791</c:v>
                </c:pt>
                <c:pt idx="64">
                  <c:v>0.795</c:v>
                </c:pt>
                <c:pt idx="65">
                  <c:v>0.8</c:v>
                </c:pt>
                <c:pt idx="66">
                  <c:v>0.804</c:v>
                </c:pt>
                <c:pt idx="67">
                  <c:v>0.808</c:v>
                </c:pt>
                <c:pt idx="68">
                  <c:v>0.812</c:v>
                </c:pt>
                <c:pt idx="69">
                  <c:v>0.816</c:v>
                </c:pt>
                <c:pt idx="70">
                  <c:v>0.82</c:v>
                </c:pt>
                <c:pt idx="71">
                  <c:v>0.824</c:v>
                </c:pt>
                <c:pt idx="72">
                  <c:v>0.827</c:v>
                </c:pt>
                <c:pt idx="73">
                  <c:v>0.831</c:v>
                </c:pt>
                <c:pt idx="74">
                  <c:v>0.834</c:v>
                </c:pt>
                <c:pt idx="75">
                  <c:v>0.838</c:v>
                </c:pt>
                <c:pt idx="76">
                  <c:v>0.841</c:v>
                </c:pt>
                <c:pt idx="77">
                  <c:v>0.844</c:v>
                </c:pt>
                <c:pt idx="78">
                  <c:v>0.848</c:v>
                </c:pt>
                <c:pt idx="79">
                  <c:v>0.851</c:v>
                </c:pt>
                <c:pt idx="80">
                  <c:v>0.854</c:v>
                </c:pt>
                <c:pt idx="81">
                  <c:v>0.857</c:v>
                </c:pt>
                <c:pt idx="82">
                  <c:v>0.86</c:v>
                </c:pt>
                <c:pt idx="83">
                  <c:v>0.862</c:v>
                </c:pt>
                <c:pt idx="84">
                  <c:v>0.865</c:v>
                </c:pt>
                <c:pt idx="85">
                  <c:v>0.868</c:v>
                </c:pt>
                <c:pt idx="86">
                  <c:v>0.87</c:v>
                </c:pt>
                <c:pt idx="87">
                  <c:v>0.873</c:v>
                </c:pt>
                <c:pt idx="88">
                  <c:v>0.875</c:v>
                </c:pt>
                <c:pt idx="89">
                  <c:v>0.878</c:v>
                </c:pt>
                <c:pt idx="90">
                  <c:v>0.88</c:v>
                </c:pt>
                <c:pt idx="91">
                  <c:v>0.882</c:v>
                </c:pt>
                <c:pt idx="92">
                  <c:v>0.884</c:v>
                </c:pt>
                <c:pt idx="93">
                  <c:v>0.886</c:v>
                </c:pt>
                <c:pt idx="94">
                  <c:v>0.888</c:v>
                </c:pt>
                <c:pt idx="95">
                  <c:v>0.89</c:v>
                </c:pt>
                <c:pt idx="96">
                  <c:v>0.892</c:v>
                </c:pt>
                <c:pt idx="97">
                  <c:v>0.894</c:v>
                </c:pt>
                <c:pt idx="98">
                  <c:v>0.896</c:v>
                </c:pt>
                <c:pt idx="99">
                  <c:v>0.898</c:v>
                </c:pt>
                <c:pt idx="100">
                  <c:v>0.9</c:v>
                </c:pt>
                <c:pt idx="101">
                  <c:v>0.901</c:v>
                </c:pt>
                <c:pt idx="102">
                  <c:v>0.903</c:v>
                </c:pt>
                <c:pt idx="103">
                  <c:v>0.905</c:v>
                </c:pt>
                <c:pt idx="104">
                  <c:v>0.906</c:v>
                </c:pt>
                <c:pt idx="105">
                  <c:v>0.908</c:v>
                </c:pt>
                <c:pt idx="106">
                  <c:v>0.909</c:v>
                </c:pt>
                <c:pt idx="107">
                  <c:v>0.911</c:v>
                </c:pt>
                <c:pt idx="108">
                  <c:v>0.912</c:v>
                </c:pt>
                <c:pt idx="109">
                  <c:v>0.914</c:v>
                </c:pt>
                <c:pt idx="110">
                  <c:v>0.915</c:v>
                </c:pt>
                <c:pt idx="111">
                  <c:v>0.916</c:v>
                </c:pt>
                <c:pt idx="112">
                  <c:v>0.918</c:v>
                </c:pt>
                <c:pt idx="113">
                  <c:v>0.919</c:v>
                </c:pt>
                <c:pt idx="114">
                  <c:v>0.92</c:v>
                </c:pt>
                <c:pt idx="115">
                  <c:v>0.921</c:v>
                </c:pt>
                <c:pt idx="116">
                  <c:v>0.923</c:v>
                </c:pt>
                <c:pt idx="117">
                  <c:v>0.924</c:v>
                </c:pt>
                <c:pt idx="118">
                  <c:v>0.925</c:v>
                </c:pt>
                <c:pt idx="119">
                  <c:v>0.926</c:v>
                </c:pt>
                <c:pt idx="120">
                  <c:v>0.927</c:v>
                </c:pt>
                <c:pt idx="121">
                  <c:v>0.928</c:v>
                </c:pt>
                <c:pt idx="122">
                  <c:v>0.929</c:v>
                </c:pt>
                <c:pt idx="123">
                  <c:v>0.93</c:v>
                </c:pt>
                <c:pt idx="124">
                  <c:v>0.931</c:v>
                </c:pt>
                <c:pt idx="125">
                  <c:v>0.932</c:v>
                </c:pt>
                <c:pt idx="126">
                  <c:v>0.933</c:v>
                </c:pt>
                <c:pt idx="127">
                  <c:v>0.934</c:v>
                </c:pt>
                <c:pt idx="128">
                  <c:v>0.935</c:v>
                </c:pt>
                <c:pt idx="129">
                  <c:v>0.936</c:v>
                </c:pt>
                <c:pt idx="130">
                  <c:v>0.937</c:v>
                </c:pt>
                <c:pt idx="131">
                  <c:v>0.937</c:v>
                </c:pt>
                <c:pt idx="132">
                  <c:v>0.938</c:v>
                </c:pt>
                <c:pt idx="133">
                  <c:v>0.939</c:v>
                </c:pt>
                <c:pt idx="134">
                  <c:v>0.94</c:v>
                </c:pt>
                <c:pt idx="135">
                  <c:v>0.941</c:v>
                </c:pt>
                <c:pt idx="136">
                  <c:v>0.941</c:v>
                </c:pt>
                <c:pt idx="137">
                  <c:v>0.942</c:v>
                </c:pt>
                <c:pt idx="138">
                  <c:v>0.943</c:v>
                </c:pt>
                <c:pt idx="139">
                  <c:v>0.944</c:v>
                </c:pt>
                <c:pt idx="140">
                  <c:v>0.944</c:v>
                </c:pt>
                <c:pt idx="141">
                  <c:v>0.945</c:v>
                </c:pt>
                <c:pt idx="142">
                  <c:v>0.946</c:v>
                </c:pt>
                <c:pt idx="143">
                  <c:v>0.946</c:v>
                </c:pt>
                <c:pt idx="144">
                  <c:v>0.947</c:v>
                </c:pt>
                <c:pt idx="145">
                  <c:v>0.948</c:v>
                </c:pt>
              </c:numCache>
            </c:numRef>
          </c:xVal>
          <c:yVal>
            <c:numRef>
              <c:f>Sheet1!$B$3:$B$148</c:f>
              <c:numCache>
                <c:formatCode>General</c:formatCode>
                <c:ptCount val="146"/>
                <c:pt idx="0">
                  <c:v>7.535346414444052</c:v>
                </c:pt>
                <c:pt idx="1">
                  <c:v>7.817334429953394</c:v>
                </c:pt>
                <c:pt idx="2">
                  <c:v>8.083656444601103</c:v>
                </c:pt>
                <c:pt idx="3">
                  <c:v>8.30298045666393</c:v>
                </c:pt>
                <c:pt idx="4">
                  <c:v>8.475306466141855</c:v>
                </c:pt>
                <c:pt idx="5">
                  <c:v>8.631966474758148</c:v>
                </c:pt>
                <c:pt idx="6">
                  <c:v>8.757294481651151</c:v>
                </c:pt>
                <c:pt idx="7">
                  <c:v>8.851290486820977</c:v>
                </c:pt>
                <c:pt idx="8">
                  <c:v>8.913954490267496</c:v>
                </c:pt>
                <c:pt idx="9">
                  <c:v>8.960952492852387</c:v>
                </c:pt>
                <c:pt idx="10">
                  <c:v>8.99228449457565</c:v>
                </c:pt>
                <c:pt idx="11">
                  <c:v>8.99228449457565</c:v>
                </c:pt>
                <c:pt idx="12">
                  <c:v>8.99228449457565</c:v>
                </c:pt>
                <c:pt idx="13">
                  <c:v>8.976618493714017</c:v>
                </c:pt>
                <c:pt idx="14">
                  <c:v>8.945286491990757</c:v>
                </c:pt>
                <c:pt idx="15">
                  <c:v>8.913954490267496</c:v>
                </c:pt>
                <c:pt idx="16">
                  <c:v>8.86695648768261</c:v>
                </c:pt>
                <c:pt idx="17">
                  <c:v>8.819958485097715</c:v>
                </c:pt>
                <c:pt idx="18">
                  <c:v>8.772960482512781</c:v>
                </c:pt>
                <c:pt idx="19">
                  <c:v>8.710296479066304</c:v>
                </c:pt>
                <c:pt idx="20">
                  <c:v>8.663298476481415</c:v>
                </c:pt>
                <c:pt idx="21">
                  <c:v>8.600634473034895</c:v>
                </c:pt>
                <c:pt idx="22">
                  <c:v>8.537970469588368</c:v>
                </c:pt>
                <c:pt idx="23">
                  <c:v>8.475306466141855</c:v>
                </c:pt>
                <c:pt idx="24">
                  <c:v>8.114988446324363</c:v>
                </c:pt>
                <c:pt idx="25">
                  <c:v>8.036658442016213</c:v>
                </c:pt>
                <c:pt idx="26">
                  <c:v>4.103556942113538</c:v>
                </c:pt>
                <c:pt idx="27">
                  <c:v>4.267231577981297</c:v>
                </c:pt>
                <c:pt idx="28">
                  <c:v>4.465979350106465</c:v>
                </c:pt>
                <c:pt idx="29">
                  <c:v>4.629653985974252</c:v>
                </c:pt>
                <c:pt idx="30">
                  <c:v>5.424645074474882</c:v>
                </c:pt>
                <c:pt idx="31">
                  <c:v>5.623392846600025</c:v>
                </c:pt>
                <c:pt idx="32">
                  <c:v>5.833831664144327</c:v>
                </c:pt>
                <c:pt idx="33">
                  <c:v>6.032579436269478</c:v>
                </c:pt>
                <c:pt idx="34">
                  <c:v>7.43550488656471</c:v>
                </c:pt>
                <c:pt idx="35">
                  <c:v>7.70439893120463</c:v>
                </c:pt>
                <c:pt idx="36">
                  <c:v>7.97329297584455</c:v>
                </c:pt>
                <c:pt idx="37">
                  <c:v>8.218804929646212</c:v>
                </c:pt>
                <c:pt idx="38">
                  <c:v>10.4751766955377</c:v>
                </c:pt>
                <c:pt idx="39">
                  <c:v>10.80252596727326</c:v>
                </c:pt>
                <c:pt idx="40">
                  <c:v>11.09480210275143</c:v>
                </c:pt>
                <c:pt idx="41">
                  <c:v>11.35200510197222</c:v>
                </c:pt>
                <c:pt idx="42">
                  <c:v>13.56161268618721</c:v>
                </c:pt>
                <c:pt idx="43">
                  <c:v>13.79543359456975</c:v>
                </c:pt>
                <c:pt idx="44">
                  <c:v>14.02925450295228</c:v>
                </c:pt>
                <c:pt idx="45">
                  <c:v>14.14616495714355</c:v>
                </c:pt>
                <c:pt idx="46">
                  <c:v>16.36746358677766</c:v>
                </c:pt>
                <c:pt idx="47">
                  <c:v>16.48437404096892</c:v>
                </c:pt>
                <c:pt idx="48">
                  <c:v>16.48437404096892</c:v>
                </c:pt>
                <c:pt idx="49">
                  <c:v>16.48437404096892</c:v>
                </c:pt>
                <c:pt idx="50">
                  <c:v>16.71819494935147</c:v>
                </c:pt>
                <c:pt idx="51">
                  <c:v>16.6012844951602</c:v>
                </c:pt>
                <c:pt idx="52">
                  <c:v>16.48437404096892</c:v>
                </c:pt>
                <c:pt idx="53">
                  <c:v>16.25055313258639</c:v>
                </c:pt>
                <c:pt idx="54">
                  <c:v>16.13364267839512</c:v>
                </c:pt>
                <c:pt idx="55">
                  <c:v>15.89982177001259</c:v>
                </c:pt>
                <c:pt idx="56">
                  <c:v>15.78291131582132</c:v>
                </c:pt>
                <c:pt idx="57">
                  <c:v>15.54909040743878</c:v>
                </c:pt>
                <c:pt idx="58">
                  <c:v>15.43217995324751</c:v>
                </c:pt>
                <c:pt idx="59">
                  <c:v>15.19835904486497</c:v>
                </c:pt>
                <c:pt idx="60">
                  <c:v>14.96453813648244</c:v>
                </c:pt>
                <c:pt idx="61">
                  <c:v>14.7307172280999</c:v>
                </c:pt>
                <c:pt idx="62">
                  <c:v>15.19237757976681</c:v>
                </c:pt>
                <c:pt idx="63">
                  <c:v>15.52027062105675</c:v>
                </c:pt>
                <c:pt idx="64">
                  <c:v>15.84816366234668</c:v>
                </c:pt>
                <c:pt idx="65">
                  <c:v>16.06675902320663</c:v>
                </c:pt>
                <c:pt idx="66">
                  <c:v>16.72254510578649</c:v>
                </c:pt>
                <c:pt idx="67">
                  <c:v>16.94114046664645</c:v>
                </c:pt>
                <c:pt idx="68">
                  <c:v>17.26903350793618</c:v>
                </c:pt>
                <c:pt idx="69">
                  <c:v>17.48762886879632</c:v>
                </c:pt>
                <c:pt idx="70">
                  <c:v>17.59692654922631</c:v>
                </c:pt>
                <c:pt idx="71">
                  <c:v>17.81552191008626</c:v>
                </c:pt>
                <c:pt idx="72">
                  <c:v>18.03411727094622</c:v>
                </c:pt>
                <c:pt idx="73">
                  <c:v>18.1434149513762</c:v>
                </c:pt>
                <c:pt idx="74">
                  <c:v>18.36201031223615</c:v>
                </c:pt>
                <c:pt idx="75">
                  <c:v>18.47130799266613</c:v>
                </c:pt>
                <c:pt idx="76">
                  <c:v>18.58060567309611</c:v>
                </c:pt>
                <c:pt idx="77">
                  <c:v>18.68990335352608</c:v>
                </c:pt>
                <c:pt idx="78">
                  <c:v>18.90849871438603</c:v>
                </c:pt>
                <c:pt idx="79">
                  <c:v>18.90849871438603</c:v>
                </c:pt>
                <c:pt idx="80">
                  <c:v>19.01779639481601</c:v>
                </c:pt>
                <c:pt idx="81">
                  <c:v>19.12709407524599</c:v>
                </c:pt>
                <c:pt idx="82">
                  <c:v>19.23639175567597</c:v>
                </c:pt>
                <c:pt idx="83">
                  <c:v>19.34568943610588</c:v>
                </c:pt>
                <c:pt idx="84">
                  <c:v>19.34568943610588</c:v>
                </c:pt>
                <c:pt idx="85">
                  <c:v>19.45498711653592</c:v>
                </c:pt>
                <c:pt idx="86">
                  <c:v>19.45498711653592</c:v>
                </c:pt>
                <c:pt idx="87">
                  <c:v>19.5642847969659</c:v>
                </c:pt>
                <c:pt idx="88">
                  <c:v>19.5642847969659</c:v>
                </c:pt>
                <c:pt idx="89">
                  <c:v>19.67358247739588</c:v>
                </c:pt>
                <c:pt idx="90">
                  <c:v>19.67358247739588</c:v>
                </c:pt>
                <c:pt idx="91">
                  <c:v>19.67358247739588</c:v>
                </c:pt>
                <c:pt idx="92">
                  <c:v>19.78288015782585</c:v>
                </c:pt>
                <c:pt idx="93">
                  <c:v>19.78288015782585</c:v>
                </c:pt>
                <c:pt idx="94">
                  <c:v>19.78288015782585</c:v>
                </c:pt>
                <c:pt idx="95">
                  <c:v>19.78288015782585</c:v>
                </c:pt>
                <c:pt idx="96">
                  <c:v>19.89217783825583</c:v>
                </c:pt>
                <c:pt idx="97">
                  <c:v>19.89217783825583</c:v>
                </c:pt>
                <c:pt idx="98">
                  <c:v>19.89217783825583</c:v>
                </c:pt>
                <c:pt idx="99">
                  <c:v>19.89217783825583</c:v>
                </c:pt>
                <c:pt idx="100">
                  <c:v>19.89217783825583</c:v>
                </c:pt>
                <c:pt idx="101">
                  <c:v>19.89217783825583</c:v>
                </c:pt>
                <c:pt idx="102">
                  <c:v>19.89217783825583</c:v>
                </c:pt>
                <c:pt idx="103">
                  <c:v>19.89217783825583</c:v>
                </c:pt>
                <c:pt idx="104">
                  <c:v>19.89217783825583</c:v>
                </c:pt>
                <c:pt idx="105">
                  <c:v>19.89217783825583</c:v>
                </c:pt>
                <c:pt idx="106">
                  <c:v>19.89217783825583</c:v>
                </c:pt>
                <c:pt idx="107">
                  <c:v>19.89217783825583</c:v>
                </c:pt>
                <c:pt idx="108">
                  <c:v>19.89217783825583</c:v>
                </c:pt>
                <c:pt idx="109">
                  <c:v>19.89217783825583</c:v>
                </c:pt>
                <c:pt idx="110">
                  <c:v>19.89217783825583</c:v>
                </c:pt>
                <c:pt idx="111">
                  <c:v>19.89217783825583</c:v>
                </c:pt>
                <c:pt idx="112">
                  <c:v>19.89217783825583</c:v>
                </c:pt>
                <c:pt idx="113">
                  <c:v>19.89217783825583</c:v>
                </c:pt>
                <c:pt idx="114">
                  <c:v>19.89217783825583</c:v>
                </c:pt>
                <c:pt idx="115">
                  <c:v>19.89217783825583</c:v>
                </c:pt>
                <c:pt idx="116">
                  <c:v>19.89217783825583</c:v>
                </c:pt>
                <c:pt idx="117">
                  <c:v>19.89217783825583</c:v>
                </c:pt>
                <c:pt idx="118">
                  <c:v>19.89217783825583</c:v>
                </c:pt>
                <c:pt idx="119">
                  <c:v>19.89217783825583</c:v>
                </c:pt>
                <c:pt idx="120">
                  <c:v>19.89217783825583</c:v>
                </c:pt>
                <c:pt idx="121">
                  <c:v>19.89217783825583</c:v>
                </c:pt>
                <c:pt idx="122">
                  <c:v>19.89217783825583</c:v>
                </c:pt>
                <c:pt idx="123">
                  <c:v>19.89217783825583</c:v>
                </c:pt>
                <c:pt idx="124">
                  <c:v>19.89217783825583</c:v>
                </c:pt>
                <c:pt idx="125">
                  <c:v>19.89217783825583</c:v>
                </c:pt>
                <c:pt idx="126">
                  <c:v>19.89217783825583</c:v>
                </c:pt>
                <c:pt idx="127">
                  <c:v>19.89217783825583</c:v>
                </c:pt>
                <c:pt idx="128">
                  <c:v>19.78288015782585</c:v>
                </c:pt>
                <c:pt idx="129">
                  <c:v>19.78288015782585</c:v>
                </c:pt>
                <c:pt idx="130">
                  <c:v>19.78288015782585</c:v>
                </c:pt>
                <c:pt idx="131">
                  <c:v>19.78288015782585</c:v>
                </c:pt>
                <c:pt idx="132">
                  <c:v>19.78288015782585</c:v>
                </c:pt>
                <c:pt idx="133">
                  <c:v>19.78288015782585</c:v>
                </c:pt>
                <c:pt idx="134">
                  <c:v>19.78288015782585</c:v>
                </c:pt>
                <c:pt idx="135">
                  <c:v>19.78288015782585</c:v>
                </c:pt>
                <c:pt idx="136">
                  <c:v>19.78288015782585</c:v>
                </c:pt>
                <c:pt idx="137">
                  <c:v>19.78288015782585</c:v>
                </c:pt>
                <c:pt idx="138">
                  <c:v>19.78288015782585</c:v>
                </c:pt>
                <c:pt idx="139">
                  <c:v>19.67358247739588</c:v>
                </c:pt>
                <c:pt idx="140">
                  <c:v>19.67358247739588</c:v>
                </c:pt>
                <c:pt idx="141">
                  <c:v>19.67358247739588</c:v>
                </c:pt>
                <c:pt idx="142">
                  <c:v>19.67358247739588</c:v>
                </c:pt>
                <c:pt idx="143">
                  <c:v>19.67358247739588</c:v>
                </c:pt>
                <c:pt idx="144">
                  <c:v>19.67358247739588</c:v>
                </c:pt>
                <c:pt idx="145">
                  <c:v>19.67358247739588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102664"/>
        <c:axId val="-1981484008"/>
      </c:scatterChart>
      <c:valAx>
        <c:axId val="-2065102664"/>
        <c:scaling>
          <c:orientation val="minMax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Beta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81484008"/>
        <c:crosses val="autoZero"/>
        <c:crossBetween val="midCat"/>
      </c:valAx>
      <c:valAx>
        <c:axId val="-1981484008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Accelerating gradient MV/m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51026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C6906-C799-D54A-8685-1BA47161FA46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ADBB9-D58B-9A45-984B-F8C684E4EAF7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Assess:</a:t>
          </a:r>
          <a:endParaRPr lang="en-US" sz="1800" b="1" dirty="0">
            <a:latin typeface="Papyrus"/>
            <a:cs typeface="Papyrus"/>
          </a:endParaRPr>
        </a:p>
      </dgm:t>
    </dgm:pt>
    <dgm:pt modelId="{22DDA00E-FCA9-484B-83D7-5FB9D474D757}" type="parTrans" cxnId="{E133F511-4F07-A64D-B49A-11C353C70B81}">
      <dgm:prSet/>
      <dgm:spPr/>
      <dgm:t>
        <a:bodyPr/>
        <a:lstStyle/>
        <a:p>
          <a:endParaRPr lang="en-US"/>
        </a:p>
      </dgm:t>
    </dgm:pt>
    <dgm:pt modelId="{B7FDDD2B-C7C3-0F49-A1AB-E2D04C4B78E8}" type="sibTrans" cxnId="{E133F511-4F07-A64D-B49A-11C353C70B81}">
      <dgm:prSet/>
      <dgm:spPr/>
      <dgm:t>
        <a:bodyPr/>
        <a:lstStyle/>
        <a:p>
          <a:endParaRPr lang="en-US"/>
        </a:p>
      </dgm:t>
    </dgm:pt>
    <dgm:pt modelId="{6D665A9E-1BF9-DD46-9C21-CC2CDCC5A80A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Mitigate:  </a:t>
          </a:r>
          <a:endParaRPr lang="en-US" sz="1800" b="1" dirty="0">
            <a:latin typeface="Papyrus"/>
            <a:cs typeface="Papyrus"/>
          </a:endParaRPr>
        </a:p>
      </dgm:t>
    </dgm:pt>
    <dgm:pt modelId="{20BF05C1-1594-AA47-AF76-45ED62FF70FF}" type="parTrans" cxnId="{18E0DA17-4579-694B-A103-514F6C3CD36D}">
      <dgm:prSet/>
      <dgm:spPr/>
      <dgm:t>
        <a:bodyPr/>
        <a:lstStyle/>
        <a:p>
          <a:endParaRPr lang="en-US"/>
        </a:p>
      </dgm:t>
    </dgm:pt>
    <dgm:pt modelId="{9AB4C0C6-A130-1C44-BDDE-798349C5D8B3}" type="sibTrans" cxnId="{18E0DA17-4579-694B-A103-514F6C3CD36D}">
      <dgm:prSet/>
      <dgm:spPr/>
      <dgm:t>
        <a:bodyPr/>
        <a:lstStyle/>
        <a:p>
          <a:endParaRPr lang="en-US"/>
        </a:p>
      </dgm:t>
    </dgm:pt>
    <dgm:pt modelId="{B889018F-07B2-FA4E-8DDB-961D1439FCE1}">
      <dgm:prSet phldrT="[Text]"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Identify:</a:t>
          </a:r>
          <a:endParaRPr lang="en-US" sz="1800" b="1" dirty="0">
            <a:latin typeface="Papyrus"/>
            <a:cs typeface="Papyrus"/>
          </a:endParaRPr>
        </a:p>
      </dgm:t>
    </dgm:pt>
    <dgm:pt modelId="{C7DDBF1B-1F8E-6947-8F13-28D54FC30309}" type="sibTrans" cxnId="{FD1011DE-519E-B948-8529-E19DC91AFBFA}">
      <dgm:prSet/>
      <dgm:spPr/>
      <dgm:t>
        <a:bodyPr/>
        <a:lstStyle/>
        <a:p>
          <a:endParaRPr lang="en-US"/>
        </a:p>
      </dgm:t>
    </dgm:pt>
    <dgm:pt modelId="{98C17317-1AD1-CC40-80D2-601C59B8D991}" type="parTrans" cxnId="{FD1011DE-519E-B948-8529-E19DC91AFBFA}">
      <dgm:prSet/>
      <dgm:spPr/>
      <dgm:t>
        <a:bodyPr/>
        <a:lstStyle/>
        <a:p>
          <a:endParaRPr lang="en-US"/>
        </a:p>
      </dgm:t>
    </dgm:pt>
    <dgm:pt modelId="{99C3F400-36AE-9445-AA30-7F8DA5B49502}">
      <dgm:prSet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dirty="0" err="1" smtClean="0">
              <a:latin typeface="Papyrus"/>
              <a:cs typeface="Papyrus"/>
            </a:rPr>
            <a:t>Linac</a:t>
          </a:r>
          <a:r>
            <a:rPr lang="en-US" sz="1800" b="1" dirty="0" smtClean="0">
              <a:latin typeface="Papyrus"/>
              <a:cs typeface="Papyrus"/>
            </a:rPr>
            <a:t> Layout, Flow Scheme, Breakdown Structures</a:t>
          </a:r>
          <a:endParaRPr lang="en-US" sz="1800" b="1" dirty="0"/>
        </a:p>
      </dgm:t>
    </dgm:pt>
    <dgm:pt modelId="{56A240C5-D905-194A-AFF5-1529AB0111F8}" type="sibTrans" cxnId="{D3157014-E64D-4D4D-A5C2-9A6543DE054B}">
      <dgm:prSet/>
      <dgm:spPr/>
      <dgm:t>
        <a:bodyPr/>
        <a:lstStyle/>
        <a:p>
          <a:endParaRPr lang="en-US"/>
        </a:p>
      </dgm:t>
    </dgm:pt>
    <dgm:pt modelId="{1D3A2D98-C58D-D945-A274-9C1D55763291}" type="parTrans" cxnId="{D3157014-E64D-4D4D-A5C2-9A6543DE054B}">
      <dgm:prSet/>
      <dgm:spPr/>
      <dgm:t>
        <a:bodyPr/>
        <a:lstStyle/>
        <a:p>
          <a:endParaRPr lang="en-US"/>
        </a:p>
      </dgm:t>
    </dgm:pt>
    <dgm:pt modelId="{A2CB0A29-8221-F849-BD8F-57D339C952E5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Feasibility of different Technologies and Assemblies</a:t>
          </a:r>
          <a:endParaRPr lang="en-US" sz="1800" b="1" dirty="0">
            <a:latin typeface="Papyrus"/>
            <a:cs typeface="Papyrus"/>
          </a:endParaRPr>
        </a:p>
      </dgm:t>
    </dgm:pt>
    <dgm:pt modelId="{CF359452-EF99-114C-A505-919840C90EE3}" type="sibTrans" cxnId="{6235759E-E223-7249-9147-D588FCFD498A}">
      <dgm:prSet/>
      <dgm:spPr/>
      <dgm:t>
        <a:bodyPr/>
        <a:lstStyle/>
        <a:p>
          <a:endParaRPr lang="en-US"/>
        </a:p>
      </dgm:t>
    </dgm:pt>
    <dgm:pt modelId="{6C3A49D3-BFAE-4D47-A126-3B72E560A108}" type="parTrans" cxnId="{6235759E-E223-7249-9147-D588FCFD498A}">
      <dgm:prSet/>
      <dgm:spPr/>
      <dgm:t>
        <a:bodyPr/>
        <a:lstStyle/>
        <a:p>
          <a:endParaRPr lang="en-US"/>
        </a:p>
      </dgm:t>
    </dgm:pt>
    <dgm:pt modelId="{511D533C-CCCF-1B43-B66A-C83E4C86728C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Risks and Manage Interfaces</a:t>
          </a:r>
          <a:endParaRPr lang="en-US" sz="1800" b="1" dirty="0">
            <a:latin typeface="Papyrus"/>
            <a:cs typeface="Papyrus"/>
          </a:endParaRPr>
        </a:p>
      </dgm:t>
    </dgm:pt>
    <dgm:pt modelId="{0B0BFEDB-348D-204D-8410-6547EB51F234}" type="sibTrans" cxnId="{50385734-6648-0441-9097-E41E00F8706F}">
      <dgm:prSet/>
      <dgm:spPr/>
      <dgm:t>
        <a:bodyPr/>
        <a:lstStyle/>
        <a:p>
          <a:endParaRPr lang="en-US"/>
        </a:p>
      </dgm:t>
    </dgm:pt>
    <dgm:pt modelId="{8C54B43C-F4D8-D242-AAB9-4B4948308687}" type="parTrans" cxnId="{50385734-6648-0441-9097-E41E00F8706F}">
      <dgm:prSet/>
      <dgm:spPr/>
      <dgm:t>
        <a:bodyPr/>
        <a:lstStyle/>
        <a:p>
          <a:endParaRPr lang="en-US"/>
        </a:p>
      </dgm:t>
    </dgm:pt>
    <dgm:pt modelId="{7CFA70C8-3D0D-3941-92C8-D44E6E03F560}">
      <dgm:prSet phldrT="[Text]"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Components and tooling Requirements (Technology Demonstrator and series)</a:t>
          </a:r>
          <a:endParaRPr lang="en-US" sz="1800" b="1" dirty="0"/>
        </a:p>
      </dgm:t>
    </dgm:pt>
    <dgm:pt modelId="{EA0374BF-0B36-C342-AFB6-2E51E5F1D4DE}" type="sibTrans" cxnId="{6735D011-FD79-574B-B054-F73F8DEE135A}">
      <dgm:prSet/>
      <dgm:spPr/>
      <dgm:t>
        <a:bodyPr/>
        <a:lstStyle/>
        <a:p>
          <a:endParaRPr lang="en-US"/>
        </a:p>
      </dgm:t>
    </dgm:pt>
    <dgm:pt modelId="{7EB25688-59AA-3244-99EB-AEC2199C731B}" type="parTrans" cxnId="{6735D011-FD79-574B-B054-F73F8DEE135A}">
      <dgm:prSet/>
      <dgm:spPr/>
      <dgm:t>
        <a:bodyPr/>
        <a:lstStyle/>
        <a:p>
          <a:endParaRPr lang="en-US"/>
        </a:p>
      </dgm:t>
    </dgm:pt>
    <dgm:pt modelId="{3F601EE4-0963-7B47-8BD3-E50B51DEAB17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Extrapolation to Production, industrialization</a:t>
          </a:r>
          <a:endParaRPr lang="en-US" sz="1800" b="1" dirty="0">
            <a:latin typeface="Papyrus"/>
            <a:cs typeface="Papyrus"/>
          </a:endParaRPr>
        </a:p>
      </dgm:t>
    </dgm:pt>
    <dgm:pt modelId="{55312133-8BE7-1F4C-ADA3-8D192C0B2FE9}" type="parTrans" cxnId="{2AF41E43-7A99-3849-8910-1F3871A4D089}">
      <dgm:prSet/>
      <dgm:spPr/>
      <dgm:t>
        <a:bodyPr/>
        <a:lstStyle/>
        <a:p>
          <a:endParaRPr lang="en-US"/>
        </a:p>
      </dgm:t>
    </dgm:pt>
    <dgm:pt modelId="{87D7D10A-C7BE-064F-A957-4D70F87C9CB3}" type="sibTrans" cxnId="{2AF41E43-7A99-3849-8910-1F3871A4D089}">
      <dgm:prSet/>
      <dgm:spPr/>
      <dgm:t>
        <a:bodyPr/>
        <a:lstStyle/>
        <a:p>
          <a:endParaRPr lang="en-US"/>
        </a:p>
      </dgm:t>
    </dgm:pt>
    <dgm:pt modelId="{83A86B83-43DD-A648-9D6B-C937AE9CE51F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Quality Assurance using </a:t>
          </a:r>
          <a:r>
            <a:rPr lang="en-US" sz="1800" dirty="0" smtClean="0">
              <a:latin typeface="Papyrus"/>
              <a:cs typeface="Papyrus"/>
            </a:rPr>
            <a:t>lessons learned from PX, X-FEL, SNS, J-PARC</a:t>
          </a:r>
          <a:endParaRPr lang="en-US" sz="1800" b="1" dirty="0">
            <a:latin typeface="Papyrus"/>
            <a:cs typeface="Papyrus"/>
          </a:endParaRPr>
        </a:p>
      </dgm:t>
    </dgm:pt>
    <dgm:pt modelId="{549B8930-AD2A-4343-B248-DDAA4B9DFBDE}" type="parTrans" cxnId="{96919C75-8DE7-E948-8CF1-CC660C538D84}">
      <dgm:prSet/>
      <dgm:spPr/>
      <dgm:t>
        <a:bodyPr/>
        <a:lstStyle/>
        <a:p>
          <a:endParaRPr lang="en-US"/>
        </a:p>
      </dgm:t>
    </dgm:pt>
    <dgm:pt modelId="{A85E6C67-BC0A-A744-863E-528A59785E9A}" type="sibTrans" cxnId="{96919C75-8DE7-E948-8CF1-CC660C538D84}">
      <dgm:prSet/>
      <dgm:spPr/>
      <dgm:t>
        <a:bodyPr/>
        <a:lstStyle/>
        <a:p>
          <a:endParaRPr lang="en-US"/>
        </a:p>
      </dgm:t>
    </dgm:pt>
    <dgm:pt modelId="{C9FDB3A5-FBC6-E44B-A90A-683954EAD3AD}">
      <dgm:prSet phldrT="[Text]" custT="1"/>
      <dgm:spPr/>
      <dgm:t>
        <a:bodyPr/>
        <a:lstStyle/>
        <a:p>
          <a:r>
            <a:rPr lang="en-US" b="1" dirty="0" smtClean="0">
              <a:latin typeface="Papyrus" pitchFamily="66" charset="0"/>
              <a:cs typeface="Papyrus"/>
            </a:rPr>
            <a:t>Life Cycles and in</a:t>
          </a:r>
          <a:r>
            <a:rPr lang="en-US" sz="1800" b="1" dirty="0" smtClean="0">
              <a:latin typeface="Papyrus"/>
              <a:cs typeface="Papyrus"/>
            </a:rPr>
            <a:t>frastructures  using</a:t>
          </a:r>
          <a:r>
            <a:rPr lang="en-US" sz="1800" dirty="0" smtClean="0">
              <a:latin typeface="Papyrus"/>
              <a:cs typeface="Papyrus"/>
            </a:rPr>
            <a:t>. </a:t>
          </a:r>
          <a:r>
            <a:rPr lang="en-US" sz="1800" b="1" dirty="0" smtClean="0">
              <a:latin typeface="Papyrus"/>
              <a:cs typeface="Papyrus"/>
            </a:rPr>
            <a:t>clean room, assembly hall, RF, cryogenics</a:t>
          </a:r>
          <a:endParaRPr lang="en-US" b="1" dirty="0">
            <a:latin typeface="Papyrus" pitchFamily="66" charset="0"/>
          </a:endParaRPr>
        </a:p>
      </dgm:t>
    </dgm:pt>
    <dgm:pt modelId="{E22C3A52-2253-3747-BC25-40DA711822AD}" type="parTrans" cxnId="{8488C998-91BB-1A45-A6D9-D14B09FD76A7}">
      <dgm:prSet/>
      <dgm:spPr/>
      <dgm:t>
        <a:bodyPr/>
        <a:lstStyle/>
        <a:p>
          <a:endParaRPr lang="en-US"/>
        </a:p>
      </dgm:t>
    </dgm:pt>
    <dgm:pt modelId="{79AC5C20-60C2-8E45-BE76-CD40F4D1C338}" type="sibTrans" cxnId="{8488C998-91BB-1A45-A6D9-D14B09FD76A7}">
      <dgm:prSet/>
      <dgm:spPr/>
      <dgm:t>
        <a:bodyPr/>
        <a:lstStyle/>
        <a:p>
          <a:endParaRPr lang="en-US"/>
        </a:p>
      </dgm:t>
    </dgm:pt>
    <dgm:pt modelId="{17899F66-2E7E-1444-A5FA-D2F1435647D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 pitchFamily="66" charset="0"/>
              <a:cs typeface="Papyrus"/>
            </a:rPr>
            <a:t>Risks  (</a:t>
          </a:r>
          <a:r>
            <a:rPr lang="en-US" sz="1800" b="1" dirty="0" smtClean="0">
              <a:latin typeface="Papyrus" pitchFamily="66" charset="0"/>
            </a:rPr>
            <a:t>Project Risk  and Technical Risk)</a:t>
          </a:r>
          <a:endParaRPr lang="en-US" sz="1800" b="1" dirty="0">
            <a:latin typeface="Papyrus"/>
            <a:cs typeface="Papyrus"/>
          </a:endParaRPr>
        </a:p>
      </dgm:t>
    </dgm:pt>
    <dgm:pt modelId="{E94113BB-5E86-9946-82CC-9DB403953F96}" type="parTrans" cxnId="{9BD4D57B-84E2-D445-97DE-00218476BED6}">
      <dgm:prSet/>
      <dgm:spPr/>
    </dgm:pt>
    <dgm:pt modelId="{1AEF6E7C-8500-4240-B823-74864E9A4D82}" type="sibTrans" cxnId="{9BD4D57B-84E2-D445-97DE-00218476BED6}">
      <dgm:prSet/>
      <dgm:spPr/>
    </dgm:pt>
    <dgm:pt modelId="{D754DE7D-B546-2E45-BD50-D5D7ECEC9B4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Develop DAQ and Control, </a:t>
          </a:r>
          <a:endParaRPr lang="en-US" sz="1800" b="1" dirty="0">
            <a:latin typeface="Papyrus"/>
            <a:cs typeface="Papyrus"/>
          </a:endParaRPr>
        </a:p>
      </dgm:t>
    </dgm:pt>
    <dgm:pt modelId="{4FE335FD-096C-074E-8680-60D7DA934B04}" type="parTrans" cxnId="{9337AD20-C509-4047-89A8-D92D2437CFFC}">
      <dgm:prSet/>
      <dgm:spPr/>
    </dgm:pt>
    <dgm:pt modelId="{F0DCE4CE-A879-264B-B1DA-7BC853B66383}" type="sibTrans" cxnId="{9337AD20-C509-4047-89A8-D92D2437CFFC}">
      <dgm:prSet/>
      <dgm:spPr/>
    </dgm:pt>
    <dgm:pt modelId="{00F77AEF-F689-FB43-8205-8D2A6A918D1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Cost Estimate </a:t>
          </a:r>
          <a:r>
            <a:rPr lang="en-US" sz="1800" b="1" dirty="0" smtClean="0">
              <a:latin typeface="Papyrus"/>
              <a:cs typeface="Papyrus"/>
              <a:sym typeface="Wingdings"/>
            </a:rPr>
            <a:t> </a:t>
          </a:r>
          <a:endParaRPr lang="en-US" sz="1800" b="1" dirty="0">
            <a:latin typeface="Papyrus"/>
            <a:cs typeface="Papyrus"/>
          </a:endParaRPr>
        </a:p>
      </dgm:t>
    </dgm:pt>
    <dgm:pt modelId="{5198154B-E447-BF4E-A787-6490AA33C549}" type="parTrans" cxnId="{AA68FF70-B6EF-834B-A9C9-A7B2F05D7B1C}">
      <dgm:prSet/>
      <dgm:spPr/>
    </dgm:pt>
    <dgm:pt modelId="{C648E67B-E9FA-C24A-BD8A-B561DB8171C8}" type="sibTrans" cxnId="{AA68FF70-B6EF-834B-A9C9-A7B2F05D7B1C}">
      <dgm:prSet/>
      <dgm:spPr/>
    </dgm:pt>
    <dgm:pt modelId="{C97A3E8C-5DE8-4A49-99E2-FA95AC696BFF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Operating Modes and WPs interfaces</a:t>
          </a:r>
          <a:endParaRPr lang="en-US" sz="1800" b="1" dirty="0"/>
        </a:p>
      </dgm:t>
    </dgm:pt>
    <dgm:pt modelId="{68800A6F-FB9F-D449-90A6-3AE6B79126D4}" type="parTrans" cxnId="{90045615-DC08-D046-AA80-6FCB61B1330C}">
      <dgm:prSet/>
      <dgm:spPr/>
    </dgm:pt>
    <dgm:pt modelId="{2F329B0A-3E0D-A34C-9330-A58A41FCB04A}" type="sibTrans" cxnId="{90045615-DC08-D046-AA80-6FCB61B1330C}">
      <dgm:prSet/>
      <dgm:spPr/>
    </dgm:pt>
    <dgm:pt modelId="{1EEF4C9A-5531-E942-B6E6-EA5C7C072E33}" type="pres">
      <dgm:prSet presAssocID="{456C6906-C799-D54A-8685-1BA47161FA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E1E99-D0A6-C34E-91B7-90CCFDFC278D}" type="pres">
      <dgm:prSet presAssocID="{456C6906-C799-D54A-8685-1BA47161FA4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9374CD0-A623-D340-B1A7-2F44ED13A965}" type="pres">
      <dgm:prSet presAssocID="{456C6906-C799-D54A-8685-1BA47161FA46}" presName="ThreeNodes_1" presStyleLbl="node1" presStyleIdx="0" presStyleCnt="3" custScaleX="117647" custLinFactNeighborX="1288" custLinFactNeighborY="5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8C437-336C-6045-8775-12FD93D928BC}" type="pres">
      <dgm:prSet presAssocID="{456C6906-C799-D54A-8685-1BA47161FA46}" presName="ThreeNodes_2" presStyleLbl="node1" presStyleIdx="1" presStyleCnt="3" custScaleX="107190" custScaleY="86032" custLinFactNeighborX="-2158" custLinFactNeighborY="-10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88717-9983-DD48-8EE9-905BD1720146}" type="pres">
      <dgm:prSet presAssocID="{456C6906-C799-D54A-8685-1BA47161FA46}" presName="ThreeNodes_3" presStyleLbl="node1" presStyleIdx="2" presStyleCnt="3" custScaleX="107190" custScaleY="91239" custLinFactNeighborX="-11157" custLinFactNeighborY="-3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8476-A945-6F40-93F8-F552A208129B}" type="pres">
      <dgm:prSet presAssocID="{456C6906-C799-D54A-8685-1BA47161FA46}" presName="ThreeConn_1-2" presStyleLbl="fgAccFollowNode1" presStyleIdx="0" presStyleCnt="2" custScaleX="45787" custLinFactNeighborX="50791" custLinFactNeighborY="-8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E96B5-947E-604C-95D9-FA9908C09A7A}" type="pres">
      <dgm:prSet presAssocID="{456C6906-C799-D54A-8685-1BA47161FA46}" presName="ThreeConn_2-3" presStyleLbl="fgAccFollowNode1" presStyleIdx="1" presStyleCnt="2" custScaleX="52760" custLinFactNeighborX="-5547" custLinFactNeighborY="-19846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en-US"/>
        </a:p>
      </dgm:t>
    </dgm:pt>
    <dgm:pt modelId="{C51AD4A4-05BA-A446-93EF-2180143AE96E}" type="pres">
      <dgm:prSet presAssocID="{456C6906-C799-D54A-8685-1BA47161FA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2764-1A02-FA40-BA8E-B98EB439AEE7}" type="pres">
      <dgm:prSet presAssocID="{456C6906-C799-D54A-8685-1BA47161FA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D6EF6-8EF8-3441-BB60-CDB06D10FDB3}" type="pres">
      <dgm:prSet presAssocID="{456C6906-C799-D54A-8685-1BA47161FA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29BB8-7DD6-1F4B-8EAC-38C24BBA38D8}" type="presOf" srcId="{00F77AEF-F689-FB43-8205-8D2A6A918D10}" destId="{88C8C437-336C-6045-8775-12FD93D928BC}" srcOrd="0" destOrd="4" presId="urn:microsoft.com/office/officeart/2005/8/layout/vProcess5"/>
    <dgm:cxn modelId="{3BFF0357-0085-5A43-A386-499608920737}" type="presOf" srcId="{B889018F-07B2-FA4E-8DDB-961D1439FCE1}" destId="{C51AD4A4-05BA-A446-93EF-2180143AE96E}" srcOrd="1" destOrd="0" presId="urn:microsoft.com/office/officeart/2005/8/layout/vProcess5"/>
    <dgm:cxn modelId="{395D426F-C765-E346-B597-CB21AC51B7D5}" type="presOf" srcId="{83A86B83-43DD-A648-9D6B-C937AE9CE51F}" destId="{B6688717-9983-DD48-8EE9-905BD1720146}" srcOrd="0" destOrd="2" presId="urn:microsoft.com/office/officeart/2005/8/layout/vProcess5"/>
    <dgm:cxn modelId="{0054F432-AE2E-6648-9B4D-0581D5C83379}" type="presOf" srcId="{99C3F400-36AE-9445-AA30-7F8DA5B49502}" destId="{C51AD4A4-05BA-A446-93EF-2180143AE96E}" srcOrd="1" destOrd="1" presId="urn:microsoft.com/office/officeart/2005/8/layout/vProcess5"/>
    <dgm:cxn modelId="{FC98F255-BA4E-2B4D-A9DF-269976B93DA7}" type="presOf" srcId="{6D665A9E-1BF9-DD46-9C21-CC2CDCC5A80A}" destId="{B6688717-9983-DD48-8EE9-905BD1720146}" srcOrd="0" destOrd="0" presId="urn:microsoft.com/office/officeart/2005/8/layout/vProcess5"/>
    <dgm:cxn modelId="{DAF8D5F9-F588-514C-8EF7-3C92DFB8C13F}" type="presOf" srcId="{8EFADBB9-D58B-9A45-984B-F8C684E4EAF7}" destId="{88C8C437-336C-6045-8775-12FD93D928BC}" srcOrd="0" destOrd="0" presId="urn:microsoft.com/office/officeart/2005/8/layout/vProcess5"/>
    <dgm:cxn modelId="{09E5C95D-1CED-314D-AA95-718F0D6980BE}" type="presOf" srcId="{7CFA70C8-3D0D-3941-92C8-D44E6E03F560}" destId="{C51AD4A4-05BA-A446-93EF-2180143AE96E}" srcOrd="1" destOrd="2" presId="urn:microsoft.com/office/officeart/2005/8/layout/vProcess5"/>
    <dgm:cxn modelId="{1A9F8267-1CD5-924C-A5C4-4DA7464CC9F5}" type="presOf" srcId="{8EFADBB9-D58B-9A45-984B-F8C684E4EAF7}" destId="{35CB2764-1A02-FA40-BA8E-B98EB439AEE7}" srcOrd="1" destOrd="0" presId="urn:microsoft.com/office/officeart/2005/8/layout/vProcess5"/>
    <dgm:cxn modelId="{50385734-6648-0441-9097-E41E00F8706F}" srcId="{6D665A9E-1BF9-DD46-9C21-CC2CDCC5A80A}" destId="{511D533C-CCCF-1B43-B66A-C83E4C86728C}" srcOrd="0" destOrd="0" parTransId="{8C54B43C-F4D8-D242-AAB9-4B4948308687}" sibTransId="{0B0BFEDB-348D-204D-8410-6547EB51F234}"/>
    <dgm:cxn modelId="{90045615-DC08-D046-AA80-6FCB61B1330C}" srcId="{B889018F-07B2-FA4E-8DDB-961D1439FCE1}" destId="{C97A3E8C-5DE8-4A49-99E2-FA95AC696BFF}" srcOrd="2" destOrd="0" parTransId="{68800A6F-FB9F-D449-90A6-3AE6B79126D4}" sibTransId="{2F329B0A-3E0D-A34C-9330-A58A41FCB04A}"/>
    <dgm:cxn modelId="{99A6028C-D595-C947-99E6-F15A047F1FF7}" type="presOf" srcId="{B7FDDD2B-C7C3-0F49-A1AB-E2D04C4B78E8}" destId="{4BDE96B5-947E-604C-95D9-FA9908C09A7A}" srcOrd="0" destOrd="0" presId="urn:microsoft.com/office/officeart/2005/8/layout/vProcess5"/>
    <dgm:cxn modelId="{8F521201-1F32-0F49-B040-128D29D83848}" type="presOf" srcId="{C7DDBF1B-1F8E-6947-8F13-28D54FC30309}" destId="{A2FB8476-A945-6F40-93F8-F552A208129B}" srcOrd="0" destOrd="0" presId="urn:microsoft.com/office/officeart/2005/8/layout/vProcess5"/>
    <dgm:cxn modelId="{C74EB57F-4578-D848-AD7C-51BEA050932A}" type="presOf" srcId="{A2CB0A29-8221-F849-BD8F-57D339C952E5}" destId="{88C8C437-336C-6045-8775-12FD93D928BC}" srcOrd="0" destOrd="1" presId="urn:microsoft.com/office/officeart/2005/8/layout/vProcess5"/>
    <dgm:cxn modelId="{F8615A05-307B-5947-8226-C96EA1D3C3A1}" type="presOf" srcId="{456C6906-C799-D54A-8685-1BA47161FA46}" destId="{1EEF4C9A-5531-E942-B6E6-EA5C7C072E33}" srcOrd="0" destOrd="0" presId="urn:microsoft.com/office/officeart/2005/8/layout/vProcess5"/>
    <dgm:cxn modelId="{D4FE8963-9244-F54E-A75D-3077B02A9F12}" type="presOf" srcId="{17899F66-2E7E-1444-A5FA-D2F1435647D9}" destId="{88C8C437-336C-6045-8775-12FD93D928BC}" srcOrd="0" destOrd="2" presId="urn:microsoft.com/office/officeart/2005/8/layout/vProcess5"/>
    <dgm:cxn modelId="{AA68FF70-B6EF-834B-A9C9-A7B2F05D7B1C}" srcId="{8EFADBB9-D58B-9A45-984B-F8C684E4EAF7}" destId="{00F77AEF-F689-FB43-8205-8D2A6A918D10}" srcOrd="3" destOrd="0" parTransId="{5198154B-E447-BF4E-A787-6490AA33C549}" sibTransId="{C648E67B-E9FA-C24A-BD8A-B561DB8171C8}"/>
    <dgm:cxn modelId="{D2D99F5B-4CFC-7A41-A588-C71A01EDE758}" type="presOf" srcId="{6D665A9E-1BF9-DD46-9C21-CC2CDCC5A80A}" destId="{467D6EF6-8EF8-3441-BB60-CDB06D10FDB3}" srcOrd="1" destOrd="0" presId="urn:microsoft.com/office/officeart/2005/8/layout/vProcess5"/>
    <dgm:cxn modelId="{409A2978-4AA4-6840-B5D0-9CC80682B18E}" type="presOf" srcId="{3F601EE4-0963-7B47-8BD3-E50B51DEAB17}" destId="{467D6EF6-8EF8-3441-BB60-CDB06D10FDB3}" srcOrd="1" destOrd="3" presId="urn:microsoft.com/office/officeart/2005/8/layout/vProcess5"/>
    <dgm:cxn modelId="{9BD4D57B-84E2-D445-97DE-00218476BED6}" srcId="{8EFADBB9-D58B-9A45-984B-F8C684E4EAF7}" destId="{17899F66-2E7E-1444-A5FA-D2F1435647D9}" srcOrd="1" destOrd="0" parTransId="{E94113BB-5E86-9946-82CC-9DB403953F96}" sibTransId="{1AEF6E7C-8500-4240-B823-74864E9A4D82}"/>
    <dgm:cxn modelId="{D3157014-E64D-4D4D-A5C2-9A6543DE054B}" srcId="{B889018F-07B2-FA4E-8DDB-961D1439FCE1}" destId="{99C3F400-36AE-9445-AA30-7F8DA5B49502}" srcOrd="0" destOrd="0" parTransId="{1D3A2D98-C58D-D945-A274-9C1D55763291}" sibTransId="{56A240C5-D905-194A-AFF5-1529AB0111F8}"/>
    <dgm:cxn modelId="{6235759E-E223-7249-9147-D588FCFD498A}" srcId="{8EFADBB9-D58B-9A45-984B-F8C684E4EAF7}" destId="{A2CB0A29-8221-F849-BD8F-57D339C952E5}" srcOrd="0" destOrd="0" parTransId="{6C3A49D3-BFAE-4D47-A126-3B72E560A108}" sibTransId="{CF359452-EF99-114C-A505-919840C90EE3}"/>
    <dgm:cxn modelId="{F0FD7302-A869-6D4B-9015-1E767E53570F}" type="presOf" srcId="{C97A3E8C-5DE8-4A49-99E2-FA95AC696BFF}" destId="{C51AD4A4-05BA-A446-93EF-2180143AE96E}" srcOrd="1" destOrd="3" presId="urn:microsoft.com/office/officeart/2005/8/layout/vProcess5"/>
    <dgm:cxn modelId="{18E0DA17-4579-694B-A103-514F6C3CD36D}" srcId="{456C6906-C799-D54A-8685-1BA47161FA46}" destId="{6D665A9E-1BF9-DD46-9C21-CC2CDCC5A80A}" srcOrd="2" destOrd="0" parTransId="{20BF05C1-1594-AA47-AF76-45ED62FF70FF}" sibTransId="{9AB4C0C6-A130-1C44-BDDE-798349C5D8B3}"/>
    <dgm:cxn modelId="{8488C998-91BB-1A45-A6D9-D14B09FD76A7}" srcId="{B889018F-07B2-FA4E-8DDB-961D1439FCE1}" destId="{C9FDB3A5-FBC6-E44B-A90A-683954EAD3AD}" srcOrd="3" destOrd="0" parTransId="{E22C3A52-2253-3747-BC25-40DA711822AD}" sibTransId="{79AC5C20-60C2-8E45-BE76-CD40F4D1C338}"/>
    <dgm:cxn modelId="{CE9C47B8-AD4B-6346-BCCD-51905D261267}" type="presOf" srcId="{99C3F400-36AE-9445-AA30-7F8DA5B49502}" destId="{19374CD0-A623-D340-B1A7-2F44ED13A965}" srcOrd="0" destOrd="1" presId="urn:microsoft.com/office/officeart/2005/8/layout/vProcess5"/>
    <dgm:cxn modelId="{D78C2A22-3941-2548-9161-04E7B2C3F3C2}" type="presOf" srcId="{A2CB0A29-8221-F849-BD8F-57D339C952E5}" destId="{35CB2764-1A02-FA40-BA8E-B98EB439AEE7}" srcOrd="1" destOrd="1" presId="urn:microsoft.com/office/officeart/2005/8/layout/vProcess5"/>
    <dgm:cxn modelId="{1ACAE42B-D2C3-E640-8079-7477591749BC}" type="presOf" srcId="{511D533C-CCCF-1B43-B66A-C83E4C86728C}" destId="{B6688717-9983-DD48-8EE9-905BD1720146}" srcOrd="0" destOrd="1" presId="urn:microsoft.com/office/officeart/2005/8/layout/vProcess5"/>
    <dgm:cxn modelId="{5CD70A0E-6A63-8340-81B7-CECB3D4C877B}" type="presOf" srcId="{C9FDB3A5-FBC6-E44B-A90A-683954EAD3AD}" destId="{C51AD4A4-05BA-A446-93EF-2180143AE96E}" srcOrd="1" destOrd="4" presId="urn:microsoft.com/office/officeart/2005/8/layout/vProcess5"/>
    <dgm:cxn modelId="{78BD9DAE-5458-F645-87F9-2C671D4542C7}" type="presOf" srcId="{83A86B83-43DD-A648-9D6B-C937AE9CE51F}" destId="{467D6EF6-8EF8-3441-BB60-CDB06D10FDB3}" srcOrd="1" destOrd="2" presId="urn:microsoft.com/office/officeart/2005/8/layout/vProcess5"/>
    <dgm:cxn modelId="{356E7AC1-DD09-754D-8B8D-68FFAB525FD0}" type="presOf" srcId="{7CFA70C8-3D0D-3941-92C8-D44E6E03F560}" destId="{19374CD0-A623-D340-B1A7-2F44ED13A965}" srcOrd="0" destOrd="2" presId="urn:microsoft.com/office/officeart/2005/8/layout/vProcess5"/>
    <dgm:cxn modelId="{E133F511-4F07-A64D-B49A-11C353C70B81}" srcId="{456C6906-C799-D54A-8685-1BA47161FA46}" destId="{8EFADBB9-D58B-9A45-984B-F8C684E4EAF7}" srcOrd="1" destOrd="0" parTransId="{22DDA00E-FCA9-484B-83D7-5FB9D474D757}" sibTransId="{B7FDDD2B-C7C3-0F49-A1AB-E2D04C4B78E8}"/>
    <dgm:cxn modelId="{794C21B5-40F1-394F-AD9E-D52C46A5D5B8}" type="presOf" srcId="{511D533C-CCCF-1B43-B66A-C83E4C86728C}" destId="{467D6EF6-8EF8-3441-BB60-CDB06D10FDB3}" srcOrd="1" destOrd="1" presId="urn:microsoft.com/office/officeart/2005/8/layout/vProcess5"/>
    <dgm:cxn modelId="{6735D011-FD79-574B-B054-F73F8DEE135A}" srcId="{B889018F-07B2-FA4E-8DDB-961D1439FCE1}" destId="{7CFA70C8-3D0D-3941-92C8-D44E6E03F560}" srcOrd="1" destOrd="0" parTransId="{7EB25688-59AA-3244-99EB-AEC2199C731B}" sibTransId="{EA0374BF-0B36-C342-AFB6-2E51E5F1D4DE}"/>
    <dgm:cxn modelId="{9695DB97-95BD-F04F-976C-7BE6A57D9ABC}" type="presOf" srcId="{00F77AEF-F689-FB43-8205-8D2A6A918D10}" destId="{35CB2764-1A02-FA40-BA8E-B98EB439AEE7}" srcOrd="1" destOrd="4" presId="urn:microsoft.com/office/officeart/2005/8/layout/vProcess5"/>
    <dgm:cxn modelId="{9337AD20-C509-4047-89A8-D92D2437CFFC}" srcId="{8EFADBB9-D58B-9A45-984B-F8C684E4EAF7}" destId="{D754DE7D-B546-2E45-BD50-D5D7ECEC9B4A}" srcOrd="2" destOrd="0" parTransId="{4FE335FD-096C-074E-8680-60D7DA934B04}" sibTransId="{F0DCE4CE-A879-264B-B1DA-7BC853B66383}"/>
    <dgm:cxn modelId="{2AF41E43-7A99-3849-8910-1F3871A4D089}" srcId="{6D665A9E-1BF9-DD46-9C21-CC2CDCC5A80A}" destId="{3F601EE4-0963-7B47-8BD3-E50B51DEAB17}" srcOrd="2" destOrd="0" parTransId="{55312133-8BE7-1F4C-ADA3-8D192C0B2FE9}" sibTransId="{87D7D10A-C7BE-064F-A957-4D70F87C9CB3}"/>
    <dgm:cxn modelId="{971E1F18-F4BD-4A43-8533-5D0FC5FEBBC3}" type="presOf" srcId="{B889018F-07B2-FA4E-8DDB-961D1439FCE1}" destId="{19374CD0-A623-D340-B1A7-2F44ED13A965}" srcOrd="0" destOrd="0" presId="urn:microsoft.com/office/officeart/2005/8/layout/vProcess5"/>
    <dgm:cxn modelId="{BD0C154F-33CC-BF4E-BB5E-7BD18A7E5345}" type="presOf" srcId="{D754DE7D-B546-2E45-BD50-D5D7ECEC9B4A}" destId="{88C8C437-336C-6045-8775-12FD93D928BC}" srcOrd="0" destOrd="3" presId="urn:microsoft.com/office/officeart/2005/8/layout/vProcess5"/>
    <dgm:cxn modelId="{2158E9D1-7409-7F43-AEFB-D1BC2E41358C}" type="presOf" srcId="{C97A3E8C-5DE8-4A49-99E2-FA95AC696BFF}" destId="{19374CD0-A623-D340-B1A7-2F44ED13A965}" srcOrd="0" destOrd="3" presId="urn:microsoft.com/office/officeart/2005/8/layout/vProcess5"/>
    <dgm:cxn modelId="{FD1011DE-519E-B948-8529-E19DC91AFBFA}" srcId="{456C6906-C799-D54A-8685-1BA47161FA46}" destId="{B889018F-07B2-FA4E-8DDB-961D1439FCE1}" srcOrd="0" destOrd="0" parTransId="{98C17317-1AD1-CC40-80D2-601C59B8D991}" sibTransId="{C7DDBF1B-1F8E-6947-8F13-28D54FC30309}"/>
    <dgm:cxn modelId="{96919C75-8DE7-E948-8CF1-CC660C538D84}" srcId="{6D665A9E-1BF9-DD46-9C21-CC2CDCC5A80A}" destId="{83A86B83-43DD-A648-9D6B-C937AE9CE51F}" srcOrd="1" destOrd="0" parTransId="{549B8930-AD2A-4343-B248-DDAA4B9DFBDE}" sibTransId="{A85E6C67-BC0A-A744-863E-528A59785E9A}"/>
    <dgm:cxn modelId="{8A335759-0A48-C941-8520-936B12543772}" type="presOf" srcId="{D754DE7D-B546-2E45-BD50-D5D7ECEC9B4A}" destId="{35CB2764-1A02-FA40-BA8E-B98EB439AEE7}" srcOrd="1" destOrd="3" presId="urn:microsoft.com/office/officeart/2005/8/layout/vProcess5"/>
    <dgm:cxn modelId="{B8D6E88F-2568-F44F-966F-FE46D6EB4F80}" type="presOf" srcId="{C9FDB3A5-FBC6-E44B-A90A-683954EAD3AD}" destId="{19374CD0-A623-D340-B1A7-2F44ED13A965}" srcOrd="0" destOrd="4" presId="urn:microsoft.com/office/officeart/2005/8/layout/vProcess5"/>
    <dgm:cxn modelId="{DF21B651-EC3E-A74B-973C-2568E57A9345}" type="presOf" srcId="{3F601EE4-0963-7B47-8BD3-E50B51DEAB17}" destId="{B6688717-9983-DD48-8EE9-905BD1720146}" srcOrd="0" destOrd="3" presId="urn:microsoft.com/office/officeart/2005/8/layout/vProcess5"/>
    <dgm:cxn modelId="{E6FB1EEC-741A-E04C-B67E-F78ABEB22727}" type="presOf" srcId="{17899F66-2E7E-1444-A5FA-D2F1435647D9}" destId="{35CB2764-1A02-FA40-BA8E-B98EB439AEE7}" srcOrd="1" destOrd="2" presId="urn:microsoft.com/office/officeart/2005/8/layout/vProcess5"/>
    <dgm:cxn modelId="{E46AC5CC-D443-704F-AC2F-C3DDFAA49B22}" type="presParOf" srcId="{1EEF4C9A-5531-E942-B6E6-EA5C7C072E33}" destId="{A89E1E99-D0A6-C34E-91B7-90CCFDFC278D}" srcOrd="0" destOrd="0" presId="urn:microsoft.com/office/officeart/2005/8/layout/vProcess5"/>
    <dgm:cxn modelId="{8663E57D-D0CB-944B-9FA6-4E45395562D5}" type="presParOf" srcId="{1EEF4C9A-5531-E942-B6E6-EA5C7C072E33}" destId="{19374CD0-A623-D340-B1A7-2F44ED13A965}" srcOrd="1" destOrd="0" presId="urn:microsoft.com/office/officeart/2005/8/layout/vProcess5"/>
    <dgm:cxn modelId="{7180D95D-CF17-A640-A2E8-B1E8B23B4056}" type="presParOf" srcId="{1EEF4C9A-5531-E942-B6E6-EA5C7C072E33}" destId="{88C8C437-336C-6045-8775-12FD93D928BC}" srcOrd="2" destOrd="0" presId="urn:microsoft.com/office/officeart/2005/8/layout/vProcess5"/>
    <dgm:cxn modelId="{47062485-27E4-EC4E-93DC-53130A56B7D1}" type="presParOf" srcId="{1EEF4C9A-5531-E942-B6E6-EA5C7C072E33}" destId="{B6688717-9983-DD48-8EE9-905BD1720146}" srcOrd="3" destOrd="0" presId="urn:microsoft.com/office/officeart/2005/8/layout/vProcess5"/>
    <dgm:cxn modelId="{BA866274-CB26-B14E-8DE9-A4B83D0D6900}" type="presParOf" srcId="{1EEF4C9A-5531-E942-B6E6-EA5C7C072E33}" destId="{A2FB8476-A945-6F40-93F8-F552A208129B}" srcOrd="4" destOrd="0" presId="urn:microsoft.com/office/officeart/2005/8/layout/vProcess5"/>
    <dgm:cxn modelId="{6CE5810C-07D3-8F42-AF0A-CDA21D2C8A39}" type="presParOf" srcId="{1EEF4C9A-5531-E942-B6E6-EA5C7C072E33}" destId="{4BDE96B5-947E-604C-95D9-FA9908C09A7A}" srcOrd="5" destOrd="0" presId="urn:microsoft.com/office/officeart/2005/8/layout/vProcess5"/>
    <dgm:cxn modelId="{46356238-5AA2-8D44-BAEE-4313A3111FD7}" type="presParOf" srcId="{1EEF4C9A-5531-E942-B6E6-EA5C7C072E33}" destId="{C51AD4A4-05BA-A446-93EF-2180143AE96E}" srcOrd="6" destOrd="0" presId="urn:microsoft.com/office/officeart/2005/8/layout/vProcess5"/>
    <dgm:cxn modelId="{FF195716-E09D-E64C-831B-DF3A30D52285}" type="presParOf" srcId="{1EEF4C9A-5531-E942-B6E6-EA5C7C072E33}" destId="{35CB2764-1A02-FA40-BA8E-B98EB439AEE7}" srcOrd="7" destOrd="0" presId="urn:microsoft.com/office/officeart/2005/8/layout/vProcess5"/>
    <dgm:cxn modelId="{667A9701-0A11-EE4E-A042-E6B141641BAA}" type="presParOf" srcId="{1EEF4C9A-5531-E942-B6E6-EA5C7C072E33}" destId="{467D6EF6-8EF8-3441-BB60-CDB06D10FD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4CD0-A623-D340-B1A7-2F44ED13A965}">
      <dsp:nvSpPr>
        <dsp:cNvPr id="0" name=""/>
        <dsp:cNvSpPr/>
      </dsp:nvSpPr>
      <dsp:spPr>
        <a:xfrm>
          <a:off x="-344249" y="86342"/>
          <a:ext cx="8229595" cy="1706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latin typeface="Papyrus"/>
              <a:cs typeface="Papyrus"/>
            </a:rPr>
            <a:t>Identify: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err="1" smtClean="0">
              <a:latin typeface="Papyrus"/>
              <a:cs typeface="Papyrus"/>
            </a:rPr>
            <a:t>Linac</a:t>
          </a:r>
          <a:r>
            <a:rPr lang="en-US" sz="1800" b="1" kern="1200" dirty="0" smtClean="0">
              <a:latin typeface="Papyrus"/>
              <a:cs typeface="Papyrus"/>
            </a:rPr>
            <a:t> Layout, Flow Scheme, Breakdown Structures</a:t>
          </a:r>
          <a:endParaRPr lang="en-US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Components and tooling Requirements (Technology Demonstrator and series)</a:t>
          </a:r>
          <a:endParaRPr lang="en-US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Operating Modes and WPs interfaces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b="1" kern="1200" dirty="0" smtClean="0">
              <a:latin typeface="Papyrus" pitchFamily="66" charset="0"/>
              <a:cs typeface="Papyrus"/>
            </a:rPr>
            <a:t>Life Cycles and in</a:t>
          </a:r>
          <a:r>
            <a:rPr lang="en-US" sz="1800" b="1" kern="1200" dirty="0" smtClean="0">
              <a:latin typeface="Papyrus"/>
              <a:cs typeface="Papyrus"/>
            </a:rPr>
            <a:t>frastructures  using</a:t>
          </a:r>
          <a:r>
            <a:rPr lang="en-US" sz="1800" kern="1200" dirty="0" smtClean="0">
              <a:latin typeface="Papyrus"/>
              <a:cs typeface="Papyrus"/>
            </a:rPr>
            <a:t>. </a:t>
          </a:r>
          <a:r>
            <a:rPr lang="en-US" sz="1800" b="1" kern="1200" dirty="0" smtClean="0">
              <a:latin typeface="Papyrus"/>
              <a:cs typeface="Papyrus"/>
            </a:rPr>
            <a:t>clean room, assembly hall, RF, cryogenics</a:t>
          </a:r>
          <a:endParaRPr lang="en-US" b="1" kern="1200" dirty="0">
            <a:latin typeface="Papyrus" pitchFamily="66" charset="0"/>
          </a:endParaRPr>
        </a:p>
      </dsp:txBody>
      <dsp:txXfrm>
        <a:off x="-294281" y="136310"/>
        <a:ext cx="6081425" cy="1606090"/>
      </dsp:txXfrm>
    </dsp:sp>
    <dsp:sp modelId="{88C8C437-336C-6045-8775-12FD93D928BC}">
      <dsp:nvSpPr>
        <dsp:cNvPr id="0" name=""/>
        <dsp:cNvSpPr/>
      </dsp:nvSpPr>
      <dsp:spPr>
        <a:xfrm>
          <a:off x="397659" y="1935157"/>
          <a:ext cx="7498112" cy="1467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latin typeface="Papyrus"/>
              <a:cs typeface="Papyrus"/>
            </a:rPr>
            <a:t>Assess: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Feasibility of different Technologies and Assemblies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 pitchFamily="66" charset="0"/>
              <a:cs typeface="Papyrus"/>
            </a:rPr>
            <a:t>Risks  (</a:t>
          </a:r>
          <a:r>
            <a:rPr lang="en-US" sz="1800" b="1" kern="1200" dirty="0" smtClean="0">
              <a:latin typeface="Papyrus" pitchFamily="66" charset="0"/>
            </a:rPr>
            <a:t>Project Risk  and Technical Risk)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Develop DAQ and Control, 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Cost Estimate </a:t>
          </a:r>
          <a:r>
            <a:rPr lang="en-US" sz="1800" b="1" kern="1200" dirty="0" smtClean="0">
              <a:latin typeface="Papyrus"/>
              <a:cs typeface="Papyrus"/>
              <a:sym typeface="Wingdings"/>
            </a:rPr>
            <a:t> </a:t>
          </a:r>
          <a:endParaRPr lang="en-US" sz="1800" b="1" kern="1200" dirty="0">
            <a:latin typeface="Papyrus"/>
            <a:cs typeface="Papyrus"/>
          </a:endParaRPr>
        </a:p>
      </dsp:txBody>
      <dsp:txXfrm>
        <a:off x="440647" y="1978145"/>
        <a:ext cx="5561889" cy="1381752"/>
      </dsp:txXfrm>
    </dsp:sp>
    <dsp:sp modelId="{B6688717-9983-DD48-8EE9-905BD1720146}">
      <dsp:nvSpPr>
        <dsp:cNvPr id="0" name=""/>
        <dsp:cNvSpPr/>
      </dsp:nvSpPr>
      <dsp:spPr>
        <a:xfrm>
          <a:off x="385384" y="3522993"/>
          <a:ext cx="7498112" cy="1556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Papyrus"/>
              <a:cs typeface="Papyrus"/>
            </a:rPr>
            <a:t>Mitigate:  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Risks and Manage Interfaces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Quality Assurance using </a:t>
          </a:r>
          <a:r>
            <a:rPr lang="en-US" sz="1800" kern="1200" dirty="0" smtClean="0">
              <a:latin typeface="Papyrus"/>
              <a:cs typeface="Papyrus"/>
            </a:rPr>
            <a:t>lessons learned from PX, X-FEL, SNS, J-PARC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Extrapolation to Production, industrialization</a:t>
          </a:r>
          <a:endParaRPr lang="en-US" sz="1800" b="1" kern="1200" dirty="0">
            <a:latin typeface="Papyrus"/>
            <a:cs typeface="Papyrus"/>
          </a:endParaRPr>
        </a:p>
      </dsp:txBody>
      <dsp:txXfrm>
        <a:off x="430974" y="3568583"/>
        <a:ext cx="5556685" cy="1465381"/>
      </dsp:txXfrm>
    </dsp:sp>
    <dsp:sp modelId="{A2FB8476-A945-6F40-93F8-F552A208129B}">
      <dsp:nvSpPr>
        <dsp:cNvPr id="0" name=""/>
        <dsp:cNvSpPr/>
      </dsp:nvSpPr>
      <dsp:spPr>
        <a:xfrm>
          <a:off x="6932932" y="1200343"/>
          <a:ext cx="507740" cy="1108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47174" y="1200343"/>
        <a:ext cx="279257" cy="983251"/>
      </dsp:txXfrm>
    </dsp:sp>
    <dsp:sp modelId="{4BDE96B5-947E-604C-95D9-FA9908C09A7A}">
      <dsp:nvSpPr>
        <dsp:cNvPr id="0" name=""/>
        <dsp:cNvSpPr/>
      </dsp:nvSpPr>
      <dsp:spPr>
        <a:xfrm>
          <a:off x="6886748" y="3052652"/>
          <a:ext cx="585064" cy="1108917"/>
        </a:xfrm>
        <a:prstGeom prst="upDown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033014" y="3198918"/>
        <a:ext cx="292532" cy="81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B352-B765-1749-97B5-5D10B56319FA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73EC8-3901-BD4D-A4B7-22A63213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11/26/13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Accelerateur</a:t>
            </a:r>
            <a:r>
              <a:rPr lang="en-US" dirty="0" smtClean="0"/>
              <a:t> </a:t>
            </a:r>
            <a:r>
              <a:rPr lang="en-US" dirty="0" err="1" smtClean="0"/>
              <a:t>principe</a:t>
            </a:r>
            <a:r>
              <a:rPr lang="en-US" dirty="0" smtClean="0"/>
              <a:t> avec proton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baseline="0" dirty="0" err="1" smtClean="0"/>
              <a:t>Technologie</a:t>
            </a:r>
            <a:r>
              <a:rPr lang="en-US" baseline="0" dirty="0" smtClean="0"/>
              <a:t> de pointe </a:t>
            </a:r>
            <a:r>
              <a:rPr lang="en-US" baseline="0" dirty="0" err="1" smtClean="0"/>
              <a:t>supraconductice</a:t>
            </a:r>
            <a:endParaRPr lang="en-US" baseline="0" dirty="0" smtClean="0"/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Spoke – </a:t>
            </a:r>
            <a:r>
              <a:rPr lang="en-US" baseline="0" dirty="0" err="1" smtClean="0"/>
              <a:t>insatalle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32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QA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The supporting and mechanical systems </a:t>
            </a:r>
            <a:r>
              <a:rPr lang="en-GB" sz="2000" dirty="0" smtClean="0">
                <a:solidFill>
                  <a:srgbClr val="3366FF"/>
                </a:solidFill>
              </a:rPr>
              <a:t>: interface cavity packages in the test area than in the tunnel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8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4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3BF3-324F-384C-B342-C859519758D1}" type="datetime1">
              <a:rPr lang="en-US" smtClean="0"/>
              <a:t>11/26/13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1D8F-4A8C-E743-8A44-56A432E1EA56}" type="datetime1">
              <a:rPr lang="en-US" smtClean="0"/>
              <a:t>11/26/13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270-7A99-C346-9A2A-DF3EBB9C8352}" type="datetime1">
              <a:rPr lang="en-US" smtClean="0"/>
              <a:t>11/26/13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8290-A213-D648-BFAB-331A9735FD45}" type="datetime1">
              <a:rPr lang="en-US" smtClean="0"/>
              <a:t>11/26/13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977" y="74713"/>
            <a:ext cx="990724" cy="445988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/>
          </p:cNvSpPr>
          <p:nvPr userDrawn="1"/>
        </p:nvSpPr>
        <p:spPr bwMode="auto">
          <a:xfrm>
            <a:off x="5416997" y="6381576"/>
            <a:ext cx="3619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en-US" sz="1300" dirty="0" smtClean="0">
                <a:solidFill>
                  <a:srgbClr val="67676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P. Bosland  CEA-Saclay</a:t>
            </a:r>
            <a:endParaRPr lang="en-US" sz="1300" dirty="0">
              <a:solidFill>
                <a:srgbClr val="67676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5" name="Picture 2" descr="C:\D\adm_ service\logos-charte graphique\CEA\CEA_logo_quadri-sur-fond-roug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0084"/>
            <a:ext cx="814233" cy="6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03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FFA5-F0F6-FB49-AE0A-CF370BB146EF}" type="datetime1">
              <a:rPr lang="en-US" smtClean="0"/>
              <a:t>11/26/13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in2p3.fr/conferenceDisplay.py?confId=911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4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14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fu-i.cea.fr/Page/474/irfu_signaturesac_der.png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SRF Cryomodules</a:t>
            </a:r>
            <a:br>
              <a:rPr lang="sv-SE" sz="4000" dirty="0" smtClean="0"/>
            </a:br>
            <a:r>
              <a:rPr lang="sv-SE" sz="4000" dirty="0" smtClean="0"/>
              <a:t>November 2013 Meeting 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Christine Darve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Lead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r>
              <a:rPr lang="sv-SE" sz="2000" dirty="0" smtClean="0">
                <a:solidFill>
                  <a:schemeClr val="bg1"/>
                </a:solidFill>
              </a:rPr>
              <a:t> – SRF </a:t>
            </a:r>
            <a:r>
              <a:rPr lang="sv-SE" sz="2000" dirty="0" err="1" smtClean="0">
                <a:solidFill>
                  <a:schemeClr val="bg1"/>
                </a:solidFill>
              </a:rPr>
              <a:t>Linac</a:t>
            </a:r>
            <a:r>
              <a:rPr lang="sv-SE" sz="2000" dirty="0" smtClean="0">
                <a:solidFill>
                  <a:schemeClr val="bg1"/>
                </a:solidFill>
              </a:rPr>
              <a:t> (704 MHz)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 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November 21, 2013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628800"/>
            <a:ext cx="9289032" cy="4876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 smtClean="0"/>
              <a:t>Define common set of assumptions (HX, cool-down time, operating parameters..)</a:t>
            </a:r>
          </a:p>
          <a:p>
            <a:pPr lvl="1"/>
            <a:r>
              <a:rPr lang="en-US" sz="1800" dirty="0" smtClean="0"/>
              <a:t>Towards </a:t>
            </a:r>
            <a:r>
              <a:rPr lang="en-US" sz="1800" dirty="0"/>
              <a:t>one unique flow </a:t>
            </a:r>
            <a:r>
              <a:rPr lang="en-US" sz="1800" dirty="0" smtClean="0"/>
              <a:t>schematic: operating modes</a:t>
            </a:r>
            <a:endParaRPr lang="en-US" sz="1800" dirty="0"/>
          </a:p>
          <a:p>
            <a:pPr lvl="1"/>
            <a:r>
              <a:rPr lang="en-GB" sz="1800" dirty="0"/>
              <a:t>Interface </a:t>
            </a:r>
            <a:r>
              <a:rPr lang="en-GB" sz="1800" dirty="0" smtClean="0"/>
              <a:t>cryomodule/valve </a:t>
            </a:r>
            <a:r>
              <a:rPr lang="en-GB" sz="1800" dirty="0"/>
              <a:t>box </a:t>
            </a:r>
            <a:r>
              <a:rPr lang="en-GB" sz="1800" dirty="0" smtClean="0"/>
              <a:t>via jumper</a:t>
            </a:r>
            <a:endParaRPr lang="en-US" sz="1800" dirty="0"/>
          </a:p>
          <a:p>
            <a:pPr lvl="1"/>
            <a:r>
              <a:rPr lang="en-US" sz="1800" dirty="0" smtClean="0"/>
              <a:t>Interface cryomodule / waveguides</a:t>
            </a:r>
          </a:p>
          <a:p>
            <a:pPr lvl="1"/>
            <a:r>
              <a:rPr lang="en-GB" sz="1800" dirty="0"/>
              <a:t>Positions of heat exchanger, cryogenic valves, vacuum barrier </a:t>
            </a:r>
            <a:endParaRPr lang="en-GB" sz="1800" dirty="0" smtClean="0"/>
          </a:p>
          <a:p>
            <a:pPr lvl="1"/>
            <a:r>
              <a:rPr lang="en-GB" sz="1800" dirty="0" smtClean="0"/>
              <a:t>Pressure drops estimation for all operating modes</a:t>
            </a:r>
          </a:p>
          <a:p>
            <a:pPr lvl="1"/>
            <a:r>
              <a:rPr lang="en-GB" sz="1800" dirty="0" smtClean="0"/>
              <a:t>CEA test area extrapolation to ESS tunnel: constraints and boundaries conditions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lvl="1"/>
            <a:r>
              <a:rPr lang="en-GB" sz="1800" dirty="0"/>
              <a:t>Failure </a:t>
            </a:r>
            <a:r>
              <a:rPr lang="en-GB" sz="1800" dirty="0" smtClean="0"/>
              <a:t>scenarios and what-if analysis, FMEA</a:t>
            </a:r>
            <a:endParaRPr lang="en-GB" sz="1800" dirty="0"/>
          </a:p>
          <a:p>
            <a:pPr lvl="1"/>
            <a:r>
              <a:rPr lang="en-GB" sz="1800" dirty="0" smtClean="0"/>
              <a:t>Maximal Credible Incident</a:t>
            </a:r>
          </a:p>
          <a:p>
            <a:pPr lvl="1"/>
            <a:r>
              <a:rPr lang="en-US" sz="1800" dirty="0" smtClean="0"/>
              <a:t>Maintenance modes and Risk analysis</a:t>
            </a:r>
          </a:p>
          <a:p>
            <a:pPr lvl="1"/>
            <a:r>
              <a:rPr lang="en-US" sz="1800" dirty="0" smtClean="0"/>
              <a:t>Instrumentation and fail-safe modes</a:t>
            </a:r>
            <a:endParaRPr lang="en-US" sz="1800" dirty="0"/>
          </a:p>
          <a:p>
            <a:pPr lvl="1"/>
            <a:r>
              <a:rPr lang="en-GB" sz="1800" dirty="0"/>
              <a:t>Valves and </a:t>
            </a:r>
            <a:r>
              <a:rPr lang="en-GB" sz="1800" dirty="0" smtClean="0"/>
              <a:t>Instrumentation standardized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Analyse, </a:t>
            </a:r>
            <a:r>
              <a:rPr lang="en-GB" sz="1800" dirty="0"/>
              <a:t>justify </a:t>
            </a:r>
            <a:r>
              <a:rPr lang="en-GB" sz="1800" dirty="0" smtClean="0"/>
              <a:t>and communicate solutions</a:t>
            </a:r>
            <a:endParaRPr lang="en-GB" sz="1800" dirty="0"/>
          </a:p>
          <a:p>
            <a:pPr lvl="1"/>
            <a:r>
              <a:rPr lang="en-GB" sz="1800" dirty="0" smtClean="0"/>
              <a:t>Consistent and coherent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3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for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0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1916831"/>
            <a:ext cx="9142983" cy="4968553"/>
            <a:chOff x="14040" y="1556792"/>
            <a:chExt cx="9144000" cy="48151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0" y="1556792"/>
              <a:ext cx="9144000" cy="481519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5" name="TextBox 4"/>
            <p:cNvSpPr txBox="1"/>
            <p:nvPr/>
          </p:nvSpPr>
          <p:spPr>
            <a:xfrm>
              <a:off x="121556" y="2673359"/>
              <a:ext cx="1487123" cy="626373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Low Energy Front end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44859" y="3272176"/>
              <a:ext cx="0" cy="244797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102405" y="2468564"/>
              <a:ext cx="105727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RF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0747" y="2837896"/>
              <a:ext cx="123778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RF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5131" y="2468564"/>
              <a:ext cx="196984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RF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5068" y="2099232"/>
              <a:ext cx="1768380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RF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467383" y="2837896"/>
              <a:ext cx="130298" cy="198715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 bwMode="auto">
            <a:xfrm>
              <a:off x="2649641" y="3207228"/>
              <a:ext cx="212743" cy="101246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 bwMode="auto">
            <a:xfrm>
              <a:off x="4060054" y="2837897"/>
              <a:ext cx="559241" cy="78301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>
              <a:off x="6209259" y="2468565"/>
              <a:ext cx="384095" cy="4285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044979" y="5459500"/>
              <a:ext cx="1691943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</a:t>
              </a:r>
              <a:r>
                <a:rPr lang="en-US" dirty="0" err="1" smtClean="0"/>
                <a:t>cryo</a:t>
              </a:r>
              <a:r>
                <a:rPr lang="en-US" dirty="0" smtClean="0"/>
                <a:t>-modules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3519962" y="4972299"/>
              <a:ext cx="1525016" cy="8103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48300" y="4969527"/>
              <a:ext cx="1604512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5486240" y="4219694"/>
              <a:ext cx="962061" cy="107299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20186" y="4219694"/>
              <a:ext cx="1523814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H="1" flipV="1">
              <a:off x="7716837" y="3450805"/>
              <a:ext cx="665256" cy="76888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333745" y="5921164"/>
              <a:ext cx="162459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tanks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 bwMode="auto">
            <a:xfrm flipH="1" flipV="1">
              <a:off x="1869577" y="5526740"/>
              <a:ext cx="1276468" cy="39442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" y="1124744"/>
            <a:ext cx="91440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2418"/>
            <a:ext cx="9117607" cy="95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910277" y="692696"/>
            <a:ext cx="1965325" cy="330994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/>
          <a:lstStyle/>
          <a:p>
            <a:pPr algn="ctr">
              <a:defRPr/>
            </a:pP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Cavity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fabrication</a:t>
            </a:r>
            <a:endParaRPr lang="fr-FR" sz="1300" b="1" dirty="0">
              <a:latin typeface="+mj-lt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3587844" y="1725535"/>
            <a:ext cx="1854200" cy="823466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</a:rPr>
              <a:t>Cryomodule components f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abrication</a:t>
            </a:r>
            <a:endParaRPr lang="fr-FR" sz="1300" b="1" dirty="0">
              <a:latin typeface="+mj-lt"/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2981098" y="2944745"/>
            <a:ext cx="1482501" cy="830783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Cavity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string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assembling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in clean room</a:t>
            </a:r>
            <a:endParaRPr lang="fr-FR" sz="1300" b="1" dirty="0">
              <a:latin typeface="+mj-lt"/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191025" y="1628801"/>
            <a:ext cx="2136408" cy="744806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Validation test of the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cavity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in vertical cryostat</a:t>
            </a:r>
            <a:endParaRPr lang="fr-FR" sz="1300" b="1" dirty="0">
              <a:latin typeface="+mj-lt"/>
            </a:endParaRPr>
          </a:p>
        </p:txBody>
      </p:sp>
      <p:cxnSp>
        <p:nvCxnSpPr>
          <p:cNvPr id="6151" name="AutoShape 47"/>
          <p:cNvCxnSpPr>
            <a:cxnSpLocks noChangeShapeType="1"/>
            <a:stCxn id="3" idx="2"/>
            <a:endCxn id="73" idx="0"/>
          </p:cNvCxnSpPr>
          <p:nvPr/>
        </p:nvCxnSpPr>
        <p:spPr bwMode="auto">
          <a:xfrm flipH="1">
            <a:off x="3878608" y="1023690"/>
            <a:ext cx="14333" cy="2450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48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3722349" y="2549001"/>
            <a:ext cx="792595" cy="395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7036510" y="3189433"/>
            <a:ext cx="1862138" cy="768350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Validation test of the cryomodule</a:t>
            </a:r>
          </a:p>
        </p:txBody>
      </p:sp>
      <p:sp>
        <p:nvSpPr>
          <p:cNvPr id="34" name="AutoShape 50"/>
          <p:cNvSpPr>
            <a:spLocks noChangeArrowheads="1"/>
          </p:cNvSpPr>
          <p:nvPr/>
        </p:nvSpPr>
        <p:spPr bwMode="auto">
          <a:xfrm>
            <a:off x="6898412" y="5031210"/>
            <a:ext cx="2054502" cy="558030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Cryomodule on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beam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line</a:t>
            </a: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187268" y="5716606"/>
            <a:ext cx="1965325" cy="617442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Power coupler fabrication</a:t>
            </a:r>
            <a:endParaRPr lang="fr-FR" sz="1300" b="1" dirty="0">
              <a:latin typeface="+mj-lt"/>
            </a:endParaRPr>
          </a:p>
        </p:txBody>
      </p:sp>
      <p:sp>
        <p:nvSpPr>
          <p:cNvPr id="19" name="AutoShape 46"/>
          <p:cNvSpPr>
            <a:spLocks noChangeArrowheads="1"/>
          </p:cNvSpPr>
          <p:nvPr/>
        </p:nvSpPr>
        <p:spPr bwMode="auto">
          <a:xfrm>
            <a:off x="185680" y="4250057"/>
            <a:ext cx="1965325" cy="442913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Coupler RF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processing</a:t>
            </a:r>
            <a:endParaRPr lang="fr-FR" sz="1300" b="1" dirty="0">
              <a:latin typeface="+mj-lt"/>
            </a:endParaRPr>
          </a:p>
        </p:txBody>
      </p:sp>
      <p:cxnSp>
        <p:nvCxnSpPr>
          <p:cNvPr id="20" name="AutoShape 47"/>
          <p:cNvCxnSpPr>
            <a:cxnSpLocks noChangeShapeType="1"/>
            <a:stCxn id="14" idx="0"/>
          </p:cNvCxnSpPr>
          <p:nvPr/>
        </p:nvCxnSpPr>
        <p:spPr bwMode="auto">
          <a:xfrm flipH="1" flipV="1">
            <a:off x="1168342" y="5469951"/>
            <a:ext cx="1589" cy="2466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"/>
          <p:cNvCxnSpPr>
            <a:cxnSpLocks noChangeShapeType="1"/>
            <a:stCxn id="19" idx="0"/>
            <a:endCxn id="53" idx="2"/>
          </p:cNvCxnSpPr>
          <p:nvPr/>
        </p:nvCxnSpPr>
        <p:spPr bwMode="auto">
          <a:xfrm flipV="1">
            <a:off x="1168342" y="3957783"/>
            <a:ext cx="1588" cy="2922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7"/>
          <p:cNvCxnSpPr>
            <a:cxnSpLocks noChangeShapeType="1"/>
            <a:stCxn id="137" idx="3"/>
            <a:endCxn id="5" idx="1"/>
          </p:cNvCxnSpPr>
          <p:nvPr/>
        </p:nvCxnSpPr>
        <p:spPr bwMode="auto">
          <a:xfrm>
            <a:off x="2201902" y="2933982"/>
            <a:ext cx="779196" cy="4261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4883987" y="2944745"/>
            <a:ext cx="1494381" cy="830783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Cryomodule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assembling</a:t>
            </a:r>
            <a:endParaRPr lang="fr-FR" sz="1300" b="1" dirty="0">
              <a:latin typeface="+mj-lt"/>
            </a:endParaRPr>
          </a:p>
        </p:txBody>
      </p:sp>
      <p:cxnSp>
        <p:nvCxnSpPr>
          <p:cNvPr id="31" name="AutoShape 47"/>
          <p:cNvCxnSpPr>
            <a:cxnSpLocks noChangeShapeType="1"/>
            <a:stCxn id="5" idx="3"/>
            <a:endCxn id="29" idx="1"/>
          </p:cNvCxnSpPr>
          <p:nvPr/>
        </p:nvCxnSpPr>
        <p:spPr bwMode="auto">
          <a:xfrm>
            <a:off x="4463599" y="3360135"/>
            <a:ext cx="420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47"/>
          <p:cNvCxnSpPr>
            <a:cxnSpLocks noChangeShapeType="1"/>
            <a:stCxn id="4" idx="2"/>
            <a:endCxn id="29" idx="0"/>
          </p:cNvCxnSpPr>
          <p:nvPr/>
        </p:nvCxnSpPr>
        <p:spPr bwMode="auto">
          <a:xfrm>
            <a:off x="4514942" y="2549001"/>
            <a:ext cx="1116235" cy="395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3617401" y="4077072"/>
            <a:ext cx="1854200" cy="411733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</a:rPr>
              <a:t>Tools f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abrication</a:t>
            </a:r>
            <a:endParaRPr lang="fr-FR" sz="1300" b="1" dirty="0">
              <a:latin typeface="+mj-lt"/>
            </a:endParaRPr>
          </a:p>
        </p:txBody>
      </p:sp>
      <p:cxnSp>
        <p:nvCxnSpPr>
          <p:cNvPr id="41" name="AutoShape 47"/>
          <p:cNvCxnSpPr>
            <a:cxnSpLocks noChangeShapeType="1"/>
            <a:stCxn id="38" idx="0"/>
            <a:endCxn id="29" idx="2"/>
          </p:cNvCxnSpPr>
          <p:nvPr/>
        </p:nvCxnSpPr>
        <p:spPr bwMode="auto">
          <a:xfrm flipV="1">
            <a:off x="4544502" y="3775527"/>
            <a:ext cx="1086677" cy="3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7"/>
          <p:cNvCxnSpPr>
            <a:cxnSpLocks noChangeShapeType="1"/>
            <a:stCxn id="38" idx="0"/>
            <a:endCxn id="5" idx="2"/>
          </p:cNvCxnSpPr>
          <p:nvPr/>
        </p:nvCxnSpPr>
        <p:spPr bwMode="auto">
          <a:xfrm flipH="1" flipV="1">
            <a:off x="3722349" y="3775527"/>
            <a:ext cx="822152" cy="3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AutoShape 30"/>
          <p:cNvSpPr>
            <a:spLocks noChangeArrowheads="1"/>
          </p:cNvSpPr>
          <p:nvPr/>
        </p:nvSpPr>
        <p:spPr bwMode="auto">
          <a:xfrm>
            <a:off x="2710871" y="1268760"/>
            <a:ext cx="2335472" cy="330994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/>
          <a:lstStyle/>
          <a:p>
            <a:pPr algn="ctr">
              <a:defRPr/>
            </a:pP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Chemical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treatment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163348" y="692697"/>
            <a:ext cx="2193475" cy="741561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/>
            <a:r>
              <a:rPr lang="fr-FR" sz="1300" b="1" dirty="0">
                <a:solidFill>
                  <a:srgbClr val="000000"/>
                </a:solidFill>
                <a:latin typeface="+mj-lt"/>
              </a:rPr>
              <a:t>High pressure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rinsing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1300" b="1" dirty="0">
                <a:solidFill>
                  <a:srgbClr val="000000"/>
                </a:solidFill>
                <a:latin typeface="+mj-lt"/>
              </a:rPr>
              <a:t>In clean room (ISO5 or ISO4)</a:t>
            </a:r>
          </a:p>
        </p:txBody>
      </p:sp>
      <p:cxnSp>
        <p:nvCxnSpPr>
          <p:cNvPr id="78" name="AutoShape 47"/>
          <p:cNvCxnSpPr>
            <a:cxnSpLocks noChangeShapeType="1"/>
            <a:stCxn id="73" idx="1"/>
            <a:endCxn id="77" idx="3"/>
          </p:cNvCxnSpPr>
          <p:nvPr/>
        </p:nvCxnSpPr>
        <p:spPr bwMode="auto">
          <a:xfrm flipH="1" flipV="1">
            <a:off x="2356823" y="1063478"/>
            <a:ext cx="354048" cy="370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47"/>
          <p:cNvCxnSpPr>
            <a:cxnSpLocks noChangeShapeType="1"/>
            <a:stCxn id="77" idx="2"/>
            <a:endCxn id="6" idx="0"/>
          </p:cNvCxnSpPr>
          <p:nvPr/>
        </p:nvCxnSpPr>
        <p:spPr bwMode="auto">
          <a:xfrm flipH="1">
            <a:off x="1259229" y="1434259"/>
            <a:ext cx="857" cy="1945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AutoShape 30"/>
          <p:cNvSpPr>
            <a:spLocks noChangeArrowheads="1"/>
          </p:cNvSpPr>
          <p:nvPr/>
        </p:nvSpPr>
        <p:spPr bwMode="auto">
          <a:xfrm>
            <a:off x="187268" y="4954454"/>
            <a:ext cx="2335472" cy="515498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/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Assembling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in clean room</a:t>
            </a:r>
          </a:p>
        </p:txBody>
      </p:sp>
      <p:cxnSp>
        <p:nvCxnSpPr>
          <p:cNvPr id="85" name="AutoShape 47"/>
          <p:cNvCxnSpPr>
            <a:cxnSpLocks noChangeShapeType="1"/>
            <a:endCxn id="19" idx="2"/>
          </p:cNvCxnSpPr>
          <p:nvPr/>
        </p:nvCxnSpPr>
        <p:spPr bwMode="auto">
          <a:xfrm flipV="1">
            <a:off x="1168342" y="4692969"/>
            <a:ext cx="1" cy="2648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50"/>
          <p:cNvSpPr>
            <a:spLocks noChangeArrowheads="1"/>
          </p:cNvSpPr>
          <p:nvPr/>
        </p:nvSpPr>
        <p:spPr bwMode="auto">
          <a:xfrm>
            <a:off x="7024307" y="1554692"/>
            <a:ext cx="1862138" cy="38417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Transport</a:t>
            </a:r>
          </a:p>
        </p:txBody>
      </p:sp>
      <p:cxnSp>
        <p:nvCxnSpPr>
          <p:cNvPr id="96" name="AutoShape 47"/>
          <p:cNvCxnSpPr>
            <a:cxnSpLocks noChangeShapeType="1"/>
            <a:stCxn id="138" idx="2"/>
            <a:endCxn id="9" idx="0"/>
          </p:cNvCxnSpPr>
          <p:nvPr/>
        </p:nvCxnSpPr>
        <p:spPr bwMode="auto">
          <a:xfrm>
            <a:off x="7955376" y="2901452"/>
            <a:ext cx="12202" cy="287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47"/>
          <p:cNvCxnSpPr>
            <a:cxnSpLocks noChangeShapeType="1"/>
            <a:stCxn id="29" idx="3"/>
            <a:endCxn id="94" idx="1"/>
          </p:cNvCxnSpPr>
          <p:nvPr/>
        </p:nvCxnSpPr>
        <p:spPr bwMode="auto">
          <a:xfrm flipV="1">
            <a:off x="6378367" y="1746780"/>
            <a:ext cx="645940" cy="16133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47"/>
          <p:cNvCxnSpPr>
            <a:cxnSpLocks noChangeShapeType="1"/>
            <a:stCxn id="171" idx="2"/>
            <a:endCxn id="34" idx="0"/>
          </p:cNvCxnSpPr>
          <p:nvPr/>
        </p:nvCxnSpPr>
        <p:spPr bwMode="auto">
          <a:xfrm flipH="1">
            <a:off x="7925663" y="4771440"/>
            <a:ext cx="29713" cy="2597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AutoShape 50"/>
          <p:cNvSpPr>
            <a:spLocks noChangeArrowheads="1"/>
          </p:cNvSpPr>
          <p:nvPr/>
        </p:nvSpPr>
        <p:spPr bwMode="auto">
          <a:xfrm>
            <a:off x="339763" y="2671347"/>
            <a:ext cx="1862138" cy="525269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Qualified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cavity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storage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8" name="AutoShape 50"/>
          <p:cNvSpPr>
            <a:spLocks noChangeArrowheads="1"/>
          </p:cNvSpPr>
          <p:nvPr/>
        </p:nvSpPr>
        <p:spPr bwMode="auto">
          <a:xfrm>
            <a:off x="6951804" y="2301601"/>
            <a:ext cx="2007145" cy="599851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Cryomodule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reception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and 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storage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41" name="AutoShape 47"/>
          <p:cNvCxnSpPr>
            <a:cxnSpLocks noChangeShapeType="1"/>
            <a:stCxn id="6" idx="2"/>
            <a:endCxn id="137" idx="0"/>
          </p:cNvCxnSpPr>
          <p:nvPr/>
        </p:nvCxnSpPr>
        <p:spPr bwMode="auto">
          <a:xfrm>
            <a:off x="1259229" y="2373607"/>
            <a:ext cx="11602" cy="297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47"/>
          <p:cNvCxnSpPr>
            <a:cxnSpLocks noChangeShapeType="1"/>
            <a:stCxn id="94" idx="2"/>
            <a:endCxn id="138" idx="0"/>
          </p:cNvCxnSpPr>
          <p:nvPr/>
        </p:nvCxnSpPr>
        <p:spPr bwMode="auto">
          <a:xfrm>
            <a:off x="7955376" y="1938865"/>
            <a:ext cx="0" cy="3627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AutoShape 50"/>
          <p:cNvSpPr>
            <a:spLocks noChangeArrowheads="1"/>
          </p:cNvSpPr>
          <p:nvPr/>
        </p:nvSpPr>
        <p:spPr bwMode="auto">
          <a:xfrm>
            <a:off x="6951804" y="4171589"/>
            <a:ext cx="2007145" cy="599851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>
                <a:solidFill>
                  <a:srgbClr val="000000"/>
                </a:solidFill>
                <a:latin typeface="+mj-lt"/>
              </a:rPr>
              <a:t>Cryomodule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storage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4" name="AutoShape 47"/>
          <p:cNvCxnSpPr>
            <a:cxnSpLocks noChangeShapeType="1"/>
            <a:stCxn id="9" idx="2"/>
          </p:cNvCxnSpPr>
          <p:nvPr/>
        </p:nvCxnSpPr>
        <p:spPr bwMode="auto">
          <a:xfrm flipH="1">
            <a:off x="7955376" y="3957783"/>
            <a:ext cx="12202" cy="2138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238861" y="3432516"/>
            <a:ext cx="1862138" cy="525269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5707" tIns="42853" rIns="85707" bIns="42853" anchor="ctr"/>
          <a:lstStyle/>
          <a:p>
            <a:pPr algn="ctr">
              <a:defRPr/>
            </a:pP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Processed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couplers</a:t>
            </a:r>
            <a:r>
              <a:rPr lang="fr-FR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latin typeface="+mj-lt"/>
              </a:rPr>
              <a:t>storage</a:t>
            </a:r>
            <a:endParaRPr lang="fr-FR" sz="13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8" name="AutoShape 47"/>
          <p:cNvCxnSpPr>
            <a:cxnSpLocks noChangeShapeType="1"/>
            <a:stCxn id="53" idx="3"/>
            <a:endCxn id="5" idx="1"/>
          </p:cNvCxnSpPr>
          <p:nvPr/>
        </p:nvCxnSpPr>
        <p:spPr bwMode="auto">
          <a:xfrm flipV="1">
            <a:off x="2100999" y="3360135"/>
            <a:ext cx="880098" cy="3350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Espace réservé de la date 1"/>
          <p:cNvSpPr>
            <a:spLocks noGrp="1"/>
          </p:cNvSpPr>
          <p:nvPr/>
        </p:nvSpPr>
        <p:spPr>
          <a:xfrm>
            <a:off x="6060037" y="6093296"/>
            <a:ext cx="305757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0597B"/>
            </a:solidFill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700" b="1" dirty="0">
                <a:solidFill>
                  <a:srgbClr val="3366FF"/>
                </a:solidFill>
              </a:rPr>
              <a:t>Courtesy of Pierre </a:t>
            </a:r>
            <a:r>
              <a:rPr lang="en-US" sz="1700" b="1" dirty="0" err="1">
                <a:solidFill>
                  <a:srgbClr val="3366FF"/>
                </a:solidFill>
              </a:rPr>
              <a:t>Bosland</a:t>
            </a:r>
            <a:r>
              <a:rPr lang="en-US" sz="1700" b="1" dirty="0">
                <a:solidFill>
                  <a:srgbClr val="3366FF"/>
                </a:solidFill>
              </a:rPr>
              <a:t> CEA/IRFU</a:t>
            </a:r>
          </a:p>
        </p:txBody>
      </p:sp>
      <p:grpSp>
        <p:nvGrpSpPr>
          <p:cNvPr id="40" name="Groupe 30"/>
          <p:cNvGrpSpPr/>
          <p:nvPr/>
        </p:nvGrpSpPr>
        <p:grpSpPr>
          <a:xfrm>
            <a:off x="2179119" y="4509121"/>
            <a:ext cx="4719294" cy="2147065"/>
            <a:chOff x="-316430" y="1774943"/>
            <a:chExt cx="8424936" cy="430384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2352310"/>
              <a:ext cx="3491880" cy="3726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Connecteur droit avec flèche 4"/>
            <p:cNvCxnSpPr>
              <a:stCxn id="45" idx="3"/>
            </p:cNvCxnSpPr>
            <p:nvPr/>
          </p:nvCxnSpPr>
          <p:spPr bwMode="auto">
            <a:xfrm>
              <a:off x="1952329" y="2371088"/>
              <a:ext cx="1115614" cy="482826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ZoneTexte 7"/>
            <p:cNvSpPr txBox="1"/>
            <p:nvPr/>
          </p:nvSpPr>
          <p:spPr>
            <a:xfrm>
              <a:off x="656185" y="1970073"/>
              <a:ext cx="1296144" cy="8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Space frame</a:t>
              </a:r>
            </a:p>
          </p:txBody>
        </p:sp>
        <p:cxnSp>
          <p:nvCxnSpPr>
            <p:cNvPr id="46" name="Connecteur droit avec flèche 11"/>
            <p:cNvCxnSpPr>
              <a:stCxn id="49" idx="1"/>
            </p:cNvCxnSpPr>
            <p:nvPr/>
          </p:nvCxnSpPr>
          <p:spPr bwMode="auto">
            <a:xfrm flipH="1">
              <a:off x="3453650" y="4132812"/>
              <a:ext cx="1806989" cy="1143356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Connecteur droit avec flèche 12"/>
            <p:cNvCxnSpPr>
              <a:stCxn id="48" idx="3"/>
            </p:cNvCxnSpPr>
            <p:nvPr/>
          </p:nvCxnSpPr>
          <p:spPr bwMode="auto">
            <a:xfrm flipV="1">
              <a:off x="1304256" y="5102581"/>
              <a:ext cx="1205880" cy="34774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ZoneTexte 13"/>
            <p:cNvSpPr txBox="1"/>
            <p:nvPr/>
          </p:nvSpPr>
          <p:spPr>
            <a:xfrm>
              <a:off x="-316430" y="4582104"/>
              <a:ext cx="1620686" cy="111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Beam valves and extremity flange</a:t>
              </a:r>
            </a:p>
          </p:txBody>
        </p:sp>
        <p:sp>
          <p:nvSpPr>
            <p:cNvPr id="49" name="ZoneTexte 16"/>
            <p:cNvSpPr txBox="1"/>
            <p:nvPr/>
          </p:nvSpPr>
          <p:spPr>
            <a:xfrm>
              <a:off x="5260639" y="3423325"/>
              <a:ext cx="2847867" cy="1418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TA6V rods in X pattern to keep the beam axis at the same position during cool down</a:t>
              </a:r>
            </a:p>
          </p:txBody>
        </p:sp>
        <p:sp>
          <p:nvSpPr>
            <p:cNvPr id="50" name="ZoneTexte 20"/>
            <p:cNvSpPr txBox="1"/>
            <p:nvPr/>
          </p:nvSpPr>
          <p:spPr>
            <a:xfrm>
              <a:off x="5853947" y="2929675"/>
              <a:ext cx="1872210" cy="49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Magnetic shield</a:t>
              </a:r>
            </a:p>
          </p:txBody>
        </p:sp>
        <p:sp>
          <p:nvSpPr>
            <p:cNvPr id="51" name="ZoneTexte 21"/>
            <p:cNvSpPr txBox="1"/>
            <p:nvPr/>
          </p:nvSpPr>
          <p:spPr>
            <a:xfrm>
              <a:off x="5379302" y="1774943"/>
              <a:ext cx="2637649" cy="49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Tuning system</a:t>
              </a:r>
            </a:p>
          </p:txBody>
        </p:sp>
        <p:cxnSp>
          <p:nvCxnSpPr>
            <p:cNvPr id="52" name="Connecteur droit avec flèche 22"/>
            <p:cNvCxnSpPr>
              <a:stCxn id="50" idx="1"/>
            </p:cNvCxnSpPr>
            <p:nvPr/>
          </p:nvCxnSpPr>
          <p:spPr bwMode="auto">
            <a:xfrm flipH="1">
              <a:off x="4311355" y="3176454"/>
              <a:ext cx="1542592" cy="41909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Connecteur droit avec flèche 26"/>
            <p:cNvCxnSpPr>
              <a:stCxn id="51" idx="2"/>
            </p:cNvCxnSpPr>
            <p:nvPr/>
          </p:nvCxnSpPr>
          <p:spPr bwMode="auto">
            <a:xfrm flipH="1">
              <a:off x="5023320" y="2268499"/>
              <a:ext cx="1674806" cy="228153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e 2"/>
          <p:cNvGrpSpPr>
            <a:grpSpLocks noChangeAspect="1"/>
          </p:cNvGrpSpPr>
          <p:nvPr/>
        </p:nvGrpSpPr>
        <p:grpSpPr>
          <a:xfrm>
            <a:off x="5103752" y="2"/>
            <a:ext cx="4214381" cy="1628800"/>
            <a:chOff x="899592" y="1772816"/>
            <a:chExt cx="7992888" cy="3168352"/>
          </a:xfrm>
        </p:grpSpPr>
        <p:pic>
          <p:nvPicPr>
            <p:cNvPr id="56" name="Image 3" descr="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38" t="17455" r="2751" b="18544"/>
            <a:stretch>
              <a:fillRect/>
            </a:stretch>
          </p:blipFill>
          <p:spPr>
            <a:xfrm>
              <a:off x="899592" y="1772816"/>
              <a:ext cx="7992888" cy="3168352"/>
            </a:xfrm>
            <a:prstGeom prst="rect">
              <a:avLst/>
            </a:prstGeom>
          </p:spPr>
        </p:pic>
        <p:sp>
          <p:nvSpPr>
            <p:cNvPr id="57" name="Flèche droite 4"/>
            <p:cNvSpPr/>
            <p:nvPr/>
          </p:nvSpPr>
          <p:spPr>
            <a:xfrm rot="20811662">
              <a:off x="3068568" y="3459710"/>
              <a:ext cx="1566946" cy="25731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457200" y="114424"/>
            <a:ext cx="8229600" cy="562074"/>
          </a:xfrm>
          <a:prstGeom prst="rect">
            <a:avLst/>
          </a:prstGeom>
        </p:spPr>
        <p:txBody>
          <a:bodyPr lIns="85707" tIns="42853" rIns="85707" bIns="42853"/>
          <a:lstStyle>
            <a:lvl1pPr algn="ctr" defTabSz="47836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84C0"/>
                </a:solidFill>
                <a:latin typeface="Arial"/>
                <a:cs typeface="Arial"/>
              </a:rPr>
              <a:t>Cryomodule life-cycle</a:t>
            </a:r>
          </a:p>
        </p:txBody>
      </p:sp>
    </p:spTree>
    <p:extLst>
      <p:ext uri="{BB962C8B-B14F-4D97-AF65-F5344CB8AC3E}">
        <p14:creationId xmlns:p14="http://schemas.microsoft.com/office/powerpoint/2010/main" val="8280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8"/>
            <a:ext cx="4752528" cy="67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07395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3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cross-section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23728" y="836712"/>
            <a:ext cx="480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551" y="1067171"/>
            <a:ext cx="784782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2"/>
          <p:cNvSpPr txBox="1">
            <a:spLocks/>
          </p:cNvSpPr>
          <p:nvPr/>
        </p:nvSpPr>
        <p:spPr>
          <a:xfrm>
            <a:off x="1043349" y="25433"/>
            <a:ext cx="6835804" cy="1080120"/>
          </a:xfrm>
          <a:prstGeom prst="rect">
            <a:avLst/>
          </a:prstGeom>
        </p:spPr>
        <p:txBody>
          <a:bodyPr lIns="85707" tIns="42853" rIns="85707" bIns="42853"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3000" b="1" kern="0" dirty="0">
                <a:solidFill>
                  <a:srgbClr val="0084C0"/>
                </a:solidFill>
              </a:rPr>
              <a:t>ECCTD Cryomodule - Generic</a:t>
            </a:r>
          </a:p>
          <a:p>
            <a:pPr>
              <a:lnSpc>
                <a:spcPct val="170000"/>
              </a:lnSpc>
            </a:pPr>
            <a:r>
              <a:rPr lang="en-US" sz="1900" kern="0" dirty="0">
                <a:solidFill>
                  <a:srgbClr val="000000"/>
                </a:solidFill>
              </a:rPr>
              <a:t>Engineering studies by G. Olivier &amp; F. </a:t>
            </a:r>
            <a:r>
              <a:rPr lang="en-US" sz="1900" kern="0" dirty="0" err="1">
                <a:solidFill>
                  <a:srgbClr val="000000"/>
                </a:solidFill>
              </a:rPr>
              <a:t>Leseigneur</a:t>
            </a:r>
            <a:r>
              <a:rPr lang="en-US" sz="1900" kern="0" dirty="0">
                <a:solidFill>
                  <a:srgbClr val="000000"/>
                </a:solidFill>
              </a:rPr>
              <a:t> (IPNO)</a:t>
            </a:r>
          </a:p>
        </p:txBody>
      </p:sp>
      <p:sp>
        <p:nvSpPr>
          <p:cNvPr id="5" name="Titre 12"/>
          <p:cNvSpPr txBox="1">
            <a:spLocks/>
          </p:cNvSpPr>
          <p:nvPr/>
        </p:nvSpPr>
        <p:spPr>
          <a:xfrm>
            <a:off x="163505" y="1340768"/>
            <a:ext cx="2952328" cy="576064"/>
          </a:xfrm>
          <a:prstGeom prst="rect">
            <a:avLst/>
          </a:prstGeom>
        </p:spPr>
        <p:txBody>
          <a:bodyPr lIns="85707" tIns="42853" rIns="85707" bIns="42853">
            <a:norm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1700" kern="0" dirty="0">
                <a:solidFill>
                  <a:srgbClr val="000000"/>
                </a:solidFill>
              </a:rPr>
              <a:t>High beta ECCTD</a:t>
            </a:r>
          </a:p>
        </p:txBody>
      </p:sp>
      <p:sp>
        <p:nvSpPr>
          <p:cNvPr id="6" name="Titre 12"/>
          <p:cNvSpPr txBox="1">
            <a:spLocks/>
          </p:cNvSpPr>
          <p:nvPr/>
        </p:nvSpPr>
        <p:spPr>
          <a:xfrm>
            <a:off x="641550" y="4478102"/>
            <a:ext cx="7847829" cy="1299377"/>
          </a:xfrm>
          <a:prstGeom prst="rect">
            <a:avLst/>
          </a:prstGeom>
        </p:spPr>
        <p:txBody>
          <a:bodyPr lIns="85707" tIns="42853" rIns="85707" bIns="42853"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l">
              <a:lnSpc>
                <a:spcPct val="170000"/>
              </a:lnSpc>
              <a:spcAft>
                <a:spcPts val="0"/>
              </a:spcAft>
            </a:pPr>
            <a:r>
              <a:rPr lang="en-US" sz="1700" kern="0" dirty="0">
                <a:solidFill>
                  <a:srgbClr val="000000"/>
                </a:solidFill>
                <a:latin typeface="+mn-lt"/>
              </a:rPr>
              <a:t>Same vacuum vessel for medium and high-beta cavity cryomodules</a:t>
            </a:r>
          </a:p>
          <a:p>
            <a:pPr algn="l"/>
            <a:r>
              <a:rPr lang="en-US" sz="1700" kern="0" dirty="0">
                <a:solidFill>
                  <a:srgbClr val="000000"/>
                </a:solidFill>
                <a:latin typeface="+mn-lt"/>
              </a:rPr>
              <a:t>Only minor differences:</a:t>
            </a:r>
          </a:p>
          <a:p>
            <a:pPr marL="928489" lvl="2" indent="-321400" algn="l">
              <a:buFont typeface="Arial" pitchFamily="34" charset="0"/>
              <a:buChar char="•"/>
            </a:pPr>
            <a:r>
              <a:rPr lang="en-US" sz="1700" kern="0" dirty="0">
                <a:solidFill>
                  <a:srgbClr val="000000"/>
                </a:solidFill>
                <a:latin typeface="+mn-lt"/>
              </a:rPr>
              <a:t>Length of the inter-cavity bellows</a:t>
            </a:r>
          </a:p>
          <a:p>
            <a:pPr marL="928489" lvl="2" indent="-321400" algn="l">
              <a:buFont typeface="Arial" pitchFamily="34" charset="0"/>
              <a:buChar char="•"/>
            </a:pPr>
            <a:r>
              <a:rPr lang="en-US" sz="1700" kern="0" dirty="0">
                <a:solidFill>
                  <a:srgbClr val="000000"/>
                </a:solidFill>
                <a:latin typeface="+mn-lt"/>
              </a:rPr>
              <a:t>Tuner </a:t>
            </a:r>
            <a:r>
              <a:rPr lang="en-US" sz="1700" kern="0" dirty="0" err="1">
                <a:solidFill>
                  <a:srgbClr val="000000"/>
                </a:solidFill>
                <a:latin typeface="+mn-lt"/>
              </a:rPr>
              <a:t>piezo</a:t>
            </a:r>
            <a:r>
              <a:rPr lang="en-US" sz="1700" kern="0" dirty="0">
                <a:solidFill>
                  <a:srgbClr val="000000"/>
                </a:solidFill>
                <a:latin typeface="+mn-lt"/>
              </a:rPr>
              <a:t> frames</a:t>
            </a:r>
          </a:p>
          <a:p>
            <a:pPr marL="928489" lvl="2" indent="-321400" algn="l">
              <a:buFont typeface="Arial" pitchFamily="34" charset="0"/>
              <a:buChar char="•"/>
            </a:pPr>
            <a:r>
              <a:rPr lang="en-US" sz="1700" kern="0" dirty="0">
                <a:solidFill>
                  <a:srgbClr val="000000"/>
                </a:solidFill>
                <a:latin typeface="+mn-lt"/>
              </a:rPr>
              <a:t>Penetration of the antenna for </a:t>
            </a:r>
            <a:r>
              <a:rPr lang="en-US" sz="1700" kern="0" dirty="0" err="1">
                <a:solidFill>
                  <a:srgbClr val="000000"/>
                </a:solidFill>
                <a:latin typeface="+mn-lt"/>
              </a:rPr>
              <a:t>Q</a:t>
            </a:r>
            <a:r>
              <a:rPr lang="en-US" sz="1700" kern="0" baseline="-25000" dirty="0" err="1">
                <a:solidFill>
                  <a:srgbClr val="000000"/>
                </a:solidFill>
                <a:latin typeface="+mn-lt"/>
              </a:rPr>
              <a:t>ext</a:t>
            </a:r>
            <a:r>
              <a:rPr lang="en-US" sz="1700" kern="0" dirty="0">
                <a:solidFill>
                  <a:srgbClr val="000000"/>
                </a:solidFill>
                <a:latin typeface="+mn-lt"/>
              </a:rPr>
              <a:t> adjustment</a:t>
            </a:r>
          </a:p>
          <a:p>
            <a:pPr marL="321400" indent="-321400" algn="l">
              <a:buFont typeface="Arial" pitchFamily="34" charset="0"/>
              <a:buChar char="•"/>
            </a:pPr>
            <a:endParaRPr lang="en-US" sz="1700" kern="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170000"/>
              </a:lnSpc>
              <a:spcAft>
                <a:spcPts val="0"/>
              </a:spcAft>
            </a:pPr>
            <a:endParaRPr lang="en-US" sz="17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5" y="872989"/>
            <a:ext cx="786984" cy="4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49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Standards and ESS Safety </a:t>
            </a:r>
            <a:r>
              <a:rPr lang="en-US" dirty="0"/>
              <a:t>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175677" cy="3294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Engineering standards</a:t>
            </a:r>
          </a:p>
          <a:p>
            <a:pPr marL="267833" indent="-267833"/>
            <a:r>
              <a:rPr lang="en-US" sz="1600" dirty="0"/>
              <a:t>CEN, European Committee for standardization</a:t>
            </a:r>
          </a:p>
          <a:p>
            <a:pPr marL="267833" indent="-267833"/>
            <a:r>
              <a:rPr lang="en-US" sz="1600" dirty="0"/>
              <a:t>SIS, Swedish Standard Institute</a:t>
            </a:r>
          </a:p>
          <a:p>
            <a:pPr marL="267833" indent="-267833"/>
            <a:r>
              <a:rPr lang="en-US" sz="1600" dirty="0"/>
              <a:t>ISO, International Organization for standardization</a:t>
            </a:r>
          </a:p>
          <a:p>
            <a:pPr marL="392325" lvl="1" indent="0">
              <a:buNone/>
            </a:pP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e.g. European Directive 97/23/EC; EN ISO 4126, PED</a:t>
            </a:r>
          </a:p>
          <a:p>
            <a:pPr marL="660158" lvl="1" indent="-267833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ESS guidelines for pressure vessel modeled after FNAL,  European and  CERN expertise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Radio-Protection and Rad-hard equipment</a:t>
            </a:r>
          </a:p>
          <a:p>
            <a:r>
              <a:rPr lang="en-US" sz="1600" dirty="0"/>
              <a:t>As low as reasonable achievable (ALARA)</a:t>
            </a:r>
          </a:p>
          <a:p>
            <a:r>
              <a:rPr lang="en-US" sz="1600" dirty="0"/>
              <a:t>Passive and active safety measures (safety barrier)</a:t>
            </a:r>
          </a:p>
          <a:p>
            <a:r>
              <a:rPr lang="en-US" sz="1600" dirty="0"/>
              <a:t>Personnel Protection System,  Machine Protection System (IEC61508)</a:t>
            </a:r>
          </a:p>
          <a:p>
            <a:endParaRPr lang="en-US" sz="1600" dirty="0"/>
          </a:p>
          <a:p>
            <a:pPr marL="0" lvl="1" indent="0">
              <a:buNone/>
            </a:pPr>
            <a:r>
              <a:rPr lang="en-US" sz="1600" dirty="0"/>
              <a:t>Risk analysis and reliability study</a:t>
            </a:r>
          </a:p>
          <a:p>
            <a:pPr marL="0" lvl="1" indent="0">
              <a:buNone/>
            </a:pPr>
            <a:r>
              <a:rPr lang="en-US" sz="1600" dirty="0"/>
              <a:t>Safety reviews </a:t>
            </a:r>
          </a:p>
          <a:p>
            <a:pPr marL="0" lvl="1" indent="0">
              <a:buNone/>
            </a:pPr>
            <a:r>
              <a:rPr lang="en-US" sz="1600" dirty="0"/>
              <a:t>Quality Assurance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753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10:30-10:45: Goals of workshop </a:t>
            </a:r>
            <a:r>
              <a:rPr lang="en-GB" sz="1400" dirty="0" smtClean="0"/>
              <a:t>– CD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GB" sz="1400" dirty="0"/>
              <a:t>10:45-11:45: ESS </a:t>
            </a:r>
            <a:r>
              <a:rPr lang="en-GB" sz="1400" dirty="0" err="1"/>
              <a:t>cryo</a:t>
            </a:r>
            <a:r>
              <a:rPr lang="en-GB" sz="1400" dirty="0"/>
              <a:t>-operating modes – </a:t>
            </a:r>
            <a:r>
              <a:rPr lang="en-GB" sz="1400" dirty="0" smtClean="0"/>
              <a:t>JF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GB" sz="1400" dirty="0"/>
              <a:t>11:45-12:45: ESS infrastructures (CTL, valve box) – JF, PA, CD  </a:t>
            </a:r>
            <a:endParaRPr lang="en-US" sz="1400" dirty="0"/>
          </a:p>
          <a:p>
            <a:pPr lvl="1"/>
            <a:r>
              <a:rPr lang="en-GB" sz="1200" dirty="0"/>
              <a:t>Cryogenic infrastructures</a:t>
            </a:r>
            <a:endParaRPr lang="en-US" sz="1200" dirty="0"/>
          </a:p>
          <a:p>
            <a:pPr lvl="1"/>
            <a:r>
              <a:rPr lang="en-GB" sz="1200" dirty="0"/>
              <a:t>Cryomodule handling, alignment, interfacing (to the ground, with RF distribution...) in the tunnel</a:t>
            </a:r>
            <a:endParaRPr lang="en-US" sz="12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13:00-14:00: Lunch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14:00-14:30: Cryomodule cryogenic design – CEA, IPNO</a:t>
            </a:r>
            <a:endParaRPr lang="en-US" sz="1400" dirty="0"/>
          </a:p>
          <a:p>
            <a:pPr lvl="1"/>
            <a:r>
              <a:rPr lang="en-GB" sz="1200" dirty="0"/>
              <a:t>Cryogenic distribution </a:t>
            </a:r>
            <a:endParaRPr lang="en-US" sz="1200" dirty="0"/>
          </a:p>
          <a:p>
            <a:pPr lvl="1"/>
            <a:r>
              <a:rPr lang="en-GB" sz="1200" dirty="0"/>
              <a:t>Valves and Instrumentation</a:t>
            </a:r>
            <a:endParaRPr lang="en-US" sz="1200" dirty="0"/>
          </a:p>
          <a:p>
            <a:pPr lvl="1"/>
            <a:r>
              <a:rPr lang="en-GB" sz="1200" dirty="0"/>
              <a:t>Interface valve box / </a:t>
            </a:r>
            <a:r>
              <a:rPr lang="en-GB" sz="1200" dirty="0" smtClean="0"/>
              <a:t>jumper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GB" sz="1400" dirty="0"/>
              <a:t>14:30-17:00: Discussion – Open topics (among others):</a:t>
            </a:r>
            <a:endParaRPr lang="en-US" sz="1400" dirty="0"/>
          </a:p>
          <a:p>
            <a:pPr lvl="1"/>
            <a:r>
              <a:rPr lang="en-GB" sz="1200" dirty="0"/>
              <a:t>Positions of heat exchanger, cryogenic valves, vacuum barrier ; </a:t>
            </a:r>
            <a:endParaRPr lang="en-US" sz="1200" dirty="0"/>
          </a:p>
          <a:p>
            <a:pPr lvl="1"/>
            <a:r>
              <a:rPr lang="en-GB" sz="1200" dirty="0"/>
              <a:t>Temperatures, pressures and distribution lines of the CTL;</a:t>
            </a:r>
            <a:endParaRPr lang="en-US" sz="1200" dirty="0"/>
          </a:p>
          <a:p>
            <a:pPr lvl="1"/>
            <a:r>
              <a:rPr lang="en-GB" sz="1200" dirty="0"/>
              <a:t>MAWP pressure.</a:t>
            </a:r>
            <a:endParaRPr lang="en-US" sz="12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See the WP4/WP5 Audit </a:t>
            </a:r>
            <a:r>
              <a:rPr lang="en-GB" sz="1400" dirty="0" err="1"/>
              <a:t>Indico</a:t>
            </a:r>
            <a:r>
              <a:rPr lang="en-GB" sz="1400" dirty="0"/>
              <a:t> page at: </a:t>
            </a:r>
            <a:r>
              <a:rPr lang="en-US" sz="1400" dirty="0">
                <a:hlinkClick r:id="rId2"/>
              </a:rPr>
              <a:t>https://indico.in2p3.fr/conferenceDisplay.py?confId=9118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Password: </a:t>
            </a:r>
            <a:r>
              <a:rPr lang="en-US" sz="1400" dirty="0" err="1" smtClean="0"/>
              <a:t>essaudit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3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Spoke cavity string and cryomodule package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36" y="2348880"/>
            <a:ext cx="4973796" cy="407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933056"/>
            <a:ext cx="3627143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412776"/>
            <a:ext cx="2728830" cy="27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178"/>
            <a:ext cx="9167419" cy="3382381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611560" y="404664"/>
            <a:ext cx="6933287" cy="473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Elliptical </a:t>
            </a:r>
            <a:r>
              <a:rPr lang="en-US" dirty="0" smtClean="0">
                <a:solidFill>
                  <a:srgbClr val="FFFFFF"/>
                </a:solidFill>
              </a:rPr>
              <a:t>Cryomodule Components</a:t>
            </a:r>
            <a:endParaRPr lang="en-US" sz="2600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370" y="2765137"/>
            <a:ext cx="5237150" cy="1808530"/>
            <a:chOff x="911389" y="3323407"/>
            <a:chExt cx="5237150" cy="1808529"/>
          </a:xfrm>
        </p:grpSpPr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4222991" y="4836196"/>
              <a:ext cx="1360924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latin typeface="Arial"/>
                  <a:cs typeface="Arial"/>
                </a:rPr>
                <a:t>Power coupler</a:t>
              </a:r>
            </a:p>
          </p:txBody>
        </p:sp>
        <p:sp>
          <p:nvSpPr>
            <p:cNvPr id="9225" name="Rectangle 17"/>
            <p:cNvSpPr>
              <a:spLocks noChangeArrowheads="1"/>
            </p:cNvSpPr>
            <p:nvPr/>
          </p:nvSpPr>
          <p:spPr bwMode="auto">
            <a:xfrm>
              <a:off x="2914892" y="4589975"/>
              <a:ext cx="1398925" cy="52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81" tIns="32140" rIns="64281" bIns="32140">
              <a:spAutoFit/>
            </a:bodyPr>
            <a:lstStyle/>
            <a:p>
              <a:r>
                <a:rPr lang="en-US" sz="1500" dirty="0">
                  <a:latin typeface="Arial"/>
                  <a:cs typeface="Arial"/>
                </a:rPr>
                <a:t>Cold tuning System</a:t>
              </a:r>
            </a:p>
          </p:txBody>
        </p:sp>
        <p:sp>
          <p:nvSpPr>
            <p:cNvPr id="9226" name="Rectangle 18"/>
            <p:cNvSpPr>
              <a:spLocks noChangeArrowheads="1"/>
            </p:cNvSpPr>
            <p:nvPr/>
          </p:nvSpPr>
          <p:spPr bwMode="auto">
            <a:xfrm>
              <a:off x="951293" y="4462969"/>
              <a:ext cx="1145439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latin typeface="Arial"/>
                  <a:cs typeface="Arial"/>
                </a:rPr>
                <a:t>Helium tank</a:t>
              </a:r>
            </a:p>
          </p:txBody>
        </p:sp>
        <p:sp>
          <p:nvSpPr>
            <p:cNvPr id="9227" name="Rectangle 19"/>
            <p:cNvSpPr>
              <a:spLocks noChangeArrowheads="1"/>
            </p:cNvSpPr>
            <p:nvPr/>
          </p:nvSpPr>
          <p:spPr bwMode="auto">
            <a:xfrm>
              <a:off x="911389" y="4796914"/>
              <a:ext cx="1873885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latin typeface="Arial"/>
                  <a:cs typeface="Arial"/>
                </a:rPr>
                <a:t>5-cell elliptical cavity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070059" y="3323407"/>
              <a:ext cx="485867" cy="1290479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44859" y="3902686"/>
              <a:ext cx="223520" cy="939497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781633" y="4355375"/>
              <a:ext cx="366906" cy="469199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581369" y="3526766"/>
              <a:ext cx="264892" cy="1058237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896" y="4623048"/>
            <a:ext cx="2871364" cy="1924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1012" y="4283912"/>
            <a:ext cx="1263287" cy="317394"/>
          </a:xfrm>
          <a:prstGeom prst="rect">
            <a:avLst/>
          </a:prstGeom>
        </p:spPr>
        <p:txBody>
          <a:bodyPr wrap="none" lIns="85707" tIns="42853" rIns="85707" bIns="42853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Space frame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623047"/>
            <a:ext cx="1597203" cy="17255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573" y="4695056"/>
            <a:ext cx="2720648" cy="2167767"/>
          </a:xfrm>
          <a:prstGeom prst="rect">
            <a:avLst/>
          </a:prstGeom>
        </p:spPr>
      </p:pic>
      <p:pic>
        <p:nvPicPr>
          <p:cNvPr id="17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1977" y="980728"/>
            <a:ext cx="990724" cy="445988"/>
          </a:xfrm>
          <a:prstGeom prst="rect">
            <a:avLst/>
          </a:prstGeom>
          <a:noFill/>
        </p:spPr>
      </p:pic>
      <p:pic>
        <p:nvPicPr>
          <p:cNvPr id="19" name="Picture 2" descr="C:\D\adm_ service\logos-charte graphique\CEA\CEA_logo_quadri-sur-fond-rou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06099"/>
            <a:ext cx="814233" cy="6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2914" y="1797923"/>
            <a:ext cx="786984" cy="4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9682" y="3315884"/>
            <a:ext cx="6549710" cy="353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9" y="2"/>
            <a:ext cx="2880321" cy="346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8116" y="2738536"/>
            <a:ext cx="2952328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Access traps to the tuners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125" y="4619705"/>
            <a:ext cx="2376264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Helium safety valve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9953" y="1074572"/>
            <a:ext cx="3110319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Cavity supports: TA6V rods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1" y="3933056"/>
            <a:ext cx="2952328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algn="r"/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Cryogenic line interface</a:t>
            </a:r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 bwMode="auto">
          <a:xfrm flipH="1">
            <a:off x="2339755" y="1247697"/>
            <a:ext cx="1570198" cy="66913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>
            <a:stCxn id="4" idx="2"/>
          </p:cNvCxnSpPr>
          <p:nvPr/>
        </p:nvCxnSpPr>
        <p:spPr bwMode="auto">
          <a:xfrm flipH="1">
            <a:off x="7308305" y="3084785"/>
            <a:ext cx="355975" cy="153492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986181" y="404664"/>
            <a:ext cx="1557620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Space frame</a:t>
            </a:r>
          </a:p>
        </p:txBody>
      </p:sp>
      <p:cxnSp>
        <p:nvCxnSpPr>
          <p:cNvPr id="20" name="Connecteur droit avec flèche 19"/>
          <p:cNvCxnSpPr>
            <a:stCxn id="21" idx="1"/>
          </p:cNvCxnSpPr>
          <p:nvPr/>
        </p:nvCxnSpPr>
        <p:spPr bwMode="auto">
          <a:xfrm flipH="1">
            <a:off x="2339755" y="577789"/>
            <a:ext cx="1646427" cy="69097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3673201" y="3406737"/>
            <a:ext cx="2410969" cy="605935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algn="ctr"/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Magnetic shield close to the cavity</a:t>
            </a:r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 bwMode="auto">
          <a:xfrm>
            <a:off x="4878686" y="4012672"/>
            <a:ext cx="629419" cy="10725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3995937" y="1969697"/>
            <a:ext cx="4752528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Thermal shield inside the space frame</a:t>
            </a:r>
          </a:p>
        </p:txBody>
      </p:sp>
      <p:cxnSp>
        <p:nvCxnSpPr>
          <p:cNvPr id="2048" name="Connecteur droit avec flèche 2047"/>
          <p:cNvCxnSpPr>
            <a:stCxn id="32" idx="1"/>
          </p:cNvCxnSpPr>
          <p:nvPr/>
        </p:nvCxnSpPr>
        <p:spPr bwMode="auto">
          <a:xfrm flipH="1">
            <a:off x="2563680" y="2142821"/>
            <a:ext cx="1432257" cy="6204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2" name="Connecteur droit 2051"/>
          <p:cNvCxnSpPr/>
          <p:nvPr/>
        </p:nvCxnSpPr>
        <p:spPr bwMode="auto">
          <a:xfrm>
            <a:off x="510574" y="476672"/>
            <a:ext cx="2434221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1376319" y="107340"/>
            <a:ext cx="774740" cy="346249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700" kern="0" dirty="0" bmk="">
                <a:solidFill>
                  <a:srgbClr val="000000">
                    <a:lumMod val="50000"/>
                    <a:lumOff val="50000"/>
                  </a:srgbClr>
                </a:solidFill>
              </a:rPr>
              <a:t>1,2 m</a:t>
            </a:r>
          </a:p>
        </p:txBody>
      </p:sp>
      <p:pic>
        <p:nvPicPr>
          <p:cNvPr id="18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1977" y="45311"/>
            <a:ext cx="990724" cy="445988"/>
          </a:xfrm>
          <a:prstGeom prst="rect">
            <a:avLst/>
          </a:prstGeom>
          <a:noFill/>
        </p:spPr>
      </p:pic>
      <p:pic>
        <p:nvPicPr>
          <p:cNvPr id="19" name="Picture 2" descr="C:\D\adm_ service\logos-charte graphique\CEA\CEA_logo_quadri-sur-fond-rou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0682"/>
            <a:ext cx="814233" cy="6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117" y="45310"/>
            <a:ext cx="1476164" cy="8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5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Elliptical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C</a:t>
            </a:r>
            <a:r>
              <a:rPr lang="en-GB" dirty="0" err="1" smtClean="0">
                <a:solidFill>
                  <a:srgbClr val="FFFFFF"/>
                </a:solidFill>
              </a:rPr>
              <a:t>ryomodule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GB" dirty="0" smtClean="0">
                <a:solidFill>
                  <a:srgbClr val="FFFFFF"/>
                </a:solidFill>
              </a:rPr>
              <a:t>omponents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305649" cy="5867400"/>
          </a:xfrm>
        </p:spPr>
        <p:txBody>
          <a:bodyPr>
            <a:noAutofit/>
          </a:bodyPr>
          <a:lstStyle/>
          <a:p>
            <a:pPr marL="448372" lvl="1" indent="0">
              <a:buNone/>
            </a:pPr>
            <a:endParaRPr lang="en-US" sz="1800" dirty="0"/>
          </a:p>
          <a:p>
            <a:pPr lvl="1"/>
            <a:r>
              <a:rPr lang="en-GB" sz="1800" dirty="0"/>
              <a:t>Four elliptical cavity helium tanks equipped </a:t>
            </a:r>
          </a:p>
          <a:p>
            <a:pPr marL="448372" lvl="1" indent="0">
              <a:buNone/>
            </a:pPr>
            <a:r>
              <a:rPr lang="en-GB" sz="1800" dirty="0"/>
              <a:t>with their power couplers and cold tuning </a:t>
            </a:r>
            <a:r>
              <a:rPr lang="en-GB" sz="1800" dirty="0" smtClean="0"/>
              <a:t>systems</a:t>
            </a:r>
            <a:endParaRPr lang="en-GB" sz="1800" dirty="0"/>
          </a:p>
          <a:p>
            <a:pPr lvl="1"/>
            <a:r>
              <a:rPr lang="en-GB" sz="1800" dirty="0"/>
              <a:t>The supporting and mechanical </a:t>
            </a:r>
            <a:r>
              <a:rPr lang="en-GB" sz="1800" dirty="0" smtClean="0"/>
              <a:t>systems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GB" sz="1800" dirty="0"/>
              <a:t>The vacuum vessel, thermal and magnetic </a:t>
            </a:r>
            <a:r>
              <a:rPr lang="en-GB" sz="1800" dirty="0" err="1"/>
              <a:t>shieldings</a:t>
            </a:r>
            <a:r>
              <a:rPr lang="en-GB" sz="1800" dirty="0"/>
              <a:t> </a:t>
            </a:r>
          </a:p>
          <a:p>
            <a:pPr marL="448372" lvl="1" indent="0">
              <a:buNone/>
            </a:pPr>
            <a:r>
              <a:rPr lang="en-GB" sz="1800" dirty="0"/>
              <a:t>to insulate the cavity packages from the ambient </a:t>
            </a:r>
            <a:r>
              <a:rPr lang="en-GB" sz="1800" dirty="0" smtClean="0"/>
              <a:t>condition</a:t>
            </a:r>
            <a:endParaRPr lang="en-US" sz="1800" dirty="0"/>
          </a:p>
          <a:p>
            <a:pPr lvl="1"/>
            <a:r>
              <a:rPr lang="en-GB" sz="1800" dirty="0"/>
              <a:t>The cryogenic distribution (hydraulic circuits, jumper connection) </a:t>
            </a:r>
          </a:p>
          <a:p>
            <a:pPr marL="448372" lvl="1" indent="0">
              <a:buNone/>
            </a:pPr>
            <a:r>
              <a:rPr lang="en-GB" sz="1800" dirty="0"/>
              <a:t>to interface the cavity packages with the cryogenic valve box (incl. CTL, cryoplant</a:t>
            </a:r>
            <a:r>
              <a:rPr lang="en-GB" sz="1800" dirty="0" smtClean="0"/>
              <a:t>)</a:t>
            </a:r>
            <a:endParaRPr lang="en-US" sz="1800" dirty="0"/>
          </a:p>
          <a:p>
            <a:pPr lvl="1"/>
            <a:r>
              <a:rPr lang="en-GB" sz="1800" dirty="0"/>
              <a:t>The instrumentation, control equipment and the safety </a:t>
            </a:r>
            <a:r>
              <a:rPr lang="en-GB" sz="1800" dirty="0" smtClean="0"/>
              <a:t>devices</a:t>
            </a:r>
            <a:endParaRPr lang="en-GB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Integrated </a:t>
            </a:r>
            <a:r>
              <a:rPr lang="en-US" sz="1800" dirty="0"/>
              <a:t>hazards due to operating environment:  </a:t>
            </a:r>
          </a:p>
          <a:p>
            <a:pPr lvl="1"/>
            <a:r>
              <a:rPr lang="en-US" sz="1800" dirty="0"/>
              <a:t>Cryogenic temperature: 2 K (Helium II), cryogenic vessel, pressure vessel</a:t>
            </a:r>
          </a:p>
          <a:p>
            <a:pPr lvl="1"/>
            <a:r>
              <a:rPr lang="en-US" sz="1800" dirty="0"/>
              <a:t>Sub atmospheric condition 31 mbar saturated, leak-tightness</a:t>
            </a:r>
          </a:p>
          <a:p>
            <a:pPr lvl="1"/>
            <a:r>
              <a:rPr lang="en-US" sz="1800" dirty="0"/>
              <a:t>Magnetic environment (14 </a:t>
            </a:r>
            <a:r>
              <a:rPr lang="en-US" sz="1800" dirty="0" err="1"/>
              <a:t>mGauss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/>
              <a:t>Radiation environment (high intensity proton beam)</a:t>
            </a:r>
          </a:p>
          <a:p>
            <a:pPr lvl="1"/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97820" y="2564904"/>
            <a:ext cx="2046180" cy="360676"/>
          </a:xfrm>
          <a:prstGeom prst="rect">
            <a:avLst/>
          </a:prstGeom>
          <a:solidFill>
            <a:srgbClr val="FFFFFF"/>
          </a:solidFill>
        </p:spPr>
        <p:txBody>
          <a:bodyPr wrap="square" lIns="85707" tIns="42853" rIns="85707" bIns="42853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77" y="1412776"/>
            <a:ext cx="3048219" cy="22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03" y="1947216"/>
            <a:ext cx="2819997" cy="2129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1" y="116632"/>
            <a:ext cx="8875698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84C0"/>
                </a:solidFill>
                <a:latin typeface="Arial"/>
                <a:cs typeface="Arial"/>
              </a:rPr>
              <a:t>Cavity Cryomodule </a:t>
            </a:r>
            <a:r>
              <a:rPr lang="en-US" sz="2800" b="1" dirty="0">
                <a:solidFill>
                  <a:srgbClr val="0084C0"/>
                </a:solidFill>
                <a:latin typeface="Arial"/>
                <a:cs typeface="Arial"/>
              </a:rPr>
              <a:t>T</a:t>
            </a:r>
            <a:r>
              <a:rPr lang="en-US" sz="2800" b="1" dirty="0" smtClean="0">
                <a:solidFill>
                  <a:srgbClr val="0084C0"/>
                </a:solidFill>
                <a:latin typeface="Arial"/>
                <a:cs typeface="Arial"/>
              </a:rPr>
              <a:t>echnology Demonstrator</a:t>
            </a:r>
            <a:endParaRPr lang="en-US" sz="2800" b="1" dirty="0">
              <a:solidFill>
                <a:srgbClr val="0084C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989" y="2132856"/>
            <a:ext cx="8592055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7448" indent="-321400"/>
            <a:r>
              <a:rPr lang="en-US" sz="1900" dirty="0">
                <a:latin typeface="Arial"/>
                <a:ea typeface="Lucida Grande"/>
                <a:cs typeface="Arial"/>
              </a:rPr>
              <a:t>Validate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designs (incl. SRF cavities, coupler, CTS)</a:t>
            </a:r>
          </a:p>
          <a:p>
            <a:pPr marL="377448" indent="-321400"/>
            <a:r>
              <a:rPr lang="en-US" sz="1900" dirty="0">
                <a:latin typeface="Arial"/>
                <a:cs typeface="Arial"/>
              </a:rPr>
              <a:t>Prepare the </a:t>
            </a:r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industrialization process</a:t>
            </a:r>
            <a:r>
              <a:rPr lang="en-US" sz="1900" dirty="0">
                <a:solidFill>
                  <a:srgbClr val="030000"/>
                </a:solidFill>
                <a:latin typeface="Arial"/>
                <a:cs typeface="Arial"/>
              </a:rPr>
              <a:t> </a:t>
            </a:r>
            <a:r>
              <a:rPr lang="en-US" sz="1900" dirty="0">
                <a:latin typeface="Arial"/>
                <a:ea typeface="Lucida Grande"/>
                <a:cs typeface="Arial"/>
              </a:rPr>
              <a:t>by validating </a:t>
            </a:r>
          </a:p>
          <a:p>
            <a:pPr marL="56048" indent="0">
              <a:buNone/>
            </a:pPr>
            <a:r>
              <a:rPr lang="en-US" sz="1900" dirty="0">
                <a:latin typeface="Arial"/>
                <a:ea typeface="Lucida Grande"/>
                <a:cs typeface="Arial"/>
              </a:rPr>
              <a:t>component life-cycles (incl. assembling  process, QA)</a:t>
            </a:r>
          </a:p>
          <a:p>
            <a:pPr marL="377448" indent="-321400"/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Validate </a:t>
            </a:r>
            <a:r>
              <a:rPr lang="en-US" sz="1900" dirty="0">
                <a:solidFill>
                  <a:srgbClr val="030000"/>
                </a:solidFill>
                <a:latin typeface="Arial"/>
                <a:cs typeface="Arial"/>
              </a:rPr>
              <a:t>performances (incl. </a:t>
            </a:r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RF, mechanical, thermal</a:t>
            </a:r>
            <a:r>
              <a:rPr lang="en-US" sz="1900" dirty="0">
                <a:latin typeface="Arial"/>
                <a:cs typeface="Arial"/>
              </a:rPr>
              <a:t>)</a:t>
            </a:r>
          </a:p>
          <a:p>
            <a:pPr marL="377448" indent="-321400"/>
            <a:r>
              <a:rPr lang="en-US" sz="1900" dirty="0">
                <a:latin typeface="Arial"/>
                <a:ea typeface="Lucida Grande"/>
                <a:cs typeface="Arial"/>
              </a:rPr>
              <a:t>Develop ESS 704 MHz SRF </a:t>
            </a:r>
            <a:r>
              <a:rPr lang="en-US" sz="1900" dirty="0" err="1">
                <a:latin typeface="Arial"/>
                <a:ea typeface="Lucida Grande"/>
                <a:cs typeface="Arial"/>
              </a:rPr>
              <a:t>linac</a:t>
            </a:r>
            <a:r>
              <a:rPr lang="en-US" sz="1900" dirty="0">
                <a:latin typeface="Arial"/>
                <a:ea typeface="Lucida Grande"/>
                <a:cs typeface="Arial"/>
              </a:rPr>
              <a:t> </a:t>
            </a:r>
            <a:r>
              <a:rPr lang="en-US" sz="1900" dirty="0">
                <a:solidFill>
                  <a:srgbClr val="3366FF"/>
                </a:solidFill>
                <a:latin typeface="Arial"/>
                <a:ea typeface="Lucida Grande"/>
                <a:cs typeface="Arial"/>
              </a:rPr>
              <a:t>operating procedures </a:t>
            </a:r>
          </a:p>
          <a:p>
            <a:pPr marL="377448" indent="-321400"/>
            <a:r>
              <a:rPr lang="en-US" sz="1900" dirty="0">
                <a:latin typeface="Arial"/>
                <a:ea typeface="Lucida Grande"/>
                <a:cs typeface="Arial"/>
              </a:rPr>
              <a:t>Validate </a:t>
            </a:r>
            <a:r>
              <a:rPr lang="en-US" sz="1900" dirty="0">
                <a:solidFill>
                  <a:srgbClr val="3366FF"/>
                </a:solidFill>
                <a:latin typeface="Arial"/>
                <a:ea typeface="Lucida Grande"/>
                <a:cs typeface="Arial"/>
              </a:rPr>
              <a:t>control command strategy </a:t>
            </a:r>
            <a:r>
              <a:rPr lang="en-US" sz="1900" dirty="0">
                <a:latin typeface="Arial"/>
                <a:ea typeface="Lucida Grande"/>
                <a:cs typeface="Arial"/>
              </a:rPr>
              <a:t>(Control box, PLC, EPICS, LLRF)</a:t>
            </a:r>
          </a:p>
          <a:p>
            <a:pPr marL="377448" indent="-321400"/>
            <a:r>
              <a:rPr lang="en-US" sz="1900" dirty="0">
                <a:latin typeface="Arial"/>
                <a:ea typeface="Lucida Grande"/>
                <a:cs typeface="Arial"/>
              </a:rPr>
              <a:t>Test the ESS integration and interface with cryogenics, vacuum systems</a:t>
            </a:r>
            <a:endParaRPr lang="en-US" sz="1900" dirty="0">
              <a:solidFill>
                <a:srgbClr val="030000"/>
              </a:solidFill>
              <a:latin typeface="Arial"/>
              <a:cs typeface="Arial"/>
            </a:endParaRPr>
          </a:p>
          <a:p>
            <a:pPr marL="377448" indent="-321400"/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Train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people and build </a:t>
            </a:r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collaboration</a:t>
            </a:r>
          </a:p>
          <a:p>
            <a:pPr marL="377448" indent="-321400"/>
            <a:r>
              <a:rPr lang="en-US" sz="1900" dirty="0">
                <a:latin typeface="Arial"/>
                <a:cs typeface="Arial"/>
              </a:rPr>
              <a:t>Develop expertise in SRF technology </a:t>
            </a:r>
            <a:endParaRPr lang="en-US" sz="1900" dirty="0">
              <a:solidFill>
                <a:srgbClr val="030000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0927" y="980728"/>
            <a:ext cx="8693073" cy="504056"/>
          </a:xfrm>
          <a:prstGeom prst="roundRect">
            <a:avLst/>
          </a:prstGeom>
          <a:blipFill dpi="0" rotWithShape="1">
            <a:blip r:embed="rId4">
              <a:alphaModFix amt="28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07" tIns="42853" rIns="85707" bIns="42853" numCol="1" rtlCol="0" anchor="t" anchorCtr="0" compatLnSpc="1">
            <a:prstTxWarp prst="textNoShape">
              <a:avLst/>
            </a:prstTxWarp>
          </a:bodyPr>
          <a:lstStyle/>
          <a:p>
            <a:pPr defTabSz="8570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031" y="980728"/>
            <a:ext cx="8738264" cy="378931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marL="209237"/>
            <a:r>
              <a:rPr lang="en-US" sz="1900" b="1" dirty="0">
                <a:latin typeface="Arial"/>
                <a:cs typeface="Arial"/>
                <a:sym typeface="Wingdings" pitchFamily="2" charset="2"/>
              </a:rPr>
              <a:t>One full scale cell of 704 MHz high- and medium-beta </a:t>
            </a:r>
            <a:r>
              <a:rPr lang="en-US" sz="1900" b="1" dirty="0">
                <a:latin typeface="Arial"/>
                <a:cs typeface="Arial"/>
              </a:rPr>
              <a:t>cavity cryomodule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684" y="5543641"/>
            <a:ext cx="7311581" cy="378931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marL="56048"/>
            <a:r>
              <a:rPr lang="en-GB" sz="1900" dirty="0">
                <a:latin typeface="Arial"/>
                <a:cs typeface="Arial"/>
                <a:sym typeface="Wingdings"/>
              </a:rPr>
              <a:t> </a:t>
            </a:r>
            <a:r>
              <a:rPr lang="en-GB" sz="1900" dirty="0">
                <a:latin typeface="Arial"/>
                <a:cs typeface="Arial"/>
              </a:rPr>
              <a:t>Similar process for the spoke cryomodules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51" y="1628800"/>
            <a:ext cx="8707429" cy="378931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A staged approach towards the ESS </a:t>
            </a:r>
            <a:r>
              <a:rPr lang="en-US" sz="1900" dirty="0" err="1">
                <a:latin typeface="Arial"/>
                <a:cs typeface="Arial"/>
              </a:rPr>
              <a:t>Linac</a:t>
            </a:r>
            <a:r>
              <a:rPr lang="en-US" sz="1900" dirty="0">
                <a:latin typeface="Arial"/>
                <a:cs typeface="Arial"/>
              </a:rPr>
              <a:t> tunnel installation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499" y="5311077"/>
            <a:ext cx="786984" cy="465128"/>
          </a:xfrm>
          <a:prstGeom prst="rect">
            <a:avLst/>
          </a:prstGeom>
        </p:spPr>
      </p:pic>
      <p:pic>
        <p:nvPicPr>
          <p:cNvPr id="14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0453" y="4671354"/>
            <a:ext cx="990724" cy="445988"/>
          </a:xfrm>
          <a:prstGeom prst="rect">
            <a:avLst/>
          </a:prstGeom>
          <a:noFill/>
        </p:spPr>
      </p:pic>
      <p:pic>
        <p:nvPicPr>
          <p:cNvPr id="15" name="Picture 2" descr="C:\D\adm_ service\logos-charte graphique\CEA\CEA_logo_quadri-sur-fond-rou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38" y="4671354"/>
            <a:ext cx="559115" cy="4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4: Spoke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169049" y="1709549"/>
            <a:ext cx="46189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Two cavities per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cryomodule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Contains: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Cavities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He vessel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Cooling systems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Magnetic shield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Insulation shield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Support rods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He system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Cold tuning systems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Power couplers</a:t>
            </a: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Users\reynet.IPN\Desktop\Salle Blanche\cryom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78067"/>
            <a:ext cx="3957277" cy="3739165"/>
          </a:xfrm>
          <a:prstGeom prst="rect">
            <a:avLst/>
          </a:prstGeom>
          <a:noFill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724128" y="5462092"/>
            <a:ext cx="2814316" cy="4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GB" sz="1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Design of the Cryomodule Spoke 10/2013</a:t>
            </a:r>
          </a:p>
        </p:txBody>
      </p:sp>
      <p:pic>
        <p:nvPicPr>
          <p:cNvPr id="8" name="Content Placeholder 2" descr="Unknown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8" r="-2858"/>
          <a:stretch>
            <a:fillRect/>
          </a:stretch>
        </p:blipFill>
        <p:spPr>
          <a:xfrm>
            <a:off x="7956376" y="5805264"/>
            <a:ext cx="1092200" cy="600672"/>
          </a:xfrm>
        </p:spPr>
      </p:pic>
    </p:spTree>
    <p:extLst>
      <p:ext uri="{BB962C8B-B14F-4D97-AF65-F5344CB8AC3E}">
        <p14:creationId xmlns:p14="http://schemas.microsoft.com/office/powerpoint/2010/main" val="94679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8: LLRF and control schematic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8" r="-33"/>
          <a:stretch/>
        </p:blipFill>
        <p:spPr>
          <a:xfrm>
            <a:off x="1274591" y="1600200"/>
            <a:ext cx="624973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64288" y="1628800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RF cell control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5229200"/>
            <a:ext cx="13681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LLRF system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6016" y="6021288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Cavity with subsystems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366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FNAL -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" y="1215410"/>
            <a:ext cx="7812360" cy="56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010" y="188640"/>
            <a:ext cx="6928794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Cryomodule project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flow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477000"/>
            <a:ext cx="609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3BC3F5-DB66-AC41-A0F4-BDE096D39CA9}" type="slidenum">
              <a:rPr lang="en-GB" smtClean="0">
                <a:solidFill>
                  <a:srgbClr val="000090"/>
                </a:solidFill>
              </a:rPr>
              <a:pPr>
                <a:defRPr/>
              </a:pPr>
              <a:t>28</a:t>
            </a:fld>
            <a:endParaRPr lang="en-GB">
              <a:solidFill>
                <a:srgbClr val="00009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58924" y="945736"/>
            <a:ext cx="8500066" cy="5440680"/>
          </a:xfrm>
          <a:prstGeom prst="rect">
            <a:avLst/>
          </a:prstGeom>
        </p:spPr>
        <p:txBody>
          <a:bodyPr/>
          <a:lstStyle>
            <a:lvl1pPr marL="342813" indent="-3428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marL="742760" indent="-2856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2pPr>
            <a:lvl3pPr marL="1142706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3pPr>
            <a:lvl4pPr marL="1599790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4pPr>
            <a:lvl5pPr marL="2056875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5pPr>
            <a:lvl6pPr marL="2513959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6pPr>
            <a:lvl7pPr marL="2971040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7pPr>
            <a:lvl8pPr marL="3428124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8pPr>
            <a:lvl9pPr marL="3885205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endParaRPr lang="en-US" sz="1600" dirty="0">
              <a:solidFill>
                <a:srgbClr val="00009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276121"/>
              </p:ext>
            </p:extLst>
          </p:nvPr>
        </p:nvGraphicFramePr>
        <p:xfrm>
          <a:off x="897393" y="801374"/>
          <a:ext cx="8229600" cy="568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2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SRF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Coordination of requirements and interfaces between WP4, WP5, WP10, WP11 and WP99.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Planning and </a:t>
            </a:r>
            <a:r>
              <a:rPr lang="en-US" sz="1600" dirty="0"/>
              <a:t>oversight of the following engineering activities:</a:t>
            </a:r>
          </a:p>
          <a:p>
            <a:pPr lvl="0"/>
            <a:r>
              <a:rPr lang="en-US" sz="1600" dirty="0"/>
              <a:t>design</a:t>
            </a:r>
          </a:p>
          <a:p>
            <a:pPr lvl="0"/>
            <a:r>
              <a:rPr lang="en-US" sz="1600" dirty="0"/>
              <a:t>selection, construction, manufacture, assembly, installation and other integration</a:t>
            </a:r>
          </a:p>
          <a:p>
            <a:pPr lvl="0"/>
            <a:r>
              <a:rPr lang="en-US" sz="1600" dirty="0"/>
              <a:t>verification of requirements, including through analysis, inspection, demonstration and testing</a:t>
            </a:r>
          </a:p>
          <a:p>
            <a:pPr lvl="0"/>
            <a:r>
              <a:rPr lang="en-US" sz="1600" dirty="0"/>
              <a:t>validation, including through commissioning for operations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 smtClean="0"/>
              <a:t>Managing product </a:t>
            </a:r>
            <a:r>
              <a:rPr lang="en-US" sz="1600" dirty="0"/>
              <a:t>architecture and configuration information including:   </a:t>
            </a:r>
          </a:p>
          <a:p>
            <a:pPr lvl="0"/>
            <a:r>
              <a:rPr lang="en-US" sz="1600" dirty="0"/>
              <a:t>models, simulations, calculation and analysis results, parameters, test and other verification and validation results</a:t>
            </a:r>
          </a:p>
          <a:p>
            <a:pPr lvl="0"/>
            <a:r>
              <a:rPr lang="en-US" sz="1600" dirty="0" smtClean="0"/>
              <a:t>specifications </a:t>
            </a:r>
            <a:r>
              <a:rPr lang="en-US" sz="1600" dirty="0"/>
              <a:t>and statements-of-work for agreements with external suppliers including ESS collaboration partners, In-Kind Contributors (IKC) and suppliers from industry 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48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Define </a:t>
            </a:r>
            <a:r>
              <a:rPr lang="en-GB" sz="1600" dirty="0"/>
              <a:t>interfaces between Cryomodules and Cryogenic Transfer Line (CTL):</a:t>
            </a:r>
            <a:endParaRPr lang="en-US" sz="1600" dirty="0"/>
          </a:p>
          <a:p>
            <a:pPr marL="0" indent="0">
              <a:buNone/>
            </a:pPr>
            <a:r>
              <a:rPr lang="en-GB" sz="1600" dirty="0" smtClean="0"/>
              <a:t>1</a:t>
            </a:r>
            <a:r>
              <a:rPr lang="en-GB" sz="1600" dirty="0"/>
              <a:t>) </a:t>
            </a:r>
            <a:r>
              <a:rPr lang="en-GB" sz="1600" dirty="0" smtClean="0"/>
              <a:t>Temperature				4</a:t>
            </a:r>
            <a:r>
              <a:rPr lang="en-GB" sz="1600" dirty="0"/>
              <a:t>) </a:t>
            </a:r>
            <a:r>
              <a:rPr lang="en-GB" sz="1600" dirty="0" err="1"/>
              <a:t>Cryo</a:t>
            </a:r>
            <a:r>
              <a:rPr lang="en-GB" sz="1600" dirty="0"/>
              <a:t>-distribution </a:t>
            </a:r>
            <a:r>
              <a:rPr lang="en-GB" sz="1600" dirty="0" smtClean="0"/>
              <a:t>sizing</a:t>
            </a:r>
            <a:endParaRPr lang="en-US" sz="1600" dirty="0" smtClean="0"/>
          </a:p>
          <a:p>
            <a:pPr marL="0" indent="0">
              <a:buNone/>
            </a:pPr>
            <a:r>
              <a:rPr lang="en-GB" sz="1600" dirty="0" smtClean="0"/>
              <a:t>2</a:t>
            </a:r>
            <a:r>
              <a:rPr lang="en-GB" sz="1600" dirty="0"/>
              <a:t>) </a:t>
            </a:r>
            <a:r>
              <a:rPr lang="en-GB" sz="1600" dirty="0" smtClean="0"/>
              <a:t>Pressure				5</a:t>
            </a:r>
            <a:r>
              <a:rPr lang="en-GB" sz="1600" dirty="0"/>
              <a:t>) Control (instrumentation, PLC</a:t>
            </a:r>
            <a:r>
              <a:rPr lang="en-GB" sz="1600" dirty="0" smtClean="0"/>
              <a:t>)</a:t>
            </a:r>
            <a:endParaRPr lang="en-US" sz="1600" dirty="0"/>
          </a:p>
          <a:p>
            <a:pPr marL="0" indent="0">
              <a:buNone/>
            </a:pPr>
            <a:r>
              <a:rPr lang="en-GB" sz="1600" dirty="0"/>
              <a:t>3) Mass-</a:t>
            </a:r>
            <a:r>
              <a:rPr lang="en-GB" sz="1600" dirty="0" smtClean="0"/>
              <a:t>flow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The Process and Instrumentation Diagram (P&amp;ID) shall: 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omply </a:t>
            </a:r>
            <a:r>
              <a:rPr lang="en-GB" sz="1600" dirty="0"/>
              <a:t>with the Electro-Magnetic Resonator requirements</a:t>
            </a:r>
          </a:p>
          <a:p>
            <a:r>
              <a:rPr lang="en-GB" sz="1600" dirty="0" smtClean="0"/>
              <a:t>Results from </a:t>
            </a:r>
            <a:r>
              <a:rPr lang="en-GB" sz="1600" dirty="0"/>
              <a:t>the ESS </a:t>
            </a:r>
            <a:r>
              <a:rPr lang="en-GB" sz="1600" dirty="0" err="1"/>
              <a:t>cryo</a:t>
            </a:r>
            <a:r>
              <a:rPr lang="en-GB" sz="1600" dirty="0"/>
              <a:t>-operating </a:t>
            </a:r>
            <a:r>
              <a:rPr lang="en-GB" sz="1600" dirty="0" smtClean="0"/>
              <a:t>modes</a:t>
            </a:r>
            <a:endParaRPr lang="en-US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64904"/>
            <a:ext cx="2904356" cy="4154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724"/>
            <a:ext cx="4392488" cy="26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: ESS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2" y="1484784"/>
            <a:ext cx="8626758" cy="188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2668503" cy="3717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3016"/>
            <a:ext cx="2744744" cy="28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GB" dirty="0" smtClean="0"/>
              <a:t>Context: </a:t>
            </a:r>
            <a:r>
              <a:rPr lang="en-GB" dirty="0"/>
              <a:t>Elliptical Cavity Technology Demonstrator (ECCTD)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Use the ECCTD and the Spoke Technology Demonstrator to validate the equipment and operating mode to be implemented in the ESS tunnel.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What ESS Hardware is prototyped ?</a:t>
            </a:r>
          </a:p>
          <a:p>
            <a:r>
              <a:rPr lang="en-GB" sz="1800" dirty="0" smtClean="0"/>
              <a:t>EMR: 4x SRF resonators in an equipped cryomodules (</a:t>
            </a:r>
            <a:r>
              <a:rPr lang="en-GB" sz="1800" dirty="0" err="1" smtClean="0"/>
              <a:t>cryo</a:t>
            </a:r>
            <a:r>
              <a:rPr lang="en-GB" sz="1800" dirty="0" smtClean="0"/>
              <a:t>, vacuum, RF)</a:t>
            </a:r>
          </a:p>
          <a:p>
            <a:r>
              <a:rPr lang="en-GB" sz="1800" dirty="0"/>
              <a:t>V</a:t>
            </a:r>
            <a:r>
              <a:rPr lang="en-GB" sz="1800" dirty="0" smtClean="0"/>
              <a:t>alve box: to interface with the </a:t>
            </a:r>
            <a:r>
              <a:rPr lang="en-GB" sz="1800" smtClean="0"/>
              <a:t>cryogenic supply.</a:t>
            </a:r>
            <a:endParaRPr lang="en-GB" sz="1800" dirty="0" smtClean="0"/>
          </a:p>
          <a:p>
            <a:r>
              <a:rPr lang="en-GB" sz="1800" dirty="0"/>
              <a:t>C</a:t>
            </a:r>
            <a:r>
              <a:rPr lang="en-GB" sz="1800" dirty="0" smtClean="0"/>
              <a:t>ontrol system (control box, instrumentation, process variables, EPICS,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8" y="3681083"/>
            <a:ext cx="6312028" cy="23288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3528" y="4761203"/>
            <a:ext cx="5237150" cy="1736523"/>
            <a:chOff x="911389" y="3395415"/>
            <a:chExt cx="5237150" cy="1736521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222991" y="4836196"/>
              <a:ext cx="1266228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cs typeface="Papyrus"/>
                </a:rPr>
                <a:t>Power coupler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2914892" y="4589975"/>
              <a:ext cx="1398925" cy="52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81" tIns="32140" rIns="64281" bIns="32140">
              <a:spAutoFit/>
            </a:bodyPr>
            <a:lstStyle/>
            <a:p>
              <a:r>
                <a:rPr lang="en-US" sz="1500" dirty="0">
                  <a:cs typeface="Papyrus"/>
                </a:rPr>
                <a:t>Cold tuning System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951293" y="4462969"/>
              <a:ext cx="1076967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cs typeface="Papyrus"/>
                </a:rPr>
                <a:t>Helium tank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911389" y="4796914"/>
              <a:ext cx="1748537" cy="29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81" tIns="32140" rIns="64281" bIns="32140">
              <a:spAutoFit/>
            </a:bodyPr>
            <a:lstStyle/>
            <a:p>
              <a:r>
                <a:rPr lang="en-US" sz="1500" dirty="0">
                  <a:cs typeface="Papyrus"/>
                </a:rPr>
                <a:t>5-cell elliptical cavity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999621" y="3395415"/>
              <a:ext cx="70438" cy="121847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35725" y="3755455"/>
              <a:ext cx="288032" cy="1152127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519901" y="4115494"/>
              <a:ext cx="628638" cy="70908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581369" y="3526766"/>
              <a:ext cx="264892" cy="1058237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258170" y="6207969"/>
            <a:ext cx="1142498" cy="317375"/>
          </a:xfrm>
          <a:prstGeom prst="rect">
            <a:avLst/>
          </a:prstGeom>
        </p:spPr>
        <p:txBody>
          <a:bodyPr wrap="none" lIns="85707" tIns="42853" rIns="85707" bIns="42853">
            <a:spAutoFit/>
          </a:bodyPr>
          <a:lstStyle/>
          <a:p>
            <a:r>
              <a:rPr lang="en-US" sz="1500" dirty="0">
                <a:cs typeface="Papyrus"/>
              </a:rPr>
              <a:t>Space frame</a:t>
            </a:r>
          </a:p>
        </p:txBody>
      </p:sp>
      <p:pic>
        <p:nvPicPr>
          <p:cNvPr id="16" name="Picture 2" descr="irfu_signaturesac_der.png">
            <a:hlinkClick r:id="rId3" tooltip="irfu_signaturesac_der.png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1958" cy="3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59769" cy="2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653136"/>
            <a:ext cx="408523" cy="241448"/>
          </a:xfrm>
          <a:prstGeom prst="rect">
            <a:avLst/>
          </a:prstGeom>
        </p:spPr>
      </p:pic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647658" y="3789040"/>
            <a:ext cx="2489438" cy="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/>
          <a:p>
            <a:r>
              <a:rPr lang="en-US" sz="1500" dirty="0" smtClean="0">
                <a:cs typeface="Papyrus"/>
              </a:rPr>
              <a:t>Other components: </a:t>
            </a:r>
          </a:p>
          <a:p>
            <a:r>
              <a:rPr lang="en-US" sz="1500" dirty="0" smtClean="0">
                <a:cs typeface="Papyrus"/>
              </a:rPr>
              <a:t>Magnetic and Thermal Shields</a:t>
            </a:r>
          </a:p>
          <a:p>
            <a:r>
              <a:rPr lang="en-US" sz="1500" dirty="0" smtClean="0">
                <a:cs typeface="Papyrus"/>
              </a:rPr>
              <a:t>Supporting system</a:t>
            </a:r>
          </a:p>
          <a:p>
            <a:r>
              <a:rPr lang="en-US" sz="1500" dirty="0" smtClean="0">
                <a:cs typeface="Papyrus"/>
              </a:rPr>
              <a:t>Etc..</a:t>
            </a:r>
            <a:endParaRPr lang="en-US" sz="1500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791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125667" y="127934"/>
            <a:ext cx="7110629" cy="71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Goal of Cryomodules Technology Demonstrators</a:t>
            </a:r>
            <a:endParaRPr lang="en-US" sz="2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53136"/>
            <a:ext cx="2882358" cy="20150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49080"/>
            <a:ext cx="786984" cy="465128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2852936"/>
          </a:xfrm>
        </p:spPr>
        <p:txBody>
          <a:bodyPr>
            <a:noAutofit/>
          </a:bodyPr>
          <a:lstStyle/>
          <a:p>
            <a:r>
              <a:rPr lang="en-GB" sz="1800" dirty="0" smtClean="0"/>
              <a:t>Validate </a:t>
            </a:r>
            <a:r>
              <a:rPr lang="en-GB" sz="1800" dirty="0"/>
              <a:t>the life-cycles of the cryomodule fabrication, assembly and operation</a:t>
            </a:r>
          </a:p>
          <a:p>
            <a:endParaRPr lang="en-GB" sz="1800" dirty="0" smtClean="0"/>
          </a:p>
          <a:p>
            <a:r>
              <a:rPr lang="en-GB" sz="1800" dirty="0" smtClean="0"/>
              <a:t>Validate </a:t>
            </a:r>
            <a:r>
              <a:rPr lang="en-GB" sz="1800" dirty="0"/>
              <a:t>interfaces of the cryomodule with the </a:t>
            </a:r>
            <a:r>
              <a:rPr lang="en-GB" sz="1800" dirty="0" err="1"/>
              <a:t>Stakholders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Validate </a:t>
            </a:r>
            <a:r>
              <a:rPr lang="en-GB" sz="1800" dirty="0"/>
              <a:t>the performance of the ECCTD at low RF power and cryogenic condition, before initiating series fabrication</a:t>
            </a:r>
          </a:p>
          <a:p>
            <a:endParaRPr lang="en-GB" sz="1800" dirty="0" smtClean="0"/>
          </a:p>
          <a:p>
            <a:r>
              <a:rPr lang="en-GB" sz="1800" dirty="0" smtClean="0"/>
              <a:t>Identify </a:t>
            </a:r>
            <a:r>
              <a:rPr lang="en-GB" sz="1800" dirty="0"/>
              <a:t>possible issues and transfer knowledge to industry for series </a:t>
            </a:r>
            <a:r>
              <a:rPr lang="en-GB" sz="1800" dirty="0" smtClean="0"/>
              <a:t>fabrication</a:t>
            </a:r>
            <a:endParaRPr lang="en-US" sz="1800" dirty="0"/>
          </a:p>
        </p:txBody>
      </p:sp>
      <p:pic>
        <p:nvPicPr>
          <p:cNvPr id="28" name="Picture 2" descr="C:\Users\reynet.IPN\Desktop\Salle Blanche\cryom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22673"/>
            <a:ext cx="2877157" cy="271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6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60018" y="1981357"/>
            <a:ext cx="5383982" cy="3960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Cryogenic </a:t>
            </a:r>
            <a:r>
              <a:rPr lang="en-US" dirty="0" err="1" smtClean="0">
                <a:latin typeface="Arial"/>
                <a:cs typeface="Arial"/>
              </a:rPr>
              <a:t>distridution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63" y="336521"/>
            <a:ext cx="6899484" cy="5722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Cryomodule Interfaces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341" y="1568288"/>
            <a:ext cx="9034128" cy="4241527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ESS lead engineers and WPs leaders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Cryomodule designers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Cavity package designers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Control command (Control Box, PLC, LLRF, MPS)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Instrumentation teams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Safety team</a:t>
            </a:r>
          </a:p>
          <a:p>
            <a:pPr marL="267833" indent="-267833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RF team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Component assembly teams 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ESS system engineer, QA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Survey experts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Test stand service</a:t>
            </a:r>
          </a:p>
          <a:p>
            <a:pPr marL="267833" indent="-267833">
              <a:buFont typeface="Arial"/>
              <a:buChar char="•"/>
            </a:pPr>
            <a:r>
              <a:rPr lang="en-GB" dirty="0" err="1">
                <a:latin typeface="Arial"/>
                <a:cs typeface="Arial"/>
              </a:rPr>
              <a:t>Toolings</a:t>
            </a:r>
            <a:endParaRPr lang="en-GB" dirty="0">
              <a:latin typeface="Arial"/>
              <a:cs typeface="Arial"/>
            </a:endParaRP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Transport</a:t>
            </a:r>
          </a:p>
          <a:p>
            <a:pPr marL="267833" indent="-267833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Conv. Fac.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40249" y="2642452"/>
            <a:ext cx="5251045" cy="3769097"/>
            <a:chOff x="4376936" y="2420888"/>
            <a:chExt cx="5688632" cy="376909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5560" y="3140968"/>
              <a:ext cx="3960440" cy="2683814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>
              <a:off x="7673752" y="2865588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10800000">
              <a:off x="7385720" y="5169844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5386533">
              <a:off x="5695569" y="4397036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29028" y="2420888"/>
              <a:ext cx="283654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Cryogenic distribution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41704" y="5805264"/>
              <a:ext cx="22478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Radio-frequency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73080" y="5013176"/>
              <a:ext cx="1224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Vacuum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6936" y="3501008"/>
              <a:ext cx="15841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Diagnostic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8944" y="4653136"/>
              <a:ext cx="1224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Optics</a:t>
              </a:r>
            </a:p>
          </p:txBody>
        </p:sp>
      </p:grpSp>
      <p:sp>
        <p:nvSpPr>
          <p:cNvPr id="20" name="Up Arrow 19"/>
          <p:cNvSpPr/>
          <p:nvPr/>
        </p:nvSpPr>
        <p:spPr>
          <a:xfrm>
            <a:off x="5247767" y="3212976"/>
            <a:ext cx="531751" cy="6480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6016" y="2780928"/>
            <a:ext cx="2618345" cy="378931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Control system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49" y="1"/>
            <a:ext cx="4217352" cy="1837662"/>
          </a:xfrm>
          <a:prstGeom prst="rect">
            <a:avLst/>
          </a:prstGeom>
        </p:spPr>
      </p:pic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289584182"/>
              </p:ext>
            </p:extLst>
          </p:nvPr>
        </p:nvGraphicFramePr>
        <p:xfrm>
          <a:off x="2627784" y="4221088"/>
          <a:ext cx="2967355" cy="243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739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65707" cy="88377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Accelerator Systems way of working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Accelerator deliverables ‘x’ from ‘suppliers’ (WPs) to ‘customers’ (PBS)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69987"/>
              </p:ext>
            </p:extLst>
          </p:nvPr>
        </p:nvGraphicFramePr>
        <p:xfrm>
          <a:off x="323528" y="1772816"/>
          <a:ext cx="8551634" cy="4603904"/>
        </p:xfrm>
        <a:graphic>
          <a:graphicData uri="http://schemas.openxmlformats.org/drawingml/2006/table">
            <a:tbl>
              <a:tblPr/>
              <a:tblGrid>
                <a:gridCol w="230588"/>
                <a:gridCol w="1714228"/>
                <a:gridCol w="614403"/>
                <a:gridCol w="603479"/>
                <a:gridCol w="570652"/>
                <a:gridCol w="570652"/>
                <a:gridCol w="553622"/>
                <a:gridCol w="518458"/>
                <a:gridCol w="656483"/>
                <a:gridCol w="729204"/>
                <a:gridCol w="795496"/>
                <a:gridCol w="994369"/>
              </a:tblGrid>
              <a:tr h="1104282">
                <a:tc>
                  <a:txBody>
                    <a:bodyPr/>
                    <a:lstStyle/>
                    <a:p>
                      <a:pPr algn="dist" fontAlgn="ctr"/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‘suppliers’</a:t>
                      </a:r>
                    </a:p>
                    <a:p>
                      <a:pPr algn="dist" fontAlgn="ctr"/>
                      <a:endParaRPr lang="en-US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‘customers’</a:t>
                      </a:r>
                    </a:p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Product Breakdown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Structure (PBS)</a:t>
                      </a:r>
                    </a:p>
                    <a:p>
                      <a:pPr algn="l" fontAlgn="b"/>
                      <a:endParaRPr lang="en-US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0161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01617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acc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17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 Support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17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Spoke etc..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17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Elliptical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SRF etc..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53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HEBT and magnets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beam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RF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Installation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</a:t>
                      </a:r>
                      <a:r>
                        <a:rPr lang="en-U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test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cryogenics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vacuum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696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Safety etc..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Lead Engineer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 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Cooling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and electrical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9" r="9259" b="22310"/>
          <a:stretch/>
        </p:blipFill>
        <p:spPr bwMode="auto">
          <a:xfrm>
            <a:off x="2915816" y="2276872"/>
            <a:ext cx="5962262" cy="4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0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4" y="110380"/>
            <a:ext cx="8229600" cy="1143000"/>
          </a:xfrm>
        </p:spPr>
        <p:txBody>
          <a:bodyPr/>
          <a:lstStyle/>
          <a:p>
            <a:r>
              <a:rPr lang="en-US" dirty="0" smtClean="0"/>
              <a:t>What is the framework for our requirements?</a:t>
            </a:r>
            <a:endParaRPr lang="en-US" dirty="0"/>
          </a:p>
        </p:txBody>
      </p:sp>
      <p:pic>
        <p:nvPicPr>
          <p:cNvPr id="3" name="Picture 2" descr="ESS P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8" y="1484784"/>
            <a:ext cx="8120463" cy="539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4333" y="6611779"/>
            <a:ext cx="1989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This drawing is not yet approved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55094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10407</TotalTime>
  <Words>1494</Words>
  <Application>Microsoft Macintosh PowerPoint</Application>
  <PresentationFormat>On-screen Show (4:3)</PresentationFormat>
  <Paragraphs>420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 Core Powerpoint</vt:lpstr>
      <vt:lpstr>SRF Cryomodules November 2013 Meeting </vt:lpstr>
      <vt:lpstr>Agenda</vt:lpstr>
      <vt:lpstr>Objectives of the workshop</vt:lpstr>
      <vt:lpstr>Context : ESS Layout</vt:lpstr>
      <vt:lpstr>Context: Elliptical Cavity Technology Demonstrator (ECCTD) </vt:lpstr>
      <vt:lpstr>Goal of Cryomodules Technology Demonstrators</vt:lpstr>
      <vt:lpstr>Cryomodule Interfaces</vt:lpstr>
      <vt:lpstr>Accelerator Systems way of working  - Accelerator deliverables ‘x’ from ‘suppliers’ (WPs) to ‘customers’ (PBS)</vt:lpstr>
      <vt:lpstr>What is the framework for our requirements?</vt:lpstr>
      <vt:lpstr>Open issues </vt:lpstr>
      <vt:lpstr>Slides for discussion</vt:lpstr>
      <vt:lpstr>ESS Linac Layout</vt:lpstr>
      <vt:lpstr>PowerPoint Presentation</vt:lpstr>
      <vt:lpstr>PowerPoint Presentation</vt:lpstr>
      <vt:lpstr>PowerPoint Presentation</vt:lpstr>
      <vt:lpstr>PowerPoint Presentation</vt:lpstr>
      <vt:lpstr>Tunnel cross-section</vt:lpstr>
      <vt:lpstr>PowerPoint Presentation</vt:lpstr>
      <vt:lpstr>Standards and ESS Safety Culture </vt:lpstr>
      <vt:lpstr>Spoke cavity string and cryomodule package</vt:lpstr>
      <vt:lpstr>Elliptical Cryomodule Components</vt:lpstr>
      <vt:lpstr>PowerPoint Presentation</vt:lpstr>
      <vt:lpstr>Elliptical Cryomodule Components</vt:lpstr>
      <vt:lpstr>Cavity Cryomodule Technology Demonstrator</vt:lpstr>
      <vt:lpstr>WP 4: Spoke Cryomodule design</vt:lpstr>
      <vt:lpstr>WP 8: LLRF and control schematic</vt:lpstr>
      <vt:lpstr>Example of FNAL - design</vt:lpstr>
      <vt:lpstr>Cryomodule project flow</vt:lpstr>
      <vt:lpstr>ESS SRF integration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Heléne Björkman</dc:creator>
  <cp:keywords/>
  <dc:description/>
  <cp:lastModifiedBy>Christine Darve</cp:lastModifiedBy>
  <cp:revision>175</cp:revision>
  <dcterms:created xsi:type="dcterms:W3CDTF">2013-10-29T16:05:10Z</dcterms:created>
  <dcterms:modified xsi:type="dcterms:W3CDTF">2013-11-28T10:02:42Z</dcterms:modified>
  <cp:category/>
</cp:coreProperties>
</file>