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54" r:id="rId3"/>
    <p:sldId id="477" r:id="rId4"/>
    <p:sldId id="481" r:id="rId5"/>
    <p:sldId id="478" r:id="rId6"/>
    <p:sldId id="471" r:id="rId7"/>
    <p:sldId id="470" r:id="rId8"/>
    <p:sldId id="475" r:id="rId9"/>
    <p:sldId id="474" r:id="rId10"/>
    <p:sldId id="443" r:id="rId11"/>
    <p:sldId id="469" r:id="rId12"/>
    <p:sldId id="479" r:id="rId13"/>
    <p:sldId id="476" r:id="rId14"/>
    <p:sldId id="480" r:id="rId15"/>
    <p:sldId id="473" r:id="rId16"/>
    <p:sldId id="442" r:id="rId17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  <a:srgbClr val="000099"/>
    <a:srgbClr val="339933"/>
    <a:srgbClr val="0033CC"/>
    <a:srgbClr val="5F2987"/>
    <a:srgbClr val="FF3300"/>
    <a:srgbClr val="FF9933"/>
    <a:srgbClr val="9900CC"/>
    <a:srgbClr val="C0C0C0"/>
    <a:srgbClr val="4A20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3220" autoAdjust="0"/>
  </p:normalViewPr>
  <p:slideViewPr>
    <p:cSldViewPr>
      <p:cViewPr>
        <p:scale>
          <a:sx n="66" d="100"/>
          <a:sy n="66" d="100"/>
        </p:scale>
        <p:origin x="-710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25/11/2013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3"/>
          <p:cNvSpPr txBox="1">
            <a:spLocks/>
          </p:cNvSpPr>
          <p:nvPr userDrawn="1"/>
        </p:nvSpPr>
        <p:spPr>
          <a:xfrm>
            <a:off x="1403648" y="6525344"/>
            <a:ext cx="6120680" cy="35719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ESS Spoke cryomodule - Cryogenics 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– November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21</a:t>
            </a: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tst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2013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28218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92696"/>
            <a:ext cx="7308304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33908"/>
            <a:ext cx="1152128" cy="67399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6705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755576" y="1124744"/>
            <a:ext cx="756084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  Spoke Cryomodule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000" b="1" i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Cryogenic distribution</a:t>
            </a:r>
            <a:endParaRPr lang="fr-FR" sz="4000" b="1" i="1" dirty="0" smtClean="0"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905163"/>
            <a:ext cx="1538459" cy="9000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99"/>
          <a:stretch>
            <a:fillRect/>
          </a:stretch>
        </p:blipFill>
        <p:spPr bwMode="auto">
          <a:xfrm>
            <a:off x="251520" y="4905163"/>
            <a:ext cx="140948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5496" y="6093296"/>
            <a:ext cx="91090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600" b="1" i="1" dirty="0" smtClean="0">
                <a:latin typeface="Calibri" pitchFamily="34" charset="0"/>
              </a:rPr>
              <a:t>CNRS/IN2P3/ IPNO – Paris-Sud </a:t>
            </a:r>
            <a:r>
              <a:rPr lang="fr-FR" sz="2600" b="1" i="1" dirty="0" err="1" smtClean="0">
                <a:latin typeface="Calibri" pitchFamily="34" charset="0"/>
              </a:rPr>
              <a:t>University</a:t>
            </a:r>
            <a:endParaRPr lang="fr-FR" sz="2600" b="1" i="1" dirty="0" smtClean="0">
              <a:latin typeface="Calibri" pitchFamily="34" charset="0"/>
            </a:endParaRPr>
          </a:p>
        </p:txBody>
      </p:sp>
      <p:sp>
        <p:nvSpPr>
          <p:cNvPr id="35842" name="AutoShape 2" descr="http://agenda.infn.it/getFile.py/access?resId=0&amp;materialId=1&amp;confId=44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4" name="AutoShape 4" descr="http://agenda.infn.it/getFile.py/access?resId=0&amp;materialId=1&amp;confId=44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6" name="AutoShape 6" descr="http://agenda.infn.it/getFile.py/access?resId=0&amp;materialId=1&amp;confId=44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3490" name="Picture 2" descr="http://www.bibs.u-psud.fr/images/logo_PSUD_ne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3" r="8945"/>
          <a:stretch>
            <a:fillRect/>
          </a:stretch>
        </p:blipFill>
        <p:spPr bwMode="auto">
          <a:xfrm>
            <a:off x="1716442" y="4905163"/>
            <a:ext cx="1296144" cy="900000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7755" y="4905163"/>
            <a:ext cx="1690669" cy="90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Pipe lengths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956510" y="1357258"/>
            <a:ext cx="0" cy="165068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969576" y="5196082"/>
            <a:ext cx="12435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90920" y="5187363"/>
            <a:ext cx="12435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89333" y="1866655"/>
            <a:ext cx="4310929" cy="0"/>
          </a:xfrm>
          <a:prstGeom prst="straightConnector1">
            <a:avLst/>
          </a:prstGeom>
          <a:ln w="25400">
            <a:gradFill flip="none" rotWithShape="1">
              <a:gsLst>
                <a:gs pos="27000">
                  <a:schemeClr val="accent6">
                    <a:lumMod val="75000"/>
                  </a:schemeClr>
                </a:gs>
                <a:gs pos="50000">
                  <a:srgbClr val="FF00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89333" y="2096719"/>
            <a:ext cx="4352380" cy="0"/>
          </a:xfrm>
          <a:prstGeom prst="straightConnector1">
            <a:avLst/>
          </a:prstGeom>
          <a:ln w="25400">
            <a:gradFill flip="none" rotWithShape="1">
              <a:gsLst>
                <a:gs pos="48000">
                  <a:schemeClr val="accent6">
                    <a:lumMod val="75000"/>
                  </a:schemeClr>
                </a:gs>
                <a:gs pos="50000">
                  <a:srgbClr val="0066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769151" y="5674441"/>
            <a:ext cx="0" cy="5925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028199" y="3600500"/>
            <a:ext cx="70467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83663" y="4118261"/>
            <a:ext cx="2528526" cy="17416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684134" y="4042788"/>
            <a:ext cx="359665" cy="871058"/>
          </a:xfrm>
          <a:prstGeom prst="roundRect">
            <a:avLst>
              <a:gd name="adj" fmla="val 3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5124" y="4128546"/>
            <a:ext cx="60318" cy="495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1263812" y="4573983"/>
            <a:ext cx="1693013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41214" y="3642826"/>
            <a:ext cx="0" cy="1227434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030924" y="4573983"/>
            <a:ext cx="0" cy="888832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67"/>
          <p:cNvSpPr>
            <a:spLocks noChangeArrowheads="1"/>
          </p:cNvSpPr>
          <p:nvPr/>
        </p:nvSpPr>
        <p:spPr bwMode="auto">
          <a:xfrm>
            <a:off x="2955266" y="4427369"/>
            <a:ext cx="743193" cy="5804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105931" y="849355"/>
            <a:ext cx="6404381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718414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T.L (19.5 bar, 40K) </a:t>
            </a:r>
            <a:endParaRPr lang="fr-FR" sz="10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105931" y="1018656"/>
            <a:ext cx="6404381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105931" y="1187957"/>
            <a:ext cx="640438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105931" y="1357258"/>
            <a:ext cx="6404381" cy="0"/>
          </a:xfrm>
          <a:prstGeom prst="straightConnector1">
            <a:avLst/>
          </a:prstGeom>
          <a:ln w="25400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105931" y="1526560"/>
            <a:ext cx="6404381" cy="0"/>
          </a:xfrm>
          <a:prstGeom prst="straightConnector1">
            <a:avLst/>
          </a:prstGeom>
          <a:ln w="2540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947632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T.L (19.0 bar, 50K) 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0" y="1119789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HP (3 bar, 4.5K) 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0" y="1291946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VLP (~31 mbar) </a:t>
            </a:r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1467072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LP (1.05 bar) </a:t>
            </a:r>
            <a:endParaRPr lang="fr-FR" sz="1000" dirty="0"/>
          </a:p>
        </p:txBody>
      </p:sp>
      <p:sp>
        <p:nvSpPr>
          <p:cNvPr id="30" name="Rectangle 29"/>
          <p:cNvSpPr/>
          <p:nvPr/>
        </p:nvSpPr>
        <p:spPr>
          <a:xfrm>
            <a:off x="2271736" y="764704"/>
            <a:ext cx="5927527" cy="84650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259632" y="1629648"/>
            <a:ext cx="2585361" cy="224972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200" b="1" i="1" u="sng" cap="small" dirty="0" err="1" smtClean="0">
                <a:solidFill>
                  <a:schemeClr val="bg1">
                    <a:lumMod val="50000"/>
                  </a:schemeClr>
                </a:solidFill>
              </a:rPr>
              <a:t>Cryogenic</a:t>
            </a:r>
            <a:r>
              <a:rPr lang="fr-FR" sz="1200" b="1" i="1" u="sng" cap="small" dirty="0" smtClean="0">
                <a:solidFill>
                  <a:schemeClr val="bg1">
                    <a:lumMod val="50000"/>
                  </a:schemeClr>
                </a:solidFill>
              </a:rPr>
              <a:t> Transfer Line (CTL)</a:t>
            </a:r>
            <a:endParaRPr lang="fr-FR" sz="1200" b="1" i="1" u="sng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ounded Rectangle 16"/>
          <p:cNvSpPr/>
          <p:nvPr/>
        </p:nvSpPr>
        <p:spPr bwMode="auto">
          <a:xfrm>
            <a:off x="1732870" y="3515850"/>
            <a:ext cx="4848511" cy="2090019"/>
          </a:xfrm>
          <a:prstGeom prst="roundRect">
            <a:avLst>
              <a:gd name="adj" fmla="val 3078"/>
            </a:avLst>
          </a:prstGeom>
          <a:noFill/>
          <a:ln w="25400" cmpd="sng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400">
              <a:latin typeface="+mj-lt"/>
              <a:cs typeface="Calibri" pitchFamily="34" charset="0"/>
            </a:endParaRPr>
          </a:p>
        </p:txBody>
      </p:sp>
      <p:grpSp>
        <p:nvGrpSpPr>
          <p:cNvPr id="33" name="Groupe 247"/>
          <p:cNvGrpSpPr/>
          <p:nvPr/>
        </p:nvGrpSpPr>
        <p:grpSpPr>
          <a:xfrm flipV="1">
            <a:off x="3801046" y="3642826"/>
            <a:ext cx="460270" cy="42325"/>
            <a:chOff x="2014518" y="10687080"/>
            <a:chExt cx="857256" cy="142876"/>
          </a:xfrm>
        </p:grpSpPr>
        <p:grpSp>
          <p:nvGrpSpPr>
            <p:cNvPr id="857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63" name="Connecteur droit 862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Connecteur droit 863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Connecteur droit 865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8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59" name="Connecteur droit 858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Connecteur droit 860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Connecteur droit 861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183643" y="2112799"/>
            <a:ext cx="1072326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Pumping line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9468" y="4293140"/>
            <a:ext cx="65582" cy="1323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50416" y="4293140"/>
            <a:ext cx="65582" cy="1323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7" name="Triangle isocèle 36"/>
          <p:cNvSpPr>
            <a:spLocks noChangeAspect="1"/>
          </p:cNvSpPr>
          <p:nvPr/>
        </p:nvSpPr>
        <p:spPr>
          <a:xfrm rot="16200000">
            <a:off x="4340825" y="3597777"/>
            <a:ext cx="87169" cy="103617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8" name="Parenthèse ouvrante 37"/>
          <p:cNvSpPr/>
          <p:nvPr/>
        </p:nvSpPr>
        <p:spPr>
          <a:xfrm rot="16200000">
            <a:off x="5803085" y="4677835"/>
            <a:ext cx="123989" cy="346829"/>
          </a:xfrm>
          <a:prstGeom prst="leftBracket">
            <a:avLst>
              <a:gd name="adj" fmla="val 11283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9" name="AutoShape 167"/>
          <p:cNvSpPr>
            <a:spLocks noChangeArrowheads="1"/>
          </p:cNvSpPr>
          <p:nvPr/>
        </p:nvSpPr>
        <p:spPr bwMode="auto">
          <a:xfrm>
            <a:off x="4556952" y="4427369"/>
            <a:ext cx="745755" cy="5804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>
              <a:latin typeface="+mj-lt"/>
            </a:endParaRPr>
          </a:p>
        </p:txBody>
      </p:sp>
      <p:sp>
        <p:nvSpPr>
          <p:cNvPr id="40" name="Forme libre 39"/>
          <p:cNvSpPr/>
          <p:nvPr/>
        </p:nvSpPr>
        <p:spPr>
          <a:xfrm flipV="1">
            <a:off x="4606814" y="4771863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4606814" y="4476409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4769339" y="4635024"/>
            <a:ext cx="148514" cy="164414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3" name="Forme libre 42"/>
          <p:cNvSpPr/>
          <p:nvPr/>
        </p:nvSpPr>
        <p:spPr>
          <a:xfrm flipV="1">
            <a:off x="2996134" y="4770876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4" name="Forme libre 43"/>
          <p:cNvSpPr/>
          <p:nvPr/>
        </p:nvSpPr>
        <p:spPr>
          <a:xfrm>
            <a:off x="2996134" y="4475423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45" name="Groupe 820"/>
          <p:cNvGrpSpPr/>
          <p:nvPr/>
        </p:nvGrpSpPr>
        <p:grpSpPr>
          <a:xfrm>
            <a:off x="4942822" y="4476792"/>
            <a:ext cx="141353" cy="487486"/>
            <a:chOff x="3417087" y="4071942"/>
            <a:chExt cx="144000" cy="490534"/>
          </a:xfrm>
          <a:solidFill>
            <a:srgbClr val="FF9933"/>
          </a:solidFill>
        </p:grpSpPr>
        <p:grpSp>
          <p:nvGrpSpPr>
            <p:cNvPr id="851" name="Groupe 818"/>
            <p:cNvGrpSpPr/>
            <p:nvPr/>
          </p:nvGrpSpPr>
          <p:grpSpPr>
            <a:xfrm>
              <a:off x="3418211" y="4269581"/>
              <a:ext cx="142876" cy="292895"/>
              <a:chOff x="3418211" y="4269581"/>
              <a:chExt cx="142876" cy="292895"/>
            </a:xfrm>
            <a:grpFill/>
          </p:grpSpPr>
          <p:sp>
            <p:nvSpPr>
              <p:cNvPr id="855" name="Trapèze 854"/>
              <p:cNvSpPr/>
              <p:nvPr/>
            </p:nvSpPr>
            <p:spPr>
              <a:xfrm>
                <a:off x="3418211" y="4374362"/>
                <a:ext cx="142876" cy="188114"/>
              </a:xfrm>
              <a:prstGeom prst="trapezoid">
                <a:avLst>
                  <a:gd name="adj" fmla="val 33334"/>
                </a:avLst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856" name="Rectangle 855"/>
              <p:cNvSpPr/>
              <p:nvPr/>
            </p:nvSpPr>
            <p:spPr>
              <a:xfrm flipV="1">
                <a:off x="3453926" y="4269581"/>
                <a:ext cx="71438" cy="9762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852" name="Groupe 819"/>
            <p:cNvGrpSpPr/>
            <p:nvPr/>
          </p:nvGrpSpPr>
          <p:grpSpPr>
            <a:xfrm>
              <a:off x="3417087" y="4071942"/>
              <a:ext cx="142876" cy="292895"/>
              <a:chOff x="3417087" y="4071942"/>
              <a:chExt cx="142876" cy="292895"/>
            </a:xfrm>
            <a:grpFill/>
          </p:grpSpPr>
          <p:sp>
            <p:nvSpPr>
              <p:cNvPr id="853" name="Trapèze 852"/>
              <p:cNvSpPr/>
              <p:nvPr/>
            </p:nvSpPr>
            <p:spPr>
              <a:xfrm flipV="1">
                <a:off x="3417087" y="4071942"/>
                <a:ext cx="142876" cy="188114"/>
              </a:xfrm>
              <a:prstGeom prst="trapezoid">
                <a:avLst>
                  <a:gd name="adj" fmla="val 33334"/>
                </a:avLst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3452802" y="4267208"/>
                <a:ext cx="71438" cy="9762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</p:grpSp>
      <p:sp>
        <p:nvSpPr>
          <p:cNvPr id="46" name="Rectangle à coins arrondis 45"/>
          <p:cNvSpPr/>
          <p:nvPr/>
        </p:nvSpPr>
        <p:spPr>
          <a:xfrm>
            <a:off x="3707130" y="4597676"/>
            <a:ext cx="64086" cy="23758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741463" y="4486872"/>
            <a:ext cx="102996" cy="4628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775796" y="4440588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775796" y="4897375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741463" y="4348023"/>
            <a:ext cx="29755" cy="13268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5315335" y="4597676"/>
            <a:ext cx="64086" cy="23758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5349668" y="4486872"/>
            <a:ext cx="102996" cy="4628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5384001" y="4440588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5384001" y="4897375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5349668" y="4348023"/>
            <a:ext cx="29755" cy="13268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56" name="Groupe 1619"/>
          <p:cNvGrpSpPr/>
          <p:nvPr/>
        </p:nvGrpSpPr>
        <p:grpSpPr>
          <a:xfrm>
            <a:off x="4475020" y="4659056"/>
            <a:ext cx="53889" cy="127007"/>
            <a:chOff x="7356301" y="6890060"/>
            <a:chExt cx="93615" cy="216077"/>
          </a:xfrm>
        </p:grpSpPr>
        <p:sp>
          <p:nvSpPr>
            <p:cNvPr id="849" name="Forme libre 848"/>
            <p:cNvSpPr/>
            <p:nvPr/>
          </p:nvSpPr>
          <p:spPr>
            <a:xfrm>
              <a:off x="7356301" y="689006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50" name="Forme libre 54"/>
            <p:cNvSpPr/>
            <p:nvPr/>
          </p:nvSpPr>
          <p:spPr>
            <a:xfrm flipV="1">
              <a:off x="7356301" y="704400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57" name="Groupe 728"/>
          <p:cNvGrpSpPr/>
          <p:nvPr/>
        </p:nvGrpSpPr>
        <p:grpSpPr>
          <a:xfrm>
            <a:off x="5670301" y="4666222"/>
            <a:ext cx="54483" cy="127007"/>
            <a:chOff x="1000100" y="3700463"/>
            <a:chExt cx="1394446" cy="1738327"/>
          </a:xfrm>
        </p:grpSpPr>
        <p:sp>
          <p:nvSpPr>
            <p:cNvPr id="846" name="Forme libre 61"/>
            <p:cNvSpPr/>
            <p:nvPr/>
          </p:nvSpPr>
          <p:spPr>
            <a:xfrm>
              <a:off x="1000101" y="3700463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47" name="Forme libre 62"/>
            <p:cNvSpPr/>
            <p:nvPr/>
          </p:nvSpPr>
          <p:spPr>
            <a:xfrm flipV="1">
              <a:off x="1000101" y="4938906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1000100" y="4125163"/>
              <a:ext cx="1394446" cy="9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58" name="Groupe 940"/>
          <p:cNvGrpSpPr/>
          <p:nvPr/>
        </p:nvGrpSpPr>
        <p:grpSpPr>
          <a:xfrm rot="5400000" flipV="1">
            <a:off x="2833038" y="5514385"/>
            <a:ext cx="105802" cy="41451"/>
            <a:chOff x="2014514" y="10687080"/>
            <a:chExt cx="1428764" cy="360000"/>
          </a:xfrm>
        </p:grpSpPr>
        <p:cxnSp>
          <p:nvCxnSpPr>
            <p:cNvPr id="842" name="Connecteur droit 841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Connecteur droit 842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Connecteur droit 843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Connecteur droit 844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rapèze 58"/>
          <p:cNvSpPr/>
          <p:nvPr/>
        </p:nvSpPr>
        <p:spPr>
          <a:xfrm>
            <a:off x="3340913" y="4775162"/>
            <a:ext cx="139768" cy="186945"/>
          </a:xfrm>
          <a:prstGeom prst="trapezoid">
            <a:avLst>
              <a:gd name="adj" fmla="val 33334"/>
            </a:avLst>
          </a:prstGeom>
          <a:solidFill>
            <a:srgbClr val="FF99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 flipV="1">
            <a:off x="3375851" y="4673206"/>
            <a:ext cx="69884" cy="97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1" name="Trapèze 60"/>
          <p:cNvSpPr/>
          <p:nvPr/>
        </p:nvSpPr>
        <p:spPr>
          <a:xfrm flipV="1">
            <a:off x="3339814" y="4476797"/>
            <a:ext cx="139768" cy="186945"/>
          </a:xfrm>
          <a:prstGeom prst="trapezoid">
            <a:avLst>
              <a:gd name="adj" fmla="val 33334"/>
            </a:avLst>
          </a:prstGeom>
          <a:solidFill>
            <a:srgbClr val="FF99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74753" y="4670850"/>
            <a:ext cx="69884" cy="97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63" name="Groupe 1618"/>
          <p:cNvGrpSpPr/>
          <p:nvPr/>
        </p:nvGrpSpPr>
        <p:grpSpPr>
          <a:xfrm>
            <a:off x="2876308" y="4650941"/>
            <a:ext cx="53889" cy="127007"/>
            <a:chOff x="5659180" y="6864063"/>
            <a:chExt cx="93615" cy="216077"/>
          </a:xfrm>
        </p:grpSpPr>
        <p:sp>
          <p:nvSpPr>
            <p:cNvPr id="840" name="Forme libre 839"/>
            <p:cNvSpPr/>
            <p:nvPr/>
          </p:nvSpPr>
          <p:spPr>
            <a:xfrm>
              <a:off x="5659180" y="686406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41" name="Forme libre 840"/>
            <p:cNvSpPr/>
            <p:nvPr/>
          </p:nvSpPr>
          <p:spPr>
            <a:xfrm flipV="1">
              <a:off x="5659180" y="701800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sp>
        <p:nvSpPr>
          <p:cNvPr id="64" name="Ellipse 63"/>
          <p:cNvSpPr>
            <a:spLocks noChangeAspect="1"/>
          </p:cNvSpPr>
          <p:nvPr/>
        </p:nvSpPr>
        <p:spPr>
          <a:xfrm>
            <a:off x="3167827" y="4636910"/>
            <a:ext cx="148514" cy="164414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9230" y="4288764"/>
            <a:ext cx="349845" cy="5021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90327" y="4157533"/>
            <a:ext cx="2846667" cy="13378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60000"/>
                  <a:lumOff val="40000"/>
                </a:schemeClr>
              </a:gs>
              <a:gs pos="36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3986208" y="1617182"/>
            <a:ext cx="0" cy="1898667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6541214" y="1617182"/>
            <a:ext cx="0" cy="1898667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995936" y="2796319"/>
            <a:ext cx="2545278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995936" y="1617704"/>
            <a:ext cx="824752" cy="224972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200" b="1" i="1" u="sng" cap="small" dirty="0" smtClean="0">
                <a:solidFill>
                  <a:schemeClr val="tx2"/>
                </a:solidFill>
              </a:rPr>
              <a:t>Valve Box</a:t>
            </a:r>
            <a:endParaRPr lang="fr-FR" sz="1200" b="1" i="1" u="sng" cap="small" dirty="0">
              <a:solidFill>
                <a:schemeClr val="tx2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036182" y="2796319"/>
            <a:ext cx="650218" cy="224972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200" b="1" i="1" u="sng" cap="small" dirty="0" err="1" smtClean="0">
                <a:solidFill>
                  <a:schemeClr val="tx2"/>
                </a:solidFill>
              </a:rPr>
              <a:t>jumper</a:t>
            </a:r>
            <a:endParaRPr lang="fr-FR" sz="1200" b="1" i="1" u="sng" cap="small" dirty="0">
              <a:solidFill>
                <a:schemeClr val="tx2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198124" y="2996952"/>
            <a:ext cx="1077732" cy="471193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400" b="1" i="1" u="sng" cap="small" dirty="0" err="1" smtClean="0">
                <a:solidFill>
                  <a:schemeClr val="tx2"/>
                </a:solidFill>
              </a:rPr>
              <a:t>Spoke</a:t>
            </a:r>
            <a:r>
              <a:rPr lang="fr-FR" sz="1400" b="1" i="1" u="sng" cap="small" dirty="0" smtClean="0">
                <a:solidFill>
                  <a:schemeClr val="tx2"/>
                </a:solidFill>
              </a:rPr>
              <a:t> cryomodule</a:t>
            </a:r>
            <a:endParaRPr lang="fr-FR" sz="1400" b="1" i="1" u="sng" cap="small" dirty="0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67065" y="4673242"/>
            <a:ext cx="5180829" cy="95221"/>
          </a:xfrm>
          <a:prstGeom prst="rect">
            <a:avLst/>
          </a:prstGeom>
          <a:solidFill>
            <a:srgbClr val="FF9933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4841713" y="849355"/>
            <a:ext cx="0" cy="2793471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4257009" y="3642826"/>
            <a:ext cx="584704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1898675" y="3642826"/>
            <a:ext cx="0" cy="931157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1898675" y="3642826"/>
            <a:ext cx="1904648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e 247"/>
          <p:cNvGrpSpPr/>
          <p:nvPr/>
        </p:nvGrpSpPr>
        <p:grpSpPr>
          <a:xfrm flipV="1">
            <a:off x="1898676" y="4570399"/>
            <a:ext cx="124354" cy="77847"/>
            <a:chOff x="2014518" y="10687080"/>
            <a:chExt cx="857256" cy="142876"/>
          </a:xfrm>
        </p:grpSpPr>
        <p:grpSp>
          <p:nvGrpSpPr>
            <p:cNvPr id="830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36" name="Connecteur droit 32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Connecteur droit 836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Connecteur droit 83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1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32" name="Connecteur droit 83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Connecteur droit 83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Connecteur droit 834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9" name="Connecteur droit avec flèche 78"/>
          <p:cNvCxnSpPr/>
          <p:nvPr/>
        </p:nvCxnSpPr>
        <p:spPr>
          <a:xfrm flipH="1">
            <a:off x="2023029" y="5462814"/>
            <a:ext cx="1036281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3225115" y="5462814"/>
            <a:ext cx="1450793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>
            <a:off x="4841713" y="5462814"/>
            <a:ext cx="1575147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6416860" y="4870260"/>
            <a:ext cx="0" cy="597033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e 247"/>
          <p:cNvGrpSpPr/>
          <p:nvPr/>
        </p:nvGrpSpPr>
        <p:grpSpPr>
          <a:xfrm>
            <a:off x="6416860" y="4785609"/>
            <a:ext cx="124354" cy="84651"/>
            <a:chOff x="2014518" y="10687080"/>
            <a:chExt cx="857256" cy="142876"/>
          </a:xfrm>
        </p:grpSpPr>
        <p:grpSp>
          <p:nvGrpSpPr>
            <p:cNvPr id="820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26" name="Connecteur droit 82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Connecteur droit 344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Connecteur droit 346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1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22" name="Connecteur droit 339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Connecteur droit 82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Connecteur droit 824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4" name="Connecteur droit avec flèche 83"/>
          <p:cNvCxnSpPr/>
          <p:nvPr/>
        </p:nvCxnSpPr>
        <p:spPr>
          <a:xfrm flipH="1">
            <a:off x="6458311" y="3642826"/>
            <a:ext cx="80077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5637289" y="1187957"/>
            <a:ext cx="0" cy="1819989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5637289" y="3251148"/>
            <a:ext cx="0" cy="65597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2105931" y="3732404"/>
            <a:ext cx="2984489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>
            <a:off x="2105931" y="5426461"/>
            <a:ext cx="911927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>
            <a:off x="3225115" y="5426461"/>
            <a:ext cx="1409342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>
            <a:off x="4863645" y="5426461"/>
            <a:ext cx="314064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>
            <a:off x="5173323" y="5003208"/>
            <a:ext cx="0" cy="423253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>
            <a:off x="3591323" y="5003208"/>
            <a:ext cx="0" cy="423253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riangle isocèle 92"/>
          <p:cNvSpPr>
            <a:spLocks noChangeAspect="1"/>
          </p:cNvSpPr>
          <p:nvPr/>
        </p:nvSpPr>
        <p:spPr>
          <a:xfrm rot="10800000">
            <a:off x="2068867" y="4066079"/>
            <a:ext cx="85369" cy="105802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94" name="Triangle isocèle 93"/>
          <p:cNvSpPr>
            <a:spLocks noChangeAspect="1"/>
          </p:cNvSpPr>
          <p:nvPr/>
        </p:nvSpPr>
        <p:spPr>
          <a:xfrm rot="10800000" flipV="1">
            <a:off x="3558173" y="5251196"/>
            <a:ext cx="68295" cy="8464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95" name="Triangle isocèle 94"/>
          <p:cNvSpPr>
            <a:spLocks noChangeAspect="1"/>
          </p:cNvSpPr>
          <p:nvPr/>
        </p:nvSpPr>
        <p:spPr>
          <a:xfrm rot="10800000" flipV="1">
            <a:off x="5140119" y="5313452"/>
            <a:ext cx="68295" cy="8464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5090420" y="1860683"/>
            <a:ext cx="0" cy="196488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5090420" y="1867177"/>
            <a:ext cx="53886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>
            <a:off x="2230285" y="3821983"/>
            <a:ext cx="2860135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2234671" y="3818099"/>
            <a:ext cx="0" cy="1560065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2230285" y="5378164"/>
            <a:ext cx="829025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>
            <a:off x="3230963" y="5378164"/>
            <a:ext cx="32576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3605487" y="5378164"/>
            <a:ext cx="445729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2391703" y="5093830"/>
            <a:ext cx="0" cy="27508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>
            <a:off x="2396090" y="5099802"/>
            <a:ext cx="53886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2929107" y="5499168"/>
            <a:ext cx="0" cy="17527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orme libre 105"/>
          <p:cNvSpPr/>
          <p:nvPr/>
        </p:nvSpPr>
        <p:spPr>
          <a:xfrm rot="5400000">
            <a:off x="2893106" y="5133158"/>
            <a:ext cx="169282" cy="103617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07" name="Connecteur droit avec flèche 106"/>
          <p:cNvCxnSpPr/>
          <p:nvPr/>
        </p:nvCxnSpPr>
        <p:spPr>
          <a:xfrm>
            <a:off x="2929107" y="5269103"/>
            <a:ext cx="0" cy="84641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4043904" y="5103080"/>
            <a:ext cx="0" cy="27508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>
            <a:off x="4039518" y="5099572"/>
            <a:ext cx="50772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4546217" y="5495951"/>
            <a:ext cx="0" cy="17849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orme libre 110"/>
          <p:cNvSpPr/>
          <p:nvPr/>
        </p:nvSpPr>
        <p:spPr>
          <a:xfrm rot="5400000">
            <a:off x="4510215" y="5129942"/>
            <a:ext cx="169282" cy="103617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12" name="Connecteur droit avec flèche 111"/>
          <p:cNvCxnSpPr/>
          <p:nvPr/>
        </p:nvCxnSpPr>
        <p:spPr>
          <a:xfrm>
            <a:off x="4546217" y="5269625"/>
            <a:ext cx="0" cy="126962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>
            <a:off x="323528" y="6266995"/>
            <a:ext cx="7751381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e 471"/>
          <p:cNvGrpSpPr/>
          <p:nvPr/>
        </p:nvGrpSpPr>
        <p:grpSpPr>
          <a:xfrm>
            <a:off x="4659792" y="4906613"/>
            <a:ext cx="217743" cy="1058015"/>
            <a:chOff x="7677282" y="7299037"/>
            <a:chExt cx="378257" cy="1800000"/>
          </a:xfrm>
        </p:grpSpPr>
        <p:sp>
          <p:nvSpPr>
            <p:cNvPr id="812" name="Rectangle à coins arrondis 811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3" name="Rectangle à coins arrondis 812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4" name="Rectangle à coins arrondis 813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5" name="Rectangle à coins arrondis 814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6" name="Rectangle à coins arrondis 467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7" name="Rectangle à coins arrondis 46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8" name="Rectangle à coins arrondis 817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9" name="Rectangle à coins arrondis 818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15" name="Groupe 472"/>
          <p:cNvGrpSpPr/>
          <p:nvPr/>
        </p:nvGrpSpPr>
        <p:grpSpPr>
          <a:xfrm>
            <a:off x="3035404" y="4900119"/>
            <a:ext cx="217743" cy="1058015"/>
            <a:chOff x="7677282" y="7299037"/>
            <a:chExt cx="378257" cy="1800000"/>
          </a:xfrm>
        </p:grpSpPr>
        <p:sp>
          <p:nvSpPr>
            <p:cNvPr id="804" name="Rectangle à coins arrondis 803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5" name="Rectangle à coins arrondis 804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6" name="Rectangle à coins arrondis 805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7" name="Rectangle à coins arrondis 806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8" name="Rectangle à coins arrondis 478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9" name="Rectangle à coins arrondis 80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0" name="Rectangle à coins arrondis 809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1" name="Rectangle à coins arrondis 810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cxnSp>
        <p:nvCxnSpPr>
          <p:cNvPr id="116" name="Connecteur droit avec flèche 115"/>
          <p:cNvCxnSpPr/>
          <p:nvPr/>
        </p:nvCxnSpPr>
        <p:spPr>
          <a:xfrm flipH="1">
            <a:off x="4261396" y="3896777"/>
            <a:ext cx="136789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4261396" y="3896777"/>
            <a:ext cx="0" cy="232763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riangle isocèle 117"/>
          <p:cNvSpPr>
            <a:spLocks noChangeAspect="1"/>
          </p:cNvSpPr>
          <p:nvPr/>
        </p:nvSpPr>
        <p:spPr>
          <a:xfrm rot="10800000">
            <a:off x="2194298" y="4341205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19" name="Triangle isocèle 118"/>
          <p:cNvSpPr>
            <a:spLocks noChangeAspect="1"/>
          </p:cNvSpPr>
          <p:nvPr/>
        </p:nvSpPr>
        <p:spPr>
          <a:xfrm rot="10800000">
            <a:off x="4224978" y="3981428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20" name="Triangle isocèle 119"/>
          <p:cNvSpPr>
            <a:spLocks noChangeAspect="1"/>
          </p:cNvSpPr>
          <p:nvPr/>
        </p:nvSpPr>
        <p:spPr>
          <a:xfrm rot="16200000">
            <a:off x="3689302" y="3768381"/>
            <a:ext cx="87169" cy="103617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21" name="Triangle isocèle 120"/>
          <p:cNvSpPr>
            <a:spLocks noChangeAspect="1"/>
          </p:cNvSpPr>
          <p:nvPr/>
        </p:nvSpPr>
        <p:spPr>
          <a:xfrm rot="16200000">
            <a:off x="2860277" y="3683731"/>
            <a:ext cx="87169" cy="103617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22" name="Connecteur droit avec flèche 121"/>
          <p:cNvCxnSpPr/>
          <p:nvPr/>
        </p:nvCxnSpPr>
        <p:spPr>
          <a:xfrm>
            <a:off x="5858986" y="4912585"/>
            <a:ext cx="0" cy="380928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5201615" y="5293513"/>
            <a:ext cx="663220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5223547" y="5003208"/>
            <a:ext cx="0" cy="296244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>
            <a:off x="5957919" y="3254731"/>
            <a:ext cx="0" cy="804181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e 535"/>
          <p:cNvGrpSpPr/>
          <p:nvPr/>
        </p:nvGrpSpPr>
        <p:grpSpPr>
          <a:xfrm rot="16200000" flipH="1">
            <a:off x="4908653" y="3643288"/>
            <a:ext cx="135354" cy="97555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799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802" name="Triangle isocèle 80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803" name="Triangle isocèle 80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sp>
          <p:nvSpPr>
            <p:cNvPr id="800" name="Corde 799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801" name="Connecteur droit 800"/>
            <p:cNvCxnSpPr>
              <a:stCxn id="800" idx="2"/>
              <a:endCxn id="802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e 535"/>
          <p:cNvGrpSpPr/>
          <p:nvPr/>
        </p:nvGrpSpPr>
        <p:grpSpPr>
          <a:xfrm flipH="1">
            <a:off x="4811959" y="1653536"/>
            <a:ext cx="132558" cy="99612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794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797" name="Triangle isocèle 79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98" name="Triangle isocèle 41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795" name="Corde 794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6" name="Connecteur droit 795"/>
            <p:cNvCxnSpPr>
              <a:stCxn id="795" idx="2"/>
              <a:endCxn id="797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Connecteur droit avec flèche 127"/>
          <p:cNvCxnSpPr/>
          <p:nvPr/>
        </p:nvCxnSpPr>
        <p:spPr>
          <a:xfrm flipH="1">
            <a:off x="6284890" y="1526560"/>
            <a:ext cx="2847" cy="322979"/>
          </a:xfrm>
          <a:prstGeom prst="straightConnector1">
            <a:avLst/>
          </a:prstGeom>
          <a:ln w="25400">
            <a:solidFill>
              <a:srgbClr val="33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riangle isocèle 128"/>
          <p:cNvSpPr>
            <a:spLocks noChangeAspect="1"/>
          </p:cNvSpPr>
          <p:nvPr/>
        </p:nvSpPr>
        <p:spPr>
          <a:xfrm rot="10800000">
            <a:off x="5595657" y="1965015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30" name="Triangle isocèle 129"/>
          <p:cNvSpPr>
            <a:spLocks noChangeAspect="1"/>
          </p:cNvSpPr>
          <p:nvPr/>
        </p:nvSpPr>
        <p:spPr>
          <a:xfrm rot="10800000" flipV="1">
            <a:off x="5916979" y="3748650"/>
            <a:ext cx="85369" cy="105802"/>
          </a:xfrm>
          <a:prstGeom prst="triangle">
            <a:avLst/>
          </a:prstGeom>
          <a:solidFill>
            <a:srgbClr val="33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131" name="Groupe 535"/>
          <p:cNvGrpSpPr/>
          <p:nvPr/>
        </p:nvGrpSpPr>
        <p:grpSpPr>
          <a:xfrm flipH="1">
            <a:off x="5921462" y="1653536"/>
            <a:ext cx="251617" cy="99612"/>
            <a:chOff x="4544442" y="9186882"/>
            <a:chExt cx="195265" cy="71438"/>
          </a:xfrm>
          <a:solidFill>
            <a:schemeClr val="bg1"/>
          </a:solidFill>
        </p:grpSpPr>
        <p:grpSp>
          <p:nvGrpSpPr>
            <p:cNvPr id="789" name="Groupe 859"/>
            <p:cNvGrpSpPr/>
            <p:nvPr/>
          </p:nvGrpSpPr>
          <p:grpSpPr>
            <a:xfrm flipH="1">
              <a:off x="4693953" y="9186882"/>
              <a:ext cx="45754" cy="71438"/>
              <a:chOff x="4924660" y="9686948"/>
              <a:chExt cx="62832" cy="142876"/>
            </a:xfrm>
            <a:grpFill/>
          </p:grpSpPr>
          <p:sp>
            <p:nvSpPr>
              <p:cNvPr id="792" name="Triangle isocèle 460"/>
              <p:cNvSpPr>
                <a:spLocks noChangeAspect="1"/>
              </p:cNvSpPr>
              <p:nvPr/>
            </p:nvSpPr>
            <p:spPr>
              <a:xfrm rot="10800000" flipH="1">
                <a:off x="4924708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93" name="Triangle isocèle 462"/>
              <p:cNvSpPr>
                <a:spLocks noChangeAspect="1"/>
              </p:cNvSpPr>
              <p:nvPr/>
            </p:nvSpPr>
            <p:spPr>
              <a:xfrm rot="10800000" flipH="1" flipV="1">
                <a:off x="4924660" y="9758386"/>
                <a:ext cx="62783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790" name="Corde 789"/>
            <p:cNvSpPr>
              <a:spLocks/>
            </p:cNvSpPr>
            <p:nvPr/>
          </p:nvSpPr>
          <p:spPr>
            <a:xfrm>
              <a:off x="4544442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1" name="Connecteur droit 454"/>
            <p:cNvCxnSpPr>
              <a:stCxn id="790" idx="2"/>
            </p:cNvCxnSpPr>
            <p:nvPr/>
          </p:nvCxnSpPr>
          <p:spPr>
            <a:xfrm>
              <a:off x="4562615" y="9222597"/>
              <a:ext cx="154206" cy="4"/>
            </a:xfrm>
            <a:prstGeom prst="line">
              <a:avLst/>
            </a:prstGeom>
            <a:grpFill/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Connecteur droit avec flèche 131"/>
          <p:cNvCxnSpPr/>
          <p:nvPr/>
        </p:nvCxnSpPr>
        <p:spPr>
          <a:xfrm flipH="1">
            <a:off x="5090420" y="1943608"/>
            <a:ext cx="20725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V="1">
            <a:off x="6495376" y="2280119"/>
            <a:ext cx="2098278" cy="46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>
            <a:off x="6495376" y="2569909"/>
            <a:ext cx="20982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H="1">
            <a:off x="5960896" y="1843739"/>
            <a:ext cx="331610" cy="0"/>
          </a:xfrm>
          <a:prstGeom prst="straightConnector1">
            <a:avLst/>
          </a:prstGeom>
          <a:ln w="25400">
            <a:gradFill flip="none" rotWithShape="1">
              <a:gsLst>
                <a:gs pos="13000">
                  <a:srgbClr val="3366FF"/>
                </a:gs>
                <a:gs pos="50000">
                  <a:srgbClr val="33CCFF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>
            <a:off x="5298188" y="1937636"/>
            <a:ext cx="0" cy="63040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flipH="1">
            <a:off x="4634457" y="2462857"/>
            <a:ext cx="207256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>
            <a:off x="4634457" y="2462857"/>
            <a:ext cx="0" cy="10906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e 535"/>
          <p:cNvGrpSpPr/>
          <p:nvPr/>
        </p:nvGrpSpPr>
        <p:grpSpPr>
          <a:xfrm>
            <a:off x="4672952" y="2315957"/>
            <a:ext cx="97555" cy="171309"/>
            <a:chOff x="7700143" y="2841285"/>
            <a:chExt cx="169470" cy="291447"/>
          </a:xfrm>
        </p:grpSpPr>
        <p:grpSp>
          <p:nvGrpSpPr>
            <p:cNvPr id="784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87" name="Triangle isocèle 45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88" name="Triangle isocèle 457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85" name="Connecteur droit 455"/>
            <p:cNvCxnSpPr/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6" name="Rectangle 785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0" name="Groupe 536"/>
          <p:cNvGrpSpPr/>
          <p:nvPr/>
        </p:nvGrpSpPr>
        <p:grpSpPr>
          <a:xfrm flipV="1">
            <a:off x="5161626" y="1914654"/>
            <a:ext cx="97555" cy="171309"/>
            <a:chOff x="7700143" y="2841285"/>
            <a:chExt cx="169470" cy="291447"/>
          </a:xfrm>
        </p:grpSpPr>
        <p:grpSp>
          <p:nvGrpSpPr>
            <p:cNvPr id="779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82" name="Triangle isocèle 78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83" name="Triangle isocèle 78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80" name="Connecteur droit 538"/>
            <p:cNvCxnSpPr>
              <a:endCxn id="782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Rectangle 780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1" name="Groupe 550"/>
          <p:cNvGrpSpPr/>
          <p:nvPr/>
        </p:nvGrpSpPr>
        <p:grpSpPr>
          <a:xfrm flipV="1">
            <a:off x="6259388" y="2281612"/>
            <a:ext cx="207256" cy="247980"/>
            <a:chOff x="10225558" y="3688477"/>
            <a:chExt cx="360040" cy="421888"/>
          </a:xfrm>
        </p:grpSpPr>
        <p:cxnSp>
          <p:nvCxnSpPr>
            <p:cNvPr id="771" name="Connecteur droit avec flèche 542"/>
            <p:cNvCxnSpPr/>
            <p:nvPr/>
          </p:nvCxnSpPr>
          <p:spPr>
            <a:xfrm flipH="1">
              <a:off x="10225558" y="3924821"/>
              <a:ext cx="360040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Connecteur droit avec flèche 771"/>
            <p:cNvCxnSpPr/>
            <p:nvPr/>
          </p:nvCxnSpPr>
          <p:spPr>
            <a:xfrm>
              <a:off x="10225558" y="3924821"/>
              <a:ext cx="0" cy="185544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3" name="Groupe 544"/>
            <p:cNvGrpSpPr/>
            <p:nvPr/>
          </p:nvGrpSpPr>
          <p:grpSpPr>
            <a:xfrm>
              <a:off x="10297566" y="3688477"/>
              <a:ext cx="169470" cy="291447"/>
              <a:chOff x="7700143" y="2841285"/>
              <a:chExt cx="169470" cy="291447"/>
            </a:xfrm>
          </p:grpSpPr>
          <p:grpSp>
            <p:nvGrpSpPr>
              <p:cNvPr id="774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777" name="Triangle isocèle 776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778" name="Triangle isocèle 777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775" name="Connecteur droit 546"/>
              <p:cNvCxnSpPr>
                <a:endCxn id="777" idx="0"/>
              </p:cNvCxnSpPr>
              <p:nvPr/>
            </p:nvCxnSpPr>
            <p:spPr>
              <a:xfrm rot="16200000" flipH="1">
                <a:off x="7730875" y="3027557"/>
                <a:ext cx="108000" cy="7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6" name="Rectangle 775"/>
              <p:cNvSpPr>
                <a:spLocks noChangeAspect="1"/>
              </p:cNvSpPr>
              <p:nvPr/>
            </p:nvSpPr>
            <p:spPr>
              <a:xfrm>
                <a:off x="7723566" y="2841285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2" name="Groupe 551"/>
          <p:cNvGrpSpPr/>
          <p:nvPr/>
        </p:nvGrpSpPr>
        <p:grpSpPr>
          <a:xfrm flipV="1">
            <a:off x="5703416" y="2295049"/>
            <a:ext cx="257480" cy="244994"/>
            <a:chOff x="10225558" y="3621549"/>
            <a:chExt cx="447288" cy="416808"/>
          </a:xfrm>
        </p:grpSpPr>
        <p:cxnSp>
          <p:nvCxnSpPr>
            <p:cNvPr id="763" name="Connecteur droit avec flèche 762"/>
            <p:cNvCxnSpPr/>
            <p:nvPr/>
          </p:nvCxnSpPr>
          <p:spPr>
            <a:xfrm flipH="1" flipV="1">
              <a:off x="10225558" y="3924821"/>
              <a:ext cx="447288" cy="0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necteur droit avec flèche 763"/>
            <p:cNvCxnSpPr/>
            <p:nvPr/>
          </p:nvCxnSpPr>
          <p:spPr>
            <a:xfrm flipH="1">
              <a:off x="10225558" y="3924821"/>
              <a:ext cx="0" cy="11353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5" name="Groupe 544"/>
            <p:cNvGrpSpPr/>
            <p:nvPr/>
          </p:nvGrpSpPr>
          <p:grpSpPr>
            <a:xfrm>
              <a:off x="10297566" y="3621549"/>
              <a:ext cx="169470" cy="358375"/>
              <a:chOff x="7700143" y="2774357"/>
              <a:chExt cx="169470" cy="358375"/>
            </a:xfrm>
          </p:grpSpPr>
          <p:grpSp>
            <p:nvGrpSpPr>
              <p:cNvPr id="766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769" name="Triangle isocèle 76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770" name="Triangle isocèle 769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767" name="Connecteur droit 766"/>
              <p:cNvCxnSpPr>
                <a:stCxn id="768" idx="2"/>
                <a:endCxn id="769" idx="0"/>
              </p:cNvCxnSpPr>
              <p:nvPr/>
            </p:nvCxnSpPr>
            <p:spPr>
              <a:xfrm flipH="1">
                <a:off x="7784877" y="2900085"/>
                <a:ext cx="1553" cy="181475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8" name="Rectangle 767"/>
              <p:cNvSpPr>
                <a:spLocks noChangeAspect="1"/>
              </p:cNvSpPr>
              <p:nvPr/>
            </p:nvSpPr>
            <p:spPr>
              <a:xfrm>
                <a:off x="7723566" y="2774357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43" name="Connecteur droit avec flèche 142"/>
          <p:cNvCxnSpPr/>
          <p:nvPr/>
        </p:nvCxnSpPr>
        <p:spPr>
          <a:xfrm flipH="1">
            <a:off x="6499762" y="3431199"/>
            <a:ext cx="1243537" cy="4479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e 567"/>
          <p:cNvGrpSpPr/>
          <p:nvPr/>
        </p:nvGrpSpPr>
        <p:grpSpPr>
          <a:xfrm rot="5400000">
            <a:off x="7700100" y="3389748"/>
            <a:ext cx="169301" cy="82902"/>
            <a:chOff x="11737726" y="3924821"/>
            <a:chExt cx="288032" cy="144016"/>
          </a:xfrm>
          <a:solidFill>
            <a:schemeClr val="bg1"/>
          </a:solidFill>
        </p:grpSpPr>
        <p:sp>
          <p:nvSpPr>
            <p:cNvPr id="761" name="Rectangle 565"/>
            <p:cNvSpPr>
              <a:spLocks/>
            </p:cNvSpPr>
            <p:nvPr/>
          </p:nvSpPr>
          <p:spPr>
            <a:xfrm flipH="1" flipV="1">
              <a:off x="11737726" y="3924821"/>
              <a:ext cx="288032" cy="144016"/>
            </a:xfrm>
            <a:prstGeom prst="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2" name="Triangle isocèle 566"/>
            <p:cNvSpPr/>
            <p:nvPr/>
          </p:nvSpPr>
          <p:spPr>
            <a:xfrm>
              <a:off x="11737726" y="3924821"/>
              <a:ext cx="288032" cy="144016"/>
            </a:xfrm>
            <a:prstGeom prst="triangle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5" name="Connecteur droit avec flèche 144"/>
          <p:cNvCxnSpPr>
            <a:endCxn id="760" idx="0"/>
          </p:cNvCxnSpPr>
          <p:nvPr/>
        </p:nvCxnSpPr>
        <p:spPr>
          <a:xfrm flipH="1">
            <a:off x="7345070" y="3431199"/>
            <a:ext cx="3493" cy="38540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e 577"/>
          <p:cNvGrpSpPr/>
          <p:nvPr/>
        </p:nvGrpSpPr>
        <p:grpSpPr>
          <a:xfrm rot="10800000">
            <a:off x="7254611" y="3731955"/>
            <a:ext cx="239981" cy="169301"/>
            <a:chOff x="11237954" y="4428877"/>
            <a:chExt cx="416889" cy="288032"/>
          </a:xfrm>
        </p:grpSpPr>
        <p:cxnSp>
          <p:nvCxnSpPr>
            <p:cNvPr id="751" name="Connecteur droit 750"/>
            <p:cNvCxnSpPr>
              <a:endCxn id="759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necteur droit 751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necteur droit 752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Connecteur droit 753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5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59" name="Triangle isocèle 75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60" name="Triangle isocèle 75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756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757" name="Arc 571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8" name="Arc 572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7" name="Groupe 583"/>
          <p:cNvGrpSpPr/>
          <p:nvPr/>
        </p:nvGrpSpPr>
        <p:grpSpPr>
          <a:xfrm>
            <a:off x="6748470" y="4362356"/>
            <a:ext cx="248707" cy="423253"/>
            <a:chOff x="7700143" y="2841285"/>
            <a:chExt cx="169470" cy="291447"/>
          </a:xfrm>
        </p:grpSpPr>
        <p:grpSp>
          <p:nvGrpSpPr>
            <p:cNvPr id="746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49" name="Triangle isocèle 74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50" name="Triangle isocèle 74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47" name="Connecteur droit 746"/>
            <p:cNvCxnSpPr>
              <a:endCxn id="749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Rectangle 747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48" name="Groupe 589"/>
          <p:cNvGrpSpPr/>
          <p:nvPr/>
        </p:nvGrpSpPr>
        <p:grpSpPr>
          <a:xfrm>
            <a:off x="1318358" y="4362356"/>
            <a:ext cx="248707" cy="423253"/>
            <a:chOff x="7700143" y="2841285"/>
            <a:chExt cx="169470" cy="291447"/>
          </a:xfrm>
        </p:grpSpPr>
        <p:grpSp>
          <p:nvGrpSpPr>
            <p:cNvPr id="741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44" name="Triangle isocèle 593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45" name="Triangle isocèle 594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42" name="Connecteur droit 741"/>
            <p:cNvCxnSpPr/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49" name="Groupe 535"/>
          <p:cNvGrpSpPr/>
          <p:nvPr/>
        </p:nvGrpSpPr>
        <p:grpSpPr>
          <a:xfrm>
            <a:off x="2665779" y="5970718"/>
            <a:ext cx="132558" cy="99612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736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739" name="Triangle isocèle 73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40" name="Triangle isocèle 73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sp>
          <p:nvSpPr>
            <p:cNvPr id="737" name="Corde 736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738" name="Connecteur droit 737"/>
            <p:cNvCxnSpPr>
              <a:stCxn id="737" idx="2"/>
              <a:endCxn id="739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e 501"/>
          <p:cNvGrpSpPr>
            <a:grpSpLocks noChangeAspect="1"/>
          </p:cNvGrpSpPr>
          <p:nvPr/>
        </p:nvGrpSpPr>
        <p:grpSpPr>
          <a:xfrm>
            <a:off x="2620892" y="5716766"/>
            <a:ext cx="297189" cy="158702"/>
            <a:chOff x="2108974" y="2340645"/>
            <a:chExt cx="1748433" cy="914400"/>
          </a:xfrm>
        </p:grpSpPr>
        <p:sp>
          <p:nvSpPr>
            <p:cNvPr id="733" name="Ellipse 732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734" name="Arc 499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735" name="Arc 734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51" name="Groupe 693"/>
          <p:cNvGrpSpPr/>
          <p:nvPr/>
        </p:nvGrpSpPr>
        <p:grpSpPr>
          <a:xfrm rot="5400000">
            <a:off x="1219572" y="3510630"/>
            <a:ext cx="239023" cy="124354"/>
            <a:chOff x="11237954" y="4428877"/>
            <a:chExt cx="416889" cy="288032"/>
          </a:xfrm>
        </p:grpSpPr>
        <p:cxnSp>
          <p:nvCxnSpPr>
            <p:cNvPr id="723" name="Connecteur droit 722"/>
            <p:cNvCxnSpPr>
              <a:endCxn id="731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Connecteur droit 723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Connecteur droit 696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Connecteur droit 725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7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31" name="Triangle isocèle 73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32" name="Triangle isocèle 73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728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729" name="Arc 728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30" name="Arc 701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</p:grpSp>
      <p:cxnSp>
        <p:nvCxnSpPr>
          <p:cNvPr id="152" name="Connecteur droit avec flèche 151"/>
          <p:cNvCxnSpPr/>
          <p:nvPr/>
        </p:nvCxnSpPr>
        <p:spPr>
          <a:xfrm flipH="1">
            <a:off x="572235" y="3896777"/>
            <a:ext cx="1160635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e 544"/>
          <p:cNvGrpSpPr/>
          <p:nvPr/>
        </p:nvGrpSpPr>
        <p:grpSpPr>
          <a:xfrm flipH="1">
            <a:off x="1510961" y="3759725"/>
            <a:ext cx="97555" cy="171309"/>
            <a:chOff x="7700143" y="2841285"/>
            <a:chExt cx="169470" cy="291447"/>
          </a:xfrm>
        </p:grpSpPr>
        <p:grpSp>
          <p:nvGrpSpPr>
            <p:cNvPr id="718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21" name="Triangle isocèle 72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22" name="Triangle isocèle 72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19" name="Connecteur droit 718"/>
            <p:cNvCxnSpPr>
              <a:endCxn id="721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Rectangle 719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54" name="Groupe 734"/>
          <p:cNvGrpSpPr/>
          <p:nvPr/>
        </p:nvGrpSpPr>
        <p:grpSpPr>
          <a:xfrm>
            <a:off x="1152553" y="3815560"/>
            <a:ext cx="155665" cy="158702"/>
            <a:chOff x="1345714" y="6301085"/>
            <a:chExt cx="270417" cy="270000"/>
          </a:xfrm>
        </p:grpSpPr>
        <p:sp>
          <p:nvSpPr>
            <p:cNvPr id="715" name="Ellipse 714"/>
            <p:cNvSpPr>
              <a:spLocks noChangeAspect="1"/>
            </p:cNvSpPr>
            <p:nvPr/>
          </p:nvSpPr>
          <p:spPr>
            <a:xfrm>
              <a:off x="1346131" y="6301085"/>
              <a:ext cx="270000" cy="27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716" name="Connecteur droit 715"/>
            <p:cNvCxnSpPr/>
            <p:nvPr/>
          </p:nvCxnSpPr>
          <p:spPr>
            <a:xfrm flipV="1">
              <a:off x="1345714" y="6322293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Connecteur droit 716"/>
            <p:cNvCxnSpPr/>
            <p:nvPr/>
          </p:nvCxnSpPr>
          <p:spPr>
            <a:xfrm>
              <a:off x="1345714" y="6474693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Connecteur droit avec flèche 154"/>
          <p:cNvCxnSpPr/>
          <p:nvPr/>
        </p:nvCxnSpPr>
        <p:spPr>
          <a:xfrm flipH="1" flipV="1">
            <a:off x="1416696" y="3896777"/>
            <a:ext cx="0" cy="423253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e 544"/>
          <p:cNvGrpSpPr/>
          <p:nvPr/>
        </p:nvGrpSpPr>
        <p:grpSpPr>
          <a:xfrm rot="16200000">
            <a:off x="1310986" y="3974712"/>
            <a:ext cx="99612" cy="167771"/>
            <a:chOff x="7700143" y="2841285"/>
            <a:chExt cx="169470" cy="291447"/>
          </a:xfrm>
        </p:grpSpPr>
        <p:grpSp>
          <p:nvGrpSpPr>
            <p:cNvPr id="71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13" name="Triangle isocèle 71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14" name="Triangle isocèle 71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11" name="Connecteur droit 710"/>
            <p:cNvCxnSpPr>
              <a:endCxn id="71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2" name="Rectangle 71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cxnSp>
        <p:nvCxnSpPr>
          <p:cNvPr id="157" name="Connecteur droit avec flèche 156"/>
          <p:cNvCxnSpPr/>
          <p:nvPr/>
        </p:nvCxnSpPr>
        <p:spPr>
          <a:xfrm flipV="1">
            <a:off x="489333" y="1865162"/>
            <a:ext cx="0" cy="440183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e 806"/>
          <p:cNvGrpSpPr/>
          <p:nvPr/>
        </p:nvGrpSpPr>
        <p:grpSpPr>
          <a:xfrm rot="5400000" flipH="1">
            <a:off x="5643376" y="1619457"/>
            <a:ext cx="99612" cy="167771"/>
            <a:chOff x="7700143" y="2841285"/>
            <a:chExt cx="169470" cy="291447"/>
          </a:xfrm>
        </p:grpSpPr>
        <p:grpSp>
          <p:nvGrpSpPr>
            <p:cNvPr id="705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08" name="Triangle isocèle 70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09" name="Triangle isocèle 70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06" name="Connecteur droit 705"/>
            <p:cNvCxnSpPr>
              <a:endCxn id="708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7" name="Rectangle 706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9" name="Groupe 812"/>
          <p:cNvGrpSpPr/>
          <p:nvPr/>
        </p:nvGrpSpPr>
        <p:grpSpPr>
          <a:xfrm rot="5400000" flipH="1">
            <a:off x="6291941" y="1619457"/>
            <a:ext cx="99612" cy="167771"/>
            <a:chOff x="7700143" y="2841285"/>
            <a:chExt cx="169470" cy="291447"/>
          </a:xfrm>
        </p:grpSpPr>
        <p:grpSp>
          <p:nvGrpSpPr>
            <p:cNvPr id="70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03" name="Triangle isocèle 70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04" name="Triangle isocèle 70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01" name="Connecteur droit 700"/>
            <p:cNvCxnSpPr>
              <a:endCxn id="70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2" name="Rectangle 70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0" name="TextBox 24"/>
          <p:cNvSpPr txBox="1">
            <a:spLocks noChangeArrowheads="1"/>
          </p:cNvSpPr>
          <p:nvPr/>
        </p:nvSpPr>
        <p:spPr bwMode="auto">
          <a:xfrm>
            <a:off x="2188834" y="2394698"/>
            <a:ext cx="1450793" cy="34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He conditionning line - </a:t>
            </a:r>
            <a:r>
              <a:rPr lang="fr-FR" sz="1000" dirty="0" smtClean="0">
                <a:latin typeface="+mj-lt"/>
              </a:rPr>
              <a:t>(1.5bar, 300K)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grpSp>
        <p:nvGrpSpPr>
          <p:cNvPr id="161" name="Groupe 940"/>
          <p:cNvGrpSpPr/>
          <p:nvPr/>
        </p:nvGrpSpPr>
        <p:grpSpPr>
          <a:xfrm rot="5400000" flipV="1">
            <a:off x="4453802" y="5512193"/>
            <a:ext cx="105802" cy="41451"/>
            <a:chOff x="2014514" y="10687080"/>
            <a:chExt cx="1428764" cy="360000"/>
          </a:xfrm>
        </p:grpSpPr>
        <p:cxnSp>
          <p:nvCxnSpPr>
            <p:cNvPr id="696" name="Connecteur droit 695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Connecteur droit 696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Connecteur droit 697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Connecteur droit 698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Connecteur droit avec flèche 161"/>
          <p:cNvCxnSpPr/>
          <p:nvPr/>
        </p:nvCxnSpPr>
        <p:spPr>
          <a:xfrm rot="5400000">
            <a:off x="2849129" y="5588614"/>
            <a:ext cx="0" cy="1716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/>
          <p:nvPr/>
        </p:nvCxnSpPr>
        <p:spPr>
          <a:xfrm>
            <a:off x="4374052" y="5674441"/>
            <a:ext cx="0" cy="5925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/>
          <p:nvPr/>
        </p:nvCxnSpPr>
        <p:spPr>
          <a:xfrm rot="5400000">
            <a:off x="4454030" y="5588614"/>
            <a:ext cx="0" cy="1716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e 502"/>
          <p:cNvGrpSpPr>
            <a:grpSpLocks noChangeAspect="1"/>
          </p:cNvGrpSpPr>
          <p:nvPr/>
        </p:nvGrpSpPr>
        <p:grpSpPr>
          <a:xfrm>
            <a:off x="4225122" y="5710794"/>
            <a:ext cx="297189" cy="158702"/>
            <a:chOff x="2108974" y="2340645"/>
            <a:chExt cx="1748433" cy="914400"/>
          </a:xfrm>
        </p:grpSpPr>
        <p:sp>
          <p:nvSpPr>
            <p:cNvPr id="693" name="Ellipse 503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694" name="Arc 693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695" name="Arc 694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66" name="Groupe 535"/>
          <p:cNvGrpSpPr/>
          <p:nvPr/>
        </p:nvGrpSpPr>
        <p:grpSpPr>
          <a:xfrm>
            <a:off x="4271035" y="5977884"/>
            <a:ext cx="132558" cy="99612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688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691" name="Triangle isocèle 69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692" name="Triangle isocèle 60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sp>
          <p:nvSpPr>
            <p:cNvPr id="689" name="Corde 605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690" name="Connecteur droit 689"/>
            <p:cNvCxnSpPr>
              <a:endCxn id="691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riangle isocèle 166"/>
          <p:cNvSpPr>
            <a:spLocks noChangeAspect="1"/>
          </p:cNvSpPr>
          <p:nvPr/>
        </p:nvSpPr>
        <p:spPr>
          <a:xfrm rot="10800000" flipH="1" flipV="1">
            <a:off x="1372968" y="4150729"/>
            <a:ext cx="85369" cy="10580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68" name="Triangle isocèle 167"/>
          <p:cNvSpPr>
            <a:spLocks noChangeAspect="1"/>
          </p:cNvSpPr>
          <p:nvPr/>
        </p:nvSpPr>
        <p:spPr>
          <a:xfrm rot="5400000" flipV="1">
            <a:off x="570716" y="3846228"/>
            <a:ext cx="87169" cy="103617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565046" y="6260680"/>
            <a:ext cx="2518153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dirty="0" err="1" smtClean="0"/>
              <a:t>Helium</a:t>
            </a:r>
            <a:r>
              <a:rPr lang="fr-FR" sz="1000" dirty="0" smtClean="0"/>
              <a:t> Return Coupleur (1.05bar, 300K)</a:t>
            </a:r>
            <a:endParaRPr lang="fr-FR" sz="1000" dirty="0"/>
          </a:p>
        </p:txBody>
      </p:sp>
      <p:grpSp>
        <p:nvGrpSpPr>
          <p:cNvPr id="170" name="Groupe 637"/>
          <p:cNvGrpSpPr>
            <a:grpSpLocks noChangeAspect="1"/>
          </p:cNvGrpSpPr>
          <p:nvPr/>
        </p:nvGrpSpPr>
        <p:grpSpPr>
          <a:xfrm rot="5400000">
            <a:off x="3109648" y="6079880"/>
            <a:ext cx="303456" cy="155425"/>
            <a:chOff x="2108974" y="2340645"/>
            <a:chExt cx="1748433" cy="914400"/>
          </a:xfrm>
        </p:grpSpPr>
        <p:sp>
          <p:nvSpPr>
            <p:cNvPr id="685" name="Ellipse 684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6" name="Arc 685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7" name="Arc 686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1" name="Groupe 968"/>
          <p:cNvGrpSpPr/>
          <p:nvPr/>
        </p:nvGrpSpPr>
        <p:grpSpPr>
          <a:xfrm rot="5400000">
            <a:off x="3660786" y="2012431"/>
            <a:ext cx="169301" cy="128716"/>
            <a:chOff x="11237954" y="4428877"/>
            <a:chExt cx="416889" cy="288032"/>
          </a:xfrm>
        </p:grpSpPr>
        <p:cxnSp>
          <p:nvCxnSpPr>
            <p:cNvPr id="675" name="Connecteur droit 674"/>
            <p:cNvCxnSpPr>
              <a:endCxn id="683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Connecteur droit 675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Connecteur droit 676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Connecteur droit 677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9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683" name="Triangle isocèle 68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684" name="Triangle isocèle 68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680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681" name="Arc 680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2" name="Arc 681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72" name="Groupe 979"/>
          <p:cNvGrpSpPr/>
          <p:nvPr/>
        </p:nvGrpSpPr>
        <p:grpSpPr>
          <a:xfrm rot="5400000">
            <a:off x="3637442" y="1778837"/>
            <a:ext cx="211627" cy="124354"/>
            <a:chOff x="11237954" y="4428877"/>
            <a:chExt cx="416889" cy="288032"/>
          </a:xfrm>
        </p:grpSpPr>
        <p:cxnSp>
          <p:nvCxnSpPr>
            <p:cNvPr id="665" name="Connecteur droit 664"/>
            <p:cNvCxnSpPr>
              <a:endCxn id="673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673" name="Triangle isocèle 67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674" name="Triangle isocèle 67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670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671" name="Arc 670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2" name="Arc 671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73" name="Connecteur droit avec flèche 172"/>
          <p:cNvCxnSpPr/>
          <p:nvPr/>
        </p:nvCxnSpPr>
        <p:spPr>
          <a:xfrm flipH="1">
            <a:off x="5960896" y="3437171"/>
            <a:ext cx="467859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/>
          <p:nvPr/>
        </p:nvCxnSpPr>
        <p:spPr>
          <a:xfrm>
            <a:off x="3639627" y="5292020"/>
            <a:ext cx="373061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>
            <a:off x="3639627" y="5001715"/>
            <a:ext cx="0" cy="296244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/>
          <p:cNvCxnSpPr/>
          <p:nvPr/>
        </p:nvCxnSpPr>
        <p:spPr>
          <a:xfrm>
            <a:off x="4065837" y="5293513"/>
            <a:ext cx="450115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/>
          <p:nvPr/>
        </p:nvCxnSpPr>
        <p:spPr>
          <a:xfrm>
            <a:off x="4575460" y="5293513"/>
            <a:ext cx="103617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>
            <a:off x="4865179" y="5293513"/>
            <a:ext cx="269403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 flipH="1">
            <a:off x="5989188" y="2568931"/>
            <a:ext cx="45591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/>
          <p:nvPr/>
        </p:nvCxnSpPr>
        <p:spPr>
          <a:xfrm flipH="1">
            <a:off x="5127485" y="2566916"/>
            <a:ext cx="49302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H="1">
            <a:off x="5675124" y="2568931"/>
            <a:ext cx="24868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/>
          <p:cNvCxnSpPr/>
          <p:nvPr/>
        </p:nvCxnSpPr>
        <p:spPr>
          <a:xfrm flipH="1">
            <a:off x="4952907" y="2568931"/>
            <a:ext cx="124354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/>
          <p:nvPr/>
        </p:nvCxnSpPr>
        <p:spPr>
          <a:xfrm flipH="1">
            <a:off x="4856846" y="2566916"/>
            <a:ext cx="5180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/>
          <p:cNvCxnSpPr/>
          <p:nvPr/>
        </p:nvCxnSpPr>
        <p:spPr>
          <a:xfrm flipH="1">
            <a:off x="2188834" y="2568931"/>
            <a:ext cx="262458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/>
          <p:cNvCxnSpPr/>
          <p:nvPr/>
        </p:nvCxnSpPr>
        <p:spPr>
          <a:xfrm flipH="1">
            <a:off x="5324281" y="2286091"/>
            <a:ext cx="29012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avec flèche 185"/>
          <p:cNvCxnSpPr/>
          <p:nvPr/>
        </p:nvCxnSpPr>
        <p:spPr>
          <a:xfrm flipH="1">
            <a:off x="5668764" y="2288106"/>
            <a:ext cx="25068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/>
          <p:cNvCxnSpPr/>
          <p:nvPr/>
        </p:nvCxnSpPr>
        <p:spPr>
          <a:xfrm flipH="1">
            <a:off x="5112353" y="2288106"/>
            <a:ext cx="16578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 flipH="1">
            <a:off x="4854872" y="2286091"/>
            <a:ext cx="5180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 flipH="1">
            <a:off x="4937335" y="2286091"/>
            <a:ext cx="10361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avec flèche 189"/>
          <p:cNvCxnSpPr/>
          <p:nvPr/>
        </p:nvCxnSpPr>
        <p:spPr>
          <a:xfrm flipH="1">
            <a:off x="2188834" y="2286091"/>
            <a:ext cx="262458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/>
          <p:cNvCxnSpPr/>
          <p:nvPr/>
        </p:nvCxnSpPr>
        <p:spPr>
          <a:xfrm flipH="1">
            <a:off x="4883164" y="1862176"/>
            <a:ext cx="20725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riangle isocèle 191"/>
          <p:cNvSpPr>
            <a:spLocks noChangeAspect="1"/>
          </p:cNvSpPr>
          <p:nvPr/>
        </p:nvSpPr>
        <p:spPr>
          <a:xfrm rot="10800000">
            <a:off x="5048969" y="2076789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93" name="Triangle isocèle 192"/>
          <p:cNvSpPr>
            <a:spLocks noChangeAspect="1"/>
          </p:cNvSpPr>
          <p:nvPr/>
        </p:nvSpPr>
        <p:spPr>
          <a:xfrm rot="10800000">
            <a:off x="5597577" y="3416019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94" name="Triangle isocèle 193"/>
          <p:cNvSpPr>
            <a:spLocks noChangeAspect="1"/>
          </p:cNvSpPr>
          <p:nvPr/>
        </p:nvSpPr>
        <p:spPr>
          <a:xfrm rot="10800000" flipV="1">
            <a:off x="6421246" y="3050271"/>
            <a:ext cx="85369" cy="105802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95" name="Triangle isocèle 194"/>
          <p:cNvSpPr>
            <a:spLocks noChangeAspect="1"/>
          </p:cNvSpPr>
          <p:nvPr/>
        </p:nvSpPr>
        <p:spPr>
          <a:xfrm rot="10800000" flipV="1">
            <a:off x="2360487" y="5166537"/>
            <a:ext cx="68295" cy="8464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96" name="Triangle isocèle 195"/>
          <p:cNvSpPr>
            <a:spLocks noChangeAspect="1"/>
          </p:cNvSpPr>
          <p:nvPr/>
        </p:nvSpPr>
        <p:spPr>
          <a:xfrm rot="10800000" flipV="1">
            <a:off x="4012689" y="5171016"/>
            <a:ext cx="68295" cy="8464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97" name="Connecteur droit avec flèche 196"/>
          <p:cNvCxnSpPr/>
          <p:nvPr/>
        </p:nvCxnSpPr>
        <p:spPr>
          <a:xfrm flipH="1">
            <a:off x="6002348" y="2286091"/>
            <a:ext cx="43956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e 929"/>
          <p:cNvGrpSpPr/>
          <p:nvPr/>
        </p:nvGrpSpPr>
        <p:grpSpPr>
          <a:xfrm flipH="1">
            <a:off x="5612651" y="3646302"/>
            <a:ext cx="265342" cy="99612"/>
            <a:chOff x="8962364" y="3589582"/>
            <a:chExt cx="460946" cy="169470"/>
          </a:xfrm>
        </p:grpSpPr>
        <p:grpSp>
          <p:nvGrpSpPr>
            <p:cNvPr id="658" name="Groupe 790"/>
            <p:cNvGrpSpPr/>
            <p:nvPr/>
          </p:nvGrpSpPr>
          <p:grpSpPr>
            <a:xfrm>
              <a:off x="8962364" y="3589582"/>
              <a:ext cx="460946" cy="169470"/>
              <a:chOff x="8962364" y="3597202"/>
              <a:chExt cx="460946" cy="169470"/>
            </a:xfrm>
          </p:grpSpPr>
          <p:grpSp>
            <p:nvGrpSpPr>
              <p:cNvPr id="660" name="Groupe 859"/>
              <p:cNvGrpSpPr/>
              <p:nvPr/>
            </p:nvGrpSpPr>
            <p:grpSpPr>
              <a:xfrm flipH="1">
                <a:off x="9320968" y="3597202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663" name="Triangle isocèle 662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664" name="Triangle isocèle 663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661" name="Corde 660"/>
              <p:cNvSpPr>
                <a:spLocks/>
              </p:cNvSpPr>
              <p:nvPr/>
            </p:nvSpPr>
            <p:spPr>
              <a:xfrm>
                <a:off x="8962364" y="3621767"/>
                <a:ext cx="80586" cy="135575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662" name="Connecteur droit 661"/>
              <p:cNvCxnSpPr>
                <a:stCxn id="661" idx="2"/>
                <a:endCxn id="663" idx="0"/>
              </p:cNvCxnSpPr>
              <p:nvPr/>
            </p:nvCxnSpPr>
            <p:spPr>
              <a:xfrm flipV="1">
                <a:off x="9003054" y="3681937"/>
                <a:ext cx="369085" cy="7611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9" name="Ellipse 658"/>
            <p:cNvSpPr>
              <a:spLocks noChangeAspect="1"/>
            </p:cNvSpPr>
            <p:nvPr/>
          </p:nvSpPr>
          <p:spPr>
            <a:xfrm>
              <a:off x="9122578" y="3636789"/>
              <a:ext cx="72008" cy="720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cxnSp>
        <p:nvCxnSpPr>
          <p:cNvPr id="199" name="Connecteur droit avec flèche 198"/>
          <p:cNvCxnSpPr/>
          <p:nvPr/>
        </p:nvCxnSpPr>
        <p:spPr>
          <a:xfrm>
            <a:off x="5812637" y="2426503"/>
            <a:ext cx="7253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avec flèche 199"/>
          <p:cNvCxnSpPr/>
          <p:nvPr/>
        </p:nvCxnSpPr>
        <p:spPr>
          <a:xfrm flipV="1">
            <a:off x="6082837" y="2323937"/>
            <a:ext cx="0" cy="24947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200"/>
          <p:cNvSpPr>
            <a:spLocks noChangeAspect="1"/>
          </p:cNvSpPr>
          <p:nvPr/>
        </p:nvSpPr>
        <p:spPr>
          <a:xfrm>
            <a:off x="5775572" y="2402094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2" name="Connecteur droit avec flèche 201"/>
          <p:cNvCxnSpPr>
            <a:endCxn id="204" idx="4"/>
          </p:cNvCxnSpPr>
          <p:nvPr/>
        </p:nvCxnSpPr>
        <p:spPr>
          <a:xfrm flipV="1">
            <a:off x="6086017" y="1722317"/>
            <a:ext cx="0" cy="1005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>
          <a:xfrm flipV="1">
            <a:off x="5877994" y="2430982"/>
            <a:ext cx="0" cy="13754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/>
          <p:cNvSpPr>
            <a:spLocks noChangeAspect="1"/>
          </p:cNvSpPr>
          <p:nvPr/>
        </p:nvSpPr>
        <p:spPr>
          <a:xfrm>
            <a:off x="6065291" y="1679992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204"/>
          <p:cNvCxnSpPr>
            <a:endCxn id="656" idx="6"/>
          </p:cNvCxnSpPr>
          <p:nvPr/>
        </p:nvCxnSpPr>
        <p:spPr>
          <a:xfrm>
            <a:off x="5978442" y="4023357"/>
            <a:ext cx="977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 rot="5400000">
            <a:off x="5866420" y="4177698"/>
            <a:ext cx="307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avec flèche 206"/>
          <p:cNvCxnSpPr/>
          <p:nvPr/>
        </p:nvCxnSpPr>
        <p:spPr>
          <a:xfrm flipV="1">
            <a:off x="6766016" y="2577889"/>
            <a:ext cx="0" cy="81098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avec flèche 207"/>
          <p:cNvCxnSpPr/>
          <p:nvPr/>
        </p:nvCxnSpPr>
        <p:spPr>
          <a:xfrm flipV="1">
            <a:off x="6766016" y="3473524"/>
            <a:ext cx="0" cy="55022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llipse 208"/>
          <p:cNvSpPr>
            <a:spLocks noChangeAspect="1"/>
          </p:cNvSpPr>
          <p:nvPr/>
        </p:nvSpPr>
        <p:spPr>
          <a:xfrm>
            <a:off x="6748470" y="4003823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210" name="Groupe 855"/>
          <p:cNvGrpSpPr/>
          <p:nvPr/>
        </p:nvGrpSpPr>
        <p:grpSpPr>
          <a:xfrm>
            <a:off x="6815464" y="3915188"/>
            <a:ext cx="140262" cy="183450"/>
            <a:chOff x="13654491" y="5957152"/>
            <a:chExt cx="243659" cy="312105"/>
          </a:xfrm>
        </p:grpSpPr>
        <p:sp>
          <p:nvSpPr>
            <p:cNvPr id="656" name="Ellipse 655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657" name="ZoneTexte 656"/>
            <p:cNvSpPr txBox="1"/>
            <p:nvPr/>
          </p:nvSpPr>
          <p:spPr>
            <a:xfrm>
              <a:off x="13705691" y="5957152"/>
              <a:ext cx="144017" cy="27129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L</a:t>
              </a:r>
              <a:r>
                <a:rPr lang="fr-FR" sz="400" b="1" dirty="0">
                  <a:latin typeface="+mj-lt"/>
                </a:rPr>
                <a:t>T</a:t>
              </a:r>
            </a:p>
          </p:txBody>
        </p:sp>
      </p:grpSp>
      <p:sp>
        <p:nvSpPr>
          <p:cNvPr id="230" name="Ellipse 229"/>
          <p:cNvSpPr>
            <a:spLocks noChangeAspect="1"/>
          </p:cNvSpPr>
          <p:nvPr/>
        </p:nvSpPr>
        <p:spPr>
          <a:xfrm>
            <a:off x="6000374" y="4298116"/>
            <a:ext cx="41451" cy="42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232" name="Groupe 880"/>
          <p:cNvGrpSpPr/>
          <p:nvPr/>
        </p:nvGrpSpPr>
        <p:grpSpPr>
          <a:xfrm>
            <a:off x="5546384" y="2884027"/>
            <a:ext cx="731765" cy="506277"/>
            <a:chOff x="9217446" y="3858017"/>
            <a:chExt cx="1271203" cy="861328"/>
          </a:xfrm>
        </p:grpSpPr>
        <p:cxnSp>
          <p:nvCxnSpPr>
            <p:cNvPr id="561" name="Connecteur droit 560"/>
            <p:cNvCxnSpPr/>
            <p:nvPr/>
          </p:nvCxnSpPr>
          <p:spPr>
            <a:xfrm>
              <a:off x="9945146" y="4699253"/>
              <a:ext cx="3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Connecteur droit 561"/>
            <p:cNvCxnSpPr/>
            <p:nvPr/>
          </p:nvCxnSpPr>
          <p:spPr>
            <a:xfrm>
              <a:off x="9933334" y="3884305"/>
              <a:ext cx="42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Rectangle 386"/>
            <p:cNvSpPr/>
            <p:nvPr/>
          </p:nvSpPr>
          <p:spPr>
            <a:xfrm>
              <a:off x="9217446" y="3937645"/>
              <a:ext cx="864096" cy="648072"/>
            </a:xfrm>
            <a:prstGeom prst="rect">
              <a:avLst/>
            </a:prstGeom>
            <a:gradFill>
              <a:gsLst>
                <a:gs pos="47000">
                  <a:schemeClr val="tx2">
                    <a:lumMod val="60000"/>
                    <a:lumOff val="40000"/>
                    <a:alpha val="30000"/>
                  </a:schemeClr>
                </a:gs>
                <a:gs pos="50000">
                  <a:srgbClr val="FF0000">
                    <a:alpha val="30000"/>
                  </a:srgb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grpSp>
          <p:nvGrpSpPr>
            <p:cNvPr id="567" name="Groupe 247"/>
            <p:cNvGrpSpPr/>
            <p:nvPr/>
          </p:nvGrpSpPr>
          <p:grpSpPr>
            <a:xfrm rot="16200000" flipV="1">
              <a:off x="9213705" y="4195197"/>
              <a:ext cx="435788" cy="140275"/>
              <a:chOff x="2014518" y="10687080"/>
              <a:chExt cx="857256" cy="142876"/>
            </a:xfrm>
          </p:grpSpPr>
          <p:grpSp>
            <p:nvGrpSpPr>
              <p:cNvPr id="597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603" name="Connecteur droit 602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Connecteur droit 603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Connecteur droit 605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8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599" name="Connecteur droit 59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Connecteur droit 361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Connecteur droit 362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8" name="Groupe 247"/>
            <p:cNvGrpSpPr/>
            <p:nvPr/>
          </p:nvGrpSpPr>
          <p:grpSpPr>
            <a:xfrm rot="5400000" flipH="1" flipV="1">
              <a:off x="9640582" y="4206772"/>
              <a:ext cx="435788" cy="140275"/>
              <a:chOff x="2014518" y="10687080"/>
              <a:chExt cx="857256" cy="142876"/>
            </a:xfrm>
          </p:grpSpPr>
          <p:grpSp>
            <p:nvGrpSpPr>
              <p:cNvPr id="587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593" name="Connecteur droit 592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Connecteur droit 593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Connecteur droit 375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8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589" name="Connecteur droit 58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Connecteur droit 590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Connecteur droit 591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0" name="Ellipse 569"/>
            <p:cNvSpPr>
              <a:spLocks noChangeAspect="1"/>
            </p:cNvSpPr>
            <p:nvPr/>
          </p:nvSpPr>
          <p:spPr>
            <a:xfrm>
              <a:off x="9346222" y="4657725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71" name="Ellipse 570"/>
            <p:cNvSpPr>
              <a:spLocks noChangeAspect="1"/>
            </p:cNvSpPr>
            <p:nvPr/>
          </p:nvSpPr>
          <p:spPr>
            <a:xfrm>
              <a:off x="9906386" y="3860785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72" name="Ellipse 571"/>
            <p:cNvSpPr>
              <a:spLocks noChangeAspect="1"/>
            </p:cNvSpPr>
            <p:nvPr/>
          </p:nvSpPr>
          <p:spPr>
            <a:xfrm>
              <a:off x="9906386" y="4665345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73" name="Ellipse 572"/>
            <p:cNvSpPr>
              <a:spLocks noChangeAspect="1"/>
            </p:cNvSpPr>
            <p:nvPr/>
          </p:nvSpPr>
          <p:spPr>
            <a:xfrm>
              <a:off x="9348990" y="3858017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575" name="Connecteur droit 574"/>
            <p:cNvCxnSpPr/>
            <p:nvPr/>
          </p:nvCxnSpPr>
          <p:spPr>
            <a:xfrm rot="16200000">
              <a:off x="10205176" y="4045275"/>
              <a:ext cx="30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6" name="Groupe 1082"/>
            <p:cNvGrpSpPr/>
            <p:nvPr/>
          </p:nvGrpSpPr>
          <p:grpSpPr>
            <a:xfrm>
              <a:off x="10244990" y="3961955"/>
              <a:ext cx="243659" cy="271293"/>
              <a:chOff x="13654491" y="6001294"/>
              <a:chExt cx="243659" cy="271293"/>
            </a:xfrm>
          </p:grpSpPr>
          <p:sp>
            <p:nvSpPr>
              <p:cNvPr id="581" name="Ellipse 58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82" name="ZoneTexte 581"/>
              <p:cNvSpPr txBox="1"/>
              <p:nvPr/>
            </p:nvSpPr>
            <p:spPr>
              <a:xfrm>
                <a:off x="13659968" y="6001294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  <p:cxnSp>
          <p:nvCxnSpPr>
            <p:cNvPr id="577" name="Connecteur droit 576"/>
            <p:cNvCxnSpPr/>
            <p:nvPr/>
          </p:nvCxnSpPr>
          <p:spPr>
            <a:xfrm rot="16200000">
              <a:off x="10108961" y="4538283"/>
              <a:ext cx="30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8" name="Groupe 1088"/>
            <p:cNvGrpSpPr/>
            <p:nvPr/>
          </p:nvGrpSpPr>
          <p:grpSpPr>
            <a:xfrm>
              <a:off x="10133535" y="4344854"/>
              <a:ext cx="243659" cy="271292"/>
              <a:chOff x="13654491" y="6001293"/>
              <a:chExt cx="243659" cy="271292"/>
            </a:xfrm>
          </p:grpSpPr>
          <p:sp>
            <p:nvSpPr>
              <p:cNvPr id="579" name="Ellipse 57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80" name="ZoneTexte 579"/>
              <p:cNvSpPr txBox="1"/>
              <p:nvPr/>
            </p:nvSpPr>
            <p:spPr>
              <a:xfrm>
                <a:off x="13659968" y="6001293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cxnSp>
        <p:nvCxnSpPr>
          <p:cNvPr id="233" name="Connecteur droit 232"/>
          <p:cNvCxnSpPr>
            <a:stCxn id="111" idx="6"/>
          </p:cNvCxnSpPr>
          <p:nvPr/>
        </p:nvCxnSpPr>
        <p:spPr>
          <a:xfrm flipH="1" flipV="1">
            <a:off x="4498149" y="5196793"/>
            <a:ext cx="44899" cy="69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e 1113"/>
          <p:cNvGrpSpPr/>
          <p:nvPr/>
        </p:nvGrpSpPr>
        <p:grpSpPr>
          <a:xfrm>
            <a:off x="2799856" y="4902468"/>
            <a:ext cx="140262" cy="197859"/>
            <a:chOff x="5968119" y="8868538"/>
            <a:chExt cx="243659" cy="336617"/>
          </a:xfrm>
        </p:grpSpPr>
        <p:cxnSp>
          <p:nvCxnSpPr>
            <p:cNvPr id="557" name="Connecteur droit 556"/>
            <p:cNvCxnSpPr>
              <a:stCxn id="106" idx="0"/>
            </p:cNvCxnSpPr>
            <p:nvPr/>
          </p:nvCxnSpPr>
          <p:spPr>
            <a:xfrm flipH="1" flipV="1">
              <a:off x="6090622" y="9001405"/>
              <a:ext cx="101524" cy="203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8" name="Groupe 1109"/>
            <p:cNvGrpSpPr/>
            <p:nvPr/>
          </p:nvGrpSpPr>
          <p:grpSpPr>
            <a:xfrm>
              <a:off x="5968119" y="8868538"/>
              <a:ext cx="243659" cy="271293"/>
              <a:chOff x="13654491" y="6001297"/>
              <a:chExt cx="243659" cy="271293"/>
            </a:xfrm>
          </p:grpSpPr>
          <p:sp>
            <p:nvSpPr>
              <p:cNvPr id="559" name="Ellipse 55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60" name="ZoneTexte 559"/>
              <p:cNvSpPr txBox="1"/>
              <p:nvPr/>
            </p:nvSpPr>
            <p:spPr>
              <a:xfrm>
                <a:off x="13659968" y="6001297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35" name="Groupe 1119"/>
          <p:cNvGrpSpPr/>
          <p:nvPr/>
        </p:nvGrpSpPr>
        <p:grpSpPr>
          <a:xfrm>
            <a:off x="4414041" y="4891490"/>
            <a:ext cx="140262" cy="205616"/>
            <a:chOff x="5968119" y="8868536"/>
            <a:chExt cx="243659" cy="349815"/>
          </a:xfrm>
        </p:grpSpPr>
        <p:cxnSp>
          <p:nvCxnSpPr>
            <p:cNvPr id="553" name="Connecteur droit 552"/>
            <p:cNvCxnSpPr>
              <a:stCxn id="111" idx="0"/>
            </p:cNvCxnSpPr>
            <p:nvPr/>
          </p:nvCxnSpPr>
          <p:spPr>
            <a:xfrm flipH="1" flipV="1">
              <a:off x="6090623" y="9001405"/>
              <a:ext cx="106603" cy="216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4" name="Groupe 1109"/>
            <p:cNvGrpSpPr/>
            <p:nvPr/>
          </p:nvGrpSpPr>
          <p:grpSpPr>
            <a:xfrm>
              <a:off x="5968119" y="8868536"/>
              <a:ext cx="243659" cy="271293"/>
              <a:chOff x="13654491" y="6001295"/>
              <a:chExt cx="243659" cy="271293"/>
            </a:xfrm>
          </p:grpSpPr>
          <p:sp>
            <p:nvSpPr>
              <p:cNvPr id="555" name="Ellipse 55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56" name="ZoneTexte 555"/>
              <p:cNvSpPr txBox="1"/>
              <p:nvPr/>
            </p:nvSpPr>
            <p:spPr>
              <a:xfrm>
                <a:off x="13659968" y="6001295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36" name="Groupe 1124"/>
          <p:cNvGrpSpPr/>
          <p:nvPr/>
        </p:nvGrpSpPr>
        <p:grpSpPr>
          <a:xfrm>
            <a:off x="2437541" y="5188512"/>
            <a:ext cx="497415" cy="159462"/>
            <a:chOff x="5968119" y="8868542"/>
            <a:chExt cx="864096" cy="271292"/>
          </a:xfrm>
        </p:grpSpPr>
        <p:cxnSp>
          <p:nvCxnSpPr>
            <p:cNvPr id="549" name="Connecteur droit 548"/>
            <p:cNvCxnSpPr/>
            <p:nvPr/>
          </p:nvCxnSpPr>
          <p:spPr>
            <a:xfrm>
              <a:off x="6125299" y="9014529"/>
              <a:ext cx="706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0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51" name="Ellipse 55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52" name="ZoneTexte 551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37" name="Groupe 1129"/>
          <p:cNvGrpSpPr/>
          <p:nvPr/>
        </p:nvGrpSpPr>
        <p:grpSpPr>
          <a:xfrm>
            <a:off x="4089742" y="5114090"/>
            <a:ext cx="414512" cy="159462"/>
            <a:chOff x="5968119" y="8868542"/>
            <a:chExt cx="720080" cy="271292"/>
          </a:xfrm>
        </p:grpSpPr>
        <p:cxnSp>
          <p:nvCxnSpPr>
            <p:cNvPr id="545" name="Connecteur droit 544"/>
            <p:cNvCxnSpPr/>
            <p:nvPr/>
          </p:nvCxnSpPr>
          <p:spPr>
            <a:xfrm>
              <a:off x="6125299" y="9014529"/>
              <a:ext cx="562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6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47" name="Ellipse 54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48" name="ZoneTexte 547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38" name="Groupe 1142"/>
          <p:cNvGrpSpPr/>
          <p:nvPr/>
        </p:nvGrpSpPr>
        <p:grpSpPr>
          <a:xfrm>
            <a:off x="2667508" y="5476056"/>
            <a:ext cx="199678" cy="159462"/>
            <a:chOff x="5968119" y="8868542"/>
            <a:chExt cx="346876" cy="271292"/>
          </a:xfrm>
        </p:grpSpPr>
        <p:cxnSp>
          <p:nvCxnSpPr>
            <p:cNvPr id="541" name="Connecteur droit 540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2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43" name="Ellipse 54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44" name="ZoneTexte 543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39" name="Groupe 940"/>
          <p:cNvGrpSpPr/>
          <p:nvPr/>
        </p:nvGrpSpPr>
        <p:grpSpPr>
          <a:xfrm rot="10800000" flipV="1">
            <a:off x="3383902" y="5019630"/>
            <a:ext cx="103617" cy="42325"/>
            <a:chOff x="2014514" y="10687080"/>
            <a:chExt cx="1428764" cy="360000"/>
          </a:xfrm>
        </p:grpSpPr>
        <p:cxnSp>
          <p:nvCxnSpPr>
            <p:cNvPr id="537" name="Connecteur droit 536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Connecteur droit 537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onnecteur droit 538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Connecteur droit 539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e 940"/>
          <p:cNvGrpSpPr/>
          <p:nvPr/>
        </p:nvGrpSpPr>
        <p:grpSpPr>
          <a:xfrm rot="10800000" flipV="1">
            <a:off x="4966067" y="5021645"/>
            <a:ext cx="103617" cy="42325"/>
            <a:chOff x="2014514" y="10687080"/>
            <a:chExt cx="1428764" cy="360000"/>
          </a:xfrm>
        </p:grpSpPr>
        <p:cxnSp>
          <p:nvCxnSpPr>
            <p:cNvPr id="533" name="Connecteur droit 532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Connecteur droit 240"/>
          <p:cNvCxnSpPr/>
          <p:nvPr/>
        </p:nvCxnSpPr>
        <p:spPr>
          <a:xfrm rot="5400000">
            <a:off x="5821678" y="4177698"/>
            <a:ext cx="307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Ellipse 241"/>
          <p:cNvSpPr>
            <a:spLocks noChangeAspect="1"/>
          </p:cNvSpPr>
          <p:nvPr/>
        </p:nvSpPr>
        <p:spPr>
          <a:xfrm>
            <a:off x="5955633" y="4298116"/>
            <a:ext cx="41451" cy="42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243" name="Groupe 1195"/>
          <p:cNvGrpSpPr/>
          <p:nvPr/>
        </p:nvGrpSpPr>
        <p:grpSpPr>
          <a:xfrm>
            <a:off x="2810602" y="4278257"/>
            <a:ext cx="538866" cy="159462"/>
            <a:chOff x="5968119" y="8868542"/>
            <a:chExt cx="936104" cy="271292"/>
          </a:xfrm>
        </p:grpSpPr>
        <p:cxnSp>
          <p:nvCxnSpPr>
            <p:cNvPr id="529" name="Connecteur droit 528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0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31" name="Ellipse 53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32" name="ZoneTexte 531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44" name="Groupe 1202"/>
          <p:cNvGrpSpPr/>
          <p:nvPr/>
        </p:nvGrpSpPr>
        <p:grpSpPr>
          <a:xfrm>
            <a:off x="4898180" y="5060382"/>
            <a:ext cx="140262" cy="183232"/>
            <a:chOff x="5968119" y="8828098"/>
            <a:chExt cx="243659" cy="311732"/>
          </a:xfrm>
        </p:grpSpPr>
        <p:cxnSp>
          <p:nvCxnSpPr>
            <p:cNvPr id="525" name="Connecteur droit 524"/>
            <p:cNvCxnSpPr/>
            <p:nvPr/>
          </p:nvCxnSpPr>
          <p:spPr>
            <a:xfrm flipV="1">
              <a:off x="6090622" y="8828098"/>
              <a:ext cx="0" cy="184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6" name="Groupe 1109"/>
            <p:cNvGrpSpPr/>
            <p:nvPr/>
          </p:nvGrpSpPr>
          <p:grpSpPr>
            <a:xfrm>
              <a:off x="5968119" y="8868538"/>
              <a:ext cx="243659" cy="271292"/>
              <a:chOff x="13654491" y="6001297"/>
              <a:chExt cx="243659" cy="271292"/>
            </a:xfrm>
          </p:grpSpPr>
          <p:sp>
            <p:nvSpPr>
              <p:cNvPr id="527" name="Ellipse 52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28" name="ZoneTexte 527"/>
              <p:cNvSpPr txBox="1"/>
              <p:nvPr/>
            </p:nvSpPr>
            <p:spPr>
              <a:xfrm>
                <a:off x="13659968" y="6001297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45" name="Groupe 1210"/>
          <p:cNvGrpSpPr/>
          <p:nvPr/>
        </p:nvGrpSpPr>
        <p:grpSpPr>
          <a:xfrm>
            <a:off x="3315035" y="5050308"/>
            <a:ext cx="140262" cy="247426"/>
            <a:chOff x="5968119" y="8718877"/>
            <a:chExt cx="243659" cy="420946"/>
          </a:xfrm>
        </p:grpSpPr>
        <p:cxnSp>
          <p:nvCxnSpPr>
            <p:cNvPr id="521" name="Connecteur droit 520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" name="Groupe 1109"/>
            <p:cNvGrpSpPr/>
            <p:nvPr/>
          </p:nvGrpSpPr>
          <p:grpSpPr>
            <a:xfrm>
              <a:off x="5968119" y="8868530"/>
              <a:ext cx="243659" cy="271293"/>
              <a:chOff x="13654491" y="6001289"/>
              <a:chExt cx="243659" cy="271293"/>
            </a:xfrm>
          </p:grpSpPr>
          <p:sp>
            <p:nvSpPr>
              <p:cNvPr id="523" name="Ellipse 52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24" name="ZoneTexte 523"/>
              <p:cNvSpPr txBox="1"/>
              <p:nvPr/>
            </p:nvSpPr>
            <p:spPr>
              <a:xfrm>
                <a:off x="13659968" y="6001289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46" name="Groupe 1219"/>
          <p:cNvGrpSpPr/>
          <p:nvPr/>
        </p:nvGrpSpPr>
        <p:grpSpPr>
          <a:xfrm>
            <a:off x="5919445" y="4891083"/>
            <a:ext cx="140262" cy="247426"/>
            <a:chOff x="5968119" y="8718877"/>
            <a:chExt cx="243659" cy="420946"/>
          </a:xfrm>
        </p:grpSpPr>
        <p:cxnSp>
          <p:nvCxnSpPr>
            <p:cNvPr id="517" name="Connecteur droit 516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8" name="Groupe 1109"/>
            <p:cNvGrpSpPr/>
            <p:nvPr/>
          </p:nvGrpSpPr>
          <p:grpSpPr>
            <a:xfrm>
              <a:off x="5968119" y="8868530"/>
              <a:ext cx="243659" cy="271293"/>
              <a:chOff x="13654491" y="6001289"/>
              <a:chExt cx="243659" cy="271293"/>
            </a:xfrm>
          </p:grpSpPr>
          <p:sp>
            <p:nvSpPr>
              <p:cNvPr id="519" name="Ellipse 51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20" name="ZoneTexte 519"/>
              <p:cNvSpPr txBox="1"/>
              <p:nvPr/>
            </p:nvSpPr>
            <p:spPr>
              <a:xfrm>
                <a:off x="13659968" y="6001289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47" name="Groupe 1230"/>
          <p:cNvGrpSpPr/>
          <p:nvPr/>
        </p:nvGrpSpPr>
        <p:grpSpPr>
          <a:xfrm>
            <a:off x="719836" y="3774057"/>
            <a:ext cx="248708" cy="246113"/>
            <a:chOff x="1728613" y="5882374"/>
            <a:chExt cx="432049" cy="418711"/>
          </a:xfrm>
          <a:solidFill>
            <a:schemeClr val="bg1"/>
          </a:solidFill>
        </p:grpSpPr>
        <p:sp>
          <p:nvSpPr>
            <p:cNvPr id="514" name="Rectangle 513"/>
            <p:cNvSpPr>
              <a:spLocks noChangeAspect="1"/>
            </p:cNvSpPr>
            <p:nvPr/>
          </p:nvSpPr>
          <p:spPr>
            <a:xfrm>
              <a:off x="1728613" y="5882374"/>
              <a:ext cx="432049" cy="41871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15" name="Ellipse 514"/>
            <p:cNvSpPr>
              <a:spLocks noChangeAspect="1"/>
            </p:cNvSpPr>
            <p:nvPr/>
          </p:nvSpPr>
          <p:spPr>
            <a:xfrm>
              <a:off x="1822166" y="5957066"/>
              <a:ext cx="269327" cy="269327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16" name="Forme libre 515"/>
            <p:cNvSpPr>
              <a:spLocks noChangeAspect="1"/>
            </p:cNvSpPr>
            <p:nvPr/>
          </p:nvSpPr>
          <p:spPr>
            <a:xfrm rot="2700000">
              <a:off x="1750063" y="6058886"/>
              <a:ext cx="79654" cy="79654"/>
            </a:xfrm>
            <a:custGeom>
              <a:avLst/>
              <a:gdLst>
                <a:gd name="connsiteX0" fmla="*/ 713232 w 713232"/>
                <a:gd name="connsiteY0" fmla="*/ 585216 h 585216"/>
                <a:gd name="connsiteX1" fmla="*/ 0 w 713232"/>
                <a:gd name="connsiteY1" fmla="*/ 585216 h 585216"/>
                <a:gd name="connsiteX2" fmla="*/ 0 w 713232"/>
                <a:gd name="connsiteY2" fmla="*/ 0 h 585216"/>
                <a:gd name="connsiteX3" fmla="*/ 0 w 713232"/>
                <a:gd name="connsiteY3" fmla="*/ 609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232" h="585216">
                  <a:moveTo>
                    <a:pt x="713232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0" y="609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248" name="Groupe 800"/>
          <p:cNvGrpSpPr/>
          <p:nvPr/>
        </p:nvGrpSpPr>
        <p:grpSpPr>
          <a:xfrm>
            <a:off x="1898675" y="3258717"/>
            <a:ext cx="140262" cy="250638"/>
            <a:chOff x="5968119" y="8868531"/>
            <a:chExt cx="243659" cy="426410"/>
          </a:xfrm>
        </p:grpSpPr>
        <p:cxnSp>
          <p:nvCxnSpPr>
            <p:cNvPr id="510" name="Connecteur droit 509"/>
            <p:cNvCxnSpPr/>
            <p:nvPr/>
          </p:nvCxnSpPr>
          <p:spPr>
            <a:xfrm flipV="1">
              <a:off x="6090622" y="9001405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1" name="Groupe 1109"/>
            <p:cNvGrpSpPr/>
            <p:nvPr/>
          </p:nvGrpSpPr>
          <p:grpSpPr>
            <a:xfrm>
              <a:off x="5968119" y="8868531"/>
              <a:ext cx="243659" cy="271293"/>
              <a:chOff x="13654491" y="6001290"/>
              <a:chExt cx="243659" cy="271293"/>
            </a:xfrm>
          </p:grpSpPr>
          <p:sp>
            <p:nvSpPr>
              <p:cNvPr id="512" name="Ellipse 5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13" name="ZoneTexte 512"/>
              <p:cNvSpPr txBox="1"/>
              <p:nvPr/>
            </p:nvSpPr>
            <p:spPr>
              <a:xfrm>
                <a:off x="13659968" y="6001290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49" name="Groupe 818"/>
          <p:cNvGrpSpPr/>
          <p:nvPr/>
        </p:nvGrpSpPr>
        <p:grpSpPr>
          <a:xfrm>
            <a:off x="4634457" y="3307540"/>
            <a:ext cx="140262" cy="335283"/>
            <a:chOff x="5968119" y="8868541"/>
            <a:chExt cx="243659" cy="570416"/>
          </a:xfrm>
        </p:grpSpPr>
        <p:cxnSp>
          <p:nvCxnSpPr>
            <p:cNvPr id="506" name="Connecteur droit 505"/>
            <p:cNvCxnSpPr/>
            <p:nvPr/>
          </p:nvCxnSpPr>
          <p:spPr>
            <a:xfrm flipV="1">
              <a:off x="6090622" y="9001405"/>
              <a:ext cx="0" cy="437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7" name="Groupe 1109"/>
            <p:cNvGrpSpPr/>
            <p:nvPr/>
          </p:nvGrpSpPr>
          <p:grpSpPr>
            <a:xfrm>
              <a:off x="5968119" y="8868541"/>
              <a:ext cx="243659" cy="271292"/>
              <a:chOff x="13654491" y="6001300"/>
              <a:chExt cx="243659" cy="271292"/>
            </a:xfrm>
          </p:grpSpPr>
          <p:sp>
            <p:nvSpPr>
              <p:cNvPr id="508" name="Ellipse 50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09" name="ZoneTexte 508"/>
              <p:cNvSpPr txBox="1"/>
              <p:nvPr/>
            </p:nvSpPr>
            <p:spPr>
              <a:xfrm>
                <a:off x="13659968" y="6001300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50" name="Groupe 837"/>
          <p:cNvGrpSpPr/>
          <p:nvPr/>
        </p:nvGrpSpPr>
        <p:grpSpPr>
          <a:xfrm flipH="1">
            <a:off x="5960896" y="3519165"/>
            <a:ext cx="1039449" cy="159462"/>
            <a:chOff x="5968119" y="8868542"/>
            <a:chExt cx="1805704" cy="271292"/>
          </a:xfrm>
        </p:grpSpPr>
        <p:cxnSp>
          <p:nvCxnSpPr>
            <p:cNvPr id="502" name="Connecteur droit 501"/>
            <p:cNvCxnSpPr/>
            <p:nvPr/>
          </p:nvCxnSpPr>
          <p:spPr>
            <a:xfrm>
              <a:off x="5968119" y="9006909"/>
              <a:ext cx="1805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3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04" name="Ellipse 50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05" name="ZoneTexte 504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57" name="Groupe 1107"/>
          <p:cNvGrpSpPr/>
          <p:nvPr/>
        </p:nvGrpSpPr>
        <p:grpSpPr>
          <a:xfrm flipH="1">
            <a:off x="3216342" y="5482753"/>
            <a:ext cx="207256" cy="162787"/>
            <a:chOff x="5968119" y="8868542"/>
            <a:chExt cx="360040" cy="276950"/>
          </a:xfrm>
        </p:grpSpPr>
        <p:cxnSp>
          <p:nvCxnSpPr>
            <p:cNvPr id="485" name="Connecteur droit 484"/>
            <p:cNvCxnSpPr>
              <a:stCxn id="488" idx="3"/>
            </p:cNvCxnSpPr>
            <p:nvPr/>
          </p:nvCxnSpPr>
          <p:spPr>
            <a:xfrm>
              <a:off x="6210431" y="9004204"/>
              <a:ext cx="117728" cy="141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6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487" name="Ellipse 48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88" name="ZoneTexte 487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58" name="Groupe 1213"/>
          <p:cNvGrpSpPr/>
          <p:nvPr/>
        </p:nvGrpSpPr>
        <p:grpSpPr>
          <a:xfrm flipH="1">
            <a:off x="4838204" y="5480440"/>
            <a:ext cx="207256" cy="162787"/>
            <a:chOff x="5968119" y="8868542"/>
            <a:chExt cx="360040" cy="276950"/>
          </a:xfrm>
        </p:grpSpPr>
        <p:cxnSp>
          <p:nvCxnSpPr>
            <p:cNvPr id="481" name="Connecteur droit 480"/>
            <p:cNvCxnSpPr>
              <a:stCxn id="484" idx="3"/>
            </p:cNvCxnSpPr>
            <p:nvPr/>
          </p:nvCxnSpPr>
          <p:spPr>
            <a:xfrm>
              <a:off x="6210431" y="9004204"/>
              <a:ext cx="117728" cy="141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483" name="Ellipse 48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84" name="ZoneTexte 483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59" name="Groupe 1339"/>
          <p:cNvGrpSpPr/>
          <p:nvPr/>
        </p:nvGrpSpPr>
        <p:grpSpPr>
          <a:xfrm>
            <a:off x="2972021" y="4996417"/>
            <a:ext cx="791960" cy="1204324"/>
            <a:chOff x="4745330" y="7451817"/>
            <a:chExt cx="1375772" cy="2048913"/>
          </a:xfrm>
        </p:grpSpPr>
        <p:cxnSp>
          <p:nvCxnSpPr>
            <p:cNvPr id="448" name="Connecteur droit 447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avec flèche 448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avec flèche 449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471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77" name="Connecteur droit 476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Connecteur droit 477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Connecteur droit 479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73" name="Connecteur droit 472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Connecteur droit 474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Connecteur droit 475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2" name="Connecteur droit avec flèche 451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avec flèche 452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avec flèche 453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avec flèche 454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6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466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469" name="Triangle isocèle 46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470" name="Triangle isocèle 469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467" name="Corde 466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468" name="Connecteur droit 467"/>
              <p:cNvCxnSpPr>
                <a:stCxn id="467" idx="2"/>
                <a:endCxn id="469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7" name="Triangle isocèle 456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grpSp>
          <p:nvGrpSpPr>
            <p:cNvPr id="458" name="Groupe 1112"/>
            <p:cNvGrpSpPr/>
            <p:nvPr/>
          </p:nvGrpSpPr>
          <p:grpSpPr>
            <a:xfrm>
              <a:off x="4745330" y="9221329"/>
              <a:ext cx="288033" cy="271292"/>
              <a:chOff x="5968119" y="8952347"/>
              <a:chExt cx="288033" cy="271292"/>
            </a:xfrm>
          </p:grpSpPr>
          <p:cxnSp>
            <p:nvCxnSpPr>
              <p:cNvPr id="462" name="Connecteur droit 461"/>
              <p:cNvCxnSpPr>
                <a:endCxn id="465" idx="3"/>
              </p:cNvCxnSpPr>
              <p:nvPr/>
            </p:nvCxnSpPr>
            <p:spPr>
              <a:xfrm flipH="1" flipV="1">
                <a:off x="6210430" y="9087993"/>
                <a:ext cx="45722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3" name="Groupe 1109"/>
              <p:cNvGrpSpPr/>
              <p:nvPr/>
            </p:nvGrpSpPr>
            <p:grpSpPr>
              <a:xfrm>
                <a:off x="5968119" y="8952347"/>
                <a:ext cx="243659" cy="271292"/>
                <a:chOff x="13654491" y="6085106"/>
                <a:chExt cx="243659" cy="271292"/>
              </a:xfrm>
            </p:grpSpPr>
            <p:sp>
              <p:nvSpPr>
                <p:cNvPr id="464" name="Ellipse 463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465" name="ZoneTexte 464"/>
                <p:cNvSpPr txBox="1"/>
                <p:nvPr/>
              </p:nvSpPr>
              <p:spPr>
                <a:xfrm>
                  <a:off x="13659968" y="6085106"/>
                  <a:ext cx="236834" cy="271292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>
                      <a:latin typeface="+mj-lt"/>
                    </a:rPr>
                    <a:t>TT</a:t>
                  </a:r>
                </a:p>
                <a:p>
                  <a:pPr algn="ctr"/>
                  <a:r>
                    <a:rPr lang="fr-FR" sz="400" b="1" dirty="0" smtClean="0">
                      <a:latin typeface="+mj-lt"/>
                    </a:rPr>
                    <a:t>808</a:t>
                  </a:r>
                  <a:endParaRPr lang="fr-FR" sz="400" b="1" dirty="0">
                    <a:latin typeface="+mj-lt"/>
                  </a:endParaRPr>
                </a:p>
              </p:txBody>
            </p:sp>
          </p:grpSp>
        </p:grpSp>
        <p:grpSp>
          <p:nvGrpSpPr>
            <p:cNvPr id="459" name="Groupe 1246"/>
            <p:cNvGrpSpPr/>
            <p:nvPr/>
          </p:nvGrpSpPr>
          <p:grpSpPr>
            <a:xfrm>
              <a:off x="5877443" y="9228948"/>
              <a:ext cx="243659" cy="271782"/>
              <a:chOff x="13654491" y="5997475"/>
              <a:chExt cx="243659" cy="271782"/>
            </a:xfrm>
          </p:grpSpPr>
          <p:sp>
            <p:nvSpPr>
              <p:cNvPr id="460" name="Ellipse 459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61" name="ZoneTexte 460"/>
              <p:cNvSpPr txBox="1"/>
              <p:nvPr/>
            </p:nvSpPr>
            <p:spPr>
              <a:xfrm>
                <a:off x="13659968" y="5997475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0" name="Groupe 1340"/>
          <p:cNvGrpSpPr/>
          <p:nvPr/>
        </p:nvGrpSpPr>
        <p:grpSpPr>
          <a:xfrm>
            <a:off x="3231423" y="5608774"/>
            <a:ext cx="698363" cy="464981"/>
            <a:chOff x="5195956" y="8493634"/>
            <a:chExt cx="1213178" cy="791072"/>
          </a:xfrm>
        </p:grpSpPr>
        <p:grpSp>
          <p:nvGrpSpPr>
            <p:cNvPr id="416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438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44" name="Connecteur droit 443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Connecteur droit 444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Connecteur droit 446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9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40" name="Connecteur droit 439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Connecteur droit 441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Connecteur droit 442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7" name="Connecteur droit avec flèche 416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avec flèche 417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Triangle isocèle 418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420" name="Connecteur droit 419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1" name="Groupe 1100"/>
            <p:cNvGrpSpPr/>
            <p:nvPr/>
          </p:nvGrpSpPr>
          <p:grpSpPr>
            <a:xfrm>
              <a:off x="5445395" y="8493634"/>
              <a:ext cx="243659" cy="271292"/>
              <a:chOff x="13654491" y="6001291"/>
              <a:chExt cx="243659" cy="271292"/>
            </a:xfrm>
          </p:grpSpPr>
          <p:sp>
            <p:nvSpPr>
              <p:cNvPr id="436" name="Ellipse 43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37" name="ZoneTexte 436"/>
              <p:cNvSpPr txBox="1"/>
              <p:nvPr/>
            </p:nvSpPr>
            <p:spPr>
              <a:xfrm>
                <a:off x="13659968" y="600129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  <p:grpSp>
          <p:nvGrpSpPr>
            <p:cNvPr id="422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433" name="Ellipse 432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34" name="Arc 433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35" name="Arc 434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423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428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431" name="Triangle isocèle 430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432" name="Triangle isocèle 431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429" name="Corde 428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430" name="Connecteur droit 429"/>
              <p:cNvCxnSpPr>
                <a:stCxn id="429" idx="2"/>
                <a:endCxn id="431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4" name="Connecteur droit 423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5" name="Groupe 1308"/>
            <p:cNvGrpSpPr/>
            <p:nvPr/>
          </p:nvGrpSpPr>
          <p:grpSpPr>
            <a:xfrm>
              <a:off x="6165475" y="9012936"/>
              <a:ext cx="243659" cy="271770"/>
              <a:chOff x="13654491" y="5997487"/>
              <a:chExt cx="243659" cy="271770"/>
            </a:xfrm>
          </p:grpSpPr>
          <p:sp>
            <p:nvSpPr>
              <p:cNvPr id="426" name="Ellipse 42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27" name="ZoneTexte 426"/>
              <p:cNvSpPr txBox="1"/>
              <p:nvPr/>
            </p:nvSpPr>
            <p:spPr>
              <a:xfrm>
                <a:off x="13659968" y="5997487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1" name="Groupe 1109"/>
          <p:cNvGrpSpPr/>
          <p:nvPr/>
        </p:nvGrpSpPr>
        <p:grpSpPr>
          <a:xfrm>
            <a:off x="2522637" y="5477327"/>
            <a:ext cx="140262" cy="159462"/>
            <a:chOff x="13654491" y="6001298"/>
            <a:chExt cx="243659" cy="271292"/>
          </a:xfrm>
        </p:grpSpPr>
        <p:sp>
          <p:nvSpPr>
            <p:cNvPr id="414" name="Ellipse 413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415" name="ZoneTexte 414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62" name="Groupe 1323"/>
          <p:cNvGrpSpPr/>
          <p:nvPr/>
        </p:nvGrpSpPr>
        <p:grpSpPr>
          <a:xfrm>
            <a:off x="4299239" y="5475087"/>
            <a:ext cx="199678" cy="159462"/>
            <a:chOff x="5968119" y="8868542"/>
            <a:chExt cx="346876" cy="271292"/>
          </a:xfrm>
        </p:grpSpPr>
        <p:cxnSp>
          <p:nvCxnSpPr>
            <p:cNvPr id="410" name="Connecteur droit 409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412" name="Ellipse 4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13" name="ZoneTexte 412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3" name="Groupe 1109"/>
          <p:cNvGrpSpPr/>
          <p:nvPr/>
        </p:nvGrpSpPr>
        <p:grpSpPr>
          <a:xfrm>
            <a:off x="4154368" y="5476357"/>
            <a:ext cx="140262" cy="159462"/>
            <a:chOff x="13654491" y="6001298"/>
            <a:chExt cx="243659" cy="271292"/>
          </a:xfrm>
        </p:grpSpPr>
        <p:sp>
          <p:nvSpPr>
            <p:cNvPr id="408" name="Ellipse 407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409" name="ZoneTexte 408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64" name="Groupe 1341"/>
          <p:cNvGrpSpPr/>
          <p:nvPr/>
        </p:nvGrpSpPr>
        <p:grpSpPr>
          <a:xfrm>
            <a:off x="4599365" y="4997238"/>
            <a:ext cx="791960" cy="1204324"/>
            <a:chOff x="4745330" y="7451817"/>
            <a:chExt cx="1375772" cy="2048913"/>
          </a:xfrm>
        </p:grpSpPr>
        <p:cxnSp>
          <p:nvCxnSpPr>
            <p:cNvPr id="375" name="Connecteur droit 374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avec flèche 375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avec flèche 376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398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04" name="Connecteur droit 403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Connecteur droit 404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Connecteur droit 406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00" name="Connecteur droit 399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Connecteur droit 401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Connecteur droit 402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9" name="Connecteur droit avec flèche 378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avec flèche 379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avec flèche 380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avec flèche 381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393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396" name="Triangle isocèle 395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397" name="Triangle isocèle 396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394" name="Corde 393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395" name="Connecteur droit 394"/>
              <p:cNvCxnSpPr>
                <a:stCxn id="394" idx="2"/>
                <a:endCxn id="396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4" name="Triangle isocèle 383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grpSp>
          <p:nvGrpSpPr>
            <p:cNvPr id="385" name="Groupe 1112"/>
            <p:cNvGrpSpPr/>
            <p:nvPr/>
          </p:nvGrpSpPr>
          <p:grpSpPr>
            <a:xfrm>
              <a:off x="4745330" y="9221329"/>
              <a:ext cx="288033" cy="271292"/>
              <a:chOff x="5968119" y="8952347"/>
              <a:chExt cx="288033" cy="271292"/>
            </a:xfrm>
          </p:grpSpPr>
          <p:cxnSp>
            <p:nvCxnSpPr>
              <p:cNvPr id="389" name="Connecteur droit 388"/>
              <p:cNvCxnSpPr>
                <a:endCxn id="392" idx="3"/>
              </p:cNvCxnSpPr>
              <p:nvPr/>
            </p:nvCxnSpPr>
            <p:spPr>
              <a:xfrm flipH="1" flipV="1">
                <a:off x="6210430" y="9087993"/>
                <a:ext cx="45722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0" name="Groupe 1109"/>
              <p:cNvGrpSpPr/>
              <p:nvPr/>
            </p:nvGrpSpPr>
            <p:grpSpPr>
              <a:xfrm>
                <a:off x="5968119" y="8952347"/>
                <a:ext cx="243659" cy="271292"/>
                <a:chOff x="13654491" y="6085106"/>
                <a:chExt cx="243659" cy="271292"/>
              </a:xfrm>
            </p:grpSpPr>
            <p:sp>
              <p:nvSpPr>
                <p:cNvPr id="391" name="Ellipse 390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392" name="ZoneTexte 391"/>
                <p:cNvSpPr txBox="1"/>
                <p:nvPr/>
              </p:nvSpPr>
              <p:spPr>
                <a:xfrm>
                  <a:off x="13659968" y="6085106"/>
                  <a:ext cx="236834" cy="271292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>
                      <a:latin typeface="+mj-lt"/>
                    </a:rPr>
                    <a:t>TT</a:t>
                  </a:r>
                </a:p>
                <a:p>
                  <a:pPr algn="ctr"/>
                  <a:r>
                    <a:rPr lang="fr-FR" sz="400" b="1" dirty="0" smtClean="0">
                      <a:latin typeface="+mj-lt"/>
                    </a:rPr>
                    <a:t>808</a:t>
                  </a:r>
                  <a:endParaRPr lang="fr-FR" sz="400" b="1" dirty="0">
                    <a:latin typeface="+mj-lt"/>
                  </a:endParaRPr>
                </a:p>
              </p:txBody>
            </p:sp>
          </p:grpSp>
        </p:grpSp>
        <p:grpSp>
          <p:nvGrpSpPr>
            <p:cNvPr id="386" name="Groupe 1246"/>
            <p:cNvGrpSpPr/>
            <p:nvPr/>
          </p:nvGrpSpPr>
          <p:grpSpPr>
            <a:xfrm>
              <a:off x="5877443" y="9228948"/>
              <a:ext cx="243659" cy="271782"/>
              <a:chOff x="13654491" y="5997475"/>
              <a:chExt cx="243659" cy="271782"/>
            </a:xfrm>
          </p:grpSpPr>
          <p:sp>
            <p:nvSpPr>
              <p:cNvPr id="387" name="Ellipse 38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88" name="ZoneTexte 387"/>
              <p:cNvSpPr txBox="1"/>
              <p:nvPr/>
            </p:nvSpPr>
            <p:spPr>
              <a:xfrm>
                <a:off x="13659968" y="5997475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5" name="Groupe 1395"/>
          <p:cNvGrpSpPr/>
          <p:nvPr/>
        </p:nvGrpSpPr>
        <p:grpSpPr>
          <a:xfrm>
            <a:off x="4858767" y="5609595"/>
            <a:ext cx="698363" cy="464981"/>
            <a:chOff x="5195956" y="8493634"/>
            <a:chExt cx="1213178" cy="791072"/>
          </a:xfrm>
        </p:grpSpPr>
        <p:grpSp>
          <p:nvGrpSpPr>
            <p:cNvPr id="343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365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371" name="Connecteur droit 370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Connecteur droit 37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Connecteur droit 373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367" name="Connecteur droit 366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Connecteur droit 368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Connecteur droit 369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4" name="Connecteur droit avec flèche 343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cteur droit avec flèche 344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riangle isocèle 345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347" name="Connecteur droit 346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8" name="Groupe 1100"/>
            <p:cNvGrpSpPr/>
            <p:nvPr/>
          </p:nvGrpSpPr>
          <p:grpSpPr>
            <a:xfrm>
              <a:off x="5445395" y="8493634"/>
              <a:ext cx="243659" cy="271292"/>
              <a:chOff x="13654491" y="6001291"/>
              <a:chExt cx="243659" cy="271292"/>
            </a:xfrm>
          </p:grpSpPr>
          <p:sp>
            <p:nvSpPr>
              <p:cNvPr id="363" name="Ellipse 36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64" name="ZoneTexte 363"/>
              <p:cNvSpPr txBox="1"/>
              <p:nvPr/>
            </p:nvSpPr>
            <p:spPr>
              <a:xfrm>
                <a:off x="13659968" y="600129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  <p:grpSp>
          <p:nvGrpSpPr>
            <p:cNvPr id="349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360" name="Ellipse 359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61" name="Arc 360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62" name="Arc 361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350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355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358" name="Triangle isocèle 357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359" name="Triangle isocèle 358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356" name="Corde 355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357" name="Connecteur droit 356"/>
              <p:cNvCxnSpPr>
                <a:stCxn id="356" idx="2"/>
                <a:endCxn id="358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1" name="Connecteur droit 350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2" name="Groupe 1308"/>
            <p:cNvGrpSpPr/>
            <p:nvPr/>
          </p:nvGrpSpPr>
          <p:grpSpPr>
            <a:xfrm>
              <a:off x="6165475" y="9012936"/>
              <a:ext cx="243659" cy="271770"/>
              <a:chOff x="13654491" y="5997487"/>
              <a:chExt cx="243659" cy="271770"/>
            </a:xfrm>
          </p:grpSpPr>
          <p:sp>
            <p:nvSpPr>
              <p:cNvPr id="353" name="Ellipse 35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54" name="ZoneTexte 353"/>
              <p:cNvSpPr txBox="1"/>
              <p:nvPr/>
            </p:nvSpPr>
            <p:spPr>
              <a:xfrm>
                <a:off x="13659968" y="5997487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6" name="Groupe 1434"/>
          <p:cNvGrpSpPr/>
          <p:nvPr/>
        </p:nvGrpSpPr>
        <p:grpSpPr>
          <a:xfrm flipH="1">
            <a:off x="2889343" y="5654515"/>
            <a:ext cx="212016" cy="226223"/>
            <a:chOff x="5895058" y="8754946"/>
            <a:chExt cx="368307" cy="384873"/>
          </a:xfrm>
        </p:grpSpPr>
        <p:cxnSp>
          <p:nvCxnSpPr>
            <p:cNvPr id="339" name="Connecteur droit 338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0" name="Groupe 1109"/>
            <p:cNvGrpSpPr/>
            <p:nvPr/>
          </p:nvGrpSpPr>
          <p:grpSpPr>
            <a:xfrm>
              <a:off x="5895058" y="8868526"/>
              <a:ext cx="368307" cy="271293"/>
              <a:chOff x="13581430" y="6001285"/>
              <a:chExt cx="368307" cy="271293"/>
            </a:xfrm>
          </p:grpSpPr>
          <p:sp>
            <p:nvSpPr>
              <p:cNvPr id="341" name="Ellipse 34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42" name="ZoneTexte 341"/>
              <p:cNvSpPr txBox="1"/>
              <p:nvPr/>
            </p:nvSpPr>
            <p:spPr>
              <a:xfrm>
                <a:off x="13581430" y="6001285"/>
                <a:ext cx="368307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ADT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cxnSp>
        <p:nvCxnSpPr>
          <p:cNvPr id="267" name="Connecteur droit 266"/>
          <p:cNvCxnSpPr/>
          <p:nvPr/>
        </p:nvCxnSpPr>
        <p:spPr>
          <a:xfrm>
            <a:off x="2995926" y="5656525"/>
            <a:ext cx="8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e 1446"/>
          <p:cNvGrpSpPr/>
          <p:nvPr/>
        </p:nvGrpSpPr>
        <p:grpSpPr>
          <a:xfrm flipH="1">
            <a:off x="4542226" y="5656526"/>
            <a:ext cx="140262" cy="257011"/>
            <a:chOff x="5968119" y="8754946"/>
            <a:chExt cx="243659" cy="437253"/>
          </a:xfrm>
        </p:grpSpPr>
        <p:cxnSp>
          <p:nvCxnSpPr>
            <p:cNvPr id="335" name="Connecteur droit 334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Groupe 1109"/>
            <p:cNvGrpSpPr/>
            <p:nvPr/>
          </p:nvGrpSpPr>
          <p:grpSpPr>
            <a:xfrm>
              <a:off x="5968119" y="8816180"/>
              <a:ext cx="243659" cy="376019"/>
              <a:chOff x="13654491" y="5948939"/>
              <a:chExt cx="243659" cy="376019"/>
            </a:xfrm>
          </p:grpSpPr>
          <p:sp>
            <p:nvSpPr>
              <p:cNvPr id="337" name="Ellipse 33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38" name="ZoneTexte 337"/>
              <p:cNvSpPr txBox="1"/>
              <p:nvPr/>
            </p:nvSpPr>
            <p:spPr>
              <a:xfrm>
                <a:off x="13659968" y="5948939"/>
                <a:ext cx="236834" cy="376019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ADT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cxnSp>
        <p:nvCxnSpPr>
          <p:cNvPr id="269" name="Connecteur droit 268"/>
          <p:cNvCxnSpPr/>
          <p:nvPr/>
        </p:nvCxnSpPr>
        <p:spPr>
          <a:xfrm>
            <a:off x="4619104" y="5658540"/>
            <a:ext cx="8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Groupe 1452"/>
          <p:cNvGrpSpPr/>
          <p:nvPr/>
        </p:nvGrpSpPr>
        <p:grpSpPr>
          <a:xfrm>
            <a:off x="6292506" y="3776325"/>
            <a:ext cx="248707" cy="159462"/>
            <a:chOff x="5968119" y="8868542"/>
            <a:chExt cx="432048" cy="271292"/>
          </a:xfrm>
        </p:grpSpPr>
        <p:cxnSp>
          <p:nvCxnSpPr>
            <p:cNvPr id="331" name="Connecteur droit 330"/>
            <p:cNvCxnSpPr/>
            <p:nvPr/>
          </p:nvCxnSpPr>
          <p:spPr>
            <a:xfrm>
              <a:off x="6009647" y="9017069"/>
              <a:ext cx="39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333" name="Ellipse 33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34" name="ZoneTexte 333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77" name="Groupe 1490"/>
          <p:cNvGrpSpPr/>
          <p:nvPr/>
        </p:nvGrpSpPr>
        <p:grpSpPr>
          <a:xfrm>
            <a:off x="4311620" y="4307894"/>
            <a:ext cx="538866" cy="159462"/>
            <a:chOff x="5968119" y="8868542"/>
            <a:chExt cx="936104" cy="271292"/>
          </a:xfrm>
        </p:grpSpPr>
        <p:cxnSp>
          <p:nvCxnSpPr>
            <p:cNvPr id="317" name="Connecteur droit 316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319" name="Ellipse 31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20" name="ZoneTexte 319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78" name="Groupe 922"/>
          <p:cNvGrpSpPr/>
          <p:nvPr/>
        </p:nvGrpSpPr>
        <p:grpSpPr>
          <a:xfrm flipH="1">
            <a:off x="2703019" y="4454796"/>
            <a:ext cx="310453" cy="159462"/>
            <a:chOff x="5672467" y="8876153"/>
            <a:chExt cx="539311" cy="271292"/>
          </a:xfrm>
        </p:grpSpPr>
        <p:cxnSp>
          <p:nvCxnSpPr>
            <p:cNvPr id="313" name="Connecteur droit 312"/>
            <p:cNvCxnSpPr>
              <a:stCxn id="316" idx="3"/>
            </p:cNvCxnSpPr>
            <p:nvPr/>
          </p:nvCxnSpPr>
          <p:spPr>
            <a:xfrm flipH="1">
              <a:off x="5672467" y="9011808"/>
              <a:ext cx="530344" cy="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" name="Groupe 1109"/>
            <p:cNvGrpSpPr/>
            <p:nvPr/>
          </p:nvGrpSpPr>
          <p:grpSpPr>
            <a:xfrm>
              <a:off x="5965977" y="8876153"/>
              <a:ext cx="245801" cy="271292"/>
              <a:chOff x="13652349" y="6008912"/>
              <a:chExt cx="245801" cy="271292"/>
            </a:xfrm>
          </p:grpSpPr>
          <p:sp>
            <p:nvSpPr>
              <p:cNvPr id="315" name="Ellipse 31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16" name="ZoneTexte 315"/>
              <p:cNvSpPr txBox="1"/>
              <p:nvPr/>
            </p:nvSpPr>
            <p:spPr>
              <a:xfrm>
                <a:off x="13652349" y="6008912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RFT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79" name="Groupe 930"/>
          <p:cNvGrpSpPr/>
          <p:nvPr/>
        </p:nvGrpSpPr>
        <p:grpSpPr>
          <a:xfrm flipH="1">
            <a:off x="4309865" y="4478120"/>
            <a:ext cx="305291" cy="159715"/>
            <a:chOff x="5683135" y="8880294"/>
            <a:chExt cx="530343" cy="271723"/>
          </a:xfrm>
        </p:grpSpPr>
        <p:cxnSp>
          <p:nvCxnSpPr>
            <p:cNvPr id="309" name="Connecteur droit 308"/>
            <p:cNvCxnSpPr>
              <a:stCxn id="312" idx="3"/>
            </p:cNvCxnSpPr>
            <p:nvPr/>
          </p:nvCxnSpPr>
          <p:spPr>
            <a:xfrm flipH="1">
              <a:off x="5683135" y="9016400"/>
              <a:ext cx="530343" cy="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Groupe 1109"/>
            <p:cNvGrpSpPr/>
            <p:nvPr/>
          </p:nvGrpSpPr>
          <p:grpSpPr>
            <a:xfrm>
              <a:off x="5968119" y="8880294"/>
              <a:ext cx="245359" cy="271723"/>
              <a:chOff x="13654491" y="6013053"/>
              <a:chExt cx="245359" cy="271723"/>
            </a:xfrm>
          </p:grpSpPr>
          <p:sp>
            <p:nvSpPr>
              <p:cNvPr id="311" name="Ellipse 31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12" name="ZoneTexte 311"/>
              <p:cNvSpPr txBox="1"/>
              <p:nvPr/>
            </p:nvSpPr>
            <p:spPr>
              <a:xfrm>
                <a:off x="13663017" y="6013484"/>
                <a:ext cx="236833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RFT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80" name="Groupe 1109"/>
          <p:cNvGrpSpPr/>
          <p:nvPr/>
        </p:nvGrpSpPr>
        <p:grpSpPr>
          <a:xfrm>
            <a:off x="3428862" y="5141859"/>
            <a:ext cx="140262" cy="159462"/>
            <a:chOff x="13654491" y="6001298"/>
            <a:chExt cx="243659" cy="271292"/>
          </a:xfrm>
        </p:grpSpPr>
        <p:sp>
          <p:nvSpPr>
            <p:cNvPr id="307" name="Ellipse 306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308" name="ZoneTexte 307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81" name="Groupe 1109"/>
          <p:cNvGrpSpPr/>
          <p:nvPr/>
        </p:nvGrpSpPr>
        <p:grpSpPr>
          <a:xfrm>
            <a:off x="5008497" y="5088785"/>
            <a:ext cx="140262" cy="159462"/>
            <a:chOff x="13654491" y="6001298"/>
            <a:chExt cx="243659" cy="271292"/>
          </a:xfrm>
        </p:grpSpPr>
        <p:sp>
          <p:nvSpPr>
            <p:cNvPr id="305" name="Ellipse 304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306" name="ZoneTexte 305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82" name="Groupe 1065"/>
          <p:cNvGrpSpPr/>
          <p:nvPr/>
        </p:nvGrpSpPr>
        <p:grpSpPr>
          <a:xfrm rot="760055">
            <a:off x="3767303" y="4356266"/>
            <a:ext cx="130895" cy="77023"/>
            <a:chOff x="5075272" y="4428877"/>
            <a:chExt cx="579492" cy="144016"/>
          </a:xfrm>
        </p:grpSpPr>
        <p:cxnSp>
          <p:nvCxnSpPr>
            <p:cNvPr id="300" name="Connecteur droit 299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e 1067"/>
          <p:cNvGrpSpPr/>
          <p:nvPr/>
        </p:nvGrpSpPr>
        <p:grpSpPr>
          <a:xfrm rot="662855">
            <a:off x="5372979" y="4357433"/>
            <a:ext cx="140436" cy="76544"/>
            <a:chOff x="5075272" y="4428877"/>
            <a:chExt cx="579492" cy="144016"/>
          </a:xfrm>
        </p:grpSpPr>
        <p:cxnSp>
          <p:nvCxnSpPr>
            <p:cNvPr id="295" name="Connecteur droit 294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Ellipse 283"/>
          <p:cNvSpPr>
            <a:spLocks noChangeAspect="1"/>
          </p:cNvSpPr>
          <p:nvPr/>
        </p:nvSpPr>
        <p:spPr>
          <a:xfrm>
            <a:off x="6748470" y="3578106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285" name="Connecteur droit avec flèche 284"/>
          <p:cNvCxnSpPr/>
          <p:nvPr/>
        </p:nvCxnSpPr>
        <p:spPr>
          <a:xfrm>
            <a:off x="6465830" y="1018656"/>
            <a:ext cx="0" cy="2630142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6600"/>
                </a:gs>
                <a:gs pos="50000">
                  <a:srgbClr val="009900"/>
                </a:gs>
              </a:gsLst>
              <a:lin ang="162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Groupe 847"/>
          <p:cNvGrpSpPr/>
          <p:nvPr/>
        </p:nvGrpSpPr>
        <p:grpSpPr>
          <a:xfrm rot="16200000">
            <a:off x="6363651" y="1788758"/>
            <a:ext cx="99612" cy="167771"/>
            <a:chOff x="7700143" y="2841285"/>
            <a:chExt cx="169470" cy="291447"/>
          </a:xfrm>
        </p:grpSpPr>
        <p:grpSp>
          <p:nvGrpSpPr>
            <p:cNvPr id="29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293" name="Triangle isocèle 29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294" name="Triangle isocèle 29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291" name="Connecteur droit 290"/>
            <p:cNvCxnSpPr>
              <a:endCxn id="29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Rectangle 29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87" name="Connecteur droit avec flèche 286"/>
          <p:cNvCxnSpPr/>
          <p:nvPr/>
        </p:nvCxnSpPr>
        <p:spPr>
          <a:xfrm flipV="1">
            <a:off x="6082837" y="1880670"/>
            <a:ext cx="0" cy="3654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/>
          <p:nvPr/>
        </p:nvCxnSpPr>
        <p:spPr>
          <a:xfrm flipV="1">
            <a:off x="5762413" y="3558175"/>
            <a:ext cx="0" cy="11451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/>
          <p:nvPr/>
        </p:nvCxnSpPr>
        <p:spPr>
          <a:xfrm>
            <a:off x="5756564" y="3558176"/>
            <a:ext cx="101544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Légende encadrée 2 867"/>
          <p:cNvSpPr/>
          <p:nvPr/>
        </p:nvSpPr>
        <p:spPr>
          <a:xfrm>
            <a:off x="6732240" y="5733256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-507430"/>
              <a:gd name="adj6" fmla="val -115075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1678 mm</a:t>
            </a:r>
            <a:endParaRPr lang="fr-FR" dirty="0"/>
          </a:p>
        </p:txBody>
      </p:sp>
      <p:sp>
        <p:nvSpPr>
          <p:cNvPr id="869" name="Légende encadrée 2 868"/>
          <p:cNvSpPr/>
          <p:nvPr/>
        </p:nvSpPr>
        <p:spPr>
          <a:xfrm>
            <a:off x="6948264" y="5301208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-517075"/>
              <a:gd name="adj6" fmla="val -75560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2565 mm</a:t>
            </a:r>
            <a:endParaRPr lang="fr-FR" dirty="0"/>
          </a:p>
        </p:txBody>
      </p:sp>
      <p:sp>
        <p:nvSpPr>
          <p:cNvPr id="870" name="Légende encadrée 2 869"/>
          <p:cNvSpPr/>
          <p:nvPr/>
        </p:nvSpPr>
        <p:spPr>
          <a:xfrm>
            <a:off x="7164288" y="1844824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84099"/>
              <a:gd name="adj6" fmla="val -70202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1889 mm</a:t>
            </a:r>
            <a:endParaRPr lang="fr-FR" dirty="0"/>
          </a:p>
        </p:txBody>
      </p:sp>
      <p:sp>
        <p:nvSpPr>
          <p:cNvPr id="871" name="Légende encadrée 2 870"/>
          <p:cNvSpPr/>
          <p:nvPr/>
        </p:nvSpPr>
        <p:spPr>
          <a:xfrm flipH="1">
            <a:off x="1547664" y="2132856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238411"/>
              <a:gd name="adj6" fmla="val -105699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5205 mm</a:t>
            </a:r>
            <a:endParaRPr lang="fr-FR" dirty="0"/>
          </a:p>
        </p:txBody>
      </p:sp>
      <p:sp>
        <p:nvSpPr>
          <p:cNvPr id="872" name="Légende encadrée 2 871"/>
          <p:cNvSpPr/>
          <p:nvPr/>
        </p:nvSpPr>
        <p:spPr>
          <a:xfrm flipH="1">
            <a:off x="1547664" y="2564904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325211"/>
              <a:gd name="adj6" fmla="val -74220"/>
            </a:avLst>
          </a:prstGeom>
          <a:solidFill>
            <a:srgbClr val="FF00FF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1291 mm</a:t>
            </a:r>
            <a:endParaRPr lang="fr-FR" dirty="0"/>
          </a:p>
        </p:txBody>
      </p:sp>
      <p:sp>
        <p:nvSpPr>
          <p:cNvPr id="873" name="Légende encadrée 2 872"/>
          <p:cNvSpPr/>
          <p:nvPr/>
        </p:nvSpPr>
        <p:spPr>
          <a:xfrm>
            <a:off x="7236296" y="4149080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-124866"/>
              <a:gd name="adj6" fmla="val -74221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910 mm</a:t>
            </a:r>
            <a:endParaRPr lang="fr-FR" dirty="0"/>
          </a:p>
        </p:txBody>
      </p:sp>
      <p:sp>
        <p:nvSpPr>
          <p:cNvPr id="874" name="Légende encadrée 2 873"/>
          <p:cNvSpPr/>
          <p:nvPr/>
        </p:nvSpPr>
        <p:spPr>
          <a:xfrm>
            <a:off x="7092280" y="2348880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84099"/>
              <a:gd name="adj6" fmla="val -85606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2620 mm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Pipe lengths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565046" y="6260680"/>
            <a:ext cx="2518153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dirty="0" err="1" smtClean="0"/>
              <a:t>Helium</a:t>
            </a:r>
            <a:r>
              <a:rPr lang="fr-FR" sz="1000" dirty="0" smtClean="0"/>
              <a:t> Return Coupleur (1.05bar, 300K)</a:t>
            </a:r>
            <a:endParaRPr lang="fr-FR" sz="1000" dirty="0"/>
          </a:p>
        </p:txBody>
      </p:sp>
      <p:cxnSp>
        <p:nvCxnSpPr>
          <p:cNvPr id="897" name="Connecteur droit 896"/>
          <p:cNvCxnSpPr/>
          <p:nvPr/>
        </p:nvCxnSpPr>
        <p:spPr>
          <a:xfrm>
            <a:off x="4882260" y="5205766"/>
            <a:ext cx="125871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Connecteur droit 897"/>
          <p:cNvCxnSpPr/>
          <p:nvPr/>
        </p:nvCxnSpPr>
        <p:spPr>
          <a:xfrm>
            <a:off x="3284338" y="5197124"/>
            <a:ext cx="125871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Connecteur droit 898"/>
          <p:cNvCxnSpPr/>
          <p:nvPr/>
        </p:nvCxnSpPr>
        <p:spPr>
          <a:xfrm>
            <a:off x="5392850" y="2994709"/>
            <a:ext cx="16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Connecteur droit 899"/>
          <p:cNvCxnSpPr/>
          <p:nvPr/>
        </p:nvCxnSpPr>
        <p:spPr>
          <a:xfrm>
            <a:off x="5890119" y="2617095"/>
            <a:ext cx="251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" name="Connecteur droit 900"/>
          <p:cNvCxnSpPr/>
          <p:nvPr/>
        </p:nvCxnSpPr>
        <p:spPr>
          <a:xfrm>
            <a:off x="5883237" y="2142247"/>
            <a:ext cx="2453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Connecteur droit 901"/>
          <p:cNvCxnSpPr/>
          <p:nvPr/>
        </p:nvCxnSpPr>
        <p:spPr>
          <a:xfrm>
            <a:off x="5373314" y="2137807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Connecteur droit 902"/>
          <p:cNvCxnSpPr/>
          <p:nvPr/>
        </p:nvCxnSpPr>
        <p:spPr>
          <a:xfrm rot="16200000">
            <a:off x="5292841" y="2518862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Connecteur droit 903"/>
          <p:cNvCxnSpPr/>
          <p:nvPr/>
        </p:nvCxnSpPr>
        <p:spPr>
          <a:xfrm>
            <a:off x="5382194" y="2612655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Connecteur droit avec flèche 904"/>
          <p:cNvCxnSpPr/>
          <p:nvPr/>
        </p:nvCxnSpPr>
        <p:spPr>
          <a:xfrm flipH="1">
            <a:off x="347340" y="2028215"/>
            <a:ext cx="4363540" cy="0"/>
          </a:xfrm>
          <a:prstGeom prst="straightConnector1">
            <a:avLst/>
          </a:prstGeom>
          <a:ln w="25400">
            <a:gradFill flip="none" rotWithShape="1">
              <a:gsLst>
                <a:gs pos="27000">
                  <a:schemeClr val="accent6">
                    <a:lumMod val="75000"/>
                  </a:schemeClr>
                </a:gs>
                <a:gs pos="50000">
                  <a:srgbClr val="FF00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Connecteur droit avec flèche 905"/>
          <p:cNvCxnSpPr/>
          <p:nvPr/>
        </p:nvCxnSpPr>
        <p:spPr>
          <a:xfrm flipH="1">
            <a:off x="347340" y="2407309"/>
            <a:ext cx="4405497" cy="0"/>
          </a:xfrm>
          <a:prstGeom prst="straightConnector1">
            <a:avLst/>
          </a:prstGeom>
          <a:ln w="25400">
            <a:gradFill flip="none" rotWithShape="1">
              <a:gsLst>
                <a:gs pos="48000">
                  <a:schemeClr val="accent6">
                    <a:lumMod val="75000"/>
                  </a:schemeClr>
                </a:gs>
                <a:gs pos="50000">
                  <a:srgbClr val="0066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Connecteur droit avec flèche 906"/>
          <p:cNvCxnSpPr/>
          <p:nvPr/>
        </p:nvCxnSpPr>
        <p:spPr>
          <a:xfrm>
            <a:off x="2654982" y="5679964"/>
            <a:ext cx="0" cy="587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8" name="Rectangle 907"/>
          <p:cNvSpPr/>
          <p:nvPr/>
        </p:nvSpPr>
        <p:spPr>
          <a:xfrm>
            <a:off x="5466108" y="2173327"/>
            <a:ext cx="503485" cy="377614"/>
          </a:xfrm>
          <a:prstGeom prst="rect">
            <a:avLst/>
          </a:prstGeom>
          <a:gradFill>
            <a:gsLst>
              <a:gs pos="47000">
                <a:schemeClr val="tx2">
                  <a:lumMod val="60000"/>
                  <a:lumOff val="40000"/>
                  <a:alpha val="30000"/>
                </a:schemeClr>
              </a:gs>
              <a:gs pos="50000">
                <a:srgbClr val="FF0000">
                  <a:alpha val="30000"/>
                </a:srgb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09" name="Connecteur droit avec flèche 908"/>
          <p:cNvCxnSpPr/>
          <p:nvPr/>
        </p:nvCxnSpPr>
        <p:spPr>
          <a:xfrm flipH="1">
            <a:off x="892783" y="3624066"/>
            <a:ext cx="7132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" name="Rectangle 909"/>
          <p:cNvSpPr/>
          <p:nvPr/>
        </p:nvSpPr>
        <p:spPr>
          <a:xfrm>
            <a:off x="3074553" y="4137322"/>
            <a:ext cx="2559384" cy="1726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11" name="Rectangle à coins arrondis 910"/>
          <p:cNvSpPr/>
          <p:nvPr/>
        </p:nvSpPr>
        <p:spPr>
          <a:xfrm>
            <a:off x="5605539" y="4062506"/>
            <a:ext cx="364055" cy="863480"/>
          </a:xfrm>
          <a:prstGeom prst="roundRect">
            <a:avLst>
              <a:gd name="adj" fmla="val 3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12" name="Rectangle 911"/>
          <p:cNvSpPr/>
          <p:nvPr/>
        </p:nvSpPr>
        <p:spPr>
          <a:xfrm>
            <a:off x="5596419" y="4147518"/>
            <a:ext cx="61054" cy="491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13" name="Connecteur droit avec flèche 912"/>
          <p:cNvCxnSpPr/>
          <p:nvPr/>
        </p:nvCxnSpPr>
        <p:spPr>
          <a:xfrm rot="16200000" flipH="1">
            <a:off x="1148966" y="4589079"/>
            <a:ext cx="1678284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Connecteur droit avec flèche 913"/>
          <p:cNvCxnSpPr/>
          <p:nvPr/>
        </p:nvCxnSpPr>
        <p:spPr>
          <a:xfrm>
            <a:off x="6473079" y="3666023"/>
            <a:ext cx="0" cy="1216756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Connecteur droit avec flèche 914"/>
          <p:cNvCxnSpPr/>
          <p:nvPr/>
        </p:nvCxnSpPr>
        <p:spPr>
          <a:xfrm>
            <a:off x="1907746" y="4589079"/>
            <a:ext cx="0" cy="881099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6" name="AutoShape 167"/>
          <p:cNvSpPr>
            <a:spLocks noChangeArrowheads="1"/>
          </p:cNvSpPr>
          <p:nvPr/>
        </p:nvSpPr>
        <p:spPr bwMode="auto">
          <a:xfrm>
            <a:off x="2843368" y="4443741"/>
            <a:ext cx="752263" cy="5753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/>
          </a:p>
        </p:txBody>
      </p:sp>
      <p:cxnSp>
        <p:nvCxnSpPr>
          <p:cNvPr id="917" name="Connecteur droit avec flèche 916"/>
          <p:cNvCxnSpPr/>
          <p:nvPr/>
        </p:nvCxnSpPr>
        <p:spPr>
          <a:xfrm>
            <a:off x="1983668" y="896853"/>
            <a:ext cx="6482540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ZoneTexte 917"/>
          <p:cNvSpPr txBox="1"/>
          <p:nvPr/>
        </p:nvSpPr>
        <p:spPr>
          <a:xfrm>
            <a:off x="0" y="775344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T.L (19.5 bar, 40K) </a:t>
            </a:r>
            <a:endParaRPr lang="fr-FR" sz="1000" dirty="0"/>
          </a:p>
        </p:txBody>
      </p:sp>
      <p:cxnSp>
        <p:nvCxnSpPr>
          <p:cNvPr id="919" name="Connecteur droit avec flèche 918"/>
          <p:cNvCxnSpPr/>
          <p:nvPr/>
        </p:nvCxnSpPr>
        <p:spPr>
          <a:xfrm>
            <a:off x="1983668" y="1064682"/>
            <a:ext cx="6482540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Connecteur droit avec flèche 919"/>
          <p:cNvCxnSpPr/>
          <p:nvPr/>
        </p:nvCxnSpPr>
        <p:spPr>
          <a:xfrm>
            <a:off x="1983668" y="1232510"/>
            <a:ext cx="64825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Connecteur droit avec flèche 920"/>
          <p:cNvCxnSpPr/>
          <p:nvPr/>
        </p:nvCxnSpPr>
        <p:spPr>
          <a:xfrm>
            <a:off x="1983668" y="1400339"/>
            <a:ext cx="6482540" cy="0"/>
          </a:xfrm>
          <a:prstGeom prst="straightConnector1">
            <a:avLst/>
          </a:prstGeom>
          <a:ln w="25400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Connecteur droit avec flèche 921"/>
          <p:cNvCxnSpPr/>
          <p:nvPr/>
        </p:nvCxnSpPr>
        <p:spPr>
          <a:xfrm>
            <a:off x="1983668" y="1568167"/>
            <a:ext cx="6482540" cy="0"/>
          </a:xfrm>
          <a:prstGeom prst="straightConnector1">
            <a:avLst/>
          </a:prstGeom>
          <a:ln w="2540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" name="ZoneTexte 922"/>
          <p:cNvSpPr txBox="1"/>
          <p:nvPr/>
        </p:nvSpPr>
        <p:spPr>
          <a:xfrm>
            <a:off x="0" y="946003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T.L (19.0 bar, 50K) </a:t>
            </a:r>
            <a:endParaRPr lang="fr-FR" sz="1000" dirty="0"/>
          </a:p>
        </p:txBody>
      </p:sp>
      <p:sp>
        <p:nvSpPr>
          <p:cNvPr id="924" name="ZoneTexte 923"/>
          <p:cNvSpPr txBox="1"/>
          <p:nvPr/>
        </p:nvSpPr>
        <p:spPr>
          <a:xfrm>
            <a:off x="0" y="1116662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HP (3 bar, 4.5K) </a:t>
            </a:r>
            <a:endParaRPr lang="fr-FR" sz="1000" dirty="0"/>
          </a:p>
        </p:txBody>
      </p:sp>
      <p:sp>
        <p:nvSpPr>
          <p:cNvPr id="925" name="ZoneTexte 924"/>
          <p:cNvSpPr txBox="1"/>
          <p:nvPr/>
        </p:nvSpPr>
        <p:spPr>
          <a:xfrm>
            <a:off x="0" y="1287321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VLP (~31 mbar) </a:t>
            </a:r>
            <a:endParaRPr lang="fr-FR" sz="1000" dirty="0"/>
          </a:p>
        </p:txBody>
      </p:sp>
      <p:sp>
        <p:nvSpPr>
          <p:cNvPr id="926" name="ZoneTexte 925"/>
          <p:cNvSpPr txBox="1"/>
          <p:nvPr/>
        </p:nvSpPr>
        <p:spPr>
          <a:xfrm>
            <a:off x="0" y="1443034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LP (1.05 bar) </a:t>
            </a:r>
            <a:endParaRPr lang="fr-FR" sz="1000" dirty="0"/>
          </a:p>
        </p:txBody>
      </p:sp>
      <p:sp>
        <p:nvSpPr>
          <p:cNvPr id="927" name="Rectangle 926"/>
          <p:cNvSpPr/>
          <p:nvPr/>
        </p:nvSpPr>
        <p:spPr>
          <a:xfrm>
            <a:off x="2151496" y="812939"/>
            <a:ext cx="5999867" cy="83914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8" name="ZoneTexte 927"/>
          <p:cNvSpPr txBox="1"/>
          <p:nvPr/>
        </p:nvSpPr>
        <p:spPr>
          <a:xfrm>
            <a:off x="1763688" y="1670359"/>
            <a:ext cx="2088232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err="1" smtClean="0">
                <a:solidFill>
                  <a:schemeClr val="bg1">
                    <a:lumMod val="50000"/>
                  </a:schemeClr>
                </a:solidFill>
              </a:rPr>
              <a:t>Cryogenic</a:t>
            </a:r>
            <a:r>
              <a:rPr lang="fr-FR" sz="1000" b="1" i="1" u="sng" cap="small" dirty="0" smtClean="0">
                <a:solidFill>
                  <a:schemeClr val="bg1">
                    <a:lumMod val="50000"/>
                  </a:schemeClr>
                </a:solidFill>
              </a:rPr>
              <a:t> Transfer Line (CTL)</a:t>
            </a:r>
            <a:endParaRPr lang="fr-FR" sz="1000" b="1" i="1" u="sng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9" name="Rounded Rectangle 16"/>
          <p:cNvSpPr/>
          <p:nvPr/>
        </p:nvSpPr>
        <p:spPr bwMode="auto">
          <a:xfrm>
            <a:off x="1606054" y="3540151"/>
            <a:ext cx="4907683" cy="2071837"/>
          </a:xfrm>
          <a:prstGeom prst="roundRect">
            <a:avLst>
              <a:gd name="adj" fmla="val 3078"/>
            </a:avLst>
          </a:prstGeom>
          <a:noFill/>
          <a:ln w="25400" cmpd="sng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4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0" name="Groupe 247"/>
          <p:cNvGrpSpPr/>
          <p:nvPr/>
        </p:nvGrpSpPr>
        <p:grpSpPr>
          <a:xfrm flipV="1">
            <a:off x="3699469" y="3666023"/>
            <a:ext cx="465887" cy="41957"/>
            <a:chOff x="2014518" y="10687080"/>
            <a:chExt cx="857256" cy="142876"/>
          </a:xfrm>
        </p:grpSpPr>
        <p:grpSp>
          <p:nvGrpSpPr>
            <p:cNvPr id="1757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63" name="Connecteur droit 1762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4" name="Connecteur droit 1763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5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Connecteur droit 1765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8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59" name="Connecteur droit 1758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0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1" name="Connecteur droit 1760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2" name="Connecteur droit 1761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1" name="TextBox 24"/>
          <p:cNvSpPr txBox="1">
            <a:spLocks noChangeArrowheads="1"/>
          </p:cNvSpPr>
          <p:nvPr/>
        </p:nvSpPr>
        <p:spPr bwMode="auto">
          <a:xfrm>
            <a:off x="1665360" y="2446596"/>
            <a:ext cx="117844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Pumping line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sp>
        <p:nvSpPr>
          <p:cNvPr id="932" name="Rectangle 931"/>
          <p:cNvSpPr/>
          <p:nvPr/>
        </p:nvSpPr>
        <p:spPr>
          <a:xfrm>
            <a:off x="3242381" y="4310680"/>
            <a:ext cx="66382" cy="1312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3" name="Rectangle 932"/>
          <p:cNvSpPr/>
          <p:nvPr/>
        </p:nvSpPr>
        <p:spPr>
          <a:xfrm>
            <a:off x="4761646" y="4310680"/>
            <a:ext cx="66382" cy="1312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4" name="Triangle isocèle 933"/>
          <p:cNvSpPr>
            <a:spLocks noChangeAspect="1"/>
          </p:cNvSpPr>
          <p:nvPr/>
        </p:nvSpPr>
        <p:spPr>
          <a:xfrm rot="16200000">
            <a:off x="4246747" y="3620283"/>
            <a:ext cx="86410" cy="104881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5" name="Parenthèse ouvrante 934"/>
          <p:cNvSpPr/>
          <p:nvPr/>
        </p:nvSpPr>
        <p:spPr>
          <a:xfrm rot="16200000">
            <a:off x="5727238" y="4688403"/>
            <a:ext cx="122911" cy="351062"/>
          </a:xfrm>
          <a:prstGeom prst="leftBracket">
            <a:avLst>
              <a:gd name="adj" fmla="val 11283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6" name="AutoShape 167"/>
          <p:cNvSpPr>
            <a:spLocks noChangeArrowheads="1"/>
          </p:cNvSpPr>
          <p:nvPr/>
        </p:nvSpPr>
        <p:spPr bwMode="auto">
          <a:xfrm>
            <a:off x="4464601" y="4443741"/>
            <a:ext cx="754856" cy="5753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/>
          </a:p>
        </p:txBody>
      </p:sp>
      <p:sp>
        <p:nvSpPr>
          <p:cNvPr id="937" name="Forme libre 936"/>
          <p:cNvSpPr/>
          <p:nvPr/>
        </p:nvSpPr>
        <p:spPr>
          <a:xfrm flipV="1">
            <a:off x="4515071" y="4785238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8" name="Forme libre 937"/>
          <p:cNvSpPr/>
          <p:nvPr/>
        </p:nvSpPr>
        <p:spPr>
          <a:xfrm>
            <a:off x="4515071" y="4492355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9" name="Ellipse 938"/>
          <p:cNvSpPr>
            <a:spLocks noChangeAspect="1"/>
          </p:cNvSpPr>
          <p:nvPr/>
        </p:nvSpPr>
        <p:spPr>
          <a:xfrm>
            <a:off x="4679580" y="4649589"/>
            <a:ext cx="150326" cy="1629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0" name="Forme libre 939"/>
          <p:cNvSpPr/>
          <p:nvPr/>
        </p:nvSpPr>
        <p:spPr>
          <a:xfrm flipV="1">
            <a:off x="2884734" y="4784259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1" name="Forme libre 940"/>
          <p:cNvSpPr/>
          <p:nvPr/>
        </p:nvSpPr>
        <p:spPr>
          <a:xfrm>
            <a:off x="2884734" y="4491377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942" name="Groupe 820"/>
          <p:cNvGrpSpPr/>
          <p:nvPr/>
        </p:nvGrpSpPr>
        <p:grpSpPr>
          <a:xfrm>
            <a:off x="4855180" y="4492734"/>
            <a:ext cx="143078" cy="483246"/>
            <a:chOff x="3417087" y="4071942"/>
            <a:chExt cx="144000" cy="490534"/>
          </a:xfrm>
        </p:grpSpPr>
        <p:grpSp>
          <p:nvGrpSpPr>
            <p:cNvPr id="1751" name="Groupe 818"/>
            <p:cNvGrpSpPr/>
            <p:nvPr/>
          </p:nvGrpSpPr>
          <p:grpSpPr>
            <a:xfrm>
              <a:off x="3418211" y="4269581"/>
              <a:ext cx="142876" cy="292895"/>
              <a:chOff x="3418211" y="4269581"/>
              <a:chExt cx="142876" cy="292895"/>
            </a:xfrm>
          </p:grpSpPr>
          <p:sp>
            <p:nvSpPr>
              <p:cNvPr id="1755" name="Trapèze 1754"/>
              <p:cNvSpPr/>
              <p:nvPr/>
            </p:nvSpPr>
            <p:spPr>
              <a:xfrm>
                <a:off x="3418211" y="4374362"/>
                <a:ext cx="142876" cy="188114"/>
              </a:xfrm>
              <a:prstGeom prst="trapezoid">
                <a:avLst>
                  <a:gd name="adj" fmla="val 33334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756" name="Rectangle 1755"/>
              <p:cNvSpPr/>
              <p:nvPr/>
            </p:nvSpPr>
            <p:spPr>
              <a:xfrm flipV="1">
                <a:off x="3453926" y="4269581"/>
                <a:ext cx="71438" cy="976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752" name="Groupe 819"/>
            <p:cNvGrpSpPr/>
            <p:nvPr/>
          </p:nvGrpSpPr>
          <p:grpSpPr>
            <a:xfrm>
              <a:off x="3417087" y="4071942"/>
              <a:ext cx="142876" cy="292895"/>
              <a:chOff x="3417087" y="4071942"/>
              <a:chExt cx="142876" cy="292895"/>
            </a:xfrm>
          </p:grpSpPr>
          <p:sp>
            <p:nvSpPr>
              <p:cNvPr id="1753" name="Trapèze 1752"/>
              <p:cNvSpPr/>
              <p:nvPr/>
            </p:nvSpPr>
            <p:spPr>
              <a:xfrm flipV="1">
                <a:off x="3417087" y="4071942"/>
                <a:ext cx="142876" cy="188114"/>
              </a:xfrm>
              <a:prstGeom prst="trapezoid">
                <a:avLst>
                  <a:gd name="adj" fmla="val 33334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754" name="Rectangle 1753"/>
              <p:cNvSpPr/>
              <p:nvPr/>
            </p:nvSpPr>
            <p:spPr>
              <a:xfrm>
                <a:off x="3452802" y="4267208"/>
                <a:ext cx="71438" cy="976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sp>
        <p:nvSpPr>
          <p:cNvPr id="943" name="Rectangle à coins arrondis 942"/>
          <p:cNvSpPr/>
          <p:nvPr/>
        </p:nvSpPr>
        <p:spPr>
          <a:xfrm>
            <a:off x="3604407" y="4612567"/>
            <a:ext cx="64868" cy="23552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4" name="Rectangle à coins arrondis 943"/>
          <p:cNvSpPr/>
          <p:nvPr/>
        </p:nvSpPr>
        <p:spPr>
          <a:xfrm>
            <a:off x="3639160" y="4502726"/>
            <a:ext cx="104253" cy="4588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5" name="Ellipse 944"/>
          <p:cNvSpPr/>
          <p:nvPr/>
        </p:nvSpPr>
        <p:spPr>
          <a:xfrm>
            <a:off x="3673912" y="4456845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6" name="Ellipse 945"/>
          <p:cNvSpPr/>
          <p:nvPr/>
        </p:nvSpPr>
        <p:spPr>
          <a:xfrm>
            <a:off x="3673912" y="4909658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7" name="Rectangle à coins arrondis 946"/>
          <p:cNvSpPr/>
          <p:nvPr/>
        </p:nvSpPr>
        <p:spPr>
          <a:xfrm>
            <a:off x="3639160" y="4365086"/>
            <a:ext cx="30118" cy="1315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8" name="Rectangle à coins arrondis 947"/>
          <p:cNvSpPr/>
          <p:nvPr/>
        </p:nvSpPr>
        <p:spPr>
          <a:xfrm>
            <a:off x="5232239" y="4612567"/>
            <a:ext cx="64868" cy="23552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9" name="Rectangle à coins arrondis 948"/>
          <p:cNvSpPr/>
          <p:nvPr/>
        </p:nvSpPr>
        <p:spPr>
          <a:xfrm>
            <a:off x="5266991" y="4502726"/>
            <a:ext cx="104253" cy="4588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0" name="Ellipse 949"/>
          <p:cNvSpPr/>
          <p:nvPr/>
        </p:nvSpPr>
        <p:spPr>
          <a:xfrm>
            <a:off x="5301743" y="4456845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1" name="Ellipse 950"/>
          <p:cNvSpPr/>
          <p:nvPr/>
        </p:nvSpPr>
        <p:spPr>
          <a:xfrm>
            <a:off x="5301743" y="4909658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2" name="Rectangle à coins arrondis 951"/>
          <p:cNvSpPr/>
          <p:nvPr/>
        </p:nvSpPr>
        <p:spPr>
          <a:xfrm>
            <a:off x="5266991" y="4365086"/>
            <a:ext cx="30118" cy="1315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953" name="Groupe 1619"/>
          <p:cNvGrpSpPr/>
          <p:nvPr/>
        </p:nvGrpSpPr>
        <p:grpSpPr>
          <a:xfrm>
            <a:off x="4381669" y="4673412"/>
            <a:ext cx="54547" cy="125902"/>
            <a:chOff x="7356301" y="6890060"/>
            <a:chExt cx="93615" cy="216077"/>
          </a:xfrm>
        </p:grpSpPr>
        <p:sp>
          <p:nvSpPr>
            <p:cNvPr id="1749" name="Forme libre 1748"/>
            <p:cNvSpPr/>
            <p:nvPr/>
          </p:nvSpPr>
          <p:spPr>
            <a:xfrm>
              <a:off x="7356301" y="689006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50" name="Forme libre 54"/>
            <p:cNvSpPr/>
            <p:nvPr/>
          </p:nvSpPr>
          <p:spPr>
            <a:xfrm flipV="1">
              <a:off x="7356301" y="704400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954" name="Groupe 728"/>
          <p:cNvGrpSpPr/>
          <p:nvPr/>
        </p:nvGrpSpPr>
        <p:grpSpPr>
          <a:xfrm>
            <a:off x="5591538" y="4680516"/>
            <a:ext cx="55148" cy="125902"/>
            <a:chOff x="1000100" y="3700463"/>
            <a:chExt cx="1394446" cy="1738327"/>
          </a:xfrm>
        </p:grpSpPr>
        <p:sp>
          <p:nvSpPr>
            <p:cNvPr id="1746" name="Forme libre 61"/>
            <p:cNvSpPr/>
            <p:nvPr/>
          </p:nvSpPr>
          <p:spPr>
            <a:xfrm>
              <a:off x="1000101" y="3700463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47" name="Forme libre 62"/>
            <p:cNvSpPr/>
            <p:nvPr/>
          </p:nvSpPr>
          <p:spPr>
            <a:xfrm flipV="1">
              <a:off x="1000101" y="4938906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48" name="Rectangle 1747"/>
            <p:cNvSpPr/>
            <p:nvPr/>
          </p:nvSpPr>
          <p:spPr>
            <a:xfrm>
              <a:off x="1000100" y="4125163"/>
              <a:ext cx="1394446" cy="9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955" name="Groupe 940"/>
          <p:cNvGrpSpPr/>
          <p:nvPr/>
        </p:nvGrpSpPr>
        <p:grpSpPr>
          <a:xfrm rot="5400000" flipV="1">
            <a:off x="2720754" y="5520867"/>
            <a:ext cx="104881" cy="41957"/>
            <a:chOff x="2014514" y="10687080"/>
            <a:chExt cx="1428764" cy="360000"/>
          </a:xfrm>
        </p:grpSpPr>
        <p:cxnSp>
          <p:nvCxnSpPr>
            <p:cNvPr id="1742" name="Connecteur droit 1741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3" name="Connecteur droit 1742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" name="Connecteur droit 1743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" name="Connecteur droit 1744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6" name="Trapèze 955"/>
          <p:cNvSpPr/>
          <p:nvPr/>
        </p:nvSpPr>
        <p:spPr>
          <a:xfrm>
            <a:off x="3233721" y="4788509"/>
            <a:ext cx="141474" cy="185319"/>
          </a:xfrm>
          <a:prstGeom prst="trapezoid">
            <a:avLst>
              <a:gd name="adj" fmla="val 3333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7" name="Rectangle 956"/>
          <p:cNvSpPr/>
          <p:nvPr/>
        </p:nvSpPr>
        <p:spPr>
          <a:xfrm flipV="1">
            <a:off x="3269086" y="4687439"/>
            <a:ext cx="70737" cy="961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8" name="Trapèze 957"/>
          <p:cNvSpPr/>
          <p:nvPr/>
        </p:nvSpPr>
        <p:spPr>
          <a:xfrm flipV="1">
            <a:off x="3232609" y="4492739"/>
            <a:ext cx="141474" cy="185319"/>
          </a:xfrm>
          <a:prstGeom prst="trapezoid">
            <a:avLst>
              <a:gd name="adj" fmla="val 3333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9" name="Rectangle 958"/>
          <p:cNvSpPr/>
          <p:nvPr/>
        </p:nvSpPr>
        <p:spPr>
          <a:xfrm>
            <a:off x="3267974" y="4685104"/>
            <a:ext cx="70737" cy="961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960" name="Groupe 1618"/>
          <p:cNvGrpSpPr/>
          <p:nvPr/>
        </p:nvGrpSpPr>
        <p:grpSpPr>
          <a:xfrm>
            <a:off x="2763446" y="4665368"/>
            <a:ext cx="54547" cy="125902"/>
            <a:chOff x="5659180" y="6864063"/>
            <a:chExt cx="93615" cy="216077"/>
          </a:xfrm>
        </p:grpSpPr>
        <p:sp>
          <p:nvSpPr>
            <p:cNvPr id="1740" name="Forme libre 1739"/>
            <p:cNvSpPr/>
            <p:nvPr/>
          </p:nvSpPr>
          <p:spPr>
            <a:xfrm>
              <a:off x="5659180" y="686406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41" name="Forme libre 1740"/>
            <p:cNvSpPr/>
            <p:nvPr/>
          </p:nvSpPr>
          <p:spPr>
            <a:xfrm flipV="1">
              <a:off x="5659180" y="701800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sp>
        <p:nvSpPr>
          <p:cNvPr id="961" name="Ellipse 960"/>
          <p:cNvSpPr>
            <a:spLocks noChangeAspect="1"/>
          </p:cNvSpPr>
          <p:nvPr/>
        </p:nvSpPr>
        <p:spPr>
          <a:xfrm>
            <a:off x="3058523" y="4651459"/>
            <a:ext cx="150326" cy="1629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62" name="Rectangle 961"/>
          <p:cNvSpPr/>
          <p:nvPr/>
        </p:nvSpPr>
        <p:spPr>
          <a:xfrm>
            <a:off x="5610697" y="4306342"/>
            <a:ext cx="354115" cy="4977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63" name="Rectangle 962"/>
          <p:cNvSpPr/>
          <p:nvPr/>
        </p:nvSpPr>
        <p:spPr>
          <a:xfrm>
            <a:off x="3081297" y="4176252"/>
            <a:ext cx="2881408" cy="132616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60000"/>
                  <a:lumOff val="40000"/>
                </a:schemeClr>
              </a:gs>
              <a:gs pos="36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64" name="Connecteur droit 963"/>
          <p:cNvCxnSpPr/>
          <p:nvPr/>
        </p:nvCxnSpPr>
        <p:spPr>
          <a:xfrm>
            <a:off x="3997609" y="1658001"/>
            <a:ext cx="0" cy="188215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Connecteur droit 964"/>
          <p:cNvCxnSpPr/>
          <p:nvPr/>
        </p:nvCxnSpPr>
        <p:spPr>
          <a:xfrm>
            <a:off x="6473079" y="1658001"/>
            <a:ext cx="0" cy="188215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Connecteur droit 965"/>
          <p:cNvCxnSpPr/>
          <p:nvPr/>
        </p:nvCxnSpPr>
        <p:spPr>
          <a:xfrm>
            <a:off x="3997609" y="3036666"/>
            <a:ext cx="2475470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7" name="ZoneTexte 966"/>
          <p:cNvSpPr txBox="1"/>
          <p:nvPr/>
        </p:nvSpPr>
        <p:spPr>
          <a:xfrm>
            <a:off x="4009449" y="1658519"/>
            <a:ext cx="659474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smtClean="0">
                <a:solidFill>
                  <a:schemeClr val="tx2"/>
                </a:solidFill>
              </a:rPr>
              <a:t>Cold Box</a:t>
            </a:r>
            <a:endParaRPr lang="fr-FR" sz="1000" b="1" i="1" u="sng" cap="small" dirty="0">
              <a:solidFill>
                <a:schemeClr val="tx2"/>
              </a:solidFill>
            </a:endParaRPr>
          </a:p>
        </p:txBody>
      </p:sp>
      <p:sp>
        <p:nvSpPr>
          <p:cNvPr id="968" name="ZoneTexte 967"/>
          <p:cNvSpPr txBox="1"/>
          <p:nvPr/>
        </p:nvSpPr>
        <p:spPr>
          <a:xfrm>
            <a:off x="4009449" y="3036666"/>
            <a:ext cx="659474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err="1" smtClean="0">
                <a:solidFill>
                  <a:schemeClr val="tx2"/>
                </a:solidFill>
              </a:rPr>
              <a:t>jumper</a:t>
            </a:r>
            <a:endParaRPr lang="fr-FR" sz="1000" b="1" i="1" u="sng" cap="small" dirty="0">
              <a:solidFill>
                <a:schemeClr val="tx2"/>
              </a:solidFill>
            </a:endParaRPr>
          </a:p>
        </p:txBody>
      </p:sp>
      <p:sp>
        <p:nvSpPr>
          <p:cNvPr id="969" name="ZoneTexte 968"/>
          <p:cNvSpPr txBox="1"/>
          <p:nvPr/>
        </p:nvSpPr>
        <p:spPr>
          <a:xfrm>
            <a:off x="1648011" y="3522909"/>
            <a:ext cx="1187053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err="1" smtClean="0">
                <a:solidFill>
                  <a:schemeClr val="tx2"/>
                </a:solidFill>
              </a:rPr>
              <a:t>Spoke</a:t>
            </a:r>
            <a:r>
              <a:rPr lang="fr-FR" sz="1000" b="1" i="1" u="sng" cap="small" dirty="0" smtClean="0">
                <a:solidFill>
                  <a:schemeClr val="tx2"/>
                </a:solidFill>
              </a:rPr>
              <a:t> cryomodule</a:t>
            </a:r>
            <a:endParaRPr lang="fr-FR" sz="1000" b="1" i="1" u="sng" cap="small" dirty="0">
              <a:solidFill>
                <a:schemeClr val="tx2"/>
              </a:solidFill>
            </a:endParaRPr>
          </a:p>
        </p:txBody>
      </p:sp>
      <p:sp>
        <p:nvSpPr>
          <p:cNvPr id="970" name="Rectangle 969"/>
          <p:cNvSpPr/>
          <p:nvPr/>
        </p:nvSpPr>
        <p:spPr>
          <a:xfrm>
            <a:off x="1438225" y="4687475"/>
            <a:ext cx="5244056" cy="94393"/>
          </a:xfrm>
          <a:prstGeom prst="rect">
            <a:avLst/>
          </a:prstGeom>
          <a:solidFill>
            <a:srgbClr val="00990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71" name="Connecteur droit avec flèche 970"/>
          <p:cNvCxnSpPr/>
          <p:nvPr/>
        </p:nvCxnSpPr>
        <p:spPr>
          <a:xfrm>
            <a:off x="4752837" y="896853"/>
            <a:ext cx="0" cy="2769169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2" name="Connecteur droit avec flèche 971"/>
          <p:cNvCxnSpPr/>
          <p:nvPr/>
        </p:nvCxnSpPr>
        <p:spPr>
          <a:xfrm flipH="1">
            <a:off x="4160998" y="3666023"/>
            <a:ext cx="591840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3" name="Connecteur droit avec flèche 972"/>
          <p:cNvCxnSpPr/>
          <p:nvPr/>
        </p:nvCxnSpPr>
        <p:spPr>
          <a:xfrm>
            <a:off x="1773882" y="3666023"/>
            <a:ext cx="0" cy="923056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Connecteur droit avec flèche 973"/>
          <p:cNvCxnSpPr/>
          <p:nvPr/>
        </p:nvCxnSpPr>
        <p:spPr>
          <a:xfrm flipH="1">
            <a:off x="1773882" y="3666023"/>
            <a:ext cx="1927892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5" name="Groupe 247"/>
          <p:cNvGrpSpPr/>
          <p:nvPr/>
        </p:nvGrpSpPr>
        <p:grpSpPr>
          <a:xfrm flipV="1">
            <a:off x="1773883" y="4585527"/>
            <a:ext cx="125871" cy="77170"/>
            <a:chOff x="2014518" y="10687080"/>
            <a:chExt cx="857256" cy="142876"/>
          </a:xfrm>
        </p:grpSpPr>
        <p:grpSp>
          <p:nvGrpSpPr>
            <p:cNvPr id="1730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36" name="Connecteur droit 173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7" name="Connecteur droit 1736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Connecteur droit 173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1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32" name="Connecteur droit 173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4" name="Connecteur droit 173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Connecteur droit 320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6" name="Connecteur droit avec flèche 975"/>
          <p:cNvCxnSpPr/>
          <p:nvPr/>
        </p:nvCxnSpPr>
        <p:spPr>
          <a:xfrm flipH="1">
            <a:off x="1899754" y="5470178"/>
            <a:ext cx="1048928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7" name="Connecteur droit avec flèche 976"/>
          <p:cNvCxnSpPr/>
          <p:nvPr/>
        </p:nvCxnSpPr>
        <p:spPr>
          <a:xfrm flipH="1">
            <a:off x="3116510" y="5470178"/>
            <a:ext cx="1468499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Connecteur droit avec flèche 977"/>
          <p:cNvCxnSpPr/>
          <p:nvPr/>
        </p:nvCxnSpPr>
        <p:spPr>
          <a:xfrm flipH="1">
            <a:off x="4752837" y="5470178"/>
            <a:ext cx="1594370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9" name="Connecteur droit avec flèche 978"/>
          <p:cNvCxnSpPr/>
          <p:nvPr/>
        </p:nvCxnSpPr>
        <p:spPr>
          <a:xfrm>
            <a:off x="6347207" y="4882779"/>
            <a:ext cx="0" cy="59184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0" name="Groupe 247"/>
          <p:cNvGrpSpPr/>
          <p:nvPr/>
        </p:nvGrpSpPr>
        <p:grpSpPr>
          <a:xfrm>
            <a:off x="6347207" y="4798865"/>
            <a:ext cx="125871" cy="83914"/>
            <a:chOff x="2014518" y="10687080"/>
            <a:chExt cx="857256" cy="142876"/>
          </a:xfrm>
        </p:grpSpPr>
        <p:grpSp>
          <p:nvGrpSpPr>
            <p:cNvPr id="1720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26" name="Connecteur droit 172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Connecteur droit 344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9" name="Connecteur droit 172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1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22" name="Connecteur droit 172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4" name="Connecteur droit 172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5" name="Connecteur droit 1724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1" name="Connecteur droit avec flèche 980"/>
          <p:cNvCxnSpPr/>
          <p:nvPr/>
        </p:nvCxnSpPr>
        <p:spPr>
          <a:xfrm flipH="1">
            <a:off x="6389164" y="3666023"/>
            <a:ext cx="81054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Connecteur droit avec flèche 981"/>
          <p:cNvCxnSpPr/>
          <p:nvPr/>
        </p:nvCxnSpPr>
        <p:spPr>
          <a:xfrm>
            <a:off x="5558122" y="1232510"/>
            <a:ext cx="0" cy="100697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3" name="Groupe 247"/>
          <p:cNvGrpSpPr/>
          <p:nvPr/>
        </p:nvGrpSpPr>
        <p:grpSpPr>
          <a:xfrm rot="16200000" flipV="1">
            <a:off x="5463928" y="2323395"/>
            <a:ext cx="253922" cy="81734"/>
            <a:chOff x="2014518" y="10687080"/>
            <a:chExt cx="857256" cy="142876"/>
          </a:xfrm>
        </p:grpSpPr>
        <p:grpSp>
          <p:nvGrpSpPr>
            <p:cNvPr id="1710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16" name="Connecteur droit 171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7" name="Connecteur droit 1716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Connecteur droit 366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1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12" name="Connecteur droit 171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Connecteur droit 171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5" name="Connecteur droit 362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4" name="Connecteur droit avec flèche 983"/>
          <p:cNvCxnSpPr/>
          <p:nvPr/>
        </p:nvCxnSpPr>
        <p:spPr>
          <a:xfrm>
            <a:off x="5558122" y="2491224"/>
            <a:ext cx="0" cy="1426542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Connecteur droit avec flèche 984"/>
          <p:cNvCxnSpPr/>
          <p:nvPr/>
        </p:nvCxnSpPr>
        <p:spPr>
          <a:xfrm flipH="1">
            <a:off x="1983668" y="3754822"/>
            <a:ext cx="2853084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Connecteur droit avec flèche 985"/>
          <p:cNvCxnSpPr/>
          <p:nvPr/>
        </p:nvCxnSpPr>
        <p:spPr>
          <a:xfrm flipH="1">
            <a:off x="1983668" y="5434141"/>
            <a:ext cx="923056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Connecteur droit avec flèche 986"/>
          <p:cNvCxnSpPr/>
          <p:nvPr/>
        </p:nvCxnSpPr>
        <p:spPr>
          <a:xfrm flipH="1">
            <a:off x="3116510" y="5434141"/>
            <a:ext cx="1426542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Connecteur droit avec flèche 987"/>
          <p:cNvCxnSpPr/>
          <p:nvPr/>
        </p:nvCxnSpPr>
        <p:spPr>
          <a:xfrm flipH="1">
            <a:off x="4775037" y="5434141"/>
            <a:ext cx="317897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Connecteur droit avec flèche 988"/>
          <p:cNvCxnSpPr/>
          <p:nvPr/>
        </p:nvCxnSpPr>
        <p:spPr>
          <a:xfrm>
            <a:off x="5088494" y="5014570"/>
            <a:ext cx="0" cy="419571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Connecteur droit avec flèche 989"/>
          <p:cNvCxnSpPr/>
          <p:nvPr/>
        </p:nvCxnSpPr>
        <p:spPr>
          <a:xfrm>
            <a:off x="3487188" y="5014570"/>
            <a:ext cx="0" cy="419571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1" name="Triangle isocèle 990"/>
          <p:cNvSpPr>
            <a:spLocks noChangeAspect="1"/>
          </p:cNvSpPr>
          <p:nvPr/>
        </p:nvSpPr>
        <p:spPr>
          <a:xfrm rot="10800000">
            <a:off x="1946151" y="4085594"/>
            <a:ext cx="86410" cy="10488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92" name="Triangle isocèle 991"/>
          <p:cNvSpPr>
            <a:spLocks noChangeAspect="1"/>
          </p:cNvSpPr>
          <p:nvPr/>
        </p:nvSpPr>
        <p:spPr>
          <a:xfrm rot="10800000" flipV="1">
            <a:off x="3453633" y="5260402"/>
            <a:ext cx="69128" cy="83905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93" name="Triangle isocèle 992"/>
          <p:cNvSpPr>
            <a:spLocks noChangeAspect="1"/>
          </p:cNvSpPr>
          <p:nvPr/>
        </p:nvSpPr>
        <p:spPr>
          <a:xfrm rot="10800000" flipV="1">
            <a:off x="5054885" y="5322116"/>
            <a:ext cx="69128" cy="83905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94" name="Connecteur droit avec flèche 993"/>
          <p:cNvCxnSpPr/>
          <p:nvPr/>
        </p:nvCxnSpPr>
        <p:spPr>
          <a:xfrm>
            <a:off x="4833791" y="2533181"/>
            <a:ext cx="0" cy="1222676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Connecteur droit avec flèche 994"/>
          <p:cNvCxnSpPr/>
          <p:nvPr/>
        </p:nvCxnSpPr>
        <p:spPr>
          <a:xfrm>
            <a:off x="5004580" y="1899384"/>
            <a:ext cx="0" cy="1947787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Connecteur droit avec flèche 995"/>
          <p:cNvCxnSpPr/>
          <p:nvPr/>
        </p:nvCxnSpPr>
        <p:spPr>
          <a:xfrm flipH="1">
            <a:off x="5004580" y="1905821"/>
            <a:ext cx="54544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Connecteur droit avec flèche 996"/>
          <p:cNvCxnSpPr/>
          <p:nvPr/>
        </p:nvCxnSpPr>
        <p:spPr>
          <a:xfrm flipH="1">
            <a:off x="2109539" y="3843621"/>
            <a:ext cx="289504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Connecteur droit avec flèche 997"/>
          <p:cNvCxnSpPr/>
          <p:nvPr/>
        </p:nvCxnSpPr>
        <p:spPr>
          <a:xfrm>
            <a:off x="2113979" y="3839771"/>
            <a:ext cx="0" cy="1546493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Connecteur droit avec flèche 998"/>
          <p:cNvCxnSpPr/>
          <p:nvPr/>
        </p:nvCxnSpPr>
        <p:spPr>
          <a:xfrm flipH="1">
            <a:off x="2109539" y="5386264"/>
            <a:ext cx="83914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Connecteur droit avec flèche 999"/>
          <p:cNvCxnSpPr/>
          <p:nvPr/>
        </p:nvCxnSpPr>
        <p:spPr>
          <a:xfrm flipH="1">
            <a:off x="3122430" y="5386264"/>
            <a:ext cx="329737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Connecteur droit avec flèche 1000"/>
          <p:cNvCxnSpPr/>
          <p:nvPr/>
        </p:nvCxnSpPr>
        <p:spPr>
          <a:xfrm flipH="1">
            <a:off x="3501524" y="5386264"/>
            <a:ext cx="45116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Connecteur droit avec flèche 1001"/>
          <p:cNvCxnSpPr/>
          <p:nvPr/>
        </p:nvCxnSpPr>
        <p:spPr>
          <a:xfrm>
            <a:off x="2272928" y="5104404"/>
            <a:ext cx="0" cy="27269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Connecteur droit avec flèche 1002"/>
          <p:cNvCxnSpPr/>
          <p:nvPr/>
        </p:nvCxnSpPr>
        <p:spPr>
          <a:xfrm flipH="1">
            <a:off x="2277368" y="5110324"/>
            <a:ext cx="54544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Connecteur droit avec flèche 1003"/>
          <p:cNvCxnSpPr/>
          <p:nvPr/>
        </p:nvCxnSpPr>
        <p:spPr>
          <a:xfrm>
            <a:off x="2816890" y="5506216"/>
            <a:ext cx="0" cy="1737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5" name="Forme libre 1004"/>
          <p:cNvSpPr/>
          <p:nvPr/>
        </p:nvSpPr>
        <p:spPr>
          <a:xfrm rot="5400000">
            <a:off x="2782218" y="5142307"/>
            <a:ext cx="167810" cy="104881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06" name="Connecteur droit avec flèche 1005"/>
          <p:cNvCxnSpPr/>
          <p:nvPr/>
        </p:nvCxnSpPr>
        <p:spPr>
          <a:xfrm>
            <a:off x="2816890" y="5278153"/>
            <a:ext cx="0" cy="83905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Connecteur droit avec flèche 1006"/>
          <p:cNvCxnSpPr/>
          <p:nvPr/>
        </p:nvCxnSpPr>
        <p:spPr>
          <a:xfrm>
            <a:off x="3945292" y="5113573"/>
            <a:ext cx="0" cy="27269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8" name="Connecteur droit avec flèche 1007"/>
          <p:cNvCxnSpPr/>
          <p:nvPr/>
        </p:nvCxnSpPr>
        <p:spPr>
          <a:xfrm flipH="1">
            <a:off x="3940852" y="5110096"/>
            <a:ext cx="51391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Connecteur droit avec flèche 1008"/>
          <p:cNvCxnSpPr/>
          <p:nvPr/>
        </p:nvCxnSpPr>
        <p:spPr>
          <a:xfrm>
            <a:off x="4453735" y="5503027"/>
            <a:ext cx="0" cy="1769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0" name="Forme libre 1009"/>
          <p:cNvSpPr/>
          <p:nvPr/>
        </p:nvSpPr>
        <p:spPr>
          <a:xfrm rot="5400000">
            <a:off x="4419063" y="5139119"/>
            <a:ext cx="167810" cy="104881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11" name="Connecteur droit avec flèche 1010"/>
          <p:cNvCxnSpPr/>
          <p:nvPr/>
        </p:nvCxnSpPr>
        <p:spPr>
          <a:xfrm>
            <a:off x="4453735" y="5278670"/>
            <a:ext cx="0" cy="125857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Connecteur droit avec flèche 1011"/>
          <p:cNvCxnSpPr/>
          <p:nvPr/>
        </p:nvCxnSpPr>
        <p:spPr>
          <a:xfrm flipH="1">
            <a:off x="179512" y="6267363"/>
            <a:ext cx="784598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3" name="Groupe 471"/>
          <p:cNvGrpSpPr/>
          <p:nvPr/>
        </p:nvGrpSpPr>
        <p:grpSpPr>
          <a:xfrm>
            <a:off x="4568696" y="4918816"/>
            <a:ext cx="220400" cy="1048811"/>
            <a:chOff x="7677282" y="7299037"/>
            <a:chExt cx="378257" cy="1800000"/>
          </a:xfrm>
        </p:grpSpPr>
        <p:sp>
          <p:nvSpPr>
            <p:cNvPr id="1702" name="Rectangle à coins arrondis 1701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3" name="Rectangle à coins arrondis 1702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4" name="Rectangle à coins arrondis 1703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5" name="Rectangle à coins arrondis 1704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6" name="Rectangle à coins arrondis 1705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7" name="Rectangle à coins arrondis 46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8" name="Rectangle à coins arrondis 469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0099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9" name="Rectangle à coins arrondis 1708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14" name="Groupe 472"/>
          <p:cNvGrpSpPr/>
          <p:nvPr/>
        </p:nvGrpSpPr>
        <p:grpSpPr>
          <a:xfrm>
            <a:off x="2924484" y="4912379"/>
            <a:ext cx="220400" cy="1048811"/>
            <a:chOff x="7677282" y="7299037"/>
            <a:chExt cx="378257" cy="1800000"/>
          </a:xfrm>
        </p:grpSpPr>
        <p:sp>
          <p:nvSpPr>
            <p:cNvPr id="1694" name="Rectangle à coins arrondis 1693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5" name="Rectangle à coins arrondis 1694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6" name="Rectangle à coins arrondis 1695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7" name="Rectangle à coins arrondis 1696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8" name="Rectangle à coins arrondis 1697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9" name="Rectangle à coins arrondis 169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0" name="Rectangle à coins arrondis 1699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0099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1" name="Rectangle à coins arrondis 481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cxnSp>
        <p:nvCxnSpPr>
          <p:cNvPr id="1015" name="Connecteur droit avec flèche 1014"/>
          <p:cNvCxnSpPr/>
          <p:nvPr/>
        </p:nvCxnSpPr>
        <p:spPr>
          <a:xfrm flipH="1">
            <a:off x="4165438" y="3917765"/>
            <a:ext cx="1384585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Connecteur droit avec flèche 1015"/>
          <p:cNvCxnSpPr/>
          <p:nvPr/>
        </p:nvCxnSpPr>
        <p:spPr>
          <a:xfrm>
            <a:off x="4165438" y="3917765"/>
            <a:ext cx="0" cy="230738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7" name="Triangle isocèle 1016"/>
          <p:cNvSpPr>
            <a:spLocks noChangeAspect="1"/>
          </p:cNvSpPr>
          <p:nvPr/>
        </p:nvSpPr>
        <p:spPr>
          <a:xfrm rot="10800000">
            <a:off x="2073113" y="4358327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18" name="Triangle isocèle 1017"/>
          <p:cNvSpPr>
            <a:spLocks noChangeAspect="1"/>
          </p:cNvSpPr>
          <p:nvPr/>
        </p:nvSpPr>
        <p:spPr>
          <a:xfrm rot="10800000">
            <a:off x="4128576" y="4001680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19" name="Triangle isocèle 1018"/>
          <p:cNvSpPr>
            <a:spLocks noChangeAspect="1"/>
          </p:cNvSpPr>
          <p:nvPr/>
        </p:nvSpPr>
        <p:spPr>
          <a:xfrm rot="16200000">
            <a:off x="3587273" y="3789403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20" name="Triangle isocèle 1019"/>
          <p:cNvSpPr>
            <a:spLocks noChangeAspect="1"/>
          </p:cNvSpPr>
          <p:nvPr/>
        </p:nvSpPr>
        <p:spPr>
          <a:xfrm rot="16200000">
            <a:off x="2748131" y="3705489"/>
            <a:ext cx="86410" cy="10488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21" name="Connecteur droit avec flèche 1020"/>
          <p:cNvCxnSpPr/>
          <p:nvPr/>
        </p:nvCxnSpPr>
        <p:spPr>
          <a:xfrm>
            <a:off x="5882666" y="1400339"/>
            <a:ext cx="0" cy="839142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Connecteur droit avec flèche 1021"/>
          <p:cNvCxnSpPr/>
          <p:nvPr/>
        </p:nvCxnSpPr>
        <p:spPr>
          <a:xfrm>
            <a:off x="5782525" y="4924736"/>
            <a:ext cx="0" cy="377614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Connecteur droit avec flèche 1022"/>
          <p:cNvCxnSpPr/>
          <p:nvPr/>
        </p:nvCxnSpPr>
        <p:spPr>
          <a:xfrm>
            <a:off x="5117131" y="5302350"/>
            <a:ext cx="671314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droit avec flèche 1023"/>
          <p:cNvCxnSpPr/>
          <p:nvPr/>
        </p:nvCxnSpPr>
        <p:spPr>
          <a:xfrm>
            <a:off x="5139331" y="5014570"/>
            <a:ext cx="0" cy="29366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oupe 247"/>
          <p:cNvGrpSpPr/>
          <p:nvPr/>
        </p:nvGrpSpPr>
        <p:grpSpPr>
          <a:xfrm rot="5400000" flipH="1" flipV="1">
            <a:off x="5712658" y="2330140"/>
            <a:ext cx="253922" cy="81734"/>
            <a:chOff x="2014518" y="10687080"/>
            <a:chExt cx="857256" cy="142876"/>
          </a:xfrm>
        </p:grpSpPr>
        <p:grpSp>
          <p:nvGrpSpPr>
            <p:cNvPr id="1684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690" name="Connecteur droit 370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1" name="Connecteur droit 1690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3" name="Connecteur droit 375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5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686" name="Connecteur droit 168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Connecteur droit 355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" name="Connecteur droit 168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6" name="Connecteur droit avec flèche 1025"/>
          <p:cNvCxnSpPr/>
          <p:nvPr/>
        </p:nvCxnSpPr>
        <p:spPr>
          <a:xfrm>
            <a:off x="5882666" y="2491224"/>
            <a:ext cx="0" cy="159437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cteur droit avec flèche 1026"/>
          <p:cNvCxnSpPr/>
          <p:nvPr/>
        </p:nvCxnSpPr>
        <p:spPr>
          <a:xfrm flipH="1">
            <a:off x="4836751" y="2533181"/>
            <a:ext cx="167828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e 535"/>
          <p:cNvGrpSpPr/>
          <p:nvPr/>
        </p:nvGrpSpPr>
        <p:grpSpPr>
          <a:xfrm flipH="1">
            <a:off x="4803674" y="2784923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1679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682" name="Triangle isocèle 168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83" name="Triangle isocèle 168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80" name="Corde 1679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681" name="Connecteur droit 1680"/>
            <p:cNvCxnSpPr>
              <a:stCxn id="1680" idx="2"/>
              <a:endCxn id="1682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e 535"/>
          <p:cNvGrpSpPr/>
          <p:nvPr/>
        </p:nvGrpSpPr>
        <p:grpSpPr>
          <a:xfrm flipH="1">
            <a:off x="4722720" y="1735996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1674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677" name="Triangle isocèle 167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78" name="Triangle isocèle 1677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75" name="Corde 1674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76" name="Connecteur droit 1675"/>
            <p:cNvCxnSpPr>
              <a:stCxn id="1675" idx="2"/>
              <a:endCxn id="1677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0" name="Connecteur droit avec flèche 1029"/>
          <p:cNvCxnSpPr/>
          <p:nvPr/>
        </p:nvCxnSpPr>
        <p:spPr>
          <a:xfrm>
            <a:off x="6216509" y="1568167"/>
            <a:ext cx="0" cy="545442"/>
          </a:xfrm>
          <a:prstGeom prst="straightConnector1">
            <a:avLst/>
          </a:prstGeom>
          <a:ln w="25400">
            <a:solidFill>
              <a:srgbClr val="33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riangle isocèle 1030"/>
          <p:cNvSpPr>
            <a:spLocks noChangeAspect="1"/>
          </p:cNvSpPr>
          <p:nvPr/>
        </p:nvSpPr>
        <p:spPr>
          <a:xfrm rot="10800000">
            <a:off x="5515982" y="2002809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32" name="Triangle isocèle 1031"/>
          <p:cNvSpPr>
            <a:spLocks noChangeAspect="1"/>
          </p:cNvSpPr>
          <p:nvPr/>
        </p:nvSpPr>
        <p:spPr>
          <a:xfrm rot="10800000" flipV="1">
            <a:off x="5841226" y="3666023"/>
            <a:ext cx="86410" cy="104881"/>
          </a:xfrm>
          <a:prstGeom prst="triangle">
            <a:avLst/>
          </a:prstGeom>
          <a:solidFill>
            <a:srgbClr val="33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033" name="Groupe 535"/>
          <p:cNvGrpSpPr/>
          <p:nvPr/>
        </p:nvGrpSpPr>
        <p:grpSpPr>
          <a:xfrm flipH="1">
            <a:off x="5845763" y="1772001"/>
            <a:ext cx="254687" cy="98746"/>
            <a:chOff x="4544442" y="9186882"/>
            <a:chExt cx="195265" cy="71438"/>
          </a:xfrm>
          <a:solidFill>
            <a:schemeClr val="bg1"/>
          </a:solidFill>
        </p:grpSpPr>
        <p:grpSp>
          <p:nvGrpSpPr>
            <p:cNvPr id="1669" name="Groupe 859"/>
            <p:cNvGrpSpPr/>
            <p:nvPr/>
          </p:nvGrpSpPr>
          <p:grpSpPr>
            <a:xfrm flipH="1">
              <a:off x="4693953" y="9186882"/>
              <a:ext cx="45754" cy="71438"/>
              <a:chOff x="4924660" y="9686948"/>
              <a:chExt cx="62832" cy="142876"/>
            </a:xfrm>
            <a:grpFill/>
          </p:grpSpPr>
          <p:sp>
            <p:nvSpPr>
              <p:cNvPr id="1672" name="Triangle isocèle 460"/>
              <p:cNvSpPr>
                <a:spLocks noChangeAspect="1"/>
              </p:cNvSpPr>
              <p:nvPr/>
            </p:nvSpPr>
            <p:spPr>
              <a:xfrm rot="10800000" flipH="1">
                <a:off x="4924708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73" name="Triangle isocèle 1672"/>
              <p:cNvSpPr>
                <a:spLocks noChangeAspect="1"/>
              </p:cNvSpPr>
              <p:nvPr/>
            </p:nvSpPr>
            <p:spPr>
              <a:xfrm rot="10800000" flipH="1" flipV="1">
                <a:off x="4924660" y="9758386"/>
                <a:ext cx="62783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70" name="Corde 1669"/>
            <p:cNvSpPr>
              <a:spLocks/>
            </p:cNvSpPr>
            <p:nvPr/>
          </p:nvSpPr>
          <p:spPr>
            <a:xfrm>
              <a:off x="4544442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71" name="Connecteur droit 454"/>
            <p:cNvCxnSpPr>
              <a:stCxn id="1670" idx="2"/>
            </p:cNvCxnSpPr>
            <p:nvPr/>
          </p:nvCxnSpPr>
          <p:spPr>
            <a:xfrm>
              <a:off x="4562615" y="9222597"/>
              <a:ext cx="154206" cy="4"/>
            </a:xfrm>
            <a:prstGeom prst="line">
              <a:avLst/>
            </a:prstGeom>
            <a:grpFill/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4" name="Connecteur droit avec flèche 1033"/>
          <p:cNvCxnSpPr/>
          <p:nvPr/>
        </p:nvCxnSpPr>
        <p:spPr>
          <a:xfrm flipH="1">
            <a:off x="5004580" y="2323395"/>
            <a:ext cx="20978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cteur droit avec flèche 1034"/>
          <p:cNvCxnSpPr/>
          <p:nvPr/>
        </p:nvCxnSpPr>
        <p:spPr>
          <a:xfrm flipV="1">
            <a:off x="6426682" y="2657572"/>
            <a:ext cx="2123886" cy="46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eur droit avec flèche 1035"/>
          <p:cNvCxnSpPr/>
          <p:nvPr/>
        </p:nvCxnSpPr>
        <p:spPr>
          <a:xfrm>
            <a:off x="6426682" y="2944841"/>
            <a:ext cx="21238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avec flèche 1036"/>
          <p:cNvCxnSpPr/>
          <p:nvPr/>
        </p:nvCxnSpPr>
        <p:spPr>
          <a:xfrm flipH="1">
            <a:off x="5885679" y="2107172"/>
            <a:ext cx="335657" cy="0"/>
          </a:xfrm>
          <a:prstGeom prst="straightConnector1">
            <a:avLst/>
          </a:prstGeom>
          <a:ln w="25400">
            <a:gradFill flip="none" rotWithShape="1">
              <a:gsLst>
                <a:gs pos="13000">
                  <a:srgbClr val="3366FF"/>
                </a:gs>
                <a:gs pos="50000">
                  <a:srgbClr val="33CCFF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avec flèche 1037"/>
          <p:cNvCxnSpPr/>
          <p:nvPr/>
        </p:nvCxnSpPr>
        <p:spPr>
          <a:xfrm>
            <a:off x="5214883" y="2317475"/>
            <a:ext cx="0" cy="624917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/>
          <p:cNvCxnSpPr/>
          <p:nvPr/>
        </p:nvCxnSpPr>
        <p:spPr>
          <a:xfrm flipH="1">
            <a:off x="4543052" y="2838720"/>
            <a:ext cx="209786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avec flèche 1039"/>
          <p:cNvCxnSpPr/>
          <p:nvPr/>
        </p:nvCxnSpPr>
        <p:spPr>
          <a:xfrm>
            <a:off x="4543052" y="2838720"/>
            <a:ext cx="0" cy="108111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Groupe 535"/>
          <p:cNvGrpSpPr/>
          <p:nvPr/>
        </p:nvGrpSpPr>
        <p:grpSpPr>
          <a:xfrm>
            <a:off x="4582017" y="2693099"/>
            <a:ext cx="98746" cy="169818"/>
            <a:chOff x="7700143" y="2841285"/>
            <a:chExt cx="169470" cy="291447"/>
          </a:xfrm>
        </p:grpSpPr>
        <p:grpSp>
          <p:nvGrpSpPr>
            <p:cNvPr id="1664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67" name="Triangle isocèle 45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68" name="Triangle isocèle 457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65" name="Connecteur droit 455"/>
            <p:cNvCxnSpPr/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6" name="Rectangle 1665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42" name="Groupe 536"/>
          <p:cNvGrpSpPr/>
          <p:nvPr/>
        </p:nvGrpSpPr>
        <p:grpSpPr>
          <a:xfrm flipV="1">
            <a:off x="5076654" y="2294693"/>
            <a:ext cx="98746" cy="169818"/>
            <a:chOff x="7700143" y="2841285"/>
            <a:chExt cx="169470" cy="291447"/>
          </a:xfrm>
        </p:grpSpPr>
        <p:grpSp>
          <p:nvGrpSpPr>
            <p:cNvPr id="1659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62" name="Triangle isocèle 166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63" name="Triangle isocèle 54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60" name="Connecteur droit 1659"/>
            <p:cNvCxnSpPr>
              <a:endCxn id="1662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1" name="Rectangle 1660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43" name="Groupe 550"/>
          <p:cNvGrpSpPr/>
          <p:nvPr/>
        </p:nvGrpSpPr>
        <p:grpSpPr>
          <a:xfrm flipV="1">
            <a:off x="6187814" y="2659052"/>
            <a:ext cx="209786" cy="245823"/>
            <a:chOff x="10225558" y="3688477"/>
            <a:chExt cx="360040" cy="421888"/>
          </a:xfrm>
        </p:grpSpPr>
        <p:cxnSp>
          <p:nvCxnSpPr>
            <p:cNvPr id="1651" name="Connecteur droit avec flèche 1650"/>
            <p:cNvCxnSpPr/>
            <p:nvPr/>
          </p:nvCxnSpPr>
          <p:spPr>
            <a:xfrm flipH="1">
              <a:off x="10225558" y="3924821"/>
              <a:ext cx="360040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2" name="Connecteur droit avec flèche 1651"/>
            <p:cNvCxnSpPr/>
            <p:nvPr/>
          </p:nvCxnSpPr>
          <p:spPr>
            <a:xfrm>
              <a:off x="10225558" y="3924821"/>
              <a:ext cx="0" cy="185544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3" name="Groupe 544"/>
            <p:cNvGrpSpPr/>
            <p:nvPr/>
          </p:nvGrpSpPr>
          <p:grpSpPr>
            <a:xfrm>
              <a:off x="10297566" y="3688477"/>
              <a:ext cx="169470" cy="291447"/>
              <a:chOff x="7700143" y="2841285"/>
              <a:chExt cx="169470" cy="291447"/>
            </a:xfrm>
          </p:grpSpPr>
          <p:grpSp>
            <p:nvGrpSpPr>
              <p:cNvPr id="1654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1657" name="Triangle isocèle 54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658" name="Triangle isocèle 1657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1655" name="Connecteur droit 1654"/>
              <p:cNvCxnSpPr/>
              <p:nvPr/>
            </p:nvCxnSpPr>
            <p:spPr>
              <a:xfrm rot="16200000" flipH="1">
                <a:off x="7730875" y="3027557"/>
                <a:ext cx="108000" cy="7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6" name="Rectangle 1655"/>
              <p:cNvSpPr>
                <a:spLocks noChangeAspect="1"/>
              </p:cNvSpPr>
              <p:nvPr/>
            </p:nvSpPr>
            <p:spPr>
              <a:xfrm>
                <a:off x="7723566" y="2841285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grpSp>
        <p:nvGrpSpPr>
          <p:cNvPr id="1044" name="Groupe 551"/>
          <p:cNvGrpSpPr/>
          <p:nvPr/>
        </p:nvGrpSpPr>
        <p:grpSpPr>
          <a:xfrm flipV="1">
            <a:off x="5625057" y="2672372"/>
            <a:ext cx="209786" cy="242863"/>
            <a:chOff x="10225558" y="3621549"/>
            <a:chExt cx="360040" cy="416808"/>
          </a:xfrm>
        </p:grpSpPr>
        <p:cxnSp>
          <p:nvCxnSpPr>
            <p:cNvPr id="1643" name="Connecteur droit avec flèche 552"/>
            <p:cNvCxnSpPr/>
            <p:nvPr/>
          </p:nvCxnSpPr>
          <p:spPr>
            <a:xfrm flipH="1">
              <a:off x="10225558" y="3924821"/>
              <a:ext cx="360040" cy="0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Connecteur droit avec flèche 1643"/>
            <p:cNvCxnSpPr/>
            <p:nvPr/>
          </p:nvCxnSpPr>
          <p:spPr>
            <a:xfrm flipH="1">
              <a:off x="10225558" y="3924821"/>
              <a:ext cx="0" cy="11353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5" name="Groupe 544"/>
            <p:cNvGrpSpPr/>
            <p:nvPr/>
          </p:nvGrpSpPr>
          <p:grpSpPr>
            <a:xfrm>
              <a:off x="10297566" y="3621549"/>
              <a:ext cx="169470" cy="358375"/>
              <a:chOff x="7700143" y="2774357"/>
              <a:chExt cx="169470" cy="358375"/>
            </a:xfrm>
          </p:grpSpPr>
          <p:grpSp>
            <p:nvGrpSpPr>
              <p:cNvPr id="1646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1649" name="Triangle isocèle 164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650" name="Triangle isocèle 1649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1647" name="Connecteur droit 556"/>
              <p:cNvCxnSpPr>
                <a:stCxn id="1648" idx="2"/>
                <a:endCxn id="1649" idx="0"/>
              </p:cNvCxnSpPr>
              <p:nvPr/>
            </p:nvCxnSpPr>
            <p:spPr>
              <a:xfrm flipH="1">
                <a:off x="7784877" y="2900085"/>
                <a:ext cx="1553" cy="181475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" name="Rectangle 1647"/>
              <p:cNvSpPr>
                <a:spLocks noChangeAspect="1"/>
              </p:cNvSpPr>
              <p:nvPr/>
            </p:nvSpPr>
            <p:spPr>
              <a:xfrm>
                <a:off x="7723566" y="2774357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cxnSp>
        <p:nvCxnSpPr>
          <p:cNvPr id="1045" name="Connecteur droit avec flèche 1044"/>
          <p:cNvCxnSpPr>
            <a:stCxn id="1642" idx="3"/>
          </p:cNvCxnSpPr>
          <p:nvPr/>
        </p:nvCxnSpPr>
        <p:spPr>
          <a:xfrm flipH="1">
            <a:off x="6431122" y="3456237"/>
            <a:ext cx="1258713" cy="444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6" name="Groupe 567"/>
          <p:cNvGrpSpPr/>
          <p:nvPr/>
        </p:nvGrpSpPr>
        <p:grpSpPr>
          <a:xfrm rot="5400000">
            <a:off x="7647878" y="3414280"/>
            <a:ext cx="167828" cy="83914"/>
            <a:chOff x="11737726" y="3924821"/>
            <a:chExt cx="288032" cy="144016"/>
          </a:xfrm>
          <a:solidFill>
            <a:schemeClr val="bg1"/>
          </a:solidFill>
        </p:grpSpPr>
        <p:sp>
          <p:nvSpPr>
            <p:cNvPr id="1641" name="Rectangle 565"/>
            <p:cNvSpPr>
              <a:spLocks/>
            </p:cNvSpPr>
            <p:nvPr/>
          </p:nvSpPr>
          <p:spPr>
            <a:xfrm flipH="1" flipV="1">
              <a:off x="11737726" y="3924821"/>
              <a:ext cx="288032" cy="144016"/>
            </a:xfrm>
            <a:prstGeom prst="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2" name="Triangle isocèle 1641"/>
            <p:cNvSpPr/>
            <p:nvPr/>
          </p:nvSpPr>
          <p:spPr>
            <a:xfrm>
              <a:off x="11737726" y="3924821"/>
              <a:ext cx="288032" cy="144016"/>
            </a:xfrm>
            <a:prstGeom prst="triangle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47" name="Connecteur droit avec flèche 1046"/>
          <p:cNvCxnSpPr/>
          <p:nvPr/>
        </p:nvCxnSpPr>
        <p:spPr>
          <a:xfrm flipH="1">
            <a:off x="7102435" y="2985829"/>
            <a:ext cx="3536" cy="428451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8" name="Groupe 583"/>
          <p:cNvGrpSpPr/>
          <p:nvPr/>
        </p:nvGrpSpPr>
        <p:grpSpPr>
          <a:xfrm>
            <a:off x="6682864" y="4379294"/>
            <a:ext cx="251743" cy="419571"/>
            <a:chOff x="7700143" y="2841285"/>
            <a:chExt cx="169470" cy="291447"/>
          </a:xfrm>
        </p:grpSpPr>
        <p:grpSp>
          <p:nvGrpSpPr>
            <p:cNvPr id="1636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39" name="Triangle isocèle 163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40" name="Triangle isocèle 58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37" name="Connecteur droit 1636"/>
            <p:cNvCxnSpPr>
              <a:endCxn id="1639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" name="Rectangle 1637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49" name="Groupe 589"/>
          <p:cNvGrpSpPr/>
          <p:nvPr/>
        </p:nvGrpSpPr>
        <p:grpSpPr>
          <a:xfrm>
            <a:off x="1186483" y="4379294"/>
            <a:ext cx="251743" cy="419571"/>
            <a:chOff x="7700143" y="2841285"/>
            <a:chExt cx="169470" cy="291447"/>
          </a:xfrm>
        </p:grpSpPr>
        <p:grpSp>
          <p:nvGrpSpPr>
            <p:cNvPr id="1631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34" name="Triangle isocèle 1633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35" name="Triangle isocèle 1634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32" name="Connecteur droit 1631"/>
            <p:cNvCxnSpPr>
              <a:endCxn id="1634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3" name="Rectangle 1632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0" name="Groupe 535"/>
          <p:cNvGrpSpPr/>
          <p:nvPr/>
        </p:nvGrpSpPr>
        <p:grpSpPr>
          <a:xfrm>
            <a:off x="2550347" y="5973664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1626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629" name="Triangle isocèle 162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30" name="Triangle isocèle 162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27" name="Corde 1626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628" name="Connecteur droit 1627"/>
            <p:cNvCxnSpPr>
              <a:stCxn id="1627" idx="2"/>
              <a:endCxn id="1629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upe 501"/>
          <p:cNvGrpSpPr>
            <a:grpSpLocks noChangeAspect="1"/>
          </p:cNvGrpSpPr>
          <p:nvPr/>
        </p:nvGrpSpPr>
        <p:grpSpPr>
          <a:xfrm>
            <a:off x="2504913" y="5721921"/>
            <a:ext cx="300816" cy="157322"/>
            <a:chOff x="2108974" y="2340645"/>
            <a:chExt cx="1748433" cy="914400"/>
          </a:xfrm>
        </p:grpSpPr>
        <p:sp>
          <p:nvSpPr>
            <p:cNvPr id="1623" name="Ellipse 498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24" name="Arc 1623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25" name="Arc 1624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52" name="Groupe 693"/>
          <p:cNvGrpSpPr/>
          <p:nvPr/>
        </p:nvGrpSpPr>
        <p:grpSpPr>
          <a:xfrm rot="5400000">
            <a:off x="1088989" y="3533678"/>
            <a:ext cx="236943" cy="125871"/>
            <a:chOff x="11237954" y="4428877"/>
            <a:chExt cx="416889" cy="288032"/>
          </a:xfrm>
        </p:grpSpPr>
        <p:cxnSp>
          <p:nvCxnSpPr>
            <p:cNvPr id="1613" name="Connecteur droit 1612"/>
            <p:cNvCxnSpPr>
              <a:endCxn id="1621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4" name="Connecteur droit 695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5" name="Connecteur droit 1614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6" name="Connecteur droit 1615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7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21" name="Triangle isocèle 162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22" name="Triangle isocèle 162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618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1619" name="Arc 700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0" name="Arc 1619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053" name="Connecteur droit avec flèche 1052"/>
          <p:cNvCxnSpPr/>
          <p:nvPr/>
        </p:nvCxnSpPr>
        <p:spPr>
          <a:xfrm flipH="1">
            <a:off x="431255" y="3917765"/>
            <a:ext cx="1174799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4" name="Groupe 544"/>
          <p:cNvGrpSpPr/>
          <p:nvPr/>
        </p:nvGrpSpPr>
        <p:grpSpPr>
          <a:xfrm flipH="1">
            <a:off x="1368519" y="3781905"/>
            <a:ext cx="98746" cy="169818"/>
            <a:chOff x="7700143" y="2841285"/>
            <a:chExt cx="169470" cy="291447"/>
          </a:xfrm>
        </p:grpSpPr>
        <p:grpSp>
          <p:nvGrpSpPr>
            <p:cNvPr id="1608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11" name="Triangle isocèle 161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12" name="Triangle isocèle 161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09" name="Connecteur droit 1608"/>
            <p:cNvCxnSpPr>
              <a:endCxn id="1611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0" name="Rectangle 1609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5" name="Groupe 734"/>
          <p:cNvGrpSpPr/>
          <p:nvPr/>
        </p:nvGrpSpPr>
        <p:grpSpPr>
          <a:xfrm>
            <a:off x="892783" y="3837254"/>
            <a:ext cx="157565" cy="157322"/>
            <a:chOff x="1345714" y="6301085"/>
            <a:chExt cx="270417" cy="270000"/>
          </a:xfrm>
        </p:grpSpPr>
        <p:sp>
          <p:nvSpPr>
            <p:cNvPr id="1605" name="Ellipse 1604"/>
            <p:cNvSpPr>
              <a:spLocks noChangeAspect="1"/>
            </p:cNvSpPr>
            <p:nvPr/>
          </p:nvSpPr>
          <p:spPr>
            <a:xfrm>
              <a:off x="1346131" y="6301085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06" name="Connecteur droit 1605"/>
            <p:cNvCxnSpPr/>
            <p:nvPr/>
          </p:nvCxnSpPr>
          <p:spPr>
            <a:xfrm flipV="1">
              <a:off x="1345714" y="6322293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7" name="Connecteur droit 1606"/>
            <p:cNvCxnSpPr/>
            <p:nvPr/>
          </p:nvCxnSpPr>
          <p:spPr>
            <a:xfrm>
              <a:off x="1345714" y="6474693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6" name="Connecteur droit avec flèche 1055"/>
          <p:cNvCxnSpPr/>
          <p:nvPr/>
        </p:nvCxnSpPr>
        <p:spPr>
          <a:xfrm flipV="1">
            <a:off x="1151270" y="3917765"/>
            <a:ext cx="0" cy="41957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7" name="Groupe 544"/>
          <p:cNvGrpSpPr/>
          <p:nvPr/>
        </p:nvGrpSpPr>
        <p:grpSpPr>
          <a:xfrm rot="5400000" flipH="1">
            <a:off x="1156689" y="3993269"/>
            <a:ext cx="98746" cy="169818"/>
            <a:chOff x="7700143" y="2841285"/>
            <a:chExt cx="169470" cy="291447"/>
          </a:xfrm>
        </p:grpSpPr>
        <p:grpSp>
          <p:nvGrpSpPr>
            <p:cNvPr id="160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03" name="Triangle isocèle 160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04" name="Triangle isocèle 160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01" name="Connecteur droit 1600"/>
            <p:cNvCxnSpPr>
              <a:endCxn id="160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2" name="Rectangle 160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58" name="Connecteur droit avec flèche 1057"/>
          <p:cNvCxnSpPr/>
          <p:nvPr/>
        </p:nvCxnSpPr>
        <p:spPr>
          <a:xfrm flipV="1">
            <a:off x="347340" y="2029695"/>
            <a:ext cx="0" cy="423766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9" name="Groupe 806"/>
          <p:cNvGrpSpPr/>
          <p:nvPr/>
        </p:nvGrpSpPr>
        <p:grpSpPr>
          <a:xfrm rot="5400000" flipH="1">
            <a:off x="5565325" y="1734926"/>
            <a:ext cx="98746" cy="169818"/>
            <a:chOff x="7700143" y="2841285"/>
            <a:chExt cx="169470" cy="291447"/>
          </a:xfrm>
        </p:grpSpPr>
        <p:grpSp>
          <p:nvGrpSpPr>
            <p:cNvPr id="1595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98" name="Triangle isocèle 159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99" name="Triangle isocèle 159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596" name="Connecteur droit 1595"/>
            <p:cNvCxnSpPr>
              <a:endCxn id="1598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" name="Rectangle 1596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0" name="Groupe 812"/>
          <p:cNvGrpSpPr/>
          <p:nvPr/>
        </p:nvGrpSpPr>
        <p:grpSpPr>
          <a:xfrm rot="5400000" flipH="1">
            <a:off x="6221805" y="1734926"/>
            <a:ext cx="98746" cy="169818"/>
            <a:chOff x="7700143" y="2841285"/>
            <a:chExt cx="169470" cy="291447"/>
          </a:xfrm>
        </p:grpSpPr>
        <p:grpSp>
          <p:nvGrpSpPr>
            <p:cNvPr id="159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93" name="Triangle isocèle 159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94" name="Triangle isocèle 159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591" name="Connecteur droit 1590"/>
            <p:cNvCxnSpPr>
              <a:endCxn id="159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2" name="Rectangle 159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1" name="Groupe 790"/>
          <p:cNvGrpSpPr/>
          <p:nvPr/>
        </p:nvGrpSpPr>
        <p:grpSpPr>
          <a:xfrm>
            <a:off x="5317479" y="2757417"/>
            <a:ext cx="268581" cy="98746"/>
            <a:chOff x="8962364" y="3597202"/>
            <a:chExt cx="460946" cy="169470"/>
          </a:xfrm>
        </p:grpSpPr>
        <p:grpSp>
          <p:nvGrpSpPr>
            <p:cNvPr id="1585" name="Groupe 859"/>
            <p:cNvGrpSpPr/>
            <p:nvPr/>
          </p:nvGrpSpPr>
          <p:grpSpPr>
            <a:xfrm flipH="1">
              <a:off x="9320968" y="3597202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88" name="Triangle isocèle 158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89" name="Triangle isocèle 158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586" name="Corde 1585"/>
            <p:cNvSpPr>
              <a:spLocks/>
            </p:cNvSpPr>
            <p:nvPr/>
          </p:nvSpPr>
          <p:spPr>
            <a:xfrm>
              <a:off x="8962364" y="3621767"/>
              <a:ext cx="80586" cy="135575"/>
            </a:xfrm>
            <a:prstGeom prst="chord">
              <a:avLst>
                <a:gd name="adj1" fmla="val 5359774"/>
                <a:gd name="adj2" fmla="val 162000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587" name="Connecteur droit 1586"/>
            <p:cNvCxnSpPr>
              <a:stCxn id="1586" idx="2"/>
              <a:endCxn id="1588" idx="0"/>
            </p:cNvCxnSpPr>
            <p:nvPr/>
          </p:nvCxnSpPr>
          <p:spPr>
            <a:xfrm flipV="1">
              <a:off x="9003054" y="3681937"/>
              <a:ext cx="369085" cy="7611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2" name="TextBox 24"/>
          <p:cNvSpPr txBox="1">
            <a:spLocks noChangeArrowheads="1"/>
          </p:cNvSpPr>
          <p:nvPr/>
        </p:nvSpPr>
        <p:spPr bwMode="auto">
          <a:xfrm>
            <a:off x="1619672" y="2726042"/>
            <a:ext cx="223224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He conditionning line - </a:t>
            </a:r>
            <a:r>
              <a:rPr lang="fr-FR" sz="1000" dirty="0" smtClean="0">
                <a:latin typeface="+mj-lt"/>
              </a:rPr>
              <a:t>(1.5bar, 300K)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grpSp>
        <p:nvGrpSpPr>
          <p:cNvPr id="1063" name="Groupe 940"/>
          <p:cNvGrpSpPr/>
          <p:nvPr/>
        </p:nvGrpSpPr>
        <p:grpSpPr>
          <a:xfrm rot="5400000" flipV="1">
            <a:off x="4361298" y="5518694"/>
            <a:ext cx="104881" cy="41957"/>
            <a:chOff x="2014514" y="10687080"/>
            <a:chExt cx="1428764" cy="360000"/>
          </a:xfrm>
        </p:grpSpPr>
        <p:cxnSp>
          <p:nvCxnSpPr>
            <p:cNvPr id="1581" name="Connecteur droit 1580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Connecteur droit 1581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Connecteur droit 1582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Connecteur droit 1583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4" name="Connecteur droit avec flèche 1063"/>
          <p:cNvCxnSpPr/>
          <p:nvPr/>
        </p:nvCxnSpPr>
        <p:spPr>
          <a:xfrm rot="5400000">
            <a:off x="2735936" y="5593090"/>
            <a:ext cx="0" cy="1737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necteur droit avec flèche 1064"/>
          <p:cNvCxnSpPr/>
          <p:nvPr/>
        </p:nvCxnSpPr>
        <p:spPr>
          <a:xfrm>
            <a:off x="4279469" y="5679964"/>
            <a:ext cx="0" cy="587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Connecteur droit avec flèche 1065"/>
          <p:cNvCxnSpPr/>
          <p:nvPr/>
        </p:nvCxnSpPr>
        <p:spPr>
          <a:xfrm rot="5400000">
            <a:off x="4360423" y="5593090"/>
            <a:ext cx="0" cy="1737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7" name="Groupe 502"/>
          <p:cNvGrpSpPr>
            <a:grpSpLocks noChangeAspect="1"/>
          </p:cNvGrpSpPr>
          <p:nvPr/>
        </p:nvGrpSpPr>
        <p:grpSpPr>
          <a:xfrm>
            <a:off x="4128722" y="5716001"/>
            <a:ext cx="300816" cy="157322"/>
            <a:chOff x="2108974" y="2340645"/>
            <a:chExt cx="1748433" cy="914400"/>
          </a:xfrm>
        </p:grpSpPr>
        <p:sp>
          <p:nvSpPr>
            <p:cNvPr id="1578" name="Ellipse 1577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79" name="Arc 1578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80" name="Arc 1579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68" name="Groupe 535"/>
          <p:cNvGrpSpPr/>
          <p:nvPr/>
        </p:nvGrpSpPr>
        <p:grpSpPr>
          <a:xfrm>
            <a:off x="4175194" y="5980768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1573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576" name="Triangle isocèle 1575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77" name="Triangle isocèle 1576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574" name="Corde 1573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575" name="Connecteur droit 1574"/>
            <p:cNvCxnSpPr>
              <a:stCxn id="1574" idx="2"/>
              <a:endCxn id="1576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9" name="Triangle isocèle 1068"/>
          <p:cNvSpPr>
            <a:spLocks noChangeAspect="1"/>
          </p:cNvSpPr>
          <p:nvPr/>
        </p:nvSpPr>
        <p:spPr>
          <a:xfrm rot="10800000" flipV="1">
            <a:off x="1102568" y="4169508"/>
            <a:ext cx="86410" cy="104881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70" name="Triangle isocèle 1069"/>
          <p:cNvSpPr>
            <a:spLocks noChangeAspect="1"/>
          </p:cNvSpPr>
          <p:nvPr/>
        </p:nvSpPr>
        <p:spPr>
          <a:xfrm rot="5400000" flipV="1">
            <a:off x="461480" y="3866573"/>
            <a:ext cx="86410" cy="104881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072" name="Groupe 637"/>
          <p:cNvGrpSpPr>
            <a:grpSpLocks noChangeAspect="1"/>
          </p:cNvGrpSpPr>
          <p:nvPr/>
        </p:nvGrpSpPr>
        <p:grpSpPr>
          <a:xfrm rot="5400000">
            <a:off x="3002806" y="6080251"/>
            <a:ext cx="300816" cy="157322"/>
            <a:chOff x="2108974" y="2340645"/>
            <a:chExt cx="1748433" cy="914400"/>
          </a:xfrm>
        </p:grpSpPr>
        <p:sp>
          <p:nvSpPr>
            <p:cNvPr id="1570" name="Ellipse 638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71" name="Arc 1570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72" name="Arc 640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73" name="Groupe 968"/>
          <p:cNvGrpSpPr/>
          <p:nvPr/>
        </p:nvGrpSpPr>
        <p:grpSpPr>
          <a:xfrm rot="5400000">
            <a:off x="3559267" y="2322409"/>
            <a:ext cx="167828" cy="130287"/>
            <a:chOff x="11237954" y="4428877"/>
            <a:chExt cx="416889" cy="288032"/>
          </a:xfrm>
        </p:grpSpPr>
        <p:cxnSp>
          <p:nvCxnSpPr>
            <p:cNvPr id="1560" name="Connecteur droit 1559"/>
            <p:cNvCxnSpPr>
              <a:endCxn id="1568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Connecteur droit 1560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Connecteur droit 1561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Connecteur droit 1562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4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68" name="Triangle isocèle 156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69" name="Triangle isocèle 156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565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1566" name="Arc 1565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67" name="Arc 1566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grpSp>
        <p:nvGrpSpPr>
          <p:cNvPr id="1074" name="Groupe 979"/>
          <p:cNvGrpSpPr/>
          <p:nvPr/>
        </p:nvGrpSpPr>
        <p:grpSpPr>
          <a:xfrm rot="5400000">
            <a:off x="3536081" y="1939861"/>
            <a:ext cx="209786" cy="125871"/>
            <a:chOff x="11237954" y="4428877"/>
            <a:chExt cx="416889" cy="288032"/>
          </a:xfrm>
        </p:grpSpPr>
        <p:cxnSp>
          <p:nvCxnSpPr>
            <p:cNvPr id="1550" name="Connecteur droit 1549"/>
            <p:cNvCxnSpPr>
              <a:endCxn id="1558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1" name="Connecteur droit 1550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2" name="Connecteur droit 1551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3" name="Connecteur droit 1552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4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58" name="Triangle isocèle 155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59" name="Triangle isocèle 155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555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1556" name="Arc 1555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7" name="Arc 1556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075" name="Connecteur droit avec flèche 1074"/>
          <p:cNvCxnSpPr/>
          <p:nvPr/>
        </p:nvCxnSpPr>
        <p:spPr>
          <a:xfrm flipH="1">
            <a:off x="5885679" y="3462157"/>
            <a:ext cx="473569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onnecteur droit avec flèche 1075"/>
          <p:cNvCxnSpPr/>
          <p:nvPr/>
        </p:nvCxnSpPr>
        <p:spPr>
          <a:xfrm>
            <a:off x="3536081" y="5300870"/>
            <a:ext cx="377614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 droit avec flèche 1076"/>
          <p:cNvCxnSpPr/>
          <p:nvPr/>
        </p:nvCxnSpPr>
        <p:spPr>
          <a:xfrm>
            <a:off x="3536081" y="5013090"/>
            <a:ext cx="0" cy="29366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necteur droit avec flèche 1077"/>
          <p:cNvCxnSpPr/>
          <p:nvPr/>
        </p:nvCxnSpPr>
        <p:spPr>
          <a:xfrm>
            <a:off x="3967492" y="5302350"/>
            <a:ext cx="455608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Connecteur droit avec flèche 1078"/>
          <p:cNvCxnSpPr/>
          <p:nvPr/>
        </p:nvCxnSpPr>
        <p:spPr>
          <a:xfrm>
            <a:off x="4483335" y="5302350"/>
            <a:ext cx="104881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eur droit avec flèche 1079"/>
          <p:cNvCxnSpPr/>
          <p:nvPr/>
        </p:nvCxnSpPr>
        <p:spPr>
          <a:xfrm>
            <a:off x="4776589" y="5302350"/>
            <a:ext cx="272691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Connecteur droit avec flèche 1080"/>
          <p:cNvCxnSpPr/>
          <p:nvPr/>
        </p:nvCxnSpPr>
        <p:spPr>
          <a:xfrm flipH="1">
            <a:off x="5914316" y="2943872"/>
            <a:ext cx="46147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Connecteur droit avec flèche 1081"/>
          <p:cNvCxnSpPr/>
          <p:nvPr/>
        </p:nvCxnSpPr>
        <p:spPr>
          <a:xfrm flipH="1">
            <a:off x="5042097" y="2941874"/>
            <a:ext cx="49904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Connecteur droit avec flèche 1082"/>
          <p:cNvCxnSpPr/>
          <p:nvPr/>
        </p:nvCxnSpPr>
        <p:spPr>
          <a:xfrm flipH="1">
            <a:off x="5596419" y="2943872"/>
            <a:ext cx="25171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Connecteur droit avec flèche 1083"/>
          <p:cNvCxnSpPr/>
          <p:nvPr/>
        </p:nvCxnSpPr>
        <p:spPr>
          <a:xfrm flipH="1">
            <a:off x="4865389" y="2943872"/>
            <a:ext cx="1258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Connecteur droit avec flèche 1084"/>
          <p:cNvCxnSpPr/>
          <p:nvPr/>
        </p:nvCxnSpPr>
        <p:spPr>
          <a:xfrm flipH="1">
            <a:off x="4768154" y="2941874"/>
            <a:ext cx="5244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Connecteur droit avec flèche 1085"/>
          <p:cNvCxnSpPr/>
          <p:nvPr/>
        </p:nvCxnSpPr>
        <p:spPr>
          <a:xfrm flipH="1">
            <a:off x="2067582" y="2943872"/>
            <a:ext cx="265661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Connecteur droit avec flèche 1086"/>
          <p:cNvCxnSpPr/>
          <p:nvPr/>
        </p:nvCxnSpPr>
        <p:spPr>
          <a:xfrm flipH="1">
            <a:off x="5241294" y="2663492"/>
            <a:ext cx="29366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Connecteur droit avec flèche 1087"/>
          <p:cNvCxnSpPr/>
          <p:nvPr/>
        </p:nvCxnSpPr>
        <p:spPr>
          <a:xfrm flipH="1">
            <a:off x="5589982" y="2665489"/>
            <a:ext cx="25374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Connecteur droit avec flèche 1088"/>
          <p:cNvCxnSpPr/>
          <p:nvPr/>
        </p:nvCxnSpPr>
        <p:spPr>
          <a:xfrm flipH="1">
            <a:off x="5026780" y="2665489"/>
            <a:ext cx="16781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Connecteur droit avec flèche 1089"/>
          <p:cNvCxnSpPr/>
          <p:nvPr/>
        </p:nvCxnSpPr>
        <p:spPr>
          <a:xfrm flipH="1">
            <a:off x="4766157" y="2663492"/>
            <a:ext cx="5244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Connecteur droit avec flèche 1090"/>
          <p:cNvCxnSpPr/>
          <p:nvPr/>
        </p:nvCxnSpPr>
        <p:spPr>
          <a:xfrm flipH="1">
            <a:off x="4849626" y="2663492"/>
            <a:ext cx="10488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Connecteur droit avec flèche 1091"/>
          <p:cNvCxnSpPr/>
          <p:nvPr/>
        </p:nvCxnSpPr>
        <p:spPr>
          <a:xfrm flipH="1">
            <a:off x="2067582" y="2663492"/>
            <a:ext cx="265661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Connecteur droit avec flèche 1092"/>
          <p:cNvCxnSpPr/>
          <p:nvPr/>
        </p:nvCxnSpPr>
        <p:spPr>
          <a:xfrm flipH="1">
            <a:off x="4794794" y="2029695"/>
            <a:ext cx="20978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4" name="Triangle isocèle 1093"/>
          <p:cNvSpPr>
            <a:spLocks noChangeAspect="1"/>
          </p:cNvSpPr>
          <p:nvPr/>
        </p:nvSpPr>
        <p:spPr>
          <a:xfrm rot="10800000">
            <a:off x="4962623" y="2113610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5" name="Triangle isocèle 1094"/>
          <p:cNvSpPr>
            <a:spLocks noChangeAspect="1"/>
          </p:cNvSpPr>
          <p:nvPr/>
        </p:nvSpPr>
        <p:spPr>
          <a:xfrm rot="10800000">
            <a:off x="5514449" y="3078623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6" name="Triangle isocèle 1095"/>
          <p:cNvSpPr>
            <a:spLocks noChangeAspect="1"/>
          </p:cNvSpPr>
          <p:nvPr/>
        </p:nvSpPr>
        <p:spPr>
          <a:xfrm rot="10800000" flipV="1">
            <a:off x="6351647" y="3078623"/>
            <a:ext cx="86410" cy="104881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7" name="Triangle isocèle 1096"/>
          <p:cNvSpPr>
            <a:spLocks noChangeAspect="1"/>
          </p:cNvSpPr>
          <p:nvPr/>
        </p:nvSpPr>
        <p:spPr>
          <a:xfrm rot="10800000" flipV="1">
            <a:off x="2241330" y="5176479"/>
            <a:ext cx="69128" cy="83905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8" name="Triangle isocèle 1097"/>
          <p:cNvSpPr>
            <a:spLocks noChangeAspect="1"/>
          </p:cNvSpPr>
          <p:nvPr/>
        </p:nvSpPr>
        <p:spPr>
          <a:xfrm rot="10800000" flipV="1">
            <a:off x="3913695" y="5180919"/>
            <a:ext cx="69128" cy="83905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99" name="Connecteur droit avec flèche 1098"/>
          <p:cNvCxnSpPr/>
          <p:nvPr/>
        </p:nvCxnSpPr>
        <p:spPr>
          <a:xfrm flipH="1">
            <a:off x="5927636" y="2663492"/>
            <a:ext cx="44493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avec flèche 1099"/>
          <p:cNvCxnSpPr/>
          <p:nvPr/>
        </p:nvCxnSpPr>
        <p:spPr>
          <a:xfrm flipV="1">
            <a:off x="5433031" y="2804681"/>
            <a:ext cx="0" cy="14363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1" name="Ellipse 1100"/>
          <p:cNvSpPr>
            <a:spLocks noChangeAspect="1"/>
          </p:cNvSpPr>
          <p:nvPr/>
        </p:nvSpPr>
        <p:spPr>
          <a:xfrm>
            <a:off x="5410831" y="2784923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102" name="Connecteur droit avec flèche 1101"/>
          <p:cNvCxnSpPr/>
          <p:nvPr/>
        </p:nvCxnSpPr>
        <p:spPr>
          <a:xfrm>
            <a:off x="5735611" y="2802683"/>
            <a:ext cx="7341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avec flèche 1102"/>
          <p:cNvCxnSpPr/>
          <p:nvPr/>
        </p:nvCxnSpPr>
        <p:spPr>
          <a:xfrm flipV="1">
            <a:off x="6009108" y="2701009"/>
            <a:ext cx="0" cy="24730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4" name="Ellipse 1103"/>
          <p:cNvSpPr>
            <a:spLocks noChangeAspect="1"/>
          </p:cNvSpPr>
          <p:nvPr/>
        </p:nvSpPr>
        <p:spPr>
          <a:xfrm>
            <a:off x="5698093" y="2778486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105" name="Connecteur droit avec flèche 1104"/>
          <p:cNvCxnSpPr/>
          <p:nvPr/>
        </p:nvCxnSpPr>
        <p:spPr>
          <a:xfrm flipV="1">
            <a:off x="6009108" y="2133367"/>
            <a:ext cx="0" cy="50342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avec flèche 1105"/>
          <p:cNvCxnSpPr>
            <a:endCxn id="1108" idx="0"/>
          </p:cNvCxnSpPr>
          <p:nvPr/>
        </p:nvCxnSpPr>
        <p:spPr>
          <a:xfrm flipV="1">
            <a:off x="6011105" y="1797710"/>
            <a:ext cx="1221" cy="2884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avec flèche 1106"/>
          <p:cNvCxnSpPr/>
          <p:nvPr/>
        </p:nvCxnSpPr>
        <p:spPr>
          <a:xfrm flipV="1">
            <a:off x="5801765" y="2807123"/>
            <a:ext cx="0" cy="13634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8" name="Ellipse 1107"/>
          <p:cNvSpPr>
            <a:spLocks noChangeAspect="1"/>
          </p:cNvSpPr>
          <p:nvPr/>
        </p:nvSpPr>
        <p:spPr>
          <a:xfrm>
            <a:off x="5991348" y="1797710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09" name="Connecteur droit 1108"/>
          <p:cNvCxnSpPr>
            <a:endCxn id="1548" idx="6"/>
          </p:cNvCxnSpPr>
          <p:nvPr/>
        </p:nvCxnSpPr>
        <p:spPr>
          <a:xfrm>
            <a:off x="5903439" y="4043244"/>
            <a:ext cx="989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/>
          <p:cNvCxnSpPr/>
          <p:nvPr/>
        </p:nvCxnSpPr>
        <p:spPr>
          <a:xfrm rot="5400000">
            <a:off x="5793268" y="4196242"/>
            <a:ext cx="3052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avec flèche 1110"/>
          <p:cNvCxnSpPr/>
          <p:nvPr/>
        </p:nvCxnSpPr>
        <p:spPr>
          <a:xfrm flipV="1">
            <a:off x="6700624" y="2952752"/>
            <a:ext cx="0" cy="46152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avec flèche 1111"/>
          <p:cNvCxnSpPr/>
          <p:nvPr/>
        </p:nvCxnSpPr>
        <p:spPr>
          <a:xfrm flipV="1">
            <a:off x="6700624" y="3498194"/>
            <a:ext cx="0" cy="54544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Ellipse 1112"/>
          <p:cNvSpPr>
            <a:spLocks noChangeAspect="1"/>
          </p:cNvSpPr>
          <p:nvPr/>
        </p:nvSpPr>
        <p:spPr>
          <a:xfrm>
            <a:off x="6682864" y="4023879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114" name="Groupe 855"/>
          <p:cNvGrpSpPr/>
          <p:nvPr/>
        </p:nvGrpSpPr>
        <p:grpSpPr>
          <a:xfrm>
            <a:off x="6750676" y="3935326"/>
            <a:ext cx="141973" cy="182557"/>
            <a:chOff x="13654491" y="5955947"/>
            <a:chExt cx="243659" cy="313310"/>
          </a:xfrm>
        </p:grpSpPr>
        <p:sp>
          <p:nvSpPr>
            <p:cNvPr id="1548" name="Ellipse 1547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49" name="ZoneTexte 1548"/>
            <p:cNvSpPr txBox="1"/>
            <p:nvPr/>
          </p:nvSpPr>
          <p:spPr>
            <a:xfrm>
              <a:off x="13705690" y="5955947"/>
              <a:ext cx="144016" cy="273674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L</a:t>
              </a:r>
              <a:r>
                <a:rPr lang="fr-FR" sz="400" b="1" dirty="0"/>
                <a:t>T</a:t>
              </a:r>
            </a:p>
          </p:txBody>
        </p:sp>
      </p:grpSp>
      <p:sp>
        <p:nvSpPr>
          <p:cNvPr id="1135" name="Ellipse 1134"/>
          <p:cNvSpPr>
            <a:spLocks noChangeAspect="1"/>
          </p:cNvSpPr>
          <p:nvPr/>
        </p:nvSpPr>
        <p:spPr>
          <a:xfrm>
            <a:off x="5925639" y="4315613"/>
            <a:ext cx="41957" cy="419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136" name="Groupe 1055"/>
          <p:cNvGrpSpPr/>
          <p:nvPr/>
        </p:nvGrpSpPr>
        <p:grpSpPr>
          <a:xfrm>
            <a:off x="5307160" y="2398429"/>
            <a:ext cx="145628" cy="164648"/>
            <a:chOff x="13654491" y="5995652"/>
            <a:chExt cx="249931" cy="282573"/>
          </a:xfrm>
        </p:grpSpPr>
        <p:sp>
          <p:nvSpPr>
            <p:cNvPr id="1494" name="Ellipse 1493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95" name="ZoneTexte 1494"/>
            <p:cNvSpPr txBox="1"/>
            <p:nvPr/>
          </p:nvSpPr>
          <p:spPr>
            <a:xfrm>
              <a:off x="1366758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sp>
        <p:nvSpPr>
          <p:cNvPr id="1137" name="Ellipse 1136"/>
          <p:cNvSpPr>
            <a:spLocks noChangeAspect="1"/>
          </p:cNvSpPr>
          <p:nvPr/>
        </p:nvSpPr>
        <p:spPr>
          <a:xfrm>
            <a:off x="5541142" y="2979392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38" name="Ellipse 1137"/>
          <p:cNvSpPr>
            <a:spLocks noChangeAspect="1"/>
          </p:cNvSpPr>
          <p:nvPr/>
        </p:nvSpPr>
        <p:spPr>
          <a:xfrm>
            <a:off x="5541142" y="2592898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39" name="Ellipse 1138"/>
          <p:cNvSpPr>
            <a:spLocks noChangeAspect="1"/>
          </p:cNvSpPr>
          <p:nvPr/>
        </p:nvSpPr>
        <p:spPr>
          <a:xfrm>
            <a:off x="5867535" y="2128542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40" name="Ellipse 1139"/>
          <p:cNvSpPr>
            <a:spLocks noChangeAspect="1"/>
          </p:cNvSpPr>
          <p:nvPr/>
        </p:nvSpPr>
        <p:spPr>
          <a:xfrm>
            <a:off x="5867535" y="2597338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41" name="Ellipse 1140"/>
          <p:cNvSpPr>
            <a:spLocks noChangeAspect="1"/>
          </p:cNvSpPr>
          <p:nvPr/>
        </p:nvSpPr>
        <p:spPr>
          <a:xfrm>
            <a:off x="5542755" y="2126929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142" name="Groupe 1072"/>
          <p:cNvGrpSpPr/>
          <p:nvPr/>
        </p:nvGrpSpPr>
        <p:grpSpPr>
          <a:xfrm>
            <a:off x="5298280" y="2059295"/>
            <a:ext cx="145628" cy="164648"/>
            <a:chOff x="13654491" y="5995652"/>
            <a:chExt cx="249931" cy="282573"/>
          </a:xfrm>
        </p:grpSpPr>
        <p:sp>
          <p:nvSpPr>
            <p:cNvPr id="1492" name="Ellipse 1491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93" name="ZoneTexte 1492"/>
            <p:cNvSpPr txBox="1"/>
            <p:nvPr/>
          </p:nvSpPr>
          <p:spPr>
            <a:xfrm>
              <a:off x="1366758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3" name="Connecteur droit 1142"/>
          <p:cNvCxnSpPr/>
          <p:nvPr/>
        </p:nvCxnSpPr>
        <p:spPr>
          <a:xfrm rot="16200000">
            <a:off x="5302830" y="3084062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4" name="Groupe 1077"/>
          <p:cNvGrpSpPr/>
          <p:nvPr/>
        </p:nvGrpSpPr>
        <p:grpSpPr>
          <a:xfrm>
            <a:off x="5320480" y="3071519"/>
            <a:ext cx="145628" cy="164648"/>
            <a:chOff x="13654491" y="5995652"/>
            <a:chExt cx="249931" cy="282573"/>
          </a:xfrm>
        </p:grpSpPr>
        <p:sp>
          <p:nvSpPr>
            <p:cNvPr id="1490" name="Ellipse 1489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91" name="ZoneTexte 1490"/>
            <p:cNvSpPr txBox="1"/>
            <p:nvPr/>
          </p:nvSpPr>
          <p:spPr>
            <a:xfrm>
              <a:off x="1366758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5" name="Connecteur droit 1144"/>
          <p:cNvCxnSpPr/>
          <p:nvPr/>
        </p:nvCxnSpPr>
        <p:spPr>
          <a:xfrm rot="16200000">
            <a:off x="6041632" y="2236040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6" name="Groupe 1082"/>
          <p:cNvGrpSpPr/>
          <p:nvPr/>
        </p:nvGrpSpPr>
        <p:grpSpPr>
          <a:xfrm>
            <a:off x="6064830" y="2184204"/>
            <a:ext cx="141973" cy="164648"/>
            <a:chOff x="13654491" y="5995652"/>
            <a:chExt cx="243659" cy="282573"/>
          </a:xfrm>
        </p:grpSpPr>
        <p:sp>
          <p:nvSpPr>
            <p:cNvPr id="1488" name="Ellipse 1487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89" name="ZoneTexte 1488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7" name="Connecteur droit 1146"/>
          <p:cNvCxnSpPr/>
          <p:nvPr/>
        </p:nvCxnSpPr>
        <p:spPr>
          <a:xfrm rot="16200000">
            <a:off x="6054951" y="2523302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8" name="Groupe 1088"/>
          <p:cNvGrpSpPr/>
          <p:nvPr/>
        </p:nvGrpSpPr>
        <p:grpSpPr>
          <a:xfrm>
            <a:off x="6069270" y="2407309"/>
            <a:ext cx="141973" cy="164648"/>
            <a:chOff x="13654491" y="5995652"/>
            <a:chExt cx="243659" cy="282573"/>
          </a:xfrm>
        </p:grpSpPr>
        <p:sp>
          <p:nvSpPr>
            <p:cNvPr id="1486" name="Ellipse 1485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87" name="ZoneTexte 1486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9" name="Connecteur droit 1148"/>
          <p:cNvCxnSpPr>
            <a:stCxn id="1010" idx="6"/>
          </p:cNvCxnSpPr>
          <p:nvPr/>
        </p:nvCxnSpPr>
        <p:spPr>
          <a:xfrm flipH="1" flipV="1">
            <a:off x="4405080" y="5206472"/>
            <a:ext cx="45447" cy="68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0" name="Groupe 1113"/>
          <p:cNvGrpSpPr/>
          <p:nvPr/>
        </p:nvGrpSpPr>
        <p:grpSpPr>
          <a:xfrm>
            <a:off x="2686061" y="4911416"/>
            <a:ext cx="141973" cy="199427"/>
            <a:chOff x="5968119" y="8862893"/>
            <a:chExt cx="243659" cy="342262"/>
          </a:xfrm>
        </p:grpSpPr>
        <p:cxnSp>
          <p:nvCxnSpPr>
            <p:cNvPr id="1482" name="Connecteur droit 1481"/>
            <p:cNvCxnSpPr>
              <a:stCxn id="1005" idx="0"/>
            </p:cNvCxnSpPr>
            <p:nvPr/>
          </p:nvCxnSpPr>
          <p:spPr>
            <a:xfrm flipH="1" flipV="1">
              <a:off x="6090622" y="9001405"/>
              <a:ext cx="101524" cy="203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3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84" name="Ellipse 148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85" name="ZoneTexte 1484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51" name="Groupe 1119"/>
          <p:cNvGrpSpPr/>
          <p:nvPr/>
        </p:nvGrpSpPr>
        <p:grpSpPr>
          <a:xfrm>
            <a:off x="4319946" y="4900539"/>
            <a:ext cx="141973" cy="207116"/>
            <a:chOff x="5968119" y="8862893"/>
            <a:chExt cx="243659" cy="355458"/>
          </a:xfrm>
        </p:grpSpPr>
        <p:cxnSp>
          <p:nvCxnSpPr>
            <p:cNvPr id="1478" name="Connecteur droit 1477"/>
            <p:cNvCxnSpPr>
              <a:stCxn id="1010" idx="0"/>
            </p:cNvCxnSpPr>
            <p:nvPr/>
          </p:nvCxnSpPr>
          <p:spPr>
            <a:xfrm flipH="1" flipV="1">
              <a:off x="6090623" y="9001405"/>
              <a:ext cx="106603" cy="216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9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80" name="Ellipse 1479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81" name="ZoneTexte 1480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52" name="Groupe 1124"/>
          <p:cNvGrpSpPr/>
          <p:nvPr/>
        </p:nvGrpSpPr>
        <p:grpSpPr>
          <a:xfrm>
            <a:off x="2319325" y="5194977"/>
            <a:ext cx="503485" cy="164648"/>
            <a:chOff x="5968119" y="8862893"/>
            <a:chExt cx="864096" cy="282573"/>
          </a:xfrm>
        </p:grpSpPr>
        <p:cxnSp>
          <p:nvCxnSpPr>
            <p:cNvPr id="1474" name="Connecteur droit 1473"/>
            <p:cNvCxnSpPr/>
            <p:nvPr/>
          </p:nvCxnSpPr>
          <p:spPr>
            <a:xfrm>
              <a:off x="6125299" y="9014529"/>
              <a:ext cx="706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5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76" name="Ellipse 147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77" name="ZoneTexte 1476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53" name="Groupe 1129"/>
          <p:cNvGrpSpPr/>
          <p:nvPr/>
        </p:nvGrpSpPr>
        <p:grpSpPr>
          <a:xfrm>
            <a:off x="3991689" y="5121202"/>
            <a:ext cx="419571" cy="164648"/>
            <a:chOff x="5968119" y="8862893"/>
            <a:chExt cx="720080" cy="282573"/>
          </a:xfrm>
        </p:grpSpPr>
        <p:cxnSp>
          <p:nvCxnSpPr>
            <p:cNvPr id="1470" name="Connecteur droit 1469"/>
            <p:cNvCxnSpPr/>
            <p:nvPr/>
          </p:nvCxnSpPr>
          <p:spPr>
            <a:xfrm>
              <a:off x="6125299" y="9014529"/>
              <a:ext cx="562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1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72" name="Ellipse 147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73" name="ZoneTexte 1472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54" name="Groupe 1142"/>
          <p:cNvGrpSpPr/>
          <p:nvPr/>
        </p:nvGrpSpPr>
        <p:grpSpPr>
          <a:xfrm>
            <a:off x="2552098" y="5480019"/>
            <a:ext cx="202115" cy="164648"/>
            <a:chOff x="5968119" y="8862893"/>
            <a:chExt cx="346876" cy="282573"/>
          </a:xfrm>
        </p:grpSpPr>
        <p:cxnSp>
          <p:nvCxnSpPr>
            <p:cNvPr id="1466" name="Connecteur droit 1465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7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68" name="Ellipse 146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69" name="ZoneTexte 146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55" name="Groupe 940"/>
          <p:cNvGrpSpPr/>
          <p:nvPr/>
        </p:nvGrpSpPr>
        <p:grpSpPr>
          <a:xfrm rot="10800000" flipV="1">
            <a:off x="3277235" y="5030850"/>
            <a:ext cx="104881" cy="41957"/>
            <a:chOff x="2014514" y="10687080"/>
            <a:chExt cx="1428764" cy="360000"/>
          </a:xfrm>
        </p:grpSpPr>
        <p:cxnSp>
          <p:nvCxnSpPr>
            <p:cNvPr id="1462" name="Connecteur droit 1461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Connecteur droit 1462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Connecteur droit 1463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5" name="Connecteur droit 1464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6" name="Groupe 940"/>
          <p:cNvGrpSpPr/>
          <p:nvPr/>
        </p:nvGrpSpPr>
        <p:grpSpPr>
          <a:xfrm rot="10800000" flipV="1">
            <a:off x="4878708" y="5032847"/>
            <a:ext cx="104881" cy="41957"/>
            <a:chOff x="2014514" y="10687080"/>
            <a:chExt cx="1428764" cy="360000"/>
          </a:xfrm>
        </p:grpSpPr>
        <p:cxnSp>
          <p:nvCxnSpPr>
            <p:cNvPr id="1458" name="Connecteur droit 1457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Connecteur droit 1458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Connecteur droit 1459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Connecteur droit 1460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7" name="Connecteur droit 1156"/>
          <p:cNvCxnSpPr/>
          <p:nvPr/>
        </p:nvCxnSpPr>
        <p:spPr>
          <a:xfrm rot="5400000">
            <a:off x="5747980" y="4196242"/>
            <a:ext cx="3052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8" name="Ellipse 1157"/>
          <p:cNvSpPr>
            <a:spLocks noChangeAspect="1"/>
          </p:cNvSpPr>
          <p:nvPr/>
        </p:nvSpPr>
        <p:spPr>
          <a:xfrm>
            <a:off x="5880351" y="4315613"/>
            <a:ext cx="41957" cy="419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159" name="Groupe 1195"/>
          <p:cNvGrpSpPr/>
          <p:nvPr/>
        </p:nvGrpSpPr>
        <p:grpSpPr>
          <a:xfrm>
            <a:off x="2696939" y="4292640"/>
            <a:ext cx="545442" cy="164648"/>
            <a:chOff x="5968119" y="8862893"/>
            <a:chExt cx="936104" cy="282573"/>
          </a:xfrm>
        </p:grpSpPr>
        <p:cxnSp>
          <p:nvCxnSpPr>
            <p:cNvPr id="1454" name="Connecteur droit 1453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5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56" name="Ellipse 145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57" name="ZoneTexte 1456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0" name="Groupe 1202"/>
          <p:cNvGrpSpPr/>
          <p:nvPr/>
        </p:nvGrpSpPr>
        <p:grpSpPr>
          <a:xfrm>
            <a:off x="4809993" y="5071253"/>
            <a:ext cx="141973" cy="184922"/>
            <a:chOff x="5968119" y="8828098"/>
            <a:chExt cx="243659" cy="317368"/>
          </a:xfrm>
        </p:grpSpPr>
        <p:cxnSp>
          <p:nvCxnSpPr>
            <p:cNvPr id="1450" name="Connecteur droit 1449"/>
            <p:cNvCxnSpPr/>
            <p:nvPr/>
          </p:nvCxnSpPr>
          <p:spPr>
            <a:xfrm flipV="1">
              <a:off x="6090622" y="8828098"/>
              <a:ext cx="0" cy="184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1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52" name="Ellipse 145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53" name="ZoneTexte 1452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1" name="Groupe 1210"/>
          <p:cNvGrpSpPr/>
          <p:nvPr/>
        </p:nvGrpSpPr>
        <p:grpSpPr>
          <a:xfrm>
            <a:off x="3207528" y="5061263"/>
            <a:ext cx="141973" cy="248562"/>
            <a:chOff x="5968119" y="8718877"/>
            <a:chExt cx="243659" cy="426589"/>
          </a:xfrm>
        </p:grpSpPr>
        <p:cxnSp>
          <p:nvCxnSpPr>
            <p:cNvPr id="1446" name="Connecteur droit 1445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7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48" name="Ellipse 144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49" name="ZoneTexte 144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2" name="Groupe 1219"/>
          <p:cNvGrpSpPr/>
          <p:nvPr/>
        </p:nvGrpSpPr>
        <p:grpSpPr>
          <a:xfrm>
            <a:off x="5843722" y="4903424"/>
            <a:ext cx="141973" cy="248562"/>
            <a:chOff x="5968119" y="8718877"/>
            <a:chExt cx="243659" cy="426589"/>
          </a:xfrm>
        </p:grpSpPr>
        <p:cxnSp>
          <p:nvCxnSpPr>
            <p:cNvPr id="1442" name="Connecteur droit 1441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3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44" name="Ellipse 144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45" name="ZoneTexte 1444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3" name="Groupe 1230"/>
          <p:cNvGrpSpPr/>
          <p:nvPr/>
        </p:nvGrpSpPr>
        <p:grpSpPr>
          <a:xfrm>
            <a:off x="580657" y="3796113"/>
            <a:ext cx="251743" cy="243972"/>
            <a:chOff x="1728613" y="5882374"/>
            <a:chExt cx="432049" cy="418711"/>
          </a:xfrm>
          <a:solidFill>
            <a:schemeClr val="bg1"/>
          </a:solidFill>
        </p:grpSpPr>
        <p:sp>
          <p:nvSpPr>
            <p:cNvPr id="1439" name="Rectangle 1438"/>
            <p:cNvSpPr>
              <a:spLocks noChangeAspect="1"/>
            </p:cNvSpPr>
            <p:nvPr/>
          </p:nvSpPr>
          <p:spPr>
            <a:xfrm>
              <a:off x="1728613" y="5882374"/>
              <a:ext cx="432049" cy="4187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0" name="Ellipse 1439"/>
            <p:cNvSpPr>
              <a:spLocks noChangeAspect="1"/>
            </p:cNvSpPr>
            <p:nvPr/>
          </p:nvSpPr>
          <p:spPr>
            <a:xfrm>
              <a:off x="1822166" y="5957066"/>
              <a:ext cx="269327" cy="26932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1" name="Forme libre 1440"/>
            <p:cNvSpPr>
              <a:spLocks noChangeAspect="1"/>
            </p:cNvSpPr>
            <p:nvPr/>
          </p:nvSpPr>
          <p:spPr>
            <a:xfrm rot="2700000">
              <a:off x="1750063" y="6058886"/>
              <a:ext cx="79654" cy="79654"/>
            </a:xfrm>
            <a:custGeom>
              <a:avLst/>
              <a:gdLst>
                <a:gd name="connsiteX0" fmla="*/ 713232 w 713232"/>
                <a:gd name="connsiteY0" fmla="*/ 585216 h 585216"/>
                <a:gd name="connsiteX1" fmla="*/ 0 w 713232"/>
                <a:gd name="connsiteY1" fmla="*/ 585216 h 585216"/>
                <a:gd name="connsiteX2" fmla="*/ 0 w 713232"/>
                <a:gd name="connsiteY2" fmla="*/ 0 h 585216"/>
                <a:gd name="connsiteX3" fmla="*/ 0 w 713232"/>
                <a:gd name="connsiteY3" fmla="*/ 609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232" h="585216">
                  <a:moveTo>
                    <a:pt x="713232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0" y="609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64" name="Groupe 800"/>
          <p:cNvGrpSpPr/>
          <p:nvPr/>
        </p:nvGrpSpPr>
        <p:grpSpPr>
          <a:xfrm>
            <a:off x="1773882" y="3281971"/>
            <a:ext cx="141973" cy="251743"/>
            <a:chOff x="5968119" y="8862893"/>
            <a:chExt cx="243659" cy="432048"/>
          </a:xfrm>
        </p:grpSpPr>
        <p:cxnSp>
          <p:nvCxnSpPr>
            <p:cNvPr id="1435" name="Connecteur droit 1434"/>
            <p:cNvCxnSpPr/>
            <p:nvPr/>
          </p:nvCxnSpPr>
          <p:spPr>
            <a:xfrm flipV="1">
              <a:off x="6090622" y="9001405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37" name="Ellipse 143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38" name="ZoneTexte 1437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5" name="Groupe 818"/>
          <p:cNvGrpSpPr/>
          <p:nvPr/>
        </p:nvGrpSpPr>
        <p:grpSpPr>
          <a:xfrm>
            <a:off x="4543052" y="3330366"/>
            <a:ext cx="141973" cy="335657"/>
            <a:chOff x="5968119" y="8862893"/>
            <a:chExt cx="243659" cy="576064"/>
          </a:xfrm>
        </p:grpSpPr>
        <p:cxnSp>
          <p:nvCxnSpPr>
            <p:cNvPr id="1431" name="Connecteur droit 1430"/>
            <p:cNvCxnSpPr/>
            <p:nvPr/>
          </p:nvCxnSpPr>
          <p:spPr>
            <a:xfrm flipV="1">
              <a:off x="6090622" y="9001405"/>
              <a:ext cx="0" cy="437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2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33" name="Ellipse 143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34" name="ZoneTexte 1433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6" name="Groupe 837"/>
          <p:cNvGrpSpPr/>
          <p:nvPr/>
        </p:nvGrpSpPr>
        <p:grpSpPr>
          <a:xfrm flipH="1">
            <a:off x="5885679" y="3540151"/>
            <a:ext cx="1052135" cy="164648"/>
            <a:chOff x="5968119" y="8862893"/>
            <a:chExt cx="1805704" cy="282573"/>
          </a:xfrm>
        </p:grpSpPr>
        <p:cxnSp>
          <p:nvCxnSpPr>
            <p:cNvPr id="1427" name="Connecteur droit 1426"/>
            <p:cNvCxnSpPr/>
            <p:nvPr/>
          </p:nvCxnSpPr>
          <p:spPr>
            <a:xfrm>
              <a:off x="5968119" y="9006909"/>
              <a:ext cx="1805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8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29" name="Ellipse 142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30" name="ZoneTexte 1429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67" name="Groupe 1333"/>
          <p:cNvGrpSpPr/>
          <p:nvPr/>
        </p:nvGrpSpPr>
        <p:grpSpPr>
          <a:xfrm>
            <a:off x="6176172" y="3207675"/>
            <a:ext cx="212993" cy="164648"/>
            <a:chOff x="5968119" y="8862893"/>
            <a:chExt cx="365544" cy="282573"/>
          </a:xfrm>
        </p:grpSpPr>
        <p:cxnSp>
          <p:nvCxnSpPr>
            <p:cNvPr id="1423" name="Connecteur droit 1422"/>
            <p:cNvCxnSpPr/>
            <p:nvPr/>
          </p:nvCxnSpPr>
          <p:spPr>
            <a:xfrm>
              <a:off x="5968119" y="9006909"/>
              <a:ext cx="365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4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25" name="Ellipse 142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26" name="ZoneTexte 1425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73" name="Groupe 1107"/>
          <p:cNvGrpSpPr/>
          <p:nvPr/>
        </p:nvGrpSpPr>
        <p:grpSpPr>
          <a:xfrm flipH="1">
            <a:off x="3107630" y="5486679"/>
            <a:ext cx="209786" cy="164648"/>
            <a:chOff x="5968119" y="8862893"/>
            <a:chExt cx="360040" cy="282573"/>
          </a:xfrm>
        </p:grpSpPr>
        <p:cxnSp>
          <p:nvCxnSpPr>
            <p:cNvPr id="1410" name="Connecteur droit 1409"/>
            <p:cNvCxnSpPr>
              <a:stCxn id="1413" idx="3"/>
            </p:cNvCxnSpPr>
            <p:nvPr/>
          </p:nvCxnSpPr>
          <p:spPr>
            <a:xfrm>
              <a:off x="6210430" y="9004180"/>
              <a:ext cx="117729" cy="141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1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12" name="Ellipse 14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13" name="ZoneTexte 1412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74" name="Groupe 1213"/>
          <p:cNvGrpSpPr/>
          <p:nvPr/>
        </p:nvGrpSpPr>
        <p:grpSpPr>
          <a:xfrm flipH="1">
            <a:off x="4749285" y="5484386"/>
            <a:ext cx="209786" cy="164648"/>
            <a:chOff x="5968119" y="8862893"/>
            <a:chExt cx="360040" cy="282573"/>
          </a:xfrm>
        </p:grpSpPr>
        <p:cxnSp>
          <p:nvCxnSpPr>
            <p:cNvPr id="1406" name="Connecteur droit 1405"/>
            <p:cNvCxnSpPr>
              <a:stCxn id="1409" idx="3"/>
            </p:cNvCxnSpPr>
            <p:nvPr/>
          </p:nvCxnSpPr>
          <p:spPr>
            <a:xfrm>
              <a:off x="6210430" y="9004180"/>
              <a:ext cx="117729" cy="141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7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08" name="Ellipse 140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09" name="ZoneTexte 140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75" name="Groupe 1339"/>
          <p:cNvGrpSpPr/>
          <p:nvPr/>
        </p:nvGrpSpPr>
        <p:grpSpPr>
          <a:xfrm>
            <a:off x="2860327" y="5007837"/>
            <a:ext cx="801625" cy="1196851"/>
            <a:chOff x="4745330" y="7451817"/>
            <a:chExt cx="1375772" cy="2054071"/>
          </a:xfrm>
        </p:grpSpPr>
        <p:cxnSp>
          <p:nvCxnSpPr>
            <p:cNvPr id="1373" name="Connecteur droit 1372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Connecteur droit avec flèche 1373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necteur droit avec flèche 1374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6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1396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402" name="Connecteur droit 1401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3" name="Connecteur droit 1402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5" name="Connecteur droit 1404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7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98" name="Connecteur droit 1397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0" name="Connecteur droit 1399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1" name="Connecteur droit 1400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77" name="Connecteur droit avec flèche 1376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necteur droit avec flèche 1377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necteur droit avec flèche 1378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necteur droit avec flèche 1379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1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391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394" name="Triangle isocèle 1393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95" name="Triangle isocèle 1394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392" name="Corde 1391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393" name="Connecteur droit 1392"/>
              <p:cNvCxnSpPr>
                <a:stCxn id="1392" idx="2"/>
                <a:endCxn id="1394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2" name="Triangle isocèle 1381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grpSp>
          <p:nvGrpSpPr>
            <p:cNvPr id="1383" name="Groupe 1112"/>
            <p:cNvGrpSpPr/>
            <p:nvPr/>
          </p:nvGrpSpPr>
          <p:grpSpPr>
            <a:xfrm>
              <a:off x="4745330" y="9215695"/>
              <a:ext cx="288032" cy="282573"/>
              <a:chOff x="5968119" y="8946713"/>
              <a:chExt cx="288032" cy="282573"/>
            </a:xfrm>
          </p:grpSpPr>
          <p:cxnSp>
            <p:nvCxnSpPr>
              <p:cNvPr id="1387" name="Connecteur droit 1386"/>
              <p:cNvCxnSpPr>
                <a:endCxn id="1390" idx="3"/>
              </p:cNvCxnSpPr>
              <p:nvPr/>
            </p:nvCxnSpPr>
            <p:spPr>
              <a:xfrm flipH="1" flipV="1">
                <a:off x="6210430" y="9088000"/>
                <a:ext cx="457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88" name="Groupe 1109"/>
              <p:cNvGrpSpPr/>
              <p:nvPr/>
            </p:nvGrpSpPr>
            <p:grpSpPr>
              <a:xfrm>
                <a:off x="5968119" y="8946713"/>
                <a:ext cx="243659" cy="282573"/>
                <a:chOff x="13654491" y="6079472"/>
                <a:chExt cx="243659" cy="282573"/>
              </a:xfrm>
            </p:grpSpPr>
            <p:sp>
              <p:nvSpPr>
                <p:cNvPr id="1389" name="Ellipse 1388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90" name="ZoneTexte 1389"/>
                <p:cNvSpPr txBox="1"/>
                <p:nvPr/>
              </p:nvSpPr>
              <p:spPr>
                <a:xfrm>
                  <a:off x="13659969" y="6079472"/>
                  <a:ext cx="236833" cy="282573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/>
                    <a:t>TT</a:t>
                  </a:r>
                </a:p>
                <a:p>
                  <a:pPr algn="ctr"/>
                  <a:r>
                    <a:rPr lang="fr-FR" sz="400" b="1" dirty="0" smtClean="0"/>
                    <a:t>808</a:t>
                  </a:r>
                  <a:endParaRPr lang="fr-FR" sz="400" b="1" dirty="0"/>
                </a:p>
              </p:txBody>
            </p:sp>
          </p:grpSp>
        </p:grpSp>
        <p:grpSp>
          <p:nvGrpSpPr>
            <p:cNvPr id="1384" name="Groupe 1246"/>
            <p:cNvGrpSpPr/>
            <p:nvPr/>
          </p:nvGrpSpPr>
          <p:grpSpPr>
            <a:xfrm>
              <a:off x="5877443" y="9223315"/>
              <a:ext cx="243659" cy="282573"/>
              <a:chOff x="13654491" y="5991842"/>
              <a:chExt cx="243659" cy="282573"/>
            </a:xfrm>
          </p:grpSpPr>
          <p:sp>
            <p:nvSpPr>
              <p:cNvPr id="1385" name="Ellipse 138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86" name="ZoneTexte 1385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76" name="Groupe 1340"/>
          <p:cNvGrpSpPr/>
          <p:nvPr/>
        </p:nvGrpSpPr>
        <p:grpSpPr>
          <a:xfrm>
            <a:off x="3122895" y="5611590"/>
            <a:ext cx="706886" cy="467227"/>
            <a:chOff x="5195956" y="8487995"/>
            <a:chExt cx="1213178" cy="801869"/>
          </a:xfrm>
        </p:grpSpPr>
        <p:grpSp>
          <p:nvGrpSpPr>
            <p:cNvPr id="1341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1363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69" name="Connecteur droit 136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0" name="Connecteur droit 1369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Connecteur droit 1371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4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65" name="Connecteur droit 1364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6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Connecteur droit 136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8" name="Connecteur droit 1367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2" name="Connecteur droit avec flèche 1341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Connecteur droit avec flèche 1342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4" name="Triangle isocèle 1343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345" name="Connecteur droit 1344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6" name="Groupe 1100"/>
            <p:cNvGrpSpPr/>
            <p:nvPr/>
          </p:nvGrpSpPr>
          <p:grpSpPr>
            <a:xfrm>
              <a:off x="5445395" y="8487995"/>
              <a:ext cx="243659" cy="282573"/>
              <a:chOff x="13654491" y="5995652"/>
              <a:chExt cx="243659" cy="282573"/>
            </a:xfrm>
          </p:grpSpPr>
          <p:sp>
            <p:nvSpPr>
              <p:cNvPr id="1361" name="Ellipse 136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62" name="ZoneTexte 1361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  <p:grpSp>
          <p:nvGrpSpPr>
            <p:cNvPr id="1347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1358" name="Ellipse 1357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59" name="Arc 1358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60" name="Arc 1359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348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353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356" name="Triangle isocèle 1355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57" name="Triangle isocèle 1356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354" name="Corde 1353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355" name="Connecteur droit 1354"/>
              <p:cNvCxnSpPr>
                <a:stCxn id="1354" idx="2"/>
                <a:endCxn id="1356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9" name="Connecteur droit 1348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0" name="Groupe 1308"/>
            <p:cNvGrpSpPr/>
            <p:nvPr/>
          </p:nvGrpSpPr>
          <p:grpSpPr>
            <a:xfrm>
              <a:off x="6165475" y="9007291"/>
              <a:ext cx="243659" cy="282573"/>
              <a:chOff x="13654491" y="5991842"/>
              <a:chExt cx="243659" cy="282573"/>
            </a:xfrm>
          </p:grpSpPr>
          <p:sp>
            <p:nvSpPr>
              <p:cNvPr id="1351" name="Ellipse 135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52" name="ZoneTexte 1351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77" name="Groupe 1109"/>
          <p:cNvGrpSpPr/>
          <p:nvPr/>
        </p:nvGrpSpPr>
        <p:grpSpPr>
          <a:xfrm>
            <a:off x="2405459" y="5481278"/>
            <a:ext cx="141973" cy="164648"/>
            <a:chOff x="13654491" y="5995652"/>
            <a:chExt cx="243659" cy="282573"/>
          </a:xfrm>
        </p:grpSpPr>
        <p:sp>
          <p:nvSpPr>
            <p:cNvPr id="1339" name="Ellipse 1338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340" name="ZoneTexte 1339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1178" name="Groupe 1323"/>
          <p:cNvGrpSpPr/>
          <p:nvPr/>
        </p:nvGrpSpPr>
        <p:grpSpPr>
          <a:xfrm>
            <a:off x="4203742" y="5479058"/>
            <a:ext cx="202115" cy="164648"/>
            <a:chOff x="5968119" y="8862893"/>
            <a:chExt cx="346876" cy="282573"/>
          </a:xfrm>
        </p:grpSpPr>
        <p:cxnSp>
          <p:nvCxnSpPr>
            <p:cNvPr id="1335" name="Connecteur droit 1334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6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337" name="Ellipse 133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38" name="ZoneTexte 1337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79" name="Groupe 1109"/>
          <p:cNvGrpSpPr/>
          <p:nvPr/>
        </p:nvGrpSpPr>
        <p:grpSpPr>
          <a:xfrm>
            <a:off x="4057104" y="5480317"/>
            <a:ext cx="141973" cy="164648"/>
            <a:chOff x="13654491" y="5995652"/>
            <a:chExt cx="243659" cy="282573"/>
          </a:xfrm>
        </p:grpSpPr>
        <p:sp>
          <p:nvSpPr>
            <p:cNvPr id="1333" name="Ellipse 1332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334" name="ZoneTexte 1333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1180" name="Groupe 1341"/>
          <p:cNvGrpSpPr/>
          <p:nvPr/>
        </p:nvGrpSpPr>
        <p:grpSpPr>
          <a:xfrm>
            <a:off x="4507532" y="5008650"/>
            <a:ext cx="801625" cy="1196851"/>
            <a:chOff x="4745330" y="7451817"/>
            <a:chExt cx="1375772" cy="2054071"/>
          </a:xfrm>
        </p:grpSpPr>
        <p:cxnSp>
          <p:nvCxnSpPr>
            <p:cNvPr id="1300" name="Connecteur droit 1299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Connecteur droit avec flèche 1300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Connecteur droit avec flèche 1301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3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1323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29" name="Connecteur droit 132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0" name="Connecteur droit 1329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" name="Connecteur droit 1331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4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25" name="Connecteur droit 1324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6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7" name="Connecteur droit 132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8" name="Connecteur droit 1327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4" name="Connecteur droit avec flèche 1303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Connecteur droit avec flèche 1304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Connecteur droit avec flèche 1305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Connecteur droit avec flèche 1306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8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318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321" name="Triangle isocèle 1320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22" name="Triangle isocèle 1321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319" name="Corde 1318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320" name="Connecteur droit 1319"/>
              <p:cNvCxnSpPr>
                <a:stCxn id="1319" idx="2"/>
                <a:endCxn id="1321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9" name="Triangle isocèle 1308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grpSp>
          <p:nvGrpSpPr>
            <p:cNvPr id="1310" name="Groupe 1112"/>
            <p:cNvGrpSpPr/>
            <p:nvPr/>
          </p:nvGrpSpPr>
          <p:grpSpPr>
            <a:xfrm>
              <a:off x="4745330" y="9215695"/>
              <a:ext cx="288032" cy="282573"/>
              <a:chOff x="5968119" y="8946713"/>
              <a:chExt cx="288032" cy="282573"/>
            </a:xfrm>
          </p:grpSpPr>
          <p:cxnSp>
            <p:nvCxnSpPr>
              <p:cNvPr id="1314" name="Connecteur droit 1313"/>
              <p:cNvCxnSpPr>
                <a:endCxn id="1317" idx="3"/>
              </p:cNvCxnSpPr>
              <p:nvPr/>
            </p:nvCxnSpPr>
            <p:spPr>
              <a:xfrm flipH="1" flipV="1">
                <a:off x="6210430" y="9088000"/>
                <a:ext cx="457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5" name="Groupe 1109"/>
              <p:cNvGrpSpPr/>
              <p:nvPr/>
            </p:nvGrpSpPr>
            <p:grpSpPr>
              <a:xfrm>
                <a:off x="5968119" y="8946713"/>
                <a:ext cx="243659" cy="282573"/>
                <a:chOff x="13654491" y="6079472"/>
                <a:chExt cx="243659" cy="282573"/>
              </a:xfrm>
            </p:grpSpPr>
            <p:sp>
              <p:nvSpPr>
                <p:cNvPr id="1316" name="Ellipse 1315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17" name="ZoneTexte 1316"/>
                <p:cNvSpPr txBox="1"/>
                <p:nvPr/>
              </p:nvSpPr>
              <p:spPr>
                <a:xfrm>
                  <a:off x="13659969" y="6079472"/>
                  <a:ext cx="236833" cy="282573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/>
                    <a:t>TT</a:t>
                  </a:r>
                </a:p>
                <a:p>
                  <a:pPr algn="ctr"/>
                  <a:r>
                    <a:rPr lang="fr-FR" sz="400" b="1" dirty="0" smtClean="0"/>
                    <a:t>808</a:t>
                  </a:r>
                  <a:endParaRPr lang="fr-FR" sz="400" b="1" dirty="0"/>
                </a:p>
              </p:txBody>
            </p:sp>
          </p:grpSp>
        </p:grpSp>
        <p:grpSp>
          <p:nvGrpSpPr>
            <p:cNvPr id="1311" name="Groupe 1246"/>
            <p:cNvGrpSpPr/>
            <p:nvPr/>
          </p:nvGrpSpPr>
          <p:grpSpPr>
            <a:xfrm>
              <a:off x="5877443" y="9223315"/>
              <a:ext cx="243659" cy="282573"/>
              <a:chOff x="13654491" y="5991842"/>
              <a:chExt cx="243659" cy="282573"/>
            </a:xfrm>
          </p:grpSpPr>
          <p:sp>
            <p:nvSpPr>
              <p:cNvPr id="1312" name="Ellipse 13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13" name="ZoneTexte 1312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81" name="Groupe 1395"/>
          <p:cNvGrpSpPr/>
          <p:nvPr/>
        </p:nvGrpSpPr>
        <p:grpSpPr>
          <a:xfrm>
            <a:off x="4770099" y="5612403"/>
            <a:ext cx="706886" cy="467227"/>
            <a:chOff x="5195956" y="8487995"/>
            <a:chExt cx="1213178" cy="801869"/>
          </a:xfrm>
        </p:grpSpPr>
        <p:grpSp>
          <p:nvGrpSpPr>
            <p:cNvPr id="1268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1290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296" name="Connecteur droit 1295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Connecteur droit 1296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Connecteur droit 1298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1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292" name="Connecteur droit 1291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Connecteur droit 1293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Connecteur droit 1294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69" name="Connecteur droit avec flèche 1268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necteur droit avec flèche 1269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1" name="Triangle isocèle 1270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272" name="Connecteur droit 1271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3" name="Groupe 1100"/>
            <p:cNvGrpSpPr/>
            <p:nvPr/>
          </p:nvGrpSpPr>
          <p:grpSpPr>
            <a:xfrm>
              <a:off x="5445395" y="8487995"/>
              <a:ext cx="243659" cy="282573"/>
              <a:chOff x="13654491" y="5995652"/>
              <a:chExt cx="243659" cy="282573"/>
            </a:xfrm>
          </p:grpSpPr>
          <p:sp>
            <p:nvSpPr>
              <p:cNvPr id="1288" name="Ellipse 128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89" name="ZoneTexte 128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  <p:grpSp>
          <p:nvGrpSpPr>
            <p:cNvPr id="1274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1285" name="Ellipse 1284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86" name="Arc 1285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87" name="Arc 1286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275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280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283" name="Triangle isocèle 1282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284" name="Triangle isocèle 1283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281" name="Corde 1280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282" name="Connecteur droit 1281"/>
              <p:cNvCxnSpPr>
                <a:stCxn id="1281" idx="2"/>
                <a:endCxn id="1283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6" name="Connecteur droit 1275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7" name="Groupe 1308"/>
            <p:cNvGrpSpPr/>
            <p:nvPr/>
          </p:nvGrpSpPr>
          <p:grpSpPr>
            <a:xfrm>
              <a:off x="6165475" y="9007291"/>
              <a:ext cx="243659" cy="282573"/>
              <a:chOff x="13654491" y="5991842"/>
              <a:chExt cx="243659" cy="282573"/>
            </a:xfrm>
          </p:grpSpPr>
          <p:sp>
            <p:nvSpPr>
              <p:cNvPr id="1278" name="Ellipse 127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79" name="ZoneTexte 1278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82" name="Groupe 1434"/>
          <p:cNvGrpSpPr/>
          <p:nvPr/>
        </p:nvGrpSpPr>
        <p:grpSpPr>
          <a:xfrm flipH="1">
            <a:off x="2806708" y="5660204"/>
            <a:ext cx="141973" cy="255731"/>
            <a:chOff x="5968119" y="8754946"/>
            <a:chExt cx="243659" cy="438894"/>
          </a:xfrm>
        </p:grpSpPr>
        <p:cxnSp>
          <p:nvCxnSpPr>
            <p:cNvPr id="1264" name="Connecteur droit 1263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5" name="Groupe 1109"/>
            <p:cNvGrpSpPr/>
            <p:nvPr/>
          </p:nvGrpSpPr>
          <p:grpSpPr>
            <a:xfrm>
              <a:off x="5968119" y="8814521"/>
              <a:ext cx="243659" cy="379319"/>
              <a:chOff x="13654491" y="5947280"/>
              <a:chExt cx="243659" cy="379319"/>
            </a:xfrm>
          </p:grpSpPr>
          <p:sp>
            <p:nvSpPr>
              <p:cNvPr id="1266" name="Ellipse 126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67" name="ZoneTexte 1266"/>
              <p:cNvSpPr txBox="1"/>
              <p:nvPr/>
            </p:nvSpPr>
            <p:spPr>
              <a:xfrm>
                <a:off x="13659969" y="5947280"/>
                <a:ext cx="236834" cy="379319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ADT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cxnSp>
        <p:nvCxnSpPr>
          <p:cNvPr id="1183" name="Connecteur droit 1182"/>
          <p:cNvCxnSpPr/>
          <p:nvPr/>
        </p:nvCxnSpPr>
        <p:spPr>
          <a:xfrm>
            <a:off x="2884524" y="5662204"/>
            <a:ext cx="83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4" name="Groupe 1446"/>
          <p:cNvGrpSpPr/>
          <p:nvPr/>
        </p:nvGrpSpPr>
        <p:grpSpPr>
          <a:xfrm flipH="1">
            <a:off x="4449695" y="5662201"/>
            <a:ext cx="141973" cy="255731"/>
            <a:chOff x="5968119" y="8754946"/>
            <a:chExt cx="243659" cy="438894"/>
          </a:xfrm>
        </p:grpSpPr>
        <p:cxnSp>
          <p:nvCxnSpPr>
            <p:cNvPr id="1260" name="Connecteur droit 1259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1" name="Groupe 1109"/>
            <p:cNvGrpSpPr/>
            <p:nvPr/>
          </p:nvGrpSpPr>
          <p:grpSpPr>
            <a:xfrm>
              <a:off x="5968119" y="8814521"/>
              <a:ext cx="243659" cy="379319"/>
              <a:chOff x="13654491" y="5947280"/>
              <a:chExt cx="243659" cy="379319"/>
            </a:xfrm>
          </p:grpSpPr>
          <p:sp>
            <p:nvSpPr>
              <p:cNvPr id="1262" name="Ellipse 126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63" name="ZoneTexte 1262"/>
              <p:cNvSpPr txBox="1"/>
              <p:nvPr/>
            </p:nvSpPr>
            <p:spPr>
              <a:xfrm>
                <a:off x="13659969" y="5947280"/>
                <a:ext cx="236834" cy="379319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ADT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cxnSp>
        <p:nvCxnSpPr>
          <p:cNvPr id="1185" name="Connecteur droit 1184"/>
          <p:cNvCxnSpPr/>
          <p:nvPr/>
        </p:nvCxnSpPr>
        <p:spPr>
          <a:xfrm>
            <a:off x="4527512" y="5664201"/>
            <a:ext cx="83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6" name="Groupe 1452"/>
          <p:cNvGrpSpPr/>
          <p:nvPr/>
        </p:nvGrpSpPr>
        <p:grpSpPr>
          <a:xfrm>
            <a:off x="6221336" y="3666023"/>
            <a:ext cx="251743" cy="164648"/>
            <a:chOff x="5968119" y="8862893"/>
            <a:chExt cx="432048" cy="282573"/>
          </a:xfrm>
        </p:grpSpPr>
        <p:cxnSp>
          <p:nvCxnSpPr>
            <p:cNvPr id="1256" name="Connecteur droit 1255"/>
            <p:cNvCxnSpPr/>
            <p:nvPr/>
          </p:nvCxnSpPr>
          <p:spPr>
            <a:xfrm>
              <a:off x="6009647" y="9017069"/>
              <a:ext cx="39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7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258" name="Ellipse 125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59" name="ZoneTexte 125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93" name="Groupe 1490"/>
          <p:cNvGrpSpPr/>
          <p:nvPr/>
        </p:nvGrpSpPr>
        <p:grpSpPr>
          <a:xfrm>
            <a:off x="4216275" y="4322019"/>
            <a:ext cx="545442" cy="164648"/>
            <a:chOff x="5968119" y="8862893"/>
            <a:chExt cx="936104" cy="282573"/>
          </a:xfrm>
        </p:grpSpPr>
        <p:cxnSp>
          <p:nvCxnSpPr>
            <p:cNvPr id="1242" name="Connecteur droit 1241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3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244" name="Ellipse 124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45" name="ZoneTexte 1244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94" name="Groupe 922"/>
          <p:cNvGrpSpPr/>
          <p:nvPr/>
        </p:nvGrpSpPr>
        <p:grpSpPr>
          <a:xfrm flipH="1">
            <a:off x="2588042" y="4467648"/>
            <a:ext cx="314242" cy="164648"/>
            <a:chOff x="5672467" y="8870513"/>
            <a:chExt cx="539311" cy="282573"/>
          </a:xfrm>
        </p:grpSpPr>
        <p:cxnSp>
          <p:nvCxnSpPr>
            <p:cNvPr id="1238" name="Connecteur droit 1237"/>
            <p:cNvCxnSpPr>
              <a:stCxn id="1241" idx="3"/>
            </p:cNvCxnSpPr>
            <p:nvPr/>
          </p:nvCxnSpPr>
          <p:spPr>
            <a:xfrm flipH="1">
              <a:off x="5672467" y="9011800"/>
              <a:ext cx="530343" cy="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9" name="Groupe 1109"/>
            <p:cNvGrpSpPr/>
            <p:nvPr/>
          </p:nvGrpSpPr>
          <p:grpSpPr>
            <a:xfrm>
              <a:off x="5965977" y="8870513"/>
              <a:ext cx="245801" cy="282573"/>
              <a:chOff x="13652349" y="6003272"/>
              <a:chExt cx="245801" cy="282573"/>
            </a:xfrm>
          </p:grpSpPr>
          <p:sp>
            <p:nvSpPr>
              <p:cNvPr id="1240" name="Ellipse 1239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41" name="ZoneTexte 1240"/>
              <p:cNvSpPr txBox="1"/>
              <p:nvPr/>
            </p:nvSpPr>
            <p:spPr>
              <a:xfrm>
                <a:off x="13652349" y="600327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RFT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95" name="Groupe 930"/>
          <p:cNvGrpSpPr/>
          <p:nvPr/>
        </p:nvGrpSpPr>
        <p:grpSpPr>
          <a:xfrm flipH="1">
            <a:off x="4214499" y="4491032"/>
            <a:ext cx="309017" cy="164648"/>
            <a:chOff x="5683135" y="8875085"/>
            <a:chExt cx="530343" cy="282573"/>
          </a:xfrm>
        </p:grpSpPr>
        <p:cxnSp>
          <p:nvCxnSpPr>
            <p:cNvPr id="1234" name="Connecteur droit 1233"/>
            <p:cNvCxnSpPr>
              <a:stCxn id="1237" idx="3"/>
            </p:cNvCxnSpPr>
            <p:nvPr/>
          </p:nvCxnSpPr>
          <p:spPr>
            <a:xfrm flipH="1">
              <a:off x="5683135" y="9016372"/>
              <a:ext cx="530343" cy="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5" name="Groupe 1109"/>
            <p:cNvGrpSpPr/>
            <p:nvPr/>
          </p:nvGrpSpPr>
          <p:grpSpPr>
            <a:xfrm>
              <a:off x="5968119" y="8875085"/>
              <a:ext cx="245359" cy="282573"/>
              <a:chOff x="13654491" y="6007844"/>
              <a:chExt cx="245359" cy="282573"/>
            </a:xfrm>
          </p:grpSpPr>
          <p:sp>
            <p:nvSpPr>
              <p:cNvPr id="1236" name="Ellipse 123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37" name="ZoneTexte 1236"/>
              <p:cNvSpPr txBox="1"/>
              <p:nvPr/>
            </p:nvSpPr>
            <p:spPr>
              <a:xfrm>
                <a:off x="13663017" y="6007844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RFT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196" name="Groupe 1109"/>
          <p:cNvGrpSpPr/>
          <p:nvPr/>
        </p:nvGrpSpPr>
        <p:grpSpPr>
          <a:xfrm>
            <a:off x="3322743" y="5148729"/>
            <a:ext cx="141973" cy="164648"/>
            <a:chOff x="13654491" y="5995652"/>
            <a:chExt cx="243659" cy="282573"/>
          </a:xfrm>
        </p:grpSpPr>
        <p:sp>
          <p:nvSpPr>
            <p:cNvPr id="1232" name="Ellipse 1231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233" name="ZoneTexte 1232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1197" name="Groupe 1109"/>
          <p:cNvGrpSpPr/>
          <p:nvPr/>
        </p:nvGrpSpPr>
        <p:grpSpPr>
          <a:xfrm>
            <a:off x="4921657" y="5096116"/>
            <a:ext cx="141973" cy="164648"/>
            <a:chOff x="13654491" y="5995652"/>
            <a:chExt cx="243659" cy="282573"/>
          </a:xfrm>
        </p:grpSpPr>
        <p:sp>
          <p:nvSpPr>
            <p:cNvPr id="1230" name="Ellipse 1229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231" name="ZoneTexte 1230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1198" name="Groupe 1065"/>
          <p:cNvGrpSpPr/>
          <p:nvPr/>
        </p:nvGrpSpPr>
        <p:grpSpPr>
          <a:xfrm rot="760055">
            <a:off x="3665315" y="4373256"/>
            <a:ext cx="132492" cy="76353"/>
            <a:chOff x="5075272" y="4428877"/>
            <a:chExt cx="579492" cy="144016"/>
          </a:xfrm>
        </p:grpSpPr>
        <p:cxnSp>
          <p:nvCxnSpPr>
            <p:cNvPr id="1225" name="Connecteur droit 1224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Connecteur droit 1225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Connecteur droit 1226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Connecteur droit 1227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Connecteur droit 1228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9" name="Groupe 1067"/>
          <p:cNvGrpSpPr/>
          <p:nvPr/>
        </p:nvGrpSpPr>
        <p:grpSpPr>
          <a:xfrm rot="662855">
            <a:off x="5290587" y="4374413"/>
            <a:ext cx="142150" cy="75878"/>
            <a:chOff x="5075272" y="4428877"/>
            <a:chExt cx="579492" cy="144016"/>
          </a:xfrm>
        </p:grpSpPr>
        <p:cxnSp>
          <p:nvCxnSpPr>
            <p:cNvPr id="1220" name="Connecteur droit 1219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Connecteur droit 1220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Connecteur droit 1221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Connecteur droit 1222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Connecteur droit 1223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0" name="Ellipse 1199"/>
          <p:cNvSpPr>
            <a:spLocks noChangeAspect="1"/>
          </p:cNvSpPr>
          <p:nvPr/>
        </p:nvSpPr>
        <p:spPr>
          <a:xfrm>
            <a:off x="6682864" y="3601866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201" name="Connecteur droit avec flèche 1200"/>
          <p:cNvCxnSpPr/>
          <p:nvPr/>
        </p:nvCxnSpPr>
        <p:spPr>
          <a:xfrm>
            <a:off x="6396775" y="1064682"/>
            <a:ext cx="0" cy="2607261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6600"/>
                </a:gs>
                <a:gs pos="50000">
                  <a:srgbClr val="009900"/>
                </a:gs>
              </a:gsLst>
              <a:lin ang="162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avec flèche 1201"/>
          <p:cNvCxnSpPr/>
          <p:nvPr/>
        </p:nvCxnSpPr>
        <p:spPr>
          <a:xfrm flipH="1">
            <a:off x="6212456" y="1964910"/>
            <a:ext cx="146834" cy="0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avec flèche 1202"/>
          <p:cNvCxnSpPr/>
          <p:nvPr/>
        </p:nvCxnSpPr>
        <p:spPr>
          <a:xfrm flipH="1">
            <a:off x="6587111" y="1961530"/>
            <a:ext cx="515325" cy="1"/>
          </a:xfrm>
          <a:prstGeom prst="straightConnector1">
            <a:avLst/>
          </a:prstGeom>
          <a:ln w="25400">
            <a:solidFill>
              <a:srgbClr val="33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4" name="Groupe 812"/>
          <p:cNvGrpSpPr/>
          <p:nvPr/>
        </p:nvGrpSpPr>
        <p:grpSpPr>
          <a:xfrm rot="10800000" flipH="1">
            <a:off x="6245533" y="1930464"/>
            <a:ext cx="83914" cy="192026"/>
            <a:chOff x="7700143" y="2841285"/>
            <a:chExt cx="169470" cy="291447"/>
          </a:xfrm>
        </p:grpSpPr>
        <p:grpSp>
          <p:nvGrpSpPr>
            <p:cNvPr id="1215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218" name="Triangle isocèle 121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219" name="Triangle isocèle 121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</p:grpSp>
        <p:cxnSp>
          <p:nvCxnSpPr>
            <p:cNvPr id="1216" name="Connecteur droit 1215"/>
            <p:cNvCxnSpPr>
              <a:endCxn id="1218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7" name="Rectangle 1216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05" name="Connecteur droit avec flèche 1204"/>
          <p:cNvCxnSpPr/>
          <p:nvPr/>
        </p:nvCxnSpPr>
        <p:spPr>
          <a:xfrm flipV="1">
            <a:off x="7093555" y="1954662"/>
            <a:ext cx="0" cy="578519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Connecteur droit avec flèche 1206"/>
          <p:cNvCxnSpPr/>
          <p:nvPr/>
        </p:nvCxnSpPr>
        <p:spPr>
          <a:xfrm>
            <a:off x="7105971" y="2701009"/>
            <a:ext cx="0" cy="167828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Connecteur droit avec flèche 1207"/>
          <p:cNvCxnSpPr/>
          <p:nvPr/>
        </p:nvCxnSpPr>
        <p:spPr>
          <a:xfrm>
            <a:off x="7105971" y="3504632"/>
            <a:ext cx="0" cy="2768862"/>
          </a:xfrm>
          <a:prstGeom prst="straightConnector1">
            <a:avLst/>
          </a:prstGeom>
          <a:ln w="25400">
            <a:gradFill>
              <a:gsLst>
                <a:gs pos="41000">
                  <a:srgbClr val="00B0F0"/>
                </a:gs>
                <a:gs pos="61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9" name="Groupe 847"/>
          <p:cNvGrpSpPr/>
          <p:nvPr/>
        </p:nvGrpSpPr>
        <p:grpSpPr>
          <a:xfrm rot="16200000">
            <a:off x="6294390" y="2231070"/>
            <a:ext cx="98746" cy="169818"/>
            <a:chOff x="7700143" y="2841285"/>
            <a:chExt cx="169470" cy="291447"/>
          </a:xfrm>
        </p:grpSpPr>
        <p:grpSp>
          <p:nvGrpSpPr>
            <p:cNvPr id="121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213" name="Triangle isocèle 121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14" name="Triangle isocèle 121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211" name="Connecteur droit 1210"/>
            <p:cNvCxnSpPr>
              <a:endCxn id="121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2" name="Rectangle 121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cxnSp>
        <p:nvCxnSpPr>
          <p:cNvPr id="864" name="Connecteur droit avec flèche 863"/>
          <p:cNvCxnSpPr>
            <a:endCxn id="875" idx="0"/>
          </p:cNvCxnSpPr>
          <p:nvPr/>
        </p:nvCxnSpPr>
        <p:spPr>
          <a:xfrm flipH="1">
            <a:off x="7345070" y="3477499"/>
            <a:ext cx="3493" cy="38540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5" name="Groupe 577"/>
          <p:cNvGrpSpPr/>
          <p:nvPr/>
        </p:nvGrpSpPr>
        <p:grpSpPr>
          <a:xfrm rot="10800000">
            <a:off x="7254611" y="3778255"/>
            <a:ext cx="239981" cy="169301"/>
            <a:chOff x="11237954" y="4428877"/>
            <a:chExt cx="416889" cy="288032"/>
          </a:xfrm>
        </p:grpSpPr>
        <p:cxnSp>
          <p:nvCxnSpPr>
            <p:cNvPr id="866" name="Connecteur droit 865"/>
            <p:cNvCxnSpPr>
              <a:endCxn id="874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Connecteur droit 866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Connecteur droit 867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Connecteur droit 868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0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874" name="Triangle isocèle 873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875" name="Triangle isocèle 874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871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872" name="Arc 571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3" name="Arc 572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76" name="Légende encadrée 2 875"/>
          <p:cNvSpPr/>
          <p:nvPr/>
        </p:nvSpPr>
        <p:spPr>
          <a:xfrm>
            <a:off x="6732240" y="5733256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-507430"/>
              <a:gd name="adj6" fmla="val -115075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2620 mm</a:t>
            </a:r>
            <a:endParaRPr lang="fr-FR" dirty="0"/>
          </a:p>
        </p:txBody>
      </p:sp>
      <p:sp>
        <p:nvSpPr>
          <p:cNvPr id="878" name="Légende encadrée 2 877"/>
          <p:cNvSpPr/>
          <p:nvPr/>
        </p:nvSpPr>
        <p:spPr>
          <a:xfrm>
            <a:off x="7092280" y="1268760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190188"/>
              <a:gd name="adj6" fmla="val -71542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200 mm ?</a:t>
            </a:r>
            <a:endParaRPr lang="fr-FR" dirty="0"/>
          </a:p>
        </p:txBody>
      </p:sp>
      <p:sp>
        <p:nvSpPr>
          <p:cNvPr id="880" name="Légende encadrée 2 879"/>
          <p:cNvSpPr/>
          <p:nvPr/>
        </p:nvSpPr>
        <p:spPr>
          <a:xfrm flipH="1">
            <a:off x="1547664" y="2564904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325211"/>
              <a:gd name="adj6" fmla="val -74220"/>
            </a:avLst>
          </a:prstGeom>
          <a:solidFill>
            <a:srgbClr val="FF00FF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4340 mm</a:t>
            </a:r>
            <a:endParaRPr lang="fr-FR" dirty="0"/>
          </a:p>
        </p:txBody>
      </p:sp>
      <p:sp>
        <p:nvSpPr>
          <p:cNvPr id="881" name="Légende encadrée 2 880"/>
          <p:cNvSpPr/>
          <p:nvPr/>
        </p:nvSpPr>
        <p:spPr>
          <a:xfrm>
            <a:off x="7164288" y="3573016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-124866"/>
              <a:gd name="adj6" fmla="val -74221"/>
            </a:avLst>
          </a:prstGeom>
          <a:solidFill>
            <a:srgbClr val="0070C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2680 mm</a:t>
            </a:r>
            <a:endParaRPr lang="fr-FR" dirty="0"/>
          </a:p>
        </p:txBody>
      </p:sp>
      <p:sp>
        <p:nvSpPr>
          <p:cNvPr id="882" name="Légende encadrée 2 881"/>
          <p:cNvSpPr/>
          <p:nvPr/>
        </p:nvSpPr>
        <p:spPr>
          <a:xfrm>
            <a:off x="7020272" y="2348880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84099"/>
              <a:gd name="adj6" fmla="val -85606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800 mm ?</a:t>
            </a:r>
            <a:endParaRPr lang="fr-FR" dirty="0"/>
          </a:p>
        </p:txBody>
      </p:sp>
      <p:sp>
        <p:nvSpPr>
          <p:cNvPr id="788" name="Légende encadrée 2 787"/>
          <p:cNvSpPr/>
          <p:nvPr/>
        </p:nvSpPr>
        <p:spPr>
          <a:xfrm flipH="1">
            <a:off x="1979712" y="1268760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325211"/>
              <a:gd name="adj6" fmla="val -74220"/>
            </a:avLst>
          </a:prstGeom>
          <a:solidFill>
            <a:srgbClr val="FF00FF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200 mm ?</a:t>
            </a:r>
            <a:endParaRPr lang="fr-FR" dirty="0"/>
          </a:p>
        </p:txBody>
      </p:sp>
      <p:sp>
        <p:nvSpPr>
          <p:cNvPr id="789" name="Légende encadrée 2 788"/>
          <p:cNvSpPr/>
          <p:nvPr/>
        </p:nvSpPr>
        <p:spPr>
          <a:xfrm>
            <a:off x="7020272" y="1700808"/>
            <a:ext cx="1728192" cy="360040"/>
          </a:xfrm>
          <a:prstGeom prst="borderCallout2">
            <a:avLst>
              <a:gd name="adj1" fmla="val 47089"/>
              <a:gd name="adj2" fmla="val -2004"/>
              <a:gd name="adj3" fmla="val 47089"/>
              <a:gd name="adj4" fmla="val -17933"/>
              <a:gd name="adj5" fmla="val 84099"/>
              <a:gd name="adj6" fmla="val -85606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 = 200 mm ?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Pipe lengths sum-up</a:t>
            </a:r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251520" y="724840"/>
            <a:ext cx="8424936" cy="34123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32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Placing</a:t>
            </a:r>
            <a:r>
              <a:rPr kumimoji="0" lang="en-GB" sz="3200" b="0" i="0" u="none" strike="noStrike" kern="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cryogenic valves and the heat exchanger in the valve box would:</a:t>
            </a:r>
            <a:endParaRPr kumimoji="0" lang="en-GB" sz="3200" b="0" i="0" u="none" strike="noStrike" kern="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07504" y="1772816"/>
          <a:ext cx="8892480" cy="3017520"/>
        </p:xfrm>
        <a:graphic>
          <a:graphicData uri="http://schemas.openxmlformats.org/drawingml/2006/table">
            <a:tbl>
              <a:tblPr/>
              <a:tblGrid>
                <a:gridCol w="1921025"/>
                <a:gridCol w="2866042"/>
                <a:gridCol w="2194718"/>
                <a:gridCol w="1910695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Position of the cryogenic valves and the heat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exchanger: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cryomodule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valve box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Lengths (mm)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Lengths (mm)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Fill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-in line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CTL to HEx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?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HEx to JT valve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800?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JT valve to bi-phase pipe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Pumping line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bi-phase pipe to HEx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Hex to CTL GRP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?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2880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Cool-down line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CTL to cryo valve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?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Cryo valve to cavities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4540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Conclusion</a:t>
            </a:r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251520" y="724840"/>
            <a:ext cx="8424936" cy="34123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3200" b="0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Placing</a:t>
            </a:r>
            <a:r>
              <a:rPr kumimoji="0" lang="en-GB" sz="3200" b="0" i="0" u="none" strike="noStrike" kern="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cryogenic valves and the heat exchanger in the valve box would:</a:t>
            </a:r>
            <a:endParaRPr kumimoji="0" lang="en-GB" sz="3200" b="0" i="0" u="none" strike="noStrike" kern="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280954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err="1" smtClean="0">
                <a:latin typeface="Calibri" pitchFamily="34" charset="0"/>
              </a:rPr>
              <a:t>simplify</a:t>
            </a:r>
            <a:r>
              <a:rPr lang="fr-FR" sz="2000" dirty="0" smtClean="0">
                <a:latin typeface="Calibri" pitchFamily="34" charset="0"/>
              </a:rPr>
              <a:t> the </a:t>
            </a:r>
            <a:r>
              <a:rPr lang="fr-FR" sz="2000" dirty="0" err="1" smtClean="0">
                <a:latin typeface="Calibri" pitchFamily="34" charset="0"/>
              </a:rPr>
              <a:t>cryogenic</a:t>
            </a:r>
            <a:r>
              <a:rPr lang="fr-FR" sz="2000" dirty="0" smtClean="0">
                <a:latin typeface="Calibri" pitchFamily="34" charset="0"/>
              </a:rPr>
              <a:t> distribution (</a:t>
            </a:r>
            <a:r>
              <a:rPr lang="fr-FR" sz="2000" dirty="0" err="1" smtClean="0">
                <a:latin typeface="Calibri" pitchFamily="34" charset="0"/>
              </a:rPr>
              <a:t>number</a:t>
            </a:r>
            <a:r>
              <a:rPr lang="fr-FR" sz="2000" dirty="0" smtClean="0">
                <a:latin typeface="Calibri" pitchFamily="34" charset="0"/>
              </a:rPr>
              <a:t> of interfaces, </a:t>
            </a:r>
            <a:r>
              <a:rPr lang="fr-FR" sz="2000" dirty="0" err="1" smtClean="0">
                <a:latin typeface="Calibri" pitchFamily="34" charset="0"/>
              </a:rPr>
              <a:t>number</a:t>
            </a:r>
            <a:r>
              <a:rPr lang="fr-FR" sz="2000" dirty="0" smtClean="0">
                <a:latin typeface="Calibri" pitchFamily="34" charset="0"/>
              </a:rPr>
              <a:t> of valves, </a:t>
            </a:r>
            <a:r>
              <a:rPr lang="fr-FR" sz="2000" dirty="0" err="1" smtClean="0">
                <a:latin typeface="Calibri" pitchFamily="34" charset="0"/>
              </a:rPr>
              <a:t>piping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smtClean="0">
                <a:latin typeface="Calibri" pitchFamily="34" charset="0"/>
              </a:rPr>
              <a:t>length</a:t>
            </a:r>
            <a:r>
              <a:rPr lang="fr-FR" sz="2000" dirty="0" smtClean="0">
                <a:latin typeface="Calibri" pitchFamily="34" charset="0"/>
              </a:rPr>
              <a:t>s</a:t>
            </a:r>
            <a:r>
              <a:rPr lang="fr-FR" sz="2000" smtClean="0">
                <a:latin typeface="Calibri" pitchFamily="34" charset="0"/>
              </a:rPr>
              <a:t>) </a:t>
            </a:r>
            <a:r>
              <a:rPr lang="fr-FR" sz="2000" dirty="0" smtClean="0">
                <a:latin typeface="Calibri" pitchFamily="34" charset="0"/>
              </a:rPr>
              <a:t>(and not </a:t>
            </a:r>
            <a:r>
              <a:rPr lang="fr-FR" sz="2000" dirty="0" err="1" smtClean="0">
                <a:latin typeface="Calibri" pitchFamily="34" charset="0"/>
              </a:rPr>
              <a:t>only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within</a:t>
            </a:r>
            <a:r>
              <a:rPr lang="fr-FR" sz="2000" dirty="0" smtClean="0">
                <a:latin typeface="Calibri" pitchFamily="34" charset="0"/>
              </a:rPr>
              <a:t> the cryomodule);</a:t>
            </a: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err="1" smtClean="0">
                <a:latin typeface="Calibri" pitchFamily="34" charset="0"/>
              </a:rPr>
              <a:t>reduce</a:t>
            </a:r>
            <a:r>
              <a:rPr lang="fr-FR" sz="2000" dirty="0" smtClean="0">
                <a:latin typeface="Calibri" pitchFamily="34" charset="0"/>
              </a:rPr>
              <a:t> the </a:t>
            </a:r>
            <a:r>
              <a:rPr lang="fr-FR" sz="2000" dirty="0" err="1" smtClean="0">
                <a:latin typeface="Calibri" pitchFamily="34" charset="0"/>
              </a:rPr>
              <a:t>jumper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diameter</a:t>
            </a:r>
            <a:r>
              <a:rPr lang="fr-FR" sz="2000" dirty="0" smtClean="0">
                <a:latin typeface="Calibri" pitchFamily="34" charset="0"/>
              </a:rPr>
              <a:t>;</a:t>
            </a: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err="1" smtClean="0">
                <a:latin typeface="Calibri" pitchFamily="34" charset="0"/>
              </a:rPr>
              <a:t>allow</a:t>
            </a:r>
            <a:r>
              <a:rPr lang="fr-FR" sz="2000" dirty="0" smtClean="0">
                <a:latin typeface="Calibri" pitchFamily="34" charset="0"/>
              </a:rPr>
              <a:t> to (</a:t>
            </a:r>
            <a:r>
              <a:rPr lang="fr-FR" sz="2000" dirty="0" err="1" smtClean="0">
                <a:latin typeface="Calibri" pitchFamily="34" charset="0"/>
              </a:rPr>
              <a:t>leak</a:t>
            </a:r>
            <a:r>
              <a:rPr lang="fr-FR" sz="2000" dirty="0" smtClean="0">
                <a:latin typeface="Calibri" pitchFamily="34" charset="0"/>
              </a:rPr>
              <a:t>) test all the </a:t>
            </a:r>
            <a:r>
              <a:rPr lang="fr-FR" sz="2000" dirty="0" err="1" smtClean="0">
                <a:latin typeface="Calibri" pitchFamily="34" charset="0"/>
              </a:rPr>
              <a:t>cryogenic</a:t>
            </a:r>
            <a:r>
              <a:rPr lang="fr-FR" sz="2000" dirty="0" smtClean="0">
                <a:latin typeface="Calibri" pitchFamily="34" charset="0"/>
              </a:rPr>
              <a:t> distribution </a:t>
            </a:r>
            <a:r>
              <a:rPr lang="fr-FR" sz="2000" dirty="0" err="1" smtClean="0">
                <a:latin typeface="Calibri" pitchFamily="34" charset="0"/>
              </a:rPr>
              <a:t>before</a:t>
            </a:r>
            <a:r>
              <a:rPr lang="fr-FR" sz="2000" dirty="0" smtClean="0">
                <a:latin typeface="Calibri" pitchFamily="34" charset="0"/>
              </a:rPr>
              <a:t> cryostating </a:t>
            </a:r>
            <a:r>
              <a:rPr lang="fr-FR" sz="2000" dirty="0" smtClean="0">
                <a:latin typeface="Calibri" pitchFamily="34" charset="0"/>
                <a:sym typeface="Symbol"/>
              </a:rPr>
              <a:t> the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jumper</a:t>
            </a:r>
            <a:r>
              <a:rPr lang="fr-FR" sz="2000" dirty="0" smtClean="0">
                <a:latin typeface="Calibri" pitchFamily="34" charset="0"/>
                <a:sym typeface="Symbol"/>
              </a:rPr>
              <a:t> interface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would</a:t>
            </a:r>
            <a:r>
              <a:rPr lang="fr-FR" sz="2000" dirty="0" smtClean="0">
                <a:latin typeface="Calibri" pitchFamily="34" charset="0"/>
                <a:sym typeface="Symbol"/>
              </a:rPr>
              <a:t>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be</a:t>
            </a:r>
            <a:r>
              <a:rPr lang="fr-FR" sz="2000" dirty="0" smtClean="0">
                <a:latin typeface="Calibri" pitchFamily="34" charset="0"/>
                <a:sym typeface="Symbol"/>
              </a:rPr>
              <a:t> the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only</a:t>
            </a:r>
            <a:r>
              <a:rPr lang="fr-FR" sz="2000" dirty="0" smtClean="0">
                <a:latin typeface="Calibri" pitchFamily="34" charset="0"/>
                <a:sym typeface="Symbol"/>
              </a:rPr>
              <a:t>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element</a:t>
            </a:r>
            <a:r>
              <a:rPr lang="fr-FR" sz="2000" dirty="0" smtClean="0">
                <a:latin typeface="Calibri" pitchFamily="34" charset="0"/>
                <a:sym typeface="Symbol"/>
              </a:rPr>
              <a:t> to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be</a:t>
            </a:r>
            <a:r>
              <a:rPr lang="fr-FR" sz="2000" dirty="0" smtClean="0">
                <a:latin typeface="Calibri" pitchFamily="34" charset="0"/>
                <a:sym typeface="Symbol"/>
              </a:rPr>
              <a:t>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tested</a:t>
            </a:r>
            <a:r>
              <a:rPr lang="fr-FR" sz="2000" dirty="0" smtClean="0">
                <a:latin typeface="Calibri" pitchFamily="34" charset="0"/>
                <a:sym typeface="Symbol"/>
              </a:rPr>
              <a:t>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after</a:t>
            </a:r>
            <a:r>
              <a:rPr lang="fr-FR" sz="2000" dirty="0" smtClean="0">
                <a:latin typeface="Calibri" pitchFamily="34" charset="0"/>
                <a:sym typeface="Symbol"/>
              </a:rPr>
              <a:t> cryostating;</a:t>
            </a: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err="1" smtClean="0">
                <a:latin typeface="Calibri" pitchFamily="34" charset="0"/>
                <a:sym typeface="Symbol"/>
              </a:rPr>
              <a:t>ease</a:t>
            </a:r>
            <a:r>
              <a:rPr lang="fr-FR" sz="2000" dirty="0" smtClean="0">
                <a:latin typeface="Calibri" pitchFamily="34" charset="0"/>
                <a:sym typeface="Symbol"/>
              </a:rPr>
              <a:t> the cryomodule </a:t>
            </a:r>
            <a:r>
              <a:rPr lang="fr-FR" sz="2000" dirty="0" err="1" smtClean="0">
                <a:latin typeface="Calibri" pitchFamily="34" charset="0"/>
                <a:sym typeface="Symbol"/>
              </a:rPr>
              <a:t>assembly</a:t>
            </a:r>
            <a:r>
              <a:rPr lang="fr-FR" sz="2000" dirty="0" smtClean="0">
                <a:latin typeface="Calibri" pitchFamily="34" charset="0"/>
                <a:sym typeface="Symbol"/>
              </a:rPr>
              <a:t>. </a:t>
            </a: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Valve box</a:t>
            </a:r>
          </a:p>
        </p:txBody>
      </p:sp>
      <p:pic>
        <p:nvPicPr>
          <p:cNvPr id="8" name="Picture 2" descr="Macintosh HD:Users:jaroslawfydrych:Documents:JF:04_Prototype_Valve_box:02_jumper_connection-interface:Test_ValveBox_Beta_Cryomodule_2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17205" r="12504"/>
          <a:stretch/>
        </p:blipFill>
        <p:spPr bwMode="auto">
          <a:xfrm>
            <a:off x="5169954" y="1556793"/>
            <a:ext cx="3984850" cy="3152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9" name="Picture 3" descr="Macintosh HD:Users:jaroslawfydrych:Documents:JF:04_Prototype_Valve_box:02_jumper_connection-interface:Test_ValveBox_Beta_Cryomodule_4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16028"/>
          <a:stretch/>
        </p:blipFill>
        <p:spPr bwMode="auto">
          <a:xfrm>
            <a:off x="251520" y="1860891"/>
            <a:ext cx="4301160" cy="2847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grpSp>
        <p:nvGrpSpPr>
          <p:cNvPr id="28" name="Groupe 27"/>
          <p:cNvGrpSpPr/>
          <p:nvPr/>
        </p:nvGrpSpPr>
        <p:grpSpPr>
          <a:xfrm>
            <a:off x="251520" y="2636912"/>
            <a:ext cx="1512168" cy="1584176"/>
            <a:chOff x="251520" y="2636912"/>
            <a:chExt cx="1512168" cy="1584176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51520" y="2636912"/>
              <a:ext cx="15121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51520" y="4221088"/>
              <a:ext cx="15121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23528" y="2636912"/>
              <a:ext cx="0" cy="1584176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 rot="16200000">
            <a:off x="5394704" y="4287572"/>
            <a:ext cx="1512168" cy="1440160"/>
            <a:chOff x="6516216" y="4509120"/>
            <a:chExt cx="1512168" cy="1584176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6516216" y="4509120"/>
              <a:ext cx="1512168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6516216" y="6093296"/>
              <a:ext cx="1512168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588224" y="4509120"/>
              <a:ext cx="0" cy="1584176"/>
            </a:xfrm>
            <a:prstGeom prst="line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 flipH="1">
            <a:off x="5986452" y="4416792"/>
            <a:ext cx="2736304" cy="236344"/>
            <a:chOff x="4716016" y="2996952"/>
            <a:chExt cx="2736304" cy="1584176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716016" y="2996952"/>
              <a:ext cx="15121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716016" y="4240624"/>
              <a:ext cx="27363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788024" y="2996952"/>
              <a:ext cx="0" cy="1584176"/>
            </a:xfrm>
            <a:prstGeom prst="line">
              <a:avLst/>
            </a:prstGeom>
            <a:ln w="2540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/>
          <p:cNvSpPr txBox="1"/>
          <p:nvPr/>
        </p:nvSpPr>
        <p:spPr>
          <a:xfrm>
            <a:off x="251520" y="494116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with the wave guides</a:t>
            </a:r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 rot="5400000" flipV="1">
            <a:off x="1043608" y="2060848"/>
            <a:ext cx="2304256" cy="144016"/>
            <a:chOff x="6516216" y="4509120"/>
            <a:chExt cx="2304256" cy="1584176"/>
          </a:xfrm>
        </p:grpSpPr>
        <p:cxnSp>
          <p:nvCxnSpPr>
            <p:cNvPr id="31" name="Connecteur droit 30"/>
            <p:cNvCxnSpPr/>
            <p:nvPr/>
          </p:nvCxnSpPr>
          <p:spPr>
            <a:xfrm rot="5400000" flipV="1">
              <a:off x="7668344" y="3356992"/>
              <a:ext cx="0" cy="2304256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516216" y="6093296"/>
              <a:ext cx="1512168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588224" y="4509120"/>
              <a:ext cx="0" cy="1584176"/>
            </a:xfrm>
            <a:prstGeom prst="line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251520" y="5301208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Lack of space between valve box and cryomodule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69451"/>
            <a:ext cx="76683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Upgrade of SM18 Infrastructure at CERN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5771"/>
            <a:ext cx="2232248" cy="56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IPNO\ESS\REUNIONS\IPNO\20131121_CRYO\20121207_153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2160000" cy="2880000"/>
          </a:xfrm>
          <a:prstGeom prst="rect">
            <a:avLst/>
          </a:prstGeom>
          <a:noFill/>
        </p:spPr>
      </p:pic>
      <p:pic>
        <p:nvPicPr>
          <p:cNvPr id="1029" name="Picture 5" descr="D:\IPNO\ESS\REUNIONS\IPNO\20131121_CRYO\20121207_153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160000" cy="2880000"/>
          </a:xfrm>
          <a:prstGeom prst="rect">
            <a:avLst/>
          </a:prstGeom>
          <a:noFill/>
        </p:spPr>
      </p:pic>
      <p:pic>
        <p:nvPicPr>
          <p:cNvPr id="1030" name="Picture 6" descr="D:\IPNO\ESS\REUNIONS\IPNO\20131121_CRYO\20130305_12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440" y="3978000"/>
            <a:ext cx="3840000" cy="2880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356443" y="6016172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</a:t>
            </a:r>
            <a:r>
              <a:rPr lang="fr-FR" dirty="0" err="1" smtClean="0"/>
              <a:t>Maesen</a:t>
            </a:r>
            <a:r>
              <a:rPr lang="fr-FR" dirty="0" smtClean="0"/>
              <a:t> </a:t>
            </a:r>
            <a:r>
              <a:rPr lang="fr-FR" dirty="0" err="1" smtClean="0"/>
              <a:t>Dec</a:t>
            </a:r>
            <a:r>
              <a:rPr lang="fr-FR" dirty="0" smtClean="0"/>
              <a:t> 2012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467544" y="2276872"/>
            <a:ext cx="83884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000" b="1" dirty="0" smtClean="0">
                <a:solidFill>
                  <a:srgbClr val="5F2987"/>
                </a:solidFill>
                <a:latin typeface="Calibri" pitchFamily="34" charset="0"/>
              </a:rPr>
              <a:t>Thank you for your attention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467544" y="2564904"/>
            <a:ext cx="8388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Process </a:t>
            </a:r>
            <a:r>
              <a:rPr lang="en-US" sz="2400" b="1" dirty="0" smtClean="0">
                <a:latin typeface="Calibri" pitchFamily="34" charset="0"/>
              </a:rPr>
              <a:t>and Instrumentation Diagrams</a:t>
            </a:r>
          </a:p>
          <a:p>
            <a:pPr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Mechanical aspects</a:t>
            </a:r>
          </a:p>
          <a:p>
            <a:pPr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Cold box</a:t>
            </a: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Contents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Spoke PID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956510" y="1357258"/>
            <a:ext cx="0" cy="165068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969576" y="5196082"/>
            <a:ext cx="12435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90920" y="5187363"/>
            <a:ext cx="12435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89333" y="1866655"/>
            <a:ext cx="4310929" cy="0"/>
          </a:xfrm>
          <a:prstGeom prst="straightConnector1">
            <a:avLst/>
          </a:prstGeom>
          <a:ln w="25400">
            <a:gradFill flip="none" rotWithShape="1">
              <a:gsLst>
                <a:gs pos="27000">
                  <a:schemeClr val="accent6">
                    <a:lumMod val="75000"/>
                  </a:schemeClr>
                </a:gs>
                <a:gs pos="50000">
                  <a:srgbClr val="FF00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89333" y="2096719"/>
            <a:ext cx="4352380" cy="0"/>
          </a:xfrm>
          <a:prstGeom prst="straightConnector1">
            <a:avLst/>
          </a:prstGeom>
          <a:ln w="25400">
            <a:gradFill flip="none" rotWithShape="1">
              <a:gsLst>
                <a:gs pos="48000">
                  <a:schemeClr val="accent6">
                    <a:lumMod val="75000"/>
                  </a:schemeClr>
                </a:gs>
                <a:gs pos="50000">
                  <a:srgbClr val="0066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769151" y="5674441"/>
            <a:ext cx="0" cy="5925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028199" y="3600500"/>
            <a:ext cx="70467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83663" y="4118261"/>
            <a:ext cx="2528526" cy="17416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684134" y="4042788"/>
            <a:ext cx="359665" cy="871058"/>
          </a:xfrm>
          <a:prstGeom prst="roundRect">
            <a:avLst>
              <a:gd name="adj" fmla="val 3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5124" y="4128546"/>
            <a:ext cx="60318" cy="495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1263812" y="4573983"/>
            <a:ext cx="1693013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41214" y="3642826"/>
            <a:ext cx="0" cy="1227434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030924" y="4573983"/>
            <a:ext cx="0" cy="888832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67"/>
          <p:cNvSpPr>
            <a:spLocks noChangeArrowheads="1"/>
          </p:cNvSpPr>
          <p:nvPr/>
        </p:nvSpPr>
        <p:spPr bwMode="auto">
          <a:xfrm>
            <a:off x="2955266" y="4427369"/>
            <a:ext cx="743193" cy="5804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105931" y="849355"/>
            <a:ext cx="6404381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718414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T.L (19.5 bar, 40K) </a:t>
            </a:r>
            <a:endParaRPr lang="fr-FR" sz="10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105931" y="1018656"/>
            <a:ext cx="6404381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105931" y="1187957"/>
            <a:ext cx="640438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105931" y="1357258"/>
            <a:ext cx="6404381" cy="0"/>
          </a:xfrm>
          <a:prstGeom prst="straightConnector1">
            <a:avLst/>
          </a:prstGeom>
          <a:ln w="25400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105931" y="1526560"/>
            <a:ext cx="6404381" cy="0"/>
          </a:xfrm>
          <a:prstGeom prst="straightConnector1">
            <a:avLst/>
          </a:prstGeom>
          <a:ln w="2540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947632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T.L (19.0 bar, 50K) 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0" y="1119789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HP (3 bar, 4.5K) 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0" y="1291946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VLP (~31 mbar) </a:t>
            </a:r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1467072"/>
            <a:ext cx="2105931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LP (1.05 bar) </a:t>
            </a:r>
            <a:endParaRPr lang="fr-FR" sz="1000" dirty="0"/>
          </a:p>
        </p:txBody>
      </p:sp>
      <p:sp>
        <p:nvSpPr>
          <p:cNvPr id="30" name="Rectangle 29"/>
          <p:cNvSpPr/>
          <p:nvPr/>
        </p:nvSpPr>
        <p:spPr>
          <a:xfrm>
            <a:off x="2271736" y="764704"/>
            <a:ext cx="5927527" cy="84650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259632" y="1629648"/>
            <a:ext cx="2585361" cy="224972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200" b="1" i="1" u="sng" cap="small" dirty="0" err="1" smtClean="0">
                <a:solidFill>
                  <a:schemeClr val="bg1">
                    <a:lumMod val="50000"/>
                  </a:schemeClr>
                </a:solidFill>
              </a:rPr>
              <a:t>Cryogenic</a:t>
            </a:r>
            <a:r>
              <a:rPr lang="fr-FR" sz="1200" b="1" i="1" u="sng" cap="small" dirty="0" smtClean="0">
                <a:solidFill>
                  <a:schemeClr val="bg1">
                    <a:lumMod val="50000"/>
                  </a:schemeClr>
                </a:solidFill>
              </a:rPr>
              <a:t> Transfer Line (CTL)</a:t>
            </a:r>
            <a:endParaRPr lang="fr-FR" sz="1200" b="1" i="1" u="sng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ounded Rectangle 16"/>
          <p:cNvSpPr/>
          <p:nvPr/>
        </p:nvSpPr>
        <p:spPr bwMode="auto">
          <a:xfrm>
            <a:off x="1732870" y="3515850"/>
            <a:ext cx="4848511" cy="2090019"/>
          </a:xfrm>
          <a:prstGeom prst="roundRect">
            <a:avLst>
              <a:gd name="adj" fmla="val 3078"/>
            </a:avLst>
          </a:prstGeom>
          <a:noFill/>
          <a:ln w="25400" cmpd="sng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400">
              <a:latin typeface="+mj-lt"/>
              <a:cs typeface="Calibri" pitchFamily="34" charset="0"/>
            </a:endParaRPr>
          </a:p>
        </p:txBody>
      </p:sp>
      <p:grpSp>
        <p:nvGrpSpPr>
          <p:cNvPr id="2" name="Groupe 247"/>
          <p:cNvGrpSpPr/>
          <p:nvPr/>
        </p:nvGrpSpPr>
        <p:grpSpPr>
          <a:xfrm flipV="1">
            <a:off x="3801046" y="3642826"/>
            <a:ext cx="460270" cy="42325"/>
            <a:chOff x="2014518" y="10687080"/>
            <a:chExt cx="857256" cy="142876"/>
          </a:xfrm>
        </p:grpSpPr>
        <p:grpSp>
          <p:nvGrpSpPr>
            <p:cNvPr id="3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63" name="Connecteur droit 862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Connecteur droit 863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Connecteur droit 865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59" name="Connecteur droit 858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Connecteur droit 860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Connecteur droit 861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183643" y="2112799"/>
            <a:ext cx="1072326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Pumping line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9468" y="4293140"/>
            <a:ext cx="65582" cy="1323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50416" y="4293140"/>
            <a:ext cx="65582" cy="1323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7" name="Triangle isocèle 36"/>
          <p:cNvSpPr>
            <a:spLocks noChangeAspect="1"/>
          </p:cNvSpPr>
          <p:nvPr/>
        </p:nvSpPr>
        <p:spPr>
          <a:xfrm rot="16200000">
            <a:off x="4340825" y="3597777"/>
            <a:ext cx="87169" cy="103617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8" name="Parenthèse ouvrante 37"/>
          <p:cNvSpPr/>
          <p:nvPr/>
        </p:nvSpPr>
        <p:spPr>
          <a:xfrm rot="16200000">
            <a:off x="5803085" y="4677835"/>
            <a:ext cx="123989" cy="346829"/>
          </a:xfrm>
          <a:prstGeom prst="leftBracket">
            <a:avLst>
              <a:gd name="adj" fmla="val 11283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39" name="AutoShape 167"/>
          <p:cNvSpPr>
            <a:spLocks noChangeArrowheads="1"/>
          </p:cNvSpPr>
          <p:nvPr/>
        </p:nvSpPr>
        <p:spPr bwMode="auto">
          <a:xfrm>
            <a:off x="4556952" y="4427369"/>
            <a:ext cx="745755" cy="5804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>
              <a:latin typeface="+mj-lt"/>
            </a:endParaRPr>
          </a:p>
        </p:txBody>
      </p:sp>
      <p:sp>
        <p:nvSpPr>
          <p:cNvPr id="40" name="Forme libre 39"/>
          <p:cNvSpPr/>
          <p:nvPr/>
        </p:nvSpPr>
        <p:spPr>
          <a:xfrm flipV="1">
            <a:off x="4606814" y="4771863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4606814" y="4476409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4769339" y="4635024"/>
            <a:ext cx="148514" cy="164414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3" name="Forme libre 42"/>
          <p:cNvSpPr/>
          <p:nvPr/>
        </p:nvSpPr>
        <p:spPr>
          <a:xfrm flipV="1">
            <a:off x="2996134" y="4770876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4" name="Forme libre 43"/>
          <p:cNvSpPr/>
          <p:nvPr/>
        </p:nvSpPr>
        <p:spPr>
          <a:xfrm>
            <a:off x="2996134" y="4475423"/>
            <a:ext cx="642849" cy="191497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736" name="Groupe 820"/>
          <p:cNvGrpSpPr/>
          <p:nvPr/>
        </p:nvGrpSpPr>
        <p:grpSpPr>
          <a:xfrm>
            <a:off x="4942822" y="4476792"/>
            <a:ext cx="141353" cy="487486"/>
            <a:chOff x="3417087" y="4071942"/>
            <a:chExt cx="144000" cy="490534"/>
          </a:xfrm>
          <a:solidFill>
            <a:srgbClr val="FF9933"/>
          </a:solidFill>
        </p:grpSpPr>
        <p:grpSp>
          <p:nvGrpSpPr>
            <p:cNvPr id="741" name="Groupe 818"/>
            <p:cNvGrpSpPr/>
            <p:nvPr/>
          </p:nvGrpSpPr>
          <p:grpSpPr>
            <a:xfrm>
              <a:off x="3418211" y="4269581"/>
              <a:ext cx="142876" cy="292895"/>
              <a:chOff x="3418211" y="4269581"/>
              <a:chExt cx="142876" cy="292895"/>
            </a:xfrm>
            <a:grpFill/>
          </p:grpSpPr>
          <p:sp>
            <p:nvSpPr>
              <p:cNvPr id="855" name="Trapèze 854"/>
              <p:cNvSpPr/>
              <p:nvPr/>
            </p:nvSpPr>
            <p:spPr>
              <a:xfrm>
                <a:off x="3418211" y="4374362"/>
                <a:ext cx="142876" cy="188114"/>
              </a:xfrm>
              <a:prstGeom prst="trapezoid">
                <a:avLst>
                  <a:gd name="adj" fmla="val 33334"/>
                </a:avLst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856" name="Rectangle 855"/>
              <p:cNvSpPr/>
              <p:nvPr/>
            </p:nvSpPr>
            <p:spPr>
              <a:xfrm flipV="1">
                <a:off x="3453926" y="4269581"/>
                <a:ext cx="71438" cy="9762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746" name="Groupe 819"/>
            <p:cNvGrpSpPr/>
            <p:nvPr/>
          </p:nvGrpSpPr>
          <p:grpSpPr>
            <a:xfrm>
              <a:off x="3417087" y="4071942"/>
              <a:ext cx="142876" cy="292895"/>
              <a:chOff x="3417087" y="4071942"/>
              <a:chExt cx="142876" cy="292895"/>
            </a:xfrm>
            <a:grpFill/>
          </p:grpSpPr>
          <p:sp>
            <p:nvSpPr>
              <p:cNvPr id="853" name="Trapèze 852"/>
              <p:cNvSpPr/>
              <p:nvPr/>
            </p:nvSpPr>
            <p:spPr>
              <a:xfrm flipV="1">
                <a:off x="3417087" y="4071942"/>
                <a:ext cx="142876" cy="188114"/>
              </a:xfrm>
              <a:prstGeom prst="trapezoid">
                <a:avLst>
                  <a:gd name="adj" fmla="val 33334"/>
                </a:avLst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3452802" y="4267208"/>
                <a:ext cx="71438" cy="9762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</p:grpSp>
      <p:sp>
        <p:nvSpPr>
          <p:cNvPr id="46" name="Rectangle à coins arrondis 45"/>
          <p:cNvSpPr/>
          <p:nvPr/>
        </p:nvSpPr>
        <p:spPr>
          <a:xfrm>
            <a:off x="3707130" y="4597676"/>
            <a:ext cx="64086" cy="23758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741463" y="4486872"/>
            <a:ext cx="102996" cy="4628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775796" y="4440588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775796" y="4897375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741463" y="4348023"/>
            <a:ext cx="29755" cy="13268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5315335" y="4597676"/>
            <a:ext cx="64086" cy="23758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5349668" y="4486872"/>
            <a:ext cx="102996" cy="4628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5384001" y="4440588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5384001" y="4897375"/>
            <a:ext cx="68663" cy="9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5349668" y="4348023"/>
            <a:ext cx="29755" cy="13268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755" name="Groupe 1619"/>
          <p:cNvGrpSpPr/>
          <p:nvPr/>
        </p:nvGrpSpPr>
        <p:grpSpPr>
          <a:xfrm>
            <a:off x="4475020" y="4659056"/>
            <a:ext cx="53889" cy="127007"/>
            <a:chOff x="7356301" y="6890060"/>
            <a:chExt cx="93615" cy="216077"/>
          </a:xfrm>
        </p:grpSpPr>
        <p:sp>
          <p:nvSpPr>
            <p:cNvPr id="849" name="Forme libre 848"/>
            <p:cNvSpPr/>
            <p:nvPr/>
          </p:nvSpPr>
          <p:spPr>
            <a:xfrm>
              <a:off x="7356301" y="689006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50" name="Forme libre 54"/>
            <p:cNvSpPr/>
            <p:nvPr/>
          </p:nvSpPr>
          <p:spPr>
            <a:xfrm flipV="1">
              <a:off x="7356301" y="704400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756" name="Groupe 728"/>
          <p:cNvGrpSpPr/>
          <p:nvPr/>
        </p:nvGrpSpPr>
        <p:grpSpPr>
          <a:xfrm>
            <a:off x="5670301" y="4666222"/>
            <a:ext cx="54483" cy="127007"/>
            <a:chOff x="1000100" y="3700463"/>
            <a:chExt cx="1394446" cy="1738327"/>
          </a:xfrm>
        </p:grpSpPr>
        <p:sp>
          <p:nvSpPr>
            <p:cNvPr id="846" name="Forme libre 61"/>
            <p:cNvSpPr/>
            <p:nvPr/>
          </p:nvSpPr>
          <p:spPr>
            <a:xfrm>
              <a:off x="1000101" y="3700463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47" name="Forme libre 62"/>
            <p:cNvSpPr/>
            <p:nvPr/>
          </p:nvSpPr>
          <p:spPr>
            <a:xfrm flipV="1">
              <a:off x="1000101" y="4938906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1000100" y="4125163"/>
              <a:ext cx="1394446" cy="9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765" name="Groupe 940"/>
          <p:cNvGrpSpPr/>
          <p:nvPr/>
        </p:nvGrpSpPr>
        <p:grpSpPr>
          <a:xfrm rot="5400000" flipV="1">
            <a:off x="2833038" y="5514385"/>
            <a:ext cx="105802" cy="41451"/>
            <a:chOff x="2014514" y="10687080"/>
            <a:chExt cx="1428764" cy="360000"/>
          </a:xfrm>
        </p:grpSpPr>
        <p:cxnSp>
          <p:nvCxnSpPr>
            <p:cNvPr id="842" name="Connecteur droit 841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Connecteur droit 842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Connecteur droit 843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Connecteur droit 844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rapèze 58"/>
          <p:cNvSpPr/>
          <p:nvPr/>
        </p:nvSpPr>
        <p:spPr>
          <a:xfrm>
            <a:off x="3340913" y="4775162"/>
            <a:ext cx="139768" cy="186945"/>
          </a:xfrm>
          <a:prstGeom prst="trapezoid">
            <a:avLst>
              <a:gd name="adj" fmla="val 33334"/>
            </a:avLst>
          </a:prstGeom>
          <a:solidFill>
            <a:srgbClr val="FF99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 flipV="1">
            <a:off x="3375851" y="4673206"/>
            <a:ext cx="69884" cy="97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1" name="Trapèze 60"/>
          <p:cNvSpPr/>
          <p:nvPr/>
        </p:nvSpPr>
        <p:spPr>
          <a:xfrm flipV="1">
            <a:off x="3339814" y="4476797"/>
            <a:ext cx="139768" cy="186945"/>
          </a:xfrm>
          <a:prstGeom prst="trapezoid">
            <a:avLst>
              <a:gd name="adj" fmla="val 33334"/>
            </a:avLst>
          </a:prstGeom>
          <a:solidFill>
            <a:srgbClr val="FF99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74753" y="4670850"/>
            <a:ext cx="69884" cy="97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766" name="Groupe 1618"/>
          <p:cNvGrpSpPr/>
          <p:nvPr/>
        </p:nvGrpSpPr>
        <p:grpSpPr>
          <a:xfrm>
            <a:off x="2876308" y="4650941"/>
            <a:ext cx="53889" cy="127007"/>
            <a:chOff x="5659180" y="6864063"/>
            <a:chExt cx="93615" cy="216077"/>
          </a:xfrm>
        </p:grpSpPr>
        <p:sp>
          <p:nvSpPr>
            <p:cNvPr id="840" name="Forme libre 839"/>
            <p:cNvSpPr/>
            <p:nvPr/>
          </p:nvSpPr>
          <p:spPr>
            <a:xfrm>
              <a:off x="5659180" y="686406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41" name="Forme libre 840"/>
            <p:cNvSpPr/>
            <p:nvPr/>
          </p:nvSpPr>
          <p:spPr>
            <a:xfrm flipV="1">
              <a:off x="5659180" y="701800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sp>
        <p:nvSpPr>
          <p:cNvPr id="64" name="Ellipse 63"/>
          <p:cNvSpPr>
            <a:spLocks noChangeAspect="1"/>
          </p:cNvSpPr>
          <p:nvPr/>
        </p:nvSpPr>
        <p:spPr>
          <a:xfrm>
            <a:off x="3167827" y="4636910"/>
            <a:ext cx="148514" cy="164414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9230" y="4288764"/>
            <a:ext cx="349845" cy="5021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90327" y="4157533"/>
            <a:ext cx="2846667" cy="133780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60000"/>
                  <a:lumOff val="40000"/>
                </a:schemeClr>
              </a:gs>
              <a:gs pos="36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3986208" y="1617182"/>
            <a:ext cx="0" cy="1898667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6541214" y="1617182"/>
            <a:ext cx="0" cy="1898667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995936" y="2796319"/>
            <a:ext cx="2545278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995936" y="1617704"/>
            <a:ext cx="824752" cy="224972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200" b="1" i="1" u="sng" cap="small" dirty="0" smtClean="0">
                <a:solidFill>
                  <a:schemeClr val="tx2"/>
                </a:solidFill>
              </a:rPr>
              <a:t>Valve Box</a:t>
            </a:r>
            <a:endParaRPr lang="fr-FR" sz="1200" b="1" i="1" u="sng" cap="small" dirty="0">
              <a:solidFill>
                <a:schemeClr val="tx2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036182" y="2796319"/>
            <a:ext cx="650218" cy="224972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200" b="1" i="1" u="sng" cap="small" dirty="0" err="1" smtClean="0">
                <a:solidFill>
                  <a:schemeClr val="tx2"/>
                </a:solidFill>
              </a:rPr>
              <a:t>jumper</a:t>
            </a:r>
            <a:endParaRPr lang="fr-FR" sz="1200" b="1" i="1" u="sng" cap="small" dirty="0">
              <a:solidFill>
                <a:schemeClr val="tx2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198124" y="2996952"/>
            <a:ext cx="1077732" cy="471193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400" b="1" i="1" u="sng" cap="small" dirty="0" err="1" smtClean="0">
                <a:solidFill>
                  <a:schemeClr val="tx2"/>
                </a:solidFill>
              </a:rPr>
              <a:t>Spoke</a:t>
            </a:r>
            <a:r>
              <a:rPr lang="fr-FR" sz="1400" b="1" i="1" u="sng" cap="small" dirty="0" smtClean="0">
                <a:solidFill>
                  <a:schemeClr val="tx2"/>
                </a:solidFill>
              </a:rPr>
              <a:t> cryomodule</a:t>
            </a:r>
            <a:endParaRPr lang="fr-FR" sz="1400" b="1" i="1" u="sng" cap="small" dirty="0">
              <a:solidFill>
                <a:schemeClr val="tx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67065" y="4673242"/>
            <a:ext cx="5180829" cy="95221"/>
          </a:xfrm>
          <a:prstGeom prst="rect">
            <a:avLst/>
          </a:prstGeom>
          <a:solidFill>
            <a:srgbClr val="FF9933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4841713" y="849355"/>
            <a:ext cx="0" cy="2793471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4257009" y="3642826"/>
            <a:ext cx="584704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1898675" y="3642826"/>
            <a:ext cx="0" cy="931157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1898675" y="3642826"/>
            <a:ext cx="1904648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247"/>
          <p:cNvGrpSpPr/>
          <p:nvPr/>
        </p:nvGrpSpPr>
        <p:grpSpPr>
          <a:xfrm flipV="1">
            <a:off x="1898676" y="4570399"/>
            <a:ext cx="124354" cy="77847"/>
            <a:chOff x="2014518" y="10687080"/>
            <a:chExt cx="857256" cy="142876"/>
          </a:xfrm>
        </p:grpSpPr>
        <p:grpSp>
          <p:nvGrpSpPr>
            <p:cNvPr id="45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36" name="Connecteur droit 32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Connecteur droit 836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Connecteur droit 83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32" name="Connecteur droit 83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Connecteur droit 83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Connecteur droit 834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9" name="Connecteur droit avec flèche 78"/>
          <p:cNvCxnSpPr/>
          <p:nvPr/>
        </p:nvCxnSpPr>
        <p:spPr>
          <a:xfrm flipH="1">
            <a:off x="2023029" y="5462814"/>
            <a:ext cx="1036281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3225115" y="5462814"/>
            <a:ext cx="1450793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>
            <a:off x="4841713" y="5462814"/>
            <a:ext cx="1575147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6416860" y="4870260"/>
            <a:ext cx="0" cy="597033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247"/>
          <p:cNvGrpSpPr/>
          <p:nvPr/>
        </p:nvGrpSpPr>
        <p:grpSpPr>
          <a:xfrm>
            <a:off x="6416860" y="4785609"/>
            <a:ext cx="124354" cy="84651"/>
            <a:chOff x="2014518" y="10687080"/>
            <a:chExt cx="857256" cy="142876"/>
          </a:xfrm>
        </p:grpSpPr>
        <p:grpSp>
          <p:nvGrpSpPr>
            <p:cNvPr id="58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26" name="Connecteur droit 82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Connecteur droit 344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Connecteur droit 346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822" name="Connecteur droit 339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Connecteur droit 82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Connecteur droit 824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4" name="Connecteur droit avec flèche 83"/>
          <p:cNvCxnSpPr/>
          <p:nvPr/>
        </p:nvCxnSpPr>
        <p:spPr>
          <a:xfrm flipH="1">
            <a:off x="6458311" y="3642826"/>
            <a:ext cx="80077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5637289" y="1187957"/>
            <a:ext cx="0" cy="1819989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5637289" y="3251148"/>
            <a:ext cx="0" cy="65597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2105931" y="3732404"/>
            <a:ext cx="2984489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>
            <a:off x="2105931" y="5426461"/>
            <a:ext cx="911927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>
            <a:off x="3225115" y="5426461"/>
            <a:ext cx="1409342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>
            <a:off x="4863645" y="5426461"/>
            <a:ext cx="314064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>
            <a:off x="5173323" y="5003208"/>
            <a:ext cx="0" cy="423253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>
            <a:off x="3591323" y="5003208"/>
            <a:ext cx="0" cy="423253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riangle isocèle 92"/>
          <p:cNvSpPr>
            <a:spLocks noChangeAspect="1"/>
          </p:cNvSpPr>
          <p:nvPr/>
        </p:nvSpPr>
        <p:spPr>
          <a:xfrm rot="10800000">
            <a:off x="2068867" y="4066079"/>
            <a:ext cx="85369" cy="105802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94" name="Triangle isocèle 93"/>
          <p:cNvSpPr>
            <a:spLocks noChangeAspect="1"/>
          </p:cNvSpPr>
          <p:nvPr/>
        </p:nvSpPr>
        <p:spPr>
          <a:xfrm rot="10800000" flipV="1">
            <a:off x="3558173" y="5251196"/>
            <a:ext cx="68295" cy="8464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95" name="Triangle isocèle 94"/>
          <p:cNvSpPr>
            <a:spLocks noChangeAspect="1"/>
          </p:cNvSpPr>
          <p:nvPr/>
        </p:nvSpPr>
        <p:spPr>
          <a:xfrm rot="10800000" flipV="1">
            <a:off x="5140119" y="5313452"/>
            <a:ext cx="68295" cy="8464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5090420" y="1860683"/>
            <a:ext cx="0" cy="196488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5090420" y="1867177"/>
            <a:ext cx="53886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>
            <a:off x="2230285" y="3821983"/>
            <a:ext cx="2860135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2234671" y="3818099"/>
            <a:ext cx="0" cy="1560065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2230285" y="5378164"/>
            <a:ext cx="829025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>
            <a:off x="3230963" y="5378164"/>
            <a:ext cx="32576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3605487" y="5378164"/>
            <a:ext cx="445729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2391703" y="5093830"/>
            <a:ext cx="0" cy="27508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>
            <a:off x="2396090" y="5099802"/>
            <a:ext cx="53886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2929107" y="5499168"/>
            <a:ext cx="0" cy="17527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orme libre 105"/>
          <p:cNvSpPr/>
          <p:nvPr/>
        </p:nvSpPr>
        <p:spPr>
          <a:xfrm rot="5400000">
            <a:off x="2893106" y="5133158"/>
            <a:ext cx="169282" cy="103617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07" name="Connecteur droit avec flèche 106"/>
          <p:cNvCxnSpPr/>
          <p:nvPr/>
        </p:nvCxnSpPr>
        <p:spPr>
          <a:xfrm>
            <a:off x="2929107" y="5269103"/>
            <a:ext cx="0" cy="84641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4043904" y="5103080"/>
            <a:ext cx="0" cy="275084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>
            <a:off x="4039518" y="5099572"/>
            <a:ext cx="50772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4546217" y="5495951"/>
            <a:ext cx="0" cy="17849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orme libre 110"/>
          <p:cNvSpPr/>
          <p:nvPr/>
        </p:nvSpPr>
        <p:spPr>
          <a:xfrm rot="5400000">
            <a:off x="4510215" y="5129942"/>
            <a:ext cx="169282" cy="103617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12" name="Connecteur droit avec flèche 111"/>
          <p:cNvCxnSpPr/>
          <p:nvPr/>
        </p:nvCxnSpPr>
        <p:spPr>
          <a:xfrm>
            <a:off x="4546217" y="5269625"/>
            <a:ext cx="0" cy="126962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>
            <a:off x="323528" y="6266995"/>
            <a:ext cx="7751381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3" name="Groupe 471"/>
          <p:cNvGrpSpPr/>
          <p:nvPr/>
        </p:nvGrpSpPr>
        <p:grpSpPr>
          <a:xfrm>
            <a:off x="4659792" y="4906613"/>
            <a:ext cx="217743" cy="1058015"/>
            <a:chOff x="7677282" y="7299037"/>
            <a:chExt cx="378257" cy="1800000"/>
          </a:xfrm>
        </p:grpSpPr>
        <p:sp>
          <p:nvSpPr>
            <p:cNvPr id="812" name="Rectangle à coins arrondis 811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3" name="Rectangle à coins arrondis 812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4" name="Rectangle à coins arrondis 813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5" name="Rectangle à coins arrondis 814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6" name="Rectangle à coins arrondis 467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7" name="Rectangle à coins arrondis 46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8" name="Rectangle à coins arrondis 817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9" name="Rectangle à coins arrondis 818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774" name="Groupe 472"/>
          <p:cNvGrpSpPr/>
          <p:nvPr/>
        </p:nvGrpSpPr>
        <p:grpSpPr>
          <a:xfrm>
            <a:off x="3035404" y="4900119"/>
            <a:ext cx="217743" cy="1058015"/>
            <a:chOff x="7677282" y="7299037"/>
            <a:chExt cx="378257" cy="1800000"/>
          </a:xfrm>
        </p:grpSpPr>
        <p:sp>
          <p:nvSpPr>
            <p:cNvPr id="804" name="Rectangle à coins arrondis 803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5" name="Rectangle à coins arrondis 804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6" name="Rectangle à coins arrondis 805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7" name="Rectangle à coins arrondis 806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8" name="Rectangle à coins arrondis 478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09" name="Rectangle à coins arrondis 80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0" name="Rectangle à coins arrondis 809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811" name="Rectangle à coins arrondis 810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cxnSp>
        <p:nvCxnSpPr>
          <p:cNvPr id="116" name="Connecteur droit avec flèche 115"/>
          <p:cNvCxnSpPr/>
          <p:nvPr/>
        </p:nvCxnSpPr>
        <p:spPr>
          <a:xfrm flipH="1">
            <a:off x="4261396" y="3896777"/>
            <a:ext cx="136789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4261396" y="3896777"/>
            <a:ext cx="0" cy="232763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riangle isocèle 117"/>
          <p:cNvSpPr>
            <a:spLocks noChangeAspect="1"/>
          </p:cNvSpPr>
          <p:nvPr/>
        </p:nvSpPr>
        <p:spPr>
          <a:xfrm rot="10800000">
            <a:off x="2194298" y="4341205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19" name="Triangle isocèle 118"/>
          <p:cNvSpPr>
            <a:spLocks noChangeAspect="1"/>
          </p:cNvSpPr>
          <p:nvPr/>
        </p:nvSpPr>
        <p:spPr>
          <a:xfrm rot="10800000">
            <a:off x="4224978" y="3981428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20" name="Triangle isocèle 119"/>
          <p:cNvSpPr>
            <a:spLocks noChangeAspect="1"/>
          </p:cNvSpPr>
          <p:nvPr/>
        </p:nvSpPr>
        <p:spPr>
          <a:xfrm rot="16200000">
            <a:off x="3689302" y="3768381"/>
            <a:ext cx="87169" cy="103617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21" name="Triangle isocèle 120"/>
          <p:cNvSpPr>
            <a:spLocks noChangeAspect="1"/>
          </p:cNvSpPr>
          <p:nvPr/>
        </p:nvSpPr>
        <p:spPr>
          <a:xfrm rot="16200000">
            <a:off x="2860277" y="3683731"/>
            <a:ext cx="87169" cy="103617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22" name="Connecteur droit avec flèche 121"/>
          <p:cNvCxnSpPr/>
          <p:nvPr/>
        </p:nvCxnSpPr>
        <p:spPr>
          <a:xfrm>
            <a:off x="5858986" y="4912585"/>
            <a:ext cx="0" cy="380928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5201615" y="5293513"/>
            <a:ext cx="663220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5223547" y="5003208"/>
            <a:ext cx="0" cy="296244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>
            <a:off x="5957919" y="3254731"/>
            <a:ext cx="0" cy="804181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9" name="Groupe 535"/>
          <p:cNvGrpSpPr/>
          <p:nvPr/>
        </p:nvGrpSpPr>
        <p:grpSpPr>
          <a:xfrm rot="16200000" flipH="1">
            <a:off x="4908653" y="3643288"/>
            <a:ext cx="135354" cy="97555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784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802" name="Triangle isocèle 80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803" name="Triangle isocèle 80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sp>
          <p:nvSpPr>
            <p:cNvPr id="800" name="Corde 799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801" name="Connecteur droit 800"/>
            <p:cNvCxnSpPr>
              <a:stCxn id="800" idx="2"/>
              <a:endCxn id="802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e 535"/>
          <p:cNvGrpSpPr/>
          <p:nvPr/>
        </p:nvGrpSpPr>
        <p:grpSpPr>
          <a:xfrm flipH="1">
            <a:off x="4811959" y="1653536"/>
            <a:ext cx="132558" cy="99612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794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797" name="Triangle isocèle 79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98" name="Triangle isocèle 41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795" name="Corde 794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6" name="Connecteur droit 795"/>
            <p:cNvCxnSpPr>
              <a:stCxn id="795" idx="2"/>
              <a:endCxn id="797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Connecteur droit avec flèche 127"/>
          <p:cNvCxnSpPr/>
          <p:nvPr/>
        </p:nvCxnSpPr>
        <p:spPr>
          <a:xfrm flipH="1">
            <a:off x="6284890" y="1526560"/>
            <a:ext cx="2847" cy="322979"/>
          </a:xfrm>
          <a:prstGeom prst="straightConnector1">
            <a:avLst/>
          </a:prstGeom>
          <a:ln w="25400">
            <a:solidFill>
              <a:srgbClr val="33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riangle isocèle 128"/>
          <p:cNvSpPr>
            <a:spLocks noChangeAspect="1"/>
          </p:cNvSpPr>
          <p:nvPr/>
        </p:nvSpPr>
        <p:spPr>
          <a:xfrm rot="10800000">
            <a:off x="5595657" y="1965015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30" name="Triangle isocèle 129"/>
          <p:cNvSpPr>
            <a:spLocks noChangeAspect="1"/>
          </p:cNvSpPr>
          <p:nvPr/>
        </p:nvSpPr>
        <p:spPr>
          <a:xfrm rot="10800000" flipV="1">
            <a:off x="5916979" y="3748650"/>
            <a:ext cx="85369" cy="105802"/>
          </a:xfrm>
          <a:prstGeom prst="triangle">
            <a:avLst/>
          </a:prstGeom>
          <a:solidFill>
            <a:srgbClr val="33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799" name="Groupe 535"/>
          <p:cNvGrpSpPr/>
          <p:nvPr/>
        </p:nvGrpSpPr>
        <p:grpSpPr>
          <a:xfrm flipH="1">
            <a:off x="5921462" y="1653536"/>
            <a:ext cx="251617" cy="99612"/>
            <a:chOff x="4544442" y="9186882"/>
            <a:chExt cx="195265" cy="71438"/>
          </a:xfrm>
          <a:solidFill>
            <a:schemeClr val="bg1"/>
          </a:solidFill>
        </p:grpSpPr>
        <p:grpSp>
          <p:nvGrpSpPr>
            <p:cNvPr id="78" name="Groupe 859"/>
            <p:cNvGrpSpPr/>
            <p:nvPr/>
          </p:nvGrpSpPr>
          <p:grpSpPr>
            <a:xfrm flipH="1">
              <a:off x="4693953" y="9186882"/>
              <a:ext cx="45754" cy="71438"/>
              <a:chOff x="4924660" y="9686948"/>
              <a:chExt cx="62832" cy="142876"/>
            </a:xfrm>
            <a:grpFill/>
          </p:grpSpPr>
          <p:sp>
            <p:nvSpPr>
              <p:cNvPr id="792" name="Triangle isocèle 460"/>
              <p:cNvSpPr>
                <a:spLocks noChangeAspect="1"/>
              </p:cNvSpPr>
              <p:nvPr/>
            </p:nvSpPr>
            <p:spPr>
              <a:xfrm rot="10800000" flipH="1">
                <a:off x="4924708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93" name="Triangle isocèle 462"/>
              <p:cNvSpPr>
                <a:spLocks noChangeAspect="1"/>
              </p:cNvSpPr>
              <p:nvPr/>
            </p:nvSpPr>
            <p:spPr>
              <a:xfrm rot="10800000" flipH="1" flipV="1">
                <a:off x="4924660" y="9758386"/>
                <a:ext cx="62783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790" name="Corde 789"/>
            <p:cNvSpPr>
              <a:spLocks/>
            </p:cNvSpPr>
            <p:nvPr/>
          </p:nvSpPr>
          <p:spPr>
            <a:xfrm>
              <a:off x="4544442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1" name="Connecteur droit 454"/>
            <p:cNvCxnSpPr>
              <a:stCxn id="790" idx="2"/>
            </p:cNvCxnSpPr>
            <p:nvPr/>
          </p:nvCxnSpPr>
          <p:spPr>
            <a:xfrm>
              <a:off x="4562615" y="9222597"/>
              <a:ext cx="154206" cy="4"/>
            </a:xfrm>
            <a:prstGeom prst="line">
              <a:avLst/>
            </a:prstGeom>
            <a:grpFill/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Connecteur droit avec flèche 131"/>
          <p:cNvCxnSpPr/>
          <p:nvPr/>
        </p:nvCxnSpPr>
        <p:spPr>
          <a:xfrm flipH="1">
            <a:off x="5090420" y="1943608"/>
            <a:ext cx="20725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V="1">
            <a:off x="6495376" y="2280119"/>
            <a:ext cx="2098278" cy="46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>
            <a:off x="6495376" y="2569909"/>
            <a:ext cx="20982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H="1">
            <a:off x="5960896" y="1843739"/>
            <a:ext cx="331610" cy="0"/>
          </a:xfrm>
          <a:prstGeom prst="straightConnector1">
            <a:avLst/>
          </a:prstGeom>
          <a:ln w="25400">
            <a:gradFill flip="none" rotWithShape="1">
              <a:gsLst>
                <a:gs pos="13000">
                  <a:srgbClr val="3366FF"/>
                </a:gs>
                <a:gs pos="50000">
                  <a:srgbClr val="33CCFF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>
            <a:off x="5298188" y="1937636"/>
            <a:ext cx="0" cy="63040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flipH="1">
            <a:off x="4634457" y="2462857"/>
            <a:ext cx="207256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>
            <a:off x="4634457" y="2462857"/>
            <a:ext cx="0" cy="10906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e 535"/>
          <p:cNvGrpSpPr/>
          <p:nvPr/>
        </p:nvGrpSpPr>
        <p:grpSpPr>
          <a:xfrm>
            <a:off x="4672952" y="2315957"/>
            <a:ext cx="97555" cy="171309"/>
            <a:chOff x="7700143" y="2841285"/>
            <a:chExt cx="169470" cy="291447"/>
          </a:xfrm>
        </p:grpSpPr>
        <p:grpSp>
          <p:nvGrpSpPr>
            <p:cNvPr id="82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87" name="Triangle isocèle 45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88" name="Triangle isocèle 457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85" name="Connecteur droit 455"/>
            <p:cNvCxnSpPr/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6" name="Rectangle 785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1" name="Groupe 536"/>
          <p:cNvGrpSpPr/>
          <p:nvPr/>
        </p:nvGrpSpPr>
        <p:grpSpPr>
          <a:xfrm flipV="1">
            <a:off x="5161626" y="1914654"/>
            <a:ext cx="97555" cy="171309"/>
            <a:chOff x="7700143" y="2841285"/>
            <a:chExt cx="169470" cy="291447"/>
          </a:xfrm>
        </p:grpSpPr>
        <p:grpSp>
          <p:nvGrpSpPr>
            <p:cNvPr id="83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82" name="Triangle isocèle 78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83" name="Triangle isocèle 78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80" name="Connecteur droit 538"/>
            <p:cNvCxnSpPr>
              <a:endCxn id="782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Rectangle 780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1" name="Groupe 550"/>
          <p:cNvGrpSpPr/>
          <p:nvPr/>
        </p:nvGrpSpPr>
        <p:grpSpPr>
          <a:xfrm flipV="1">
            <a:off x="6259388" y="2281612"/>
            <a:ext cx="207256" cy="247980"/>
            <a:chOff x="10225558" y="3688477"/>
            <a:chExt cx="360040" cy="421888"/>
          </a:xfrm>
        </p:grpSpPr>
        <p:cxnSp>
          <p:nvCxnSpPr>
            <p:cNvPr id="771" name="Connecteur droit avec flèche 542"/>
            <p:cNvCxnSpPr/>
            <p:nvPr/>
          </p:nvCxnSpPr>
          <p:spPr>
            <a:xfrm flipH="1">
              <a:off x="10225558" y="3924821"/>
              <a:ext cx="360040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Connecteur droit avec flèche 771"/>
            <p:cNvCxnSpPr/>
            <p:nvPr/>
          </p:nvCxnSpPr>
          <p:spPr>
            <a:xfrm>
              <a:off x="10225558" y="3924821"/>
              <a:ext cx="0" cy="185544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e 544"/>
            <p:cNvGrpSpPr/>
            <p:nvPr/>
          </p:nvGrpSpPr>
          <p:grpSpPr>
            <a:xfrm>
              <a:off x="10297566" y="3688477"/>
              <a:ext cx="169470" cy="291447"/>
              <a:chOff x="7700143" y="2841285"/>
              <a:chExt cx="169470" cy="291447"/>
            </a:xfrm>
          </p:grpSpPr>
          <p:grpSp>
            <p:nvGrpSpPr>
              <p:cNvPr id="115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777" name="Triangle isocèle 776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778" name="Triangle isocèle 777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775" name="Connecteur droit 546"/>
              <p:cNvCxnSpPr>
                <a:endCxn id="777" idx="0"/>
              </p:cNvCxnSpPr>
              <p:nvPr/>
            </p:nvCxnSpPr>
            <p:spPr>
              <a:xfrm rot="16200000" flipH="1">
                <a:off x="7730875" y="3027557"/>
                <a:ext cx="108000" cy="7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6" name="Rectangle 775"/>
              <p:cNvSpPr>
                <a:spLocks noChangeAspect="1"/>
              </p:cNvSpPr>
              <p:nvPr/>
            </p:nvSpPr>
            <p:spPr>
              <a:xfrm>
                <a:off x="7723566" y="2841285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26" name="Groupe 551"/>
          <p:cNvGrpSpPr/>
          <p:nvPr/>
        </p:nvGrpSpPr>
        <p:grpSpPr>
          <a:xfrm flipV="1">
            <a:off x="5703416" y="2295049"/>
            <a:ext cx="257480" cy="244994"/>
            <a:chOff x="10225558" y="3621549"/>
            <a:chExt cx="447288" cy="416808"/>
          </a:xfrm>
        </p:grpSpPr>
        <p:cxnSp>
          <p:nvCxnSpPr>
            <p:cNvPr id="763" name="Connecteur droit avec flèche 762"/>
            <p:cNvCxnSpPr/>
            <p:nvPr/>
          </p:nvCxnSpPr>
          <p:spPr>
            <a:xfrm flipH="1" flipV="1">
              <a:off x="10225558" y="3924821"/>
              <a:ext cx="447288" cy="0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necteur droit avec flèche 763"/>
            <p:cNvCxnSpPr/>
            <p:nvPr/>
          </p:nvCxnSpPr>
          <p:spPr>
            <a:xfrm flipH="1">
              <a:off x="10225558" y="3924821"/>
              <a:ext cx="0" cy="11353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e 544"/>
            <p:cNvGrpSpPr/>
            <p:nvPr/>
          </p:nvGrpSpPr>
          <p:grpSpPr>
            <a:xfrm>
              <a:off x="10297566" y="3621549"/>
              <a:ext cx="169470" cy="358375"/>
              <a:chOff x="7700143" y="2774357"/>
              <a:chExt cx="169470" cy="358375"/>
            </a:xfrm>
          </p:grpSpPr>
          <p:grpSp>
            <p:nvGrpSpPr>
              <p:cNvPr id="851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769" name="Triangle isocèle 76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770" name="Triangle isocèle 769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767" name="Connecteur droit 766"/>
              <p:cNvCxnSpPr>
                <a:stCxn id="768" idx="2"/>
                <a:endCxn id="769" idx="0"/>
              </p:cNvCxnSpPr>
              <p:nvPr/>
            </p:nvCxnSpPr>
            <p:spPr>
              <a:xfrm flipH="1">
                <a:off x="7784877" y="2900085"/>
                <a:ext cx="1553" cy="181475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8" name="Rectangle 767"/>
              <p:cNvSpPr>
                <a:spLocks noChangeAspect="1"/>
              </p:cNvSpPr>
              <p:nvPr/>
            </p:nvSpPr>
            <p:spPr>
              <a:xfrm>
                <a:off x="7723566" y="2774357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43" name="Connecteur droit avec flèche 142"/>
          <p:cNvCxnSpPr/>
          <p:nvPr/>
        </p:nvCxnSpPr>
        <p:spPr>
          <a:xfrm flipH="1">
            <a:off x="6499762" y="3431199"/>
            <a:ext cx="1243537" cy="4479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2" name="Groupe 567"/>
          <p:cNvGrpSpPr/>
          <p:nvPr/>
        </p:nvGrpSpPr>
        <p:grpSpPr>
          <a:xfrm rot="5400000">
            <a:off x="7700100" y="3389748"/>
            <a:ext cx="169301" cy="82902"/>
            <a:chOff x="11737726" y="3924821"/>
            <a:chExt cx="288032" cy="144016"/>
          </a:xfrm>
          <a:solidFill>
            <a:schemeClr val="bg1"/>
          </a:solidFill>
        </p:grpSpPr>
        <p:sp>
          <p:nvSpPr>
            <p:cNvPr id="761" name="Rectangle 565"/>
            <p:cNvSpPr>
              <a:spLocks/>
            </p:cNvSpPr>
            <p:nvPr/>
          </p:nvSpPr>
          <p:spPr>
            <a:xfrm flipH="1" flipV="1">
              <a:off x="11737726" y="3924821"/>
              <a:ext cx="288032" cy="144016"/>
            </a:xfrm>
            <a:prstGeom prst="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2" name="Triangle isocèle 566"/>
            <p:cNvSpPr/>
            <p:nvPr/>
          </p:nvSpPr>
          <p:spPr>
            <a:xfrm>
              <a:off x="11737726" y="3924821"/>
              <a:ext cx="288032" cy="144016"/>
            </a:xfrm>
            <a:prstGeom prst="triangle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5" name="Connecteur droit avec flèche 144"/>
          <p:cNvCxnSpPr>
            <a:endCxn id="760" idx="0"/>
          </p:cNvCxnSpPr>
          <p:nvPr/>
        </p:nvCxnSpPr>
        <p:spPr>
          <a:xfrm flipH="1">
            <a:off x="7345070" y="3431199"/>
            <a:ext cx="3493" cy="38540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7" name="Groupe 577"/>
          <p:cNvGrpSpPr/>
          <p:nvPr/>
        </p:nvGrpSpPr>
        <p:grpSpPr>
          <a:xfrm rot="10800000">
            <a:off x="7254611" y="3731955"/>
            <a:ext cx="239981" cy="169301"/>
            <a:chOff x="11237954" y="4428877"/>
            <a:chExt cx="416889" cy="288032"/>
          </a:xfrm>
        </p:grpSpPr>
        <p:cxnSp>
          <p:nvCxnSpPr>
            <p:cNvPr id="751" name="Connecteur droit 750"/>
            <p:cNvCxnSpPr>
              <a:endCxn id="759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necteur droit 751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necteur droit 752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Connecteur droit 753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8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59" name="Triangle isocèle 75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60" name="Triangle isocèle 75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31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757" name="Arc 571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8" name="Arc 572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39" name="Groupe 583"/>
          <p:cNvGrpSpPr/>
          <p:nvPr/>
        </p:nvGrpSpPr>
        <p:grpSpPr>
          <a:xfrm>
            <a:off x="6748470" y="4362356"/>
            <a:ext cx="248707" cy="423253"/>
            <a:chOff x="7700143" y="2841285"/>
            <a:chExt cx="169470" cy="291447"/>
          </a:xfrm>
        </p:grpSpPr>
        <p:grpSp>
          <p:nvGrpSpPr>
            <p:cNvPr id="14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49" name="Triangle isocèle 74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50" name="Triangle isocèle 74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47" name="Connecteur droit 746"/>
            <p:cNvCxnSpPr>
              <a:endCxn id="749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" name="Rectangle 747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41" name="Groupe 589"/>
          <p:cNvGrpSpPr/>
          <p:nvPr/>
        </p:nvGrpSpPr>
        <p:grpSpPr>
          <a:xfrm>
            <a:off x="1318358" y="4362356"/>
            <a:ext cx="248707" cy="423253"/>
            <a:chOff x="7700143" y="2841285"/>
            <a:chExt cx="169470" cy="291447"/>
          </a:xfrm>
        </p:grpSpPr>
        <p:grpSp>
          <p:nvGrpSpPr>
            <p:cNvPr id="142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44" name="Triangle isocèle 593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45" name="Triangle isocèle 594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42" name="Connecteur droit 741"/>
            <p:cNvCxnSpPr/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44" name="Groupe 535"/>
          <p:cNvGrpSpPr/>
          <p:nvPr/>
        </p:nvGrpSpPr>
        <p:grpSpPr>
          <a:xfrm>
            <a:off x="2665779" y="5970718"/>
            <a:ext cx="132558" cy="99612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146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739" name="Triangle isocèle 73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40" name="Triangle isocèle 73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sp>
          <p:nvSpPr>
            <p:cNvPr id="737" name="Corde 736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738" name="Connecteur droit 737"/>
            <p:cNvCxnSpPr>
              <a:stCxn id="737" idx="2"/>
              <a:endCxn id="739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e 501"/>
          <p:cNvGrpSpPr>
            <a:grpSpLocks noChangeAspect="1"/>
          </p:cNvGrpSpPr>
          <p:nvPr/>
        </p:nvGrpSpPr>
        <p:grpSpPr>
          <a:xfrm>
            <a:off x="2620892" y="5716766"/>
            <a:ext cx="297189" cy="158702"/>
            <a:chOff x="2108974" y="2340645"/>
            <a:chExt cx="1748433" cy="914400"/>
          </a:xfrm>
        </p:grpSpPr>
        <p:sp>
          <p:nvSpPr>
            <p:cNvPr id="733" name="Ellipse 732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734" name="Arc 499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735" name="Arc 734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48" name="Groupe 693"/>
          <p:cNvGrpSpPr/>
          <p:nvPr/>
        </p:nvGrpSpPr>
        <p:grpSpPr>
          <a:xfrm rot="5400000">
            <a:off x="1219572" y="3510630"/>
            <a:ext cx="239023" cy="124354"/>
            <a:chOff x="11237954" y="4428877"/>
            <a:chExt cx="416889" cy="288032"/>
          </a:xfrm>
        </p:grpSpPr>
        <p:cxnSp>
          <p:nvCxnSpPr>
            <p:cNvPr id="723" name="Connecteur droit 722"/>
            <p:cNvCxnSpPr>
              <a:endCxn id="731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Connecteur droit 723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Connecteur droit 696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Connecteur droit 725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31" name="Triangle isocèle 73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32" name="Triangle isocèle 73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150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729" name="Arc 728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30" name="Arc 701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</p:grpSp>
      <p:cxnSp>
        <p:nvCxnSpPr>
          <p:cNvPr id="152" name="Connecteur droit avec flèche 151"/>
          <p:cNvCxnSpPr/>
          <p:nvPr/>
        </p:nvCxnSpPr>
        <p:spPr>
          <a:xfrm flipH="1">
            <a:off x="572235" y="3896777"/>
            <a:ext cx="1160635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e 544"/>
          <p:cNvGrpSpPr/>
          <p:nvPr/>
        </p:nvGrpSpPr>
        <p:grpSpPr>
          <a:xfrm flipH="1">
            <a:off x="1510961" y="3759725"/>
            <a:ext cx="97555" cy="171309"/>
            <a:chOff x="7700143" y="2841285"/>
            <a:chExt cx="169470" cy="291447"/>
          </a:xfrm>
        </p:grpSpPr>
        <p:grpSp>
          <p:nvGrpSpPr>
            <p:cNvPr id="153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21" name="Triangle isocèle 72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22" name="Triangle isocèle 72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19" name="Connecteur droit 718"/>
            <p:cNvCxnSpPr>
              <a:endCxn id="721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Rectangle 719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154" name="Groupe 734"/>
          <p:cNvGrpSpPr/>
          <p:nvPr/>
        </p:nvGrpSpPr>
        <p:grpSpPr>
          <a:xfrm>
            <a:off x="1152553" y="3815560"/>
            <a:ext cx="155665" cy="158702"/>
            <a:chOff x="1345714" y="6301085"/>
            <a:chExt cx="270417" cy="270000"/>
          </a:xfrm>
        </p:grpSpPr>
        <p:sp>
          <p:nvSpPr>
            <p:cNvPr id="715" name="Ellipse 714"/>
            <p:cNvSpPr>
              <a:spLocks noChangeAspect="1"/>
            </p:cNvSpPr>
            <p:nvPr/>
          </p:nvSpPr>
          <p:spPr>
            <a:xfrm>
              <a:off x="1346131" y="6301085"/>
              <a:ext cx="270000" cy="27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716" name="Connecteur droit 715"/>
            <p:cNvCxnSpPr/>
            <p:nvPr/>
          </p:nvCxnSpPr>
          <p:spPr>
            <a:xfrm flipV="1">
              <a:off x="1345714" y="6322293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Connecteur droit 716"/>
            <p:cNvCxnSpPr/>
            <p:nvPr/>
          </p:nvCxnSpPr>
          <p:spPr>
            <a:xfrm>
              <a:off x="1345714" y="6474693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Connecteur droit avec flèche 154"/>
          <p:cNvCxnSpPr/>
          <p:nvPr/>
        </p:nvCxnSpPr>
        <p:spPr>
          <a:xfrm flipH="1" flipV="1">
            <a:off x="1416696" y="3896777"/>
            <a:ext cx="0" cy="423253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e 544"/>
          <p:cNvGrpSpPr/>
          <p:nvPr/>
        </p:nvGrpSpPr>
        <p:grpSpPr>
          <a:xfrm rot="16200000">
            <a:off x="1310986" y="3974712"/>
            <a:ext cx="99612" cy="167771"/>
            <a:chOff x="7700143" y="2841285"/>
            <a:chExt cx="169470" cy="291447"/>
          </a:xfrm>
        </p:grpSpPr>
        <p:grpSp>
          <p:nvGrpSpPr>
            <p:cNvPr id="158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13" name="Triangle isocèle 71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714" name="Triangle isocèle 71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cxnSp>
          <p:nvCxnSpPr>
            <p:cNvPr id="711" name="Connecteur droit 710"/>
            <p:cNvCxnSpPr>
              <a:endCxn id="71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2" name="Rectangle 71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cxnSp>
        <p:nvCxnSpPr>
          <p:cNvPr id="157" name="Connecteur droit avec flèche 156"/>
          <p:cNvCxnSpPr/>
          <p:nvPr/>
        </p:nvCxnSpPr>
        <p:spPr>
          <a:xfrm flipV="1">
            <a:off x="489333" y="1865162"/>
            <a:ext cx="0" cy="440183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e 806"/>
          <p:cNvGrpSpPr/>
          <p:nvPr/>
        </p:nvGrpSpPr>
        <p:grpSpPr>
          <a:xfrm rot="5400000" flipH="1">
            <a:off x="5643376" y="1619457"/>
            <a:ext cx="99612" cy="167771"/>
            <a:chOff x="7700143" y="2841285"/>
            <a:chExt cx="169470" cy="291447"/>
          </a:xfrm>
        </p:grpSpPr>
        <p:grpSp>
          <p:nvGrpSpPr>
            <p:cNvPr id="867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08" name="Triangle isocèle 70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09" name="Triangle isocèle 70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06" name="Connecteur droit 705"/>
            <p:cNvCxnSpPr>
              <a:endCxn id="708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7" name="Rectangle 706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75" name="Groupe 812"/>
          <p:cNvGrpSpPr/>
          <p:nvPr/>
        </p:nvGrpSpPr>
        <p:grpSpPr>
          <a:xfrm rot="5400000" flipH="1">
            <a:off x="6291941" y="1619457"/>
            <a:ext cx="99612" cy="167771"/>
            <a:chOff x="7700143" y="2841285"/>
            <a:chExt cx="169470" cy="291447"/>
          </a:xfrm>
        </p:grpSpPr>
        <p:grpSp>
          <p:nvGrpSpPr>
            <p:cNvPr id="876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703" name="Triangle isocèle 70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704" name="Triangle isocèle 70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701" name="Connecteur droit 700"/>
            <p:cNvCxnSpPr>
              <a:endCxn id="70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2" name="Rectangle 70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0" name="TextBox 24"/>
          <p:cNvSpPr txBox="1">
            <a:spLocks noChangeArrowheads="1"/>
          </p:cNvSpPr>
          <p:nvPr/>
        </p:nvSpPr>
        <p:spPr bwMode="auto">
          <a:xfrm>
            <a:off x="2188834" y="2394698"/>
            <a:ext cx="1450793" cy="34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He conditionning line - </a:t>
            </a:r>
            <a:r>
              <a:rPr lang="fr-FR" sz="1000" dirty="0" smtClean="0">
                <a:latin typeface="+mj-lt"/>
              </a:rPr>
              <a:t>(1.5bar, 300K)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grpSp>
        <p:nvGrpSpPr>
          <p:cNvPr id="877" name="Groupe 940"/>
          <p:cNvGrpSpPr/>
          <p:nvPr/>
        </p:nvGrpSpPr>
        <p:grpSpPr>
          <a:xfrm rot="5400000" flipV="1">
            <a:off x="4453802" y="5512193"/>
            <a:ext cx="105802" cy="41451"/>
            <a:chOff x="2014514" y="10687080"/>
            <a:chExt cx="1428764" cy="360000"/>
          </a:xfrm>
        </p:grpSpPr>
        <p:cxnSp>
          <p:nvCxnSpPr>
            <p:cNvPr id="696" name="Connecteur droit 695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Connecteur droit 696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Connecteur droit 697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Connecteur droit 698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Connecteur droit avec flèche 161"/>
          <p:cNvCxnSpPr/>
          <p:nvPr/>
        </p:nvCxnSpPr>
        <p:spPr>
          <a:xfrm rot="5400000">
            <a:off x="2849129" y="5588614"/>
            <a:ext cx="0" cy="1716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/>
          <p:nvPr/>
        </p:nvCxnSpPr>
        <p:spPr>
          <a:xfrm>
            <a:off x="4374052" y="5674441"/>
            <a:ext cx="0" cy="5925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/>
          <p:nvPr/>
        </p:nvCxnSpPr>
        <p:spPr>
          <a:xfrm rot="5400000">
            <a:off x="4454030" y="5588614"/>
            <a:ext cx="0" cy="17165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8" name="Groupe 502"/>
          <p:cNvGrpSpPr>
            <a:grpSpLocks noChangeAspect="1"/>
          </p:cNvGrpSpPr>
          <p:nvPr/>
        </p:nvGrpSpPr>
        <p:grpSpPr>
          <a:xfrm>
            <a:off x="4225122" y="5710794"/>
            <a:ext cx="297189" cy="158702"/>
            <a:chOff x="2108974" y="2340645"/>
            <a:chExt cx="1748433" cy="914400"/>
          </a:xfrm>
        </p:grpSpPr>
        <p:sp>
          <p:nvSpPr>
            <p:cNvPr id="693" name="Ellipse 503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694" name="Arc 693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695" name="Arc 694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879" name="Groupe 535"/>
          <p:cNvGrpSpPr/>
          <p:nvPr/>
        </p:nvGrpSpPr>
        <p:grpSpPr>
          <a:xfrm>
            <a:off x="4271035" y="5977884"/>
            <a:ext cx="132558" cy="99612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880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691" name="Triangle isocèle 69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692" name="Triangle isocèle 60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sp>
          <p:nvSpPr>
            <p:cNvPr id="689" name="Corde 605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690" name="Connecteur droit 689"/>
            <p:cNvCxnSpPr>
              <a:endCxn id="691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riangle isocèle 166"/>
          <p:cNvSpPr>
            <a:spLocks noChangeAspect="1"/>
          </p:cNvSpPr>
          <p:nvPr/>
        </p:nvSpPr>
        <p:spPr>
          <a:xfrm rot="10800000" flipH="1" flipV="1">
            <a:off x="1372968" y="4150729"/>
            <a:ext cx="85369" cy="10580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68" name="Triangle isocèle 167"/>
          <p:cNvSpPr>
            <a:spLocks noChangeAspect="1"/>
          </p:cNvSpPr>
          <p:nvPr/>
        </p:nvSpPr>
        <p:spPr>
          <a:xfrm rot="5400000" flipV="1">
            <a:off x="570716" y="3846228"/>
            <a:ext cx="87169" cy="103617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565046" y="6260680"/>
            <a:ext cx="2518153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dirty="0" err="1" smtClean="0"/>
              <a:t>Helium</a:t>
            </a:r>
            <a:r>
              <a:rPr lang="fr-FR" sz="1000" dirty="0" smtClean="0"/>
              <a:t> Return Coupleur (1.05bar, 300K)</a:t>
            </a:r>
            <a:endParaRPr lang="fr-FR" sz="1000" dirty="0"/>
          </a:p>
        </p:txBody>
      </p:sp>
      <p:grpSp>
        <p:nvGrpSpPr>
          <p:cNvPr id="881" name="Groupe 637"/>
          <p:cNvGrpSpPr>
            <a:grpSpLocks noChangeAspect="1"/>
          </p:cNvGrpSpPr>
          <p:nvPr/>
        </p:nvGrpSpPr>
        <p:grpSpPr>
          <a:xfrm rot="5400000">
            <a:off x="3109648" y="6079880"/>
            <a:ext cx="303456" cy="155425"/>
            <a:chOff x="2108974" y="2340645"/>
            <a:chExt cx="1748433" cy="914400"/>
          </a:xfrm>
        </p:grpSpPr>
        <p:sp>
          <p:nvSpPr>
            <p:cNvPr id="685" name="Ellipse 684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6" name="Arc 685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7" name="Arc 686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2" name="Groupe 968"/>
          <p:cNvGrpSpPr/>
          <p:nvPr/>
        </p:nvGrpSpPr>
        <p:grpSpPr>
          <a:xfrm rot="5400000">
            <a:off x="3660786" y="2012431"/>
            <a:ext cx="169301" cy="128716"/>
            <a:chOff x="11237954" y="4428877"/>
            <a:chExt cx="416889" cy="288032"/>
          </a:xfrm>
        </p:grpSpPr>
        <p:cxnSp>
          <p:nvCxnSpPr>
            <p:cNvPr id="675" name="Connecteur droit 674"/>
            <p:cNvCxnSpPr>
              <a:endCxn id="683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Connecteur droit 675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Connecteur droit 676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Connecteur droit 677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3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683" name="Triangle isocèle 68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684" name="Triangle isocèle 68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884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681" name="Arc 680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2" name="Arc 681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85" name="Groupe 979"/>
          <p:cNvGrpSpPr/>
          <p:nvPr/>
        </p:nvGrpSpPr>
        <p:grpSpPr>
          <a:xfrm rot="5400000">
            <a:off x="3637442" y="1778837"/>
            <a:ext cx="211627" cy="124354"/>
            <a:chOff x="11237954" y="4428877"/>
            <a:chExt cx="416889" cy="288032"/>
          </a:xfrm>
        </p:grpSpPr>
        <p:cxnSp>
          <p:nvCxnSpPr>
            <p:cNvPr id="665" name="Connecteur droit 664"/>
            <p:cNvCxnSpPr>
              <a:endCxn id="673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6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673" name="Triangle isocèle 67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674" name="Triangle isocèle 67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887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671" name="Arc 670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2" name="Arc 671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73" name="Connecteur droit avec flèche 172"/>
          <p:cNvCxnSpPr/>
          <p:nvPr/>
        </p:nvCxnSpPr>
        <p:spPr>
          <a:xfrm flipH="1">
            <a:off x="5960896" y="3437171"/>
            <a:ext cx="467859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/>
          <p:nvPr/>
        </p:nvCxnSpPr>
        <p:spPr>
          <a:xfrm>
            <a:off x="3639627" y="5292020"/>
            <a:ext cx="373061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>
            <a:off x="3639627" y="5001715"/>
            <a:ext cx="0" cy="296244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/>
          <p:cNvCxnSpPr/>
          <p:nvPr/>
        </p:nvCxnSpPr>
        <p:spPr>
          <a:xfrm>
            <a:off x="4065837" y="5293513"/>
            <a:ext cx="450115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/>
          <p:nvPr/>
        </p:nvCxnSpPr>
        <p:spPr>
          <a:xfrm>
            <a:off x="4575460" y="5293513"/>
            <a:ext cx="103617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>
            <a:off x="4865179" y="5293513"/>
            <a:ext cx="269403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 flipH="1">
            <a:off x="5989188" y="2568931"/>
            <a:ext cx="45591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/>
          <p:nvPr/>
        </p:nvCxnSpPr>
        <p:spPr>
          <a:xfrm flipH="1">
            <a:off x="5127485" y="2566916"/>
            <a:ext cx="49302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H="1">
            <a:off x="5675124" y="2568931"/>
            <a:ext cx="24868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/>
          <p:cNvCxnSpPr/>
          <p:nvPr/>
        </p:nvCxnSpPr>
        <p:spPr>
          <a:xfrm flipH="1">
            <a:off x="4952907" y="2568931"/>
            <a:ext cx="124354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/>
          <p:nvPr/>
        </p:nvCxnSpPr>
        <p:spPr>
          <a:xfrm flipH="1">
            <a:off x="4856846" y="2566916"/>
            <a:ext cx="5180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/>
          <p:cNvCxnSpPr/>
          <p:nvPr/>
        </p:nvCxnSpPr>
        <p:spPr>
          <a:xfrm flipH="1">
            <a:off x="2188834" y="2568931"/>
            <a:ext cx="262458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/>
          <p:cNvCxnSpPr/>
          <p:nvPr/>
        </p:nvCxnSpPr>
        <p:spPr>
          <a:xfrm flipH="1">
            <a:off x="5324281" y="2286091"/>
            <a:ext cx="29012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avec flèche 185"/>
          <p:cNvCxnSpPr/>
          <p:nvPr/>
        </p:nvCxnSpPr>
        <p:spPr>
          <a:xfrm flipH="1">
            <a:off x="5668764" y="2288106"/>
            <a:ext cx="25068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/>
          <p:cNvCxnSpPr/>
          <p:nvPr/>
        </p:nvCxnSpPr>
        <p:spPr>
          <a:xfrm flipH="1">
            <a:off x="5112353" y="2288106"/>
            <a:ext cx="16578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 flipH="1">
            <a:off x="4854872" y="2286091"/>
            <a:ext cx="5180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 flipH="1">
            <a:off x="4937335" y="2286091"/>
            <a:ext cx="10361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avec flèche 189"/>
          <p:cNvCxnSpPr/>
          <p:nvPr/>
        </p:nvCxnSpPr>
        <p:spPr>
          <a:xfrm flipH="1">
            <a:off x="2188834" y="2286091"/>
            <a:ext cx="262458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/>
          <p:cNvCxnSpPr/>
          <p:nvPr/>
        </p:nvCxnSpPr>
        <p:spPr>
          <a:xfrm flipH="1">
            <a:off x="4883164" y="1862176"/>
            <a:ext cx="20725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riangle isocèle 191"/>
          <p:cNvSpPr>
            <a:spLocks noChangeAspect="1"/>
          </p:cNvSpPr>
          <p:nvPr/>
        </p:nvSpPr>
        <p:spPr>
          <a:xfrm rot="10800000">
            <a:off x="5048969" y="2076789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93" name="Triangle isocèle 192"/>
          <p:cNvSpPr>
            <a:spLocks noChangeAspect="1"/>
          </p:cNvSpPr>
          <p:nvPr/>
        </p:nvSpPr>
        <p:spPr>
          <a:xfrm rot="10800000">
            <a:off x="5597577" y="3416019"/>
            <a:ext cx="85369" cy="105802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94" name="Triangle isocèle 193"/>
          <p:cNvSpPr>
            <a:spLocks noChangeAspect="1"/>
          </p:cNvSpPr>
          <p:nvPr/>
        </p:nvSpPr>
        <p:spPr>
          <a:xfrm rot="10800000" flipV="1">
            <a:off x="6421246" y="3050271"/>
            <a:ext cx="85369" cy="105802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95" name="Triangle isocèle 194"/>
          <p:cNvSpPr>
            <a:spLocks noChangeAspect="1"/>
          </p:cNvSpPr>
          <p:nvPr/>
        </p:nvSpPr>
        <p:spPr>
          <a:xfrm rot="10800000" flipV="1">
            <a:off x="2360487" y="5166537"/>
            <a:ext cx="68295" cy="8464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sp>
        <p:nvSpPr>
          <p:cNvPr id="196" name="Triangle isocèle 195"/>
          <p:cNvSpPr>
            <a:spLocks noChangeAspect="1"/>
          </p:cNvSpPr>
          <p:nvPr/>
        </p:nvSpPr>
        <p:spPr>
          <a:xfrm rot="10800000" flipV="1">
            <a:off x="4012689" y="5171016"/>
            <a:ext cx="68295" cy="8464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197" name="Connecteur droit avec flèche 196"/>
          <p:cNvCxnSpPr/>
          <p:nvPr/>
        </p:nvCxnSpPr>
        <p:spPr>
          <a:xfrm flipH="1">
            <a:off x="6002348" y="2286091"/>
            <a:ext cx="43956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8" name="Groupe 929"/>
          <p:cNvGrpSpPr/>
          <p:nvPr/>
        </p:nvGrpSpPr>
        <p:grpSpPr>
          <a:xfrm flipH="1">
            <a:off x="5612651" y="3646302"/>
            <a:ext cx="265342" cy="99612"/>
            <a:chOff x="8962364" y="3589582"/>
            <a:chExt cx="460946" cy="169470"/>
          </a:xfrm>
        </p:grpSpPr>
        <p:grpSp>
          <p:nvGrpSpPr>
            <p:cNvPr id="889" name="Groupe 790"/>
            <p:cNvGrpSpPr/>
            <p:nvPr/>
          </p:nvGrpSpPr>
          <p:grpSpPr>
            <a:xfrm>
              <a:off x="8962364" y="3589582"/>
              <a:ext cx="460946" cy="169470"/>
              <a:chOff x="8962364" y="3597202"/>
              <a:chExt cx="460946" cy="169470"/>
            </a:xfrm>
          </p:grpSpPr>
          <p:grpSp>
            <p:nvGrpSpPr>
              <p:cNvPr id="890" name="Groupe 859"/>
              <p:cNvGrpSpPr/>
              <p:nvPr/>
            </p:nvGrpSpPr>
            <p:grpSpPr>
              <a:xfrm flipH="1">
                <a:off x="9320968" y="3597202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663" name="Triangle isocèle 662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664" name="Triangle isocèle 663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661" name="Corde 660"/>
              <p:cNvSpPr>
                <a:spLocks/>
              </p:cNvSpPr>
              <p:nvPr/>
            </p:nvSpPr>
            <p:spPr>
              <a:xfrm>
                <a:off x="8962364" y="3621767"/>
                <a:ext cx="80586" cy="135575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662" name="Connecteur droit 661"/>
              <p:cNvCxnSpPr>
                <a:stCxn id="661" idx="2"/>
                <a:endCxn id="663" idx="0"/>
              </p:cNvCxnSpPr>
              <p:nvPr/>
            </p:nvCxnSpPr>
            <p:spPr>
              <a:xfrm flipV="1">
                <a:off x="9003054" y="3681937"/>
                <a:ext cx="369085" cy="7611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9" name="Ellipse 658"/>
            <p:cNvSpPr>
              <a:spLocks noChangeAspect="1"/>
            </p:cNvSpPr>
            <p:nvPr/>
          </p:nvSpPr>
          <p:spPr>
            <a:xfrm>
              <a:off x="9122578" y="3636789"/>
              <a:ext cx="72008" cy="720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cxnSp>
        <p:nvCxnSpPr>
          <p:cNvPr id="199" name="Connecteur droit avec flèche 198"/>
          <p:cNvCxnSpPr/>
          <p:nvPr/>
        </p:nvCxnSpPr>
        <p:spPr>
          <a:xfrm>
            <a:off x="5812637" y="2426503"/>
            <a:ext cx="72532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avec flèche 199"/>
          <p:cNvCxnSpPr/>
          <p:nvPr/>
        </p:nvCxnSpPr>
        <p:spPr>
          <a:xfrm flipV="1">
            <a:off x="6082837" y="2323937"/>
            <a:ext cx="0" cy="24947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200"/>
          <p:cNvSpPr>
            <a:spLocks noChangeAspect="1"/>
          </p:cNvSpPr>
          <p:nvPr/>
        </p:nvSpPr>
        <p:spPr>
          <a:xfrm>
            <a:off x="5775572" y="2402094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2" name="Connecteur droit avec flèche 201"/>
          <p:cNvCxnSpPr>
            <a:endCxn id="204" idx="4"/>
          </p:cNvCxnSpPr>
          <p:nvPr/>
        </p:nvCxnSpPr>
        <p:spPr>
          <a:xfrm flipV="1">
            <a:off x="6086017" y="1722317"/>
            <a:ext cx="0" cy="1005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>
          <a:xfrm flipV="1">
            <a:off x="5877994" y="2430982"/>
            <a:ext cx="0" cy="13754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/>
          <p:cNvSpPr>
            <a:spLocks noChangeAspect="1"/>
          </p:cNvSpPr>
          <p:nvPr/>
        </p:nvSpPr>
        <p:spPr>
          <a:xfrm>
            <a:off x="6065291" y="1679992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204"/>
          <p:cNvCxnSpPr>
            <a:endCxn id="656" idx="6"/>
          </p:cNvCxnSpPr>
          <p:nvPr/>
        </p:nvCxnSpPr>
        <p:spPr>
          <a:xfrm>
            <a:off x="5978442" y="4023357"/>
            <a:ext cx="977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 rot="5400000">
            <a:off x="5866420" y="4177698"/>
            <a:ext cx="307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avec flèche 206"/>
          <p:cNvCxnSpPr/>
          <p:nvPr/>
        </p:nvCxnSpPr>
        <p:spPr>
          <a:xfrm flipV="1">
            <a:off x="6766016" y="2577889"/>
            <a:ext cx="0" cy="81098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avec flèche 207"/>
          <p:cNvCxnSpPr/>
          <p:nvPr/>
        </p:nvCxnSpPr>
        <p:spPr>
          <a:xfrm flipV="1">
            <a:off x="6766016" y="3473524"/>
            <a:ext cx="0" cy="55022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llipse 208"/>
          <p:cNvSpPr>
            <a:spLocks noChangeAspect="1"/>
          </p:cNvSpPr>
          <p:nvPr/>
        </p:nvSpPr>
        <p:spPr>
          <a:xfrm>
            <a:off x="6748470" y="4003823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891" name="Groupe 855"/>
          <p:cNvGrpSpPr/>
          <p:nvPr/>
        </p:nvGrpSpPr>
        <p:grpSpPr>
          <a:xfrm>
            <a:off x="6815464" y="3915188"/>
            <a:ext cx="140262" cy="183450"/>
            <a:chOff x="13654491" y="5957152"/>
            <a:chExt cx="243659" cy="312105"/>
          </a:xfrm>
        </p:grpSpPr>
        <p:sp>
          <p:nvSpPr>
            <p:cNvPr id="656" name="Ellipse 655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657" name="ZoneTexte 656"/>
            <p:cNvSpPr txBox="1"/>
            <p:nvPr/>
          </p:nvSpPr>
          <p:spPr>
            <a:xfrm>
              <a:off x="13705691" y="5957152"/>
              <a:ext cx="144017" cy="27129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L</a:t>
              </a:r>
              <a:r>
                <a:rPr lang="fr-FR" sz="400" b="1" dirty="0">
                  <a:latin typeface="+mj-lt"/>
                </a:rPr>
                <a:t>T</a:t>
              </a:r>
            </a:p>
          </p:txBody>
        </p:sp>
      </p:grpSp>
      <p:sp>
        <p:nvSpPr>
          <p:cNvPr id="230" name="Ellipse 229"/>
          <p:cNvSpPr>
            <a:spLocks noChangeAspect="1"/>
          </p:cNvSpPr>
          <p:nvPr/>
        </p:nvSpPr>
        <p:spPr>
          <a:xfrm>
            <a:off x="6000374" y="4298116"/>
            <a:ext cx="41451" cy="42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892" name="Groupe 880"/>
          <p:cNvGrpSpPr/>
          <p:nvPr/>
        </p:nvGrpSpPr>
        <p:grpSpPr>
          <a:xfrm>
            <a:off x="5546384" y="2884027"/>
            <a:ext cx="731765" cy="506277"/>
            <a:chOff x="9217446" y="3858017"/>
            <a:chExt cx="1271203" cy="861328"/>
          </a:xfrm>
        </p:grpSpPr>
        <p:cxnSp>
          <p:nvCxnSpPr>
            <p:cNvPr id="561" name="Connecteur droit 560"/>
            <p:cNvCxnSpPr/>
            <p:nvPr/>
          </p:nvCxnSpPr>
          <p:spPr>
            <a:xfrm>
              <a:off x="9945146" y="4699253"/>
              <a:ext cx="3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Connecteur droit 561"/>
            <p:cNvCxnSpPr/>
            <p:nvPr/>
          </p:nvCxnSpPr>
          <p:spPr>
            <a:xfrm>
              <a:off x="9933334" y="3884305"/>
              <a:ext cx="42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Rectangle 386"/>
            <p:cNvSpPr/>
            <p:nvPr/>
          </p:nvSpPr>
          <p:spPr>
            <a:xfrm>
              <a:off x="9217446" y="3937645"/>
              <a:ext cx="864096" cy="648072"/>
            </a:xfrm>
            <a:prstGeom prst="rect">
              <a:avLst/>
            </a:prstGeom>
            <a:gradFill>
              <a:gsLst>
                <a:gs pos="47000">
                  <a:schemeClr val="tx2">
                    <a:lumMod val="60000"/>
                    <a:lumOff val="40000"/>
                    <a:alpha val="30000"/>
                  </a:schemeClr>
                </a:gs>
                <a:gs pos="50000">
                  <a:srgbClr val="FF0000">
                    <a:alpha val="30000"/>
                  </a:srgb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grpSp>
          <p:nvGrpSpPr>
            <p:cNvPr id="893" name="Groupe 247"/>
            <p:cNvGrpSpPr/>
            <p:nvPr/>
          </p:nvGrpSpPr>
          <p:grpSpPr>
            <a:xfrm rot="16200000" flipV="1">
              <a:off x="9213705" y="4195197"/>
              <a:ext cx="435788" cy="140275"/>
              <a:chOff x="2014518" y="10687080"/>
              <a:chExt cx="857256" cy="142876"/>
            </a:xfrm>
          </p:grpSpPr>
          <p:grpSp>
            <p:nvGrpSpPr>
              <p:cNvPr id="894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603" name="Connecteur droit 602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Connecteur droit 603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Connecteur droit 605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5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599" name="Connecteur droit 59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Connecteur droit 361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Connecteur droit 362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72" name="Groupe 247"/>
            <p:cNvGrpSpPr/>
            <p:nvPr/>
          </p:nvGrpSpPr>
          <p:grpSpPr>
            <a:xfrm rot="5400000" flipH="1" flipV="1">
              <a:off x="9640582" y="4206772"/>
              <a:ext cx="435788" cy="140275"/>
              <a:chOff x="2014518" y="10687080"/>
              <a:chExt cx="857256" cy="142876"/>
            </a:xfrm>
          </p:grpSpPr>
          <p:grpSp>
            <p:nvGrpSpPr>
              <p:cNvPr id="3073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593" name="Connecteur droit 592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Connecteur droit 593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Connecteur droit 375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4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589" name="Connecteur droit 58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Connecteur droit 590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Connecteur droit 591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25400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0" name="Ellipse 569"/>
            <p:cNvSpPr>
              <a:spLocks noChangeAspect="1"/>
            </p:cNvSpPr>
            <p:nvPr/>
          </p:nvSpPr>
          <p:spPr>
            <a:xfrm>
              <a:off x="9346222" y="4657725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71" name="Ellipse 570"/>
            <p:cNvSpPr>
              <a:spLocks noChangeAspect="1"/>
            </p:cNvSpPr>
            <p:nvPr/>
          </p:nvSpPr>
          <p:spPr>
            <a:xfrm>
              <a:off x="9906386" y="3860785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72" name="Ellipse 571"/>
            <p:cNvSpPr>
              <a:spLocks noChangeAspect="1"/>
            </p:cNvSpPr>
            <p:nvPr/>
          </p:nvSpPr>
          <p:spPr>
            <a:xfrm>
              <a:off x="9906386" y="4665345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73" name="Ellipse 572"/>
            <p:cNvSpPr>
              <a:spLocks noChangeAspect="1"/>
            </p:cNvSpPr>
            <p:nvPr/>
          </p:nvSpPr>
          <p:spPr>
            <a:xfrm>
              <a:off x="9348990" y="3858017"/>
              <a:ext cx="54000" cy="5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575" name="Connecteur droit 574"/>
            <p:cNvCxnSpPr/>
            <p:nvPr/>
          </p:nvCxnSpPr>
          <p:spPr>
            <a:xfrm rot="16200000">
              <a:off x="10205176" y="4045275"/>
              <a:ext cx="30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5" name="Groupe 1082"/>
            <p:cNvGrpSpPr/>
            <p:nvPr/>
          </p:nvGrpSpPr>
          <p:grpSpPr>
            <a:xfrm>
              <a:off x="10244990" y="3961955"/>
              <a:ext cx="243659" cy="271293"/>
              <a:chOff x="13654491" y="6001294"/>
              <a:chExt cx="243659" cy="271293"/>
            </a:xfrm>
          </p:grpSpPr>
          <p:sp>
            <p:nvSpPr>
              <p:cNvPr id="581" name="Ellipse 58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82" name="ZoneTexte 581"/>
              <p:cNvSpPr txBox="1"/>
              <p:nvPr/>
            </p:nvSpPr>
            <p:spPr>
              <a:xfrm>
                <a:off x="13659968" y="6001294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  <p:cxnSp>
          <p:nvCxnSpPr>
            <p:cNvPr id="577" name="Connecteur droit 576"/>
            <p:cNvCxnSpPr/>
            <p:nvPr/>
          </p:nvCxnSpPr>
          <p:spPr>
            <a:xfrm rot="16200000">
              <a:off x="10108961" y="4538283"/>
              <a:ext cx="30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7" name="Groupe 1088"/>
            <p:cNvGrpSpPr/>
            <p:nvPr/>
          </p:nvGrpSpPr>
          <p:grpSpPr>
            <a:xfrm>
              <a:off x="10133535" y="4344854"/>
              <a:ext cx="243659" cy="271292"/>
              <a:chOff x="13654491" y="6001293"/>
              <a:chExt cx="243659" cy="271292"/>
            </a:xfrm>
          </p:grpSpPr>
          <p:sp>
            <p:nvSpPr>
              <p:cNvPr id="579" name="Ellipse 57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80" name="ZoneTexte 579"/>
              <p:cNvSpPr txBox="1"/>
              <p:nvPr/>
            </p:nvSpPr>
            <p:spPr>
              <a:xfrm>
                <a:off x="13659968" y="6001293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cxnSp>
        <p:nvCxnSpPr>
          <p:cNvPr id="233" name="Connecteur droit 232"/>
          <p:cNvCxnSpPr>
            <a:stCxn id="111" idx="6"/>
          </p:cNvCxnSpPr>
          <p:nvPr/>
        </p:nvCxnSpPr>
        <p:spPr>
          <a:xfrm flipH="1" flipV="1">
            <a:off x="4498149" y="5196793"/>
            <a:ext cx="44899" cy="69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8" name="Groupe 1113"/>
          <p:cNvGrpSpPr/>
          <p:nvPr/>
        </p:nvGrpSpPr>
        <p:grpSpPr>
          <a:xfrm>
            <a:off x="2799856" y="4902468"/>
            <a:ext cx="140262" cy="197859"/>
            <a:chOff x="5968119" y="8868538"/>
            <a:chExt cx="243659" cy="336617"/>
          </a:xfrm>
        </p:grpSpPr>
        <p:cxnSp>
          <p:nvCxnSpPr>
            <p:cNvPr id="557" name="Connecteur droit 556"/>
            <p:cNvCxnSpPr>
              <a:stCxn id="106" idx="0"/>
            </p:cNvCxnSpPr>
            <p:nvPr/>
          </p:nvCxnSpPr>
          <p:spPr>
            <a:xfrm flipH="1" flipV="1">
              <a:off x="6090622" y="9001405"/>
              <a:ext cx="101524" cy="203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9" name="Groupe 1109"/>
            <p:cNvGrpSpPr/>
            <p:nvPr/>
          </p:nvGrpSpPr>
          <p:grpSpPr>
            <a:xfrm>
              <a:off x="5968119" y="8868538"/>
              <a:ext cx="243659" cy="271293"/>
              <a:chOff x="13654491" y="6001297"/>
              <a:chExt cx="243659" cy="271293"/>
            </a:xfrm>
          </p:grpSpPr>
          <p:sp>
            <p:nvSpPr>
              <p:cNvPr id="559" name="Ellipse 55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60" name="ZoneTexte 559"/>
              <p:cNvSpPr txBox="1"/>
              <p:nvPr/>
            </p:nvSpPr>
            <p:spPr>
              <a:xfrm>
                <a:off x="13659968" y="6001297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80" name="Groupe 1119"/>
          <p:cNvGrpSpPr/>
          <p:nvPr/>
        </p:nvGrpSpPr>
        <p:grpSpPr>
          <a:xfrm>
            <a:off x="4414041" y="4891490"/>
            <a:ext cx="140262" cy="205616"/>
            <a:chOff x="5968119" y="8868536"/>
            <a:chExt cx="243659" cy="349815"/>
          </a:xfrm>
        </p:grpSpPr>
        <p:cxnSp>
          <p:nvCxnSpPr>
            <p:cNvPr id="553" name="Connecteur droit 552"/>
            <p:cNvCxnSpPr>
              <a:stCxn id="111" idx="0"/>
            </p:cNvCxnSpPr>
            <p:nvPr/>
          </p:nvCxnSpPr>
          <p:spPr>
            <a:xfrm flipH="1" flipV="1">
              <a:off x="6090623" y="9001405"/>
              <a:ext cx="106603" cy="216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1" name="Groupe 1109"/>
            <p:cNvGrpSpPr/>
            <p:nvPr/>
          </p:nvGrpSpPr>
          <p:grpSpPr>
            <a:xfrm>
              <a:off x="5968119" y="8868536"/>
              <a:ext cx="243659" cy="271293"/>
              <a:chOff x="13654491" y="6001295"/>
              <a:chExt cx="243659" cy="271293"/>
            </a:xfrm>
          </p:grpSpPr>
          <p:sp>
            <p:nvSpPr>
              <p:cNvPr id="555" name="Ellipse 55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56" name="ZoneTexte 555"/>
              <p:cNvSpPr txBox="1"/>
              <p:nvPr/>
            </p:nvSpPr>
            <p:spPr>
              <a:xfrm>
                <a:off x="13659968" y="6001295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82" name="Groupe 1124"/>
          <p:cNvGrpSpPr/>
          <p:nvPr/>
        </p:nvGrpSpPr>
        <p:grpSpPr>
          <a:xfrm>
            <a:off x="2437541" y="5188512"/>
            <a:ext cx="497415" cy="159462"/>
            <a:chOff x="5968119" y="8868542"/>
            <a:chExt cx="864096" cy="271292"/>
          </a:xfrm>
        </p:grpSpPr>
        <p:cxnSp>
          <p:nvCxnSpPr>
            <p:cNvPr id="549" name="Connecteur droit 548"/>
            <p:cNvCxnSpPr/>
            <p:nvPr/>
          </p:nvCxnSpPr>
          <p:spPr>
            <a:xfrm>
              <a:off x="6125299" y="9014529"/>
              <a:ext cx="706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3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51" name="Ellipse 55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52" name="ZoneTexte 551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84" name="Groupe 1129"/>
          <p:cNvGrpSpPr/>
          <p:nvPr/>
        </p:nvGrpSpPr>
        <p:grpSpPr>
          <a:xfrm>
            <a:off x="4089742" y="5114090"/>
            <a:ext cx="414512" cy="159462"/>
            <a:chOff x="5968119" y="8868542"/>
            <a:chExt cx="720080" cy="271292"/>
          </a:xfrm>
        </p:grpSpPr>
        <p:cxnSp>
          <p:nvCxnSpPr>
            <p:cNvPr id="545" name="Connecteur droit 544"/>
            <p:cNvCxnSpPr/>
            <p:nvPr/>
          </p:nvCxnSpPr>
          <p:spPr>
            <a:xfrm>
              <a:off x="6125299" y="9014529"/>
              <a:ext cx="562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5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47" name="Ellipse 54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48" name="ZoneTexte 547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86" name="Groupe 1142"/>
          <p:cNvGrpSpPr/>
          <p:nvPr/>
        </p:nvGrpSpPr>
        <p:grpSpPr>
          <a:xfrm>
            <a:off x="2667508" y="5476056"/>
            <a:ext cx="199678" cy="159462"/>
            <a:chOff x="5968119" y="8868542"/>
            <a:chExt cx="346876" cy="271292"/>
          </a:xfrm>
        </p:grpSpPr>
        <p:cxnSp>
          <p:nvCxnSpPr>
            <p:cNvPr id="541" name="Connecteur droit 540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7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43" name="Ellipse 54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44" name="ZoneTexte 543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88" name="Groupe 940"/>
          <p:cNvGrpSpPr/>
          <p:nvPr/>
        </p:nvGrpSpPr>
        <p:grpSpPr>
          <a:xfrm rot="10800000" flipV="1">
            <a:off x="3383902" y="5019630"/>
            <a:ext cx="103617" cy="42325"/>
            <a:chOff x="2014514" y="10687080"/>
            <a:chExt cx="1428764" cy="360000"/>
          </a:xfrm>
        </p:grpSpPr>
        <p:cxnSp>
          <p:nvCxnSpPr>
            <p:cNvPr id="537" name="Connecteur droit 536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Connecteur droit 537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onnecteur droit 538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Connecteur droit 539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9" name="Groupe 940"/>
          <p:cNvGrpSpPr/>
          <p:nvPr/>
        </p:nvGrpSpPr>
        <p:grpSpPr>
          <a:xfrm rot="10800000" flipV="1">
            <a:off x="4966067" y="5021645"/>
            <a:ext cx="103617" cy="42325"/>
            <a:chOff x="2014514" y="10687080"/>
            <a:chExt cx="1428764" cy="360000"/>
          </a:xfrm>
        </p:grpSpPr>
        <p:cxnSp>
          <p:nvCxnSpPr>
            <p:cNvPr id="533" name="Connecteur droit 532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Connecteur droit 240"/>
          <p:cNvCxnSpPr/>
          <p:nvPr/>
        </p:nvCxnSpPr>
        <p:spPr>
          <a:xfrm rot="5400000">
            <a:off x="5821678" y="4177698"/>
            <a:ext cx="307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Ellipse 241"/>
          <p:cNvSpPr>
            <a:spLocks noChangeAspect="1"/>
          </p:cNvSpPr>
          <p:nvPr/>
        </p:nvSpPr>
        <p:spPr>
          <a:xfrm>
            <a:off x="5955633" y="4298116"/>
            <a:ext cx="41451" cy="42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grpSp>
        <p:nvGrpSpPr>
          <p:cNvPr id="3090" name="Groupe 1195"/>
          <p:cNvGrpSpPr/>
          <p:nvPr/>
        </p:nvGrpSpPr>
        <p:grpSpPr>
          <a:xfrm>
            <a:off x="2810602" y="4278257"/>
            <a:ext cx="538866" cy="159462"/>
            <a:chOff x="5968119" y="8868542"/>
            <a:chExt cx="936104" cy="271292"/>
          </a:xfrm>
        </p:grpSpPr>
        <p:cxnSp>
          <p:nvCxnSpPr>
            <p:cNvPr id="529" name="Connecteur droit 528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1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31" name="Ellipse 53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32" name="ZoneTexte 531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92" name="Groupe 1202"/>
          <p:cNvGrpSpPr/>
          <p:nvPr/>
        </p:nvGrpSpPr>
        <p:grpSpPr>
          <a:xfrm>
            <a:off x="4898180" y="5060382"/>
            <a:ext cx="140262" cy="183232"/>
            <a:chOff x="5968119" y="8828098"/>
            <a:chExt cx="243659" cy="311732"/>
          </a:xfrm>
        </p:grpSpPr>
        <p:cxnSp>
          <p:nvCxnSpPr>
            <p:cNvPr id="525" name="Connecteur droit 524"/>
            <p:cNvCxnSpPr/>
            <p:nvPr/>
          </p:nvCxnSpPr>
          <p:spPr>
            <a:xfrm flipV="1">
              <a:off x="6090622" y="8828098"/>
              <a:ext cx="0" cy="184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3" name="Groupe 1109"/>
            <p:cNvGrpSpPr/>
            <p:nvPr/>
          </p:nvGrpSpPr>
          <p:grpSpPr>
            <a:xfrm>
              <a:off x="5968119" y="8868538"/>
              <a:ext cx="243659" cy="271292"/>
              <a:chOff x="13654491" y="6001297"/>
              <a:chExt cx="243659" cy="271292"/>
            </a:xfrm>
          </p:grpSpPr>
          <p:sp>
            <p:nvSpPr>
              <p:cNvPr id="527" name="Ellipse 52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28" name="ZoneTexte 527"/>
              <p:cNvSpPr txBox="1"/>
              <p:nvPr/>
            </p:nvSpPr>
            <p:spPr>
              <a:xfrm>
                <a:off x="13659968" y="6001297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94" name="Groupe 1210"/>
          <p:cNvGrpSpPr/>
          <p:nvPr/>
        </p:nvGrpSpPr>
        <p:grpSpPr>
          <a:xfrm>
            <a:off x="3315035" y="5050308"/>
            <a:ext cx="140262" cy="247426"/>
            <a:chOff x="5968119" y="8718877"/>
            <a:chExt cx="243659" cy="420946"/>
          </a:xfrm>
        </p:grpSpPr>
        <p:cxnSp>
          <p:nvCxnSpPr>
            <p:cNvPr id="521" name="Connecteur droit 520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5" name="Groupe 1109"/>
            <p:cNvGrpSpPr/>
            <p:nvPr/>
          </p:nvGrpSpPr>
          <p:grpSpPr>
            <a:xfrm>
              <a:off x="5968119" y="8868530"/>
              <a:ext cx="243659" cy="271293"/>
              <a:chOff x="13654491" y="6001289"/>
              <a:chExt cx="243659" cy="271293"/>
            </a:xfrm>
          </p:grpSpPr>
          <p:sp>
            <p:nvSpPr>
              <p:cNvPr id="523" name="Ellipse 52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24" name="ZoneTexte 523"/>
              <p:cNvSpPr txBox="1"/>
              <p:nvPr/>
            </p:nvSpPr>
            <p:spPr>
              <a:xfrm>
                <a:off x="13659968" y="6001289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96" name="Groupe 1219"/>
          <p:cNvGrpSpPr/>
          <p:nvPr/>
        </p:nvGrpSpPr>
        <p:grpSpPr>
          <a:xfrm>
            <a:off x="5919445" y="4891083"/>
            <a:ext cx="140262" cy="247426"/>
            <a:chOff x="5968119" y="8718877"/>
            <a:chExt cx="243659" cy="420946"/>
          </a:xfrm>
        </p:grpSpPr>
        <p:cxnSp>
          <p:nvCxnSpPr>
            <p:cNvPr id="517" name="Connecteur droit 516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7" name="Groupe 1109"/>
            <p:cNvGrpSpPr/>
            <p:nvPr/>
          </p:nvGrpSpPr>
          <p:grpSpPr>
            <a:xfrm>
              <a:off x="5968119" y="8868530"/>
              <a:ext cx="243659" cy="271293"/>
              <a:chOff x="13654491" y="6001289"/>
              <a:chExt cx="243659" cy="271293"/>
            </a:xfrm>
          </p:grpSpPr>
          <p:sp>
            <p:nvSpPr>
              <p:cNvPr id="519" name="Ellipse 51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20" name="ZoneTexte 519"/>
              <p:cNvSpPr txBox="1"/>
              <p:nvPr/>
            </p:nvSpPr>
            <p:spPr>
              <a:xfrm>
                <a:off x="13659968" y="6001289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098" name="Groupe 1230"/>
          <p:cNvGrpSpPr/>
          <p:nvPr/>
        </p:nvGrpSpPr>
        <p:grpSpPr>
          <a:xfrm>
            <a:off x="719836" y="3774057"/>
            <a:ext cx="248708" cy="246113"/>
            <a:chOff x="1728613" y="5882374"/>
            <a:chExt cx="432049" cy="418711"/>
          </a:xfrm>
          <a:solidFill>
            <a:schemeClr val="bg1"/>
          </a:solidFill>
        </p:grpSpPr>
        <p:sp>
          <p:nvSpPr>
            <p:cNvPr id="514" name="Rectangle 513"/>
            <p:cNvSpPr>
              <a:spLocks noChangeAspect="1"/>
            </p:cNvSpPr>
            <p:nvPr/>
          </p:nvSpPr>
          <p:spPr>
            <a:xfrm>
              <a:off x="1728613" y="5882374"/>
              <a:ext cx="432049" cy="418711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15" name="Ellipse 514"/>
            <p:cNvSpPr>
              <a:spLocks noChangeAspect="1"/>
            </p:cNvSpPr>
            <p:nvPr/>
          </p:nvSpPr>
          <p:spPr>
            <a:xfrm>
              <a:off x="1822166" y="5957066"/>
              <a:ext cx="269327" cy="269327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516" name="Forme libre 515"/>
            <p:cNvSpPr>
              <a:spLocks noChangeAspect="1"/>
            </p:cNvSpPr>
            <p:nvPr/>
          </p:nvSpPr>
          <p:spPr>
            <a:xfrm rot="2700000">
              <a:off x="1750063" y="6058886"/>
              <a:ext cx="79654" cy="79654"/>
            </a:xfrm>
            <a:custGeom>
              <a:avLst/>
              <a:gdLst>
                <a:gd name="connsiteX0" fmla="*/ 713232 w 713232"/>
                <a:gd name="connsiteY0" fmla="*/ 585216 h 585216"/>
                <a:gd name="connsiteX1" fmla="*/ 0 w 713232"/>
                <a:gd name="connsiteY1" fmla="*/ 585216 h 585216"/>
                <a:gd name="connsiteX2" fmla="*/ 0 w 713232"/>
                <a:gd name="connsiteY2" fmla="*/ 0 h 585216"/>
                <a:gd name="connsiteX3" fmla="*/ 0 w 713232"/>
                <a:gd name="connsiteY3" fmla="*/ 609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232" h="585216">
                  <a:moveTo>
                    <a:pt x="713232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0" y="609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</p:grpSp>
      <p:grpSp>
        <p:nvGrpSpPr>
          <p:cNvPr id="3099" name="Groupe 800"/>
          <p:cNvGrpSpPr/>
          <p:nvPr/>
        </p:nvGrpSpPr>
        <p:grpSpPr>
          <a:xfrm>
            <a:off x="1898675" y="3258717"/>
            <a:ext cx="140262" cy="250638"/>
            <a:chOff x="5968119" y="8868531"/>
            <a:chExt cx="243659" cy="426410"/>
          </a:xfrm>
        </p:grpSpPr>
        <p:cxnSp>
          <p:nvCxnSpPr>
            <p:cNvPr id="510" name="Connecteur droit 509"/>
            <p:cNvCxnSpPr/>
            <p:nvPr/>
          </p:nvCxnSpPr>
          <p:spPr>
            <a:xfrm flipV="1">
              <a:off x="6090622" y="9001405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0" name="Groupe 1109"/>
            <p:cNvGrpSpPr/>
            <p:nvPr/>
          </p:nvGrpSpPr>
          <p:grpSpPr>
            <a:xfrm>
              <a:off x="5968119" y="8868531"/>
              <a:ext cx="243659" cy="271293"/>
              <a:chOff x="13654491" y="6001290"/>
              <a:chExt cx="243659" cy="271293"/>
            </a:xfrm>
          </p:grpSpPr>
          <p:sp>
            <p:nvSpPr>
              <p:cNvPr id="512" name="Ellipse 5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13" name="ZoneTexte 512"/>
              <p:cNvSpPr txBox="1"/>
              <p:nvPr/>
            </p:nvSpPr>
            <p:spPr>
              <a:xfrm>
                <a:off x="13659968" y="6001290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101" name="Groupe 818"/>
          <p:cNvGrpSpPr/>
          <p:nvPr/>
        </p:nvGrpSpPr>
        <p:grpSpPr>
          <a:xfrm>
            <a:off x="4634457" y="3307540"/>
            <a:ext cx="140262" cy="335283"/>
            <a:chOff x="5968119" y="8868541"/>
            <a:chExt cx="243659" cy="570416"/>
          </a:xfrm>
        </p:grpSpPr>
        <p:cxnSp>
          <p:nvCxnSpPr>
            <p:cNvPr id="506" name="Connecteur droit 505"/>
            <p:cNvCxnSpPr/>
            <p:nvPr/>
          </p:nvCxnSpPr>
          <p:spPr>
            <a:xfrm flipV="1">
              <a:off x="6090622" y="9001405"/>
              <a:ext cx="0" cy="437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2" name="Groupe 1109"/>
            <p:cNvGrpSpPr/>
            <p:nvPr/>
          </p:nvGrpSpPr>
          <p:grpSpPr>
            <a:xfrm>
              <a:off x="5968119" y="8868541"/>
              <a:ext cx="243659" cy="271292"/>
              <a:chOff x="13654491" y="6001300"/>
              <a:chExt cx="243659" cy="271292"/>
            </a:xfrm>
          </p:grpSpPr>
          <p:sp>
            <p:nvSpPr>
              <p:cNvPr id="508" name="Ellipse 50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09" name="ZoneTexte 508"/>
              <p:cNvSpPr txBox="1"/>
              <p:nvPr/>
            </p:nvSpPr>
            <p:spPr>
              <a:xfrm>
                <a:off x="13659968" y="6001300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3103" name="Groupe 837"/>
          <p:cNvGrpSpPr/>
          <p:nvPr/>
        </p:nvGrpSpPr>
        <p:grpSpPr>
          <a:xfrm flipH="1">
            <a:off x="5960896" y="3519165"/>
            <a:ext cx="1039449" cy="159462"/>
            <a:chOff x="5968119" y="8868542"/>
            <a:chExt cx="1805704" cy="271292"/>
          </a:xfrm>
        </p:grpSpPr>
        <p:cxnSp>
          <p:nvCxnSpPr>
            <p:cNvPr id="502" name="Connecteur droit 501"/>
            <p:cNvCxnSpPr/>
            <p:nvPr/>
          </p:nvCxnSpPr>
          <p:spPr>
            <a:xfrm>
              <a:off x="5968119" y="9006909"/>
              <a:ext cx="1805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504" name="Ellipse 50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505" name="ZoneTexte 504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165" name="Groupe 1107"/>
          <p:cNvGrpSpPr/>
          <p:nvPr/>
        </p:nvGrpSpPr>
        <p:grpSpPr>
          <a:xfrm flipH="1">
            <a:off x="3216342" y="5482753"/>
            <a:ext cx="207256" cy="162787"/>
            <a:chOff x="5968119" y="8868542"/>
            <a:chExt cx="360040" cy="276950"/>
          </a:xfrm>
        </p:grpSpPr>
        <p:cxnSp>
          <p:nvCxnSpPr>
            <p:cNvPr id="485" name="Connecteur droit 484"/>
            <p:cNvCxnSpPr>
              <a:stCxn id="488" idx="3"/>
            </p:cNvCxnSpPr>
            <p:nvPr/>
          </p:nvCxnSpPr>
          <p:spPr>
            <a:xfrm>
              <a:off x="6210431" y="9004204"/>
              <a:ext cx="117728" cy="141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487" name="Ellipse 48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88" name="ZoneTexte 487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170" name="Groupe 1213"/>
          <p:cNvGrpSpPr/>
          <p:nvPr/>
        </p:nvGrpSpPr>
        <p:grpSpPr>
          <a:xfrm flipH="1">
            <a:off x="4838204" y="5480440"/>
            <a:ext cx="207256" cy="162787"/>
            <a:chOff x="5968119" y="8868542"/>
            <a:chExt cx="360040" cy="276950"/>
          </a:xfrm>
        </p:grpSpPr>
        <p:cxnSp>
          <p:nvCxnSpPr>
            <p:cNvPr id="481" name="Connecteur droit 480"/>
            <p:cNvCxnSpPr>
              <a:stCxn id="484" idx="3"/>
            </p:cNvCxnSpPr>
            <p:nvPr/>
          </p:nvCxnSpPr>
          <p:spPr>
            <a:xfrm>
              <a:off x="6210431" y="9004204"/>
              <a:ext cx="117728" cy="141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483" name="Ellipse 48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84" name="ZoneTexte 483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PT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172" name="Groupe 1339"/>
          <p:cNvGrpSpPr/>
          <p:nvPr/>
        </p:nvGrpSpPr>
        <p:grpSpPr>
          <a:xfrm>
            <a:off x="2972021" y="4996417"/>
            <a:ext cx="791960" cy="1204324"/>
            <a:chOff x="4745330" y="7451817"/>
            <a:chExt cx="1375772" cy="2048913"/>
          </a:xfrm>
        </p:grpSpPr>
        <p:cxnSp>
          <p:nvCxnSpPr>
            <p:cNvPr id="448" name="Connecteur droit 447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avec flèche 448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avec flèche 449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210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77" name="Connecteur droit 476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Connecteur droit 477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Connecteur droit 479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73" name="Connecteur droit 472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Connecteur droit 474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Connecteur droit 475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2" name="Connecteur droit avec flèche 451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avec flèche 452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avec flèche 453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avec flèche 454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213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469" name="Triangle isocèle 46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470" name="Triangle isocèle 469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467" name="Corde 466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468" name="Connecteur droit 467"/>
              <p:cNvCxnSpPr>
                <a:stCxn id="467" idx="2"/>
                <a:endCxn id="469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7" name="Triangle isocèle 456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grpSp>
          <p:nvGrpSpPr>
            <p:cNvPr id="214" name="Groupe 1112"/>
            <p:cNvGrpSpPr/>
            <p:nvPr/>
          </p:nvGrpSpPr>
          <p:grpSpPr>
            <a:xfrm>
              <a:off x="4745330" y="9221329"/>
              <a:ext cx="288033" cy="271292"/>
              <a:chOff x="5968119" y="8952347"/>
              <a:chExt cx="288033" cy="271292"/>
            </a:xfrm>
          </p:grpSpPr>
          <p:cxnSp>
            <p:nvCxnSpPr>
              <p:cNvPr id="462" name="Connecteur droit 461"/>
              <p:cNvCxnSpPr>
                <a:endCxn id="465" idx="3"/>
              </p:cNvCxnSpPr>
              <p:nvPr/>
            </p:nvCxnSpPr>
            <p:spPr>
              <a:xfrm flipH="1" flipV="1">
                <a:off x="6210430" y="9087993"/>
                <a:ext cx="45722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Groupe 1109"/>
              <p:cNvGrpSpPr/>
              <p:nvPr/>
            </p:nvGrpSpPr>
            <p:grpSpPr>
              <a:xfrm>
                <a:off x="5968119" y="8952347"/>
                <a:ext cx="243659" cy="271292"/>
                <a:chOff x="13654491" y="6085106"/>
                <a:chExt cx="243659" cy="271292"/>
              </a:xfrm>
            </p:grpSpPr>
            <p:sp>
              <p:nvSpPr>
                <p:cNvPr id="464" name="Ellipse 463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465" name="ZoneTexte 464"/>
                <p:cNvSpPr txBox="1"/>
                <p:nvPr/>
              </p:nvSpPr>
              <p:spPr>
                <a:xfrm>
                  <a:off x="13659968" y="6085106"/>
                  <a:ext cx="236834" cy="271292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>
                      <a:latin typeface="+mj-lt"/>
                    </a:rPr>
                    <a:t>TT</a:t>
                  </a:r>
                </a:p>
                <a:p>
                  <a:pPr algn="ctr"/>
                  <a:r>
                    <a:rPr lang="fr-FR" sz="400" b="1" dirty="0" smtClean="0">
                      <a:latin typeface="+mj-lt"/>
                    </a:rPr>
                    <a:t>808</a:t>
                  </a:r>
                  <a:endParaRPr lang="fr-FR" sz="400" b="1" dirty="0">
                    <a:latin typeface="+mj-lt"/>
                  </a:endParaRPr>
                </a:p>
              </p:txBody>
            </p:sp>
          </p:grpSp>
        </p:grpSp>
        <p:grpSp>
          <p:nvGrpSpPr>
            <p:cNvPr id="216" name="Groupe 1246"/>
            <p:cNvGrpSpPr/>
            <p:nvPr/>
          </p:nvGrpSpPr>
          <p:grpSpPr>
            <a:xfrm>
              <a:off x="5877443" y="9228948"/>
              <a:ext cx="243659" cy="271782"/>
              <a:chOff x="13654491" y="5997475"/>
              <a:chExt cx="243659" cy="271782"/>
            </a:xfrm>
          </p:grpSpPr>
          <p:sp>
            <p:nvSpPr>
              <p:cNvPr id="460" name="Ellipse 459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61" name="ZoneTexte 460"/>
              <p:cNvSpPr txBox="1"/>
              <p:nvPr/>
            </p:nvSpPr>
            <p:spPr>
              <a:xfrm>
                <a:off x="13659968" y="5997475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17" name="Groupe 1340"/>
          <p:cNvGrpSpPr/>
          <p:nvPr/>
        </p:nvGrpSpPr>
        <p:grpSpPr>
          <a:xfrm>
            <a:off x="3231423" y="5608774"/>
            <a:ext cx="698363" cy="464981"/>
            <a:chOff x="5195956" y="8493634"/>
            <a:chExt cx="1213178" cy="791072"/>
          </a:xfrm>
        </p:grpSpPr>
        <p:grpSp>
          <p:nvGrpSpPr>
            <p:cNvPr id="218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219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44" name="Connecteur droit 443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Connecteur droit 444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Connecteur droit 446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40" name="Connecteur droit 439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Connecteur droit 441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Connecteur droit 442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7" name="Connecteur droit avec flèche 416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avec flèche 417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Triangle isocèle 418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420" name="Connecteur droit 419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Groupe 1100"/>
            <p:cNvGrpSpPr/>
            <p:nvPr/>
          </p:nvGrpSpPr>
          <p:grpSpPr>
            <a:xfrm>
              <a:off x="5445395" y="8493634"/>
              <a:ext cx="243659" cy="271292"/>
              <a:chOff x="13654491" y="6001291"/>
              <a:chExt cx="243659" cy="271292"/>
            </a:xfrm>
          </p:grpSpPr>
          <p:sp>
            <p:nvSpPr>
              <p:cNvPr id="436" name="Ellipse 43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37" name="ZoneTexte 436"/>
              <p:cNvSpPr txBox="1"/>
              <p:nvPr/>
            </p:nvSpPr>
            <p:spPr>
              <a:xfrm>
                <a:off x="13659968" y="600129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  <p:grpSp>
          <p:nvGrpSpPr>
            <p:cNvPr id="222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433" name="Ellipse 432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34" name="Arc 433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35" name="Arc 434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223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224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431" name="Triangle isocèle 430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432" name="Triangle isocèle 431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429" name="Corde 428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430" name="Connecteur droit 429"/>
              <p:cNvCxnSpPr>
                <a:stCxn id="429" idx="2"/>
                <a:endCxn id="431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4" name="Connecteur droit 423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e 1308"/>
            <p:cNvGrpSpPr/>
            <p:nvPr/>
          </p:nvGrpSpPr>
          <p:grpSpPr>
            <a:xfrm>
              <a:off x="6165475" y="9012936"/>
              <a:ext cx="243659" cy="271770"/>
              <a:chOff x="13654491" y="5997487"/>
              <a:chExt cx="243659" cy="271770"/>
            </a:xfrm>
          </p:grpSpPr>
          <p:sp>
            <p:nvSpPr>
              <p:cNvPr id="426" name="Ellipse 42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27" name="ZoneTexte 426"/>
              <p:cNvSpPr txBox="1"/>
              <p:nvPr/>
            </p:nvSpPr>
            <p:spPr>
              <a:xfrm>
                <a:off x="13659968" y="5997487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26" name="Groupe 1109"/>
          <p:cNvGrpSpPr/>
          <p:nvPr/>
        </p:nvGrpSpPr>
        <p:grpSpPr>
          <a:xfrm>
            <a:off x="2522637" y="5477327"/>
            <a:ext cx="140262" cy="159462"/>
            <a:chOff x="13654491" y="6001298"/>
            <a:chExt cx="243659" cy="271292"/>
          </a:xfrm>
        </p:grpSpPr>
        <p:sp>
          <p:nvSpPr>
            <p:cNvPr id="414" name="Ellipse 413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415" name="ZoneTexte 414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27" name="Groupe 1323"/>
          <p:cNvGrpSpPr/>
          <p:nvPr/>
        </p:nvGrpSpPr>
        <p:grpSpPr>
          <a:xfrm>
            <a:off x="4299239" y="5475087"/>
            <a:ext cx="199678" cy="159462"/>
            <a:chOff x="5968119" y="8868542"/>
            <a:chExt cx="346876" cy="271292"/>
          </a:xfrm>
        </p:grpSpPr>
        <p:cxnSp>
          <p:nvCxnSpPr>
            <p:cNvPr id="410" name="Connecteur droit 409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412" name="Ellipse 4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413" name="ZoneTexte 412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29" name="Groupe 1109"/>
          <p:cNvGrpSpPr/>
          <p:nvPr/>
        </p:nvGrpSpPr>
        <p:grpSpPr>
          <a:xfrm>
            <a:off x="4154368" y="5476357"/>
            <a:ext cx="140262" cy="159462"/>
            <a:chOff x="13654491" y="6001298"/>
            <a:chExt cx="243659" cy="271292"/>
          </a:xfrm>
        </p:grpSpPr>
        <p:sp>
          <p:nvSpPr>
            <p:cNvPr id="408" name="Ellipse 407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409" name="ZoneTexte 408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31" name="Groupe 1341"/>
          <p:cNvGrpSpPr/>
          <p:nvPr/>
        </p:nvGrpSpPr>
        <p:grpSpPr>
          <a:xfrm>
            <a:off x="4599365" y="4997238"/>
            <a:ext cx="791960" cy="1204324"/>
            <a:chOff x="4745330" y="7451817"/>
            <a:chExt cx="1375772" cy="2048913"/>
          </a:xfrm>
        </p:grpSpPr>
        <p:cxnSp>
          <p:nvCxnSpPr>
            <p:cNvPr id="375" name="Connecteur droit 374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avec flèche 375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avec flèche 376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234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04" name="Connecteur droit 403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Connecteur droit 404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Connecteur droit 406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400" name="Connecteur droit 399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Connecteur droit 401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Connecteur droit 402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9" name="Connecteur droit avec flèche 378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avec flèche 379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avec flèche 380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avec flèche 381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237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396" name="Triangle isocèle 395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397" name="Triangle isocèle 396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394" name="Corde 393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395" name="Connecteur droit 394"/>
              <p:cNvCxnSpPr>
                <a:stCxn id="394" idx="2"/>
                <a:endCxn id="396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4" name="Triangle isocèle 383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grpSp>
          <p:nvGrpSpPr>
            <p:cNvPr id="238" name="Groupe 1112"/>
            <p:cNvGrpSpPr/>
            <p:nvPr/>
          </p:nvGrpSpPr>
          <p:grpSpPr>
            <a:xfrm>
              <a:off x="4745330" y="9221329"/>
              <a:ext cx="288033" cy="271292"/>
              <a:chOff x="5968119" y="8952347"/>
              <a:chExt cx="288033" cy="271292"/>
            </a:xfrm>
          </p:grpSpPr>
          <p:cxnSp>
            <p:nvCxnSpPr>
              <p:cNvPr id="389" name="Connecteur droit 388"/>
              <p:cNvCxnSpPr>
                <a:endCxn id="392" idx="3"/>
              </p:cNvCxnSpPr>
              <p:nvPr/>
            </p:nvCxnSpPr>
            <p:spPr>
              <a:xfrm flipH="1" flipV="1">
                <a:off x="6210430" y="9087993"/>
                <a:ext cx="45722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" name="Groupe 1109"/>
              <p:cNvGrpSpPr/>
              <p:nvPr/>
            </p:nvGrpSpPr>
            <p:grpSpPr>
              <a:xfrm>
                <a:off x="5968119" y="8952347"/>
                <a:ext cx="243659" cy="271292"/>
                <a:chOff x="13654491" y="6085106"/>
                <a:chExt cx="243659" cy="271292"/>
              </a:xfrm>
            </p:grpSpPr>
            <p:sp>
              <p:nvSpPr>
                <p:cNvPr id="391" name="Ellipse 390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392" name="ZoneTexte 391"/>
                <p:cNvSpPr txBox="1"/>
                <p:nvPr/>
              </p:nvSpPr>
              <p:spPr>
                <a:xfrm>
                  <a:off x="13659968" y="6085106"/>
                  <a:ext cx="236834" cy="271292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>
                      <a:latin typeface="+mj-lt"/>
                    </a:rPr>
                    <a:t>TT</a:t>
                  </a:r>
                </a:p>
                <a:p>
                  <a:pPr algn="ctr"/>
                  <a:r>
                    <a:rPr lang="fr-FR" sz="400" b="1" dirty="0" smtClean="0">
                      <a:latin typeface="+mj-lt"/>
                    </a:rPr>
                    <a:t>808</a:t>
                  </a:r>
                  <a:endParaRPr lang="fr-FR" sz="400" b="1" dirty="0">
                    <a:latin typeface="+mj-lt"/>
                  </a:endParaRPr>
                </a:p>
              </p:txBody>
            </p:sp>
          </p:grpSp>
        </p:grpSp>
        <p:grpSp>
          <p:nvGrpSpPr>
            <p:cNvPr id="240" name="Groupe 1246"/>
            <p:cNvGrpSpPr/>
            <p:nvPr/>
          </p:nvGrpSpPr>
          <p:grpSpPr>
            <a:xfrm>
              <a:off x="5877443" y="9228948"/>
              <a:ext cx="243659" cy="271782"/>
              <a:chOff x="13654491" y="5997475"/>
              <a:chExt cx="243659" cy="271782"/>
            </a:xfrm>
          </p:grpSpPr>
          <p:sp>
            <p:nvSpPr>
              <p:cNvPr id="387" name="Ellipse 38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88" name="ZoneTexte 387"/>
              <p:cNvSpPr txBox="1"/>
              <p:nvPr/>
            </p:nvSpPr>
            <p:spPr>
              <a:xfrm>
                <a:off x="13659968" y="5997475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43" name="Groupe 1395"/>
          <p:cNvGrpSpPr/>
          <p:nvPr/>
        </p:nvGrpSpPr>
        <p:grpSpPr>
          <a:xfrm>
            <a:off x="4858767" y="5609595"/>
            <a:ext cx="698363" cy="464981"/>
            <a:chOff x="5195956" y="8493634"/>
            <a:chExt cx="1213178" cy="791072"/>
          </a:xfrm>
        </p:grpSpPr>
        <p:grpSp>
          <p:nvGrpSpPr>
            <p:cNvPr id="244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245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371" name="Connecteur droit 370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Connecteur droit 37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Connecteur droit 373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367" name="Connecteur droit 366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Connecteur droit 368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Connecteur droit 369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4" name="Connecteur droit avec flèche 343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cteur droit avec flèche 344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riangle isocèle 345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cxnSp>
          <p:nvCxnSpPr>
            <p:cNvPr id="347" name="Connecteur droit 346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e 1100"/>
            <p:cNvGrpSpPr/>
            <p:nvPr/>
          </p:nvGrpSpPr>
          <p:grpSpPr>
            <a:xfrm>
              <a:off x="5445395" y="8493634"/>
              <a:ext cx="243659" cy="271292"/>
              <a:chOff x="13654491" y="6001291"/>
              <a:chExt cx="243659" cy="271292"/>
            </a:xfrm>
          </p:grpSpPr>
          <p:sp>
            <p:nvSpPr>
              <p:cNvPr id="363" name="Ellipse 36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64" name="ZoneTexte 363"/>
              <p:cNvSpPr txBox="1"/>
              <p:nvPr/>
            </p:nvSpPr>
            <p:spPr>
              <a:xfrm>
                <a:off x="13659968" y="600129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  <p:grpSp>
          <p:nvGrpSpPr>
            <p:cNvPr id="248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360" name="Ellipse 359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61" name="Arc 360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62" name="Arc 361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</p:grpSp>
        <p:grpSp>
          <p:nvGrpSpPr>
            <p:cNvPr id="249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250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358" name="Triangle isocèle 357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  <p:sp>
              <p:nvSpPr>
                <p:cNvPr id="359" name="Triangle isocèle 358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>
                    <a:latin typeface="+mj-lt"/>
                  </a:endParaRPr>
                </a:p>
              </p:txBody>
            </p:sp>
          </p:grpSp>
          <p:sp>
            <p:nvSpPr>
              <p:cNvPr id="356" name="Corde 355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cxnSp>
            <p:nvCxnSpPr>
              <p:cNvPr id="357" name="Connecteur droit 356"/>
              <p:cNvCxnSpPr>
                <a:stCxn id="356" idx="2"/>
                <a:endCxn id="358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1" name="Connecteur droit 350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Groupe 1308"/>
            <p:cNvGrpSpPr/>
            <p:nvPr/>
          </p:nvGrpSpPr>
          <p:grpSpPr>
            <a:xfrm>
              <a:off x="6165475" y="9012936"/>
              <a:ext cx="243659" cy="271770"/>
              <a:chOff x="13654491" y="5997487"/>
              <a:chExt cx="243659" cy="271770"/>
            </a:xfrm>
          </p:grpSpPr>
          <p:sp>
            <p:nvSpPr>
              <p:cNvPr id="353" name="Ellipse 35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54" name="ZoneTexte 353"/>
              <p:cNvSpPr txBox="1"/>
              <p:nvPr/>
            </p:nvSpPr>
            <p:spPr>
              <a:xfrm>
                <a:off x="13659968" y="5997487"/>
                <a:ext cx="236834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52" name="Groupe 1434"/>
          <p:cNvGrpSpPr/>
          <p:nvPr/>
        </p:nvGrpSpPr>
        <p:grpSpPr>
          <a:xfrm flipH="1">
            <a:off x="2889343" y="5654515"/>
            <a:ext cx="212016" cy="226223"/>
            <a:chOff x="5895058" y="8754946"/>
            <a:chExt cx="368307" cy="384873"/>
          </a:xfrm>
        </p:grpSpPr>
        <p:cxnSp>
          <p:nvCxnSpPr>
            <p:cNvPr id="339" name="Connecteur droit 338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e 1109"/>
            <p:cNvGrpSpPr/>
            <p:nvPr/>
          </p:nvGrpSpPr>
          <p:grpSpPr>
            <a:xfrm>
              <a:off x="5895058" y="8868526"/>
              <a:ext cx="368307" cy="271293"/>
              <a:chOff x="13581430" y="6001285"/>
              <a:chExt cx="368307" cy="271293"/>
            </a:xfrm>
          </p:grpSpPr>
          <p:sp>
            <p:nvSpPr>
              <p:cNvPr id="341" name="Ellipse 34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42" name="ZoneTexte 341"/>
              <p:cNvSpPr txBox="1"/>
              <p:nvPr/>
            </p:nvSpPr>
            <p:spPr>
              <a:xfrm>
                <a:off x="13581430" y="6001285"/>
                <a:ext cx="368307" cy="27129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ADT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cxnSp>
        <p:nvCxnSpPr>
          <p:cNvPr id="267" name="Connecteur droit 266"/>
          <p:cNvCxnSpPr/>
          <p:nvPr/>
        </p:nvCxnSpPr>
        <p:spPr>
          <a:xfrm>
            <a:off x="2995926" y="5656525"/>
            <a:ext cx="8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Groupe 1446"/>
          <p:cNvGrpSpPr/>
          <p:nvPr/>
        </p:nvGrpSpPr>
        <p:grpSpPr>
          <a:xfrm flipH="1">
            <a:off x="4542226" y="5656526"/>
            <a:ext cx="140262" cy="257011"/>
            <a:chOff x="5968119" y="8754946"/>
            <a:chExt cx="243659" cy="437253"/>
          </a:xfrm>
        </p:grpSpPr>
        <p:cxnSp>
          <p:nvCxnSpPr>
            <p:cNvPr id="335" name="Connecteur droit 334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5" name="Groupe 1109"/>
            <p:cNvGrpSpPr/>
            <p:nvPr/>
          </p:nvGrpSpPr>
          <p:grpSpPr>
            <a:xfrm>
              <a:off x="5968119" y="8816180"/>
              <a:ext cx="243659" cy="376019"/>
              <a:chOff x="13654491" y="5948939"/>
              <a:chExt cx="243659" cy="376019"/>
            </a:xfrm>
          </p:grpSpPr>
          <p:sp>
            <p:nvSpPr>
              <p:cNvPr id="337" name="Ellipse 33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38" name="ZoneTexte 337"/>
              <p:cNvSpPr txBox="1"/>
              <p:nvPr/>
            </p:nvSpPr>
            <p:spPr>
              <a:xfrm>
                <a:off x="13659968" y="5948939"/>
                <a:ext cx="236834" cy="376019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ADT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cxnSp>
        <p:nvCxnSpPr>
          <p:cNvPr id="269" name="Connecteur droit 268"/>
          <p:cNvCxnSpPr/>
          <p:nvPr/>
        </p:nvCxnSpPr>
        <p:spPr>
          <a:xfrm>
            <a:off x="4619104" y="5658540"/>
            <a:ext cx="82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e 1452"/>
          <p:cNvGrpSpPr/>
          <p:nvPr/>
        </p:nvGrpSpPr>
        <p:grpSpPr>
          <a:xfrm>
            <a:off x="6292506" y="3776325"/>
            <a:ext cx="248707" cy="159462"/>
            <a:chOff x="5968119" y="8868542"/>
            <a:chExt cx="432048" cy="271292"/>
          </a:xfrm>
        </p:grpSpPr>
        <p:cxnSp>
          <p:nvCxnSpPr>
            <p:cNvPr id="331" name="Connecteur droit 330"/>
            <p:cNvCxnSpPr/>
            <p:nvPr/>
          </p:nvCxnSpPr>
          <p:spPr>
            <a:xfrm>
              <a:off x="6009647" y="9017069"/>
              <a:ext cx="39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333" name="Ellipse 33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34" name="ZoneTexte 333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58" name="Groupe 1490"/>
          <p:cNvGrpSpPr/>
          <p:nvPr/>
        </p:nvGrpSpPr>
        <p:grpSpPr>
          <a:xfrm>
            <a:off x="4311620" y="4307894"/>
            <a:ext cx="538866" cy="159462"/>
            <a:chOff x="5968119" y="8868542"/>
            <a:chExt cx="936104" cy="271292"/>
          </a:xfrm>
        </p:grpSpPr>
        <p:cxnSp>
          <p:nvCxnSpPr>
            <p:cNvPr id="317" name="Connecteur droit 316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Groupe 1109"/>
            <p:cNvGrpSpPr/>
            <p:nvPr/>
          </p:nvGrpSpPr>
          <p:grpSpPr>
            <a:xfrm>
              <a:off x="5968119" y="8868542"/>
              <a:ext cx="243659" cy="271292"/>
              <a:chOff x="13654491" y="6001301"/>
              <a:chExt cx="243659" cy="271292"/>
            </a:xfrm>
          </p:grpSpPr>
          <p:sp>
            <p:nvSpPr>
              <p:cNvPr id="319" name="Ellipse 31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20" name="ZoneTexte 319"/>
              <p:cNvSpPr txBox="1"/>
              <p:nvPr/>
            </p:nvSpPr>
            <p:spPr>
              <a:xfrm>
                <a:off x="13659968" y="6001301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TT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0" name="Groupe 922"/>
          <p:cNvGrpSpPr/>
          <p:nvPr/>
        </p:nvGrpSpPr>
        <p:grpSpPr>
          <a:xfrm flipH="1">
            <a:off x="2703019" y="4454796"/>
            <a:ext cx="310453" cy="159462"/>
            <a:chOff x="5672467" y="8876153"/>
            <a:chExt cx="539311" cy="271292"/>
          </a:xfrm>
        </p:grpSpPr>
        <p:cxnSp>
          <p:nvCxnSpPr>
            <p:cNvPr id="313" name="Connecteur droit 312"/>
            <p:cNvCxnSpPr>
              <a:stCxn id="316" idx="3"/>
            </p:cNvCxnSpPr>
            <p:nvPr/>
          </p:nvCxnSpPr>
          <p:spPr>
            <a:xfrm flipH="1">
              <a:off x="5672467" y="9011808"/>
              <a:ext cx="530344" cy="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Groupe 1109"/>
            <p:cNvGrpSpPr/>
            <p:nvPr/>
          </p:nvGrpSpPr>
          <p:grpSpPr>
            <a:xfrm>
              <a:off x="5965977" y="8876153"/>
              <a:ext cx="245801" cy="271292"/>
              <a:chOff x="13652349" y="6008912"/>
              <a:chExt cx="245801" cy="271292"/>
            </a:xfrm>
          </p:grpSpPr>
          <p:sp>
            <p:nvSpPr>
              <p:cNvPr id="315" name="Ellipse 31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16" name="ZoneTexte 315"/>
              <p:cNvSpPr txBox="1"/>
              <p:nvPr/>
            </p:nvSpPr>
            <p:spPr>
              <a:xfrm>
                <a:off x="13652349" y="6008912"/>
                <a:ext cx="236834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RFT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2" name="Groupe 930"/>
          <p:cNvGrpSpPr/>
          <p:nvPr/>
        </p:nvGrpSpPr>
        <p:grpSpPr>
          <a:xfrm flipH="1">
            <a:off x="4309865" y="4478120"/>
            <a:ext cx="305291" cy="159715"/>
            <a:chOff x="5683135" y="8880294"/>
            <a:chExt cx="530343" cy="271723"/>
          </a:xfrm>
        </p:grpSpPr>
        <p:cxnSp>
          <p:nvCxnSpPr>
            <p:cNvPr id="309" name="Connecteur droit 308"/>
            <p:cNvCxnSpPr>
              <a:stCxn id="312" idx="3"/>
            </p:cNvCxnSpPr>
            <p:nvPr/>
          </p:nvCxnSpPr>
          <p:spPr>
            <a:xfrm flipH="1">
              <a:off x="5683135" y="9016400"/>
              <a:ext cx="530343" cy="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e 1109"/>
            <p:cNvGrpSpPr/>
            <p:nvPr/>
          </p:nvGrpSpPr>
          <p:grpSpPr>
            <a:xfrm>
              <a:off x="5968119" y="8880294"/>
              <a:ext cx="245359" cy="271723"/>
              <a:chOff x="13654491" y="6013053"/>
              <a:chExt cx="245359" cy="271723"/>
            </a:xfrm>
          </p:grpSpPr>
          <p:sp>
            <p:nvSpPr>
              <p:cNvPr id="311" name="Ellipse 31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>
                  <a:latin typeface="+mj-lt"/>
                </a:endParaRPr>
              </a:p>
            </p:txBody>
          </p:sp>
          <p:sp>
            <p:nvSpPr>
              <p:cNvPr id="312" name="ZoneTexte 311"/>
              <p:cNvSpPr txBox="1"/>
              <p:nvPr/>
            </p:nvSpPr>
            <p:spPr>
              <a:xfrm>
                <a:off x="13663017" y="6013484"/>
                <a:ext cx="236833" cy="271292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>
                    <a:latin typeface="+mj-lt"/>
                  </a:rPr>
                  <a:t>RFT</a:t>
                </a:r>
              </a:p>
              <a:p>
                <a:pPr algn="ctr"/>
                <a:r>
                  <a:rPr lang="fr-FR" sz="400" b="1" dirty="0" smtClean="0">
                    <a:latin typeface="+mj-lt"/>
                  </a:rPr>
                  <a:t>808</a:t>
                </a:r>
                <a:endParaRPr lang="fr-FR" sz="400" b="1" dirty="0">
                  <a:latin typeface="+mj-lt"/>
                </a:endParaRPr>
              </a:p>
            </p:txBody>
          </p:sp>
        </p:grpSp>
      </p:grpSp>
      <p:grpSp>
        <p:nvGrpSpPr>
          <p:cNvPr id="264" name="Groupe 1109"/>
          <p:cNvGrpSpPr/>
          <p:nvPr/>
        </p:nvGrpSpPr>
        <p:grpSpPr>
          <a:xfrm>
            <a:off x="3428862" y="5141859"/>
            <a:ext cx="140262" cy="159462"/>
            <a:chOff x="13654491" y="6001298"/>
            <a:chExt cx="243659" cy="271292"/>
          </a:xfrm>
        </p:grpSpPr>
        <p:sp>
          <p:nvSpPr>
            <p:cNvPr id="307" name="Ellipse 306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308" name="ZoneTexte 307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65" name="Groupe 1109"/>
          <p:cNvGrpSpPr/>
          <p:nvPr/>
        </p:nvGrpSpPr>
        <p:grpSpPr>
          <a:xfrm>
            <a:off x="5008497" y="5088785"/>
            <a:ext cx="140262" cy="159462"/>
            <a:chOff x="13654491" y="6001298"/>
            <a:chExt cx="243659" cy="271292"/>
          </a:xfrm>
        </p:grpSpPr>
        <p:sp>
          <p:nvSpPr>
            <p:cNvPr id="305" name="Ellipse 304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>
                <a:latin typeface="+mj-lt"/>
              </a:endParaRPr>
            </a:p>
          </p:txBody>
        </p:sp>
        <p:sp>
          <p:nvSpPr>
            <p:cNvPr id="306" name="ZoneTexte 305"/>
            <p:cNvSpPr txBox="1"/>
            <p:nvPr/>
          </p:nvSpPr>
          <p:spPr>
            <a:xfrm>
              <a:off x="13659968" y="6001298"/>
              <a:ext cx="236834" cy="271292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>
                  <a:latin typeface="+mj-lt"/>
                </a:rPr>
                <a:t>TT</a:t>
              </a:r>
            </a:p>
            <a:p>
              <a:pPr algn="ctr"/>
              <a:r>
                <a:rPr lang="fr-FR" sz="400" b="1" dirty="0" smtClean="0">
                  <a:latin typeface="+mj-lt"/>
                </a:rPr>
                <a:t>808</a:t>
              </a:r>
              <a:endParaRPr lang="fr-FR" sz="400" b="1" dirty="0">
                <a:latin typeface="+mj-lt"/>
              </a:endParaRPr>
            </a:p>
          </p:txBody>
        </p:sp>
      </p:grpSp>
      <p:grpSp>
        <p:nvGrpSpPr>
          <p:cNvPr id="266" name="Groupe 1065"/>
          <p:cNvGrpSpPr/>
          <p:nvPr/>
        </p:nvGrpSpPr>
        <p:grpSpPr>
          <a:xfrm rot="760055">
            <a:off x="3767303" y="4356266"/>
            <a:ext cx="130895" cy="77023"/>
            <a:chOff x="5075272" y="4428877"/>
            <a:chExt cx="579492" cy="144016"/>
          </a:xfrm>
        </p:grpSpPr>
        <p:cxnSp>
          <p:nvCxnSpPr>
            <p:cNvPr id="300" name="Connecteur droit 299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e 1067"/>
          <p:cNvGrpSpPr/>
          <p:nvPr/>
        </p:nvGrpSpPr>
        <p:grpSpPr>
          <a:xfrm rot="662855">
            <a:off x="5372979" y="4357433"/>
            <a:ext cx="140436" cy="76544"/>
            <a:chOff x="5075272" y="4428877"/>
            <a:chExt cx="579492" cy="144016"/>
          </a:xfrm>
        </p:grpSpPr>
        <p:cxnSp>
          <p:nvCxnSpPr>
            <p:cNvPr id="295" name="Connecteur droit 294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Ellipse 283"/>
          <p:cNvSpPr>
            <a:spLocks noChangeAspect="1"/>
          </p:cNvSpPr>
          <p:nvPr/>
        </p:nvSpPr>
        <p:spPr>
          <a:xfrm>
            <a:off x="6748470" y="3578106"/>
            <a:ext cx="41451" cy="423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>
              <a:latin typeface="+mj-lt"/>
            </a:endParaRPr>
          </a:p>
        </p:txBody>
      </p:sp>
      <p:cxnSp>
        <p:nvCxnSpPr>
          <p:cNvPr id="285" name="Connecteur droit avec flèche 284"/>
          <p:cNvCxnSpPr/>
          <p:nvPr/>
        </p:nvCxnSpPr>
        <p:spPr>
          <a:xfrm>
            <a:off x="6465830" y="1018656"/>
            <a:ext cx="0" cy="2630142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6600"/>
                </a:gs>
                <a:gs pos="50000">
                  <a:srgbClr val="009900"/>
                </a:gs>
              </a:gsLst>
              <a:lin ang="162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Groupe 847"/>
          <p:cNvGrpSpPr/>
          <p:nvPr/>
        </p:nvGrpSpPr>
        <p:grpSpPr>
          <a:xfrm rot="16200000">
            <a:off x="6363651" y="1788758"/>
            <a:ext cx="99612" cy="167771"/>
            <a:chOff x="7700143" y="2841285"/>
            <a:chExt cx="169470" cy="291447"/>
          </a:xfrm>
        </p:grpSpPr>
        <p:grpSp>
          <p:nvGrpSpPr>
            <p:cNvPr id="271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293" name="Triangle isocèle 29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294" name="Triangle isocèle 29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291" name="Connecteur droit 290"/>
            <p:cNvCxnSpPr>
              <a:endCxn id="29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Rectangle 29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87" name="Connecteur droit avec flèche 286"/>
          <p:cNvCxnSpPr/>
          <p:nvPr/>
        </p:nvCxnSpPr>
        <p:spPr>
          <a:xfrm flipV="1">
            <a:off x="6082837" y="1880670"/>
            <a:ext cx="0" cy="3654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/>
          <p:nvPr/>
        </p:nvCxnSpPr>
        <p:spPr>
          <a:xfrm flipV="1">
            <a:off x="5762413" y="3558175"/>
            <a:ext cx="0" cy="11451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/>
          <p:nvPr/>
        </p:nvCxnSpPr>
        <p:spPr>
          <a:xfrm>
            <a:off x="5756564" y="3558176"/>
            <a:ext cx="101544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Rectangle 867"/>
          <p:cNvSpPr/>
          <p:nvPr/>
        </p:nvSpPr>
        <p:spPr>
          <a:xfrm>
            <a:off x="6876256" y="58052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23/10/2013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endParaRPr lang="en-US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213285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 indent="-263525">
              <a:spcAft>
                <a:spcPts val="0"/>
              </a:spcAft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  <a:sym typeface="Symbol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263525" lvl="2" indent="-263525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3568" y="191683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 indent="-263525"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err="1" smtClean="0">
                <a:latin typeface="Calibri" pitchFamily="34" charset="0"/>
              </a:rPr>
              <a:t>Why</a:t>
            </a:r>
            <a:r>
              <a:rPr lang="fr-FR" sz="3600" b="1" dirty="0" smtClean="0">
                <a:latin typeface="Calibri" pitchFamily="34" charset="0"/>
              </a:rPr>
              <a:t> </a:t>
            </a:r>
            <a:r>
              <a:rPr lang="fr-FR" sz="3600" b="1" dirty="0" err="1" smtClean="0">
                <a:latin typeface="Calibri" pitchFamily="34" charset="0"/>
              </a:rPr>
              <a:t>placing</a:t>
            </a:r>
            <a:r>
              <a:rPr lang="fr-FR" sz="3600" b="1" dirty="0" smtClean="0">
                <a:latin typeface="Calibri" pitchFamily="34" charset="0"/>
              </a:rPr>
              <a:t> the </a:t>
            </a:r>
            <a:r>
              <a:rPr lang="fr-FR" sz="3600" b="1" dirty="0" err="1" smtClean="0">
                <a:latin typeface="Calibri" pitchFamily="34" charset="0"/>
              </a:rPr>
              <a:t>heat</a:t>
            </a:r>
            <a:r>
              <a:rPr lang="fr-FR" sz="3600" b="1" dirty="0" smtClean="0">
                <a:latin typeface="Calibri" pitchFamily="34" charset="0"/>
              </a:rPr>
              <a:t> </a:t>
            </a:r>
            <a:r>
              <a:rPr lang="fr-FR" sz="3600" b="1" dirty="0" err="1" smtClean="0">
                <a:latin typeface="Calibri" pitchFamily="34" charset="0"/>
              </a:rPr>
              <a:t>exchanger</a:t>
            </a:r>
            <a:r>
              <a:rPr lang="fr-FR" sz="3600" b="1" dirty="0" smtClean="0">
                <a:latin typeface="Calibri" pitchFamily="34" charset="0"/>
              </a:rPr>
              <a:t> and the </a:t>
            </a:r>
            <a:r>
              <a:rPr lang="fr-FR" sz="3600" b="1" dirty="0" err="1" smtClean="0">
                <a:latin typeface="Calibri" pitchFamily="34" charset="0"/>
              </a:rPr>
              <a:t>cryogenic</a:t>
            </a:r>
            <a:r>
              <a:rPr lang="fr-FR" sz="3600" b="1" dirty="0" smtClean="0">
                <a:latin typeface="Calibri" pitchFamily="34" charset="0"/>
              </a:rPr>
              <a:t> valves in the cryomodule ?</a:t>
            </a:r>
          </a:p>
          <a:p>
            <a:pPr marL="263525" lvl="2" indent="-263525" algn="ctr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3600" b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r>
              <a:rPr lang="en-US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Spoke PID 2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565046" y="6260680"/>
            <a:ext cx="2518153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dirty="0" err="1" smtClean="0"/>
              <a:t>Helium</a:t>
            </a:r>
            <a:r>
              <a:rPr lang="fr-FR" sz="1000" dirty="0" smtClean="0"/>
              <a:t> Return Coupleur (1.05bar, 300K)</a:t>
            </a:r>
            <a:endParaRPr lang="fr-FR" sz="1000" dirty="0"/>
          </a:p>
        </p:txBody>
      </p:sp>
      <p:cxnSp>
        <p:nvCxnSpPr>
          <p:cNvPr id="897" name="Connecteur droit 896"/>
          <p:cNvCxnSpPr/>
          <p:nvPr/>
        </p:nvCxnSpPr>
        <p:spPr>
          <a:xfrm>
            <a:off x="4882260" y="5205766"/>
            <a:ext cx="125871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Connecteur droit 897"/>
          <p:cNvCxnSpPr/>
          <p:nvPr/>
        </p:nvCxnSpPr>
        <p:spPr>
          <a:xfrm>
            <a:off x="3284338" y="5197124"/>
            <a:ext cx="125871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Connecteur droit 898"/>
          <p:cNvCxnSpPr/>
          <p:nvPr/>
        </p:nvCxnSpPr>
        <p:spPr>
          <a:xfrm>
            <a:off x="5392850" y="2994709"/>
            <a:ext cx="16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Connecteur droit 899"/>
          <p:cNvCxnSpPr/>
          <p:nvPr/>
        </p:nvCxnSpPr>
        <p:spPr>
          <a:xfrm>
            <a:off x="5890119" y="2617095"/>
            <a:ext cx="251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" name="Connecteur droit 900"/>
          <p:cNvCxnSpPr/>
          <p:nvPr/>
        </p:nvCxnSpPr>
        <p:spPr>
          <a:xfrm>
            <a:off x="5883237" y="2142247"/>
            <a:ext cx="2453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Connecteur droit 901"/>
          <p:cNvCxnSpPr/>
          <p:nvPr/>
        </p:nvCxnSpPr>
        <p:spPr>
          <a:xfrm>
            <a:off x="5373314" y="2137807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Connecteur droit 902"/>
          <p:cNvCxnSpPr/>
          <p:nvPr/>
        </p:nvCxnSpPr>
        <p:spPr>
          <a:xfrm rot="16200000">
            <a:off x="5292841" y="2518862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Connecteur droit 903"/>
          <p:cNvCxnSpPr/>
          <p:nvPr/>
        </p:nvCxnSpPr>
        <p:spPr>
          <a:xfrm>
            <a:off x="5382194" y="2612655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Connecteur droit avec flèche 904"/>
          <p:cNvCxnSpPr/>
          <p:nvPr/>
        </p:nvCxnSpPr>
        <p:spPr>
          <a:xfrm flipH="1">
            <a:off x="347340" y="2028215"/>
            <a:ext cx="4363540" cy="0"/>
          </a:xfrm>
          <a:prstGeom prst="straightConnector1">
            <a:avLst/>
          </a:prstGeom>
          <a:ln w="25400">
            <a:gradFill flip="none" rotWithShape="1">
              <a:gsLst>
                <a:gs pos="27000">
                  <a:schemeClr val="accent6">
                    <a:lumMod val="75000"/>
                  </a:schemeClr>
                </a:gs>
                <a:gs pos="50000">
                  <a:srgbClr val="FF00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Connecteur droit avec flèche 905"/>
          <p:cNvCxnSpPr/>
          <p:nvPr/>
        </p:nvCxnSpPr>
        <p:spPr>
          <a:xfrm flipH="1">
            <a:off x="347340" y="2407309"/>
            <a:ext cx="4405497" cy="0"/>
          </a:xfrm>
          <a:prstGeom prst="straightConnector1">
            <a:avLst/>
          </a:prstGeom>
          <a:ln w="25400">
            <a:gradFill flip="none" rotWithShape="1">
              <a:gsLst>
                <a:gs pos="48000">
                  <a:schemeClr val="accent6">
                    <a:lumMod val="75000"/>
                  </a:schemeClr>
                </a:gs>
                <a:gs pos="50000">
                  <a:srgbClr val="006600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Connecteur droit avec flèche 906"/>
          <p:cNvCxnSpPr/>
          <p:nvPr/>
        </p:nvCxnSpPr>
        <p:spPr>
          <a:xfrm>
            <a:off x="2654982" y="5679964"/>
            <a:ext cx="0" cy="587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8" name="Rectangle 907"/>
          <p:cNvSpPr/>
          <p:nvPr/>
        </p:nvSpPr>
        <p:spPr>
          <a:xfrm>
            <a:off x="5466108" y="2173327"/>
            <a:ext cx="503485" cy="377614"/>
          </a:xfrm>
          <a:prstGeom prst="rect">
            <a:avLst/>
          </a:prstGeom>
          <a:gradFill>
            <a:gsLst>
              <a:gs pos="47000">
                <a:schemeClr val="tx2">
                  <a:lumMod val="60000"/>
                  <a:lumOff val="40000"/>
                  <a:alpha val="30000"/>
                </a:schemeClr>
              </a:gs>
              <a:gs pos="50000">
                <a:srgbClr val="FF0000">
                  <a:alpha val="30000"/>
                </a:srgb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09" name="Connecteur droit avec flèche 908"/>
          <p:cNvCxnSpPr/>
          <p:nvPr/>
        </p:nvCxnSpPr>
        <p:spPr>
          <a:xfrm flipH="1">
            <a:off x="892783" y="3624066"/>
            <a:ext cx="7132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" name="Rectangle 909"/>
          <p:cNvSpPr/>
          <p:nvPr/>
        </p:nvSpPr>
        <p:spPr>
          <a:xfrm>
            <a:off x="3074553" y="4137322"/>
            <a:ext cx="2559384" cy="1726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11" name="Rectangle à coins arrondis 910"/>
          <p:cNvSpPr/>
          <p:nvPr/>
        </p:nvSpPr>
        <p:spPr>
          <a:xfrm>
            <a:off x="5605539" y="4062506"/>
            <a:ext cx="364055" cy="863480"/>
          </a:xfrm>
          <a:prstGeom prst="roundRect">
            <a:avLst>
              <a:gd name="adj" fmla="val 3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12" name="Rectangle 911"/>
          <p:cNvSpPr/>
          <p:nvPr/>
        </p:nvSpPr>
        <p:spPr>
          <a:xfrm>
            <a:off x="5596419" y="4147518"/>
            <a:ext cx="61054" cy="491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13" name="Connecteur droit avec flèche 912"/>
          <p:cNvCxnSpPr/>
          <p:nvPr/>
        </p:nvCxnSpPr>
        <p:spPr>
          <a:xfrm rot="16200000" flipH="1">
            <a:off x="1148966" y="4589079"/>
            <a:ext cx="1678284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Connecteur droit avec flèche 913"/>
          <p:cNvCxnSpPr/>
          <p:nvPr/>
        </p:nvCxnSpPr>
        <p:spPr>
          <a:xfrm>
            <a:off x="6473079" y="3666023"/>
            <a:ext cx="0" cy="1216756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Connecteur droit avec flèche 914"/>
          <p:cNvCxnSpPr/>
          <p:nvPr/>
        </p:nvCxnSpPr>
        <p:spPr>
          <a:xfrm>
            <a:off x="1907746" y="4589079"/>
            <a:ext cx="0" cy="881099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6" name="AutoShape 167"/>
          <p:cNvSpPr>
            <a:spLocks noChangeArrowheads="1"/>
          </p:cNvSpPr>
          <p:nvPr/>
        </p:nvSpPr>
        <p:spPr bwMode="auto">
          <a:xfrm>
            <a:off x="2843368" y="4443741"/>
            <a:ext cx="752263" cy="5753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/>
          </a:p>
        </p:txBody>
      </p:sp>
      <p:cxnSp>
        <p:nvCxnSpPr>
          <p:cNvPr id="917" name="Connecteur droit avec flèche 916"/>
          <p:cNvCxnSpPr/>
          <p:nvPr/>
        </p:nvCxnSpPr>
        <p:spPr>
          <a:xfrm>
            <a:off x="1983668" y="896853"/>
            <a:ext cx="6482540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ZoneTexte 917"/>
          <p:cNvSpPr txBox="1"/>
          <p:nvPr/>
        </p:nvSpPr>
        <p:spPr>
          <a:xfrm>
            <a:off x="0" y="775344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T.L (19.5 bar, 40K) </a:t>
            </a:r>
            <a:endParaRPr lang="fr-FR" sz="1000" dirty="0"/>
          </a:p>
        </p:txBody>
      </p:sp>
      <p:cxnSp>
        <p:nvCxnSpPr>
          <p:cNvPr id="919" name="Connecteur droit avec flèche 918"/>
          <p:cNvCxnSpPr/>
          <p:nvPr/>
        </p:nvCxnSpPr>
        <p:spPr>
          <a:xfrm>
            <a:off x="1983668" y="1064682"/>
            <a:ext cx="6482540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Connecteur droit avec flèche 919"/>
          <p:cNvCxnSpPr/>
          <p:nvPr/>
        </p:nvCxnSpPr>
        <p:spPr>
          <a:xfrm>
            <a:off x="1983668" y="1232510"/>
            <a:ext cx="64825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Connecteur droit avec flèche 920"/>
          <p:cNvCxnSpPr/>
          <p:nvPr/>
        </p:nvCxnSpPr>
        <p:spPr>
          <a:xfrm>
            <a:off x="1983668" y="1400339"/>
            <a:ext cx="6482540" cy="0"/>
          </a:xfrm>
          <a:prstGeom prst="straightConnector1">
            <a:avLst/>
          </a:prstGeom>
          <a:ln w="25400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Connecteur droit avec flèche 921"/>
          <p:cNvCxnSpPr/>
          <p:nvPr/>
        </p:nvCxnSpPr>
        <p:spPr>
          <a:xfrm>
            <a:off x="1983668" y="1568167"/>
            <a:ext cx="6482540" cy="0"/>
          </a:xfrm>
          <a:prstGeom prst="straightConnector1">
            <a:avLst/>
          </a:prstGeom>
          <a:ln w="25400">
            <a:solidFill>
              <a:srgbClr val="33C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" name="ZoneTexte 922"/>
          <p:cNvSpPr txBox="1"/>
          <p:nvPr/>
        </p:nvSpPr>
        <p:spPr>
          <a:xfrm>
            <a:off x="0" y="946003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T.L (19.0 bar, 50K) </a:t>
            </a:r>
            <a:endParaRPr lang="fr-FR" sz="1000" dirty="0"/>
          </a:p>
        </p:txBody>
      </p:sp>
      <p:sp>
        <p:nvSpPr>
          <p:cNvPr id="924" name="ZoneTexte 923"/>
          <p:cNvSpPr txBox="1"/>
          <p:nvPr/>
        </p:nvSpPr>
        <p:spPr>
          <a:xfrm>
            <a:off x="0" y="1116662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</a:t>
            </a:r>
            <a:r>
              <a:rPr lang="fr-FR" sz="1000" dirty="0" err="1" smtClean="0"/>
              <a:t>supply</a:t>
            </a:r>
            <a:r>
              <a:rPr lang="fr-FR" sz="1000" dirty="0" smtClean="0"/>
              <a:t> HP (3 bar, 4.5K) </a:t>
            </a:r>
            <a:endParaRPr lang="fr-FR" sz="1000" dirty="0"/>
          </a:p>
        </p:txBody>
      </p:sp>
      <p:sp>
        <p:nvSpPr>
          <p:cNvPr id="925" name="ZoneTexte 924"/>
          <p:cNvSpPr txBox="1"/>
          <p:nvPr/>
        </p:nvSpPr>
        <p:spPr>
          <a:xfrm>
            <a:off x="0" y="1287321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VLP (~31 mbar) </a:t>
            </a:r>
            <a:endParaRPr lang="fr-FR" sz="1000" dirty="0"/>
          </a:p>
        </p:txBody>
      </p:sp>
      <p:sp>
        <p:nvSpPr>
          <p:cNvPr id="926" name="ZoneTexte 925"/>
          <p:cNvSpPr txBox="1"/>
          <p:nvPr/>
        </p:nvSpPr>
        <p:spPr>
          <a:xfrm>
            <a:off x="0" y="1443034"/>
            <a:ext cx="1941510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pPr algn="r"/>
            <a:r>
              <a:rPr lang="fr-FR" sz="1000" dirty="0" err="1" smtClean="0"/>
              <a:t>Helium</a:t>
            </a:r>
            <a:r>
              <a:rPr lang="fr-FR" sz="1000" dirty="0" smtClean="0"/>
              <a:t> Return LP (1.05 bar) </a:t>
            </a:r>
            <a:endParaRPr lang="fr-FR" sz="1000" dirty="0"/>
          </a:p>
        </p:txBody>
      </p:sp>
      <p:sp>
        <p:nvSpPr>
          <p:cNvPr id="927" name="Rectangle 926"/>
          <p:cNvSpPr/>
          <p:nvPr/>
        </p:nvSpPr>
        <p:spPr>
          <a:xfrm>
            <a:off x="2151496" y="812939"/>
            <a:ext cx="5999867" cy="83914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8" name="ZoneTexte 927"/>
          <p:cNvSpPr txBox="1"/>
          <p:nvPr/>
        </p:nvSpPr>
        <p:spPr>
          <a:xfrm>
            <a:off x="1763688" y="1670359"/>
            <a:ext cx="2088232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err="1" smtClean="0">
                <a:solidFill>
                  <a:schemeClr val="bg1">
                    <a:lumMod val="50000"/>
                  </a:schemeClr>
                </a:solidFill>
              </a:rPr>
              <a:t>Cryogenic</a:t>
            </a:r>
            <a:r>
              <a:rPr lang="fr-FR" sz="1000" b="1" i="1" u="sng" cap="small" dirty="0" smtClean="0">
                <a:solidFill>
                  <a:schemeClr val="bg1">
                    <a:lumMod val="50000"/>
                  </a:schemeClr>
                </a:solidFill>
              </a:rPr>
              <a:t> Transfer Line (CTL)</a:t>
            </a:r>
            <a:endParaRPr lang="fr-FR" sz="1000" b="1" i="1" u="sng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9" name="Rounded Rectangle 16"/>
          <p:cNvSpPr/>
          <p:nvPr/>
        </p:nvSpPr>
        <p:spPr bwMode="auto">
          <a:xfrm>
            <a:off x="1606054" y="3540151"/>
            <a:ext cx="4907683" cy="2071837"/>
          </a:xfrm>
          <a:prstGeom prst="roundRect">
            <a:avLst>
              <a:gd name="adj" fmla="val 3078"/>
            </a:avLst>
          </a:prstGeom>
          <a:noFill/>
          <a:ln w="25400" cmpd="sng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4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e 247"/>
          <p:cNvGrpSpPr/>
          <p:nvPr/>
        </p:nvGrpSpPr>
        <p:grpSpPr>
          <a:xfrm flipV="1">
            <a:off x="3699469" y="3666023"/>
            <a:ext cx="465887" cy="41957"/>
            <a:chOff x="2014518" y="10687080"/>
            <a:chExt cx="857256" cy="142876"/>
          </a:xfrm>
        </p:grpSpPr>
        <p:grpSp>
          <p:nvGrpSpPr>
            <p:cNvPr id="3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63" name="Connecteur droit 1762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4" name="Connecteur droit 1763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5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Connecteur droit 1765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59" name="Connecteur droit 1758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0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1" name="Connecteur droit 1760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2" name="Connecteur droit 1761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1" name="TextBox 24"/>
          <p:cNvSpPr txBox="1">
            <a:spLocks noChangeArrowheads="1"/>
          </p:cNvSpPr>
          <p:nvPr/>
        </p:nvSpPr>
        <p:spPr bwMode="auto">
          <a:xfrm>
            <a:off x="1665360" y="2446596"/>
            <a:ext cx="117844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Pumping line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sp>
        <p:nvSpPr>
          <p:cNvPr id="932" name="Rectangle 931"/>
          <p:cNvSpPr/>
          <p:nvPr/>
        </p:nvSpPr>
        <p:spPr>
          <a:xfrm>
            <a:off x="3242381" y="4310680"/>
            <a:ext cx="66382" cy="1312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3" name="Rectangle 932"/>
          <p:cNvSpPr/>
          <p:nvPr/>
        </p:nvSpPr>
        <p:spPr>
          <a:xfrm>
            <a:off x="4761646" y="4310680"/>
            <a:ext cx="66382" cy="1312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4" name="Triangle isocèle 933"/>
          <p:cNvSpPr>
            <a:spLocks noChangeAspect="1"/>
          </p:cNvSpPr>
          <p:nvPr/>
        </p:nvSpPr>
        <p:spPr>
          <a:xfrm rot="16200000">
            <a:off x="4246747" y="3620283"/>
            <a:ext cx="86410" cy="104881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5" name="Parenthèse ouvrante 934"/>
          <p:cNvSpPr/>
          <p:nvPr/>
        </p:nvSpPr>
        <p:spPr>
          <a:xfrm rot="16200000">
            <a:off x="5727238" y="4688403"/>
            <a:ext cx="122911" cy="351062"/>
          </a:xfrm>
          <a:prstGeom prst="leftBracket">
            <a:avLst>
              <a:gd name="adj" fmla="val 11283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6" name="AutoShape 167"/>
          <p:cNvSpPr>
            <a:spLocks noChangeArrowheads="1"/>
          </p:cNvSpPr>
          <p:nvPr/>
        </p:nvSpPr>
        <p:spPr bwMode="auto">
          <a:xfrm>
            <a:off x="4464601" y="4443741"/>
            <a:ext cx="754856" cy="5753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"/>
          </a:p>
        </p:txBody>
      </p:sp>
      <p:sp>
        <p:nvSpPr>
          <p:cNvPr id="937" name="Forme libre 936"/>
          <p:cNvSpPr/>
          <p:nvPr/>
        </p:nvSpPr>
        <p:spPr>
          <a:xfrm flipV="1">
            <a:off x="4515071" y="4785238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8" name="Forme libre 937"/>
          <p:cNvSpPr/>
          <p:nvPr/>
        </p:nvSpPr>
        <p:spPr>
          <a:xfrm>
            <a:off x="4515071" y="4492355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39" name="Ellipse 938"/>
          <p:cNvSpPr>
            <a:spLocks noChangeAspect="1"/>
          </p:cNvSpPr>
          <p:nvPr/>
        </p:nvSpPr>
        <p:spPr>
          <a:xfrm>
            <a:off x="4679580" y="4649589"/>
            <a:ext cx="150326" cy="1629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0" name="Forme libre 939"/>
          <p:cNvSpPr/>
          <p:nvPr/>
        </p:nvSpPr>
        <p:spPr>
          <a:xfrm flipV="1">
            <a:off x="2884734" y="4784259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1" name="Forme libre 940"/>
          <p:cNvSpPr/>
          <p:nvPr/>
        </p:nvSpPr>
        <p:spPr>
          <a:xfrm>
            <a:off x="2884734" y="4491377"/>
            <a:ext cx="650695" cy="189831"/>
          </a:xfrm>
          <a:custGeom>
            <a:avLst/>
            <a:gdLst>
              <a:gd name="connsiteX0" fmla="*/ 231775 w 1176972"/>
              <a:gd name="connsiteY0" fmla="*/ 350202 h 350202"/>
              <a:gd name="connsiteX1" fmla="*/ 199390 w 1176972"/>
              <a:gd name="connsiteY1" fmla="*/ 293052 h 350202"/>
              <a:gd name="connsiteX2" fmla="*/ 41275 w 1176972"/>
              <a:gd name="connsiteY2" fmla="*/ 230187 h 350202"/>
              <a:gd name="connsiteX3" fmla="*/ 5080 w 1176972"/>
              <a:gd name="connsiteY3" fmla="*/ 153987 h 350202"/>
              <a:gd name="connsiteX4" fmla="*/ 10795 w 1176972"/>
              <a:gd name="connsiteY4" fmla="*/ 64452 h 350202"/>
              <a:gd name="connsiteX5" fmla="*/ 50800 w 1176972"/>
              <a:gd name="connsiteY5" fmla="*/ 11112 h 350202"/>
              <a:gd name="connsiteX6" fmla="*/ 115570 w 1176972"/>
              <a:gd name="connsiteY6" fmla="*/ 1587 h 350202"/>
              <a:gd name="connsiteX7" fmla="*/ 275590 w 1176972"/>
              <a:gd name="connsiteY7" fmla="*/ 1587 h 350202"/>
              <a:gd name="connsiteX8" fmla="*/ 969010 w 1176972"/>
              <a:gd name="connsiteY8" fmla="*/ 1587 h 350202"/>
              <a:gd name="connsiteX9" fmla="*/ 1064260 w 1176972"/>
              <a:gd name="connsiteY9" fmla="*/ 1587 h 350202"/>
              <a:gd name="connsiteX10" fmla="*/ 1121410 w 1176972"/>
              <a:gd name="connsiteY10" fmla="*/ 9207 h 350202"/>
              <a:gd name="connsiteX11" fmla="*/ 1149985 w 1176972"/>
              <a:gd name="connsiteY11" fmla="*/ 39687 h 350202"/>
              <a:gd name="connsiteX12" fmla="*/ 1170940 w 1176972"/>
              <a:gd name="connsiteY12" fmla="*/ 115887 h 350202"/>
              <a:gd name="connsiteX13" fmla="*/ 1172845 w 1176972"/>
              <a:gd name="connsiteY13" fmla="*/ 173037 h 350202"/>
              <a:gd name="connsiteX14" fmla="*/ 1146175 w 1176972"/>
              <a:gd name="connsiteY14" fmla="*/ 226377 h 350202"/>
              <a:gd name="connsiteX15" fmla="*/ 1029970 w 1176972"/>
              <a:gd name="connsiteY15" fmla="*/ 272097 h 350202"/>
              <a:gd name="connsiteX16" fmla="*/ 963295 w 1176972"/>
              <a:gd name="connsiteY16" fmla="*/ 304482 h 350202"/>
              <a:gd name="connsiteX17" fmla="*/ 938530 w 1176972"/>
              <a:gd name="connsiteY17" fmla="*/ 350202 h 3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972" h="350202">
                <a:moveTo>
                  <a:pt x="231775" y="350202"/>
                </a:moveTo>
                <a:cubicBezTo>
                  <a:pt x="231457" y="331628"/>
                  <a:pt x="231140" y="313055"/>
                  <a:pt x="199390" y="293052"/>
                </a:cubicBezTo>
                <a:cubicBezTo>
                  <a:pt x="167640" y="273049"/>
                  <a:pt x="73660" y="253364"/>
                  <a:pt x="41275" y="230187"/>
                </a:cubicBezTo>
                <a:cubicBezTo>
                  <a:pt x="8890" y="207010"/>
                  <a:pt x="10160" y="181610"/>
                  <a:pt x="5080" y="153987"/>
                </a:cubicBezTo>
                <a:cubicBezTo>
                  <a:pt x="0" y="126365"/>
                  <a:pt x="3175" y="88264"/>
                  <a:pt x="10795" y="64452"/>
                </a:cubicBezTo>
                <a:cubicBezTo>
                  <a:pt x="18415" y="40640"/>
                  <a:pt x="33338" y="21589"/>
                  <a:pt x="50800" y="11112"/>
                </a:cubicBezTo>
                <a:cubicBezTo>
                  <a:pt x="68262" y="635"/>
                  <a:pt x="78105" y="3175"/>
                  <a:pt x="115570" y="1587"/>
                </a:cubicBezTo>
                <a:cubicBezTo>
                  <a:pt x="153035" y="0"/>
                  <a:pt x="275590" y="1587"/>
                  <a:pt x="275590" y="1587"/>
                </a:cubicBezTo>
                <a:lnTo>
                  <a:pt x="969010" y="1587"/>
                </a:lnTo>
                <a:cubicBezTo>
                  <a:pt x="1100455" y="1587"/>
                  <a:pt x="1038860" y="317"/>
                  <a:pt x="1064260" y="1587"/>
                </a:cubicBezTo>
                <a:cubicBezTo>
                  <a:pt x="1089660" y="2857"/>
                  <a:pt x="1107122" y="2857"/>
                  <a:pt x="1121410" y="9207"/>
                </a:cubicBezTo>
                <a:cubicBezTo>
                  <a:pt x="1135698" y="15557"/>
                  <a:pt x="1141730" y="21907"/>
                  <a:pt x="1149985" y="39687"/>
                </a:cubicBezTo>
                <a:cubicBezTo>
                  <a:pt x="1158240" y="57467"/>
                  <a:pt x="1167130" y="93662"/>
                  <a:pt x="1170940" y="115887"/>
                </a:cubicBezTo>
                <a:cubicBezTo>
                  <a:pt x="1174750" y="138112"/>
                  <a:pt x="1176972" y="154622"/>
                  <a:pt x="1172845" y="173037"/>
                </a:cubicBezTo>
                <a:cubicBezTo>
                  <a:pt x="1168718" y="191452"/>
                  <a:pt x="1169987" y="209867"/>
                  <a:pt x="1146175" y="226377"/>
                </a:cubicBezTo>
                <a:cubicBezTo>
                  <a:pt x="1122363" y="242887"/>
                  <a:pt x="1060450" y="259079"/>
                  <a:pt x="1029970" y="272097"/>
                </a:cubicBezTo>
                <a:cubicBezTo>
                  <a:pt x="999490" y="285115"/>
                  <a:pt x="978535" y="291465"/>
                  <a:pt x="963295" y="304482"/>
                </a:cubicBezTo>
                <a:cubicBezTo>
                  <a:pt x="948055" y="317499"/>
                  <a:pt x="943292" y="333850"/>
                  <a:pt x="938530" y="350202"/>
                </a:cubicBezTo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6" name="Groupe 820"/>
          <p:cNvGrpSpPr/>
          <p:nvPr/>
        </p:nvGrpSpPr>
        <p:grpSpPr>
          <a:xfrm>
            <a:off x="4855180" y="4492734"/>
            <a:ext cx="143078" cy="483246"/>
            <a:chOff x="3417087" y="4071942"/>
            <a:chExt cx="144000" cy="490534"/>
          </a:xfrm>
        </p:grpSpPr>
        <p:grpSp>
          <p:nvGrpSpPr>
            <p:cNvPr id="7" name="Groupe 818"/>
            <p:cNvGrpSpPr/>
            <p:nvPr/>
          </p:nvGrpSpPr>
          <p:grpSpPr>
            <a:xfrm>
              <a:off x="3418211" y="4269581"/>
              <a:ext cx="142876" cy="292895"/>
              <a:chOff x="3418211" y="4269581"/>
              <a:chExt cx="142876" cy="292895"/>
            </a:xfrm>
          </p:grpSpPr>
          <p:sp>
            <p:nvSpPr>
              <p:cNvPr id="1755" name="Trapèze 1754"/>
              <p:cNvSpPr/>
              <p:nvPr/>
            </p:nvSpPr>
            <p:spPr>
              <a:xfrm>
                <a:off x="3418211" y="4374362"/>
                <a:ext cx="142876" cy="188114"/>
              </a:xfrm>
              <a:prstGeom prst="trapezoid">
                <a:avLst>
                  <a:gd name="adj" fmla="val 33334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756" name="Rectangle 1755"/>
              <p:cNvSpPr/>
              <p:nvPr/>
            </p:nvSpPr>
            <p:spPr>
              <a:xfrm flipV="1">
                <a:off x="3453926" y="4269581"/>
                <a:ext cx="71438" cy="976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8" name="Groupe 819"/>
            <p:cNvGrpSpPr/>
            <p:nvPr/>
          </p:nvGrpSpPr>
          <p:grpSpPr>
            <a:xfrm>
              <a:off x="3417087" y="4071942"/>
              <a:ext cx="142876" cy="292895"/>
              <a:chOff x="3417087" y="4071942"/>
              <a:chExt cx="142876" cy="292895"/>
            </a:xfrm>
          </p:grpSpPr>
          <p:sp>
            <p:nvSpPr>
              <p:cNvPr id="1753" name="Trapèze 1752"/>
              <p:cNvSpPr/>
              <p:nvPr/>
            </p:nvSpPr>
            <p:spPr>
              <a:xfrm flipV="1">
                <a:off x="3417087" y="4071942"/>
                <a:ext cx="142876" cy="188114"/>
              </a:xfrm>
              <a:prstGeom prst="trapezoid">
                <a:avLst>
                  <a:gd name="adj" fmla="val 33334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754" name="Rectangle 1753"/>
              <p:cNvSpPr/>
              <p:nvPr/>
            </p:nvSpPr>
            <p:spPr>
              <a:xfrm>
                <a:off x="3452802" y="4267208"/>
                <a:ext cx="71438" cy="976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sp>
        <p:nvSpPr>
          <p:cNvPr id="943" name="Rectangle à coins arrondis 942"/>
          <p:cNvSpPr/>
          <p:nvPr/>
        </p:nvSpPr>
        <p:spPr>
          <a:xfrm>
            <a:off x="3604407" y="4612567"/>
            <a:ext cx="64868" cy="23552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4" name="Rectangle à coins arrondis 943"/>
          <p:cNvSpPr/>
          <p:nvPr/>
        </p:nvSpPr>
        <p:spPr>
          <a:xfrm>
            <a:off x="3639160" y="4502726"/>
            <a:ext cx="104253" cy="4588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5" name="Ellipse 944"/>
          <p:cNvSpPr/>
          <p:nvPr/>
        </p:nvSpPr>
        <p:spPr>
          <a:xfrm>
            <a:off x="3673912" y="4456845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6" name="Ellipse 945"/>
          <p:cNvSpPr/>
          <p:nvPr/>
        </p:nvSpPr>
        <p:spPr>
          <a:xfrm>
            <a:off x="3673912" y="4909658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7" name="Rectangle à coins arrondis 946"/>
          <p:cNvSpPr/>
          <p:nvPr/>
        </p:nvSpPr>
        <p:spPr>
          <a:xfrm>
            <a:off x="3639160" y="4365086"/>
            <a:ext cx="30118" cy="1315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8" name="Rectangle à coins arrondis 947"/>
          <p:cNvSpPr/>
          <p:nvPr/>
        </p:nvSpPr>
        <p:spPr>
          <a:xfrm>
            <a:off x="5232239" y="4612567"/>
            <a:ext cx="64868" cy="23552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49" name="Rectangle à coins arrondis 948"/>
          <p:cNvSpPr/>
          <p:nvPr/>
        </p:nvSpPr>
        <p:spPr>
          <a:xfrm>
            <a:off x="5266991" y="4502726"/>
            <a:ext cx="104253" cy="4588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0" name="Ellipse 949"/>
          <p:cNvSpPr/>
          <p:nvPr/>
        </p:nvSpPr>
        <p:spPr>
          <a:xfrm>
            <a:off x="5301743" y="4456845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1" name="Ellipse 950"/>
          <p:cNvSpPr/>
          <p:nvPr/>
        </p:nvSpPr>
        <p:spPr>
          <a:xfrm>
            <a:off x="5301743" y="4909658"/>
            <a:ext cx="69501" cy="917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2" name="Rectangle à coins arrondis 951"/>
          <p:cNvSpPr/>
          <p:nvPr/>
        </p:nvSpPr>
        <p:spPr>
          <a:xfrm>
            <a:off x="5266991" y="4365086"/>
            <a:ext cx="30118" cy="1315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9" name="Groupe 1619"/>
          <p:cNvGrpSpPr/>
          <p:nvPr/>
        </p:nvGrpSpPr>
        <p:grpSpPr>
          <a:xfrm>
            <a:off x="4381669" y="4673412"/>
            <a:ext cx="54547" cy="125902"/>
            <a:chOff x="7356301" y="6890060"/>
            <a:chExt cx="93615" cy="216077"/>
          </a:xfrm>
        </p:grpSpPr>
        <p:sp>
          <p:nvSpPr>
            <p:cNvPr id="1749" name="Forme libre 1748"/>
            <p:cNvSpPr/>
            <p:nvPr/>
          </p:nvSpPr>
          <p:spPr>
            <a:xfrm>
              <a:off x="7356301" y="689006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50" name="Forme libre 54"/>
            <p:cNvSpPr/>
            <p:nvPr/>
          </p:nvSpPr>
          <p:spPr>
            <a:xfrm flipV="1">
              <a:off x="7356301" y="7044000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0" name="Groupe 728"/>
          <p:cNvGrpSpPr/>
          <p:nvPr/>
        </p:nvGrpSpPr>
        <p:grpSpPr>
          <a:xfrm>
            <a:off x="5591538" y="4680516"/>
            <a:ext cx="55148" cy="125902"/>
            <a:chOff x="1000100" y="3700463"/>
            <a:chExt cx="1394446" cy="1738327"/>
          </a:xfrm>
        </p:grpSpPr>
        <p:sp>
          <p:nvSpPr>
            <p:cNvPr id="1746" name="Forme libre 61"/>
            <p:cNvSpPr/>
            <p:nvPr/>
          </p:nvSpPr>
          <p:spPr>
            <a:xfrm>
              <a:off x="1000101" y="3700463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47" name="Forme libre 62"/>
            <p:cNvSpPr/>
            <p:nvPr/>
          </p:nvSpPr>
          <p:spPr>
            <a:xfrm flipV="1">
              <a:off x="1000101" y="4938906"/>
              <a:ext cx="1379249" cy="499884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48" name="Rectangle 1747"/>
            <p:cNvSpPr/>
            <p:nvPr/>
          </p:nvSpPr>
          <p:spPr>
            <a:xfrm>
              <a:off x="1000100" y="4125163"/>
              <a:ext cx="1394446" cy="9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1" name="Groupe 940"/>
          <p:cNvGrpSpPr/>
          <p:nvPr/>
        </p:nvGrpSpPr>
        <p:grpSpPr>
          <a:xfrm rot="5400000" flipV="1">
            <a:off x="2720754" y="5520867"/>
            <a:ext cx="104881" cy="41957"/>
            <a:chOff x="2014514" y="10687080"/>
            <a:chExt cx="1428764" cy="360000"/>
          </a:xfrm>
        </p:grpSpPr>
        <p:cxnSp>
          <p:nvCxnSpPr>
            <p:cNvPr id="1742" name="Connecteur droit 1741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3" name="Connecteur droit 1742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" name="Connecteur droit 1743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" name="Connecteur droit 1744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6" name="Trapèze 955"/>
          <p:cNvSpPr/>
          <p:nvPr/>
        </p:nvSpPr>
        <p:spPr>
          <a:xfrm>
            <a:off x="3233721" y="4788509"/>
            <a:ext cx="141474" cy="185319"/>
          </a:xfrm>
          <a:prstGeom prst="trapezoid">
            <a:avLst>
              <a:gd name="adj" fmla="val 3333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7" name="Rectangle 956"/>
          <p:cNvSpPr/>
          <p:nvPr/>
        </p:nvSpPr>
        <p:spPr>
          <a:xfrm flipV="1">
            <a:off x="3269086" y="4687439"/>
            <a:ext cx="70737" cy="961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8" name="Trapèze 957"/>
          <p:cNvSpPr/>
          <p:nvPr/>
        </p:nvSpPr>
        <p:spPr>
          <a:xfrm flipV="1">
            <a:off x="3232609" y="4492739"/>
            <a:ext cx="141474" cy="185319"/>
          </a:xfrm>
          <a:prstGeom prst="trapezoid">
            <a:avLst>
              <a:gd name="adj" fmla="val 3333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59" name="Rectangle 958"/>
          <p:cNvSpPr/>
          <p:nvPr/>
        </p:nvSpPr>
        <p:spPr>
          <a:xfrm>
            <a:off x="3267974" y="4685104"/>
            <a:ext cx="70737" cy="961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2" name="Groupe 1618"/>
          <p:cNvGrpSpPr/>
          <p:nvPr/>
        </p:nvGrpSpPr>
        <p:grpSpPr>
          <a:xfrm>
            <a:off x="2763446" y="4665368"/>
            <a:ext cx="54547" cy="125902"/>
            <a:chOff x="5659180" y="6864063"/>
            <a:chExt cx="93615" cy="216077"/>
          </a:xfrm>
        </p:grpSpPr>
        <p:sp>
          <p:nvSpPr>
            <p:cNvPr id="1740" name="Forme libre 1739"/>
            <p:cNvSpPr/>
            <p:nvPr/>
          </p:nvSpPr>
          <p:spPr>
            <a:xfrm>
              <a:off x="5659180" y="686406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41" name="Forme libre 1740"/>
            <p:cNvSpPr/>
            <p:nvPr/>
          </p:nvSpPr>
          <p:spPr>
            <a:xfrm flipV="1">
              <a:off x="5659180" y="7018003"/>
              <a:ext cx="93615" cy="62137"/>
            </a:xfrm>
            <a:custGeom>
              <a:avLst/>
              <a:gdLst>
                <a:gd name="connsiteX0" fmla="*/ 10319 w 1549797"/>
                <a:gd name="connsiteY0" fmla="*/ 526256 h 649684"/>
                <a:gd name="connsiteX1" fmla="*/ 76994 w 1549797"/>
                <a:gd name="connsiteY1" fmla="*/ 511969 h 649684"/>
                <a:gd name="connsiteX2" fmla="*/ 138906 w 1549797"/>
                <a:gd name="connsiteY2" fmla="*/ 454819 h 649684"/>
                <a:gd name="connsiteX3" fmla="*/ 186531 w 1549797"/>
                <a:gd name="connsiteY3" fmla="*/ 383381 h 649684"/>
                <a:gd name="connsiteX4" fmla="*/ 207962 w 1549797"/>
                <a:gd name="connsiteY4" fmla="*/ 261938 h 649684"/>
                <a:gd name="connsiteX5" fmla="*/ 217487 w 1549797"/>
                <a:gd name="connsiteY5" fmla="*/ 178594 h 649684"/>
                <a:gd name="connsiteX6" fmla="*/ 246062 w 1549797"/>
                <a:gd name="connsiteY6" fmla="*/ 104775 h 649684"/>
                <a:gd name="connsiteX7" fmla="*/ 310356 w 1549797"/>
                <a:gd name="connsiteY7" fmla="*/ 33338 h 649684"/>
                <a:gd name="connsiteX8" fmla="*/ 388937 w 1549797"/>
                <a:gd name="connsiteY8" fmla="*/ 4763 h 649684"/>
                <a:gd name="connsiteX9" fmla="*/ 457994 w 1549797"/>
                <a:gd name="connsiteY9" fmla="*/ 19050 h 649684"/>
                <a:gd name="connsiteX10" fmla="*/ 515144 w 1549797"/>
                <a:gd name="connsiteY10" fmla="*/ 59531 h 649684"/>
                <a:gd name="connsiteX11" fmla="*/ 553244 w 1549797"/>
                <a:gd name="connsiteY11" fmla="*/ 123825 h 649684"/>
                <a:gd name="connsiteX12" fmla="*/ 577056 w 1549797"/>
                <a:gd name="connsiteY12" fmla="*/ 176213 h 649684"/>
                <a:gd name="connsiteX13" fmla="*/ 588962 w 1549797"/>
                <a:gd name="connsiteY13" fmla="*/ 261938 h 649684"/>
                <a:gd name="connsiteX14" fmla="*/ 591344 w 1549797"/>
                <a:gd name="connsiteY14" fmla="*/ 319088 h 649684"/>
                <a:gd name="connsiteX15" fmla="*/ 610394 w 1549797"/>
                <a:gd name="connsiteY15" fmla="*/ 383381 h 649684"/>
                <a:gd name="connsiteX16" fmla="*/ 650875 w 1549797"/>
                <a:gd name="connsiteY16" fmla="*/ 445294 h 649684"/>
                <a:gd name="connsiteX17" fmla="*/ 705644 w 1549797"/>
                <a:gd name="connsiteY17" fmla="*/ 500063 h 649684"/>
                <a:gd name="connsiteX18" fmla="*/ 774700 w 1549797"/>
                <a:gd name="connsiteY18" fmla="*/ 523875 h 649684"/>
                <a:gd name="connsiteX19" fmla="*/ 846137 w 1549797"/>
                <a:gd name="connsiteY19" fmla="*/ 511969 h 649684"/>
                <a:gd name="connsiteX20" fmla="*/ 896144 w 1549797"/>
                <a:gd name="connsiteY20" fmla="*/ 464344 h 649684"/>
                <a:gd name="connsiteX21" fmla="*/ 943769 w 1549797"/>
                <a:gd name="connsiteY21" fmla="*/ 400050 h 649684"/>
                <a:gd name="connsiteX22" fmla="*/ 962819 w 1549797"/>
                <a:gd name="connsiteY22" fmla="*/ 342900 h 649684"/>
                <a:gd name="connsiteX23" fmla="*/ 974725 w 1549797"/>
                <a:gd name="connsiteY23" fmla="*/ 254794 h 649684"/>
                <a:gd name="connsiteX24" fmla="*/ 977106 w 1549797"/>
                <a:gd name="connsiteY24" fmla="*/ 197644 h 649684"/>
                <a:gd name="connsiteX25" fmla="*/ 998537 w 1549797"/>
                <a:gd name="connsiteY25" fmla="*/ 128588 h 649684"/>
                <a:gd name="connsiteX26" fmla="*/ 1036637 w 1549797"/>
                <a:gd name="connsiteY26" fmla="*/ 69056 h 649684"/>
                <a:gd name="connsiteX27" fmla="*/ 1091406 w 1549797"/>
                <a:gd name="connsiteY27" fmla="*/ 23813 h 649684"/>
                <a:gd name="connsiteX28" fmla="*/ 1124744 w 1549797"/>
                <a:gd name="connsiteY28" fmla="*/ 7144 h 649684"/>
                <a:gd name="connsiteX29" fmla="*/ 1150937 w 1549797"/>
                <a:gd name="connsiteY29" fmla="*/ 0 h 649684"/>
                <a:gd name="connsiteX30" fmla="*/ 1200944 w 1549797"/>
                <a:gd name="connsiteY30" fmla="*/ 7144 h 649684"/>
                <a:gd name="connsiteX31" fmla="*/ 1262856 w 1549797"/>
                <a:gd name="connsiteY31" fmla="*/ 42863 h 649684"/>
                <a:gd name="connsiteX32" fmla="*/ 1298575 w 1549797"/>
                <a:gd name="connsiteY32" fmla="*/ 85725 h 649684"/>
                <a:gd name="connsiteX33" fmla="*/ 1324769 w 1549797"/>
                <a:gd name="connsiteY33" fmla="*/ 121444 h 649684"/>
                <a:gd name="connsiteX34" fmla="*/ 1346200 w 1549797"/>
                <a:gd name="connsiteY34" fmla="*/ 180975 h 649684"/>
                <a:gd name="connsiteX35" fmla="*/ 1350962 w 1549797"/>
                <a:gd name="connsiteY35" fmla="*/ 219075 h 649684"/>
                <a:gd name="connsiteX36" fmla="*/ 1353344 w 1549797"/>
                <a:gd name="connsiteY36" fmla="*/ 269081 h 649684"/>
                <a:gd name="connsiteX37" fmla="*/ 1358106 w 1549797"/>
                <a:gd name="connsiteY37" fmla="*/ 323850 h 649684"/>
                <a:gd name="connsiteX38" fmla="*/ 1381919 w 1549797"/>
                <a:gd name="connsiteY38" fmla="*/ 392906 h 649684"/>
                <a:gd name="connsiteX39" fmla="*/ 1412875 w 1549797"/>
                <a:gd name="connsiteY39" fmla="*/ 445294 h 649684"/>
                <a:gd name="connsiteX40" fmla="*/ 1474787 w 1549797"/>
                <a:gd name="connsiteY40" fmla="*/ 504825 h 649684"/>
                <a:gd name="connsiteX41" fmla="*/ 1527175 w 1549797"/>
                <a:gd name="connsiteY41" fmla="*/ 521494 h 649684"/>
                <a:gd name="connsiteX42" fmla="*/ 1546225 w 1549797"/>
                <a:gd name="connsiteY42" fmla="*/ 523875 h 649684"/>
                <a:gd name="connsiteX43" fmla="*/ 1548606 w 1549797"/>
                <a:gd name="connsiteY43" fmla="*/ 557213 h 649684"/>
                <a:gd name="connsiteX44" fmla="*/ 1548606 w 1549797"/>
                <a:gd name="connsiteY44" fmla="*/ 628650 h 649684"/>
                <a:gd name="connsiteX45" fmla="*/ 1543844 w 1549797"/>
                <a:gd name="connsiteY45" fmla="*/ 635794 h 649684"/>
                <a:gd name="connsiteX46" fmla="*/ 1527175 w 1549797"/>
                <a:gd name="connsiteY46" fmla="*/ 638175 h 649684"/>
                <a:gd name="connsiteX47" fmla="*/ 781844 w 1549797"/>
                <a:gd name="connsiteY47" fmla="*/ 638175 h 649684"/>
                <a:gd name="connsiteX48" fmla="*/ 543719 w 1549797"/>
                <a:gd name="connsiteY48" fmla="*/ 638175 h 649684"/>
                <a:gd name="connsiteX49" fmla="*/ 229394 w 1549797"/>
                <a:gd name="connsiteY49" fmla="*/ 638175 h 649684"/>
                <a:gd name="connsiteX50" fmla="*/ 65087 w 1549797"/>
                <a:gd name="connsiteY50" fmla="*/ 638175 h 649684"/>
                <a:gd name="connsiteX51" fmla="*/ 15081 w 1549797"/>
                <a:gd name="connsiteY51" fmla="*/ 631031 h 649684"/>
                <a:gd name="connsiteX52" fmla="*/ 10319 w 1549797"/>
                <a:gd name="connsiteY52" fmla="*/ 526256 h 6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9797" h="649684">
                  <a:moveTo>
                    <a:pt x="10319" y="526256"/>
                  </a:moveTo>
                  <a:cubicBezTo>
                    <a:pt x="20638" y="506412"/>
                    <a:pt x="55563" y="523875"/>
                    <a:pt x="76994" y="511969"/>
                  </a:cubicBezTo>
                  <a:cubicBezTo>
                    <a:pt x="98425" y="500063"/>
                    <a:pt x="120650" y="476250"/>
                    <a:pt x="138906" y="454819"/>
                  </a:cubicBezTo>
                  <a:cubicBezTo>
                    <a:pt x="157162" y="433388"/>
                    <a:pt x="175022" y="415528"/>
                    <a:pt x="186531" y="383381"/>
                  </a:cubicBezTo>
                  <a:cubicBezTo>
                    <a:pt x="198040" y="351234"/>
                    <a:pt x="202803" y="296069"/>
                    <a:pt x="207962" y="261938"/>
                  </a:cubicBezTo>
                  <a:cubicBezTo>
                    <a:pt x="213121" y="227807"/>
                    <a:pt x="211137" y="204788"/>
                    <a:pt x="217487" y="178594"/>
                  </a:cubicBezTo>
                  <a:cubicBezTo>
                    <a:pt x="223837" y="152400"/>
                    <a:pt x="230584" y="128984"/>
                    <a:pt x="246062" y="104775"/>
                  </a:cubicBezTo>
                  <a:cubicBezTo>
                    <a:pt x="261540" y="80566"/>
                    <a:pt x="286543" y="50007"/>
                    <a:pt x="310356" y="33338"/>
                  </a:cubicBezTo>
                  <a:cubicBezTo>
                    <a:pt x="334169" y="16669"/>
                    <a:pt x="364331" y="7144"/>
                    <a:pt x="388937" y="4763"/>
                  </a:cubicBezTo>
                  <a:cubicBezTo>
                    <a:pt x="413543" y="2382"/>
                    <a:pt x="436960" y="9922"/>
                    <a:pt x="457994" y="19050"/>
                  </a:cubicBezTo>
                  <a:cubicBezTo>
                    <a:pt x="479028" y="28178"/>
                    <a:pt x="499269" y="42069"/>
                    <a:pt x="515144" y="59531"/>
                  </a:cubicBezTo>
                  <a:cubicBezTo>
                    <a:pt x="531019" y="76993"/>
                    <a:pt x="542925" y="104378"/>
                    <a:pt x="553244" y="123825"/>
                  </a:cubicBezTo>
                  <a:cubicBezTo>
                    <a:pt x="563563" y="143272"/>
                    <a:pt x="571103" y="153194"/>
                    <a:pt x="577056" y="176213"/>
                  </a:cubicBezTo>
                  <a:cubicBezTo>
                    <a:pt x="583009" y="199232"/>
                    <a:pt x="586581" y="238125"/>
                    <a:pt x="588962" y="261938"/>
                  </a:cubicBezTo>
                  <a:cubicBezTo>
                    <a:pt x="591343" y="285751"/>
                    <a:pt x="587772" y="298848"/>
                    <a:pt x="591344" y="319088"/>
                  </a:cubicBezTo>
                  <a:cubicBezTo>
                    <a:pt x="594916" y="339328"/>
                    <a:pt x="600472" y="362347"/>
                    <a:pt x="610394" y="383381"/>
                  </a:cubicBezTo>
                  <a:cubicBezTo>
                    <a:pt x="620316" y="404415"/>
                    <a:pt x="635000" y="425847"/>
                    <a:pt x="650875" y="445294"/>
                  </a:cubicBezTo>
                  <a:cubicBezTo>
                    <a:pt x="666750" y="464741"/>
                    <a:pt x="685007" y="486966"/>
                    <a:pt x="705644" y="500063"/>
                  </a:cubicBezTo>
                  <a:cubicBezTo>
                    <a:pt x="726281" y="513160"/>
                    <a:pt x="751285" y="521891"/>
                    <a:pt x="774700" y="523875"/>
                  </a:cubicBezTo>
                  <a:cubicBezTo>
                    <a:pt x="798116" y="525859"/>
                    <a:pt x="825896" y="521891"/>
                    <a:pt x="846137" y="511969"/>
                  </a:cubicBezTo>
                  <a:cubicBezTo>
                    <a:pt x="866378" y="502047"/>
                    <a:pt x="879872" y="482997"/>
                    <a:pt x="896144" y="464344"/>
                  </a:cubicBezTo>
                  <a:cubicBezTo>
                    <a:pt x="912416" y="445691"/>
                    <a:pt x="932657" y="420291"/>
                    <a:pt x="943769" y="400050"/>
                  </a:cubicBezTo>
                  <a:cubicBezTo>
                    <a:pt x="954881" y="379809"/>
                    <a:pt x="957660" y="367109"/>
                    <a:pt x="962819" y="342900"/>
                  </a:cubicBezTo>
                  <a:cubicBezTo>
                    <a:pt x="967978" y="318691"/>
                    <a:pt x="972344" y="279003"/>
                    <a:pt x="974725" y="254794"/>
                  </a:cubicBezTo>
                  <a:cubicBezTo>
                    <a:pt x="977106" y="230585"/>
                    <a:pt x="973137" y="218678"/>
                    <a:pt x="977106" y="197644"/>
                  </a:cubicBezTo>
                  <a:cubicBezTo>
                    <a:pt x="981075" y="176610"/>
                    <a:pt x="988615" y="150019"/>
                    <a:pt x="998537" y="128588"/>
                  </a:cubicBezTo>
                  <a:cubicBezTo>
                    <a:pt x="1008459" y="107157"/>
                    <a:pt x="1021159" y="86518"/>
                    <a:pt x="1036637" y="69056"/>
                  </a:cubicBezTo>
                  <a:cubicBezTo>
                    <a:pt x="1052115" y="51594"/>
                    <a:pt x="1076722" y="34132"/>
                    <a:pt x="1091406" y="23813"/>
                  </a:cubicBezTo>
                  <a:cubicBezTo>
                    <a:pt x="1106090" y="13494"/>
                    <a:pt x="1114822" y="11113"/>
                    <a:pt x="1124744" y="7144"/>
                  </a:cubicBezTo>
                  <a:cubicBezTo>
                    <a:pt x="1134666" y="3175"/>
                    <a:pt x="1138237" y="0"/>
                    <a:pt x="1150937" y="0"/>
                  </a:cubicBezTo>
                  <a:cubicBezTo>
                    <a:pt x="1163637" y="0"/>
                    <a:pt x="1182291" y="0"/>
                    <a:pt x="1200944" y="7144"/>
                  </a:cubicBezTo>
                  <a:cubicBezTo>
                    <a:pt x="1219597" y="14288"/>
                    <a:pt x="1246584" y="29766"/>
                    <a:pt x="1262856" y="42863"/>
                  </a:cubicBezTo>
                  <a:cubicBezTo>
                    <a:pt x="1279128" y="55960"/>
                    <a:pt x="1288256" y="72628"/>
                    <a:pt x="1298575" y="85725"/>
                  </a:cubicBezTo>
                  <a:cubicBezTo>
                    <a:pt x="1308894" y="98822"/>
                    <a:pt x="1316832" y="105569"/>
                    <a:pt x="1324769" y="121444"/>
                  </a:cubicBezTo>
                  <a:cubicBezTo>
                    <a:pt x="1332706" y="137319"/>
                    <a:pt x="1341835" y="164703"/>
                    <a:pt x="1346200" y="180975"/>
                  </a:cubicBezTo>
                  <a:cubicBezTo>
                    <a:pt x="1350565" y="197247"/>
                    <a:pt x="1349771" y="204391"/>
                    <a:pt x="1350962" y="219075"/>
                  </a:cubicBezTo>
                  <a:cubicBezTo>
                    <a:pt x="1352153" y="233759"/>
                    <a:pt x="1352153" y="251619"/>
                    <a:pt x="1353344" y="269081"/>
                  </a:cubicBezTo>
                  <a:cubicBezTo>
                    <a:pt x="1354535" y="286544"/>
                    <a:pt x="1353344" y="303213"/>
                    <a:pt x="1358106" y="323850"/>
                  </a:cubicBezTo>
                  <a:cubicBezTo>
                    <a:pt x="1362868" y="344487"/>
                    <a:pt x="1372791" y="372665"/>
                    <a:pt x="1381919" y="392906"/>
                  </a:cubicBezTo>
                  <a:cubicBezTo>
                    <a:pt x="1391047" y="413147"/>
                    <a:pt x="1397397" y="426641"/>
                    <a:pt x="1412875" y="445294"/>
                  </a:cubicBezTo>
                  <a:cubicBezTo>
                    <a:pt x="1428353" y="463947"/>
                    <a:pt x="1455737" y="492125"/>
                    <a:pt x="1474787" y="504825"/>
                  </a:cubicBezTo>
                  <a:cubicBezTo>
                    <a:pt x="1493837" y="517525"/>
                    <a:pt x="1515269" y="518319"/>
                    <a:pt x="1527175" y="521494"/>
                  </a:cubicBezTo>
                  <a:cubicBezTo>
                    <a:pt x="1539081" y="524669"/>
                    <a:pt x="1542653" y="517922"/>
                    <a:pt x="1546225" y="523875"/>
                  </a:cubicBezTo>
                  <a:cubicBezTo>
                    <a:pt x="1549797" y="529828"/>
                    <a:pt x="1548209" y="539751"/>
                    <a:pt x="1548606" y="557213"/>
                  </a:cubicBezTo>
                  <a:cubicBezTo>
                    <a:pt x="1549003" y="574675"/>
                    <a:pt x="1549400" y="615553"/>
                    <a:pt x="1548606" y="628650"/>
                  </a:cubicBezTo>
                  <a:cubicBezTo>
                    <a:pt x="1547812" y="641747"/>
                    <a:pt x="1547416" y="634207"/>
                    <a:pt x="1543844" y="635794"/>
                  </a:cubicBezTo>
                  <a:cubicBezTo>
                    <a:pt x="1540272" y="637382"/>
                    <a:pt x="1527175" y="638175"/>
                    <a:pt x="1527175" y="638175"/>
                  </a:cubicBezTo>
                  <a:lnTo>
                    <a:pt x="781844" y="638175"/>
                  </a:lnTo>
                  <a:lnTo>
                    <a:pt x="543719" y="638175"/>
                  </a:lnTo>
                  <a:lnTo>
                    <a:pt x="229394" y="638175"/>
                  </a:lnTo>
                  <a:lnTo>
                    <a:pt x="65087" y="638175"/>
                  </a:lnTo>
                  <a:cubicBezTo>
                    <a:pt x="29368" y="636984"/>
                    <a:pt x="24606" y="649684"/>
                    <a:pt x="15081" y="631031"/>
                  </a:cubicBezTo>
                  <a:cubicBezTo>
                    <a:pt x="5556" y="612378"/>
                    <a:pt x="0" y="546100"/>
                    <a:pt x="10319" y="5262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sp>
        <p:nvSpPr>
          <p:cNvPr id="961" name="Ellipse 960"/>
          <p:cNvSpPr>
            <a:spLocks noChangeAspect="1"/>
          </p:cNvSpPr>
          <p:nvPr/>
        </p:nvSpPr>
        <p:spPr>
          <a:xfrm>
            <a:off x="3058523" y="4651459"/>
            <a:ext cx="150326" cy="16298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62" name="Rectangle 961"/>
          <p:cNvSpPr/>
          <p:nvPr/>
        </p:nvSpPr>
        <p:spPr>
          <a:xfrm>
            <a:off x="5610697" y="4306342"/>
            <a:ext cx="354115" cy="4977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63" name="Rectangle 962"/>
          <p:cNvSpPr/>
          <p:nvPr/>
        </p:nvSpPr>
        <p:spPr>
          <a:xfrm>
            <a:off x="3081297" y="4176252"/>
            <a:ext cx="2881408" cy="132616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60000"/>
                  <a:lumOff val="40000"/>
                </a:schemeClr>
              </a:gs>
              <a:gs pos="36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64" name="Connecteur droit 963"/>
          <p:cNvCxnSpPr/>
          <p:nvPr/>
        </p:nvCxnSpPr>
        <p:spPr>
          <a:xfrm>
            <a:off x="3997609" y="1658001"/>
            <a:ext cx="0" cy="188215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Connecteur droit 964"/>
          <p:cNvCxnSpPr/>
          <p:nvPr/>
        </p:nvCxnSpPr>
        <p:spPr>
          <a:xfrm>
            <a:off x="6473079" y="1658001"/>
            <a:ext cx="0" cy="188215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Connecteur droit 965"/>
          <p:cNvCxnSpPr/>
          <p:nvPr/>
        </p:nvCxnSpPr>
        <p:spPr>
          <a:xfrm>
            <a:off x="3997609" y="3036666"/>
            <a:ext cx="2475470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7" name="ZoneTexte 966"/>
          <p:cNvSpPr txBox="1"/>
          <p:nvPr/>
        </p:nvSpPr>
        <p:spPr>
          <a:xfrm>
            <a:off x="4009449" y="1658519"/>
            <a:ext cx="659474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smtClean="0">
                <a:solidFill>
                  <a:schemeClr val="tx2"/>
                </a:solidFill>
              </a:rPr>
              <a:t>Cold Box</a:t>
            </a:r>
            <a:endParaRPr lang="fr-FR" sz="1000" b="1" i="1" u="sng" cap="small" dirty="0">
              <a:solidFill>
                <a:schemeClr val="tx2"/>
              </a:solidFill>
            </a:endParaRPr>
          </a:p>
        </p:txBody>
      </p:sp>
      <p:sp>
        <p:nvSpPr>
          <p:cNvPr id="968" name="ZoneTexte 967"/>
          <p:cNvSpPr txBox="1"/>
          <p:nvPr/>
        </p:nvSpPr>
        <p:spPr>
          <a:xfrm>
            <a:off x="4009449" y="3036666"/>
            <a:ext cx="659474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err="1" smtClean="0">
                <a:solidFill>
                  <a:schemeClr val="tx2"/>
                </a:solidFill>
              </a:rPr>
              <a:t>jumper</a:t>
            </a:r>
            <a:endParaRPr lang="fr-FR" sz="1000" b="1" i="1" u="sng" cap="small" dirty="0">
              <a:solidFill>
                <a:schemeClr val="tx2"/>
              </a:solidFill>
            </a:endParaRPr>
          </a:p>
        </p:txBody>
      </p:sp>
      <p:sp>
        <p:nvSpPr>
          <p:cNvPr id="969" name="ZoneTexte 968"/>
          <p:cNvSpPr txBox="1"/>
          <p:nvPr/>
        </p:nvSpPr>
        <p:spPr>
          <a:xfrm>
            <a:off x="1648011" y="3522909"/>
            <a:ext cx="1187053" cy="194194"/>
          </a:xfrm>
          <a:prstGeom prst="rect">
            <a:avLst/>
          </a:prstGeom>
          <a:noFill/>
        </p:spPr>
        <p:txBody>
          <a:bodyPr wrap="square" lIns="19958" tIns="19958" rIns="19958" bIns="19958" rtlCol="0">
            <a:spAutoFit/>
          </a:bodyPr>
          <a:lstStyle/>
          <a:p>
            <a:r>
              <a:rPr lang="fr-FR" sz="1000" b="1" i="1" u="sng" cap="small" dirty="0" err="1" smtClean="0">
                <a:solidFill>
                  <a:schemeClr val="tx2"/>
                </a:solidFill>
              </a:rPr>
              <a:t>Spoke</a:t>
            </a:r>
            <a:r>
              <a:rPr lang="fr-FR" sz="1000" b="1" i="1" u="sng" cap="small" dirty="0" smtClean="0">
                <a:solidFill>
                  <a:schemeClr val="tx2"/>
                </a:solidFill>
              </a:rPr>
              <a:t> cryomodule</a:t>
            </a:r>
            <a:endParaRPr lang="fr-FR" sz="1000" b="1" i="1" u="sng" cap="small" dirty="0">
              <a:solidFill>
                <a:schemeClr val="tx2"/>
              </a:solidFill>
            </a:endParaRPr>
          </a:p>
        </p:txBody>
      </p:sp>
      <p:sp>
        <p:nvSpPr>
          <p:cNvPr id="970" name="Rectangle 969"/>
          <p:cNvSpPr/>
          <p:nvPr/>
        </p:nvSpPr>
        <p:spPr>
          <a:xfrm>
            <a:off x="1438225" y="4687475"/>
            <a:ext cx="5244056" cy="94393"/>
          </a:xfrm>
          <a:prstGeom prst="rect">
            <a:avLst/>
          </a:prstGeom>
          <a:solidFill>
            <a:srgbClr val="00990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71" name="Connecteur droit avec flèche 970"/>
          <p:cNvCxnSpPr/>
          <p:nvPr/>
        </p:nvCxnSpPr>
        <p:spPr>
          <a:xfrm>
            <a:off x="4752837" y="896853"/>
            <a:ext cx="0" cy="2769169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2" name="Connecteur droit avec flèche 971"/>
          <p:cNvCxnSpPr/>
          <p:nvPr/>
        </p:nvCxnSpPr>
        <p:spPr>
          <a:xfrm flipH="1">
            <a:off x="4160998" y="3666023"/>
            <a:ext cx="591840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3" name="Connecteur droit avec flèche 972"/>
          <p:cNvCxnSpPr/>
          <p:nvPr/>
        </p:nvCxnSpPr>
        <p:spPr>
          <a:xfrm>
            <a:off x="1773882" y="3666023"/>
            <a:ext cx="0" cy="923056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Connecteur droit avec flèche 973"/>
          <p:cNvCxnSpPr/>
          <p:nvPr/>
        </p:nvCxnSpPr>
        <p:spPr>
          <a:xfrm flipH="1">
            <a:off x="1773882" y="3666023"/>
            <a:ext cx="1927892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247"/>
          <p:cNvGrpSpPr/>
          <p:nvPr/>
        </p:nvGrpSpPr>
        <p:grpSpPr>
          <a:xfrm flipV="1">
            <a:off x="1773883" y="4585527"/>
            <a:ext cx="125871" cy="77170"/>
            <a:chOff x="2014518" y="10687080"/>
            <a:chExt cx="857256" cy="142876"/>
          </a:xfrm>
        </p:grpSpPr>
        <p:grpSp>
          <p:nvGrpSpPr>
            <p:cNvPr id="14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36" name="Connecteur droit 173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7" name="Connecteur droit 1736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Connecteur droit 173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32" name="Connecteur droit 173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4" name="Connecteur droit 173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Connecteur droit 320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6" name="Connecteur droit avec flèche 975"/>
          <p:cNvCxnSpPr/>
          <p:nvPr/>
        </p:nvCxnSpPr>
        <p:spPr>
          <a:xfrm flipH="1">
            <a:off x="1899754" y="5470178"/>
            <a:ext cx="1048928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7" name="Connecteur droit avec flèche 976"/>
          <p:cNvCxnSpPr/>
          <p:nvPr/>
        </p:nvCxnSpPr>
        <p:spPr>
          <a:xfrm flipH="1">
            <a:off x="3116510" y="5470178"/>
            <a:ext cx="1468499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Connecteur droit avec flèche 977"/>
          <p:cNvCxnSpPr/>
          <p:nvPr/>
        </p:nvCxnSpPr>
        <p:spPr>
          <a:xfrm flipH="1">
            <a:off x="4752837" y="5470178"/>
            <a:ext cx="1594370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9" name="Connecteur droit avec flèche 978"/>
          <p:cNvCxnSpPr/>
          <p:nvPr/>
        </p:nvCxnSpPr>
        <p:spPr>
          <a:xfrm>
            <a:off x="6347207" y="4882779"/>
            <a:ext cx="0" cy="59184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247"/>
          <p:cNvGrpSpPr/>
          <p:nvPr/>
        </p:nvGrpSpPr>
        <p:grpSpPr>
          <a:xfrm>
            <a:off x="6347207" y="4798865"/>
            <a:ext cx="125871" cy="83914"/>
            <a:chOff x="2014518" y="10687080"/>
            <a:chExt cx="857256" cy="142876"/>
          </a:xfrm>
        </p:grpSpPr>
        <p:grpSp>
          <p:nvGrpSpPr>
            <p:cNvPr id="17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26" name="Connecteur droit 172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Connecteur droit 344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9" name="Connecteur droit 172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22" name="Connecteur droit 172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4" name="Connecteur droit 172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5" name="Connecteur droit 1724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1" name="Connecteur droit avec flèche 980"/>
          <p:cNvCxnSpPr/>
          <p:nvPr/>
        </p:nvCxnSpPr>
        <p:spPr>
          <a:xfrm flipH="1">
            <a:off x="6389164" y="3666023"/>
            <a:ext cx="81054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Connecteur droit avec flèche 981"/>
          <p:cNvCxnSpPr/>
          <p:nvPr/>
        </p:nvCxnSpPr>
        <p:spPr>
          <a:xfrm>
            <a:off x="5558122" y="1232510"/>
            <a:ext cx="0" cy="100697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247"/>
          <p:cNvGrpSpPr/>
          <p:nvPr/>
        </p:nvGrpSpPr>
        <p:grpSpPr>
          <a:xfrm rot="16200000" flipV="1">
            <a:off x="5463928" y="2323395"/>
            <a:ext cx="253922" cy="81734"/>
            <a:chOff x="2014518" y="10687080"/>
            <a:chExt cx="857256" cy="142876"/>
          </a:xfrm>
        </p:grpSpPr>
        <p:grpSp>
          <p:nvGrpSpPr>
            <p:cNvPr id="20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16" name="Connecteur droit 171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7" name="Connecteur droit 1716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8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Connecteur droit 366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712" name="Connecteur droit 1711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Connecteur droit 1713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5" name="Connecteur droit 362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4" name="Connecteur droit avec flèche 983"/>
          <p:cNvCxnSpPr/>
          <p:nvPr/>
        </p:nvCxnSpPr>
        <p:spPr>
          <a:xfrm>
            <a:off x="5558122" y="2491224"/>
            <a:ext cx="0" cy="1426542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Connecteur droit avec flèche 984"/>
          <p:cNvCxnSpPr/>
          <p:nvPr/>
        </p:nvCxnSpPr>
        <p:spPr>
          <a:xfrm flipH="1">
            <a:off x="1983668" y="3754822"/>
            <a:ext cx="2853084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Connecteur droit avec flèche 985"/>
          <p:cNvCxnSpPr/>
          <p:nvPr/>
        </p:nvCxnSpPr>
        <p:spPr>
          <a:xfrm flipH="1">
            <a:off x="1983668" y="5434141"/>
            <a:ext cx="923056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Connecteur droit avec flèche 986"/>
          <p:cNvCxnSpPr/>
          <p:nvPr/>
        </p:nvCxnSpPr>
        <p:spPr>
          <a:xfrm flipH="1">
            <a:off x="3116510" y="5434141"/>
            <a:ext cx="1426542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Connecteur droit avec flèche 987"/>
          <p:cNvCxnSpPr/>
          <p:nvPr/>
        </p:nvCxnSpPr>
        <p:spPr>
          <a:xfrm flipH="1">
            <a:off x="4775037" y="5434141"/>
            <a:ext cx="317897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Connecteur droit avec flèche 988"/>
          <p:cNvCxnSpPr/>
          <p:nvPr/>
        </p:nvCxnSpPr>
        <p:spPr>
          <a:xfrm>
            <a:off x="5088494" y="5014570"/>
            <a:ext cx="0" cy="419571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Connecteur droit avec flèche 989"/>
          <p:cNvCxnSpPr/>
          <p:nvPr/>
        </p:nvCxnSpPr>
        <p:spPr>
          <a:xfrm>
            <a:off x="3487188" y="5014570"/>
            <a:ext cx="0" cy="419571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1" name="Triangle isocèle 990"/>
          <p:cNvSpPr>
            <a:spLocks noChangeAspect="1"/>
          </p:cNvSpPr>
          <p:nvPr/>
        </p:nvSpPr>
        <p:spPr>
          <a:xfrm rot="10800000">
            <a:off x="1946151" y="4085594"/>
            <a:ext cx="86410" cy="10488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92" name="Triangle isocèle 991"/>
          <p:cNvSpPr>
            <a:spLocks noChangeAspect="1"/>
          </p:cNvSpPr>
          <p:nvPr/>
        </p:nvSpPr>
        <p:spPr>
          <a:xfrm rot="10800000" flipV="1">
            <a:off x="3453633" y="5260402"/>
            <a:ext cx="69128" cy="83905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993" name="Triangle isocèle 992"/>
          <p:cNvSpPr>
            <a:spLocks noChangeAspect="1"/>
          </p:cNvSpPr>
          <p:nvPr/>
        </p:nvSpPr>
        <p:spPr>
          <a:xfrm rot="10800000" flipV="1">
            <a:off x="5054885" y="5322116"/>
            <a:ext cx="69128" cy="83905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994" name="Connecteur droit avec flèche 993"/>
          <p:cNvCxnSpPr/>
          <p:nvPr/>
        </p:nvCxnSpPr>
        <p:spPr>
          <a:xfrm>
            <a:off x="4833791" y="2533181"/>
            <a:ext cx="0" cy="1222676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Connecteur droit avec flèche 994"/>
          <p:cNvCxnSpPr/>
          <p:nvPr/>
        </p:nvCxnSpPr>
        <p:spPr>
          <a:xfrm>
            <a:off x="5004580" y="1899384"/>
            <a:ext cx="0" cy="1947787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Connecteur droit avec flèche 995"/>
          <p:cNvCxnSpPr/>
          <p:nvPr/>
        </p:nvCxnSpPr>
        <p:spPr>
          <a:xfrm flipH="1">
            <a:off x="5004580" y="1905821"/>
            <a:ext cx="54544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Connecteur droit avec flèche 996"/>
          <p:cNvCxnSpPr/>
          <p:nvPr/>
        </p:nvCxnSpPr>
        <p:spPr>
          <a:xfrm flipH="1">
            <a:off x="2109539" y="3843621"/>
            <a:ext cx="2895041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Connecteur droit avec flèche 997"/>
          <p:cNvCxnSpPr/>
          <p:nvPr/>
        </p:nvCxnSpPr>
        <p:spPr>
          <a:xfrm>
            <a:off x="2113979" y="3839771"/>
            <a:ext cx="0" cy="1546493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Connecteur droit avec flèche 998"/>
          <p:cNvCxnSpPr/>
          <p:nvPr/>
        </p:nvCxnSpPr>
        <p:spPr>
          <a:xfrm flipH="1">
            <a:off x="2109539" y="5386264"/>
            <a:ext cx="83914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Connecteur droit avec flèche 999"/>
          <p:cNvCxnSpPr/>
          <p:nvPr/>
        </p:nvCxnSpPr>
        <p:spPr>
          <a:xfrm flipH="1">
            <a:off x="3122430" y="5386264"/>
            <a:ext cx="329737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Connecteur droit avec flèche 1000"/>
          <p:cNvCxnSpPr/>
          <p:nvPr/>
        </p:nvCxnSpPr>
        <p:spPr>
          <a:xfrm flipH="1">
            <a:off x="3501524" y="5386264"/>
            <a:ext cx="45116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Connecteur droit avec flèche 1001"/>
          <p:cNvCxnSpPr/>
          <p:nvPr/>
        </p:nvCxnSpPr>
        <p:spPr>
          <a:xfrm>
            <a:off x="2272928" y="5104404"/>
            <a:ext cx="0" cy="27269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Connecteur droit avec flèche 1002"/>
          <p:cNvCxnSpPr/>
          <p:nvPr/>
        </p:nvCxnSpPr>
        <p:spPr>
          <a:xfrm flipH="1">
            <a:off x="2277368" y="5110324"/>
            <a:ext cx="545442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Connecteur droit avec flèche 1003"/>
          <p:cNvCxnSpPr/>
          <p:nvPr/>
        </p:nvCxnSpPr>
        <p:spPr>
          <a:xfrm>
            <a:off x="2816890" y="5506216"/>
            <a:ext cx="0" cy="1737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5" name="Forme libre 1004"/>
          <p:cNvSpPr/>
          <p:nvPr/>
        </p:nvSpPr>
        <p:spPr>
          <a:xfrm rot="5400000">
            <a:off x="2782218" y="5142307"/>
            <a:ext cx="167810" cy="104881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06" name="Connecteur droit avec flèche 1005"/>
          <p:cNvCxnSpPr/>
          <p:nvPr/>
        </p:nvCxnSpPr>
        <p:spPr>
          <a:xfrm>
            <a:off x="2816890" y="5278153"/>
            <a:ext cx="0" cy="83905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Connecteur droit avec flèche 1006"/>
          <p:cNvCxnSpPr/>
          <p:nvPr/>
        </p:nvCxnSpPr>
        <p:spPr>
          <a:xfrm>
            <a:off x="3945292" y="5113573"/>
            <a:ext cx="0" cy="272691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8" name="Connecteur droit avec flèche 1007"/>
          <p:cNvCxnSpPr/>
          <p:nvPr/>
        </p:nvCxnSpPr>
        <p:spPr>
          <a:xfrm flipH="1">
            <a:off x="3940852" y="5110096"/>
            <a:ext cx="513918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Connecteur droit avec flèche 1008"/>
          <p:cNvCxnSpPr/>
          <p:nvPr/>
        </p:nvCxnSpPr>
        <p:spPr>
          <a:xfrm>
            <a:off x="4453735" y="5503027"/>
            <a:ext cx="0" cy="1769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0" name="Forme libre 1009"/>
          <p:cNvSpPr/>
          <p:nvPr/>
        </p:nvSpPr>
        <p:spPr>
          <a:xfrm rot="5400000">
            <a:off x="4419063" y="5139119"/>
            <a:ext cx="167810" cy="104881"/>
          </a:xfrm>
          <a:custGeom>
            <a:avLst/>
            <a:gdLst>
              <a:gd name="connsiteX0" fmla="*/ 0 w 4318000"/>
              <a:gd name="connsiteY0" fmla="*/ 711200 h 731520"/>
              <a:gd name="connsiteX1" fmla="*/ 711200 w 4318000"/>
              <a:gd name="connsiteY1" fmla="*/ 10160 h 731520"/>
              <a:gd name="connsiteX2" fmla="*/ 1442720 w 4318000"/>
              <a:gd name="connsiteY2" fmla="*/ 711200 h 731520"/>
              <a:gd name="connsiteX3" fmla="*/ 2153920 w 4318000"/>
              <a:gd name="connsiteY3" fmla="*/ 0 h 731520"/>
              <a:gd name="connsiteX4" fmla="*/ 2865120 w 4318000"/>
              <a:gd name="connsiteY4" fmla="*/ 731520 h 731520"/>
              <a:gd name="connsiteX5" fmla="*/ 3606800 w 4318000"/>
              <a:gd name="connsiteY5" fmla="*/ 0 h 731520"/>
              <a:gd name="connsiteX6" fmla="*/ 4318000 w 4318000"/>
              <a:gd name="connsiteY6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0" h="731520">
                <a:moveTo>
                  <a:pt x="0" y="711200"/>
                </a:moveTo>
                <a:lnTo>
                  <a:pt x="711200" y="10160"/>
                </a:lnTo>
                <a:lnTo>
                  <a:pt x="1442720" y="711200"/>
                </a:lnTo>
                <a:lnTo>
                  <a:pt x="2153920" y="0"/>
                </a:lnTo>
                <a:lnTo>
                  <a:pt x="2865120" y="731520"/>
                </a:lnTo>
                <a:lnTo>
                  <a:pt x="3606800" y="0"/>
                </a:lnTo>
                <a:lnTo>
                  <a:pt x="4318000" y="731520"/>
                </a:lnTo>
              </a:path>
            </a:pathLst>
          </a:custGeom>
          <a:ln w="25400">
            <a:gradFill>
              <a:gsLst>
                <a:gs pos="0">
                  <a:srgbClr val="FF0000"/>
                </a:gs>
                <a:gs pos="5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11" name="Connecteur droit avec flèche 1010"/>
          <p:cNvCxnSpPr/>
          <p:nvPr/>
        </p:nvCxnSpPr>
        <p:spPr>
          <a:xfrm>
            <a:off x="4453735" y="5278670"/>
            <a:ext cx="0" cy="125857"/>
          </a:xfrm>
          <a:prstGeom prst="straightConnector1">
            <a:avLst/>
          </a:prstGeom>
          <a:ln w="25400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Connecteur droit avec flèche 1011"/>
          <p:cNvCxnSpPr/>
          <p:nvPr/>
        </p:nvCxnSpPr>
        <p:spPr>
          <a:xfrm flipH="1">
            <a:off x="179512" y="6267363"/>
            <a:ext cx="784598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471"/>
          <p:cNvGrpSpPr/>
          <p:nvPr/>
        </p:nvGrpSpPr>
        <p:grpSpPr>
          <a:xfrm>
            <a:off x="4568696" y="4918816"/>
            <a:ext cx="220400" cy="1048811"/>
            <a:chOff x="7677282" y="7299037"/>
            <a:chExt cx="378257" cy="1800000"/>
          </a:xfrm>
        </p:grpSpPr>
        <p:sp>
          <p:nvSpPr>
            <p:cNvPr id="1702" name="Rectangle à coins arrondis 1701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3" name="Rectangle à coins arrondis 1702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4" name="Rectangle à coins arrondis 1703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5" name="Rectangle à coins arrondis 1704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6" name="Rectangle à coins arrondis 1705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7" name="Rectangle à coins arrondis 46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8" name="Rectangle à coins arrondis 469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0099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9" name="Rectangle à coins arrondis 1708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23" name="Groupe 472"/>
          <p:cNvGrpSpPr/>
          <p:nvPr/>
        </p:nvGrpSpPr>
        <p:grpSpPr>
          <a:xfrm>
            <a:off x="2924484" y="4912379"/>
            <a:ext cx="220400" cy="1048811"/>
            <a:chOff x="7677282" y="7299037"/>
            <a:chExt cx="378257" cy="1800000"/>
          </a:xfrm>
        </p:grpSpPr>
        <p:sp>
          <p:nvSpPr>
            <p:cNvPr id="1694" name="Rectangle à coins arrondis 1693"/>
            <p:cNvSpPr/>
            <p:nvPr/>
          </p:nvSpPr>
          <p:spPr>
            <a:xfrm>
              <a:off x="7677282" y="7557647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5" name="Rectangle à coins arrondis 1694"/>
            <p:cNvSpPr/>
            <p:nvPr/>
          </p:nvSpPr>
          <p:spPr>
            <a:xfrm>
              <a:off x="7677282" y="7474915"/>
              <a:ext cx="368271" cy="82731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6" name="Rectangle à coins arrondis 1695"/>
            <p:cNvSpPr/>
            <p:nvPr/>
          </p:nvSpPr>
          <p:spPr>
            <a:xfrm>
              <a:off x="7748014" y="7398336"/>
              <a:ext cx="240122" cy="132199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7" name="Rectangle à coins arrondis 1696"/>
            <p:cNvSpPr/>
            <p:nvPr/>
          </p:nvSpPr>
          <p:spPr>
            <a:xfrm>
              <a:off x="7693342" y="8624352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8" name="Rectangle à coins arrondis 1697"/>
            <p:cNvSpPr/>
            <p:nvPr/>
          </p:nvSpPr>
          <p:spPr>
            <a:xfrm>
              <a:off x="7744686" y="8718660"/>
              <a:ext cx="248623" cy="3187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99" name="Rectangle à coins arrondis 1698"/>
            <p:cNvSpPr/>
            <p:nvPr/>
          </p:nvSpPr>
          <p:spPr>
            <a:xfrm>
              <a:off x="7695539" y="9006346"/>
              <a:ext cx="360000" cy="82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0" name="Rectangle à coins arrondis 1699"/>
            <p:cNvSpPr/>
            <p:nvPr/>
          </p:nvSpPr>
          <p:spPr>
            <a:xfrm>
              <a:off x="7769140" y="7393347"/>
              <a:ext cx="201980" cy="1226014"/>
            </a:xfrm>
            <a:prstGeom prst="roundRect">
              <a:avLst>
                <a:gd name="adj" fmla="val 0"/>
              </a:avLst>
            </a:prstGeom>
            <a:solidFill>
              <a:srgbClr val="0099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701" name="Rectangle à coins arrondis 481"/>
            <p:cNvSpPr/>
            <p:nvPr/>
          </p:nvSpPr>
          <p:spPr>
            <a:xfrm>
              <a:off x="7812415" y="7299037"/>
              <a:ext cx="115619" cy="1800000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cxnSp>
        <p:nvCxnSpPr>
          <p:cNvPr id="1015" name="Connecteur droit avec flèche 1014"/>
          <p:cNvCxnSpPr/>
          <p:nvPr/>
        </p:nvCxnSpPr>
        <p:spPr>
          <a:xfrm flipH="1">
            <a:off x="4165438" y="3917765"/>
            <a:ext cx="1384585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Connecteur droit avec flèche 1015"/>
          <p:cNvCxnSpPr/>
          <p:nvPr/>
        </p:nvCxnSpPr>
        <p:spPr>
          <a:xfrm>
            <a:off x="4165438" y="3917765"/>
            <a:ext cx="0" cy="230738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7" name="Triangle isocèle 1016"/>
          <p:cNvSpPr>
            <a:spLocks noChangeAspect="1"/>
          </p:cNvSpPr>
          <p:nvPr/>
        </p:nvSpPr>
        <p:spPr>
          <a:xfrm rot="10800000">
            <a:off x="2073113" y="4358327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18" name="Triangle isocèle 1017"/>
          <p:cNvSpPr>
            <a:spLocks noChangeAspect="1"/>
          </p:cNvSpPr>
          <p:nvPr/>
        </p:nvSpPr>
        <p:spPr>
          <a:xfrm rot="10800000">
            <a:off x="4128576" y="4001680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19" name="Triangle isocèle 1018"/>
          <p:cNvSpPr>
            <a:spLocks noChangeAspect="1"/>
          </p:cNvSpPr>
          <p:nvPr/>
        </p:nvSpPr>
        <p:spPr>
          <a:xfrm rot="16200000">
            <a:off x="3587273" y="3789403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20" name="Triangle isocèle 1019"/>
          <p:cNvSpPr>
            <a:spLocks noChangeAspect="1"/>
          </p:cNvSpPr>
          <p:nvPr/>
        </p:nvSpPr>
        <p:spPr>
          <a:xfrm rot="16200000">
            <a:off x="2748131" y="3705489"/>
            <a:ext cx="86410" cy="104881"/>
          </a:xfrm>
          <a:prstGeom prst="triangle">
            <a:avLst/>
          </a:prstGeom>
          <a:solidFill>
            <a:srgbClr val="FF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21" name="Connecteur droit avec flèche 1020"/>
          <p:cNvCxnSpPr/>
          <p:nvPr/>
        </p:nvCxnSpPr>
        <p:spPr>
          <a:xfrm>
            <a:off x="5882666" y="1400339"/>
            <a:ext cx="0" cy="839142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Connecteur droit avec flèche 1021"/>
          <p:cNvCxnSpPr/>
          <p:nvPr/>
        </p:nvCxnSpPr>
        <p:spPr>
          <a:xfrm>
            <a:off x="5782525" y="4924736"/>
            <a:ext cx="0" cy="377614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Connecteur droit avec flèche 1022"/>
          <p:cNvCxnSpPr/>
          <p:nvPr/>
        </p:nvCxnSpPr>
        <p:spPr>
          <a:xfrm>
            <a:off x="5117131" y="5302350"/>
            <a:ext cx="671314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droit avec flèche 1023"/>
          <p:cNvCxnSpPr/>
          <p:nvPr/>
        </p:nvCxnSpPr>
        <p:spPr>
          <a:xfrm>
            <a:off x="5139331" y="5014570"/>
            <a:ext cx="0" cy="29366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47"/>
          <p:cNvGrpSpPr/>
          <p:nvPr/>
        </p:nvGrpSpPr>
        <p:grpSpPr>
          <a:xfrm rot="5400000" flipH="1" flipV="1">
            <a:off x="5712658" y="2330140"/>
            <a:ext cx="253922" cy="81734"/>
            <a:chOff x="2014518" y="10687080"/>
            <a:chExt cx="857256" cy="142876"/>
          </a:xfrm>
        </p:grpSpPr>
        <p:grpSp>
          <p:nvGrpSpPr>
            <p:cNvPr id="25" name="Groupe 940"/>
            <p:cNvGrpSpPr/>
            <p:nvPr/>
          </p:nvGrpSpPr>
          <p:grpSpPr>
            <a:xfrm>
              <a:off x="2014518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690" name="Connecteur droit 370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1" name="Connecteur droit 1690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Connecteur droit 256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3" name="Connecteur droit 375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941"/>
            <p:cNvGrpSpPr/>
            <p:nvPr/>
          </p:nvGrpSpPr>
          <p:grpSpPr>
            <a:xfrm>
              <a:off x="2443146" y="10687080"/>
              <a:ext cx="428628" cy="142876"/>
              <a:chOff x="2014518" y="10687080"/>
              <a:chExt cx="1428760" cy="360000"/>
            </a:xfrm>
          </p:grpSpPr>
          <p:cxnSp>
            <p:nvCxnSpPr>
              <p:cNvPr id="1686" name="Connecteur droit 1685"/>
              <p:cNvCxnSpPr>
                <a:cxnSpLocks noChangeAspect="1"/>
              </p:cNvCxnSpPr>
              <p:nvPr/>
            </p:nvCxnSpPr>
            <p:spPr>
              <a:xfrm flipV="1">
                <a:off x="201451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" name="Connecteur droit 251"/>
              <p:cNvCxnSpPr>
                <a:cxnSpLocks noChangeAspect="1"/>
              </p:cNvCxnSpPr>
              <p:nvPr/>
            </p:nvCxnSpPr>
            <p:spPr>
              <a:xfrm flipH="1" flipV="1">
                <a:off x="236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Connecteur droit 355"/>
              <p:cNvCxnSpPr>
                <a:cxnSpLocks noChangeAspect="1"/>
              </p:cNvCxnSpPr>
              <p:nvPr/>
            </p:nvCxnSpPr>
            <p:spPr>
              <a:xfrm flipV="1">
                <a:off x="272889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" name="Connecteur droit 1688"/>
              <p:cNvCxnSpPr>
                <a:cxnSpLocks noChangeAspect="1"/>
              </p:cNvCxnSpPr>
              <p:nvPr/>
            </p:nvCxnSpPr>
            <p:spPr>
              <a:xfrm flipH="1" flipV="1">
                <a:off x="3083278" y="10687080"/>
                <a:ext cx="360000" cy="360000"/>
              </a:xfrm>
              <a:prstGeom prst="line">
                <a:avLst/>
              </a:prstGeom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6" name="Connecteur droit avec flèche 1025"/>
          <p:cNvCxnSpPr/>
          <p:nvPr/>
        </p:nvCxnSpPr>
        <p:spPr>
          <a:xfrm>
            <a:off x="5882666" y="2491224"/>
            <a:ext cx="0" cy="159437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necteur droit avec flèche 1026"/>
          <p:cNvCxnSpPr/>
          <p:nvPr/>
        </p:nvCxnSpPr>
        <p:spPr>
          <a:xfrm flipH="1">
            <a:off x="4836751" y="2533181"/>
            <a:ext cx="167828" cy="0"/>
          </a:xfrm>
          <a:prstGeom prst="straightConnector1">
            <a:avLst/>
          </a:prstGeom>
          <a:ln w="25400">
            <a:solidFill>
              <a:srgbClr val="FF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535"/>
          <p:cNvGrpSpPr/>
          <p:nvPr/>
        </p:nvGrpSpPr>
        <p:grpSpPr>
          <a:xfrm flipH="1">
            <a:off x="4803674" y="2784923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28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682" name="Triangle isocèle 168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83" name="Triangle isocèle 1682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80" name="Corde 1679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681" name="Connecteur droit 1680"/>
            <p:cNvCxnSpPr>
              <a:stCxn id="1680" idx="2"/>
              <a:endCxn id="1682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535"/>
          <p:cNvGrpSpPr/>
          <p:nvPr/>
        </p:nvGrpSpPr>
        <p:grpSpPr>
          <a:xfrm flipH="1">
            <a:off x="4722720" y="1735996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30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677" name="Triangle isocèle 167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78" name="Triangle isocèle 1677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75" name="Corde 1674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76" name="Connecteur droit 1675"/>
            <p:cNvCxnSpPr>
              <a:stCxn id="1675" idx="2"/>
              <a:endCxn id="1677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0" name="Connecteur droit avec flèche 1029"/>
          <p:cNvCxnSpPr/>
          <p:nvPr/>
        </p:nvCxnSpPr>
        <p:spPr>
          <a:xfrm>
            <a:off x="6216509" y="1568167"/>
            <a:ext cx="0" cy="545442"/>
          </a:xfrm>
          <a:prstGeom prst="straightConnector1">
            <a:avLst/>
          </a:prstGeom>
          <a:ln w="25400">
            <a:solidFill>
              <a:srgbClr val="33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riangle isocèle 1030"/>
          <p:cNvSpPr>
            <a:spLocks noChangeAspect="1"/>
          </p:cNvSpPr>
          <p:nvPr/>
        </p:nvSpPr>
        <p:spPr>
          <a:xfrm rot="10800000">
            <a:off x="5515982" y="2002809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32" name="Triangle isocèle 1031"/>
          <p:cNvSpPr>
            <a:spLocks noChangeAspect="1"/>
          </p:cNvSpPr>
          <p:nvPr/>
        </p:nvSpPr>
        <p:spPr>
          <a:xfrm rot="10800000" flipV="1">
            <a:off x="5841226" y="3666023"/>
            <a:ext cx="86410" cy="104881"/>
          </a:xfrm>
          <a:prstGeom prst="triangle">
            <a:avLst/>
          </a:prstGeom>
          <a:solidFill>
            <a:srgbClr val="336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31" name="Groupe 535"/>
          <p:cNvGrpSpPr/>
          <p:nvPr/>
        </p:nvGrpSpPr>
        <p:grpSpPr>
          <a:xfrm flipH="1">
            <a:off x="5845763" y="1772001"/>
            <a:ext cx="254687" cy="98746"/>
            <a:chOff x="4544442" y="9186882"/>
            <a:chExt cx="195265" cy="71438"/>
          </a:xfrm>
          <a:solidFill>
            <a:schemeClr val="bg1"/>
          </a:solidFill>
        </p:grpSpPr>
        <p:grpSp>
          <p:nvGrpSpPr>
            <p:cNvPr id="1475" name="Groupe 859"/>
            <p:cNvGrpSpPr/>
            <p:nvPr/>
          </p:nvGrpSpPr>
          <p:grpSpPr>
            <a:xfrm flipH="1">
              <a:off x="4693953" y="9186882"/>
              <a:ext cx="45754" cy="71438"/>
              <a:chOff x="4924660" y="9686948"/>
              <a:chExt cx="62832" cy="142876"/>
            </a:xfrm>
            <a:grpFill/>
          </p:grpSpPr>
          <p:sp>
            <p:nvSpPr>
              <p:cNvPr id="1672" name="Triangle isocèle 460"/>
              <p:cNvSpPr>
                <a:spLocks noChangeAspect="1"/>
              </p:cNvSpPr>
              <p:nvPr/>
            </p:nvSpPr>
            <p:spPr>
              <a:xfrm rot="10800000" flipH="1">
                <a:off x="4924708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73" name="Triangle isocèle 1672"/>
              <p:cNvSpPr>
                <a:spLocks noChangeAspect="1"/>
              </p:cNvSpPr>
              <p:nvPr/>
            </p:nvSpPr>
            <p:spPr>
              <a:xfrm rot="10800000" flipH="1" flipV="1">
                <a:off x="4924660" y="9758386"/>
                <a:ext cx="62783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70" name="Corde 1669"/>
            <p:cNvSpPr>
              <a:spLocks/>
            </p:cNvSpPr>
            <p:nvPr/>
          </p:nvSpPr>
          <p:spPr>
            <a:xfrm>
              <a:off x="4544442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71" name="Connecteur droit 454"/>
            <p:cNvCxnSpPr>
              <a:stCxn id="1670" idx="2"/>
            </p:cNvCxnSpPr>
            <p:nvPr/>
          </p:nvCxnSpPr>
          <p:spPr>
            <a:xfrm>
              <a:off x="4562615" y="9222597"/>
              <a:ext cx="154206" cy="4"/>
            </a:xfrm>
            <a:prstGeom prst="line">
              <a:avLst/>
            </a:prstGeom>
            <a:grpFill/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4" name="Connecteur droit avec flèche 1033"/>
          <p:cNvCxnSpPr/>
          <p:nvPr/>
        </p:nvCxnSpPr>
        <p:spPr>
          <a:xfrm flipH="1">
            <a:off x="5004580" y="2323395"/>
            <a:ext cx="20978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cteur droit avec flèche 1034"/>
          <p:cNvCxnSpPr/>
          <p:nvPr/>
        </p:nvCxnSpPr>
        <p:spPr>
          <a:xfrm flipV="1">
            <a:off x="6426682" y="2657572"/>
            <a:ext cx="2123886" cy="46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eur droit avec flèche 1035"/>
          <p:cNvCxnSpPr/>
          <p:nvPr/>
        </p:nvCxnSpPr>
        <p:spPr>
          <a:xfrm>
            <a:off x="6426682" y="2944841"/>
            <a:ext cx="21238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droit avec flèche 1036"/>
          <p:cNvCxnSpPr/>
          <p:nvPr/>
        </p:nvCxnSpPr>
        <p:spPr>
          <a:xfrm flipH="1">
            <a:off x="5885679" y="2107172"/>
            <a:ext cx="335657" cy="0"/>
          </a:xfrm>
          <a:prstGeom prst="straightConnector1">
            <a:avLst/>
          </a:prstGeom>
          <a:ln w="25400">
            <a:gradFill flip="none" rotWithShape="1">
              <a:gsLst>
                <a:gs pos="13000">
                  <a:srgbClr val="3366FF"/>
                </a:gs>
                <a:gs pos="50000">
                  <a:srgbClr val="33CCFF"/>
                </a:gs>
              </a:gsLst>
              <a:lin ang="108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avec flèche 1037"/>
          <p:cNvCxnSpPr/>
          <p:nvPr/>
        </p:nvCxnSpPr>
        <p:spPr>
          <a:xfrm>
            <a:off x="5214883" y="2317475"/>
            <a:ext cx="0" cy="624917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/>
          <p:cNvCxnSpPr/>
          <p:nvPr/>
        </p:nvCxnSpPr>
        <p:spPr>
          <a:xfrm flipH="1">
            <a:off x="4543052" y="2838720"/>
            <a:ext cx="209786" cy="0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avec flèche 1039"/>
          <p:cNvCxnSpPr/>
          <p:nvPr/>
        </p:nvCxnSpPr>
        <p:spPr>
          <a:xfrm>
            <a:off x="4543052" y="2838720"/>
            <a:ext cx="0" cy="108111"/>
          </a:xfrm>
          <a:prstGeom prst="straightConnector1">
            <a:avLst/>
          </a:prstGeom>
          <a:ln w="25400">
            <a:solidFill>
              <a:srgbClr val="00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9" name="Groupe 535"/>
          <p:cNvGrpSpPr/>
          <p:nvPr/>
        </p:nvGrpSpPr>
        <p:grpSpPr>
          <a:xfrm>
            <a:off x="4582017" y="2693099"/>
            <a:ext cx="98746" cy="169818"/>
            <a:chOff x="7700143" y="2841285"/>
            <a:chExt cx="169470" cy="291447"/>
          </a:xfrm>
        </p:grpSpPr>
        <p:grpSp>
          <p:nvGrpSpPr>
            <p:cNvPr id="1483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67" name="Triangle isocèle 456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68" name="Triangle isocèle 457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65" name="Connecteur droit 455"/>
            <p:cNvCxnSpPr/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6" name="Rectangle 1665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496" name="Groupe 536"/>
          <p:cNvGrpSpPr/>
          <p:nvPr/>
        </p:nvGrpSpPr>
        <p:grpSpPr>
          <a:xfrm flipV="1">
            <a:off x="5076654" y="2294693"/>
            <a:ext cx="98746" cy="169818"/>
            <a:chOff x="7700143" y="2841285"/>
            <a:chExt cx="169470" cy="291447"/>
          </a:xfrm>
        </p:grpSpPr>
        <p:grpSp>
          <p:nvGrpSpPr>
            <p:cNvPr id="1497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62" name="Triangle isocèle 1661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63" name="Triangle isocèle 54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60" name="Connecteur droit 1659"/>
            <p:cNvCxnSpPr>
              <a:endCxn id="1662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1" name="Rectangle 1660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498" name="Groupe 550"/>
          <p:cNvGrpSpPr/>
          <p:nvPr/>
        </p:nvGrpSpPr>
        <p:grpSpPr>
          <a:xfrm flipV="1">
            <a:off x="6187814" y="2659052"/>
            <a:ext cx="209786" cy="245823"/>
            <a:chOff x="10225558" y="3688477"/>
            <a:chExt cx="360040" cy="421888"/>
          </a:xfrm>
        </p:grpSpPr>
        <p:cxnSp>
          <p:nvCxnSpPr>
            <p:cNvPr id="1651" name="Connecteur droit avec flèche 1650"/>
            <p:cNvCxnSpPr/>
            <p:nvPr/>
          </p:nvCxnSpPr>
          <p:spPr>
            <a:xfrm flipH="1">
              <a:off x="10225558" y="3924821"/>
              <a:ext cx="360040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2" name="Connecteur droit avec flèche 1651"/>
            <p:cNvCxnSpPr/>
            <p:nvPr/>
          </p:nvCxnSpPr>
          <p:spPr>
            <a:xfrm>
              <a:off x="10225558" y="3924821"/>
              <a:ext cx="0" cy="185544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9" name="Groupe 544"/>
            <p:cNvGrpSpPr/>
            <p:nvPr/>
          </p:nvGrpSpPr>
          <p:grpSpPr>
            <a:xfrm>
              <a:off x="10297566" y="3688477"/>
              <a:ext cx="169470" cy="291447"/>
              <a:chOff x="7700143" y="2841285"/>
              <a:chExt cx="169470" cy="291447"/>
            </a:xfrm>
          </p:grpSpPr>
          <p:grpSp>
            <p:nvGrpSpPr>
              <p:cNvPr id="1500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1657" name="Triangle isocèle 54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658" name="Triangle isocèle 1657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1655" name="Connecteur droit 1654"/>
              <p:cNvCxnSpPr/>
              <p:nvPr/>
            </p:nvCxnSpPr>
            <p:spPr>
              <a:xfrm rot="16200000" flipH="1">
                <a:off x="7730875" y="3027557"/>
                <a:ext cx="108000" cy="7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6" name="Rectangle 1655"/>
              <p:cNvSpPr>
                <a:spLocks noChangeAspect="1"/>
              </p:cNvSpPr>
              <p:nvPr/>
            </p:nvSpPr>
            <p:spPr>
              <a:xfrm>
                <a:off x="7723566" y="2841285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grpSp>
        <p:nvGrpSpPr>
          <p:cNvPr id="1501" name="Groupe 551"/>
          <p:cNvGrpSpPr/>
          <p:nvPr/>
        </p:nvGrpSpPr>
        <p:grpSpPr>
          <a:xfrm flipV="1">
            <a:off x="5625057" y="2672372"/>
            <a:ext cx="209786" cy="242863"/>
            <a:chOff x="10225558" y="3621549"/>
            <a:chExt cx="360040" cy="416808"/>
          </a:xfrm>
        </p:grpSpPr>
        <p:cxnSp>
          <p:nvCxnSpPr>
            <p:cNvPr id="1643" name="Connecteur droit avec flèche 552"/>
            <p:cNvCxnSpPr/>
            <p:nvPr/>
          </p:nvCxnSpPr>
          <p:spPr>
            <a:xfrm flipH="1">
              <a:off x="10225558" y="3924821"/>
              <a:ext cx="360040" cy="0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Connecteur droit avec flèche 1643"/>
            <p:cNvCxnSpPr/>
            <p:nvPr/>
          </p:nvCxnSpPr>
          <p:spPr>
            <a:xfrm flipH="1">
              <a:off x="10225558" y="3924821"/>
              <a:ext cx="0" cy="11353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2" name="Groupe 544"/>
            <p:cNvGrpSpPr/>
            <p:nvPr/>
          </p:nvGrpSpPr>
          <p:grpSpPr>
            <a:xfrm>
              <a:off x="10297566" y="3621549"/>
              <a:ext cx="169470" cy="358375"/>
              <a:chOff x="7700143" y="2774357"/>
              <a:chExt cx="169470" cy="358375"/>
            </a:xfrm>
          </p:grpSpPr>
          <p:grpSp>
            <p:nvGrpSpPr>
              <p:cNvPr id="1503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1649" name="Triangle isocèle 1648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650" name="Triangle isocèle 1649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1647" name="Connecteur droit 556"/>
              <p:cNvCxnSpPr>
                <a:stCxn id="1648" idx="2"/>
                <a:endCxn id="1649" idx="0"/>
              </p:cNvCxnSpPr>
              <p:nvPr/>
            </p:nvCxnSpPr>
            <p:spPr>
              <a:xfrm flipH="1">
                <a:off x="7784877" y="2900085"/>
                <a:ext cx="1553" cy="181475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" name="Rectangle 1647"/>
              <p:cNvSpPr>
                <a:spLocks noChangeAspect="1"/>
              </p:cNvSpPr>
              <p:nvPr/>
            </p:nvSpPr>
            <p:spPr>
              <a:xfrm>
                <a:off x="7723566" y="2774357"/>
                <a:ext cx="125728" cy="125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cxnSp>
        <p:nvCxnSpPr>
          <p:cNvPr id="1045" name="Connecteur droit avec flèche 1044"/>
          <p:cNvCxnSpPr>
            <a:stCxn id="1642" idx="3"/>
          </p:cNvCxnSpPr>
          <p:nvPr/>
        </p:nvCxnSpPr>
        <p:spPr>
          <a:xfrm flipH="1">
            <a:off x="6431122" y="3456237"/>
            <a:ext cx="1258713" cy="444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" name="Groupe 567"/>
          <p:cNvGrpSpPr/>
          <p:nvPr/>
        </p:nvGrpSpPr>
        <p:grpSpPr>
          <a:xfrm rot="5400000">
            <a:off x="7647878" y="3414280"/>
            <a:ext cx="167828" cy="83914"/>
            <a:chOff x="11737726" y="3924821"/>
            <a:chExt cx="288032" cy="144016"/>
          </a:xfrm>
          <a:solidFill>
            <a:schemeClr val="bg1"/>
          </a:solidFill>
        </p:grpSpPr>
        <p:sp>
          <p:nvSpPr>
            <p:cNvPr id="1641" name="Rectangle 565"/>
            <p:cNvSpPr>
              <a:spLocks/>
            </p:cNvSpPr>
            <p:nvPr/>
          </p:nvSpPr>
          <p:spPr>
            <a:xfrm flipH="1" flipV="1">
              <a:off x="11737726" y="3924821"/>
              <a:ext cx="288032" cy="144016"/>
            </a:xfrm>
            <a:prstGeom prst="rect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2" name="Triangle isocèle 1641"/>
            <p:cNvSpPr/>
            <p:nvPr/>
          </p:nvSpPr>
          <p:spPr>
            <a:xfrm>
              <a:off x="11737726" y="3924821"/>
              <a:ext cx="288032" cy="144016"/>
            </a:xfrm>
            <a:prstGeom prst="triangle">
              <a:avLst/>
            </a:prstGeom>
            <a:grp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47" name="Connecteur droit avec flèche 1046"/>
          <p:cNvCxnSpPr/>
          <p:nvPr/>
        </p:nvCxnSpPr>
        <p:spPr>
          <a:xfrm flipH="1">
            <a:off x="7102435" y="2985829"/>
            <a:ext cx="3536" cy="428451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" name="Groupe 583"/>
          <p:cNvGrpSpPr/>
          <p:nvPr/>
        </p:nvGrpSpPr>
        <p:grpSpPr>
          <a:xfrm>
            <a:off x="6682864" y="4379294"/>
            <a:ext cx="251743" cy="419571"/>
            <a:chOff x="7700143" y="2841285"/>
            <a:chExt cx="169470" cy="291447"/>
          </a:xfrm>
        </p:grpSpPr>
        <p:grpSp>
          <p:nvGrpSpPr>
            <p:cNvPr id="1538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39" name="Triangle isocèle 163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40" name="Triangle isocèle 58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37" name="Connecteur droit 1636"/>
            <p:cNvCxnSpPr>
              <a:endCxn id="1639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" name="Rectangle 1637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539" name="Groupe 589"/>
          <p:cNvGrpSpPr/>
          <p:nvPr/>
        </p:nvGrpSpPr>
        <p:grpSpPr>
          <a:xfrm>
            <a:off x="1186483" y="4379294"/>
            <a:ext cx="251743" cy="419571"/>
            <a:chOff x="7700143" y="2841285"/>
            <a:chExt cx="169470" cy="291447"/>
          </a:xfrm>
        </p:grpSpPr>
        <p:grpSp>
          <p:nvGrpSpPr>
            <p:cNvPr id="1540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34" name="Triangle isocèle 1633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35" name="Triangle isocèle 1634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32" name="Connecteur droit 1631"/>
            <p:cNvCxnSpPr>
              <a:endCxn id="1634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3" name="Rectangle 1632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41" name="Groupe 535"/>
          <p:cNvGrpSpPr/>
          <p:nvPr/>
        </p:nvGrpSpPr>
        <p:grpSpPr>
          <a:xfrm>
            <a:off x="2550347" y="5973664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1542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629" name="Triangle isocèle 1628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30" name="Triangle isocèle 1629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627" name="Corde 1626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628" name="Connecteur droit 1627"/>
            <p:cNvCxnSpPr>
              <a:stCxn id="1627" idx="2"/>
              <a:endCxn id="1629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3" name="Groupe 501"/>
          <p:cNvGrpSpPr>
            <a:grpSpLocks noChangeAspect="1"/>
          </p:cNvGrpSpPr>
          <p:nvPr/>
        </p:nvGrpSpPr>
        <p:grpSpPr>
          <a:xfrm>
            <a:off x="2504913" y="5721921"/>
            <a:ext cx="300816" cy="157322"/>
            <a:chOff x="2108974" y="2340645"/>
            <a:chExt cx="1748433" cy="914400"/>
          </a:xfrm>
        </p:grpSpPr>
        <p:sp>
          <p:nvSpPr>
            <p:cNvPr id="1623" name="Ellipse 498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24" name="Arc 1623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625" name="Arc 1624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1544" name="Groupe 693"/>
          <p:cNvGrpSpPr/>
          <p:nvPr/>
        </p:nvGrpSpPr>
        <p:grpSpPr>
          <a:xfrm rot="5400000">
            <a:off x="1088989" y="3533678"/>
            <a:ext cx="236943" cy="125871"/>
            <a:chOff x="11237954" y="4428877"/>
            <a:chExt cx="416889" cy="288032"/>
          </a:xfrm>
        </p:grpSpPr>
        <p:cxnSp>
          <p:nvCxnSpPr>
            <p:cNvPr id="1613" name="Connecteur droit 1612"/>
            <p:cNvCxnSpPr>
              <a:endCxn id="1621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4" name="Connecteur droit 695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5" name="Connecteur droit 1614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6" name="Connecteur droit 1615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5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21" name="Triangle isocèle 162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22" name="Triangle isocèle 162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546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1619" name="Arc 700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0" name="Arc 1619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053" name="Connecteur droit avec flèche 1052"/>
          <p:cNvCxnSpPr/>
          <p:nvPr/>
        </p:nvCxnSpPr>
        <p:spPr>
          <a:xfrm flipH="1">
            <a:off x="431255" y="3917765"/>
            <a:ext cx="1174799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7" name="Groupe 544"/>
          <p:cNvGrpSpPr/>
          <p:nvPr/>
        </p:nvGrpSpPr>
        <p:grpSpPr>
          <a:xfrm flipH="1">
            <a:off x="1368519" y="3781905"/>
            <a:ext cx="98746" cy="169818"/>
            <a:chOff x="7700143" y="2841285"/>
            <a:chExt cx="169470" cy="291447"/>
          </a:xfrm>
        </p:grpSpPr>
        <p:grpSp>
          <p:nvGrpSpPr>
            <p:cNvPr id="1554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11" name="Triangle isocèle 1610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12" name="Triangle isocèle 1611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09" name="Connecteur droit 1608"/>
            <p:cNvCxnSpPr>
              <a:endCxn id="1611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0" name="Rectangle 1609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55" name="Groupe 734"/>
          <p:cNvGrpSpPr/>
          <p:nvPr/>
        </p:nvGrpSpPr>
        <p:grpSpPr>
          <a:xfrm>
            <a:off x="892783" y="3837254"/>
            <a:ext cx="157565" cy="157322"/>
            <a:chOff x="1345714" y="6301085"/>
            <a:chExt cx="270417" cy="270000"/>
          </a:xfrm>
        </p:grpSpPr>
        <p:sp>
          <p:nvSpPr>
            <p:cNvPr id="1605" name="Ellipse 1604"/>
            <p:cNvSpPr>
              <a:spLocks noChangeAspect="1"/>
            </p:cNvSpPr>
            <p:nvPr/>
          </p:nvSpPr>
          <p:spPr>
            <a:xfrm>
              <a:off x="1346131" y="6301085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06" name="Connecteur droit 1605"/>
            <p:cNvCxnSpPr/>
            <p:nvPr/>
          </p:nvCxnSpPr>
          <p:spPr>
            <a:xfrm flipV="1">
              <a:off x="1345714" y="6322293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7" name="Connecteur droit 1606"/>
            <p:cNvCxnSpPr/>
            <p:nvPr/>
          </p:nvCxnSpPr>
          <p:spPr>
            <a:xfrm>
              <a:off x="1345714" y="6474693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6" name="Connecteur droit avec flèche 1055"/>
          <p:cNvCxnSpPr/>
          <p:nvPr/>
        </p:nvCxnSpPr>
        <p:spPr>
          <a:xfrm flipV="1">
            <a:off x="1151270" y="3917765"/>
            <a:ext cx="0" cy="41957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4" name="Groupe 544"/>
          <p:cNvGrpSpPr/>
          <p:nvPr/>
        </p:nvGrpSpPr>
        <p:grpSpPr>
          <a:xfrm rot="5400000" flipH="1">
            <a:off x="1156689" y="3993269"/>
            <a:ext cx="98746" cy="169818"/>
            <a:chOff x="7700143" y="2841285"/>
            <a:chExt cx="169470" cy="291447"/>
          </a:xfrm>
        </p:grpSpPr>
        <p:grpSp>
          <p:nvGrpSpPr>
            <p:cNvPr id="1565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603" name="Triangle isocèle 160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604" name="Triangle isocèle 160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601" name="Connecteur droit 1600"/>
            <p:cNvCxnSpPr>
              <a:endCxn id="160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2" name="Rectangle 160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58" name="Connecteur droit avec flèche 1057"/>
          <p:cNvCxnSpPr/>
          <p:nvPr/>
        </p:nvCxnSpPr>
        <p:spPr>
          <a:xfrm flipV="1">
            <a:off x="347340" y="2029695"/>
            <a:ext cx="0" cy="423766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3" name="Groupe 806"/>
          <p:cNvGrpSpPr/>
          <p:nvPr/>
        </p:nvGrpSpPr>
        <p:grpSpPr>
          <a:xfrm rot="5400000" flipH="1">
            <a:off x="5565325" y="1734926"/>
            <a:ext cx="98746" cy="169818"/>
            <a:chOff x="7700143" y="2841285"/>
            <a:chExt cx="169470" cy="291447"/>
          </a:xfrm>
        </p:grpSpPr>
        <p:grpSp>
          <p:nvGrpSpPr>
            <p:cNvPr id="1585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98" name="Triangle isocèle 159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99" name="Triangle isocèle 159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596" name="Connecteur droit 1595"/>
            <p:cNvCxnSpPr>
              <a:endCxn id="1598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" name="Rectangle 1596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90" name="Groupe 812"/>
          <p:cNvGrpSpPr/>
          <p:nvPr/>
        </p:nvGrpSpPr>
        <p:grpSpPr>
          <a:xfrm rot="5400000" flipH="1">
            <a:off x="6221805" y="1734926"/>
            <a:ext cx="98746" cy="169818"/>
            <a:chOff x="7700143" y="2841285"/>
            <a:chExt cx="169470" cy="291447"/>
          </a:xfrm>
        </p:grpSpPr>
        <p:grpSp>
          <p:nvGrpSpPr>
            <p:cNvPr id="1595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93" name="Triangle isocèle 159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94" name="Triangle isocèle 159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591" name="Connecteur droit 1590"/>
            <p:cNvCxnSpPr>
              <a:endCxn id="159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2" name="Rectangle 159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72" name="Groupe 790"/>
          <p:cNvGrpSpPr/>
          <p:nvPr/>
        </p:nvGrpSpPr>
        <p:grpSpPr>
          <a:xfrm>
            <a:off x="5317479" y="2757417"/>
            <a:ext cx="268581" cy="98746"/>
            <a:chOff x="8962364" y="3597202"/>
            <a:chExt cx="460946" cy="169470"/>
          </a:xfrm>
        </p:grpSpPr>
        <p:grpSp>
          <p:nvGrpSpPr>
            <p:cNvPr id="3073" name="Groupe 859"/>
            <p:cNvGrpSpPr/>
            <p:nvPr/>
          </p:nvGrpSpPr>
          <p:grpSpPr>
            <a:xfrm flipH="1">
              <a:off x="9320968" y="3597202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88" name="Triangle isocèle 158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89" name="Triangle isocèle 158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586" name="Corde 1585"/>
            <p:cNvSpPr>
              <a:spLocks/>
            </p:cNvSpPr>
            <p:nvPr/>
          </p:nvSpPr>
          <p:spPr>
            <a:xfrm>
              <a:off x="8962364" y="3621767"/>
              <a:ext cx="80586" cy="135575"/>
            </a:xfrm>
            <a:prstGeom prst="chord">
              <a:avLst>
                <a:gd name="adj1" fmla="val 5359774"/>
                <a:gd name="adj2" fmla="val 162000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587" name="Connecteur droit 1586"/>
            <p:cNvCxnSpPr>
              <a:stCxn id="1586" idx="2"/>
              <a:endCxn id="1588" idx="0"/>
            </p:cNvCxnSpPr>
            <p:nvPr/>
          </p:nvCxnSpPr>
          <p:spPr>
            <a:xfrm flipV="1">
              <a:off x="9003054" y="3681937"/>
              <a:ext cx="369085" cy="7611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2" name="TextBox 24"/>
          <p:cNvSpPr txBox="1">
            <a:spLocks noChangeArrowheads="1"/>
          </p:cNvSpPr>
          <p:nvPr/>
        </p:nvSpPr>
        <p:spPr bwMode="auto">
          <a:xfrm>
            <a:off x="1619672" y="2726042"/>
            <a:ext cx="2232248" cy="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it-IT" sz="1000" dirty="0" smtClean="0">
                <a:latin typeface="+mj-lt"/>
                <a:cs typeface="Calibri" pitchFamily="34" charset="0"/>
              </a:rPr>
              <a:t>He conditionning line - </a:t>
            </a:r>
            <a:r>
              <a:rPr lang="fr-FR" sz="1000" dirty="0" smtClean="0">
                <a:latin typeface="+mj-lt"/>
              </a:rPr>
              <a:t>(1.5bar, 300K)</a:t>
            </a:r>
            <a:endParaRPr lang="it-IT" sz="1000" dirty="0">
              <a:latin typeface="+mj-lt"/>
              <a:cs typeface="Calibri" pitchFamily="34" charset="0"/>
            </a:endParaRPr>
          </a:p>
        </p:txBody>
      </p:sp>
      <p:grpSp>
        <p:nvGrpSpPr>
          <p:cNvPr id="3074" name="Groupe 940"/>
          <p:cNvGrpSpPr/>
          <p:nvPr/>
        </p:nvGrpSpPr>
        <p:grpSpPr>
          <a:xfrm rot="5400000" flipV="1">
            <a:off x="4361298" y="5518694"/>
            <a:ext cx="104881" cy="41957"/>
            <a:chOff x="2014514" y="10687080"/>
            <a:chExt cx="1428764" cy="360000"/>
          </a:xfrm>
        </p:grpSpPr>
        <p:cxnSp>
          <p:nvCxnSpPr>
            <p:cNvPr id="1581" name="Connecteur droit 1580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Connecteur droit 1581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Connecteur droit 1582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Connecteur droit 1583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4" name="Connecteur droit avec flèche 1063"/>
          <p:cNvCxnSpPr/>
          <p:nvPr/>
        </p:nvCxnSpPr>
        <p:spPr>
          <a:xfrm rot="5400000">
            <a:off x="2735936" y="5593090"/>
            <a:ext cx="0" cy="1737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necteur droit avec flèche 1064"/>
          <p:cNvCxnSpPr/>
          <p:nvPr/>
        </p:nvCxnSpPr>
        <p:spPr>
          <a:xfrm>
            <a:off x="4279469" y="5679964"/>
            <a:ext cx="0" cy="587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Connecteur droit avec flèche 1065"/>
          <p:cNvCxnSpPr/>
          <p:nvPr/>
        </p:nvCxnSpPr>
        <p:spPr>
          <a:xfrm rot="5400000">
            <a:off x="4360423" y="5593090"/>
            <a:ext cx="0" cy="1737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5" name="Groupe 502"/>
          <p:cNvGrpSpPr>
            <a:grpSpLocks noChangeAspect="1"/>
          </p:cNvGrpSpPr>
          <p:nvPr/>
        </p:nvGrpSpPr>
        <p:grpSpPr>
          <a:xfrm>
            <a:off x="4128722" y="5716001"/>
            <a:ext cx="300816" cy="157322"/>
            <a:chOff x="2108974" y="2340645"/>
            <a:chExt cx="1748433" cy="914400"/>
          </a:xfrm>
        </p:grpSpPr>
        <p:sp>
          <p:nvSpPr>
            <p:cNvPr id="1578" name="Ellipse 1577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79" name="Arc 1578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80" name="Arc 1579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3077" name="Groupe 535"/>
          <p:cNvGrpSpPr/>
          <p:nvPr/>
        </p:nvGrpSpPr>
        <p:grpSpPr>
          <a:xfrm>
            <a:off x="4175194" y="5980768"/>
            <a:ext cx="134176" cy="98746"/>
            <a:chOff x="4672010" y="9186882"/>
            <a:chExt cx="102871" cy="71438"/>
          </a:xfrm>
          <a:solidFill>
            <a:schemeClr val="bg1"/>
          </a:solidFill>
        </p:grpSpPr>
        <p:grpSp>
          <p:nvGrpSpPr>
            <p:cNvPr id="3078" name="Groupe 859"/>
            <p:cNvGrpSpPr/>
            <p:nvPr/>
          </p:nvGrpSpPr>
          <p:grpSpPr>
            <a:xfrm flipH="1">
              <a:off x="4729162" y="9186882"/>
              <a:ext cx="45719" cy="71438"/>
              <a:chOff x="4876365" y="9686948"/>
              <a:chExt cx="62784" cy="142876"/>
            </a:xfrm>
            <a:grpFill/>
          </p:grpSpPr>
          <p:sp>
            <p:nvSpPr>
              <p:cNvPr id="1576" name="Triangle isocèle 1575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77" name="Triangle isocèle 1576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sp>
          <p:nvSpPr>
            <p:cNvPr id="1574" name="Corde 1573"/>
            <p:cNvSpPr>
              <a:spLocks/>
            </p:cNvSpPr>
            <p:nvPr/>
          </p:nvSpPr>
          <p:spPr>
            <a:xfrm>
              <a:off x="4672010" y="9194025"/>
              <a:ext cx="36000" cy="57150"/>
            </a:xfrm>
            <a:prstGeom prst="chord">
              <a:avLst>
                <a:gd name="adj1" fmla="val 5359774"/>
                <a:gd name="adj2" fmla="val 16200000"/>
              </a:avLst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575" name="Connecteur droit 1574"/>
            <p:cNvCxnSpPr>
              <a:stCxn id="1574" idx="2"/>
              <a:endCxn id="1576" idx="0"/>
            </p:cNvCxnSpPr>
            <p:nvPr/>
          </p:nvCxnSpPr>
          <p:spPr>
            <a:xfrm>
              <a:off x="4690177" y="9222598"/>
              <a:ext cx="61844" cy="3"/>
            </a:xfrm>
            <a:prstGeom prst="lin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9" name="Triangle isocèle 1068"/>
          <p:cNvSpPr>
            <a:spLocks noChangeAspect="1"/>
          </p:cNvSpPr>
          <p:nvPr/>
        </p:nvSpPr>
        <p:spPr>
          <a:xfrm rot="10800000" flipV="1">
            <a:off x="1102568" y="4169508"/>
            <a:ext cx="86410" cy="104881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70" name="Triangle isocèle 1069"/>
          <p:cNvSpPr>
            <a:spLocks noChangeAspect="1"/>
          </p:cNvSpPr>
          <p:nvPr/>
        </p:nvSpPr>
        <p:spPr>
          <a:xfrm rot="5400000" flipV="1">
            <a:off x="461480" y="3866573"/>
            <a:ext cx="86410" cy="104881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3079" name="Groupe 637"/>
          <p:cNvGrpSpPr>
            <a:grpSpLocks noChangeAspect="1"/>
          </p:cNvGrpSpPr>
          <p:nvPr/>
        </p:nvGrpSpPr>
        <p:grpSpPr>
          <a:xfrm rot="5400000">
            <a:off x="3002806" y="6080251"/>
            <a:ext cx="300816" cy="157322"/>
            <a:chOff x="2108974" y="2340645"/>
            <a:chExt cx="1748433" cy="914400"/>
          </a:xfrm>
        </p:grpSpPr>
        <p:sp>
          <p:nvSpPr>
            <p:cNvPr id="1570" name="Ellipse 638"/>
            <p:cNvSpPr>
              <a:spLocks noChangeAspect="1"/>
            </p:cNvSpPr>
            <p:nvPr/>
          </p:nvSpPr>
          <p:spPr>
            <a:xfrm>
              <a:off x="2520702" y="23406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71" name="Arc 1570"/>
            <p:cNvSpPr>
              <a:spLocks noChangeAspect="1"/>
            </p:cNvSpPr>
            <p:nvPr/>
          </p:nvSpPr>
          <p:spPr>
            <a:xfrm rot="5400000">
              <a:off x="2072930" y="2417290"/>
              <a:ext cx="792088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72" name="Arc 640"/>
            <p:cNvSpPr>
              <a:spLocks noChangeAspect="1"/>
            </p:cNvSpPr>
            <p:nvPr/>
          </p:nvSpPr>
          <p:spPr>
            <a:xfrm rot="16200000" flipH="1">
              <a:off x="3101402" y="2417290"/>
              <a:ext cx="792009" cy="720000"/>
            </a:xfrm>
            <a:prstGeom prst="arc">
              <a:avLst>
                <a:gd name="adj1" fmla="val 12902772"/>
                <a:gd name="adj2" fmla="val 19763291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grpSp>
        <p:nvGrpSpPr>
          <p:cNvPr id="3080" name="Groupe 968"/>
          <p:cNvGrpSpPr/>
          <p:nvPr/>
        </p:nvGrpSpPr>
        <p:grpSpPr>
          <a:xfrm rot="5400000">
            <a:off x="3559267" y="2322409"/>
            <a:ext cx="167828" cy="130287"/>
            <a:chOff x="11237954" y="4428877"/>
            <a:chExt cx="416889" cy="288032"/>
          </a:xfrm>
        </p:grpSpPr>
        <p:cxnSp>
          <p:nvCxnSpPr>
            <p:cNvPr id="1560" name="Connecteur droit 1559"/>
            <p:cNvCxnSpPr>
              <a:endCxn id="1568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Connecteur droit 1560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Connecteur droit 1561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Connecteur droit 1562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1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68" name="Triangle isocèle 156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69" name="Triangle isocèle 156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3082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1566" name="Arc 1565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67" name="Arc 1566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</p:grpSp>
      <p:grpSp>
        <p:nvGrpSpPr>
          <p:cNvPr id="3083" name="Groupe 979"/>
          <p:cNvGrpSpPr/>
          <p:nvPr/>
        </p:nvGrpSpPr>
        <p:grpSpPr>
          <a:xfrm rot="5400000">
            <a:off x="3536081" y="1939861"/>
            <a:ext cx="209786" cy="125871"/>
            <a:chOff x="11237954" y="4428877"/>
            <a:chExt cx="416889" cy="288032"/>
          </a:xfrm>
        </p:grpSpPr>
        <p:cxnSp>
          <p:nvCxnSpPr>
            <p:cNvPr id="1550" name="Connecteur droit 1549"/>
            <p:cNvCxnSpPr>
              <a:endCxn id="1558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1" name="Connecteur droit 1550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2" name="Connecteur droit 1551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3" name="Connecteur droit 1552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4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558" name="Triangle isocèle 155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559" name="Triangle isocèle 155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3085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1556" name="Arc 1555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7" name="Arc 1556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075" name="Connecteur droit avec flèche 1074"/>
          <p:cNvCxnSpPr/>
          <p:nvPr/>
        </p:nvCxnSpPr>
        <p:spPr>
          <a:xfrm flipH="1">
            <a:off x="5885679" y="3462157"/>
            <a:ext cx="473569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Connecteur droit avec flèche 1075"/>
          <p:cNvCxnSpPr/>
          <p:nvPr/>
        </p:nvCxnSpPr>
        <p:spPr>
          <a:xfrm>
            <a:off x="3536081" y="5300870"/>
            <a:ext cx="377614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 droit avec flèche 1076"/>
          <p:cNvCxnSpPr/>
          <p:nvPr/>
        </p:nvCxnSpPr>
        <p:spPr>
          <a:xfrm>
            <a:off x="3536081" y="5013090"/>
            <a:ext cx="0" cy="29366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necteur droit avec flèche 1077"/>
          <p:cNvCxnSpPr/>
          <p:nvPr/>
        </p:nvCxnSpPr>
        <p:spPr>
          <a:xfrm>
            <a:off x="3967492" y="5302350"/>
            <a:ext cx="455608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Connecteur droit avec flèche 1078"/>
          <p:cNvCxnSpPr/>
          <p:nvPr/>
        </p:nvCxnSpPr>
        <p:spPr>
          <a:xfrm>
            <a:off x="4483335" y="5302350"/>
            <a:ext cx="104881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Connecteur droit avec flèche 1079"/>
          <p:cNvCxnSpPr/>
          <p:nvPr/>
        </p:nvCxnSpPr>
        <p:spPr>
          <a:xfrm>
            <a:off x="4776589" y="5302350"/>
            <a:ext cx="272691" cy="0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Connecteur droit avec flèche 1080"/>
          <p:cNvCxnSpPr/>
          <p:nvPr/>
        </p:nvCxnSpPr>
        <p:spPr>
          <a:xfrm flipH="1">
            <a:off x="5914316" y="2943872"/>
            <a:ext cx="46147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Connecteur droit avec flèche 1081"/>
          <p:cNvCxnSpPr/>
          <p:nvPr/>
        </p:nvCxnSpPr>
        <p:spPr>
          <a:xfrm flipH="1">
            <a:off x="5042097" y="2941874"/>
            <a:ext cx="49904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Connecteur droit avec flèche 1082"/>
          <p:cNvCxnSpPr/>
          <p:nvPr/>
        </p:nvCxnSpPr>
        <p:spPr>
          <a:xfrm flipH="1">
            <a:off x="5596419" y="2943872"/>
            <a:ext cx="25171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Connecteur droit avec flèche 1083"/>
          <p:cNvCxnSpPr/>
          <p:nvPr/>
        </p:nvCxnSpPr>
        <p:spPr>
          <a:xfrm flipH="1">
            <a:off x="4865389" y="2943872"/>
            <a:ext cx="1258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Connecteur droit avec flèche 1084"/>
          <p:cNvCxnSpPr/>
          <p:nvPr/>
        </p:nvCxnSpPr>
        <p:spPr>
          <a:xfrm flipH="1">
            <a:off x="4768154" y="2941874"/>
            <a:ext cx="5244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Connecteur droit avec flèche 1085"/>
          <p:cNvCxnSpPr/>
          <p:nvPr/>
        </p:nvCxnSpPr>
        <p:spPr>
          <a:xfrm flipH="1">
            <a:off x="2067582" y="2943872"/>
            <a:ext cx="265661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Connecteur droit avec flèche 1086"/>
          <p:cNvCxnSpPr/>
          <p:nvPr/>
        </p:nvCxnSpPr>
        <p:spPr>
          <a:xfrm flipH="1">
            <a:off x="5241294" y="2663492"/>
            <a:ext cx="29366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Connecteur droit avec flèche 1087"/>
          <p:cNvCxnSpPr/>
          <p:nvPr/>
        </p:nvCxnSpPr>
        <p:spPr>
          <a:xfrm flipH="1">
            <a:off x="5589982" y="2665489"/>
            <a:ext cx="25374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Connecteur droit avec flèche 1088"/>
          <p:cNvCxnSpPr/>
          <p:nvPr/>
        </p:nvCxnSpPr>
        <p:spPr>
          <a:xfrm flipH="1">
            <a:off x="5026780" y="2665489"/>
            <a:ext cx="16781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Connecteur droit avec flèche 1089"/>
          <p:cNvCxnSpPr/>
          <p:nvPr/>
        </p:nvCxnSpPr>
        <p:spPr>
          <a:xfrm flipH="1">
            <a:off x="4766157" y="2663492"/>
            <a:ext cx="5244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Connecteur droit avec flèche 1090"/>
          <p:cNvCxnSpPr/>
          <p:nvPr/>
        </p:nvCxnSpPr>
        <p:spPr>
          <a:xfrm flipH="1">
            <a:off x="4849626" y="2663492"/>
            <a:ext cx="10488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Connecteur droit avec flèche 1091"/>
          <p:cNvCxnSpPr/>
          <p:nvPr/>
        </p:nvCxnSpPr>
        <p:spPr>
          <a:xfrm flipH="1">
            <a:off x="2067582" y="2663492"/>
            <a:ext cx="2656618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Connecteur droit avec flèche 1092"/>
          <p:cNvCxnSpPr/>
          <p:nvPr/>
        </p:nvCxnSpPr>
        <p:spPr>
          <a:xfrm flipH="1">
            <a:off x="4794794" y="2029695"/>
            <a:ext cx="209786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4" name="Triangle isocèle 1093"/>
          <p:cNvSpPr>
            <a:spLocks noChangeAspect="1"/>
          </p:cNvSpPr>
          <p:nvPr/>
        </p:nvSpPr>
        <p:spPr>
          <a:xfrm rot="10800000">
            <a:off x="4962623" y="2113610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5" name="Triangle isocèle 1094"/>
          <p:cNvSpPr>
            <a:spLocks noChangeAspect="1"/>
          </p:cNvSpPr>
          <p:nvPr/>
        </p:nvSpPr>
        <p:spPr>
          <a:xfrm rot="10800000">
            <a:off x="5514449" y="3078623"/>
            <a:ext cx="86410" cy="104881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6" name="Triangle isocèle 1095"/>
          <p:cNvSpPr>
            <a:spLocks noChangeAspect="1"/>
          </p:cNvSpPr>
          <p:nvPr/>
        </p:nvSpPr>
        <p:spPr>
          <a:xfrm rot="10800000" flipV="1">
            <a:off x="6351647" y="3078623"/>
            <a:ext cx="86410" cy="104881"/>
          </a:xfrm>
          <a:prstGeom prst="triangle">
            <a:avLst/>
          </a:prstGeom>
          <a:solidFill>
            <a:srgbClr val="00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7" name="Triangle isocèle 1096"/>
          <p:cNvSpPr>
            <a:spLocks noChangeAspect="1"/>
          </p:cNvSpPr>
          <p:nvPr/>
        </p:nvSpPr>
        <p:spPr>
          <a:xfrm rot="10800000" flipV="1">
            <a:off x="2241330" y="5176479"/>
            <a:ext cx="69128" cy="83905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098" name="Triangle isocèle 1097"/>
          <p:cNvSpPr>
            <a:spLocks noChangeAspect="1"/>
          </p:cNvSpPr>
          <p:nvPr/>
        </p:nvSpPr>
        <p:spPr>
          <a:xfrm rot="10800000" flipV="1">
            <a:off x="3913695" y="5180919"/>
            <a:ext cx="69128" cy="83905"/>
          </a:xfrm>
          <a:prstGeom prst="triangl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099" name="Connecteur droit avec flèche 1098"/>
          <p:cNvCxnSpPr/>
          <p:nvPr/>
        </p:nvCxnSpPr>
        <p:spPr>
          <a:xfrm flipH="1">
            <a:off x="5927636" y="2663492"/>
            <a:ext cx="44493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Connecteur droit avec flèche 1099"/>
          <p:cNvCxnSpPr/>
          <p:nvPr/>
        </p:nvCxnSpPr>
        <p:spPr>
          <a:xfrm flipV="1">
            <a:off x="5433031" y="2804681"/>
            <a:ext cx="0" cy="14363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1" name="Ellipse 1100"/>
          <p:cNvSpPr>
            <a:spLocks noChangeAspect="1"/>
          </p:cNvSpPr>
          <p:nvPr/>
        </p:nvSpPr>
        <p:spPr>
          <a:xfrm>
            <a:off x="5410831" y="2784923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102" name="Connecteur droit avec flèche 1101"/>
          <p:cNvCxnSpPr/>
          <p:nvPr/>
        </p:nvCxnSpPr>
        <p:spPr>
          <a:xfrm>
            <a:off x="5735611" y="2802683"/>
            <a:ext cx="7341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Connecteur droit avec flèche 1102"/>
          <p:cNvCxnSpPr/>
          <p:nvPr/>
        </p:nvCxnSpPr>
        <p:spPr>
          <a:xfrm flipV="1">
            <a:off x="6009108" y="2701009"/>
            <a:ext cx="0" cy="24730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4" name="Ellipse 1103"/>
          <p:cNvSpPr>
            <a:spLocks noChangeAspect="1"/>
          </p:cNvSpPr>
          <p:nvPr/>
        </p:nvSpPr>
        <p:spPr>
          <a:xfrm>
            <a:off x="5698093" y="2778486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105" name="Connecteur droit avec flèche 1104"/>
          <p:cNvCxnSpPr/>
          <p:nvPr/>
        </p:nvCxnSpPr>
        <p:spPr>
          <a:xfrm flipV="1">
            <a:off x="6009108" y="2133367"/>
            <a:ext cx="0" cy="50342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Connecteur droit avec flèche 1105"/>
          <p:cNvCxnSpPr>
            <a:endCxn id="1108" idx="0"/>
          </p:cNvCxnSpPr>
          <p:nvPr/>
        </p:nvCxnSpPr>
        <p:spPr>
          <a:xfrm flipV="1">
            <a:off x="6011105" y="1797710"/>
            <a:ext cx="1221" cy="2884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Connecteur droit avec flèche 1106"/>
          <p:cNvCxnSpPr/>
          <p:nvPr/>
        </p:nvCxnSpPr>
        <p:spPr>
          <a:xfrm flipV="1">
            <a:off x="5801765" y="2807123"/>
            <a:ext cx="0" cy="13634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8" name="Ellipse 1107"/>
          <p:cNvSpPr>
            <a:spLocks noChangeAspect="1"/>
          </p:cNvSpPr>
          <p:nvPr/>
        </p:nvSpPr>
        <p:spPr>
          <a:xfrm>
            <a:off x="5991348" y="1797710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09" name="Connecteur droit 1108"/>
          <p:cNvCxnSpPr>
            <a:endCxn id="1548" idx="6"/>
          </p:cNvCxnSpPr>
          <p:nvPr/>
        </p:nvCxnSpPr>
        <p:spPr>
          <a:xfrm>
            <a:off x="5903439" y="4043244"/>
            <a:ext cx="989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Connecteur droit 1109"/>
          <p:cNvCxnSpPr/>
          <p:nvPr/>
        </p:nvCxnSpPr>
        <p:spPr>
          <a:xfrm rot="5400000">
            <a:off x="5793268" y="4196242"/>
            <a:ext cx="3052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Connecteur droit avec flèche 1110"/>
          <p:cNvCxnSpPr/>
          <p:nvPr/>
        </p:nvCxnSpPr>
        <p:spPr>
          <a:xfrm flipV="1">
            <a:off x="6700624" y="2952752"/>
            <a:ext cx="0" cy="46152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Connecteur droit avec flèche 1111"/>
          <p:cNvCxnSpPr/>
          <p:nvPr/>
        </p:nvCxnSpPr>
        <p:spPr>
          <a:xfrm flipV="1">
            <a:off x="6700624" y="3498194"/>
            <a:ext cx="0" cy="54544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Ellipse 1112"/>
          <p:cNvSpPr>
            <a:spLocks noChangeAspect="1"/>
          </p:cNvSpPr>
          <p:nvPr/>
        </p:nvSpPr>
        <p:spPr>
          <a:xfrm>
            <a:off x="6682864" y="4023879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3086" name="Groupe 855"/>
          <p:cNvGrpSpPr/>
          <p:nvPr/>
        </p:nvGrpSpPr>
        <p:grpSpPr>
          <a:xfrm>
            <a:off x="6750676" y="3935326"/>
            <a:ext cx="141973" cy="182557"/>
            <a:chOff x="13654491" y="5955947"/>
            <a:chExt cx="243659" cy="313310"/>
          </a:xfrm>
        </p:grpSpPr>
        <p:sp>
          <p:nvSpPr>
            <p:cNvPr id="1548" name="Ellipse 1547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549" name="ZoneTexte 1548"/>
            <p:cNvSpPr txBox="1"/>
            <p:nvPr/>
          </p:nvSpPr>
          <p:spPr>
            <a:xfrm>
              <a:off x="13705690" y="5955947"/>
              <a:ext cx="144016" cy="273674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L</a:t>
              </a:r>
              <a:r>
                <a:rPr lang="fr-FR" sz="400" b="1" dirty="0"/>
                <a:t>T</a:t>
              </a:r>
            </a:p>
          </p:txBody>
        </p:sp>
      </p:grpSp>
      <p:sp>
        <p:nvSpPr>
          <p:cNvPr id="1135" name="Ellipse 1134"/>
          <p:cNvSpPr>
            <a:spLocks noChangeAspect="1"/>
          </p:cNvSpPr>
          <p:nvPr/>
        </p:nvSpPr>
        <p:spPr>
          <a:xfrm>
            <a:off x="5925639" y="4315613"/>
            <a:ext cx="41957" cy="419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3087" name="Groupe 1055"/>
          <p:cNvGrpSpPr/>
          <p:nvPr/>
        </p:nvGrpSpPr>
        <p:grpSpPr>
          <a:xfrm>
            <a:off x="5307160" y="2398429"/>
            <a:ext cx="145628" cy="164648"/>
            <a:chOff x="13654491" y="5995652"/>
            <a:chExt cx="249931" cy="282573"/>
          </a:xfrm>
        </p:grpSpPr>
        <p:sp>
          <p:nvSpPr>
            <p:cNvPr id="1494" name="Ellipse 1493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95" name="ZoneTexte 1494"/>
            <p:cNvSpPr txBox="1"/>
            <p:nvPr/>
          </p:nvSpPr>
          <p:spPr>
            <a:xfrm>
              <a:off x="1366758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sp>
        <p:nvSpPr>
          <p:cNvPr id="1137" name="Ellipse 1136"/>
          <p:cNvSpPr>
            <a:spLocks noChangeAspect="1"/>
          </p:cNvSpPr>
          <p:nvPr/>
        </p:nvSpPr>
        <p:spPr>
          <a:xfrm>
            <a:off x="5541142" y="2979392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38" name="Ellipse 1137"/>
          <p:cNvSpPr>
            <a:spLocks noChangeAspect="1"/>
          </p:cNvSpPr>
          <p:nvPr/>
        </p:nvSpPr>
        <p:spPr>
          <a:xfrm>
            <a:off x="5541142" y="2592898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39" name="Ellipse 1138"/>
          <p:cNvSpPr>
            <a:spLocks noChangeAspect="1"/>
          </p:cNvSpPr>
          <p:nvPr/>
        </p:nvSpPr>
        <p:spPr>
          <a:xfrm>
            <a:off x="5867535" y="2128542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40" name="Ellipse 1139"/>
          <p:cNvSpPr>
            <a:spLocks noChangeAspect="1"/>
          </p:cNvSpPr>
          <p:nvPr/>
        </p:nvSpPr>
        <p:spPr>
          <a:xfrm>
            <a:off x="5867535" y="2597338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sp>
        <p:nvSpPr>
          <p:cNvPr id="1141" name="Ellipse 1140"/>
          <p:cNvSpPr>
            <a:spLocks noChangeAspect="1"/>
          </p:cNvSpPr>
          <p:nvPr/>
        </p:nvSpPr>
        <p:spPr>
          <a:xfrm>
            <a:off x="5542755" y="2126929"/>
            <a:ext cx="31464" cy="314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3088" name="Groupe 1072"/>
          <p:cNvGrpSpPr/>
          <p:nvPr/>
        </p:nvGrpSpPr>
        <p:grpSpPr>
          <a:xfrm>
            <a:off x="5298280" y="2059295"/>
            <a:ext cx="145628" cy="164648"/>
            <a:chOff x="13654491" y="5995652"/>
            <a:chExt cx="249931" cy="282573"/>
          </a:xfrm>
        </p:grpSpPr>
        <p:sp>
          <p:nvSpPr>
            <p:cNvPr id="1492" name="Ellipse 1491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93" name="ZoneTexte 1492"/>
            <p:cNvSpPr txBox="1"/>
            <p:nvPr/>
          </p:nvSpPr>
          <p:spPr>
            <a:xfrm>
              <a:off x="1366758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3" name="Connecteur droit 1142"/>
          <p:cNvCxnSpPr/>
          <p:nvPr/>
        </p:nvCxnSpPr>
        <p:spPr>
          <a:xfrm rot="16200000">
            <a:off x="5302830" y="3084062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9" name="Groupe 1077"/>
          <p:cNvGrpSpPr/>
          <p:nvPr/>
        </p:nvGrpSpPr>
        <p:grpSpPr>
          <a:xfrm>
            <a:off x="5320480" y="3071519"/>
            <a:ext cx="145628" cy="164648"/>
            <a:chOff x="13654491" y="5995652"/>
            <a:chExt cx="249931" cy="282573"/>
          </a:xfrm>
        </p:grpSpPr>
        <p:sp>
          <p:nvSpPr>
            <p:cNvPr id="1490" name="Ellipse 1489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91" name="ZoneTexte 1490"/>
            <p:cNvSpPr txBox="1"/>
            <p:nvPr/>
          </p:nvSpPr>
          <p:spPr>
            <a:xfrm>
              <a:off x="1366758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5" name="Connecteur droit 1144"/>
          <p:cNvCxnSpPr/>
          <p:nvPr/>
        </p:nvCxnSpPr>
        <p:spPr>
          <a:xfrm rot="16200000">
            <a:off x="6041632" y="2236040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0" name="Groupe 1082"/>
          <p:cNvGrpSpPr/>
          <p:nvPr/>
        </p:nvGrpSpPr>
        <p:grpSpPr>
          <a:xfrm>
            <a:off x="6064830" y="2184204"/>
            <a:ext cx="141973" cy="164648"/>
            <a:chOff x="13654491" y="5995652"/>
            <a:chExt cx="243659" cy="282573"/>
          </a:xfrm>
        </p:grpSpPr>
        <p:sp>
          <p:nvSpPr>
            <p:cNvPr id="1488" name="Ellipse 1487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89" name="ZoneTexte 1488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7" name="Connecteur droit 1146"/>
          <p:cNvCxnSpPr/>
          <p:nvPr/>
        </p:nvCxnSpPr>
        <p:spPr>
          <a:xfrm rot="16200000">
            <a:off x="6054951" y="2523302"/>
            <a:ext cx="1787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1" name="Groupe 1088"/>
          <p:cNvGrpSpPr/>
          <p:nvPr/>
        </p:nvGrpSpPr>
        <p:grpSpPr>
          <a:xfrm>
            <a:off x="6069270" y="2407309"/>
            <a:ext cx="141973" cy="164648"/>
            <a:chOff x="13654491" y="5995652"/>
            <a:chExt cx="243659" cy="282573"/>
          </a:xfrm>
        </p:grpSpPr>
        <p:sp>
          <p:nvSpPr>
            <p:cNvPr id="1486" name="Ellipse 1485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487" name="ZoneTexte 1486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cxnSp>
        <p:nvCxnSpPr>
          <p:cNvPr id="1149" name="Connecteur droit 1148"/>
          <p:cNvCxnSpPr>
            <a:stCxn id="1010" idx="6"/>
          </p:cNvCxnSpPr>
          <p:nvPr/>
        </p:nvCxnSpPr>
        <p:spPr>
          <a:xfrm flipH="1" flipV="1">
            <a:off x="4405080" y="5206472"/>
            <a:ext cx="45447" cy="68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2" name="Groupe 1113"/>
          <p:cNvGrpSpPr/>
          <p:nvPr/>
        </p:nvGrpSpPr>
        <p:grpSpPr>
          <a:xfrm>
            <a:off x="2686061" y="4911416"/>
            <a:ext cx="141973" cy="199427"/>
            <a:chOff x="5968119" y="8862893"/>
            <a:chExt cx="243659" cy="342262"/>
          </a:xfrm>
        </p:grpSpPr>
        <p:cxnSp>
          <p:nvCxnSpPr>
            <p:cNvPr id="1482" name="Connecteur droit 1481"/>
            <p:cNvCxnSpPr>
              <a:stCxn id="1005" idx="0"/>
            </p:cNvCxnSpPr>
            <p:nvPr/>
          </p:nvCxnSpPr>
          <p:spPr>
            <a:xfrm flipH="1" flipV="1">
              <a:off x="6090622" y="9001405"/>
              <a:ext cx="101524" cy="203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3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84" name="Ellipse 148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85" name="ZoneTexte 1484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3094" name="Groupe 1119"/>
          <p:cNvGrpSpPr/>
          <p:nvPr/>
        </p:nvGrpSpPr>
        <p:grpSpPr>
          <a:xfrm>
            <a:off x="4319946" y="4900539"/>
            <a:ext cx="141973" cy="207116"/>
            <a:chOff x="5968119" y="8862893"/>
            <a:chExt cx="243659" cy="355458"/>
          </a:xfrm>
        </p:grpSpPr>
        <p:cxnSp>
          <p:nvCxnSpPr>
            <p:cNvPr id="1478" name="Connecteur droit 1477"/>
            <p:cNvCxnSpPr>
              <a:stCxn id="1010" idx="0"/>
            </p:cNvCxnSpPr>
            <p:nvPr/>
          </p:nvCxnSpPr>
          <p:spPr>
            <a:xfrm flipH="1" flipV="1">
              <a:off x="6090623" y="9001405"/>
              <a:ext cx="106603" cy="216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5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80" name="Ellipse 1479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81" name="ZoneTexte 1480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3096" name="Groupe 1124"/>
          <p:cNvGrpSpPr/>
          <p:nvPr/>
        </p:nvGrpSpPr>
        <p:grpSpPr>
          <a:xfrm>
            <a:off x="2319325" y="5194977"/>
            <a:ext cx="503485" cy="164648"/>
            <a:chOff x="5968119" y="8862893"/>
            <a:chExt cx="864096" cy="282573"/>
          </a:xfrm>
        </p:grpSpPr>
        <p:cxnSp>
          <p:nvCxnSpPr>
            <p:cNvPr id="1474" name="Connecteur droit 1473"/>
            <p:cNvCxnSpPr/>
            <p:nvPr/>
          </p:nvCxnSpPr>
          <p:spPr>
            <a:xfrm>
              <a:off x="6125299" y="9014529"/>
              <a:ext cx="706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7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76" name="Ellipse 147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77" name="ZoneTexte 1476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3098" name="Groupe 1129"/>
          <p:cNvGrpSpPr/>
          <p:nvPr/>
        </p:nvGrpSpPr>
        <p:grpSpPr>
          <a:xfrm>
            <a:off x="3991689" y="5121202"/>
            <a:ext cx="419571" cy="164648"/>
            <a:chOff x="5968119" y="8862893"/>
            <a:chExt cx="720080" cy="282573"/>
          </a:xfrm>
        </p:grpSpPr>
        <p:cxnSp>
          <p:nvCxnSpPr>
            <p:cNvPr id="1470" name="Connecteur droit 1469"/>
            <p:cNvCxnSpPr/>
            <p:nvPr/>
          </p:nvCxnSpPr>
          <p:spPr>
            <a:xfrm>
              <a:off x="6125299" y="9014529"/>
              <a:ext cx="562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9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72" name="Ellipse 147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73" name="ZoneTexte 1472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3100" name="Groupe 1142"/>
          <p:cNvGrpSpPr/>
          <p:nvPr/>
        </p:nvGrpSpPr>
        <p:grpSpPr>
          <a:xfrm>
            <a:off x="2552098" y="5480019"/>
            <a:ext cx="202115" cy="164648"/>
            <a:chOff x="5968119" y="8862893"/>
            <a:chExt cx="346876" cy="282573"/>
          </a:xfrm>
        </p:grpSpPr>
        <p:cxnSp>
          <p:nvCxnSpPr>
            <p:cNvPr id="1466" name="Connecteur droit 1465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1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68" name="Ellipse 146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69" name="ZoneTexte 146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3102" name="Groupe 940"/>
          <p:cNvGrpSpPr/>
          <p:nvPr/>
        </p:nvGrpSpPr>
        <p:grpSpPr>
          <a:xfrm rot="10800000" flipV="1">
            <a:off x="3277235" y="5030850"/>
            <a:ext cx="104881" cy="41957"/>
            <a:chOff x="2014514" y="10687080"/>
            <a:chExt cx="1428764" cy="360000"/>
          </a:xfrm>
        </p:grpSpPr>
        <p:cxnSp>
          <p:nvCxnSpPr>
            <p:cNvPr id="1462" name="Connecteur droit 1461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Connecteur droit 1462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Connecteur droit 1463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5" name="Connecteur droit 1464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3" name="Groupe 940"/>
          <p:cNvGrpSpPr/>
          <p:nvPr/>
        </p:nvGrpSpPr>
        <p:grpSpPr>
          <a:xfrm rot="10800000" flipV="1">
            <a:off x="4878708" y="5032847"/>
            <a:ext cx="104881" cy="41957"/>
            <a:chOff x="2014514" y="10687080"/>
            <a:chExt cx="1428764" cy="360000"/>
          </a:xfrm>
        </p:grpSpPr>
        <p:cxnSp>
          <p:nvCxnSpPr>
            <p:cNvPr id="1458" name="Connecteur droit 1457"/>
            <p:cNvCxnSpPr>
              <a:cxnSpLocks noChangeAspect="1"/>
            </p:cNvCxnSpPr>
            <p:nvPr/>
          </p:nvCxnSpPr>
          <p:spPr>
            <a:xfrm flipV="1">
              <a:off x="201451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Connecteur droit 1458"/>
            <p:cNvCxnSpPr>
              <a:cxnSpLocks noChangeAspect="1"/>
            </p:cNvCxnSpPr>
            <p:nvPr/>
          </p:nvCxnSpPr>
          <p:spPr>
            <a:xfrm flipH="1" flipV="1">
              <a:off x="2368894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Connecteur droit 1459"/>
            <p:cNvCxnSpPr>
              <a:cxnSpLocks noChangeAspect="1"/>
            </p:cNvCxnSpPr>
            <p:nvPr/>
          </p:nvCxnSpPr>
          <p:spPr>
            <a:xfrm flipV="1">
              <a:off x="2728893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Connecteur droit 1460"/>
            <p:cNvCxnSpPr>
              <a:cxnSpLocks noChangeAspect="1"/>
            </p:cNvCxnSpPr>
            <p:nvPr/>
          </p:nvCxnSpPr>
          <p:spPr>
            <a:xfrm flipH="1" flipV="1">
              <a:off x="3083279" y="10687080"/>
              <a:ext cx="359999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7" name="Connecteur droit 1156"/>
          <p:cNvCxnSpPr/>
          <p:nvPr/>
        </p:nvCxnSpPr>
        <p:spPr>
          <a:xfrm rot="5400000">
            <a:off x="5747980" y="4196242"/>
            <a:ext cx="3052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8" name="Ellipse 1157"/>
          <p:cNvSpPr>
            <a:spLocks noChangeAspect="1"/>
          </p:cNvSpPr>
          <p:nvPr/>
        </p:nvSpPr>
        <p:spPr>
          <a:xfrm>
            <a:off x="5880351" y="4315613"/>
            <a:ext cx="41957" cy="419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grpSp>
        <p:nvGrpSpPr>
          <p:cNvPr id="1600" name="Groupe 1195"/>
          <p:cNvGrpSpPr/>
          <p:nvPr/>
        </p:nvGrpSpPr>
        <p:grpSpPr>
          <a:xfrm>
            <a:off x="2696939" y="4292640"/>
            <a:ext cx="545442" cy="164648"/>
            <a:chOff x="5968119" y="8862893"/>
            <a:chExt cx="936104" cy="282573"/>
          </a:xfrm>
        </p:grpSpPr>
        <p:cxnSp>
          <p:nvCxnSpPr>
            <p:cNvPr id="1454" name="Connecteur droit 1453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8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56" name="Ellipse 145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57" name="ZoneTexte 1456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17" name="Groupe 1202"/>
          <p:cNvGrpSpPr/>
          <p:nvPr/>
        </p:nvGrpSpPr>
        <p:grpSpPr>
          <a:xfrm>
            <a:off x="4809993" y="5071253"/>
            <a:ext cx="141973" cy="184922"/>
            <a:chOff x="5968119" y="8828098"/>
            <a:chExt cx="243659" cy="317368"/>
          </a:xfrm>
        </p:grpSpPr>
        <p:cxnSp>
          <p:nvCxnSpPr>
            <p:cNvPr id="1450" name="Connecteur droit 1449"/>
            <p:cNvCxnSpPr/>
            <p:nvPr/>
          </p:nvCxnSpPr>
          <p:spPr>
            <a:xfrm flipV="1">
              <a:off x="6090622" y="8828098"/>
              <a:ext cx="0" cy="184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8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52" name="Ellipse 145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53" name="ZoneTexte 1452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26" name="Groupe 1210"/>
          <p:cNvGrpSpPr/>
          <p:nvPr/>
        </p:nvGrpSpPr>
        <p:grpSpPr>
          <a:xfrm>
            <a:off x="3207528" y="5061263"/>
            <a:ext cx="141973" cy="248562"/>
            <a:chOff x="5968119" y="8718877"/>
            <a:chExt cx="243659" cy="426589"/>
          </a:xfrm>
        </p:grpSpPr>
        <p:cxnSp>
          <p:nvCxnSpPr>
            <p:cNvPr id="1446" name="Connecteur droit 1445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1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48" name="Ellipse 144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49" name="ZoneTexte 144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65" name="Groupe 1219"/>
          <p:cNvGrpSpPr/>
          <p:nvPr/>
        </p:nvGrpSpPr>
        <p:grpSpPr>
          <a:xfrm>
            <a:off x="5843722" y="4903424"/>
            <a:ext cx="141973" cy="248562"/>
            <a:chOff x="5968119" y="8718877"/>
            <a:chExt cx="243659" cy="426589"/>
          </a:xfrm>
        </p:grpSpPr>
        <p:cxnSp>
          <p:nvCxnSpPr>
            <p:cNvPr id="1442" name="Connecteur droit 1441"/>
            <p:cNvCxnSpPr/>
            <p:nvPr/>
          </p:nvCxnSpPr>
          <p:spPr>
            <a:xfrm flipV="1">
              <a:off x="6090622" y="8718877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0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44" name="Ellipse 144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45" name="ZoneTexte 1444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71" name="Groupe 1230"/>
          <p:cNvGrpSpPr/>
          <p:nvPr/>
        </p:nvGrpSpPr>
        <p:grpSpPr>
          <a:xfrm>
            <a:off x="580657" y="3796113"/>
            <a:ext cx="251743" cy="243972"/>
            <a:chOff x="1728613" y="5882374"/>
            <a:chExt cx="432049" cy="418711"/>
          </a:xfrm>
          <a:solidFill>
            <a:schemeClr val="bg1"/>
          </a:solidFill>
        </p:grpSpPr>
        <p:sp>
          <p:nvSpPr>
            <p:cNvPr id="1439" name="Rectangle 1438"/>
            <p:cNvSpPr>
              <a:spLocks noChangeAspect="1"/>
            </p:cNvSpPr>
            <p:nvPr/>
          </p:nvSpPr>
          <p:spPr>
            <a:xfrm>
              <a:off x="1728613" y="5882374"/>
              <a:ext cx="432049" cy="4187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0" name="Ellipse 1439"/>
            <p:cNvSpPr>
              <a:spLocks noChangeAspect="1"/>
            </p:cNvSpPr>
            <p:nvPr/>
          </p:nvSpPr>
          <p:spPr>
            <a:xfrm>
              <a:off x="1822166" y="5957066"/>
              <a:ext cx="269327" cy="26932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1" name="Forme libre 1440"/>
            <p:cNvSpPr>
              <a:spLocks noChangeAspect="1"/>
            </p:cNvSpPr>
            <p:nvPr/>
          </p:nvSpPr>
          <p:spPr>
            <a:xfrm rot="2700000">
              <a:off x="1750063" y="6058886"/>
              <a:ext cx="79654" cy="79654"/>
            </a:xfrm>
            <a:custGeom>
              <a:avLst/>
              <a:gdLst>
                <a:gd name="connsiteX0" fmla="*/ 713232 w 713232"/>
                <a:gd name="connsiteY0" fmla="*/ 585216 h 585216"/>
                <a:gd name="connsiteX1" fmla="*/ 0 w 713232"/>
                <a:gd name="connsiteY1" fmla="*/ 585216 h 585216"/>
                <a:gd name="connsiteX2" fmla="*/ 0 w 713232"/>
                <a:gd name="connsiteY2" fmla="*/ 0 h 585216"/>
                <a:gd name="connsiteX3" fmla="*/ 0 w 713232"/>
                <a:gd name="connsiteY3" fmla="*/ 609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232" h="585216">
                  <a:moveTo>
                    <a:pt x="713232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0" y="609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77" name="Groupe 800"/>
          <p:cNvGrpSpPr/>
          <p:nvPr/>
        </p:nvGrpSpPr>
        <p:grpSpPr>
          <a:xfrm>
            <a:off x="1773882" y="3281971"/>
            <a:ext cx="141973" cy="251743"/>
            <a:chOff x="5968119" y="8862893"/>
            <a:chExt cx="243659" cy="432048"/>
          </a:xfrm>
        </p:grpSpPr>
        <p:cxnSp>
          <p:nvCxnSpPr>
            <p:cNvPr id="1435" name="Connecteur droit 1434"/>
            <p:cNvCxnSpPr/>
            <p:nvPr/>
          </p:nvCxnSpPr>
          <p:spPr>
            <a:xfrm flipV="1">
              <a:off x="6090622" y="9001405"/>
              <a:ext cx="0" cy="293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9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37" name="Ellipse 143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38" name="ZoneTexte 1437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83" name="Groupe 818"/>
          <p:cNvGrpSpPr/>
          <p:nvPr/>
        </p:nvGrpSpPr>
        <p:grpSpPr>
          <a:xfrm>
            <a:off x="4543052" y="3330366"/>
            <a:ext cx="141973" cy="335657"/>
            <a:chOff x="5968119" y="8862893"/>
            <a:chExt cx="243659" cy="576064"/>
          </a:xfrm>
        </p:grpSpPr>
        <p:cxnSp>
          <p:nvCxnSpPr>
            <p:cNvPr id="1431" name="Connecteur droit 1430"/>
            <p:cNvCxnSpPr/>
            <p:nvPr/>
          </p:nvCxnSpPr>
          <p:spPr>
            <a:xfrm flipV="1">
              <a:off x="6090622" y="9001405"/>
              <a:ext cx="0" cy="437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4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33" name="Ellipse 1432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34" name="ZoneTexte 1433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85" name="Groupe 837"/>
          <p:cNvGrpSpPr/>
          <p:nvPr/>
        </p:nvGrpSpPr>
        <p:grpSpPr>
          <a:xfrm flipH="1">
            <a:off x="5885679" y="3540151"/>
            <a:ext cx="1052135" cy="164648"/>
            <a:chOff x="5968119" y="8862893"/>
            <a:chExt cx="1805704" cy="282573"/>
          </a:xfrm>
        </p:grpSpPr>
        <p:cxnSp>
          <p:nvCxnSpPr>
            <p:cNvPr id="1427" name="Connecteur droit 1426"/>
            <p:cNvCxnSpPr/>
            <p:nvPr/>
          </p:nvCxnSpPr>
          <p:spPr>
            <a:xfrm>
              <a:off x="5968119" y="9006909"/>
              <a:ext cx="1805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6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29" name="Ellipse 1428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30" name="ZoneTexte 1429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87" name="Groupe 1333"/>
          <p:cNvGrpSpPr/>
          <p:nvPr/>
        </p:nvGrpSpPr>
        <p:grpSpPr>
          <a:xfrm>
            <a:off x="6176172" y="3207675"/>
            <a:ext cx="212993" cy="164648"/>
            <a:chOff x="5968119" y="8862893"/>
            <a:chExt cx="365544" cy="282573"/>
          </a:xfrm>
        </p:grpSpPr>
        <p:cxnSp>
          <p:nvCxnSpPr>
            <p:cNvPr id="1423" name="Connecteur droit 1422"/>
            <p:cNvCxnSpPr/>
            <p:nvPr/>
          </p:nvCxnSpPr>
          <p:spPr>
            <a:xfrm>
              <a:off x="5968119" y="9006909"/>
              <a:ext cx="365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8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25" name="Ellipse 142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26" name="ZoneTexte 1425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89" name="Groupe 1107"/>
          <p:cNvGrpSpPr/>
          <p:nvPr/>
        </p:nvGrpSpPr>
        <p:grpSpPr>
          <a:xfrm flipH="1">
            <a:off x="3107630" y="5486679"/>
            <a:ext cx="209786" cy="164648"/>
            <a:chOff x="5968119" y="8862893"/>
            <a:chExt cx="360040" cy="282573"/>
          </a:xfrm>
        </p:grpSpPr>
        <p:cxnSp>
          <p:nvCxnSpPr>
            <p:cNvPr id="1410" name="Connecteur droit 1409"/>
            <p:cNvCxnSpPr>
              <a:stCxn id="1413" idx="3"/>
            </p:cNvCxnSpPr>
            <p:nvPr/>
          </p:nvCxnSpPr>
          <p:spPr>
            <a:xfrm>
              <a:off x="6210430" y="9004180"/>
              <a:ext cx="117729" cy="141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0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12" name="Ellipse 14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13" name="ZoneTexte 1412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91" name="Groupe 1213"/>
          <p:cNvGrpSpPr/>
          <p:nvPr/>
        </p:nvGrpSpPr>
        <p:grpSpPr>
          <a:xfrm flipH="1">
            <a:off x="4749285" y="5484386"/>
            <a:ext cx="209786" cy="164648"/>
            <a:chOff x="5968119" y="8862893"/>
            <a:chExt cx="360040" cy="282573"/>
          </a:xfrm>
        </p:grpSpPr>
        <p:cxnSp>
          <p:nvCxnSpPr>
            <p:cNvPr id="1406" name="Connecteur droit 1405"/>
            <p:cNvCxnSpPr>
              <a:stCxn id="1409" idx="3"/>
            </p:cNvCxnSpPr>
            <p:nvPr/>
          </p:nvCxnSpPr>
          <p:spPr>
            <a:xfrm>
              <a:off x="6210430" y="9004180"/>
              <a:ext cx="117729" cy="141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2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408" name="Ellipse 140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409" name="ZoneTexte 140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PT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893" name="Groupe 1339"/>
          <p:cNvGrpSpPr/>
          <p:nvPr/>
        </p:nvGrpSpPr>
        <p:grpSpPr>
          <a:xfrm>
            <a:off x="2860327" y="5007837"/>
            <a:ext cx="801625" cy="1196851"/>
            <a:chOff x="4745330" y="7451817"/>
            <a:chExt cx="1375772" cy="2054071"/>
          </a:xfrm>
        </p:grpSpPr>
        <p:cxnSp>
          <p:nvCxnSpPr>
            <p:cNvPr id="1373" name="Connecteur droit 1372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Connecteur droit avec flèche 1373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necteur droit avec flèche 1374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4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895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402" name="Connecteur droit 1401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3" name="Connecteur droit 1402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5" name="Connecteur droit 1404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6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98" name="Connecteur droit 1397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0" name="Connecteur droit 1399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1" name="Connecteur droit 1400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77" name="Connecteur droit avec flèche 1376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necteur droit avec flèche 1377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necteur droit avec flèche 1378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necteur droit avec flèche 1379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6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645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394" name="Triangle isocèle 1393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95" name="Triangle isocèle 1394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392" name="Corde 1391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393" name="Connecteur droit 1392"/>
              <p:cNvCxnSpPr>
                <a:stCxn id="1392" idx="2"/>
                <a:endCxn id="1394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2" name="Triangle isocèle 1381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grpSp>
          <p:nvGrpSpPr>
            <p:cNvPr id="1646" name="Groupe 1112"/>
            <p:cNvGrpSpPr/>
            <p:nvPr/>
          </p:nvGrpSpPr>
          <p:grpSpPr>
            <a:xfrm>
              <a:off x="4745330" y="9215695"/>
              <a:ext cx="288032" cy="282573"/>
              <a:chOff x="5968119" y="8946713"/>
              <a:chExt cx="288032" cy="282573"/>
            </a:xfrm>
          </p:grpSpPr>
          <p:cxnSp>
            <p:nvCxnSpPr>
              <p:cNvPr id="1387" name="Connecteur droit 1386"/>
              <p:cNvCxnSpPr>
                <a:endCxn id="1390" idx="3"/>
              </p:cNvCxnSpPr>
              <p:nvPr/>
            </p:nvCxnSpPr>
            <p:spPr>
              <a:xfrm flipH="1" flipV="1">
                <a:off x="6210430" y="9088000"/>
                <a:ext cx="457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3" name="Groupe 1109"/>
              <p:cNvGrpSpPr/>
              <p:nvPr/>
            </p:nvGrpSpPr>
            <p:grpSpPr>
              <a:xfrm>
                <a:off x="5968119" y="8946713"/>
                <a:ext cx="243659" cy="282573"/>
                <a:chOff x="13654491" y="6079472"/>
                <a:chExt cx="243659" cy="282573"/>
              </a:xfrm>
            </p:grpSpPr>
            <p:sp>
              <p:nvSpPr>
                <p:cNvPr id="1389" name="Ellipse 1388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90" name="ZoneTexte 1389"/>
                <p:cNvSpPr txBox="1"/>
                <p:nvPr/>
              </p:nvSpPr>
              <p:spPr>
                <a:xfrm>
                  <a:off x="13659969" y="6079472"/>
                  <a:ext cx="236833" cy="282573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/>
                    <a:t>TT</a:t>
                  </a:r>
                </a:p>
                <a:p>
                  <a:pPr algn="ctr"/>
                  <a:r>
                    <a:rPr lang="fr-FR" sz="400" b="1" dirty="0" smtClean="0"/>
                    <a:t>808</a:t>
                  </a:r>
                  <a:endParaRPr lang="fr-FR" sz="400" b="1" dirty="0"/>
                </a:p>
              </p:txBody>
            </p:sp>
          </p:grpSp>
        </p:grpSp>
        <p:grpSp>
          <p:nvGrpSpPr>
            <p:cNvPr id="1654" name="Groupe 1246"/>
            <p:cNvGrpSpPr/>
            <p:nvPr/>
          </p:nvGrpSpPr>
          <p:grpSpPr>
            <a:xfrm>
              <a:off x="5877443" y="9223315"/>
              <a:ext cx="243659" cy="282573"/>
              <a:chOff x="13654491" y="5991842"/>
              <a:chExt cx="243659" cy="282573"/>
            </a:xfrm>
          </p:grpSpPr>
          <p:sp>
            <p:nvSpPr>
              <p:cNvPr id="1385" name="Ellipse 1384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86" name="ZoneTexte 1385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59" name="Groupe 1340"/>
          <p:cNvGrpSpPr/>
          <p:nvPr/>
        </p:nvGrpSpPr>
        <p:grpSpPr>
          <a:xfrm>
            <a:off x="3122895" y="5611590"/>
            <a:ext cx="706886" cy="467227"/>
            <a:chOff x="5195956" y="8487995"/>
            <a:chExt cx="1213178" cy="801869"/>
          </a:xfrm>
        </p:grpSpPr>
        <p:grpSp>
          <p:nvGrpSpPr>
            <p:cNvPr id="160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161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69" name="Connecteur droit 136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0" name="Connecteur droit 1369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Connecteur droit 1371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65" name="Connecteur droit 1364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6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Connecteur droit 136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8" name="Connecteur droit 1367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2" name="Connecteur droit avec flèche 1341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Connecteur droit avec flèche 1342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4" name="Triangle isocèle 1343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345" name="Connecteur droit 1344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e 1100"/>
            <p:cNvGrpSpPr/>
            <p:nvPr/>
          </p:nvGrpSpPr>
          <p:grpSpPr>
            <a:xfrm>
              <a:off x="5445395" y="8487995"/>
              <a:ext cx="243659" cy="282573"/>
              <a:chOff x="13654491" y="5995652"/>
              <a:chExt cx="243659" cy="282573"/>
            </a:xfrm>
          </p:grpSpPr>
          <p:sp>
            <p:nvSpPr>
              <p:cNvPr id="1361" name="Ellipse 136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62" name="ZoneTexte 1361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  <p:grpSp>
          <p:nvGrpSpPr>
            <p:cNvPr id="164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1358" name="Ellipse 1357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59" name="Arc 1358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60" name="Arc 1359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65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66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356" name="Triangle isocèle 1355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57" name="Triangle isocèle 1356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354" name="Corde 1353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355" name="Connecteur droit 1354"/>
              <p:cNvCxnSpPr>
                <a:stCxn id="1354" idx="2"/>
                <a:endCxn id="1356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9" name="Connecteur droit 1348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e 1308"/>
            <p:cNvGrpSpPr/>
            <p:nvPr/>
          </p:nvGrpSpPr>
          <p:grpSpPr>
            <a:xfrm>
              <a:off x="6165475" y="9007291"/>
              <a:ext cx="243659" cy="282573"/>
              <a:chOff x="13654491" y="5991842"/>
              <a:chExt cx="243659" cy="282573"/>
            </a:xfrm>
          </p:grpSpPr>
          <p:sp>
            <p:nvSpPr>
              <p:cNvPr id="1351" name="Ellipse 1350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52" name="ZoneTexte 1351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8" name="Groupe 1109"/>
          <p:cNvGrpSpPr/>
          <p:nvPr/>
        </p:nvGrpSpPr>
        <p:grpSpPr>
          <a:xfrm>
            <a:off x="2405459" y="5481278"/>
            <a:ext cx="141973" cy="164648"/>
            <a:chOff x="13654491" y="5995652"/>
            <a:chExt cx="243659" cy="282573"/>
          </a:xfrm>
        </p:grpSpPr>
        <p:sp>
          <p:nvSpPr>
            <p:cNvPr id="1339" name="Ellipse 1338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340" name="ZoneTexte 1339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170" name="Groupe 1323"/>
          <p:cNvGrpSpPr/>
          <p:nvPr/>
        </p:nvGrpSpPr>
        <p:grpSpPr>
          <a:xfrm>
            <a:off x="4203742" y="5479058"/>
            <a:ext cx="202115" cy="164648"/>
            <a:chOff x="5968119" y="8862893"/>
            <a:chExt cx="346876" cy="282573"/>
          </a:xfrm>
        </p:grpSpPr>
        <p:cxnSp>
          <p:nvCxnSpPr>
            <p:cNvPr id="1335" name="Connecteur droit 1334"/>
            <p:cNvCxnSpPr/>
            <p:nvPr/>
          </p:nvCxnSpPr>
          <p:spPr>
            <a:xfrm>
              <a:off x="6112135" y="9014529"/>
              <a:ext cx="2028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337" name="Ellipse 1336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38" name="ZoneTexte 1337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72" name="Groupe 1109"/>
          <p:cNvGrpSpPr/>
          <p:nvPr/>
        </p:nvGrpSpPr>
        <p:grpSpPr>
          <a:xfrm>
            <a:off x="4057104" y="5480317"/>
            <a:ext cx="141973" cy="164648"/>
            <a:chOff x="13654491" y="5995652"/>
            <a:chExt cx="243659" cy="282573"/>
          </a:xfrm>
        </p:grpSpPr>
        <p:sp>
          <p:nvSpPr>
            <p:cNvPr id="1333" name="Ellipse 1332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334" name="ZoneTexte 1333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173" name="Groupe 1341"/>
          <p:cNvGrpSpPr/>
          <p:nvPr/>
        </p:nvGrpSpPr>
        <p:grpSpPr>
          <a:xfrm>
            <a:off x="4507532" y="5008650"/>
            <a:ext cx="801625" cy="1196851"/>
            <a:chOff x="4745330" y="7451817"/>
            <a:chExt cx="1375772" cy="2054071"/>
          </a:xfrm>
        </p:grpSpPr>
        <p:cxnSp>
          <p:nvCxnSpPr>
            <p:cNvPr id="1300" name="Connecteur droit 1299"/>
            <p:cNvCxnSpPr/>
            <p:nvPr/>
          </p:nvCxnSpPr>
          <p:spPr>
            <a:xfrm rot="16200000">
              <a:off x="5908599" y="9271405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Connecteur droit avec flèche 1300"/>
            <p:cNvCxnSpPr/>
            <p:nvPr/>
          </p:nvCxnSpPr>
          <p:spPr>
            <a:xfrm>
              <a:off x="5034886" y="8359509"/>
              <a:ext cx="0" cy="1062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Connecteur droit avec flèche 1301"/>
            <p:cNvCxnSpPr/>
            <p:nvPr/>
          </p:nvCxnSpPr>
          <p:spPr>
            <a:xfrm>
              <a:off x="5071462" y="7453213"/>
              <a:ext cx="0" cy="172819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e 247"/>
            <p:cNvGrpSpPr/>
            <p:nvPr/>
          </p:nvGrpSpPr>
          <p:grpSpPr>
            <a:xfrm rot="5400000" flipV="1">
              <a:off x="4836310" y="8159781"/>
              <a:ext cx="360000" cy="36000"/>
              <a:chOff x="2014518" y="10687080"/>
              <a:chExt cx="857256" cy="142876"/>
            </a:xfrm>
          </p:grpSpPr>
          <p:grpSp>
            <p:nvGrpSpPr>
              <p:cNvPr id="175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29" name="Connecteur droit 1328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0" name="Connecteur droit 1329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" name="Connecteur droit 1331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325" name="Connecteur droit 1324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6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7" name="Connecteur droit 132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8" name="Connecteur droit 1327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4" name="Connecteur droit avec flèche 1303"/>
            <p:cNvCxnSpPr/>
            <p:nvPr/>
          </p:nvCxnSpPr>
          <p:spPr>
            <a:xfrm>
              <a:off x="5034886" y="7451817"/>
              <a:ext cx="0" cy="56882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Connecteur droit avec flèche 1304"/>
            <p:cNvCxnSpPr/>
            <p:nvPr/>
          </p:nvCxnSpPr>
          <p:spPr>
            <a:xfrm rot="5400000">
              <a:off x="5052514" y="7426213"/>
              <a:ext cx="0" cy="54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Connecteur droit avec flèche 1305"/>
            <p:cNvCxnSpPr/>
            <p:nvPr/>
          </p:nvCxnSpPr>
          <p:spPr>
            <a:xfrm flipH="1">
              <a:off x="5071926" y="9181405"/>
              <a:ext cx="104917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Connecteur droit avec flèche 1306"/>
            <p:cNvCxnSpPr/>
            <p:nvPr/>
          </p:nvCxnSpPr>
          <p:spPr>
            <a:xfrm flipH="1">
              <a:off x="5035902" y="9426743"/>
              <a:ext cx="79716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e 535"/>
            <p:cNvGrpSpPr/>
            <p:nvPr/>
          </p:nvGrpSpPr>
          <p:grpSpPr>
            <a:xfrm rot="16200000" flipH="1">
              <a:off x="5442627" y="927757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78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321" name="Triangle isocèle 1320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22" name="Triangle isocèle 1321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319" name="Corde 1318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320" name="Connecteur droit 1319"/>
              <p:cNvCxnSpPr>
                <a:stCxn id="1319" idx="2"/>
                <a:endCxn id="1321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9" name="Triangle isocèle 1308"/>
            <p:cNvSpPr>
              <a:spLocks noChangeAspect="1"/>
            </p:cNvSpPr>
            <p:nvPr/>
          </p:nvSpPr>
          <p:spPr>
            <a:xfrm rot="16200000">
              <a:off x="5684909" y="9364236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grpSp>
          <p:nvGrpSpPr>
            <p:cNvPr id="179" name="Groupe 1112"/>
            <p:cNvGrpSpPr/>
            <p:nvPr/>
          </p:nvGrpSpPr>
          <p:grpSpPr>
            <a:xfrm>
              <a:off x="4745330" y="9215695"/>
              <a:ext cx="288032" cy="282573"/>
              <a:chOff x="5968119" y="8946713"/>
              <a:chExt cx="288032" cy="282573"/>
            </a:xfrm>
          </p:grpSpPr>
          <p:cxnSp>
            <p:nvCxnSpPr>
              <p:cNvPr id="1314" name="Connecteur droit 1313"/>
              <p:cNvCxnSpPr>
                <a:endCxn id="1317" idx="3"/>
              </p:cNvCxnSpPr>
              <p:nvPr/>
            </p:nvCxnSpPr>
            <p:spPr>
              <a:xfrm flipH="1" flipV="1">
                <a:off x="6210430" y="9088000"/>
                <a:ext cx="457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oupe 1109"/>
              <p:cNvGrpSpPr/>
              <p:nvPr/>
            </p:nvGrpSpPr>
            <p:grpSpPr>
              <a:xfrm>
                <a:off x="5968119" y="8946713"/>
                <a:ext cx="243659" cy="282573"/>
                <a:chOff x="13654491" y="6079472"/>
                <a:chExt cx="243659" cy="282573"/>
              </a:xfrm>
            </p:grpSpPr>
            <p:sp>
              <p:nvSpPr>
                <p:cNvPr id="1316" name="Ellipse 1315"/>
                <p:cNvSpPr>
                  <a:spLocks noChangeAspect="1"/>
                </p:cNvSpPr>
                <p:nvPr/>
              </p:nvSpPr>
              <p:spPr>
                <a:xfrm>
                  <a:off x="13654491" y="6096873"/>
                  <a:ext cx="243659" cy="25620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317" name="ZoneTexte 1316"/>
                <p:cNvSpPr txBox="1"/>
                <p:nvPr/>
              </p:nvSpPr>
              <p:spPr>
                <a:xfrm>
                  <a:off x="13659969" y="6079472"/>
                  <a:ext cx="236833" cy="282573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 anchor="ctr" anchorCtr="0">
                  <a:spAutoFit/>
                </a:bodyPr>
                <a:lstStyle/>
                <a:p>
                  <a:pPr algn="ctr"/>
                  <a:r>
                    <a:rPr lang="fr-FR" sz="400" b="1" dirty="0" smtClean="0"/>
                    <a:t>TT</a:t>
                  </a:r>
                </a:p>
                <a:p>
                  <a:pPr algn="ctr"/>
                  <a:r>
                    <a:rPr lang="fr-FR" sz="400" b="1" dirty="0" smtClean="0"/>
                    <a:t>808</a:t>
                  </a:r>
                  <a:endParaRPr lang="fr-FR" sz="400" b="1" dirty="0"/>
                </a:p>
              </p:txBody>
            </p:sp>
          </p:grpSp>
        </p:grpSp>
        <p:grpSp>
          <p:nvGrpSpPr>
            <p:cNvPr id="181" name="Groupe 1246"/>
            <p:cNvGrpSpPr/>
            <p:nvPr/>
          </p:nvGrpSpPr>
          <p:grpSpPr>
            <a:xfrm>
              <a:off x="5877443" y="9223315"/>
              <a:ext cx="243659" cy="282573"/>
              <a:chOff x="13654491" y="5991842"/>
              <a:chExt cx="243659" cy="282573"/>
            </a:xfrm>
          </p:grpSpPr>
          <p:sp>
            <p:nvSpPr>
              <p:cNvPr id="1312" name="Ellipse 131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313" name="ZoneTexte 1312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82" name="Groupe 1395"/>
          <p:cNvGrpSpPr/>
          <p:nvPr/>
        </p:nvGrpSpPr>
        <p:grpSpPr>
          <a:xfrm>
            <a:off x="4770099" y="5612403"/>
            <a:ext cx="706886" cy="467227"/>
            <a:chOff x="5195956" y="8487995"/>
            <a:chExt cx="1213178" cy="801869"/>
          </a:xfrm>
        </p:grpSpPr>
        <p:grpSp>
          <p:nvGrpSpPr>
            <p:cNvPr id="183" name="Groupe 247"/>
            <p:cNvGrpSpPr/>
            <p:nvPr/>
          </p:nvGrpSpPr>
          <p:grpSpPr>
            <a:xfrm rot="5400000" flipV="1">
              <a:off x="5123956" y="8863477"/>
              <a:ext cx="180000" cy="36000"/>
              <a:chOff x="2014518" y="10687080"/>
              <a:chExt cx="857256" cy="142876"/>
            </a:xfrm>
          </p:grpSpPr>
          <p:grpSp>
            <p:nvGrpSpPr>
              <p:cNvPr id="184" name="Groupe 940"/>
              <p:cNvGrpSpPr/>
              <p:nvPr/>
            </p:nvGrpSpPr>
            <p:grpSpPr>
              <a:xfrm>
                <a:off x="2014518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296" name="Connecteur droit 1295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Connecteur droit 1296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Connecteur droit 256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Connecteur droit 1298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e 941"/>
              <p:cNvGrpSpPr/>
              <p:nvPr/>
            </p:nvGrpSpPr>
            <p:grpSpPr>
              <a:xfrm>
                <a:off x="2443146" y="10687080"/>
                <a:ext cx="428628" cy="142876"/>
                <a:chOff x="2014518" y="10687080"/>
                <a:chExt cx="1428760" cy="360000"/>
              </a:xfrm>
            </p:grpSpPr>
            <p:cxnSp>
              <p:nvCxnSpPr>
                <p:cNvPr id="1292" name="Connecteur droit 1291"/>
                <p:cNvCxnSpPr>
                  <a:cxnSpLocks noChangeAspect="1"/>
                </p:cNvCxnSpPr>
                <p:nvPr/>
              </p:nvCxnSpPr>
              <p:spPr>
                <a:xfrm flipV="1">
                  <a:off x="201451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Connecteur droit 251"/>
                <p:cNvCxnSpPr>
                  <a:cxnSpLocks noChangeAspect="1"/>
                </p:cNvCxnSpPr>
                <p:nvPr/>
              </p:nvCxnSpPr>
              <p:spPr>
                <a:xfrm flipH="1" flipV="1">
                  <a:off x="236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Connecteur droit 1293"/>
                <p:cNvCxnSpPr>
                  <a:cxnSpLocks noChangeAspect="1"/>
                </p:cNvCxnSpPr>
                <p:nvPr/>
              </p:nvCxnSpPr>
              <p:spPr>
                <a:xfrm flipV="1">
                  <a:off x="272889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Connecteur droit 1294"/>
                <p:cNvCxnSpPr>
                  <a:cxnSpLocks noChangeAspect="1"/>
                </p:cNvCxnSpPr>
                <p:nvPr/>
              </p:nvCxnSpPr>
              <p:spPr>
                <a:xfrm flipH="1" flipV="1">
                  <a:off x="3083278" y="10687080"/>
                  <a:ext cx="360000" cy="360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69" name="Connecteur droit avec flèche 1268"/>
            <p:cNvCxnSpPr/>
            <p:nvPr/>
          </p:nvCxnSpPr>
          <p:spPr>
            <a:xfrm flipH="1">
              <a:off x="5232404" y="8965381"/>
              <a:ext cx="117673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necteur droit avec flèche 1269"/>
            <p:cNvCxnSpPr/>
            <p:nvPr/>
          </p:nvCxnSpPr>
          <p:spPr>
            <a:xfrm flipH="1">
              <a:off x="5229188" y="8798125"/>
              <a:ext cx="38785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1" name="Triangle isocèle 1270"/>
            <p:cNvSpPr>
              <a:spLocks noChangeAspect="1"/>
            </p:cNvSpPr>
            <p:nvPr/>
          </p:nvSpPr>
          <p:spPr>
            <a:xfrm rot="5400000" flipH="1">
              <a:off x="5298581" y="8738262"/>
              <a:ext cx="103810" cy="126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cxnSp>
          <p:nvCxnSpPr>
            <p:cNvPr id="1272" name="Connecteur droit 1271"/>
            <p:cNvCxnSpPr/>
            <p:nvPr/>
          </p:nvCxnSpPr>
          <p:spPr>
            <a:xfrm rot="16200000">
              <a:off x="5477898" y="872031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e 1100"/>
            <p:cNvGrpSpPr/>
            <p:nvPr/>
          </p:nvGrpSpPr>
          <p:grpSpPr>
            <a:xfrm>
              <a:off x="5445395" y="8487995"/>
              <a:ext cx="243659" cy="282573"/>
              <a:chOff x="13654491" y="5995652"/>
              <a:chExt cx="243659" cy="282573"/>
            </a:xfrm>
          </p:grpSpPr>
          <p:sp>
            <p:nvSpPr>
              <p:cNvPr id="1288" name="Ellipse 128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89" name="ZoneTexte 128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  <p:grpSp>
          <p:nvGrpSpPr>
            <p:cNvPr id="187" name="Groupe 1262"/>
            <p:cNvGrpSpPr>
              <a:grpSpLocks noChangeAspect="1"/>
            </p:cNvGrpSpPr>
            <p:nvPr/>
          </p:nvGrpSpPr>
          <p:grpSpPr>
            <a:xfrm rot="5400000">
              <a:off x="5439935" y="8815724"/>
              <a:ext cx="516269" cy="270000"/>
              <a:chOff x="2108974" y="2340645"/>
              <a:chExt cx="1748433" cy="914400"/>
            </a:xfrm>
          </p:grpSpPr>
          <p:sp>
            <p:nvSpPr>
              <p:cNvPr id="1285" name="Ellipse 1284"/>
              <p:cNvSpPr>
                <a:spLocks noChangeAspect="1"/>
              </p:cNvSpPr>
              <p:nvPr/>
            </p:nvSpPr>
            <p:spPr>
              <a:xfrm>
                <a:off x="2520702" y="23406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86" name="Arc 1285"/>
              <p:cNvSpPr>
                <a:spLocks noChangeAspect="1"/>
              </p:cNvSpPr>
              <p:nvPr/>
            </p:nvSpPr>
            <p:spPr>
              <a:xfrm rot="5400000">
                <a:off x="2072930" y="2417290"/>
                <a:ext cx="792088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87" name="Arc 1286"/>
              <p:cNvSpPr>
                <a:spLocks noChangeAspect="1"/>
              </p:cNvSpPr>
              <p:nvPr/>
            </p:nvSpPr>
            <p:spPr>
              <a:xfrm rot="16200000" flipH="1">
                <a:off x="3101402" y="2417290"/>
                <a:ext cx="792009" cy="720000"/>
              </a:xfrm>
              <a:prstGeom prst="arc">
                <a:avLst>
                  <a:gd name="adj1" fmla="val 12902772"/>
                  <a:gd name="adj2" fmla="val 19763291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88" name="Groupe 535"/>
            <p:cNvGrpSpPr/>
            <p:nvPr/>
          </p:nvGrpSpPr>
          <p:grpSpPr>
            <a:xfrm rot="16200000" flipH="1">
              <a:off x="5921228" y="8802621"/>
              <a:ext cx="230277" cy="169470"/>
              <a:chOff x="4672010" y="9186882"/>
              <a:chExt cx="102871" cy="71438"/>
            </a:xfrm>
            <a:solidFill>
              <a:schemeClr val="bg1"/>
            </a:solidFill>
          </p:grpSpPr>
          <p:grpSp>
            <p:nvGrpSpPr>
              <p:cNvPr id="189" name="Groupe 859"/>
              <p:cNvGrpSpPr/>
              <p:nvPr/>
            </p:nvGrpSpPr>
            <p:grpSpPr>
              <a:xfrm flipH="1">
                <a:off x="4729162" y="9186882"/>
                <a:ext cx="45719" cy="71438"/>
                <a:chOff x="4876365" y="9686948"/>
                <a:chExt cx="62784" cy="142876"/>
              </a:xfrm>
              <a:grpFill/>
            </p:grpSpPr>
            <p:sp>
              <p:nvSpPr>
                <p:cNvPr id="1283" name="Triangle isocèle 1282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1284" name="Triangle isocèle 1283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sp>
            <p:nvSpPr>
              <p:cNvPr id="1281" name="Corde 1280"/>
              <p:cNvSpPr>
                <a:spLocks/>
              </p:cNvSpPr>
              <p:nvPr/>
            </p:nvSpPr>
            <p:spPr>
              <a:xfrm>
                <a:off x="4672010" y="9194025"/>
                <a:ext cx="36000" cy="57150"/>
              </a:xfrm>
              <a:prstGeom prst="chord">
                <a:avLst>
                  <a:gd name="adj1" fmla="val 5359774"/>
                  <a:gd name="adj2" fmla="val 16200000"/>
                </a:avLst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cxnSp>
            <p:nvCxnSpPr>
              <p:cNvPr id="1282" name="Connecteur droit 1281"/>
              <p:cNvCxnSpPr>
                <a:stCxn id="1281" idx="2"/>
                <a:endCxn id="1283" idx="0"/>
              </p:cNvCxnSpPr>
              <p:nvPr/>
            </p:nvCxnSpPr>
            <p:spPr>
              <a:xfrm>
                <a:off x="4690177" y="9222598"/>
                <a:ext cx="61844" cy="3"/>
              </a:xfrm>
              <a:prstGeom prst="line">
                <a:avLst/>
              </a:pr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6" name="Connecteur droit 1275"/>
            <p:cNvCxnSpPr/>
            <p:nvPr/>
          </p:nvCxnSpPr>
          <p:spPr>
            <a:xfrm rot="16200000">
              <a:off x="6196631" y="905538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" name="Groupe 1308"/>
            <p:cNvGrpSpPr/>
            <p:nvPr/>
          </p:nvGrpSpPr>
          <p:grpSpPr>
            <a:xfrm>
              <a:off x="6165475" y="9007291"/>
              <a:ext cx="243659" cy="282573"/>
              <a:chOff x="13654491" y="5991842"/>
              <a:chExt cx="243659" cy="282573"/>
            </a:xfrm>
          </p:grpSpPr>
          <p:sp>
            <p:nvSpPr>
              <p:cNvPr id="1278" name="Ellipse 127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79" name="ZoneTexte 1278"/>
              <p:cNvSpPr txBox="1"/>
              <p:nvPr/>
            </p:nvSpPr>
            <p:spPr>
              <a:xfrm>
                <a:off x="13659969" y="599184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91" name="Groupe 1434"/>
          <p:cNvGrpSpPr/>
          <p:nvPr/>
        </p:nvGrpSpPr>
        <p:grpSpPr>
          <a:xfrm flipH="1">
            <a:off x="2806708" y="5660204"/>
            <a:ext cx="141973" cy="255731"/>
            <a:chOff x="5968119" y="8754946"/>
            <a:chExt cx="243659" cy="438894"/>
          </a:xfrm>
        </p:grpSpPr>
        <p:cxnSp>
          <p:nvCxnSpPr>
            <p:cNvPr id="1264" name="Connecteur droit 1263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0" name="Groupe 1109"/>
            <p:cNvGrpSpPr/>
            <p:nvPr/>
          </p:nvGrpSpPr>
          <p:grpSpPr>
            <a:xfrm>
              <a:off x="5968119" y="8814521"/>
              <a:ext cx="243659" cy="379319"/>
              <a:chOff x="13654491" y="5947280"/>
              <a:chExt cx="243659" cy="379319"/>
            </a:xfrm>
          </p:grpSpPr>
          <p:sp>
            <p:nvSpPr>
              <p:cNvPr id="1266" name="Ellipse 126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67" name="ZoneTexte 1266"/>
              <p:cNvSpPr txBox="1"/>
              <p:nvPr/>
            </p:nvSpPr>
            <p:spPr>
              <a:xfrm>
                <a:off x="13659969" y="5947280"/>
                <a:ext cx="236834" cy="379319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ADT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cxnSp>
        <p:nvCxnSpPr>
          <p:cNvPr id="1183" name="Connecteur droit 1182"/>
          <p:cNvCxnSpPr/>
          <p:nvPr/>
        </p:nvCxnSpPr>
        <p:spPr>
          <a:xfrm>
            <a:off x="2884524" y="5662204"/>
            <a:ext cx="83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2" name="Groupe 1446"/>
          <p:cNvGrpSpPr/>
          <p:nvPr/>
        </p:nvGrpSpPr>
        <p:grpSpPr>
          <a:xfrm flipH="1">
            <a:off x="4449695" y="5662201"/>
            <a:ext cx="141973" cy="255731"/>
            <a:chOff x="5968119" y="8754946"/>
            <a:chExt cx="243659" cy="438894"/>
          </a:xfrm>
        </p:grpSpPr>
        <p:cxnSp>
          <p:nvCxnSpPr>
            <p:cNvPr id="1260" name="Connecteur droit 1259"/>
            <p:cNvCxnSpPr/>
            <p:nvPr/>
          </p:nvCxnSpPr>
          <p:spPr>
            <a:xfrm flipH="1">
              <a:off x="6077844" y="8754946"/>
              <a:ext cx="1" cy="21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3" name="Groupe 1109"/>
            <p:cNvGrpSpPr/>
            <p:nvPr/>
          </p:nvGrpSpPr>
          <p:grpSpPr>
            <a:xfrm>
              <a:off x="5968119" y="8814521"/>
              <a:ext cx="243659" cy="379319"/>
              <a:chOff x="13654491" y="5947280"/>
              <a:chExt cx="243659" cy="379319"/>
            </a:xfrm>
          </p:grpSpPr>
          <p:sp>
            <p:nvSpPr>
              <p:cNvPr id="1262" name="Ellipse 1261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63" name="ZoneTexte 1262"/>
              <p:cNvSpPr txBox="1"/>
              <p:nvPr/>
            </p:nvSpPr>
            <p:spPr>
              <a:xfrm>
                <a:off x="13659969" y="5947280"/>
                <a:ext cx="236834" cy="379319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ADT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cxnSp>
        <p:nvCxnSpPr>
          <p:cNvPr id="1185" name="Connecteur droit 1184"/>
          <p:cNvCxnSpPr/>
          <p:nvPr/>
        </p:nvCxnSpPr>
        <p:spPr>
          <a:xfrm>
            <a:off x="4527512" y="5664201"/>
            <a:ext cx="83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4" name="Groupe 1452"/>
          <p:cNvGrpSpPr/>
          <p:nvPr/>
        </p:nvGrpSpPr>
        <p:grpSpPr>
          <a:xfrm>
            <a:off x="6221336" y="3666023"/>
            <a:ext cx="251743" cy="164648"/>
            <a:chOff x="5968119" y="8862893"/>
            <a:chExt cx="432048" cy="282573"/>
          </a:xfrm>
        </p:grpSpPr>
        <p:cxnSp>
          <p:nvCxnSpPr>
            <p:cNvPr id="1256" name="Connecteur droit 1255"/>
            <p:cNvCxnSpPr/>
            <p:nvPr/>
          </p:nvCxnSpPr>
          <p:spPr>
            <a:xfrm>
              <a:off x="6009647" y="9017069"/>
              <a:ext cx="39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5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258" name="Ellipse 1257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59" name="ZoneTexte 1258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64" name="Groupe 1490"/>
          <p:cNvGrpSpPr/>
          <p:nvPr/>
        </p:nvGrpSpPr>
        <p:grpSpPr>
          <a:xfrm>
            <a:off x="4216275" y="4322019"/>
            <a:ext cx="545442" cy="164648"/>
            <a:chOff x="5968119" y="8862893"/>
            <a:chExt cx="936104" cy="282573"/>
          </a:xfrm>
        </p:grpSpPr>
        <p:cxnSp>
          <p:nvCxnSpPr>
            <p:cNvPr id="1242" name="Connecteur droit 1241"/>
            <p:cNvCxnSpPr/>
            <p:nvPr/>
          </p:nvCxnSpPr>
          <p:spPr>
            <a:xfrm flipH="1">
              <a:off x="6040127" y="901199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9" name="Groupe 1109"/>
            <p:cNvGrpSpPr/>
            <p:nvPr/>
          </p:nvGrpSpPr>
          <p:grpSpPr>
            <a:xfrm>
              <a:off x="5968119" y="8862893"/>
              <a:ext cx="243659" cy="282573"/>
              <a:chOff x="13654491" y="5995652"/>
              <a:chExt cx="243659" cy="282573"/>
            </a:xfrm>
          </p:grpSpPr>
          <p:sp>
            <p:nvSpPr>
              <p:cNvPr id="1244" name="Ellipse 1243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45" name="ZoneTexte 1244"/>
              <p:cNvSpPr txBox="1"/>
              <p:nvPr/>
            </p:nvSpPr>
            <p:spPr>
              <a:xfrm>
                <a:off x="13659969" y="599565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TT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74" name="Groupe 922"/>
          <p:cNvGrpSpPr/>
          <p:nvPr/>
        </p:nvGrpSpPr>
        <p:grpSpPr>
          <a:xfrm flipH="1">
            <a:off x="2588042" y="4467648"/>
            <a:ext cx="314242" cy="164648"/>
            <a:chOff x="5672467" y="8870513"/>
            <a:chExt cx="539311" cy="282573"/>
          </a:xfrm>
        </p:grpSpPr>
        <p:cxnSp>
          <p:nvCxnSpPr>
            <p:cNvPr id="1238" name="Connecteur droit 1237"/>
            <p:cNvCxnSpPr>
              <a:stCxn id="1241" idx="3"/>
            </p:cNvCxnSpPr>
            <p:nvPr/>
          </p:nvCxnSpPr>
          <p:spPr>
            <a:xfrm flipH="1">
              <a:off x="5672467" y="9011800"/>
              <a:ext cx="530343" cy="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9" name="Groupe 1109"/>
            <p:cNvGrpSpPr/>
            <p:nvPr/>
          </p:nvGrpSpPr>
          <p:grpSpPr>
            <a:xfrm>
              <a:off x="5965977" y="8870513"/>
              <a:ext cx="245801" cy="282573"/>
              <a:chOff x="13652349" y="6003272"/>
              <a:chExt cx="245801" cy="282573"/>
            </a:xfrm>
          </p:grpSpPr>
          <p:sp>
            <p:nvSpPr>
              <p:cNvPr id="1240" name="Ellipse 1239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41" name="ZoneTexte 1240"/>
              <p:cNvSpPr txBox="1"/>
              <p:nvPr/>
            </p:nvSpPr>
            <p:spPr>
              <a:xfrm>
                <a:off x="13652349" y="6003272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RFT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1684" name="Groupe 930"/>
          <p:cNvGrpSpPr/>
          <p:nvPr/>
        </p:nvGrpSpPr>
        <p:grpSpPr>
          <a:xfrm flipH="1">
            <a:off x="4214499" y="4491032"/>
            <a:ext cx="309017" cy="164648"/>
            <a:chOff x="5683135" y="8875085"/>
            <a:chExt cx="530343" cy="282573"/>
          </a:xfrm>
        </p:grpSpPr>
        <p:cxnSp>
          <p:nvCxnSpPr>
            <p:cNvPr id="1234" name="Connecteur droit 1233"/>
            <p:cNvCxnSpPr>
              <a:stCxn id="1237" idx="3"/>
            </p:cNvCxnSpPr>
            <p:nvPr/>
          </p:nvCxnSpPr>
          <p:spPr>
            <a:xfrm flipH="1">
              <a:off x="5683135" y="9016372"/>
              <a:ext cx="530343" cy="2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5" name="Groupe 1109"/>
            <p:cNvGrpSpPr/>
            <p:nvPr/>
          </p:nvGrpSpPr>
          <p:grpSpPr>
            <a:xfrm>
              <a:off x="5968119" y="8875085"/>
              <a:ext cx="245359" cy="282573"/>
              <a:chOff x="13654491" y="6007844"/>
              <a:chExt cx="245359" cy="282573"/>
            </a:xfrm>
          </p:grpSpPr>
          <p:sp>
            <p:nvSpPr>
              <p:cNvPr id="1236" name="Ellipse 1235"/>
              <p:cNvSpPr>
                <a:spLocks noChangeAspect="1"/>
              </p:cNvSpPr>
              <p:nvPr/>
            </p:nvSpPr>
            <p:spPr>
              <a:xfrm>
                <a:off x="13654491" y="6013053"/>
                <a:ext cx="243659" cy="2562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37" name="ZoneTexte 1236"/>
              <p:cNvSpPr txBox="1"/>
              <p:nvPr/>
            </p:nvSpPr>
            <p:spPr>
              <a:xfrm>
                <a:off x="13663017" y="6007844"/>
                <a:ext cx="236833" cy="282573"/>
              </a:xfrm>
              <a:prstGeom prst="rect">
                <a:avLst/>
              </a:prstGeom>
              <a:noFill/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fr-FR" sz="400" b="1" dirty="0" smtClean="0"/>
                  <a:t>RFT</a:t>
                </a:r>
              </a:p>
              <a:p>
                <a:pPr algn="ctr"/>
                <a:r>
                  <a:rPr lang="fr-FR" sz="400" b="1" dirty="0" smtClean="0"/>
                  <a:t>808</a:t>
                </a:r>
                <a:endParaRPr lang="fr-FR" sz="400" b="1" dirty="0"/>
              </a:p>
            </p:txBody>
          </p:sp>
        </p:grpSp>
      </p:grpSp>
      <p:grpSp>
        <p:nvGrpSpPr>
          <p:cNvPr id="960" name="Groupe 1109"/>
          <p:cNvGrpSpPr/>
          <p:nvPr/>
        </p:nvGrpSpPr>
        <p:grpSpPr>
          <a:xfrm>
            <a:off x="3322743" y="5148729"/>
            <a:ext cx="141973" cy="164648"/>
            <a:chOff x="13654491" y="5995652"/>
            <a:chExt cx="243659" cy="282573"/>
          </a:xfrm>
        </p:grpSpPr>
        <p:sp>
          <p:nvSpPr>
            <p:cNvPr id="1232" name="Ellipse 1231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233" name="ZoneTexte 1232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975" name="Groupe 1109"/>
          <p:cNvGrpSpPr/>
          <p:nvPr/>
        </p:nvGrpSpPr>
        <p:grpSpPr>
          <a:xfrm>
            <a:off x="4921657" y="5096116"/>
            <a:ext cx="141973" cy="164648"/>
            <a:chOff x="13654491" y="5995652"/>
            <a:chExt cx="243659" cy="282573"/>
          </a:xfrm>
        </p:grpSpPr>
        <p:sp>
          <p:nvSpPr>
            <p:cNvPr id="1230" name="Ellipse 1229"/>
            <p:cNvSpPr>
              <a:spLocks noChangeAspect="1"/>
            </p:cNvSpPr>
            <p:nvPr/>
          </p:nvSpPr>
          <p:spPr>
            <a:xfrm>
              <a:off x="13654491" y="6013053"/>
              <a:ext cx="243659" cy="2562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sp>
          <p:nvSpPr>
            <p:cNvPr id="1231" name="ZoneTexte 1230"/>
            <p:cNvSpPr txBox="1"/>
            <p:nvPr/>
          </p:nvSpPr>
          <p:spPr>
            <a:xfrm>
              <a:off x="13659969" y="5995652"/>
              <a:ext cx="236833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fr-FR" sz="400" b="1" dirty="0" smtClean="0"/>
                <a:t>TT</a:t>
              </a:r>
            </a:p>
            <a:p>
              <a:pPr algn="ctr"/>
              <a:r>
                <a:rPr lang="fr-FR" sz="400" b="1" dirty="0" smtClean="0"/>
                <a:t>808</a:t>
              </a:r>
              <a:endParaRPr lang="fr-FR" sz="400" b="1" dirty="0"/>
            </a:p>
          </p:txBody>
        </p:sp>
      </p:grpSp>
      <p:grpSp>
        <p:nvGrpSpPr>
          <p:cNvPr id="980" name="Groupe 1065"/>
          <p:cNvGrpSpPr/>
          <p:nvPr/>
        </p:nvGrpSpPr>
        <p:grpSpPr>
          <a:xfrm rot="760055">
            <a:off x="3665315" y="4373256"/>
            <a:ext cx="132492" cy="76353"/>
            <a:chOff x="5075272" y="4428877"/>
            <a:chExt cx="579492" cy="144016"/>
          </a:xfrm>
        </p:grpSpPr>
        <p:cxnSp>
          <p:nvCxnSpPr>
            <p:cNvPr id="1225" name="Connecteur droit 1224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Connecteur droit 1225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Connecteur droit 1226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Connecteur droit 1227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Connecteur droit 1228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3" name="Groupe 1067"/>
          <p:cNvGrpSpPr/>
          <p:nvPr/>
        </p:nvGrpSpPr>
        <p:grpSpPr>
          <a:xfrm rot="662855">
            <a:off x="5290587" y="4374413"/>
            <a:ext cx="142150" cy="75878"/>
            <a:chOff x="5075272" y="4428877"/>
            <a:chExt cx="579492" cy="144016"/>
          </a:xfrm>
        </p:grpSpPr>
        <p:cxnSp>
          <p:nvCxnSpPr>
            <p:cNvPr id="1220" name="Connecteur droit 1219"/>
            <p:cNvCxnSpPr/>
            <p:nvPr/>
          </p:nvCxnSpPr>
          <p:spPr>
            <a:xfrm>
              <a:off x="5075272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Connecteur droit 1220"/>
            <p:cNvCxnSpPr/>
            <p:nvPr/>
          </p:nvCxnSpPr>
          <p:spPr>
            <a:xfrm>
              <a:off x="5438740" y="45008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Connecteur droit 1221"/>
            <p:cNvCxnSpPr/>
            <p:nvPr/>
          </p:nvCxnSpPr>
          <p:spPr>
            <a:xfrm flipH="1" flipV="1">
              <a:off x="5257006" y="4428877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Connecteur droit 1222"/>
            <p:cNvCxnSpPr/>
            <p:nvPr/>
          </p:nvCxnSpPr>
          <p:spPr>
            <a:xfrm flipH="1" flipV="1">
              <a:off x="5257006" y="4428877"/>
              <a:ext cx="21602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Connecteur droit 1223"/>
            <p:cNvCxnSpPr/>
            <p:nvPr/>
          </p:nvCxnSpPr>
          <p:spPr>
            <a:xfrm flipH="1" flipV="1">
              <a:off x="5439504" y="4500885"/>
              <a:ext cx="3600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0" name="Ellipse 1199"/>
          <p:cNvSpPr>
            <a:spLocks noChangeAspect="1"/>
          </p:cNvSpPr>
          <p:nvPr/>
        </p:nvSpPr>
        <p:spPr>
          <a:xfrm>
            <a:off x="6682864" y="3601866"/>
            <a:ext cx="41957" cy="419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/>
          </a:p>
        </p:txBody>
      </p:sp>
      <p:cxnSp>
        <p:nvCxnSpPr>
          <p:cNvPr id="1201" name="Connecteur droit avec flèche 1200"/>
          <p:cNvCxnSpPr/>
          <p:nvPr/>
        </p:nvCxnSpPr>
        <p:spPr>
          <a:xfrm>
            <a:off x="6396775" y="1064682"/>
            <a:ext cx="0" cy="2607261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6600"/>
                </a:gs>
                <a:gs pos="50000">
                  <a:srgbClr val="009900"/>
                </a:gs>
              </a:gsLst>
              <a:lin ang="16200000" scaled="1"/>
              <a:tileRect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Connecteur droit avec flèche 1201"/>
          <p:cNvCxnSpPr/>
          <p:nvPr/>
        </p:nvCxnSpPr>
        <p:spPr>
          <a:xfrm flipH="1">
            <a:off x="6212456" y="1964910"/>
            <a:ext cx="146834" cy="0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Connecteur droit avec flèche 1202"/>
          <p:cNvCxnSpPr/>
          <p:nvPr/>
        </p:nvCxnSpPr>
        <p:spPr>
          <a:xfrm flipH="1">
            <a:off x="6587111" y="1961530"/>
            <a:ext cx="515325" cy="1"/>
          </a:xfrm>
          <a:prstGeom prst="straightConnector1">
            <a:avLst/>
          </a:prstGeom>
          <a:ln w="25400">
            <a:solidFill>
              <a:srgbClr val="33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0" name="Groupe 812"/>
          <p:cNvGrpSpPr/>
          <p:nvPr/>
        </p:nvGrpSpPr>
        <p:grpSpPr>
          <a:xfrm rot="10800000" flipH="1">
            <a:off x="6245533" y="1930464"/>
            <a:ext cx="83914" cy="192026"/>
            <a:chOff x="7700143" y="2841285"/>
            <a:chExt cx="169470" cy="291447"/>
          </a:xfrm>
        </p:grpSpPr>
        <p:grpSp>
          <p:nvGrpSpPr>
            <p:cNvPr id="1711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218" name="Triangle isocèle 1217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219" name="Triangle isocèle 1218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</p:grpSp>
        <p:cxnSp>
          <p:nvCxnSpPr>
            <p:cNvPr id="1216" name="Connecteur droit 1215"/>
            <p:cNvCxnSpPr>
              <a:endCxn id="1218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7" name="Rectangle 1216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05" name="Connecteur droit avec flèche 1204"/>
          <p:cNvCxnSpPr/>
          <p:nvPr/>
        </p:nvCxnSpPr>
        <p:spPr>
          <a:xfrm flipV="1">
            <a:off x="7093555" y="1954662"/>
            <a:ext cx="0" cy="578519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Connecteur droit avec flèche 1206"/>
          <p:cNvCxnSpPr/>
          <p:nvPr/>
        </p:nvCxnSpPr>
        <p:spPr>
          <a:xfrm>
            <a:off x="7105971" y="2701009"/>
            <a:ext cx="0" cy="167828"/>
          </a:xfrm>
          <a:prstGeom prst="straightConnector1">
            <a:avLst/>
          </a:prstGeom>
          <a:ln w="25400">
            <a:solidFill>
              <a:srgbClr val="00B0F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Connecteur droit avec flèche 1207"/>
          <p:cNvCxnSpPr/>
          <p:nvPr/>
        </p:nvCxnSpPr>
        <p:spPr>
          <a:xfrm>
            <a:off x="7105971" y="3504632"/>
            <a:ext cx="0" cy="2768862"/>
          </a:xfrm>
          <a:prstGeom prst="straightConnector1">
            <a:avLst/>
          </a:prstGeom>
          <a:ln w="25400">
            <a:gradFill>
              <a:gsLst>
                <a:gs pos="41000">
                  <a:srgbClr val="00B0F0"/>
                </a:gs>
                <a:gs pos="61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0" name="Groupe 847"/>
          <p:cNvGrpSpPr/>
          <p:nvPr/>
        </p:nvGrpSpPr>
        <p:grpSpPr>
          <a:xfrm rot="16200000">
            <a:off x="6294390" y="2231070"/>
            <a:ext cx="98746" cy="169818"/>
            <a:chOff x="7700143" y="2841285"/>
            <a:chExt cx="169470" cy="291447"/>
          </a:xfrm>
        </p:grpSpPr>
        <p:grpSp>
          <p:nvGrpSpPr>
            <p:cNvPr id="1721" name="Groupe 859"/>
            <p:cNvGrpSpPr/>
            <p:nvPr/>
          </p:nvGrpSpPr>
          <p:grpSpPr>
            <a:xfrm rot="16200000">
              <a:off x="7733707" y="2996826"/>
              <a:ext cx="102342" cy="169470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1213" name="Triangle isocèle 1212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1214" name="Triangle isocèle 1213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cxnSp>
          <p:nvCxnSpPr>
            <p:cNvPr id="1211" name="Connecteur droit 1210"/>
            <p:cNvCxnSpPr>
              <a:endCxn id="1213" idx="0"/>
            </p:cNvCxnSpPr>
            <p:nvPr/>
          </p:nvCxnSpPr>
          <p:spPr>
            <a:xfrm rot="16200000" flipH="1">
              <a:off x="7730875" y="3027557"/>
              <a:ext cx="108000" cy="7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2" name="Rectangle 1211"/>
            <p:cNvSpPr>
              <a:spLocks noChangeAspect="1"/>
            </p:cNvSpPr>
            <p:nvPr/>
          </p:nvSpPr>
          <p:spPr>
            <a:xfrm>
              <a:off x="7723566" y="2841285"/>
              <a:ext cx="125728" cy="1257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</p:grpSp>
      <p:cxnSp>
        <p:nvCxnSpPr>
          <p:cNvPr id="864" name="Connecteur droit avec flèche 863"/>
          <p:cNvCxnSpPr>
            <a:endCxn id="875" idx="0"/>
          </p:cNvCxnSpPr>
          <p:nvPr/>
        </p:nvCxnSpPr>
        <p:spPr>
          <a:xfrm flipH="1">
            <a:off x="7345070" y="3477499"/>
            <a:ext cx="3493" cy="385407"/>
          </a:xfrm>
          <a:prstGeom prst="straightConnector1">
            <a:avLst/>
          </a:prstGeom>
          <a:ln w="25400">
            <a:solidFill>
              <a:srgbClr val="3366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3" name="Groupe 577"/>
          <p:cNvGrpSpPr/>
          <p:nvPr/>
        </p:nvGrpSpPr>
        <p:grpSpPr>
          <a:xfrm rot="10800000">
            <a:off x="7254611" y="3778255"/>
            <a:ext cx="239981" cy="169301"/>
            <a:chOff x="11237954" y="4428877"/>
            <a:chExt cx="416889" cy="288032"/>
          </a:xfrm>
        </p:grpSpPr>
        <p:cxnSp>
          <p:nvCxnSpPr>
            <p:cNvPr id="866" name="Connecteur droit 865"/>
            <p:cNvCxnSpPr>
              <a:endCxn id="874" idx="0"/>
            </p:cNvCxnSpPr>
            <p:nvPr/>
          </p:nvCxnSpPr>
          <p:spPr>
            <a:xfrm>
              <a:off x="11237954" y="4572881"/>
              <a:ext cx="259744" cy="12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Connecteur droit 866"/>
            <p:cNvCxnSpPr>
              <a:cxnSpLocks noChangeAspect="1"/>
            </p:cNvCxnSpPr>
            <p:nvPr/>
          </p:nvCxnSpPr>
          <p:spPr>
            <a:xfrm>
              <a:off x="11260340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Connecteur droit 867"/>
            <p:cNvCxnSpPr>
              <a:cxnSpLocks noChangeAspect="1"/>
            </p:cNvCxnSpPr>
            <p:nvPr/>
          </p:nvCxnSpPr>
          <p:spPr>
            <a:xfrm>
              <a:off x="11320724" y="4496077"/>
              <a:ext cx="30430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Connecteur droit 868"/>
            <p:cNvCxnSpPr>
              <a:cxnSpLocks noChangeAspect="1"/>
            </p:cNvCxnSpPr>
            <p:nvPr/>
          </p:nvCxnSpPr>
          <p:spPr>
            <a:xfrm>
              <a:off x="11380728" y="4496077"/>
              <a:ext cx="30429" cy="14514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4" name="Groupe 859"/>
            <p:cNvGrpSpPr/>
            <p:nvPr/>
          </p:nvGrpSpPr>
          <p:grpSpPr>
            <a:xfrm flipH="1">
              <a:off x="11401691" y="4428877"/>
              <a:ext cx="192019" cy="288032"/>
              <a:chOff x="4876365" y="9686948"/>
              <a:chExt cx="62784" cy="142876"/>
            </a:xfrm>
            <a:solidFill>
              <a:schemeClr val="bg1"/>
            </a:solidFill>
          </p:grpSpPr>
          <p:sp>
            <p:nvSpPr>
              <p:cNvPr id="874" name="Triangle isocèle 873"/>
              <p:cNvSpPr>
                <a:spLocks noChangeAspect="1"/>
              </p:cNvSpPr>
              <p:nvPr/>
            </p:nvSpPr>
            <p:spPr>
              <a:xfrm rot="10800000" flipH="1">
                <a:off x="4876365" y="9686948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  <p:sp>
            <p:nvSpPr>
              <p:cNvPr id="875" name="Triangle isocèle 874"/>
              <p:cNvSpPr>
                <a:spLocks noChangeAspect="1"/>
              </p:cNvSpPr>
              <p:nvPr/>
            </p:nvSpPr>
            <p:spPr>
              <a:xfrm rot="10800000" flipH="1" flipV="1">
                <a:off x="4876365" y="9758386"/>
                <a:ext cx="62784" cy="71438"/>
              </a:xfrm>
              <a:prstGeom prst="triangle">
                <a:avLst/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00"/>
              </a:p>
            </p:txBody>
          </p:sp>
        </p:grpSp>
        <p:grpSp>
          <p:nvGrpSpPr>
            <p:cNvPr id="1730" name="Groupe 573"/>
            <p:cNvGrpSpPr>
              <a:grpSpLocks noChangeAspect="1"/>
            </p:cNvGrpSpPr>
            <p:nvPr/>
          </p:nvGrpSpPr>
          <p:grpSpPr>
            <a:xfrm rot="10032026" flipV="1">
              <a:off x="11510827" y="4519070"/>
              <a:ext cx="144016" cy="72000"/>
              <a:chOff x="11737726" y="4572893"/>
              <a:chExt cx="1440080" cy="720000"/>
            </a:xfrm>
            <a:solidFill>
              <a:schemeClr val="bg1"/>
            </a:solidFill>
          </p:grpSpPr>
          <p:sp>
            <p:nvSpPr>
              <p:cNvPr id="872" name="Arc 571"/>
              <p:cNvSpPr>
                <a:spLocks noChangeAspect="1"/>
              </p:cNvSpPr>
              <p:nvPr/>
            </p:nvSpPr>
            <p:spPr>
              <a:xfrm>
                <a:off x="1173772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3" name="Arc 572"/>
              <p:cNvSpPr>
                <a:spLocks noChangeAspect="1"/>
              </p:cNvSpPr>
              <p:nvPr/>
            </p:nvSpPr>
            <p:spPr>
              <a:xfrm flipH="1" flipV="1">
                <a:off x="12457806" y="4572893"/>
                <a:ext cx="720000" cy="720000"/>
              </a:xfrm>
              <a:prstGeom prst="arc">
                <a:avLst>
                  <a:gd name="adj1" fmla="val 10829635"/>
                  <a:gd name="adj2" fmla="val 0"/>
                </a:avLst>
              </a:prstGeom>
              <a:grpFill/>
              <a:ln w="254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83" name="Rectangle 782"/>
          <p:cNvSpPr/>
          <p:nvPr/>
        </p:nvSpPr>
        <p:spPr>
          <a:xfrm>
            <a:off x="7049031" y="5517232"/>
            <a:ext cx="2131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05/04/2013</a:t>
            </a:r>
          </a:p>
          <a:p>
            <a:r>
              <a:rPr lang="en-US" sz="1600" dirty="0" smtClean="0"/>
              <a:t>(updated 19/11/2013)</a:t>
            </a:r>
            <a:endParaRPr lang="fr-FR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endParaRPr lang="en-US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 4" descr="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836712"/>
            <a:ext cx="5290757" cy="4744893"/>
          </a:xfrm>
          <a:prstGeom prst="rect">
            <a:avLst/>
          </a:prstGeom>
        </p:spPr>
      </p:pic>
      <p:pic>
        <p:nvPicPr>
          <p:cNvPr id="7" name="Image 6" descr="vue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33" r="2810"/>
          <a:stretch>
            <a:fillRect/>
          </a:stretch>
        </p:blipFill>
        <p:spPr>
          <a:xfrm flipH="1">
            <a:off x="4824000" y="1926287"/>
            <a:ext cx="4320000" cy="35189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Cryodistribution: cryo valves</a:t>
            </a:r>
          </a:p>
        </p:txBody>
      </p:sp>
      <p:pic>
        <p:nvPicPr>
          <p:cNvPr id="23" name="Image 22" descr="w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7537" y="980728"/>
            <a:ext cx="7024863" cy="4861739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1806434" y="2258204"/>
            <a:ext cx="5907294" cy="3474828"/>
            <a:chOff x="1606297" y="2388167"/>
            <a:chExt cx="6648243" cy="3835092"/>
          </a:xfrm>
        </p:grpSpPr>
        <p:grpSp>
          <p:nvGrpSpPr>
            <p:cNvPr id="17" name="Groupe 16"/>
            <p:cNvGrpSpPr/>
            <p:nvPr/>
          </p:nvGrpSpPr>
          <p:grpSpPr>
            <a:xfrm>
              <a:off x="1606297" y="3006049"/>
              <a:ext cx="1231757" cy="3217210"/>
              <a:chOff x="1606297" y="2755220"/>
              <a:chExt cx="1231757" cy="3217210"/>
            </a:xfrm>
          </p:grpSpPr>
          <p:cxnSp>
            <p:nvCxnSpPr>
              <p:cNvPr id="12" name="Connecteur droit 11"/>
              <p:cNvCxnSpPr/>
              <p:nvPr/>
            </p:nvCxnSpPr>
            <p:spPr>
              <a:xfrm flipH="1" flipV="1">
                <a:off x="1856288" y="2755220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H="1" flipV="1">
                <a:off x="2460618" y="575640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 rot="20877746" flipH="1">
                <a:off x="1606297" y="2936164"/>
                <a:ext cx="1231757" cy="2844188"/>
              </a:xfrm>
              <a:prstGeom prst="arc">
                <a:avLst>
                  <a:gd name="adj1" fmla="val 16200000"/>
                  <a:gd name="adj2" fmla="val 528224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1942429" y="2388167"/>
              <a:ext cx="6312111" cy="3811942"/>
              <a:chOff x="1942429" y="2137338"/>
              <a:chExt cx="6312111" cy="3811942"/>
            </a:xfrm>
          </p:grpSpPr>
          <p:cxnSp>
            <p:nvCxnSpPr>
              <p:cNvPr id="6" name="Connecteur droit 5"/>
              <p:cNvCxnSpPr>
                <a:cxnSpLocks noChangeAspect="1"/>
              </p:cNvCxnSpPr>
              <p:nvPr/>
            </p:nvCxnSpPr>
            <p:spPr>
              <a:xfrm flipV="1">
                <a:off x="2029130" y="2262739"/>
                <a:ext cx="5176453" cy="68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>
                <a:cxnSpLocks noChangeAspect="1"/>
              </p:cNvCxnSpPr>
              <p:nvPr/>
            </p:nvCxnSpPr>
            <p:spPr>
              <a:xfrm flipV="1">
                <a:off x="2579486" y="5046630"/>
                <a:ext cx="5130000" cy="68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e 21"/>
              <p:cNvGrpSpPr/>
              <p:nvPr/>
            </p:nvGrpSpPr>
            <p:grpSpPr>
              <a:xfrm>
                <a:off x="1942429" y="2755220"/>
                <a:ext cx="696930" cy="3194060"/>
                <a:chOff x="1942429" y="2755220"/>
                <a:chExt cx="696930" cy="3194060"/>
              </a:xfrm>
            </p:grpSpPr>
            <p:cxnSp>
              <p:nvCxnSpPr>
                <p:cNvPr id="9" name="Connecteur droit 8"/>
                <p:cNvCxnSpPr/>
                <p:nvPr/>
              </p:nvCxnSpPr>
              <p:spPr>
                <a:xfrm flipH="1" flipV="1">
                  <a:off x="1942429" y="2755220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 flipH="1" flipV="1">
                  <a:off x="2567351" y="573325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e 23"/>
              <p:cNvGrpSpPr/>
              <p:nvPr/>
            </p:nvGrpSpPr>
            <p:grpSpPr>
              <a:xfrm rot="19305725" flipH="1">
                <a:off x="6712735" y="2209058"/>
                <a:ext cx="1501824" cy="2888386"/>
                <a:chOff x="1942429" y="2755220"/>
                <a:chExt cx="1501824" cy="2888386"/>
              </a:xfrm>
            </p:grpSpPr>
            <p:cxnSp>
              <p:nvCxnSpPr>
                <p:cNvPr id="25" name="Connecteur droit 24"/>
                <p:cNvCxnSpPr/>
                <p:nvPr/>
              </p:nvCxnSpPr>
              <p:spPr>
                <a:xfrm flipH="1" flipV="1">
                  <a:off x="1942429" y="2755220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 flipH="1" flipV="1">
                  <a:off x="3372245" y="5427582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 26"/>
              <p:cNvGrpSpPr/>
              <p:nvPr/>
            </p:nvGrpSpPr>
            <p:grpSpPr>
              <a:xfrm rot="19484347" flipH="1">
                <a:off x="6914975" y="2137338"/>
                <a:ext cx="1339565" cy="2978418"/>
                <a:chOff x="1856288" y="2755220"/>
                <a:chExt cx="1339565" cy="2978418"/>
              </a:xfrm>
            </p:grpSpPr>
            <p:cxnSp>
              <p:nvCxnSpPr>
                <p:cNvPr id="28" name="Connecteur droit 27"/>
                <p:cNvCxnSpPr/>
                <p:nvPr/>
              </p:nvCxnSpPr>
              <p:spPr>
                <a:xfrm flipH="1" flipV="1">
                  <a:off x="1856288" y="2755220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H="1" flipV="1">
                  <a:off x="3123845" y="5517614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Arc 29"/>
                <p:cNvSpPr/>
                <p:nvPr/>
              </p:nvSpPr>
              <p:spPr>
                <a:xfrm rot="20011432" flipH="1">
                  <a:off x="1916599" y="2810321"/>
                  <a:ext cx="1231757" cy="2844188"/>
                </a:xfrm>
                <a:prstGeom prst="arc">
                  <a:avLst>
                    <a:gd name="adj1" fmla="val 16200000"/>
                    <a:gd name="adj2" fmla="val 528224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3" name="Rectangle avec flèche vers le bas 32"/>
          <p:cNvSpPr/>
          <p:nvPr/>
        </p:nvSpPr>
        <p:spPr>
          <a:xfrm>
            <a:off x="6300192" y="692696"/>
            <a:ext cx="914400" cy="914400"/>
          </a:xfrm>
          <a:prstGeom prst="downArrow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JT valve</a:t>
            </a:r>
            <a:endParaRPr lang="en-US"/>
          </a:p>
        </p:txBody>
      </p:sp>
      <p:sp>
        <p:nvSpPr>
          <p:cNvPr id="34" name="Rectangle avec flèche vers le bas 33"/>
          <p:cNvSpPr/>
          <p:nvPr/>
        </p:nvSpPr>
        <p:spPr>
          <a:xfrm>
            <a:off x="2699792" y="692696"/>
            <a:ext cx="914400" cy="1202432"/>
          </a:xfrm>
          <a:prstGeom prst="downArrow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Cool-down valve</a:t>
            </a:r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0" y="1628800"/>
            <a:ext cx="2809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Valves are mounted after </a:t>
            </a:r>
          </a:p>
          <a:p>
            <a:r>
              <a:rPr lang="en-US" dirty="0" smtClean="0"/>
              <a:t>the cryostating step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251520" y="5734997"/>
            <a:ext cx="7464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Valves are placed at the cryomodule extremities to get access, allowing:</a:t>
            </a:r>
          </a:p>
          <a:p>
            <a:pPr>
              <a:buFontTx/>
              <a:buChar char="-"/>
            </a:pPr>
            <a:r>
              <a:rPr lang="en-US" dirty="0" smtClean="0"/>
              <a:t> to connect the </a:t>
            </a:r>
            <a:r>
              <a:rPr lang="en-US" dirty="0" err="1" smtClean="0"/>
              <a:t>cryolines</a:t>
            </a:r>
            <a:r>
              <a:rPr lang="en-US" dirty="0" smtClean="0"/>
              <a:t> (by welding or via fittings);</a:t>
            </a:r>
          </a:p>
          <a:p>
            <a:pPr>
              <a:buFontTx/>
              <a:buChar char="-"/>
            </a:pPr>
            <a:r>
              <a:rPr lang="en-US" dirty="0" smtClean="0"/>
              <a:t> to achieve leak test.</a:t>
            </a:r>
            <a:endParaRPr lang="en-US" dirty="0"/>
          </a:p>
        </p:txBody>
      </p:sp>
      <p:grpSp>
        <p:nvGrpSpPr>
          <p:cNvPr id="43" name="Groupe 42"/>
          <p:cNvGrpSpPr/>
          <p:nvPr/>
        </p:nvGrpSpPr>
        <p:grpSpPr>
          <a:xfrm>
            <a:off x="2855383" y="4244238"/>
            <a:ext cx="4164889" cy="915512"/>
            <a:chOff x="2855383" y="4244238"/>
            <a:chExt cx="4164889" cy="915512"/>
          </a:xfrm>
        </p:grpSpPr>
        <p:sp>
          <p:nvSpPr>
            <p:cNvPr id="38" name="Ellipse 37"/>
            <p:cNvSpPr>
              <a:spLocks noChangeAspect="1"/>
            </p:cNvSpPr>
            <p:nvPr/>
          </p:nvSpPr>
          <p:spPr>
            <a:xfrm>
              <a:off x="2855383" y="4748294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>
              <a:spLocks noChangeAspect="1"/>
            </p:cNvSpPr>
            <p:nvPr/>
          </p:nvSpPr>
          <p:spPr>
            <a:xfrm>
              <a:off x="2866958" y="494372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>
              <a:spLocks noChangeAspect="1"/>
            </p:cNvSpPr>
            <p:nvPr/>
          </p:nvSpPr>
          <p:spPr>
            <a:xfrm>
              <a:off x="6792673" y="4244238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6804248" y="4439670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Rectangle avec flèche vers le bas 43"/>
          <p:cNvSpPr/>
          <p:nvPr/>
        </p:nvSpPr>
        <p:spPr>
          <a:xfrm>
            <a:off x="3949636" y="548680"/>
            <a:ext cx="1346448" cy="914400"/>
          </a:xfrm>
          <a:prstGeom prst="downArrow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Jumper connection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élogramme 17"/>
          <p:cNvSpPr/>
          <p:nvPr/>
        </p:nvSpPr>
        <p:spPr>
          <a:xfrm>
            <a:off x="4067944" y="1735613"/>
            <a:ext cx="1080120" cy="64807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 descr="w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7537" y="1375573"/>
            <a:ext cx="7024863" cy="4861739"/>
          </a:xfrm>
          <a:prstGeom prst="rect">
            <a:avLst/>
          </a:prstGeom>
        </p:spPr>
      </p:pic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endParaRPr lang="en-US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ectangle avec flèche vers le bas 32"/>
          <p:cNvSpPr/>
          <p:nvPr/>
        </p:nvSpPr>
        <p:spPr>
          <a:xfrm>
            <a:off x="6321896" y="1231557"/>
            <a:ext cx="914400" cy="914400"/>
          </a:xfrm>
          <a:prstGeom prst="downArrow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JT valve</a:t>
            </a:r>
            <a:endParaRPr lang="en-US"/>
          </a:p>
        </p:txBody>
      </p:sp>
      <p:sp>
        <p:nvSpPr>
          <p:cNvPr id="34" name="Rectangle avec flèche vers le bas 33"/>
          <p:cNvSpPr/>
          <p:nvPr/>
        </p:nvSpPr>
        <p:spPr>
          <a:xfrm>
            <a:off x="2649488" y="2189365"/>
            <a:ext cx="914400" cy="1202432"/>
          </a:xfrm>
          <a:prstGeom prst="downArrow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Cool-down valve</a:t>
            </a:r>
            <a:endParaRPr lang="en-US" dirty="0"/>
          </a:p>
        </p:txBody>
      </p:sp>
      <p:sp>
        <p:nvSpPr>
          <p:cNvPr id="45" name="Rectangle avec flèche vers le bas 44"/>
          <p:cNvSpPr/>
          <p:nvPr/>
        </p:nvSpPr>
        <p:spPr>
          <a:xfrm>
            <a:off x="3225552" y="799509"/>
            <a:ext cx="2066528" cy="914400"/>
          </a:xfrm>
          <a:prstGeom prst="downArrowCallou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 exchanger (in the jumper)</a:t>
            </a:r>
            <a:endParaRPr lang="en-US" dirty="0"/>
          </a:p>
        </p:txBody>
      </p:sp>
      <p:sp>
        <p:nvSpPr>
          <p:cNvPr id="47" name="ZoneTexte 46"/>
          <p:cNvSpPr txBox="1"/>
          <p:nvPr/>
        </p:nvSpPr>
        <p:spPr>
          <a:xfrm>
            <a:off x="7452320" y="4831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JT</a:t>
            </a:r>
            <a:endParaRPr lang="en-US" dirty="0"/>
          </a:p>
        </p:txBody>
      </p:sp>
      <p:grpSp>
        <p:nvGrpSpPr>
          <p:cNvPr id="22" name="Groupe 21"/>
          <p:cNvGrpSpPr/>
          <p:nvPr/>
        </p:nvGrpSpPr>
        <p:grpSpPr>
          <a:xfrm>
            <a:off x="4860033" y="1807621"/>
            <a:ext cx="3888432" cy="3111700"/>
            <a:chOff x="4860033" y="1807621"/>
            <a:chExt cx="3888432" cy="3111700"/>
          </a:xfrm>
        </p:grpSpPr>
        <p:sp>
          <p:nvSpPr>
            <p:cNvPr id="40" name="Forme libre 39"/>
            <p:cNvSpPr/>
            <p:nvPr/>
          </p:nvSpPr>
          <p:spPr>
            <a:xfrm>
              <a:off x="4860033" y="1807621"/>
              <a:ext cx="3888432" cy="3111700"/>
            </a:xfrm>
            <a:custGeom>
              <a:avLst/>
              <a:gdLst>
                <a:gd name="connsiteX0" fmla="*/ 0 w 3175321"/>
                <a:gd name="connsiteY0" fmla="*/ 0 h 2951544"/>
                <a:gd name="connsiteX1" fmla="*/ 254643 w 3175321"/>
                <a:gd name="connsiteY1" fmla="*/ 150471 h 2951544"/>
                <a:gd name="connsiteX2" fmla="*/ 358815 w 3175321"/>
                <a:gd name="connsiteY2" fmla="*/ 613458 h 2951544"/>
                <a:gd name="connsiteX3" fmla="*/ 740780 w 3175321"/>
                <a:gd name="connsiteY3" fmla="*/ 636608 h 2951544"/>
                <a:gd name="connsiteX4" fmla="*/ 2280213 w 3175321"/>
                <a:gd name="connsiteY4" fmla="*/ 451413 h 2951544"/>
                <a:gd name="connsiteX5" fmla="*/ 2997843 w 3175321"/>
                <a:gd name="connsiteY5" fmla="*/ 983848 h 2951544"/>
                <a:gd name="connsiteX6" fmla="*/ 3171463 w 3175321"/>
                <a:gd name="connsiteY6" fmla="*/ 2141317 h 2951544"/>
                <a:gd name="connsiteX7" fmla="*/ 3020993 w 3175321"/>
                <a:gd name="connsiteY7" fmla="*/ 2708476 h 2951544"/>
                <a:gd name="connsiteX8" fmla="*/ 2465408 w 3175321"/>
                <a:gd name="connsiteY8" fmla="*/ 2951544 h 295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321" h="2951544">
                  <a:moveTo>
                    <a:pt x="0" y="0"/>
                  </a:moveTo>
                  <a:cubicBezTo>
                    <a:pt x="97420" y="24114"/>
                    <a:pt x="194840" y="48228"/>
                    <a:pt x="254643" y="150471"/>
                  </a:cubicBezTo>
                  <a:cubicBezTo>
                    <a:pt x="314446" y="252714"/>
                    <a:pt x="277792" y="532435"/>
                    <a:pt x="358815" y="613458"/>
                  </a:cubicBezTo>
                  <a:cubicBezTo>
                    <a:pt x="439838" y="694481"/>
                    <a:pt x="420547" y="663615"/>
                    <a:pt x="740780" y="636608"/>
                  </a:cubicBezTo>
                  <a:cubicBezTo>
                    <a:pt x="1061013" y="609601"/>
                    <a:pt x="1904036" y="393540"/>
                    <a:pt x="2280213" y="451413"/>
                  </a:cubicBezTo>
                  <a:cubicBezTo>
                    <a:pt x="2656390" y="509286"/>
                    <a:pt x="2849301" y="702197"/>
                    <a:pt x="2997843" y="983848"/>
                  </a:cubicBezTo>
                  <a:cubicBezTo>
                    <a:pt x="3146385" y="1265499"/>
                    <a:pt x="3167605" y="1853879"/>
                    <a:pt x="3171463" y="2141317"/>
                  </a:cubicBezTo>
                  <a:cubicBezTo>
                    <a:pt x="3175321" y="2428755"/>
                    <a:pt x="3138669" y="2573438"/>
                    <a:pt x="3020993" y="2708476"/>
                  </a:cubicBezTo>
                  <a:cubicBezTo>
                    <a:pt x="2903317" y="2843514"/>
                    <a:pt x="2684362" y="2897529"/>
                    <a:pt x="2465408" y="2951544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236296" y="1988920"/>
              <a:ext cx="116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39933"/>
                  </a:solidFill>
                </a:rPr>
                <a:t>L=2.565 m</a:t>
              </a:r>
              <a:endParaRPr lang="en-US" sz="1600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639519" y="2265377"/>
            <a:ext cx="3833149" cy="2590764"/>
            <a:chOff x="4639519" y="2265377"/>
            <a:chExt cx="3833149" cy="2590764"/>
          </a:xfrm>
        </p:grpSpPr>
        <p:sp>
          <p:nvSpPr>
            <p:cNvPr id="43" name="Forme libre 42"/>
            <p:cNvSpPr/>
            <p:nvPr/>
          </p:nvSpPr>
          <p:spPr>
            <a:xfrm>
              <a:off x="4639519" y="2527701"/>
              <a:ext cx="3833149" cy="2328440"/>
            </a:xfrm>
            <a:custGeom>
              <a:avLst/>
              <a:gdLst>
                <a:gd name="connsiteX0" fmla="*/ 3127094 w 3833149"/>
                <a:gd name="connsiteY0" fmla="*/ 2328440 h 2328440"/>
                <a:gd name="connsiteX1" fmla="*/ 3705828 w 3833149"/>
                <a:gd name="connsiteY1" fmla="*/ 2096946 h 2328440"/>
                <a:gd name="connsiteX2" fmla="*/ 3821575 w 3833149"/>
                <a:gd name="connsiteY2" fmla="*/ 1460338 h 2328440"/>
                <a:gd name="connsiteX3" fmla="*/ 3647954 w 3833149"/>
                <a:gd name="connsiteY3" fmla="*/ 395468 h 2328440"/>
                <a:gd name="connsiteX4" fmla="*/ 2710405 w 3833149"/>
                <a:gd name="connsiteY4" fmla="*/ 25078 h 2328440"/>
                <a:gd name="connsiteX5" fmla="*/ 789008 w 3833149"/>
                <a:gd name="connsiteY5" fmla="*/ 244997 h 2328440"/>
                <a:gd name="connsiteX6" fmla="*/ 117676 w 3833149"/>
                <a:gd name="connsiteY6" fmla="*/ 823731 h 2328440"/>
                <a:gd name="connsiteX7" fmla="*/ 82952 w 3833149"/>
                <a:gd name="connsiteY7" fmla="*/ 858455 h 232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3149" h="2328440">
                  <a:moveTo>
                    <a:pt x="3127094" y="2328440"/>
                  </a:moveTo>
                  <a:cubicBezTo>
                    <a:pt x="3358587" y="2285035"/>
                    <a:pt x="3590081" y="2241630"/>
                    <a:pt x="3705828" y="2096946"/>
                  </a:cubicBezTo>
                  <a:cubicBezTo>
                    <a:pt x="3821575" y="1952262"/>
                    <a:pt x="3831221" y="1743918"/>
                    <a:pt x="3821575" y="1460338"/>
                  </a:cubicBezTo>
                  <a:cubicBezTo>
                    <a:pt x="3811929" y="1176758"/>
                    <a:pt x="3833149" y="634678"/>
                    <a:pt x="3647954" y="395468"/>
                  </a:cubicBezTo>
                  <a:cubicBezTo>
                    <a:pt x="3462759" y="156258"/>
                    <a:pt x="3186896" y="50156"/>
                    <a:pt x="2710405" y="25078"/>
                  </a:cubicBezTo>
                  <a:cubicBezTo>
                    <a:pt x="2233914" y="0"/>
                    <a:pt x="1221129" y="111888"/>
                    <a:pt x="789008" y="244997"/>
                  </a:cubicBezTo>
                  <a:cubicBezTo>
                    <a:pt x="356887" y="378106"/>
                    <a:pt x="235352" y="721488"/>
                    <a:pt x="117676" y="823731"/>
                  </a:cubicBezTo>
                  <a:cubicBezTo>
                    <a:pt x="0" y="925974"/>
                    <a:pt x="41476" y="892214"/>
                    <a:pt x="82952" y="858455"/>
                  </a:cubicBezTo>
                </a:path>
              </a:pathLst>
            </a:cu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887831" y="2265377"/>
              <a:ext cx="1218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L= 1.678 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971600" y="2107898"/>
            <a:ext cx="4159843" cy="3765630"/>
            <a:chOff x="971600" y="2107898"/>
            <a:chExt cx="4159843" cy="3765630"/>
          </a:xfrm>
        </p:grpSpPr>
        <p:sp>
          <p:nvSpPr>
            <p:cNvPr id="14" name="Forme libre 13"/>
            <p:cNvSpPr/>
            <p:nvPr/>
          </p:nvSpPr>
          <p:spPr>
            <a:xfrm>
              <a:off x="1524000" y="2968283"/>
              <a:ext cx="3607443" cy="2905245"/>
            </a:xfrm>
            <a:custGeom>
              <a:avLst/>
              <a:gdLst>
                <a:gd name="connsiteX0" fmla="*/ 2538714 w 3607443"/>
                <a:gd name="connsiteY0" fmla="*/ 42440 h 2905245"/>
                <a:gd name="connsiteX1" fmla="*/ 327949 w 3607443"/>
                <a:gd name="connsiteY1" fmla="*/ 331808 h 2905245"/>
                <a:gd name="connsiteX2" fmla="*/ 571018 w 3607443"/>
                <a:gd name="connsiteY2" fmla="*/ 2033286 h 2905245"/>
                <a:gd name="connsiteX3" fmla="*/ 1068729 w 3607443"/>
                <a:gd name="connsiteY3" fmla="*/ 2831939 h 2905245"/>
                <a:gd name="connsiteX4" fmla="*/ 3233195 w 3607443"/>
                <a:gd name="connsiteY4" fmla="*/ 2473124 h 2905245"/>
                <a:gd name="connsiteX5" fmla="*/ 3314218 w 3607443"/>
                <a:gd name="connsiteY5" fmla="*/ 2183757 h 290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7443" h="2905245">
                  <a:moveTo>
                    <a:pt x="2538714" y="42440"/>
                  </a:moveTo>
                  <a:cubicBezTo>
                    <a:pt x="1597306" y="21220"/>
                    <a:pt x="655898" y="0"/>
                    <a:pt x="327949" y="331808"/>
                  </a:cubicBezTo>
                  <a:cubicBezTo>
                    <a:pt x="0" y="663616"/>
                    <a:pt x="447555" y="1616598"/>
                    <a:pt x="571018" y="2033286"/>
                  </a:cubicBezTo>
                  <a:cubicBezTo>
                    <a:pt x="694481" y="2449974"/>
                    <a:pt x="625033" y="2758633"/>
                    <a:pt x="1068729" y="2831939"/>
                  </a:cubicBezTo>
                  <a:cubicBezTo>
                    <a:pt x="1512425" y="2905245"/>
                    <a:pt x="2858947" y="2581154"/>
                    <a:pt x="3233195" y="2473124"/>
                  </a:cubicBezTo>
                  <a:cubicBezTo>
                    <a:pt x="3607443" y="2365094"/>
                    <a:pt x="3460830" y="2274425"/>
                    <a:pt x="3314218" y="2183757"/>
                  </a:cubicBezTo>
                </a:path>
              </a:pathLst>
            </a:cu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71600" y="2743725"/>
              <a:ext cx="1218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FF"/>
                  </a:solidFill>
                </a:rPr>
                <a:t>L= 2.545 m</a:t>
              </a:r>
              <a:endParaRPr lang="en-US" sz="1600" dirty="0">
                <a:solidFill>
                  <a:srgbClr val="FF00FF"/>
                </a:solidFill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4016415" y="2107898"/>
              <a:ext cx="273934" cy="914400"/>
            </a:xfrm>
            <a:custGeom>
              <a:avLst/>
              <a:gdLst>
                <a:gd name="connsiteX0" fmla="*/ 0 w 273934"/>
                <a:gd name="connsiteY0" fmla="*/ 914400 h 914400"/>
                <a:gd name="connsiteX1" fmla="*/ 138896 w 273934"/>
                <a:gd name="connsiteY1" fmla="*/ 821803 h 914400"/>
                <a:gd name="connsiteX2" fmla="*/ 243069 w 273934"/>
                <a:gd name="connsiteY2" fmla="*/ 601884 h 914400"/>
                <a:gd name="connsiteX3" fmla="*/ 254643 w 273934"/>
                <a:gd name="connsiteY3" fmla="*/ 185195 h 914400"/>
                <a:gd name="connsiteX4" fmla="*/ 127322 w 273934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934" h="914400">
                  <a:moveTo>
                    <a:pt x="0" y="914400"/>
                  </a:moveTo>
                  <a:cubicBezTo>
                    <a:pt x="49192" y="894144"/>
                    <a:pt x="98385" y="873889"/>
                    <a:pt x="138896" y="821803"/>
                  </a:cubicBezTo>
                  <a:cubicBezTo>
                    <a:pt x="179407" y="769717"/>
                    <a:pt x="223778" y="707985"/>
                    <a:pt x="243069" y="601884"/>
                  </a:cubicBezTo>
                  <a:cubicBezTo>
                    <a:pt x="262360" y="495783"/>
                    <a:pt x="273934" y="285509"/>
                    <a:pt x="254643" y="185195"/>
                  </a:cubicBezTo>
                  <a:cubicBezTo>
                    <a:pt x="235352" y="84881"/>
                    <a:pt x="181337" y="42440"/>
                    <a:pt x="127322" y="0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Parallélogramme 18"/>
          <p:cNvSpPr/>
          <p:nvPr/>
        </p:nvSpPr>
        <p:spPr>
          <a:xfrm>
            <a:off x="4104699" y="1747187"/>
            <a:ext cx="493589" cy="492482"/>
          </a:xfrm>
          <a:prstGeom prst="parallelogram">
            <a:avLst>
              <a:gd name="adj" fmla="val 2828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égende sans bordure 2 19"/>
          <p:cNvSpPr/>
          <p:nvPr/>
        </p:nvSpPr>
        <p:spPr>
          <a:xfrm flipH="1">
            <a:off x="179512" y="1447581"/>
            <a:ext cx="2642592" cy="612648"/>
          </a:xfrm>
          <a:prstGeom prst="callout2">
            <a:avLst>
              <a:gd name="adj1" fmla="val 50259"/>
              <a:gd name="adj2" fmla="val -555"/>
              <a:gd name="adj3" fmla="val 50259"/>
              <a:gd name="adj4" fmla="val -21111"/>
              <a:gd name="adj5" fmla="val 92600"/>
              <a:gd name="adj6" fmla="val -50369"/>
            </a:avLst>
          </a:prstGeom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Distance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this</a:t>
            </a:r>
            <a:r>
              <a:rPr lang="fr-FR" dirty="0" smtClean="0">
                <a:solidFill>
                  <a:schemeClr val="tx1"/>
                </a:solidFill>
              </a:rPr>
              <a:t> plane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heat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exchanger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flange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  <p:bldP spid="34" grpId="0" animBg="1"/>
      <p:bldP spid="45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196752"/>
            <a:ext cx="7079721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75656" y="0"/>
            <a:ext cx="766834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endParaRPr lang="en-US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132856"/>
            <a:ext cx="2952327" cy="64633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Heat exchanger and valves placed in the valve box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627784" y="836712"/>
            <a:ext cx="2315831" cy="3707133"/>
            <a:chOff x="2627784" y="836712"/>
            <a:chExt cx="2315831" cy="3707133"/>
          </a:xfrm>
        </p:grpSpPr>
        <p:sp>
          <p:nvSpPr>
            <p:cNvPr id="16" name="Forme libre 15"/>
            <p:cNvSpPr/>
            <p:nvPr/>
          </p:nvSpPr>
          <p:spPr>
            <a:xfrm>
              <a:off x="2627784" y="836712"/>
              <a:ext cx="1473843" cy="1242349"/>
            </a:xfrm>
            <a:custGeom>
              <a:avLst/>
              <a:gdLst>
                <a:gd name="connsiteX0" fmla="*/ 1473843 w 1473843"/>
                <a:gd name="connsiteY0" fmla="*/ 837235 h 1242349"/>
                <a:gd name="connsiteX1" fmla="*/ 501569 w 1473843"/>
                <a:gd name="connsiteY1" fmla="*/ 316375 h 1242349"/>
                <a:gd name="connsiteX2" fmla="*/ 96455 w 1473843"/>
                <a:gd name="connsiteY2" fmla="*/ 108030 h 1242349"/>
                <a:gd name="connsiteX3" fmla="*/ 15433 w 1473843"/>
                <a:gd name="connsiteY3" fmla="*/ 189053 h 1242349"/>
                <a:gd name="connsiteX4" fmla="*/ 3858 w 1473843"/>
                <a:gd name="connsiteY4" fmla="*/ 1242349 h 124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843" h="1242349">
                  <a:moveTo>
                    <a:pt x="1473843" y="837235"/>
                  </a:moveTo>
                  <a:lnTo>
                    <a:pt x="501569" y="316375"/>
                  </a:lnTo>
                  <a:cubicBezTo>
                    <a:pt x="272004" y="194841"/>
                    <a:pt x="177478" y="129250"/>
                    <a:pt x="96455" y="108030"/>
                  </a:cubicBezTo>
                  <a:cubicBezTo>
                    <a:pt x="15432" y="86810"/>
                    <a:pt x="30866" y="0"/>
                    <a:pt x="15433" y="189053"/>
                  </a:cubicBezTo>
                  <a:cubicBezTo>
                    <a:pt x="0" y="378106"/>
                    <a:pt x="1929" y="810227"/>
                    <a:pt x="3858" y="1242349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stCxn id="16" idx="0"/>
            </p:cNvCxnSpPr>
            <p:nvPr/>
          </p:nvCxnSpPr>
          <p:spPr>
            <a:xfrm>
              <a:off x="4101627" y="1673947"/>
              <a:ext cx="542381" cy="283517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4511567" y="4471837"/>
              <a:ext cx="432048" cy="7200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2739342" y="725347"/>
            <a:ext cx="2840770" cy="2847669"/>
            <a:chOff x="2739342" y="725347"/>
            <a:chExt cx="2840770" cy="2847669"/>
          </a:xfrm>
        </p:grpSpPr>
        <p:sp>
          <p:nvSpPr>
            <p:cNvPr id="9" name="Forme libre 8"/>
            <p:cNvSpPr/>
            <p:nvPr/>
          </p:nvSpPr>
          <p:spPr>
            <a:xfrm>
              <a:off x="2739342" y="725347"/>
              <a:ext cx="1473843" cy="1242349"/>
            </a:xfrm>
            <a:custGeom>
              <a:avLst/>
              <a:gdLst>
                <a:gd name="connsiteX0" fmla="*/ 1473843 w 1473843"/>
                <a:gd name="connsiteY0" fmla="*/ 837235 h 1242349"/>
                <a:gd name="connsiteX1" fmla="*/ 501569 w 1473843"/>
                <a:gd name="connsiteY1" fmla="*/ 316375 h 1242349"/>
                <a:gd name="connsiteX2" fmla="*/ 96455 w 1473843"/>
                <a:gd name="connsiteY2" fmla="*/ 108030 h 1242349"/>
                <a:gd name="connsiteX3" fmla="*/ 15433 w 1473843"/>
                <a:gd name="connsiteY3" fmla="*/ 189053 h 1242349"/>
                <a:gd name="connsiteX4" fmla="*/ 3858 w 1473843"/>
                <a:gd name="connsiteY4" fmla="*/ 1242349 h 124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843" h="1242349">
                  <a:moveTo>
                    <a:pt x="1473843" y="837235"/>
                  </a:moveTo>
                  <a:lnTo>
                    <a:pt x="501569" y="316375"/>
                  </a:lnTo>
                  <a:cubicBezTo>
                    <a:pt x="272004" y="194841"/>
                    <a:pt x="177478" y="129250"/>
                    <a:pt x="96455" y="108030"/>
                  </a:cubicBezTo>
                  <a:cubicBezTo>
                    <a:pt x="15432" y="86810"/>
                    <a:pt x="30866" y="0"/>
                    <a:pt x="15433" y="189053"/>
                  </a:cubicBezTo>
                  <a:cubicBezTo>
                    <a:pt x="0" y="378106"/>
                    <a:pt x="1929" y="810227"/>
                    <a:pt x="3858" y="124234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>
              <a:stCxn id="9" idx="0"/>
            </p:cNvCxnSpPr>
            <p:nvPr/>
          </p:nvCxnSpPr>
          <p:spPr>
            <a:xfrm>
              <a:off x="4213185" y="1562582"/>
              <a:ext cx="286807" cy="15783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3635896" y="2996952"/>
              <a:ext cx="1944216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3635896" y="32849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5580112" y="2996952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4788024" y="764704"/>
            <a:ext cx="436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Fill-in line (from JT valve) – L= 2.620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788024" y="1052736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Cool down line – L= 2.480 mm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9005</TotalTime>
  <Words>1026</Words>
  <Application>Microsoft Office PowerPoint</Application>
  <PresentationFormat>Affichage à l'écran (4:3)</PresentationFormat>
  <Paragraphs>474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duthil</cp:lastModifiedBy>
  <cp:revision>519</cp:revision>
  <dcterms:created xsi:type="dcterms:W3CDTF">2010-09-15T22:47:19Z</dcterms:created>
  <dcterms:modified xsi:type="dcterms:W3CDTF">2013-11-25T07:51:24Z</dcterms:modified>
</cp:coreProperties>
</file>