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58" r:id="rId4"/>
    <p:sldId id="259" r:id="rId5"/>
    <p:sldId id="262" r:id="rId6"/>
    <p:sldId id="263" r:id="rId7"/>
    <p:sldId id="265" r:id="rId8"/>
    <p:sldId id="257" r:id="rId9"/>
    <p:sldId id="266" r:id="rId10"/>
    <p:sldId id="267" r:id="rId11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 snapToGrid="0">
      <p:cViewPr varScale="1">
        <p:scale>
          <a:sx n="93" d="100"/>
          <a:sy n="93" d="100"/>
        </p:scale>
        <p:origin x="1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2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172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2172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2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68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684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5"/>
          <p:cNvPicPr/>
          <p:nvPr/>
        </p:nvPicPr>
        <p:blipFill>
          <a:blip r:embed="rId14"/>
          <a:stretch/>
        </p:blipFill>
        <p:spPr>
          <a:xfrm>
            <a:off x="0" y="946440"/>
            <a:ext cx="9143640" cy="48600"/>
          </a:xfrm>
          <a:prstGeom prst="rect">
            <a:avLst/>
          </a:prstGeom>
          <a:ln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18840" y="235800"/>
            <a:ext cx="6301440" cy="384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HEADLINE 1 ZEILE VERSAL, CALIBRI LIGHT FETT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18840" y="609480"/>
            <a:ext cx="5081760" cy="336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de-DE" sz="1800" b="0" strike="noStrike" spc="-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Subline 1: gemischt, CALIBRI, HZG blau, 18 pt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8361000" y="6613920"/>
            <a:ext cx="10573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fld id="{0BFA5FD4-9A0C-4179-B2C4-D83E171E16AC}" type="slidenum"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Bild 31"/>
          <p:cNvPicPr/>
          <p:nvPr/>
        </p:nvPicPr>
        <p:blipFill>
          <a:blip r:embed="rId15"/>
          <a:stretch/>
        </p:blipFill>
        <p:spPr>
          <a:xfrm>
            <a:off x="8561160" y="6384600"/>
            <a:ext cx="259920" cy="352080"/>
          </a:xfrm>
          <a:prstGeom prst="rect">
            <a:avLst/>
          </a:prstGeom>
          <a:ln>
            <a:noFill/>
          </a:ln>
        </p:spPr>
      </p:pic>
      <p:pic>
        <p:nvPicPr>
          <p:cNvPr id="5" name="Bild 32"/>
          <p:cNvPicPr/>
          <p:nvPr/>
        </p:nvPicPr>
        <p:blipFill>
          <a:blip r:embed="rId16"/>
          <a:stretch/>
        </p:blipFill>
        <p:spPr>
          <a:xfrm>
            <a:off x="8708760" y="6598800"/>
            <a:ext cx="348840" cy="258840"/>
          </a:xfrm>
          <a:prstGeom prst="rect">
            <a:avLst/>
          </a:prstGeom>
          <a:ln>
            <a:noFill/>
          </a:ln>
        </p:spPr>
      </p:pic>
      <p:pic>
        <p:nvPicPr>
          <p:cNvPr id="6" name="Picture 18"/>
          <p:cNvPicPr/>
          <p:nvPr/>
        </p:nvPicPr>
        <p:blipFill>
          <a:blip r:embed="rId17"/>
          <a:stretch/>
        </p:blipFill>
        <p:spPr>
          <a:xfrm>
            <a:off x="7460640" y="33480"/>
            <a:ext cx="1651320" cy="446400"/>
          </a:xfrm>
          <a:prstGeom prst="rect">
            <a:avLst/>
          </a:prstGeom>
          <a:ln>
            <a:noFill/>
          </a:ln>
        </p:spPr>
      </p:pic>
      <p:pic>
        <p:nvPicPr>
          <p:cNvPr id="7" name="Picture 19"/>
          <p:cNvPicPr/>
          <p:nvPr/>
        </p:nvPicPr>
        <p:blipFill>
          <a:blip r:embed="rId18"/>
          <a:srcRect b="23874"/>
          <a:stretch/>
        </p:blipFill>
        <p:spPr>
          <a:xfrm>
            <a:off x="7741440" y="507960"/>
            <a:ext cx="966960" cy="311760"/>
          </a:xfrm>
          <a:prstGeom prst="rect">
            <a:avLst/>
          </a:prstGeom>
          <a:ln>
            <a:noFill/>
          </a:ln>
        </p:spPr>
      </p:pic>
      <p:pic>
        <p:nvPicPr>
          <p:cNvPr id="8" name="Grafik 10"/>
          <p:cNvPicPr/>
          <p:nvPr/>
        </p:nvPicPr>
        <p:blipFill>
          <a:blip r:embed="rId19"/>
          <a:stretch/>
        </p:blipFill>
        <p:spPr>
          <a:xfrm>
            <a:off x="31680" y="33480"/>
            <a:ext cx="425520" cy="8539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2378160" y="2938680"/>
            <a:ext cx="475596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Progress Update</a:t>
            </a:r>
            <a:endParaRPr lang="de-DE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HZG</a:t>
            </a:r>
            <a:endParaRPr lang="de-DE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Progress Update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GB" sz="1800" b="0" strike="noStrike" spc="-1" dirty="0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Update from last STAP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05883" y="993600"/>
            <a:ext cx="8567062" cy="57674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54670" indent="-28575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Common shielding</a:t>
            </a:r>
          </a:p>
          <a:p>
            <a:pPr marL="905040" lvl="1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New shielding calculation started – Miguel </a:t>
            </a:r>
            <a:r>
              <a:rPr lang="en-GB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Magan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from Bilbao took over</a:t>
            </a:r>
          </a:p>
          <a:p>
            <a:pPr marL="905040" lvl="1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Provided all necessary information and inputs </a:t>
            </a:r>
          </a:p>
          <a:p>
            <a:pPr marL="905040" lvl="1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Preliminary information should be available soon</a:t>
            </a:r>
          </a:p>
          <a:p>
            <a:pPr marL="905040" lvl="1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Integration of the neutron guide system into the shielding tunnel</a:t>
            </a:r>
          </a:p>
          <a:p>
            <a:pPr marL="1469070" lvl="2" indent="-285750">
              <a:lnSpc>
                <a:spcPct val="15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Redesign of the vacuum ports on the housing – </a:t>
            </a:r>
            <a:r>
              <a:rPr lang="en-GB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</a:p>
          <a:p>
            <a:pPr marL="1469070" lvl="2" indent="-285750">
              <a:lnSpc>
                <a:spcPct val="15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Redesign of support blocks in D03 – </a:t>
            </a:r>
            <a:r>
              <a:rPr lang="en-GB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</a:p>
          <a:p>
            <a:pPr marL="1469070" lvl="2" indent="-285750">
              <a:lnSpc>
                <a:spcPct val="15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Redesign of the slits cave – </a:t>
            </a:r>
            <a:r>
              <a:rPr lang="en-GB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under progress</a:t>
            </a: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FE8B4-CC24-ED4A-8DD7-C753B268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5" y="4337185"/>
            <a:ext cx="5509035" cy="204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B45BB-7BAE-1F47-86B9-965493455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600" y="3283526"/>
            <a:ext cx="3342060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19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Progress Update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de-DE" sz="1800" b="0" strike="noStrike" spc="-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Contracts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203040" y="1628280"/>
            <a:ext cx="6833880" cy="125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Work on TA on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going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Negotiations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end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March ‘20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One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remaining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issue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concerning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installation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integration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to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solved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13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de-DE" sz="13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216720" y="3001680"/>
            <a:ext cx="4831920" cy="146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Delays in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procurement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delivery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components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Necessary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changes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schedule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been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accepted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by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ESS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13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de-DE" sz="13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7585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Progress Update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de-DE" sz="1800" b="0" strike="noStrike" spc="-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 Packages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240480" y="1190880"/>
            <a:ext cx="2878920" cy="6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NBOA taken over by ESS: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Kick-off meeting in January ‘20</a:t>
            </a:r>
            <a:r>
              <a:rPr lang="de-DE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de-DE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42"/>
          <p:cNvPicPr/>
          <p:nvPr/>
        </p:nvPicPr>
        <p:blipFill>
          <a:blip r:embed="rId2"/>
          <a:stretch/>
        </p:blipFill>
        <p:spPr>
          <a:xfrm>
            <a:off x="5163840" y="1132200"/>
            <a:ext cx="3818520" cy="3216240"/>
          </a:xfrm>
          <a:prstGeom prst="rect">
            <a:avLst/>
          </a:prstGeom>
          <a:ln>
            <a:noFill/>
          </a:ln>
        </p:spPr>
      </p:pic>
      <p:sp>
        <p:nvSpPr>
          <p:cNvPr id="96" name="CustomShape 4"/>
          <p:cNvSpPr/>
          <p:nvPr/>
        </p:nvSpPr>
        <p:spPr>
          <a:xfrm>
            <a:off x="342720" y="2185200"/>
            <a:ext cx="1978920" cy="15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440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Check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interfaces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Bunker Wall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insert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NPI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Shutter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80m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Chopper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Guide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Exchanger</a:t>
            </a:r>
            <a:r>
              <a:rPr lang="de-DE" sz="13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de-DE" sz="13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171000" y="4168800"/>
            <a:ext cx="6477480" cy="12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-Design Work on: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Detector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support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alignment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features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Radial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Collimators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In-bunker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support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Chopper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Neutron Guides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including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cables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pipes</a:t>
            </a:r>
            <a:r>
              <a:rPr lang="de-DE" sz="13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de-DE" sz="13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6"/>
          <p:cNvSpPr/>
          <p:nvPr/>
        </p:nvSpPr>
        <p:spPr>
          <a:xfrm>
            <a:off x="213480" y="5740560"/>
            <a:ext cx="42516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Beam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monitors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In-bunker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will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join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ESS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common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monitor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project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 front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sample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provided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by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HZG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BEER Detector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de-DE" sz="1800" b="0" strike="noStrike" spc="-1" dirty="0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Status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1" name="Grafik 4"/>
          <p:cNvPicPr/>
          <p:nvPr/>
        </p:nvPicPr>
        <p:blipFill>
          <a:blip r:embed="rId2"/>
          <a:srcRect r="29301"/>
          <a:stretch/>
        </p:blipFill>
        <p:spPr>
          <a:xfrm rot="5400000">
            <a:off x="4653360" y="1865520"/>
            <a:ext cx="1521000" cy="1585080"/>
          </a:xfrm>
          <a:prstGeom prst="rect">
            <a:avLst/>
          </a:prstGeom>
          <a:ln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6334920" y="2129040"/>
            <a:ext cx="2368440" cy="100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2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Am/Be-source:</a:t>
            </a:r>
            <a:endParaRPr lang="de-D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-58.3 mg </a:t>
            </a:r>
            <a:r>
              <a:rPr lang="de-DE" sz="12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241</a:t>
            </a:r>
            <a:r>
              <a:rPr lang="de-D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Am= activity: 7.4 GBq</a:t>
            </a:r>
            <a:endParaRPr lang="de-D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-flux: 4x10</a:t>
            </a:r>
            <a:r>
              <a:rPr lang="de-DE" sz="12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5</a:t>
            </a:r>
            <a:r>
              <a:rPr lang="de-D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n/s in 4π</a:t>
            </a:r>
            <a:endParaRPr lang="de-D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-n-energy: 2-6 MeV</a:t>
            </a:r>
            <a:endParaRPr lang="de-D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-ᵧ-energy: 59 keV</a:t>
            </a:r>
            <a:endParaRPr lang="de-D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Grafik 6"/>
          <p:cNvPicPr/>
          <p:nvPr/>
        </p:nvPicPr>
        <p:blipFill>
          <a:blip r:embed="rId3"/>
          <a:srcRect r="35428"/>
          <a:stretch/>
        </p:blipFill>
        <p:spPr>
          <a:xfrm rot="5400000">
            <a:off x="468720" y="1931760"/>
            <a:ext cx="1338120" cy="1554120"/>
          </a:xfrm>
          <a:prstGeom prst="rect">
            <a:avLst/>
          </a:prstGeom>
          <a:ln>
            <a:noFill/>
          </a:ln>
        </p:spPr>
      </p:pic>
      <p:sp>
        <p:nvSpPr>
          <p:cNvPr id="104" name="CustomShape 4"/>
          <p:cNvSpPr/>
          <p:nvPr/>
        </p:nvSpPr>
        <p:spPr>
          <a:xfrm>
            <a:off x="114120" y="3684240"/>
            <a:ext cx="68022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Lab-View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software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for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n/ᵧ-pulse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discrimination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based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on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</a:t>
            </a: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machine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learning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algorithms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*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168840" y="6588360"/>
            <a:ext cx="78181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*„Klassifizierung der Neutronendetektor-Signale mit Hilfe von maschinellem Lernen auf FPGAs“-Master Thesis E. Romanenkov (November 2019) </a:t>
            </a:r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2050560" y="2296080"/>
            <a:ext cx="1814760" cy="63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-11 m</a:t>
            </a:r>
            <a:r>
              <a:rPr lang="de-DE" sz="12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</a:t>
            </a:r>
            <a:r>
              <a:rPr lang="de-D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floor space</a:t>
            </a:r>
            <a:endParaRPr lang="de-D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-Access from roof by crane</a:t>
            </a:r>
            <a:endParaRPr lang="de-D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-variable shielding in place</a:t>
            </a:r>
            <a:endParaRPr lang="de-D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144360" y="1267920"/>
            <a:ext cx="5028120" cy="72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Detector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test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area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equipped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with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241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Am/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source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certified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8200" indent="-269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basis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functional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tests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detector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at HZG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possible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3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de-DE" sz="13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8"/>
          <p:cNvSpPr/>
          <p:nvPr/>
        </p:nvSpPr>
        <p:spPr>
          <a:xfrm>
            <a:off x="147240" y="4206960"/>
            <a:ext cx="5750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First “images” recorded with 2 wire grids set-up and developed read-out:  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9"/>
          <p:cNvSpPr/>
          <p:nvPr/>
        </p:nvSpPr>
        <p:spPr>
          <a:xfrm>
            <a:off x="203040" y="5245920"/>
            <a:ext cx="8039520" cy="11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Detector housing arrived last week=&gt; leak test will follow!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Discussion/Exchange regarding data-protocol for read-out started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Practical activity on detector development since March 2020 dramatically reduced by CoVID-19 situation   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Grafik 14"/>
          <p:cNvPicPr/>
          <p:nvPr/>
        </p:nvPicPr>
        <p:blipFill>
          <a:blip r:embed="rId4"/>
          <a:stretch/>
        </p:blipFill>
        <p:spPr>
          <a:xfrm>
            <a:off x="5739120" y="3832920"/>
            <a:ext cx="3226680" cy="2189880"/>
          </a:xfrm>
          <a:prstGeom prst="rect">
            <a:avLst/>
          </a:prstGeom>
          <a:ln>
            <a:noFill/>
          </a:ln>
        </p:spPr>
      </p:pic>
      <p:sp>
        <p:nvSpPr>
          <p:cNvPr id="111" name="CustomShape 10"/>
          <p:cNvSpPr/>
          <p:nvPr/>
        </p:nvSpPr>
        <p:spPr>
          <a:xfrm>
            <a:off x="6084000" y="4574880"/>
            <a:ext cx="356040" cy="671040"/>
          </a:xfrm>
          <a:prstGeom prst="rtTriangle">
            <a:avLst/>
          </a:prstGeom>
          <a:solidFill>
            <a:schemeClr val="accent1">
              <a:alpha val="6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11"/>
          <p:cNvSpPr/>
          <p:nvPr/>
        </p:nvSpPr>
        <p:spPr>
          <a:xfrm>
            <a:off x="5509080" y="4849200"/>
            <a:ext cx="612720" cy="236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12"/>
          <p:cNvSpPr/>
          <p:nvPr/>
        </p:nvSpPr>
        <p:spPr>
          <a:xfrm>
            <a:off x="4811040" y="4664520"/>
            <a:ext cx="776880" cy="2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Cd-mask</a:t>
            </a:r>
            <a:endParaRPr lang="de-DE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3"/>
          <p:cNvPicPr/>
          <p:nvPr/>
        </p:nvPicPr>
        <p:blipFill>
          <a:blip r:embed="rId2"/>
          <a:stretch/>
        </p:blipFill>
        <p:spPr>
          <a:xfrm rot="5400000">
            <a:off x="107226" y="2441754"/>
            <a:ext cx="3328668" cy="2651400"/>
          </a:xfrm>
          <a:prstGeom prst="rect">
            <a:avLst/>
          </a:prstGeom>
          <a:ln>
            <a:noFill/>
          </a:ln>
        </p:spPr>
      </p:pic>
      <p:pic>
        <p:nvPicPr>
          <p:cNvPr id="6" name="Grafik 4"/>
          <p:cNvPicPr/>
          <p:nvPr/>
        </p:nvPicPr>
        <p:blipFill>
          <a:blip r:embed="rId3"/>
          <a:stretch/>
        </p:blipFill>
        <p:spPr>
          <a:xfrm rot="5400000">
            <a:off x="3010446" y="2444814"/>
            <a:ext cx="3328668" cy="2645280"/>
          </a:xfrm>
          <a:prstGeom prst="rect">
            <a:avLst/>
          </a:prstGeom>
          <a:ln>
            <a:noFill/>
          </a:ln>
        </p:spPr>
      </p:pic>
      <p:pic>
        <p:nvPicPr>
          <p:cNvPr id="7" name="Grafik 5"/>
          <p:cNvPicPr/>
          <p:nvPr/>
        </p:nvPicPr>
        <p:blipFill>
          <a:blip r:embed="rId4"/>
          <a:stretch/>
        </p:blipFill>
        <p:spPr>
          <a:xfrm rot="5400000">
            <a:off x="5862186" y="2438514"/>
            <a:ext cx="3328668" cy="2657880"/>
          </a:xfrm>
          <a:prstGeom prst="rect">
            <a:avLst/>
          </a:prstGeom>
          <a:ln>
            <a:noFill/>
          </a:ln>
        </p:spPr>
      </p:pic>
      <p:sp>
        <p:nvSpPr>
          <p:cNvPr id="8" name="CustomShape 2"/>
          <p:cNvSpPr/>
          <p:nvPr/>
        </p:nvSpPr>
        <p:spPr>
          <a:xfrm>
            <a:off x="1202256" y="3892392"/>
            <a:ext cx="1138608" cy="363600"/>
          </a:xfrm>
          <a:prstGeom prst="rect">
            <a:avLst/>
          </a:prstGeom>
          <a:solidFill>
            <a:schemeClr val="bg2">
              <a:alpha val="5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back-</a:t>
            </a: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plate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3348540" y="4989744"/>
            <a:ext cx="1797084" cy="363600"/>
          </a:xfrm>
          <a:prstGeom prst="rect">
            <a:avLst/>
          </a:prstGeom>
          <a:solidFill>
            <a:schemeClr val="bg2">
              <a:alpha val="5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entrance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window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4240134" y="3997800"/>
            <a:ext cx="889776" cy="363600"/>
          </a:xfrm>
          <a:prstGeom prst="rect">
            <a:avLst/>
          </a:prstGeom>
          <a:solidFill>
            <a:schemeClr val="bg2">
              <a:alpha val="5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housing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5"/>
          <p:cNvSpPr/>
          <p:nvPr/>
        </p:nvSpPr>
        <p:spPr>
          <a:xfrm>
            <a:off x="6524748" y="4179600"/>
            <a:ext cx="2171196" cy="363600"/>
          </a:xfrm>
          <a:prstGeom prst="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800" b="0" strike="noStrike" spc="-1" dirty="0" err="1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housing</a:t>
            </a:r>
            <a:r>
              <a:rPr lang="de-DE" sz="1800" b="0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on back-</a:t>
            </a:r>
            <a:r>
              <a:rPr lang="de-DE" sz="1800" b="0" strike="noStrike" spc="-1" dirty="0" err="1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plate</a:t>
            </a:r>
            <a:endParaRPr lang="de-DE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BEER </a:t>
            </a:r>
            <a:r>
              <a:rPr lang="de-DE" sz="2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Detector</a:t>
            </a:r>
            <a:endParaRPr lang="de-D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de-DE" sz="1800" b="0" strike="noStrike" spc="-1" dirty="0" err="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Detector</a:t>
            </a:r>
            <a:r>
              <a:rPr lang="de-DE" sz="1800" b="0" strike="noStrike" spc="-1" dirty="0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1800" b="0" strike="noStrike" spc="-1" dirty="0" err="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housing</a:t>
            </a:r>
            <a:r>
              <a:rPr lang="de-DE" sz="1800" b="0" strike="noStrike" spc="-1" dirty="0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1800" b="0" strike="noStrike" spc="-1" dirty="0" err="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arrived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1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BEER </a:t>
            </a:r>
            <a:r>
              <a:rPr lang="de-DE" sz="2400" b="1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Detector</a:t>
            </a:r>
            <a:endParaRPr lang="de-D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Grafik 3"/>
          <p:cNvPicPr/>
          <p:nvPr/>
        </p:nvPicPr>
        <p:blipFill>
          <a:blip r:embed="rId2"/>
          <a:stretch/>
        </p:blipFill>
        <p:spPr>
          <a:xfrm>
            <a:off x="339264" y="1803672"/>
            <a:ext cx="3214800" cy="4616280"/>
          </a:xfrm>
          <a:prstGeom prst="rect">
            <a:avLst/>
          </a:prstGeom>
          <a:ln>
            <a:noFill/>
          </a:ln>
        </p:spPr>
      </p:pic>
      <p:pic>
        <p:nvPicPr>
          <p:cNvPr id="7" name="Grafik 5"/>
          <p:cNvPicPr/>
          <p:nvPr/>
        </p:nvPicPr>
        <p:blipFill>
          <a:blip r:embed="rId3"/>
          <a:stretch/>
        </p:blipFill>
        <p:spPr>
          <a:xfrm>
            <a:off x="4883580" y="1719072"/>
            <a:ext cx="3197160" cy="4616280"/>
          </a:xfrm>
          <a:prstGeom prst="rect">
            <a:avLst/>
          </a:prstGeom>
          <a:ln>
            <a:noFill/>
          </a:ln>
        </p:spPr>
      </p:pic>
      <p:sp>
        <p:nvSpPr>
          <p:cNvPr id="8" name="CustomShape 2"/>
          <p:cNvSpPr/>
          <p:nvPr/>
        </p:nvSpPr>
        <p:spPr>
          <a:xfrm>
            <a:off x="165672" y="1214568"/>
            <a:ext cx="43423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200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ps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 time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resolution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 on DL (HZG-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read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-out):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4626000" y="1214568"/>
            <a:ext cx="3876912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1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ns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 time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resolution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 on DL (NI-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read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-out):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de-DE" sz="1800" b="0" strike="noStrike" spc="-1" dirty="0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Position Resolution: Mater </a:t>
            </a:r>
            <a:r>
              <a:rPr lang="de-DE" sz="1800" b="0" strike="noStrike" spc="-1" dirty="0" err="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de-DE" sz="1800" b="0" strike="noStrike" spc="-1" dirty="0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time </a:t>
            </a:r>
            <a:r>
              <a:rPr lang="de-DE" sz="1800" b="0" strike="noStrike" spc="-1" dirty="0" err="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resolution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36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2378160" y="2938680"/>
            <a:ext cx="475596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Progress Update</a:t>
            </a:r>
            <a:endParaRPr lang="de-DE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NPI</a:t>
            </a:r>
            <a:endParaRPr lang="de-DE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8707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Progress Update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GB" sz="1800" b="0" strike="noStrike" spc="-1" dirty="0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Update from last STAP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05883" y="993600"/>
            <a:ext cx="8567062" cy="57674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54670" indent="-285750">
              <a:spcAft>
                <a:spcPts val="7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TA and funding issue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2020-2022 funding </a:t>
            </a: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not approved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as planned by MEYS (ES funds)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Instead, MEYS, NPI and ESS negotiate a new funding scheme (similar to German IKC)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Drafts of new IKCA and TA schedule have been written (now under evaluation)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The new schedule is very challenging as for the nearest milestones:</a:t>
            </a:r>
          </a:p>
          <a:p>
            <a:pPr marL="1469070" lvl="2" indent="-285750">
              <a:spcAft>
                <a:spcPts val="700"/>
              </a:spcAft>
              <a:buClr>
                <a:srgbClr val="000000"/>
              </a:buClr>
              <a:buFont typeface="Calibri" panose="020F0502020204030204" pitchFamily="34" charset="0"/>
              <a:buChar char="—"/>
            </a:pPr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New procurement of cave, hutch, shutter and cave utilities is necessary</a:t>
            </a: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(delayed by ~ 1 year)</a:t>
            </a:r>
            <a:endParaRPr lang="en-GB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9070" lvl="2" indent="-285750">
              <a:spcAft>
                <a:spcPts val="700"/>
              </a:spcAft>
              <a:buClr>
                <a:srgbClr val="000000"/>
              </a:buClr>
              <a:buFont typeface="Calibri" panose="020F0502020204030204" pitchFamily="34" charset="0"/>
              <a:buChar char="—"/>
            </a:pPr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Optics installation requires TA signed well in advance. Guide supports still to be procured ...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4670" indent="-285750">
              <a:spcAft>
                <a:spcPts val="7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Guide early manufacturing (hall E02-1)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Progressing well, small delay due to the Corona can be expected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Delivery is expected in Nov/20 and the first installation in E02-1 is scheduled for Jan/21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4670" indent="-285750">
              <a:spcAft>
                <a:spcPts val="7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Sub-TG3s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Sub-TG3 for cave, hutch, shutter and neutron guide were submitted before Christmas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Update of documentation and 3D model is under good progress – finalized by April 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The evaluation process too long (no engineer, long communication with sub-contractors,  long feed-back from ESS)</a:t>
            </a:r>
          </a:p>
          <a:p>
            <a:pPr marL="554670" indent="-285750">
              <a:spcAft>
                <a:spcPts val="7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Lack of engineer</a:t>
            </a:r>
          </a:p>
          <a:p>
            <a:pPr marL="1011870" lvl="1" indent="-285750">
              <a:spcAft>
                <a:spcPts val="7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ESS offered to hire the lead engineer, paid by CZ contribution</a:t>
            </a:r>
          </a:p>
          <a:p>
            <a:pPr marL="1011870" lvl="1" indent="-285750">
              <a:spcAft>
                <a:spcPts val="7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The hiring process should start by the next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Progress Update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GB" sz="1800" b="0" strike="noStrike" spc="-1" dirty="0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Update from last STAP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05883" y="993600"/>
            <a:ext cx="8567062" cy="57674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54670" indent="-28575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Sample environment</a:t>
            </a:r>
          </a:p>
          <a:p>
            <a:pPr marL="905040" lvl="1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NPI took the initiative in the project to provide the deformation rig for BEER</a:t>
            </a:r>
          </a:p>
          <a:p>
            <a:pPr marL="905040" lvl="1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There are plan for </a:t>
            </a:r>
            <a:r>
              <a:rPr lang="en-GB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3 rigs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 total, budget sits with SAD (340 </a:t>
            </a:r>
            <a:r>
              <a:rPr lang="en-GB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kEUR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05040" lvl="1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RIG1 based on prototype build in NPI (60 </a:t>
            </a:r>
            <a:r>
              <a:rPr lang="en-GB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kN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) with vacuum furnace (tension/compression)</a:t>
            </a:r>
          </a:p>
          <a:p>
            <a:pPr marL="905040" lvl="1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RIG2 new rig with rotation/torsion capacity based on Robin’s design</a:t>
            </a:r>
          </a:p>
          <a:p>
            <a:pPr marL="905040" lvl="1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RIG3 small portable rig</a:t>
            </a:r>
          </a:p>
          <a:p>
            <a:pPr marL="905040" lvl="1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Preliminary design of an interface for RIG1 and hexapod is under consideration</a:t>
            </a:r>
          </a:p>
          <a:p>
            <a:pPr marL="447840" indent="-1789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341BB-E13F-6540-A56B-447C01EA3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382" y="3686826"/>
            <a:ext cx="4835236" cy="28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309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688</Words>
  <Application>Microsoft Macintosh PowerPoint</Application>
  <PresentationFormat>On-screen Show (4:3)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DejaVu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Miriam Hamann</dc:creator>
  <dc:description/>
  <cp:lastModifiedBy> </cp:lastModifiedBy>
  <cp:revision>295</cp:revision>
  <dcterms:created xsi:type="dcterms:W3CDTF">2018-01-25T13:28:18Z</dcterms:created>
  <dcterms:modified xsi:type="dcterms:W3CDTF">2020-04-21T17:20:52Z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