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4"/>
  </p:notesMasterIdLst>
  <p:sldIdLst>
    <p:sldId id="834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1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  <a:srgbClr val="BFBFBF"/>
    <a:srgbClr val="1E9FDB"/>
    <a:srgbClr val="76D6FF"/>
    <a:srgbClr val="0094CA"/>
    <a:srgbClr val="13A1DD"/>
    <a:srgbClr val="FFFFFF"/>
    <a:srgbClr val="13A0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3243" autoAdjust="0"/>
  </p:normalViewPr>
  <p:slideViewPr>
    <p:cSldViewPr>
      <p:cViewPr varScale="1">
        <p:scale>
          <a:sx n="76" d="100"/>
          <a:sy n="76" d="100"/>
        </p:scale>
        <p:origin x="144" y="96"/>
      </p:cViewPr>
      <p:guideLst>
        <p:guide pos="3840"/>
        <p:guide orient="horz" pos="1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55" d="100"/>
          <a:sy n="155" d="100"/>
        </p:scale>
        <p:origin x="-6728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F57FC-B3FF-4DF2-9417-962901C07B3B}" type="datetimeFigureOut">
              <a:rPr lang="sv-SE" smtClean="0"/>
              <a:t>2020-04-17</a:t>
            </a:fld>
            <a:endParaRPr lang="sv-S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1A53A7-64CD-4D0E-AAE8-1AC9C79D7085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4655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rgbClr val="13A0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Presenter name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453336"/>
            <a:ext cx="2844800" cy="365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ED7AC81-318B-4D49-A602-9E30227C87EC}" type="datetime1">
              <a:rPr lang="en-GB" smtClean="0"/>
              <a:pPr/>
              <a:t>17/04/2020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53336"/>
            <a:ext cx="3860800" cy="365125"/>
          </a:xfr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© European Spallation Source ERIC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453336"/>
            <a:ext cx="2844800" cy="365125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1115BC-487E-4422-894C-CB7CD3E7922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Bildobjekt 7" descr="ESS-vit-logga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44407" y="260651"/>
            <a:ext cx="2208245" cy="8860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B77A986-290F-D34E-872B-A89DF3BE59A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19135" y="260651"/>
            <a:ext cx="2972865" cy="1316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884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4" y="1535116"/>
            <a:ext cx="5386917" cy="639762"/>
          </a:xfrm>
        </p:spPr>
        <p:txBody>
          <a:bodyPr anchor="b"/>
          <a:lstStyle>
            <a:lvl1pPr marL="0" indent="0">
              <a:buNone/>
              <a:defRPr sz="1661" b="1"/>
            </a:lvl1pPr>
            <a:lvl2pPr marL="315314" indent="0">
              <a:buNone/>
              <a:defRPr sz="1385" b="1"/>
            </a:lvl2pPr>
            <a:lvl3pPr marL="630630" indent="0">
              <a:buNone/>
              <a:defRPr sz="1247" b="1"/>
            </a:lvl3pPr>
            <a:lvl4pPr marL="945947" indent="0">
              <a:buNone/>
              <a:defRPr sz="1108" b="1"/>
            </a:lvl4pPr>
            <a:lvl5pPr marL="1261265" indent="0">
              <a:buNone/>
              <a:defRPr sz="1108" b="1"/>
            </a:lvl5pPr>
            <a:lvl6pPr marL="1576588" indent="0">
              <a:buNone/>
              <a:defRPr sz="1108" b="1"/>
            </a:lvl6pPr>
            <a:lvl7pPr marL="1891904" indent="0">
              <a:buNone/>
              <a:defRPr sz="1108" b="1"/>
            </a:lvl7pPr>
            <a:lvl8pPr marL="2207225" indent="0">
              <a:buNone/>
              <a:defRPr sz="1108" b="1"/>
            </a:lvl8pPr>
            <a:lvl9pPr marL="2522543" indent="0">
              <a:buNone/>
              <a:defRPr sz="1108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09604" y="2174878"/>
            <a:ext cx="5386917" cy="3951288"/>
          </a:xfrm>
        </p:spPr>
        <p:txBody>
          <a:bodyPr/>
          <a:lstStyle>
            <a:lvl1pPr>
              <a:defRPr sz="1661"/>
            </a:lvl1pPr>
            <a:lvl2pPr>
              <a:defRPr sz="1385"/>
            </a:lvl2pPr>
            <a:lvl3pPr>
              <a:defRPr sz="1247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93374" y="1535116"/>
            <a:ext cx="5389033" cy="639762"/>
          </a:xfrm>
        </p:spPr>
        <p:txBody>
          <a:bodyPr anchor="b"/>
          <a:lstStyle>
            <a:lvl1pPr marL="0" indent="0">
              <a:buNone/>
              <a:defRPr sz="1661" b="1"/>
            </a:lvl1pPr>
            <a:lvl2pPr marL="315314" indent="0">
              <a:buNone/>
              <a:defRPr sz="1385" b="1"/>
            </a:lvl2pPr>
            <a:lvl3pPr marL="630630" indent="0">
              <a:buNone/>
              <a:defRPr sz="1247" b="1"/>
            </a:lvl3pPr>
            <a:lvl4pPr marL="945947" indent="0">
              <a:buNone/>
              <a:defRPr sz="1108" b="1"/>
            </a:lvl4pPr>
            <a:lvl5pPr marL="1261265" indent="0">
              <a:buNone/>
              <a:defRPr sz="1108" b="1"/>
            </a:lvl5pPr>
            <a:lvl6pPr marL="1576588" indent="0">
              <a:buNone/>
              <a:defRPr sz="1108" b="1"/>
            </a:lvl6pPr>
            <a:lvl7pPr marL="1891904" indent="0">
              <a:buNone/>
              <a:defRPr sz="1108" b="1"/>
            </a:lvl7pPr>
            <a:lvl8pPr marL="2207225" indent="0">
              <a:buNone/>
              <a:defRPr sz="1108" b="1"/>
            </a:lvl8pPr>
            <a:lvl9pPr marL="2522543" indent="0">
              <a:buNone/>
              <a:defRPr sz="1108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93374" y="2174878"/>
            <a:ext cx="5389033" cy="3951288"/>
          </a:xfrm>
        </p:spPr>
        <p:txBody>
          <a:bodyPr/>
          <a:lstStyle>
            <a:lvl1pPr>
              <a:defRPr sz="1661"/>
            </a:lvl1pPr>
            <a:lvl2pPr>
              <a:defRPr sz="1385"/>
            </a:lvl2pPr>
            <a:lvl3pPr>
              <a:defRPr sz="1247"/>
            </a:lvl3pPr>
            <a:lvl4pPr>
              <a:defRPr sz="1108"/>
            </a:lvl4pPr>
            <a:lvl5pPr>
              <a:defRPr sz="1108"/>
            </a:lvl5pPr>
            <a:lvl6pPr>
              <a:defRPr sz="1108"/>
            </a:lvl6pPr>
            <a:lvl7pPr>
              <a:defRPr sz="1108"/>
            </a:lvl7pPr>
            <a:lvl8pPr>
              <a:defRPr sz="1108"/>
            </a:lvl8pPr>
            <a:lvl9pPr>
              <a:defRPr sz="1108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844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216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342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09611" y="273052"/>
            <a:ext cx="4011084" cy="1162050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66743" y="273401"/>
            <a:ext cx="6815668" cy="5853113"/>
          </a:xfrm>
        </p:spPr>
        <p:txBody>
          <a:bodyPr/>
          <a:lstStyle>
            <a:lvl1pPr>
              <a:defRPr sz="2216"/>
            </a:lvl1pPr>
            <a:lvl2pPr>
              <a:defRPr sz="1939"/>
            </a:lvl2pPr>
            <a:lvl3pPr>
              <a:defRPr sz="1661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9611" y="1435104"/>
            <a:ext cx="4011084" cy="4691063"/>
          </a:xfrm>
        </p:spPr>
        <p:txBody>
          <a:bodyPr/>
          <a:lstStyle>
            <a:lvl1pPr marL="0" indent="0">
              <a:buNone/>
              <a:defRPr sz="969"/>
            </a:lvl1pPr>
            <a:lvl2pPr marL="315314" indent="0">
              <a:buNone/>
              <a:defRPr sz="831"/>
            </a:lvl2pPr>
            <a:lvl3pPr marL="630630" indent="0">
              <a:buNone/>
              <a:defRPr sz="692"/>
            </a:lvl3pPr>
            <a:lvl4pPr marL="945947" indent="0">
              <a:buNone/>
              <a:defRPr sz="623"/>
            </a:lvl4pPr>
            <a:lvl5pPr marL="1261265" indent="0">
              <a:buNone/>
              <a:defRPr sz="623"/>
            </a:lvl5pPr>
            <a:lvl6pPr marL="1576588" indent="0">
              <a:buNone/>
              <a:defRPr sz="623"/>
            </a:lvl6pPr>
            <a:lvl7pPr marL="1891904" indent="0">
              <a:buNone/>
              <a:defRPr sz="623"/>
            </a:lvl7pPr>
            <a:lvl8pPr marL="2207225" indent="0">
              <a:buNone/>
              <a:defRPr sz="623"/>
            </a:lvl8pPr>
            <a:lvl9pPr marL="2522543" indent="0">
              <a:buNone/>
              <a:defRPr sz="62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15300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8"/>
          </a:xfrm>
        </p:spPr>
        <p:txBody>
          <a:bodyPr anchor="b"/>
          <a:lstStyle>
            <a:lvl1pPr algn="l">
              <a:defRPr sz="1385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2216"/>
            </a:lvl1pPr>
            <a:lvl2pPr marL="315314" indent="0">
              <a:buNone/>
              <a:defRPr sz="1939"/>
            </a:lvl2pPr>
            <a:lvl3pPr marL="630630" indent="0">
              <a:buNone/>
              <a:defRPr sz="1661"/>
            </a:lvl3pPr>
            <a:lvl4pPr marL="945947" indent="0">
              <a:buNone/>
              <a:defRPr sz="1385"/>
            </a:lvl4pPr>
            <a:lvl5pPr marL="1261265" indent="0">
              <a:buNone/>
              <a:defRPr sz="1385"/>
            </a:lvl5pPr>
            <a:lvl6pPr marL="1576588" indent="0">
              <a:buNone/>
              <a:defRPr sz="1385"/>
            </a:lvl6pPr>
            <a:lvl7pPr marL="1891904" indent="0">
              <a:buNone/>
              <a:defRPr sz="1385"/>
            </a:lvl7pPr>
            <a:lvl8pPr marL="2207225" indent="0">
              <a:buNone/>
              <a:defRPr sz="1385"/>
            </a:lvl8pPr>
            <a:lvl9pPr marL="2522543" indent="0">
              <a:buNone/>
              <a:defRPr sz="1385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2"/>
          </a:xfrm>
        </p:spPr>
        <p:txBody>
          <a:bodyPr/>
          <a:lstStyle>
            <a:lvl1pPr marL="0" indent="0">
              <a:buNone/>
              <a:defRPr sz="969"/>
            </a:lvl1pPr>
            <a:lvl2pPr marL="315314" indent="0">
              <a:buNone/>
              <a:defRPr sz="831"/>
            </a:lvl2pPr>
            <a:lvl3pPr marL="630630" indent="0">
              <a:buNone/>
              <a:defRPr sz="692"/>
            </a:lvl3pPr>
            <a:lvl4pPr marL="945947" indent="0">
              <a:buNone/>
              <a:defRPr sz="623"/>
            </a:lvl4pPr>
            <a:lvl5pPr marL="1261265" indent="0">
              <a:buNone/>
              <a:defRPr sz="623"/>
            </a:lvl5pPr>
            <a:lvl6pPr marL="1576588" indent="0">
              <a:buNone/>
              <a:defRPr sz="623"/>
            </a:lvl6pPr>
            <a:lvl7pPr marL="1891904" indent="0">
              <a:buNone/>
              <a:defRPr sz="623"/>
            </a:lvl7pPr>
            <a:lvl8pPr marL="2207225" indent="0">
              <a:buNone/>
              <a:defRPr sz="623"/>
            </a:lvl8pPr>
            <a:lvl9pPr marL="2522543" indent="0">
              <a:buNone/>
              <a:defRPr sz="62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22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047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839200" y="275036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09600" y="275036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003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91349" y="301"/>
            <a:ext cx="7683499" cy="1441451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cxnSp>
        <p:nvCxnSpPr>
          <p:cNvPr id="3" name="Rak 7"/>
          <p:cNvCxnSpPr/>
          <p:nvPr userDrawn="1"/>
        </p:nvCxnSpPr>
        <p:spPr>
          <a:xfrm>
            <a:off x="-434760" y="1452400"/>
            <a:ext cx="12928527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35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576DC40F-55C4-384F-A14E-20FF4C53AB90}"/>
              </a:ext>
            </a:extLst>
          </p:cNvPr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13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D684BB-AC49-4844-95DA-6540E04D6DE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28448" y="256034"/>
            <a:ext cx="2018336" cy="894048"/>
          </a:xfrm>
          <a:prstGeom prst="rect">
            <a:avLst/>
          </a:prstGeom>
          <a:solidFill>
            <a:srgbClr val="0094CA"/>
          </a:solidFill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46646"/>
            <a:ext cx="9518848" cy="562074"/>
          </a:xfrm>
        </p:spPr>
        <p:txBody>
          <a:bodyPr lIns="90000" anchor="b">
            <a:noAutofit/>
          </a:bodyPr>
          <a:lstStyle>
            <a:lvl1pPr algn="l">
              <a:defRPr sz="3200" b="1" baseline="0"/>
            </a:lvl1pPr>
          </a:lstStyle>
          <a:p>
            <a:r>
              <a:rPr lang="sv-SE" noProof="0" dirty="0" err="1"/>
              <a:t>Headline</a:t>
            </a:r>
            <a:r>
              <a:rPr lang="sv-SE" noProof="0" dirty="0"/>
              <a:t>, </a:t>
            </a:r>
            <a:r>
              <a:rPr lang="sv-SE" noProof="0" dirty="0" err="1"/>
              <a:t>type</a:t>
            </a:r>
            <a:r>
              <a:rPr lang="sv-SE" noProof="0" dirty="0"/>
              <a:t> </a:t>
            </a:r>
            <a:r>
              <a:rPr lang="sv-SE" noProof="0" dirty="0" err="1"/>
              <a:t>Calibri</a:t>
            </a:r>
            <a:r>
              <a:rPr lang="sv-SE" noProof="0" dirty="0"/>
              <a:t>, </a:t>
            </a:r>
            <a:r>
              <a:rPr lang="sv-SE" noProof="0" dirty="0" err="1"/>
              <a:t>Size</a:t>
            </a:r>
            <a:r>
              <a:rPr lang="sv-SE" noProof="0" dirty="0"/>
              <a:t> 32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781000"/>
            <a:ext cx="10972800" cy="4345166"/>
          </a:xfrm>
        </p:spPr>
        <p:txBody>
          <a:bodyPr lIns="90000">
            <a:noAutofit/>
          </a:bodyPr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noProof="0" dirty="0"/>
              <a:t>Avoid text less than 16 points.  Always use Calibri font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453336"/>
            <a:ext cx="3860800" cy="365125"/>
          </a:xfrm>
        </p:spPr>
        <p:txBody>
          <a:bodyPr anchor="b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© European Spallation Source ERIC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38011E48-F5AC-104B-BB7F-6322AAB1F2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797780"/>
            <a:ext cx="9518848" cy="590550"/>
          </a:xfrm>
        </p:spPr>
        <p:txBody>
          <a:bodyPr lIns="90000">
            <a:noAutofit/>
          </a:bodyPr>
          <a:lstStyle>
            <a:lvl1pPr marL="0" indent="0">
              <a:buNone/>
              <a:defRPr lang="sv-SE" sz="24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 dirty="0" err="1"/>
              <a:t>Sub</a:t>
            </a:r>
            <a:r>
              <a:rPr lang="sv-SE" dirty="0"/>
              <a:t> </a:t>
            </a:r>
            <a:r>
              <a:rPr lang="sv-SE" dirty="0" err="1"/>
              <a:t>headline</a:t>
            </a:r>
            <a:r>
              <a:rPr lang="sv-SE" dirty="0"/>
              <a:t>, </a:t>
            </a:r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Calibri</a:t>
            </a:r>
            <a:r>
              <a:rPr lang="sv-SE" dirty="0"/>
              <a:t>, </a:t>
            </a:r>
            <a:r>
              <a:rPr lang="sv-SE" dirty="0" err="1"/>
              <a:t>Size</a:t>
            </a:r>
            <a:r>
              <a:rPr lang="sv-SE" dirty="0"/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1351099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E636088-FAD8-024C-A1D7-D74763A458C9}"/>
              </a:ext>
            </a:extLst>
          </p:cNvPr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13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781000"/>
            <a:ext cx="5384800" cy="43451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noProof="0" dirty="0"/>
              <a:t>Avoid text less than 16 points.  Always use Calibri font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781000"/>
            <a:ext cx="5384800" cy="4345166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noProof="0" dirty="0"/>
              <a:t>Avoid text less than 16 points.  Always use Calibri font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448251"/>
            <a:ext cx="3860800" cy="365125"/>
          </a:xfrm>
        </p:spPr>
        <p:txBody>
          <a:bodyPr anchor="b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© European Spallation Source ERIC</a:t>
            </a:r>
            <a:endParaRPr lang="en-GB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E7D9470-03DC-FB43-B831-D8BEB33949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28448" y="256034"/>
            <a:ext cx="2018336" cy="894048"/>
          </a:xfrm>
          <a:prstGeom prst="rect">
            <a:avLst/>
          </a:prstGeom>
          <a:solidFill>
            <a:srgbClr val="0094CA"/>
          </a:solidFill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1282D3D-8FD4-E041-9B14-07B58C6C3A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46646"/>
            <a:ext cx="9518848" cy="562074"/>
          </a:xfrm>
        </p:spPr>
        <p:txBody>
          <a:bodyPr lIns="90000" anchor="b">
            <a:noAutofit/>
          </a:bodyPr>
          <a:lstStyle>
            <a:lvl1pPr algn="l">
              <a:defRPr sz="3200" b="1" baseline="0"/>
            </a:lvl1pPr>
          </a:lstStyle>
          <a:p>
            <a:r>
              <a:rPr lang="sv-SE" noProof="0" dirty="0" err="1"/>
              <a:t>Headline</a:t>
            </a:r>
            <a:r>
              <a:rPr lang="sv-SE" noProof="0" dirty="0"/>
              <a:t>, </a:t>
            </a:r>
            <a:r>
              <a:rPr lang="sv-SE" noProof="0" dirty="0" err="1"/>
              <a:t>type</a:t>
            </a:r>
            <a:r>
              <a:rPr lang="sv-SE" noProof="0" dirty="0"/>
              <a:t> </a:t>
            </a:r>
            <a:r>
              <a:rPr lang="sv-SE" noProof="0" dirty="0" err="1"/>
              <a:t>Calibri</a:t>
            </a:r>
            <a:r>
              <a:rPr lang="sv-SE" noProof="0" dirty="0"/>
              <a:t>, </a:t>
            </a:r>
            <a:r>
              <a:rPr lang="sv-SE" noProof="0" dirty="0" err="1"/>
              <a:t>Size</a:t>
            </a:r>
            <a:r>
              <a:rPr lang="sv-SE" noProof="0" dirty="0"/>
              <a:t> 32</a:t>
            </a:r>
            <a:endParaRPr lang="en-GB" noProof="0" dirty="0"/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2852DFA2-0FC7-BC44-83D5-11A0ECDA59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797780"/>
            <a:ext cx="9518848" cy="590550"/>
          </a:xfrm>
        </p:spPr>
        <p:txBody>
          <a:bodyPr lIns="90000">
            <a:noAutofit/>
          </a:bodyPr>
          <a:lstStyle>
            <a:lvl1pPr marL="0" indent="0">
              <a:buNone/>
              <a:defRPr lang="sv-SE" sz="24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 dirty="0" err="1"/>
              <a:t>Sub</a:t>
            </a:r>
            <a:r>
              <a:rPr lang="sv-SE" dirty="0"/>
              <a:t> </a:t>
            </a:r>
            <a:r>
              <a:rPr lang="sv-SE" dirty="0" err="1"/>
              <a:t>headline</a:t>
            </a:r>
            <a:r>
              <a:rPr lang="sv-SE" dirty="0"/>
              <a:t>, </a:t>
            </a:r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Calibri</a:t>
            </a:r>
            <a:r>
              <a:rPr lang="sv-SE" dirty="0"/>
              <a:t>, </a:t>
            </a:r>
            <a:r>
              <a:rPr lang="sv-SE" dirty="0" err="1"/>
              <a:t>Size</a:t>
            </a:r>
            <a:r>
              <a:rPr lang="sv-SE" dirty="0"/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1362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669E2A3-BE71-6440-9127-D0B8B7CC9739}"/>
              </a:ext>
            </a:extLst>
          </p:cNvPr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13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noProof="0" dirty="0"/>
              <a:t>Avoid text less than 16 points.</a:t>
            </a:r>
          </a:p>
          <a:p>
            <a:pPr lvl="0"/>
            <a:r>
              <a:rPr lang="en-US" noProof="0" dirty="0"/>
              <a:t>Always use Calibri font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453336"/>
            <a:ext cx="3860800" cy="365125"/>
          </a:xfrm>
        </p:spPr>
        <p:txBody>
          <a:bodyPr anchor="b"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© European Spallation Source ERIC</a:t>
            </a:r>
            <a:endParaRPr lang="en-GB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3169E67-0A12-B74D-AF26-4E88E2ACDB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46646"/>
            <a:ext cx="9518848" cy="562074"/>
          </a:xfrm>
        </p:spPr>
        <p:txBody>
          <a:bodyPr anchor="b">
            <a:noAutofit/>
          </a:bodyPr>
          <a:lstStyle>
            <a:lvl1pPr algn="l">
              <a:defRPr sz="3200" b="1" baseline="0"/>
            </a:lvl1pPr>
          </a:lstStyle>
          <a:p>
            <a:r>
              <a:rPr lang="sv-SE" noProof="0" dirty="0" err="1"/>
              <a:t>Headline</a:t>
            </a:r>
            <a:r>
              <a:rPr lang="sv-SE" noProof="0" dirty="0"/>
              <a:t>, </a:t>
            </a:r>
            <a:r>
              <a:rPr lang="sv-SE" noProof="0" dirty="0" err="1"/>
              <a:t>type</a:t>
            </a:r>
            <a:r>
              <a:rPr lang="sv-SE" noProof="0" dirty="0"/>
              <a:t> </a:t>
            </a:r>
            <a:r>
              <a:rPr lang="sv-SE" noProof="0" dirty="0" err="1"/>
              <a:t>Calibri</a:t>
            </a:r>
            <a:r>
              <a:rPr lang="sv-SE" noProof="0" dirty="0"/>
              <a:t>, </a:t>
            </a:r>
            <a:r>
              <a:rPr lang="sv-SE" noProof="0" dirty="0" err="1"/>
              <a:t>Size</a:t>
            </a:r>
            <a:r>
              <a:rPr lang="sv-SE" noProof="0" dirty="0"/>
              <a:t> 32</a:t>
            </a:r>
            <a:endParaRPr lang="en-GB" noProof="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EC61DED-7621-EB4E-8EAC-F939BC061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28448" y="256034"/>
            <a:ext cx="2018336" cy="894048"/>
          </a:xfrm>
          <a:prstGeom prst="rect">
            <a:avLst/>
          </a:prstGeom>
          <a:solidFill>
            <a:srgbClr val="0094CA"/>
          </a:solidFill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616A99C-711C-4B40-89A4-39C8721F15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797780"/>
            <a:ext cx="9518848" cy="590550"/>
          </a:xfrm>
        </p:spPr>
        <p:txBody>
          <a:bodyPr>
            <a:normAutofit/>
          </a:bodyPr>
          <a:lstStyle>
            <a:lvl1pPr marL="0" indent="0">
              <a:buNone/>
              <a:defRPr lang="sv-SE" sz="24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 dirty="0" err="1"/>
              <a:t>Sub</a:t>
            </a:r>
            <a:r>
              <a:rPr lang="sv-SE" dirty="0"/>
              <a:t> </a:t>
            </a:r>
            <a:r>
              <a:rPr lang="sv-SE" dirty="0" err="1"/>
              <a:t>headline</a:t>
            </a:r>
            <a:r>
              <a:rPr lang="sv-SE" dirty="0"/>
              <a:t>, </a:t>
            </a:r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Calibri</a:t>
            </a:r>
            <a:r>
              <a:rPr lang="sv-SE" dirty="0"/>
              <a:t>, </a:t>
            </a:r>
            <a:r>
              <a:rPr lang="sv-SE" dirty="0" err="1"/>
              <a:t>Size</a:t>
            </a:r>
            <a:r>
              <a:rPr lang="sv-SE" dirty="0"/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124974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669E2A3-BE71-6440-9127-D0B8B7CC9739}"/>
              </a:ext>
            </a:extLst>
          </p:cNvPr>
          <p:cNvSpPr/>
          <p:nvPr userDrawn="1"/>
        </p:nvSpPr>
        <p:spPr>
          <a:xfrm>
            <a:off x="0" y="0"/>
            <a:ext cx="12192000" cy="1434354"/>
          </a:xfrm>
          <a:prstGeom prst="rect">
            <a:avLst/>
          </a:prstGeom>
          <a:solidFill>
            <a:srgbClr val="13A0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453336"/>
            <a:ext cx="2844800" cy="365125"/>
          </a:xfrm>
        </p:spPr>
        <p:txBody>
          <a:bodyPr anchor="b"/>
          <a:lstStyle/>
          <a:p>
            <a:fld id="{3C7D23FA-05C4-4CC1-B281-2F815585BC1C}" type="datetime1">
              <a:rPr lang="en-GB" noProof="0" smtClean="0"/>
              <a:t>17/04/2020</a:t>
            </a:fld>
            <a:endParaRPr lang="en-GB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453336"/>
            <a:ext cx="3860800" cy="365125"/>
          </a:xfrm>
        </p:spPr>
        <p:txBody>
          <a:bodyPr anchor="b"/>
          <a:lstStyle/>
          <a:p>
            <a:r>
              <a:rPr lang="en-GB" dirty="0"/>
              <a:t>© European Spallation Source ERIC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3169E67-0A12-B74D-AF26-4E88E2ACDB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46646"/>
            <a:ext cx="9518848" cy="562074"/>
          </a:xfrm>
        </p:spPr>
        <p:txBody>
          <a:bodyPr anchor="b">
            <a:noAutofit/>
          </a:bodyPr>
          <a:lstStyle>
            <a:lvl1pPr algn="l">
              <a:defRPr sz="3200" b="1" baseline="0"/>
            </a:lvl1pPr>
          </a:lstStyle>
          <a:p>
            <a:r>
              <a:rPr lang="sv-SE" noProof="0" dirty="0" err="1"/>
              <a:t>Headline</a:t>
            </a:r>
            <a:r>
              <a:rPr lang="sv-SE" noProof="0" dirty="0"/>
              <a:t>, </a:t>
            </a:r>
            <a:r>
              <a:rPr lang="sv-SE" noProof="0" dirty="0" err="1"/>
              <a:t>type</a:t>
            </a:r>
            <a:r>
              <a:rPr lang="sv-SE" noProof="0" dirty="0"/>
              <a:t> </a:t>
            </a:r>
            <a:r>
              <a:rPr lang="sv-SE" noProof="0" dirty="0" err="1"/>
              <a:t>Calibri</a:t>
            </a:r>
            <a:r>
              <a:rPr lang="sv-SE" noProof="0" dirty="0"/>
              <a:t>, </a:t>
            </a:r>
            <a:r>
              <a:rPr lang="sv-SE" noProof="0" dirty="0" err="1"/>
              <a:t>Size</a:t>
            </a:r>
            <a:r>
              <a:rPr lang="sv-SE" noProof="0" dirty="0"/>
              <a:t> 32</a:t>
            </a:r>
            <a:endParaRPr lang="en-GB" noProof="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EC61DED-7621-EB4E-8EAC-F939BC061D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28448" y="256034"/>
            <a:ext cx="2018336" cy="894048"/>
          </a:xfrm>
          <a:prstGeom prst="rect">
            <a:avLst/>
          </a:prstGeom>
          <a:solidFill>
            <a:srgbClr val="0094CA"/>
          </a:solidFill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A616A99C-711C-4B40-89A4-39C8721F15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797780"/>
            <a:ext cx="9518848" cy="590550"/>
          </a:xfrm>
        </p:spPr>
        <p:txBody>
          <a:bodyPr>
            <a:normAutofit/>
          </a:bodyPr>
          <a:lstStyle>
            <a:lvl1pPr marL="0" indent="0">
              <a:buNone/>
              <a:defRPr lang="sv-SE" sz="24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 dirty="0" err="1"/>
              <a:t>Sub</a:t>
            </a:r>
            <a:r>
              <a:rPr lang="sv-SE" dirty="0"/>
              <a:t> </a:t>
            </a:r>
            <a:r>
              <a:rPr lang="sv-SE" dirty="0" err="1"/>
              <a:t>headline</a:t>
            </a:r>
            <a:r>
              <a:rPr lang="sv-SE" dirty="0"/>
              <a:t>, </a:t>
            </a:r>
            <a:r>
              <a:rPr lang="sv-SE" dirty="0" err="1"/>
              <a:t>type</a:t>
            </a:r>
            <a:r>
              <a:rPr lang="sv-SE" dirty="0"/>
              <a:t> </a:t>
            </a:r>
            <a:r>
              <a:rPr lang="sv-SE" dirty="0" err="1"/>
              <a:t>Calibri</a:t>
            </a:r>
            <a:r>
              <a:rPr lang="sv-SE" dirty="0"/>
              <a:t>, </a:t>
            </a:r>
            <a:r>
              <a:rPr lang="sv-SE" dirty="0" err="1"/>
              <a:t>Size</a:t>
            </a:r>
            <a:r>
              <a:rPr lang="sv-SE" dirty="0"/>
              <a:t> 24</a:t>
            </a:r>
          </a:p>
        </p:txBody>
      </p:sp>
    </p:spTree>
    <p:extLst>
      <p:ext uri="{BB962C8B-B14F-4D97-AF65-F5344CB8AC3E}">
        <p14:creationId xmlns:p14="http://schemas.microsoft.com/office/powerpoint/2010/main" val="149880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30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4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61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76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91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0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522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288360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831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3087" y="4407120"/>
            <a:ext cx="10363200" cy="1362076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3087" y="2906723"/>
            <a:ext cx="10363200" cy="1500187"/>
          </a:xfrm>
        </p:spPr>
        <p:txBody>
          <a:bodyPr anchor="b"/>
          <a:lstStyle>
            <a:lvl1pPr marL="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1pPr>
            <a:lvl2pPr marL="315314" indent="0">
              <a:buNone/>
              <a:defRPr sz="1247">
                <a:solidFill>
                  <a:schemeClr val="tx1">
                    <a:tint val="75000"/>
                  </a:schemeClr>
                </a:solidFill>
              </a:defRPr>
            </a:lvl2pPr>
            <a:lvl3pPr marL="630630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3pPr>
            <a:lvl4pPr marL="945947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4pPr>
            <a:lvl5pPr marL="1261265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5pPr>
            <a:lvl6pPr marL="1576588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6pPr>
            <a:lvl7pPr marL="1891904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7pPr>
            <a:lvl8pPr marL="2207225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8pPr>
            <a:lvl9pPr marL="2522543" indent="0">
              <a:buNone/>
              <a:defRPr sz="9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158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1939"/>
            </a:lvl1pPr>
            <a:lvl2pPr>
              <a:defRPr sz="1661"/>
            </a:lvl2pPr>
            <a:lvl3pPr>
              <a:defRPr sz="1385"/>
            </a:lvl3pPr>
            <a:lvl4pPr>
              <a:defRPr sz="1247"/>
            </a:lvl4pPr>
            <a:lvl5pPr>
              <a:defRPr sz="1247"/>
            </a:lvl5pPr>
            <a:lvl6pPr>
              <a:defRPr sz="1247"/>
            </a:lvl6pPr>
            <a:lvl7pPr>
              <a:defRPr sz="1247"/>
            </a:lvl7pPr>
            <a:lvl8pPr>
              <a:defRPr sz="1247"/>
            </a:lvl8pPr>
            <a:lvl9pPr>
              <a:defRPr sz="1247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1939"/>
            </a:lvl1pPr>
            <a:lvl2pPr>
              <a:defRPr sz="1661"/>
            </a:lvl2pPr>
            <a:lvl3pPr>
              <a:defRPr sz="1385"/>
            </a:lvl3pPr>
            <a:lvl4pPr>
              <a:defRPr sz="1247"/>
            </a:lvl4pPr>
            <a:lvl5pPr>
              <a:defRPr sz="1247"/>
            </a:lvl5pPr>
            <a:lvl6pPr>
              <a:defRPr sz="1247"/>
            </a:lvl6pPr>
            <a:lvl7pPr>
              <a:defRPr sz="1247"/>
            </a:lvl7pPr>
            <a:lvl8pPr>
              <a:defRPr sz="1247"/>
            </a:lvl8pPr>
            <a:lvl9pPr>
              <a:defRPr sz="1247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4712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51884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noProof="0"/>
              <a:t>Klicka här för att ändra format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3233B-D569-4A6E-878F-CDE152514C47}" type="datetime1">
              <a:rPr lang="en-GB" noProof="0" smtClean="0"/>
              <a:t>17/04/2020</a:t>
            </a:fld>
            <a:endParaRPr lang="en-GB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80640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69" r:id="rId5"/>
  </p:sldLayoutIdLst>
  <p:hf hdr="0" ftr="0" dt="0"/>
  <p:txStyles>
    <p:titleStyle>
      <a:lvl1pPr algn="l" defTabSz="6858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090" tIns="45549" rIns="91090" bIns="45549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090" tIns="45549" rIns="91090" bIns="45549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09604" y="6356748"/>
            <a:ext cx="2844800" cy="365125"/>
          </a:xfrm>
          <a:prstGeom prst="rect">
            <a:avLst/>
          </a:prstGeom>
        </p:spPr>
        <p:txBody>
          <a:bodyPr vert="horz" lIns="91090" tIns="45549" rIns="91090" bIns="45549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5314"/>
            <a:fld id="{49A5678A-D05F-FD42-9890-CCECCD9C8C54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315314"/>
              <a:t>2020-04-17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65600" y="6356748"/>
            <a:ext cx="3860800" cy="365125"/>
          </a:xfrm>
          <a:prstGeom prst="rect">
            <a:avLst/>
          </a:prstGeom>
        </p:spPr>
        <p:txBody>
          <a:bodyPr vert="horz" lIns="91090" tIns="45549" rIns="91090" bIns="45549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5314"/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37600" y="6356748"/>
            <a:ext cx="2844800" cy="365125"/>
          </a:xfrm>
          <a:prstGeom prst="rect">
            <a:avLst/>
          </a:prstGeom>
        </p:spPr>
        <p:txBody>
          <a:bodyPr vert="horz" lIns="91090" tIns="45549" rIns="91090" bIns="45549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5314"/>
            <a:fld id="{276797C7-3D02-2A4F-97AD-9EB2A99A67F0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 defTabSz="315314"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07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xStyles>
    <p:titleStyle>
      <a:lvl1pPr algn="ctr" defTabSz="315314" rtl="0" eaLnBrk="1" latinLnBrk="0" hangingPunct="1">
        <a:spcBef>
          <a:spcPct val="0"/>
        </a:spcBef>
        <a:buNone/>
        <a:defRPr sz="30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484" indent="-236484" algn="l" defTabSz="315314" rtl="0" eaLnBrk="1" latinLnBrk="0" hangingPunct="1">
        <a:spcBef>
          <a:spcPct val="20000"/>
        </a:spcBef>
        <a:buFont typeface="Arial"/>
        <a:buChar char="•"/>
        <a:defRPr sz="2216" kern="1200">
          <a:solidFill>
            <a:schemeClr val="tx1"/>
          </a:solidFill>
          <a:latin typeface="+mn-lt"/>
          <a:ea typeface="+mn-ea"/>
          <a:cs typeface="+mn-cs"/>
        </a:defRPr>
      </a:lvl1pPr>
      <a:lvl2pPr marL="512390" indent="-197066" algn="l" defTabSz="315314" rtl="0" eaLnBrk="1" latinLnBrk="0" hangingPunct="1">
        <a:spcBef>
          <a:spcPct val="20000"/>
        </a:spcBef>
        <a:buFont typeface="Arial"/>
        <a:buChar char="–"/>
        <a:defRPr sz="1939" kern="1200">
          <a:solidFill>
            <a:schemeClr val="tx1"/>
          </a:solidFill>
          <a:latin typeface="+mn-lt"/>
          <a:ea typeface="+mn-ea"/>
          <a:cs typeface="+mn-cs"/>
        </a:defRPr>
      </a:lvl2pPr>
      <a:lvl3pPr marL="788276" indent="-157655" algn="l" defTabSz="315314" rtl="0" eaLnBrk="1" latinLnBrk="0" hangingPunct="1">
        <a:spcBef>
          <a:spcPct val="20000"/>
        </a:spcBef>
        <a:buFont typeface="Arial"/>
        <a:buChar char="•"/>
        <a:defRPr sz="1661" kern="1200">
          <a:solidFill>
            <a:schemeClr val="tx1"/>
          </a:solidFill>
          <a:latin typeface="+mn-lt"/>
          <a:ea typeface="+mn-ea"/>
          <a:cs typeface="+mn-cs"/>
        </a:defRPr>
      </a:lvl3pPr>
      <a:lvl4pPr marL="1103609" indent="-157655" algn="l" defTabSz="315314" rtl="0" eaLnBrk="1" latinLnBrk="0" hangingPunct="1">
        <a:spcBef>
          <a:spcPct val="20000"/>
        </a:spcBef>
        <a:buFont typeface="Arial"/>
        <a:buChar char="–"/>
        <a:defRPr sz="1385" kern="1200">
          <a:solidFill>
            <a:schemeClr val="tx1"/>
          </a:solidFill>
          <a:latin typeface="+mn-lt"/>
          <a:ea typeface="+mn-ea"/>
          <a:cs typeface="+mn-cs"/>
        </a:defRPr>
      </a:lvl4pPr>
      <a:lvl5pPr marL="1418929" indent="-157655" algn="l" defTabSz="315314" rtl="0" eaLnBrk="1" latinLnBrk="0" hangingPunct="1">
        <a:spcBef>
          <a:spcPct val="20000"/>
        </a:spcBef>
        <a:buFont typeface="Arial"/>
        <a:buChar char="»"/>
        <a:defRPr sz="1385" kern="1200">
          <a:solidFill>
            <a:schemeClr val="tx1"/>
          </a:solidFill>
          <a:latin typeface="+mn-lt"/>
          <a:ea typeface="+mn-ea"/>
          <a:cs typeface="+mn-cs"/>
        </a:defRPr>
      </a:lvl5pPr>
      <a:lvl6pPr marL="1734244" indent="-157655" algn="l" defTabSz="315314" rtl="0" eaLnBrk="1" latinLnBrk="0" hangingPunct="1">
        <a:spcBef>
          <a:spcPct val="20000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6pPr>
      <a:lvl7pPr marL="2049560" indent="-157655" algn="l" defTabSz="315314" rtl="0" eaLnBrk="1" latinLnBrk="0" hangingPunct="1">
        <a:spcBef>
          <a:spcPct val="20000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7pPr>
      <a:lvl8pPr marL="2364882" indent="-157655" algn="l" defTabSz="315314" rtl="0" eaLnBrk="1" latinLnBrk="0" hangingPunct="1">
        <a:spcBef>
          <a:spcPct val="20000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8pPr>
      <a:lvl9pPr marL="2680197" indent="-157655" algn="l" defTabSz="315314" rtl="0" eaLnBrk="1" latinLnBrk="0" hangingPunct="1">
        <a:spcBef>
          <a:spcPct val="20000"/>
        </a:spcBef>
        <a:buFont typeface="Arial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1pPr>
      <a:lvl2pPr marL="315314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2pPr>
      <a:lvl3pPr marL="630630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3pPr>
      <a:lvl4pPr marL="945947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4pPr>
      <a:lvl5pPr marL="1261265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5pPr>
      <a:lvl6pPr marL="1576588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6pPr>
      <a:lvl7pPr marL="1891904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7pPr>
      <a:lvl8pPr marL="2207225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8pPr>
      <a:lvl9pPr marL="2522543" algn="l" defTabSz="315314" rtl="0" eaLnBrk="1" latinLnBrk="0" hangingPunct="1">
        <a:defRPr sz="12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A71F2-D8D7-684C-800E-3C911F4AB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SE" dirty="0" smtClean="0">
                <a:latin typeface="Segoe UI" panose="020B0502040204020203" pitchFamily="34" charset="0"/>
                <a:cs typeface="Segoe UI" panose="020B0502040204020203" pitchFamily="34" charset="0"/>
              </a:rPr>
              <a:t>Upgrade for polarisation </a:t>
            </a:r>
            <a:r>
              <a:rPr lang="en-SE" dirty="0" smtClean="0">
                <a:latin typeface="Segoe UI" panose="020B0502040204020203" pitchFamily="34" charset="0"/>
                <a:cs typeface="Segoe UI" panose="020B0502040204020203" pitchFamily="34" charset="0"/>
              </a:rPr>
              <a:t>capability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BF407-4AC6-3846-B1C4-3072CF8C44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28302"/>
            <a:ext cx="6048672" cy="2379812"/>
          </a:xfrm>
        </p:spPr>
        <p:txBody>
          <a:bodyPr/>
          <a:lstStyle/>
          <a:p>
            <a:pPr marL="233363" indent="-233363"/>
            <a:r>
              <a:rPr lang="en-SE" sz="1400" b="1" dirty="0" smtClean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Identified 12 instruments 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to have polarisation for users (see table)</a:t>
            </a:r>
          </a:p>
          <a:p>
            <a:pPr marL="515938" lvl="1"/>
            <a:r>
              <a:rPr lang="en-SE" sz="1400" b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ODIN among 10 instruments to upgrade</a:t>
            </a:r>
            <a:endParaRPr lang="en-SE" sz="1400" b="1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15938" lvl="1"/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BEER: upgrade when there are user request</a:t>
            </a:r>
            <a:endParaRPr lang="en-SE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r>
              <a:rPr lang="en-SE" sz="1400" b="1" dirty="0" smtClean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Centralised </a:t>
            </a:r>
            <a:r>
              <a:rPr lang="en-SE" sz="1400" b="1" dirty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polarisation support 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in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Neutron 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Technologies Division </a:t>
            </a:r>
          </a:p>
          <a:p>
            <a:pPr lvl="1"/>
            <a:r>
              <a:rPr lang="sv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arry out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the upgrade and future operational support. </a:t>
            </a:r>
            <a:endParaRPr lang="en-SE" sz="14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scope change to individual instrument.</a:t>
            </a:r>
          </a:p>
          <a:p>
            <a:pPr marL="233363" indent="-233363"/>
            <a:r>
              <a:rPr lang="en-SE" sz="1400" b="1" dirty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Funding for upgrade </a:t>
            </a:r>
          </a:p>
          <a:p>
            <a:pPr lvl="1"/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Part of Initial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Operation 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budget</a:t>
            </a:r>
          </a:p>
          <a:p>
            <a:pPr lvl="1"/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No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funding drawn from individual instrument budget.</a:t>
            </a:r>
          </a:p>
          <a:p>
            <a:endParaRPr lang="en-SE" sz="14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246691"/>
              </p:ext>
            </p:extLst>
          </p:nvPr>
        </p:nvGraphicFramePr>
        <p:xfrm>
          <a:off x="6384032" y="1428668"/>
          <a:ext cx="5017718" cy="2120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6116">
                  <a:extLst>
                    <a:ext uri="{9D8B030D-6E8A-4147-A177-3AD203B41FA5}">
                      <a16:colId xmlns:a16="http://schemas.microsoft.com/office/drawing/2014/main" val="4128466625"/>
                    </a:ext>
                  </a:extLst>
                </a:gridCol>
                <a:gridCol w="2341602">
                  <a:extLst>
                    <a:ext uri="{9D8B030D-6E8A-4147-A177-3AD203B41FA5}">
                      <a16:colId xmlns:a16="http://schemas.microsoft.com/office/drawing/2014/main" val="2556950256"/>
                    </a:ext>
                  </a:extLst>
                </a:gridCol>
              </a:tblGrid>
              <a:tr h="1990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dirty="0" err="1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Engineering</a:t>
                      </a:r>
                      <a:r>
                        <a:rPr lang="sv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&amp; Industrial</a:t>
                      </a:r>
                      <a:endParaRPr lang="sv-SE" sz="1400" b="0" dirty="0" smtClean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Large-Scale</a:t>
                      </a: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sv-SE" sz="1400" b="0" dirty="0" err="1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Structures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470054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ODIN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LoKI</a:t>
                      </a: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919836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SKADI 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058164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ESTIA</a:t>
                      </a:r>
                      <a:r>
                        <a:rPr lang="en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(dedicated)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9482106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  <a:endParaRPr lang="sv-SE" sz="1400" b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FREIA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536179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err="1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Diffraction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err="1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Spectroscopy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854276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DREAM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BIFROST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472181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  <a:r>
                        <a:rPr lang="sv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HEIMDAL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CSPEC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0833750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dirty="0" err="1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MAGiC</a:t>
                      </a:r>
                      <a:r>
                        <a:rPr lang="en-SE" sz="1400" b="0" dirty="0" smtClean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(dedicated)</a:t>
                      </a:r>
                      <a:endParaRPr lang="sv-SE" sz="1400" dirty="0" smtClean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MIRACLES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4470019"/>
                  </a:ext>
                </a:extLst>
              </a:tr>
              <a:tr h="1990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 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T-REX</a:t>
                      </a:r>
                      <a:endParaRPr lang="sv-SE" sz="1400" b="0" dirty="0">
                        <a:solidFill>
                          <a:schemeClr val="tx1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6255478"/>
                  </a:ext>
                </a:extLst>
              </a:tr>
            </a:tbl>
          </a:graphicData>
        </a:graphic>
      </p:graphicFrame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6BF407-4AC6-3846-B1C4-3072CF8C4474}"/>
              </a:ext>
            </a:extLst>
          </p:cNvPr>
          <p:cNvSpPr txBox="1">
            <a:spLocks/>
          </p:cNvSpPr>
          <p:nvPr/>
        </p:nvSpPr>
        <p:spPr>
          <a:xfrm>
            <a:off x="273052" y="3751558"/>
            <a:ext cx="11360701" cy="2989809"/>
          </a:xfrm>
          <a:prstGeom prst="rect">
            <a:avLst/>
          </a:prstGeom>
        </p:spPr>
        <p:txBody>
          <a:bodyPr vert="horz" lIns="90000" tIns="45720" rIns="91440" bIns="45720" rtlCol="0">
            <a:noAutofit/>
          </a:bodyPr>
          <a:lstStyle>
            <a:lvl1pPr marL="342900" indent="-34290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3363" indent="-233363"/>
            <a:r>
              <a:rPr lang="en-SE" sz="1400" b="1" dirty="0" smtClean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Upgrade will run </a:t>
            </a:r>
            <a:r>
              <a:rPr lang="en-SE" sz="1400" b="1" dirty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concurrently to instrument schedule 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– a MUST from experiences in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institutes worldwide.</a:t>
            </a:r>
            <a:r>
              <a:rPr lang="sv-SE" sz="14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SE" sz="14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endParaRPr lang="en-SE" sz="1400" b="1" dirty="0">
              <a:solidFill>
                <a:srgbClr val="0000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endParaRPr lang="en-SE" sz="1400" b="1" dirty="0">
              <a:solidFill>
                <a:srgbClr val="0000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endParaRPr lang="en-SE" sz="1400" b="1" dirty="0">
              <a:solidFill>
                <a:srgbClr val="0000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endParaRPr lang="en-SE" sz="1400" b="1" dirty="0">
              <a:solidFill>
                <a:srgbClr val="0000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endParaRPr lang="en-SE" sz="1400" b="1" dirty="0">
              <a:solidFill>
                <a:srgbClr val="0000FF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r>
              <a:rPr lang="en-SE" sz="1400" b="1" dirty="0" smtClean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 </a:t>
            </a:r>
            <a:r>
              <a:rPr lang="en-SE" sz="1400" b="1" dirty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package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is being developed for the upgrade. 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ODIN is a day-1 instrument and will have priority in the work schedule.</a:t>
            </a:r>
            <a:endParaRPr lang="en-SE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33363" indent="-233363"/>
            <a:r>
              <a:rPr lang="en-SE" sz="1400" b="1" dirty="0" smtClean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 </a:t>
            </a:r>
            <a:r>
              <a:rPr lang="en-SE" sz="1400" b="1" dirty="0" smtClean="0">
                <a:solidFill>
                  <a:srgbClr val="0000F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is crucial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: </a:t>
            </a:r>
            <a:endParaRPr lang="en-SE" sz="14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/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Instrument</a:t>
            </a:r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 teams and project team to closely coordinate and collaborate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lvl="1"/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Necessary accommodation in instrument</a:t>
            </a:r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 design 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for </a:t>
            </a:r>
            <a:r>
              <a:rPr lang="en-US" sz="1400" dirty="0" err="1">
                <a:latin typeface="Segoe UI" panose="020B0502040204020203" pitchFamily="34" charset="0"/>
                <a:cs typeface="Segoe UI" panose="020B0502040204020203" pitchFamily="34" charset="0"/>
              </a:rPr>
              <a:t>polarisation</a:t>
            </a:r>
            <a:r>
              <a:rPr lang="en-US" sz="1400" dirty="0">
                <a:latin typeface="Segoe UI" panose="020B0502040204020203" pitchFamily="34" charset="0"/>
                <a:cs typeface="Segoe UI" panose="020B0502040204020203" pitchFamily="34" charset="0"/>
              </a:rPr>
              <a:t> upgrade</a:t>
            </a:r>
            <a:r>
              <a:rPr lang="en-SE" sz="1400" dirty="0">
                <a:latin typeface="Segoe UI" panose="020B0502040204020203" pitchFamily="34" charset="0"/>
                <a:cs typeface="Segoe UI" panose="020B0502040204020203" pitchFamily="34" charset="0"/>
              </a:rPr>
              <a:t> is encouraged</a:t>
            </a:r>
            <a:r>
              <a:rPr lang="en-SE" sz="14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pPr marL="233363" indent="-233363"/>
            <a:r>
              <a:rPr lang="en-SE" sz="1400" b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Aim to begin supporting instruments in 2024 and be fully implemented 6-9 months after </a:t>
            </a:r>
            <a:r>
              <a:rPr lang="en-SE" sz="1400" b="1" i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Start of the User Programme </a:t>
            </a:r>
            <a:r>
              <a:rPr lang="en-SE" sz="1400" b="1" dirty="0" smtClean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(SOUP).</a:t>
            </a:r>
          </a:p>
          <a:p>
            <a:endParaRPr lang="en-SE" sz="1400" dirty="0" smtClean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095540"/>
              </p:ext>
            </p:extLst>
          </p:nvPr>
        </p:nvGraphicFramePr>
        <p:xfrm>
          <a:off x="695400" y="4069076"/>
          <a:ext cx="9793088" cy="1057595"/>
        </p:xfrm>
        <a:graphic>
          <a:graphicData uri="http://schemas.openxmlformats.org/drawingml/2006/table">
            <a:tbl>
              <a:tblPr firstRow="1" firstCol="1" bandRow="1"/>
              <a:tblGrid>
                <a:gridCol w="2030601">
                  <a:extLst>
                    <a:ext uri="{9D8B030D-6E8A-4147-A177-3AD203B41FA5}">
                      <a16:colId xmlns:a16="http://schemas.microsoft.com/office/drawing/2014/main" val="1902390363"/>
                    </a:ext>
                  </a:extLst>
                </a:gridCol>
                <a:gridCol w="7762487">
                  <a:extLst>
                    <a:ext uri="{9D8B030D-6E8A-4147-A177-3AD203B41FA5}">
                      <a16:colId xmlns:a16="http://schemas.microsoft.com/office/drawing/2014/main" val="41609726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2019 Q4 – 2020 Q1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Discuss</a:t>
                      </a:r>
                      <a:r>
                        <a:rPr lang="sv-SE" sz="14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sv-SE" sz="1400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with</a:t>
                      </a:r>
                      <a:r>
                        <a:rPr lang="sv-SE" sz="14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instrument </a:t>
                      </a:r>
                      <a:r>
                        <a:rPr lang="sv-SE" sz="1400" dirty="0" smtClean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teams</a:t>
                      </a:r>
                      <a:r>
                        <a:rPr lang="en-SE" sz="1400" dirty="0" smtClean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,</a:t>
                      </a:r>
                      <a:r>
                        <a:rPr lang="en-SE" sz="1400" baseline="0" dirty="0" smtClean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equipment builders, other institutes (</a:t>
                      </a:r>
                      <a:r>
                        <a:rPr lang="en-SE" sz="1400" baseline="0" dirty="0" smtClean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completed)</a:t>
                      </a:r>
                      <a:endParaRPr lang="sv-SE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55045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2020 Q2 – </a:t>
                      </a:r>
                      <a:r>
                        <a:rPr lang="en-SE" sz="1400" b="1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2020 </a:t>
                      </a:r>
                      <a:r>
                        <a:rPr lang="sv-SE" sz="1400" b="1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Q3</a:t>
                      </a:r>
                      <a:endParaRPr lang="sv-SE" sz="1400" b="1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SE" sz="1400" b="1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D</a:t>
                      </a:r>
                      <a:r>
                        <a:rPr lang="en-US" sz="1400" b="1" dirty="0" err="1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evelop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work package with instrument </a:t>
                      </a:r>
                      <a:r>
                        <a:rPr lang="en-US" sz="1400" b="1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teams</a:t>
                      </a:r>
                      <a:r>
                        <a:rPr lang="en-SE" sz="1400" b="1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,</a:t>
                      </a:r>
                      <a:r>
                        <a:rPr lang="en-SE" sz="1400" b="1" baseline="0" dirty="0" smtClean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conceptual design</a:t>
                      </a:r>
                      <a:endParaRPr lang="sv-SE" sz="1400" b="1" dirty="0">
                        <a:solidFill>
                          <a:srgbClr val="FF0000"/>
                        </a:solidFill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5966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2020.09.21-22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1" dirty="0">
                          <a:solidFill>
                            <a:srgbClr val="FF0000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Polarisation workshop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4373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2020 Q4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dirty="0" err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Approval</a:t>
                      </a:r>
                      <a:r>
                        <a:rPr lang="sv-SE" sz="1400" dirty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 and preparation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2204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b="0" dirty="0">
                          <a:solidFill>
                            <a:schemeClr val="tx1"/>
                          </a:solidFill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2021 Q1 – 2025 Q4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v-SE" sz="1400" dirty="0" err="1" smtClean="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a:t>Implement</a:t>
                      </a:r>
                      <a:endParaRPr lang="sv-SE" sz="1400" dirty="0">
                        <a:effectLst/>
                        <a:latin typeface="Segoe UI" panose="020B0502040204020203" pitchFamily="34" charset="0"/>
                        <a:ea typeface="Calibri" panose="020F0502020204030204" pitchFamily="34" charset="0"/>
                        <a:cs typeface="Segoe UI" panose="020B05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6992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933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t">
        <a:normAutofit/>
      </a:bodyPr>
      <a:lstStyle>
        <a:defPPr algn="l">
          <a:defRPr sz="20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19 ESS template" id="{29187F29-8712-D14C-B8E7-170A5282868A}" vid="{E9B9166D-3D04-D74A-9E51-274D5F9AE507}"/>
    </a:ext>
  </a:extLst>
</a:theme>
</file>

<file path=ppt/theme/theme2.xml><?xml version="1.0" encoding="utf-8"?>
<a:theme xmlns:a="http://schemas.openxmlformats.org/drawingml/2006/main" name="2_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19 ESS template" id="{29187F29-8712-D14C-B8E7-170A5282868A}" vid="{A060585B-E451-5042-BC27-29214B958F9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Office-tema</Template>
  <TotalTime>3090</TotalTime>
  <Words>232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Office-tema</vt:lpstr>
      <vt:lpstr>2_Anpassad formgivning</vt:lpstr>
      <vt:lpstr>Upgrade for polarisation capability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European Spallation Source</dc:title>
  <dc:creator>martin.sjostrand@esss.se</dc:creator>
  <cp:lastModifiedBy>Wai Tung Lee</cp:lastModifiedBy>
  <cp:revision>262</cp:revision>
  <cp:lastPrinted>2018-11-23T07:12:11Z</cp:lastPrinted>
  <dcterms:created xsi:type="dcterms:W3CDTF">2018-10-29T15:52:13Z</dcterms:created>
  <dcterms:modified xsi:type="dcterms:W3CDTF">2020-04-16T22:57:36Z</dcterms:modified>
</cp:coreProperties>
</file>