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70" r:id="rId4"/>
    <p:sldId id="260" r:id="rId5"/>
    <p:sldId id="271" r:id="rId6"/>
    <p:sldId id="272" r:id="rId7"/>
    <p:sldId id="273" r:id="rId8"/>
    <p:sldId id="274" r:id="rId9"/>
    <p:sldId id="275" r:id="rId10"/>
    <p:sldId id="262" r:id="rId11"/>
    <p:sldId id="263" r:id="rId12"/>
    <p:sldId id="267" r:id="rId13"/>
    <p:sldId id="264" r:id="rId14"/>
    <p:sldId id="26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A56CADD-CB5A-40BF-8DD8-25AFE591926C}" type="datetimeFigureOut">
              <a:rPr lang="en-US" smtClean="0"/>
              <a:t>10/23/2019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853155-4D41-49B4-B143-D86EB0AD6C48}" type="slidenum">
              <a:rPr lang="en-US" smtClean="0"/>
              <a:t>‹#›</a:t>
            </a:fld>
            <a:endParaRPr lang="en-US"/>
          </a:p>
        </p:txBody>
      </p:sp>
    </p:spTree>
    <p:extLst>
      <p:ext uri="{BB962C8B-B14F-4D97-AF65-F5344CB8AC3E}">
        <p14:creationId xmlns:p14="http://schemas.microsoft.com/office/powerpoint/2010/main" val="4541990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56CADD-CB5A-40BF-8DD8-25AFE591926C}" type="datetimeFigureOut">
              <a:rPr lang="en-US" smtClean="0"/>
              <a:t>10/23/2019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853155-4D41-49B4-B143-D86EB0AD6C48}" type="slidenum">
              <a:rPr lang="en-US" smtClean="0"/>
              <a:t>‹#›</a:t>
            </a:fld>
            <a:endParaRPr lang="en-US"/>
          </a:p>
        </p:txBody>
      </p:sp>
    </p:spTree>
    <p:extLst>
      <p:ext uri="{BB962C8B-B14F-4D97-AF65-F5344CB8AC3E}">
        <p14:creationId xmlns:p14="http://schemas.microsoft.com/office/powerpoint/2010/main" val="36296409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56CADD-CB5A-40BF-8DD8-25AFE591926C}" type="datetimeFigureOut">
              <a:rPr lang="en-US" smtClean="0"/>
              <a:t>10/23/2019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853155-4D41-49B4-B143-D86EB0AD6C48}" type="slidenum">
              <a:rPr lang="en-US" smtClean="0"/>
              <a:t>‹#›</a:t>
            </a:fld>
            <a:endParaRPr lang="en-US"/>
          </a:p>
        </p:txBody>
      </p:sp>
    </p:spTree>
    <p:extLst>
      <p:ext uri="{BB962C8B-B14F-4D97-AF65-F5344CB8AC3E}">
        <p14:creationId xmlns:p14="http://schemas.microsoft.com/office/powerpoint/2010/main" val="7878253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56CADD-CB5A-40BF-8DD8-25AFE591926C}" type="datetimeFigureOut">
              <a:rPr lang="en-US" smtClean="0"/>
              <a:t>10/23/2019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853155-4D41-49B4-B143-D86EB0AD6C48}" type="slidenum">
              <a:rPr lang="en-US" smtClean="0"/>
              <a:t>‹#›</a:t>
            </a:fld>
            <a:endParaRPr lang="en-US"/>
          </a:p>
        </p:txBody>
      </p:sp>
    </p:spTree>
    <p:extLst>
      <p:ext uri="{BB962C8B-B14F-4D97-AF65-F5344CB8AC3E}">
        <p14:creationId xmlns:p14="http://schemas.microsoft.com/office/powerpoint/2010/main" val="41763867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A56CADD-CB5A-40BF-8DD8-25AFE591926C}" type="datetimeFigureOut">
              <a:rPr lang="en-US" smtClean="0"/>
              <a:t>10/23/2019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853155-4D41-49B4-B143-D86EB0AD6C48}" type="slidenum">
              <a:rPr lang="en-US" smtClean="0"/>
              <a:t>‹#›</a:t>
            </a:fld>
            <a:endParaRPr lang="en-US"/>
          </a:p>
        </p:txBody>
      </p:sp>
    </p:spTree>
    <p:extLst>
      <p:ext uri="{BB962C8B-B14F-4D97-AF65-F5344CB8AC3E}">
        <p14:creationId xmlns:p14="http://schemas.microsoft.com/office/powerpoint/2010/main" val="14318597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A56CADD-CB5A-40BF-8DD8-25AFE591926C}" type="datetimeFigureOut">
              <a:rPr lang="en-US" smtClean="0"/>
              <a:t>10/23/2019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853155-4D41-49B4-B143-D86EB0AD6C48}" type="slidenum">
              <a:rPr lang="en-US" smtClean="0"/>
              <a:t>‹#›</a:t>
            </a:fld>
            <a:endParaRPr lang="en-US"/>
          </a:p>
        </p:txBody>
      </p:sp>
    </p:spTree>
    <p:extLst>
      <p:ext uri="{BB962C8B-B14F-4D97-AF65-F5344CB8AC3E}">
        <p14:creationId xmlns:p14="http://schemas.microsoft.com/office/powerpoint/2010/main" val="34247267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A56CADD-CB5A-40BF-8DD8-25AFE591926C}" type="datetimeFigureOut">
              <a:rPr lang="en-US" smtClean="0"/>
              <a:t>10/23/2019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6853155-4D41-49B4-B143-D86EB0AD6C48}" type="slidenum">
              <a:rPr lang="en-US" smtClean="0"/>
              <a:t>‹#›</a:t>
            </a:fld>
            <a:endParaRPr lang="en-US"/>
          </a:p>
        </p:txBody>
      </p:sp>
    </p:spTree>
    <p:extLst>
      <p:ext uri="{BB962C8B-B14F-4D97-AF65-F5344CB8AC3E}">
        <p14:creationId xmlns:p14="http://schemas.microsoft.com/office/powerpoint/2010/main" val="41864015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A56CADD-CB5A-40BF-8DD8-25AFE591926C}" type="datetimeFigureOut">
              <a:rPr lang="en-US" smtClean="0"/>
              <a:t>10/23/2019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6853155-4D41-49B4-B143-D86EB0AD6C48}" type="slidenum">
              <a:rPr lang="en-US" smtClean="0"/>
              <a:t>‹#›</a:t>
            </a:fld>
            <a:endParaRPr lang="en-US"/>
          </a:p>
        </p:txBody>
      </p:sp>
    </p:spTree>
    <p:extLst>
      <p:ext uri="{BB962C8B-B14F-4D97-AF65-F5344CB8AC3E}">
        <p14:creationId xmlns:p14="http://schemas.microsoft.com/office/powerpoint/2010/main" val="25128681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56CADD-CB5A-40BF-8DD8-25AFE591926C}" type="datetimeFigureOut">
              <a:rPr lang="en-US" smtClean="0"/>
              <a:t>10/23/2019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6853155-4D41-49B4-B143-D86EB0AD6C48}" type="slidenum">
              <a:rPr lang="en-US" smtClean="0"/>
              <a:t>‹#›</a:t>
            </a:fld>
            <a:endParaRPr lang="en-US"/>
          </a:p>
        </p:txBody>
      </p:sp>
    </p:spTree>
    <p:extLst>
      <p:ext uri="{BB962C8B-B14F-4D97-AF65-F5344CB8AC3E}">
        <p14:creationId xmlns:p14="http://schemas.microsoft.com/office/powerpoint/2010/main" val="2301318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A56CADD-CB5A-40BF-8DD8-25AFE591926C}" type="datetimeFigureOut">
              <a:rPr lang="en-US" smtClean="0"/>
              <a:t>10/23/2019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853155-4D41-49B4-B143-D86EB0AD6C48}" type="slidenum">
              <a:rPr lang="en-US" smtClean="0"/>
              <a:t>‹#›</a:t>
            </a:fld>
            <a:endParaRPr lang="en-US"/>
          </a:p>
        </p:txBody>
      </p:sp>
    </p:spTree>
    <p:extLst>
      <p:ext uri="{BB962C8B-B14F-4D97-AF65-F5344CB8AC3E}">
        <p14:creationId xmlns:p14="http://schemas.microsoft.com/office/powerpoint/2010/main" val="39606083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A56CADD-CB5A-40BF-8DD8-25AFE591926C}" type="datetimeFigureOut">
              <a:rPr lang="en-US" smtClean="0"/>
              <a:t>10/23/2019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853155-4D41-49B4-B143-D86EB0AD6C48}" type="slidenum">
              <a:rPr lang="en-US" smtClean="0"/>
              <a:t>‹#›</a:t>
            </a:fld>
            <a:endParaRPr lang="en-US"/>
          </a:p>
        </p:txBody>
      </p:sp>
    </p:spTree>
    <p:extLst>
      <p:ext uri="{BB962C8B-B14F-4D97-AF65-F5344CB8AC3E}">
        <p14:creationId xmlns:p14="http://schemas.microsoft.com/office/powerpoint/2010/main" val="6338597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56CADD-CB5A-40BF-8DD8-25AFE591926C}" type="datetimeFigureOut">
              <a:rPr lang="en-US" smtClean="0"/>
              <a:t>10/23/2019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853155-4D41-49B4-B143-D86EB0AD6C48}" type="slidenum">
              <a:rPr lang="en-US" smtClean="0"/>
              <a:t>‹#›</a:t>
            </a:fld>
            <a:endParaRPr lang="en-US"/>
          </a:p>
        </p:txBody>
      </p:sp>
    </p:spTree>
    <p:extLst>
      <p:ext uri="{BB962C8B-B14F-4D97-AF65-F5344CB8AC3E}">
        <p14:creationId xmlns:p14="http://schemas.microsoft.com/office/powerpoint/2010/main" val="17067873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4400" b="1" dirty="0" smtClean="0"/>
              <a:t>Scientific and Technical Advisory Panel (STAP) Report for BEER and ODIN</a:t>
            </a:r>
            <a:r>
              <a:rPr lang="en-US" sz="4400" dirty="0" smtClean="0"/>
              <a:t/>
            </a:r>
            <a:br>
              <a:rPr lang="en-US" sz="4400" dirty="0" smtClean="0"/>
            </a:br>
            <a:r>
              <a:rPr lang="en-US" sz="4400" b="1" dirty="0" smtClean="0"/>
              <a:t>October 15 &amp; 16, </a:t>
            </a:r>
            <a:r>
              <a:rPr lang="en-US" sz="4400" b="1" dirty="0" smtClean="0"/>
              <a:t>2019</a:t>
            </a:r>
            <a:endParaRPr lang="en-US" sz="4400" dirty="0"/>
          </a:p>
        </p:txBody>
      </p:sp>
      <p:sp>
        <p:nvSpPr>
          <p:cNvPr id="3" name="Subtitle 2"/>
          <p:cNvSpPr>
            <a:spLocks noGrp="1"/>
          </p:cNvSpPr>
          <p:nvPr>
            <p:ph type="subTitle" idx="1"/>
          </p:nvPr>
        </p:nvSpPr>
        <p:spPr>
          <a:xfrm>
            <a:off x="1524000" y="3509675"/>
            <a:ext cx="9144000" cy="2604798"/>
          </a:xfrm>
        </p:spPr>
        <p:txBody>
          <a:bodyPr>
            <a:normAutofit fontScale="85000" lnSpcReduction="20000"/>
          </a:bodyPr>
          <a:lstStyle/>
          <a:p>
            <a:r>
              <a:rPr lang="en-US" dirty="0" smtClean="0"/>
              <a:t>Panel Members:</a:t>
            </a:r>
            <a:br>
              <a:rPr lang="en-US" dirty="0" smtClean="0"/>
            </a:br>
            <a:r>
              <a:rPr lang="en-US" dirty="0" smtClean="0"/>
              <a:t>Sven Vogel (Chair), </a:t>
            </a:r>
            <a:r>
              <a:rPr lang="en-US" dirty="0" smtClean="0"/>
              <a:t>LANSCE</a:t>
            </a:r>
            <a:r>
              <a:rPr lang="en-US" dirty="0" smtClean="0"/>
              <a:t/>
            </a:r>
            <a:br>
              <a:rPr lang="en-US" dirty="0" smtClean="0"/>
            </a:br>
            <a:r>
              <a:rPr lang="en-US" dirty="0" smtClean="0"/>
              <a:t>Javier </a:t>
            </a:r>
            <a:r>
              <a:rPr lang="en-US" dirty="0" err="1" smtClean="0"/>
              <a:t>Santisteban</a:t>
            </a:r>
            <a:r>
              <a:rPr lang="en-US" dirty="0" smtClean="0"/>
              <a:t>, </a:t>
            </a:r>
            <a:r>
              <a:rPr lang="en-US" dirty="0"/>
              <a:t>Centro </a:t>
            </a:r>
            <a:r>
              <a:rPr lang="en-US" dirty="0" err="1"/>
              <a:t>Atómico</a:t>
            </a:r>
            <a:r>
              <a:rPr lang="en-US" dirty="0"/>
              <a:t> </a:t>
            </a:r>
            <a:r>
              <a:rPr lang="en-US" dirty="0" err="1"/>
              <a:t>Bariloche</a:t>
            </a:r>
            <a:r>
              <a:rPr lang="en-US" dirty="0"/>
              <a:t> </a:t>
            </a:r>
            <a:r>
              <a:rPr lang="en-US" dirty="0" smtClean="0"/>
              <a:t>(did not attend)</a:t>
            </a:r>
            <a:r>
              <a:rPr lang="en-US" dirty="0" smtClean="0"/>
              <a:t/>
            </a:r>
            <a:br>
              <a:rPr lang="en-US" dirty="0" smtClean="0"/>
            </a:br>
            <a:r>
              <a:rPr lang="en-US" dirty="0" smtClean="0"/>
              <a:t>Francesco Grazzi, CNR</a:t>
            </a:r>
            <a:br>
              <a:rPr lang="en-US" dirty="0" smtClean="0"/>
            </a:br>
            <a:r>
              <a:rPr lang="en-US" dirty="0" err="1" smtClean="0"/>
              <a:t>Luise</a:t>
            </a:r>
            <a:r>
              <a:rPr lang="en-US" dirty="0" smtClean="0"/>
              <a:t> Theil Kuhn, </a:t>
            </a:r>
            <a:r>
              <a:rPr lang="en-US" dirty="0"/>
              <a:t>DTU (did not attend)</a:t>
            </a:r>
            <a:r>
              <a:rPr lang="en-US" dirty="0" smtClean="0"/>
              <a:t/>
            </a:r>
            <a:br>
              <a:rPr lang="en-US" dirty="0" smtClean="0"/>
            </a:br>
            <a:r>
              <a:rPr lang="en-US" dirty="0" smtClean="0"/>
              <a:t>Stephen Hall, Lund University</a:t>
            </a:r>
            <a:br>
              <a:rPr lang="en-US" dirty="0" smtClean="0"/>
            </a:br>
            <a:r>
              <a:rPr lang="en-US" dirty="0" smtClean="0"/>
              <a:t>Nikolay Kardjilov, HZB</a:t>
            </a:r>
          </a:p>
          <a:p>
            <a:endParaRPr lang="en-US" dirty="0" smtClean="0"/>
          </a:p>
          <a:p>
            <a:r>
              <a:rPr lang="en-US" dirty="0" smtClean="0"/>
              <a:t>In-person meeting in Lund </a:t>
            </a:r>
            <a:r>
              <a:rPr lang="en-US" dirty="0" smtClean="0"/>
              <a:t>with four STAP member (</a:t>
            </a:r>
            <a:r>
              <a:rPr lang="en-US" dirty="0" err="1" smtClean="0"/>
              <a:t>Grazzi</a:t>
            </a:r>
            <a:r>
              <a:rPr lang="en-US" dirty="0" smtClean="0"/>
              <a:t>, Hall, </a:t>
            </a:r>
            <a:r>
              <a:rPr lang="en-US" dirty="0" err="1" smtClean="0"/>
              <a:t>Kardjilov</a:t>
            </a:r>
            <a:r>
              <a:rPr lang="en-US" dirty="0" smtClean="0"/>
              <a:t>, Vogel) and representatives of ESS, HZG &amp; NPI, TUM &amp; PSI participating</a:t>
            </a:r>
          </a:p>
          <a:p>
            <a:endParaRPr lang="en-US" dirty="0"/>
          </a:p>
        </p:txBody>
      </p:sp>
    </p:spTree>
    <p:extLst>
      <p:ext uri="{BB962C8B-B14F-4D97-AF65-F5344CB8AC3E}">
        <p14:creationId xmlns:p14="http://schemas.microsoft.com/office/powerpoint/2010/main" val="4287395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ODIN &amp; BEER</a:t>
            </a:r>
            <a:endParaRPr lang="en-US" dirty="0"/>
          </a:p>
        </p:txBody>
      </p:sp>
      <p:sp>
        <p:nvSpPr>
          <p:cNvPr id="3" name="Content Placeholder 2"/>
          <p:cNvSpPr>
            <a:spLocks noGrp="1"/>
          </p:cNvSpPr>
          <p:nvPr>
            <p:ph idx="1"/>
          </p:nvPr>
        </p:nvSpPr>
        <p:spPr/>
        <p:txBody>
          <a:bodyPr>
            <a:normAutofit/>
          </a:bodyPr>
          <a:lstStyle/>
          <a:p>
            <a:r>
              <a:rPr lang="en-US" dirty="0"/>
              <a:t>Both beamlines are interfacing with the ESS project management and lead engineer. </a:t>
            </a:r>
            <a:endParaRPr lang="en-US" dirty="0" smtClean="0"/>
          </a:p>
          <a:p>
            <a:r>
              <a:rPr lang="en-US" dirty="0" smtClean="0"/>
              <a:t>Allocation of resources </a:t>
            </a:r>
            <a:r>
              <a:rPr lang="en-US" dirty="0"/>
              <a:t>for installations etc. appears to be on a good path from the information presented to </a:t>
            </a:r>
            <a:r>
              <a:rPr lang="en-US" dirty="0" smtClean="0"/>
              <a:t>the STAP</a:t>
            </a:r>
            <a:r>
              <a:rPr lang="en-US" dirty="0"/>
              <a:t>.</a:t>
            </a:r>
          </a:p>
        </p:txBody>
      </p:sp>
    </p:spTree>
    <p:extLst>
      <p:ext uri="{BB962C8B-B14F-4D97-AF65-F5344CB8AC3E}">
        <p14:creationId xmlns:p14="http://schemas.microsoft.com/office/powerpoint/2010/main" val="38991769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ODIN </a:t>
            </a:r>
            <a:r>
              <a:rPr lang="en-US" dirty="0" smtClean="0"/>
              <a:t>1/2 (TUM)</a:t>
            </a:r>
            <a:endParaRPr lang="en-US" dirty="0"/>
          </a:p>
        </p:txBody>
      </p:sp>
      <p:sp>
        <p:nvSpPr>
          <p:cNvPr id="3" name="Content Placeholder 2"/>
          <p:cNvSpPr>
            <a:spLocks noGrp="1"/>
          </p:cNvSpPr>
          <p:nvPr>
            <p:ph idx="1"/>
          </p:nvPr>
        </p:nvSpPr>
        <p:spPr>
          <a:xfrm>
            <a:off x="838200" y="1690688"/>
            <a:ext cx="10515600" cy="4486275"/>
          </a:xfrm>
        </p:spPr>
        <p:txBody>
          <a:bodyPr>
            <a:normAutofit lnSpcReduction="10000"/>
          </a:bodyPr>
          <a:lstStyle/>
          <a:p>
            <a:r>
              <a:rPr lang="en-US" dirty="0" smtClean="0"/>
              <a:t>Transition from Michael </a:t>
            </a:r>
            <a:r>
              <a:rPr lang="en-US" dirty="0" err="1" smtClean="0"/>
              <a:t>Lerche</a:t>
            </a:r>
            <a:r>
              <a:rPr lang="en-US" dirty="0" smtClean="0"/>
              <a:t> to </a:t>
            </a:r>
            <a:r>
              <a:rPr lang="en-US" dirty="0" err="1" smtClean="0"/>
              <a:t>Aureliano</a:t>
            </a:r>
            <a:r>
              <a:rPr lang="en-US" dirty="0" smtClean="0"/>
              <a:t> </a:t>
            </a:r>
            <a:r>
              <a:rPr lang="en-US" dirty="0" err="1" smtClean="0"/>
              <a:t>Tartaglione</a:t>
            </a:r>
            <a:r>
              <a:rPr lang="en-US" dirty="0" smtClean="0"/>
              <a:t> successful</a:t>
            </a:r>
            <a:br>
              <a:rPr lang="en-US" dirty="0" smtClean="0"/>
            </a:br>
            <a:r>
              <a:rPr lang="en-US" dirty="0" smtClean="0">
                <a:sym typeface="Symbol" panose="05050102010706020507" pitchFamily="18" charset="2"/>
              </a:rPr>
              <a:t> Absolutely crucial from perspective of STAP – SUCCESS!</a:t>
            </a:r>
          </a:p>
          <a:p>
            <a:r>
              <a:rPr lang="en-US" dirty="0" smtClean="0">
                <a:sym typeface="Symbol" panose="05050102010706020507" pitchFamily="18" charset="2"/>
              </a:rPr>
              <a:t>Shielding calculations concluded, cave design modified</a:t>
            </a:r>
          </a:p>
          <a:p>
            <a:r>
              <a:rPr lang="en-US" dirty="0" smtClean="0">
                <a:sym typeface="Symbol" panose="05050102010706020507" pitchFamily="18" charset="2"/>
              </a:rPr>
              <a:t>Heavy shutter was selected from ESS designs</a:t>
            </a:r>
            <a:br>
              <a:rPr lang="en-US" dirty="0" smtClean="0">
                <a:sym typeface="Symbol" panose="05050102010706020507" pitchFamily="18" charset="2"/>
              </a:rPr>
            </a:br>
            <a:r>
              <a:rPr lang="en-US" dirty="0" smtClean="0">
                <a:sym typeface="Symbol" panose="05050102010706020507" pitchFamily="18" charset="2"/>
              </a:rPr>
              <a:t> STAP surprised by design goal of only 98% reliability</a:t>
            </a:r>
            <a:br>
              <a:rPr lang="en-US" dirty="0" smtClean="0">
                <a:sym typeface="Symbol" panose="05050102010706020507" pitchFamily="18" charset="2"/>
              </a:rPr>
            </a:br>
            <a:r>
              <a:rPr lang="en-US" dirty="0" smtClean="0">
                <a:sym typeface="Symbol" panose="05050102010706020507" pitchFamily="18" charset="2"/>
              </a:rPr>
              <a:t> With 10 shutter operations per day, shutter fails every five days?</a:t>
            </a:r>
            <a:br>
              <a:rPr lang="en-US" dirty="0" smtClean="0">
                <a:sym typeface="Symbol" panose="05050102010706020507" pitchFamily="18" charset="2"/>
              </a:rPr>
            </a:br>
            <a:r>
              <a:rPr lang="en-US" dirty="0" smtClean="0">
                <a:sym typeface="Symbol" panose="05050102010706020507" pitchFamily="18" charset="2"/>
              </a:rPr>
              <a:t> </a:t>
            </a:r>
            <a:r>
              <a:rPr lang="en-US" b="1" dirty="0"/>
              <a:t>Action Item:</a:t>
            </a:r>
            <a:r>
              <a:rPr lang="en-US" dirty="0"/>
              <a:t> Clarify </a:t>
            </a:r>
            <a:r>
              <a:rPr lang="en-US" dirty="0" smtClean="0"/>
              <a:t>reliability </a:t>
            </a:r>
            <a:r>
              <a:rPr lang="en-US" dirty="0"/>
              <a:t>requirement for the heavy shutter.</a:t>
            </a:r>
          </a:p>
          <a:p>
            <a:r>
              <a:rPr lang="en-US" dirty="0" smtClean="0"/>
              <a:t>Testing of T0 chopper prototype planned for June 2020</a:t>
            </a:r>
          </a:p>
          <a:p>
            <a:r>
              <a:rPr lang="en-US" dirty="0" smtClean="0"/>
              <a:t>Contract for disk choppers signed with Airbus, collaboration already improved the design</a:t>
            </a:r>
            <a:r>
              <a:rPr lang="en-US" dirty="0" smtClean="0"/>
              <a:t/>
            </a:r>
            <a:br>
              <a:rPr lang="en-US" dirty="0" smtClean="0"/>
            </a:br>
            <a:endParaRPr lang="en-US" dirty="0"/>
          </a:p>
        </p:txBody>
      </p:sp>
    </p:spTree>
    <p:extLst>
      <p:ext uri="{BB962C8B-B14F-4D97-AF65-F5344CB8AC3E}">
        <p14:creationId xmlns:p14="http://schemas.microsoft.com/office/powerpoint/2010/main" val="8112033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ODIN </a:t>
            </a:r>
            <a:r>
              <a:rPr lang="en-US" dirty="0" smtClean="0"/>
              <a:t>2/2 (PSI)</a:t>
            </a:r>
            <a:endParaRPr lang="en-US" dirty="0"/>
          </a:p>
        </p:txBody>
      </p:sp>
      <p:sp>
        <p:nvSpPr>
          <p:cNvPr id="3" name="Content Placeholder 2"/>
          <p:cNvSpPr>
            <a:spLocks noGrp="1"/>
          </p:cNvSpPr>
          <p:nvPr>
            <p:ph idx="1"/>
          </p:nvPr>
        </p:nvSpPr>
        <p:spPr>
          <a:xfrm>
            <a:off x="838200" y="1690688"/>
            <a:ext cx="10515600" cy="4486275"/>
          </a:xfrm>
        </p:spPr>
        <p:txBody>
          <a:bodyPr>
            <a:normAutofit fontScale="85000" lnSpcReduction="20000"/>
          </a:bodyPr>
          <a:lstStyle/>
          <a:p>
            <a:r>
              <a:rPr lang="en-US" dirty="0" smtClean="0"/>
              <a:t>Published tender for guide system, negotiations with </a:t>
            </a:r>
            <a:r>
              <a:rPr lang="en-US" dirty="0" err="1" smtClean="0"/>
              <a:t>Axilon</a:t>
            </a:r>
            <a:r>
              <a:rPr lang="en-US" dirty="0" smtClean="0"/>
              <a:t>/</a:t>
            </a:r>
            <a:r>
              <a:rPr lang="en-US" dirty="0" err="1" smtClean="0"/>
              <a:t>SwissNeutronics</a:t>
            </a:r>
            <a:r>
              <a:rPr lang="en-US" dirty="0" smtClean="0"/>
              <a:t> ongoing</a:t>
            </a:r>
          </a:p>
          <a:p>
            <a:pPr lvl="1"/>
            <a:r>
              <a:rPr lang="en-US" dirty="0" smtClean="0"/>
              <a:t>Received approval from ESS to use glass instead of metal substrate</a:t>
            </a:r>
            <a:br>
              <a:rPr lang="en-US" dirty="0" smtClean="0"/>
            </a:br>
            <a:r>
              <a:rPr lang="en-US" dirty="0" smtClean="0">
                <a:sym typeface="Symbol" panose="05050102010706020507" pitchFamily="18" charset="2"/>
              </a:rPr>
              <a:t> cost reduction</a:t>
            </a:r>
          </a:p>
          <a:p>
            <a:r>
              <a:rPr lang="en-US" dirty="0" smtClean="0">
                <a:sym typeface="Symbol" panose="05050102010706020507" pitchFamily="18" charset="2"/>
              </a:rPr>
              <a:t>Cave interior design evolving</a:t>
            </a:r>
          </a:p>
          <a:p>
            <a:r>
              <a:rPr lang="en-US" dirty="0" smtClean="0">
                <a:sym typeface="Symbol" panose="05050102010706020507" pitchFamily="18" charset="2"/>
              </a:rPr>
              <a:t>Beam monitor technology evolving (see opportunity to share), locations were determined (previous action item)</a:t>
            </a:r>
            <a:endParaRPr lang="en-US" dirty="0" smtClean="0">
              <a:sym typeface="Symbol" panose="05050102010706020507" pitchFamily="18" charset="2"/>
            </a:endParaRPr>
          </a:p>
          <a:p>
            <a:r>
              <a:rPr lang="en-US" dirty="0"/>
              <a:t>Time-of-flight imaging detector concepts from ISIS, J-PARC and UC Berkeley are </a:t>
            </a:r>
            <a:r>
              <a:rPr lang="en-US" dirty="0" smtClean="0"/>
              <a:t>evaluated</a:t>
            </a:r>
            <a:br>
              <a:rPr lang="en-US" dirty="0" smtClean="0"/>
            </a:br>
            <a:r>
              <a:rPr lang="en-US" dirty="0" smtClean="0">
                <a:sym typeface="Symbol" panose="05050102010706020507" pitchFamily="18" charset="2"/>
              </a:rPr>
              <a:t> Purchase as late as possible to obtain best technology</a:t>
            </a:r>
            <a:br>
              <a:rPr lang="en-US" dirty="0" smtClean="0">
                <a:sym typeface="Symbol" panose="05050102010706020507" pitchFamily="18" charset="2"/>
              </a:rPr>
            </a:br>
            <a:r>
              <a:rPr lang="en-US" dirty="0" smtClean="0">
                <a:sym typeface="Symbol" panose="05050102010706020507" pitchFamily="18" charset="2"/>
              </a:rPr>
              <a:t> </a:t>
            </a:r>
            <a:r>
              <a:rPr lang="en-US" b="1" dirty="0"/>
              <a:t>Action Item:</a:t>
            </a:r>
            <a:r>
              <a:rPr lang="en-US" dirty="0"/>
              <a:t> Inquire about lead time for detector </a:t>
            </a:r>
            <a:r>
              <a:rPr lang="en-US" dirty="0" smtClean="0"/>
              <a:t>procurement</a:t>
            </a:r>
          </a:p>
          <a:p>
            <a:r>
              <a:rPr lang="en-US" dirty="0" smtClean="0"/>
              <a:t>VAT issue likely solved (verbal information)</a:t>
            </a:r>
          </a:p>
          <a:p>
            <a:r>
              <a:rPr lang="en-US" dirty="0" smtClean="0"/>
              <a:t>PSI Instrument Scientist plans to move to Lund in June 2021 when actual installation starts, one week/month at Lund until then</a:t>
            </a:r>
            <a:endParaRPr lang="en-US" dirty="0"/>
          </a:p>
          <a:p>
            <a:endParaRPr lang="en-US" dirty="0"/>
          </a:p>
          <a:p>
            <a:endParaRPr lang="en-US" dirty="0" smtClean="0"/>
          </a:p>
          <a:p>
            <a:endParaRPr lang="en-US" dirty="0"/>
          </a:p>
        </p:txBody>
      </p:sp>
    </p:spTree>
    <p:extLst>
      <p:ext uri="{BB962C8B-B14F-4D97-AF65-F5344CB8AC3E}">
        <p14:creationId xmlns:p14="http://schemas.microsoft.com/office/powerpoint/2010/main" val="174767250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BEER </a:t>
            </a:r>
            <a:r>
              <a:rPr lang="en-US" dirty="0" smtClean="0"/>
              <a:t>1/2</a:t>
            </a:r>
            <a:endParaRPr lang="en-US" dirty="0"/>
          </a:p>
        </p:txBody>
      </p:sp>
      <p:sp>
        <p:nvSpPr>
          <p:cNvPr id="3" name="Content Placeholder 2"/>
          <p:cNvSpPr>
            <a:spLocks noGrp="1"/>
          </p:cNvSpPr>
          <p:nvPr>
            <p:ph idx="1"/>
          </p:nvPr>
        </p:nvSpPr>
        <p:spPr>
          <a:xfrm>
            <a:off x="838200" y="1834861"/>
            <a:ext cx="10515600" cy="4351338"/>
          </a:xfrm>
        </p:spPr>
        <p:txBody>
          <a:bodyPr>
            <a:normAutofit fontScale="70000" lnSpcReduction="20000"/>
          </a:bodyPr>
          <a:lstStyle/>
          <a:p>
            <a:r>
              <a:rPr lang="en-US" dirty="0" smtClean="0"/>
              <a:t>STAP observes that </a:t>
            </a:r>
            <a:r>
              <a:rPr lang="en-US" dirty="0" err="1" smtClean="0"/>
              <a:t>Premek’s</a:t>
            </a:r>
            <a:r>
              <a:rPr lang="en-US" dirty="0" smtClean="0"/>
              <a:t> move to LUND in </a:t>
            </a:r>
            <a:r>
              <a:rPr lang="en-US" dirty="0"/>
              <a:t>late summer 2018 </a:t>
            </a:r>
            <a:r>
              <a:rPr lang="en-US" dirty="0" smtClean="0"/>
              <a:t>provided benefits for the project </a:t>
            </a:r>
            <a:endParaRPr lang="en-US" dirty="0" smtClean="0"/>
          </a:p>
          <a:p>
            <a:r>
              <a:rPr lang="en-US" dirty="0" smtClean="0"/>
              <a:t>STAP </a:t>
            </a:r>
            <a:r>
              <a:rPr lang="en-US" dirty="0"/>
              <a:t>specifically commends </a:t>
            </a:r>
            <a:r>
              <a:rPr lang="en-US" dirty="0" err="1"/>
              <a:t>Premek</a:t>
            </a:r>
            <a:r>
              <a:rPr lang="en-US" dirty="0"/>
              <a:t> for continuing to reach </a:t>
            </a:r>
            <a:r>
              <a:rPr lang="en-US" dirty="0" smtClean="0"/>
              <a:t>out to </a:t>
            </a:r>
            <a:r>
              <a:rPr lang="en-US" dirty="0"/>
              <a:t>industry for engagement in the BEER instrument and especially providing capabilities such as </a:t>
            </a:r>
            <a:r>
              <a:rPr lang="en-US" dirty="0" smtClean="0"/>
              <a:t>a </a:t>
            </a:r>
            <a:r>
              <a:rPr lang="en-US" dirty="0" err="1" smtClean="0"/>
              <a:t>Gleeble</a:t>
            </a:r>
            <a:r>
              <a:rPr lang="en-US" dirty="0" smtClean="0"/>
              <a:t> </a:t>
            </a:r>
            <a:r>
              <a:rPr lang="en-US" dirty="0"/>
              <a:t>machine. </a:t>
            </a:r>
            <a:r>
              <a:rPr lang="en-US" dirty="0" smtClean="0"/>
              <a:t> </a:t>
            </a:r>
            <a:endParaRPr lang="en-US" dirty="0" smtClean="0"/>
          </a:p>
          <a:p>
            <a:r>
              <a:rPr lang="en-US" dirty="0" smtClean="0"/>
              <a:t>Several previous issues are evolving</a:t>
            </a:r>
          </a:p>
          <a:p>
            <a:pPr lvl="1"/>
            <a:r>
              <a:rPr lang="en-US" dirty="0" smtClean="0"/>
              <a:t>policies </a:t>
            </a:r>
            <a:r>
              <a:rPr lang="en-US" dirty="0"/>
              <a:t>for industry </a:t>
            </a:r>
            <a:r>
              <a:rPr lang="en-US" dirty="0" smtClean="0"/>
              <a:t>engagement (help from user office), </a:t>
            </a:r>
          </a:p>
          <a:p>
            <a:pPr lvl="1"/>
            <a:r>
              <a:rPr lang="en-US" dirty="0" smtClean="0"/>
              <a:t>alignment </a:t>
            </a:r>
            <a:r>
              <a:rPr lang="en-US" dirty="0"/>
              <a:t>of samples </a:t>
            </a:r>
            <a:r>
              <a:rPr lang="en-US" dirty="0" smtClean="0"/>
              <a:t>(discussions with sample environments team, visit to J-PARC)</a:t>
            </a:r>
          </a:p>
          <a:p>
            <a:pPr lvl="1"/>
            <a:r>
              <a:rPr lang="en-US" dirty="0" smtClean="0"/>
              <a:t>type </a:t>
            </a:r>
            <a:r>
              <a:rPr lang="en-US" dirty="0"/>
              <a:t>of collimators </a:t>
            </a:r>
            <a:r>
              <a:rPr lang="en-US" dirty="0" smtClean="0"/>
              <a:t>- pre‐fabricated </a:t>
            </a:r>
            <a:r>
              <a:rPr lang="en-US" dirty="0"/>
              <a:t>fixed geometry vs. motion controlled </a:t>
            </a:r>
            <a:r>
              <a:rPr lang="en-US" dirty="0" smtClean="0"/>
              <a:t>slits – (visit to J-PARC)</a:t>
            </a:r>
          </a:p>
          <a:p>
            <a:r>
              <a:rPr lang="en-US" dirty="0" smtClean="0"/>
              <a:t>Legal framework for industry engagement (“donation” of </a:t>
            </a:r>
            <a:r>
              <a:rPr lang="en-US" dirty="0" err="1" smtClean="0"/>
              <a:t>Gleeble</a:t>
            </a:r>
            <a:r>
              <a:rPr lang="en-US" dirty="0" smtClean="0"/>
              <a:t>) still not fully clear (liabilities, how much beam time etc.)</a:t>
            </a:r>
          </a:p>
          <a:p>
            <a:pPr marL="0" indent="0">
              <a:buNone/>
            </a:pPr>
            <a:r>
              <a:rPr lang="en-US" dirty="0" smtClean="0"/>
              <a:t/>
            </a:r>
            <a:br>
              <a:rPr lang="en-US" dirty="0" smtClean="0"/>
            </a:br>
            <a:r>
              <a:rPr lang="en-US" b="1" dirty="0" smtClean="0"/>
              <a:t>Action </a:t>
            </a:r>
            <a:r>
              <a:rPr lang="en-US" b="1" dirty="0"/>
              <a:t>Item:</a:t>
            </a:r>
            <a:r>
              <a:rPr lang="en-US" dirty="0"/>
              <a:t> Continue to work with ESS on defining policies to reward and define legal commitments with industry for providing capability (</a:t>
            </a:r>
            <a:r>
              <a:rPr lang="en-US" dirty="0" err="1"/>
              <a:t>Gleeble</a:t>
            </a:r>
            <a:r>
              <a:rPr lang="en-US" dirty="0"/>
              <a:t>) as well as long term engagement. </a:t>
            </a:r>
            <a:r>
              <a:rPr lang="en-US" dirty="0" smtClean="0"/>
              <a:t/>
            </a:r>
            <a:br>
              <a:rPr lang="en-US" dirty="0" smtClean="0"/>
            </a:br>
            <a:r>
              <a:rPr lang="en-US" b="1" dirty="0" smtClean="0"/>
              <a:t>Action </a:t>
            </a:r>
            <a:r>
              <a:rPr lang="en-US" b="1" dirty="0"/>
              <a:t>Item:</a:t>
            </a:r>
            <a:r>
              <a:rPr lang="en-US" dirty="0"/>
              <a:t> </a:t>
            </a:r>
            <a:r>
              <a:rPr lang="en-US" dirty="0" smtClean="0"/>
              <a:t>Continue </a:t>
            </a:r>
            <a:r>
              <a:rPr lang="en-US" dirty="0"/>
              <a:t>to reach out to existing engineering diffraction instruments for information on their incident collimation and sample alignment solutions (what works, what would the teams at these instruments do better</a:t>
            </a:r>
            <a:r>
              <a:rPr lang="en-US" dirty="0" smtClean="0"/>
              <a:t>).</a:t>
            </a:r>
            <a:br>
              <a:rPr lang="en-US" dirty="0" smtClean="0"/>
            </a:br>
            <a:r>
              <a:rPr lang="en-US" b="1" dirty="0"/>
              <a:t>Action item:</a:t>
            </a:r>
            <a:r>
              <a:rPr lang="en-US" dirty="0"/>
              <a:t> Work with ESS and others to produce procurement documents for the cave to avoid delay of the construction.</a:t>
            </a:r>
          </a:p>
          <a:p>
            <a:pPr marL="0" indent="0">
              <a:buNone/>
            </a:pPr>
            <a:endParaRPr lang="en-US" dirty="0" smtClean="0"/>
          </a:p>
          <a:p>
            <a:endParaRPr lang="en-US" dirty="0"/>
          </a:p>
        </p:txBody>
      </p:sp>
    </p:spTree>
    <p:extLst>
      <p:ext uri="{BB962C8B-B14F-4D97-AF65-F5344CB8AC3E}">
        <p14:creationId xmlns:p14="http://schemas.microsoft.com/office/powerpoint/2010/main" val="324362029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BEER </a:t>
            </a:r>
            <a:r>
              <a:rPr lang="en-US" dirty="0" smtClean="0"/>
              <a:t>2/2</a:t>
            </a:r>
            <a:endParaRPr lang="en-US" dirty="0"/>
          </a:p>
        </p:txBody>
      </p:sp>
      <p:sp>
        <p:nvSpPr>
          <p:cNvPr id="3" name="Content Placeholder 2"/>
          <p:cNvSpPr>
            <a:spLocks noGrp="1"/>
          </p:cNvSpPr>
          <p:nvPr>
            <p:ph idx="1"/>
          </p:nvPr>
        </p:nvSpPr>
        <p:spPr>
          <a:xfrm>
            <a:off x="838200" y="1834861"/>
            <a:ext cx="10515600" cy="4351338"/>
          </a:xfrm>
        </p:spPr>
        <p:txBody>
          <a:bodyPr>
            <a:normAutofit lnSpcReduction="10000"/>
          </a:bodyPr>
          <a:lstStyle/>
          <a:p>
            <a:r>
              <a:rPr lang="en-US" dirty="0" smtClean="0"/>
              <a:t>Main concern is contract issue</a:t>
            </a:r>
          </a:p>
          <a:p>
            <a:r>
              <a:rPr lang="en-US" dirty="0" smtClean="0"/>
              <a:t>HZG B4C Detector development proceeding, tested successfully</a:t>
            </a:r>
          </a:p>
          <a:p>
            <a:r>
              <a:rPr lang="en-US" dirty="0" smtClean="0"/>
              <a:t>Early Science:</a:t>
            </a:r>
          </a:p>
          <a:p>
            <a:pPr lvl="1"/>
            <a:r>
              <a:rPr lang="en-US" dirty="0" smtClean="0"/>
              <a:t>Texture measurements are planned</a:t>
            </a:r>
          </a:p>
          <a:p>
            <a:pPr lvl="1"/>
            <a:r>
              <a:rPr lang="en-US" dirty="0" smtClean="0"/>
              <a:t>STAP very much agrees that bulk neutron texture measurements are useful</a:t>
            </a:r>
          </a:p>
          <a:p>
            <a:pPr lvl="1"/>
            <a:r>
              <a:rPr lang="en-US" dirty="0" smtClean="0"/>
              <a:t>STAP suggests to participate in on-going neutron texture round robin</a:t>
            </a:r>
            <a:br>
              <a:rPr lang="en-US" dirty="0" smtClean="0"/>
            </a:br>
            <a:r>
              <a:rPr lang="en-US" dirty="0" smtClean="0">
                <a:sym typeface="Symbol" panose="05050102010706020507" pitchFamily="18" charset="2"/>
              </a:rPr>
              <a:t> Establish capability or identify problems</a:t>
            </a:r>
          </a:p>
          <a:p>
            <a:pPr lvl="1"/>
            <a:r>
              <a:rPr lang="en-US" dirty="0" smtClean="0">
                <a:sym typeface="Symbol" panose="05050102010706020507" pitchFamily="18" charset="2"/>
              </a:rPr>
              <a:t>STAP suggests as a connection with local geo-science community to look into</a:t>
            </a:r>
            <a:br>
              <a:rPr lang="en-US" dirty="0" smtClean="0">
                <a:sym typeface="Symbol" panose="05050102010706020507" pitchFamily="18" charset="2"/>
              </a:rPr>
            </a:br>
            <a:r>
              <a:rPr lang="en-US" dirty="0" smtClean="0">
                <a:sym typeface="Symbol" panose="05050102010706020507" pitchFamily="18" charset="2"/>
              </a:rPr>
              <a:t>- in situ characterization of ice deformation, relevant to melting of glaciers</a:t>
            </a:r>
            <a:br>
              <a:rPr lang="en-US" dirty="0" smtClean="0">
                <a:sym typeface="Symbol" panose="05050102010706020507" pitchFamily="18" charset="2"/>
              </a:rPr>
            </a:br>
            <a:r>
              <a:rPr lang="en-US" dirty="0" smtClean="0">
                <a:sym typeface="Symbol" panose="05050102010706020507" pitchFamily="18" charset="2"/>
              </a:rPr>
              <a:t>- microstructure characterization of entire drill cores (slices of several meter long cores), utilizing </a:t>
            </a:r>
            <a:r>
              <a:rPr lang="en-US" smtClean="0">
                <a:sym typeface="Symbol" panose="05050102010706020507" pitchFamily="18" charset="2"/>
              </a:rPr>
              <a:t>high throughput and large core</a:t>
            </a:r>
            <a:endParaRPr lang="en-US" dirty="0" smtClean="0"/>
          </a:p>
          <a:p>
            <a:pPr lvl="1"/>
            <a:endParaRPr lang="en-US" dirty="0" smtClean="0"/>
          </a:p>
        </p:txBody>
      </p:sp>
    </p:spTree>
    <p:extLst>
      <p:ext uri="{BB962C8B-B14F-4D97-AF65-F5344CB8AC3E}">
        <p14:creationId xmlns:p14="http://schemas.microsoft.com/office/powerpoint/2010/main" val="32145295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Charge 1/2</a:t>
            </a:r>
            <a:endParaRPr lang="en-US" dirty="0"/>
          </a:p>
        </p:txBody>
      </p:sp>
      <p:sp>
        <p:nvSpPr>
          <p:cNvPr id="3" name="Content Placeholder 2"/>
          <p:cNvSpPr>
            <a:spLocks noGrp="1"/>
          </p:cNvSpPr>
          <p:nvPr>
            <p:ph idx="1"/>
          </p:nvPr>
        </p:nvSpPr>
        <p:spPr>
          <a:xfrm>
            <a:off x="365761" y="1834334"/>
            <a:ext cx="11347268" cy="4852266"/>
          </a:xfrm>
        </p:spPr>
        <p:txBody>
          <a:bodyPr>
            <a:normAutofit/>
          </a:bodyPr>
          <a:lstStyle/>
          <a:p>
            <a:pPr lvl="0"/>
            <a:r>
              <a:rPr lang="en-US" dirty="0" smtClean="0"/>
              <a:t>Comment </a:t>
            </a:r>
            <a:r>
              <a:rPr lang="en-US" dirty="0"/>
              <a:t>on the progress of the instrument projects in the context of their schedule:</a:t>
            </a:r>
            <a:endParaRPr lang="en-US" dirty="0"/>
          </a:p>
          <a:p>
            <a:pPr lvl="1"/>
            <a:r>
              <a:rPr lang="en-US" dirty="0" smtClean="0"/>
              <a:t>ODIN: On </a:t>
            </a:r>
            <a:r>
              <a:rPr lang="en-US" dirty="0"/>
              <a:t>track for </a:t>
            </a:r>
            <a:r>
              <a:rPr lang="en-US" dirty="0" smtClean="0"/>
              <a:t>operation </a:t>
            </a:r>
            <a:r>
              <a:rPr lang="en-US" dirty="0"/>
              <a:t>as one of the first three ESS </a:t>
            </a:r>
            <a:r>
              <a:rPr lang="en-US" dirty="0" smtClean="0"/>
              <a:t>instruments</a:t>
            </a:r>
          </a:p>
          <a:p>
            <a:pPr lvl="1"/>
            <a:r>
              <a:rPr lang="en-US" dirty="0" smtClean="0"/>
              <a:t>BEER: Possible </a:t>
            </a:r>
            <a:r>
              <a:rPr lang="en-US" dirty="0"/>
              <a:t>delays </a:t>
            </a:r>
            <a:endParaRPr lang="en-US" dirty="0" smtClean="0"/>
          </a:p>
          <a:p>
            <a:pPr lvl="2"/>
            <a:r>
              <a:rPr lang="en-US" dirty="0" smtClean="0"/>
              <a:t>design and construction of BEER cave above budget </a:t>
            </a:r>
          </a:p>
          <a:p>
            <a:pPr lvl="2"/>
            <a:r>
              <a:rPr lang="en-US" dirty="0" smtClean="0"/>
              <a:t>threat </a:t>
            </a:r>
            <a:r>
              <a:rPr lang="en-US" dirty="0"/>
              <a:t>to </a:t>
            </a:r>
            <a:r>
              <a:rPr lang="en-US" dirty="0" smtClean="0"/>
              <a:t>continuation </a:t>
            </a:r>
            <a:r>
              <a:rPr lang="en-US" dirty="0"/>
              <a:t>of </a:t>
            </a:r>
            <a:r>
              <a:rPr lang="en-US" dirty="0" smtClean="0"/>
              <a:t>HZG </a:t>
            </a:r>
            <a:r>
              <a:rPr lang="en-US" dirty="0"/>
              <a:t>efforts due to the lack of a signed contract between HZG and ESS</a:t>
            </a:r>
            <a:endParaRPr lang="en-US" dirty="0" smtClean="0"/>
          </a:p>
          <a:p>
            <a:r>
              <a:rPr lang="en-US" dirty="0" smtClean="0"/>
              <a:t>Provide </a:t>
            </a:r>
            <a:r>
              <a:rPr lang="en-US" dirty="0"/>
              <a:t>advice on early science for the instruments</a:t>
            </a:r>
            <a:r>
              <a:rPr lang="en-US" dirty="0" smtClean="0"/>
              <a:t>:</a:t>
            </a:r>
            <a:endParaRPr lang="en-US" dirty="0"/>
          </a:p>
          <a:p>
            <a:pPr lvl="1"/>
            <a:r>
              <a:rPr lang="en-US" dirty="0" smtClean="0"/>
              <a:t>STAP </a:t>
            </a:r>
            <a:r>
              <a:rPr lang="en-US" dirty="0"/>
              <a:t>agrees that </a:t>
            </a:r>
            <a:r>
              <a:rPr lang="en-US" dirty="0" smtClean="0"/>
              <a:t>approach </a:t>
            </a:r>
            <a:r>
              <a:rPr lang="en-US" dirty="0"/>
              <a:t>to first characterize and benchmark the capabilities of the instruments against design goals (e.g. resolution, validation of the data reduction etc.) and then focus on early science is perfectly fine and both teams are on track. </a:t>
            </a:r>
            <a:endParaRPr lang="en-US" dirty="0" smtClean="0"/>
          </a:p>
          <a:p>
            <a:pPr lvl="1"/>
            <a:r>
              <a:rPr lang="en-US" dirty="0" smtClean="0"/>
              <a:t>Several </a:t>
            </a:r>
            <a:r>
              <a:rPr lang="en-US" dirty="0"/>
              <a:t>early science projects were discussed and are outlined below.</a:t>
            </a:r>
            <a:endParaRPr lang="en-US" dirty="0"/>
          </a:p>
        </p:txBody>
      </p:sp>
    </p:spTree>
    <p:extLst>
      <p:ext uri="{BB962C8B-B14F-4D97-AF65-F5344CB8AC3E}">
        <p14:creationId xmlns:p14="http://schemas.microsoft.com/office/powerpoint/2010/main" val="12797516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Charge 2/2</a:t>
            </a:r>
            <a:endParaRPr lang="en-US" dirty="0"/>
          </a:p>
        </p:txBody>
      </p:sp>
      <p:sp>
        <p:nvSpPr>
          <p:cNvPr id="3" name="Content Placeholder 2"/>
          <p:cNvSpPr>
            <a:spLocks noGrp="1"/>
          </p:cNvSpPr>
          <p:nvPr>
            <p:ph idx="1"/>
          </p:nvPr>
        </p:nvSpPr>
        <p:spPr>
          <a:xfrm>
            <a:off x="365761" y="1825625"/>
            <a:ext cx="11347268" cy="4852266"/>
          </a:xfrm>
        </p:spPr>
        <p:txBody>
          <a:bodyPr>
            <a:normAutofit/>
          </a:bodyPr>
          <a:lstStyle/>
          <a:p>
            <a:pPr lvl="0"/>
            <a:r>
              <a:rPr lang="en-US" dirty="0" smtClean="0"/>
              <a:t>Provide </a:t>
            </a:r>
            <a:r>
              <a:rPr lang="en-US" dirty="0"/>
              <a:t>feedback to the instrument teams on their progress and actions to be taken</a:t>
            </a:r>
            <a:r>
              <a:rPr lang="en-US" dirty="0" smtClean="0"/>
              <a:t>:</a:t>
            </a:r>
            <a:endParaRPr lang="en-US" dirty="0"/>
          </a:p>
          <a:p>
            <a:pPr lvl="1"/>
            <a:r>
              <a:rPr lang="en-US" dirty="0" smtClean="0"/>
              <a:t>Executive </a:t>
            </a:r>
            <a:r>
              <a:rPr lang="en-US" dirty="0"/>
              <a:t>summary </a:t>
            </a:r>
            <a:r>
              <a:rPr lang="en-US" dirty="0" smtClean="0"/>
              <a:t>communicated </a:t>
            </a:r>
            <a:r>
              <a:rPr lang="en-US" dirty="0"/>
              <a:t>to </a:t>
            </a:r>
            <a:r>
              <a:rPr lang="en-US" dirty="0" smtClean="0"/>
              <a:t>instrument </a:t>
            </a:r>
            <a:r>
              <a:rPr lang="en-US" dirty="0"/>
              <a:t>teams </a:t>
            </a:r>
            <a:r>
              <a:rPr lang="en-US" dirty="0" smtClean="0"/>
              <a:t>at meeting</a:t>
            </a:r>
            <a:r>
              <a:rPr lang="en-US" dirty="0"/>
              <a:t>. </a:t>
            </a:r>
            <a:endParaRPr lang="en-US" dirty="0" smtClean="0"/>
          </a:p>
          <a:p>
            <a:pPr lvl="1"/>
            <a:r>
              <a:rPr lang="en-US" dirty="0" smtClean="0"/>
              <a:t>Both </a:t>
            </a:r>
            <a:r>
              <a:rPr lang="en-US" dirty="0"/>
              <a:t>problems </a:t>
            </a:r>
            <a:r>
              <a:rPr lang="en-US" dirty="0" smtClean="0"/>
              <a:t>with BEER are </a:t>
            </a:r>
            <a:r>
              <a:rPr lang="en-US" dirty="0"/>
              <a:t>in the opinion of the STAP outside the powers of the </a:t>
            </a:r>
            <a:r>
              <a:rPr lang="en-US" dirty="0" smtClean="0"/>
              <a:t>BEER instrument </a:t>
            </a:r>
            <a:r>
              <a:rPr lang="en-US" dirty="0"/>
              <a:t>teams </a:t>
            </a:r>
            <a:r>
              <a:rPr lang="en-US" dirty="0" smtClean="0"/>
              <a:t>and </a:t>
            </a:r>
            <a:r>
              <a:rPr lang="en-US" dirty="0"/>
              <a:t>require ESS intervention</a:t>
            </a:r>
            <a:r>
              <a:rPr lang="en-US" dirty="0" smtClean="0"/>
              <a:t>.</a:t>
            </a:r>
          </a:p>
          <a:p>
            <a:r>
              <a:rPr lang="en-US" dirty="0" smtClean="0"/>
              <a:t>Provide </a:t>
            </a:r>
            <a:r>
              <a:rPr lang="en-US" dirty="0"/>
              <a:t>feedback to the Science Director on the progress of the instrument class and any management actions that are needed to support the instrument projects</a:t>
            </a:r>
            <a:r>
              <a:rPr lang="en-US" dirty="0" smtClean="0"/>
              <a:t>:</a:t>
            </a:r>
            <a:endParaRPr lang="en-US" dirty="0"/>
          </a:p>
          <a:p>
            <a:pPr lvl="1"/>
            <a:r>
              <a:rPr lang="en-US" dirty="0" smtClean="0"/>
              <a:t>See report and this presentation, in particular action items for ESS</a:t>
            </a:r>
            <a:endParaRPr lang="en-US" dirty="0"/>
          </a:p>
        </p:txBody>
      </p:sp>
    </p:spTree>
    <p:extLst>
      <p:ext uri="{BB962C8B-B14F-4D97-AF65-F5344CB8AC3E}">
        <p14:creationId xmlns:p14="http://schemas.microsoft.com/office/powerpoint/2010/main" val="4836535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Action Items for ESS </a:t>
            </a:r>
            <a:r>
              <a:rPr lang="en-US" dirty="0" smtClean="0"/>
              <a:t>1/6</a:t>
            </a:r>
            <a:endParaRPr lang="en-US" dirty="0"/>
          </a:p>
        </p:txBody>
      </p:sp>
      <p:sp>
        <p:nvSpPr>
          <p:cNvPr id="3" name="Content Placeholder 2"/>
          <p:cNvSpPr>
            <a:spLocks noGrp="1"/>
          </p:cNvSpPr>
          <p:nvPr>
            <p:ph idx="1"/>
          </p:nvPr>
        </p:nvSpPr>
        <p:spPr>
          <a:xfrm>
            <a:off x="838200" y="1471749"/>
            <a:ext cx="10515600" cy="4705214"/>
          </a:xfrm>
        </p:spPr>
        <p:txBody>
          <a:bodyPr>
            <a:normAutofit fontScale="92500" lnSpcReduction="20000"/>
          </a:bodyPr>
          <a:lstStyle/>
          <a:p>
            <a:pPr lvl="0"/>
            <a:r>
              <a:rPr lang="en-US" dirty="0" smtClean="0"/>
              <a:t>BEER budget issue:</a:t>
            </a:r>
          </a:p>
          <a:p>
            <a:pPr lvl="1"/>
            <a:r>
              <a:rPr lang="en-US" dirty="0" smtClean="0"/>
              <a:t>Shielding calculations for operational </a:t>
            </a:r>
            <a:r>
              <a:rPr lang="en-US" dirty="0"/>
              <a:t>and worst case radiation doses resulted in a delay of the design of an increased wall thickness for the BEER </a:t>
            </a:r>
            <a:r>
              <a:rPr lang="en-US" dirty="0" smtClean="0"/>
              <a:t>cave (review required changes, policy change). </a:t>
            </a:r>
          </a:p>
          <a:p>
            <a:pPr lvl="1"/>
            <a:r>
              <a:rPr lang="en-US" dirty="0" smtClean="0"/>
              <a:t>Combined </a:t>
            </a:r>
            <a:r>
              <a:rPr lang="en-US" dirty="0"/>
              <a:t>budget for design and construction </a:t>
            </a:r>
            <a:r>
              <a:rPr lang="en-US" dirty="0" smtClean="0"/>
              <a:t>exceeded</a:t>
            </a:r>
          </a:p>
          <a:p>
            <a:pPr lvl="1"/>
            <a:r>
              <a:rPr lang="en-US" dirty="0" smtClean="0"/>
              <a:t>Contract terminated </a:t>
            </a:r>
          </a:p>
          <a:p>
            <a:pPr lvl="1"/>
            <a:r>
              <a:rPr lang="en-US" dirty="0" smtClean="0"/>
              <a:t>BEER </a:t>
            </a:r>
            <a:r>
              <a:rPr lang="en-US" dirty="0"/>
              <a:t>team without engineering </a:t>
            </a:r>
            <a:r>
              <a:rPr lang="en-US" dirty="0" smtClean="0"/>
              <a:t>support</a:t>
            </a:r>
            <a:br>
              <a:rPr lang="en-US" dirty="0" smtClean="0"/>
            </a:br>
            <a:r>
              <a:rPr lang="en-US" dirty="0" smtClean="0">
                <a:sym typeface="Symbol" panose="05050102010706020507" pitchFamily="18" charset="2"/>
              </a:rPr>
              <a:t></a:t>
            </a:r>
            <a:r>
              <a:rPr lang="en-US" dirty="0" smtClean="0"/>
              <a:t> ability to produce </a:t>
            </a:r>
            <a:r>
              <a:rPr lang="en-US" dirty="0"/>
              <a:t>new procurement documents </a:t>
            </a:r>
            <a:r>
              <a:rPr lang="en-US" dirty="0" smtClean="0"/>
              <a:t>significantly hampered</a:t>
            </a:r>
            <a:br>
              <a:rPr lang="en-US" dirty="0" smtClean="0"/>
            </a:br>
            <a:r>
              <a:rPr lang="en-US" dirty="0">
                <a:sym typeface="Symbol" panose="05050102010706020507" pitchFamily="18" charset="2"/>
              </a:rPr>
              <a:t></a:t>
            </a:r>
            <a:r>
              <a:rPr lang="en-US" dirty="0"/>
              <a:t> </a:t>
            </a:r>
            <a:r>
              <a:rPr lang="en-US" dirty="0" smtClean="0"/>
              <a:t>Progress </a:t>
            </a:r>
            <a:r>
              <a:rPr lang="en-US" dirty="0"/>
              <a:t>of </a:t>
            </a:r>
            <a:r>
              <a:rPr lang="en-US" dirty="0" smtClean="0"/>
              <a:t>BEER clearly in jeopardy</a:t>
            </a:r>
            <a:br>
              <a:rPr lang="en-US" dirty="0" smtClean="0"/>
            </a:br>
            <a:r>
              <a:rPr lang="en-US" dirty="0" smtClean="0">
                <a:sym typeface="Symbol" panose="05050102010706020507" pitchFamily="18" charset="2"/>
              </a:rPr>
              <a:t></a:t>
            </a:r>
            <a:r>
              <a:rPr lang="en-US" dirty="0">
                <a:sym typeface="Symbol" panose="05050102010706020507" pitchFamily="18" charset="2"/>
              </a:rPr>
              <a:t> </a:t>
            </a:r>
            <a:r>
              <a:rPr lang="en-US" dirty="0" smtClean="0">
                <a:sym typeface="Symbol" panose="05050102010706020507" pitchFamily="18" charset="2"/>
              </a:rPr>
              <a:t>Must </a:t>
            </a:r>
            <a:r>
              <a:rPr lang="en-US" dirty="0" smtClean="0"/>
              <a:t>be </a:t>
            </a:r>
            <a:r>
              <a:rPr lang="en-US" dirty="0"/>
              <a:t>addressed by </a:t>
            </a:r>
            <a:r>
              <a:rPr lang="en-US" dirty="0" smtClean="0"/>
              <a:t>ESS </a:t>
            </a:r>
          </a:p>
          <a:p>
            <a:pPr lvl="0"/>
            <a:r>
              <a:rPr lang="en-US" dirty="0"/>
              <a:t>BEER contract issue:</a:t>
            </a:r>
          </a:p>
          <a:p>
            <a:pPr lvl="1"/>
            <a:r>
              <a:rPr lang="en-US" dirty="0"/>
              <a:t>HZG team reported that contract between ESS and HZG is still not signed</a:t>
            </a:r>
          </a:p>
          <a:p>
            <a:pPr lvl="1"/>
            <a:r>
              <a:rPr lang="en-US" dirty="0"/>
              <a:t>HZG has advanced funds for BEER project in past two years</a:t>
            </a:r>
            <a:br>
              <a:rPr lang="en-US" dirty="0"/>
            </a:br>
            <a:r>
              <a:rPr lang="en-US" dirty="0">
                <a:sym typeface="Symbol" panose="05050102010706020507" pitchFamily="18" charset="2"/>
              </a:rPr>
              <a:t> Advancing by HZG may end very soon</a:t>
            </a:r>
            <a:br>
              <a:rPr lang="en-US" dirty="0">
                <a:sym typeface="Symbol" panose="05050102010706020507" pitchFamily="18" charset="2"/>
              </a:rPr>
            </a:br>
            <a:r>
              <a:rPr lang="en-US" dirty="0">
                <a:sym typeface="Symbol" panose="05050102010706020507" pitchFamily="18" charset="2"/>
              </a:rPr>
              <a:t> BEER project comes to a halt</a:t>
            </a:r>
            <a:br>
              <a:rPr lang="en-US" dirty="0">
                <a:sym typeface="Symbol" panose="05050102010706020507" pitchFamily="18" charset="2"/>
              </a:rPr>
            </a:br>
            <a:r>
              <a:rPr lang="en-US" dirty="0">
                <a:sym typeface="Symbol" panose="05050102010706020507" pitchFamily="18" charset="2"/>
              </a:rPr>
              <a:t></a:t>
            </a:r>
            <a:r>
              <a:rPr lang="en-US" dirty="0"/>
              <a:t> Needs urgent resolution by the ESS and HZG managements</a:t>
            </a:r>
          </a:p>
          <a:p>
            <a:pPr lvl="1"/>
            <a:endParaRPr lang="en-US" dirty="0"/>
          </a:p>
        </p:txBody>
      </p:sp>
    </p:spTree>
    <p:extLst>
      <p:ext uri="{BB962C8B-B14F-4D97-AF65-F5344CB8AC3E}">
        <p14:creationId xmlns:p14="http://schemas.microsoft.com/office/powerpoint/2010/main" val="9954574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Action Items for ESS </a:t>
            </a:r>
            <a:r>
              <a:rPr lang="en-US" dirty="0" smtClean="0"/>
              <a:t>2/6</a:t>
            </a:r>
            <a:endParaRPr lang="en-US" dirty="0"/>
          </a:p>
        </p:txBody>
      </p:sp>
      <p:sp>
        <p:nvSpPr>
          <p:cNvPr id="3" name="Content Placeholder 2"/>
          <p:cNvSpPr>
            <a:spLocks noGrp="1"/>
          </p:cNvSpPr>
          <p:nvPr>
            <p:ph idx="1"/>
          </p:nvPr>
        </p:nvSpPr>
        <p:spPr/>
        <p:txBody>
          <a:bodyPr>
            <a:normAutofit fontScale="70000" lnSpcReduction="20000"/>
          </a:bodyPr>
          <a:lstStyle/>
          <a:p>
            <a:pPr lvl="0"/>
            <a:r>
              <a:rPr lang="en-US" dirty="0" smtClean="0"/>
              <a:t>Issue </a:t>
            </a:r>
            <a:r>
              <a:rPr lang="en-US" dirty="0"/>
              <a:t>between </a:t>
            </a:r>
            <a:r>
              <a:rPr lang="en-US" dirty="0"/>
              <a:t>BEER </a:t>
            </a:r>
            <a:r>
              <a:rPr lang="en-US" dirty="0" smtClean="0"/>
              <a:t>participating </a:t>
            </a:r>
            <a:r>
              <a:rPr lang="en-US" dirty="0"/>
              <a:t>teams </a:t>
            </a:r>
            <a:r>
              <a:rPr lang="en-US" dirty="0" smtClean="0"/>
              <a:t>relating </a:t>
            </a:r>
            <a:r>
              <a:rPr lang="en-US" dirty="0"/>
              <a:t>to liability of the two partner institutions for failures of the other team was reported.  </a:t>
            </a:r>
            <a:r>
              <a:rPr lang="en-US" dirty="0" smtClean="0"/>
              <a:t/>
            </a:r>
            <a:br>
              <a:rPr lang="en-US" dirty="0" smtClean="0"/>
            </a:br>
            <a:r>
              <a:rPr lang="en-US" dirty="0" smtClean="0">
                <a:sym typeface="Symbol" panose="05050102010706020507" pitchFamily="18" charset="2"/>
              </a:rPr>
              <a:t> </a:t>
            </a:r>
            <a:r>
              <a:rPr lang="en-US" dirty="0" smtClean="0"/>
              <a:t>Legal issue, </a:t>
            </a:r>
            <a:r>
              <a:rPr lang="en-US" dirty="0"/>
              <a:t>should be resolved between ESS, NPI and HZG.</a:t>
            </a:r>
            <a:endParaRPr lang="en-US" dirty="0" smtClean="0"/>
          </a:p>
          <a:p>
            <a:pPr lvl="0"/>
            <a:r>
              <a:rPr lang="en-US" dirty="0" smtClean="0"/>
              <a:t>Both teams </a:t>
            </a:r>
            <a:r>
              <a:rPr lang="en-US" dirty="0"/>
              <a:t>pointed out </a:t>
            </a:r>
            <a:endParaRPr lang="en-US" dirty="0" smtClean="0"/>
          </a:p>
          <a:p>
            <a:pPr lvl="1"/>
            <a:r>
              <a:rPr lang="en-US" dirty="0" smtClean="0"/>
              <a:t>ESS policy of requiring approval </a:t>
            </a:r>
            <a:r>
              <a:rPr lang="en-US" dirty="0"/>
              <a:t>for considered scenarios for shielding design was implemented </a:t>
            </a:r>
            <a:r>
              <a:rPr lang="en-US" dirty="0" smtClean="0"/>
              <a:t>early </a:t>
            </a:r>
            <a:r>
              <a:rPr lang="en-US" dirty="0"/>
              <a:t>summer of </a:t>
            </a:r>
            <a:r>
              <a:rPr lang="en-US" dirty="0" smtClean="0"/>
              <a:t>2019</a:t>
            </a:r>
            <a:br>
              <a:rPr lang="en-US" dirty="0" smtClean="0"/>
            </a:br>
            <a:r>
              <a:rPr lang="en-US" dirty="0" smtClean="0">
                <a:sym typeface="Symbol" panose="05050102010706020507" pitchFamily="18" charset="2"/>
              </a:rPr>
              <a:t> </a:t>
            </a:r>
            <a:r>
              <a:rPr lang="en-US" dirty="0" smtClean="0"/>
              <a:t>changes </a:t>
            </a:r>
            <a:r>
              <a:rPr lang="en-US" dirty="0"/>
              <a:t>in definitions of worst case radiation accidents </a:t>
            </a:r>
            <a:r>
              <a:rPr lang="en-US" dirty="0" smtClean="0"/>
              <a:t>scenarios</a:t>
            </a:r>
            <a:br>
              <a:rPr lang="en-US" dirty="0" smtClean="0"/>
            </a:br>
            <a:r>
              <a:rPr lang="en-US" dirty="0" smtClean="0">
                <a:sym typeface="Symbol" panose="05050102010706020507" pitchFamily="18" charset="2"/>
              </a:rPr>
              <a:t> </a:t>
            </a:r>
            <a:r>
              <a:rPr lang="en-US" dirty="0" smtClean="0"/>
              <a:t>changes </a:t>
            </a:r>
            <a:r>
              <a:rPr lang="en-US" dirty="0"/>
              <a:t>of the </a:t>
            </a:r>
            <a:r>
              <a:rPr lang="en-US" dirty="0" smtClean="0"/>
              <a:t>BEER cave </a:t>
            </a:r>
            <a:r>
              <a:rPr lang="en-US" dirty="0"/>
              <a:t>design and </a:t>
            </a:r>
            <a:r>
              <a:rPr lang="en-US" dirty="0" smtClean="0"/>
              <a:t>delays (ODIN could accommodate). </a:t>
            </a:r>
          </a:p>
          <a:p>
            <a:pPr lvl="1"/>
            <a:r>
              <a:rPr lang="en-US" dirty="0" smtClean="0"/>
              <a:t>Design </a:t>
            </a:r>
            <a:r>
              <a:rPr lang="en-US" dirty="0"/>
              <a:t>of the distributions systems for electric </a:t>
            </a:r>
            <a:r>
              <a:rPr lang="en-US" dirty="0" smtClean="0"/>
              <a:t>power &amp; utilities ongoing</a:t>
            </a:r>
            <a:br>
              <a:rPr lang="en-US" dirty="0" smtClean="0"/>
            </a:br>
            <a:r>
              <a:rPr lang="en-US" dirty="0" smtClean="0">
                <a:sym typeface="Symbol" panose="05050102010706020507" pitchFamily="18" charset="2"/>
              </a:rPr>
              <a:t> </a:t>
            </a:r>
            <a:r>
              <a:rPr lang="en-US" dirty="0" smtClean="0"/>
              <a:t>both instrument </a:t>
            </a:r>
            <a:r>
              <a:rPr lang="en-US" dirty="0"/>
              <a:t>teams have uncertainties about applicable requirements</a:t>
            </a:r>
            <a:r>
              <a:rPr lang="en-US" dirty="0" smtClean="0"/>
              <a:t>.</a:t>
            </a:r>
          </a:p>
          <a:p>
            <a:pPr lvl="1"/>
            <a:r>
              <a:rPr lang="en-US" dirty="0" smtClean="0"/>
              <a:t>Decision </a:t>
            </a:r>
            <a:r>
              <a:rPr lang="en-US" dirty="0"/>
              <a:t>by ESS to move </a:t>
            </a:r>
            <a:r>
              <a:rPr lang="en-US" dirty="0" smtClean="0"/>
              <a:t>bunker </a:t>
            </a:r>
            <a:r>
              <a:rPr lang="en-US" dirty="0"/>
              <a:t>wall lead to </a:t>
            </a:r>
            <a:r>
              <a:rPr lang="en-US" dirty="0" smtClean="0"/>
              <a:t>redesign </a:t>
            </a:r>
            <a:r>
              <a:rPr lang="en-US" dirty="0"/>
              <a:t>of ODIN choppers </a:t>
            </a:r>
            <a:r>
              <a:rPr lang="en-US" dirty="0" smtClean="0"/>
              <a:t/>
            </a:r>
            <a:br>
              <a:rPr lang="en-US" dirty="0" smtClean="0"/>
            </a:br>
            <a:r>
              <a:rPr lang="en-US" dirty="0" smtClean="0">
                <a:sym typeface="Symbol" panose="05050102010706020507" pitchFamily="18" charset="2"/>
              </a:rPr>
              <a:t> </a:t>
            </a:r>
            <a:r>
              <a:rPr lang="en-US" dirty="0" smtClean="0"/>
              <a:t>originally </a:t>
            </a:r>
            <a:r>
              <a:rPr lang="en-US" dirty="0"/>
              <a:t>located outside </a:t>
            </a:r>
            <a:r>
              <a:rPr lang="en-US" dirty="0" smtClean="0"/>
              <a:t>bunker </a:t>
            </a:r>
            <a:r>
              <a:rPr lang="en-US" dirty="0"/>
              <a:t>to accommodate </a:t>
            </a:r>
            <a:r>
              <a:rPr lang="en-US" dirty="0" smtClean="0"/>
              <a:t>access</a:t>
            </a:r>
            <a:br>
              <a:rPr lang="en-US" dirty="0" smtClean="0"/>
            </a:br>
            <a:r>
              <a:rPr lang="en-US" dirty="0" smtClean="0">
                <a:sym typeface="Symbol" panose="05050102010706020507" pitchFamily="18" charset="2"/>
              </a:rPr>
              <a:t></a:t>
            </a:r>
            <a:r>
              <a:rPr lang="en-US" dirty="0" smtClean="0"/>
              <a:t> </a:t>
            </a:r>
            <a:r>
              <a:rPr lang="en-US" dirty="0"/>
              <a:t>now within </a:t>
            </a:r>
            <a:r>
              <a:rPr lang="en-US" dirty="0" smtClean="0"/>
              <a:t>bunker</a:t>
            </a:r>
            <a:r>
              <a:rPr lang="en-US" dirty="0"/>
              <a:t>. </a:t>
            </a:r>
            <a:endParaRPr lang="en-US" dirty="0" smtClean="0"/>
          </a:p>
          <a:p>
            <a:r>
              <a:rPr lang="en-US" dirty="0" smtClean="0"/>
              <a:t>Consensus </a:t>
            </a:r>
            <a:r>
              <a:rPr lang="en-US" dirty="0"/>
              <a:t>between </a:t>
            </a:r>
            <a:r>
              <a:rPr lang="en-US" dirty="0" smtClean="0"/>
              <a:t>both teams </a:t>
            </a:r>
            <a:r>
              <a:rPr lang="en-US" dirty="0"/>
              <a:t>was </a:t>
            </a:r>
            <a:r>
              <a:rPr lang="en-US" dirty="0" smtClean="0"/>
              <a:t>ESS </a:t>
            </a:r>
            <a:r>
              <a:rPr lang="en-US" dirty="0"/>
              <a:t>acts </a:t>
            </a:r>
            <a:r>
              <a:rPr lang="en-US" i="1" dirty="0"/>
              <a:t>reactive </a:t>
            </a:r>
            <a:r>
              <a:rPr lang="en-US" dirty="0"/>
              <a:t>rather than </a:t>
            </a:r>
            <a:r>
              <a:rPr lang="en-US" i="1" dirty="0"/>
              <a:t>proactive </a:t>
            </a:r>
            <a:r>
              <a:rPr lang="en-US" dirty="0"/>
              <a:t>with respect to such policies and requirements. </a:t>
            </a:r>
            <a:endParaRPr lang="en-US" dirty="0" smtClean="0"/>
          </a:p>
          <a:p>
            <a:r>
              <a:rPr lang="en-US" dirty="0" smtClean="0"/>
              <a:t>Both teams </a:t>
            </a:r>
            <a:r>
              <a:rPr lang="en-US" dirty="0"/>
              <a:t>point out that such changes incur cost that stretches the instrument budgets or can lead to upset as is the case for the BEER </a:t>
            </a:r>
            <a:r>
              <a:rPr lang="en-US" dirty="0" smtClean="0"/>
              <a:t>cave.</a:t>
            </a:r>
          </a:p>
          <a:p>
            <a:r>
              <a:rPr lang="en-US" dirty="0" smtClean="0"/>
              <a:t>STAP </a:t>
            </a:r>
            <a:r>
              <a:rPr lang="en-US" dirty="0"/>
              <a:t>sees this as an opportunity for improvement for the ESS.</a:t>
            </a:r>
          </a:p>
        </p:txBody>
      </p:sp>
    </p:spTree>
    <p:extLst>
      <p:ext uri="{BB962C8B-B14F-4D97-AF65-F5344CB8AC3E}">
        <p14:creationId xmlns:p14="http://schemas.microsoft.com/office/powerpoint/2010/main" val="5779122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Action Items for ESS </a:t>
            </a:r>
            <a:r>
              <a:rPr lang="en-US" dirty="0" smtClean="0"/>
              <a:t>3</a:t>
            </a:r>
            <a:r>
              <a:rPr lang="en-US" dirty="0" smtClean="0"/>
              <a:t>/6</a:t>
            </a:r>
            <a:endParaRPr lang="en-US" dirty="0"/>
          </a:p>
        </p:txBody>
      </p:sp>
      <p:sp>
        <p:nvSpPr>
          <p:cNvPr id="3" name="Content Placeholder 2"/>
          <p:cNvSpPr>
            <a:spLocks noGrp="1"/>
          </p:cNvSpPr>
          <p:nvPr>
            <p:ph idx="1"/>
          </p:nvPr>
        </p:nvSpPr>
        <p:spPr/>
        <p:txBody>
          <a:bodyPr>
            <a:normAutofit fontScale="92500" lnSpcReduction="20000"/>
          </a:bodyPr>
          <a:lstStyle/>
          <a:p>
            <a:pPr lvl="0"/>
            <a:r>
              <a:rPr lang="en-US" dirty="0" smtClean="0"/>
              <a:t>Both teams </a:t>
            </a:r>
            <a:r>
              <a:rPr lang="en-US" dirty="0"/>
              <a:t>point out that all ESS instruments spend resources on common, repetitive tasks such as </a:t>
            </a:r>
            <a:endParaRPr lang="en-US" dirty="0" smtClean="0"/>
          </a:p>
          <a:p>
            <a:pPr lvl="1"/>
            <a:r>
              <a:rPr lang="en-US" dirty="0" smtClean="0"/>
              <a:t>design </a:t>
            </a:r>
            <a:r>
              <a:rPr lang="en-US" dirty="0"/>
              <a:t>and procurement of instrument hutches (for users, control of the data acquisition etc.), </a:t>
            </a:r>
            <a:endParaRPr lang="en-US" dirty="0" smtClean="0"/>
          </a:p>
          <a:p>
            <a:pPr lvl="1"/>
            <a:r>
              <a:rPr lang="en-US" dirty="0" smtClean="0"/>
              <a:t>utility </a:t>
            </a:r>
            <a:r>
              <a:rPr lang="en-US" dirty="0"/>
              <a:t>distribution, </a:t>
            </a:r>
            <a:endParaRPr lang="en-US" dirty="0" smtClean="0"/>
          </a:p>
          <a:p>
            <a:pPr lvl="1"/>
            <a:r>
              <a:rPr lang="en-US" dirty="0" smtClean="0"/>
              <a:t>neutron </a:t>
            </a:r>
            <a:r>
              <a:rPr lang="en-US" dirty="0"/>
              <a:t>beam monitors etc. </a:t>
            </a:r>
            <a:endParaRPr lang="en-US" dirty="0" smtClean="0"/>
          </a:p>
          <a:p>
            <a:r>
              <a:rPr lang="en-US" dirty="0" smtClean="0"/>
              <a:t>Could </a:t>
            </a:r>
            <a:r>
              <a:rPr lang="en-US" dirty="0"/>
              <a:t>be done to a large fraction by ESS </a:t>
            </a:r>
            <a:r>
              <a:rPr lang="en-US" dirty="0" smtClean="0"/>
              <a:t>as </a:t>
            </a:r>
            <a:r>
              <a:rPr lang="en-US" dirty="0"/>
              <a:t>they are common to all </a:t>
            </a:r>
            <a:r>
              <a:rPr lang="en-US" dirty="0" smtClean="0"/>
              <a:t>instruments </a:t>
            </a:r>
            <a:r>
              <a:rPr lang="en-US" dirty="0"/>
              <a:t>(template modified by instruments</a:t>
            </a:r>
            <a:r>
              <a:rPr lang="en-US" dirty="0" smtClean="0"/>
              <a:t>?)</a:t>
            </a:r>
          </a:p>
          <a:p>
            <a:r>
              <a:rPr lang="en-US" dirty="0" smtClean="0"/>
              <a:t>Approach </a:t>
            </a:r>
            <a:r>
              <a:rPr lang="en-US" dirty="0"/>
              <a:t>offers great potential for substantial cost and effort savings </a:t>
            </a:r>
            <a:endParaRPr lang="en-US" dirty="0" smtClean="0"/>
          </a:p>
          <a:p>
            <a:r>
              <a:rPr lang="en-US" dirty="0" smtClean="0"/>
              <a:t>Mitigates </a:t>
            </a:r>
            <a:r>
              <a:rPr lang="en-US" dirty="0"/>
              <a:t>the uncertainties of the instrument teams with applicable codes and regulations. </a:t>
            </a:r>
            <a:endParaRPr lang="en-US" dirty="0" smtClean="0"/>
          </a:p>
          <a:p>
            <a:r>
              <a:rPr lang="en-US" dirty="0" smtClean="0"/>
              <a:t>ESS </a:t>
            </a:r>
            <a:r>
              <a:rPr lang="en-US" dirty="0"/>
              <a:t>“common monitor projects” appears vastly dormant to the instrument teams.</a:t>
            </a:r>
          </a:p>
        </p:txBody>
      </p:sp>
    </p:spTree>
    <p:extLst>
      <p:ext uri="{BB962C8B-B14F-4D97-AF65-F5344CB8AC3E}">
        <p14:creationId xmlns:p14="http://schemas.microsoft.com/office/powerpoint/2010/main" val="1336838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Action Items for ESS </a:t>
            </a:r>
            <a:r>
              <a:rPr lang="en-US" dirty="0" smtClean="0"/>
              <a:t>4/6</a:t>
            </a:r>
            <a:endParaRPr lang="en-US" dirty="0"/>
          </a:p>
        </p:txBody>
      </p:sp>
      <p:sp>
        <p:nvSpPr>
          <p:cNvPr id="3" name="Content Placeholder 2"/>
          <p:cNvSpPr>
            <a:spLocks noGrp="1"/>
          </p:cNvSpPr>
          <p:nvPr>
            <p:ph idx="1"/>
          </p:nvPr>
        </p:nvSpPr>
        <p:spPr/>
        <p:txBody>
          <a:bodyPr>
            <a:normAutofit lnSpcReduction="10000"/>
          </a:bodyPr>
          <a:lstStyle/>
          <a:p>
            <a:pPr lvl="0"/>
            <a:r>
              <a:rPr lang="en-US" dirty="0" smtClean="0"/>
              <a:t>Several </a:t>
            </a:r>
            <a:r>
              <a:rPr lang="en-US" dirty="0"/>
              <a:t>instances </a:t>
            </a:r>
            <a:r>
              <a:rPr lang="en-US" dirty="0" smtClean="0"/>
              <a:t>reported that information </a:t>
            </a:r>
            <a:r>
              <a:rPr lang="en-US" dirty="0"/>
              <a:t>exchange between all ESS instrument teams during </a:t>
            </a:r>
            <a:r>
              <a:rPr lang="en-US" dirty="0" smtClean="0"/>
              <a:t>recent </a:t>
            </a:r>
            <a:r>
              <a:rPr lang="en-US" dirty="0"/>
              <a:t>IKON meeting was very </a:t>
            </a:r>
            <a:r>
              <a:rPr lang="en-US" dirty="0" smtClean="0"/>
              <a:t>useful:</a:t>
            </a:r>
          </a:p>
          <a:p>
            <a:pPr lvl="1"/>
            <a:r>
              <a:rPr lang="en-US" dirty="0" smtClean="0"/>
              <a:t>Vendors </a:t>
            </a:r>
            <a:r>
              <a:rPr lang="en-US" dirty="0"/>
              <a:t>for shielding, </a:t>
            </a:r>
            <a:endParaRPr lang="en-US" dirty="0" smtClean="0"/>
          </a:p>
          <a:p>
            <a:pPr lvl="1"/>
            <a:r>
              <a:rPr lang="en-US" dirty="0" smtClean="0"/>
              <a:t>solutions </a:t>
            </a:r>
            <a:r>
              <a:rPr lang="en-US" dirty="0"/>
              <a:t>for the phase stability problem of the chopper cascades, </a:t>
            </a:r>
            <a:r>
              <a:rPr lang="en-US" dirty="0" smtClean="0"/>
              <a:t>or</a:t>
            </a:r>
          </a:p>
          <a:p>
            <a:pPr lvl="1"/>
            <a:r>
              <a:rPr lang="en-US" dirty="0" smtClean="0"/>
              <a:t>information </a:t>
            </a:r>
            <a:r>
              <a:rPr lang="en-US" dirty="0"/>
              <a:t>on the PSS </a:t>
            </a:r>
            <a:r>
              <a:rPr lang="en-US" dirty="0" smtClean="0"/>
              <a:t>systems.</a:t>
            </a:r>
          </a:p>
          <a:p>
            <a:r>
              <a:rPr lang="en-US" dirty="0" smtClean="0"/>
              <a:t>More </a:t>
            </a:r>
            <a:r>
              <a:rPr lang="en-US" dirty="0"/>
              <a:t>frequent meetings are not desired, </a:t>
            </a:r>
            <a:r>
              <a:rPr lang="en-US" dirty="0" smtClean="0"/>
              <a:t>BUT:</a:t>
            </a:r>
            <a:br>
              <a:rPr lang="en-US" dirty="0" smtClean="0"/>
            </a:br>
            <a:r>
              <a:rPr lang="en-US" dirty="0" smtClean="0"/>
              <a:t>Could ESS facilitate </a:t>
            </a:r>
            <a:r>
              <a:rPr lang="en-US" dirty="0"/>
              <a:t>information flow otherwise, e.g. by mailing lists where </a:t>
            </a:r>
            <a:r>
              <a:rPr lang="en-US" dirty="0" smtClean="0"/>
              <a:t>items could be posted informally such </a:t>
            </a:r>
            <a:r>
              <a:rPr lang="en-US" dirty="0"/>
              <a:t>as </a:t>
            </a:r>
            <a:endParaRPr lang="en-US" dirty="0" smtClean="0"/>
          </a:p>
          <a:p>
            <a:pPr lvl="1"/>
            <a:r>
              <a:rPr lang="en-US" dirty="0" smtClean="0"/>
              <a:t>“What </a:t>
            </a:r>
            <a:r>
              <a:rPr lang="en-US" dirty="0"/>
              <a:t>prices do other teams get in quotes for shielding material?” or </a:t>
            </a:r>
            <a:endParaRPr lang="en-US" dirty="0" smtClean="0"/>
          </a:p>
          <a:p>
            <a:pPr lvl="1"/>
            <a:r>
              <a:rPr lang="en-US" dirty="0" smtClean="0"/>
              <a:t>“</a:t>
            </a:r>
            <a:r>
              <a:rPr lang="en-US" dirty="0"/>
              <a:t>Does anyone have insight on question X related to the PSS system?” </a:t>
            </a:r>
            <a:endParaRPr lang="en-US" dirty="0" smtClean="0"/>
          </a:p>
          <a:p>
            <a:pPr lvl="1"/>
            <a:r>
              <a:rPr lang="en-US" dirty="0" smtClean="0"/>
              <a:t>Announcements </a:t>
            </a:r>
            <a:r>
              <a:rPr lang="en-US" dirty="0"/>
              <a:t>to all members of </a:t>
            </a:r>
            <a:r>
              <a:rPr lang="en-US" dirty="0" smtClean="0"/>
              <a:t>all instrument teams</a:t>
            </a:r>
            <a:endParaRPr lang="en-US" dirty="0"/>
          </a:p>
        </p:txBody>
      </p:sp>
    </p:spTree>
    <p:extLst>
      <p:ext uri="{BB962C8B-B14F-4D97-AF65-F5344CB8AC3E}">
        <p14:creationId xmlns:p14="http://schemas.microsoft.com/office/powerpoint/2010/main" val="31954346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Action Items for ESS </a:t>
            </a:r>
            <a:r>
              <a:rPr lang="en-US" dirty="0" smtClean="0"/>
              <a:t>5/6</a:t>
            </a:r>
            <a:endParaRPr lang="en-US" dirty="0"/>
          </a:p>
        </p:txBody>
      </p:sp>
      <p:sp>
        <p:nvSpPr>
          <p:cNvPr id="3" name="Content Placeholder 2"/>
          <p:cNvSpPr>
            <a:spLocks noGrp="1"/>
          </p:cNvSpPr>
          <p:nvPr>
            <p:ph idx="1"/>
          </p:nvPr>
        </p:nvSpPr>
        <p:spPr/>
        <p:txBody>
          <a:bodyPr>
            <a:normAutofit fontScale="85000" lnSpcReduction="20000"/>
          </a:bodyPr>
          <a:lstStyle/>
          <a:p>
            <a:pPr lvl="0"/>
            <a:r>
              <a:rPr lang="en-US" dirty="0" smtClean="0"/>
              <a:t>Both teams </a:t>
            </a:r>
            <a:r>
              <a:rPr lang="en-US" dirty="0"/>
              <a:t>reported that first responders such as firemen and potentially paramedics will not have access to experimental areas due to lack of </a:t>
            </a:r>
            <a:r>
              <a:rPr lang="en-US" dirty="0" smtClean="0"/>
              <a:t>training</a:t>
            </a:r>
            <a:br>
              <a:rPr lang="en-US" dirty="0" smtClean="0"/>
            </a:br>
            <a:r>
              <a:rPr lang="en-US" dirty="0" smtClean="0">
                <a:sym typeface="Symbol" panose="05050102010706020507" pitchFamily="18" charset="2"/>
              </a:rPr>
              <a:t> </a:t>
            </a:r>
            <a:r>
              <a:rPr lang="en-US" dirty="0" smtClean="0"/>
              <a:t>ESS must find and communicate solution</a:t>
            </a:r>
            <a:endParaRPr lang="en-US" dirty="0"/>
          </a:p>
          <a:p>
            <a:pPr lvl="0"/>
            <a:r>
              <a:rPr lang="en-US" dirty="0" smtClean="0"/>
              <a:t>Limited </a:t>
            </a:r>
            <a:r>
              <a:rPr lang="en-US" dirty="0"/>
              <a:t>access by firemen to the experimental </a:t>
            </a:r>
            <a:r>
              <a:rPr lang="en-US" dirty="0" smtClean="0"/>
              <a:t>area resulted in charge to install sprinklers </a:t>
            </a:r>
            <a:r>
              <a:rPr lang="en-US" dirty="0"/>
              <a:t>in </a:t>
            </a:r>
            <a:r>
              <a:rPr lang="en-US" dirty="0" smtClean="0"/>
              <a:t>instrument </a:t>
            </a:r>
            <a:r>
              <a:rPr lang="en-US" dirty="0"/>
              <a:t>caves. </a:t>
            </a:r>
            <a:r>
              <a:rPr lang="en-US" dirty="0" smtClean="0"/>
              <a:t/>
            </a:r>
            <a:br>
              <a:rPr lang="en-US" dirty="0" smtClean="0"/>
            </a:br>
            <a:r>
              <a:rPr lang="en-US" dirty="0" smtClean="0">
                <a:sym typeface="Symbol" panose="05050102010706020507" pitchFamily="18" charset="2"/>
              </a:rPr>
              <a:t></a:t>
            </a:r>
            <a:r>
              <a:rPr lang="en-US" dirty="0">
                <a:sym typeface="Symbol" panose="05050102010706020507" pitchFamily="18" charset="2"/>
              </a:rPr>
              <a:t> </a:t>
            </a:r>
            <a:r>
              <a:rPr lang="en-US" dirty="0" smtClean="0"/>
              <a:t>STAP </a:t>
            </a:r>
            <a:r>
              <a:rPr lang="en-US" dirty="0"/>
              <a:t>suggests to evaluate </a:t>
            </a:r>
            <a:r>
              <a:rPr lang="en-US" dirty="0" smtClean="0"/>
              <a:t>combustible loads </a:t>
            </a:r>
            <a:r>
              <a:rPr lang="en-US" dirty="0"/>
              <a:t>in </a:t>
            </a:r>
            <a:r>
              <a:rPr lang="en-US" dirty="0" smtClean="0"/>
              <a:t>caves </a:t>
            </a:r>
            <a:r>
              <a:rPr lang="en-US" dirty="0"/>
              <a:t>to </a:t>
            </a:r>
            <a:r>
              <a:rPr lang="en-US" dirty="0" smtClean="0"/>
              <a:t>judge if </a:t>
            </a:r>
            <a:r>
              <a:rPr lang="en-US" dirty="0"/>
              <a:t>this substantial effort is actually </a:t>
            </a:r>
            <a:r>
              <a:rPr lang="en-US" dirty="0" smtClean="0"/>
              <a:t>required</a:t>
            </a:r>
            <a:endParaRPr lang="en-US" dirty="0"/>
          </a:p>
          <a:p>
            <a:pPr lvl="0"/>
            <a:r>
              <a:rPr lang="en-US" dirty="0" smtClean="0">
                <a:sym typeface="Symbol" panose="05050102010706020507" pitchFamily="18" charset="2"/>
              </a:rPr>
              <a:t></a:t>
            </a:r>
            <a:r>
              <a:rPr lang="en-US" dirty="0"/>
              <a:t>-monitors in the experimental areas will be installed in locations that are independent of the shielding </a:t>
            </a:r>
            <a:r>
              <a:rPr lang="en-US" dirty="0" smtClean="0"/>
              <a:t>calculations</a:t>
            </a:r>
            <a:br>
              <a:rPr lang="en-US" dirty="0" smtClean="0"/>
            </a:br>
            <a:r>
              <a:rPr lang="en-US" dirty="0" smtClean="0">
                <a:sym typeface="Symbol" panose="05050102010706020507" pitchFamily="18" charset="2"/>
              </a:rPr>
              <a:t></a:t>
            </a:r>
            <a:r>
              <a:rPr lang="en-US" dirty="0" smtClean="0"/>
              <a:t> STAP points out that an </a:t>
            </a:r>
            <a:r>
              <a:rPr lang="en-US" dirty="0"/>
              <a:t>opportunity is missed since the calculations provide the most likely hot spots indicating abnormal conditions and therefore unnecessary exposure of personnel and users. </a:t>
            </a:r>
            <a:r>
              <a:rPr lang="en-US" dirty="0" smtClean="0"/>
              <a:t/>
            </a:r>
            <a:br>
              <a:rPr lang="en-US" dirty="0" smtClean="0"/>
            </a:br>
            <a:r>
              <a:rPr lang="en-US" dirty="0" smtClean="0">
                <a:sym typeface="Symbol" panose="05050102010706020507" pitchFamily="18" charset="2"/>
              </a:rPr>
              <a:t> </a:t>
            </a:r>
            <a:r>
              <a:rPr lang="en-US" dirty="0" smtClean="0"/>
              <a:t>STAP </a:t>
            </a:r>
            <a:r>
              <a:rPr lang="en-US" dirty="0"/>
              <a:t>suggest to ESS to consider the outcome of shielding calculations to inform the locations for </a:t>
            </a:r>
            <a:r>
              <a:rPr lang="en-US" dirty="0">
                <a:sym typeface="Symbol" panose="05050102010706020507" pitchFamily="18" charset="2"/>
              </a:rPr>
              <a:t></a:t>
            </a:r>
            <a:r>
              <a:rPr lang="en-US" dirty="0"/>
              <a:t>-monitors.</a:t>
            </a:r>
          </a:p>
        </p:txBody>
      </p:sp>
    </p:spTree>
    <p:extLst>
      <p:ext uri="{BB962C8B-B14F-4D97-AF65-F5344CB8AC3E}">
        <p14:creationId xmlns:p14="http://schemas.microsoft.com/office/powerpoint/2010/main" val="28039751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Action Items for ESS </a:t>
            </a:r>
            <a:r>
              <a:rPr lang="en-US" dirty="0" smtClean="0"/>
              <a:t>6/6</a:t>
            </a:r>
            <a:endParaRPr lang="en-US" dirty="0"/>
          </a:p>
        </p:txBody>
      </p:sp>
      <p:sp>
        <p:nvSpPr>
          <p:cNvPr id="3" name="Content Placeholder 2"/>
          <p:cNvSpPr>
            <a:spLocks noGrp="1"/>
          </p:cNvSpPr>
          <p:nvPr>
            <p:ph idx="1"/>
          </p:nvPr>
        </p:nvSpPr>
        <p:spPr/>
        <p:txBody>
          <a:bodyPr>
            <a:normAutofit fontScale="77500" lnSpcReduction="20000"/>
          </a:bodyPr>
          <a:lstStyle/>
          <a:p>
            <a:pPr lvl="0"/>
            <a:r>
              <a:rPr lang="en-US" dirty="0" smtClean="0"/>
              <a:t>BEER </a:t>
            </a:r>
            <a:r>
              <a:rPr lang="en-US" dirty="0"/>
              <a:t>detector </a:t>
            </a:r>
            <a:r>
              <a:rPr lang="en-US" dirty="0" smtClean="0"/>
              <a:t>team </a:t>
            </a:r>
            <a:r>
              <a:rPr lang="en-US" dirty="0"/>
              <a:t>requires </a:t>
            </a:r>
            <a:r>
              <a:rPr lang="en-US" dirty="0" smtClean="0"/>
              <a:t>format </a:t>
            </a:r>
            <a:r>
              <a:rPr lang="en-US" dirty="0"/>
              <a:t>of ESS facility time stamps from the ICS team to continue development of soft- and hardware for the BEER detector development.</a:t>
            </a:r>
          </a:p>
          <a:p>
            <a:r>
              <a:rPr lang="en-US" dirty="0" smtClean="0"/>
              <a:t>Distinguishing </a:t>
            </a:r>
            <a:r>
              <a:rPr lang="en-US" dirty="0"/>
              <a:t>feature of the ODIN beamline are </a:t>
            </a:r>
            <a:r>
              <a:rPr lang="en-US" dirty="0" smtClean="0"/>
              <a:t>wavelength-dependent </a:t>
            </a:r>
            <a:r>
              <a:rPr lang="en-US" dirty="0"/>
              <a:t>imaging </a:t>
            </a:r>
            <a:r>
              <a:rPr lang="en-US" dirty="0" smtClean="0"/>
              <a:t>modes</a:t>
            </a:r>
          </a:p>
          <a:p>
            <a:pPr lvl="1"/>
            <a:r>
              <a:rPr lang="en-US" dirty="0" smtClean="0"/>
              <a:t>In </a:t>
            </a:r>
            <a:r>
              <a:rPr lang="en-US" dirty="0"/>
              <a:t>particular pixel-by-pixel Bragg edge analysis is absolutely crucial for the success of ODIN </a:t>
            </a:r>
            <a:r>
              <a:rPr lang="en-US" dirty="0" smtClean="0"/>
              <a:t/>
            </a:r>
            <a:br>
              <a:rPr lang="en-US" dirty="0" smtClean="0"/>
            </a:br>
            <a:r>
              <a:rPr lang="en-US" dirty="0" smtClean="0">
                <a:sym typeface="Symbol" panose="05050102010706020507" pitchFamily="18" charset="2"/>
              </a:rPr>
              <a:t></a:t>
            </a:r>
            <a:r>
              <a:rPr lang="en-US" dirty="0" smtClean="0"/>
              <a:t> Otherwise ODIN competes with e.g. NEXT@ILL</a:t>
            </a:r>
            <a:br>
              <a:rPr lang="en-US" dirty="0" smtClean="0"/>
            </a:br>
            <a:r>
              <a:rPr lang="en-US" dirty="0" smtClean="0">
                <a:sym typeface="Symbol" panose="05050102010706020507" pitchFamily="18" charset="2"/>
              </a:rPr>
              <a:t></a:t>
            </a:r>
            <a:r>
              <a:rPr lang="en-US" dirty="0" smtClean="0"/>
              <a:t> Due </a:t>
            </a:r>
            <a:r>
              <a:rPr lang="en-US" dirty="0"/>
              <a:t>to </a:t>
            </a:r>
            <a:r>
              <a:rPr lang="en-US" dirty="0" smtClean="0"/>
              <a:t>higher </a:t>
            </a:r>
            <a:r>
              <a:rPr lang="en-US" dirty="0"/>
              <a:t>ILL flux, NEXT should be superior to ODIN</a:t>
            </a:r>
            <a:r>
              <a:rPr lang="en-US" dirty="0" smtClean="0"/>
              <a:t>.</a:t>
            </a:r>
          </a:p>
          <a:p>
            <a:pPr lvl="1"/>
            <a:r>
              <a:rPr lang="en-US" dirty="0" smtClean="0"/>
              <a:t>Pixel-by-pixel </a:t>
            </a:r>
            <a:r>
              <a:rPr lang="en-US" dirty="0"/>
              <a:t>Bragg-edge analysis is thus far under-developed. </a:t>
            </a:r>
            <a:endParaRPr lang="en-US" dirty="0" smtClean="0"/>
          </a:p>
          <a:p>
            <a:r>
              <a:rPr lang="en-US" dirty="0" smtClean="0"/>
              <a:t>Similarly</a:t>
            </a:r>
            <a:r>
              <a:rPr lang="en-US" dirty="0"/>
              <a:t>, </a:t>
            </a:r>
            <a:r>
              <a:rPr lang="en-US" dirty="0" smtClean="0"/>
              <a:t>data </a:t>
            </a:r>
            <a:r>
              <a:rPr lang="en-US" dirty="0"/>
              <a:t>reduction for the BEER beamline has never been tried. </a:t>
            </a:r>
            <a:endParaRPr lang="en-US" dirty="0" smtClean="0"/>
          </a:p>
          <a:p>
            <a:r>
              <a:rPr lang="en-US" dirty="0" smtClean="0"/>
              <a:t>STAP wishes </a:t>
            </a:r>
            <a:r>
              <a:rPr lang="en-US" dirty="0"/>
              <a:t>to emphasize to ESS that support for software development for ODIN and BEER should receive as much support as possible to ensure their success. </a:t>
            </a:r>
            <a:endParaRPr lang="en-US" dirty="0" smtClean="0"/>
          </a:p>
          <a:p>
            <a:r>
              <a:rPr lang="en-US" dirty="0" smtClean="0"/>
              <a:t>Data </a:t>
            </a:r>
            <a:r>
              <a:rPr lang="en-US" dirty="0"/>
              <a:t>reduction for BEER has commonalities with other diffraction beam </a:t>
            </a:r>
            <a:r>
              <a:rPr lang="en-US" dirty="0" smtClean="0"/>
              <a:t>lines</a:t>
            </a:r>
          </a:p>
          <a:p>
            <a:r>
              <a:rPr lang="en-US" dirty="0" smtClean="0"/>
              <a:t>ODIN </a:t>
            </a:r>
            <a:r>
              <a:rPr lang="en-US" dirty="0"/>
              <a:t>can only fulfill its promise if suitable Bragg-edge analysis tools are developed</a:t>
            </a:r>
            <a:r>
              <a:rPr lang="en-US" dirty="0" smtClean="0"/>
              <a:t>.</a:t>
            </a:r>
          </a:p>
          <a:p>
            <a:r>
              <a:rPr lang="en-US" dirty="0"/>
              <a:t>ESS needs to ensure that data reduction and data analysis software development receives required resources (DMSC and PSI) to process data on day 1.</a:t>
            </a:r>
            <a:endParaRPr lang="en-US" dirty="0"/>
          </a:p>
        </p:txBody>
      </p:sp>
    </p:spTree>
    <p:extLst>
      <p:ext uri="{BB962C8B-B14F-4D97-AF65-F5344CB8AC3E}">
        <p14:creationId xmlns:p14="http://schemas.microsoft.com/office/powerpoint/2010/main" val="139895576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1359</TotalTime>
  <Words>795</Words>
  <Application>Microsoft Office PowerPoint</Application>
  <PresentationFormat>Widescreen</PresentationFormat>
  <Paragraphs>104</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Symbol</vt:lpstr>
      <vt:lpstr>Office Theme</vt:lpstr>
      <vt:lpstr>Scientific and Technical Advisory Panel (STAP) Report for BEER and ODIN October 15 &amp; 16, 2019</vt:lpstr>
      <vt:lpstr>Charge 1/2</vt:lpstr>
      <vt:lpstr>Charge 2/2</vt:lpstr>
      <vt:lpstr>Action Items for ESS 1/6</vt:lpstr>
      <vt:lpstr>Action Items for ESS 2/6</vt:lpstr>
      <vt:lpstr>Action Items for ESS 3/6</vt:lpstr>
      <vt:lpstr>Action Items for ESS 4/6</vt:lpstr>
      <vt:lpstr>Action Items for ESS 5/6</vt:lpstr>
      <vt:lpstr>Action Items for ESS 6/6</vt:lpstr>
      <vt:lpstr>ODIN &amp; BEER</vt:lpstr>
      <vt:lpstr>ODIN 1/2 (TUM)</vt:lpstr>
      <vt:lpstr>ODIN 2/2 (PSI)</vt:lpstr>
      <vt:lpstr>BEER 1/2</vt:lpstr>
      <vt:lpstr>BEER 2/2</vt:lpstr>
    </vt:vector>
  </TitlesOfParts>
  <Company>LANL DCS-CSD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Scientific and Technical Advisory Panel (STAP) Report for BEER and ODIN April 12 &amp; 13, 2018 Via video-conference</dc:title>
  <dc:creator>L119655</dc:creator>
  <cp:lastModifiedBy>ftuser</cp:lastModifiedBy>
  <cp:revision>66</cp:revision>
  <dcterms:created xsi:type="dcterms:W3CDTF">2018-05-03T02:28:03Z</dcterms:created>
  <dcterms:modified xsi:type="dcterms:W3CDTF">2019-10-23T18:18:10Z</dcterms:modified>
</cp:coreProperties>
</file>