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28"/>
  </p:notesMasterIdLst>
  <p:sldIdLst>
    <p:sldId id="256" r:id="rId2"/>
    <p:sldId id="272" r:id="rId3"/>
    <p:sldId id="257" r:id="rId4"/>
    <p:sldId id="279" r:id="rId5"/>
    <p:sldId id="278" r:id="rId6"/>
    <p:sldId id="288" r:id="rId7"/>
    <p:sldId id="268" r:id="rId8"/>
    <p:sldId id="289" r:id="rId9"/>
    <p:sldId id="266" r:id="rId10"/>
    <p:sldId id="280" r:id="rId11"/>
    <p:sldId id="281" r:id="rId12"/>
    <p:sldId id="291" r:id="rId13"/>
    <p:sldId id="269" r:id="rId14"/>
    <p:sldId id="282" r:id="rId15"/>
    <p:sldId id="285" r:id="rId16"/>
    <p:sldId id="284" r:id="rId17"/>
    <p:sldId id="292" r:id="rId18"/>
    <p:sldId id="290" r:id="rId19"/>
    <p:sldId id="267" r:id="rId20"/>
    <p:sldId id="286" r:id="rId21"/>
    <p:sldId id="287" r:id="rId22"/>
    <p:sldId id="293" r:id="rId23"/>
    <p:sldId id="270" r:id="rId24"/>
    <p:sldId id="295" r:id="rId25"/>
    <p:sldId id="296" r:id="rId26"/>
    <p:sldId id="294" r:id="rId27"/>
  </p:sldIdLst>
  <p:sldSz cx="9144000" cy="6858000" type="screen4x3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14" autoAdjust="0"/>
    <p:restoredTop sz="94660"/>
  </p:normalViewPr>
  <p:slideViewPr>
    <p:cSldViewPr snapToGrid="0">
      <p:cViewPr>
        <p:scale>
          <a:sx n="158" d="100"/>
          <a:sy n="158" d="100"/>
        </p:scale>
        <p:origin x="132" y="-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\praca\ESS\ICS\in_kind_agreement\TA_schedule_06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\praca\ESS\ICS\in_kind_agreement\TA_schedule_06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\praca\ESS\ICS\in_kind_agreement\TA_schedule_06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\praca\ESS\ICS\in_kind_agreement\TA_schedule_06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WU 1 - MS</a:t>
            </a:r>
            <a:r>
              <a:rPr lang="pl-PL" baseline="0"/>
              <a:t> update</a:t>
            </a:r>
            <a:endParaRPr lang="pl-PL"/>
          </a:p>
        </c:rich>
      </c:tx>
      <c:layout>
        <c:manualLayout>
          <c:xMode val="edge"/>
          <c:yMode val="edge"/>
          <c:x val="0.41876022850084921"/>
          <c:y val="5.08811928175851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704353826980659"/>
          <c:y val="0.16105706468197697"/>
          <c:w val="0.80106751612650884"/>
          <c:h val="0.74508123556499328"/>
        </c:manualLayout>
      </c:layout>
      <c:bar3D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Arkusz1!$E$27:$E$38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Prototypes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software delivery p.1</c:v>
                </c:pt>
                <c:pt idx="6">
                  <c:v>SAR p.1</c:v>
                </c:pt>
                <c:pt idx="7">
                  <c:v>Production software delivery p.2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Arkusz1!$G$5:$G$15</c:f>
            </c:numRef>
          </c:val>
          <c:extLst>
            <c:ext xmlns:c16="http://schemas.microsoft.com/office/drawing/2014/chart" uri="{C3380CC4-5D6E-409C-BE32-E72D297353CC}">
              <c16:uniqueId val="{00000000-8FF1-4EDE-9A6B-16F96366BB12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Arkusz1!$E$27:$E$38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Prototypes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software delivery p.1</c:v>
                </c:pt>
                <c:pt idx="6">
                  <c:v>SAR p.1</c:v>
                </c:pt>
                <c:pt idx="7">
                  <c:v>Production software delivery p.2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Arkusz1!$H$5:$H$15</c:f>
            </c:numRef>
          </c:val>
          <c:extLst>
            <c:ext xmlns:c16="http://schemas.microsoft.com/office/drawing/2014/chart" uri="{C3380CC4-5D6E-409C-BE32-E72D297353CC}">
              <c16:uniqueId val="{00000001-8FF1-4EDE-9A6B-16F96366BB12}"/>
            </c:ext>
          </c:extLst>
        </c:ser>
        <c:ser>
          <c:idx val="2"/>
          <c:order val="2"/>
          <c:spPr>
            <a:noFill/>
            <a:ln>
              <a:noFill/>
            </a:ln>
            <a:effectLst/>
            <a:sp3d/>
          </c:spPr>
          <c:invertIfNegative val="0"/>
          <c:cat>
            <c:strRef>
              <c:f>Arkusz1!$E$27:$E$38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Prototypes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software delivery p.1</c:v>
                </c:pt>
                <c:pt idx="6">
                  <c:v>SAR p.1</c:v>
                </c:pt>
                <c:pt idx="7">
                  <c:v>Production software delivery p.2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Arkusz1!$I$27:$I$38</c:f>
              <c:numCache>
                <c:formatCode>yyyy/mm/dd;@</c:formatCode>
                <c:ptCount val="10"/>
                <c:pt idx="0">
                  <c:v>43160</c:v>
                </c:pt>
                <c:pt idx="1">
                  <c:v>43405</c:v>
                </c:pt>
                <c:pt idx="2">
                  <c:v>43405</c:v>
                </c:pt>
                <c:pt idx="3" formatCode="m/d/yyyy">
                  <c:v>43617</c:v>
                </c:pt>
                <c:pt idx="4" formatCode="m/d/yyyy">
                  <c:v>43617</c:v>
                </c:pt>
                <c:pt idx="5">
                  <c:v>43709</c:v>
                </c:pt>
                <c:pt idx="6" formatCode="m/d/yyyy">
                  <c:v>43770</c:v>
                </c:pt>
                <c:pt idx="7">
                  <c:v>43800</c:v>
                </c:pt>
                <c:pt idx="8" formatCode="m/d/yyyy">
                  <c:v>43862</c:v>
                </c:pt>
                <c:pt idx="9">
                  <c:v>43891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F1-4EDE-9A6B-16F96366BB12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Arkusz1!$E$27:$E$38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Prototypes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software delivery p.1</c:v>
                </c:pt>
                <c:pt idx="6">
                  <c:v>SAR p.1</c:v>
                </c:pt>
                <c:pt idx="7">
                  <c:v>Production software delivery p.2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Arkusz1!$J$27:$J$38</c:f>
              <c:numCache>
                <c:formatCode>0</c:formatCode>
                <c:ptCount val="10"/>
                <c:pt idx="0">
                  <c:v>365</c:v>
                </c:pt>
                <c:pt idx="1">
                  <c:v>120</c:v>
                </c:pt>
                <c:pt idx="2">
                  <c:v>151</c:v>
                </c:pt>
                <c:pt idx="3">
                  <c:v>92</c:v>
                </c:pt>
                <c:pt idx="4">
                  <c:v>92</c:v>
                </c:pt>
                <c:pt idx="5">
                  <c:v>61</c:v>
                </c:pt>
                <c:pt idx="6">
                  <c:v>30</c:v>
                </c:pt>
                <c:pt idx="7">
                  <c:v>62</c:v>
                </c:pt>
                <c:pt idx="8">
                  <c:v>29</c:v>
                </c:pt>
                <c:pt idx="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F1-4EDE-9A6B-16F96366BB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96515567"/>
        <c:axId val="1248559551"/>
        <c:axId val="0"/>
      </c:bar3DChart>
      <c:catAx>
        <c:axId val="179651556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248559551"/>
        <c:crosses val="autoZero"/>
        <c:auto val="1"/>
        <c:lblAlgn val="ctr"/>
        <c:lblOffset val="100"/>
        <c:noMultiLvlLbl val="0"/>
      </c:catAx>
      <c:valAx>
        <c:axId val="1248559551"/>
        <c:scaling>
          <c:orientation val="minMax"/>
          <c:max val="44100"/>
          <c:min val="43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/mm/dd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6515567"/>
        <c:crosses val="max"/>
        <c:crossBetween val="between"/>
        <c:majorUnit val="108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764238558986671"/>
          <c:y val="2.0830676957155465E-2"/>
          <c:w val="0.76148261045840593"/>
          <c:h val="0.9117767468954775"/>
        </c:manualLayout>
      </c:layout>
      <c:bar3D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Arkusz1!$E$47:$E$58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 version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FW and software p.1</c:v>
                </c:pt>
                <c:pt idx="6">
                  <c:v>SAR p.1</c:v>
                </c:pt>
                <c:pt idx="7">
                  <c:v>Production FW and software p. 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Arkusz1!$G$5:$G$15</c:f>
            </c:numRef>
          </c:val>
          <c:shape val="box"/>
          <c:extLst>
            <c:ext xmlns:c16="http://schemas.microsoft.com/office/drawing/2014/chart" uri="{C3380CC4-5D6E-409C-BE32-E72D297353CC}">
              <c16:uniqueId val="{00000000-9D55-432F-9477-89391E48C7E7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Arkusz1!$E$47:$E$58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 version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FW and software p.1</c:v>
                </c:pt>
                <c:pt idx="6">
                  <c:v>SAR p.1</c:v>
                </c:pt>
                <c:pt idx="7">
                  <c:v>Production FW and software p. 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Arkusz1!$H$5:$H$15</c:f>
            </c:numRef>
          </c:val>
          <c:shape val="box"/>
          <c:extLst>
            <c:ext xmlns:c16="http://schemas.microsoft.com/office/drawing/2014/chart" uri="{C3380CC4-5D6E-409C-BE32-E72D297353CC}">
              <c16:uniqueId val="{00000001-9D55-432F-9477-89391E48C7E7}"/>
            </c:ext>
          </c:extLst>
        </c:ser>
        <c:ser>
          <c:idx val="2"/>
          <c:order val="2"/>
          <c:spPr>
            <a:noFill/>
            <a:ln>
              <a:noFill/>
            </a:ln>
            <a:effectLst/>
            <a:sp3d/>
          </c:spPr>
          <c:invertIfNegative val="0"/>
          <c:cat>
            <c:strRef>
              <c:f>Arkusz1!$E$47:$E$58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 version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FW and software p.1</c:v>
                </c:pt>
                <c:pt idx="6">
                  <c:v>SAR p.1</c:v>
                </c:pt>
                <c:pt idx="7">
                  <c:v>Production FW and software p. 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Arkusz1!$I$47:$I$58</c:f>
              <c:numCache>
                <c:formatCode>yyyy/mm/dd;@</c:formatCode>
                <c:ptCount val="10"/>
                <c:pt idx="0">
                  <c:v>43160</c:v>
                </c:pt>
                <c:pt idx="1">
                  <c:v>43586</c:v>
                </c:pt>
                <c:pt idx="2">
                  <c:v>43617</c:v>
                </c:pt>
                <c:pt idx="3">
                  <c:v>43647</c:v>
                </c:pt>
                <c:pt idx="4">
                  <c:v>43435</c:v>
                </c:pt>
                <c:pt idx="5">
                  <c:v>43739</c:v>
                </c:pt>
                <c:pt idx="6">
                  <c:v>43770</c:v>
                </c:pt>
                <c:pt idx="7">
                  <c:v>43800</c:v>
                </c:pt>
                <c:pt idx="8">
                  <c:v>43922</c:v>
                </c:pt>
                <c:pt idx="9">
                  <c:v>44013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55-432F-9477-89391E48C7E7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Arkusz1!$E$47:$E$58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 version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FW and software p.1</c:v>
                </c:pt>
                <c:pt idx="6">
                  <c:v>SAR p.1</c:v>
                </c:pt>
                <c:pt idx="7">
                  <c:v>Production FW and software p. 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Arkusz1!$J$47:$J$58</c:f>
              <c:numCache>
                <c:formatCode>0</c:formatCode>
                <c:ptCount val="10"/>
                <c:pt idx="0">
                  <c:v>426</c:v>
                </c:pt>
                <c:pt idx="1">
                  <c:v>31</c:v>
                </c:pt>
                <c:pt idx="2">
                  <c:v>30</c:v>
                </c:pt>
                <c:pt idx="3">
                  <c:v>92</c:v>
                </c:pt>
                <c:pt idx="4">
                  <c:v>71</c:v>
                </c:pt>
                <c:pt idx="5">
                  <c:v>31</c:v>
                </c:pt>
                <c:pt idx="6">
                  <c:v>30</c:v>
                </c:pt>
                <c:pt idx="7">
                  <c:v>122</c:v>
                </c:pt>
                <c:pt idx="8">
                  <c:v>91</c:v>
                </c:pt>
                <c:pt idx="9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55-432F-9477-89391E48C7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96515567"/>
        <c:axId val="1248559551"/>
        <c:axId val="0"/>
      </c:bar3DChart>
      <c:catAx>
        <c:axId val="179651556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248559551"/>
        <c:crosses val="autoZero"/>
        <c:auto val="1"/>
        <c:lblAlgn val="ctr"/>
        <c:lblOffset val="100"/>
        <c:noMultiLvlLbl val="0"/>
      </c:catAx>
      <c:valAx>
        <c:axId val="1248559551"/>
        <c:scaling>
          <c:orientation val="minMax"/>
          <c:max val="44100"/>
          <c:min val="43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/mm/dd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6515567"/>
        <c:crosses val="max"/>
        <c:crossBetween val="between"/>
        <c:majorUnit val="108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51054981985445"/>
          <c:y val="0"/>
          <c:w val="0.8245959233354786"/>
          <c:h val="0.93260742385263296"/>
        </c:manualLayout>
      </c:layout>
      <c:bar3D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Arkusz1!$E$47:$E$58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 version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FW and software p.1</c:v>
                </c:pt>
                <c:pt idx="6">
                  <c:v>SAR p.1</c:v>
                </c:pt>
                <c:pt idx="7">
                  <c:v>Production FW and software p. 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Arkusz1!$G$5:$G$15</c:f>
            </c:numRef>
          </c:val>
          <c:shape val="box"/>
          <c:extLst>
            <c:ext xmlns:c16="http://schemas.microsoft.com/office/drawing/2014/chart" uri="{C3380CC4-5D6E-409C-BE32-E72D297353CC}">
              <c16:uniqueId val="{00000000-D088-4D58-9291-AE2081F2C620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Arkusz1!$E$47:$E$58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 version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FW and software p.1</c:v>
                </c:pt>
                <c:pt idx="6">
                  <c:v>SAR p.1</c:v>
                </c:pt>
                <c:pt idx="7">
                  <c:v>Production FW and software p. 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Arkusz1!$H$5:$H$15</c:f>
            </c:numRef>
          </c:val>
          <c:shape val="box"/>
          <c:extLst>
            <c:ext xmlns:c16="http://schemas.microsoft.com/office/drawing/2014/chart" uri="{C3380CC4-5D6E-409C-BE32-E72D297353CC}">
              <c16:uniqueId val="{00000001-D088-4D58-9291-AE2081F2C620}"/>
            </c:ext>
          </c:extLst>
        </c:ser>
        <c:ser>
          <c:idx val="2"/>
          <c:order val="2"/>
          <c:spPr>
            <a:noFill/>
            <a:ln>
              <a:noFill/>
            </a:ln>
            <a:effectLst/>
            <a:sp3d/>
          </c:spPr>
          <c:invertIfNegative val="0"/>
          <c:cat>
            <c:strRef>
              <c:f>Arkusz1!$E$47:$E$58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 version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FW and software p.1</c:v>
                </c:pt>
                <c:pt idx="6">
                  <c:v>SAR p.1</c:v>
                </c:pt>
                <c:pt idx="7">
                  <c:v>Production FW and software p. 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Arkusz1!$I$47:$I$58</c:f>
              <c:numCache>
                <c:formatCode>yyyy/mm/dd;@</c:formatCode>
                <c:ptCount val="10"/>
                <c:pt idx="0">
                  <c:v>43160</c:v>
                </c:pt>
                <c:pt idx="1">
                  <c:v>43586</c:v>
                </c:pt>
                <c:pt idx="2">
                  <c:v>43617</c:v>
                </c:pt>
                <c:pt idx="3">
                  <c:v>43647</c:v>
                </c:pt>
                <c:pt idx="4">
                  <c:v>43435</c:v>
                </c:pt>
                <c:pt idx="5">
                  <c:v>43739</c:v>
                </c:pt>
                <c:pt idx="6">
                  <c:v>43770</c:v>
                </c:pt>
                <c:pt idx="7">
                  <c:v>43800</c:v>
                </c:pt>
                <c:pt idx="8">
                  <c:v>43922</c:v>
                </c:pt>
                <c:pt idx="9">
                  <c:v>44013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88-4D58-9291-AE2081F2C620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Arkusz1!$E$47:$E$58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 version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FW and software p.1</c:v>
                </c:pt>
                <c:pt idx="6">
                  <c:v>SAR p.1</c:v>
                </c:pt>
                <c:pt idx="7">
                  <c:v>Production FW and software p. 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Arkusz1!$J$47:$J$58</c:f>
              <c:numCache>
                <c:formatCode>0</c:formatCode>
                <c:ptCount val="10"/>
                <c:pt idx="0">
                  <c:v>426</c:v>
                </c:pt>
                <c:pt idx="1">
                  <c:v>31</c:v>
                </c:pt>
                <c:pt idx="2">
                  <c:v>30</c:v>
                </c:pt>
                <c:pt idx="3">
                  <c:v>92</c:v>
                </c:pt>
                <c:pt idx="4">
                  <c:v>71</c:v>
                </c:pt>
                <c:pt idx="5">
                  <c:v>31</c:v>
                </c:pt>
                <c:pt idx="6">
                  <c:v>30</c:v>
                </c:pt>
                <c:pt idx="7">
                  <c:v>122</c:v>
                </c:pt>
                <c:pt idx="8">
                  <c:v>91</c:v>
                </c:pt>
                <c:pt idx="9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88-4D58-9291-AE2081F2C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96515567"/>
        <c:axId val="1248559551"/>
        <c:axId val="0"/>
      </c:bar3DChart>
      <c:catAx>
        <c:axId val="179651556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248559551"/>
        <c:crosses val="autoZero"/>
        <c:auto val="1"/>
        <c:lblAlgn val="ctr"/>
        <c:lblOffset val="100"/>
        <c:noMultiLvlLbl val="0"/>
      </c:catAx>
      <c:valAx>
        <c:axId val="1248559551"/>
        <c:scaling>
          <c:orientation val="minMax"/>
          <c:max val="44100"/>
          <c:min val="43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/mm/dd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6515567"/>
        <c:crosses val="max"/>
        <c:crossBetween val="between"/>
        <c:majorUnit val="108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545407073258929"/>
          <c:y val="1.1988011988011988E-2"/>
          <c:w val="0.82213150485714215"/>
          <c:h val="0.89692952716574759"/>
        </c:manualLayout>
      </c:layout>
      <c:bar3D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Arkusz1!$E$27:$E$38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Prototypes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software delivery p.1</c:v>
                </c:pt>
                <c:pt idx="6">
                  <c:v>SAR p.1</c:v>
                </c:pt>
                <c:pt idx="7">
                  <c:v>Production software delivery p.2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Arkusz1!$G$5:$G$15</c:f>
            </c:numRef>
          </c:val>
          <c:shape val="box"/>
          <c:extLst>
            <c:ext xmlns:c16="http://schemas.microsoft.com/office/drawing/2014/chart" uri="{C3380CC4-5D6E-409C-BE32-E72D297353CC}">
              <c16:uniqueId val="{00000000-5736-4699-90CA-28BB7FD1EFEE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Arkusz1!$E$27:$E$38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Prototypes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software delivery p.1</c:v>
                </c:pt>
                <c:pt idx="6">
                  <c:v>SAR p.1</c:v>
                </c:pt>
                <c:pt idx="7">
                  <c:v>Production software delivery p.2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Arkusz1!$H$5:$H$15</c:f>
            </c:numRef>
          </c:val>
          <c:shape val="box"/>
          <c:extLst>
            <c:ext xmlns:c16="http://schemas.microsoft.com/office/drawing/2014/chart" uri="{C3380CC4-5D6E-409C-BE32-E72D297353CC}">
              <c16:uniqueId val="{00000001-5736-4699-90CA-28BB7FD1EFEE}"/>
            </c:ext>
          </c:extLst>
        </c:ser>
        <c:ser>
          <c:idx val="2"/>
          <c:order val="2"/>
          <c:spPr>
            <a:noFill/>
            <a:ln>
              <a:noFill/>
            </a:ln>
            <a:effectLst/>
            <a:sp3d/>
          </c:spPr>
          <c:invertIfNegative val="0"/>
          <c:cat>
            <c:strRef>
              <c:f>Arkusz1!$E$27:$E$38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Prototypes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software delivery p.1</c:v>
                </c:pt>
                <c:pt idx="6">
                  <c:v>SAR p.1</c:v>
                </c:pt>
                <c:pt idx="7">
                  <c:v>Production software delivery p.2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Arkusz1!$I$67:$I$78</c:f>
              <c:numCache>
                <c:formatCode>yyyy/mm/dd;@</c:formatCode>
                <c:ptCount val="10"/>
                <c:pt idx="0">
                  <c:v>43160</c:v>
                </c:pt>
                <c:pt idx="1">
                  <c:v>43252</c:v>
                </c:pt>
                <c:pt idx="2">
                  <c:v>43617</c:v>
                </c:pt>
                <c:pt idx="3">
                  <c:v>43739</c:v>
                </c:pt>
                <c:pt idx="4">
                  <c:v>43831</c:v>
                </c:pt>
                <c:pt idx="5">
                  <c:v>43739</c:v>
                </c:pt>
                <c:pt idx="6">
                  <c:v>43770</c:v>
                </c:pt>
                <c:pt idx="7">
                  <c:v>43800</c:v>
                </c:pt>
                <c:pt idx="8">
                  <c:v>43983</c:v>
                </c:pt>
                <c:pt idx="9">
                  <c:v>44044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36-4699-90CA-28BB7FD1EFEE}"/>
            </c:ext>
          </c:extLst>
        </c:ser>
        <c:ser>
          <c:idx val="3"/>
          <c:order val="3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Arkusz1!$E$27:$E$38</c:f>
              <c:strCache>
                <c:ptCount val="10"/>
                <c:pt idx="0">
                  <c:v>Specification and requirements</c:v>
                </c:pt>
                <c:pt idx="1">
                  <c:v>Conceptual design for software</c:v>
                </c:pt>
                <c:pt idx="2">
                  <c:v>Prototypes</c:v>
                </c:pt>
                <c:pt idx="3">
                  <c:v>Test plan and report</c:v>
                </c:pt>
                <c:pt idx="4">
                  <c:v>CDR</c:v>
                </c:pt>
                <c:pt idx="5">
                  <c:v>Production software delivery p.1</c:v>
                </c:pt>
                <c:pt idx="6">
                  <c:v>SAR p.1</c:v>
                </c:pt>
                <c:pt idx="7">
                  <c:v>Production software delivery p.2</c:v>
                </c:pt>
                <c:pt idx="8">
                  <c:v>SAR p.2</c:v>
                </c:pt>
                <c:pt idx="9">
                  <c:v>Final report</c:v>
                </c:pt>
              </c:strCache>
            </c:strRef>
          </c:cat>
          <c:val>
            <c:numRef>
              <c:f>Arkusz1!$J$67:$J$78</c:f>
              <c:numCache>
                <c:formatCode>0</c:formatCode>
                <c:ptCount val="10"/>
                <c:pt idx="0">
                  <c:v>365</c:v>
                </c:pt>
                <c:pt idx="1">
                  <c:v>365</c:v>
                </c:pt>
                <c:pt idx="2">
                  <c:v>122</c:v>
                </c:pt>
                <c:pt idx="3">
                  <c:v>92</c:v>
                </c:pt>
                <c:pt idx="4">
                  <c:v>60</c:v>
                </c:pt>
                <c:pt idx="5">
                  <c:v>31</c:v>
                </c:pt>
                <c:pt idx="6">
                  <c:v>30</c:v>
                </c:pt>
                <c:pt idx="7">
                  <c:v>183</c:v>
                </c:pt>
                <c:pt idx="8">
                  <c:v>61</c:v>
                </c:pt>
                <c:pt idx="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736-4699-90CA-28BB7FD1E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96515567"/>
        <c:axId val="1248559551"/>
        <c:axId val="0"/>
      </c:bar3DChart>
      <c:catAx>
        <c:axId val="179651556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248559551"/>
        <c:crosses val="autoZero"/>
        <c:auto val="1"/>
        <c:lblAlgn val="ctr"/>
        <c:lblOffset val="100"/>
        <c:noMultiLvlLbl val="0"/>
      </c:catAx>
      <c:valAx>
        <c:axId val="1248559551"/>
        <c:scaling>
          <c:orientation val="minMax"/>
          <c:min val="43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yyyy/mm/dd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96515567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0.78783</cdr:x>
      <cdr:y>0.11366</cdr:y>
    </cdr:from>
    <cdr:to>
      <cdr:x>0.78783</cdr:x>
      <cdr:y>0.95343</cdr:y>
    </cdr:to>
    <cdr:cxnSp macro="">
      <cdr:nvCxnSpPr>
        <cdr:cNvPr id="3" name="Łącznik prosty 2">
          <a:extLst xmlns:a="http://schemas.openxmlformats.org/drawingml/2006/main">
            <a:ext uri="{FF2B5EF4-FFF2-40B4-BE49-F238E27FC236}">
              <a16:creationId xmlns:a16="http://schemas.microsoft.com/office/drawing/2014/main" id="{EBC03AEA-86DC-44FF-AE71-83707EC97F0C}"/>
            </a:ext>
          </a:extLst>
        </cdr:cNvPr>
        <cdr:cNvCxnSpPr/>
      </cdr:nvCxnSpPr>
      <cdr:spPr>
        <a:xfrm xmlns:a="http://schemas.openxmlformats.org/drawingml/2006/main" flipV="1">
          <a:off x="7143929" y="503670"/>
          <a:ext cx="0" cy="37212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2">
          <a:schemeClr val="accent3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23925" y="909638"/>
            <a:ext cx="5983288" cy="448627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800" b="0" strike="noStrike" spc="-1">
                <a:latin typeface="Arial"/>
              </a:rPr>
              <a:t>Click to move the slide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783125" y="5684240"/>
            <a:ext cx="6264628" cy="538485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2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98390" cy="59795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5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dt"/>
          </p:nvPr>
        </p:nvSpPr>
        <p:spPr>
          <a:xfrm>
            <a:off x="4432488" y="0"/>
            <a:ext cx="3398390" cy="597959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5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ftr"/>
          </p:nvPr>
        </p:nvSpPr>
        <p:spPr>
          <a:xfrm>
            <a:off x="0" y="11368882"/>
            <a:ext cx="3398390" cy="597959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5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sldNum"/>
          </p:nvPr>
        </p:nvSpPr>
        <p:spPr>
          <a:xfrm>
            <a:off x="4432488" y="11368882"/>
            <a:ext cx="3398390" cy="597959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E62E27C0-D563-4B69-ABB2-321D67585D1B}" type="slidenum">
              <a:rPr lang="en-US" sz="1500" b="0" strike="noStrike" spc="-1">
                <a:latin typeface="Times New Roman"/>
              </a:rPr>
              <a:t>‹#›</a:t>
            </a:fld>
            <a:endParaRPr lang="en-US" sz="15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5A7CB0EC-F71B-4191-B63A-1646DF088488}" type="slidenum">
              <a:rPr lang="en-US" sz="1300" spc="-1">
                <a:solidFill>
                  <a:srgbClr val="000000"/>
                </a:solidFill>
              </a:rPr>
              <a:t>1</a:t>
            </a:fld>
            <a:endParaRPr lang="en-US" sz="1300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10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1815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11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578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12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4159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13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0918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14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84330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15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53196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16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49148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17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35073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18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1505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19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960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2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191926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20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57042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21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65448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22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58876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23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84049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24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09727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25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65848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35C0CC00-ED42-46BD-917A-DE3480DF0310}" type="slidenum">
              <a:rPr lang="en-US" sz="1300" spc="-1">
                <a:solidFill>
                  <a:srgbClr val="000000"/>
                </a:solidFill>
              </a:rPr>
              <a:t>26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753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9BFAE1C-A8E8-4C4D-84AC-6E3DE68E7FDE}" type="slidenum">
              <a:rPr lang="en-US" sz="1300" spc="-1">
                <a:solidFill>
                  <a:srgbClr val="000000"/>
                </a:solidFill>
              </a:rPr>
              <a:t>3</a:t>
            </a:fld>
            <a:endParaRPr lang="en-US" sz="1300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9BFAE1C-A8E8-4C4D-84AC-6E3DE68E7FDE}" type="slidenum">
              <a:rPr lang="en-US" sz="1300" spc="-1">
                <a:solidFill>
                  <a:srgbClr val="000000"/>
                </a:solidFill>
              </a:rPr>
              <a:t>4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7188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9BFAE1C-A8E8-4C4D-84AC-6E3DE68E7FDE}" type="slidenum">
              <a:rPr lang="en-US" sz="1300" spc="-1">
                <a:solidFill>
                  <a:srgbClr val="000000"/>
                </a:solidFill>
              </a:rPr>
              <a:t>5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2280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7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8456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8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918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body"/>
          </p:nvPr>
        </p:nvSpPr>
        <p:spPr>
          <a:xfrm>
            <a:off x="710406" y="4925508"/>
            <a:ext cx="5681386" cy="4027763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200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4024144" y="9721270"/>
            <a:ext cx="3076563" cy="511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7515" tIns="48758" rIns="97515" bIns="48758" anchor="b"/>
          <a:lstStyle/>
          <a:p>
            <a:pPr algn="r">
              <a:lnSpc>
                <a:spcPct val="100000"/>
              </a:lnSpc>
            </a:pPr>
            <a:fld id="{B23EF53E-CCB3-4DF3-B681-6A68D07A42BB}" type="slidenum">
              <a:rPr lang="en-US" sz="1300" spc="-1">
                <a:solidFill>
                  <a:srgbClr val="000000"/>
                </a:solidFill>
              </a:rPr>
              <a:t>9</a:t>
            </a:fld>
            <a:endParaRPr lang="en-US" sz="1300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6831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/>
          <p:cNvPicPr/>
          <p:nvPr/>
        </p:nvPicPr>
        <p:blipFill rotWithShape="1">
          <a:blip r:embed="rId14"/>
          <a:srcRect l="3873" t="1974" r="80597" b="5746"/>
          <a:stretch/>
        </p:blipFill>
        <p:spPr>
          <a:xfrm>
            <a:off x="19705" y="53790"/>
            <a:ext cx="1127776" cy="6654600"/>
          </a:xfrm>
          <a:prstGeom prst="rect">
            <a:avLst/>
          </a:prstGeom>
          <a:ln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1103400" y="6008400"/>
            <a:ext cx="6478920" cy="6462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000" b="1" strike="noStrike" spc="-1" dirty="0">
                <a:solidFill>
                  <a:srgbClr val="781E19"/>
                </a:solidFill>
                <a:latin typeface="Arial"/>
                <a:ea typeface="DejaVu Sans"/>
              </a:rPr>
              <a:t>Department of Microelectronics and Computer Science, Lodz University of Technology</a:t>
            </a:r>
            <a:br>
              <a:rPr dirty="0"/>
            </a:br>
            <a:r>
              <a:rPr lang="en-US" sz="1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http://www.dmcs.p.lodz.pl</a:t>
            </a:r>
            <a:endParaRPr lang="en-US" sz="1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000" b="0" strike="noStrike" spc="-1" dirty="0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latin typeface="Arial"/>
              </a:rPr>
              <a:t>Seventh Outline Level</a:t>
            </a:r>
          </a:p>
        </p:txBody>
      </p:sp>
      <p:pic>
        <p:nvPicPr>
          <p:cNvPr id="42" name="Obraz 41"/>
          <p:cNvPicPr/>
          <p:nvPr/>
        </p:nvPicPr>
        <p:blipFill>
          <a:blip r:embed="rId15"/>
          <a:stretch/>
        </p:blipFill>
        <p:spPr>
          <a:xfrm>
            <a:off x="275897" y="5974740"/>
            <a:ext cx="646200" cy="59544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331640" y="1797120"/>
            <a:ext cx="7719480" cy="1468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DMCS-LUT status report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1190880" y="3234240"/>
            <a:ext cx="7802640" cy="175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561"/>
              </a:spcBef>
            </a:pPr>
            <a:endParaRPr lang="en-U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81"/>
              </a:spcBef>
            </a:pPr>
            <a:r>
              <a:rPr lang="pl-PL" sz="14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Wojciech Cichalewski et. </a:t>
            </a:r>
            <a:r>
              <a:rPr lang="pl-PL" sz="14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all</a:t>
            </a:r>
            <a:r>
              <a:rPr lang="pl-PL" sz="1400" spc="-1" dirty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4168080" y="5706000"/>
            <a:ext cx="131832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pc="-1" dirty="0">
                <a:solidFill>
                  <a:srgbClr val="000000"/>
                </a:solidFill>
                <a:latin typeface="Arial"/>
                <a:ea typeface="DejaVu Sans"/>
              </a:rPr>
              <a:t>10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r>
              <a:rPr lang="pl-PL" spc="-1" dirty="0">
                <a:solidFill>
                  <a:srgbClr val="000000"/>
                </a:solidFill>
                <a:latin typeface="Arial"/>
                <a:ea typeface="DejaVu Sans"/>
              </a:rPr>
              <a:t>02</a:t>
            </a:r>
            <a:r>
              <a:rPr lang="en-US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.20</a:t>
            </a:r>
            <a:r>
              <a:rPr lang="pl-PL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20</a:t>
            </a: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2 - n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BLM controls and realization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Milestones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62A81BE-75A4-49FE-A4C0-4A8FDEAD9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617896"/>
              </p:ext>
            </p:extLst>
          </p:nvPr>
        </p:nvGraphicFramePr>
        <p:xfrm>
          <a:off x="1162051" y="1524000"/>
          <a:ext cx="7729230" cy="32811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4874">
                  <a:extLst>
                    <a:ext uri="{9D8B030D-6E8A-4147-A177-3AD203B41FA5}">
                      <a16:colId xmlns:a16="http://schemas.microsoft.com/office/drawing/2014/main" val="347267118"/>
                    </a:ext>
                  </a:extLst>
                </a:gridCol>
                <a:gridCol w="1942073">
                  <a:extLst>
                    <a:ext uri="{9D8B030D-6E8A-4147-A177-3AD203B41FA5}">
                      <a16:colId xmlns:a16="http://schemas.microsoft.com/office/drawing/2014/main" val="2649070710"/>
                    </a:ext>
                  </a:extLst>
                </a:gridCol>
                <a:gridCol w="915427">
                  <a:extLst>
                    <a:ext uri="{9D8B030D-6E8A-4147-A177-3AD203B41FA5}">
                      <a16:colId xmlns:a16="http://schemas.microsoft.com/office/drawing/2014/main" val="1964040278"/>
                    </a:ext>
                  </a:extLst>
                </a:gridCol>
                <a:gridCol w="1870253">
                  <a:extLst>
                    <a:ext uri="{9D8B030D-6E8A-4147-A177-3AD203B41FA5}">
                      <a16:colId xmlns:a16="http://schemas.microsoft.com/office/drawing/2014/main" val="2111153333"/>
                    </a:ext>
                  </a:extLst>
                </a:gridCol>
                <a:gridCol w="2096603">
                  <a:extLst>
                    <a:ext uri="{9D8B030D-6E8A-4147-A177-3AD203B41FA5}">
                      <a16:colId xmlns:a16="http://schemas.microsoft.com/office/drawing/2014/main" val="196454786"/>
                    </a:ext>
                  </a:extLst>
                </a:gridCol>
              </a:tblGrid>
              <a:tr h="37850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Milestone</a:t>
                      </a:r>
                      <a:r>
                        <a:rPr lang="pl-PL" sz="1400" dirty="0">
                          <a:effectLst/>
                        </a:rPr>
                        <a:t>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Short Description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Planned/Baseline Date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Location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988088578"/>
                  </a:ext>
                </a:extLst>
              </a:tr>
              <a:tr h="78155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Production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FW and software version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delivery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effectLst/>
                        </a:rPr>
                        <a:t>2019.09.01</a:t>
                      </a:r>
                      <a:endParaRPr lang="pl-PL" sz="1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nBLM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FW version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delivery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for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warm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accelerator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commissioning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1462304144"/>
                  </a:ext>
                </a:extLst>
              </a:tr>
              <a:tr h="78155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MS9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SAR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effectLst/>
                        </a:rPr>
                        <a:t>2019.11.01</a:t>
                      </a:r>
                      <a:endParaRPr lang="pl-PL" sz="1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nBLM FW version acceptance review for warm accelerator commissioning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794792980"/>
                  </a:ext>
                </a:extLst>
              </a:tr>
              <a:tr h="78155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MS8.2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Production FW and software version delivery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effectLst/>
                        </a:rPr>
                        <a:t>2020.01.01</a:t>
                      </a:r>
                      <a:endParaRPr lang="pl-PL" sz="1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Final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version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delivery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(with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adjustments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from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first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delivery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operation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experience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) 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859823374"/>
                  </a:ext>
                </a:extLst>
              </a:tr>
              <a:tr h="22311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MS9.2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SAR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chemeClr val="accent6"/>
                          </a:solidFill>
                          <a:effectLst/>
                        </a:rPr>
                        <a:t>2020.02.01</a:t>
                      </a:r>
                      <a:endParaRPr lang="pl-PL" sz="12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785353489"/>
                  </a:ext>
                </a:extLst>
              </a:tr>
              <a:tr h="17698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MS10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Final report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2020.09.01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extLst>
                  <a:ext uri="{0D108BD9-81ED-4DB2-BD59-A6C34878D82A}">
                    <a16:rowId xmlns:a16="http://schemas.microsoft.com/office/drawing/2014/main" val="3434118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4009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2 - n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BLM controls and realization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Milestones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 </a:t>
            </a:r>
            <a:endParaRPr lang="en-US" sz="3600" b="0" strike="noStrike" spc="-1" dirty="0">
              <a:latin typeface="Arial"/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86455059-B218-4817-9B7D-361C58EC460F}"/>
              </a:ext>
            </a:extLst>
          </p:cNvPr>
          <p:cNvCxnSpPr/>
          <p:nvPr/>
        </p:nvCxnSpPr>
        <p:spPr>
          <a:xfrm flipV="1">
            <a:off x="7094303" y="1967479"/>
            <a:ext cx="0" cy="372126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BCAD60CE-130E-4CD8-893E-36B3CBBB90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969035"/>
              </p:ext>
            </p:extLst>
          </p:nvPr>
        </p:nvGraphicFramePr>
        <p:xfrm>
          <a:off x="52752" y="2274555"/>
          <a:ext cx="9015045" cy="3199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07321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– n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BLM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controls and realization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Deliverables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62A81BE-75A4-49FE-A4C0-4A8FDEAD9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367382"/>
              </p:ext>
            </p:extLst>
          </p:nvPr>
        </p:nvGraphicFramePr>
        <p:xfrm>
          <a:off x="1162050" y="2121853"/>
          <a:ext cx="7729230" cy="3151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0918">
                  <a:extLst>
                    <a:ext uri="{9D8B030D-6E8A-4147-A177-3AD203B41FA5}">
                      <a16:colId xmlns:a16="http://schemas.microsoft.com/office/drawing/2014/main" val="347267118"/>
                    </a:ext>
                  </a:extLst>
                </a:gridCol>
                <a:gridCol w="2156029">
                  <a:extLst>
                    <a:ext uri="{9D8B030D-6E8A-4147-A177-3AD203B41FA5}">
                      <a16:colId xmlns:a16="http://schemas.microsoft.com/office/drawing/2014/main" val="2649070710"/>
                    </a:ext>
                  </a:extLst>
                </a:gridCol>
                <a:gridCol w="915427">
                  <a:extLst>
                    <a:ext uri="{9D8B030D-6E8A-4147-A177-3AD203B41FA5}">
                      <a16:colId xmlns:a16="http://schemas.microsoft.com/office/drawing/2014/main" val="1964040278"/>
                    </a:ext>
                  </a:extLst>
                </a:gridCol>
                <a:gridCol w="1870253">
                  <a:extLst>
                    <a:ext uri="{9D8B030D-6E8A-4147-A177-3AD203B41FA5}">
                      <a16:colId xmlns:a16="http://schemas.microsoft.com/office/drawing/2014/main" val="2111153333"/>
                    </a:ext>
                  </a:extLst>
                </a:gridCol>
                <a:gridCol w="2096603">
                  <a:extLst>
                    <a:ext uri="{9D8B030D-6E8A-4147-A177-3AD203B41FA5}">
                      <a16:colId xmlns:a16="http://schemas.microsoft.com/office/drawing/2014/main" val="196454786"/>
                    </a:ext>
                  </a:extLst>
                </a:gridCol>
              </a:tblGrid>
              <a:tr h="55333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Del.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Main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deliverables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Delivery MS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Acceptance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Criteria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type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988088578"/>
                  </a:ext>
                </a:extLst>
              </a:tr>
              <a:tr h="54905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</a:rPr>
                        <a:t>Specification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</a:rPr>
                        <a:t>revision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MS1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1462304144"/>
                  </a:ext>
                </a:extLst>
              </a:tr>
              <a:tr h="49949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</a:rPr>
                        <a:t>Firmware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 with </a:t>
                      </a: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</a:rPr>
                        <a:t>functionallity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</a:rPr>
                        <a:t>realization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794792980"/>
                  </a:ext>
                </a:extLst>
              </a:tr>
              <a:tr h="56394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Device driver and User </a:t>
                      </a: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</a:rPr>
                        <a:t>space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 driver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859823374"/>
                  </a:ext>
                </a:extLst>
              </a:tr>
              <a:tr h="37462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</a:rPr>
                        <a:t>Epics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</a:rPr>
                        <a:t>device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 suport 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785353489"/>
                  </a:ext>
                </a:extLst>
              </a:tr>
              <a:tr h="34877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</a:rPr>
                        <a:t>OPI GUI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extLst>
                  <a:ext uri="{0D108BD9-81ED-4DB2-BD59-A6C34878D82A}">
                    <a16:rowId xmlns:a16="http://schemas.microsoft.com/office/drawing/2014/main" val="3434118190"/>
                  </a:ext>
                </a:extLst>
              </a:tr>
              <a:tr h="26183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D2.6</a:t>
                      </a: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 Plan </a:t>
                      </a: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report</a:t>
                      </a:r>
                    </a:p>
                  </a:txBody>
                  <a:tcPr marL="41850" marR="418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extLst>
                  <a:ext uri="{0D108BD9-81ED-4DB2-BD59-A6C34878D82A}">
                    <a16:rowId xmlns:a16="http://schemas.microsoft.com/office/drawing/2014/main" val="384843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0891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20815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Deliverables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- Status  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5A2C474F-AEED-4F4A-99A3-2C491DC9A4F9}"/>
              </a:ext>
            </a:extLst>
          </p:cNvPr>
          <p:cNvSpPr/>
          <p:nvPr/>
        </p:nvSpPr>
        <p:spPr>
          <a:xfrm>
            <a:off x="1038484" y="931932"/>
            <a:ext cx="8229599" cy="44768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1" strike="noStrike" spc="-1" dirty="0" err="1">
                <a:solidFill>
                  <a:srgbClr val="00B050"/>
                </a:solidFill>
                <a:latin typeface="Arial"/>
                <a:ea typeface="ＭＳ Ｐゴシック"/>
              </a:rPr>
              <a:t>nBLM</a:t>
            </a:r>
            <a:r>
              <a:rPr lang="en-US" sz="2000" b="1" strike="noStrike" spc="-1" dirty="0">
                <a:solidFill>
                  <a:srgbClr val="00B050"/>
                </a:solidFill>
                <a:latin typeface="Arial"/>
                <a:ea typeface="ＭＳ Ｐゴシック"/>
              </a:rPr>
              <a:t> dedicated FW/SW development mostly finalized on the DMCS side,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1" strike="noStrike" spc="-1" dirty="0">
                <a:solidFill>
                  <a:srgbClr val="00B050"/>
                </a:solidFill>
                <a:latin typeface="Arial"/>
                <a:ea typeface="ＭＳ Ｐゴシック"/>
              </a:rPr>
              <a:t>Solutions evaluated in two LINAC 4 tests – last -&gt; Dec. 2019,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z="2000" b="1" strike="noStrike" spc="-1" dirty="0">
              <a:solidFill>
                <a:srgbClr val="00B050"/>
              </a:solidFill>
              <a:latin typeface="Arial"/>
              <a:ea typeface="ＭＳ Ｐゴシック"/>
            </a:endParaRP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Unresolved issues: 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input to interlock system, 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smart trigger, 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timing, 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DOD, </a:t>
            </a:r>
            <a:r>
              <a:rPr lang="en-US" sz="20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etc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…</a:t>
            </a:r>
            <a:endParaRPr lang="en-US" sz="2000" b="0" strike="noStrike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Progress and issues discussed on the weekly meetings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z="2000" b="0" strike="noStrike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Decisions concerning in-kind completion needed: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Scenario for missing components (final) implementation, 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Scope swap and extension for commissioning activities.    </a:t>
            </a:r>
          </a:p>
        </p:txBody>
      </p:sp>
    </p:spTree>
    <p:extLst>
      <p:ext uri="{BB962C8B-B14F-4D97-AF65-F5344CB8AC3E}">
        <p14:creationId xmlns:p14="http://schemas.microsoft.com/office/powerpoint/2010/main" val="11600244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2 - </a:t>
            </a:r>
            <a:r>
              <a:rPr lang="pl-PL" sz="3600" spc="-1" dirty="0" err="1">
                <a:solidFill>
                  <a:srgbClr val="781E19"/>
                </a:solidFill>
                <a:latin typeface="Arial"/>
                <a:ea typeface="ＭＳ Ｐゴシック"/>
              </a:rPr>
              <a:t>ic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BLM controls and realization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Milestones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71D3214-C4B3-4591-A70D-8B27DF2D9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916153"/>
              </p:ext>
            </p:extLst>
          </p:nvPr>
        </p:nvGraphicFramePr>
        <p:xfrm>
          <a:off x="1181100" y="1785142"/>
          <a:ext cx="7562850" cy="4123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5350">
                  <a:extLst>
                    <a:ext uri="{9D8B030D-6E8A-4147-A177-3AD203B41FA5}">
                      <a16:colId xmlns:a16="http://schemas.microsoft.com/office/drawing/2014/main" val="3928515962"/>
                    </a:ext>
                  </a:extLst>
                </a:gridCol>
                <a:gridCol w="1732636">
                  <a:extLst>
                    <a:ext uri="{9D8B030D-6E8A-4147-A177-3AD203B41FA5}">
                      <a16:colId xmlns:a16="http://schemas.microsoft.com/office/drawing/2014/main" val="820499956"/>
                    </a:ext>
                  </a:extLst>
                </a:gridCol>
                <a:gridCol w="1001039">
                  <a:extLst>
                    <a:ext uri="{9D8B030D-6E8A-4147-A177-3AD203B41FA5}">
                      <a16:colId xmlns:a16="http://schemas.microsoft.com/office/drawing/2014/main" val="35087673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63577379"/>
                    </a:ext>
                  </a:extLst>
                </a:gridCol>
                <a:gridCol w="2714625">
                  <a:extLst>
                    <a:ext uri="{9D8B030D-6E8A-4147-A177-3AD203B41FA5}">
                      <a16:colId xmlns:a16="http://schemas.microsoft.com/office/drawing/2014/main" val="663815075"/>
                    </a:ext>
                  </a:extLst>
                </a:gridCol>
              </a:tblGrid>
              <a:tr h="27872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Milestone</a:t>
                      </a:r>
                      <a:r>
                        <a:rPr lang="pl-PL" sz="1400" dirty="0">
                          <a:effectLst/>
                        </a:rPr>
                        <a:t>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Short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Description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Planned</a:t>
                      </a:r>
                      <a:br>
                        <a:rPr lang="pl-PL" sz="1400" dirty="0">
                          <a:effectLst/>
                        </a:rPr>
                      </a:br>
                      <a:r>
                        <a:rPr lang="pl-PL" sz="1400" dirty="0">
                          <a:effectLst/>
                        </a:rPr>
                        <a:t>/</a:t>
                      </a:r>
                      <a:r>
                        <a:rPr lang="pl-PL" sz="1400" dirty="0" err="1">
                          <a:effectLst/>
                        </a:rPr>
                        <a:t>Baseline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Date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Location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1321300725"/>
                  </a:ext>
                </a:extLst>
              </a:tr>
              <a:tr h="27602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Kick-off meeting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2018.03.15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DMCS, Lodz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325809114"/>
                  </a:ext>
                </a:extLst>
              </a:tr>
              <a:tr h="57282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MS7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CDR of WU 2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icBLM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2019.02.01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Partner premises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CDR have been done at the same time but limited to the HW platform evaluation 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538555418"/>
                  </a:ext>
                </a:extLst>
              </a:tr>
              <a:tr h="42442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Specification and requirement analysis phase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2019.05.01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Video conference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2506105483"/>
                  </a:ext>
                </a:extLst>
              </a:tr>
              <a:tr h="42442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MS7.2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CDR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follow-up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2019.05.01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ESS, Lund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Finalizing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digitizer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board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integration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on the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carrier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board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.  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1743861256"/>
                  </a:ext>
                </a:extLst>
              </a:tr>
              <a:tr h="42442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Conceptual design for software 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2019.06.01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ESS, Lund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3746986591"/>
                  </a:ext>
                </a:extLst>
              </a:tr>
              <a:tr h="57282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Prototype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version of the FW and software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components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2019.07.01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Video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conference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2445440275"/>
                  </a:ext>
                </a:extLst>
              </a:tr>
              <a:tr h="42442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Progress meetings </a:t>
                      </a:r>
                      <a:endParaRPr lang="pl-PL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Quarterly</a:t>
                      </a:r>
                      <a:endParaRPr lang="pl-PL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ESS, Lund/Partner </a:t>
                      </a:r>
                      <a:r>
                        <a:rPr lang="pl-PL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Premises</a:t>
                      </a:r>
                      <a:endParaRPr lang="pl-PL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3123634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26196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2 - </a:t>
            </a:r>
            <a:r>
              <a:rPr lang="pl-PL" sz="3600" spc="-1" dirty="0" err="1">
                <a:solidFill>
                  <a:srgbClr val="781E19"/>
                </a:solidFill>
                <a:latin typeface="Arial"/>
                <a:ea typeface="ＭＳ Ｐゴシック"/>
              </a:rPr>
              <a:t>ic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BLM controls and realization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Milestones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71D3214-C4B3-4591-A70D-8B27DF2D9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87645"/>
              </p:ext>
            </p:extLst>
          </p:nvPr>
        </p:nvGraphicFramePr>
        <p:xfrm>
          <a:off x="1104900" y="2089941"/>
          <a:ext cx="7886700" cy="3101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3690">
                  <a:extLst>
                    <a:ext uri="{9D8B030D-6E8A-4147-A177-3AD203B41FA5}">
                      <a16:colId xmlns:a16="http://schemas.microsoft.com/office/drawing/2014/main" val="3928515962"/>
                    </a:ext>
                  </a:extLst>
                </a:gridCol>
                <a:gridCol w="1806829">
                  <a:extLst>
                    <a:ext uri="{9D8B030D-6E8A-4147-A177-3AD203B41FA5}">
                      <a16:colId xmlns:a16="http://schemas.microsoft.com/office/drawing/2014/main" val="820499956"/>
                    </a:ext>
                  </a:extLst>
                </a:gridCol>
                <a:gridCol w="1043905">
                  <a:extLst>
                    <a:ext uri="{9D8B030D-6E8A-4147-A177-3AD203B41FA5}">
                      <a16:colId xmlns:a16="http://schemas.microsoft.com/office/drawing/2014/main" val="350876737"/>
                    </a:ext>
                  </a:extLst>
                </a:gridCol>
                <a:gridCol w="1271408">
                  <a:extLst>
                    <a:ext uri="{9D8B030D-6E8A-4147-A177-3AD203B41FA5}">
                      <a16:colId xmlns:a16="http://schemas.microsoft.com/office/drawing/2014/main" val="363577379"/>
                    </a:ext>
                  </a:extLst>
                </a:gridCol>
                <a:gridCol w="2830868">
                  <a:extLst>
                    <a:ext uri="{9D8B030D-6E8A-4147-A177-3AD203B41FA5}">
                      <a16:colId xmlns:a16="http://schemas.microsoft.com/office/drawing/2014/main" val="663815075"/>
                    </a:ext>
                  </a:extLst>
                </a:gridCol>
              </a:tblGrid>
              <a:tr h="55857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Milestone</a:t>
                      </a:r>
                      <a:r>
                        <a:rPr lang="pl-PL" sz="1400" dirty="0">
                          <a:effectLst/>
                        </a:rPr>
                        <a:t>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Short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Description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Planned</a:t>
                      </a:r>
                      <a:br>
                        <a:rPr lang="pl-PL" sz="1400" dirty="0">
                          <a:effectLst/>
                        </a:rPr>
                      </a:br>
                      <a:r>
                        <a:rPr lang="pl-PL" sz="1400" dirty="0">
                          <a:effectLst/>
                        </a:rPr>
                        <a:t>/</a:t>
                      </a:r>
                      <a:r>
                        <a:rPr lang="pl-PL" sz="1400" dirty="0" err="1">
                          <a:effectLst/>
                        </a:rPr>
                        <a:t>Baseline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Date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Location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1321300725"/>
                  </a:ext>
                </a:extLst>
              </a:tr>
              <a:tr h="37276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Test plan and report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2019.10.01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Video conference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3081047644"/>
                  </a:ext>
                </a:extLst>
              </a:tr>
              <a:tr h="598651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MS8.1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Production FW and software version delivery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2019.11.01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icBLM FW&amp;SW version delivery for warm accelerator commissioning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3320196474"/>
                  </a:ext>
                </a:extLst>
              </a:tr>
              <a:tr h="598651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MS9.1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SAR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2019.12.01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icBLM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FW/SW version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acceptance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review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for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warm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accelerator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commissioning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175205772"/>
                  </a:ext>
                </a:extLst>
              </a:tr>
              <a:tr h="598651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MS8.2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Production FW and software version delivery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2020.04.01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ESS, Lund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Final</a:t>
                      </a:r>
                      <a:r>
                        <a:rPr lang="pl-PL" sz="1400" dirty="0">
                          <a:effectLst/>
                        </a:rPr>
                        <a:t> version </a:t>
                      </a:r>
                      <a:r>
                        <a:rPr lang="pl-PL" sz="1400" dirty="0" err="1">
                          <a:effectLst/>
                        </a:rPr>
                        <a:t>delivery</a:t>
                      </a:r>
                      <a:r>
                        <a:rPr lang="pl-PL" sz="1400" dirty="0">
                          <a:effectLst/>
                        </a:rPr>
                        <a:t> (with </a:t>
                      </a:r>
                      <a:r>
                        <a:rPr lang="pl-PL" sz="1400" dirty="0" err="1">
                          <a:effectLst/>
                        </a:rPr>
                        <a:t>adjustments</a:t>
                      </a:r>
                      <a:r>
                        <a:rPr lang="pl-PL" sz="1400" dirty="0">
                          <a:effectLst/>
                        </a:rPr>
                        <a:t> from </a:t>
                      </a:r>
                      <a:r>
                        <a:rPr lang="pl-PL" sz="1400" dirty="0" err="1">
                          <a:effectLst/>
                        </a:rPr>
                        <a:t>first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delivery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operation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experience</a:t>
                      </a:r>
                      <a:r>
                        <a:rPr lang="pl-PL" sz="1400" dirty="0">
                          <a:effectLst/>
                        </a:rPr>
                        <a:t>)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3445350803"/>
                  </a:ext>
                </a:extLst>
              </a:tr>
              <a:tr h="18694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MS9.2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SAR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2020.07.01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ESS, Lund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extLst>
                  <a:ext uri="{0D108BD9-81ED-4DB2-BD59-A6C34878D82A}">
                    <a16:rowId xmlns:a16="http://schemas.microsoft.com/office/drawing/2014/main" val="143297307"/>
                  </a:ext>
                </a:extLst>
              </a:tr>
              <a:tr h="18694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MS10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Final report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2020.09.01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050" marR="38050" marT="0" marB="0" anchor="b"/>
                </a:tc>
                <a:extLst>
                  <a:ext uri="{0D108BD9-81ED-4DB2-BD59-A6C34878D82A}">
                    <a16:rowId xmlns:a16="http://schemas.microsoft.com/office/drawing/2014/main" val="1195019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1639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2 - </a:t>
            </a:r>
            <a:r>
              <a:rPr lang="pl-PL" sz="3600" spc="-1" dirty="0" err="1">
                <a:solidFill>
                  <a:srgbClr val="781E19"/>
                </a:solidFill>
                <a:latin typeface="Arial"/>
                <a:ea typeface="ＭＳ Ｐゴシック"/>
              </a:rPr>
              <a:t>ic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BLM controls and realization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Milestones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 </a:t>
            </a:r>
            <a:endParaRPr lang="en-US" sz="3600" b="0" strike="noStrike" spc="-1" dirty="0">
              <a:latin typeface="Arial"/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86455059-B218-4817-9B7D-361C58EC460F}"/>
              </a:ext>
            </a:extLst>
          </p:cNvPr>
          <p:cNvCxnSpPr/>
          <p:nvPr/>
        </p:nvCxnSpPr>
        <p:spPr>
          <a:xfrm flipV="1">
            <a:off x="7071978" y="2026659"/>
            <a:ext cx="0" cy="372126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5" name="Wykres 4">
            <a:extLst>
              <a:ext uri="{FF2B5EF4-FFF2-40B4-BE49-F238E27FC236}">
                <a16:creationId xmlns:a16="http://schemas.microsoft.com/office/drawing/2014/main" id="{BCAD60CE-130E-4CD8-893E-36B3CBBB90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09861"/>
              </p:ext>
            </p:extLst>
          </p:nvPr>
        </p:nvGraphicFramePr>
        <p:xfrm>
          <a:off x="0" y="2189001"/>
          <a:ext cx="9143995" cy="3199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15521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– </a:t>
            </a:r>
            <a:r>
              <a:rPr lang="pl-PL" sz="3600" spc="-1" dirty="0" err="1">
                <a:solidFill>
                  <a:srgbClr val="781E19"/>
                </a:solidFill>
                <a:latin typeface="Arial"/>
                <a:ea typeface="ＭＳ Ｐゴシック"/>
              </a:rPr>
              <a:t>ic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BLM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controls and realization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Deliverables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62A81BE-75A4-49FE-A4C0-4A8FDEAD9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763834"/>
              </p:ext>
            </p:extLst>
          </p:nvPr>
        </p:nvGraphicFramePr>
        <p:xfrm>
          <a:off x="1162050" y="2121853"/>
          <a:ext cx="7729230" cy="31510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0918">
                  <a:extLst>
                    <a:ext uri="{9D8B030D-6E8A-4147-A177-3AD203B41FA5}">
                      <a16:colId xmlns:a16="http://schemas.microsoft.com/office/drawing/2014/main" val="347267118"/>
                    </a:ext>
                  </a:extLst>
                </a:gridCol>
                <a:gridCol w="2156029">
                  <a:extLst>
                    <a:ext uri="{9D8B030D-6E8A-4147-A177-3AD203B41FA5}">
                      <a16:colId xmlns:a16="http://schemas.microsoft.com/office/drawing/2014/main" val="2649070710"/>
                    </a:ext>
                  </a:extLst>
                </a:gridCol>
                <a:gridCol w="915427">
                  <a:extLst>
                    <a:ext uri="{9D8B030D-6E8A-4147-A177-3AD203B41FA5}">
                      <a16:colId xmlns:a16="http://schemas.microsoft.com/office/drawing/2014/main" val="1964040278"/>
                    </a:ext>
                  </a:extLst>
                </a:gridCol>
                <a:gridCol w="1870253">
                  <a:extLst>
                    <a:ext uri="{9D8B030D-6E8A-4147-A177-3AD203B41FA5}">
                      <a16:colId xmlns:a16="http://schemas.microsoft.com/office/drawing/2014/main" val="2111153333"/>
                    </a:ext>
                  </a:extLst>
                </a:gridCol>
                <a:gridCol w="2096603">
                  <a:extLst>
                    <a:ext uri="{9D8B030D-6E8A-4147-A177-3AD203B41FA5}">
                      <a16:colId xmlns:a16="http://schemas.microsoft.com/office/drawing/2014/main" val="196454786"/>
                    </a:ext>
                  </a:extLst>
                </a:gridCol>
              </a:tblGrid>
              <a:tr h="55333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Del.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Main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deliverables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Delivery MS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Acceptance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Criteria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type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988088578"/>
                  </a:ext>
                </a:extLst>
              </a:tr>
              <a:tr h="54905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Specification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revision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MS1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1462304144"/>
                  </a:ext>
                </a:extLst>
              </a:tr>
              <a:tr h="49949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Firmware</a:t>
                      </a:r>
                      <a:r>
                        <a:rPr lang="pl-PL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with </a:t>
                      </a:r>
                      <a:r>
                        <a:rPr lang="pl-PL" sz="14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functionallity</a:t>
                      </a:r>
                      <a:r>
                        <a:rPr lang="pl-PL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realization</a:t>
                      </a:r>
                      <a:endParaRPr lang="pl-PL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794792980"/>
                  </a:ext>
                </a:extLst>
              </a:tr>
              <a:tr h="56394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Device driver and User </a:t>
                      </a:r>
                      <a:r>
                        <a:rPr lang="pl-PL" sz="14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space</a:t>
                      </a:r>
                      <a:r>
                        <a:rPr lang="pl-PL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driver</a:t>
                      </a:r>
                      <a:endParaRPr lang="pl-PL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859823374"/>
                  </a:ext>
                </a:extLst>
              </a:tr>
              <a:tr h="37462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Epics</a:t>
                      </a:r>
                      <a:r>
                        <a:rPr lang="pl-PL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device</a:t>
                      </a:r>
                      <a:r>
                        <a:rPr lang="pl-PL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suport </a:t>
                      </a:r>
                      <a:endParaRPr lang="pl-PL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785353489"/>
                  </a:ext>
                </a:extLst>
              </a:tr>
              <a:tr h="34877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D2.5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OPI GUI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extLst>
                  <a:ext uri="{0D108BD9-81ED-4DB2-BD59-A6C34878D82A}">
                    <a16:rowId xmlns:a16="http://schemas.microsoft.com/office/drawing/2014/main" val="3434118190"/>
                  </a:ext>
                </a:extLst>
              </a:tr>
              <a:tr h="26183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D2.6</a:t>
                      </a: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 Plan </a:t>
                      </a: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report</a:t>
                      </a:r>
                    </a:p>
                  </a:txBody>
                  <a:tcPr marL="41850" marR="418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extLst>
                  <a:ext uri="{0D108BD9-81ED-4DB2-BD59-A6C34878D82A}">
                    <a16:rowId xmlns:a16="http://schemas.microsoft.com/office/drawing/2014/main" val="384843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45067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20815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2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</a:t>
            </a:r>
            <a:r>
              <a:rPr lang="pl-PL" sz="32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icBLM</a:t>
            </a:r>
            <a:r>
              <a:rPr lang="pl-PL" sz="32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– </a:t>
            </a:r>
            <a:r>
              <a:rPr lang="pl-PL" sz="32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Deliverables</a:t>
            </a:r>
            <a:r>
              <a:rPr lang="pl-PL" sz="32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- Status  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5A2C474F-AEED-4F4A-99A3-2C491DC9A4F9}"/>
              </a:ext>
            </a:extLst>
          </p:cNvPr>
          <p:cNvSpPr/>
          <p:nvPr/>
        </p:nvSpPr>
        <p:spPr>
          <a:xfrm>
            <a:off x="1006258" y="1121257"/>
            <a:ext cx="8229599" cy="44768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1" spc="-1" dirty="0" err="1">
                <a:solidFill>
                  <a:srgbClr val="00B050"/>
                </a:solidFill>
                <a:latin typeface="Arial"/>
                <a:ea typeface="ＭＳ Ｐゴシック"/>
              </a:rPr>
              <a:t>icBLM</a:t>
            </a:r>
            <a:r>
              <a:rPr lang="en-US" sz="2000" b="1" spc="-1" dirty="0">
                <a:solidFill>
                  <a:srgbClr val="00B050"/>
                </a:solidFill>
                <a:latin typeface="Arial"/>
                <a:ea typeface="ＭＳ Ｐゴシック"/>
              </a:rPr>
              <a:t> dedicated FW/SW development in progress,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1" spc="-1" dirty="0">
                <a:solidFill>
                  <a:srgbClr val="00B050"/>
                </a:solidFill>
                <a:latin typeface="Arial"/>
                <a:ea typeface="ＭＳ Ｐゴシック"/>
              </a:rPr>
              <a:t>Most components FW/SW provided according to the specification, 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1" spc="-1" dirty="0">
                <a:solidFill>
                  <a:srgbClr val="00B050"/>
                </a:solidFill>
                <a:ea typeface="ＭＳ Ｐゴシック"/>
              </a:rPr>
              <a:t>IOC for </a:t>
            </a:r>
            <a:r>
              <a:rPr lang="en-US" sz="2000" b="1" spc="-1" dirty="0" err="1">
                <a:solidFill>
                  <a:srgbClr val="00B050"/>
                </a:solidFill>
                <a:ea typeface="ＭＳ Ｐゴシック"/>
              </a:rPr>
              <a:t>icBLM</a:t>
            </a:r>
            <a:r>
              <a:rPr lang="en-US" sz="2000" b="1" spc="-1" dirty="0">
                <a:solidFill>
                  <a:srgbClr val="00B050"/>
                </a:solidFill>
                <a:ea typeface="ＭＳ Ｐゴシック"/>
              </a:rPr>
              <a:t> – under development and evaluation,</a:t>
            </a:r>
            <a:endParaRPr lang="en-US" sz="2000" b="1" spc="-1" dirty="0">
              <a:solidFill>
                <a:srgbClr val="00B050"/>
              </a:solidFill>
              <a:latin typeface="Arial"/>
              <a:ea typeface="ＭＳ Ｐゴシック"/>
            </a:endParaRP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1" spc="-1" dirty="0">
                <a:solidFill>
                  <a:srgbClr val="00B050"/>
                </a:solidFill>
                <a:latin typeface="Arial"/>
                <a:ea typeface="ＭＳ Ｐゴシック"/>
              </a:rPr>
              <a:t>FW/SW available in the ESS GIT repositories for testing and evaluation,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z="2000" b="1" spc="-1" dirty="0">
              <a:solidFill>
                <a:srgbClr val="00B050"/>
              </a:solidFill>
              <a:latin typeface="Arial"/>
              <a:ea typeface="ＭＳ Ｐゴシック"/>
            </a:endParaRP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Real </a:t>
            </a:r>
            <a:r>
              <a:rPr lang="pl-PL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(</a:t>
            </a:r>
            <a:r>
              <a:rPr lang="en-US" sz="2000" i="1" spc="-1" dirty="0">
                <a:solidFill>
                  <a:srgbClr val="000000"/>
                </a:solidFill>
                <a:latin typeface="Arial"/>
                <a:ea typeface="ＭＳ Ｐゴシック"/>
              </a:rPr>
              <a:t>in-situ</a:t>
            </a:r>
            <a:r>
              <a:rPr lang="pl-PL" sz="2000" i="1" spc="-1" dirty="0">
                <a:solidFill>
                  <a:srgbClr val="000000"/>
                </a:solidFill>
                <a:latin typeface="Arial"/>
                <a:ea typeface="ＭＳ Ｐゴシック"/>
              </a:rPr>
              <a:t>)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 verification required for the system to identify solution weak points – possible updates,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Feedback on the user side GUI requirements is required,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Deliverables acceptance protocols required from ESS-ICS side,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Schedule update and scenario for testing and delivery are needed. </a:t>
            </a:r>
          </a:p>
        </p:txBody>
      </p:sp>
    </p:spTree>
    <p:extLst>
      <p:ext uri="{BB962C8B-B14F-4D97-AF65-F5344CB8AC3E}">
        <p14:creationId xmlns:p14="http://schemas.microsoft.com/office/powerpoint/2010/main" val="208714570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3 – IPMI EPICS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integration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-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Milestones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5ECA41B-86ED-4775-8E0E-F9343FADE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911824"/>
              </p:ext>
            </p:extLst>
          </p:nvPr>
        </p:nvGraphicFramePr>
        <p:xfrm>
          <a:off x="1164791" y="1707819"/>
          <a:ext cx="7726490" cy="3425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0720">
                  <a:extLst>
                    <a:ext uri="{9D8B030D-6E8A-4147-A177-3AD203B41FA5}">
                      <a16:colId xmlns:a16="http://schemas.microsoft.com/office/drawing/2014/main" val="2932233625"/>
                    </a:ext>
                  </a:extLst>
                </a:gridCol>
                <a:gridCol w="1728371">
                  <a:extLst>
                    <a:ext uri="{9D8B030D-6E8A-4147-A177-3AD203B41FA5}">
                      <a16:colId xmlns:a16="http://schemas.microsoft.com/office/drawing/2014/main" val="310713942"/>
                    </a:ext>
                  </a:extLst>
                </a:gridCol>
                <a:gridCol w="1606713">
                  <a:extLst>
                    <a:ext uri="{9D8B030D-6E8A-4147-A177-3AD203B41FA5}">
                      <a16:colId xmlns:a16="http://schemas.microsoft.com/office/drawing/2014/main" val="1617646506"/>
                    </a:ext>
                  </a:extLst>
                </a:gridCol>
                <a:gridCol w="1184690">
                  <a:extLst>
                    <a:ext uri="{9D8B030D-6E8A-4147-A177-3AD203B41FA5}">
                      <a16:colId xmlns:a16="http://schemas.microsoft.com/office/drawing/2014/main" val="860628172"/>
                    </a:ext>
                  </a:extLst>
                </a:gridCol>
                <a:gridCol w="2115996">
                  <a:extLst>
                    <a:ext uri="{9D8B030D-6E8A-4147-A177-3AD203B41FA5}">
                      <a16:colId xmlns:a16="http://schemas.microsoft.com/office/drawing/2014/main" val="686891223"/>
                    </a:ext>
                  </a:extLst>
                </a:gridCol>
              </a:tblGrid>
              <a:tr h="4570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Milestone</a:t>
                      </a:r>
                      <a:r>
                        <a:rPr lang="pl-PL" sz="1400" dirty="0">
                          <a:effectLst/>
                        </a:rPr>
                        <a:t>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Short Description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Planned/Baseline Date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Location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1023051600"/>
                  </a:ext>
                </a:extLst>
              </a:tr>
              <a:tr h="68483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Specification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and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requirement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analysis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phase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2019.03.01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Video conference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3090214400"/>
                  </a:ext>
                </a:extLst>
              </a:tr>
              <a:tr h="4570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Conceptual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design for software 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2019.03.01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ESS, Lund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3498333327"/>
                  </a:ext>
                </a:extLst>
              </a:tr>
              <a:tr h="68483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Prototype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version of the software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components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2019.10.01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Video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conference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1756934033"/>
                  </a:ext>
                </a:extLst>
              </a:tr>
              <a:tr h="68483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MS4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Progress </a:t>
                      </a:r>
                      <a:r>
                        <a:rPr lang="pl-PL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meetings</a:t>
                      </a:r>
                      <a:r>
                        <a:rPr lang="pl-PL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endParaRPr lang="pl-PL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Quarterly</a:t>
                      </a:r>
                      <a:endParaRPr lang="pl-PL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ESS, Lund/Partner </a:t>
                      </a:r>
                      <a:r>
                        <a:rPr lang="pl-PL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Premises</a:t>
                      </a:r>
                      <a:endParaRPr lang="pl-PL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1610345175"/>
                  </a:ext>
                </a:extLst>
              </a:tr>
              <a:tr h="45701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</a:rPr>
                        <a:t>CDR of WU 3</a:t>
                      </a:r>
                      <a:endParaRPr lang="pl-PL" sz="14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</a:rPr>
                        <a:t>2019.10.01</a:t>
                      </a:r>
                      <a:endParaRPr lang="pl-PL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FF0000"/>
                          </a:solidFill>
                          <a:effectLst/>
                        </a:rPr>
                        <a:t>Partner premises</a:t>
                      </a:r>
                      <a:endParaRPr lang="pl-PL" sz="14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</a:rPr>
                        <a:t> to be </a:t>
                      </a:r>
                      <a:r>
                        <a:rPr lang="pl-PL" sz="1400" b="1" dirty="0" err="1">
                          <a:solidFill>
                            <a:srgbClr val="FF0000"/>
                          </a:solidFill>
                          <a:effectLst/>
                        </a:rPr>
                        <a:t>clarified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  <a:effectLst/>
                        </a:rPr>
                        <a:t>?</a:t>
                      </a:r>
                      <a:endParaRPr lang="pl-PL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249011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0514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In-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Kind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project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scope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BD98A2D-2D1F-4DD1-B365-5BB25E792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32119"/>
              </p:ext>
            </p:extLst>
          </p:nvPr>
        </p:nvGraphicFramePr>
        <p:xfrm>
          <a:off x="1195821" y="1636419"/>
          <a:ext cx="7743799" cy="22072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5563">
                  <a:extLst>
                    <a:ext uri="{9D8B030D-6E8A-4147-A177-3AD203B41FA5}">
                      <a16:colId xmlns:a16="http://schemas.microsoft.com/office/drawing/2014/main" val="1451040404"/>
                    </a:ext>
                  </a:extLst>
                </a:gridCol>
                <a:gridCol w="4144604">
                  <a:extLst>
                    <a:ext uri="{9D8B030D-6E8A-4147-A177-3AD203B41FA5}">
                      <a16:colId xmlns:a16="http://schemas.microsoft.com/office/drawing/2014/main" val="2964377479"/>
                    </a:ext>
                  </a:extLst>
                </a:gridCol>
                <a:gridCol w="2523632">
                  <a:extLst>
                    <a:ext uri="{9D8B030D-6E8A-4147-A177-3AD203B41FA5}">
                      <a16:colId xmlns:a16="http://schemas.microsoft.com/office/drawing/2014/main" val="1526948854"/>
                    </a:ext>
                  </a:extLst>
                </a:gridCol>
              </a:tblGrid>
              <a:tr h="52988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</a:rPr>
                        <a:t>Task no.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ts val="14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</a:rPr>
                        <a:t>Deliverables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00"/>
                        </a:spcAft>
                      </a:pPr>
                      <a:r>
                        <a:rPr lang="en-GB" sz="1600" dirty="0">
                          <a:effectLst/>
                        </a:rPr>
                        <a:t>Delivery Deadline / Delivery MS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9126412"/>
                  </a:ext>
                </a:extLst>
              </a:tr>
              <a:tr h="525502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WU 1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MTCA.4 RTM Carrier board integration 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r>
                        <a:rPr lang="pl-PL" sz="1600" dirty="0">
                          <a:effectLst/>
                        </a:rPr>
                        <a:t>20</a:t>
                      </a:r>
                      <a:r>
                        <a:rPr lang="en-US" sz="1600" dirty="0">
                          <a:effectLst/>
                        </a:rPr>
                        <a:t>-09-</a:t>
                      </a:r>
                      <a:r>
                        <a:rPr lang="pl-PL" sz="1600" dirty="0">
                          <a:effectLst/>
                        </a:rPr>
                        <a:t>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l-PL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06324354"/>
                  </a:ext>
                </a:extLst>
              </a:tr>
              <a:tr h="576032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WU 2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1200"/>
                        </a:spcAft>
                      </a:pPr>
                      <a:r>
                        <a:rPr lang="en-US" sz="1600" dirty="0" err="1">
                          <a:effectLst/>
                        </a:rPr>
                        <a:t>icBLM</a:t>
                      </a:r>
                      <a:r>
                        <a:rPr lang="en-US" sz="1600" dirty="0">
                          <a:effectLst/>
                        </a:rPr>
                        <a:t> and </a:t>
                      </a:r>
                      <a:r>
                        <a:rPr lang="en-US" sz="1600" dirty="0" err="1">
                          <a:effectLst/>
                        </a:rPr>
                        <a:t>nBLM</a:t>
                      </a:r>
                      <a:r>
                        <a:rPr lang="en-US" sz="1600" dirty="0">
                          <a:effectLst/>
                        </a:rPr>
                        <a:t> controls and realization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r>
                        <a:rPr lang="pl-PL" sz="1600" dirty="0">
                          <a:effectLst/>
                        </a:rPr>
                        <a:t>20</a:t>
                      </a:r>
                      <a:r>
                        <a:rPr lang="en-US" sz="1600" dirty="0">
                          <a:effectLst/>
                        </a:rPr>
                        <a:t>-09-</a:t>
                      </a:r>
                      <a:r>
                        <a:rPr lang="pl-PL" sz="1600" dirty="0">
                          <a:effectLst/>
                        </a:rPr>
                        <a:t>0</a:t>
                      </a:r>
                      <a:r>
                        <a:rPr lang="en-US" sz="1600" dirty="0">
                          <a:effectLst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12617891"/>
                  </a:ext>
                </a:extLst>
              </a:tr>
              <a:tr h="575812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200"/>
                        </a:spcAft>
                      </a:pPr>
                      <a:r>
                        <a:rPr lang="en-US" sz="2000" dirty="0">
                          <a:effectLst/>
                        </a:rPr>
                        <a:t>WU 3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IPMI EPICS integration</a:t>
                      </a:r>
                      <a:endParaRPr lang="pl-P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r>
                        <a:rPr lang="pl-PL" sz="1600" dirty="0">
                          <a:effectLst/>
                        </a:rPr>
                        <a:t>20</a:t>
                      </a:r>
                      <a:r>
                        <a:rPr lang="en-US" sz="1600" dirty="0">
                          <a:effectLst/>
                        </a:rPr>
                        <a:t>-09-</a:t>
                      </a:r>
                      <a:r>
                        <a:rPr lang="pl-PL" sz="1600" dirty="0">
                          <a:effectLst/>
                        </a:rPr>
                        <a:t>0</a:t>
                      </a:r>
                      <a:r>
                        <a:rPr lang="en-US" sz="1600" dirty="0">
                          <a:effectLst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45003624"/>
                  </a:ext>
                </a:extLst>
              </a:tr>
            </a:tbl>
          </a:graphicData>
        </a:graphic>
      </p:graphicFrame>
      <p:sp>
        <p:nvSpPr>
          <p:cNvPr id="4" name="CustomShape 2">
            <a:extLst>
              <a:ext uri="{FF2B5EF4-FFF2-40B4-BE49-F238E27FC236}">
                <a16:creationId xmlns:a16="http://schemas.microsoft.com/office/drawing/2014/main" id="{76067692-4FEC-4666-96A7-08675F050966}"/>
              </a:ext>
            </a:extLst>
          </p:cNvPr>
          <p:cNvSpPr/>
          <p:nvPr/>
        </p:nvSpPr>
        <p:spPr>
          <a:xfrm>
            <a:off x="1111781" y="4362534"/>
            <a:ext cx="7827839" cy="20908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Possible commissioning activities has to be foreseen in the TA schedule and in-kind scope,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In-kind project deadline can be extended (beyond 09.2020) – resource wise – decision ha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ve</a:t>
            </a:r>
            <a:r>
              <a:rPr lang="en-US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to be taken soon to comply with in-kind and Ministry regulations,</a:t>
            </a:r>
          </a:p>
        </p:txBody>
      </p:sp>
    </p:spTree>
    <p:extLst>
      <p:ext uri="{BB962C8B-B14F-4D97-AF65-F5344CB8AC3E}">
        <p14:creationId xmlns:p14="http://schemas.microsoft.com/office/powerpoint/2010/main" val="34909103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3 – IPMI EPICS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integration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-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Milestones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5ECA41B-86ED-4775-8E0E-F9343FADE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355505"/>
              </p:ext>
            </p:extLst>
          </p:nvPr>
        </p:nvGraphicFramePr>
        <p:xfrm>
          <a:off x="1164791" y="1707819"/>
          <a:ext cx="7726490" cy="3401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0720">
                  <a:extLst>
                    <a:ext uri="{9D8B030D-6E8A-4147-A177-3AD203B41FA5}">
                      <a16:colId xmlns:a16="http://schemas.microsoft.com/office/drawing/2014/main" val="2932233625"/>
                    </a:ext>
                  </a:extLst>
                </a:gridCol>
                <a:gridCol w="1728371">
                  <a:extLst>
                    <a:ext uri="{9D8B030D-6E8A-4147-A177-3AD203B41FA5}">
                      <a16:colId xmlns:a16="http://schemas.microsoft.com/office/drawing/2014/main" val="310713942"/>
                    </a:ext>
                  </a:extLst>
                </a:gridCol>
                <a:gridCol w="1026268">
                  <a:extLst>
                    <a:ext uri="{9D8B030D-6E8A-4147-A177-3AD203B41FA5}">
                      <a16:colId xmlns:a16="http://schemas.microsoft.com/office/drawing/2014/main" val="1617646506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860628172"/>
                    </a:ext>
                  </a:extLst>
                </a:gridCol>
                <a:gridCol w="2719081">
                  <a:extLst>
                    <a:ext uri="{9D8B030D-6E8A-4147-A177-3AD203B41FA5}">
                      <a16:colId xmlns:a16="http://schemas.microsoft.com/office/drawing/2014/main" val="686891223"/>
                    </a:ext>
                  </a:extLst>
                </a:gridCol>
              </a:tblGrid>
              <a:tr h="57495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Milestone</a:t>
                      </a:r>
                      <a:r>
                        <a:rPr lang="pl-PL" sz="1400" dirty="0">
                          <a:effectLst/>
                        </a:rPr>
                        <a:t>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Short Description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Planned</a:t>
                      </a:r>
                      <a:r>
                        <a:rPr lang="pl-PL" sz="1400" dirty="0">
                          <a:effectLst/>
                        </a:rPr>
                        <a:t>/</a:t>
                      </a:r>
                      <a:br>
                        <a:rPr lang="pl-PL" sz="1400" dirty="0">
                          <a:effectLst/>
                        </a:rPr>
                      </a:br>
                      <a:r>
                        <a:rPr lang="pl-PL" sz="1400" dirty="0" err="1">
                          <a:effectLst/>
                        </a:rPr>
                        <a:t>Baseline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Date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Location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1023051600"/>
                  </a:ext>
                </a:extLst>
              </a:tr>
              <a:tr h="87736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Production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software version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delivery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2019.11.01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SW version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delivery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for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warm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accelerator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commissioning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–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scope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needs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to be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determined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,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419418696"/>
                  </a:ext>
                </a:extLst>
              </a:tr>
              <a:tr h="30067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SAR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2019.12.01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3393553420"/>
                  </a:ext>
                </a:extLst>
              </a:tr>
              <a:tr h="38369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Test plan and report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2020.01.01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Video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conference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2726355488"/>
                  </a:ext>
                </a:extLst>
              </a:tr>
              <a:tr h="69124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MS6.2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Production software version delivery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2020.06.01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Final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version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delivery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(with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adjustments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from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first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delivery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operation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chemeClr val="accent6"/>
                          </a:solidFill>
                          <a:effectLst/>
                        </a:rPr>
                        <a:t>experience</a:t>
                      </a: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) 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370683340"/>
                  </a:ext>
                </a:extLst>
              </a:tr>
              <a:tr h="265861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MS7.2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SAR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2020.08.01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ESS, Lund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extLst>
                  <a:ext uri="{0D108BD9-81ED-4DB2-BD59-A6C34878D82A}">
                    <a16:rowId xmlns:a16="http://schemas.microsoft.com/office/drawing/2014/main" val="4277107899"/>
                  </a:ext>
                </a:extLst>
              </a:tr>
              <a:tr h="30735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MS10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Final report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2020.09.01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pl-PL" sz="14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6"/>
                          </a:solidFill>
                          <a:effectLst/>
                        </a:rPr>
                        <a:t> </a:t>
                      </a:r>
                      <a:endParaRPr lang="pl-PL" sz="14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65" marR="45065" marT="0" marB="0" anchor="b"/>
                </a:tc>
                <a:extLst>
                  <a:ext uri="{0D108BD9-81ED-4DB2-BD59-A6C34878D82A}">
                    <a16:rowId xmlns:a16="http://schemas.microsoft.com/office/drawing/2014/main" val="1327432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08262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3 – IPMI EPICS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integration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-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Milestones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4" name="Wykres 3">
            <a:extLst>
              <a:ext uri="{FF2B5EF4-FFF2-40B4-BE49-F238E27FC236}">
                <a16:creationId xmlns:a16="http://schemas.microsoft.com/office/drawing/2014/main" id="{76606B8B-BAEB-4F8E-BE05-AD4F1D7079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6845539"/>
              </p:ext>
            </p:extLst>
          </p:nvPr>
        </p:nvGraphicFramePr>
        <p:xfrm>
          <a:off x="-1" y="1947553"/>
          <a:ext cx="9144001" cy="380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F21679E6-FCF1-4C16-AECE-448F4122AAF1}"/>
              </a:ext>
            </a:extLst>
          </p:cNvPr>
          <p:cNvCxnSpPr/>
          <p:nvPr/>
        </p:nvCxnSpPr>
        <p:spPr>
          <a:xfrm flipV="1">
            <a:off x="6999962" y="1795361"/>
            <a:ext cx="0" cy="372126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30756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3 – 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IPMI EPICS </a:t>
            </a:r>
            <a:r>
              <a:rPr lang="pl-PL" sz="3600" spc="-1" dirty="0" err="1">
                <a:solidFill>
                  <a:srgbClr val="781E19"/>
                </a:solidFill>
                <a:latin typeface="Arial"/>
                <a:ea typeface="ＭＳ Ｐゴシック"/>
              </a:rPr>
              <a:t>integration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Deliverables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62A81BE-75A4-49FE-A4C0-4A8FDEAD9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01796"/>
              </p:ext>
            </p:extLst>
          </p:nvPr>
        </p:nvGraphicFramePr>
        <p:xfrm>
          <a:off x="1162050" y="2121853"/>
          <a:ext cx="7729230" cy="34128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0918">
                  <a:extLst>
                    <a:ext uri="{9D8B030D-6E8A-4147-A177-3AD203B41FA5}">
                      <a16:colId xmlns:a16="http://schemas.microsoft.com/office/drawing/2014/main" val="347267118"/>
                    </a:ext>
                  </a:extLst>
                </a:gridCol>
                <a:gridCol w="2944611">
                  <a:extLst>
                    <a:ext uri="{9D8B030D-6E8A-4147-A177-3AD203B41FA5}">
                      <a16:colId xmlns:a16="http://schemas.microsoft.com/office/drawing/2014/main" val="2649070710"/>
                    </a:ext>
                  </a:extLst>
                </a:gridCol>
                <a:gridCol w="1135951">
                  <a:extLst>
                    <a:ext uri="{9D8B030D-6E8A-4147-A177-3AD203B41FA5}">
                      <a16:colId xmlns:a16="http://schemas.microsoft.com/office/drawing/2014/main" val="1964040278"/>
                    </a:ext>
                  </a:extLst>
                </a:gridCol>
                <a:gridCol w="1905335">
                  <a:extLst>
                    <a:ext uri="{9D8B030D-6E8A-4147-A177-3AD203B41FA5}">
                      <a16:colId xmlns:a16="http://schemas.microsoft.com/office/drawing/2014/main" val="2111153333"/>
                    </a:ext>
                  </a:extLst>
                </a:gridCol>
                <a:gridCol w="1052415">
                  <a:extLst>
                    <a:ext uri="{9D8B030D-6E8A-4147-A177-3AD203B41FA5}">
                      <a16:colId xmlns:a16="http://schemas.microsoft.com/office/drawing/2014/main" val="196454786"/>
                    </a:ext>
                  </a:extLst>
                </a:gridCol>
              </a:tblGrid>
              <a:tr h="55333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Del. ID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Main deliverables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Delivery MS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Acceptance Criteria type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Comment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988088578"/>
                  </a:ext>
                </a:extLst>
              </a:tr>
              <a:tr h="54905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D3.1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B050"/>
                          </a:solidFill>
                          <a:effectLst/>
                        </a:rPr>
                        <a:t>Specification revision</a:t>
                      </a:r>
                      <a:endParaRPr lang="en-US" sz="1400" b="1" noProof="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MS1</a:t>
                      </a:r>
                      <a:endParaRPr lang="en-US" sz="1400" b="1" noProof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en-US" sz="1400" b="1" noProof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400" b="1" noProof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1462304144"/>
                  </a:ext>
                </a:extLst>
              </a:tr>
              <a:tr h="49949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D3.2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B050"/>
                          </a:solidFill>
                          <a:effectLst/>
                        </a:rPr>
                        <a:t>Low Level library (communication with MCH)</a:t>
                      </a:r>
                      <a:endParaRPr lang="en-US" sz="1400" b="1" noProof="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en-US" sz="1400" b="1" noProof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en-US" sz="1400" b="1" noProof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400" b="1" noProof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794792980"/>
                  </a:ext>
                </a:extLst>
              </a:tr>
              <a:tr h="56394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D3.3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chemeClr val="tx1"/>
                          </a:solidFill>
                          <a:effectLst/>
                        </a:rPr>
                        <a:t>Daemon service for constant monitoring</a:t>
                      </a:r>
                      <a:endParaRPr lang="en-US" sz="1400" b="1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en-US" sz="1400" b="1" noProof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en-US" sz="1400" b="1" noProof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400" b="1" noProof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859823374"/>
                  </a:ext>
                </a:extLst>
              </a:tr>
              <a:tr h="37462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D3.4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FFC000"/>
                          </a:solidFill>
                          <a:effectLst/>
                        </a:rPr>
                        <a:t>Epics device sup</a:t>
                      </a:r>
                      <a:r>
                        <a:rPr lang="pl-PL" sz="1400" b="1" noProof="0" dirty="0">
                          <a:solidFill>
                            <a:srgbClr val="FFC000"/>
                          </a:solidFill>
                          <a:effectLst/>
                        </a:rPr>
                        <a:t>p</a:t>
                      </a:r>
                      <a:r>
                        <a:rPr lang="en-US" sz="1400" b="1" noProof="0" dirty="0">
                          <a:solidFill>
                            <a:srgbClr val="FFC000"/>
                          </a:solidFill>
                          <a:effectLst/>
                        </a:rPr>
                        <a:t>ort </a:t>
                      </a:r>
                      <a:endParaRPr lang="en-US" sz="1400" b="1" noProof="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rgbClr val="FFC000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en-US" sz="1400" b="1" noProof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FFC000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en-US" sz="1400" b="1" noProof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 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785353489"/>
                  </a:ext>
                </a:extLst>
              </a:tr>
              <a:tr h="348772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D3.5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 dirty="0">
                          <a:solidFill>
                            <a:srgbClr val="FFC000"/>
                          </a:solidFill>
                          <a:effectLst/>
                        </a:rPr>
                        <a:t>IOC integration</a:t>
                      </a:r>
                      <a:endParaRPr lang="en-US" sz="1400" b="1" noProof="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rgbClr val="FFC000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en-US" sz="1400" b="1" noProof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FFC000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en-US" sz="1400" b="1" noProof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</a:rPr>
                        <a:t> </a:t>
                      </a: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extLst>
                  <a:ext uri="{0D108BD9-81ED-4DB2-BD59-A6C34878D82A}">
                    <a16:rowId xmlns:a16="http://schemas.microsoft.com/office/drawing/2014/main" val="3434118190"/>
                  </a:ext>
                </a:extLst>
              </a:tr>
              <a:tr h="26183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D3.6</a:t>
                      </a: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rgbClr val="FFC000"/>
                          </a:solidFill>
                          <a:effectLst/>
                        </a:rPr>
                        <a:t>OPI GUI</a:t>
                      </a:r>
                      <a:endParaRPr lang="en-US" sz="1400" b="1" noProof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rgbClr val="FFC000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en-US" sz="1400" b="1" noProof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dirty="0">
                          <a:solidFill>
                            <a:srgbClr val="FFC000"/>
                          </a:solidFill>
                          <a:effectLst/>
                          <a:latin typeface="+mn-lt"/>
                        </a:rPr>
                        <a:t>Review</a:t>
                      </a:r>
                      <a:endParaRPr lang="en-US" sz="1400" b="1" noProof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400" noProof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extLst>
                  <a:ext uri="{0D108BD9-81ED-4DB2-BD59-A6C34878D82A}">
                    <a16:rowId xmlns:a16="http://schemas.microsoft.com/office/drawing/2014/main" val="3848438321"/>
                  </a:ext>
                </a:extLst>
              </a:tr>
              <a:tr h="26183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noProof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D3.7</a:t>
                      </a: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 Plan </a:t>
                      </a: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MS10</a:t>
                      </a:r>
                      <a:endParaRPr lang="en-US" sz="1400" b="1" noProof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400" b="1" noProof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report</a:t>
                      </a:r>
                    </a:p>
                  </a:txBody>
                  <a:tcPr marL="41850" marR="418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en-US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b"/>
                </a:tc>
                <a:extLst>
                  <a:ext uri="{0D108BD9-81ED-4DB2-BD59-A6C34878D82A}">
                    <a16:rowId xmlns:a16="http://schemas.microsoft.com/office/drawing/2014/main" val="154569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9028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3 E4I 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Deliverables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- Status  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5A2C474F-AEED-4F4A-99A3-2C491DC9A4F9}"/>
              </a:ext>
            </a:extLst>
          </p:cNvPr>
          <p:cNvSpPr/>
          <p:nvPr/>
        </p:nvSpPr>
        <p:spPr>
          <a:xfrm>
            <a:off x="1146641" y="1410840"/>
            <a:ext cx="7715087" cy="26506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Work on the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openIPMI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library access to the HW,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Sensor, threshold read-out provided via </a:t>
            </a:r>
            <a:r>
              <a:rPr lang="en-US" sz="20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openIPMI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IOC under development - basing on ASYN approach,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IPMIcomm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 solution (by Han) evaluated locally,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Screens prepared according to the existing nomenclature,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Established new MTCA.4 platform for E4I testin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g purposes,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Naming 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convention to be discussed and decided,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Stat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ic vs. dynamic HW configuration detection, </a:t>
            </a:r>
            <a:endParaRPr lang="en-US" sz="2000" b="0" strike="noStrike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In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formation, questions, show-stoppers details, future plans – see demo by Wojtek </a:t>
            </a:r>
            <a:r>
              <a:rPr lang="en-US" sz="20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Jałmużna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, Piotr </a:t>
            </a:r>
            <a:r>
              <a:rPr lang="en-US" sz="20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Perek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, </a:t>
            </a:r>
            <a:r>
              <a:rPr lang="en-US" sz="20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Kacper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sz="20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Kłys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ＭＳ Ｐゴシック"/>
              </a:rPr>
              <a:t>,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z="2000" spc="-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427508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05635" y="166977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Summary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5A2C474F-AEED-4F4A-99A3-2C491DC9A4F9}"/>
              </a:ext>
            </a:extLst>
          </p:cNvPr>
          <p:cNvSpPr/>
          <p:nvPr/>
        </p:nvSpPr>
        <p:spPr>
          <a:xfrm>
            <a:off x="1082190" y="1251146"/>
            <a:ext cx="8061810" cy="26506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EPICS training organized in Lodz – Nov 2019,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b="0" strike="noStrike" spc="-1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</a:rPr>
              <a:t>Progress in WU1: 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400" spc="-1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</a:rPr>
              <a:t>Provided support for PD-RTM and LO-RTM on the FW/SW level (in sync. with LLRF framework), </a:t>
            </a:r>
            <a:endParaRPr lang="en-US" sz="1400" b="0" strike="noStrike" spc="-1" dirty="0">
              <a:solidFill>
                <a:schemeClr val="bg1">
                  <a:lumMod val="50000"/>
                </a:schemeClr>
              </a:solidFill>
              <a:latin typeface="Arial"/>
              <a:ea typeface="ＭＳ Ｐゴシック"/>
            </a:endParaRP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400" b="0" strike="noStrike" spc="-1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</a:rPr>
              <a:t>provided first version of PD-RTM IOC,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</a:rPr>
              <a:t>Evaluation on the ESS-ICS side is needed,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chemeClr val="bg1">
                    <a:lumMod val="50000"/>
                  </a:schemeClr>
                </a:solidFill>
                <a:latin typeface="Arial"/>
                <a:ea typeface="ＭＳ Ｐゴシック"/>
              </a:rPr>
              <a:t>Adaptation to the HW changes (PD redesign) will be required, </a:t>
            </a:r>
            <a:endParaRPr lang="pl-PL" spc="-1" dirty="0">
              <a:solidFill>
                <a:schemeClr val="bg1">
                  <a:lumMod val="50000"/>
                </a:schemeClr>
              </a:solidFill>
              <a:latin typeface="Arial"/>
              <a:ea typeface="ＭＳ Ｐゴシック"/>
            </a:endParaRP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pc="-1" dirty="0">
              <a:solidFill>
                <a:schemeClr val="bg1">
                  <a:lumMod val="50000"/>
                </a:schemeClr>
              </a:solidFill>
              <a:latin typeface="Arial"/>
              <a:ea typeface="ＭＳ Ｐゴシック"/>
            </a:endParaRP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 err="1">
                <a:solidFill>
                  <a:srgbClr val="000000"/>
                </a:solidFill>
                <a:latin typeface="Arial"/>
                <a:ea typeface="ＭＳ Ｐゴシック"/>
              </a:rPr>
              <a:t>nBLM</a:t>
            </a: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 FW/SW mostly ready from DMCS side (LINAC 4 evaluation 12.2019), 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Missing functionalities related to ESS open issues, 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 err="1">
                <a:solidFill>
                  <a:srgbClr val="000000"/>
                </a:solidFill>
                <a:latin typeface="Arial"/>
                <a:ea typeface="ＭＳ Ｐゴシック"/>
              </a:rPr>
              <a:t>icBLM</a:t>
            </a: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 – FW part includes some of the specified/required parameters (to be completed in relatively short time period),  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IOC – under development and ready for ESS evaluation, 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Needed feedback concerning system operation and user/expert interfaces.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z="2000" spc="-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4963560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Summary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5A2C474F-AEED-4F4A-99A3-2C491DC9A4F9}"/>
              </a:ext>
            </a:extLst>
          </p:cNvPr>
          <p:cNvSpPr/>
          <p:nvPr/>
        </p:nvSpPr>
        <p:spPr>
          <a:xfrm>
            <a:off x="1082190" y="1410840"/>
            <a:ext cx="8061810" cy="26506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chemeClr val="bg1">
                    <a:lumMod val="50000"/>
                  </a:schemeClr>
                </a:solidFill>
                <a:ea typeface="ＭＳ Ｐゴシック"/>
              </a:rPr>
              <a:t>WU3 – approach modified – </a:t>
            </a:r>
            <a:r>
              <a:rPr lang="en-US" spc="-1" dirty="0" err="1">
                <a:solidFill>
                  <a:schemeClr val="bg1">
                    <a:lumMod val="50000"/>
                  </a:schemeClr>
                </a:solidFill>
                <a:ea typeface="ＭＳ Ｐゴシック"/>
              </a:rPr>
              <a:t>OpenIPMI</a:t>
            </a:r>
            <a:r>
              <a:rPr lang="en-US" spc="-1" dirty="0">
                <a:solidFill>
                  <a:schemeClr val="bg1">
                    <a:lumMod val="50000"/>
                  </a:schemeClr>
                </a:solidFill>
                <a:ea typeface="ＭＳ Ｐゴシック"/>
              </a:rPr>
              <a:t> library used (in order to keep community support) for IPMI functionality access, ASYN used for communication with devices,  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 err="1">
                <a:solidFill>
                  <a:schemeClr val="bg1">
                    <a:lumMod val="50000"/>
                  </a:schemeClr>
                </a:solidFill>
                <a:ea typeface="ＭＳ Ｐゴシック"/>
              </a:rPr>
              <a:t>IPMIcomm</a:t>
            </a:r>
            <a:r>
              <a:rPr lang="en-US" spc="-1" dirty="0">
                <a:solidFill>
                  <a:schemeClr val="bg1">
                    <a:lumMod val="50000"/>
                  </a:schemeClr>
                </a:solidFill>
                <a:ea typeface="ＭＳ Ｐゴシック"/>
              </a:rPr>
              <a:t> evaluated locally – operator screens proposal prepared,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chemeClr val="bg1">
                    <a:lumMod val="50000"/>
                  </a:schemeClr>
                </a:solidFill>
                <a:ea typeface="ＭＳ Ｐゴシック"/>
              </a:rPr>
              <a:t>Discussions and decisions needed in order to keep conformity with ES-ICS approach (naming convention, deployment structure, </a:t>
            </a:r>
            <a:r>
              <a:rPr lang="en-US" spc="-1" dirty="0" err="1">
                <a:solidFill>
                  <a:schemeClr val="bg1">
                    <a:lumMod val="50000"/>
                  </a:schemeClr>
                </a:solidFill>
                <a:ea typeface="ＭＳ Ｐゴシック"/>
              </a:rPr>
              <a:t>etc</a:t>
            </a:r>
            <a:r>
              <a:rPr lang="en-US" spc="-1" dirty="0">
                <a:solidFill>
                  <a:schemeClr val="bg1">
                    <a:lumMod val="50000"/>
                  </a:schemeClr>
                </a:solidFill>
                <a:ea typeface="ＭＳ Ｐゴシック"/>
              </a:rPr>
              <a:t>).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pl-PL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Deliverables acceptance protocols are required for Ministry,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MS schedule to be updated,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Decisions concerning in-kind completion needed: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Scenario for missing components (final) implementation, 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Scope swap and extension for commissioning activities – to be correlated with overall comm. installation schedule</a:t>
            </a:r>
            <a:r>
              <a:rPr lang="pl-PL" spc="-1" dirty="0">
                <a:solidFill>
                  <a:srgbClr val="000000"/>
                </a:solidFill>
                <a:latin typeface="Arial"/>
                <a:ea typeface="ＭＳ Ｐゴシック"/>
              </a:rPr>
              <a:t> update</a:t>
            </a:r>
            <a:r>
              <a:rPr lang="en-US" spc="-1" dirty="0">
                <a:solidFill>
                  <a:srgbClr val="000000"/>
                </a:solidFill>
                <a:latin typeface="Arial"/>
                <a:ea typeface="ＭＳ Ｐゴシック"/>
              </a:rPr>
              <a:t>.    </a:t>
            </a: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49280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endParaRPr lang="en-US" sz="2000" spc="-1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74898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2225880" y="2977200"/>
            <a:ext cx="5870520" cy="63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600" b="0" strike="noStrike" spc="-1">
                <a:solidFill>
                  <a:srgbClr val="000000"/>
                </a:solidFill>
                <a:latin typeface="Arial"/>
                <a:ea typeface="DejaVu Sans"/>
              </a:rPr>
              <a:t>Thank you for your attention</a:t>
            </a:r>
            <a:endParaRPr lang="en-US" sz="36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17914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476360" y="308949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WU 1 RTM Carrier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integration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–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updated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milestones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</a:t>
            </a:r>
            <a:r>
              <a:rPr lang="pl-PL" sz="1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(1/3)</a:t>
            </a:r>
            <a:endParaRPr lang="en-US" sz="1600" b="0" strike="noStrike" spc="-1" dirty="0">
              <a:latin typeface="Arial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CDEFA3D-A96F-4CFB-8BB3-CE1160CE8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519918"/>
              </p:ext>
            </p:extLst>
          </p:nvPr>
        </p:nvGraphicFramePr>
        <p:xfrm>
          <a:off x="396509" y="1905130"/>
          <a:ext cx="8585649" cy="38415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1132">
                  <a:extLst>
                    <a:ext uri="{9D8B030D-6E8A-4147-A177-3AD203B41FA5}">
                      <a16:colId xmlns:a16="http://schemas.microsoft.com/office/drawing/2014/main" val="2896354619"/>
                    </a:ext>
                  </a:extLst>
                </a:gridCol>
                <a:gridCol w="2358240">
                  <a:extLst>
                    <a:ext uri="{9D8B030D-6E8A-4147-A177-3AD203B41FA5}">
                      <a16:colId xmlns:a16="http://schemas.microsoft.com/office/drawing/2014/main" val="3849816787"/>
                    </a:ext>
                  </a:extLst>
                </a:gridCol>
                <a:gridCol w="1113613">
                  <a:extLst>
                    <a:ext uri="{9D8B030D-6E8A-4147-A177-3AD203B41FA5}">
                      <a16:colId xmlns:a16="http://schemas.microsoft.com/office/drawing/2014/main" val="717810076"/>
                    </a:ext>
                  </a:extLst>
                </a:gridCol>
                <a:gridCol w="1143023">
                  <a:extLst>
                    <a:ext uri="{9D8B030D-6E8A-4147-A177-3AD203B41FA5}">
                      <a16:colId xmlns:a16="http://schemas.microsoft.com/office/drawing/2014/main" val="767237112"/>
                    </a:ext>
                  </a:extLst>
                </a:gridCol>
                <a:gridCol w="3309641">
                  <a:extLst>
                    <a:ext uri="{9D8B030D-6E8A-4147-A177-3AD203B41FA5}">
                      <a16:colId xmlns:a16="http://schemas.microsoft.com/office/drawing/2014/main" val="387425954"/>
                    </a:ext>
                  </a:extLst>
                </a:gridCol>
              </a:tblGrid>
              <a:tr h="42975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Short Description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Planned</a:t>
                      </a:r>
                      <a:r>
                        <a:rPr lang="pl-PL" sz="1400" dirty="0">
                          <a:effectLst/>
                        </a:rPr>
                        <a:t>/</a:t>
                      </a:r>
                      <a:br>
                        <a:rPr lang="pl-PL" sz="1400" dirty="0">
                          <a:effectLst/>
                        </a:rPr>
                      </a:br>
                      <a:r>
                        <a:rPr lang="pl-PL" sz="1400" dirty="0" err="1">
                          <a:effectLst/>
                        </a:rPr>
                        <a:t>Baseline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Date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Location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4051381828"/>
                  </a:ext>
                </a:extLst>
              </a:tr>
              <a:tr h="42975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MS0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Kick-off </a:t>
                      </a:r>
                      <a:r>
                        <a:rPr lang="pl-PL" sz="1400" dirty="0" err="1">
                          <a:effectLst/>
                        </a:rPr>
                        <a:t>meeting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2018.03.15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DMCS, Lodz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2863391623"/>
                  </a:ext>
                </a:extLst>
              </a:tr>
              <a:tr h="65856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Specification</a:t>
                      </a:r>
                      <a:r>
                        <a:rPr lang="pl-PL" sz="1400" dirty="0">
                          <a:effectLst/>
                        </a:rPr>
                        <a:t> and </a:t>
                      </a:r>
                      <a:r>
                        <a:rPr lang="pl-PL" sz="1400" dirty="0" err="1">
                          <a:effectLst/>
                        </a:rPr>
                        <a:t>requirement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analysis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phase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2019.03.01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Video conference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3434393500"/>
                  </a:ext>
                </a:extLst>
              </a:tr>
              <a:tr h="42975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Conceptual</a:t>
                      </a:r>
                      <a:r>
                        <a:rPr lang="pl-PL" sz="1400" dirty="0">
                          <a:effectLst/>
                        </a:rPr>
                        <a:t> design for software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2019.03.01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ESS, Lund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331372350"/>
                  </a:ext>
                </a:extLst>
              </a:tr>
              <a:tr h="901628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MS3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Prototype version of the FW and software components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2019.04.01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Video </a:t>
                      </a:r>
                      <a:r>
                        <a:rPr lang="pl-PL" sz="1400" dirty="0" err="1">
                          <a:effectLst/>
                        </a:rPr>
                        <a:t>conference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Driver and API for </a:t>
                      </a:r>
                      <a:r>
                        <a:rPr lang="pl-PL" sz="1400" dirty="0" err="1">
                          <a:effectLst/>
                        </a:rPr>
                        <a:t>command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line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tools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prepared</a:t>
                      </a:r>
                      <a:r>
                        <a:rPr lang="pl-PL" sz="1400" dirty="0">
                          <a:effectLst/>
                        </a:rPr>
                        <a:t> for </a:t>
                      </a:r>
                      <a:r>
                        <a:rPr lang="pl-PL" sz="1400" dirty="0" err="1">
                          <a:effectLst/>
                        </a:rPr>
                        <a:t>evaluation</a:t>
                      </a:r>
                      <a:r>
                        <a:rPr lang="pl-PL" sz="1400" dirty="0">
                          <a:effectLst/>
                        </a:rPr>
                        <a:t>, EPICS </a:t>
                      </a:r>
                      <a:r>
                        <a:rPr lang="pl-PL" sz="1400" dirty="0" err="1">
                          <a:effectLst/>
                        </a:rPr>
                        <a:t>layer</a:t>
                      </a:r>
                      <a:r>
                        <a:rPr lang="pl-PL" sz="1400" dirty="0">
                          <a:effectLst/>
                        </a:rPr>
                        <a:t> missing. </a:t>
                      </a:r>
                      <a:r>
                        <a:rPr lang="pl-PL" sz="1400" dirty="0" err="1">
                          <a:effectLst/>
                        </a:rPr>
                        <a:t>External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dependency</a:t>
                      </a:r>
                      <a:r>
                        <a:rPr lang="pl-PL" sz="1400" dirty="0">
                          <a:effectLst/>
                        </a:rPr>
                        <a:t>: BSP FW for </a:t>
                      </a:r>
                      <a:r>
                        <a:rPr lang="pl-PL" sz="1400" dirty="0" err="1">
                          <a:effectLst/>
                        </a:rPr>
                        <a:t>board</a:t>
                      </a:r>
                      <a:r>
                        <a:rPr lang="pl-PL" sz="1400" dirty="0">
                          <a:effectLst/>
                        </a:rPr>
                        <a:t> – to be </a:t>
                      </a:r>
                      <a:r>
                        <a:rPr lang="pl-PL" sz="1400" dirty="0" err="1">
                          <a:effectLst/>
                        </a:rPr>
                        <a:t>delivered</a:t>
                      </a:r>
                      <a:r>
                        <a:rPr lang="pl-PL" sz="1400" dirty="0">
                          <a:effectLst/>
                        </a:rPr>
                        <a:t> by ACC-PEG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2291925290"/>
                  </a:ext>
                </a:extLst>
              </a:tr>
              <a:tr h="887373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/>
                          </a:solidFill>
                          <a:effectLst/>
                        </a:rPr>
                        <a:t>MS5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Progress </a:t>
                      </a:r>
                      <a:r>
                        <a:rPr lang="pl-PL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meetings</a:t>
                      </a:r>
                      <a:r>
                        <a:rPr lang="pl-PL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endParaRPr lang="pl-PL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Quarterly</a:t>
                      </a:r>
                      <a:endParaRPr lang="pl-PL" sz="14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ESS, Lund/Partner </a:t>
                      </a:r>
                      <a:r>
                        <a:rPr lang="pl-PL" sz="14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Premises</a:t>
                      </a:r>
                      <a:endParaRPr lang="pl-PL" sz="14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13969457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378389" y="224036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WU 1 RTM Carrier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integration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–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updated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milestones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</a:t>
            </a:r>
            <a:r>
              <a:rPr lang="pl-PL" sz="1600" spc="-1" dirty="0">
                <a:solidFill>
                  <a:srgbClr val="781E19"/>
                </a:solidFill>
                <a:ea typeface="ＭＳ Ｐゴシック"/>
              </a:rPr>
              <a:t>(2/3)</a:t>
            </a:r>
            <a:endParaRPr lang="en-US" sz="1600" spc="-1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CDEFA3D-A96F-4CFB-8BB3-CE1160CE8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268448"/>
              </p:ext>
            </p:extLst>
          </p:nvPr>
        </p:nvGraphicFramePr>
        <p:xfrm>
          <a:off x="368265" y="1981319"/>
          <a:ext cx="8523015" cy="3951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427">
                  <a:extLst>
                    <a:ext uri="{9D8B030D-6E8A-4147-A177-3AD203B41FA5}">
                      <a16:colId xmlns:a16="http://schemas.microsoft.com/office/drawing/2014/main" val="2896354619"/>
                    </a:ext>
                  </a:extLst>
                </a:gridCol>
                <a:gridCol w="1912375">
                  <a:extLst>
                    <a:ext uri="{9D8B030D-6E8A-4147-A177-3AD203B41FA5}">
                      <a16:colId xmlns:a16="http://schemas.microsoft.com/office/drawing/2014/main" val="3849816787"/>
                    </a:ext>
                  </a:extLst>
                </a:gridCol>
                <a:gridCol w="1187991">
                  <a:extLst>
                    <a:ext uri="{9D8B030D-6E8A-4147-A177-3AD203B41FA5}">
                      <a16:colId xmlns:a16="http://schemas.microsoft.com/office/drawing/2014/main" val="717810076"/>
                    </a:ext>
                  </a:extLst>
                </a:gridCol>
                <a:gridCol w="1325624">
                  <a:extLst>
                    <a:ext uri="{9D8B030D-6E8A-4147-A177-3AD203B41FA5}">
                      <a16:colId xmlns:a16="http://schemas.microsoft.com/office/drawing/2014/main" val="767237112"/>
                    </a:ext>
                  </a:extLst>
                </a:gridCol>
                <a:gridCol w="3390598">
                  <a:extLst>
                    <a:ext uri="{9D8B030D-6E8A-4147-A177-3AD203B41FA5}">
                      <a16:colId xmlns:a16="http://schemas.microsoft.com/office/drawing/2014/main" val="387425954"/>
                    </a:ext>
                  </a:extLst>
                </a:gridCol>
              </a:tblGrid>
              <a:tr h="46123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Short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Description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Planned</a:t>
                      </a:r>
                      <a:r>
                        <a:rPr lang="pl-PL" sz="1400" dirty="0">
                          <a:effectLst/>
                        </a:rPr>
                        <a:t>/</a:t>
                      </a:r>
                      <a:br>
                        <a:rPr lang="pl-PL" sz="1400" dirty="0">
                          <a:effectLst/>
                        </a:rPr>
                      </a:br>
                      <a:r>
                        <a:rPr lang="pl-PL" sz="1400" dirty="0" err="1">
                          <a:effectLst/>
                        </a:rPr>
                        <a:t>Baseline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Date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Location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4051381828"/>
                  </a:ext>
                </a:extLst>
              </a:tr>
              <a:tr h="70680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MS6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Test plan and report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2019.09.01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Video conference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1207625988"/>
                  </a:ext>
                </a:extLst>
              </a:tr>
              <a:tr h="46123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CDR of WU 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2019.09.01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Partner premises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Include in the MS6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2247306152"/>
                  </a:ext>
                </a:extLst>
              </a:tr>
              <a:tr h="70680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MS8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Production</a:t>
                      </a:r>
                      <a:r>
                        <a:rPr lang="pl-PL" sz="1400" dirty="0">
                          <a:effectLst/>
                        </a:rPr>
                        <a:t> FW and software version </a:t>
                      </a:r>
                      <a:r>
                        <a:rPr lang="pl-PL" sz="1400" dirty="0" err="1">
                          <a:effectLst/>
                        </a:rPr>
                        <a:t>delivery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2019.11.01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ESS, Lund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Software for </a:t>
                      </a:r>
                      <a:r>
                        <a:rPr lang="pl-PL" sz="1400" dirty="0" err="1">
                          <a:effectLst/>
                        </a:rPr>
                        <a:t>first</a:t>
                      </a:r>
                      <a:r>
                        <a:rPr lang="pl-PL" sz="1400" dirty="0">
                          <a:effectLst/>
                        </a:rPr>
                        <a:t> M-Beta LLRF </a:t>
                      </a:r>
                      <a:r>
                        <a:rPr lang="pl-PL" sz="1400" dirty="0" err="1">
                          <a:effectLst/>
                        </a:rPr>
                        <a:t>systems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installation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2529384431"/>
                  </a:ext>
                </a:extLst>
              </a:tr>
              <a:tr h="40393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MS9.1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SAR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2019.12.01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ESS, Lund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Connects</a:t>
                      </a:r>
                      <a:r>
                        <a:rPr lang="pl-PL" sz="1400" dirty="0">
                          <a:effectLst/>
                        </a:rPr>
                        <a:t> to MS8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3236824794"/>
                  </a:ext>
                </a:extLst>
              </a:tr>
              <a:tr h="70680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MS8.2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Production FW and software version delivery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2020.02.01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ESS, Lund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Final version delivery 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194207717"/>
                  </a:ext>
                </a:extLst>
              </a:tr>
              <a:tr h="21566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MS9.2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SAR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2020.03.01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ESS, Lund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Connects</a:t>
                      </a:r>
                      <a:r>
                        <a:rPr lang="pl-PL" sz="1400" dirty="0">
                          <a:effectLst/>
                        </a:rPr>
                        <a:t> to MS8.2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3418122727"/>
                  </a:ext>
                </a:extLst>
              </a:tr>
              <a:tr h="215664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MS10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Final report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2020.09.01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b"/>
                </a:tc>
                <a:extLst>
                  <a:ext uri="{0D108BD9-81ED-4DB2-BD59-A6C34878D82A}">
                    <a16:rowId xmlns:a16="http://schemas.microsoft.com/office/drawing/2014/main" val="2945706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7629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345732" y="217506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WU 1 RTM Carrier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integration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–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updated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milestones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</a:t>
            </a:r>
            <a:r>
              <a:rPr lang="pl-PL" sz="1600" spc="-1" dirty="0">
                <a:solidFill>
                  <a:srgbClr val="781E19"/>
                </a:solidFill>
                <a:ea typeface="ＭＳ Ｐゴシック"/>
              </a:rPr>
              <a:t>(3/3)</a:t>
            </a:r>
            <a:endParaRPr lang="en-US" sz="1600" spc="-1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:a16="http://schemas.microsoft.com/office/drawing/2014/main" id="{0524A72B-4365-44CE-8826-26CC996BF7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7454737"/>
              </p:ext>
            </p:extLst>
          </p:nvPr>
        </p:nvGraphicFramePr>
        <p:xfrm>
          <a:off x="0" y="1395046"/>
          <a:ext cx="9067800" cy="4431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898202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378389" y="224036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WU 1 RTM Carrier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integration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– </a:t>
            </a:r>
            <a:r>
              <a:rPr lang="pl-PL" sz="3600" spc="-1" dirty="0" err="1">
                <a:solidFill>
                  <a:srgbClr val="781E19"/>
                </a:solidFill>
                <a:ea typeface="ＭＳ Ｐゴシック"/>
              </a:rPr>
              <a:t>deliverables</a:t>
            </a:r>
            <a:r>
              <a:rPr lang="pl-PL" sz="3600" spc="-1" dirty="0">
                <a:solidFill>
                  <a:srgbClr val="781E19"/>
                </a:solidFill>
                <a:ea typeface="ＭＳ Ｐゴシック"/>
              </a:rPr>
              <a:t> </a:t>
            </a:r>
            <a:endParaRPr lang="en-US" sz="1600" spc="-1" dirty="0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CDEFA3D-A96F-4CFB-8BB3-CE1160CE8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932207"/>
              </p:ext>
            </p:extLst>
          </p:nvPr>
        </p:nvGraphicFramePr>
        <p:xfrm>
          <a:off x="380349" y="2496927"/>
          <a:ext cx="8523015" cy="2538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427">
                  <a:extLst>
                    <a:ext uri="{9D8B030D-6E8A-4147-A177-3AD203B41FA5}">
                      <a16:colId xmlns:a16="http://schemas.microsoft.com/office/drawing/2014/main" val="2896354619"/>
                    </a:ext>
                  </a:extLst>
                </a:gridCol>
                <a:gridCol w="3126715">
                  <a:extLst>
                    <a:ext uri="{9D8B030D-6E8A-4147-A177-3AD203B41FA5}">
                      <a16:colId xmlns:a16="http://schemas.microsoft.com/office/drawing/2014/main" val="3849816787"/>
                    </a:ext>
                  </a:extLst>
                </a:gridCol>
                <a:gridCol w="1220542">
                  <a:extLst>
                    <a:ext uri="{9D8B030D-6E8A-4147-A177-3AD203B41FA5}">
                      <a16:colId xmlns:a16="http://schemas.microsoft.com/office/drawing/2014/main" val="717810076"/>
                    </a:ext>
                  </a:extLst>
                </a:gridCol>
                <a:gridCol w="1321248">
                  <a:extLst>
                    <a:ext uri="{9D8B030D-6E8A-4147-A177-3AD203B41FA5}">
                      <a16:colId xmlns:a16="http://schemas.microsoft.com/office/drawing/2014/main" val="767237112"/>
                    </a:ext>
                  </a:extLst>
                </a:gridCol>
                <a:gridCol w="2148083">
                  <a:extLst>
                    <a:ext uri="{9D8B030D-6E8A-4147-A177-3AD203B41FA5}">
                      <a16:colId xmlns:a16="http://schemas.microsoft.com/office/drawing/2014/main" val="387425954"/>
                    </a:ext>
                  </a:extLst>
                </a:gridCol>
              </a:tblGrid>
              <a:tr h="46123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Del.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Short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Description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Delivery MS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Acceptance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Criteria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type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Comments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4051381828"/>
                  </a:ext>
                </a:extLst>
              </a:tr>
              <a:tr h="505346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D1.1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 err="1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Investigation</a:t>
                      </a:r>
                      <a:r>
                        <a:rPr lang="pl-PL" sz="14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report</a:t>
                      </a: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MS1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Review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1207625988"/>
                  </a:ext>
                </a:extLst>
              </a:tr>
              <a:tr h="46123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D1.2</a:t>
                      </a: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Driver part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MS10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Review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2247306152"/>
                  </a:ext>
                </a:extLst>
              </a:tr>
              <a:tr h="70680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D1.3</a:t>
                      </a: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EPICS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device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support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and OPI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MS10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Review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2529384431"/>
                  </a:ext>
                </a:extLst>
              </a:tr>
              <a:tr h="40393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D1.4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C000"/>
                          </a:solidFill>
                          <a:effectLst/>
                        </a:rPr>
                        <a:t>Test plan and report</a:t>
                      </a:r>
                      <a:endParaRPr lang="pl-PL" sz="1400" b="1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C000"/>
                          </a:solidFill>
                          <a:effectLst/>
                        </a:rPr>
                        <a:t>MS10</a:t>
                      </a:r>
                      <a:endParaRPr lang="pl-PL" sz="1400" b="1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C000"/>
                          </a:solidFill>
                          <a:effectLst/>
                        </a:rPr>
                        <a:t>Test report</a:t>
                      </a:r>
                      <a:endParaRPr lang="pl-PL" sz="1400" b="1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342" marR="41342" marT="0" marB="0" anchor="ctr"/>
                </a:tc>
                <a:extLst>
                  <a:ext uri="{0D108BD9-81ED-4DB2-BD59-A6C34878D82A}">
                    <a16:rowId xmlns:a16="http://schemas.microsoft.com/office/drawing/2014/main" val="3236824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92423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269824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1 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Deliverables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– Status </a:t>
            </a:r>
            <a:r>
              <a:rPr lang="pl-PL" sz="1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(1/2)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5A2C474F-AEED-4F4A-99A3-2C491DC9A4F9}"/>
              </a:ext>
            </a:extLst>
          </p:cNvPr>
          <p:cNvSpPr/>
          <p:nvPr/>
        </p:nvSpPr>
        <p:spPr>
          <a:xfrm>
            <a:off x="1000128" y="1365186"/>
            <a:ext cx="8042031" cy="26506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1" spc="-1" dirty="0">
                <a:solidFill>
                  <a:srgbClr val="00B050"/>
                </a:solidFill>
                <a:ea typeface="ＭＳ Ｐゴシック"/>
              </a:rPr>
              <a:t>Firmware development for the RTM piezo driver nearly finished – waiting for BSP update (firmware adjusted to first and M-beta prototypes),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1" spc="-1" dirty="0">
                <a:solidFill>
                  <a:srgbClr val="00B050"/>
                </a:solidFill>
                <a:ea typeface="ＭＳ Ｐゴシック"/>
              </a:rPr>
              <a:t>Firmware following FW Framework guidelines (proposed by CA),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1" spc="-1" dirty="0">
                <a:solidFill>
                  <a:srgbClr val="00B050"/>
                </a:solidFill>
                <a:ea typeface="ＭＳ Ｐゴシック"/>
              </a:rPr>
              <a:t>LO-RTM card firmware specification/requirements provided in autumn 2019 - first FW (and probably „production”) version delivered, 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1" spc="-1" dirty="0">
                <a:solidFill>
                  <a:srgbClr val="00B050"/>
                </a:solidFill>
                <a:ea typeface="ＭＳ Ｐゴシック"/>
              </a:rPr>
              <a:t>Possible test-stand environment is a LLRF reference system – „Golden Crate” (equipped with </a:t>
            </a:r>
            <a:r>
              <a:rPr lang="en-US" sz="1700" b="1" spc="-1" dirty="0" err="1">
                <a:solidFill>
                  <a:srgbClr val="00B050"/>
                </a:solidFill>
                <a:ea typeface="ＭＳ Ｐゴシック"/>
              </a:rPr>
              <a:t>latests</a:t>
            </a:r>
            <a:r>
              <a:rPr lang="en-US" sz="1700" b="1" spc="-1" dirty="0">
                <a:solidFill>
                  <a:srgbClr val="00B050"/>
                </a:solidFill>
                <a:ea typeface="ＭＳ Ｐゴシック"/>
              </a:rPr>
              <a:t> LLRF FW/SW versions),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1" spc="-1" dirty="0">
                <a:solidFill>
                  <a:srgbClr val="00B050"/>
                </a:solidFill>
                <a:ea typeface="ＭＳ Ｐゴシック"/>
              </a:rPr>
              <a:t>Driver layer provided (following framework guidelines),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1" spc="-1" dirty="0">
                <a:solidFill>
                  <a:srgbClr val="00B050"/>
                </a:solidFill>
                <a:ea typeface="ＭＳ Ｐゴシック"/>
              </a:rPr>
              <a:t>IOC – first version developed as E3 module, still under </a:t>
            </a:r>
            <a:r>
              <a:rPr lang="en-US" sz="1700" b="1" spc="-1" dirty="0" err="1">
                <a:solidFill>
                  <a:srgbClr val="00B050"/>
                </a:solidFill>
                <a:ea typeface="ＭＳ Ｐゴシック"/>
              </a:rPr>
              <a:t>developement</a:t>
            </a:r>
            <a:r>
              <a:rPr lang="en-US" sz="1700" b="1" spc="-1" dirty="0">
                <a:solidFill>
                  <a:srgbClr val="00B050"/>
                </a:solidFill>
                <a:ea typeface="ＭＳ Ｐゴシック"/>
              </a:rPr>
              <a:t> and adaptation to recent HW/FW/ updates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1" spc="-1" dirty="0">
                <a:solidFill>
                  <a:srgbClr val="00B050"/>
                </a:solidFill>
                <a:ea typeface="ＭＳ Ｐゴシック"/>
              </a:rPr>
              <a:t>First screens prepared (as bob GUI)</a:t>
            </a:r>
            <a:r>
              <a:rPr lang="pl-PL" sz="1700" b="1" spc="-1" dirty="0">
                <a:solidFill>
                  <a:srgbClr val="00B050"/>
                </a:solidFill>
                <a:ea typeface="ＭＳ Ｐゴシック"/>
              </a:rPr>
              <a:t>,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pl-PL" sz="1700" b="1" spc="-1" dirty="0">
                <a:solidFill>
                  <a:srgbClr val="00B050"/>
                </a:solidFill>
                <a:ea typeface="ＭＳ Ｐゴシック"/>
              </a:rPr>
              <a:t>Source </a:t>
            </a:r>
            <a:r>
              <a:rPr lang="pl-PL" sz="1700" b="1" spc="-1" dirty="0" err="1">
                <a:solidFill>
                  <a:srgbClr val="00B050"/>
                </a:solidFill>
                <a:ea typeface="ＭＳ Ｐゴシック"/>
              </a:rPr>
              <a:t>codes</a:t>
            </a:r>
            <a:r>
              <a:rPr lang="pl-PL" sz="1700" b="1" spc="-1" dirty="0">
                <a:solidFill>
                  <a:srgbClr val="00B050"/>
                </a:solidFill>
                <a:ea typeface="ＭＳ Ｐゴシック"/>
              </a:rPr>
              <a:t> for FW/SW </a:t>
            </a:r>
            <a:r>
              <a:rPr lang="pl-PL" sz="1700" b="1" spc="-1" dirty="0" err="1">
                <a:solidFill>
                  <a:srgbClr val="00B050"/>
                </a:solidFill>
                <a:ea typeface="ＭＳ Ｐゴシック"/>
              </a:rPr>
              <a:t>provided</a:t>
            </a:r>
            <a:r>
              <a:rPr lang="pl-PL" sz="1700" b="1" spc="-1" dirty="0">
                <a:solidFill>
                  <a:srgbClr val="00B050"/>
                </a:solidFill>
                <a:ea typeface="ＭＳ Ｐゴシック"/>
              </a:rPr>
              <a:t> in ESS Git </a:t>
            </a:r>
            <a:r>
              <a:rPr lang="pl-PL" sz="1700" b="1" spc="-1" dirty="0" err="1">
                <a:solidFill>
                  <a:srgbClr val="00B050"/>
                </a:solidFill>
                <a:ea typeface="ＭＳ Ｐゴシック"/>
              </a:rPr>
              <a:t>repositories</a:t>
            </a:r>
            <a:r>
              <a:rPr lang="pl-PL" sz="1700" b="1" spc="-1" dirty="0">
                <a:solidFill>
                  <a:srgbClr val="00B050"/>
                </a:solidFill>
                <a:ea typeface="ＭＳ Ｐゴシック"/>
              </a:rPr>
              <a:t>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pl-PL" sz="1700" b="1" spc="-1" dirty="0">
                <a:solidFill>
                  <a:srgbClr val="00B050"/>
                </a:solidFill>
                <a:ea typeface="ＭＳ Ｐゴシック"/>
              </a:rPr>
              <a:t>IOC </a:t>
            </a:r>
            <a:r>
              <a:rPr lang="pl-PL" sz="1700" b="1" spc="-1" dirty="0" err="1">
                <a:solidFill>
                  <a:srgbClr val="00B050"/>
                </a:solidFill>
                <a:ea typeface="ＭＳ Ｐゴシック"/>
              </a:rPr>
              <a:t>documentation</a:t>
            </a:r>
            <a:r>
              <a:rPr lang="pl-PL" sz="1700" b="1" spc="-1" dirty="0">
                <a:solidFill>
                  <a:srgbClr val="00B050"/>
                </a:solidFill>
                <a:ea typeface="ＭＳ Ｐゴシック"/>
              </a:rPr>
              <a:t> in </a:t>
            </a:r>
            <a:r>
              <a:rPr lang="pl-PL" sz="1700" b="1" spc="-1" dirty="0" err="1">
                <a:solidFill>
                  <a:srgbClr val="00B050"/>
                </a:solidFill>
                <a:ea typeface="ＭＳ Ｐゴシック"/>
              </a:rPr>
              <a:t>confluence</a:t>
            </a:r>
            <a:r>
              <a:rPr lang="pl-PL" sz="1700" b="1" spc="-1" dirty="0">
                <a:solidFill>
                  <a:srgbClr val="00B050"/>
                </a:solidFill>
                <a:ea typeface="ＭＳ Ｐゴシック"/>
              </a:rPr>
              <a:t>. </a:t>
            </a:r>
            <a:endParaRPr lang="en-US" sz="1700" b="1" spc="-1" dirty="0">
              <a:solidFill>
                <a:srgbClr val="00B050"/>
              </a:solidFill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8462750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269824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1 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Deliverables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– Status </a:t>
            </a:r>
            <a:r>
              <a:rPr lang="pl-PL" sz="1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(2/2)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</a:t>
            </a:r>
            <a:endParaRPr lang="en-US" sz="3600" b="0" strike="noStrike" spc="-1" dirty="0">
              <a:latin typeface="Arial"/>
            </a:endParaRPr>
          </a:p>
        </p:txBody>
      </p:sp>
      <p:sp>
        <p:nvSpPr>
          <p:cNvPr id="4" name="CustomShape 2">
            <a:extLst>
              <a:ext uri="{FF2B5EF4-FFF2-40B4-BE49-F238E27FC236}">
                <a16:creationId xmlns:a16="http://schemas.microsoft.com/office/drawing/2014/main" id="{5A2C474F-AEED-4F4A-99A3-2C491DC9A4F9}"/>
              </a:ext>
            </a:extLst>
          </p:cNvPr>
          <p:cNvSpPr/>
          <p:nvPr/>
        </p:nvSpPr>
        <p:spPr>
          <a:xfrm>
            <a:off x="1101969" y="1083212"/>
            <a:ext cx="8042031" cy="26506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Deliverables review needed form ESS-ICS side, </a:t>
            </a:r>
            <a:endParaRPr lang="pl-PL" sz="1700" b="0" strike="noStrike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Acceptance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protocols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for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deliverables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required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for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Ministry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reporting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procces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and in-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kind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final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delivery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, </a:t>
            </a: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pl-PL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Test report and </a:t>
            </a:r>
            <a:r>
              <a:rPr lang="pl-PL" sz="1700" b="0" strike="noStrike" spc="-1" dirty="0" err="1">
                <a:solidFill>
                  <a:srgbClr val="000000"/>
                </a:solidFill>
                <a:latin typeface="Arial"/>
                <a:ea typeface="ＭＳ Ｐゴシック"/>
              </a:rPr>
              <a:t>final</a:t>
            </a:r>
            <a:r>
              <a:rPr lang="pl-PL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 report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guidelines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and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expectations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pl-PL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needed</a:t>
            </a:r>
            <a:r>
              <a:rPr lang="pl-PL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 (ESS) </a:t>
            </a:r>
            <a:endParaRPr lang="en-US" sz="1700" b="0" strike="noStrike" spc="-1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449280" indent="-447480">
              <a:lnSpc>
                <a:spcPct val="100000"/>
              </a:lnSpc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Limitations: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RTM Carrier hardware:</a:t>
            </a:r>
          </a:p>
          <a:p>
            <a:pPr marL="1363680" lvl="2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HW </a:t>
            </a:r>
            <a:r>
              <a:rPr lang="en-US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access limited – shared between different development activities, 	</a:t>
            </a:r>
          </a:p>
          <a:p>
            <a:pPr marL="1363680" lvl="2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spc="-1" dirty="0">
                <a:solidFill>
                  <a:srgbClr val="000000"/>
                </a:solidFill>
                <a:ea typeface="ＭＳ Ｐゴシック"/>
              </a:rPr>
              <a:t>On-going work on BSP firmware (by NCBJ) for the RTM carrier, synchronized with FW framework (by Christian) – to be delivered...</a:t>
            </a:r>
            <a:endParaRPr lang="en-US" sz="1700" b="0" strike="noStrike" spc="-1" dirty="0">
              <a:latin typeface="Arial"/>
            </a:endParaRP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Piezo Driver board:</a:t>
            </a:r>
          </a:p>
          <a:p>
            <a:pPr marL="1363680" lvl="2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spc="-1" dirty="0">
                <a:solidFill>
                  <a:srgbClr val="000000"/>
                </a:solidFill>
                <a:ea typeface="ＭＳ Ｐゴシック"/>
              </a:rPr>
              <a:t>HW setup needed for „Production software and firmware delivery”</a:t>
            </a:r>
            <a:r>
              <a:rPr lang="en-US" sz="1700" b="0" strike="noStrike" spc="-1" dirty="0">
                <a:solidFill>
                  <a:srgbClr val="000000"/>
                </a:solidFill>
                <a:latin typeface="Arial"/>
                <a:ea typeface="ＭＳ Ｐゴシック"/>
              </a:rPr>
              <a:t>,</a:t>
            </a:r>
          </a:p>
          <a:p>
            <a:pPr marL="1363680" lvl="2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HW specification is being modified – next step for prototyping and evaluation is needed – schedule change for production, delivery and </a:t>
            </a:r>
            <a:r>
              <a:rPr lang="en-US" sz="1700" spc="-1" dirty="0" err="1">
                <a:solidFill>
                  <a:srgbClr val="000000"/>
                </a:solidFill>
                <a:latin typeface="Arial"/>
                <a:ea typeface="ＭＳ Ｐゴシック"/>
              </a:rPr>
              <a:t>installatio</a:t>
            </a:r>
            <a:r>
              <a:rPr lang="en-US" sz="1700" spc="-1" dirty="0">
                <a:solidFill>
                  <a:srgbClr val="000000"/>
                </a:solidFill>
                <a:latin typeface="Arial"/>
                <a:ea typeface="ＭＳ Ｐゴシック"/>
              </a:rPr>
              <a:t>,</a:t>
            </a:r>
          </a:p>
          <a:p>
            <a:pPr marL="906480" lvl="1" indent="-447480">
              <a:spcBef>
                <a:spcPts val="400"/>
              </a:spcBef>
              <a:buClr>
                <a:srgbClr val="808080"/>
              </a:buClr>
              <a:buFont typeface="Wingdings" charset="2"/>
              <a:buChar char=""/>
            </a:pPr>
            <a:r>
              <a:rPr lang="en-US" sz="1700" spc="-1" dirty="0">
                <a:solidFill>
                  <a:srgbClr val="000000"/>
                </a:solidFill>
                <a:ea typeface="ＭＳ Ｐゴシック"/>
              </a:rPr>
              <a:t>On-going work on BSP firmware (by NCBJ) for the RTM carrier, synchronized with FW framework (by Christian) – to be delivered ….. , </a:t>
            </a:r>
          </a:p>
        </p:txBody>
      </p:sp>
    </p:spTree>
    <p:extLst>
      <p:ext uri="{BB962C8B-B14F-4D97-AF65-F5344CB8AC3E}">
        <p14:creationId xmlns:p14="http://schemas.microsoft.com/office/powerpoint/2010/main" val="21177863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76360" y="404640"/>
            <a:ext cx="7414920" cy="100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WU 2 - n</a:t>
            </a:r>
            <a:r>
              <a:rPr lang="en-US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BLM controls and realization</a:t>
            </a:r>
            <a:r>
              <a:rPr lang="pl-PL" sz="3600" spc="-1" dirty="0">
                <a:solidFill>
                  <a:srgbClr val="781E19"/>
                </a:solidFill>
                <a:latin typeface="Arial"/>
                <a:ea typeface="ＭＳ Ｐゴシック"/>
              </a:rPr>
              <a:t> </a:t>
            </a:r>
            <a:r>
              <a:rPr lang="pl-PL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l-PL" sz="3600" b="0" strike="noStrike" spc="-1" dirty="0" err="1">
                <a:solidFill>
                  <a:srgbClr val="781E19"/>
                </a:solidFill>
                <a:latin typeface="Arial"/>
                <a:ea typeface="ＭＳ Ｐゴシック"/>
              </a:rPr>
              <a:t>Milestones</a:t>
            </a:r>
            <a:r>
              <a:rPr lang="pl-PL" sz="3600" b="0" strike="noStrike" spc="-1" dirty="0">
                <a:solidFill>
                  <a:srgbClr val="781E19"/>
                </a:solidFill>
                <a:latin typeface="Arial"/>
                <a:ea typeface="ＭＳ Ｐゴシック"/>
              </a:rPr>
              <a:t>   </a:t>
            </a:r>
            <a:endParaRPr lang="en-US" sz="3600" b="0" strike="noStrike" spc="-1" dirty="0">
              <a:latin typeface="Arial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62A81BE-75A4-49FE-A4C0-4A8FDEAD9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678688"/>
              </p:ext>
            </p:extLst>
          </p:nvPr>
        </p:nvGraphicFramePr>
        <p:xfrm>
          <a:off x="1162051" y="1524000"/>
          <a:ext cx="7729230" cy="3696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4874">
                  <a:extLst>
                    <a:ext uri="{9D8B030D-6E8A-4147-A177-3AD203B41FA5}">
                      <a16:colId xmlns:a16="http://schemas.microsoft.com/office/drawing/2014/main" val="347267118"/>
                    </a:ext>
                  </a:extLst>
                </a:gridCol>
                <a:gridCol w="1942073">
                  <a:extLst>
                    <a:ext uri="{9D8B030D-6E8A-4147-A177-3AD203B41FA5}">
                      <a16:colId xmlns:a16="http://schemas.microsoft.com/office/drawing/2014/main" val="2649070710"/>
                    </a:ext>
                  </a:extLst>
                </a:gridCol>
                <a:gridCol w="915427">
                  <a:extLst>
                    <a:ext uri="{9D8B030D-6E8A-4147-A177-3AD203B41FA5}">
                      <a16:colId xmlns:a16="http://schemas.microsoft.com/office/drawing/2014/main" val="1964040278"/>
                    </a:ext>
                  </a:extLst>
                </a:gridCol>
                <a:gridCol w="1870253">
                  <a:extLst>
                    <a:ext uri="{9D8B030D-6E8A-4147-A177-3AD203B41FA5}">
                      <a16:colId xmlns:a16="http://schemas.microsoft.com/office/drawing/2014/main" val="2111153333"/>
                    </a:ext>
                  </a:extLst>
                </a:gridCol>
                <a:gridCol w="2096603">
                  <a:extLst>
                    <a:ext uri="{9D8B030D-6E8A-4147-A177-3AD203B41FA5}">
                      <a16:colId xmlns:a16="http://schemas.microsoft.com/office/drawing/2014/main" val="196454786"/>
                    </a:ext>
                  </a:extLst>
                </a:gridCol>
              </a:tblGrid>
              <a:tr h="37850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effectLst/>
                        </a:rPr>
                        <a:t>Milestone</a:t>
                      </a:r>
                      <a:r>
                        <a:rPr lang="pl-PL" sz="1400" dirty="0">
                          <a:effectLst/>
                        </a:rPr>
                        <a:t> ID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Short Description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Planned/Baseline Date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Location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Comment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988088578"/>
                  </a:ext>
                </a:extLst>
              </a:tr>
              <a:tr h="37850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MS0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Kick-off meeting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B050"/>
                          </a:solidFill>
                          <a:effectLst/>
                        </a:rPr>
                        <a:t>2018.03.15</a:t>
                      </a:r>
                      <a:endParaRPr lang="pl-PL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DMCS, Lodz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4187280538"/>
                  </a:ext>
                </a:extLst>
              </a:tr>
              <a:tr h="580030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MS1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Specification and requirement analysis phase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B050"/>
                          </a:solidFill>
                          <a:effectLst/>
                        </a:rPr>
                        <a:t>2018.10.01</a:t>
                      </a:r>
                      <a:endParaRPr lang="pl-PL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Video conference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676869711"/>
                  </a:ext>
                </a:extLst>
              </a:tr>
              <a:tr h="37850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MS2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Conceptual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design for software 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B050"/>
                          </a:solidFill>
                          <a:effectLst/>
                        </a:rPr>
                        <a:t>2018.11.01</a:t>
                      </a:r>
                      <a:endParaRPr lang="pl-PL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ESS, Lund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 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685997335"/>
                  </a:ext>
                </a:extLst>
              </a:tr>
              <a:tr h="48472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MS3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Prototype version of the FW and software components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B050"/>
                          </a:solidFill>
                          <a:effectLst/>
                        </a:rPr>
                        <a:t>2018.12.01</a:t>
                      </a:r>
                      <a:endParaRPr lang="pl-PL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Video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conference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Finished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-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tested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 in Linac4.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902028355"/>
                  </a:ext>
                </a:extLst>
              </a:tr>
              <a:tr h="616997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MS5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Progress meetings 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err="1">
                          <a:solidFill>
                            <a:srgbClr val="00B050"/>
                          </a:solidFill>
                          <a:effectLst/>
                        </a:rPr>
                        <a:t>Quarterly</a:t>
                      </a:r>
                      <a:endParaRPr lang="pl-PL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</a:rPr>
                        <a:t>ESS, Lund/Partner </a:t>
                      </a: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</a:rPr>
                        <a:t>Premises</a:t>
                      </a:r>
                      <a:endParaRPr lang="pl-PL" sz="14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381847808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MS7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CDR of WU 2 nBLM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B050"/>
                          </a:solidFill>
                          <a:effectLst/>
                        </a:rPr>
                        <a:t>2019.02.06</a:t>
                      </a:r>
                      <a:endParaRPr lang="pl-PL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rgbClr val="00B050"/>
                          </a:solidFill>
                          <a:effectLst/>
                        </a:rPr>
                        <a:t>Partner premises</a:t>
                      </a:r>
                      <a:endParaRPr lang="pl-PL" sz="1400" b="1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Done</a:t>
                      </a:r>
                      <a:r>
                        <a:rPr lang="pl-PL" sz="14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1846154098"/>
                  </a:ext>
                </a:extLst>
              </a:tr>
              <a:tr h="378506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MS6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Test plan and report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2019.07.01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Video conference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 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50" marR="41850" marT="0" marB="0" anchor="ctr"/>
                </a:tc>
                <a:extLst>
                  <a:ext uri="{0D108BD9-81ED-4DB2-BD59-A6C34878D82A}">
                    <a16:rowId xmlns:a16="http://schemas.microsoft.com/office/drawing/2014/main" val="1210992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8263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DMCS_EN.thmx</Template>
  <TotalTime>12112</TotalTime>
  <Words>1989</Words>
  <Application>Microsoft Office PowerPoint</Application>
  <PresentationFormat>Pokaz na ekranie (4:3)</PresentationFormat>
  <Paragraphs>537</Paragraphs>
  <Slides>26</Slides>
  <Notes>26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2" baseType="lpstr">
      <vt:lpstr>Arial</vt:lpstr>
      <vt:lpstr>Calibri</vt:lpstr>
      <vt:lpstr>Symbol</vt:lpstr>
      <vt:lpstr>Times New Roman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Michał Wojtera</dc:creator>
  <dc:description/>
  <cp:lastModifiedBy>nie potrzeba</cp:lastModifiedBy>
  <cp:revision>246</cp:revision>
  <cp:lastPrinted>2019-03-22T18:37:03Z</cp:lastPrinted>
  <dcterms:created xsi:type="dcterms:W3CDTF">2011-05-24T10:46:42Z</dcterms:created>
  <dcterms:modified xsi:type="dcterms:W3CDTF">2020-02-10T14:21:46Z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