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87" r:id="rId3"/>
    <p:sldId id="276" r:id="rId4"/>
    <p:sldId id="278" r:id="rId5"/>
    <p:sldId id="282" r:id="rId6"/>
    <p:sldId id="288" r:id="rId7"/>
    <p:sldId id="257" r:id="rId8"/>
    <p:sldId id="259" r:id="rId9"/>
    <p:sldId id="260" r:id="rId10"/>
    <p:sldId id="261" r:id="rId11"/>
    <p:sldId id="262" r:id="rId12"/>
    <p:sldId id="263" r:id="rId13"/>
    <p:sldId id="264" r:id="rId14"/>
    <p:sldId id="265" r:id="rId15"/>
    <p:sldId id="266" r:id="rId16"/>
    <p:sldId id="267" r:id="rId17"/>
    <p:sldId id="283" r:id="rId18"/>
    <p:sldId id="268" r:id="rId19"/>
    <p:sldId id="277" r:id="rId20"/>
    <p:sldId id="271" r:id="rId21"/>
    <p:sldId id="270" r:id="rId22"/>
    <p:sldId id="273" r:id="rId23"/>
    <p:sldId id="272" r:id="rId24"/>
    <p:sldId id="284" r:id="rId25"/>
    <p:sldId id="275" r:id="rId26"/>
    <p:sldId id="289" r:id="rId27"/>
    <p:sldId id="285" r:id="rId28"/>
    <p:sldId id="286" r:id="rId29"/>
    <p:sldId id="258" r:id="rId3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4676" autoAdjust="0"/>
  </p:normalViewPr>
  <p:slideViewPr>
    <p:cSldViewPr>
      <p:cViewPr>
        <p:scale>
          <a:sx n="94" d="100"/>
          <a:sy n="94" d="100"/>
        </p:scale>
        <p:origin x="-288" y="-2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16/05/14</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16/05/14</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76470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p:txBody>
          <a:bodyPr/>
          <a:lstStyle/>
          <a:p>
            <a:fld id="{6EB99CB0-346B-43FA-9EE6-F90C3F3BC0BA}" type="datetime1">
              <a:rPr lang="sv-SE" smtClean="0"/>
              <a:t>16/05/14</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8" y="44624"/>
            <a:ext cx="1224136" cy="654912"/>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76470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179512" y="1124744"/>
            <a:ext cx="4320480" cy="48965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88024" y="1124744"/>
            <a:ext cx="4176464" cy="48965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16/05/14</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9304" y="44624"/>
            <a:ext cx="1219200" cy="652272"/>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16/05/14</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22"/>
            <a:ext cx="7139136" cy="490066"/>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251520" y="836712"/>
            <a:ext cx="8686800" cy="5760639"/>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5202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16/05/14</a:t>
            </a:fld>
            <a:endParaRPr lang="sv-SE" dirty="0"/>
          </a:p>
        </p:txBody>
      </p:sp>
      <p:sp>
        <p:nvSpPr>
          <p:cNvPr id="5" name="Footer Placeholder 4"/>
          <p:cNvSpPr>
            <a:spLocks noGrp="1"/>
          </p:cNvSpPr>
          <p:nvPr>
            <p:ph type="ftr" sz="quarter" idx="3"/>
          </p:nvPr>
        </p:nvSpPr>
        <p:spPr>
          <a:xfrm>
            <a:off x="3124200" y="65202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52025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smtClean="0"/>
              <a:t>ESS Cryomodule operating modes</a:t>
            </a:r>
            <a:endParaRPr lang="en-GB" sz="4000" dirty="0"/>
          </a:p>
        </p:txBody>
      </p:sp>
      <p:sp>
        <p:nvSpPr>
          <p:cNvPr id="3" name="Subtitle 2"/>
          <p:cNvSpPr>
            <a:spLocks noGrp="1"/>
          </p:cNvSpPr>
          <p:nvPr>
            <p:ph type="subTitle" idx="1"/>
          </p:nvPr>
        </p:nvSpPr>
        <p:spPr/>
        <p:txBody>
          <a:bodyPr>
            <a:noAutofit/>
          </a:bodyPr>
          <a:lstStyle/>
          <a:p>
            <a:r>
              <a:rPr lang="en-GB" dirty="0" smtClean="0">
                <a:solidFill>
                  <a:schemeClr val="bg1"/>
                </a:solidFill>
              </a:rPr>
              <a:t>Nuno Elias</a:t>
            </a:r>
          </a:p>
          <a:p>
            <a:r>
              <a:rPr lang="en-GB" sz="2000" dirty="0" smtClean="0">
                <a:solidFill>
                  <a:schemeClr val="bg1"/>
                </a:solidFill>
              </a:rPr>
              <a:t>Design Engineer Cryogenics</a:t>
            </a:r>
          </a:p>
          <a:p>
            <a:endParaRPr lang="en-GB" sz="2000" dirty="0">
              <a:solidFill>
                <a:schemeClr val="bg1"/>
              </a:solidFill>
            </a:endParaRPr>
          </a:p>
        </p:txBody>
      </p:sp>
      <p:sp>
        <p:nvSpPr>
          <p:cNvPr id="4" name="Rectangle 3"/>
          <p:cNvSpPr/>
          <p:nvPr/>
        </p:nvSpPr>
        <p:spPr>
          <a:xfrm>
            <a:off x="2286000" y="5949280"/>
            <a:ext cx="4572000" cy="379591"/>
          </a:xfrm>
          <a:prstGeom prst="rect">
            <a:avLst/>
          </a:prstGeom>
        </p:spPr>
        <p:txBody>
          <a:bodyPr>
            <a:spAutoFit/>
          </a:bodyPr>
          <a:lstStyle/>
          <a:p>
            <a:pPr algn="ctr">
              <a:lnSpc>
                <a:spcPct val="120000"/>
              </a:lnSpc>
            </a:pPr>
            <a:r>
              <a:rPr lang="en-GB" sz="1600" dirty="0" smtClean="0">
                <a:solidFill>
                  <a:srgbClr val="FFFFFF"/>
                </a:solidFill>
              </a:rPr>
              <a:t>SLHIPP-4, 16</a:t>
            </a:r>
            <a:r>
              <a:rPr lang="en-GB" sz="1600" baseline="30000" dirty="0" smtClean="0">
                <a:solidFill>
                  <a:srgbClr val="FFFFFF"/>
                </a:solidFill>
              </a:rPr>
              <a:t>th</a:t>
            </a:r>
            <a:r>
              <a:rPr lang="en-GB" sz="1600" dirty="0">
                <a:solidFill>
                  <a:srgbClr val="FFFFFF"/>
                </a:solidFill>
              </a:rPr>
              <a:t> </a:t>
            </a:r>
            <a:r>
              <a:rPr lang="en-GB" sz="1600" dirty="0" smtClean="0">
                <a:solidFill>
                  <a:srgbClr val="FFFFFF"/>
                </a:solidFill>
              </a:rPr>
              <a:t>May 2014</a:t>
            </a:r>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Helium to cavities</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pic>
        <p:nvPicPr>
          <p:cNvPr id="7" name="Content Placeholder 6"/>
          <p:cNvPicPr>
            <a:picLocks noGrp="1" noChangeAspect="1"/>
          </p:cNvPicPr>
          <p:nvPr>
            <p:ph idx="1"/>
          </p:nvPr>
        </p:nvPicPr>
        <p:blipFill>
          <a:blip r:embed="rId2"/>
          <a:srcRect t="260" b="260"/>
          <a:stretch>
            <a:fillRect/>
          </a:stretch>
        </p:blipFill>
        <p:spPr>
          <a:xfrm>
            <a:off x="250825" y="836613"/>
            <a:ext cx="8686800" cy="5761037"/>
          </a:xfrm>
        </p:spPr>
      </p:pic>
    </p:spTree>
    <p:extLst>
      <p:ext uri="{BB962C8B-B14F-4D97-AF65-F5344CB8AC3E}">
        <p14:creationId xmlns:p14="http://schemas.microsoft.com/office/powerpoint/2010/main" val="17287001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 </a:t>
            </a:r>
            <a:r>
              <a:rPr lang="en-GB" dirty="0"/>
              <a:t>Helium to </a:t>
            </a:r>
            <a:r>
              <a:rPr lang="en-GB" dirty="0" smtClean="0"/>
              <a:t>cavities (filling)</a:t>
            </a:r>
            <a:endParaRPr lang="en-GB" dirty="0"/>
          </a:p>
        </p:txBody>
      </p:sp>
      <p:pic>
        <p:nvPicPr>
          <p:cNvPr id="5" name="Content Placeholder 4"/>
          <p:cNvPicPr>
            <a:picLocks noGrp="1" noChangeAspect="1"/>
          </p:cNvPicPr>
          <p:nvPr>
            <p:ph idx="1"/>
          </p:nvPr>
        </p:nvPicPr>
        <p:blipFill>
          <a:blip r:embed="rId2"/>
          <a:srcRect t="260" b="260"/>
          <a:stretch>
            <a:fillRect/>
          </a:stretch>
        </p:blipFill>
        <p:spPr>
          <a:xfrm>
            <a:off x="250825" y="836613"/>
            <a:ext cx="8686800" cy="5761037"/>
          </a:xfrm>
        </p:spPr>
      </p:pic>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Tree>
    <p:extLst>
      <p:ext uri="{BB962C8B-B14F-4D97-AF65-F5344CB8AC3E}">
        <p14:creationId xmlns:p14="http://schemas.microsoft.com/office/powerpoint/2010/main" val="17287001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 </a:t>
            </a:r>
            <a:r>
              <a:rPr lang="en-GB" dirty="0"/>
              <a:t>Helium to cavities </a:t>
            </a:r>
            <a:r>
              <a:rPr lang="en-GB" dirty="0" smtClean="0"/>
              <a:t>(VLP)</a:t>
            </a:r>
            <a:endParaRPr lang="en-GB" dirty="0"/>
          </a:p>
        </p:txBody>
      </p:sp>
      <p:pic>
        <p:nvPicPr>
          <p:cNvPr id="5" name="Content Placeholder 4"/>
          <p:cNvPicPr>
            <a:picLocks noGrp="1" noChangeAspect="1"/>
          </p:cNvPicPr>
          <p:nvPr>
            <p:ph idx="1"/>
          </p:nvPr>
        </p:nvPicPr>
        <p:blipFill>
          <a:blip r:embed="rId2"/>
          <a:srcRect t="260" b="260"/>
          <a:stretch>
            <a:fillRect/>
          </a:stretch>
        </p:blipFill>
        <p:spPr>
          <a:xfrm>
            <a:off x="250825" y="836613"/>
            <a:ext cx="8686800" cy="5761037"/>
          </a:xfrm>
        </p:spPr>
      </p:pic>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Tree>
    <p:extLst>
      <p:ext uri="{BB962C8B-B14F-4D97-AF65-F5344CB8AC3E}">
        <p14:creationId xmlns:p14="http://schemas.microsoft.com/office/powerpoint/2010/main" val="17287001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Thermal shield cooling</a:t>
            </a:r>
            <a:endParaRPr lang="en-GB" dirty="0"/>
          </a:p>
        </p:txBody>
      </p:sp>
      <p:pic>
        <p:nvPicPr>
          <p:cNvPr id="5" name="Content Placeholder 4"/>
          <p:cNvPicPr>
            <a:picLocks noGrp="1" noChangeAspect="1"/>
          </p:cNvPicPr>
          <p:nvPr>
            <p:ph idx="1"/>
          </p:nvPr>
        </p:nvPicPr>
        <p:blipFill>
          <a:blip r:embed="rId2"/>
          <a:srcRect t="260" b="260"/>
          <a:stretch>
            <a:fillRect/>
          </a:stretch>
        </p:blipFill>
        <p:spPr>
          <a:xfrm>
            <a:off x="250825" y="836613"/>
            <a:ext cx="8686800" cy="5761037"/>
          </a:xfrm>
        </p:spPr>
      </p:pic>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spTree>
    <p:extLst>
      <p:ext uri="{BB962C8B-B14F-4D97-AF65-F5344CB8AC3E}">
        <p14:creationId xmlns:p14="http://schemas.microsoft.com/office/powerpoint/2010/main" val="17121843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He guard</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pic>
        <p:nvPicPr>
          <p:cNvPr id="7" name="Content Placeholder 6"/>
          <p:cNvPicPr>
            <a:picLocks noGrp="1" noChangeAspect="1"/>
          </p:cNvPicPr>
          <p:nvPr>
            <p:ph idx="1"/>
          </p:nvPr>
        </p:nvPicPr>
        <p:blipFill>
          <a:blip r:embed="rId2"/>
          <a:srcRect t="260" b="260"/>
          <a:stretch>
            <a:fillRect/>
          </a:stretch>
        </p:blipFill>
        <p:spPr/>
      </p:pic>
    </p:spTree>
    <p:extLst>
      <p:ext uri="{BB962C8B-B14F-4D97-AF65-F5344CB8AC3E}">
        <p14:creationId xmlns:p14="http://schemas.microsoft.com/office/powerpoint/2010/main" val="17121843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 Power Coupler (Double wall Cooling)</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dirty="0"/>
          </a:p>
        </p:txBody>
      </p:sp>
      <p:pic>
        <p:nvPicPr>
          <p:cNvPr id="8" name="Content Placeholder 7"/>
          <p:cNvPicPr>
            <a:picLocks noGrp="1" noChangeAspect="1"/>
          </p:cNvPicPr>
          <p:nvPr>
            <p:ph idx="1"/>
          </p:nvPr>
        </p:nvPicPr>
        <p:blipFill>
          <a:blip r:embed="rId2"/>
          <a:srcRect t="260" b="260"/>
          <a:stretch>
            <a:fillRect/>
          </a:stretch>
        </p:blipFill>
        <p:spPr>
          <a:xfrm>
            <a:off x="250825" y="836613"/>
            <a:ext cx="8686800" cy="5761037"/>
          </a:xfrm>
        </p:spPr>
      </p:pic>
    </p:spTree>
    <p:extLst>
      <p:ext uri="{BB962C8B-B14F-4D97-AF65-F5344CB8AC3E}">
        <p14:creationId xmlns:p14="http://schemas.microsoft.com/office/powerpoint/2010/main" val="17121843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PID – Power Coupler </a:t>
            </a:r>
            <a:r>
              <a:rPr lang="en-GB" dirty="0" smtClean="0"/>
              <a:t>(Antenna Cooling</a:t>
            </a:r>
            <a:r>
              <a:rPr lang="en-GB" dirty="0"/>
              <a:t>)</a:t>
            </a:r>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pic>
        <p:nvPicPr>
          <p:cNvPr id="9" name="Content Placeholder 8"/>
          <p:cNvPicPr>
            <a:picLocks noGrp="1" noChangeAspect="1"/>
          </p:cNvPicPr>
          <p:nvPr>
            <p:ph idx="1"/>
          </p:nvPr>
        </p:nvPicPr>
        <p:blipFill>
          <a:blip r:embed="rId2"/>
          <a:srcRect t="260" b="260"/>
          <a:stretch>
            <a:fillRect/>
          </a:stretch>
        </p:blipFill>
        <p:spPr>
          <a:xfrm>
            <a:off x="250825" y="836613"/>
            <a:ext cx="8686800" cy="5761037"/>
          </a:xfrm>
        </p:spPr>
      </p:pic>
    </p:spTree>
    <p:extLst>
      <p:ext uri="{BB962C8B-B14F-4D97-AF65-F5344CB8AC3E}">
        <p14:creationId xmlns:p14="http://schemas.microsoft.com/office/powerpoint/2010/main" val="41028964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 Spokes cryomodule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pic>
        <p:nvPicPr>
          <p:cNvPr id="7" name="Content Placeholder 6"/>
          <p:cNvPicPr>
            <a:picLocks noGrp="1" noChangeAspect="1"/>
          </p:cNvPicPr>
          <p:nvPr>
            <p:ph idx="1"/>
          </p:nvPr>
        </p:nvPicPr>
        <p:blipFill>
          <a:blip r:embed="rId2"/>
          <a:srcRect t="260" b="260"/>
          <a:stretch>
            <a:fillRect/>
          </a:stretch>
        </p:blipFill>
        <p:spPr/>
      </p:pic>
    </p:spTree>
    <p:extLst>
      <p:ext uri="{BB962C8B-B14F-4D97-AF65-F5344CB8AC3E}">
        <p14:creationId xmlns:p14="http://schemas.microsoft.com/office/powerpoint/2010/main" val="34381531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Instrumentation overview</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pic>
        <p:nvPicPr>
          <p:cNvPr id="9" name="Content Placeholder 8"/>
          <p:cNvPicPr>
            <a:picLocks noGrp="1" noChangeAspect="1"/>
          </p:cNvPicPr>
          <p:nvPr>
            <p:ph idx="1"/>
          </p:nvPr>
        </p:nvPicPr>
        <p:blipFill rotWithShape="1">
          <a:blip r:embed="rId2"/>
          <a:srcRect l="-9379" r="-7841"/>
          <a:stretch/>
        </p:blipFill>
        <p:spPr>
          <a:xfrm>
            <a:off x="251520" y="836712"/>
            <a:ext cx="5374800" cy="5760639"/>
          </a:xfrm>
        </p:spPr>
      </p:pic>
      <p:sp>
        <p:nvSpPr>
          <p:cNvPr id="5" name="TextBox 4"/>
          <p:cNvSpPr txBox="1">
            <a:spLocks/>
          </p:cNvSpPr>
          <p:nvPr/>
        </p:nvSpPr>
        <p:spPr>
          <a:xfrm>
            <a:off x="5508103" y="1967348"/>
            <a:ext cx="3384377" cy="3477876"/>
          </a:xfrm>
          <a:prstGeom prst="rect">
            <a:avLst/>
          </a:prstGeom>
          <a:solidFill>
            <a:schemeClr val="bg1">
              <a:lumMod val="85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a:lnSpc>
                <a:spcPct val="120000"/>
              </a:lnSpc>
            </a:pPr>
            <a:r>
              <a:rPr lang="en-GB" b="1" dirty="0" smtClean="0">
                <a:solidFill>
                  <a:schemeClr val="tx2">
                    <a:lumMod val="60000"/>
                    <a:lumOff val="40000"/>
                  </a:schemeClr>
                </a:solidFill>
              </a:rPr>
              <a:t>Instrumentation List:</a:t>
            </a:r>
          </a:p>
          <a:p>
            <a:endParaRPr lang="en-GB" sz="1600" dirty="0" smtClean="0"/>
          </a:p>
          <a:p>
            <a:pPr marL="358775" lvl="1" indent="-171450">
              <a:lnSpc>
                <a:spcPct val="120000"/>
              </a:lnSpc>
              <a:buFontTx/>
              <a:buChar char="-"/>
            </a:pPr>
            <a:r>
              <a:rPr lang="en-GB" dirty="0" smtClean="0"/>
              <a:t>Instrument type/ quantity</a:t>
            </a:r>
          </a:p>
          <a:p>
            <a:pPr marL="358775" lvl="1" indent="-171450">
              <a:lnSpc>
                <a:spcPct val="120000"/>
              </a:lnSpc>
              <a:buFontTx/>
              <a:buChar char="-"/>
            </a:pPr>
            <a:endParaRPr lang="en-GB" dirty="0"/>
          </a:p>
          <a:p>
            <a:pPr marL="358775" lvl="1" indent="-171450">
              <a:lnSpc>
                <a:spcPct val="120000"/>
              </a:lnSpc>
              <a:buFontTx/>
              <a:buChar char="-"/>
            </a:pPr>
            <a:r>
              <a:rPr lang="en-GB" dirty="0" smtClean="0"/>
              <a:t>Signal type</a:t>
            </a:r>
          </a:p>
          <a:p>
            <a:pPr marL="358775" lvl="1" indent="-171450">
              <a:lnSpc>
                <a:spcPct val="120000"/>
              </a:lnSpc>
              <a:buFontTx/>
              <a:buChar char="-"/>
            </a:pPr>
            <a:r>
              <a:rPr lang="en-GB" dirty="0" smtClean="0"/>
              <a:t>Cable type/ allocation</a:t>
            </a:r>
          </a:p>
          <a:p>
            <a:pPr marL="358775" lvl="1" indent="-171450">
              <a:lnSpc>
                <a:spcPct val="120000"/>
              </a:lnSpc>
              <a:buFontTx/>
              <a:buChar char="-"/>
            </a:pPr>
            <a:r>
              <a:rPr lang="en-GB" dirty="0" smtClean="0"/>
              <a:t>Interfaces</a:t>
            </a:r>
          </a:p>
          <a:p>
            <a:pPr marL="358775" lvl="1" indent="-171450">
              <a:lnSpc>
                <a:spcPct val="120000"/>
              </a:lnSpc>
              <a:buFontTx/>
              <a:buChar char="-"/>
            </a:pPr>
            <a:endParaRPr lang="en-GB" dirty="0"/>
          </a:p>
          <a:p>
            <a:pPr marL="358775" lvl="1" indent="-171450">
              <a:lnSpc>
                <a:spcPct val="120000"/>
              </a:lnSpc>
              <a:buFontTx/>
              <a:buChar char="-"/>
            </a:pPr>
            <a:r>
              <a:rPr lang="en-GB" dirty="0" smtClean="0"/>
              <a:t>Rack space allocation</a:t>
            </a:r>
          </a:p>
          <a:p>
            <a:pPr>
              <a:lnSpc>
                <a:spcPct val="120000"/>
              </a:lnSpc>
            </a:pPr>
            <a:endParaRPr lang="en-GB" sz="1600" dirty="0" smtClean="0"/>
          </a:p>
          <a:p>
            <a:pPr marL="171450" indent="-171450">
              <a:buFontTx/>
              <a:buChar char="-"/>
            </a:pPr>
            <a:endParaRPr lang="en-GB" sz="1200" dirty="0" smtClean="0"/>
          </a:p>
        </p:txBody>
      </p:sp>
    </p:spTree>
    <p:extLst>
      <p:ext uri="{BB962C8B-B14F-4D97-AF65-F5344CB8AC3E}">
        <p14:creationId xmlns:p14="http://schemas.microsoft.com/office/powerpoint/2010/main" val="11906509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Operating modes (normal)</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dirty="0"/>
          </a:p>
        </p:txBody>
      </p:sp>
      <p:sp>
        <p:nvSpPr>
          <p:cNvPr id="8" name="TextBox 7"/>
          <p:cNvSpPr txBox="1"/>
          <p:nvPr/>
        </p:nvSpPr>
        <p:spPr>
          <a:xfrm>
            <a:off x="1319464" y="5733256"/>
            <a:ext cx="6348880" cy="914096"/>
          </a:xfrm>
          <a:prstGeom prst="rect">
            <a:avLst/>
          </a:prstGeom>
          <a:solidFill>
            <a:schemeClr val="bg1">
              <a:lumMod val="85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a:lnSpc>
                <a:spcPct val="80000"/>
              </a:lnSpc>
            </a:pPr>
            <a:r>
              <a:rPr lang="en-GB" sz="1600" b="1" dirty="0" smtClean="0">
                <a:solidFill>
                  <a:srgbClr val="558ED5"/>
                </a:solidFill>
              </a:rPr>
              <a:t>Other modes:</a:t>
            </a:r>
            <a:r>
              <a:rPr lang="en-GB" sz="1400" dirty="0" smtClean="0"/>
              <a:t> </a:t>
            </a:r>
          </a:p>
          <a:p>
            <a:pPr>
              <a:lnSpc>
                <a:spcPct val="80000"/>
              </a:lnSpc>
            </a:pPr>
            <a:r>
              <a:rPr lang="en-GB" dirty="0"/>
              <a:t>	</a:t>
            </a:r>
            <a:r>
              <a:rPr lang="en-GB" sz="1400" dirty="0" smtClean="0"/>
              <a:t>-Pressure Test; Leak tightness test; Commissioning (heat load measurements);</a:t>
            </a:r>
          </a:p>
          <a:p>
            <a:pPr>
              <a:lnSpc>
                <a:spcPct val="80000"/>
              </a:lnSpc>
            </a:pPr>
            <a:r>
              <a:rPr lang="en-GB" sz="1400" dirty="0"/>
              <a:t>	</a:t>
            </a:r>
            <a:r>
              <a:rPr lang="en-GB" sz="1400" dirty="0" smtClean="0"/>
              <a:t>-Loss of insulation vacuum (Air/He); Loss of beam vacuum (Air/He)</a:t>
            </a:r>
          </a:p>
          <a:p>
            <a:pPr>
              <a:lnSpc>
                <a:spcPct val="80000"/>
              </a:lnSpc>
            </a:pPr>
            <a:r>
              <a:rPr lang="en-GB" sz="1400" dirty="0"/>
              <a:t>	</a:t>
            </a:r>
            <a:r>
              <a:rPr lang="en-GB" sz="1400" dirty="0" smtClean="0"/>
              <a:t>-Cavity quench</a:t>
            </a:r>
            <a:r>
              <a:rPr lang="en-GB" dirty="0" smtClean="0"/>
              <a:t> </a:t>
            </a:r>
            <a:endParaRPr lang="en-GB" dirty="0"/>
          </a:p>
        </p:txBody>
      </p:sp>
      <p:pic>
        <p:nvPicPr>
          <p:cNvPr id="5" name="Content Placeholder 4"/>
          <p:cNvPicPr>
            <a:picLocks noGrp="1" noChangeAspect="1"/>
          </p:cNvPicPr>
          <p:nvPr>
            <p:ph idx="1"/>
          </p:nvPr>
        </p:nvPicPr>
        <p:blipFill>
          <a:blip r:embed="rId2"/>
          <a:srcRect t="-7703" b="-7703"/>
          <a:stretch>
            <a:fillRect/>
          </a:stretch>
        </p:blipFill>
        <p:spPr>
          <a:xfrm>
            <a:off x="251520" y="404665"/>
            <a:ext cx="8686800" cy="5760639"/>
          </a:xfrm>
        </p:spPr>
      </p:pic>
    </p:spTree>
    <p:extLst>
      <p:ext uri="{BB962C8B-B14F-4D97-AF65-F5344CB8AC3E}">
        <p14:creationId xmlns:p14="http://schemas.microsoft.com/office/powerpoint/2010/main" val="5145010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Summary</a:t>
            </a:r>
            <a:endParaRPr lang="en-GB" dirty="0"/>
          </a:p>
        </p:txBody>
      </p:sp>
      <p:sp>
        <p:nvSpPr>
          <p:cNvPr id="3" name="Content Placeholder 2"/>
          <p:cNvSpPr>
            <a:spLocks noGrp="1"/>
          </p:cNvSpPr>
          <p:nvPr>
            <p:ph idx="1"/>
          </p:nvPr>
        </p:nvSpPr>
        <p:spPr/>
        <p:txBody>
          <a:bodyPr/>
          <a:lstStyle/>
          <a:p>
            <a:r>
              <a:rPr lang="en-GB" dirty="0" smtClean="0"/>
              <a:t>ESS Operating modes</a:t>
            </a:r>
          </a:p>
          <a:p>
            <a:r>
              <a:rPr lang="en-GB" dirty="0" smtClean="0"/>
              <a:t>Cryomodules overview</a:t>
            </a:r>
          </a:p>
          <a:p>
            <a:r>
              <a:rPr lang="en-GB" dirty="0" smtClean="0"/>
              <a:t>Cryomodules sub-systems</a:t>
            </a:r>
          </a:p>
          <a:p>
            <a:r>
              <a:rPr lang="en-GB" dirty="0" smtClean="0"/>
              <a:t>Instrumentation overview</a:t>
            </a:r>
          </a:p>
          <a:p>
            <a:r>
              <a:rPr lang="en-GB" dirty="0" smtClean="0"/>
              <a:t>Cryomodule operating modes</a:t>
            </a:r>
          </a:p>
          <a:p>
            <a:r>
              <a:rPr lang="en-GB" dirty="0" smtClean="0"/>
              <a:t>Process abstract</a:t>
            </a:r>
          </a:p>
          <a:p>
            <a:r>
              <a:rPr lang="en-GB" dirty="0" smtClean="0"/>
              <a:t>Final remarks</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spTree>
    <p:extLst>
      <p:ext uri="{BB962C8B-B14F-4D97-AF65-F5344CB8AC3E}">
        <p14:creationId xmlns:p14="http://schemas.microsoft.com/office/powerpoint/2010/main" val="92166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Op. Mode: Cool-down from 300K to 4.5K [2]</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dirty="0"/>
          </a:p>
        </p:txBody>
      </p:sp>
      <p:pic>
        <p:nvPicPr>
          <p:cNvPr id="8" name="Content Placeholder 7"/>
          <p:cNvPicPr>
            <a:picLocks noGrp="1" noChangeAspect="1"/>
          </p:cNvPicPr>
          <p:nvPr>
            <p:ph idx="1"/>
          </p:nvPr>
        </p:nvPicPr>
        <p:blipFill>
          <a:blip r:embed="rId2"/>
          <a:srcRect t="260" b="260"/>
          <a:stretch>
            <a:fillRect/>
          </a:stretch>
        </p:blipFill>
        <p:spPr/>
      </p:pic>
      <p:sp>
        <p:nvSpPr>
          <p:cNvPr id="6" name="TextBox 5"/>
          <p:cNvSpPr txBox="1"/>
          <p:nvPr/>
        </p:nvSpPr>
        <p:spPr>
          <a:xfrm>
            <a:off x="5148064" y="1988840"/>
            <a:ext cx="2088232" cy="461665"/>
          </a:xfrm>
          <a:prstGeom prst="rect">
            <a:avLst/>
          </a:prstGeom>
          <a:solidFill>
            <a:schemeClr val="accent1">
              <a:lumMod val="20000"/>
              <a:lumOff val="80000"/>
            </a:schemeClr>
          </a:solidFill>
        </p:spPr>
        <p:txBody>
          <a:bodyPr wrap="square" rtlCol="0">
            <a:spAutoFit/>
          </a:bodyPr>
          <a:lstStyle/>
          <a:p>
            <a:pPr marL="285750" indent="-285750">
              <a:buFontTx/>
              <a:buChar char="-"/>
            </a:pPr>
            <a:r>
              <a:rPr lang="en-GB" sz="1200" dirty="0" smtClean="0"/>
              <a:t>Cold compressors OFF</a:t>
            </a:r>
          </a:p>
          <a:p>
            <a:pPr marL="285750" indent="-285750">
              <a:buFontTx/>
              <a:buChar char="-"/>
            </a:pPr>
            <a:r>
              <a:rPr lang="en-GB" sz="1200" dirty="0" smtClean="0"/>
              <a:t>VLP  &gt; 1bara</a:t>
            </a:r>
          </a:p>
        </p:txBody>
      </p:sp>
    </p:spTree>
    <p:extLst>
      <p:ext uri="{BB962C8B-B14F-4D97-AF65-F5344CB8AC3E}">
        <p14:creationId xmlns:p14="http://schemas.microsoft.com/office/powerpoint/2010/main" val="14640954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Op. Mode: Cool-down from 300K to </a:t>
            </a:r>
            <a:r>
              <a:rPr lang="en-GB" dirty="0" smtClean="0"/>
              <a:t>4.5K [2]</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dirty="0"/>
          </a:p>
        </p:txBody>
      </p:sp>
      <p:pic>
        <p:nvPicPr>
          <p:cNvPr id="9" name="Content Placeholder 8"/>
          <p:cNvPicPr>
            <a:picLocks noGrp="1" noChangeAspect="1"/>
          </p:cNvPicPr>
          <p:nvPr>
            <p:ph idx="1"/>
          </p:nvPr>
        </p:nvPicPr>
        <p:blipFill>
          <a:blip r:embed="rId2"/>
          <a:srcRect t="260" b="260"/>
          <a:stretch>
            <a:fillRect/>
          </a:stretch>
        </p:blipFill>
        <p:spPr/>
      </p:pic>
      <p:sp>
        <p:nvSpPr>
          <p:cNvPr id="7" name="TextBox 6"/>
          <p:cNvSpPr txBox="1"/>
          <p:nvPr/>
        </p:nvSpPr>
        <p:spPr>
          <a:xfrm>
            <a:off x="5148064" y="1988840"/>
            <a:ext cx="2088232" cy="461665"/>
          </a:xfrm>
          <a:prstGeom prst="rect">
            <a:avLst/>
          </a:prstGeom>
          <a:solidFill>
            <a:schemeClr val="accent1">
              <a:lumMod val="20000"/>
              <a:lumOff val="80000"/>
            </a:schemeClr>
          </a:solidFill>
        </p:spPr>
        <p:txBody>
          <a:bodyPr wrap="square" rtlCol="0">
            <a:spAutoFit/>
          </a:bodyPr>
          <a:lstStyle/>
          <a:p>
            <a:pPr marL="285750" indent="-285750">
              <a:buFontTx/>
              <a:buChar char="-"/>
            </a:pPr>
            <a:r>
              <a:rPr lang="en-GB" sz="1200" dirty="0" smtClean="0"/>
              <a:t>Cold compressors OFF</a:t>
            </a:r>
          </a:p>
          <a:p>
            <a:pPr marL="285750" indent="-285750">
              <a:buFontTx/>
              <a:buChar char="-"/>
            </a:pPr>
            <a:r>
              <a:rPr lang="en-GB" sz="1200" dirty="0" smtClean="0"/>
              <a:t>VLP  &gt; 1bara</a:t>
            </a:r>
          </a:p>
        </p:txBody>
      </p:sp>
    </p:spTree>
    <p:extLst>
      <p:ext uri="{BB962C8B-B14F-4D97-AF65-F5344CB8AC3E}">
        <p14:creationId xmlns:p14="http://schemas.microsoft.com/office/powerpoint/2010/main" val="28825138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Op. Mode: Steady 2K [5]</a:t>
            </a:r>
            <a:endParaRPr lang="en-GB" dirty="0"/>
          </a:p>
        </p:txBody>
      </p:sp>
      <p:pic>
        <p:nvPicPr>
          <p:cNvPr id="5" name="Content Placeholder 4"/>
          <p:cNvPicPr>
            <a:picLocks noGrp="1" noChangeAspect="1"/>
          </p:cNvPicPr>
          <p:nvPr>
            <p:ph idx="1"/>
          </p:nvPr>
        </p:nvPicPr>
        <p:blipFill>
          <a:blip r:embed="rId2"/>
          <a:srcRect t="260" b="260"/>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sp>
        <p:nvSpPr>
          <p:cNvPr id="6" name="TextBox 5"/>
          <p:cNvSpPr txBox="1"/>
          <p:nvPr/>
        </p:nvSpPr>
        <p:spPr>
          <a:xfrm>
            <a:off x="5148064" y="1988840"/>
            <a:ext cx="2088232" cy="461665"/>
          </a:xfrm>
          <a:prstGeom prst="rect">
            <a:avLst/>
          </a:prstGeom>
          <a:solidFill>
            <a:schemeClr val="accent1">
              <a:lumMod val="20000"/>
              <a:lumOff val="80000"/>
            </a:schemeClr>
          </a:solidFill>
        </p:spPr>
        <p:txBody>
          <a:bodyPr wrap="square" rtlCol="0">
            <a:spAutoFit/>
          </a:bodyPr>
          <a:lstStyle/>
          <a:p>
            <a:pPr marL="285750" indent="-285750">
              <a:buFontTx/>
              <a:buChar char="-"/>
            </a:pPr>
            <a:r>
              <a:rPr lang="en-GB" sz="1200" dirty="0" smtClean="0"/>
              <a:t>Cold compressors ON</a:t>
            </a:r>
          </a:p>
          <a:p>
            <a:pPr marL="285750" indent="-285750">
              <a:buFontTx/>
              <a:buChar char="-"/>
            </a:pPr>
            <a:r>
              <a:rPr lang="en-GB" sz="1200" dirty="0" smtClean="0"/>
              <a:t>VLP  = 27 </a:t>
            </a:r>
            <a:r>
              <a:rPr lang="en-GB" sz="1200" dirty="0" err="1" smtClean="0"/>
              <a:t>mbara</a:t>
            </a:r>
            <a:endParaRPr lang="en-GB" sz="1200" dirty="0" smtClean="0"/>
          </a:p>
        </p:txBody>
      </p:sp>
    </p:spTree>
    <p:extLst>
      <p:ext uri="{BB962C8B-B14F-4D97-AF65-F5344CB8AC3E}">
        <p14:creationId xmlns:p14="http://schemas.microsoft.com/office/powerpoint/2010/main" val="12178407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Op. Mode: Steady </a:t>
            </a:r>
            <a:r>
              <a:rPr lang="en-GB" dirty="0" smtClean="0"/>
              <a:t>2K [5]</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dirty="0"/>
          </a:p>
        </p:txBody>
      </p:sp>
      <p:pic>
        <p:nvPicPr>
          <p:cNvPr id="8" name="Content Placeholder 7"/>
          <p:cNvPicPr>
            <a:picLocks noGrp="1" noChangeAspect="1"/>
          </p:cNvPicPr>
          <p:nvPr>
            <p:ph idx="1"/>
          </p:nvPr>
        </p:nvPicPr>
        <p:blipFill>
          <a:blip r:embed="rId2"/>
          <a:srcRect t="260" b="260"/>
          <a:stretch>
            <a:fillRect/>
          </a:stretch>
        </p:blipFill>
        <p:spPr/>
      </p:pic>
      <p:sp>
        <p:nvSpPr>
          <p:cNvPr id="6" name="TextBox 5"/>
          <p:cNvSpPr txBox="1"/>
          <p:nvPr/>
        </p:nvSpPr>
        <p:spPr>
          <a:xfrm>
            <a:off x="5148064" y="1988840"/>
            <a:ext cx="2088232" cy="461665"/>
          </a:xfrm>
          <a:prstGeom prst="rect">
            <a:avLst/>
          </a:prstGeom>
          <a:solidFill>
            <a:schemeClr val="accent1">
              <a:lumMod val="20000"/>
              <a:lumOff val="80000"/>
            </a:schemeClr>
          </a:solidFill>
        </p:spPr>
        <p:txBody>
          <a:bodyPr wrap="square" rtlCol="0">
            <a:spAutoFit/>
          </a:bodyPr>
          <a:lstStyle/>
          <a:p>
            <a:pPr marL="285750" indent="-285750">
              <a:buFontTx/>
              <a:buChar char="-"/>
            </a:pPr>
            <a:r>
              <a:rPr lang="en-GB" sz="1200" dirty="0" smtClean="0"/>
              <a:t>Cold compressors ON</a:t>
            </a:r>
          </a:p>
          <a:p>
            <a:pPr marL="285750" indent="-285750">
              <a:buFontTx/>
              <a:buChar char="-"/>
            </a:pPr>
            <a:r>
              <a:rPr lang="en-GB" sz="1200" dirty="0" smtClean="0"/>
              <a:t>VLP  = 27 </a:t>
            </a:r>
            <a:r>
              <a:rPr lang="en-GB" sz="1200" dirty="0" err="1" smtClean="0"/>
              <a:t>mbara</a:t>
            </a:r>
            <a:endParaRPr lang="en-GB" sz="1200" dirty="0" smtClean="0"/>
          </a:p>
        </p:txBody>
      </p:sp>
    </p:spTree>
    <p:extLst>
      <p:ext uri="{BB962C8B-B14F-4D97-AF65-F5344CB8AC3E}">
        <p14:creationId xmlns:p14="http://schemas.microsoft.com/office/powerpoint/2010/main" val="14650484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Process Abstract: position for each phase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dirty="0"/>
          </a:p>
        </p:txBody>
      </p:sp>
      <p:pic>
        <p:nvPicPr>
          <p:cNvPr id="8" name="Content Placeholder 7"/>
          <p:cNvPicPr>
            <a:picLocks noGrp="1" noChangeAspect="1"/>
          </p:cNvPicPr>
          <p:nvPr>
            <p:ph idx="1"/>
          </p:nvPr>
        </p:nvPicPr>
        <p:blipFill>
          <a:blip r:embed="rId2"/>
          <a:srcRect l="-10566" r="-10566"/>
          <a:stretch>
            <a:fillRect/>
          </a:stretch>
        </p:blipFill>
        <p:spPr>
          <a:xfrm>
            <a:off x="251520" y="836712"/>
            <a:ext cx="8686800" cy="5760639"/>
          </a:xfrm>
        </p:spPr>
      </p:pic>
      <p:sp>
        <p:nvSpPr>
          <p:cNvPr id="6" name="Rectangle 5"/>
          <p:cNvSpPr/>
          <p:nvPr/>
        </p:nvSpPr>
        <p:spPr>
          <a:xfrm>
            <a:off x="3635896" y="836712"/>
            <a:ext cx="4536504" cy="5760640"/>
          </a:xfrm>
          <a:prstGeom prst="rect">
            <a:avLst/>
          </a:prstGeom>
          <a:solidFill>
            <a:schemeClr val="accent1">
              <a:alpha val="5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2555776" y="836712"/>
            <a:ext cx="648072" cy="5760640"/>
          </a:xfrm>
          <a:prstGeom prst="rect">
            <a:avLst/>
          </a:prstGeom>
          <a:solidFill>
            <a:schemeClr val="accent1">
              <a:alpha val="5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3401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p:cNvPicPr>
            <a:picLocks noGrp="1" noChangeAspect="1"/>
          </p:cNvPicPr>
          <p:nvPr>
            <p:ph idx="1"/>
          </p:nvPr>
        </p:nvPicPr>
        <p:blipFill>
          <a:blip r:embed="rId2"/>
          <a:srcRect l="-10566" r="-10566"/>
          <a:stretch>
            <a:fillRect/>
          </a:stretch>
        </p:blipFill>
        <p:spPr/>
      </p:pic>
      <p:sp>
        <p:nvSpPr>
          <p:cNvPr id="2" name="Title 1"/>
          <p:cNvSpPr>
            <a:spLocks noGrp="1"/>
          </p:cNvSpPr>
          <p:nvPr>
            <p:ph type="title"/>
          </p:nvPr>
        </p:nvSpPr>
        <p:spPr/>
        <p:txBody>
          <a:bodyPr>
            <a:normAutofit fontScale="90000"/>
          </a:bodyPr>
          <a:lstStyle/>
          <a:p>
            <a:r>
              <a:rPr lang="en-GB" dirty="0" smtClean="0"/>
              <a:t>Process Abstract: position for instrument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sp>
        <p:nvSpPr>
          <p:cNvPr id="5" name="Rectangle 4"/>
          <p:cNvSpPr/>
          <p:nvPr/>
        </p:nvSpPr>
        <p:spPr>
          <a:xfrm>
            <a:off x="1134000" y="3074400"/>
            <a:ext cx="7056784" cy="3526240"/>
          </a:xfrm>
          <a:prstGeom prst="rect">
            <a:avLst/>
          </a:prstGeom>
          <a:solidFill>
            <a:schemeClr val="accent1">
              <a:alpha val="5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1134000" y="1303200"/>
            <a:ext cx="7056784" cy="1638000"/>
          </a:xfrm>
          <a:prstGeom prst="rect">
            <a:avLst/>
          </a:prstGeom>
          <a:solidFill>
            <a:schemeClr val="accent1">
              <a:alpha val="5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5449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Operating mode – Process Definition</a:t>
            </a:r>
            <a:endParaRPr lang="en-GB" dirty="0"/>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pic>
        <p:nvPicPr>
          <p:cNvPr id="7" name="Picture 6" descr="Screen Shot 2014-05-15 at 16.5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764704"/>
            <a:ext cx="3336189" cy="5157192"/>
          </a:xfrm>
          <a:prstGeom prst="rect">
            <a:avLst/>
          </a:prstGeom>
        </p:spPr>
      </p:pic>
      <p:pic>
        <p:nvPicPr>
          <p:cNvPr id="10" name="Picture 9" descr="Screen Shot 2014-05-15 at 16.49.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136" y="980728"/>
            <a:ext cx="3347864" cy="5175240"/>
          </a:xfrm>
          <a:prstGeom prst="rect">
            <a:avLst/>
          </a:prstGeom>
        </p:spPr>
      </p:pic>
      <p:pic>
        <p:nvPicPr>
          <p:cNvPr id="6" name="Picture 5" descr="Screen Shot 2014-05-15 at 16.49.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325" y="1196752"/>
            <a:ext cx="3310763" cy="5117888"/>
          </a:xfrm>
          <a:prstGeom prst="rect">
            <a:avLst/>
          </a:prstGeom>
        </p:spPr>
      </p:pic>
      <p:pic>
        <p:nvPicPr>
          <p:cNvPr id="12" name="Picture 11" descr="Screen Shot 2014-05-15 at 16.47.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2442" y="1412776"/>
            <a:ext cx="3375742" cy="5157192"/>
          </a:xfrm>
          <a:prstGeom prst="rect">
            <a:avLst/>
          </a:prstGeom>
        </p:spPr>
      </p:pic>
      <p:pic>
        <p:nvPicPr>
          <p:cNvPr id="8" name="Picture 7" descr="Screen Shot 2014-05-15 at 16.47.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3905" y="1628800"/>
            <a:ext cx="3356367" cy="5184576"/>
          </a:xfrm>
          <a:prstGeom prst="rect">
            <a:avLst/>
          </a:prstGeom>
        </p:spPr>
      </p:pic>
      <p:pic>
        <p:nvPicPr>
          <p:cNvPr id="9" name="Picture 8" descr="Screen Shot 2014-05-15 at 16.48.0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0927" y="1988840"/>
            <a:ext cx="3351433" cy="5184576"/>
          </a:xfrm>
          <a:prstGeom prst="rect">
            <a:avLst/>
          </a:prstGeom>
        </p:spPr>
      </p:pic>
      <p:sp>
        <p:nvSpPr>
          <p:cNvPr id="13" name="TextBox 12"/>
          <p:cNvSpPr txBox="1"/>
          <p:nvPr/>
        </p:nvSpPr>
        <p:spPr>
          <a:xfrm>
            <a:off x="6300192" y="836712"/>
            <a:ext cx="2664296" cy="541687"/>
          </a:xfrm>
          <a:prstGeom prst="rect">
            <a:avLst/>
          </a:prstGeom>
          <a:solidFill>
            <a:schemeClr val="accent1">
              <a:lumMod val="60000"/>
              <a:lumOff val="40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a:lnSpc>
                <a:spcPct val="80000"/>
              </a:lnSpc>
            </a:pPr>
            <a:r>
              <a:rPr lang="en-GB" sz="1200" i="1" dirty="0" smtClean="0"/>
              <a:t>Based on: “The process of the cryogenic system for the LHC functional analysis”; Engineering specification </a:t>
            </a:r>
            <a:endParaRPr lang="en-GB" sz="1050" i="1" dirty="0" smtClean="0"/>
          </a:p>
        </p:txBody>
      </p:sp>
    </p:spTree>
    <p:extLst>
      <p:ext uri="{BB962C8B-B14F-4D97-AF65-F5344CB8AC3E}">
        <p14:creationId xmlns:p14="http://schemas.microsoft.com/office/powerpoint/2010/main" val="1595783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On the line…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27</a:t>
            </a:fld>
            <a:endParaRPr lang="sv-SE" dirty="0"/>
          </a:p>
        </p:txBody>
      </p:sp>
      <p:sp>
        <p:nvSpPr>
          <p:cNvPr id="3" name="Content Placeholder 2"/>
          <p:cNvSpPr>
            <a:spLocks noGrp="1"/>
          </p:cNvSpPr>
          <p:nvPr>
            <p:ph idx="1"/>
          </p:nvPr>
        </p:nvSpPr>
        <p:spPr>
          <a:xfrm>
            <a:off x="251520" y="836712"/>
            <a:ext cx="8784976" cy="5760639"/>
          </a:xfrm>
        </p:spPr>
        <p:txBody>
          <a:bodyPr>
            <a:normAutofit/>
          </a:bodyPr>
          <a:lstStyle/>
          <a:p>
            <a:r>
              <a:rPr lang="en-GB" dirty="0" smtClean="0"/>
              <a:t>Sequencer definitions for each mode:</a:t>
            </a:r>
          </a:p>
          <a:p>
            <a:pPr lvl="1"/>
            <a:r>
              <a:rPr lang="en-GB" sz="1800" dirty="0" smtClean="0">
                <a:solidFill>
                  <a:schemeClr val="tx1">
                    <a:lumMod val="75000"/>
                    <a:lumOff val="25000"/>
                  </a:schemeClr>
                </a:solidFill>
              </a:rPr>
              <a:t>Regulation routines/ sequencers</a:t>
            </a:r>
          </a:p>
          <a:p>
            <a:r>
              <a:rPr lang="en-GB" dirty="0" smtClean="0"/>
              <a:t>Warnings definition</a:t>
            </a:r>
          </a:p>
          <a:p>
            <a:pPr lvl="1"/>
            <a:r>
              <a:rPr lang="en-GB" sz="1600" dirty="0" smtClean="0">
                <a:solidFill>
                  <a:srgbClr val="404040"/>
                </a:solidFill>
              </a:rPr>
              <a:t>Operator messages used by the supervision system to alert of a possible malfunction of a component or deviation of system from expected values within a defined phase (alarm H or L).</a:t>
            </a:r>
          </a:p>
          <a:p>
            <a:r>
              <a:rPr lang="en-GB" dirty="0" smtClean="0"/>
              <a:t>Alarms definition</a:t>
            </a:r>
          </a:p>
          <a:p>
            <a:pPr lvl="1"/>
            <a:r>
              <a:rPr lang="en-GB" sz="1600" dirty="0">
                <a:solidFill>
                  <a:srgbClr val="404040"/>
                </a:solidFill>
              </a:rPr>
              <a:t>Operator messages used by the supervision system to alert of a </a:t>
            </a:r>
            <a:r>
              <a:rPr lang="en-GB" sz="1600" dirty="0" smtClean="0">
                <a:solidFill>
                  <a:srgbClr val="404040"/>
                </a:solidFill>
              </a:rPr>
              <a:t>malfunction  </a:t>
            </a:r>
            <a:r>
              <a:rPr lang="en-GB" sz="1600" dirty="0">
                <a:solidFill>
                  <a:srgbClr val="404040"/>
                </a:solidFill>
              </a:rPr>
              <a:t>of a component or deviation </a:t>
            </a:r>
            <a:r>
              <a:rPr lang="en-GB" sz="1600" dirty="0" smtClean="0">
                <a:solidFill>
                  <a:srgbClr val="404040"/>
                </a:solidFill>
              </a:rPr>
              <a:t>of </a:t>
            </a:r>
            <a:r>
              <a:rPr lang="en-GB" sz="1600" dirty="0">
                <a:solidFill>
                  <a:srgbClr val="404040"/>
                </a:solidFill>
              </a:rPr>
              <a:t>system from </a:t>
            </a:r>
            <a:r>
              <a:rPr lang="en-GB" sz="1600" dirty="0" smtClean="0">
                <a:solidFill>
                  <a:srgbClr val="404040"/>
                </a:solidFill>
              </a:rPr>
              <a:t>the range of safe or acceptable values (alarm HH or LL).</a:t>
            </a:r>
            <a:endParaRPr lang="en-GB" sz="1600" dirty="0">
              <a:solidFill>
                <a:srgbClr val="404040"/>
              </a:solidFill>
            </a:endParaRPr>
          </a:p>
          <a:p>
            <a:r>
              <a:rPr lang="en-GB" dirty="0" smtClean="0"/>
              <a:t>Interlock Definition</a:t>
            </a:r>
          </a:p>
          <a:p>
            <a:pPr lvl="1"/>
            <a:r>
              <a:rPr lang="en-GB" sz="1600" dirty="0" smtClean="0">
                <a:solidFill>
                  <a:srgbClr val="404040"/>
                </a:solidFill>
              </a:rPr>
              <a:t>Software mechanisms that prevent the process in both automatic or manual mode to perform actions that would take the system out of its safe operating range and would therefore generate an alarm.</a:t>
            </a:r>
          </a:p>
          <a:p>
            <a:r>
              <a:rPr lang="en-GB" dirty="0" smtClean="0"/>
              <a:t>Abnormal States</a:t>
            </a:r>
          </a:p>
          <a:p>
            <a:pPr lvl="1"/>
            <a:r>
              <a:rPr lang="en-GB" sz="1800" dirty="0" smtClean="0">
                <a:solidFill>
                  <a:srgbClr val="404040"/>
                </a:solidFill>
              </a:rPr>
              <a:t>Modes or sequences to respond to an abnormal event  (quench, leaks, equipment failure) in order to bring the system into a safe state minimizing downtime.</a:t>
            </a:r>
          </a:p>
          <a:p>
            <a:endParaRPr lang="en-GB" dirty="0"/>
          </a:p>
          <a:p>
            <a:endParaRPr lang="en-GB" dirty="0"/>
          </a:p>
        </p:txBody>
      </p:sp>
    </p:spTree>
    <p:extLst>
      <p:ext uri="{BB962C8B-B14F-4D97-AF65-F5344CB8AC3E}">
        <p14:creationId xmlns:p14="http://schemas.microsoft.com/office/powerpoint/2010/main" val="5059809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dirty="0" smtClean="0"/>
          </a:p>
          <a:p>
            <a:r>
              <a:rPr lang="en-GB" dirty="0" smtClean="0"/>
              <a:t>Acknowledgements:</a:t>
            </a:r>
          </a:p>
          <a:p>
            <a:pPr marL="457200" lvl="1" indent="0">
              <a:buNone/>
            </a:pPr>
            <a:r>
              <a:rPr lang="en-GB" dirty="0" smtClean="0">
                <a:solidFill>
                  <a:srgbClr val="0D0D0D"/>
                </a:solidFill>
              </a:rPr>
              <a:t>C. </a:t>
            </a:r>
            <a:r>
              <a:rPr lang="en-GB" dirty="0" err="1" smtClean="0">
                <a:solidFill>
                  <a:srgbClr val="0D0D0D"/>
                </a:solidFill>
              </a:rPr>
              <a:t>Darve</a:t>
            </a:r>
            <a:r>
              <a:rPr lang="en-GB" dirty="0" smtClean="0">
                <a:solidFill>
                  <a:srgbClr val="0D0D0D"/>
                </a:solidFill>
              </a:rPr>
              <a:t>, D. </a:t>
            </a:r>
            <a:r>
              <a:rPr lang="en-GB" dirty="0" err="1" smtClean="0">
                <a:solidFill>
                  <a:srgbClr val="0D0D0D"/>
                </a:solidFill>
              </a:rPr>
              <a:t>Piso</a:t>
            </a:r>
            <a:r>
              <a:rPr lang="en-GB" dirty="0" smtClean="0">
                <a:solidFill>
                  <a:srgbClr val="0D0D0D"/>
                </a:solidFill>
              </a:rPr>
              <a:t>, P. Arnold, J. </a:t>
            </a:r>
            <a:r>
              <a:rPr lang="en-GB" dirty="0" err="1" smtClean="0">
                <a:solidFill>
                  <a:srgbClr val="0D0D0D"/>
                </a:solidFill>
              </a:rPr>
              <a:t>Fydrych</a:t>
            </a:r>
            <a:r>
              <a:rPr lang="en-GB" dirty="0" smtClean="0">
                <a:solidFill>
                  <a:srgbClr val="0D0D0D"/>
                </a:solidFill>
              </a:rPr>
              <a:t>, A. </a:t>
            </a:r>
            <a:r>
              <a:rPr lang="en-GB" dirty="0" err="1" smtClean="0">
                <a:solidFill>
                  <a:srgbClr val="0D0D0D"/>
                </a:solidFill>
              </a:rPr>
              <a:t>Nordt</a:t>
            </a:r>
            <a:r>
              <a:rPr lang="en-GB" dirty="0" smtClean="0">
                <a:solidFill>
                  <a:srgbClr val="0D0D0D"/>
                </a:solidFill>
              </a:rPr>
              <a:t>,</a:t>
            </a:r>
          </a:p>
          <a:p>
            <a:pPr marL="914400" lvl="2" indent="0">
              <a:buNone/>
            </a:pPr>
            <a:r>
              <a:rPr lang="en-GB" sz="2400" dirty="0" smtClean="0">
                <a:solidFill>
                  <a:schemeClr val="tx1">
                    <a:lumMod val="95000"/>
                    <a:lumOff val="5000"/>
                  </a:schemeClr>
                </a:solidFill>
              </a:rPr>
              <a:t>P. </a:t>
            </a:r>
            <a:r>
              <a:rPr lang="en-GB" sz="2400" dirty="0" err="1" smtClean="0">
                <a:solidFill>
                  <a:schemeClr val="tx1">
                    <a:lumMod val="95000"/>
                    <a:lumOff val="5000"/>
                  </a:schemeClr>
                </a:solidFill>
              </a:rPr>
              <a:t>Duthil</a:t>
            </a:r>
            <a:r>
              <a:rPr lang="en-GB" sz="2400" dirty="0" smtClean="0">
                <a:solidFill>
                  <a:schemeClr val="tx1">
                    <a:lumMod val="95000"/>
                    <a:lumOff val="5000"/>
                  </a:schemeClr>
                </a:solidFill>
              </a:rPr>
              <a:t>, G. Olivier, P. </a:t>
            </a:r>
            <a:r>
              <a:rPr lang="en-GB" sz="2400" dirty="0" err="1" smtClean="0">
                <a:solidFill>
                  <a:schemeClr val="tx1">
                    <a:lumMod val="95000"/>
                    <a:lumOff val="5000"/>
                  </a:schemeClr>
                </a:solidFill>
              </a:rPr>
              <a:t>Bosland</a:t>
            </a:r>
            <a:r>
              <a:rPr lang="en-GB" sz="2400" dirty="0" smtClean="0">
                <a:solidFill>
                  <a:schemeClr val="tx1">
                    <a:lumMod val="95000"/>
                    <a:lumOff val="5000"/>
                  </a:schemeClr>
                </a:solidFill>
              </a:rPr>
              <a:t>, S. </a:t>
            </a:r>
            <a:r>
              <a:rPr lang="en-GB" sz="2400" dirty="0" err="1" smtClean="0">
                <a:solidFill>
                  <a:schemeClr val="tx1">
                    <a:lumMod val="95000"/>
                    <a:lumOff val="5000"/>
                  </a:schemeClr>
                </a:solidFill>
              </a:rPr>
              <a:t>Bousson</a:t>
            </a:r>
            <a:endParaRPr lang="en-GB" sz="2400" dirty="0">
              <a:solidFill>
                <a:schemeClr val="tx1">
                  <a:lumMod val="95000"/>
                  <a:lumOff val="5000"/>
                </a:schemeClr>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dirty="0"/>
          </a:p>
        </p:txBody>
      </p:sp>
      <p:sp>
        <p:nvSpPr>
          <p:cNvPr id="5" name="Slide Number Placeholder 3"/>
          <p:cNvSpPr txBox="1">
            <a:spLocks/>
          </p:cNvSpPr>
          <p:nvPr/>
        </p:nvSpPr>
        <p:spPr>
          <a:xfrm>
            <a:off x="395536" y="6525344"/>
            <a:ext cx="36004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v-SE" sz="1600" dirty="0" smtClean="0">
                <a:solidFill>
                  <a:schemeClr val="tx1">
                    <a:lumMod val="65000"/>
                    <a:lumOff val="35000"/>
                  </a:schemeClr>
                </a:solidFill>
              </a:rPr>
              <a:t>SLHIPP-4, 16 May 2014; Nuno ELIAS</a:t>
            </a:r>
            <a:endParaRPr lang="sv-SE" sz="1600" dirty="0">
              <a:solidFill>
                <a:schemeClr val="tx1">
                  <a:lumMod val="65000"/>
                  <a:lumOff val="35000"/>
                </a:schemeClr>
              </a:solidFill>
            </a:endParaRPr>
          </a:p>
        </p:txBody>
      </p:sp>
    </p:spTree>
    <p:extLst>
      <p:ext uri="{BB962C8B-B14F-4D97-AF65-F5344CB8AC3E}">
        <p14:creationId xmlns:p14="http://schemas.microsoft.com/office/powerpoint/2010/main" val="38606020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with dimensions</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29</a:t>
            </a:fld>
            <a:endParaRPr lang="sv-SE" dirty="0"/>
          </a:p>
        </p:txBody>
      </p:sp>
      <p:pic>
        <p:nvPicPr>
          <p:cNvPr id="9" name="Content Placeholder 8"/>
          <p:cNvPicPr>
            <a:picLocks noGrp="1" noChangeAspect="1"/>
          </p:cNvPicPr>
          <p:nvPr>
            <p:ph idx="1"/>
          </p:nvPr>
        </p:nvPicPr>
        <p:blipFill>
          <a:blip r:embed="rId2"/>
          <a:srcRect t="260" b="260"/>
          <a:stretch>
            <a:fillRect/>
          </a:stretch>
        </p:blipFill>
        <p:spPr/>
      </p:pic>
    </p:spTree>
    <p:extLst>
      <p:ext uri="{BB962C8B-B14F-4D97-AF65-F5344CB8AC3E}">
        <p14:creationId xmlns:p14="http://schemas.microsoft.com/office/powerpoint/2010/main" val="20248156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05-16 at 09.19.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25542"/>
            <a:ext cx="9144000" cy="1463698"/>
          </a:xfrm>
          <a:prstGeom prst="rect">
            <a:avLst/>
          </a:prstGeom>
        </p:spPr>
      </p:pic>
      <p:sp>
        <p:nvSpPr>
          <p:cNvPr id="2" name="Title 1"/>
          <p:cNvSpPr>
            <a:spLocks noGrp="1"/>
          </p:cNvSpPr>
          <p:nvPr>
            <p:ph type="title"/>
          </p:nvPr>
        </p:nvSpPr>
        <p:spPr/>
        <p:txBody>
          <a:bodyPr>
            <a:normAutofit fontScale="90000"/>
          </a:bodyPr>
          <a:lstStyle/>
          <a:p>
            <a:r>
              <a:rPr lang="en-GB" dirty="0" smtClean="0"/>
              <a:t>ESS operational modes</a:t>
            </a:r>
            <a:endParaRPr lang="en-GB" dirty="0"/>
          </a:p>
        </p:txBody>
      </p:sp>
      <p:sp>
        <p:nvSpPr>
          <p:cNvPr id="3" name="Content Placeholder 2"/>
          <p:cNvSpPr>
            <a:spLocks noGrp="1"/>
          </p:cNvSpPr>
          <p:nvPr>
            <p:ph idx="1"/>
          </p:nvPr>
        </p:nvSpPr>
        <p:spPr/>
        <p:txBody>
          <a:bodyPr/>
          <a:lstStyle/>
          <a:p>
            <a:r>
              <a:rPr lang="en-GB" dirty="0" smtClean="0"/>
              <a:t>Machine modes #6: </a:t>
            </a:r>
            <a:r>
              <a:rPr lang="en-GB" dirty="0" smtClean="0">
                <a:solidFill>
                  <a:srgbClr val="404040"/>
                </a:solidFill>
              </a:rPr>
              <a:t>beam destination</a:t>
            </a:r>
          </a:p>
          <a:p>
            <a:r>
              <a:rPr lang="en-GB" dirty="0" smtClean="0"/>
              <a:t>Beam modes: </a:t>
            </a:r>
            <a:r>
              <a:rPr lang="en-GB" dirty="0" smtClean="0">
                <a:solidFill>
                  <a:srgbClr val="404040"/>
                </a:solidFill>
              </a:rPr>
              <a:t>beam parameters</a:t>
            </a:r>
          </a:p>
          <a:p>
            <a:pPr lvl="2">
              <a:lnSpc>
                <a:spcPct val="80000"/>
              </a:lnSpc>
            </a:pPr>
            <a:r>
              <a:rPr lang="en-GB" dirty="0"/>
              <a:t>P</a:t>
            </a:r>
            <a:r>
              <a:rPr lang="en-GB" dirty="0" smtClean="0"/>
              <a:t>ulse length, </a:t>
            </a:r>
          </a:p>
          <a:p>
            <a:pPr lvl="2">
              <a:lnSpc>
                <a:spcPct val="80000"/>
              </a:lnSpc>
            </a:pPr>
            <a:r>
              <a:rPr lang="en-GB" dirty="0" smtClean="0"/>
              <a:t>Energy,</a:t>
            </a:r>
          </a:p>
          <a:p>
            <a:pPr lvl="2">
              <a:lnSpc>
                <a:spcPct val="80000"/>
              </a:lnSpc>
            </a:pPr>
            <a:r>
              <a:rPr lang="en-GB" dirty="0" smtClean="0"/>
              <a:t>Current,</a:t>
            </a:r>
          </a:p>
          <a:p>
            <a:pPr lvl="2">
              <a:lnSpc>
                <a:spcPct val="80000"/>
              </a:lnSpc>
            </a:pPr>
            <a:r>
              <a:rPr lang="en-GB" dirty="0"/>
              <a:t>R</a:t>
            </a:r>
            <a:r>
              <a:rPr lang="en-GB" dirty="0" smtClean="0"/>
              <a:t>ep rate,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sp>
        <p:nvSpPr>
          <p:cNvPr id="17" name="TextBox 16"/>
          <p:cNvSpPr txBox="1"/>
          <p:nvPr/>
        </p:nvSpPr>
        <p:spPr>
          <a:xfrm>
            <a:off x="8292509" y="3501008"/>
            <a:ext cx="671979" cy="338554"/>
          </a:xfrm>
          <a:prstGeom prst="rect">
            <a:avLst/>
          </a:prstGeom>
          <a:noFill/>
        </p:spPr>
        <p:txBody>
          <a:bodyPr wrap="none" rtlCol="0">
            <a:spAutoFit/>
          </a:bodyPr>
          <a:lstStyle/>
          <a:p>
            <a:r>
              <a:rPr lang="en-GB" sz="1600" dirty="0" smtClean="0"/>
              <a:t>dump</a:t>
            </a:r>
            <a:endParaRPr lang="en-GB" sz="1600" dirty="0"/>
          </a:p>
        </p:txBody>
      </p:sp>
      <p:sp>
        <p:nvSpPr>
          <p:cNvPr id="18" name="Up Arrow 17"/>
          <p:cNvSpPr/>
          <p:nvPr/>
        </p:nvSpPr>
        <p:spPr>
          <a:xfrm>
            <a:off x="1619672" y="5301208"/>
            <a:ext cx="144016" cy="720080"/>
          </a:xfrm>
          <a:prstGeom prst="upArrow">
            <a:avLst/>
          </a:prstGeom>
          <a:gradFill flip="none" rotWithShape="1">
            <a:gsLst>
              <a:gs pos="0">
                <a:schemeClr val="tx2">
                  <a:alpha val="77000"/>
                </a:schemeClr>
              </a:gs>
              <a:gs pos="100000">
                <a:srgbClr val="FFFFFF">
                  <a:alpha val="77000"/>
                </a:srgbClr>
              </a:gs>
            </a:gsLst>
            <a:lin ang="16200000" scaled="0"/>
            <a:tileRect/>
          </a:gra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Up Arrow 18"/>
          <p:cNvSpPr/>
          <p:nvPr/>
        </p:nvSpPr>
        <p:spPr>
          <a:xfrm>
            <a:off x="3131840" y="5301208"/>
            <a:ext cx="144016" cy="720080"/>
          </a:xfrm>
          <a:prstGeom prst="upArrow">
            <a:avLst/>
          </a:prstGeom>
          <a:gradFill flip="none" rotWithShape="1">
            <a:gsLst>
              <a:gs pos="0">
                <a:schemeClr val="tx2">
                  <a:alpha val="77000"/>
                </a:schemeClr>
              </a:gs>
              <a:gs pos="100000">
                <a:srgbClr val="FFFFFF">
                  <a:alpha val="77000"/>
                </a:srgbClr>
              </a:gs>
            </a:gsLst>
            <a:lin ang="16200000" scaled="0"/>
            <a:tileRect/>
          </a:gra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Up Arrow 19"/>
          <p:cNvSpPr/>
          <p:nvPr/>
        </p:nvSpPr>
        <p:spPr>
          <a:xfrm>
            <a:off x="3851920" y="5301208"/>
            <a:ext cx="144016" cy="720080"/>
          </a:xfrm>
          <a:prstGeom prst="upArrow">
            <a:avLst/>
          </a:prstGeom>
          <a:gradFill flip="none" rotWithShape="1">
            <a:gsLst>
              <a:gs pos="0">
                <a:schemeClr val="tx2">
                  <a:alpha val="77000"/>
                </a:schemeClr>
              </a:gs>
              <a:gs pos="100000">
                <a:srgbClr val="FFFFFF">
                  <a:alpha val="77000"/>
                </a:srgbClr>
              </a:gs>
            </a:gsLst>
            <a:lin ang="16200000" scaled="0"/>
            <a:tileRect/>
          </a:gra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Up Arrow 20"/>
          <p:cNvSpPr/>
          <p:nvPr/>
        </p:nvSpPr>
        <p:spPr>
          <a:xfrm>
            <a:off x="4932040" y="5301208"/>
            <a:ext cx="144016" cy="720080"/>
          </a:xfrm>
          <a:prstGeom prst="upArrow">
            <a:avLst/>
          </a:prstGeom>
          <a:gradFill flip="none" rotWithShape="1">
            <a:gsLst>
              <a:gs pos="0">
                <a:schemeClr val="tx2">
                  <a:alpha val="77000"/>
                </a:schemeClr>
              </a:gs>
              <a:gs pos="100000">
                <a:srgbClr val="FFFFFF">
                  <a:alpha val="77000"/>
                </a:srgbClr>
              </a:gs>
            </a:gsLst>
            <a:lin ang="16200000" scaled="0"/>
            <a:tileRect/>
          </a:gra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Up Arrow 21"/>
          <p:cNvSpPr/>
          <p:nvPr/>
        </p:nvSpPr>
        <p:spPr>
          <a:xfrm>
            <a:off x="8676456" y="5301208"/>
            <a:ext cx="144016" cy="720080"/>
          </a:xfrm>
          <a:prstGeom prst="upArrow">
            <a:avLst/>
          </a:prstGeom>
          <a:gradFill flip="none" rotWithShape="1">
            <a:gsLst>
              <a:gs pos="0">
                <a:schemeClr val="tx2">
                  <a:alpha val="77000"/>
                </a:schemeClr>
              </a:gs>
              <a:gs pos="100000">
                <a:srgbClr val="FFFFFF">
                  <a:alpha val="77000"/>
                </a:srgbClr>
              </a:gs>
            </a:gsLst>
            <a:lin ang="16200000" scaled="0"/>
            <a:tileRect/>
          </a:gra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Up Arrow 22"/>
          <p:cNvSpPr/>
          <p:nvPr/>
        </p:nvSpPr>
        <p:spPr>
          <a:xfrm rot="1560000">
            <a:off x="8309888" y="3762683"/>
            <a:ext cx="144016" cy="720080"/>
          </a:xfrm>
          <a:prstGeom prst="upArrow">
            <a:avLst/>
          </a:prstGeom>
          <a:gradFill flip="none" rotWithShape="1">
            <a:gsLst>
              <a:gs pos="0">
                <a:schemeClr val="tx2">
                  <a:alpha val="77000"/>
                </a:schemeClr>
              </a:gs>
              <a:gs pos="100000">
                <a:srgbClr val="FFFFFF">
                  <a:alpha val="77000"/>
                </a:srgbClr>
              </a:gs>
            </a:gsLst>
            <a:lin ang="16200000" scaled="0"/>
            <a:tileRect/>
          </a:gra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3923928" y="2155696"/>
            <a:ext cx="3024336" cy="841256"/>
          </a:xfrm>
          <a:prstGeom prst="rect">
            <a:avLst/>
          </a:prstGeom>
          <a:solidFill>
            <a:schemeClr val="bg1">
              <a:lumMod val="85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marL="285750" indent="-285750">
              <a:lnSpc>
                <a:spcPct val="80000"/>
              </a:lnSpc>
              <a:buFontTx/>
              <a:buChar char="-"/>
            </a:pPr>
            <a:r>
              <a:rPr lang="en-GB" sz="2000" dirty="0" smtClean="0"/>
              <a:t>Probe Beam Mode</a:t>
            </a:r>
          </a:p>
          <a:p>
            <a:pPr marL="285750" indent="-285750">
              <a:lnSpc>
                <a:spcPct val="80000"/>
              </a:lnSpc>
              <a:buFontTx/>
              <a:buChar char="-"/>
            </a:pPr>
            <a:r>
              <a:rPr lang="en-GB" sz="2000" dirty="0" smtClean="0"/>
              <a:t>Setup Beam Modes</a:t>
            </a:r>
          </a:p>
          <a:p>
            <a:pPr marL="285750" indent="-285750">
              <a:lnSpc>
                <a:spcPct val="80000"/>
              </a:lnSpc>
              <a:buFontTx/>
              <a:buChar char="-"/>
            </a:pPr>
            <a:r>
              <a:rPr lang="en-GB" sz="2000" dirty="0" smtClean="0"/>
              <a:t>Production Beam Modes</a:t>
            </a:r>
          </a:p>
        </p:txBody>
      </p:sp>
      <p:sp>
        <p:nvSpPr>
          <p:cNvPr id="6" name="TextBox 5"/>
          <p:cNvSpPr txBox="1"/>
          <p:nvPr/>
        </p:nvSpPr>
        <p:spPr>
          <a:xfrm>
            <a:off x="2855712" y="6165304"/>
            <a:ext cx="1356248" cy="338554"/>
          </a:xfrm>
          <a:prstGeom prst="rect">
            <a:avLst/>
          </a:prstGeom>
          <a:noFill/>
        </p:spPr>
        <p:txBody>
          <a:bodyPr wrap="none" rtlCol="0">
            <a:spAutoFit/>
          </a:bodyPr>
          <a:lstStyle/>
          <a:p>
            <a:r>
              <a:rPr lang="en-GB" sz="1600" i="1" dirty="0" smtClean="0"/>
              <a:t>Faraday Cups</a:t>
            </a:r>
            <a:endParaRPr lang="en-GB" sz="1600" i="1" dirty="0"/>
          </a:p>
        </p:txBody>
      </p:sp>
      <p:pic>
        <p:nvPicPr>
          <p:cNvPr id="7" name="Picture 6"/>
          <p:cNvPicPr>
            <a:picLocks noChangeAspect="1"/>
          </p:cNvPicPr>
          <p:nvPr/>
        </p:nvPicPr>
        <p:blipFill>
          <a:blip r:embed="rId3"/>
          <a:stretch>
            <a:fillRect/>
          </a:stretch>
        </p:blipFill>
        <p:spPr>
          <a:xfrm>
            <a:off x="0" y="2806700"/>
            <a:ext cx="9144000" cy="1243988"/>
          </a:xfrm>
          <a:prstGeom prst="rect">
            <a:avLst/>
          </a:prstGeom>
        </p:spPr>
      </p:pic>
      <p:pic>
        <p:nvPicPr>
          <p:cNvPr id="8" name="Picture 7"/>
          <p:cNvPicPr>
            <a:picLocks noChangeAspect="1"/>
          </p:cNvPicPr>
          <p:nvPr/>
        </p:nvPicPr>
        <p:blipFill>
          <a:blip r:embed="rId3"/>
          <a:stretch>
            <a:fillRect/>
          </a:stretch>
        </p:blipFill>
        <p:spPr>
          <a:xfrm>
            <a:off x="0" y="2806700"/>
            <a:ext cx="9144000" cy="1243988"/>
          </a:xfrm>
          <a:prstGeom prst="rect">
            <a:avLst/>
          </a:prstGeom>
        </p:spPr>
      </p:pic>
    </p:spTree>
    <p:extLst>
      <p:ext uri="{BB962C8B-B14F-4D97-AF65-F5344CB8AC3E}">
        <p14:creationId xmlns:p14="http://schemas.microsoft.com/office/powerpoint/2010/main" val="37837341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Cryomodules</a:t>
            </a:r>
            <a:endParaRPr lang="en-GB" dirty="0"/>
          </a:p>
        </p:txBody>
      </p:sp>
      <p:pic>
        <p:nvPicPr>
          <p:cNvPr id="5" name="Content Placeholder 4"/>
          <p:cNvPicPr>
            <a:picLocks noGrp="1" noChangeAspect="1"/>
          </p:cNvPicPr>
          <p:nvPr>
            <p:ph idx="1"/>
          </p:nvPr>
        </p:nvPicPr>
        <p:blipFill>
          <a:blip r:embed="rId2"/>
          <a:srcRect t="-10739" b="-10739"/>
          <a:stretch>
            <a:fillRect/>
          </a:stretch>
        </p:blipFill>
        <p:spPr>
          <a:xfrm>
            <a:off x="250825" y="404267"/>
            <a:ext cx="8686800" cy="5761037"/>
          </a:xfrm>
        </p:spPr>
      </p:pic>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dirty="0"/>
          </a:p>
        </p:txBody>
      </p:sp>
      <p:graphicFrame>
        <p:nvGraphicFramePr>
          <p:cNvPr id="3" name="Table 2"/>
          <p:cNvGraphicFramePr>
            <a:graphicFrameLocks noGrp="1"/>
          </p:cNvGraphicFramePr>
          <p:nvPr>
            <p:extLst>
              <p:ext uri="{D42A27DB-BD31-4B8C-83A1-F6EECF244321}">
                <p14:modId xmlns:p14="http://schemas.microsoft.com/office/powerpoint/2010/main" val="4238502743"/>
              </p:ext>
            </p:extLst>
          </p:nvPr>
        </p:nvGraphicFramePr>
        <p:xfrm>
          <a:off x="467544" y="4437112"/>
          <a:ext cx="5112568" cy="2132202"/>
        </p:xfrm>
        <a:graphic>
          <a:graphicData uri="http://schemas.openxmlformats.org/drawingml/2006/table">
            <a:tbl>
              <a:tblPr firstRow="1" bandRow="1">
                <a:effectLst>
                  <a:outerShdw blurRad="50800" dist="38100" dir="8100000" algn="tr" rotWithShape="0">
                    <a:prstClr val="black">
                      <a:alpha val="40000"/>
                    </a:prstClr>
                  </a:outerShdw>
                </a:effectLst>
                <a:tableStyleId>{3C2FFA5D-87B4-456A-9821-1D502468CF0F}</a:tableStyleId>
              </a:tblPr>
              <a:tblGrid>
                <a:gridCol w="1278142"/>
                <a:gridCol w="1217751"/>
                <a:gridCol w="1338533"/>
                <a:gridCol w="1278142"/>
              </a:tblGrid>
              <a:tr h="294407">
                <a:tc>
                  <a:txBody>
                    <a:bodyPr/>
                    <a:lstStyle/>
                    <a:p>
                      <a:endParaRPr lang="en-GB" dirty="0"/>
                    </a:p>
                  </a:txBody>
                  <a:tcPr/>
                </a:tc>
                <a:tc>
                  <a:txBody>
                    <a:bodyPr/>
                    <a:lstStyle/>
                    <a:p>
                      <a:pPr algn="ctr"/>
                      <a:r>
                        <a:rPr lang="en-GB" dirty="0" smtClean="0"/>
                        <a:t>SPOKES</a:t>
                      </a:r>
                      <a:endParaRPr lang="en-GB" dirty="0"/>
                    </a:p>
                  </a:txBody>
                  <a:tcPr/>
                </a:tc>
                <a:tc>
                  <a:txBody>
                    <a:bodyPr/>
                    <a:lstStyle/>
                    <a:p>
                      <a:pPr algn="ctr"/>
                      <a:r>
                        <a:rPr lang="en-GB" dirty="0" smtClean="0"/>
                        <a:t>MEDIUM-</a:t>
                      </a:r>
                      <a:r>
                        <a:rPr lang="en-GB" baseline="0" dirty="0" smtClean="0"/>
                        <a:t>β</a:t>
                      </a:r>
                      <a:endParaRPr lang="en-GB" dirty="0"/>
                    </a:p>
                  </a:txBody>
                  <a:tcPr/>
                </a:tc>
                <a:tc>
                  <a:txBody>
                    <a:bodyPr/>
                    <a:lstStyle/>
                    <a:p>
                      <a:pPr algn="ctr"/>
                      <a:r>
                        <a:rPr lang="en-GB" dirty="0" smtClean="0"/>
                        <a:t>HIGH</a:t>
                      </a:r>
                      <a:r>
                        <a:rPr lang="en-GB" baseline="0" dirty="0" smtClean="0"/>
                        <a:t>-β</a:t>
                      </a:r>
                      <a:endParaRPr lang="en-GB" dirty="0"/>
                    </a:p>
                  </a:txBody>
                  <a:tcPr/>
                </a:tc>
              </a:tr>
              <a:tr h="294407">
                <a:tc>
                  <a:txBody>
                    <a:bodyPr/>
                    <a:lstStyle/>
                    <a:p>
                      <a:pPr>
                        <a:lnSpc>
                          <a:spcPct val="80000"/>
                        </a:lnSpc>
                      </a:pPr>
                      <a:r>
                        <a:rPr lang="en-GB" sz="1400" baseline="0" dirty="0" smtClean="0"/>
                        <a:t>β</a:t>
                      </a:r>
                      <a:endParaRPr lang="en-GB" sz="1400" dirty="0"/>
                    </a:p>
                  </a:txBody>
                  <a:tcPr/>
                </a:tc>
                <a:tc>
                  <a:txBody>
                    <a:bodyPr/>
                    <a:lstStyle/>
                    <a:p>
                      <a:pPr algn="ctr">
                        <a:lnSpc>
                          <a:spcPct val="80000"/>
                        </a:lnSpc>
                      </a:pPr>
                      <a:r>
                        <a:rPr lang="en-GB" sz="1400" dirty="0" smtClean="0"/>
                        <a:t>0.5</a:t>
                      </a:r>
                      <a:endParaRPr lang="en-GB" sz="1400" dirty="0"/>
                    </a:p>
                  </a:txBody>
                  <a:tcPr/>
                </a:tc>
                <a:tc>
                  <a:txBody>
                    <a:bodyPr/>
                    <a:lstStyle/>
                    <a:p>
                      <a:pPr algn="ctr">
                        <a:lnSpc>
                          <a:spcPct val="80000"/>
                        </a:lnSpc>
                      </a:pPr>
                      <a:r>
                        <a:rPr lang="en-GB" sz="1400" dirty="0" smtClean="0"/>
                        <a:t>0.67</a:t>
                      </a:r>
                      <a:endParaRPr lang="en-GB" sz="1400" dirty="0"/>
                    </a:p>
                  </a:txBody>
                  <a:tcPr/>
                </a:tc>
                <a:tc>
                  <a:txBody>
                    <a:bodyPr/>
                    <a:lstStyle/>
                    <a:p>
                      <a:pPr algn="ctr">
                        <a:lnSpc>
                          <a:spcPct val="80000"/>
                        </a:lnSpc>
                      </a:pPr>
                      <a:r>
                        <a:rPr lang="en-GB" sz="1400" dirty="0" smtClean="0"/>
                        <a:t>0.86</a:t>
                      </a:r>
                      <a:endParaRPr lang="en-GB" sz="1400" dirty="0"/>
                    </a:p>
                  </a:txBody>
                  <a:tcPr/>
                </a:tc>
              </a:tr>
              <a:tr h="294407">
                <a:tc>
                  <a:txBody>
                    <a:bodyPr/>
                    <a:lstStyle/>
                    <a:p>
                      <a:pPr>
                        <a:lnSpc>
                          <a:spcPct val="80000"/>
                        </a:lnSpc>
                      </a:pPr>
                      <a:r>
                        <a:rPr lang="en-GB" sz="1400" baseline="0" dirty="0" smtClean="0"/>
                        <a:t># CM</a:t>
                      </a:r>
                      <a:endParaRPr lang="en-GB" sz="1400" b="1" dirty="0"/>
                    </a:p>
                  </a:txBody>
                  <a:tcPr/>
                </a:tc>
                <a:tc>
                  <a:txBody>
                    <a:bodyPr/>
                    <a:lstStyle/>
                    <a:p>
                      <a:pPr algn="ctr">
                        <a:lnSpc>
                          <a:spcPct val="80000"/>
                        </a:lnSpc>
                      </a:pPr>
                      <a:r>
                        <a:rPr lang="en-GB" sz="1400" dirty="0" smtClean="0"/>
                        <a:t>13</a:t>
                      </a:r>
                      <a:endParaRPr lang="en-GB" sz="1400" dirty="0"/>
                    </a:p>
                  </a:txBody>
                  <a:tcPr/>
                </a:tc>
                <a:tc>
                  <a:txBody>
                    <a:bodyPr/>
                    <a:lstStyle/>
                    <a:p>
                      <a:pPr algn="ctr">
                        <a:lnSpc>
                          <a:spcPct val="80000"/>
                        </a:lnSpc>
                      </a:pPr>
                      <a:r>
                        <a:rPr lang="en-GB" sz="1400" dirty="0" smtClean="0"/>
                        <a:t>9</a:t>
                      </a:r>
                      <a:endParaRPr lang="en-GB" sz="1400" dirty="0"/>
                    </a:p>
                  </a:txBody>
                  <a:tcPr/>
                </a:tc>
                <a:tc>
                  <a:txBody>
                    <a:bodyPr/>
                    <a:lstStyle/>
                    <a:p>
                      <a:pPr algn="ctr">
                        <a:lnSpc>
                          <a:spcPct val="80000"/>
                        </a:lnSpc>
                      </a:pPr>
                      <a:r>
                        <a:rPr lang="en-GB" sz="1400" dirty="0" smtClean="0"/>
                        <a:t>21</a:t>
                      </a:r>
                      <a:endParaRPr lang="en-GB" sz="1400" dirty="0"/>
                    </a:p>
                  </a:txBody>
                  <a:tcPr/>
                </a:tc>
              </a:tr>
              <a:tr h="294407">
                <a:tc>
                  <a:txBody>
                    <a:bodyPr/>
                    <a:lstStyle/>
                    <a:p>
                      <a:pPr>
                        <a:lnSpc>
                          <a:spcPct val="80000"/>
                        </a:lnSpc>
                      </a:pPr>
                      <a:r>
                        <a:rPr lang="en-GB" sz="1400" dirty="0" smtClean="0"/>
                        <a:t>Cav. /CM</a:t>
                      </a:r>
                      <a:endParaRPr lang="en-GB" sz="1400" dirty="0"/>
                    </a:p>
                  </a:txBody>
                  <a:tcPr/>
                </a:tc>
                <a:tc>
                  <a:txBody>
                    <a:bodyPr/>
                    <a:lstStyle/>
                    <a:p>
                      <a:pPr algn="ctr">
                        <a:lnSpc>
                          <a:spcPct val="80000"/>
                        </a:lnSpc>
                      </a:pPr>
                      <a:r>
                        <a:rPr lang="en-GB" sz="1400" dirty="0" smtClean="0"/>
                        <a:t>2</a:t>
                      </a:r>
                      <a:endParaRPr lang="en-GB" sz="1400" dirty="0"/>
                    </a:p>
                  </a:txBody>
                  <a:tcPr/>
                </a:tc>
                <a:tc>
                  <a:txBody>
                    <a:bodyPr/>
                    <a:lstStyle/>
                    <a:p>
                      <a:pPr algn="ctr">
                        <a:lnSpc>
                          <a:spcPct val="80000"/>
                        </a:lnSpc>
                      </a:pPr>
                      <a:r>
                        <a:rPr lang="en-GB" sz="1400" dirty="0" smtClean="0"/>
                        <a:t>4</a:t>
                      </a:r>
                      <a:endParaRPr lang="en-GB" sz="1400" dirty="0"/>
                    </a:p>
                  </a:txBody>
                  <a:tcPr/>
                </a:tc>
                <a:tc>
                  <a:txBody>
                    <a:bodyPr/>
                    <a:lstStyle/>
                    <a:p>
                      <a:pPr algn="ctr">
                        <a:lnSpc>
                          <a:spcPct val="80000"/>
                        </a:lnSpc>
                      </a:pPr>
                      <a:r>
                        <a:rPr lang="en-GB" sz="1400" dirty="0" smtClean="0"/>
                        <a:t>4</a:t>
                      </a:r>
                      <a:endParaRPr lang="en-GB" sz="1400" dirty="0"/>
                    </a:p>
                  </a:txBody>
                  <a:tcPr/>
                </a:tc>
              </a:tr>
              <a:tr h="294407">
                <a:tc>
                  <a:txBody>
                    <a:bodyPr/>
                    <a:lstStyle/>
                    <a:p>
                      <a:pPr>
                        <a:lnSpc>
                          <a:spcPct val="80000"/>
                        </a:lnSpc>
                      </a:pPr>
                      <a:r>
                        <a:rPr lang="en-GB" sz="1400" dirty="0" smtClean="0"/>
                        <a:t>#</a:t>
                      </a:r>
                      <a:r>
                        <a:rPr lang="en-GB" sz="1400" baseline="0" dirty="0" smtClean="0"/>
                        <a:t> Cav.</a:t>
                      </a:r>
                      <a:endParaRPr lang="en-GB" sz="1400" dirty="0"/>
                    </a:p>
                  </a:txBody>
                  <a:tcPr/>
                </a:tc>
                <a:tc>
                  <a:txBody>
                    <a:bodyPr/>
                    <a:lstStyle/>
                    <a:p>
                      <a:pPr algn="ctr">
                        <a:lnSpc>
                          <a:spcPct val="80000"/>
                        </a:lnSpc>
                      </a:pPr>
                      <a:r>
                        <a:rPr lang="en-GB" sz="1400" dirty="0" smtClean="0"/>
                        <a:t>26</a:t>
                      </a:r>
                      <a:endParaRPr lang="en-GB" sz="1400" dirty="0"/>
                    </a:p>
                  </a:txBody>
                  <a:tcPr/>
                </a:tc>
                <a:tc>
                  <a:txBody>
                    <a:bodyPr/>
                    <a:lstStyle/>
                    <a:p>
                      <a:pPr algn="ctr">
                        <a:lnSpc>
                          <a:spcPct val="80000"/>
                        </a:lnSpc>
                      </a:pPr>
                      <a:r>
                        <a:rPr lang="en-GB" sz="1400" dirty="0" smtClean="0"/>
                        <a:t>36</a:t>
                      </a:r>
                      <a:endParaRPr lang="en-GB" sz="1400" dirty="0"/>
                    </a:p>
                  </a:txBody>
                  <a:tcPr/>
                </a:tc>
                <a:tc>
                  <a:txBody>
                    <a:bodyPr/>
                    <a:lstStyle/>
                    <a:p>
                      <a:pPr algn="ctr">
                        <a:lnSpc>
                          <a:spcPct val="80000"/>
                        </a:lnSpc>
                      </a:pPr>
                      <a:r>
                        <a:rPr lang="en-GB" sz="1400" dirty="0" smtClean="0"/>
                        <a:t>84</a:t>
                      </a:r>
                      <a:endParaRPr lang="en-GB" sz="1400" dirty="0"/>
                    </a:p>
                  </a:txBody>
                  <a:tcPr/>
                </a:tc>
              </a:tr>
              <a:tr h="294407">
                <a:tc>
                  <a:txBody>
                    <a:bodyPr/>
                    <a:lstStyle/>
                    <a:p>
                      <a:pPr>
                        <a:lnSpc>
                          <a:spcPct val="80000"/>
                        </a:lnSpc>
                      </a:pPr>
                      <a:r>
                        <a:rPr lang="en-GB" sz="1400" dirty="0" smtClean="0"/>
                        <a:t>CM L [m]</a:t>
                      </a:r>
                      <a:endParaRPr lang="en-GB" sz="1400" dirty="0"/>
                    </a:p>
                  </a:txBody>
                  <a:tcPr/>
                </a:tc>
                <a:tc>
                  <a:txBody>
                    <a:bodyPr/>
                    <a:lstStyle/>
                    <a:p>
                      <a:pPr algn="ctr">
                        <a:lnSpc>
                          <a:spcPct val="80000"/>
                        </a:lnSpc>
                      </a:pPr>
                      <a:r>
                        <a:rPr lang="en-GB" sz="1400" dirty="0" smtClean="0"/>
                        <a:t>2.88</a:t>
                      </a:r>
                      <a:endParaRPr lang="en-GB" sz="1400" dirty="0"/>
                    </a:p>
                  </a:txBody>
                  <a:tcPr/>
                </a:tc>
                <a:tc>
                  <a:txBody>
                    <a:bodyPr/>
                    <a:lstStyle/>
                    <a:p>
                      <a:pPr algn="ctr">
                        <a:lnSpc>
                          <a:spcPct val="80000"/>
                        </a:lnSpc>
                      </a:pPr>
                      <a:r>
                        <a:rPr lang="en-GB" sz="1400" dirty="0" smtClean="0"/>
                        <a:t>6.584</a:t>
                      </a:r>
                      <a:endParaRPr lang="en-GB" sz="1400" dirty="0"/>
                    </a:p>
                  </a:txBody>
                  <a:tcPr/>
                </a:tc>
                <a:tc>
                  <a:txBody>
                    <a:bodyPr/>
                    <a:lstStyle/>
                    <a:p>
                      <a:pPr algn="ctr">
                        <a:lnSpc>
                          <a:spcPct val="80000"/>
                        </a:lnSpc>
                      </a:pPr>
                      <a:r>
                        <a:rPr lang="en-GB" sz="1400" dirty="0" smtClean="0"/>
                        <a:t>6.584</a:t>
                      </a:r>
                      <a:endParaRPr lang="en-GB" sz="1400" dirty="0"/>
                    </a:p>
                  </a:txBody>
                  <a:tcPr/>
                </a:tc>
              </a:tr>
              <a:tr h="294407">
                <a:tc>
                  <a:txBody>
                    <a:bodyPr/>
                    <a:lstStyle/>
                    <a:p>
                      <a:pPr>
                        <a:lnSpc>
                          <a:spcPct val="80000"/>
                        </a:lnSpc>
                      </a:pPr>
                      <a:r>
                        <a:rPr lang="en-GB" sz="1400" dirty="0" smtClean="0"/>
                        <a:t>Sector L [m]</a:t>
                      </a:r>
                      <a:endParaRPr lang="en-GB" sz="1400" dirty="0"/>
                    </a:p>
                  </a:txBody>
                  <a:tcPr/>
                </a:tc>
                <a:tc>
                  <a:txBody>
                    <a:bodyPr/>
                    <a:lstStyle/>
                    <a:p>
                      <a:pPr algn="ctr">
                        <a:lnSpc>
                          <a:spcPct val="80000"/>
                        </a:lnSpc>
                      </a:pPr>
                      <a:r>
                        <a:rPr lang="en-GB" sz="1400" dirty="0" smtClean="0"/>
                        <a:t>56</a:t>
                      </a:r>
                      <a:endParaRPr lang="en-GB" sz="1400" dirty="0"/>
                    </a:p>
                  </a:txBody>
                  <a:tcPr/>
                </a:tc>
                <a:tc>
                  <a:txBody>
                    <a:bodyPr/>
                    <a:lstStyle/>
                    <a:p>
                      <a:pPr algn="ctr">
                        <a:lnSpc>
                          <a:spcPct val="80000"/>
                        </a:lnSpc>
                      </a:pPr>
                      <a:r>
                        <a:rPr lang="en-GB" sz="1400" dirty="0" smtClean="0"/>
                        <a:t>77</a:t>
                      </a:r>
                      <a:endParaRPr lang="en-GB" sz="1400" dirty="0"/>
                    </a:p>
                  </a:txBody>
                  <a:tcPr/>
                </a:tc>
                <a:tc>
                  <a:txBody>
                    <a:bodyPr/>
                    <a:lstStyle/>
                    <a:p>
                      <a:pPr algn="ctr">
                        <a:lnSpc>
                          <a:spcPct val="80000"/>
                        </a:lnSpc>
                      </a:pPr>
                      <a:r>
                        <a:rPr lang="en-GB" sz="1400" dirty="0" smtClean="0"/>
                        <a:t>179</a:t>
                      </a:r>
                      <a:endParaRPr lang="en-GB" sz="1400" dirty="0"/>
                    </a:p>
                  </a:txBody>
                  <a:tcPr/>
                </a:tc>
              </a:tr>
            </a:tbl>
          </a:graphicData>
        </a:graphic>
      </p:graphicFrame>
    </p:spTree>
    <p:extLst>
      <p:ext uri="{BB962C8B-B14F-4D97-AF65-F5344CB8AC3E}">
        <p14:creationId xmlns:p14="http://schemas.microsoft.com/office/powerpoint/2010/main" val="41365341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Cryomodule subsystems</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dirty="0"/>
          </a:p>
        </p:txBody>
      </p:sp>
      <p:pic>
        <p:nvPicPr>
          <p:cNvPr id="7" name="Content Placeholder 6" descr="Screen Shot 2014-05-13 at 13.45.0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149" t="5605" r="3309" b="-7900"/>
          <a:stretch/>
        </p:blipFill>
        <p:spPr>
          <a:xfrm>
            <a:off x="612000" y="836712"/>
            <a:ext cx="8038800" cy="5148000"/>
          </a:xfrm>
        </p:spPr>
      </p:pic>
      <p:pic>
        <p:nvPicPr>
          <p:cNvPr id="5"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8231" y="1124744"/>
            <a:ext cx="6780153" cy="3672408"/>
          </a:xfrm>
          <a:prstGeom prst="rect">
            <a:avLst/>
          </a:prstGeom>
          <a:ln w="53975">
            <a:solidFill>
              <a:schemeClr val="bg1">
                <a:alpha val="95000"/>
              </a:schemeClr>
            </a:solidFill>
          </a:ln>
          <a:effectLst>
            <a:outerShdw blurRad="50800" dist="38100" dir="2700000" algn="tl" rotWithShape="0">
              <a:srgbClr val="000000">
                <a:alpha val="43000"/>
              </a:srgbClr>
            </a:outerShdw>
          </a:effectLst>
        </p:spPr>
      </p:pic>
      <p:sp>
        <p:nvSpPr>
          <p:cNvPr id="6" name="TextBox 5"/>
          <p:cNvSpPr txBox="1"/>
          <p:nvPr/>
        </p:nvSpPr>
        <p:spPr>
          <a:xfrm>
            <a:off x="358050" y="4920163"/>
            <a:ext cx="3349854" cy="1846659"/>
          </a:xfrm>
          <a:prstGeom prst="rect">
            <a:avLst/>
          </a:prstGeom>
          <a:solidFill>
            <a:schemeClr val="bg1">
              <a:lumMod val="85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a:lnSpc>
                <a:spcPct val="80000"/>
              </a:lnSpc>
            </a:pPr>
            <a:r>
              <a:rPr lang="en-GB" sz="1600" dirty="0" smtClean="0"/>
              <a:t>Interface stake holders ESS:</a:t>
            </a:r>
          </a:p>
          <a:p>
            <a:pPr marL="742950" lvl="1" indent="-285750">
              <a:lnSpc>
                <a:spcPct val="80000"/>
              </a:lnSpc>
              <a:buFont typeface="Wingdings" charset="2"/>
              <a:buChar char="§"/>
            </a:pPr>
            <a:r>
              <a:rPr lang="en-GB" sz="1200" dirty="0" smtClean="0"/>
              <a:t>Accelerator </a:t>
            </a:r>
            <a:r>
              <a:rPr lang="en-GB" sz="1200" dirty="0" err="1" smtClean="0"/>
              <a:t>Cryoplant</a:t>
            </a:r>
            <a:endParaRPr lang="en-GB" sz="1200" dirty="0" smtClean="0"/>
          </a:p>
          <a:p>
            <a:pPr marL="742950" lvl="1" indent="-285750">
              <a:lnSpc>
                <a:spcPct val="80000"/>
              </a:lnSpc>
              <a:buFont typeface="Wingdings" charset="2"/>
              <a:buChar char="§"/>
            </a:pPr>
            <a:r>
              <a:rPr lang="en-GB" sz="1200" dirty="0" smtClean="0"/>
              <a:t>Cryogenics Transfer Line</a:t>
            </a:r>
          </a:p>
          <a:p>
            <a:pPr marL="742950" lvl="1" indent="-285750">
              <a:lnSpc>
                <a:spcPct val="80000"/>
              </a:lnSpc>
              <a:buFont typeface="Wingdings" charset="2"/>
              <a:buChar char="§"/>
            </a:pPr>
            <a:r>
              <a:rPr lang="en-GB" sz="1200" dirty="0" smtClean="0"/>
              <a:t>Vacuum system </a:t>
            </a:r>
          </a:p>
          <a:p>
            <a:pPr marL="742950" lvl="1" indent="-285750">
              <a:lnSpc>
                <a:spcPct val="80000"/>
              </a:lnSpc>
              <a:buFont typeface="Wingdings" charset="2"/>
              <a:buChar char="§"/>
            </a:pPr>
            <a:r>
              <a:rPr lang="en-GB" sz="1200" dirty="0" smtClean="0"/>
              <a:t>LLRF</a:t>
            </a:r>
          </a:p>
          <a:p>
            <a:pPr marL="742950" lvl="1" indent="-285750">
              <a:lnSpc>
                <a:spcPct val="80000"/>
              </a:lnSpc>
              <a:buFont typeface="Wingdings" charset="2"/>
              <a:buChar char="§"/>
            </a:pPr>
            <a:r>
              <a:rPr lang="en-GB" sz="1200" dirty="0" smtClean="0"/>
              <a:t>Integrated control Systems</a:t>
            </a:r>
          </a:p>
          <a:p>
            <a:pPr marL="742950" lvl="1" indent="-285750">
              <a:lnSpc>
                <a:spcPct val="80000"/>
              </a:lnSpc>
              <a:buFont typeface="Wingdings" charset="2"/>
              <a:buChar char="§"/>
            </a:pPr>
            <a:r>
              <a:rPr lang="en-GB" sz="1200" dirty="0" smtClean="0"/>
              <a:t>Machine protection system</a:t>
            </a:r>
          </a:p>
          <a:p>
            <a:pPr marL="742950" lvl="1" indent="-285750">
              <a:lnSpc>
                <a:spcPct val="80000"/>
              </a:lnSpc>
              <a:buFont typeface="Wingdings" charset="2"/>
              <a:buChar char="§"/>
            </a:pPr>
            <a:r>
              <a:rPr lang="en-GB" sz="1200" dirty="0" smtClean="0"/>
              <a:t>Test stands</a:t>
            </a:r>
            <a:endParaRPr lang="en-GB" sz="1200" dirty="0"/>
          </a:p>
          <a:p>
            <a:pPr>
              <a:lnSpc>
                <a:spcPct val="90000"/>
              </a:lnSpc>
            </a:pPr>
            <a:r>
              <a:rPr lang="en-GB" sz="1600" dirty="0" smtClean="0"/>
              <a:t>In-kind Collaborators</a:t>
            </a:r>
          </a:p>
          <a:p>
            <a:pPr marL="742950" lvl="1" indent="-285750">
              <a:lnSpc>
                <a:spcPct val="80000"/>
              </a:lnSpc>
              <a:buFont typeface="Wingdings" charset="2"/>
              <a:buChar char="§"/>
            </a:pPr>
            <a:r>
              <a:rPr lang="en-GB" sz="1200" dirty="0" smtClean="0"/>
              <a:t>IPNO</a:t>
            </a:r>
          </a:p>
          <a:p>
            <a:pPr marL="742950" lvl="1" indent="-285750">
              <a:lnSpc>
                <a:spcPct val="80000"/>
              </a:lnSpc>
              <a:buFont typeface="Wingdings" charset="2"/>
              <a:buChar char="§"/>
            </a:pPr>
            <a:r>
              <a:rPr lang="en-GB" sz="1200" dirty="0" smtClean="0"/>
              <a:t>CEA-IRFU</a:t>
            </a:r>
          </a:p>
        </p:txBody>
      </p:sp>
      <p:sp>
        <p:nvSpPr>
          <p:cNvPr id="8" name="TextBox 7"/>
          <p:cNvSpPr txBox="1"/>
          <p:nvPr/>
        </p:nvSpPr>
        <p:spPr>
          <a:xfrm>
            <a:off x="4030458" y="5211777"/>
            <a:ext cx="4069934" cy="1391150"/>
          </a:xfrm>
          <a:prstGeom prst="rect">
            <a:avLst/>
          </a:prstGeom>
          <a:solidFill>
            <a:schemeClr val="accent1">
              <a:lumMod val="60000"/>
              <a:lumOff val="40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a:lnSpc>
                <a:spcPct val="80000"/>
              </a:lnSpc>
            </a:pPr>
            <a:r>
              <a:rPr lang="en-GB" sz="1600" dirty="0" smtClean="0"/>
              <a:t>Definition of OM, early in the project:</a:t>
            </a:r>
          </a:p>
          <a:p>
            <a:pPr marL="358775" lvl="1" indent="-171450">
              <a:lnSpc>
                <a:spcPct val="120000"/>
              </a:lnSpc>
              <a:buFont typeface="Wingdings" charset="2"/>
              <a:buChar char="§"/>
            </a:pPr>
            <a:r>
              <a:rPr lang="en-GB" sz="1200" dirty="0" smtClean="0"/>
              <a:t>Define needed process variables with stake holders</a:t>
            </a:r>
          </a:p>
          <a:p>
            <a:pPr marL="358775" lvl="1" indent="-171450">
              <a:lnSpc>
                <a:spcPct val="120000"/>
              </a:lnSpc>
              <a:buFont typeface="Wingdings" charset="2"/>
              <a:buChar char="§"/>
            </a:pPr>
            <a:r>
              <a:rPr lang="en-GB" sz="1200" dirty="0" smtClean="0"/>
              <a:t>Improve functions and act on design</a:t>
            </a:r>
          </a:p>
          <a:p>
            <a:pPr marL="358775" lvl="1" indent="-171450">
              <a:lnSpc>
                <a:spcPct val="120000"/>
              </a:lnSpc>
              <a:buFont typeface="Wingdings" charset="2"/>
              <a:buChar char="§"/>
            </a:pPr>
            <a:r>
              <a:rPr lang="en-GB" sz="1200" dirty="0" smtClean="0"/>
              <a:t>Prepare diagnostic tools</a:t>
            </a:r>
          </a:p>
          <a:p>
            <a:pPr marL="358775" lvl="1" indent="-171450">
              <a:lnSpc>
                <a:spcPct val="120000"/>
              </a:lnSpc>
              <a:buFont typeface="Wingdings" charset="2"/>
              <a:buChar char="§"/>
            </a:pPr>
            <a:r>
              <a:rPr lang="en-GB" sz="1200" dirty="0" smtClean="0"/>
              <a:t>Test and optimise control systems</a:t>
            </a:r>
          </a:p>
          <a:p>
            <a:pPr marL="358775" lvl="1" indent="-171450">
              <a:lnSpc>
                <a:spcPct val="120000"/>
              </a:lnSpc>
              <a:buFont typeface="Wingdings" charset="2"/>
              <a:buChar char="§"/>
            </a:pPr>
            <a:r>
              <a:rPr lang="en-GB" sz="1200" dirty="0" smtClean="0"/>
              <a:t>Ready to accept change</a:t>
            </a:r>
          </a:p>
        </p:txBody>
      </p:sp>
    </p:spTree>
    <p:extLst>
      <p:ext uri="{BB962C8B-B14F-4D97-AF65-F5344CB8AC3E}">
        <p14:creationId xmlns:p14="http://schemas.microsoft.com/office/powerpoint/2010/main" val="2474309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Cryogenics Distribution System layout</a:t>
            </a:r>
            <a:endParaRPr lang="en-GB" dirty="0"/>
          </a:p>
        </p:txBody>
      </p:sp>
      <p:pic>
        <p:nvPicPr>
          <p:cNvPr id="166" name="Content Placeholder 165" descr="Screen Shot 2014-05-15 at 16.34.17.png"/>
          <p:cNvPicPr>
            <a:picLocks noGrp="1" noChangeAspect="1"/>
          </p:cNvPicPr>
          <p:nvPr>
            <p:ph idx="1"/>
          </p:nvPr>
        </p:nvPicPr>
        <p:blipFill>
          <a:blip r:embed="rId2">
            <a:extLst>
              <a:ext uri="{28A0092B-C50C-407E-A947-70E740481C1C}">
                <a14:useLocalDpi xmlns:a14="http://schemas.microsoft.com/office/drawing/2010/main" val="0"/>
              </a:ext>
            </a:extLst>
          </a:blip>
          <a:srcRect t="-17999" b="-17999"/>
          <a:stretch>
            <a:fillRect/>
          </a:stretch>
        </p:blipFill>
        <p:spPr>
          <a:xfrm>
            <a:off x="752041" y="2420888"/>
            <a:ext cx="7492367" cy="4968552"/>
          </a:xfrm>
        </p:spPr>
      </p:pic>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pic>
        <p:nvPicPr>
          <p:cNvPr id="165" name="Picture 164" descr="Screen Shot 2014-05-15 at 16.35.02.png"/>
          <p:cNvPicPr>
            <a:picLocks noChangeAspect="1"/>
          </p:cNvPicPr>
          <p:nvPr/>
        </p:nvPicPr>
        <p:blipFill rotWithShape="1">
          <a:blip r:embed="rId3">
            <a:extLst>
              <a:ext uri="{28A0092B-C50C-407E-A947-70E740481C1C}">
                <a14:useLocalDpi xmlns:a14="http://schemas.microsoft.com/office/drawing/2010/main" val="0"/>
              </a:ext>
            </a:extLst>
          </a:blip>
          <a:srcRect t="4772" b="-4772"/>
          <a:stretch/>
        </p:blipFill>
        <p:spPr>
          <a:xfrm>
            <a:off x="323528" y="836713"/>
            <a:ext cx="7272808" cy="2388513"/>
          </a:xfrm>
          <a:prstGeom prst="rect">
            <a:avLst/>
          </a:prstGeom>
        </p:spPr>
      </p:pic>
      <p:sp>
        <p:nvSpPr>
          <p:cNvPr id="167" name="TextBox 166"/>
          <p:cNvSpPr txBox="1"/>
          <p:nvPr/>
        </p:nvSpPr>
        <p:spPr>
          <a:xfrm>
            <a:off x="6622746" y="3284984"/>
            <a:ext cx="1981702" cy="297517"/>
          </a:xfrm>
          <a:prstGeom prst="rect">
            <a:avLst/>
          </a:prstGeom>
          <a:solidFill>
            <a:schemeClr val="accent1">
              <a:lumMod val="60000"/>
              <a:lumOff val="40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a:lnSpc>
                <a:spcPct val="80000"/>
              </a:lnSpc>
            </a:pPr>
            <a:r>
              <a:rPr lang="en-GB" sz="1600" dirty="0" smtClean="0"/>
              <a:t>Courtesy: J. </a:t>
            </a:r>
            <a:r>
              <a:rPr lang="en-GB" sz="1600" dirty="0" err="1" smtClean="0"/>
              <a:t>Fydrych</a:t>
            </a:r>
            <a:endParaRPr lang="en-GB" sz="1200" dirty="0" smtClean="0"/>
          </a:p>
        </p:txBody>
      </p:sp>
    </p:spTree>
    <p:extLst>
      <p:ext uri="{BB962C8B-B14F-4D97-AF65-F5344CB8AC3E}">
        <p14:creationId xmlns:p14="http://schemas.microsoft.com/office/powerpoint/2010/main" val="557846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–Elliptical skeleton</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dirty="0"/>
          </a:p>
        </p:txBody>
      </p:sp>
      <p:pic>
        <p:nvPicPr>
          <p:cNvPr id="8" name="Content Placeholder 7"/>
          <p:cNvPicPr>
            <a:picLocks noGrp="1" noChangeAspect="1"/>
          </p:cNvPicPr>
          <p:nvPr>
            <p:ph idx="1"/>
          </p:nvPr>
        </p:nvPicPr>
        <p:blipFill>
          <a:blip r:embed="rId2"/>
          <a:srcRect t="260" b="260"/>
          <a:stretch>
            <a:fillRect/>
          </a:stretch>
        </p:blipFill>
        <p:spPr/>
      </p:pic>
    </p:spTree>
    <p:extLst>
      <p:ext uri="{BB962C8B-B14F-4D97-AF65-F5344CB8AC3E}">
        <p14:creationId xmlns:p14="http://schemas.microsoft.com/office/powerpoint/2010/main" val="14890285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Vacuum Equipment</a:t>
            </a:r>
            <a:endParaRPr lang="en-GB" dirty="0"/>
          </a:p>
        </p:txBody>
      </p:sp>
      <p:pic>
        <p:nvPicPr>
          <p:cNvPr id="5" name="Content Placeholder 4"/>
          <p:cNvPicPr>
            <a:picLocks noGrp="1" noChangeAspect="1"/>
          </p:cNvPicPr>
          <p:nvPr>
            <p:ph idx="1"/>
          </p:nvPr>
        </p:nvPicPr>
        <p:blipFill>
          <a:blip r:embed="rId2"/>
          <a:srcRect t="260" b="260"/>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dirty="0"/>
          </a:p>
        </p:txBody>
      </p:sp>
    </p:spTree>
    <p:extLst>
      <p:ext uri="{BB962C8B-B14F-4D97-AF65-F5344CB8AC3E}">
        <p14:creationId xmlns:p14="http://schemas.microsoft.com/office/powerpoint/2010/main" val="14435701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PID- RF instrumentation</a:t>
            </a:r>
            <a:endParaRPr lang="en-GB" dirty="0"/>
          </a:p>
        </p:txBody>
      </p:sp>
      <p:pic>
        <p:nvPicPr>
          <p:cNvPr id="5" name="Content Placeholder 4"/>
          <p:cNvPicPr>
            <a:picLocks noGrp="1" noChangeAspect="1"/>
          </p:cNvPicPr>
          <p:nvPr>
            <p:ph idx="1"/>
          </p:nvPr>
        </p:nvPicPr>
        <p:blipFill>
          <a:blip r:embed="rId2"/>
          <a:srcRect t="260" b="260"/>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dirty="0"/>
          </a:p>
        </p:txBody>
      </p:sp>
    </p:spTree>
    <p:extLst>
      <p:ext uri="{BB962C8B-B14F-4D97-AF65-F5344CB8AC3E}">
        <p14:creationId xmlns:p14="http://schemas.microsoft.com/office/powerpoint/2010/main" val="17287001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 template.potx</Template>
  <TotalTime>4482</TotalTime>
  <Words>622</Words>
  <Application>Microsoft Macintosh PowerPoint</Application>
  <PresentationFormat>On-screen Show (4:3)</PresentationFormat>
  <Paragraphs>159</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ESS Core Powerpoint template</vt:lpstr>
      <vt:lpstr>ESS Cryomodule operating modes</vt:lpstr>
      <vt:lpstr>Summary</vt:lpstr>
      <vt:lpstr>ESS operational modes</vt:lpstr>
      <vt:lpstr>Cryomodules</vt:lpstr>
      <vt:lpstr>Cryomodule subsystems</vt:lpstr>
      <vt:lpstr>Cryogenics Distribution System layout</vt:lpstr>
      <vt:lpstr>PID –Elliptical skeleton</vt:lpstr>
      <vt:lpstr>PID- Vacuum Equipment</vt:lpstr>
      <vt:lpstr>PID- RF instrumentation</vt:lpstr>
      <vt:lpstr>PID- Helium to cavities</vt:lpstr>
      <vt:lpstr>PID – Helium to cavities (filling)</vt:lpstr>
      <vt:lpstr>PID – Helium to cavities (VLP)</vt:lpstr>
      <vt:lpstr>PID- Thermal shield cooling</vt:lpstr>
      <vt:lpstr>PID- He guard</vt:lpstr>
      <vt:lpstr>PID – Power Coupler (Double wall Cooling)</vt:lpstr>
      <vt:lpstr>PID – Power Coupler (Antenna Cooling)</vt:lpstr>
      <vt:lpstr>PID – Spokes cryomodule</vt:lpstr>
      <vt:lpstr>Instrumentation overview</vt:lpstr>
      <vt:lpstr>Operating modes (normal)</vt:lpstr>
      <vt:lpstr>Op. Mode: Cool-down from 300K to 4.5K [2]</vt:lpstr>
      <vt:lpstr>Op. Mode: Cool-down from 300K to 4.5K [2]</vt:lpstr>
      <vt:lpstr>Op. Mode: Steady 2K [5]</vt:lpstr>
      <vt:lpstr>Op. Mode: Steady 2K [5]</vt:lpstr>
      <vt:lpstr>Process Abstract: position for each phase</vt:lpstr>
      <vt:lpstr>Process Abstract: position for instrument</vt:lpstr>
      <vt:lpstr>Operating mode – Process Definition</vt:lpstr>
      <vt:lpstr>On the line…</vt:lpstr>
      <vt:lpstr>PowerPoint Presentation</vt:lpstr>
      <vt:lpstr>PID with dimensions</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Nuno Elias</cp:lastModifiedBy>
  <cp:revision>76</cp:revision>
  <cp:lastPrinted>2014-05-15T15:17:35Z</cp:lastPrinted>
  <dcterms:created xsi:type="dcterms:W3CDTF">2013-10-29T16:05:10Z</dcterms:created>
  <dcterms:modified xsi:type="dcterms:W3CDTF">2014-05-16T07:23:10Z</dcterms:modified>
</cp:coreProperties>
</file>