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9" r:id="rId4"/>
    <p:sldId id="260" r:id="rId5"/>
    <p:sldId id="261" r:id="rId6"/>
    <p:sldId id="262" r:id="rId7"/>
    <p:sldId id="264" r:id="rId8"/>
    <p:sldId id="269" r:id="rId9"/>
    <p:sldId id="270" r:id="rId10"/>
    <p:sldId id="267" r:id="rId11"/>
    <p:sldId id="268" r:id="rId12"/>
    <p:sldId id="265" r:id="rId13"/>
    <p:sldId id="266" r:id="rId14"/>
    <p:sldId id="257" r:id="rId15"/>
    <p:sldId id="258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5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5/16/14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5/16/14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5/16/14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5/16/14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5/16/14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5/16/14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gif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71296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/>
              <a:t>ESS </a:t>
            </a:r>
            <a:r>
              <a:rPr lang="sv-SE" sz="4000" dirty="0" err="1"/>
              <a:t>control</a:t>
            </a:r>
            <a:r>
              <a:rPr lang="sv-SE" sz="4000" dirty="0"/>
              <a:t> integration for </a:t>
            </a:r>
            <a:r>
              <a:rPr lang="sv-SE" sz="4000" dirty="0" smtClean="0"/>
              <a:t>SRF </a:t>
            </a:r>
            <a:r>
              <a:rPr lang="sv-SE" sz="4000" dirty="0" err="1" smtClean="0"/>
              <a:t>cryomodule</a:t>
            </a:r>
            <a:r>
              <a:rPr lang="sv-SE" sz="4000" dirty="0"/>
              <a:t/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D. Piso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Integrated</a:t>
            </a:r>
            <a:r>
              <a:rPr lang="sv-SE" sz="2000" dirty="0" smtClean="0">
                <a:solidFill>
                  <a:schemeClr val="bg1"/>
                </a:solidFill>
              </a:rPr>
              <a:t> Control System Division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ESS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May 16,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ARCHITECTURE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 descr="MediumB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816242" cy="2700000"/>
          </a:xfrm>
          <a:prstGeom prst="rect">
            <a:avLst/>
          </a:prstGeom>
        </p:spPr>
      </p:pic>
      <p:pic>
        <p:nvPicPr>
          <p:cNvPr id="6" name="Picture 5" descr="HighB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816000" cy="38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104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844824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</a:p>
        </p:txBody>
      </p:sp>
      <p:pic>
        <p:nvPicPr>
          <p:cNvPr id="3" name="Picture 2" descr="SPOK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566631" cy="3230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0952" y="185057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ARCHITECTURE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6" name="Picture 5" descr="CryoModuleControlsArchitec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3495"/>
            <a:ext cx="8208912" cy="5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starting point for the controls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4680520" cy="2433871"/>
          </a:xfrm>
          <a:prstGeom prst="rect">
            <a:avLst/>
          </a:prstGeom>
        </p:spPr>
      </p:pic>
      <p:pic>
        <p:nvPicPr>
          <p:cNvPr id="7" name="Picture 6" descr="Screen Shot 2014-05-14 at 10.3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4067944" cy="2119592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619672" y="4149080"/>
            <a:ext cx="23583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US" sz="1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556792"/>
            <a:ext cx="260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Operation Modes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14908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Instrumentation &amp; Signals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6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88841"/>
            <a:ext cx="1938674" cy="1008111"/>
          </a:xfrm>
          <a:prstGeom prst="rect">
            <a:avLst/>
          </a:prstGeom>
        </p:spPr>
      </p:pic>
      <p:pic>
        <p:nvPicPr>
          <p:cNvPr id="6" name="Picture 5" descr="Screen Shot 2014-05-14 at 10.3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1934780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2564904"/>
            <a:ext cx="9511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pic>
        <p:nvPicPr>
          <p:cNvPr id="9" name="Picture 8" descr="State-Diagra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2"/>
            <a:ext cx="1124991" cy="1288180"/>
          </a:xfrm>
          <a:prstGeom prst="rect">
            <a:avLst/>
          </a:prstGeom>
        </p:spPr>
      </p:pic>
      <p:pic>
        <p:nvPicPr>
          <p:cNvPr id="10" name="Picture 9" descr="agreg-80-grafc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2808312"/>
            <a:ext cx="1424482" cy="2060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16288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43711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Instrumentation &amp; Signals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2564904"/>
            <a:ext cx="160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 Diagram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411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GRAFCET</a:t>
            </a:r>
            <a:endParaRPr lang="en-US" dirty="0"/>
          </a:p>
        </p:txBody>
      </p:sp>
      <p:pic>
        <p:nvPicPr>
          <p:cNvPr id="15" name="Picture 14" descr="simatic-cfc-234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84984"/>
            <a:ext cx="1313723" cy="985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08304" y="2852936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PLC Code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123728" y="3429000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99992" y="3429000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588224" y="3429000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5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Preliminary</a:t>
            </a:r>
            <a:r>
              <a:rPr lang="sv-SE" dirty="0" smtClean="0"/>
              <a:t> operation </a:t>
            </a:r>
            <a:r>
              <a:rPr lang="sv-SE" dirty="0" err="1" smtClean="0"/>
              <a:t>states</a:t>
            </a:r>
            <a:r>
              <a:rPr lang="sv-SE" dirty="0" smtClean="0"/>
              <a:t> diagram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18080"/>
            <a:ext cx="5904656" cy="53299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3608" y="1700808"/>
            <a:ext cx="6984776" cy="4968552"/>
          </a:xfrm>
          <a:prstGeom prst="roundRect">
            <a:avLst/>
          </a:prstGeom>
          <a:solidFill>
            <a:schemeClr val="accent1"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200" b="1" i="1" dirty="0" smtClean="0"/>
              <a:t>(2) </a:t>
            </a:r>
            <a:r>
              <a:rPr lang="en-US" sz="2200" b="1" i="1" dirty="0" err="1" smtClean="0"/>
              <a:t>Cooldown</a:t>
            </a:r>
            <a:r>
              <a:rPr lang="en-US" sz="2200" b="1" i="1" dirty="0" smtClean="0"/>
              <a:t> to 4.5K- state variables (controller outputs)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Valve Box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CV03, CV04  % open (4-20mA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CV05, CV06 close (4-20mA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PT01 &lt; 3 bar (signal)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Thermal shielding in valve box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CV60, CV61 %  open (4-20 mA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CV62, CV63 close (4-20mA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PT60 &lt; 19.5 bar (4-20mA or 0-10V analog)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Cryomodule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CV02 % open (4-20mA)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CV01 close (4-20mA)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EH10, EH20, EH30, EH40 OFF (heaters-</a:t>
            </a:r>
            <a:r>
              <a:rPr lang="en-US" dirty="0"/>
              <a:t> </a:t>
            </a:r>
            <a:r>
              <a:rPr lang="en-US" dirty="0" smtClean="0"/>
              <a:t>Power Supply with LAN Interface)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PT02 </a:t>
            </a:r>
            <a:r>
              <a:rPr lang="en-US" dirty="0"/>
              <a:t>&lt; 3 </a:t>
            </a:r>
            <a:r>
              <a:rPr lang="en-US" dirty="0" smtClean="0"/>
              <a:t>bar,  PT03&lt;1.4 bar </a:t>
            </a:r>
            <a:r>
              <a:rPr lang="en-US" dirty="0"/>
              <a:t>(4-20mA or 0-10V analog)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LT01 &lt; ? mm, LT02 &lt; ? </a:t>
            </a:r>
            <a:r>
              <a:rPr lang="en-US" dirty="0"/>
              <a:t>m</a:t>
            </a:r>
            <a:r>
              <a:rPr lang="en-US" dirty="0" smtClean="0"/>
              <a:t>m (4-20mA analog)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Power Couple double wall cooling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FT11, FT21, FT31, FT41 %open (MFC</a:t>
            </a:r>
            <a:r>
              <a:rPr lang="en-US" dirty="0"/>
              <a:t> </a:t>
            </a:r>
            <a:r>
              <a:rPr lang="en-US" dirty="0" smtClean="0"/>
              <a:t>0-10V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CV11, CV21,CV31,CV41 %open (4-20mA)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EH11, EH21, EH31, EH41 ON </a:t>
            </a:r>
            <a:r>
              <a:rPr lang="en-US" dirty="0"/>
              <a:t>(heaters- Power Supply with LAN Interface)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Power coupling antenna cooling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FT12, FT22, F32, FT42 </a:t>
            </a:r>
            <a:r>
              <a:rPr lang="en-US" dirty="0"/>
              <a:t>open (MFC- </a:t>
            </a:r>
            <a:r>
              <a:rPr lang="en-US" dirty="0" smtClean="0"/>
              <a:t>0-10V analog)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CV12, CV22, CV32, CV42 </a:t>
            </a:r>
            <a:r>
              <a:rPr lang="en-US" dirty="0"/>
              <a:t>open (</a:t>
            </a:r>
            <a:r>
              <a:rPr lang="en-US" dirty="0" smtClean="0"/>
              <a:t>signal)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EH13, </a:t>
            </a:r>
            <a:r>
              <a:rPr lang="en-US" dirty="0"/>
              <a:t>EH21, EH31, EH41 ON (heaters- Power Supply with LAN Interface)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PT11</a:t>
            </a:r>
            <a:r>
              <a:rPr lang="en-US" dirty="0"/>
              <a:t>, </a:t>
            </a:r>
            <a:r>
              <a:rPr lang="en-US" dirty="0" smtClean="0"/>
              <a:t>PT21</a:t>
            </a:r>
            <a:r>
              <a:rPr lang="en-US" dirty="0"/>
              <a:t>, </a:t>
            </a:r>
            <a:r>
              <a:rPr lang="en-US" dirty="0" smtClean="0"/>
              <a:t>PT31</a:t>
            </a:r>
            <a:r>
              <a:rPr lang="en-US" dirty="0"/>
              <a:t>, </a:t>
            </a:r>
            <a:r>
              <a:rPr lang="en-US" dirty="0" smtClean="0"/>
              <a:t>PT41 &lt; x bar </a:t>
            </a:r>
            <a:r>
              <a:rPr lang="en-US" dirty="0"/>
              <a:t>(4-20mA or 0-10V analog)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Vacuum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PT70, PT71</a:t>
            </a:r>
            <a:r>
              <a:rPr lang="en-US" dirty="0"/>
              <a:t>, </a:t>
            </a:r>
            <a:r>
              <a:rPr lang="en-US" dirty="0" smtClean="0"/>
              <a:t>PT72, PT73 </a:t>
            </a:r>
            <a:r>
              <a:rPr lang="en-US" dirty="0"/>
              <a:t>&lt; </a:t>
            </a:r>
            <a:r>
              <a:rPr lang="en-US" dirty="0" smtClean="0"/>
              <a:t>0.0001 mbar </a:t>
            </a:r>
            <a:r>
              <a:rPr lang="en-US" dirty="0"/>
              <a:t>(4-20mA or 0-10V analog)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Preliminary</a:t>
            </a:r>
            <a:r>
              <a:rPr lang="sv-SE" dirty="0"/>
              <a:t> operation </a:t>
            </a:r>
            <a:r>
              <a:rPr lang="sv-SE" dirty="0" err="1"/>
              <a:t>states</a:t>
            </a:r>
            <a:r>
              <a:rPr lang="sv-SE" dirty="0"/>
              <a:t> </a:t>
            </a:r>
            <a:r>
              <a:rPr lang="sv-SE" dirty="0" smtClean="0"/>
              <a:t>diagram (II)</a:t>
            </a:r>
            <a:br>
              <a:rPr lang="sv-SE" dirty="0" smtClean="0"/>
            </a:br>
            <a:r>
              <a:rPr lang="sv-SE" sz="2400" b="1" i="1" dirty="0" err="1" smtClean="0"/>
              <a:t>what</a:t>
            </a:r>
            <a:r>
              <a:rPr lang="sv-SE" sz="2400" b="1" i="1" dirty="0" smtClean="0"/>
              <a:t> it is </a:t>
            </a:r>
            <a:r>
              <a:rPr lang="sv-SE" sz="2400" b="1" i="1" dirty="0" err="1" smtClean="0"/>
              <a:t>to</a:t>
            </a:r>
            <a:r>
              <a:rPr lang="sv-SE" sz="2400" b="1" i="1" dirty="0" smtClean="0"/>
              <a:t> be </a:t>
            </a:r>
            <a:r>
              <a:rPr lang="sv-SE" sz="2400" b="1" i="1" dirty="0" err="1" smtClean="0"/>
              <a:t>done</a:t>
            </a:r>
            <a:endParaRPr lang="sv-SE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303030"/>
                </a:solidFill>
              </a:rPr>
              <a:t>Include</a:t>
            </a:r>
            <a:r>
              <a:rPr lang="sv-SE" dirty="0" smtClean="0">
                <a:solidFill>
                  <a:srgbClr val="303030"/>
                </a:solidFill>
              </a:rPr>
              <a:t> </a:t>
            </a:r>
            <a:r>
              <a:rPr lang="sv-SE" dirty="0" err="1" smtClean="0">
                <a:solidFill>
                  <a:srgbClr val="303030"/>
                </a:solidFill>
              </a:rPr>
              <a:t>failures</a:t>
            </a:r>
            <a:r>
              <a:rPr lang="sv-SE" dirty="0" smtClean="0">
                <a:solidFill>
                  <a:srgbClr val="303030"/>
                </a:solidFill>
              </a:rPr>
              <a:t> and </a:t>
            </a:r>
            <a:r>
              <a:rPr lang="sv-SE" dirty="0" err="1" smtClean="0">
                <a:solidFill>
                  <a:srgbClr val="303030"/>
                </a:solidFill>
              </a:rPr>
              <a:t>abnormal</a:t>
            </a:r>
            <a:r>
              <a:rPr lang="sv-SE" dirty="0" smtClean="0">
                <a:solidFill>
                  <a:srgbClr val="303030"/>
                </a:solidFill>
              </a:rPr>
              <a:t> modes in the </a:t>
            </a:r>
            <a:r>
              <a:rPr lang="sv-SE" dirty="0" err="1" smtClean="0">
                <a:solidFill>
                  <a:srgbClr val="303030"/>
                </a:solidFill>
              </a:rPr>
              <a:t>state</a:t>
            </a:r>
            <a:r>
              <a:rPr lang="sv-SE" dirty="0" smtClean="0">
                <a:solidFill>
                  <a:srgbClr val="303030"/>
                </a:solidFill>
              </a:rPr>
              <a:t> diagram ( </a:t>
            </a:r>
            <a:r>
              <a:rPr lang="sv-SE" dirty="0" err="1">
                <a:solidFill>
                  <a:srgbClr val="303030"/>
                </a:solidFill>
              </a:rPr>
              <a:t>l</a:t>
            </a:r>
            <a:r>
              <a:rPr lang="sv-SE" dirty="0" err="1" smtClean="0">
                <a:solidFill>
                  <a:srgbClr val="303030"/>
                </a:solidFill>
              </a:rPr>
              <a:t>eaks</a:t>
            </a:r>
            <a:r>
              <a:rPr lang="sv-SE" dirty="0" smtClean="0">
                <a:solidFill>
                  <a:srgbClr val="303030"/>
                </a:solidFill>
              </a:rPr>
              <a:t>, loss </a:t>
            </a:r>
            <a:r>
              <a:rPr lang="sv-SE" dirty="0" err="1" smtClean="0">
                <a:solidFill>
                  <a:srgbClr val="303030"/>
                </a:solidFill>
              </a:rPr>
              <a:t>of</a:t>
            </a:r>
            <a:r>
              <a:rPr lang="sv-SE" dirty="0" smtClean="0">
                <a:solidFill>
                  <a:srgbClr val="303030"/>
                </a:solidFill>
              </a:rPr>
              <a:t> vacuum, </a:t>
            </a:r>
            <a:r>
              <a:rPr lang="sv-SE" dirty="0" err="1" smtClean="0">
                <a:solidFill>
                  <a:srgbClr val="303030"/>
                </a:solidFill>
              </a:rPr>
              <a:t>cavity</a:t>
            </a:r>
            <a:r>
              <a:rPr lang="sv-SE" dirty="0" smtClean="0">
                <a:solidFill>
                  <a:srgbClr val="303030"/>
                </a:solidFill>
              </a:rPr>
              <a:t> </a:t>
            </a:r>
            <a:r>
              <a:rPr lang="sv-SE" dirty="0" err="1" smtClean="0">
                <a:solidFill>
                  <a:srgbClr val="303030"/>
                </a:solidFill>
              </a:rPr>
              <a:t>quench</a:t>
            </a:r>
            <a:r>
              <a:rPr lang="sv-SE" dirty="0" smtClean="0">
                <a:solidFill>
                  <a:srgbClr val="303030"/>
                </a:solidFill>
              </a:rPr>
              <a:t>.)</a:t>
            </a:r>
          </a:p>
          <a:p>
            <a:r>
              <a:rPr lang="sv-SE" dirty="0" smtClean="0">
                <a:solidFill>
                  <a:srgbClr val="303030"/>
                </a:solidFill>
              </a:rPr>
              <a:t>Progress in the definition </a:t>
            </a:r>
            <a:r>
              <a:rPr lang="sv-SE" dirty="0" err="1" smtClean="0">
                <a:solidFill>
                  <a:srgbClr val="303030"/>
                </a:solidFill>
              </a:rPr>
              <a:t>of</a:t>
            </a:r>
            <a:r>
              <a:rPr lang="sv-SE" dirty="0" smtClean="0">
                <a:solidFill>
                  <a:srgbClr val="303030"/>
                </a:solidFill>
              </a:rPr>
              <a:t> signals and </a:t>
            </a:r>
            <a:r>
              <a:rPr lang="sv-SE" dirty="0" err="1" smtClean="0">
                <a:solidFill>
                  <a:srgbClr val="303030"/>
                </a:solidFill>
              </a:rPr>
              <a:t>thresholds</a:t>
            </a:r>
            <a:r>
              <a:rPr lang="sv-SE" dirty="0" smtClean="0">
                <a:solidFill>
                  <a:srgbClr val="303030"/>
                </a:solidFill>
              </a:rPr>
              <a:t> (for alarms and </a:t>
            </a:r>
            <a:r>
              <a:rPr lang="sv-SE" dirty="0" err="1" smtClean="0">
                <a:solidFill>
                  <a:srgbClr val="303030"/>
                </a:solidFill>
              </a:rPr>
              <a:t>interlocks</a:t>
            </a:r>
            <a:r>
              <a:rPr lang="sv-SE" dirty="0" smtClean="0">
                <a:solidFill>
                  <a:srgbClr val="303030"/>
                </a:solidFill>
              </a:rPr>
              <a:t>).</a:t>
            </a:r>
          </a:p>
          <a:p>
            <a:r>
              <a:rPr lang="sv-SE" dirty="0" err="1" smtClean="0">
                <a:solidFill>
                  <a:srgbClr val="303030"/>
                </a:solidFill>
              </a:rPr>
              <a:t>Complete</a:t>
            </a:r>
            <a:r>
              <a:rPr lang="sv-SE" dirty="0" smtClean="0">
                <a:solidFill>
                  <a:srgbClr val="303030"/>
                </a:solidFill>
              </a:rPr>
              <a:t> the </a:t>
            </a:r>
            <a:r>
              <a:rPr lang="sv-SE" dirty="0" err="1" smtClean="0">
                <a:solidFill>
                  <a:srgbClr val="303030"/>
                </a:solidFill>
              </a:rPr>
              <a:t>tables</a:t>
            </a:r>
            <a:r>
              <a:rPr lang="sv-SE" dirty="0" smtClean="0">
                <a:solidFill>
                  <a:srgbClr val="303030"/>
                </a:solidFill>
              </a:rPr>
              <a:t> for all the </a:t>
            </a:r>
            <a:r>
              <a:rPr lang="sv-SE" dirty="0" err="1" smtClean="0">
                <a:solidFill>
                  <a:srgbClr val="303030"/>
                </a:solidFill>
              </a:rPr>
              <a:t>states</a:t>
            </a:r>
            <a:endParaRPr lang="sv-SE" dirty="0" smtClean="0">
              <a:solidFill>
                <a:srgbClr val="303030"/>
              </a:solidFill>
            </a:endParaRPr>
          </a:p>
          <a:p>
            <a:r>
              <a:rPr lang="sv-SE" dirty="0" err="1" smtClean="0">
                <a:solidFill>
                  <a:srgbClr val="303030"/>
                </a:solidFill>
              </a:rPr>
              <a:t>Implement</a:t>
            </a:r>
            <a:r>
              <a:rPr lang="sv-SE" dirty="0" smtClean="0">
                <a:solidFill>
                  <a:srgbClr val="303030"/>
                </a:solidFill>
              </a:rPr>
              <a:t> all the </a:t>
            </a:r>
            <a:r>
              <a:rPr lang="sv-SE" dirty="0" err="1" smtClean="0">
                <a:solidFill>
                  <a:srgbClr val="303030"/>
                </a:solidFill>
              </a:rPr>
              <a:t>regulation</a:t>
            </a:r>
            <a:r>
              <a:rPr lang="sv-SE" dirty="0" smtClean="0">
                <a:solidFill>
                  <a:srgbClr val="303030"/>
                </a:solidFill>
              </a:rPr>
              <a:t> </a:t>
            </a:r>
            <a:r>
              <a:rPr lang="sv-SE" dirty="0" err="1" smtClean="0">
                <a:solidFill>
                  <a:srgbClr val="303030"/>
                </a:solidFill>
              </a:rPr>
              <a:t>needed</a:t>
            </a:r>
            <a:endParaRPr lang="sv-SE" dirty="0" smtClean="0">
              <a:solidFill>
                <a:srgbClr val="303030"/>
              </a:solidFill>
            </a:endParaRPr>
          </a:p>
          <a:p>
            <a:r>
              <a:rPr lang="sv-SE" dirty="0" smtClean="0">
                <a:solidFill>
                  <a:srgbClr val="303030"/>
                </a:solidFill>
              </a:rPr>
              <a:t>Do the GRAFCET representation </a:t>
            </a:r>
            <a:r>
              <a:rPr lang="sv-SE" dirty="0" err="1" smtClean="0">
                <a:solidFill>
                  <a:srgbClr val="303030"/>
                </a:solidFill>
              </a:rPr>
              <a:t>of</a:t>
            </a:r>
            <a:r>
              <a:rPr lang="sv-SE" dirty="0" smtClean="0">
                <a:solidFill>
                  <a:srgbClr val="303030"/>
                </a:solidFill>
              </a:rPr>
              <a:t> the </a:t>
            </a:r>
            <a:r>
              <a:rPr lang="sv-SE" dirty="0" err="1" smtClean="0">
                <a:solidFill>
                  <a:srgbClr val="303030"/>
                </a:solidFill>
              </a:rPr>
              <a:t>controls</a:t>
            </a:r>
            <a:endParaRPr lang="sv-SE" dirty="0" smtClean="0">
              <a:solidFill>
                <a:srgbClr val="303030"/>
              </a:solidFill>
            </a:endParaRPr>
          </a:p>
          <a:p>
            <a:r>
              <a:rPr lang="sv-SE" dirty="0" smtClean="0">
                <a:solidFill>
                  <a:srgbClr val="303030"/>
                </a:solidFill>
              </a:rPr>
              <a:t>Controls Implementation</a:t>
            </a:r>
          </a:p>
          <a:p>
            <a:r>
              <a:rPr lang="sv-SE" dirty="0" err="1" smtClean="0">
                <a:solidFill>
                  <a:srgbClr val="303030"/>
                </a:solidFill>
              </a:rPr>
              <a:t>Vertical</a:t>
            </a:r>
            <a:r>
              <a:rPr lang="sv-SE" dirty="0" smtClean="0">
                <a:solidFill>
                  <a:srgbClr val="303030"/>
                </a:solidFill>
              </a:rPr>
              <a:t> Integration</a:t>
            </a:r>
            <a:endParaRPr lang="sv-SE" dirty="0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2985288" y="2967335"/>
            <a:ext cx="317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01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/>
                </a:solidFill>
              </a:rPr>
              <a:t>Some words about the ICS project</a:t>
            </a:r>
          </a:p>
          <a:p>
            <a:r>
              <a:rPr lang="en-US" dirty="0" smtClean="0">
                <a:solidFill>
                  <a:srgbClr val="303030"/>
                </a:solidFill>
              </a:rPr>
              <a:t>Some words about EPICS controls systems</a:t>
            </a:r>
          </a:p>
          <a:p>
            <a:r>
              <a:rPr lang="en-US" dirty="0" smtClean="0">
                <a:solidFill>
                  <a:srgbClr val="303030"/>
                </a:solidFill>
              </a:rPr>
              <a:t>Basic control components for commissioning of a </a:t>
            </a:r>
            <a:r>
              <a:rPr lang="en-US" dirty="0" err="1" smtClean="0">
                <a:solidFill>
                  <a:srgbClr val="303030"/>
                </a:solidFill>
              </a:rPr>
              <a:t>Linac</a:t>
            </a:r>
            <a:r>
              <a:rPr lang="en-US" dirty="0" smtClean="0">
                <a:solidFill>
                  <a:srgbClr val="303030"/>
                </a:solidFill>
              </a:rPr>
              <a:t> Section available</a:t>
            </a:r>
          </a:p>
          <a:p>
            <a:r>
              <a:rPr lang="en-US" dirty="0" smtClean="0">
                <a:solidFill>
                  <a:srgbClr val="303030"/>
                </a:solidFill>
              </a:rPr>
              <a:t>Integration cost of the cold </a:t>
            </a:r>
            <a:r>
              <a:rPr lang="en-US" dirty="0" err="1" smtClean="0">
                <a:solidFill>
                  <a:srgbClr val="303030"/>
                </a:solidFill>
              </a:rPr>
              <a:t>Linac</a:t>
            </a:r>
            <a:endParaRPr lang="en-US" dirty="0" smtClean="0">
              <a:solidFill>
                <a:srgbClr val="303030"/>
              </a:solidFill>
            </a:endParaRPr>
          </a:p>
          <a:p>
            <a:r>
              <a:rPr lang="en-US" dirty="0" smtClean="0">
                <a:solidFill>
                  <a:srgbClr val="303030"/>
                </a:solidFill>
              </a:rPr>
              <a:t>Draft </a:t>
            </a:r>
            <a:r>
              <a:rPr lang="en-US" dirty="0">
                <a:solidFill>
                  <a:srgbClr val="303030"/>
                </a:solidFill>
              </a:rPr>
              <a:t>architecture for the control of a </a:t>
            </a:r>
            <a:r>
              <a:rPr lang="en-US" dirty="0" err="1" smtClean="0">
                <a:solidFill>
                  <a:srgbClr val="303030"/>
                </a:solidFill>
              </a:rPr>
              <a:t>cryomodule</a:t>
            </a:r>
            <a:endParaRPr lang="en-US" dirty="0" smtClean="0">
              <a:solidFill>
                <a:srgbClr val="303030"/>
              </a:solidFill>
            </a:endParaRPr>
          </a:p>
          <a:p>
            <a:r>
              <a:rPr lang="en-US" dirty="0" smtClean="0">
                <a:solidFill>
                  <a:srgbClr val="303030"/>
                </a:solidFill>
              </a:rPr>
              <a:t>Controls functional analysis and state diagram for the operation of a </a:t>
            </a:r>
            <a:r>
              <a:rPr lang="en-US" dirty="0" err="1" smtClean="0">
                <a:solidFill>
                  <a:srgbClr val="303030"/>
                </a:solidFill>
              </a:rPr>
              <a:t>cryomodule</a:t>
            </a:r>
            <a:endParaRPr lang="en-US" dirty="0" smtClean="0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01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WP1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&amp;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WP2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                                            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WP3 Software Core Components                   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WP4  Hardware Core Components   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WP5  Protection Core Components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WP6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Equipment                                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WP7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 System Infrastructure                      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WP8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Physics      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WP9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Milestones  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WP10  </a:t>
            </a:r>
            <a:r>
              <a:rPr lang="en-US" dirty="0">
                <a:solidFill>
                  <a:srgbClr val="FF0000"/>
                </a:solidFill>
              </a:rPr>
              <a:t>Accelerator integration support  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WP11  </a:t>
            </a:r>
            <a:r>
              <a:rPr lang="en-US" dirty="0">
                <a:solidFill>
                  <a:srgbClr val="FF0000"/>
                </a:solidFill>
              </a:rPr>
              <a:t>Target integration support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WP12  </a:t>
            </a:r>
            <a:r>
              <a:rPr lang="en-US" dirty="0">
                <a:solidFill>
                  <a:srgbClr val="FF0000"/>
                </a:solidFill>
              </a:rPr>
              <a:t>Instruments integration support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WP13  </a:t>
            </a:r>
            <a:r>
              <a:rPr lang="en-US" dirty="0">
                <a:solidFill>
                  <a:srgbClr val="FF0000"/>
                </a:solidFill>
              </a:rPr>
              <a:t>Conventional Facilities integrations support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WP14  Test </a:t>
            </a:r>
            <a:r>
              <a:rPr lang="en-US" dirty="0">
                <a:solidFill>
                  <a:srgbClr val="FF0000"/>
                </a:solidFill>
              </a:rPr>
              <a:t>stands integration support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WP20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Installation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</a:t>
            </a:r>
            <a:endParaRPr lang="en-US" dirty="0"/>
          </a:p>
        </p:txBody>
      </p:sp>
      <p:pic>
        <p:nvPicPr>
          <p:cNvPr id="4" name="Picture 3" descr="epics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609652"/>
            <a:ext cx="3578499" cy="4063014"/>
          </a:xfrm>
          <a:prstGeom prst="rect">
            <a:avLst/>
          </a:prstGeom>
        </p:spPr>
      </p:pic>
      <p:pic>
        <p:nvPicPr>
          <p:cNvPr id="5" name="Picture 4" descr="widg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385991" cy="40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EPICS </a:t>
            </a:r>
            <a:r>
              <a:rPr lang="en-US" sz="2800" dirty="0"/>
              <a:t>DESIGN </a:t>
            </a:r>
            <a:r>
              <a:rPr lang="en-US" sz="2800" dirty="0" smtClean="0"/>
              <a:t>CONTROLS ARCHITECTURE </a:t>
            </a:r>
            <a:r>
              <a:rPr lang="sl-SI" sz="2800" dirty="0" smtClean="0"/>
              <a:t>(I)</a:t>
            </a:r>
            <a:endParaRPr 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328592" cy="482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9632" y="1628800"/>
            <a:ext cx="6480720" cy="27363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6156176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EPICS Domain</a:t>
            </a:r>
            <a:endParaRPr lang="sl-S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EPICS DESIGN CONTROLS ARCHITECTURE </a:t>
            </a:r>
            <a:r>
              <a:rPr lang="sl-SI" sz="2800" dirty="0" smtClean="0"/>
              <a:t>(II</a:t>
            </a:r>
            <a:r>
              <a:rPr lang="sl-SI" sz="2800" dirty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0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788024" y="2708920"/>
            <a:ext cx="504819" cy="435011"/>
            <a:chOff x="2483005" y="5948517"/>
            <a:chExt cx="504819" cy="435011"/>
          </a:xfrm>
        </p:grpSpPr>
        <p:sp>
          <p:nvSpPr>
            <p:cNvPr id="8" name="Oval 7"/>
            <p:cNvSpPr/>
            <p:nvPr/>
          </p:nvSpPr>
          <p:spPr>
            <a:xfrm>
              <a:off x="2483005" y="5948517"/>
              <a:ext cx="432811" cy="4328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8" tIns="32144" rIns="64288" bIns="32144" rtlCol="0" anchor="ctr"/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sym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5013" y="5949280"/>
              <a:ext cx="432811" cy="434248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haroni" pitchFamily="2" charset="-79"/>
                  <a:sym typeface="Arial" charset="0"/>
                </a:rPr>
                <a:t>1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69350" y="5179059"/>
            <a:ext cx="504819" cy="435011"/>
            <a:chOff x="2483005" y="5948517"/>
            <a:chExt cx="504819" cy="435011"/>
          </a:xfrm>
        </p:grpSpPr>
        <p:sp>
          <p:nvSpPr>
            <p:cNvPr id="11" name="Oval 10"/>
            <p:cNvSpPr/>
            <p:nvPr/>
          </p:nvSpPr>
          <p:spPr>
            <a:xfrm>
              <a:off x="2483005" y="5948517"/>
              <a:ext cx="432811" cy="4328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8" tIns="32144" rIns="64288" bIns="32144" rtlCol="0" anchor="ctr"/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sym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013" y="5949280"/>
              <a:ext cx="432811" cy="434248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haroni" pitchFamily="2" charset="-79"/>
                  <a:sym typeface="Arial" charset="0"/>
                </a:rPr>
                <a:t>2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1916832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200" dirty="0" smtClean="0"/>
              <a:t>EPICS IOC runs on Control boxes</a:t>
            </a:r>
          </a:p>
          <a:p>
            <a:pPr marL="342900" indent="-342900">
              <a:buAutoNum type="arabicPeriod"/>
            </a:pPr>
            <a:endParaRPr lang="sl-SI" sz="3200" dirty="0"/>
          </a:p>
          <a:p>
            <a:pPr marL="342900" indent="-342900">
              <a:buAutoNum type="arabicPeriod"/>
            </a:pPr>
            <a:r>
              <a:rPr lang="sl-SI" sz="3200" dirty="0" smtClean="0"/>
              <a:t>Control Box provides the interface to equipment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46334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INTEGRATION BASIC TOOLKIT</a:t>
            </a:r>
            <a:br>
              <a:rPr lang="en-US" dirty="0" smtClean="0"/>
            </a:br>
            <a:r>
              <a:rPr lang="en-US" sz="2800" dirty="0" smtClean="0"/>
              <a:t>(for commissioning)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IOC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CPU (running EPICs IOC)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Timing Receiver (providing synchronization)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Supported I/O (acquisition)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Alarms (BEAST)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Short Term Archiving (BEAUTY)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Save and Restore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HMIs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 from ICS (PLC programming, EPICS integration, equipment controls interfaces and cabling, advise with procurement, etc.)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4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it take from the total </a:t>
            </a:r>
            <a:r>
              <a:rPr lang="en-US" dirty="0" err="1" smtClean="0"/>
              <a:t>Linac</a:t>
            </a:r>
            <a:r>
              <a:rPr lang="en-US" dirty="0" smtClean="0"/>
              <a:t>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61198"/>
              </p:ext>
            </p:extLst>
          </p:nvPr>
        </p:nvGraphicFramePr>
        <p:xfrm>
          <a:off x="107504" y="1628800"/>
          <a:ext cx="6696744" cy="2808313"/>
        </p:xfrm>
        <a:graphic>
          <a:graphicData uri="http://schemas.openxmlformats.org/drawingml/2006/table">
            <a:tbl>
              <a:tblPr/>
              <a:tblGrid>
                <a:gridCol w="2139830"/>
                <a:gridCol w="3035573"/>
                <a:gridCol w="1521341"/>
              </a:tblGrid>
              <a:tr h="25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7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TOTAL</a:t>
                      </a:r>
                      <a:r>
                        <a:rPr lang="en-US" sz="1000" b="1" i="1" u="none" strike="noStrike" baseline="0" dirty="0" smtClean="0">
                          <a:effectLst/>
                          <a:latin typeface="Arial"/>
                        </a:rPr>
                        <a:t> INTEGRATION EFFORT</a:t>
                      </a:r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 SPOKES (FTE)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7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TOTAL INTEGRATION EFFORT  </a:t>
                      </a:r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MEDIUM </a:t>
                      </a:r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BETA (FTE)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7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TOTAL INTEGRATION </a:t>
                      </a:r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HIGH </a:t>
                      </a:r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BETA (FTE)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710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EFFORT TOTAL FOR</a:t>
                      </a:r>
                      <a:r>
                        <a:rPr lang="en-US" sz="1300" b="1" i="0" u="none" strike="noStrike" baseline="0" dirty="0" smtClean="0">
                          <a:effectLst/>
                          <a:latin typeface="Arial"/>
                        </a:rPr>
                        <a:t> LINAC INTEGRATION (FTE)</a:t>
                      </a:r>
                      <a:endParaRPr lang="en-US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70</a:t>
                      </a:r>
                      <a:endParaRPr lang="en-US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32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6876256" y="1867471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32012" y="1579439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76256" y="2443535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4288" y="2132856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33863" y="2996952"/>
            <a:ext cx="316835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4288" y="2708920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22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it take from the </a:t>
            </a:r>
            <a:r>
              <a:rPr lang="en-US" dirty="0" err="1" smtClean="0"/>
              <a:t>Linac</a:t>
            </a:r>
            <a:r>
              <a:rPr lang="en-US" dirty="0" smtClean="0"/>
              <a:t> controls hardware?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89684"/>
              </p:ext>
            </p:extLst>
          </p:nvPr>
        </p:nvGraphicFramePr>
        <p:xfrm>
          <a:off x="107503" y="1844811"/>
          <a:ext cx="6840763" cy="4360312"/>
        </p:xfrm>
        <a:graphic>
          <a:graphicData uri="http://schemas.openxmlformats.org/drawingml/2006/table">
            <a:tbl>
              <a:tblPr/>
              <a:tblGrid>
                <a:gridCol w="2185850"/>
                <a:gridCol w="3100854"/>
                <a:gridCol w="1554059"/>
              </a:tblGrid>
              <a:tr h="146848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SPOKES</a:t>
                      </a:r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HARDWARE TYPE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NUMBER OF UNITS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PLC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MOTION CONTROLLER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CPCI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MTCA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STRUCK DAQ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 </a:t>
                      </a:r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COST</a:t>
                      </a:r>
                      <a:r>
                        <a:rPr lang="en-US" sz="800" b="1" i="1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(KEUROS)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2500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46848"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MEDIUM BETA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HARDWARE TYPE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NUMBER OF UNITS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PLC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MOTION CONTROLLER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CPCI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MTCA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FAST cPCI DAQ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CPCI DIO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STRUCK DAQ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 </a:t>
                      </a:r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COST </a:t>
                      </a:r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(KEUROS)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3000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HARDWARE TYPE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NUMBER OF UNITS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6848">
                <a:tc rowSpan="7">
                  <a:txBody>
                    <a:bodyPr/>
                    <a:lstStyle/>
                    <a:p>
                      <a:pPr algn="ctr" fontAlgn="t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HIGH BETA</a:t>
                      </a:r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8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PLC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MOTION CONTROLLER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CPCI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MTCA CONTROL BOX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FAST cPCI DAQ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CPCI DIO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 vMerge="1">
                  <a:txBody>
                    <a:bodyPr/>
                    <a:lstStyle/>
                    <a:p>
                      <a:pPr algn="l" fontAlgn="t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STRUCK DAQ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 smtClean="0">
                          <a:effectLst/>
                          <a:latin typeface="Arial"/>
                        </a:rPr>
                        <a:t> </a:t>
                      </a:r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effectLst/>
                          <a:latin typeface="Arial"/>
                        </a:rPr>
                        <a:t>TOTALS (KEUROS)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7000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HARDWARE TOTAL FOR</a:t>
                      </a:r>
                      <a:r>
                        <a:rPr lang="en-US" sz="800" b="1" i="0" u="none" strike="noStrike" baseline="0" dirty="0" smtClean="0">
                          <a:effectLst/>
                          <a:latin typeface="Arial"/>
                        </a:rPr>
                        <a:t> THE LINAC</a:t>
                      </a:r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 (KEUROS)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effectLst/>
                          <a:latin typeface="Arial"/>
                        </a:rPr>
                        <a:t>14000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092280" y="2636912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8036" y="2348880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020272" y="4005064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8304" y="3645024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020272" y="5301208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6296" y="5013176"/>
            <a:ext cx="1167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48%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810</TotalTime>
  <Words>763</Words>
  <Application>Microsoft Macintosh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 template</vt:lpstr>
      <vt:lpstr>ESS control integration for SRF cryomodule </vt:lpstr>
      <vt:lpstr>Summary</vt:lpstr>
      <vt:lpstr>The ICS Project</vt:lpstr>
      <vt:lpstr>EPICS </vt:lpstr>
      <vt:lpstr>EPICS DESIGN CONTROLS ARCHITECTURE (I)</vt:lpstr>
      <vt:lpstr>EPICS DESIGN CONTROLS ARCHITECTURE (II)</vt:lpstr>
      <vt:lpstr>CONTROLS INTEGRATION BASIC TOOLKIT (for commissioning) </vt:lpstr>
      <vt:lpstr>How much does it take from the total Linac Effort?</vt:lpstr>
      <vt:lpstr>How much does it take from the Linac controls hardware? (II)</vt:lpstr>
      <vt:lpstr>CONTROLS ARCHITECTURE (I)</vt:lpstr>
      <vt:lpstr>CONTROLS ARCHITECTURE (II)</vt:lpstr>
      <vt:lpstr>The starting point for the controls </vt:lpstr>
      <vt:lpstr>How to get the controls</vt:lpstr>
      <vt:lpstr>Preliminary operation states diagram</vt:lpstr>
      <vt:lpstr>Preliminary operation states diagram (II) what it is to be done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Daniel Piso Fernández</cp:lastModifiedBy>
  <cp:revision>46</cp:revision>
  <dcterms:created xsi:type="dcterms:W3CDTF">2013-10-29T16:05:10Z</dcterms:created>
  <dcterms:modified xsi:type="dcterms:W3CDTF">2014-05-16T07:54:17Z</dcterms:modified>
</cp:coreProperties>
</file>