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6" r:id="rId3"/>
    <p:sldId id="307" r:id="rId4"/>
    <p:sldId id="311" r:id="rId5"/>
    <p:sldId id="310" r:id="rId6"/>
    <p:sldId id="322" r:id="rId7"/>
    <p:sldId id="360" r:id="rId8"/>
    <p:sldId id="361" r:id="rId9"/>
    <p:sldId id="349" r:id="rId10"/>
    <p:sldId id="364" r:id="rId11"/>
    <p:sldId id="345" r:id="rId12"/>
    <p:sldId id="362" r:id="rId13"/>
    <p:sldId id="366" r:id="rId14"/>
    <p:sldId id="367" r:id="rId15"/>
    <p:sldId id="359" r:id="rId16"/>
    <p:sldId id="308" r:id="rId17"/>
    <p:sldId id="344" r:id="rId18"/>
    <p:sldId id="377" r:id="rId19"/>
    <p:sldId id="369" r:id="rId20"/>
    <p:sldId id="378" r:id="rId21"/>
    <p:sldId id="379" r:id="rId22"/>
    <p:sldId id="374" r:id="rId23"/>
    <p:sldId id="380" r:id="rId24"/>
    <p:sldId id="381" r:id="rId25"/>
    <p:sldId id="301" r:id="rId26"/>
    <p:sldId id="331" r:id="rId2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4" autoAdjust="0"/>
  </p:normalViewPr>
  <p:slideViewPr>
    <p:cSldViewPr>
      <p:cViewPr varScale="1">
        <p:scale>
          <a:sx n="102" d="100"/>
          <a:sy n="102" d="100"/>
        </p:scale>
        <p:origin x="-15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0C4D9-6FC8-194B-96FE-3CF3F1BFB3EC}" type="datetimeFigureOut">
              <a:rPr lang="en-US" smtClean="0"/>
              <a:t>16/5/14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0C79-5F22-A44E-ABC6-DE78E12E4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87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16/5/14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A69C-0327-7D43-8AE5-B6137D2A731D}" type="datetime1">
              <a:rPr lang="en-US" smtClean="0"/>
              <a:t>16/5/14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7834-DF7F-BC44-8CA7-E88A93992324}" type="datetime1">
              <a:rPr lang="en-US" smtClean="0"/>
              <a:t>16/5/14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5F2F-FD7D-3941-8D66-1F1C3F5823A1}" type="datetime1">
              <a:rPr lang="en-US" smtClean="0"/>
              <a:t>16/5/14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4D2A-1E4C-5C4A-B695-C065AEBF9560}" type="datetime1">
              <a:rPr lang="en-US" smtClean="0"/>
              <a:t>16/5/14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16/5/14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6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627E7-149A-3248-B0C0-F923A0BFB06B}" type="datetime1">
              <a:rPr lang="en-US" smtClean="0"/>
              <a:t>16/5/14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2.doc"/><Relationship Id="rId4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pn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4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e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err="1" smtClean="0"/>
              <a:t>High</a:t>
            </a:r>
            <a:r>
              <a:rPr lang="sv-SE" sz="4000" dirty="0" smtClean="0"/>
              <a:t> </a:t>
            </a:r>
            <a:r>
              <a:rPr lang="sv-SE" sz="4000" dirty="0" err="1" smtClean="0"/>
              <a:t>power</a:t>
            </a:r>
            <a:r>
              <a:rPr lang="sv-SE" sz="4000" dirty="0" smtClean="0"/>
              <a:t> </a:t>
            </a:r>
            <a:r>
              <a:rPr lang="sv-SE" sz="4000" dirty="0" err="1" smtClean="0"/>
              <a:t>IOTs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Anders Sunesson/Morten Jensen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Accelerator Division RF </a:t>
            </a:r>
            <a:r>
              <a:rPr lang="sv-SE" sz="2000" dirty="0" err="1" smtClean="0">
                <a:solidFill>
                  <a:schemeClr val="bg1"/>
                </a:solidFill>
              </a:rPr>
              <a:t>group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leader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May 16 2014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696" y="4549138"/>
            <a:ext cx="2775455" cy="2010789"/>
          </a:xfrm>
          <a:prstGeom prst="rect">
            <a:avLst/>
          </a:prstGeom>
        </p:spPr>
      </p:pic>
      <p:pic>
        <p:nvPicPr>
          <p:cNvPr id="65" name="Picture 64" descr="Screen Shot 2013-03-27 at 11.31.5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8727" y="5140607"/>
            <a:ext cx="1975386" cy="16553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98" y="4530170"/>
            <a:ext cx="2801638" cy="2029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696" y="1649479"/>
            <a:ext cx="2775455" cy="1951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97" y="1649479"/>
            <a:ext cx="2775455" cy="1951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3276" y="176912"/>
            <a:ext cx="22320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Klystrons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0717" y="176912"/>
            <a:ext cx="10282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IOTs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3181" y="2610808"/>
            <a:ext cx="2390506" cy="78573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Electrical Power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onsumed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53181" y="5500104"/>
            <a:ext cx="2326546" cy="89536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98867" y="703500"/>
            <a:ext cx="205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delivered to beam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740598" y="1331559"/>
            <a:ext cx="114243" cy="379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740598" y="1331559"/>
            <a:ext cx="799529" cy="379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215241" y="1331559"/>
            <a:ext cx="525357" cy="468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559921" y="2939718"/>
            <a:ext cx="2326546" cy="45682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539665" y="6336084"/>
            <a:ext cx="2326546" cy="63956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449417" y="1003148"/>
            <a:ext cx="205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delivered to beam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14955" y="1711411"/>
            <a:ext cx="90185" cy="461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339198" y="1696529"/>
            <a:ext cx="799529" cy="379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822601" y="1704212"/>
            <a:ext cx="476319" cy="468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773468" y="1687478"/>
            <a:ext cx="107818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High Beam Current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755365" y="4207006"/>
            <a:ext cx="107818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Low</a:t>
            </a:r>
          </a:p>
          <a:p>
            <a:r>
              <a:rPr lang="en-US" dirty="0"/>
              <a:t>Beam Current</a:t>
            </a:r>
          </a:p>
        </p:txBody>
      </p:sp>
      <p:pic>
        <p:nvPicPr>
          <p:cNvPr id="66" name="Picture 65" descr="Screen Shot 2013-03-27 at 11.31.57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001" y="5271695"/>
            <a:ext cx="2032388" cy="15863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23777" y="828405"/>
            <a:ext cx="156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Cartoon!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863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4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632823"/>
              </p:ext>
            </p:extLst>
          </p:nvPr>
        </p:nvGraphicFramePr>
        <p:xfrm>
          <a:off x="1766589" y="2437186"/>
          <a:ext cx="5487988" cy="330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Document" r:id="rId3" imgW="5486400" imgH="3302000" progId="Word.Document.8">
                  <p:embed/>
                </p:oleObj>
              </mc:Choice>
              <mc:Fallback>
                <p:oleObj name="Document" r:id="rId3" imgW="5486400" imgH="3302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589" y="2437186"/>
                        <a:ext cx="5487988" cy="330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19377" y="5560592"/>
            <a:ext cx="43021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P</a:t>
            </a:r>
            <a:r>
              <a:rPr lang="en-US" sz="1800" baseline="-25000">
                <a:solidFill>
                  <a:srgbClr val="000000"/>
                </a:solidFill>
                <a:latin typeface="Times New Roman" charset="0"/>
              </a:rPr>
              <a:t>in</a:t>
            </a:r>
            <a:endParaRPr lang="en-US" sz="1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17364" y="3884192"/>
            <a:ext cx="50641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P</a:t>
            </a:r>
            <a:r>
              <a:rPr lang="en-US" sz="1800" baseline="-25000">
                <a:solidFill>
                  <a:srgbClr val="000000"/>
                </a:solidFill>
                <a:latin typeface="Times New Roman" charset="0"/>
              </a:rPr>
              <a:t>out</a:t>
            </a:r>
            <a:endParaRPr lang="en-US" sz="1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364" y="2055392"/>
            <a:ext cx="181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000" b="1" dirty="0">
                <a:solidFill>
                  <a:srgbClr val="0000FF"/>
                </a:solidFill>
                <a:latin typeface="Times New Roman" charset="0"/>
              </a:rPr>
              <a:t>Klystron/MBK</a:t>
            </a:r>
            <a:endParaRPr lang="en-US" sz="1800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16514" y="1498179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2000" b="1">
                <a:solidFill>
                  <a:srgbClr val="008000"/>
                </a:solidFill>
                <a:latin typeface="Times New Roman" charset="0"/>
              </a:rPr>
              <a:t>IOT</a:t>
            </a:r>
          </a:p>
          <a:p>
            <a:pPr algn="ctr"/>
            <a:r>
              <a:rPr lang="en-US" sz="2000" b="1">
                <a:solidFill>
                  <a:srgbClr val="008000"/>
                </a:solidFill>
                <a:latin typeface="Times New Roman" charset="0"/>
              </a:rPr>
              <a:t>MB-IOT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9564" y="3045992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Operating </a:t>
            </a:r>
          </a:p>
          <a:p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Power Level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617364" y="3350792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360564" y="2283992"/>
            <a:ext cx="7651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 b="1">
                <a:solidFill>
                  <a:srgbClr val="CC0000"/>
                </a:solidFill>
                <a:latin typeface="Times New Roman" charset="0"/>
              </a:rPr>
              <a:t>+6 dB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150764" y="1979195"/>
            <a:ext cx="2706689" cy="2289176"/>
            <a:chOff x="1392" y="1488"/>
            <a:chExt cx="1705" cy="1442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728" y="1728"/>
              <a:ext cx="9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112" y="1968"/>
              <a:ext cx="9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A50021"/>
                  </a:solidFill>
                  <a:latin typeface="Arial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9pPr>
            </a:lstStyle>
            <a:p>
              <a:r>
                <a:rPr lang="en-US" sz="1800" dirty="0" err="1">
                  <a:solidFill>
                    <a:srgbClr val="0000FF"/>
                  </a:solidFill>
                  <a:latin typeface="Symbol" charset="0"/>
                </a:rPr>
                <a:t>h</a:t>
              </a:r>
              <a:r>
                <a:rPr lang="en-US" sz="1800" baseline="-25000" dirty="0" err="1">
                  <a:solidFill>
                    <a:srgbClr val="0000FF"/>
                  </a:solidFill>
                  <a:latin typeface="Times New Roman" charset="0"/>
                </a:rPr>
                <a:t>sat</a:t>
              </a:r>
              <a:r>
                <a:rPr lang="en-US" sz="1800" dirty="0">
                  <a:solidFill>
                    <a:srgbClr val="0000FF"/>
                  </a:solidFill>
                  <a:latin typeface="Times New Roman" charset="0"/>
                </a:rPr>
                <a:t> ~ 65-68%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824" y="2523"/>
              <a:ext cx="127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A50021"/>
                  </a:solidFill>
                  <a:latin typeface="Arial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9pPr>
            </a:lstStyle>
            <a:p>
              <a:pPr marL="285750" indent="-285750">
                <a:buFont typeface="Symbol" charset="0"/>
                <a:buChar char="h"/>
              </a:pPr>
              <a:r>
                <a:rPr lang="en-US" sz="1800" dirty="0" smtClean="0">
                  <a:solidFill>
                    <a:srgbClr val="0000FF"/>
                  </a:solidFill>
                  <a:latin typeface="Times New Roman" charset="0"/>
                </a:rPr>
                <a:t>~ </a:t>
              </a:r>
              <a:r>
                <a:rPr lang="en-US" sz="1800" dirty="0">
                  <a:solidFill>
                    <a:srgbClr val="0000FF"/>
                  </a:solidFill>
                  <a:latin typeface="Times New Roman" charset="0"/>
                </a:rPr>
                <a:t>52-55</a:t>
              </a:r>
              <a:r>
                <a:rPr lang="en-US" sz="1800" dirty="0" smtClean="0">
                  <a:solidFill>
                    <a:srgbClr val="0000FF"/>
                  </a:solidFill>
                  <a:latin typeface="Times New Roman" charset="0"/>
                </a:rPr>
                <a:t>%</a:t>
              </a:r>
            </a:p>
            <a:p>
              <a:r>
                <a:rPr lang="en-US" sz="1800" dirty="0" smtClean="0">
                  <a:solidFill>
                    <a:srgbClr val="0000FF"/>
                  </a:solidFill>
                  <a:latin typeface="Times New Roman" charset="0"/>
                </a:rPr>
                <a:t>ESS estimate &lt;45%</a:t>
              </a:r>
              <a:endParaRPr lang="en-US" sz="1800" dirty="0">
                <a:solidFill>
                  <a:srgbClr val="0000FF"/>
                </a:solidFill>
                <a:latin typeface="Times New Roman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392" y="1488"/>
              <a:ext cx="1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A50021"/>
                  </a:solidFill>
                  <a:latin typeface="Arial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9pPr>
            </a:lstStyle>
            <a:p>
              <a:r>
                <a:rPr lang="en-US" sz="1800">
                  <a:solidFill>
                    <a:srgbClr val="0000FF"/>
                  </a:solidFill>
                  <a:latin typeface="Times New Roman" charset="0"/>
                </a:rPr>
                <a:t>Back-off for feedback</a:t>
              </a:r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226964" y="4493792"/>
            <a:ext cx="1092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  <a:latin typeface="Times New Roman" charset="0"/>
              </a:rPr>
              <a:t>High gain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674764" y="4520779"/>
            <a:ext cx="1104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>
                <a:solidFill>
                  <a:srgbClr val="008000"/>
                </a:solidFill>
                <a:latin typeface="Times New Roman" charset="0"/>
              </a:rPr>
              <a:t>Low Gain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537450" y="3304413"/>
            <a:ext cx="1574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400" dirty="0">
                <a:solidFill>
                  <a:srgbClr val="008000"/>
                </a:solidFill>
                <a:latin typeface="Times New Roman" charset="0"/>
              </a:rPr>
              <a:t>Long-pulse </a:t>
            </a:r>
          </a:p>
          <a:p>
            <a:r>
              <a:rPr lang="en-US" sz="1400" dirty="0">
                <a:solidFill>
                  <a:srgbClr val="008000"/>
                </a:solidFill>
                <a:latin typeface="Times New Roman" charset="0"/>
              </a:rPr>
              <a:t>excursions possible</a:t>
            </a:r>
            <a:endParaRPr lang="en-US" sz="2400" dirty="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516514" y="2558629"/>
            <a:ext cx="1574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400" dirty="0">
                <a:solidFill>
                  <a:srgbClr val="008000"/>
                </a:solidFill>
                <a:latin typeface="Times New Roman" charset="0"/>
              </a:rPr>
              <a:t>Short-pulse </a:t>
            </a:r>
          </a:p>
          <a:p>
            <a:r>
              <a:rPr lang="en-US" sz="1400" dirty="0">
                <a:solidFill>
                  <a:srgbClr val="008000"/>
                </a:solidFill>
                <a:latin typeface="Times New Roman" charset="0"/>
              </a:rPr>
              <a:t>excursions possible</a:t>
            </a:r>
            <a:endParaRPr lang="en-US" sz="2400" dirty="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503564" y="2006179"/>
            <a:ext cx="1638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>
                <a:solidFill>
                  <a:srgbClr val="008000"/>
                </a:solidFill>
                <a:latin typeface="Times New Roman" charset="0"/>
              </a:rPr>
              <a:t>Unstable region</a:t>
            </a: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 rot="19623663">
            <a:off x="6286202" y="2474492"/>
            <a:ext cx="990600" cy="60960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 rot="19579969">
            <a:off x="5214639" y="3112667"/>
            <a:ext cx="990600" cy="53340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 flipV="1">
            <a:off x="5884564" y="3350792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6951364" y="2741192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865264" y="5566942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4285952" y="1461667"/>
            <a:ext cx="2667000" cy="2671762"/>
            <a:chOff x="2737" y="1162"/>
            <a:chExt cx="1680" cy="1683"/>
          </a:xfrm>
        </p:grpSpPr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3266" y="1536"/>
              <a:ext cx="195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endParaRP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2737" y="1162"/>
              <a:ext cx="1680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A50021"/>
                  </a:solidFill>
                  <a:latin typeface="Arial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9pPr>
            </a:lstStyle>
            <a:p>
              <a:r>
                <a:rPr lang="en-US" sz="1400" dirty="0">
                  <a:solidFill>
                    <a:srgbClr val="008000"/>
                  </a:solidFill>
                  <a:latin typeface="Times New Roman" charset="0"/>
                </a:rPr>
                <a:t>IOT</a:t>
              </a:r>
              <a:r>
                <a:rPr lang="ja-JP" altLang="en-US" sz="1400" dirty="0">
                  <a:solidFill>
                    <a:srgbClr val="008000"/>
                  </a:solidFill>
                  <a:latin typeface="Times New Roman" charset="0"/>
                </a:rPr>
                <a:t>’</a:t>
              </a:r>
              <a:r>
                <a:rPr lang="en-US" sz="1400" dirty="0">
                  <a:solidFill>
                    <a:srgbClr val="008000"/>
                  </a:solidFill>
                  <a:latin typeface="Times New Roman" charset="0"/>
                </a:rPr>
                <a:t>s don</a:t>
              </a:r>
              <a:r>
                <a:rPr lang="ja-JP" altLang="en-US" sz="1400" dirty="0">
                  <a:solidFill>
                    <a:srgbClr val="008000"/>
                  </a:solidFill>
                  <a:latin typeface="Times New Roman" charset="0"/>
                </a:rPr>
                <a:t>’</a:t>
              </a:r>
              <a:r>
                <a:rPr lang="en-US" sz="1400" dirty="0">
                  <a:solidFill>
                    <a:srgbClr val="008000"/>
                  </a:solidFill>
                  <a:latin typeface="Times New Roman" charset="0"/>
                </a:rPr>
                <a:t>t saturate. </a:t>
              </a:r>
            </a:p>
            <a:p>
              <a:r>
                <a:rPr lang="en-US" sz="1400" dirty="0">
                  <a:solidFill>
                    <a:srgbClr val="008000"/>
                  </a:solidFill>
                  <a:latin typeface="Times New Roman" charset="0"/>
                </a:rPr>
                <a:t>Built-in headroom for feedback.</a:t>
              </a: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3424" y="2614"/>
              <a:ext cx="7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A50021"/>
                  </a:solidFill>
                  <a:latin typeface="Arial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50021"/>
                  </a:solidFill>
                  <a:latin typeface="Arial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buFont typeface="Symbol" charset="0"/>
                <a:buChar char="h"/>
              </a:pPr>
              <a:r>
                <a:rPr lang="en-US" sz="1800" dirty="0">
                  <a:solidFill>
                    <a:srgbClr val="008000"/>
                  </a:solidFill>
                  <a:latin typeface="Times New Roman" charset="0"/>
                </a:rPr>
                <a:t>~ 70%</a:t>
              </a: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 rot="-1909647">
              <a:off x="3288" y="2455"/>
              <a:ext cx="408" cy="68"/>
            </a:xfrm>
            <a:prstGeom prst="ellipse">
              <a:avLst/>
            </a:prstGeom>
            <a:solidFill>
              <a:srgbClr val="0080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H="1" flipV="1">
              <a:off x="3334" y="2591"/>
              <a:ext cx="204" cy="13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V="1">
              <a:off x="3628" y="2387"/>
              <a:ext cx="23" cy="27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5191260"/>
            <a:ext cx="161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CPI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4856" y="5927304"/>
            <a:ext cx="676519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*** Klystrons: Back-off for feedback costs 30% ***</a:t>
            </a:r>
          </a:p>
          <a:p>
            <a:r>
              <a:rPr lang="en-US" sz="2400" dirty="0" smtClean="0"/>
              <a:t>*** IOTs: Operate close to max efficiency*** </a:t>
            </a:r>
            <a:endParaRPr lang="en-US" sz="2400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Power transfer IOT </a:t>
            </a:r>
            <a:r>
              <a:rPr lang="en-US" sz="3600" dirty="0" err="1" smtClean="0"/>
              <a:t>vs</a:t>
            </a:r>
            <a:r>
              <a:rPr lang="en-US" sz="3600" dirty="0" smtClean="0"/>
              <a:t> klystron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94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be-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88324" y="1774247"/>
            <a:ext cx="5987892" cy="4234381"/>
          </a:xfrm>
          <a:prstGeom prst="rect">
            <a:avLst/>
          </a:prstGeom>
        </p:spPr>
      </p:pic>
      <p:pic>
        <p:nvPicPr>
          <p:cNvPr id="5" name="Picture 4" descr="gun-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32864" y="1746866"/>
            <a:ext cx="5987891" cy="4234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90381"/>
            <a:ext cx="4215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Typical Broadcast IOT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0683" y="500778"/>
            <a:ext cx="165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Courtesy of e2v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4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Technical\New Radiofrequency\Presentations, Conferences and publications\2012 ESLS RF ALBA Barcelona\10EC2280_Diamond_aerial_view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5795" y="594691"/>
            <a:ext cx="1985919" cy="1042728"/>
          </a:xfrm>
          <a:prstGeom prst="rect">
            <a:avLst/>
          </a:prstGeom>
          <a:noFill/>
        </p:spPr>
      </p:pic>
      <p:pic>
        <p:nvPicPr>
          <p:cNvPr id="3" name="Picture 2" descr="Screen Shot 2013-06-10 at 13.45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514" y="76113"/>
            <a:ext cx="2743200" cy="8255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360" y="2613571"/>
            <a:ext cx="2633640" cy="326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diamond combiner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33" y="1793821"/>
            <a:ext cx="5992797" cy="131035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55626" y="53322"/>
            <a:ext cx="32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Light Source</a:t>
            </a:r>
          </a:p>
          <a:p>
            <a:r>
              <a:rPr lang="en-US" dirty="0"/>
              <a:t>	</a:t>
            </a:r>
            <a:r>
              <a:rPr lang="en-US" dirty="0" smtClean="0"/>
              <a:t>Storage Ring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64974" y="761345"/>
            <a:ext cx="484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500 MHz 300 kW amplifier for SR</a:t>
            </a:r>
          </a:p>
          <a:p>
            <a:r>
              <a:rPr lang="en-US" dirty="0"/>
              <a:t>	</a:t>
            </a:r>
            <a:r>
              <a:rPr lang="en-US" dirty="0" smtClean="0"/>
              <a:t>- 4 x 80 kW IOT combined</a:t>
            </a:r>
          </a:p>
          <a:p>
            <a:r>
              <a:rPr lang="en-US" dirty="0" smtClean="0"/>
              <a:t>One 80 kW for the Booster</a:t>
            </a:r>
            <a:endParaRPr lang="en-US" dirty="0"/>
          </a:p>
        </p:txBody>
      </p:sp>
      <p:pic>
        <p:nvPicPr>
          <p:cNvPr id="38" name="Picture 37" descr="E2V0120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376" y="3390295"/>
            <a:ext cx="1086032" cy="3467705"/>
          </a:xfrm>
          <a:prstGeom prst="rect">
            <a:avLst/>
          </a:prstGeom>
          <a:noFill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39" y="3161576"/>
            <a:ext cx="5116045" cy="344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3276360" y="6384476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Serial Number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-555925" y="4566604"/>
            <a:ext cx="1749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Filament Hours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4745" y="3818466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30000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03571" y="4518167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0000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03571" y="5200365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  <a:r>
              <a:rPr lang="en-US" sz="1200" dirty="0" smtClean="0"/>
              <a:t>0000</a:t>
            </a:r>
            <a:endParaRPr lang="en-US" sz="1200" dirty="0"/>
          </a:p>
        </p:txBody>
      </p:sp>
      <p:sp>
        <p:nvSpPr>
          <p:cNvPr id="45" name="Right Brace 44"/>
          <p:cNvSpPr/>
          <p:nvPr/>
        </p:nvSpPr>
        <p:spPr>
          <a:xfrm rot="5400000">
            <a:off x="1726125" y="5980023"/>
            <a:ext cx="201996" cy="1057459"/>
          </a:xfrm>
          <a:prstGeom prst="rightBrace">
            <a:avLst>
              <a:gd name="adj1" fmla="val 8333"/>
              <a:gd name="adj2" fmla="val 4879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340002" y="6571218"/>
            <a:ext cx="1031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 Operation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68799" y="6208190"/>
            <a:ext cx="68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Test system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164974" y="5340350"/>
            <a:ext cx="3212293" cy="635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164974" y="4650317"/>
            <a:ext cx="3212293" cy="635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64974" y="3956966"/>
            <a:ext cx="321229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64974" y="3221018"/>
            <a:ext cx="2956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Operational Hours at Diamond</a:t>
            </a:r>
            <a:endParaRPr lang="en-US" sz="1600" dirty="0"/>
          </a:p>
        </p:txBody>
      </p:sp>
      <p:pic>
        <p:nvPicPr>
          <p:cNvPr id="58" name="Picture 11" descr="The_synchrotron_and_Diamond_Hou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5794" y="1523396"/>
            <a:ext cx="1985919" cy="97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3315210" y="6644200"/>
            <a:ext cx="1724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Peter Martin, Diamond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400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01" y="581185"/>
            <a:ext cx="4681244" cy="3147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5637" y="2624142"/>
            <a:ext cx="2376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CPI 90 kW IOT (K5H90W1)</a:t>
            </a:r>
          </a:p>
          <a:p>
            <a:r>
              <a:rPr lang="en-US" sz="1400" dirty="0" smtClean="0"/>
              <a:t>&gt; 33 000 operating hours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637" y="3137788"/>
            <a:ext cx="2496943" cy="2727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5637" y="2018961"/>
            <a:ext cx="255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Metrology Light Source</a:t>
            </a:r>
          </a:p>
          <a:p>
            <a:r>
              <a:rPr lang="en-US" dirty="0" smtClean="0"/>
              <a:t>(Willy Wien Laboratory) 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35" y="2215798"/>
            <a:ext cx="3838059" cy="28783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" y="4230501"/>
            <a:ext cx="1925367" cy="25673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1720" y="5131057"/>
            <a:ext cx="25967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Elettra</a:t>
            </a:r>
            <a:endParaRPr lang="en-US" dirty="0" smtClean="0"/>
          </a:p>
          <a:p>
            <a:r>
              <a:rPr lang="en-US" dirty="0" smtClean="0"/>
              <a:t>500 MHz </a:t>
            </a:r>
          </a:p>
          <a:p>
            <a:r>
              <a:rPr lang="en-US" dirty="0" smtClean="0"/>
              <a:t>150 kW IOT based amplifier for Combination of 2x80 kW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53527" y="893740"/>
            <a:ext cx="189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CERN</a:t>
            </a:r>
          </a:p>
          <a:p>
            <a:r>
              <a:rPr lang="en-US" dirty="0" smtClean="0"/>
              <a:t>800 MHz </a:t>
            </a:r>
          </a:p>
          <a:p>
            <a:r>
              <a:rPr lang="en-US" dirty="0" smtClean="0"/>
              <a:t>60 kW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45628" y="119520"/>
            <a:ext cx="3776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Other Facilities using IOTs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11" name="Picture 2" descr="\\STORAGE\Accelerators\RF&amp;Diagnostics\@CELLS\RF\1_Installation\Z_Pictures\20101104_IOT_Cabinet\IOT_Cabinet 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600" y="4308822"/>
            <a:ext cx="1912037" cy="2549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creen Shot 2013-06-10 at 10.53.4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590" y="3728720"/>
            <a:ext cx="1074574" cy="890893"/>
          </a:xfrm>
          <a:prstGeom prst="rect">
            <a:avLst/>
          </a:prstGeom>
        </p:spPr>
      </p:pic>
      <p:pic>
        <p:nvPicPr>
          <p:cNvPr id="14" name="Picture 13" descr="Screen Shot 2013-06-10 at 11.01.40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8832" y="3728720"/>
            <a:ext cx="1186805" cy="852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3459" y="6428486"/>
            <a:ext cx="98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 IOTs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3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550421"/>
            <a:ext cx="6772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Easy?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U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se IOTs instead of klystron?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27" y="1156677"/>
            <a:ext cx="849079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rgbClr val="8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Klystrons are the standard choice for high power accelerators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They exist at the power levels needed for ESS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They are really pretty good, reliable and quite efficient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IOTs at ESS parameters don’t exist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Typical power 80-100 kW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Lower gain (20-25 dB)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They may be more complicated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They need to be developed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More risk</a:t>
            </a:r>
          </a:p>
          <a:p>
            <a:endParaRPr lang="en-US" sz="2000" dirty="0"/>
          </a:p>
        </p:txBody>
      </p:sp>
      <p:pic>
        <p:nvPicPr>
          <p:cNvPr id="2" name="Picture 1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861048"/>
            <a:ext cx="3723564" cy="283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0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21480"/>
            <a:ext cx="8229600" cy="603264"/>
          </a:xfrm>
        </p:spPr>
        <p:txBody>
          <a:bodyPr lIns="85699" tIns="42850" rIns="85699" bIns="42850">
            <a:normAutofit fontScale="90000"/>
          </a:bodyPr>
          <a:lstStyle/>
          <a:p>
            <a:r>
              <a:rPr lang="en-US" sz="3400" dirty="0" smtClean="0"/>
              <a:t>But: Schedule opportunity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86212" y="6567994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mtClean="0"/>
              <a:t>16</a:t>
            </a:fld>
            <a:endParaRPr lang="sv-S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785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78271" y="1992493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7995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8163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83314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7911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2869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3037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8079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121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3205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8247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3289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60" y="1351857"/>
            <a:ext cx="8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4542" y="1351857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458" y="1351857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4486" y="1351857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4514" y="1351857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4570" y="1351403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4682" y="1351403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04598" y="1351403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4626" y="1351403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04654" y="1351403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04710" y="1350949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54738" y="1350949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04766" y="1350949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54797" y="1350949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4-Point Star 37"/>
          <p:cNvSpPr/>
          <p:nvPr/>
        </p:nvSpPr>
        <p:spPr>
          <a:xfrm>
            <a:off x="239167" y="2185610"/>
            <a:ext cx="177800" cy="152400"/>
          </a:xfrm>
          <a:prstGeom prst="star4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80452" y="1725398"/>
            <a:ext cx="8212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ESS ADU starts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44" name="4-Point Star 43"/>
          <p:cNvSpPr/>
          <p:nvPr/>
        </p:nvSpPr>
        <p:spPr>
          <a:xfrm>
            <a:off x="2177489" y="3027667"/>
            <a:ext cx="177800" cy="152400"/>
          </a:xfrm>
          <a:prstGeom prst="star4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57870" y="247023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CM prototypes launched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47" name="4-Point Star 46"/>
          <p:cNvSpPr/>
          <p:nvPr/>
        </p:nvSpPr>
        <p:spPr>
          <a:xfrm>
            <a:off x="1624349" y="302766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04730" y="2493296"/>
            <a:ext cx="82126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94CA"/>
                </a:solidFill>
              </a:rPr>
              <a:t>First SC cavity ordered</a:t>
            </a:r>
            <a:endParaRPr lang="en-US" sz="1000" dirty="0">
              <a:solidFill>
                <a:srgbClr val="0094CA"/>
              </a:solidFill>
            </a:endParaRPr>
          </a:p>
        </p:txBody>
      </p:sp>
      <p:sp>
        <p:nvSpPr>
          <p:cNvPr id="49" name="4-Point Star 48"/>
          <p:cNvSpPr/>
          <p:nvPr/>
        </p:nvSpPr>
        <p:spPr>
          <a:xfrm>
            <a:off x="3964390" y="302766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4771" y="2434506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94CA"/>
                </a:solidFill>
              </a:rPr>
              <a:t>Ellip</a:t>
            </a:r>
            <a:r>
              <a:rPr lang="en-US" sz="1100" dirty="0" smtClean="0">
                <a:solidFill>
                  <a:srgbClr val="0094CA"/>
                </a:solidFill>
              </a:rPr>
              <a:t> CM </a:t>
            </a:r>
            <a:r>
              <a:rPr lang="en-US" sz="1100" dirty="0" err="1" smtClean="0">
                <a:solidFill>
                  <a:srgbClr val="0094CA"/>
                </a:solidFill>
              </a:rPr>
              <a:t>productionlaunched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51" name="4-Point Star 50"/>
          <p:cNvSpPr/>
          <p:nvPr/>
        </p:nvSpPr>
        <p:spPr>
          <a:xfrm>
            <a:off x="5245654" y="653109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6035" y="5984968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Early access to tunnel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53" name="4-Point Star 52"/>
          <p:cNvSpPr/>
          <p:nvPr/>
        </p:nvSpPr>
        <p:spPr>
          <a:xfrm>
            <a:off x="5762583" y="393348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42964" y="3480060"/>
            <a:ext cx="8212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NC </a:t>
            </a:r>
            <a:r>
              <a:rPr lang="en-US" sz="1100" dirty="0" err="1" smtClean="0">
                <a:solidFill>
                  <a:srgbClr val="0094CA"/>
                </a:solidFill>
              </a:rPr>
              <a:t>linac</a:t>
            </a:r>
            <a:r>
              <a:rPr lang="en-US" sz="1100" dirty="0" smtClean="0">
                <a:solidFill>
                  <a:srgbClr val="0094CA"/>
                </a:solidFill>
              </a:rPr>
              <a:t> ready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55" name="4-Point Star 54"/>
          <p:cNvSpPr/>
          <p:nvPr/>
        </p:nvSpPr>
        <p:spPr>
          <a:xfrm>
            <a:off x="6420620" y="302766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01001" y="243314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SC </a:t>
            </a:r>
            <a:r>
              <a:rPr lang="en-US" sz="1100" dirty="0" err="1" smtClean="0">
                <a:solidFill>
                  <a:srgbClr val="0094CA"/>
                </a:solidFill>
              </a:rPr>
              <a:t>linac</a:t>
            </a:r>
            <a:r>
              <a:rPr lang="en-US" sz="1100" dirty="0" smtClean="0">
                <a:solidFill>
                  <a:srgbClr val="0094CA"/>
                </a:solidFill>
              </a:rPr>
              <a:t> 570 MeV ready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57" name="4-Point Star 56"/>
          <p:cNvSpPr/>
          <p:nvPr/>
        </p:nvSpPr>
        <p:spPr>
          <a:xfrm>
            <a:off x="6537743" y="6524083"/>
            <a:ext cx="177800" cy="152400"/>
          </a:xfrm>
          <a:prstGeom prst="star4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18124" y="593657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First protons to target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59" name="4-Point Star 58"/>
          <p:cNvSpPr/>
          <p:nvPr/>
        </p:nvSpPr>
        <p:spPr>
          <a:xfrm>
            <a:off x="4540114" y="5731553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20495" y="5009054"/>
            <a:ext cx="8212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Early access </a:t>
            </a:r>
            <a:r>
              <a:rPr lang="en-US" sz="1100" dirty="0" err="1" smtClean="0">
                <a:solidFill>
                  <a:srgbClr val="0094CA"/>
                </a:solidFill>
              </a:rPr>
              <a:t>cryo</a:t>
            </a:r>
            <a:r>
              <a:rPr lang="en-US" sz="1100" dirty="0" smtClean="0">
                <a:solidFill>
                  <a:srgbClr val="0094CA"/>
                </a:solidFill>
              </a:rPr>
              <a:t> and test buildings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61" name="4-Point Star 60"/>
          <p:cNvSpPr/>
          <p:nvPr/>
        </p:nvSpPr>
        <p:spPr>
          <a:xfrm>
            <a:off x="7677899" y="6524083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58280" y="5947878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1370 MeV protons available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63" name="4-Point Star 62"/>
          <p:cNvSpPr/>
          <p:nvPr/>
        </p:nvSpPr>
        <p:spPr>
          <a:xfrm>
            <a:off x="8371213" y="6524083"/>
            <a:ext cx="177800" cy="152400"/>
          </a:xfrm>
          <a:prstGeom prst="star4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51594" y="594742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2 </a:t>
            </a:r>
            <a:r>
              <a:rPr lang="en-US" sz="1100" dirty="0" err="1" smtClean="0">
                <a:solidFill>
                  <a:srgbClr val="0094CA"/>
                </a:solidFill>
              </a:rPr>
              <a:t>GeV</a:t>
            </a:r>
            <a:r>
              <a:rPr lang="en-US" sz="1100" dirty="0" smtClean="0">
                <a:solidFill>
                  <a:srgbClr val="0094CA"/>
                </a:solidFill>
              </a:rPr>
              <a:t> protons available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65" name="4-Point Star 64"/>
          <p:cNvSpPr/>
          <p:nvPr/>
        </p:nvSpPr>
        <p:spPr>
          <a:xfrm>
            <a:off x="2941357" y="393348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21738" y="3351630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NC and FE IK contracts  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67" name="4-Point Star 66"/>
          <p:cNvSpPr/>
          <p:nvPr/>
        </p:nvSpPr>
        <p:spPr>
          <a:xfrm>
            <a:off x="3176070" y="302766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56451" y="2457568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Spoke CM prototype available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69" name="4-Point Star 68"/>
          <p:cNvSpPr/>
          <p:nvPr/>
        </p:nvSpPr>
        <p:spPr>
          <a:xfrm>
            <a:off x="2647382" y="2185610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45450" y="1799574"/>
            <a:ext cx="8212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Redesign approved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71" name="4-Point Star 70"/>
          <p:cNvSpPr/>
          <p:nvPr/>
        </p:nvSpPr>
        <p:spPr>
          <a:xfrm>
            <a:off x="3674120" y="4843370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18689" y="4256088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Prototype klystrons delivered 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73" name="4-Point Star 72"/>
          <p:cNvSpPr/>
          <p:nvPr/>
        </p:nvSpPr>
        <p:spPr>
          <a:xfrm>
            <a:off x="4527421" y="393348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07802" y="3326752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Injector test at </a:t>
            </a:r>
            <a:r>
              <a:rPr lang="en-US" sz="1100" dirty="0" err="1" smtClean="0">
                <a:solidFill>
                  <a:srgbClr val="0094CA"/>
                </a:solidFill>
              </a:rPr>
              <a:t>Saclay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75" name="4-Point Star 74"/>
          <p:cNvSpPr/>
          <p:nvPr/>
        </p:nvSpPr>
        <p:spPr>
          <a:xfrm>
            <a:off x="5292080" y="4843370"/>
            <a:ext cx="177800" cy="152400"/>
          </a:xfrm>
          <a:prstGeom prst="star4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04048" y="426654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Decision IOT or klystrons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77" name="4-Point Star 76"/>
          <p:cNvSpPr/>
          <p:nvPr/>
        </p:nvSpPr>
        <p:spPr>
          <a:xfrm>
            <a:off x="5914983" y="5731553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95364" y="5302096"/>
            <a:ext cx="8212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94CA"/>
                </a:solidFill>
              </a:rPr>
              <a:t>Cryoplant</a:t>
            </a:r>
            <a:r>
              <a:rPr lang="en-US" sz="1100" dirty="0" smtClean="0">
                <a:solidFill>
                  <a:srgbClr val="0094CA"/>
                </a:solidFill>
              </a:rPr>
              <a:t> ready</a:t>
            </a:r>
            <a:endParaRPr lang="en-US" sz="1100" dirty="0">
              <a:solidFill>
                <a:srgbClr val="0094CA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2929598" y="1893638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8" idx="3"/>
            <a:endCxn id="69" idx="1"/>
          </p:cNvCxnSpPr>
          <p:nvPr/>
        </p:nvCxnSpPr>
        <p:spPr>
          <a:xfrm>
            <a:off x="416967" y="2261810"/>
            <a:ext cx="2230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52664" y="3113290"/>
            <a:ext cx="78185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53" idx="1"/>
          </p:cNvCxnSpPr>
          <p:nvPr/>
        </p:nvCxnSpPr>
        <p:spPr>
          <a:xfrm>
            <a:off x="754458" y="4009687"/>
            <a:ext cx="5008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734886" y="4926748"/>
            <a:ext cx="6636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150911" y="5808207"/>
            <a:ext cx="44578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275856" y="6597352"/>
            <a:ext cx="5161674" cy="9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907494" y="2044514"/>
            <a:ext cx="22544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Conceptual Design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341468" y="2893350"/>
            <a:ext cx="7556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 RF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066320" y="3814160"/>
            <a:ext cx="9866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NC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linac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438429" y="4730324"/>
            <a:ext cx="7556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23791" y="5600025"/>
            <a:ext cx="13395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Cryogenics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7504" y="6385924"/>
            <a:ext cx="30794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Services, installation and com.</a:t>
            </a:r>
          </a:p>
        </p:txBody>
      </p:sp>
      <p:sp>
        <p:nvSpPr>
          <p:cNvPr id="99" name="4-Point Star 98"/>
          <p:cNvSpPr/>
          <p:nvPr/>
        </p:nvSpPr>
        <p:spPr>
          <a:xfrm>
            <a:off x="5373135" y="3032184"/>
            <a:ext cx="177800" cy="152400"/>
          </a:xfrm>
          <a:prstGeom prst="star4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53516" y="2455358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Decision on </a:t>
            </a:r>
          </a:p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Scope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83" name="4-Point Star 82"/>
          <p:cNvSpPr/>
          <p:nvPr/>
        </p:nvSpPr>
        <p:spPr>
          <a:xfrm>
            <a:off x="3098056" y="4842916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42625" y="425563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Klystrons and IOTs ordered 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87" name="4-Point Star 86"/>
          <p:cNvSpPr/>
          <p:nvPr/>
        </p:nvSpPr>
        <p:spPr>
          <a:xfrm>
            <a:off x="6219150" y="4842246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99531" y="425496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RF for medium beta ready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90" name="4-Point Star 89"/>
          <p:cNvSpPr/>
          <p:nvPr/>
        </p:nvSpPr>
        <p:spPr>
          <a:xfrm>
            <a:off x="7274520" y="4830488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991097" y="4407818"/>
            <a:ext cx="8212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RF for High beta ready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102" name="4-Point Star 101"/>
          <p:cNvSpPr/>
          <p:nvPr/>
        </p:nvSpPr>
        <p:spPr>
          <a:xfrm>
            <a:off x="3586234" y="5724312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66615" y="5137030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94CA"/>
                </a:solidFill>
              </a:rPr>
              <a:t>Acc</a:t>
            </a:r>
            <a:r>
              <a:rPr lang="en-US" sz="1100" dirty="0" smtClean="0">
                <a:solidFill>
                  <a:srgbClr val="0094CA"/>
                </a:solidFill>
              </a:rPr>
              <a:t> </a:t>
            </a:r>
            <a:r>
              <a:rPr lang="en-US" sz="1100" dirty="0" err="1" smtClean="0">
                <a:solidFill>
                  <a:srgbClr val="0094CA"/>
                </a:solidFill>
              </a:rPr>
              <a:t>cryoplant</a:t>
            </a:r>
            <a:r>
              <a:rPr lang="en-US" sz="1100" dirty="0" smtClean="0">
                <a:solidFill>
                  <a:srgbClr val="0094CA"/>
                </a:solidFill>
              </a:rPr>
              <a:t> ordered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104" name="4-Point Star 103"/>
          <p:cNvSpPr/>
          <p:nvPr/>
        </p:nvSpPr>
        <p:spPr>
          <a:xfrm>
            <a:off x="3009576" y="5723858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689957" y="5136576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94CA"/>
                </a:solidFill>
              </a:rPr>
              <a:t>Cryo</a:t>
            </a:r>
            <a:r>
              <a:rPr lang="en-US" sz="1100" dirty="0" smtClean="0">
                <a:solidFill>
                  <a:srgbClr val="0094CA"/>
                </a:solidFill>
              </a:rPr>
              <a:t> dist. line ordered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106" name="4-Point Star 105"/>
          <p:cNvSpPr/>
          <p:nvPr/>
        </p:nvSpPr>
        <p:spPr>
          <a:xfrm>
            <a:off x="4394200" y="4860776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995936" y="4366265"/>
            <a:ext cx="108012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Prototype IOTs delivered CERN 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08" name="4-Point Star 107"/>
          <p:cNvSpPr/>
          <p:nvPr/>
        </p:nvSpPr>
        <p:spPr>
          <a:xfrm>
            <a:off x="3563888" y="6516960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203848" y="5949280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Test stand Lund University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110" name="4-Point Star 109"/>
          <p:cNvSpPr/>
          <p:nvPr/>
        </p:nvSpPr>
        <p:spPr>
          <a:xfrm>
            <a:off x="4538216" y="6525344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182785" y="5997188"/>
            <a:ext cx="8212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Test stand on site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940152" y="5085184"/>
            <a:ext cx="1440160" cy="21602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40352" y="522920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IOT delivery</a:t>
            </a:r>
          </a:p>
        </p:txBody>
      </p:sp>
      <p:cxnSp>
        <p:nvCxnSpPr>
          <p:cNvPr id="12" name="Straight Arrow Connector 11"/>
          <p:cNvCxnSpPr>
            <a:stCxn id="5" idx="1"/>
            <a:endCxn id="3" idx="5"/>
          </p:cNvCxnSpPr>
          <p:nvPr/>
        </p:nvCxnSpPr>
        <p:spPr>
          <a:xfrm flipH="1" flipV="1">
            <a:off x="7169405" y="5269572"/>
            <a:ext cx="570947" cy="11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1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High beta: Superpower IOT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Superpower IOT – a multi-beam IOT aimed at powering the high beta section. The target peak power is 1.2 MW</a:t>
            </a:r>
          </a:p>
          <a:p>
            <a:pPr lvl="2"/>
            <a:r>
              <a:rPr lang="en-US" dirty="0" smtClean="0"/>
              <a:t>Advantages: higher efficiency than klystrons, smaller footprint</a:t>
            </a:r>
          </a:p>
          <a:p>
            <a:pPr lvl="2"/>
            <a:r>
              <a:rPr lang="en-US" dirty="0" smtClean="0"/>
              <a:t>Lower voltage, operation at nominal power</a:t>
            </a:r>
          </a:p>
          <a:p>
            <a:pPr lvl="2"/>
            <a:r>
              <a:rPr lang="en-US" dirty="0" smtClean="0"/>
              <a:t>Disadvantage: device does not exist, must be developed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Collaboration with CERN:</a:t>
            </a:r>
          </a:p>
          <a:p>
            <a:pPr lvl="3"/>
            <a:r>
              <a:rPr lang="en-US" dirty="0" smtClean="0"/>
              <a:t>ESS to tender and buy prototype tubes (delivery 2016)</a:t>
            </a:r>
          </a:p>
          <a:p>
            <a:pPr lvl="3"/>
            <a:r>
              <a:rPr lang="en-US" dirty="0" smtClean="0"/>
              <a:t>CERN to test (test stand in preparation)</a:t>
            </a:r>
          </a:p>
          <a:p>
            <a:pPr lvl="3"/>
            <a:r>
              <a:rPr lang="en-US" dirty="0" smtClean="0"/>
              <a:t>Decision IOT/klystron end 2017</a:t>
            </a:r>
          </a:p>
          <a:p>
            <a:pPr lvl="2"/>
            <a:r>
              <a:rPr lang="en-US" dirty="0" smtClean="0"/>
              <a:t>If the IOTs fail, go klystron (the medium beta klystron prototyped has the right specification)</a:t>
            </a:r>
          </a:p>
        </p:txBody>
      </p:sp>
    </p:spTree>
    <p:extLst>
      <p:ext uri="{BB962C8B-B14F-4D97-AF65-F5344CB8AC3E}">
        <p14:creationId xmlns:p14="http://schemas.microsoft.com/office/powerpoint/2010/main" val="22617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to reach the power</a:t>
            </a:r>
            <a:r>
              <a:rPr lang="en-US" dirty="0"/>
              <a:t> </a:t>
            </a:r>
            <a:r>
              <a:rPr lang="en-US" dirty="0" smtClean="0"/>
              <a:t>needed?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Power </a:t>
            </a:r>
            <a:r>
              <a:rPr lang="en-US" dirty="0" smtClean="0"/>
              <a:t>requirement </a:t>
            </a:r>
            <a:r>
              <a:rPr lang="en-US" dirty="0"/>
              <a:t>500 kW – 1.5 MW</a:t>
            </a:r>
          </a:p>
          <a:p>
            <a:endParaRPr lang="en-US" dirty="0"/>
          </a:p>
          <a:p>
            <a:r>
              <a:rPr lang="en-US" dirty="0"/>
              <a:t>Single beam – </a:t>
            </a:r>
            <a:r>
              <a:rPr lang="en-US" dirty="0" smtClean="0"/>
              <a:t>Large </a:t>
            </a:r>
            <a:r>
              <a:rPr lang="en-US" dirty="0"/>
              <a:t>cathode				 </a:t>
            </a:r>
            <a:endParaRPr lang="en-US" dirty="0" smtClean="0"/>
          </a:p>
          <a:p>
            <a:pPr lvl="1"/>
            <a:r>
              <a:rPr lang="en-US" dirty="0" smtClean="0"/>
              <a:t>High </a:t>
            </a:r>
            <a:r>
              <a:rPr lang="en-US" dirty="0"/>
              <a:t>voltage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cathode loading</a:t>
            </a:r>
          </a:p>
          <a:p>
            <a:pPr lvl="1"/>
            <a:r>
              <a:rPr lang="en-US" dirty="0" smtClean="0"/>
              <a:t>Oil </a:t>
            </a:r>
            <a:r>
              <a:rPr lang="en-US" dirty="0"/>
              <a:t>in the modulator and gun</a:t>
            </a:r>
          </a:p>
          <a:p>
            <a:r>
              <a:rPr lang="en-US" dirty="0"/>
              <a:t>Multi beam - </a:t>
            </a:r>
            <a:r>
              <a:rPr lang="en-US" dirty="0" smtClean="0"/>
              <a:t>Several </a:t>
            </a:r>
            <a:r>
              <a:rPr lang="en-US" dirty="0"/>
              <a:t>smaller cathodes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total </a:t>
            </a:r>
            <a:r>
              <a:rPr lang="en-US" dirty="0" err="1"/>
              <a:t>perveance</a:t>
            </a:r>
            <a:r>
              <a:rPr lang="en-US" dirty="0"/>
              <a:t>		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voltage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cathode loading</a:t>
            </a:r>
          </a:p>
          <a:p>
            <a:pPr lvl="1"/>
            <a:r>
              <a:rPr lang="en-US" dirty="0" smtClean="0"/>
              <a:t>Scalable </a:t>
            </a:r>
            <a:r>
              <a:rPr lang="en-US" dirty="0"/>
              <a:t>for higher power </a:t>
            </a:r>
            <a:r>
              <a:rPr lang="en-US" dirty="0" smtClean="0"/>
              <a:t>levels (</a:t>
            </a:r>
            <a:r>
              <a:rPr lang="en-US" dirty="0"/>
              <a:t>100-140 kW per cathode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0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3-06-12 at 15.06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273" y="3234058"/>
            <a:ext cx="2983954" cy="2285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3193" y="174790"/>
            <a:ext cx="326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Design and Simulation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9249" y="636455"/>
            <a:ext cx="7849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Analytical and Numerical codes available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Commercial codes well developed in addition to manufacturers own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Increased computing power allows improved simulation of grid structures, trajectory and PIC modeling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4" y="2419393"/>
            <a:ext cx="2548836" cy="2922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4" y="2050061"/>
            <a:ext cx="205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Gun simulation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84" y="5471483"/>
            <a:ext cx="1217876" cy="1237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363" y="5649385"/>
            <a:ext cx="1047591" cy="1112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954" y="5902471"/>
            <a:ext cx="790239" cy="871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477" y="5072340"/>
            <a:ext cx="1387881" cy="834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625" y="5817090"/>
            <a:ext cx="1387881" cy="10409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653" y="5216288"/>
            <a:ext cx="655993" cy="3450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3453" y="5591538"/>
            <a:ext cx="804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IVEC 2009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7435504" y="3370009"/>
            <a:ext cx="56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CPI</a:t>
            </a: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684" y="5072339"/>
            <a:ext cx="2446286" cy="13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340038" y="6033813"/>
            <a:ext cx="56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CPI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2188" y="1761264"/>
            <a:ext cx="4788016" cy="197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5040" y="3234058"/>
            <a:ext cx="1746558" cy="198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263169" y="19616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TED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7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 </a:t>
            </a:r>
            <a:r>
              <a:rPr lang="en-US" dirty="0" err="1" smtClean="0"/>
              <a:t>Linac</a:t>
            </a:r>
            <a:r>
              <a:rPr lang="en-US" dirty="0" smtClean="0"/>
              <a:t> and the driving parameters</a:t>
            </a:r>
          </a:p>
          <a:p>
            <a:r>
              <a:rPr lang="en-US" dirty="0" smtClean="0"/>
              <a:t>IOT function</a:t>
            </a:r>
          </a:p>
          <a:p>
            <a:r>
              <a:rPr lang="en-US" dirty="0" smtClean="0"/>
              <a:t>Examples of IOT</a:t>
            </a:r>
          </a:p>
          <a:p>
            <a:r>
              <a:rPr lang="en-US" dirty="0" smtClean="0"/>
              <a:t>IOT possibility for high beta section?</a:t>
            </a:r>
          </a:p>
          <a:p>
            <a:r>
              <a:rPr lang="en-US" dirty="0" smtClean="0"/>
              <a:t>ESS IOT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129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700 MHz HOM IOT experience		</a:t>
            </a:r>
            <a:r>
              <a:rPr lang="en-US" sz="1800" dirty="0" smtClean="0"/>
              <a:t>CPI</a:t>
            </a:r>
            <a:endParaRPr lang="en-US" sz="1800" dirty="0"/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900113" y="5053608"/>
            <a:ext cx="30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tabLst>
                <a:tab pos="346075" algn="l"/>
              </a:tabLs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346075" algn="l"/>
              </a:tabLs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346075" algn="l"/>
              </a:tabLs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346075" algn="l"/>
              </a:tabLs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346075" algn="l"/>
              </a:tabLs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 typeface="Symbol" pitchFamily="18" charset="2"/>
              <a:buChar char="·"/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ChangeAspect="1" noChangeArrowheads="1"/>
          </p:cNvSpPr>
          <p:nvPr/>
        </p:nvSpPr>
        <p:spPr bwMode="auto">
          <a:xfrm>
            <a:off x="152400" y="1371600"/>
            <a:ext cx="4343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tabLst>
                <a:tab pos="2398713" algn="ctr"/>
                <a:tab pos="4114800" algn="r"/>
              </a:tabLst>
            </a:pPr>
            <a:endParaRPr lang="en-US" sz="1800" i="1" dirty="0">
              <a:solidFill>
                <a:srgbClr val="000000"/>
              </a:solidFill>
              <a:effectLst/>
              <a:latin typeface="Tahoma" pitchFamily="34" charset="0"/>
            </a:endParaRP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600" b="1" dirty="0">
                <a:solidFill>
                  <a:srgbClr val="000000"/>
                </a:solidFill>
                <a:effectLst/>
                <a:latin typeface="Tahoma" pitchFamily="34" charset="0"/>
              </a:rPr>
              <a:t>Design Parameters	value	units</a:t>
            </a: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Tahoma" pitchFamily="34" charset="0"/>
              </a:rPr>
              <a:t>Power Output	1000	kW (min)</a:t>
            </a: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Tahoma" pitchFamily="34" charset="0"/>
              </a:rPr>
              <a:t>Beam Voltage	45	kV (max)</a:t>
            </a: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Tahoma" pitchFamily="34" charset="0"/>
              </a:rPr>
              <a:t>Beam Current	31	A (max)</a:t>
            </a: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Tahoma" pitchFamily="34" charset="0"/>
              </a:rPr>
              <a:t>Frequency 	700	MHz</a:t>
            </a: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Tahoma" pitchFamily="34" charset="0"/>
              </a:rPr>
              <a:t>1dB Bandwidth	± 0.7	MHz (min)</a:t>
            </a: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Tahoma" pitchFamily="34" charset="0"/>
              </a:rPr>
              <a:t>Gain	23	dB (min)</a:t>
            </a: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Tahoma" pitchFamily="34" charset="0"/>
              </a:rPr>
              <a:t>Efficiency	71	% (min)</a:t>
            </a: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Tahoma" pitchFamily="34" charset="0"/>
              </a:rPr>
              <a:t>Diameter	30/76	in/cm</a:t>
            </a: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Tahoma" pitchFamily="34" charset="0"/>
              </a:rPr>
              <a:t>Height	51/130	in/cm</a:t>
            </a: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Tahoma" pitchFamily="34" charset="0"/>
              </a:rPr>
              <a:t>Weight	1000/450	lbs./kg</a:t>
            </a: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Tahoma" pitchFamily="34" charset="0"/>
              </a:rPr>
              <a:t>Collector Coolant Flow 	220	gpm</a:t>
            </a: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Tahoma" pitchFamily="34" charset="0"/>
              </a:rPr>
              <a:t>Body Coolant Flow	10	gpm</a:t>
            </a:r>
          </a:p>
          <a:p>
            <a:pPr eaLnBrk="0" hangingPunct="0">
              <a:tabLst>
                <a:tab pos="2398713" algn="ctr"/>
                <a:tab pos="4114800" algn="r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Tahoma" pitchFamily="34" charset="0"/>
              </a:rPr>
              <a:t>O/P Window Cooling (Air)	35	cfm</a:t>
            </a:r>
          </a:p>
        </p:txBody>
      </p:sp>
      <p:sp>
        <p:nvSpPr>
          <p:cNvPr id="7" name="Line 39"/>
          <p:cNvSpPr>
            <a:spLocks noChangeShapeType="1"/>
          </p:cNvSpPr>
          <p:nvPr/>
        </p:nvSpPr>
        <p:spPr bwMode="auto">
          <a:xfrm flipH="1" flipV="1">
            <a:off x="6777038" y="4055071"/>
            <a:ext cx="863600" cy="7207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90800" y="1340768"/>
            <a:ext cx="2665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sz="2000" dirty="0">
                <a:solidFill>
                  <a:srgbClr val="000000"/>
                </a:solidFill>
                <a:effectLst/>
                <a:latin typeface="Verdana" pitchFamily="34" charset="0"/>
              </a:rPr>
              <a:t>VHP-8330A IOT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523" y="3186073"/>
            <a:ext cx="8255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990033"/>
                </a:solidFill>
                <a:effectLst/>
              </a:rPr>
              <a:t>@ 31kV</a:t>
            </a:r>
          </a:p>
        </p:txBody>
      </p:sp>
      <p:pic>
        <p:nvPicPr>
          <p:cNvPr id="11" name="Picture 20" descr="HOMIOT in test 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823046"/>
            <a:ext cx="258445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6540500" y="1340768"/>
            <a:ext cx="1439863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itchFamily="18" charset="0"/>
              </a:rPr>
              <a:t>RF Input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7600950" y="4797152"/>
            <a:ext cx="1439863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itchFamily="18" charset="0"/>
              </a:rPr>
              <a:t>Collector</a:t>
            </a: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4905375" y="2977158"/>
            <a:ext cx="1439863" cy="715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itchFamily="18" charset="0"/>
              </a:rPr>
              <a:t>Solenoid, 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itchFamily="18" charset="0"/>
              </a:rPr>
              <a:t>O/P Cavity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5289550" y="1964333"/>
            <a:ext cx="1439863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itchFamily="18" charset="0"/>
              </a:rPr>
              <a:t>Gun</a:t>
            </a:r>
          </a:p>
        </p:txBody>
      </p:sp>
      <p:cxnSp>
        <p:nvCxnSpPr>
          <p:cNvPr id="16" name="Straight Arrow Connector 5"/>
          <p:cNvCxnSpPr>
            <a:cxnSpLocks noChangeShapeType="1"/>
          </p:cNvCxnSpPr>
          <p:nvPr/>
        </p:nvCxnSpPr>
        <p:spPr bwMode="auto">
          <a:xfrm flipH="1" flipV="1">
            <a:off x="7464425" y="3788371"/>
            <a:ext cx="855663" cy="987425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Arrow Connector 21"/>
          <p:cNvCxnSpPr>
            <a:cxnSpLocks noChangeShapeType="1"/>
          </p:cNvCxnSpPr>
          <p:nvPr/>
        </p:nvCxnSpPr>
        <p:spPr bwMode="auto">
          <a:xfrm flipH="1" flipV="1">
            <a:off x="7261225" y="1700808"/>
            <a:ext cx="203200" cy="374650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25"/>
          <p:cNvCxnSpPr>
            <a:cxnSpLocks noChangeShapeType="1"/>
          </p:cNvCxnSpPr>
          <p:nvPr/>
        </p:nvCxnSpPr>
        <p:spPr bwMode="auto">
          <a:xfrm flipH="1" flipV="1">
            <a:off x="6729413" y="2084983"/>
            <a:ext cx="735012" cy="477838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28"/>
          <p:cNvCxnSpPr>
            <a:cxnSpLocks noChangeShapeType="1"/>
          </p:cNvCxnSpPr>
          <p:nvPr/>
        </p:nvCxnSpPr>
        <p:spPr bwMode="auto">
          <a:xfrm flipH="1">
            <a:off x="6345238" y="3193058"/>
            <a:ext cx="1119187" cy="153988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5100638" y="4775796"/>
            <a:ext cx="1439862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itchFamily="18" charset="0"/>
              </a:rPr>
              <a:t>RF Output</a:t>
            </a:r>
          </a:p>
        </p:txBody>
      </p:sp>
      <p:cxnSp>
        <p:nvCxnSpPr>
          <p:cNvPr id="21" name="Straight Arrow Connector 21"/>
          <p:cNvCxnSpPr>
            <a:cxnSpLocks noChangeShapeType="1"/>
            <a:endCxn id="20" idx="3"/>
          </p:cNvCxnSpPr>
          <p:nvPr/>
        </p:nvCxnSpPr>
        <p:spPr bwMode="auto">
          <a:xfrm flipH="1">
            <a:off x="6540500" y="4178896"/>
            <a:ext cx="923925" cy="771525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22" name="Object 14">
            <a:hlinkClick r:id="" action="ppaction://ole?verb=0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299126"/>
              </p:ext>
            </p:extLst>
          </p:nvPr>
        </p:nvGraphicFramePr>
        <p:xfrm>
          <a:off x="76199" y="2492058"/>
          <a:ext cx="4829175" cy="386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Worksheet" r:id="rId4" imgW="3447000" imgH="2126160" progId="Excel.Sheet.8">
                  <p:embed/>
                </p:oleObj>
              </mc:Choice>
              <mc:Fallback>
                <p:oleObj name="Worksheet" r:id="rId4" imgW="3447000" imgH="212616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" y="2492058"/>
                        <a:ext cx="4829175" cy="3869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043608" y="5877272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990033"/>
                </a:solidFill>
                <a:effectLst/>
              </a:rPr>
              <a:t>Test Results</a:t>
            </a:r>
            <a:br>
              <a:rPr lang="en-US" sz="1800" dirty="0">
                <a:solidFill>
                  <a:srgbClr val="990033"/>
                </a:solidFill>
                <a:effectLst/>
              </a:rPr>
            </a:br>
            <a:r>
              <a:rPr lang="en-US" sz="1800" dirty="0">
                <a:solidFill>
                  <a:srgbClr val="990033"/>
                </a:solidFill>
                <a:effectLst/>
              </a:rPr>
              <a:t>(pulsed)</a:t>
            </a:r>
          </a:p>
        </p:txBody>
      </p:sp>
    </p:spTree>
    <p:extLst>
      <p:ext uri="{BB962C8B-B14F-4D97-AF65-F5344CB8AC3E}">
        <p14:creationId xmlns:p14="http://schemas.microsoft.com/office/powerpoint/2010/main" val="8195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Some IOT </a:t>
            </a:r>
            <a:r>
              <a:rPr lang="en-US" sz="3600" dirty="0"/>
              <a:t>publications by </a:t>
            </a:r>
            <a:r>
              <a:rPr lang="en-US" sz="3600" dirty="0" smtClean="0"/>
              <a:t>Labs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8542668" cy="52565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/>
              <a:t>Applications of High Power Induction Output Tubes in High Intensity Superconducting Proton </a:t>
            </a:r>
            <a:r>
              <a:rPr lang="en-US" sz="1400" dirty="0" err="1" smtClean="0"/>
              <a:t>Linacs</a:t>
            </a:r>
            <a:endParaRPr lang="en-US" sz="1400" dirty="0" smtClean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/>
              <a:t>Testing of Inductive Output Tube based RF amplifier for 650 MHz SRF Cavities, A. </a:t>
            </a:r>
            <a:r>
              <a:rPr lang="en-US" sz="1400" dirty="0" err="1" smtClean="0"/>
              <a:t>Mandal</a:t>
            </a:r>
            <a:r>
              <a:rPr lang="en-US" sz="1400" dirty="0" smtClean="0"/>
              <a:t> et al, PCaPAC2012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/>
              <a:t>90 kW CW IOT development at L3 </a:t>
            </a:r>
            <a:r>
              <a:rPr lang="en-US" sz="1400" dirty="0" smtClean="0"/>
              <a:t>Communications </a:t>
            </a:r>
            <a:r>
              <a:rPr lang="en-US" sz="1400" dirty="0"/>
              <a:t>Electron Devices, M Boyle et al, CWRF Workshop, 2012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/>
              <a:t>Development of a 402.5 MHz 140 kW IOT, M Read et al, PAC2011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/>
              <a:t>The first continuous wave and long pulse operation, DESY, 2011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/>
              <a:t>Simple Model of an Inductive Output Tube, R. Carter, </a:t>
            </a:r>
            <a:r>
              <a:rPr lang="en-US" sz="1400" dirty="0" err="1"/>
              <a:t>IEEonED</a:t>
            </a:r>
            <a:r>
              <a:rPr lang="en-US" sz="1400" dirty="0"/>
              <a:t> 2010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/>
              <a:t>CPI’s 1.3 GHz, 90 kW Pulsed IOT Amplifier, M. Marks et al, IPAC2010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 smtClean="0"/>
              <a:t>Modelling</a:t>
            </a:r>
            <a:r>
              <a:rPr lang="en-US" sz="1400" dirty="0" smtClean="0"/>
              <a:t> and Design of High-Power Inductive Output Tubes, E. Wright et al, PAC2009.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/>
              <a:t>Highly stable IOT based 1.3 GHz/16kW RF Power Source for CW </a:t>
            </a:r>
            <a:r>
              <a:rPr lang="en-US" sz="1400" dirty="0" smtClean="0"/>
              <a:t>operate</a:t>
            </a:r>
            <a:r>
              <a:rPr lang="en-US" sz="1400" dirty="0"/>
              <a:t>d SC </a:t>
            </a:r>
            <a:r>
              <a:rPr lang="en-US" sz="1400" dirty="0" err="1"/>
              <a:t>Linacs</a:t>
            </a:r>
            <a:r>
              <a:rPr lang="en-US" sz="1400" dirty="0"/>
              <a:t>, SRF2009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ALBA RF Amplifier System based on IOTs, P. Sanchez et al, </a:t>
            </a:r>
            <a:r>
              <a:rPr lang="en-US" sz="1400" dirty="0" smtClean="0"/>
              <a:t>EPAC2008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/>
              <a:t>Installation and Commissioning of the new 150 kW plant for the </a:t>
            </a:r>
            <a:r>
              <a:rPr lang="en-US" sz="1400" dirty="0" err="1" smtClean="0"/>
              <a:t>Elettra</a:t>
            </a:r>
            <a:r>
              <a:rPr lang="en-US" sz="1400" dirty="0" smtClean="0"/>
              <a:t> RF System Upgrade, A </a:t>
            </a:r>
            <a:r>
              <a:rPr lang="en-US" sz="1400" dirty="0" err="1" smtClean="0"/>
              <a:t>Fabris</a:t>
            </a:r>
            <a:r>
              <a:rPr lang="en-US" sz="1400" dirty="0" smtClean="0"/>
              <a:t> et al, PAC07</a:t>
            </a:r>
            <a:endParaRPr lang="en-US" sz="1400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/>
              <a:t>Grid less </a:t>
            </a:r>
            <a:r>
              <a:rPr lang="en-US" sz="1400" dirty="0"/>
              <a:t>IOT for Accelerator </a:t>
            </a:r>
            <a:r>
              <a:rPr lang="en-US" sz="1400" dirty="0" smtClean="0"/>
              <a:t>Applications</a:t>
            </a:r>
            <a:r>
              <a:rPr lang="en-US" sz="1400" dirty="0"/>
              <a:t>, C. Wilson et al, PAC2007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/>
              <a:t>IOT testing at the ERLP, J </a:t>
            </a:r>
            <a:r>
              <a:rPr lang="en-US" sz="1400" dirty="0" err="1" smtClean="0"/>
              <a:t>Orrett</a:t>
            </a:r>
            <a:r>
              <a:rPr lang="en-US" sz="1400" dirty="0" smtClean="0"/>
              <a:t> at al, EPAC2006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/>
              <a:t>First Results of the IOT Based 300 kW 500 MHz Amplifier for the Diamond Light Source, M. Jensen et al, EPAC05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/>
              <a:t>IOT RF Power Sources for Pulsed and CW </a:t>
            </a:r>
            <a:r>
              <a:rPr lang="en-US" sz="1400" dirty="0" err="1" smtClean="0"/>
              <a:t>Linacs</a:t>
            </a:r>
            <a:r>
              <a:rPr lang="en-US" sz="1400" dirty="0" smtClean="0"/>
              <a:t>, H. Bohlen et al, Lunac2004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/>
              <a:t>Comparison of Klystron and Inductive Output Tubes Vacuum-Electron Devices for Amplifier service in Free-Electron Laser, EPAC04</a:t>
            </a:r>
          </a:p>
        </p:txBody>
      </p:sp>
    </p:spTree>
    <p:extLst>
      <p:ext uri="{BB962C8B-B14F-4D97-AF65-F5344CB8AC3E}">
        <p14:creationId xmlns:p14="http://schemas.microsoft.com/office/powerpoint/2010/main" val="397597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516827"/>
              </p:ext>
            </p:extLst>
          </p:nvPr>
        </p:nvGraphicFramePr>
        <p:xfrm>
          <a:off x="465665" y="978764"/>
          <a:ext cx="657860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602"/>
                <a:gridCol w="1667933"/>
                <a:gridCol w="1126067"/>
                <a:gridCol w="63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Beam Klystron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MB IOT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output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Cathode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 at saturation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 (min)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efficiency for 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292388"/>
            <a:ext cx="463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A 700 MHz Comparison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64" y="3853696"/>
            <a:ext cx="4191003" cy="297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310" y="3457954"/>
            <a:ext cx="1666371" cy="32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5860366" y="4783191"/>
            <a:ext cx="1452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1.3 m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125812" y="3557598"/>
            <a:ext cx="0" cy="3122321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7245577" y="2934734"/>
            <a:ext cx="16340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A50021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0.6 m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7313310" y="3457954"/>
            <a:ext cx="1449689" cy="0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93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1556792"/>
            <a:ext cx="3900581" cy="3178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 requirements</a:t>
            </a:r>
          </a:p>
          <a:p>
            <a:pPr lvl="2"/>
            <a:r>
              <a:rPr lang="en-US" dirty="0" smtClean="0"/>
              <a:t>Carbon Neutral</a:t>
            </a:r>
          </a:p>
          <a:p>
            <a:pPr lvl="2"/>
            <a:r>
              <a:rPr lang="en-US" dirty="0" smtClean="0"/>
              <a:t>Innovative</a:t>
            </a:r>
          </a:p>
          <a:p>
            <a:pPr lvl="2"/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280637"/>
              </p:ext>
            </p:extLst>
          </p:nvPr>
        </p:nvGraphicFramePr>
        <p:xfrm>
          <a:off x="179513" y="3284984"/>
          <a:ext cx="511256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303"/>
                <a:gridCol w="864981"/>
                <a:gridCol w="1278142"/>
                <a:gridCol w="1278142"/>
              </a:tblGrid>
              <a:tr h="5024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Accelerating</a:t>
                      </a:r>
                      <a:r>
                        <a:rPr lang="en-US" baseline="0" dirty="0" smtClean="0"/>
                        <a:t>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Freq.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Power (kW)</a:t>
                      </a:r>
                      <a:endParaRPr lang="en-US" dirty="0"/>
                    </a:p>
                  </a:txBody>
                  <a:tcPr/>
                </a:tc>
              </a:tr>
              <a:tr h="2870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RFQ,</a:t>
                      </a:r>
                      <a:r>
                        <a:rPr lang="en-US" baseline="0" dirty="0" smtClean="0"/>
                        <a:t> DTL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2200**</a:t>
                      </a:r>
                      <a:endParaRPr lang="en-US" dirty="0"/>
                    </a:p>
                  </a:txBody>
                  <a:tcPr/>
                </a:tc>
              </a:tr>
              <a:tr h="2870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330**</a:t>
                      </a:r>
                      <a:endParaRPr lang="en-US" dirty="0"/>
                    </a:p>
                  </a:txBody>
                  <a:tcPr/>
                </a:tc>
              </a:tr>
              <a:tr h="4504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Elliptical Medium Beta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860**</a:t>
                      </a:r>
                      <a:endParaRPr lang="en-US" dirty="0"/>
                    </a:p>
                  </a:txBody>
                  <a:tcPr/>
                </a:tc>
              </a:tr>
              <a:tr h="4504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Elliptical High</a:t>
                      </a:r>
                      <a:r>
                        <a:rPr lang="en-US" baseline="0" dirty="0" smtClean="0"/>
                        <a:t> Beta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1100**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6021288"/>
            <a:ext cx="675752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Power saving from high beta about 20 </a:t>
            </a:r>
            <a:r>
              <a:rPr lang="en-US" sz="2400" dirty="0" err="1" smtClean="0"/>
              <a:t>GWh</a:t>
            </a:r>
            <a:r>
              <a:rPr lang="en-US" sz="2400" dirty="0" smtClean="0"/>
              <a:t> per year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299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 Plus overhead for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8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 tender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62983"/>
              </p:ext>
            </p:extLst>
          </p:nvPr>
        </p:nvGraphicFramePr>
        <p:xfrm>
          <a:off x="467544" y="1556792"/>
          <a:ext cx="842493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818"/>
                <a:gridCol w="1759876"/>
                <a:gridCol w="46992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Frequency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704.42 MHz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Bandwidth &gt;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+/- 0.5 MHz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Maximum Power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1.2 MW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Average power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during the pulse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Pulse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3.5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pulse 2.86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Duty</a:t>
                      </a:r>
                      <a:r>
                        <a:rPr lang="en-US" baseline="0" dirty="0" smtClean="0"/>
                        <a:t>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Pulse</a:t>
                      </a:r>
                      <a:r>
                        <a:rPr lang="en-US" baseline="0" dirty="0" smtClean="0"/>
                        <a:t> rep. frequency fixed to 14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 &gt; 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</a:t>
                      </a:r>
                      <a:r>
                        <a:rPr lang="en-US" baseline="0" dirty="0" smtClean="0"/>
                        <a:t> &lt; 50 kV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 Lifetime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50,000 </a:t>
                      </a:r>
                      <a:r>
                        <a:rPr lang="en-US" dirty="0" err="1" smtClean="0"/>
                        <a:t>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4653136"/>
            <a:ext cx="803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Target: Approval for ESS series production in 2017/18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373216"/>
            <a:ext cx="5527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Work is being carried out in collaboration with CERN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ESS to procure prototypes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CERN to make space and utilities available for testing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061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IOT is an alternative as RF source for accelerators</a:t>
            </a:r>
          </a:p>
          <a:p>
            <a:r>
              <a:rPr lang="en-US" sz="2600" dirty="0" smtClean="0"/>
              <a:t>It can offer high efficiency</a:t>
            </a:r>
          </a:p>
          <a:p>
            <a:r>
              <a:rPr lang="en-US" sz="2600" dirty="0"/>
              <a:t>I</a:t>
            </a:r>
            <a:r>
              <a:rPr lang="en-US" sz="2600" dirty="0" smtClean="0"/>
              <a:t>t does not require pulsed HV</a:t>
            </a:r>
          </a:p>
          <a:p>
            <a:r>
              <a:rPr lang="en-US" sz="2600" dirty="0" smtClean="0"/>
              <a:t>To develop an IOT at ESS specification, going </a:t>
            </a:r>
            <a:r>
              <a:rPr lang="en-US" sz="2600" dirty="0" err="1" smtClean="0"/>
              <a:t>multibeam</a:t>
            </a:r>
            <a:r>
              <a:rPr lang="en-US" sz="2600" dirty="0" smtClean="0"/>
              <a:t> offers the possibility of HV low enough to avoid oil</a:t>
            </a:r>
            <a:endParaRPr lang="en-US" sz="2600" dirty="0"/>
          </a:p>
          <a:p>
            <a:r>
              <a:rPr lang="en-US" sz="2600" dirty="0" smtClean="0"/>
              <a:t>The use of IOTs in the high beta section is proposed</a:t>
            </a:r>
          </a:p>
          <a:p>
            <a:r>
              <a:rPr lang="en-US" sz="2600" dirty="0" smtClean="0"/>
              <a:t>The staged installation provides schedule opportunity</a:t>
            </a:r>
          </a:p>
          <a:p>
            <a:r>
              <a:rPr lang="en-US" sz="2600" dirty="0" smtClean="0"/>
              <a:t>ESS has tendered for a 1.2 MW IOT according to ESS parameters</a:t>
            </a:r>
          </a:p>
          <a:p>
            <a:r>
              <a:rPr lang="en-US" sz="2600" dirty="0" smtClean="0"/>
              <a:t>The development is done in collaboration with 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609600" cy="228600"/>
          </a:xfrm>
          <a:prstGeom prst="rect">
            <a:avLst/>
          </a:prstGeom>
        </p:spPr>
        <p:txBody>
          <a:bodyPr/>
          <a:lstStyle/>
          <a:p>
            <a:fld id="{EBC1A489-E06D-A94D-983A-07195E472E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/>
              <a:t>Thank you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808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</a:t>
            </a:r>
            <a:r>
              <a:rPr lang="en-US" dirty="0" err="1" smtClean="0"/>
              <a:t>Linac</a:t>
            </a:r>
            <a:r>
              <a:rPr lang="en-US" dirty="0" smtClean="0"/>
              <a:t>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grpSp>
        <p:nvGrpSpPr>
          <p:cNvPr id="21" name="Group 20"/>
          <p:cNvGrpSpPr/>
          <p:nvPr/>
        </p:nvGrpSpPr>
        <p:grpSpPr>
          <a:xfrm>
            <a:off x="0" y="1440000"/>
            <a:ext cx="9142983" cy="5454000"/>
            <a:chOff x="14040" y="1094677"/>
            <a:chExt cx="9144000" cy="52856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05" b="-177"/>
            <a:stretch/>
          </p:blipFill>
          <p:spPr>
            <a:xfrm>
              <a:off x="14040" y="1094677"/>
              <a:ext cx="9144000" cy="5285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5" name="TextBox 4"/>
            <p:cNvSpPr txBox="1"/>
            <p:nvPr/>
          </p:nvSpPr>
          <p:spPr>
            <a:xfrm>
              <a:off x="121556" y="2673359"/>
              <a:ext cx="1487123" cy="626373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Low Energy Front end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644859" y="3272176"/>
              <a:ext cx="0" cy="2447975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1102405" y="2468564"/>
              <a:ext cx="1057278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DTL RF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30747" y="2837896"/>
              <a:ext cx="1237789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Spoke RF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5131" y="2468564"/>
              <a:ext cx="1969848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Medium beta RF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5068" y="2099232"/>
              <a:ext cx="1768380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High beta RF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1467383" y="2837896"/>
              <a:ext cx="130298" cy="198715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stCxn id="8" idx="2"/>
            </p:cNvCxnSpPr>
            <p:nvPr/>
          </p:nvCxnSpPr>
          <p:spPr bwMode="auto">
            <a:xfrm>
              <a:off x="2649641" y="3207228"/>
              <a:ext cx="212743" cy="101246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>
              <a:stCxn id="9" idx="2"/>
            </p:cNvCxnSpPr>
            <p:nvPr/>
          </p:nvCxnSpPr>
          <p:spPr bwMode="auto">
            <a:xfrm>
              <a:off x="4060054" y="2837897"/>
              <a:ext cx="559241" cy="78301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>
              <a:stCxn id="10" idx="2"/>
            </p:cNvCxnSpPr>
            <p:nvPr/>
          </p:nvCxnSpPr>
          <p:spPr bwMode="auto">
            <a:xfrm>
              <a:off x="6209259" y="2468565"/>
              <a:ext cx="384095" cy="42855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044979" y="5459500"/>
              <a:ext cx="1691943" cy="64633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Spoke </a:t>
              </a:r>
              <a:r>
                <a:rPr lang="en-US" dirty="0" err="1" smtClean="0"/>
                <a:t>cryo</a:t>
              </a:r>
              <a:r>
                <a:rPr lang="en-US" dirty="0" smtClean="0"/>
                <a:t>-modules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 bwMode="auto">
            <a:xfrm flipH="1" flipV="1">
              <a:off x="3519962" y="4972299"/>
              <a:ext cx="1525016" cy="81036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448300" y="4969527"/>
              <a:ext cx="1604512" cy="64633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Medium beta </a:t>
              </a:r>
              <a:r>
                <a:rPr lang="en-US" dirty="0" err="1" smtClean="0"/>
                <a:t>cryomodules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 bwMode="auto">
            <a:xfrm flipH="1" flipV="1">
              <a:off x="5486240" y="4219694"/>
              <a:ext cx="962061" cy="107299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7620186" y="4219694"/>
              <a:ext cx="1523814" cy="64633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High beta </a:t>
              </a:r>
              <a:r>
                <a:rPr lang="en-US" dirty="0" err="1" smtClean="0"/>
                <a:t>cryomodules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9" idx="0"/>
            </p:cNvCxnSpPr>
            <p:nvPr/>
          </p:nvCxnSpPr>
          <p:spPr bwMode="auto">
            <a:xfrm flipH="1" flipV="1">
              <a:off x="7716837" y="3450805"/>
              <a:ext cx="665256" cy="76888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2333745" y="5921164"/>
              <a:ext cx="1624599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DTL tanks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0"/>
            </p:cNvCxnSpPr>
            <p:nvPr/>
          </p:nvCxnSpPr>
          <p:spPr bwMode="auto">
            <a:xfrm flipH="1" flipV="1">
              <a:off x="1869577" y="5526740"/>
              <a:ext cx="1276468" cy="394424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1390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accelerator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38322" y="1830004"/>
            <a:ext cx="3930622" cy="27511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64211" tIns="32104" rIns="64211" bIns="32104">
            <a:normAutofit/>
          </a:bodyPr>
          <a:lstStyle/>
          <a:p>
            <a:pPr defTabSz="913374" eaLnBrk="0" hangingPunct="0">
              <a:defRPr/>
            </a:pPr>
            <a:endParaRPr lang="en-US" sz="2000" kern="0" dirty="0">
              <a:solidFill>
                <a:srgbClr val="0000E5"/>
              </a:solidFill>
              <a:latin typeface="Arial"/>
              <a:sym typeface="Futura Condensed" charset="0"/>
            </a:endParaRPr>
          </a:p>
          <a:p>
            <a:pPr defTabSz="913374" eaLnBrk="0" hangingPunct="0">
              <a:defRPr/>
            </a:pPr>
            <a:r>
              <a:rPr lang="en-US" sz="2000" kern="0" dirty="0">
                <a:solidFill>
                  <a:srgbClr val="0000E5"/>
                </a:solidFill>
                <a:latin typeface="Arial"/>
                <a:sym typeface="Futura Condensed" charset="0"/>
              </a:rPr>
              <a:t>    Key parameters:</a:t>
            </a:r>
            <a:endParaRPr lang="en-US" kern="0" dirty="0">
              <a:solidFill>
                <a:srgbClr val="0000E5"/>
              </a:solidFill>
              <a:latin typeface="Arial"/>
              <a:sym typeface="Futura Condensed" charset="0"/>
            </a:endParaRP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E5"/>
                </a:solidFill>
                <a:latin typeface="Arial"/>
                <a:sym typeface="Futura Condensed" charset="0"/>
              </a:rPr>
              <a:t>-</a:t>
            </a: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2.86 </a:t>
            </a:r>
            <a:r>
              <a:rPr lang="en-US" sz="2000" kern="0" dirty="0" err="1">
                <a:solidFill>
                  <a:srgbClr val="0000FF"/>
                </a:solidFill>
                <a:latin typeface="Arial"/>
                <a:sym typeface="Futura Condensed" charset="0"/>
              </a:rPr>
              <a:t>ms</a:t>
            </a: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 pulses</a:t>
            </a: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-2 </a:t>
            </a:r>
            <a:r>
              <a:rPr lang="en-US" sz="2000" kern="0" dirty="0" err="1">
                <a:solidFill>
                  <a:srgbClr val="0000FF"/>
                </a:solidFill>
                <a:latin typeface="Arial"/>
                <a:sym typeface="Futura Condensed" charset="0"/>
              </a:rPr>
              <a:t>GeV</a:t>
            </a:r>
            <a:endParaRPr lang="en-US" sz="2000" kern="0" dirty="0">
              <a:solidFill>
                <a:srgbClr val="0000FF"/>
              </a:solidFill>
              <a:latin typeface="Arial"/>
              <a:sym typeface="Futura Condensed" charset="0"/>
            </a:endParaRP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-62.5 mA</a:t>
            </a: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-14 </a:t>
            </a:r>
            <a:r>
              <a:rPr lang="en-US" sz="2000" kern="0" dirty="0">
                <a:solidFill>
                  <a:srgbClr val="0000E5"/>
                </a:solidFill>
                <a:latin typeface="Arial"/>
                <a:sym typeface="Futura Condensed" charset="0"/>
              </a:rPr>
              <a:t>Hz</a:t>
            </a: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E5"/>
                </a:solidFill>
                <a:latin typeface="Arial"/>
                <a:sym typeface="Futura Condensed" charset="0"/>
              </a:rPr>
              <a:t>-Protons (H+)	</a:t>
            </a:r>
          </a:p>
          <a:p>
            <a:pPr marL="799205" lvl="2" defTabSz="913374" eaLnBrk="0" hangingPunct="0">
              <a:defRPr/>
            </a:pPr>
            <a:r>
              <a:rPr lang="en-US" sz="2000" kern="0" dirty="0" smtClean="0">
                <a:solidFill>
                  <a:srgbClr val="0000E5"/>
                </a:solidFill>
                <a:latin typeface="Arial"/>
                <a:sym typeface="Futura Condensed" charset="0"/>
              </a:rPr>
              <a:t>-Energy efficient</a:t>
            </a:r>
            <a:endParaRPr lang="en-US" sz="2000" kern="0" dirty="0">
              <a:solidFill>
                <a:srgbClr val="0000E5"/>
              </a:solidFill>
              <a:latin typeface="Arial"/>
              <a:sym typeface="Futura Condensed" charset="0"/>
            </a:endParaRPr>
          </a:p>
          <a:p>
            <a:pPr marL="240813" indent="-240813" defTabSz="913374" eaLnBrk="0" hangingPunct="0">
              <a:buFont typeface="Arial" pitchFamily="34" charset="0"/>
              <a:buChar char="•"/>
              <a:defRPr/>
            </a:pPr>
            <a:endParaRPr lang="en-US" kern="0" dirty="0">
              <a:solidFill>
                <a:srgbClr val="3E3E5C"/>
              </a:solidFill>
              <a:latin typeface="Arial"/>
              <a:sym typeface="Futura Condensed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4200" y="1831401"/>
            <a:ext cx="4154122" cy="3685831"/>
            <a:chOff x="376420" y="1206481"/>
            <a:chExt cx="4547137" cy="2981352"/>
          </a:xfrm>
        </p:grpSpPr>
        <p:sp>
          <p:nvSpPr>
            <p:cNvPr id="9" name="Rectangle 8"/>
            <p:cNvSpPr/>
            <p:nvPr/>
          </p:nvSpPr>
          <p:spPr bwMode="auto">
            <a:xfrm>
              <a:off x="376420" y="1206481"/>
              <a:ext cx="4122809" cy="298135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548" tIns="48774" rIns="97548" bIns="48774" numCol="1" rtlCol="0" anchor="t" anchorCtr="0" compatLnSpc="1">
              <a:prstTxWarp prst="textNoShape">
                <a:avLst/>
              </a:prstTxWarp>
            </a:bodyPr>
            <a:lstStyle/>
            <a:p>
              <a:pPr defTabSz="913611" eaLnBrk="0" hangingPunct="0"/>
              <a:endParaRPr lang="en-US" sz="2400" b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8002" y="1313763"/>
              <a:ext cx="4405555" cy="2808091"/>
            </a:xfrm>
            <a:prstGeom prst="rect">
              <a:avLst/>
            </a:prstGeom>
            <a:noFill/>
            <a:ln>
              <a:noFill/>
            </a:ln>
          </p:spPr>
          <p:txBody>
            <a:bodyPr lIns="97548" tIns="48774" rIns="97548" bIns="48774"/>
            <a:lstStyle>
              <a:lvl1pPr marL="342813" indent="-3428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760" indent="-285677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2pPr>
              <a:lvl3pPr marL="1142706" indent="-22854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3pPr>
              <a:lvl4pPr marL="1599790" indent="-22854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4pPr>
              <a:lvl5pPr marL="2056875" indent="-22854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5pPr>
              <a:lvl6pPr marL="2513959" indent="-228541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6pPr>
              <a:lvl7pPr marL="2971040" indent="-228541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7pPr>
              <a:lvl8pPr marL="3428124" indent="-228541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8pPr>
              <a:lvl9pPr marL="3885205" indent="-228541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dirty="0">
                  <a:latin typeface="Calibri"/>
                </a:rPr>
                <a:t>Design Drivers:</a:t>
              </a:r>
              <a:endParaRPr lang="en-US" sz="1200" dirty="0">
                <a:latin typeface="Calibri"/>
              </a:endParaRPr>
            </a:p>
            <a:p>
              <a:pPr marL="0" indent="0">
                <a:buFontTx/>
                <a:buNone/>
              </a:pPr>
              <a:r>
                <a:rPr lang="en-US" sz="1800" dirty="0">
                  <a:latin typeface="Calibri"/>
                </a:rPr>
                <a:t>	High Average Beam Power</a:t>
              </a:r>
            </a:p>
            <a:p>
              <a:pPr marL="0" indent="0">
                <a:buFontTx/>
                <a:buNone/>
              </a:pPr>
              <a:r>
                <a:rPr lang="en-US" sz="1800" dirty="0">
                  <a:latin typeface="Calibri"/>
                </a:rPr>
                <a:t>		5 MW</a:t>
              </a:r>
            </a:p>
            <a:p>
              <a:pPr marL="0" indent="0">
                <a:buFontTx/>
                <a:buNone/>
              </a:pPr>
              <a:r>
                <a:rPr lang="en-US" sz="1800" dirty="0">
                  <a:latin typeface="Calibri"/>
                </a:rPr>
                <a:t>	High Peak Beam Power</a:t>
              </a:r>
            </a:p>
            <a:p>
              <a:pPr marL="0" indent="0">
                <a:buFontTx/>
                <a:buNone/>
              </a:pPr>
              <a:r>
                <a:rPr lang="en-US" sz="1800" dirty="0">
                  <a:latin typeface="Calibri"/>
                </a:rPr>
                <a:t>		125 MW</a:t>
              </a:r>
              <a:endParaRPr lang="sv-SE" sz="1800" dirty="0">
                <a:latin typeface="Calibri"/>
              </a:endParaRPr>
            </a:p>
            <a:p>
              <a:pPr marL="0" indent="0">
                <a:buFontTx/>
                <a:buNone/>
              </a:pPr>
              <a:r>
                <a:rPr lang="en-US" sz="1800" dirty="0">
                  <a:latin typeface="Calibri"/>
                </a:rPr>
                <a:t>	High Availability </a:t>
              </a:r>
            </a:p>
            <a:p>
              <a:pPr marL="0" indent="0">
                <a:buFontTx/>
                <a:buNone/>
              </a:pPr>
              <a:r>
                <a:rPr lang="en-US" sz="1800" dirty="0">
                  <a:latin typeface="Calibri"/>
                </a:rPr>
                <a:t>		&gt; 95</a:t>
              </a:r>
              <a:r>
                <a:rPr lang="en-US" sz="1800" dirty="0" smtClean="0">
                  <a:latin typeface="Calibri"/>
                </a:rPr>
                <a:t>%</a:t>
              </a:r>
            </a:p>
            <a:p>
              <a:pPr marL="0" indent="0">
                <a:buFontTx/>
                <a:buNone/>
              </a:pPr>
              <a:r>
                <a:rPr lang="en-US" sz="1800" dirty="0">
                  <a:latin typeface="Calibri"/>
                </a:rPr>
                <a:t>	</a:t>
              </a:r>
              <a:r>
                <a:rPr lang="en-US" sz="1800" dirty="0" smtClean="0">
                  <a:latin typeface="Calibri"/>
                </a:rPr>
                <a:t>Staged installation</a:t>
              </a:r>
            </a:p>
            <a:p>
              <a:pPr marL="0" indent="0">
                <a:buFontTx/>
                <a:buNone/>
              </a:pPr>
              <a:r>
                <a:rPr lang="en-US" sz="1800" dirty="0">
                  <a:latin typeface="Calibri"/>
                </a:rPr>
                <a:t>	</a:t>
              </a:r>
              <a:r>
                <a:rPr lang="en-US" sz="1800" dirty="0" smtClean="0">
                  <a:latin typeface="Calibri"/>
                </a:rPr>
                <a:t>	</a:t>
              </a:r>
              <a:r>
                <a:rPr lang="en-US" sz="1800" dirty="0" err="1" smtClean="0">
                  <a:latin typeface="Calibri"/>
                </a:rPr>
                <a:t>i</a:t>
              </a:r>
              <a:r>
                <a:rPr lang="en-US" sz="1800" dirty="0" smtClean="0">
                  <a:latin typeface="Calibri"/>
                </a:rPr>
                <a:t>) 570 MeV</a:t>
              </a:r>
            </a:p>
            <a:p>
              <a:pPr marL="0" indent="0">
                <a:buFontTx/>
                <a:buNone/>
              </a:pPr>
              <a:r>
                <a:rPr lang="en-US" sz="1800" dirty="0">
                  <a:latin typeface="Calibri"/>
                </a:rPr>
                <a:t>	</a:t>
              </a:r>
              <a:r>
                <a:rPr lang="en-US" sz="1800" dirty="0" smtClean="0">
                  <a:latin typeface="Calibri"/>
                </a:rPr>
                <a:t>	ii) 2000 MeV</a:t>
              </a:r>
              <a:endParaRPr lang="en-US" sz="1800" dirty="0">
                <a:latin typeface="Calibri"/>
              </a:endParaRPr>
            </a:p>
            <a:p>
              <a:pPr marL="456758" lvl="1" indent="0">
                <a:buFontTx/>
                <a:buNone/>
              </a:pPr>
              <a:endParaRPr lang="sv-SE" sz="3200" dirty="0">
                <a:latin typeface="Calibri"/>
              </a:endParaRPr>
            </a:p>
            <a:p>
              <a:endParaRPr lang="sv-SE" sz="3200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10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ESS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2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93969" y="7289933"/>
            <a:ext cx="241102" cy="250031"/>
          </a:xfrm>
          <a:prstGeom prst="rect">
            <a:avLst/>
          </a:prstGeom>
        </p:spPr>
        <p:txBody>
          <a:bodyPr lIns="64288" tIns="32145" rIns="64288" bIns="32145"/>
          <a:lstStyle/>
          <a:p>
            <a:fld id="{56C41586-D860-644E-9CFF-C0246DBDABBD}" type="slidenum">
              <a:rPr lang="en-US"/>
              <a:pPr/>
              <a:t>5</a:t>
            </a:fld>
            <a:endParaRPr lang="en-US"/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" y="1473530"/>
            <a:ext cx="9161859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2668"/>
              </p:ext>
            </p:extLst>
          </p:nvPr>
        </p:nvGraphicFramePr>
        <p:xfrm>
          <a:off x="383977" y="3213402"/>
          <a:ext cx="8358185" cy="3442340"/>
        </p:xfrm>
        <a:graphic>
          <a:graphicData uri="http://schemas.openxmlformats.org/drawingml/2006/table">
            <a:tbl>
              <a:tblPr/>
              <a:tblGrid>
                <a:gridCol w="1178123"/>
                <a:gridCol w="1152525"/>
                <a:gridCol w="1455539"/>
                <a:gridCol w="1357312"/>
                <a:gridCol w="750093"/>
                <a:gridCol w="919757"/>
                <a:gridCol w="1544836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Light" charset="0"/>
                        <a:ea typeface="ヒラギノ角ゴ ProN W3" charset="0"/>
                        <a:cs typeface="ヒラギノ角ゴ ProN W3" charset="0"/>
                        <a:sym typeface="Gill Sans Light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Energy (MeV)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Frequency /MHz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No. of Cavities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βg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Temp / K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RF power /kW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Source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0.075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-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LEBT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0.075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-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RFQ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3.6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1600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MEBT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3.6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15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DTL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90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2200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E6FFD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Spoke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220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26 (2/CM)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0.5 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</a:t>
                      </a:r>
                      <a:r>
                        <a:rPr kumimoji="0" lang="en-US" sz="1100" b="0" i="0" u="none" strike="noStrike" cap="none" normalizeH="0" baseline="-600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opt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330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72C6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Medium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E72C6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570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704.42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36 (4/CM)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0.67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870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91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High β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2000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704.42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84 (4/CM)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0.86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1100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000D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HEBT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2000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506" name="Group 290"/>
          <p:cNvGrpSpPr>
            <a:grpSpLocks/>
          </p:cNvGrpSpPr>
          <p:nvPr/>
        </p:nvGrpSpPr>
        <p:grpSpPr bwMode="auto">
          <a:xfrm>
            <a:off x="187524" y="1913146"/>
            <a:ext cx="8822531" cy="1143001"/>
            <a:chOff x="0" y="29"/>
            <a:chExt cx="7904" cy="1024"/>
          </a:xfrm>
        </p:grpSpPr>
        <p:sp>
          <p:nvSpPr>
            <p:cNvPr id="9448" name="AutoShape 232"/>
            <p:cNvSpPr>
              <a:spLocks/>
            </p:cNvSpPr>
            <p:nvPr/>
          </p:nvSpPr>
          <p:spPr bwMode="auto">
            <a:xfrm>
              <a:off x="3440" y="408"/>
              <a:ext cx="608" cy="296"/>
            </a:xfrm>
            <a:prstGeom prst="roundRect">
              <a:avLst>
                <a:gd name="adj" fmla="val 29727"/>
              </a:avLst>
            </a:prstGeom>
            <a:solidFill>
              <a:srgbClr val="0000FF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Spokes</a:t>
              </a:r>
            </a:p>
          </p:txBody>
        </p:sp>
        <p:sp>
          <p:nvSpPr>
            <p:cNvPr id="9449" name="AutoShape 233"/>
            <p:cNvSpPr>
              <a:spLocks/>
            </p:cNvSpPr>
            <p:nvPr/>
          </p:nvSpPr>
          <p:spPr bwMode="auto">
            <a:xfrm>
              <a:off x="4168" y="408"/>
              <a:ext cx="779" cy="296"/>
            </a:xfrm>
            <a:prstGeom prst="roundRect">
              <a:avLst>
                <a:gd name="adj" fmla="val 27023"/>
              </a:avLst>
            </a:prstGeom>
            <a:solidFill>
              <a:srgbClr val="2E72C6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Medium β</a:t>
              </a:r>
            </a:p>
          </p:txBody>
        </p:sp>
        <p:sp>
          <p:nvSpPr>
            <p:cNvPr id="9450" name="AutoShape 234"/>
            <p:cNvSpPr>
              <a:spLocks/>
            </p:cNvSpPr>
            <p:nvPr/>
          </p:nvSpPr>
          <p:spPr bwMode="auto">
            <a:xfrm>
              <a:off x="5098" y="404"/>
              <a:ext cx="801" cy="304"/>
            </a:xfrm>
            <a:prstGeom prst="roundRect">
              <a:avLst>
                <a:gd name="adj" fmla="val 26315"/>
              </a:avLst>
            </a:prstGeom>
            <a:solidFill>
              <a:srgbClr val="2491FF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High β</a:t>
              </a:r>
            </a:p>
          </p:txBody>
        </p:sp>
        <p:sp>
          <p:nvSpPr>
            <p:cNvPr id="9451" name="AutoShape 235"/>
            <p:cNvSpPr>
              <a:spLocks/>
            </p:cNvSpPr>
            <p:nvPr/>
          </p:nvSpPr>
          <p:spPr bwMode="auto">
            <a:xfrm>
              <a:off x="2736" y="408"/>
              <a:ext cx="488" cy="296"/>
            </a:xfrm>
            <a:prstGeom prst="roundRect">
              <a:avLst>
                <a:gd name="adj" fmla="val 21620"/>
              </a:avLst>
            </a:prstGeom>
            <a:solidFill>
              <a:srgbClr val="FFFF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DTL</a:t>
              </a:r>
            </a:p>
          </p:txBody>
        </p:sp>
        <p:sp>
          <p:nvSpPr>
            <p:cNvPr id="9452" name="AutoShape 236"/>
            <p:cNvSpPr>
              <a:spLocks/>
            </p:cNvSpPr>
            <p:nvPr/>
          </p:nvSpPr>
          <p:spPr bwMode="auto">
            <a:xfrm>
              <a:off x="2080" y="408"/>
              <a:ext cx="544" cy="296"/>
            </a:xfrm>
            <a:prstGeom prst="roundRect">
              <a:avLst>
                <a:gd name="adj" fmla="val 29727"/>
              </a:avLst>
            </a:prstGeom>
            <a:solidFill>
              <a:srgbClr val="FFFF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MEBT</a:t>
              </a:r>
            </a:p>
          </p:txBody>
        </p:sp>
        <p:sp>
          <p:nvSpPr>
            <p:cNvPr id="9453" name="AutoShape 237"/>
            <p:cNvSpPr>
              <a:spLocks/>
            </p:cNvSpPr>
            <p:nvPr/>
          </p:nvSpPr>
          <p:spPr bwMode="auto">
            <a:xfrm>
              <a:off x="1408" y="408"/>
              <a:ext cx="548" cy="296"/>
            </a:xfrm>
            <a:prstGeom prst="roundRect">
              <a:avLst>
                <a:gd name="adj" fmla="val 29727"/>
              </a:avLst>
            </a:prstGeom>
            <a:solidFill>
              <a:srgbClr val="FF66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RFQ</a:t>
              </a:r>
            </a:p>
          </p:txBody>
        </p:sp>
        <p:sp>
          <p:nvSpPr>
            <p:cNvPr id="9454" name="AutoShape 238"/>
            <p:cNvSpPr>
              <a:spLocks/>
            </p:cNvSpPr>
            <p:nvPr/>
          </p:nvSpPr>
          <p:spPr bwMode="auto">
            <a:xfrm>
              <a:off x="768" y="408"/>
              <a:ext cx="548" cy="296"/>
            </a:xfrm>
            <a:prstGeom prst="roundRect">
              <a:avLst>
                <a:gd name="adj" fmla="val 27023"/>
              </a:avLst>
            </a:prstGeom>
            <a:solidFill>
              <a:schemeClr val="accent6">
                <a:alpha val="89999"/>
              </a:scheme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LEBT</a:t>
              </a:r>
            </a:p>
          </p:txBody>
        </p:sp>
        <p:sp>
          <p:nvSpPr>
            <p:cNvPr id="9455" name="AutoShape 239"/>
            <p:cNvSpPr>
              <a:spLocks/>
            </p:cNvSpPr>
            <p:nvPr/>
          </p:nvSpPr>
          <p:spPr bwMode="auto">
            <a:xfrm>
              <a:off x="0" y="408"/>
              <a:ext cx="664" cy="296"/>
            </a:xfrm>
            <a:prstGeom prst="roundRect">
              <a:avLst>
                <a:gd name="adj" fmla="val 24324"/>
              </a:avLst>
            </a:prstGeom>
            <a:solidFill>
              <a:srgbClr val="FF00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Source</a:t>
              </a:r>
            </a:p>
          </p:txBody>
        </p:sp>
        <p:sp>
          <p:nvSpPr>
            <p:cNvPr id="9456" name="AutoShape 240"/>
            <p:cNvSpPr>
              <a:spLocks/>
            </p:cNvSpPr>
            <p:nvPr/>
          </p:nvSpPr>
          <p:spPr bwMode="auto">
            <a:xfrm>
              <a:off x="6040" y="408"/>
              <a:ext cx="1136" cy="296"/>
            </a:xfrm>
            <a:prstGeom prst="roundRect">
              <a:avLst>
                <a:gd name="adj" fmla="val 18917"/>
              </a:avLst>
            </a:prstGeom>
            <a:solidFill>
              <a:srgbClr val="D000D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HEBT &amp; Contingency</a:t>
              </a:r>
            </a:p>
          </p:txBody>
        </p:sp>
        <p:sp>
          <p:nvSpPr>
            <p:cNvPr id="9457" name="Oval 241"/>
            <p:cNvSpPr>
              <a:spLocks/>
            </p:cNvSpPr>
            <p:nvPr/>
          </p:nvSpPr>
          <p:spPr bwMode="auto">
            <a:xfrm>
              <a:off x="7296" y="256"/>
              <a:ext cx="608" cy="608"/>
            </a:xfrm>
            <a:prstGeom prst="ellipse">
              <a:avLst/>
            </a:prstGeom>
            <a:solidFill>
              <a:srgbClr val="FF0000">
                <a:alpha val="79999"/>
              </a:srgbClr>
            </a:solidFill>
            <a:ln w="25400" cap="flat">
              <a:solidFill>
                <a:srgbClr val="676767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Target</a:t>
              </a:r>
            </a:p>
          </p:txBody>
        </p:sp>
        <p:sp>
          <p:nvSpPr>
            <p:cNvPr id="9458" name="Line 242"/>
            <p:cNvSpPr>
              <a:spLocks noChangeShapeType="1"/>
            </p:cNvSpPr>
            <p:nvPr/>
          </p:nvSpPr>
          <p:spPr bwMode="auto">
            <a:xfrm flipH="1">
              <a:off x="65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59" name="Line 243"/>
            <p:cNvSpPr>
              <a:spLocks noChangeShapeType="1"/>
            </p:cNvSpPr>
            <p:nvPr/>
          </p:nvSpPr>
          <p:spPr bwMode="auto">
            <a:xfrm flipH="1">
              <a:off x="1312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0" name="Line 244"/>
            <p:cNvSpPr>
              <a:spLocks noChangeShapeType="1"/>
            </p:cNvSpPr>
            <p:nvPr/>
          </p:nvSpPr>
          <p:spPr bwMode="auto">
            <a:xfrm flipH="1">
              <a:off x="1960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1" name="Line 245"/>
            <p:cNvSpPr>
              <a:spLocks noChangeShapeType="1"/>
            </p:cNvSpPr>
            <p:nvPr/>
          </p:nvSpPr>
          <p:spPr bwMode="auto">
            <a:xfrm flipH="1">
              <a:off x="2624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2" name="Line 246"/>
            <p:cNvSpPr>
              <a:spLocks noChangeShapeType="1"/>
            </p:cNvSpPr>
            <p:nvPr/>
          </p:nvSpPr>
          <p:spPr bwMode="auto">
            <a:xfrm flipH="1">
              <a:off x="3232" y="560"/>
              <a:ext cx="2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3" name="Line 247"/>
            <p:cNvSpPr>
              <a:spLocks noChangeShapeType="1"/>
            </p:cNvSpPr>
            <p:nvPr/>
          </p:nvSpPr>
          <p:spPr bwMode="auto">
            <a:xfrm flipH="1">
              <a:off x="405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4" name="Line 248"/>
            <p:cNvSpPr>
              <a:spLocks noChangeShapeType="1"/>
            </p:cNvSpPr>
            <p:nvPr/>
          </p:nvSpPr>
          <p:spPr bwMode="auto">
            <a:xfrm flipH="1">
              <a:off x="4936" y="560"/>
              <a:ext cx="152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5" name="Line 249"/>
            <p:cNvSpPr>
              <a:spLocks noChangeShapeType="1"/>
            </p:cNvSpPr>
            <p:nvPr/>
          </p:nvSpPr>
          <p:spPr bwMode="auto">
            <a:xfrm flipH="1">
              <a:off x="5920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6" name="Line 250"/>
            <p:cNvSpPr>
              <a:spLocks noChangeShapeType="1"/>
            </p:cNvSpPr>
            <p:nvPr/>
          </p:nvSpPr>
          <p:spPr bwMode="auto">
            <a:xfrm flipH="1">
              <a:off x="717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7" name="Line 251"/>
            <p:cNvSpPr>
              <a:spLocks noChangeShapeType="1"/>
            </p:cNvSpPr>
            <p:nvPr/>
          </p:nvSpPr>
          <p:spPr bwMode="auto">
            <a:xfrm flipH="1">
              <a:off x="1192" y="304"/>
              <a:ext cx="12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8" name="Line 252"/>
            <p:cNvSpPr>
              <a:spLocks noChangeShapeType="1"/>
            </p:cNvSpPr>
            <p:nvPr/>
          </p:nvSpPr>
          <p:spPr bwMode="auto">
            <a:xfrm flipH="1">
              <a:off x="784" y="304"/>
              <a:ext cx="12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9" name="Rectangle 253"/>
            <p:cNvSpPr>
              <a:spLocks/>
            </p:cNvSpPr>
            <p:nvPr/>
          </p:nvSpPr>
          <p:spPr bwMode="auto">
            <a:xfrm>
              <a:off x="923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2.4 m</a:t>
              </a:r>
            </a:p>
          </p:txBody>
        </p:sp>
        <p:sp>
          <p:nvSpPr>
            <p:cNvPr id="9470" name="Line 254"/>
            <p:cNvSpPr>
              <a:spLocks noChangeShapeType="1"/>
            </p:cNvSpPr>
            <p:nvPr/>
          </p:nvSpPr>
          <p:spPr bwMode="auto">
            <a:xfrm flipH="1">
              <a:off x="1848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1" name="Line 255"/>
            <p:cNvSpPr>
              <a:spLocks noChangeShapeType="1"/>
            </p:cNvSpPr>
            <p:nvPr/>
          </p:nvSpPr>
          <p:spPr bwMode="auto">
            <a:xfrm flipH="1">
              <a:off x="1424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2" name="Rectangle 256"/>
            <p:cNvSpPr>
              <a:spLocks/>
            </p:cNvSpPr>
            <p:nvPr/>
          </p:nvSpPr>
          <p:spPr bwMode="auto">
            <a:xfrm>
              <a:off x="1579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4.5 </a:t>
              </a:r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</a:t>
              </a:r>
            </a:p>
          </p:txBody>
        </p:sp>
        <p:sp>
          <p:nvSpPr>
            <p:cNvPr id="9473" name="Line 257"/>
            <p:cNvSpPr>
              <a:spLocks noChangeShapeType="1"/>
            </p:cNvSpPr>
            <p:nvPr/>
          </p:nvSpPr>
          <p:spPr bwMode="auto">
            <a:xfrm flipH="1">
              <a:off x="2512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4" name="Line 258"/>
            <p:cNvSpPr>
              <a:spLocks noChangeShapeType="1"/>
            </p:cNvSpPr>
            <p:nvPr/>
          </p:nvSpPr>
          <p:spPr bwMode="auto">
            <a:xfrm flipH="1">
              <a:off x="2112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5" name="Rectangle 259"/>
            <p:cNvSpPr>
              <a:spLocks/>
            </p:cNvSpPr>
            <p:nvPr/>
          </p:nvSpPr>
          <p:spPr bwMode="auto">
            <a:xfrm>
              <a:off x="2231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3.6 </a:t>
              </a:r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</a:t>
              </a:r>
            </a:p>
          </p:txBody>
        </p:sp>
        <p:sp>
          <p:nvSpPr>
            <p:cNvPr id="9476" name="Line 260"/>
            <p:cNvSpPr>
              <a:spLocks noChangeShapeType="1"/>
            </p:cNvSpPr>
            <p:nvPr/>
          </p:nvSpPr>
          <p:spPr bwMode="auto">
            <a:xfrm flipH="1">
              <a:off x="3160" y="304"/>
              <a:ext cx="8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7" name="Line 261"/>
            <p:cNvSpPr>
              <a:spLocks noChangeShapeType="1"/>
            </p:cNvSpPr>
            <p:nvPr/>
          </p:nvSpPr>
          <p:spPr bwMode="auto">
            <a:xfrm flipH="1">
              <a:off x="2728" y="304"/>
              <a:ext cx="8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8" name="Rectangle 262"/>
            <p:cNvSpPr>
              <a:spLocks/>
            </p:cNvSpPr>
            <p:nvPr/>
          </p:nvSpPr>
          <p:spPr bwMode="auto">
            <a:xfrm>
              <a:off x="2840" y="221"/>
              <a:ext cx="27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 </a:t>
              </a:r>
              <a:r>
                <a:rPr lang="en-US" sz="1000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40 </a:t>
              </a:r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</a:t>
              </a:r>
            </a:p>
          </p:txBody>
        </p:sp>
        <p:sp>
          <p:nvSpPr>
            <p:cNvPr id="9479" name="Line 263"/>
            <p:cNvSpPr>
              <a:spLocks noChangeShapeType="1"/>
            </p:cNvSpPr>
            <p:nvPr/>
          </p:nvSpPr>
          <p:spPr bwMode="auto">
            <a:xfrm flipH="1">
              <a:off x="3928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0" name="Line 264"/>
            <p:cNvSpPr>
              <a:spLocks noChangeShapeType="1"/>
            </p:cNvSpPr>
            <p:nvPr/>
          </p:nvSpPr>
          <p:spPr bwMode="auto">
            <a:xfrm flipH="1">
              <a:off x="3456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1" name="Rectangle 265"/>
            <p:cNvSpPr>
              <a:spLocks/>
            </p:cNvSpPr>
            <p:nvPr/>
          </p:nvSpPr>
          <p:spPr bwMode="auto">
            <a:xfrm>
              <a:off x="3611" y="221"/>
              <a:ext cx="2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54 </a:t>
              </a:r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</a:t>
              </a:r>
            </a:p>
          </p:txBody>
        </p:sp>
        <p:sp>
          <p:nvSpPr>
            <p:cNvPr id="9482" name="Line 266"/>
            <p:cNvSpPr>
              <a:spLocks noChangeShapeType="1"/>
            </p:cNvSpPr>
            <p:nvPr/>
          </p:nvSpPr>
          <p:spPr bwMode="auto">
            <a:xfrm flipH="1">
              <a:off x="4752" y="304"/>
              <a:ext cx="16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3" name="Line 267"/>
            <p:cNvSpPr>
              <a:spLocks noChangeShapeType="1"/>
            </p:cNvSpPr>
            <p:nvPr/>
          </p:nvSpPr>
          <p:spPr bwMode="auto">
            <a:xfrm flipH="1">
              <a:off x="4176" y="304"/>
              <a:ext cx="18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4" name="Rectangle 268"/>
            <p:cNvSpPr>
              <a:spLocks/>
            </p:cNvSpPr>
            <p:nvPr/>
          </p:nvSpPr>
          <p:spPr bwMode="auto">
            <a:xfrm>
              <a:off x="4391" y="221"/>
              <a:ext cx="2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75 </a:t>
              </a:r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</a:t>
              </a:r>
            </a:p>
          </p:txBody>
        </p:sp>
        <p:sp>
          <p:nvSpPr>
            <p:cNvPr id="9485" name="Line 269"/>
            <p:cNvSpPr>
              <a:spLocks noChangeShapeType="1"/>
            </p:cNvSpPr>
            <p:nvPr/>
          </p:nvSpPr>
          <p:spPr bwMode="auto">
            <a:xfrm flipH="1">
              <a:off x="5744" y="304"/>
              <a:ext cx="18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6" name="Line 270"/>
            <p:cNvSpPr>
              <a:spLocks noChangeShapeType="1"/>
            </p:cNvSpPr>
            <p:nvPr/>
          </p:nvSpPr>
          <p:spPr bwMode="auto">
            <a:xfrm flipH="1">
              <a:off x="5096" y="304"/>
              <a:ext cx="14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7" name="Rectangle 271"/>
            <p:cNvSpPr>
              <a:spLocks/>
            </p:cNvSpPr>
            <p:nvPr/>
          </p:nvSpPr>
          <p:spPr bwMode="auto">
            <a:xfrm>
              <a:off x="5297" y="221"/>
              <a:ext cx="30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174 </a:t>
              </a:r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</a:t>
              </a:r>
            </a:p>
          </p:txBody>
        </p:sp>
        <p:sp>
          <p:nvSpPr>
            <p:cNvPr id="9488" name="AutoShape 272"/>
            <p:cNvSpPr>
              <a:spLocks/>
            </p:cNvSpPr>
            <p:nvPr/>
          </p:nvSpPr>
          <p:spPr bwMode="auto">
            <a:xfrm rot="-5400000">
              <a:off x="636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9" name="AutoShape 273"/>
            <p:cNvSpPr>
              <a:spLocks/>
            </p:cNvSpPr>
            <p:nvPr/>
          </p:nvSpPr>
          <p:spPr bwMode="auto">
            <a:xfrm rot="-5400000">
              <a:off x="1916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0" name="AutoShape 274"/>
            <p:cNvSpPr>
              <a:spLocks/>
            </p:cNvSpPr>
            <p:nvPr/>
          </p:nvSpPr>
          <p:spPr bwMode="auto">
            <a:xfrm rot="-5400000">
              <a:off x="3204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1" name="AutoShape 275"/>
            <p:cNvSpPr>
              <a:spLocks/>
            </p:cNvSpPr>
            <p:nvPr/>
          </p:nvSpPr>
          <p:spPr bwMode="auto">
            <a:xfrm rot="-5400000">
              <a:off x="4020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2" name="AutoShape 276"/>
            <p:cNvSpPr>
              <a:spLocks/>
            </p:cNvSpPr>
            <p:nvPr/>
          </p:nvSpPr>
          <p:spPr bwMode="auto">
            <a:xfrm rot="-5400000">
              <a:off x="4908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3" name="AutoShape 277"/>
            <p:cNvSpPr>
              <a:spLocks/>
            </p:cNvSpPr>
            <p:nvPr/>
          </p:nvSpPr>
          <p:spPr bwMode="auto">
            <a:xfrm rot="-5400000">
              <a:off x="5884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4" name="Rectangle 278"/>
            <p:cNvSpPr>
              <a:spLocks/>
            </p:cNvSpPr>
            <p:nvPr/>
          </p:nvSpPr>
          <p:spPr bwMode="auto">
            <a:xfrm>
              <a:off x="506" y="894"/>
              <a:ext cx="3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75 keV</a:t>
              </a:r>
            </a:p>
          </p:txBody>
        </p:sp>
        <p:sp>
          <p:nvSpPr>
            <p:cNvPr id="9495" name="Rectangle 279"/>
            <p:cNvSpPr>
              <a:spLocks/>
            </p:cNvSpPr>
            <p:nvPr/>
          </p:nvSpPr>
          <p:spPr bwMode="auto">
            <a:xfrm>
              <a:off x="1844" y="898"/>
              <a:ext cx="4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3.6 MeV</a:t>
              </a:r>
            </a:p>
          </p:txBody>
        </p:sp>
        <p:sp>
          <p:nvSpPr>
            <p:cNvPr id="9496" name="Rectangle 280"/>
            <p:cNvSpPr>
              <a:spLocks/>
            </p:cNvSpPr>
            <p:nvPr/>
          </p:nvSpPr>
          <p:spPr bwMode="auto">
            <a:xfrm>
              <a:off x="3058" y="898"/>
              <a:ext cx="4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90 MeV</a:t>
              </a:r>
            </a:p>
          </p:txBody>
        </p:sp>
        <p:sp>
          <p:nvSpPr>
            <p:cNvPr id="9497" name="Rectangle 281"/>
            <p:cNvSpPr>
              <a:spLocks/>
            </p:cNvSpPr>
            <p:nvPr/>
          </p:nvSpPr>
          <p:spPr bwMode="auto">
            <a:xfrm>
              <a:off x="3822" y="89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220 MeV</a:t>
              </a:r>
            </a:p>
          </p:txBody>
        </p:sp>
        <p:sp>
          <p:nvSpPr>
            <p:cNvPr id="9498" name="Rectangle 282"/>
            <p:cNvSpPr>
              <a:spLocks/>
            </p:cNvSpPr>
            <p:nvPr/>
          </p:nvSpPr>
          <p:spPr bwMode="auto">
            <a:xfrm>
              <a:off x="4706" y="89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570 MeV</a:t>
              </a:r>
            </a:p>
          </p:txBody>
        </p:sp>
        <p:sp>
          <p:nvSpPr>
            <p:cNvPr id="9499" name="Rectangle 283"/>
            <p:cNvSpPr>
              <a:spLocks/>
            </p:cNvSpPr>
            <p:nvPr/>
          </p:nvSpPr>
          <p:spPr bwMode="auto">
            <a:xfrm>
              <a:off x="5626" y="898"/>
              <a:ext cx="5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2000 MeV</a:t>
              </a:r>
            </a:p>
          </p:txBody>
        </p:sp>
        <p:sp>
          <p:nvSpPr>
            <p:cNvPr id="9500" name="Rectangle 284"/>
            <p:cNvSpPr>
              <a:spLocks/>
            </p:cNvSpPr>
            <p:nvPr/>
          </p:nvSpPr>
          <p:spPr bwMode="auto">
            <a:xfrm>
              <a:off x="2442" y="29"/>
              <a:ext cx="58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352.21 MHz</a:t>
              </a:r>
            </a:p>
          </p:txBody>
        </p:sp>
        <p:sp>
          <p:nvSpPr>
            <p:cNvPr id="9501" name="Rectangle 285"/>
            <p:cNvSpPr>
              <a:spLocks/>
            </p:cNvSpPr>
            <p:nvPr/>
          </p:nvSpPr>
          <p:spPr bwMode="auto">
            <a:xfrm>
              <a:off x="4764" y="29"/>
              <a:ext cx="58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704.42 MHz</a:t>
              </a:r>
            </a:p>
          </p:txBody>
        </p:sp>
        <p:sp>
          <p:nvSpPr>
            <p:cNvPr id="9502" name="AutoShape 286"/>
            <p:cNvSpPr>
              <a:spLocks/>
            </p:cNvSpPr>
            <p:nvPr/>
          </p:nvSpPr>
          <p:spPr bwMode="auto">
            <a:xfrm flipH="1">
              <a:off x="1400" y="40"/>
              <a:ext cx="1000" cy="120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3" name="AutoShape 287"/>
            <p:cNvSpPr>
              <a:spLocks/>
            </p:cNvSpPr>
            <p:nvPr/>
          </p:nvSpPr>
          <p:spPr bwMode="auto">
            <a:xfrm>
              <a:off x="5352" y="40"/>
              <a:ext cx="584" cy="120"/>
            </a:xfrm>
            <a:prstGeom prst="rightArrow">
              <a:avLst>
                <a:gd name="adj1" fmla="val 50824"/>
                <a:gd name="adj2" fmla="val 213345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4" name="AutoShape 288"/>
            <p:cNvSpPr>
              <a:spLocks/>
            </p:cNvSpPr>
            <p:nvPr/>
          </p:nvSpPr>
          <p:spPr bwMode="auto">
            <a:xfrm flipH="1">
              <a:off x="4152" y="40"/>
              <a:ext cx="592" cy="12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5" name="AutoShape 289"/>
            <p:cNvSpPr>
              <a:spLocks/>
            </p:cNvSpPr>
            <p:nvPr/>
          </p:nvSpPr>
          <p:spPr bwMode="auto">
            <a:xfrm>
              <a:off x="3040" y="40"/>
              <a:ext cx="1008" cy="12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49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67333"/>
            <a:ext cx="857929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RF powers all cavities of the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Meets the requirements for each part of the </a:t>
            </a:r>
            <a:r>
              <a:rPr lang="en-US" dirty="0" err="1" smtClean="0"/>
              <a:t>linac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980678"/>
              </p:ext>
            </p:extLst>
          </p:nvPr>
        </p:nvGraphicFramePr>
        <p:xfrm>
          <a:off x="3108126" y="3045524"/>
          <a:ext cx="5928370" cy="3623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Worksheet" r:id="rId3" imgW="9245600" imgH="5651500" progId="Excel.Sheet.8">
                  <p:embed/>
                </p:oleObj>
              </mc:Choice>
              <mc:Fallback>
                <p:oleObj name="Worksheet" r:id="rId3" imgW="9245600" imgH="5651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8126" y="3045524"/>
                        <a:ext cx="5928370" cy="3623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93480"/>
              </p:ext>
            </p:extLst>
          </p:nvPr>
        </p:nvGraphicFramePr>
        <p:xfrm>
          <a:off x="251520" y="2636913"/>
          <a:ext cx="2759967" cy="3986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792088"/>
                <a:gridCol w="1031775"/>
              </a:tblGrid>
              <a:tr h="845984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/kW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</a:tr>
              <a:tr h="490134">
                <a:tc>
                  <a:txBody>
                    <a:bodyPr/>
                    <a:lstStyle/>
                    <a:p>
                      <a:r>
                        <a:rPr lang="en-US" dirty="0" smtClean="0"/>
                        <a:t>RFQ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Klystron</a:t>
                      </a:r>
                      <a:endParaRPr lang="en-US" dirty="0"/>
                    </a:p>
                  </a:txBody>
                  <a:tcPr/>
                </a:tc>
              </a:tr>
              <a:tr h="689927">
                <a:tc>
                  <a:txBody>
                    <a:bodyPr/>
                    <a:lstStyle/>
                    <a:p>
                      <a:r>
                        <a:rPr lang="en-US" dirty="0" smtClean="0"/>
                        <a:t>MEBT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Solid state</a:t>
                      </a:r>
                      <a:endParaRPr lang="en-US" dirty="0"/>
                    </a:p>
                  </a:txBody>
                  <a:tcPr/>
                </a:tc>
              </a:tr>
              <a:tr h="490134">
                <a:tc>
                  <a:txBody>
                    <a:bodyPr/>
                    <a:lstStyle/>
                    <a:p>
                      <a:r>
                        <a:rPr lang="en-US" dirty="0" smtClean="0"/>
                        <a:t>DTL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Klystron</a:t>
                      </a:r>
                      <a:endParaRPr lang="en-US" dirty="0"/>
                    </a:p>
                  </a:txBody>
                  <a:tcPr/>
                </a:tc>
              </a:tr>
              <a:tr h="490134">
                <a:tc>
                  <a:txBody>
                    <a:bodyPr/>
                    <a:lstStyle/>
                    <a:p>
                      <a:r>
                        <a:rPr lang="en-US" dirty="0" smtClean="0"/>
                        <a:t>Spoke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Tetrode</a:t>
                      </a:r>
                      <a:endParaRPr lang="en-US" dirty="0"/>
                    </a:p>
                  </a:txBody>
                  <a:tcPr/>
                </a:tc>
              </a:tr>
              <a:tr h="490134">
                <a:tc>
                  <a:txBody>
                    <a:bodyPr/>
                    <a:lstStyle/>
                    <a:p>
                      <a:r>
                        <a:rPr lang="en-US" dirty="0" smtClean="0"/>
                        <a:t>Med</a:t>
                      </a:r>
                      <a:r>
                        <a:rPr lang="en-US" baseline="0" dirty="0" smtClean="0"/>
                        <a:t> 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Klystron</a:t>
                      </a:r>
                      <a:endParaRPr lang="en-US" dirty="0"/>
                    </a:p>
                  </a:txBody>
                  <a:tcPr/>
                </a:tc>
              </a:tr>
              <a:tr h="490134">
                <a:tc>
                  <a:txBody>
                    <a:bodyPr/>
                    <a:lstStyle/>
                    <a:p>
                      <a:r>
                        <a:rPr lang="en-US" dirty="0" smtClean="0"/>
                        <a:t>Hi 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IOT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915816" y="5373216"/>
            <a:ext cx="1080120" cy="0"/>
          </a:xfrm>
          <a:prstGeom prst="straightConnector1">
            <a:avLst/>
          </a:prstGeom>
          <a:ln w="9525" cmpd="sng"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956722" y="4790941"/>
            <a:ext cx="2860840" cy="1356936"/>
          </a:xfrm>
          <a:custGeom>
            <a:avLst/>
            <a:gdLst>
              <a:gd name="connsiteX0" fmla="*/ 0 w 2860840"/>
              <a:gd name="connsiteY0" fmla="*/ 1115422 h 1356936"/>
              <a:gd name="connsiteX1" fmla="*/ 2022667 w 2860840"/>
              <a:gd name="connsiteY1" fmla="*/ 1310285 h 1356936"/>
              <a:gd name="connsiteX2" fmla="*/ 2822326 w 2860840"/>
              <a:gd name="connsiteY2" fmla="*/ 342690 h 1356936"/>
              <a:gd name="connsiteX3" fmla="*/ 2661051 w 2860840"/>
              <a:gd name="connsiteY3" fmla="*/ 0 h 135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0840" h="1356936">
                <a:moveTo>
                  <a:pt x="0" y="1115422"/>
                </a:moveTo>
                <a:cubicBezTo>
                  <a:pt x="776139" y="1277248"/>
                  <a:pt x="1552279" y="1439074"/>
                  <a:pt x="2022667" y="1310285"/>
                </a:cubicBezTo>
                <a:cubicBezTo>
                  <a:pt x="2493055" y="1181496"/>
                  <a:pt x="2715929" y="561071"/>
                  <a:pt x="2822326" y="342690"/>
                </a:cubicBezTo>
                <a:cubicBezTo>
                  <a:pt x="2928723" y="124309"/>
                  <a:pt x="2794887" y="62154"/>
                  <a:pt x="2661051" y="0"/>
                </a:cubicBezTo>
              </a:path>
            </a:pathLst>
          </a:custGeom>
          <a:ln w="12700" cmpd="sng"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29843" y="3641921"/>
            <a:ext cx="4132692" cy="3072086"/>
          </a:xfrm>
          <a:custGeom>
            <a:avLst/>
            <a:gdLst>
              <a:gd name="connsiteX0" fmla="*/ 0 w 4132692"/>
              <a:gd name="connsiteY0" fmla="*/ 2734801 h 3072086"/>
              <a:gd name="connsiteX1" fmla="*/ 2378818 w 4132692"/>
              <a:gd name="connsiteY1" fmla="*/ 2828873 h 3072086"/>
              <a:gd name="connsiteX2" fmla="*/ 4132692 w 4132692"/>
              <a:gd name="connsiteY2" fmla="*/ 0 h 307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2692" h="3072086">
                <a:moveTo>
                  <a:pt x="0" y="2734801"/>
                </a:moveTo>
                <a:cubicBezTo>
                  <a:pt x="845018" y="3009737"/>
                  <a:pt x="1690036" y="3284673"/>
                  <a:pt x="2378818" y="2828873"/>
                </a:cubicBezTo>
                <a:cubicBezTo>
                  <a:pt x="3067600" y="2373073"/>
                  <a:pt x="4132692" y="0"/>
                  <a:pt x="4132692" y="0"/>
                </a:cubicBezTo>
              </a:path>
            </a:pathLst>
          </a:custGeom>
          <a:ln w="12700" cmpd="sng"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39968"/>
            <a:ext cx="49986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IOT = Inductive Output Tube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1" y="1591046"/>
            <a:ext cx="5976664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Invented in 1938 by Andrew V.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Haeff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as a source for radar</a:t>
            </a:r>
          </a:p>
          <a:p>
            <a:pPr marL="630238" indent="-366713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30238" indent="-366713">
              <a:buFont typeface="Wingdings" charset="2"/>
              <a:buChar char="v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 overcome limitation of output power by grid interception</a:t>
            </a:r>
          </a:p>
          <a:p>
            <a:pPr marL="630238" indent="-366713">
              <a:buFont typeface="Wingdings" charset="2"/>
              <a:buChar char="v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Pass beam trough a resonant cavity </a:t>
            </a:r>
          </a:p>
          <a:p>
            <a:pPr marL="630238" indent="-366713">
              <a:buFont typeface="Wingdings" charset="2"/>
              <a:buChar char="v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Achieved: 100 W at 450 MHz, 35% efficiency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Used first in 1939 to transmit television images from the Empire State Building to the New York World Fair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IOTs then lay dormant until the 80’s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Intense competition with velocity modulated tubes - klystron had just been invented by the Varian Brothers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Difficult to manufacture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IOT is often described as a cross between a klystron and a triode hence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Eimac’s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trade name ‘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Klystrode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’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 descr="Cartoon amplifi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159" y="1412776"/>
            <a:ext cx="3040841" cy="18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1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06084" y="3540703"/>
            <a:ext cx="8910735" cy="3317891"/>
            <a:chOff x="121505" y="3272041"/>
            <a:chExt cx="8910735" cy="3317891"/>
          </a:xfrm>
        </p:grpSpPr>
        <p:sp>
          <p:nvSpPr>
            <p:cNvPr id="12" name="TextBox 11"/>
            <p:cNvSpPr txBox="1"/>
            <p:nvPr/>
          </p:nvSpPr>
          <p:spPr>
            <a:xfrm>
              <a:off x="121505" y="3272041"/>
              <a:ext cx="2250210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IOT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u="sng" dirty="0" smtClean="0"/>
                <a:t>Density</a:t>
              </a:r>
              <a:r>
                <a:rPr lang="en-US" dirty="0" smtClean="0"/>
                <a:t> modulated)</a:t>
              </a:r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62926" y="5943601"/>
              <a:ext cx="1531733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Biased </a:t>
              </a:r>
            </a:p>
            <a:p>
              <a:r>
                <a:rPr lang="en-US" dirty="0" smtClean="0"/>
                <a:t>Control Grid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0755" y="4405887"/>
              <a:ext cx="1057050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RF input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454264" y="5943601"/>
              <a:ext cx="1198277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RF output</a:t>
              </a:r>
              <a:endParaRPr lang="en-US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1242677" y="5103337"/>
              <a:ext cx="284778" cy="84026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59" name="Group 158"/>
            <p:cNvGrpSpPr/>
            <p:nvPr/>
          </p:nvGrpSpPr>
          <p:grpSpPr>
            <a:xfrm>
              <a:off x="650858" y="3707240"/>
              <a:ext cx="4504742" cy="2543171"/>
              <a:chOff x="650858" y="3707240"/>
              <a:chExt cx="4504742" cy="2543171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650858" y="3707240"/>
                <a:ext cx="4504742" cy="2543171"/>
                <a:chOff x="650859" y="3687264"/>
                <a:chExt cx="4504742" cy="2543171"/>
              </a:xfrm>
            </p:grpSpPr>
            <p:sp>
              <p:nvSpPr>
                <p:cNvPr id="80" name="Block Arc 79"/>
                <p:cNvSpPr/>
                <p:nvPr/>
              </p:nvSpPr>
              <p:spPr>
                <a:xfrm rot="16200000">
                  <a:off x="990883" y="4522472"/>
                  <a:ext cx="974601" cy="471013"/>
                </a:xfrm>
                <a:prstGeom prst="blockArc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519745" y="4033490"/>
                  <a:ext cx="809051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328797" y="4033490"/>
                  <a:ext cx="0" cy="397519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827527" y="4033490"/>
                  <a:ext cx="310321" cy="397519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328797" y="4431009"/>
                  <a:ext cx="809051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3337339" y="4428898"/>
                  <a:ext cx="1818262" cy="2111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827527" y="3687264"/>
                  <a:ext cx="0" cy="346226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827527" y="3687264"/>
                  <a:ext cx="809051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H="1">
                  <a:off x="3337339" y="4053466"/>
                  <a:ext cx="299240" cy="377543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3636578" y="3707240"/>
                  <a:ext cx="0" cy="346226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5155601" y="4437131"/>
                  <a:ext cx="0" cy="29345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Down Arrow 90"/>
                <p:cNvSpPr/>
                <p:nvPr/>
              </p:nvSpPr>
              <p:spPr>
                <a:xfrm rot="18433636">
                  <a:off x="883590" y="4693058"/>
                  <a:ext cx="159128" cy="624590"/>
                </a:xfrm>
                <a:prstGeom prst="downArrow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Up Arrow 91"/>
                <p:cNvSpPr/>
                <p:nvPr/>
              </p:nvSpPr>
              <p:spPr>
                <a:xfrm flipV="1">
                  <a:off x="3056722" y="5545116"/>
                  <a:ext cx="360863" cy="685319"/>
                </a:xfrm>
                <a:prstGeom prst="upArrow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 rot="10800000" flipH="1">
                  <a:off x="1519745" y="5476834"/>
                  <a:ext cx="809051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0800000" flipH="1">
                  <a:off x="2328797" y="5079315"/>
                  <a:ext cx="0" cy="397519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0800000" flipH="1">
                  <a:off x="2827527" y="5079315"/>
                  <a:ext cx="310321" cy="397519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0800000" flipH="1">
                  <a:off x="2328797" y="5079315"/>
                  <a:ext cx="809051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3337339" y="5079315"/>
                  <a:ext cx="1818261" cy="1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0800000" flipH="1">
                  <a:off x="2827527" y="5476834"/>
                  <a:ext cx="0" cy="346226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0800000" flipH="1">
                  <a:off x="2827527" y="5823060"/>
                  <a:ext cx="809051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0800000">
                  <a:off x="3337339" y="5079315"/>
                  <a:ext cx="299240" cy="377543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 flipV="1">
                  <a:off x="3636578" y="5456858"/>
                  <a:ext cx="1" cy="366202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5155600" y="4734765"/>
                  <a:ext cx="1" cy="344551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Freeform 120"/>
                <p:cNvSpPr/>
                <p:nvPr/>
              </p:nvSpPr>
              <p:spPr>
                <a:xfrm>
                  <a:off x="1563630" y="4431010"/>
                  <a:ext cx="108858" cy="94102"/>
                </a:xfrm>
                <a:custGeom>
                  <a:avLst/>
                  <a:gdLst>
                    <a:gd name="connsiteX0" fmla="*/ 0 w 1325184"/>
                    <a:gd name="connsiteY0" fmla="*/ 0 h 477552"/>
                    <a:gd name="connsiteX1" fmla="*/ 653389 w 1325184"/>
                    <a:gd name="connsiteY1" fmla="*/ 414102 h 477552"/>
                    <a:gd name="connsiteX2" fmla="*/ 1325184 w 1325184"/>
                    <a:gd name="connsiteY2" fmla="*/ 469316 h 477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5184" h="477552">
                      <a:moveTo>
                        <a:pt x="0" y="0"/>
                      </a:moveTo>
                      <a:cubicBezTo>
                        <a:pt x="216262" y="167941"/>
                        <a:pt x="432525" y="335883"/>
                        <a:pt x="653389" y="414102"/>
                      </a:cubicBezTo>
                      <a:cubicBezTo>
                        <a:pt x="874253" y="492321"/>
                        <a:pt x="1099718" y="480818"/>
                        <a:pt x="1325184" y="469316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 flipV="1">
                  <a:off x="1533702" y="4918074"/>
                  <a:ext cx="138786" cy="161239"/>
                </a:xfrm>
                <a:custGeom>
                  <a:avLst/>
                  <a:gdLst>
                    <a:gd name="connsiteX0" fmla="*/ 0 w 1325184"/>
                    <a:gd name="connsiteY0" fmla="*/ 0 h 477552"/>
                    <a:gd name="connsiteX1" fmla="*/ 653389 w 1325184"/>
                    <a:gd name="connsiteY1" fmla="*/ 414102 h 477552"/>
                    <a:gd name="connsiteX2" fmla="*/ 1325184 w 1325184"/>
                    <a:gd name="connsiteY2" fmla="*/ 469316 h 477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5184" h="477552">
                      <a:moveTo>
                        <a:pt x="0" y="0"/>
                      </a:moveTo>
                      <a:cubicBezTo>
                        <a:pt x="216262" y="167941"/>
                        <a:pt x="432525" y="335883"/>
                        <a:pt x="653389" y="414102"/>
                      </a:cubicBezTo>
                      <a:cubicBezTo>
                        <a:pt x="874253" y="492321"/>
                        <a:pt x="1099718" y="480818"/>
                        <a:pt x="1325184" y="469316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6" name="Group 105"/>
                <p:cNvGrpSpPr/>
                <p:nvPr/>
              </p:nvGrpSpPr>
              <p:grpSpPr>
                <a:xfrm>
                  <a:off x="1408920" y="4428897"/>
                  <a:ext cx="263569" cy="648345"/>
                  <a:chOff x="3051175" y="4972853"/>
                  <a:chExt cx="218854" cy="465271"/>
                </a:xfrm>
                <a:solidFill>
                  <a:schemeClr val="accent6"/>
                </a:solidFill>
                <a:effectLst/>
              </p:grpSpPr>
              <p:sp>
                <p:nvSpPr>
                  <p:cNvPr id="115" name="Block Arc 114"/>
                  <p:cNvSpPr/>
                  <p:nvPr/>
                </p:nvSpPr>
                <p:spPr>
                  <a:xfrm rot="16200000">
                    <a:off x="2941401" y="5109497"/>
                    <a:ext cx="465271" cy="191984"/>
                  </a:xfrm>
                  <a:prstGeom prst="blockArc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16" name="Straight Connector 115"/>
                  <p:cNvCxnSpPr/>
                  <p:nvPr/>
                </p:nvCxnSpPr>
                <p:spPr>
                  <a:xfrm>
                    <a:off x="3083646" y="5041900"/>
                    <a:ext cx="95993" cy="47625"/>
                  </a:xfrm>
                  <a:prstGeom prst="line">
                    <a:avLst/>
                  </a:prstGeom>
                  <a:grpFill/>
                  <a:ln w="38100" cmpd="sng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V="1">
                    <a:off x="3089033" y="5340351"/>
                    <a:ext cx="71556" cy="38101"/>
                  </a:xfrm>
                  <a:prstGeom prst="line">
                    <a:avLst/>
                  </a:prstGeom>
                  <a:grpFill/>
                  <a:ln w="38100" cmpd="sng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>
                    <a:off x="3051175" y="5205489"/>
                    <a:ext cx="98425" cy="0"/>
                  </a:xfrm>
                  <a:prstGeom prst="line">
                    <a:avLst/>
                  </a:prstGeom>
                  <a:grpFill/>
                  <a:ln w="38100" cmpd="sng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7" name="Oval 106"/>
                <p:cNvSpPr/>
                <p:nvPr/>
              </p:nvSpPr>
              <p:spPr>
                <a:xfrm>
                  <a:off x="1533701" y="4507906"/>
                  <a:ext cx="242944" cy="433092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085853" y="4590553"/>
                  <a:ext cx="242944" cy="267799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620146" y="4608103"/>
                  <a:ext cx="242944" cy="267799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3144027" y="4591476"/>
                  <a:ext cx="242944" cy="267799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" name="Straight Connector 110"/>
                <p:cNvCxnSpPr>
                  <a:stCxn id="121" idx="0"/>
                </p:cNvCxnSpPr>
                <p:nvPr/>
              </p:nvCxnSpPr>
              <p:spPr>
                <a:xfrm flipV="1">
                  <a:off x="1563630" y="4189920"/>
                  <a:ext cx="0" cy="24109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765934" y="4189918"/>
                  <a:ext cx="797696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V="1">
                  <a:off x="1550330" y="5103336"/>
                  <a:ext cx="0" cy="241091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752634" y="5341363"/>
                  <a:ext cx="797696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Left-Right-Up Arrow 154"/>
              <p:cNvSpPr/>
              <p:nvPr/>
            </p:nvSpPr>
            <p:spPr>
              <a:xfrm rot="5400000">
                <a:off x="3903834" y="4339354"/>
                <a:ext cx="503867" cy="845280"/>
              </a:xfrm>
              <a:prstGeom prst="leftRightUpArrow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397911" y="3272041"/>
              <a:ext cx="363432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F7F7F"/>
                  </a:solidFill>
                </a:rPr>
                <a:t>Reduced velocity spread compared to klystrons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>
                  <a:solidFill>
                    <a:srgbClr val="7F7F7F"/>
                  </a:solidFill>
                </a:rPr>
                <a:t>Higher efficiency</a:t>
              </a:r>
            </a:p>
            <a:p>
              <a:r>
                <a:rPr lang="en-US" sz="2400" dirty="0" smtClean="0">
                  <a:solidFill>
                    <a:srgbClr val="7F7F7F"/>
                  </a:solidFill>
                </a:rPr>
                <a:t>Lower gain</a:t>
              </a:r>
              <a:endParaRPr lang="en-US" sz="2400" dirty="0">
                <a:solidFill>
                  <a:srgbClr val="7F7F7F"/>
                </a:solidFill>
              </a:endParaRPr>
            </a:p>
            <a:p>
              <a:r>
                <a:rPr lang="en-US" sz="2400" dirty="0" smtClean="0">
                  <a:solidFill>
                    <a:srgbClr val="7F7F7F"/>
                  </a:solidFill>
                </a:rPr>
                <a:t>No pulsed high voltage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>
                  <a:solidFill>
                    <a:srgbClr val="7F7F7F"/>
                  </a:solidFill>
                </a:rPr>
                <a:t>Cheaper modulator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rgbClr val="7F7F7F"/>
                </a:solidFill>
              </a:endParaRPr>
            </a:p>
            <a:p>
              <a:r>
                <a:rPr lang="en-US" sz="2400" dirty="0" smtClean="0">
                  <a:solidFill>
                    <a:srgbClr val="7F7F7F"/>
                  </a:solidFill>
                </a:rPr>
                <a:t>No current without drive</a:t>
              </a:r>
              <a:endParaRPr lang="en-US" sz="24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855949" y="647852"/>
            <a:ext cx="980486" cy="2360171"/>
            <a:chOff x="2994458" y="464830"/>
            <a:chExt cx="980486" cy="2360171"/>
          </a:xfrm>
        </p:grpSpPr>
        <p:pic>
          <p:nvPicPr>
            <p:cNvPr id="120" name="Picture 119" descr="traffic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994458" y="834162"/>
              <a:ext cx="919612" cy="199083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046159" y="464830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836435" y="1030109"/>
            <a:ext cx="1614139" cy="1806083"/>
            <a:chOff x="4029366" y="660777"/>
            <a:chExt cx="1614139" cy="1806083"/>
          </a:xfrm>
        </p:grpSpPr>
        <p:pic>
          <p:nvPicPr>
            <p:cNvPr id="126" name="Picture 125" descr="Unknow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0486" y="1100340"/>
              <a:ext cx="1439665" cy="624840"/>
            </a:xfrm>
            <a:prstGeom prst="rect">
              <a:avLst/>
            </a:prstGeom>
          </p:spPr>
        </p:pic>
        <p:pic>
          <p:nvPicPr>
            <p:cNvPr id="127" name="Picture 126" descr="Unknow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9366" y="1842020"/>
              <a:ext cx="1439665" cy="62484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175760" y="660777"/>
              <a:ext cx="146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Acceleration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512560" y="192167"/>
            <a:ext cx="2184400" cy="2948801"/>
            <a:chOff x="6228080" y="468402"/>
            <a:chExt cx="2184400" cy="2653119"/>
          </a:xfrm>
        </p:grpSpPr>
        <p:pic>
          <p:nvPicPr>
            <p:cNvPr id="42" name="Picture 41" descr="Unknow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7415" y="1114733"/>
              <a:ext cx="1975446" cy="2006788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228080" y="468402"/>
              <a:ext cx="218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Deceleration = RF Output</a:t>
              </a:r>
              <a:endParaRPr lang="en-US" dirty="0"/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1211808" y="4264569"/>
            <a:ext cx="3821235" cy="155070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270613" y="5667961"/>
            <a:ext cx="3821235" cy="155070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3855539" y="3618238"/>
            <a:ext cx="123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395536" y="190381"/>
            <a:ext cx="3673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How does it work?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0" y="706417"/>
            <a:ext cx="2677937" cy="2627687"/>
            <a:chOff x="0" y="706417"/>
            <a:chExt cx="2677937" cy="2627687"/>
          </a:xfrm>
        </p:grpSpPr>
        <p:sp>
          <p:nvSpPr>
            <p:cNvPr id="43" name="TextBox 42"/>
            <p:cNvSpPr txBox="1"/>
            <p:nvPr/>
          </p:nvSpPr>
          <p:spPr>
            <a:xfrm>
              <a:off x="978610" y="706417"/>
              <a:ext cx="916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pic>
          <p:nvPicPr>
            <p:cNvPr id="131" name="Picture 130" descr="Unknown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088600"/>
              <a:ext cx="2677937" cy="2245504"/>
            </a:xfrm>
            <a:prstGeom prst="rect">
              <a:avLst/>
            </a:prstGeom>
          </p:spPr>
        </p:pic>
      </p:grpSp>
      <p:grpSp>
        <p:nvGrpSpPr>
          <p:cNvPr id="138" name="Group 137"/>
          <p:cNvGrpSpPr/>
          <p:nvPr/>
        </p:nvGrpSpPr>
        <p:grpSpPr>
          <a:xfrm>
            <a:off x="2734432" y="873760"/>
            <a:ext cx="1128384" cy="2142585"/>
            <a:chOff x="2734432" y="873760"/>
            <a:chExt cx="1128384" cy="2142585"/>
          </a:xfrm>
        </p:grpSpPr>
        <p:pic>
          <p:nvPicPr>
            <p:cNvPr id="15" name="Picture 14" descr="images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67973">
              <a:off x="2775362" y="1271947"/>
              <a:ext cx="1087454" cy="855349"/>
            </a:xfrm>
            <a:prstGeom prst="rect">
              <a:avLst/>
            </a:prstGeom>
          </p:spPr>
        </p:pic>
        <p:pic>
          <p:nvPicPr>
            <p:cNvPr id="125" name="Picture 124" descr="images1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17505">
              <a:off x="2734432" y="2160996"/>
              <a:ext cx="1087454" cy="855349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2875280" y="873760"/>
              <a:ext cx="787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74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6" grpId="0" animBg="1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47841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Klystron (Velocity Modulated)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300192" y="2195572"/>
            <a:ext cx="119827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RF output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2267744" y="2123564"/>
            <a:ext cx="105705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RF input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384935" y="3419708"/>
            <a:ext cx="109548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Collector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263979" y="2276872"/>
            <a:ext cx="178774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Cathode</a:t>
            </a:r>
          </a:p>
          <a:p>
            <a:r>
              <a:rPr lang="en-US" dirty="0" smtClean="0"/>
              <a:t>(DC Beam)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7544" y="2276872"/>
            <a:ext cx="7965988" cy="2191934"/>
            <a:chOff x="788544" y="1118533"/>
            <a:chExt cx="7965988" cy="219193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78264" y="1850557"/>
              <a:ext cx="1138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16264" y="1850557"/>
              <a:ext cx="0" cy="32429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17770" y="1850557"/>
              <a:ext cx="436493" cy="32429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16264" y="2174848"/>
              <a:ext cx="1138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34864" y="2174848"/>
              <a:ext cx="99769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017770" y="1568110"/>
              <a:ext cx="0" cy="28244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17770" y="1568110"/>
              <a:ext cx="1138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734864" y="1866853"/>
              <a:ext cx="420907" cy="30799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55770" y="1584406"/>
              <a:ext cx="0" cy="28244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351574" y="1850557"/>
              <a:ext cx="380988" cy="32429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51574" y="1590241"/>
              <a:ext cx="0" cy="28244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351574" y="1590241"/>
              <a:ext cx="1138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068668" y="1888984"/>
              <a:ext cx="420907" cy="30799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489574" y="1606537"/>
              <a:ext cx="0" cy="28244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68668" y="2196979"/>
              <a:ext cx="24257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89575" y="2196979"/>
              <a:ext cx="24257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957246" y="2198189"/>
              <a:ext cx="24257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47736" y="1873898"/>
              <a:ext cx="436493" cy="32429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47736" y="1591450"/>
              <a:ext cx="0" cy="28244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747736" y="1591450"/>
              <a:ext cx="1138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464830" y="1890194"/>
              <a:ext cx="420907" cy="30799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85736" y="1607746"/>
              <a:ext cx="0" cy="28244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464830" y="2196979"/>
              <a:ext cx="2289702" cy="121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754532" y="2198189"/>
              <a:ext cx="0" cy="23939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own Arrow 39"/>
            <p:cNvSpPr/>
            <p:nvPr/>
          </p:nvSpPr>
          <p:spPr>
            <a:xfrm>
              <a:off x="3485441" y="1118533"/>
              <a:ext cx="249423" cy="635913"/>
            </a:xfrm>
            <a:prstGeom prst="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Up Arrow 40"/>
            <p:cNvSpPr/>
            <p:nvPr/>
          </p:nvSpPr>
          <p:spPr>
            <a:xfrm>
              <a:off x="6040178" y="1130203"/>
              <a:ext cx="507584" cy="759990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10800000" flipH="1">
              <a:off x="1178264" y="3028020"/>
              <a:ext cx="1138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H="1">
              <a:off x="2316264" y="2703728"/>
              <a:ext cx="0" cy="32429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H="1">
              <a:off x="3017770" y="2703728"/>
              <a:ext cx="436493" cy="32429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H="1">
              <a:off x="2316264" y="2703728"/>
              <a:ext cx="1138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 flipH="1">
              <a:off x="3734864" y="2703728"/>
              <a:ext cx="99769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 flipH="1">
              <a:off x="3017770" y="3028020"/>
              <a:ext cx="0" cy="28244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 flipH="1">
              <a:off x="3017770" y="3310467"/>
              <a:ext cx="1138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3734864" y="2703728"/>
              <a:ext cx="420907" cy="30799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 flipH="1">
              <a:off x="4155770" y="3011724"/>
              <a:ext cx="0" cy="28244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351574" y="2703729"/>
              <a:ext cx="380988" cy="30216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 flipH="1">
              <a:off x="4351574" y="3005889"/>
              <a:ext cx="0" cy="28244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 flipH="1">
              <a:off x="4351574" y="3288336"/>
              <a:ext cx="1138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5068668" y="2681597"/>
              <a:ext cx="420907" cy="30799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 flipH="1">
              <a:off x="5489573" y="2989593"/>
              <a:ext cx="0" cy="28244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0800000" flipH="1">
              <a:off x="5068668" y="2681597"/>
              <a:ext cx="24257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H="1">
              <a:off x="5489575" y="2681597"/>
              <a:ext cx="24257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 flipH="1">
              <a:off x="5957246" y="2680388"/>
              <a:ext cx="24257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 flipH="1">
              <a:off x="5747736" y="2680388"/>
              <a:ext cx="436493" cy="32429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 flipH="1">
              <a:off x="5747736" y="3004679"/>
              <a:ext cx="0" cy="28244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 flipH="1">
              <a:off x="5747736" y="3287127"/>
              <a:ext cx="1138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0800000">
              <a:off x="6464830" y="2680388"/>
              <a:ext cx="420907" cy="30799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 flipH="1">
              <a:off x="6885736" y="2988383"/>
              <a:ext cx="0" cy="28244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 flipH="1">
              <a:off x="6464830" y="2680388"/>
              <a:ext cx="2289702" cy="121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754532" y="2417653"/>
              <a:ext cx="0" cy="26394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 rot="150843">
              <a:off x="1142515" y="2256328"/>
              <a:ext cx="1083028" cy="98197"/>
            </a:xfrm>
            <a:custGeom>
              <a:avLst/>
              <a:gdLst>
                <a:gd name="connsiteX0" fmla="*/ 0 w 1325184"/>
                <a:gd name="connsiteY0" fmla="*/ 0 h 477552"/>
                <a:gd name="connsiteX1" fmla="*/ 653389 w 1325184"/>
                <a:gd name="connsiteY1" fmla="*/ 414102 h 477552"/>
                <a:gd name="connsiteX2" fmla="*/ 1325184 w 1325184"/>
                <a:gd name="connsiteY2" fmla="*/ 469316 h 47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184" h="477552">
                  <a:moveTo>
                    <a:pt x="0" y="0"/>
                  </a:moveTo>
                  <a:cubicBezTo>
                    <a:pt x="216262" y="167941"/>
                    <a:pt x="432525" y="335883"/>
                    <a:pt x="653389" y="414102"/>
                  </a:cubicBezTo>
                  <a:cubicBezTo>
                    <a:pt x="874253" y="492321"/>
                    <a:pt x="1099718" y="480818"/>
                    <a:pt x="1325184" y="469316"/>
                  </a:cubicBezTo>
                </a:path>
              </a:pathLst>
            </a:custGeom>
            <a:ln w="57150" cmpd="sng">
              <a:solidFill>
                <a:schemeClr val="tx2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21339739" flipV="1">
              <a:off x="1197806" y="2497922"/>
              <a:ext cx="696853" cy="147652"/>
            </a:xfrm>
            <a:custGeom>
              <a:avLst/>
              <a:gdLst>
                <a:gd name="connsiteX0" fmla="*/ 0 w 1325184"/>
                <a:gd name="connsiteY0" fmla="*/ 0 h 477552"/>
                <a:gd name="connsiteX1" fmla="*/ 653389 w 1325184"/>
                <a:gd name="connsiteY1" fmla="*/ 414102 h 477552"/>
                <a:gd name="connsiteX2" fmla="*/ 1325184 w 1325184"/>
                <a:gd name="connsiteY2" fmla="*/ 469316 h 47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184" h="477552">
                  <a:moveTo>
                    <a:pt x="0" y="0"/>
                  </a:moveTo>
                  <a:cubicBezTo>
                    <a:pt x="216262" y="167941"/>
                    <a:pt x="432525" y="335883"/>
                    <a:pt x="653389" y="414102"/>
                  </a:cubicBezTo>
                  <a:cubicBezTo>
                    <a:pt x="874253" y="492321"/>
                    <a:pt x="1099718" y="480818"/>
                    <a:pt x="1325184" y="469316"/>
                  </a:cubicBezTo>
                </a:path>
              </a:pathLst>
            </a:custGeom>
            <a:ln w="57150" cmpd="sng">
              <a:solidFill>
                <a:schemeClr val="tx2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827526" y="2333272"/>
              <a:ext cx="1066795" cy="16878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847735" y="2321302"/>
              <a:ext cx="1053205" cy="20216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68668" y="2321302"/>
              <a:ext cx="888578" cy="2021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293970" y="2305001"/>
              <a:ext cx="341719" cy="21846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Block Arc 13"/>
            <p:cNvSpPr/>
            <p:nvPr/>
          </p:nvSpPr>
          <p:spPr>
            <a:xfrm rot="16200000">
              <a:off x="722270" y="2110326"/>
              <a:ext cx="795068" cy="662520"/>
            </a:xfrm>
            <a:prstGeom prst="blockArc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Left-Right-Up Arrow 155"/>
            <p:cNvSpPr/>
            <p:nvPr/>
          </p:nvSpPr>
          <p:spPr>
            <a:xfrm rot="5400000">
              <a:off x="7092878" y="2014942"/>
              <a:ext cx="323590" cy="845280"/>
            </a:xfrm>
            <a:prstGeom prst="leftRight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72487" y="2333260"/>
              <a:ext cx="1812954" cy="1687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ight Arrow 146"/>
            <p:cNvSpPr/>
            <p:nvPr/>
          </p:nvSpPr>
          <p:spPr>
            <a:xfrm>
              <a:off x="962556" y="2074999"/>
              <a:ext cx="814088" cy="725165"/>
            </a:xfrm>
            <a:prstGeom prst="rightArrow">
              <a:avLst>
                <a:gd name="adj1" fmla="val 50000"/>
                <a:gd name="adj2" fmla="val 47752"/>
              </a:avLst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755576" y="4658360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Class A amplifier – needs pulsed HV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Bunching of electrons via cavities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Longer than IOT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Higher gain (40-50 dB)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High power (several MW)</a:t>
            </a:r>
          </a:p>
        </p:txBody>
      </p:sp>
    </p:spTree>
    <p:extLst>
      <p:ext uri="{BB962C8B-B14F-4D97-AF65-F5344CB8AC3E}">
        <p14:creationId xmlns:p14="http://schemas.microsoft.com/office/powerpoint/2010/main" val="35720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1673</Words>
  <Application>Microsoft Macintosh PowerPoint</Application>
  <PresentationFormat>On-screen Show (4:3)</PresentationFormat>
  <Paragraphs>511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ESS Core Powerpoint template</vt:lpstr>
      <vt:lpstr>Worksheet</vt:lpstr>
      <vt:lpstr>Document</vt:lpstr>
      <vt:lpstr>High power IOTs</vt:lpstr>
      <vt:lpstr>Overview</vt:lpstr>
      <vt:lpstr>ESS Linac Layout</vt:lpstr>
      <vt:lpstr>ESS accelerator</vt:lpstr>
      <vt:lpstr>ESS Linac</vt:lpstr>
      <vt:lpstr>RF Systems</vt:lpstr>
      <vt:lpstr>PowerPoint Presentation</vt:lpstr>
      <vt:lpstr>PowerPoint Presentation</vt:lpstr>
      <vt:lpstr>PowerPoint Presentation</vt:lpstr>
      <vt:lpstr>PowerPoint Presentation</vt:lpstr>
      <vt:lpstr>Power transfer IOT vs klystron</vt:lpstr>
      <vt:lpstr>PowerPoint Presentation</vt:lpstr>
      <vt:lpstr>PowerPoint Presentation</vt:lpstr>
      <vt:lpstr>PowerPoint Presentation</vt:lpstr>
      <vt:lpstr>PowerPoint Presentation</vt:lpstr>
      <vt:lpstr>But: Schedule opportunity</vt:lpstr>
      <vt:lpstr>High beta: Superpower IOT</vt:lpstr>
      <vt:lpstr>How to reach the power needed?</vt:lpstr>
      <vt:lpstr>PowerPoint Presentation</vt:lpstr>
      <vt:lpstr>700 MHz HOM IOT experience  CPI</vt:lpstr>
      <vt:lpstr>Some IOT publications by Labs</vt:lpstr>
      <vt:lpstr>PowerPoint Presentation</vt:lpstr>
      <vt:lpstr>Where next?</vt:lpstr>
      <vt:lpstr>IOT tender</vt:lpstr>
      <vt:lpstr>Conclusion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Anders Sunesson</cp:lastModifiedBy>
  <cp:revision>103</cp:revision>
  <cp:lastPrinted>2014-01-22T13:28:13Z</cp:lastPrinted>
  <dcterms:created xsi:type="dcterms:W3CDTF">2013-10-29T16:05:10Z</dcterms:created>
  <dcterms:modified xsi:type="dcterms:W3CDTF">2014-05-15T22:44:54Z</dcterms:modified>
</cp:coreProperties>
</file>