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57" r:id="rId4"/>
    <p:sldId id="273" r:id="rId5"/>
    <p:sldId id="258" r:id="rId6"/>
    <p:sldId id="259" r:id="rId7"/>
    <p:sldId id="260" r:id="rId8"/>
    <p:sldId id="261" r:id="rId9"/>
    <p:sldId id="271" r:id="rId10"/>
    <p:sldId id="274" r:id="rId11"/>
    <p:sldId id="262" r:id="rId12"/>
    <p:sldId id="263" r:id="rId13"/>
    <p:sldId id="264" r:id="rId14"/>
    <p:sldId id="265" r:id="rId15"/>
    <p:sldId id="267" r:id="rId16"/>
    <p:sldId id="26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9BE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6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E9819-B9EF-467F-8BE3-7C41233E8367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</dgm:pt>
    <dgm:pt modelId="{79BEC4EA-185E-4CDD-8FDB-AAA452E53A5F}">
      <dgm:prSet phldrT="[Text]"/>
      <dgm:spPr/>
      <dgm:t>
        <a:bodyPr/>
        <a:lstStyle/>
        <a:p>
          <a:r>
            <a:rPr lang="en-GB" dirty="0" smtClean="0"/>
            <a:t>2012</a:t>
          </a:r>
          <a:endParaRPr lang="en-GB" dirty="0"/>
        </a:p>
      </dgm:t>
    </dgm:pt>
    <dgm:pt modelId="{0074A162-E159-41FF-9895-45711F190CA2}" type="parTrans" cxnId="{A1847EBB-BB5B-4481-869A-F4F7BAE6BBFE}">
      <dgm:prSet/>
      <dgm:spPr/>
      <dgm:t>
        <a:bodyPr/>
        <a:lstStyle/>
        <a:p>
          <a:endParaRPr lang="en-GB"/>
        </a:p>
      </dgm:t>
    </dgm:pt>
    <dgm:pt modelId="{13ED7357-A6FE-4F8D-A101-DDBB4243A0F4}" type="sibTrans" cxnId="{A1847EBB-BB5B-4481-869A-F4F7BAE6BBFE}">
      <dgm:prSet/>
      <dgm:spPr/>
      <dgm:t>
        <a:bodyPr/>
        <a:lstStyle/>
        <a:p>
          <a:endParaRPr lang="en-GB"/>
        </a:p>
      </dgm:t>
    </dgm:pt>
    <dgm:pt modelId="{D4FB3FB0-1E90-49F2-A447-60117C1BC87E}">
      <dgm:prSet phldrT="[Text]"/>
      <dgm:spPr/>
      <dgm:t>
        <a:bodyPr/>
        <a:lstStyle/>
        <a:p>
          <a:r>
            <a:rPr lang="en-GB" dirty="0" smtClean="0"/>
            <a:t>2013</a:t>
          </a:r>
          <a:endParaRPr lang="en-GB" dirty="0"/>
        </a:p>
      </dgm:t>
    </dgm:pt>
    <dgm:pt modelId="{2E418F29-6202-4E39-AE72-977907537229}" type="parTrans" cxnId="{F1880F11-0847-4AB5-9435-FF6DBA26648A}">
      <dgm:prSet/>
      <dgm:spPr/>
      <dgm:t>
        <a:bodyPr/>
        <a:lstStyle/>
        <a:p>
          <a:endParaRPr lang="en-GB"/>
        </a:p>
      </dgm:t>
    </dgm:pt>
    <dgm:pt modelId="{E45EA451-5086-40DD-AD3C-79DFFABD36FA}" type="sibTrans" cxnId="{F1880F11-0847-4AB5-9435-FF6DBA26648A}">
      <dgm:prSet/>
      <dgm:spPr/>
      <dgm:t>
        <a:bodyPr/>
        <a:lstStyle/>
        <a:p>
          <a:endParaRPr lang="en-GB"/>
        </a:p>
      </dgm:t>
    </dgm:pt>
    <dgm:pt modelId="{34F4A7B4-0BC1-4FCC-93C3-0BA893F7B59A}">
      <dgm:prSet phldrT="[Text]"/>
      <dgm:spPr/>
      <dgm:t>
        <a:bodyPr/>
        <a:lstStyle/>
        <a:p>
          <a:r>
            <a:rPr lang="en-GB" dirty="0" smtClean="0"/>
            <a:t>2014</a:t>
          </a:r>
          <a:endParaRPr lang="en-GB" dirty="0"/>
        </a:p>
      </dgm:t>
    </dgm:pt>
    <dgm:pt modelId="{ADFFC4F6-6337-4B9C-9BEE-554A6BE66C0D}" type="parTrans" cxnId="{FC895344-92CB-4E46-8750-99665C25E895}">
      <dgm:prSet/>
      <dgm:spPr/>
      <dgm:t>
        <a:bodyPr/>
        <a:lstStyle/>
        <a:p>
          <a:endParaRPr lang="en-GB"/>
        </a:p>
      </dgm:t>
    </dgm:pt>
    <dgm:pt modelId="{E4B32AC9-CB92-4CCA-974E-9032776FA076}" type="sibTrans" cxnId="{FC895344-92CB-4E46-8750-99665C25E895}">
      <dgm:prSet/>
      <dgm:spPr/>
      <dgm:t>
        <a:bodyPr/>
        <a:lstStyle/>
        <a:p>
          <a:endParaRPr lang="en-GB"/>
        </a:p>
      </dgm:t>
    </dgm:pt>
    <dgm:pt modelId="{02B66A91-832F-42CB-BD9C-DA1452E43CBA}">
      <dgm:prSet phldrT="[Text]"/>
      <dgm:spPr/>
      <dgm:t>
        <a:bodyPr/>
        <a:lstStyle/>
        <a:p>
          <a:r>
            <a:rPr lang="en-GB" dirty="0" smtClean="0"/>
            <a:t>2011</a:t>
          </a:r>
          <a:endParaRPr lang="en-GB" dirty="0"/>
        </a:p>
      </dgm:t>
    </dgm:pt>
    <dgm:pt modelId="{22FC4AAA-F8CD-4FEE-9498-F248CAD6574E}" type="parTrans" cxnId="{A7A9B3B2-E43E-4422-AA56-FDC41D2A44D8}">
      <dgm:prSet/>
      <dgm:spPr/>
      <dgm:t>
        <a:bodyPr/>
        <a:lstStyle/>
        <a:p>
          <a:endParaRPr lang="en-GB"/>
        </a:p>
      </dgm:t>
    </dgm:pt>
    <dgm:pt modelId="{5004C896-331D-40B4-804B-85669AB62DF0}" type="sibTrans" cxnId="{A7A9B3B2-E43E-4422-AA56-FDC41D2A44D8}">
      <dgm:prSet/>
      <dgm:spPr/>
      <dgm:t>
        <a:bodyPr/>
        <a:lstStyle/>
        <a:p>
          <a:endParaRPr lang="en-GB"/>
        </a:p>
      </dgm:t>
    </dgm:pt>
    <dgm:pt modelId="{F4431D8A-519B-4EDF-BB71-90190E514F83}">
      <dgm:prSet phldrT="[Text]"/>
      <dgm:spPr/>
      <dgm:t>
        <a:bodyPr/>
        <a:lstStyle/>
        <a:p>
          <a:r>
            <a:rPr lang="en-GB" dirty="0" smtClean="0"/>
            <a:t>07 - call for tender</a:t>
          </a:r>
          <a:endParaRPr lang="en-GB" dirty="0"/>
        </a:p>
      </dgm:t>
    </dgm:pt>
    <dgm:pt modelId="{F16654FE-5E6D-45A2-86B3-A2061884FDAB}" type="parTrans" cxnId="{8EA6ABA2-9247-45D5-B079-BB88155A0E86}">
      <dgm:prSet/>
      <dgm:spPr/>
      <dgm:t>
        <a:bodyPr/>
        <a:lstStyle/>
        <a:p>
          <a:endParaRPr lang="en-GB"/>
        </a:p>
      </dgm:t>
    </dgm:pt>
    <dgm:pt modelId="{6AAC2F7F-8720-4F75-9E43-D549DB1144E6}" type="sibTrans" cxnId="{8EA6ABA2-9247-45D5-B079-BB88155A0E86}">
      <dgm:prSet/>
      <dgm:spPr/>
      <dgm:t>
        <a:bodyPr/>
        <a:lstStyle/>
        <a:p>
          <a:endParaRPr lang="en-GB"/>
        </a:p>
      </dgm:t>
    </dgm:pt>
    <dgm:pt modelId="{AA303BF1-7809-4AC8-9C9A-4BC5801C424B}">
      <dgm:prSet phldrT="[Text]"/>
      <dgm:spPr/>
      <dgm:t>
        <a:bodyPr/>
        <a:lstStyle/>
        <a:p>
          <a:r>
            <a:rPr lang="en-GB" dirty="0" smtClean="0"/>
            <a:t>09 - TDR presentation</a:t>
          </a:r>
          <a:endParaRPr lang="en-GB" dirty="0"/>
        </a:p>
      </dgm:t>
    </dgm:pt>
    <dgm:pt modelId="{A6057809-5F93-4B6B-BD98-6C376B5F2A00}" type="parTrans" cxnId="{9258E5E3-1DE6-44F5-948D-CC968F9C0521}">
      <dgm:prSet/>
      <dgm:spPr/>
      <dgm:t>
        <a:bodyPr/>
        <a:lstStyle/>
        <a:p>
          <a:endParaRPr lang="en-GB"/>
        </a:p>
      </dgm:t>
    </dgm:pt>
    <dgm:pt modelId="{0947E3FA-73CB-4E61-9C83-78A70EA8C490}" type="sibTrans" cxnId="{9258E5E3-1DE6-44F5-948D-CC968F9C0521}">
      <dgm:prSet/>
      <dgm:spPr/>
      <dgm:t>
        <a:bodyPr/>
        <a:lstStyle/>
        <a:p>
          <a:endParaRPr lang="en-GB"/>
        </a:p>
      </dgm:t>
    </dgm:pt>
    <dgm:pt modelId="{061E8B79-47A7-4958-AB66-D4AAD318F2C6}">
      <dgm:prSet phldrT="[Text]"/>
      <dgm:spPr/>
      <dgm:t>
        <a:bodyPr/>
        <a:lstStyle/>
        <a:p>
          <a:r>
            <a:rPr lang="en-GB" dirty="0" smtClean="0"/>
            <a:t>10 - dummy load revised TDR</a:t>
          </a:r>
          <a:endParaRPr lang="en-GB" dirty="0"/>
        </a:p>
      </dgm:t>
    </dgm:pt>
    <dgm:pt modelId="{69F4956E-0CB9-4EC4-BA7B-298E8410E707}" type="parTrans" cxnId="{16CEE59B-C75F-4C4C-BA9A-C45ECDB43077}">
      <dgm:prSet/>
      <dgm:spPr/>
      <dgm:t>
        <a:bodyPr/>
        <a:lstStyle/>
        <a:p>
          <a:endParaRPr lang="en-GB"/>
        </a:p>
      </dgm:t>
    </dgm:pt>
    <dgm:pt modelId="{B3594A9C-DE6A-4C5D-8AC2-35DDF7FB5253}" type="sibTrans" cxnId="{16CEE59B-C75F-4C4C-BA9A-C45ECDB43077}">
      <dgm:prSet/>
      <dgm:spPr/>
      <dgm:t>
        <a:bodyPr/>
        <a:lstStyle/>
        <a:p>
          <a:endParaRPr lang="en-GB"/>
        </a:p>
      </dgm:t>
    </dgm:pt>
    <dgm:pt modelId="{7036CF10-036F-4537-BB83-583E257E47A7}">
      <dgm:prSet phldrT="[Text]"/>
      <dgm:spPr/>
      <dgm:t>
        <a:bodyPr/>
        <a:lstStyle/>
        <a:p>
          <a:r>
            <a:rPr lang="en-GB" dirty="0" smtClean="0"/>
            <a:t>03 - reception @25% (PPT)</a:t>
          </a:r>
          <a:endParaRPr lang="en-GB" dirty="0"/>
        </a:p>
      </dgm:t>
    </dgm:pt>
    <dgm:pt modelId="{E16C2A78-17B8-4733-A192-96B33DC69E02}" type="parTrans" cxnId="{E3E676BD-0868-4CD1-B698-751CA9676323}">
      <dgm:prSet/>
      <dgm:spPr/>
      <dgm:t>
        <a:bodyPr/>
        <a:lstStyle/>
        <a:p>
          <a:endParaRPr lang="en-GB"/>
        </a:p>
      </dgm:t>
    </dgm:pt>
    <dgm:pt modelId="{DEEE5150-4CA6-4B7F-BFB2-A535D6E11D54}" type="sibTrans" cxnId="{E3E676BD-0868-4CD1-B698-751CA9676323}">
      <dgm:prSet/>
      <dgm:spPr/>
      <dgm:t>
        <a:bodyPr/>
        <a:lstStyle/>
        <a:p>
          <a:endParaRPr lang="en-GB"/>
        </a:p>
      </dgm:t>
    </dgm:pt>
    <dgm:pt modelId="{F648CF02-F6BB-43FA-AFA5-D4A3F36EAECA}">
      <dgm:prSet phldrT="[Text]"/>
      <dgm:spPr/>
      <dgm:t>
        <a:bodyPr/>
        <a:lstStyle/>
        <a:p>
          <a:r>
            <a:rPr lang="en-GB" b="1" dirty="0" smtClean="0"/>
            <a:t>05 - reception @100% (CERN)</a:t>
          </a:r>
          <a:endParaRPr lang="en-GB" b="1" dirty="0"/>
        </a:p>
      </dgm:t>
    </dgm:pt>
    <dgm:pt modelId="{09FD8295-6A69-4406-93D3-85BD45FC1B2E}" type="parTrans" cxnId="{B89CF6E8-BC27-4E49-94E3-9D0E57293007}">
      <dgm:prSet/>
      <dgm:spPr/>
      <dgm:t>
        <a:bodyPr/>
        <a:lstStyle/>
        <a:p>
          <a:endParaRPr lang="en-GB"/>
        </a:p>
      </dgm:t>
    </dgm:pt>
    <dgm:pt modelId="{F68EAF5D-6EAC-4C17-91A5-35EE895D3944}" type="sibTrans" cxnId="{B89CF6E8-BC27-4E49-94E3-9D0E57293007}">
      <dgm:prSet/>
      <dgm:spPr/>
      <dgm:t>
        <a:bodyPr/>
        <a:lstStyle/>
        <a:p>
          <a:endParaRPr lang="en-GB"/>
        </a:p>
      </dgm:t>
    </dgm:pt>
    <dgm:pt modelId="{66F669D6-C8E3-4EDE-8752-4580B81B1989}">
      <dgm:prSet phldrT="[Text]"/>
      <dgm:spPr/>
      <dgm:t>
        <a:bodyPr/>
        <a:lstStyle/>
        <a:p>
          <a:r>
            <a:rPr lang="en-GB" b="1" dirty="0" smtClean="0"/>
            <a:t>09 - commissioning SM18</a:t>
          </a:r>
          <a:endParaRPr lang="en-GB" b="1" dirty="0"/>
        </a:p>
      </dgm:t>
    </dgm:pt>
    <dgm:pt modelId="{D16EF212-6D34-4A1B-8026-3A526DFB98D3}" type="parTrans" cxnId="{660FCB1D-8FA9-45DA-9721-DEF5ECE6C68B}">
      <dgm:prSet/>
      <dgm:spPr/>
      <dgm:t>
        <a:bodyPr/>
        <a:lstStyle/>
        <a:p>
          <a:endParaRPr lang="en-GB"/>
        </a:p>
      </dgm:t>
    </dgm:pt>
    <dgm:pt modelId="{AFB49176-3CFF-43B5-AEBD-1CD423673FAD}" type="sibTrans" cxnId="{660FCB1D-8FA9-45DA-9721-DEF5ECE6C68B}">
      <dgm:prSet/>
      <dgm:spPr/>
      <dgm:t>
        <a:bodyPr/>
        <a:lstStyle/>
        <a:p>
          <a:endParaRPr lang="en-GB"/>
        </a:p>
      </dgm:t>
    </dgm:pt>
    <dgm:pt modelId="{F6B2797E-2163-4084-8FD1-3AB5410807D8}">
      <dgm:prSet phldrT="[Text]"/>
      <dgm:spPr/>
      <dgm:t>
        <a:bodyPr/>
        <a:lstStyle/>
        <a:p>
          <a:r>
            <a:rPr lang="en-GB" dirty="0" smtClean="0"/>
            <a:t>12 - contract start</a:t>
          </a:r>
          <a:endParaRPr lang="en-GB" dirty="0"/>
        </a:p>
      </dgm:t>
    </dgm:pt>
    <dgm:pt modelId="{0C6B3DA3-F326-46E2-9AFA-89C1E5087D34}" type="parTrans" cxnId="{158C0AD8-076A-4AF3-A54A-F9DE01F6E56B}">
      <dgm:prSet/>
      <dgm:spPr/>
      <dgm:t>
        <a:bodyPr/>
        <a:lstStyle/>
        <a:p>
          <a:endParaRPr lang="en-GB"/>
        </a:p>
      </dgm:t>
    </dgm:pt>
    <dgm:pt modelId="{46AAF06F-D36D-496B-B56E-B91324E83D74}" type="sibTrans" cxnId="{158C0AD8-076A-4AF3-A54A-F9DE01F6E56B}">
      <dgm:prSet/>
      <dgm:spPr/>
      <dgm:t>
        <a:bodyPr/>
        <a:lstStyle/>
        <a:p>
          <a:endParaRPr lang="en-GB"/>
        </a:p>
      </dgm:t>
    </dgm:pt>
    <dgm:pt modelId="{4FAE541B-2ECE-478B-BDB7-B8DC8514A296}">
      <dgm:prSet phldrT="[Text]"/>
      <dgm:spPr/>
      <dgm:t>
        <a:bodyPr/>
        <a:lstStyle/>
        <a:p>
          <a:endParaRPr lang="en-GB" dirty="0"/>
        </a:p>
      </dgm:t>
    </dgm:pt>
    <dgm:pt modelId="{BBE16163-48F0-4242-AD0C-6D25F757B3E7}" type="parTrans" cxnId="{7D7B5296-E367-47AF-9C81-AEFDF6EAAF96}">
      <dgm:prSet/>
      <dgm:spPr/>
      <dgm:t>
        <a:bodyPr/>
        <a:lstStyle/>
        <a:p>
          <a:endParaRPr lang="en-GB"/>
        </a:p>
      </dgm:t>
    </dgm:pt>
    <dgm:pt modelId="{A3512B49-24E8-40B4-B7EA-8FC6CECB7ED5}" type="sibTrans" cxnId="{7D7B5296-E367-47AF-9C81-AEFDF6EAAF96}">
      <dgm:prSet/>
      <dgm:spPr/>
      <dgm:t>
        <a:bodyPr/>
        <a:lstStyle/>
        <a:p>
          <a:endParaRPr lang="en-GB"/>
        </a:p>
      </dgm:t>
    </dgm:pt>
    <dgm:pt modelId="{AAC66DB2-7DAA-4A1B-AD89-604F116EFB36}">
      <dgm:prSet phldrT="[Text]"/>
      <dgm:spPr/>
      <dgm:t>
        <a:bodyPr/>
        <a:lstStyle/>
        <a:p>
          <a:r>
            <a:rPr lang="en-GB" dirty="0" smtClean="0"/>
            <a:t>10 - TDR approval (except dummy load)</a:t>
          </a:r>
          <a:endParaRPr lang="en-GB" dirty="0"/>
        </a:p>
      </dgm:t>
    </dgm:pt>
    <dgm:pt modelId="{D32FDD73-3BC8-4784-BAE2-D174419E83F9}" type="parTrans" cxnId="{C45F0035-3ABA-46CA-AFB0-CE394346CAC3}">
      <dgm:prSet/>
      <dgm:spPr/>
      <dgm:t>
        <a:bodyPr/>
        <a:lstStyle/>
        <a:p>
          <a:endParaRPr lang="en-GB"/>
        </a:p>
      </dgm:t>
    </dgm:pt>
    <dgm:pt modelId="{D8AC1D35-7EBA-4733-9245-B7A28D7CAB2D}" type="sibTrans" cxnId="{C45F0035-3ABA-46CA-AFB0-CE394346CAC3}">
      <dgm:prSet/>
      <dgm:spPr/>
      <dgm:t>
        <a:bodyPr/>
        <a:lstStyle/>
        <a:p>
          <a:endParaRPr lang="en-GB"/>
        </a:p>
      </dgm:t>
    </dgm:pt>
    <dgm:pt modelId="{31CBB9DB-F16A-4FDA-AEEF-D9F4EAD5B126}">
      <dgm:prSet phldrT="[Text]"/>
      <dgm:spPr/>
      <dgm:t>
        <a:bodyPr/>
        <a:lstStyle/>
        <a:p>
          <a:r>
            <a:rPr lang="en-GB" dirty="0" smtClean="0"/>
            <a:t>10 - approval of dummy load TDR</a:t>
          </a:r>
          <a:endParaRPr lang="en-GB" dirty="0"/>
        </a:p>
      </dgm:t>
    </dgm:pt>
    <dgm:pt modelId="{E7618896-8A46-46E6-8BFD-1D2B8B79BF9F}" type="parTrans" cxnId="{674803E6-B1EC-41BA-B743-24D2499186DE}">
      <dgm:prSet/>
      <dgm:spPr/>
      <dgm:t>
        <a:bodyPr/>
        <a:lstStyle/>
        <a:p>
          <a:endParaRPr lang="en-GB"/>
        </a:p>
      </dgm:t>
    </dgm:pt>
    <dgm:pt modelId="{ABF3754B-DB85-47A7-B348-D39852708FE7}" type="sibTrans" cxnId="{674803E6-B1EC-41BA-B743-24D2499186DE}">
      <dgm:prSet/>
      <dgm:spPr/>
      <dgm:t>
        <a:bodyPr/>
        <a:lstStyle/>
        <a:p>
          <a:endParaRPr lang="en-GB"/>
        </a:p>
      </dgm:t>
    </dgm:pt>
    <dgm:pt modelId="{28E277FF-AE0F-4834-9808-3525B68596BE}" type="pres">
      <dgm:prSet presAssocID="{684E9819-B9EF-467F-8BE3-7C41233E8367}" presName="rootnode" presStyleCnt="0">
        <dgm:presLayoutVars>
          <dgm:chMax/>
          <dgm:chPref/>
          <dgm:dir/>
          <dgm:animLvl val="lvl"/>
        </dgm:presLayoutVars>
      </dgm:prSet>
      <dgm:spPr/>
    </dgm:pt>
    <dgm:pt modelId="{2EDA92C7-7825-4B6A-9D0B-786F287F1126}" type="pres">
      <dgm:prSet presAssocID="{02B66A91-832F-42CB-BD9C-DA1452E43CBA}" presName="composite" presStyleCnt="0"/>
      <dgm:spPr/>
    </dgm:pt>
    <dgm:pt modelId="{CAE90817-A6DF-446D-99D5-0E8FF2F6635C}" type="pres">
      <dgm:prSet presAssocID="{02B66A91-832F-42CB-BD9C-DA1452E43CBA}" presName="LShape" presStyleLbl="alignNode1" presStyleIdx="0" presStyleCnt="7"/>
      <dgm:spPr/>
    </dgm:pt>
    <dgm:pt modelId="{711A6F28-D334-4F32-A2FD-F8AE9E3A6ED7}" type="pres">
      <dgm:prSet presAssocID="{02B66A91-832F-42CB-BD9C-DA1452E43CB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762D63-2C68-429D-A6D1-C294C7B8BBCA}" type="pres">
      <dgm:prSet presAssocID="{02B66A91-832F-42CB-BD9C-DA1452E43CBA}" presName="Triangle" presStyleLbl="alignNode1" presStyleIdx="1" presStyleCnt="7"/>
      <dgm:spPr/>
    </dgm:pt>
    <dgm:pt modelId="{72E61918-C714-4B84-8ECA-A9C1D9FA5A16}" type="pres">
      <dgm:prSet presAssocID="{5004C896-331D-40B4-804B-85669AB62DF0}" presName="sibTrans" presStyleCnt="0"/>
      <dgm:spPr/>
    </dgm:pt>
    <dgm:pt modelId="{78A596D4-DB4E-49AE-9F5C-1CE65F230E80}" type="pres">
      <dgm:prSet presAssocID="{5004C896-331D-40B4-804B-85669AB62DF0}" presName="space" presStyleCnt="0"/>
      <dgm:spPr/>
    </dgm:pt>
    <dgm:pt modelId="{2221C726-A865-41BF-8288-EEFD5DF73898}" type="pres">
      <dgm:prSet presAssocID="{79BEC4EA-185E-4CDD-8FDB-AAA452E53A5F}" presName="composite" presStyleCnt="0"/>
      <dgm:spPr/>
    </dgm:pt>
    <dgm:pt modelId="{EFB860E6-BAB1-42FC-8674-3E5D94044338}" type="pres">
      <dgm:prSet presAssocID="{79BEC4EA-185E-4CDD-8FDB-AAA452E53A5F}" presName="LShape" presStyleLbl="alignNode1" presStyleIdx="2" presStyleCnt="7"/>
      <dgm:spPr/>
    </dgm:pt>
    <dgm:pt modelId="{971D6523-D3B2-45AB-9990-BF2EA596C0E0}" type="pres">
      <dgm:prSet presAssocID="{79BEC4EA-185E-4CDD-8FDB-AAA452E53A5F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5F5569-97A9-4AB1-AFD9-6FE63260687C}" type="pres">
      <dgm:prSet presAssocID="{79BEC4EA-185E-4CDD-8FDB-AAA452E53A5F}" presName="Triangle" presStyleLbl="alignNode1" presStyleIdx="3" presStyleCnt="7"/>
      <dgm:spPr/>
    </dgm:pt>
    <dgm:pt modelId="{CAAB8293-079B-4FE6-95EA-F1F808A4890E}" type="pres">
      <dgm:prSet presAssocID="{13ED7357-A6FE-4F8D-A101-DDBB4243A0F4}" presName="sibTrans" presStyleCnt="0"/>
      <dgm:spPr/>
    </dgm:pt>
    <dgm:pt modelId="{9F0122F7-8D5E-46C4-BAD1-4377941970C3}" type="pres">
      <dgm:prSet presAssocID="{13ED7357-A6FE-4F8D-A101-DDBB4243A0F4}" presName="space" presStyleCnt="0"/>
      <dgm:spPr/>
    </dgm:pt>
    <dgm:pt modelId="{438E1090-69D0-4C12-A118-9CEF0F91FD62}" type="pres">
      <dgm:prSet presAssocID="{D4FB3FB0-1E90-49F2-A447-60117C1BC87E}" presName="composite" presStyleCnt="0"/>
      <dgm:spPr/>
    </dgm:pt>
    <dgm:pt modelId="{D3CCF219-0A3D-4A27-AD42-345577076F7B}" type="pres">
      <dgm:prSet presAssocID="{D4FB3FB0-1E90-49F2-A447-60117C1BC87E}" presName="LShape" presStyleLbl="alignNode1" presStyleIdx="4" presStyleCnt="7"/>
      <dgm:spPr/>
    </dgm:pt>
    <dgm:pt modelId="{7ED4920D-E2F4-488C-8254-1E2F4EDF6D7E}" type="pres">
      <dgm:prSet presAssocID="{D4FB3FB0-1E90-49F2-A447-60117C1BC87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C5E47D-DE37-4509-A779-2AD27BAFAC45}" type="pres">
      <dgm:prSet presAssocID="{D4FB3FB0-1E90-49F2-A447-60117C1BC87E}" presName="Triangle" presStyleLbl="alignNode1" presStyleIdx="5" presStyleCnt="7"/>
      <dgm:spPr/>
    </dgm:pt>
    <dgm:pt modelId="{B4233DAC-7E78-45D9-BAA6-D9CDDF6A8B08}" type="pres">
      <dgm:prSet presAssocID="{E45EA451-5086-40DD-AD3C-79DFFABD36FA}" presName="sibTrans" presStyleCnt="0"/>
      <dgm:spPr/>
    </dgm:pt>
    <dgm:pt modelId="{F0A1C296-C55C-4F0A-B1DC-C77C5B75B22E}" type="pres">
      <dgm:prSet presAssocID="{E45EA451-5086-40DD-AD3C-79DFFABD36FA}" presName="space" presStyleCnt="0"/>
      <dgm:spPr/>
    </dgm:pt>
    <dgm:pt modelId="{842677A9-ABA2-40A6-8CCD-F78E29186D07}" type="pres">
      <dgm:prSet presAssocID="{34F4A7B4-0BC1-4FCC-93C3-0BA893F7B59A}" presName="composite" presStyleCnt="0"/>
      <dgm:spPr/>
    </dgm:pt>
    <dgm:pt modelId="{D51A6FC0-31FE-445E-AF53-2343431E36F4}" type="pres">
      <dgm:prSet presAssocID="{34F4A7B4-0BC1-4FCC-93C3-0BA893F7B59A}" presName="LShape" presStyleLbl="alignNode1" presStyleIdx="6" presStyleCnt="7"/>
      <dgm:spPr/>
    </dgm:pt>
    <dgm:pt modelId="{1E510C73-00FF-4BA5-B000-C6E4A3433CC6}" type="pres">
      <dgm:prSet presAssocID="{34F4A7B4-0BC1-4FCC-93C3-0BA893F7B59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847EBB-BB5B-4481-869A-F4F7BAE6BBFE}" srcId="{684E9819-B9EF-467F-8BE3-7C41233E8367}" destId="{79BEC4EA-185E-4CDD-8FDB-AAA452E53A5F}" srcOrd="1" destOrd="0" parTransId="{0074A162-E159-41FF-9895-45711F190CA2}" sibTransId="{13ED7357-A6FE-4F8D-A101-DDBB4243A0F4}"/>
    <dgm:cxn modelId="{7E53613E-D8DB-402F-87D9-38D572ADCDD6}" type="presOf" srcId="{66F669D6-C8E3-4EDE-8752-4580B81B1989}" destId="{1E510C73-00FF-4BA5-B000-C6E4A3433CC6}" srcOrd="0" destOrd="3" presId="urn:microsoft.com/office/officeart/2009/3/layout/StepUpProcess"/>
    <dgm:cxn modelId="{7D7B5296-E367-47AF-9C81-AEFDF6EAAF96}" srcId="{79BEC4EA-185E-4CDD-8FDB-AAA452E53A5F}" destId="{4FAE541B-2ECE-478B-BDB7-B8DC8514A296}" srcOrd="2" destOrd="0" parTransId="{BBE16163-48F0-4242-AD0C-6D25F757B3E7}" sibTransId="{A3512B49-24E8-40B4-B7EA-8FC6CECB7ED5}"/>
    <dgm:cxn modelId="{B89CF6E8-BC27-4E49-94E3-9D0E57293007}" srcId="{34F4A7B4-0BC1-4FCC-93C3-0BA893F7B59A}" destId="{F648CF02-F6BB-43FA-AFA5-D4A3F36EAECA}" srcOrd="1" destOrd="0" parTransId="{09FD8295-6A69-4406-93D3-85BD45FC1B2E}" sibTransId="{F68EAF5D-6EAC-4C17-91A5-35EE895D3944}"/>
    <dgm:cxn modelId="{158C0AD8-076A-4AF3-A54A-F9DE01F6E56B}" srcId="{02B66A91-832F-42CB-BD9C-DA1452E43CBA}" destId="{F6B2797E-2163-4084-8FD1-3AB5410807D8}" srcOrd="1" destOrd="0" parTransId="{0C6B3DA3-F326-46E2-9AFA-89C1E5087D34}" sibTransId="{46AAF06F-D36D-496B-B56E-B91324E83D74}"/>
    <dgm:cxn modelId="{674803E6-B1EC-41BA-B743-24D2499186DE}" srcId="{D4FB3FB0-1E90-49F2-A447-60117C1BC87E}" destId="{31CBB9DB-F16A-4FDA-AEEF-D9F4EAD5B126}" srcOrd="1" destOrd="0" parTransId="{E7618896-8A46-46E6-8BFD-1D2B8B79BF9F}" sibTransId="{ABF3754B-DB85-47A7-B348-D39852708FE7}"/>
    <dgm:cxn modelId="{73833033-81EA-463C-8A3D-452EFBD40D92}" type="presOf" srcId="{79BEC4EA-185E-4CDD-8FDB-AAA452E53A5F}" destId="{971D6523-D3B2-45AB-9990-BF2EA596C0E0}" srcOrd="0" destOrd="0" presId="urn:microsoft.com/office/officeart/2009/3/layout/StepUpProcess"/>
    <dgm:cxn modelId="{05769C34-0189-4754-BF2E-AD77A38C6CB9}" type="presOf" srcId="{061E8B79-47A7-4958-AB66-D4AAD318F2C6}" destId="{7ED4920D-E2F4-488C-8254-1E2F4EDF6D7E}" srcOrd="0" destOrd="1" presId="urn:microsoft.com/office/officeart/2009/3/layout/StepUpProcess"/>
    <dgm:cxn modelId="{E3E676BD-0868-4CD1-B698-751CA9676323}" srcId="{34F4A7B4-0BC1-4FCC-93C3-0BA893F7B59A}" destId="{7036CF10-036F-4537-BB83-583E257E47A7}" srcOrd="0" destOrd="0" parTransId="{E16C2A78-17B8-4733-A192-96B33DC69E02}" sibTransId="{DEEE5150-4CA6-4B7F-BFB2-A535D6E11D54}"/>
    <dgm:cxn modelId="{660FCB1D-8FA9-45DA-9721-DEF5ECE6C68B}" srcId="{34F4A7B4-0BC1-4FCC-93C3-0BA893F7B59A}" destId="{66F669D6-C8E3-4EDE-8752-4580B81B1989}" srcOrd="2" destOrd="0" parTransId="{D16EF212-6D34-4A1B-8026-3A526DFB98D3}" sibTransId="{AFB49176-3CFF-43B5-AEBD-1CD423673FAD}"/>
    <dgm:cxn modelId="{18C3DED8-7DFA-4DB3-869D-993B9C187A86}" type="presOf" srcId="{F6B2797E-2163-4084-8FD1-3AB5410807D8}" destId="{711A6F28-D334-4F32-A2FD-F8AE9E3A6ED7}" srcOrd="0" destOrd="2" presId="urn:microsoft.com/office/officeart/2009/3/layout/StepUpProcess"/>
    <dgm:cxn modelId="{5F89AC3D-90E4-41DF-A3C8-8CAD2AD6BB06}" type="presOf" srcId="{31CBB9DB-F16A-4FDA-AEEF-D9F4EAD5B126}" destId="{7ED4920D-E2F4-488C-8254-1E2F4EDF6D7E}" srcOrd="0" destOrd="2" presId="urn:microsoft.com/office/officeart/2009/3/layout/StepUpProcess"/>
    <dgm:cxn modelId="{3A97F516-E168-44C1-B140-928ECE6C1821}" type="presOf" srcId="{4FAE541B-2ECE-478B-BDB7-B8DC8514A296}" destId="{971D6523-D3B2-45AB-9990-BF2EA596C0E0}" srcOrd="0" destOrd="3" presId="urn:microsoft.com/office/officeart/2009/3/layout/StepUpProcess"/>
    <dgm:cxn modelId="{57ED4FFB-00A1-47AC-BCFE-240955A2748E}" type="presOf" srcId="{684E9819-B9EF-467F-8BE3-7C41233E8367}" destId="{28E277FF-AE0F-4834-9808-3525B68596BE}" srcOrd="0" destOrd="0" presId="urn:microsoft.com/office/officeart/2009/3/layout/StepUpProcess"/>
    <dgm:cxn modelId="{A7A9B3B2-E43E-4422-AA56-FDC41D2A44D8}" srcId="{684E9819-B9EF-467F-8BE3-7C41233E8367}" destId="{02B66A91-832F-42CB-BD9C-DA1452E43CBA}" srcOrd="0" destOrd="0" parTransId="{22FC4AAA-F8CD-4FEE-9498-F248CAD6574E}" sibTransId="{5004C896-331D-40B4-804B-85669AB62DF0}"/>
    <dgm:cxn modelId="{25F7A588-7B61-4BFB-8D1E-320181172DDF}" type="presOf" srcId="{D4FB3FB0-1E90-49F2-A447-60117C1BC87E}" destId="{7ED4920D-E2F4-488C-8254-1E2F4EDF6D7E}" srcOrd="0" destOrd="0" presId="urn:microsoft.com/office/officeart/2009/3/layout/StepUpProcess"/>
    <dgm:cxn modelId="{F3DAD4AB-D54F-43FB-BA98-C7A2B69C5406}" type="presOf" srcId="{AAC66DB2-7DAA-4A1B-AD89-604F116EFB36}" destId="{971D6523-D3B2-45AB-9990-BF2EA596C0E0}" srcOrd="0" destOrd="2" presId="urn:microsoft.com/office/officeart/2009/3/layout/StepUpProcess"/>
    <dgm:cxn modelId="{2BE816A1-68A3-43F8-AA38-F3C7EE5E54F9}" type="presOf" srcId="{7036CF10-036F-4537-BB83-583E257E47A7}" destId="{1E510C73-00FF-4BA5-B000-C6E4A3433CC6}" srcOrd="0" destOrd="1" presId="urn:microsoft.com/office/officeart/2009/3/layout/StepUpProcess"/>
    <dgm:cxn modelId="{16CEE59B-C75F-4C4C-BA9A-C45ECDB43077}" srcId="{D4FB3FB0-1E90-49F2-A447-60117C1BC87E}" destId="{061E8B79-47A7-4958-AB66-D4AAD318F2C6}" srcOrd="0" destOrd="0" parTransId="{69F4956E-0CB9-4EC4-BA7B-298E8410E707}" sibTransId="{B3594A9C-DE6A-4C5D-8AC2-35DDF7FB5253}"/>
    <dgm:cxn modelId="{086E14A7-FCF1-4F6E-915F-719876A058A1}" type="presOf" srcId="{02B66A91-832F-42CB-BD9C-DA1452E43CBA}" destId="{711A6F28-D334-4F32-A2FD-F8AE9E3A6ED7}" srcOrd="0" destOrd="0" presId="urn:microsoft.com/office/officeart/2009/3/layout/StepUpProcess"/>
    <dgm:cxn modelId="{4A92E0B3-DB2A-40DB-90BF-A623C033028A}" type="presOf" srcId="{F648CF02-F6BB-43FA-AFA5-D4A3F36EAECA}" destId="{1E510C73-00FF-4BA5-B000-C6E4A3433CC6}" srcOrd="0" destOrd="2" presId="urn:microsoft.com/office/officeart/2009/3/layout/StepUpProcess"/>
    <dgm:cxn modelId="{1F5ABADA-7930-40CC-889C-4DC33E0D7905}" type="presOf" srcId="{AA303BF1-7809-4AC8-9C9A-4BC5801C424B}" destId="{971D6523-D3B2-45AB-9990-BF2EA596C0E0}" srcOrd="0" destOrd="1" presId="urn:microsoft.com/office/officeart/2009/3/layout/StepUpProcess"/>
    <dgm:cxn modelId="{8EA6ABA2-9247-45D5-B079-BB88155A0E86}" srcId="{02B66A91-832F-42CB-BD9C-DA1452E43CBA}" destId="{F4431D8A-519B-4EDF-BB71-90190E514F83}" srcOrd="0" destOrd="0" parTransId="{F16654FE-5E6D-45A2-86B3-A2061884FDAB}" sibTransId="{6AAC2F7F-8720-4F75-9E43-D549DB1144E6}"/>
    <dgm:cxn modelId="{C19A7D8D-B218-43FA-9C15-FF74E61AD915}" type="presOf" srcId="{F4431D8A-519B-4EDF-BB71-90190E514F83}" destId="{711A6F28-D334-4F32-A2FD-F8AE9E3A6ED7}" srcOrd="0" destOrd="1" presId="urn:microsoft.com/office/officeart/2009/3/layout/StepUpProcess"/>
    <dgm:cxn modelId="{FC895344-92CB-4E46-8750-99665C25E895}" srcId="{684E9819-B9EF-467F-8BE3-7C41233E8367}" destId="{34F4A7B4-0BC1-4FCC-93C3-0BA893F7B59A}" srcOrd="3" destOrd="0" parTransId="{ADFFC4F6-6337-4B9C-9BEE-554A6BE66C0D}" sibTransId="{E4B32AC9-CB92-4CCA-974E-9032776FA076}"/>
    <dgm:cxn modelId="{9258E5E3-1DE6-44F5-948D-CC968F9C0521}" srcId="{79BEC4EA-185E-4CDD-8FDB-AAA452E53A5F}" destId="{AA303BF1-7809-4AC8-9C9A-4BC5801C424B}" srcOrd="0" destOrd="0" parTransId="{A6057809-5F93-4B6B-BD98-6C376B5F2A00}" sibTransId="{0947E3FA-73CB-4E61-9C83-78A70EA8C490}"/>
    <dgm:cxn modelId="{C45F0035-3ABA-46CA-AFB0-CE394346CAC3}" srcId="{79BEC4EA-185E-4CDD-8FDB-AAA452E53A5F}" destId="{AAC66DB2-7DAA-4A1B-AD89-604F116EFB36}" srcOrd="1" destOrd="0" parTransId="{D32FDD73-3BC8-4784-BAE2-D174419E83F9}" sibTransId="{D8AC1D35-7EBA-4733-9245-B7A28D7CAB2D}"/>
    <dgm:cxn modelId="{F1880F11-0847-4AB5-9435-FF6DBA26648A}" srcId="{684E9819-B9EF-467F-8BE3-7C41233E8367}" destId="{D4FB3FB0-1E90-49F2-A447-60117C1BC87E}" srcOrd="2" destOrd="0" parTransId="{2E418F29-6202-4E39-AE72-977907537229}" sibTransId="{E45EA451-5086-40DD-AD3C-79DFFABD36FA}"/>
    <dgm:cxn modelId="{D0C74F38-D610-4824-B36B-F8317F9FEFC2}" type="presOf" srcId="{34F4A7B4-0BC1-4FCC-93C3-0BA893F7B59A}" destId="{1E510C73-00FF-4BA5-B000-C6E4A3433CC6}" srcOrd="0" destOrd="0" presId="urn:microsoft.com/office/officeart/2009/3/layout/StepUpProcess"/>
    <dgm:cxn modelId="{12B2EBC0-0F77-45CC-ADD0-9E928478B4E1}" type="presParOf" srcId="{28E277FF-AE0F-4834-9808-3525B68596BE}" destId="{2EDA92C7-7825-4B6A-9D0B-786F287F1126}" srcOrd="0" destOrd="0" presId="urn:microsoft.com/office/officeart/2009/3/layout/StepUpProcess"/>
    <dgm:cxn modelId="{13599BCE-8863-4E74-B49E-F5B8C471EFA4}" type="presParOf" srcId="{2EDA92C7-7825-4B6A-9D0B-786F287F1126}" destId="{CAE90817-A6DF-446D-99D5-0E8FF2F6635C}" srcOrd="0" destOrd="0" presId="urn:microsoft.com/office/officeart/2009/3/layout/StepUpProcess"/>
    <dgm:cxn modelId="{05826118-3B3A-46A7-8EFE-6126F3BD9016}" type="presParOf" srcId="{2EDA92C7-7825-4B6A-9D0B-786F287F1126}" destId="{711A6F28-D334-4F32-A2FD-F8AE9E3A6ED7}" srcOrd="1" destOrd="0" presId="urn:microsoft.com/office/officeart/2009/3/layout/StepUpProcess"/>
    <dgm:cxn modelId="{0D3FAE19-CD70-47F1-95BF-F87FFC108BF2}" type="presParOf" srcId="{2EDA92C7-7825-4B6A-9D0B-786F287F1126}" destId="{DC762D63-2C68-429D-A6D1-C294C7B8BBCA}" srcOrd="2" destOrd="0" presId="urn:microsoft.com/office/officeart/2009/3/layout/StepUpProcess"/>
    <dgm:cxn modelId="{98FD8BAF-FDB2-4BA9-8E69-13372A964E28}" type="presParOf" srcId="{28E277FF-AE0F-4834-9808-3525B68596BE}" destId="{72E61918-C714-4B84-8ECA-A9C1D9FA5A16}" srcOrd="1" destOrd="0" presId="urn:microsoft.com/office/officeart/2009/3/layout/StepUpProcess"/>
    <dgm:cxn modelId="{D991C9C7-C21E-44E0-BC29-853954FB61B4}" type="presParOf" srcId="{72E61918-C714-4B84-8ECA-A9C1D9FA5A16}" destId="{78A596D4-DB4E-49AE-9F5C-1CE65F230E80}" srcOrd="0" destOrd="0" presId="urn:microsoft.com/office/officeart/2009/3/layout/StepUpProcess"/>
    <dgm:cxn modelId="{968CA680-AC9A-46CD-9EA0-E16F9264BD99}" type="presParOf" srcId="{28E277FF-AE0F-4834-9808-3525B68596BE}" destId="{2221C726-A865-41BF-8288-EEFD5DF73898}" srcOrd="2" destOrd="0" presId="urn:microsoft.com/office/officeart/2009/3/layout/StepUpProcess"/>
    <dgm:cxn modelId="{FCEC112B-484D-4C36-9FFC-1DC001F1B2C3}" type="presParOf" srcId="{2221C726-A865-41BF-8288-EEFD5DF73898}" destId="{EFB860E6-BAB1-42FC-8674-3E5D94044338}" srcOrd="0" destOrd="0" presId="urn:microsoft.com/office/officeart/2009/3/layout/StepUpProcess"/>
    <dgm:cxn modelId="{B7AD3008-44F5-4405-ABF2-3790BD8CB835}" type="presParOf" srcId="{2221C726-A865-41BF-8288-EEFD5DF73898}" destId="{971D6523-D3B2-45AB-9990-BF2EA596C0E0}" srcOrd="1" destOrd="0" presId="urn:microsoft.com/office/officeart/2009/3/layout/StepUpProcess"/>
    <dgm:cxn modelId="{407F2DA5-F254-4FA2-8285-207F996E1002}" type="presParOf" srcId="{2221C726-A865-41BF-8288-EEFD5DF73898}" destId="{5F5F5569-97A9-4AB1-AFD9-6FE63260687C}" srcOrd="2" destOrd="0" presId="urn:microsoft.com/office/officeart/2009/3/layout/StepUpProcess"/>
    <dgm:cxn modelId="{3F7C54D9-D4B8-4263-9378-893916C112EB}" type="presParOf" srcId="{28E277FF-AE0F-4834-9808-3525B68596BE}" destId="{CAAB8293-079B-4FE6-95EA-F1F808A4890E}" srcOrd="3" destOrd="0" presId="urn:microsoft.com/office/officeart/2009/3/layout/StepUpProcess"/>
    <dgm:cxn modelId="{3617F67D-6AB5-4AFC-A135-3C5FA38DE318}" type="presParOf" srcId="{CAAB8293-079B-4FE6-95EA-F1F808A4890E}" destId="{9F0122F7-8D5E-46C4-BAD1-4377941970C3}" srcOrd="0" destOrd="0" presId="urn:microsoft.com/office/officeart/2009/3/layout/StepUpProcess"/>
    <dgm:cxn modelId="{E8E9D9F8-4AC3-4F46-BD56-6BFE58BCBCF0}" type="presParOf" srcId="{28E277FF-AE0F-4834-9808-3525B68596BE}" destId="{438E1090-69D0-4C12-A118-9CEF0F91FD62}" srcOrd="4" destOrd="0" presId="urn:microsoft.com/office/officeart/2009/3/layout/StepUpProcess"/>
    <dgm:cxn modelId="{6C34850E-E1A9-4D18-9294-E184209090C2}" type="presParOf" srcId="{438E1090-69D0-4C12-A118-9CEF0F91FD62}" destId="{D3CCF219-0A3D-4A27-AD42-345577076F7B}" srcOrd="0" destOrd="0" presId="urn:microsoft.com/office/officeart/2009/3/layout/StepUpProcess"/>
    <dgm:cxn modelId="{9E41D641-C7C9-4A28-B9D9-1D7876BC6BC0}" type="presParOf" srcId="{438E1090-69D0-4C12-A118-9CEF0F91FD62}" destId="{7ED4920D-E2F4-488C-8254-1E2F4EDF6D7E}" srcOrd="1" destOrd="0" presId="urn:microsoft.com/office/officeart/2009/3/layout/StepUpProcess"/>
    <dgm:cxn modelId="{4AAD8C46-684A-4E33-B72B-3E3B2CD5BD33}" type="presParOf" srcId="{438E1090-69D0-4C12-A118-9CEF0F91FD62}" destId="{A2C5E47D-DE37-4509-A779-2AD27BAFAC45}" srcOrd="2" destOrd="0" presId="urn:microsoft.com/office/officeart/2009/3/layout/StepUpProcess"/>
    <dgm:cxn modelId="{14A0C028-9A62-4649-BE99-01C0FB4783CA}" type="presParOf" srcId="{28E277FF-AE0F-4834-9808-3525B68596BE}" destId="{B4233DAC-7E78-45D9-BAA6-D9CDDF6A8B08}" srcOrd="5" destOrd="0" presId="urn:microsoft.com/office/officeart/2009/3/layout/StepUpProcess"/>
    <dgm:cxn modelId="{0DA9FDB0-9474-4B6D-BCA3-D76025AD0853}" type="presParOf" srcId="{B4233DAC-7E78-45D9-BAA6-D9CDDF6A8B08}" destId="{F0A1C296-C55C-4F0A-B1DC-C77C5B75B22E}" srcOrd="0" destOrd="0" presId="urn:microsoft.com/office/officeart/2009/3/layout/StepUpProcess"/>
    <dgm:cxn modelId="{2C694728-F6AF-45B5-AC08-51D07D9F0FB0}" type="presParOf" srcId="{28E277FF-AE0F-4834-9808-3525B68596BE}" destId="{842677A9-ABA2-40A6-8CCD-F78E29186D07}" srcOrd="6" destOrd="0" presId="urn:microsoft.com/office/officeart/2009/3/layout/StepUpProcess"/>
    <dgm:cxn modelId="{54D20FF1-A903-4AF9-B587-8AE1F4A516B2}" type="presParOf" srcId="{842677A9-ABA2-40A6-8CCD-F78E29186D07}" destId="{D51A6FC0-31FE-445E-AF53-2343431E36F4}" srcOrd="0" destOrd="0" presId="urn:microsoft.com/office/officeart/2009/3/layout/StepUpProcess"/>
    <dgm:cxn modelId="{6B7D7CCB-BC0C-4468-B274-E51933F26E84}" type="presParOf" srcId="{842677A9-ABA2-40A6-8CCD-F78E29186D07}" destId="{1E510C73-00FF-4BA5-B000-C6E4A3433CC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90817-A6DF-446D-99D5-0E8FF2F6635C}">
      <dsp:nvSpPr>
        <dsp:cNvPr id="0" name=""/>
        <dsp:cNvSpPr/>
      </dsp:nvSpPr>
      <dsp:spPr>
        <a:xfrm rot="5400000">
          <a:off x="383867" y="1887081"/>
          <a:ext cx="1143888" cy="1903404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A6F28-D334-4F32-A2FD-F8AE9E3A6ED7}">
      <dsp:nvSpPr>
        <dsp:cNvPr id="0" name=""/>
        <dsp:cNvSpPr/>
      </dsp:nvSpPr>
      <dsp:spPr>
        <a:xfrm>
          <a:off x="192924" y="2455788"/>
          <a:ext cx="1718404" cy="150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2011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07 - call for tender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12 - contract start</a:t>
          </a:r>
          <a:endParaRPr lang="en-GB" sz="1200" kern="1200" dirty="0"/>
        </a:p>
      </dsp:txBody>
      <dsp:txXfrm>
        <a:off x="192924" y="2455788"/>
        <a:ext cx="1718404" cy="1506282"/>
      </dsp:txXfrm>
    </dsp:sp>
    <dsp:sp modelId="{DC762D63-2C68-429D-A6D1-C294C7B8BBCA}">
      <dsp:nvSpPr>
        <dsp:cNvPr id="0" name=""/>
        <dsp:cNvSpPr/>
      </dsp:nvSpPr>
      <dsp:spPr>
        <a:xfrm>
          <a:off x="1587101" y="1746950"/>
          <a:ext cx="324227" cy="324227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860E6-BAB1-42FC-8674-3E5D94044338}">
      <dsp:nvSpPr>
        <dsp:cNvPr id="0" name=""/>
        <dsp:cNvSpPr/>
      </dsp:nvSpPr>
      <dsp:spPr>
        <a:xfrm rot="5400000">
          <a:off x="2487529" y="1366527"/>
          <a:ext cx="1143888" cy="1903404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D6523-D3B2-45AB-9990-BF2EA596C0E0}">
      <dsp:nvSpPr>
        <dsp:cNvPr id="0" name=""/>
        <dsp:cNvSpPr/>
      </dsp:nvSpPr>
      <dsp:spPr>
        <a:xfrm>
          <a:off x="2296586" y="1935235"/>
          <a:ext cx="1718404" cy="150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2012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09 - TDR presentation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10 - TDR approval (except dummy load)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</dsp:txBody>
      <dsp:txXfrm>
        <a:off x="2296586" y="1935235"/>
        <a:ext cx="1718404" cy="1506282"/>
      </dsp:txXfrm>
    </dsp:sp>
    <dsp:sp modelId="{5F5F5569-97A9-4AB1-AFD9-6FE63260687C}">
      <dsp:nvSpPr>
        <dsp:cNvPr id="0" name=""/>
        <dsp:cNvSpPr/>
      </dsp:nvSpPr>
      <dsp:spPr>
        <a:xfrm>
          <a:off x="3690763" y="1226396"/>
          <a:ext cx="324227" cy="324227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CF219-0A3D-4A27-AD42-345577076F7B}">
      <dsp:nvSpPr>
        <dsp:cNvPr id="0" name=""/>
        <dsp:cNvSpPr/>
      </dsp:nvSpPr>
      <dsp:spPr>
        <a:xfrm rot="5400000">
          <a:off x="4591192" y="845974"/>
          <a:ext cx="1143888" cy="1903404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4920D-E2F4-488C-8254-1E2F4EDF6D7E}">
      <dsp:nvSpPr>
        <dsp:cNvPr id="0" name=""/>
        <dsp:cNvSpPr/>
      </dsp:nvSpPr>
      <dsp:spPr>
        <a:xfrm>
          <a:off x="4400248" y="1414682"/>
          <a:ext cx="1718404" cy="150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2013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10 - dummy load revised TDR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10 - approval of dummy load TDR</a:t>
          </a:r>
          <a:endParaRPr lang="en-GB" sz="1200" kern="1200" dirty="0"/>
        </a:p>
      </dsp:txBody>
      <dsp:txXfrm>
        <a:off x="4400248" y="1414682"/>
        <a:ext cx="1718404" cy="1506282"/>
      </dsp:txXfrm>
    </dsp:sp>
    <dsp:sp modelId="{A2C5E47D-DE37-4509-A779-2AD27BAFAC45}">
      <dsp:nvSpPr>
        <dsp:cNvPr id="0" name=""/>
        <dsp:cNvSpPr/>
      </dsp:nvSpPr>
      <dsp:spPr>
        <a:xfrm>
          <a:off x="5794425" y="705843"/>
          <a:ext cx="324227" cy="324227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A6FC0-31FE-445E-AF53-2343431E36F4}">
      <dsp:nvSpPr>
        <dsp:cNvPr id="0" name=""/>
        <dsp:cNvSpPr/>
      </dsp:nvSpPr>
      <dsp:spPr>
        <a:xfrm rot="5400000">
          <a:off x="6694854" y="325421"/>
          <a:ext cx="1143888" cy="1903404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10C73-00FF-4BA5-B000-C6E4A3433CC6}">
      <dsp:nvSpPr>
        <dsp:cNvPr id="0" name=""/>
        <dsp:cNvSpPr/>
      </dsp:nvSpPr>
      <dsp:spPr>
        <a:xfrm>
          <a:off x="6503911" y="894128"/>
          <a:ext cx="1718404" cy="150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2014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03 - reception @25% (PPT)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 smtClean="0"/>
            <a:t>05 - reception @100% (CERN)</a:t>
          </a:r>
          <a:endParaRPr lang="en-GB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 smtClean="0"/>
            <a:t>09 - commissioning SM18</a:t>
          </a:r>
          <a:endParaRPr lang="en-GB" sz="1200" b="1" kern="1200" dirty="0"/>
        </a:p>
      </dsp:txBody>
      <dsp:txXfrm>
        <a:off x="6503911" y="894128"/>
        <a:ext cx="1718404" cy="1506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3A9D0-627B-473D-BED3-84BE2DA06525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BFE50-D56C-41BF-9FA6-D8938669F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7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30900" y="6356350"/>
            <a:ext cx="21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F49-FA1D-4744-A65C-C56D1627F1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4895849" y="6356027"/>
            <a:ext cx="946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7D539-4EF6-4CEC-ACCC-47005BB38C2F}" type="datetime1">
              <a:rPr lang="en-GB" smtClean="0"/>
              <a:t>15/05/2014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30900" y="6356350"/>
            <a:ext cx="21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F49-FA1D-4744-A65C-C56D1627F1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4895849" y="6356027"/>
            <a:ext cx="946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87918-4D8F-45DA-811A-F7ACE1E3BE1E}" type="datetime1">
              <a:rPr lang="en-GB" smtClean="0"/>
              <a:t>15/05/2014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30900" y="6356350"/>
            <a:ext cx="21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F49-FA1D-4744-A65C-C56D1627F1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4895849" y="6356027"/>
            <a:ext cx="946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EB43-A77E-46B0-AD76-21B22F64C855}" type="datetime1">
              <a:rPr lang="en-GB" smtClean="0"/>
              <a:t>15/05/2014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30900" y="6356350"/>
            <a:ext cx="21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F49-FA1D-4744-A65C-C56D1627F1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2"/>
          </p:nvPr>
        </p:nvSpPr>
        <p:spPr>
          <a:xfrm>
            <a:off x="4895849" y="6356027"/>
            <a:ext cx="946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0535F-6C79-4270-B43D-33D788BB5651}" type="datetime1">
              <a:rPr lang="en-GB" smtClean="0"/>
              <a:t>15/05/2014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563" indent="-182563">
              <a:defRPr/>
            </a:lvl1pPr>
            <a:lvl2pPr marL="358775" indent="-176213">
              <a:defRPr/>
            </a:lvl2pPr>
            <a:lvl3pPr marL="541338" indent="-182563">
              <a:defRPr/>
            </a:lvl3pPr>
            <a:lvl4pPr marL="715963" indent="-174625">
              <a:defRPr/>
            </a:lvl4pPr>
            <a:lvl5pPr marL="898525" indent="-182563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30900" y="6356350"/>
            <a:ext cx="21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F49-FA1D-4744-A65C-C56D1627F1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4895849" y="6356027"/>
            <a:ext cx="946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4E832-EC99-4C41-B433-D7F30F129C57}" type="datetime1">
              <a:rPr lang="en-GB" smtClean="0"/>
              <a:t>15/05/2014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25606"/>
            <a:ext cx="4032000" cy="466742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2054" y="1324920"/>
            <a:ext cx="4032000" cy="466742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30900" y="6356350"/>
            <a:ext cx="21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F49-FA1D-4744-A65C-C56D1627F1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5849" y="6356027"/>
            <a:ext cx="946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344C-FB31-4137-AFFE-1CA012B25635}" type="datetime1">
              <a:rPr lang="en-GB" smtClean="0"/>
              <a:t>15/05/2014</a:t>
            </a:fld>
            <a:endParaRPr lang="en-US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90374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90374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930900" y="6356350"/>
            <a:ext cx="21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F49-FA1D-4744-A65C-C56D1627F1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2"/>
          </p:nvPr>
        </p:nvSpPr>
        <p:spPr>
          <a:xfrm>
            <a:off x="4895849" y="6356027"/>
            <a:ext cx="946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61B5B-E988-4F9B-87D3-BA8B898108DB}" type="datetime1">
              <a:rPr lang="en-GB" smtClean="0"/>
              <a:t>15/05/2014</a:t>
            </a:fld>
            <a:endParaRPr lang="en-US" dirty="0"/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" y="1325607"/>
            <a:ext cx="4032000" cy="36308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4" name="Espace réservé du contenu 3"/>
          <p:cNvSpPr>
            <a:spLocks noGrp="1"/>
          </p:cNvSpPr>
          <p:nvPr>
            <p:ph sz="half" idx="14"/>
          </p:nvPr>
        </p:nvSpPr>
        <p:spPr>
          <a:xfrm>
            <a:off x="4652054" y="1324921"/>
            <a:ext cx="4032000" cy="36308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30900" y="6356350"/>
            <a:ext cx="21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F49-FA1D-4744-A65C-C56D1627F1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1333" y="6249930"/>
            <a:ext cx="139219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0" dirty="0" smtClean="0">
                <a:solidFill>
                  <a:srgbClr val="8999BE"/>
                </a:solidFill>
                <a:latin typeface="+mj-lt"/>
              </a:rPr>
              <a:t>Tec</a:t>
            </a:r>
            <a:r>
              <a:rPr lang="en-US" sz="1400" dirty="0" smtClean="0">
                <a:solidFill>
                  <a:srgbClr val="8999BE"/>
                </a:solidFill>
                <a:latin typeface="+mj-lt"/>
              </a:rPr>
              <a:t>hnology</a:t>
            </a:r>
          </a:p>
          <a:p>
            <a:r>
              <a:rPr lang="en-US" sz="1400" baseline="0" dirty="0" smtClean="0">
                <a:solidFill>
                  <a:srgbClr val="8999BE"/>
                </a:solidFill>
                <a:latin typeface="+mj-lt"/>
              </a:rPr>
              <a:t>Department</a:t>
            </a:r>
          </a:p>
        </p:txBody>
      </p:sp>
      <p:sp>
        <p:nvSpPr>
          <p:cNvPr id="11" name="Oval 10"/>
          <p:cNvSpPr/>
          <p:nvPr/>
        </p:nvSpPr>
        <p:spPr>
          <a:xfrm>
            <a:off x="713333" y="6277540"/>
            <a:ext cx="468000" cy="468000"/>
          </a:xfrm>
          <a:prstGeom prst="ellipse">
            <a:avLst/>
          </a:prstGeom>
          <a:solidFill>
            <a:srgbClr val="8999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800" b="1" dirty="0" smtClean="0">
                <a:latin typeface="+mj-lt"/>
              </a:rPr>
              <a:t>TE</a:t>
            </a:r>
            <a:endParaRPr lang="en-GB" sz="1800" b="1" dirty="0">
              <a:latin typeface="+mj-lt"/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2"/>
          </p:nvPr>
        </p:nvSpPr>
        <p:spPr>
          <a:xfrm>
            <a:off x="4895849" y="6356027"/>
            <a:ext cx="946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BF01-C50E-415F-A746-B1E2855DAF19}" type="datetime1">
              <a:rPr lang="en-GB" smtClean="0"/>
              <a:t>15/05/2014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14562" y="6281275"/>
            <a:ext cx="2123438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200" b="0" baseline="0" dirty="0" smtClean="0">
                <a:solidFill>
                  <a:srgbClr val="8999BE"/>
                </a:solidFill>
                <a:latin typeface="+mj-lt"/>
              </a:rPr>
              <a:t>E</a:t>
            </a:r>
            <a:r>
              <a:rPr lang="en-US" sz="900" b="0" dirty="0" smtClean="0">
                <a:solidFill>
                  <a:srgbClr val="8999BE"/>
                </a:solidFill>
                <a:latin typeface="+mj-lt"/>
              </a:rPr>
              <a:t>lectrical</a:t>
            </a:r>
            <a:r>
              <a:rPr lang="en-US" sz="900" b="0" baseline="0" dirty="0" smtClean="0">
                <a:solidFill>
                  <a:srgbClr val="8999BE"/>
                </a:solidFill>
                <a:latin typeface="+mj-lt"/>
              </a:rPr>
              <a:t> </a:t>
            </a:r>
            <a:r>
              <a:rPr lang="en-US" sz="1200" b="0" baseline="0" dirty="0" smtClean="0">
                <a:solidFill>
                  <a:srgbClr val="8999BE"/>
                </a:solidFill>
                <a:latin typeface="+mj-lt"/>
              </a:rPr>
              <a:t>P</a:t>
            </a:r>
            <a:r>
              <a:rPr lang="en-US" sz="900" b="0" baseline="0" dirty="0" smtClean="0">
                <a:solidFill>
                  <a:srgbClr val="8999BE"/>
                </a:solidFill>
                <a:latin typeface="+mj-lt"/>
              </a:rPr>
              <a:t>ower </a:t>
            </a:r>
            <a:r>
              <a:rPr lang="en-US" sz="1200" b="0" baseline="0" dirty="0" smtClean="0">
                <a:solidFill>
                  <a:srgbClr val="8999BE"/>
                </a:solidFill>
                <a:latin typeface="+mj-lt"/>
              </a:rPr>
              <a:t>C</a:t>
            </a:r>
            <a:r>
              <a:rPr lang="en-US" sz="900" b="0" baseline="0" dirty="0" smtClean="0">
                <a:solidFill>
                  <a:srgbClr val="8999BE"/>
                </a:solidFill>
                <a:latin typeface="+mj-lt"/>
              </a:rPr>
              <a:t>onverters Group</a:t>
            </a:r>
          </a:p>
          <a:p>
            <a:pPr algn="r"/>
            <a:r>
              <a:rPr lang="en-US" sz="1200" b="0" baseline="0" dirty="0" smtClean="0">
                <a:solidFill>
                  <a:srgbClr val="8999BE"/>
                </a:solidFill>
                <a:latin typeface="+mj-lt"/>
              </a:rPr>
              <a:t>F</a:t>
            </a:r>
            <a:r>
              <a:rPr lang="en-US" sz="900" b="0" baseline="0" dirty="0" smtClean="0">
                <a:solidFill>
                  <a:srgbClr val="8999BE"/>
                </a:solidFill>
                <a:latin typeface="+mj-lt"/>
              </a:rPr>
              <a:t>ast </a:t>
            </a:r>
            <a:r>
              <a:rPr lang="en-US" sz="1200" b="0" baseline="0" dirty="0" smtClean="0">
                <a:solidFill>
                  <a:srgbClr val="8999BE"/>
                </a:solidFill>
                <a:latin typeface="+mj-lt"/>
              </a:rPr>
              <a:t>P</a:t>
            </a:r>
            <a:r>
              <a:rPr lang="en-US" sz="900" b="0" baseline="0" dirty="0" smtClean="0">
                <a:solidFill>
                  <a:srgbClr val="8999BE"/>
                </a:solidFill>
                <a:latin typeface="+mj-lt"/>
              </a:rPr>
              <a:t>ulsed </a:t>
            </a:r>
            <a:r>
              <a:rPr lang="en-US" sz="1200" b="0" baseline="0" dirty="0" smtClean="0">
                <a:solidFill>
                  <a:srgbClr val="8999BE"/>
                </a:solidFill>
                <a:latin typeface="+mj-lt"/>
              </a:rPr>
              <a:t>C</a:t>
            </a:r>
            <a:r>
              <a:rPr lang="en-US" sz="900" b="0" baseline="0" dirty="0" smtClean="0">
                <a:solidFill>
                  <a:srgbClr val="8999BE"/>
                </a:solidFill>
                <a:latin typeface="+mj-lt"/>
              </a:rPr>
              <a:t>onverters Section</a:t>
            </a:r>
            <a:endParaRPr lang="en-US" sz="900" baseline="0" dirty="0" smtClean="0">
              <a:solidFill>
                <a:srgbClr val="8999BE"/>
              </a:solidFill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38000" y="6277540"/>
            <a:ext cx="468000" cy="468000"/>
          </a:xfrm>
          <a:prstGeom prst="ellipse">
            <a:avLst/>
          </a:prstGeom>
          <a:solidFill>
            <a:srgbClr val="8999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 smtClean="0">
                <a:latin typeface="+mj-lt"/>
              </a:rPr>
              <a:t>EPC</a:t>
            </a:r>
          </a:p>
          <a:p>
            <a:pPr algn="ctr"/>
            <a:r>
              <a:rPr lang="en-GB" sz="1000" b="1" dirty="0" smtClean="0">
                <a:latin typeface="+mj-lt"/>
              </a:rPr>
              <a:t>FPC</a:t>
            </a:r>
            <a:endParaRPr lang="en-GB" sz="1000" b="1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SM18 Klystron Modulator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Sven </a:t>
            </a:r>
            <a:r>
              <a:rPr lang="en-GB" dirty="0" err="1" smtClean="0"/>
              <a:t>Pütz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EB0259E-3854-458C-8F54-E95D4E02DD1A}" type="datetime1">
              <a:rPr lang="en-GB" smtClean="0"/>
              <a:t>15/05/2014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99709" y="3556000"/>
            <a:ext cx="4156364" cy="2318327"/>
          </a:xfrm>
          <a:prstGeom prst="rect">
            <a:avLst/>
          </a:prstGeom>
        </p:spPr>
        <p:txBody>
          <a:bodyPr vert="horz" wrap="square" lIns="45720" tIns="0" rIns="45720" bIns="0" rtlCol="0" anchor="t">
            <a:normAutofit/>
          </a:bodyPr>
          <a:lstStyle/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895849" y="3556000"/>
            <a:ext cx="3860224" cy="2318327"/>
          </a:xfrm>
          <a:prstGeom prst="rect">
            <a:avLst/>
          </a:prstGeom>
        </p:spPr>
        <p:txBody>
          <a:bodyPr vert="horz" wrap="square" lIns="45720" tIns="0" rIns="45720" bIns="0" rtlCol="0" anchor="t">
            <a:normAutofit/>
          </a:bodyPr>
          <a:lstStyle/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93673" y="3824436"/>
            <a:ext cx="35375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Project </a:t>
            </a:r>
            <a:r>
              <a:rPr lang="en-GB" dirty="0" smtClean="0"/>
              <a:t>Description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System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Electrical Schematic &amp;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Pulse Waveforms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Resistive Dummy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Project Schedule</a:t>
            </a:r>
          </a:p>
        </p:txBody>
      </p:sp>
    </p:spTree>
    <p:extLst>
      <p:ext uri="{BB962C8B-B14F-4D97-AF65-F5344CB8AC3E}">
        <p14:creationId xmlns:p14="http://schemas.microsoft.com/office/powerpoint/2010/main" val="318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Site Assembly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94E832-EC99-4C41-B433-D7F30F129C57}" type="datetime1">
              <a:rPr lang="en-GB" smtClean="0"/>
              <a:t>15/05/2014</a:t>
            </a:fld>
            <a:endParaRPr lang="en-US" dirty="0"/>
          </a:p>
        </p:txBody>
      </p:sp>
      <p:pic>
        <p:nvPicPr>
          <p:cNvPr id="2050" name="Picture 2" descr="G:\Departments\TE\Groups\EPC\Sections\FPC\Projects\RF\ESS\Testing\2014-03-12_14 - 25% reception test\Pictures\20140515_0909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88" y="1325606"/>
            <a:ext cx="6223225" cy="46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2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Mar 2014: reception test in Dortmund (PPT)</a:t>
            </a:r>
          </a:p>
          <a:p>
            <a:pPr lvl="1"/>
            <a:r>
              <a:rPr lang="en-GB" dirty="0" smtClean="0"/>
              <a:t>P</a:t>
            </a:r>
            <a:r>
              <a:rPr lang="en-GB" baseline="-25000" dirty="0" smtClean="0"/>
              <a:t>avg</a:t>
            </a:r>
            <a:r>
              <a:rPr lang="en-GB" dirty="0" smtClean="0"/>
              <a:t> limited to 25%</a:t>
            </a:r>
          </a:p>
          <a:p>
            <a:pPr lvl="1"/>
            <a:r>
              <a:rPr lang="en-GB" dirty="0" smtClean="0"/>
              <a:t>burst tests with full pulse voltage/current</a:t>
            </a:r>
          </a:p>
          <a:p>
            <a:pPr lvl="1"/>
            <a:r>
              <a:rPr lang="en-GB" dirty="0" smtClean="0"/>
              <a:t>operation with resistive dummy load</a:t>
            </a:r>
          </a:p>
          <a:p>
            <a:pPr lvl="1"/>
            <a:r>
              <a:rPr lang="en-GB" dirty="0" smtClean="0"/>
              <a:t>arc protection validated</a:t>
            </a:r>
          </a:p>
          <a:p>
            <a:pPr marL="0" indent="0">
              <a:buNone/>
            </a:pPr>
            <a:endParaRPr lang="en-GB" sz="12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1200" b="1" dirty="0" smtClean="0">
                <a:solidFill>
                  <a:srgbClr val="FFC000"/>
                </a:solidFill>
              </a:rPr>
              <a:t>CH1    </a:t>
            </a:r>
            <a:r>
              <a:rPr lang="en-GB" sz="1200" b="1" dirty="0">
                <a:solidFill>
                  <a:srgbClr val="FFC000"/>
                </a:solidFill>
              </a:rPr>
              <a:t>Uk   	114kV	(droop: 3%)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00B050"/>
                </a:solidFill>
              </a:rPr>
              <a:t>CH2    Ik	29A	(droop: 3%)</a:t>
            </a:r>
          </a:p>
          <a:p>
            <a:pPr marL="0" indent="0">
              <a:buNone/>
            </a:pPr>
            <a:r>
              <a:rPr lang="en-GB" sz="1200" b="1" dirty="0"/>
              <a:t>CH3    main pulse </a:t>
            </a:r>
            <a:r>
              <a:rPr lang="en-GB" sz="1200" b="1" dirty="0" err="1"/>
              <a:t>cmd</a:t>
            </a:r>
            <a:endParaRPr lang="en-GB" sz="1200" b="1" dirty="0"/>
          </a:p>
          <a:p>
            <a:pPr marL="0" indent="0">
              <a:buNone/>
            </a:pPr>
            <a:r>
              <a:rPr lang="en-GB" sz="1200" b="1" dirty="0">
                <a:solidFill>
                  <a:srgbClr val="7030A0"/>
                </a:solidFill>
              </a:rPr>
              <a:t>CH4    </a:t>
            </a:r>
            <a:r>
              <a:rPr lang="en-GB" sz="1200" b="1" dirty="0" err="1">
                <a:solidFill>
                  <a:srgbClr val="7030A0"/>
                </a:solidFill>
              </a:rPr>
              <a:t>Ip</a:t>
            </a:r>
            <a:r>
              <a:rPr lang="en-GB" sz="1200" b="1" dirty="0">
                <a:solidFill>
                  <a:srgbClr val="7030A0"/>
                </a:solidFill>
              </a:rPr>
              <a:t>	633A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E832-EC99-4C41-B433-D7F30F129C57}" type="datetime1">
              <a:rPr lang="en-GB" smtClean="0"/>
              <a:t>15/05/2014</a:t>
            </a:fld>
            <a:endParaRPr lang="en-US" dirty="0"/>
          </a:p>
        </p:txBody>
      </p:sp>
      <p:pic>
        <p:nvPicPr>
          <p:cNvPr id="10" name="Picture 2" descr="G:\Departments\TE\Groups\EPC\Sections\FPC\Projects\RF\ESS\Testing\2014-03-12_14 - 25% reception test\ESS-TEST-PPT-12-03-2014\35-5,5kV primary 115 kVsecondary 2,8ms 3% dro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57400"/>
            <a:ext cx="4119033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/>
          <a:p>
            <a:r>
              <a:rPr lang="en-GB" dirty="0" smtClean="0"/>
              <a:t>Pulse Waveforms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9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800" dirty="0" smtClean="0"/>
              <a:t>air insulated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800" dirty="0" smtClean="0"/>
              <a:t>water cooled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800" dirty="0" smtClean="0"/>
              <a:t>P</a:t>
            </a:r>
            <a:r>
              <a:rPr lang="en-GB" sz="1800" baseline="-25000" dirty="0" smtClean="0"/>
              <a:t>avg</a:t>
            </a:r>
            <a:r>
              <a:rPr lang="en-GB" sz="1800" dirty="0" smtClean="0"/>
              <a:t> 161 kW</a:t>
            </a:r>
            <a:endParaRPr lang="en-GB" sz="1800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800" dirty="0" smtClean="0"/>
              <a:t>oil insulated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800" dirty="0" smtClean="0"/>
              <a:t>forced convection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800" dirty="0"/>
              <a:t>P</a:t>
            </a:r>
            <a:r>
              <a:rPr lang="en-GB" sz="1800" baseline="-25000" dirty="0"/>
              <a:t>avg</a:t>
            </a:r>
            <a:r>
              <a:rPr lang="en-GB" sz="1800" dirty="0"/>
              <a:t> </a:t>
            </a:r>
            <a:r>
              <a:rPr lang="en-GB" sz="1800" dirty="0" smtClean="0"/>
              <a:t>10</a:t>
            </a:r>
            <a:r>
              <a:rPr lang="en-GB" sz="1800" dirty="0"/>
              <a:t> </a:t>
            </a:r>
            <a:r>
              <a:rPr lang="en-GB" sz="1800" dirty="0" smtClean="0"/>
              <a:t>kW (per tank)</a:t>
            </a:r>
            <a:endParaRPr lang="en-GB" sz="1800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4294967295"/>
          </p:nvPr>
        </p:nvSpPr>
        <p:spPr>
          <a:xfrm>
            <a:off x="457200" y="1269777"/>
            <a:ext cx="4040188" cy="368665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SM18/ESS</a:t>
            </a:r>
            <a:endParaRPr lang="en-GB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4294967295"/>
          </p:nvPr>
        </p:nvSpPr>
        <p:spPr>
          <a:xfrm>
            <a:off x="4645025" y="1269777"/>
            <a:ext cx="4041775" cy="368665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LINAC4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00344C-FB31-4137-AFFE-1CA012B25635}" type="datetime1">
              <a:rPr lang="en-GB" smtClean="0"/>
              <a:t>15/05/2014</a:t>
            </a:fld>
            <a:endParaRPr lang="en-US" dirty="0"/>
          </a:p>
        </p:txBody>
      </p:sp>
      <p:pic>
        <p:nvPicPr>
          <p:cNvPr id="13" name="Picture 2" descr="G:\Departments\TE\Groups\EPC\Sections\FPC\Projects\RF\ESS\Testing\2014-03-12_14 - 25% reception test\Pictures\20140508_1150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3350"/>
            <a:ext cx="4044109" cy="303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G:\Departments\TE\Groups\EPC\Sections\FPC\Projects\RF\ESS\Testing\2014-03-12_14 - 25% reception test\Pictures\20140508_1152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923349"/>
            <a:ext cx="4053524" cy="304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7366" y="4082770"/>
            <a:ext cx="38859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LeftDown">
                <a:rot lat="1818620" lon="2400000" rev="139959"/>
              </a:camera>
              <a:lightRig rig="threePt" dir="t"/>
            </a:scene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m</a:t>
            </a:r>
            <a:r>
              <a:rPr lang="en-US" sz="4000" b="0" cap="none" spc="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/ 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 m</a:t>
            </a:r>
            <a:r>
              <a:rPr lang="en-US" sz="4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07320" y="3790383"/>
            <a:ext cx="26372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Left">
                <a:rot lat="1075749" lon="4200000" rev="97326"/>
              </a:camera>
              <a:lightRig rig="threePt" dir="t"/>
            </a:scene3d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1.6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m</a:t>
            </a:r>
            <a:r>
              <a:rPr lang="en-US" sz="3200" b="0" cap="none" spc="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/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 m</a:t>
            </a:r>
            <a:r>
              <a:rPr lang="en-US" sz="32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090021" y="2180348"/>
            <a:ext cx="87519" cy="27760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941181" y="2166636"/>
            <a:ext cx="2255520" cy="3440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3196701" y="2166636"/>
            <a:ext cx="924716" cy="4116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 rot="21065305">
            <a:off x="1902963" y="2297696"/>
            <a:ext cx="7344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2400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300771">
            <a:off x="3236375" y="2379052"/>
            <a:ext cx="8071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2300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929250" y="3505857"/>
            <a:ext cx="7844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2000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5110214" y="3303691"/>
            <a:ext cx="905966" cy="4051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6030517" y="3390900"/>
            <a:ext cx="1065608" cy="286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6030517" y="3675106"/>
            <a:ext cx="76200" cy="10635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1451114">
            <a:off x="5203692" y="3466948"/>
            <a:ext cx="7012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1500</a:t>
            </a: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0618524">
            <a:off x="6269214" y="3514061"/>
            <a:ext cx="58821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1300</a:t>
            </a: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5927246">
            <a:off x="5936258" y="3898866"/>
            <a:ext cx="4735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800</a:t>
            </a: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Resistive Dummy Load</a:t>
            </a:r>
          </a:p>
        </p:txBody>
      </p:sp>
    </p:spTree>
    <p:extLst>
      <p:ext uri="{BB962C8B-B14F-4D97-AF65-F5344CB8AC3E}">
        <p14:creationId xmlns:p14="http://schemas.microsoft.com/office/powerpoint/2010/main" val="16220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63216"/>
            <a:ext cx="4040188" cy="1429126"/>
          </a:xfrm>
        </p:spPr>
        <p:txBody>
          <a:bodyPr anchor="t">
            <a:normAutofit/>
          </a:bodyPr>
          <a:lstStyle/>
          <a:p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34210774"/>
              </p:ext>
            </p:extLst>
          </p:nvPr>
        </p:nvGraphicFramePr>
        <p:xfrm>
          <a:off x="457200" y="1270000"/>
          <a:ext cx="4132217" cy="2941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6503"/>
                <a:gridCol w="461554"/>
                <a:gridCol w="583474"/>
                <a:gridCol w="2220686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GB" dirty="0" smtClean="0"/>
                        <a:t>NICROM WP500.100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U</a:t>
                      </a:r>
                      <a:r>
                        <a:rPr lang="en-GB" sz="1200" baseline="-25000" dirty="0" smtClean="0"/>
                        <a:t>nom</a:t>
                      </a:r>
                      <a:endParaRPr lang="en-GB" sz="1200" baseline="-250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150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kV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tested</a:t>
                      </a:r>
                      <a:r>
                        <a:rPr lang="en-GB" sz="1200" baseline="0" dirty="0" smtClean="0"/>
                        <a:t> @115 kV</a:t>
                      </a:r>
                    </a:p>
                    <a:p>
                      <a:r>
                        <a:rPr lang="en-GB" sz="1200" baseline="0" dirty="0" smtClean="0"/>
                        <a:t>operated @58 kV</a:t>
                      </a:r>
                      <a:endParaRPr lang="en-GB" sz="1200" dirty="0"/>
                    </a:p>
                  </a:txBody>
                  <a:tcPr marL="77328" marR="7732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P</a:t>
                      </a:r>
                      <a:r>
                        <a:rPr lang="en-GB" sz="1200" baseline="-25000" dirty="0" err="1" smtClean="0"/>
                        <a:t>rms,nom</a:t>
                      </a:r>
                      <a:endParaRPr lang="en-GB" sz="1200" baseline="-250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kW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tested @2 kW</a:t>
                      </a:r>
                    </a:p>
                    <a:p>
                      <a:r>
                        <a:rPr lang="en-GB" sz="1200" dirty="0" smtClean="0"/>
                        <a:t>operated @0.8 kW</a:t>
                      </a:r>
                      <a:r>
                        <a:rPr lang="en-GB" sz="1200" baseline="-25000" dirty="0" smtClean="0"/>
                        <a:t>rms</a:t>
                      </a:r>
                      <a:r>
                        <a:rPr lang="en-GB" sz="1200" dirty="0" smtClean="0"/>
                        <a:t>/15 </a:t>
                      </a:r>
                      <a:r>
                        <a:rPr lang="en-GB" sz="1200" dirty="0" err="1" smtClean="0"/>
                        <a:t>kW</a:t>
                      </a:r>
                      <a:r>
                        <a:rPr lang="en-GB" sz="1200" baseline="-25000" dirty="0" err="1" smtClean="0"/>
                        <a:t>pk</a:t>
                      </a:r>
                      <a:endParaRPr lang="en-GB" sz="1200" baseline="-25000" dirty="0" smtClean="0"/>
                    </a:p>
                  </a:txBody>
                  <a:tcPr marL="77328" marR="7732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R</a:t>
                      </a:r>
                      <a:endParaRPr lang="en-GB" sz="1200" baseline="-250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220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</a:t>
                      </a:r>
                      <a:r>
                        <a:rPr lang="el-GR" sz="1200" dirty="0" smtClean="0"/>
                        <a:t>Ω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±10 %</a:t>
                      </a:r>
                    </a:p>
                    <a:p>
                      <a:r>
                        <a:rPr lang="en-GB" sz="1200" dirty="0" smtClean="0"/>
                        <a:t>±100 ppm/K</a:t>
                      </a:r>
                      <a:endParaRPr lang="en-GB" sz="1200" dirty="0"/>
                    </a:p>
                  </a:txBody>
                  <a:tcPr marL="77328" marR="7732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aseline="0" dirty="0" smtClean="0"/>
                        <a:t>E</a:t>
                      </a:r>
                      <a:r>
                        <a:rPr lang="en-GB" sz="1200" baseline="-25000" dirty="0" smtClean="0"/>
                        <a:t>pulse,10ms</a:t>
                      </a:r>
                      <a:endParaRPr lang="en-GB" sz="1200" baseline="-250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2.2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kJ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singe pulse, 10 </a:t>
                      </a:r>
                      <a:r>
                        <a:rPr lang="en-GB" sz="1200" dirty="0" err="1" smtClean="0"/>
                        <a:t>ms</a:t>
                      </a:r>
                      <a:endParaRPr lang="en-GB" sz="1200" dirty="0"/>
                    </a:p>
                  </a:txBody>
                  <a:tcPr marL="77328" marR="7732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aseline="0" dirty="0" smtClean="0"/>
                        <a:t>E</a:t>
                      </a:r>
                      <a:r>
                        <a:rPr lang="en-GB" sz="1200" baseline="-25000" dirty="0" smtClean="0"/>
                        <a:t>pulse,1ms</a:t>
                      </a:r>
                      <a:endParaRPr lang="en-GB" sz="1200" baseline="-250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0.44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kJ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singe pulse, 1 </a:t>
                      </a:r>
                      <a:r>
                        <a:rPr lang="en-GB" sz="1200" dirty="0" err="1" smtClean="0"/>
                        <a:t>ms</a:t>
                      </a:r>
                      <a:endParaRPr lang="en-GB" sz="1200" dirty="0" smtClean="0"/>
                    </a:p>
                    <a:p>
                      <a:r>
                        <a:rPr lang="en-GB" sz="1200" dirty="0" smtClean="0"/>
                        <a:t>operated @42 J / 20 Hz</a:t>
                      </a:r>
                      <a:endParaRPr lang="en-GB" sz="1200" dirty="0"/>
                    </a:p>
                  </a:txBody>
                  <a:tcPr marL="77328" marR="7732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Q</a:t>
                      </a:r>
                      <a:endParaRPr lang="en-GB" sz="1200" baseline="-250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6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l/min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per element</a:t>
                      </a:r>
                    </a:p>
                  </a:txBody>
                  <a:tcPr marL="77328" marR="77328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1269777"/>
            <a:ext cx="4041775" cy="368665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0761B5B-E988-4F9B-87D3-BA8B898108DB}" type="datetime1">
              <a:rPr lang="en-GB" smtClean="0"/>
              <a:t>15/05/2014</a:t>
            </a:fld>
            <a:endParaRPr lang="en-US" dirty="0"/>
          </a:p>
        </p:txBody>
      </p:sp>
      <p:pic>
        <p:nvPicPr>
          <p:cNvPr id="11" name="Picture 2" descr="G:\Departments\TE\Groups\EPC\Sections\FPC\Projects\RF\ESS\Testing\2014-03-12_14 - 25% reception test\Pictures\20140508_11545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4" t="18788" r="40505" b="23637"/>
          <a:stretch/>
        </p:blipFill>
        <p:spPr bwMode="auto">
          <a:xfrm>
            <a:off x="8121535" y="1414371"/>
            <a:ext cx="565265" cy="429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95" y="1269777"/>
            <a:ext cx="1813560" cy="444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Resistive Dummy Load</a:t>
            </a:r>
          </a:p>
        </p:txBody>
      </p:sp>
    </p:spTree>
    <p:extLst>
      <p:ext uri="{BB962C8B-B14F-4D97-AF65-F5344CB8AC3E}">
        <p14:creationId xmlns:p14="http://schemas.microsoft.com/office/powerpoint/2010/main" val="20712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63215"/>
            <a:ext cx="4040188" cy="1429126"/>
          </a:xfrm>
        </p:spPr>
        <p:txBody>
          <a:bodyPr anchor="t">
            <a:norm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800" b="0" dirty="0"/>
              <a:t>192 Resistors / 4 Modules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800" b="0" dirty="0"/>
              <a:t>diode to simulate reverse </a:t>
            </a:r>
            <a:r>
              <a:rPr lang="en-GB" sz="1800" b="0" dirty="0" smtClean="0"/>
              <a:t>blocking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800" b="0" dirty="0" smtClean="0"/>
              <a:t>2</a:t>
            </a:r>
            <a:r>
              <a:rPr lang="en-GB" sz="1800" b="0" baseline="30000" dirty="0" smtClean="0"/>
              <a:t>nd</a:t>
            </a:r>
            <a:r>
              <a:rPr lang="en-GB" sz="1800" b="0" dirty="0" smtClean="0"/>
              <a:t> HV </a:t>
            </a:r>
            <a:r>
              <a:rPr lang="en-GB" sz="1800" b="0" dirty="0"/>
              <a:t>outlet to connect spark gap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36171821"/>
              </p:ext>
            </p:extLst>
          </p:nvPr>
        </p:nvGraphicFramePr>
        <p:xfrm>
          <a:off x="457200" y="1270000"/>
          <a:ext cx="4132217" cy="2941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6503"/>
                <a:gridCol w="461554"/>
                <a:gridCol w="583474"/>
                <a:gridCol w="2220686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GB" dirty="0" smtClean="0"/>
                        <a:t>NICROM WP500.100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U</a:t>
                      </a:r>
                      <a:r>
                        <a:rPr lang="en-GB" sz="1200" baseline="-25000" dirty="0" smtClean="0"/>
                        <a:t>nom</a:t>
                      </a:r>
                      <a:endParaRPr lang="en-GB" sz="1200" baseline="-250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150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kV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tested</a:t>
                      </a:r>
                      <a:r>
                        <a:rPr lang="en-GB" sz="1200" baseline="0" dirty="0" smtClean="0"/>
                        <a:t> @115 kV</a:t>
                      </a:r>
                    </a:p>
                    <a:p>
                      <a:r>
                        <a:rPr lang="en-GB" sz="1200" baseline="0" dirty="0" smtClean="0"/>
                        <a:t>operated @58 kV</a:t>
                      </a:r>
                      <a:endParaRPr lang="en-GB" sz="1200" dirty="0"/>
                    </a:p>
                  </a:txBody>
                  <a:tcPr marL="77328" marR="7732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P</a:t>
                      </a:r>
                      <a:r>
                        <a:rPr lang="en-GB" sz="1200" baseline="-25000" dirty="0" err="1" smtClean="0"/>
                        <a:t>rms,nom</a:t>
                      </a:r>
                      <a:endParaRPr lang="en-GB" sz="1200" baseline="-250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kW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tested @2 kW</a:t>
                      </a:r>
                    </a:p>
                    <a:p>
                      <a:r>
                        <a:rPr lang="en-GB" sz="1200" dirty="0" smtClean="0"/>
                        <a:t>operated @0.8 kW</a:t>
                      </a:r>
                      <a:r>
                        <a:rPr lang="en-GB" sz="1200" baseline="-25000" dirty="0" smtClean="0"/>
                        <a:t>rms</a:t>
                      </a:r>
                      <a:r>
                        <a:rPr lang="en-GB" sz="1200" dirty="0" smtClean="0"/>
                        <a:t>/15 </a:t>
                      </a:r>
                      <a:r>
                        <a:rPr lang="en-GB" sz="1200" dirty="0" err="1" smtClean="0"/>
                        <a:t>kW</a:t>
                      </a:r>
                      <a:r>
                        <a:rPr lang="en-GB" sz="1200" baseline="-25000" dirty="0" err="1" smtClean="0"/>
                        <a:t>pk</a:t>
                      </a:r>
                      <a:endParaRPr lang="en-GB" sz="1200" baseline="-25000" dirty="0" smtClean="0"/>
                    </a:p>
                  </a:txBody>
                  <a:tcPr marL="77328" marR="7732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R</a:t>
                      </a:r>
                      <a:endParaRPr lang="en-GB" sz="1200" baseline="-250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220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</a:t>
                      </a:r>
                      <a:r>
                        <a:rPr lang="el-GR" sz="1200" dirty="0" smtClean="0"/>
                        <a:t>Ω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±10 %</a:t>
                      </a:r>
                    </a:p>
                    <a:p>
                      <a:r>
                        <a:rPr lang="en-GB" sz="1200" dirty="0" smtClean="0"/>
                        <a:t>±100 ppm/K</a:t>
                      </a:r>
                      <a:endParaRPr lang="en-GB" sz="1200" dirty="0"/>
                    </a:p>
                  </a:txBody>
                  <a:tcPr marL="77328" marR="7732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aseline="0" dirty="0" smtClean="0"/>
                        <a:t>E</a:t>
                      </a:r>
                      <a:r>
                        <a:rPr lang="en-GB" sz="1200" baseline="-25000" dirty="0" smtClean="0"/>
                        <a:t>pulse,10ms</a:t>
                      </a:r>
                      <a:endParaRPr lang="en-GB" sz="1200" baseline="-250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2.2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kJ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singe pulse, 10 </a:t>
                      </a:r>
                      <a:r>
                        <a:rPr lang="en-GB" sz="1200" dirty="0" err="1" smtClean="0"/>
                        <a:t>ms</a:t>
                      </a:r>
                      <a:endParaRPr lang="en-GB" sz="1200" dirty="0"/>
                    </a:p>
                  </a:txBody>
                  <a:tcPr marL="77328" marR="7732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aseline="0" dirty="0" smtClean="0"/>
                        <a:t>E</a:t>
                      </a:r>
                      <a:r>
                        <a:rPr lang="en-GB" sz="1200" baseline="-25000" dirty="0" smtClean="0"/>
                        <a:t>pulse,1ms</a:t>
                      </a:r>
                      <a:endParaRPr lang="en-GB" sz="1200" baseline="-250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0.44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kJ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singe pulse, 1 </a:t>
                      </a:r>
                      <a:r>
                        <a:rPr lang="en-GB" sz="1200" dirty="0" err="1" smtClean="0"/>
                        <a:t>ms</a:t>
                      </a:r>
                      <a:endParaRPr lang="en-GB" sz="1200" dirty="0" smtClean="0"/>
                    </a:p>
                    <a:p>
                      <a:r>
                        <a:rPr lang="en-GB" sz="1200" dirty="0" smtClean="0"/>
                        <a:t>operated @42 J / 20 Hz</a:t>
                      </a:r>
                      <a:endParaRPr lang="en-GB" sz="1200" dirty="0"/>
                    </a:p>
                  </a:txBody>
                  <a:tcPr marL="77328" marR="7732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Q</a:t>
                      </a:r>
                      <a:endParaRPr lang="en-GB" sz="1200" baseline="-250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6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l/min</a:t>
                      </a:r>
                      <a:endParaRPr lang="en-GB" sz="1200" dirty="0"/>
                    </a:p>
                  </a:txBody>
                  <a:tcPr marL="77328" marR="7732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per element</a:t>
                      </a:r>
                      <a:endParaRPr lang="en-GB" sz="1200" dirty="0"/>
                    </a:p>
                  </a:txBody>
                  <a:tcPr marL="77328" marR="77328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1269777"/>
            <a:ext cx="4041775" cy="368665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0761B5B-E988-4F9B-87D3-BA8B898108DB}" type="datetime1">
              <a:rPr lang="en-GB" smtClean="0"/>
              <a:t>15/05/2014</a:t>
            </a:fld>
            <a:endParaRPr lang="en-US" dirty="0"/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/>
          <a:p>
            <a:r>
              <a:rPr lang="en-GB" dirty="0"/>
              <a:t>Resistive Dummy Load</a:t>
            </a:r>
          </a:p>
        </p:txBody>
      </p:sp>
      <p:pic>
        <p:nvPicPr>
          <p:cNvPr id="3074" name="Picture 2" descr="G:\Departments\TE\Groups\EPC\Sections\FPC\Projects\RF\ESS\Testing\2014-03-12_14 - 25% reception test\Pictures\20140515_0908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76" y="1270000"/>
            <a:ext cx="4036624" cy="302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Schedule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424135"/>
              </p:ext>
            </p:extLst>
          </p:nvPr>
        </p:nvGraphicFramePr>
        <p:xfrm>
          <a:off x="457200" y="1325563"/>
          <a:ext cx="8226425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761B5B-E988-4F9B-87D3-BA8B898108DB}" type="datetime1">
              <a:rPr lang="en-GB" smtClean="0"/>
              <a:t>15/05/2014</a:t>
            </a:fld>
            <a:endParaRPr lang="en-US" dirty="0"/>
          </a:p>
        </p:txBody>
      </p:sp>
      <p:pic>
        <p:nvPicPr>
          <p:cNvPr id="4099" name="Picture 3" descr="G:\Departments\TE\Groups\EPC\Sections\FPC\Projects\RF\ESS\Testing\2014-03-12_14 - 25% reception test\Pictures\20140515_09070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2" b="14478"/>
          <a:stretch/>
        </p:blipFill>
        <p:spPr bwMode="auto">
          <a:xfrm>
            <a:off x="4664364" y="3832967"/>
            <a:ext cx="4019261" cy="215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325606"/>
            <a:ext cx="3689927" cy="4667421"/>
          </a:xfrm>
        </p:spPr>
        <p:txBody>
          <a:bodyPr/>
          <a:lstStyle/>
          <a:p>
            <a:r>
              <a:rPr lang="en-GB" sz="2000" dirty="0" smtClean="0"/>
              <a:t>Reception Test @100%</a:t>
            </a:r>
          </a:p>
          <a:p>
            <a:pPr lvl="1"/>
            <a:r>
              <a:rPr lang="en-GB" sz="1600" dirty="0" smtClean="0"/>
              <a:t>Fast Interlocks (e.g. arc detection)</a:t>
            </a:r>
          </a:p>
          <a:p>
            <a:pPr lvl="1"/>
            <a:r>
              <a:rPr lang="en-GB" sz="1600" dirty="0" smtClean="0"/>
              <a:t>Output Performance</a:t>
            </a:r>
          </a:p>
          <a:p>
            <a:pPr lvl="1"/>
            <a:r>
              <a:rPr lang="en-GB" sz="1600" dirty="0" smtClean="0"/>
              <a:t>Remote Control</a:t>
            </a:r>
          </a:p>
          <a:p>
            <a:pPr lvl="1"/>
            <a:r>
              <a:rPr lang="en-GB" sz="1600" dirty="0" smtClean="0"/>
              <a:t>EMC &amp; Efficiency</a:t>
            </a:r>
          </a:p>
          <a:p>
            <a:pPr lvl="1"/>
            <a:r>
              <a:rPr lang="en-GB" sz="1600" dirty="0" smtClean="0"/>
              <a:t>Heat-Run</a:t>
            </a:r>
          </a:p>
          <a:p>
            <a:r>
              <a:rPr lang="en-GB" sz="2000" dirty="0" smtClean="0"/>
              <a:t>Gain Operational Experience</a:t>
            </a:r>
          </a:p>
          <a:p>
            <a:r>
              <a:rPr lang="en-GB" sz="2000" dirty="0" smtClean="0"/>
              <a:t>Commissioning with Klystron in SM18</a:t>
            </a:r>
          </a:p>
          <a:p>
            <a:pPr lvl="1"/>
            <a:r>
              <a:rPr lang="en-GB" sz="1600" dirty="0" smtClean="0"/>
              <a:t>Electrical Power and Cooling</a:t>
            </a:r>
          </a:p>
          <a:p>
            <a:pPr lvl="1"/>
            <a:r>
              <a:rPr lang="en-GB" sz="1600" dirty="0" smtClean="0"/>
              <a:t>Signal Interfaces</a:t>
            </a:r>
          </a:p>
          <a:p>
            <a:pPr lvl="1"/>
            <a:r>
              <a:rPr lang="en-GB" sz="1600" i="1" dirty="0" smtClean="0"/>
              <a:t>Filament Heater</a:t>
            </a:r>
          </a:p>
          <a:p>
            <a:pPr lvl="1"/>
            <a:r>
              <a:rPr lang="en-GB" sz="1600" dirty="0" smtClean="0"/>
              <a:t>Anode Contro</a:t>
            </a:r>
            <a:r>
              <a:rPr lang="en-GB" sz="1600" dirty="0"/>
              <a:t>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1B5B-E988-4F9B-87D3-BA8B898108DB}" type="datetime1">
              <a:rPr lang="en-GB" smtClean="0"/>
              <a:t>15/05/2014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ToDo</a:t>
            </a:r>
            <a:endParaRPr lang="en-GB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248579" y="2811015"/>
            <a:ext cx="4438221" cy="3196838"/>
            <a:chOff x="4652054" y="2115127"/>
            <a:chExt cx="4034746" cy="29062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054" y="2115127"/>
              <a:ext cx="4034746" cy="2906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080207">
              <a:off x="6612830" y="4041599"/>
              <a:ext cx="874254" cy="496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 rot="2308754">
              <a:off x="5886635" y="3577004"/>
              <a:ext cx="882989" cy="300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LEP Klystron</a:t>
              </a:r>
              <a:endParaRPr lang="en-GB" sz="1000" dirty="0"/>
            </a:p>
          </p:txBody>
        </p:sp>
      </p:grpSp>
      <p:pic>
        <p:nvPicPr>
          <p:cNvPr id="2052" name="Picture 4" descr="G:\Departments\TE\Groups\EPC\Sections\FPC\Projects\RF\SM18_L4_modulator(Cavity_Test)\pictures\2014-01-23\IMG_51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849193"/>
            <a:ext cx="2615763" cy="196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2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00344C-FB31-4137-AFFE-1CA012B25635}" type="datetime1">
              <a:rPr lang="en-GB" smtClean="0"/>
              <a:t>15/05/2014</a:t>
            </a:fld>
            <a:endParaRPr lang="en-US" dirty="0"/>
          </a:p>
        </p:txBody>
      </p:sp>
      <p:pic>
        <p:nvPicPr>
          <p:cNvPr id="5122" name="Picture 2" descr="G:\Departments\TE\Groups\EPC\Sections\FPC\Projects\RF\ESS\Testing\2014-01-20_21 - inspection visit\pictures\IMG_518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t="25073" r="9752" b="9498"/>
          <a:stretch/>
        </p:blipFill>
        <p:spPr bwMode="auto">
          <a:xfrm>
            <a:off x="457200" y="1325606"/>
            <a:ext cx="4576618" cy="29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epartments\TE\Groups\EPC\Sections\FPC\Projects\RF\ESS\Testing\2014-03-12_14 - 25% reception test\Pictures\20140515_09093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 r="7418"/>
          <a:stretch/>
        </p:blipFill>
        <p:spPr bwMode="auto">
          <a:xfrm>
            <a:off x="4958422" y="1325606"/>
            <a:ext cx="3728378" cy="29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Departments\TE\Groups\EPC\Sections\FPC\Projects\RF\ESS\Testing\2014-03-12_14 - 25% reception test\Pictures\20140515_0907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43" y="3790951"/>
            <a:ext cx="2936102" cy="22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cern.ch\dfs\Users\v\vparma\Documents\Private\future activities\Industrial Work shop\Axono CM SPL_CS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3000" r="699" b="1801"/>
          <a:stretch>
            <a:fillRect/>
          </a:stretch>
        </p:blipFill>
        <p:spPr bwMode="auto">
          <a:xfrm>
            <a:off x="4497562" y="1325606"/>
            <a:ext cx="4396873" cy="17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In 2011, a </a:t>
            </a:r>
            <a:r>
              <a:rPr lang="en-GB" sz="1800" dirty="0"/>
              <a:t>modulator </a:t>
            </a:r>
            <a:r>
              <a:rPr lang="en-GB" sz="1800" dirty="0" smtClean="0"/>
              <a:t>requirement identified for a high power 704MHz </a:t>
            </a:r>
            <a:r>
              <a:rPr lang="en-GB" sz="1800" dirty="0" err="1" smtClean="0"/>
              <a:t>teststand</a:t>
            </a:r>
            <a:r>
              <a:rPr lang="en-GB" sz="1800" dirty="0" smtClean="0"/>
              <a:t> at CERN</a:t>
            </a:r>
          </a:p>
          <a:p>
            <a:pPr lvl="1"/>
            <a:r>
              <a:rPr lang="en-GB" sz="1400" dirty="0" smtClean="0"/>
              <a:t>Deliver 2.8MW electrical pulsed power to a klystron</a:t>
            </a:r>
          </a:p>
          <a:p>
            <a:pPr lvl="1"/>
            <a:r>
              <a:rPr lang="en-GB" sz="1400" dirty="0" smtClean="0"/>
              <a:t>Flexible enough to adapt to several specifications, including ESS and SPL parameters</a:t>
            </a:r>
          </a:p>
          <a:p>
            <a:r>
              <a:rPr lang="en-GB" sz="1800" dirty="0" smtClean="0"/>
              <a:t>Modulator supplied by ESS through superconducting cavity collaboration</a:t>
            </a:r>
          </a:p>
          <a:p>
            <a:pPr lvl="1"/>
            <a:r>
              <a:rPr lang="en-GB" sz="1400" dirty="0" smtClean="0"/>
              <a:t>Contract prepared and managed by ESS with some CERN input </a:t>
            </a:r>
          </a:p>
          <a:p>
            <a:pPr lvl="1"/>
            <a:r>
              <a:rPr lang="en-GB" sz="1400" dirty="0" smtClean="0"/>
              <a:t>Selection of best offer which was based on simple LR bouncer topology</a:t>
            </a:r>
          </a:p>
          <a:p>
            <a:pPr lvl="1"/>
            <a:r>
              <a:rPr lang="en-GB" sz="1400" dirty="0" smtClean="0"/>
              <a:t>Contract placed in 2011</a:t>
            </a:r>
          </a:p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344C-FB31-4137-AFFE-1CA012B25635}" type="datetime1">
              <a:rPr lang="en-GB" smtClean="0"/>
              <a:t>15/05/2014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Description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57" y="3091127"/>
            <a:ext cx="3218919" cy="239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3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535F-6C79-4270-B43D-33D788BB5651}" type="datetime1">
              <a:rPr lang="en-GB" smtClean="0"/>
              <a:t>15/05/2014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Parameters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7" y="3101682"/>
            <a:ext cx="2418192" cy="10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091" y="5260198"/>
                <a:ext cx="4181016" cy="7328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𝑎𝑣𝑔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τ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𝑃𝑅𝑅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≤161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𝑘𝑊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&lt;14 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91" y="5260198"/>
                <a:ext cx="4181016" cy="732829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013515" y="3222916"/>
            <a:ext cx="724378" cy="232243"/>
          </a:xfrm>
          <a:prstGeom prst="rect">
            <a:avLst/>
          </a:prstGeom>
          <a:noFill/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Z</a:t>
            </a:r>
            <a:r>
              <a:rPr lang="en-GB" sz="1200" baseline="-25000" dirty="0" smtClean="0">
                <a:solidFill>
                  <a:schemeClr val="bg2">
                    <a:lumMod val="10000"/>
                  </a:schemeClr>
                </a:solidFill>
              </a:rPr>
              <a:t>k</a:t>
            </a:r>
            <a:endParaRPr lang="en-GB" sz="1200" baseline="-250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4" name="Straight Connector 23"/>
          <p:cNvCxnSpPr>
            <a:endCxn id="21" idx="1"/>
          </p:cNvCxnSpPr>
          <p:nvPr/>
        </p:nvCxnSpPr>
        <p:spPr>
          <a:xfrm>
            <a:off x="2638209" y="3339037"/>
            <a:ext cx="375306" cy="1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1" idx="3"/>
          </p:cNvCxnSpPr>
          <p:nvPr/>
        </p:nvCxnSpPr>
        <p:spPr>
          <a:xfrm>
            <a:off x="3737893" y="3339038"/>
            <a:ext cx="109059" cy="315745"/>
          </a:xfrm>
          <a:prstGeom prst="bentConnector2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>
            <a:off x="3713017" y="3654783"/>
            <a:ext cx="267869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65405" y="3707171"/>
            <a:ext cx="155627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05885" y="3759558"/>
            <a:ext cx="62252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3" y="1885395"/>
            <a:ext cx="2861008" cy="11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3" y="4481466"/>
            <a:ext cx="2811145" cy="6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ggGERAPBxIUFBEVGRoYFxgWFhcRGRQWFRYVFx8SHhoaGyYfGBolGhUVHy8gJCcpLCw4FR4xNTAqNSYtLCkBCQoKDgwOGg8PGjUkHiQ1NTUsNDM1LDMuNTQuLDQsNSw0KTUpLCwqNS8uLCksNC0sLyw0LjQsLC8sKTUsLCwsKf/AABEIAKAA+AMBIgACEQEDEQH/xAAbAAEAAgMBAQAAAAAAAAAAAAAABgcCBAUDAf/EAEYQAAIBAwIDAwYICgoDAAAAAAABAgMEEQUGEiExQVFhBxMicYGSFBVCVJGTwdEWMzZSU2JysuHiI0Njc3SCobGz0hckMv/EABkBAQADAQEAAAAAAAAAAAAAAAABAgMEBf/EAC4RAAICAQIDBQcFAAAAAAAAAAABAhEDBDESIVETQWFxgSIykbLB0fCSobHh8f/aAAwDAQACEQMRAD8AvEAAAAAAAAAAAAAAAAAAAAAAAAAAAAAAAAAAAAAAAAAAAAAAAAAAAAAAAAAAAAAAAAAAAAAAAAAAAAAAAAAAAAAAAAAAAAAAAAAAAAAAAAAAAAAAAAAAAAAAAAAAAAAAAAAAAAAAAAAAAAAAAAAAAAAAAAAAAAAAAAAAAAAAAAAAAAAAAAAAAAAAAAAAAAAAAAAAAxnUhSTlUaSXNtvCS78mRAN4XtfdV1DR9MeILE7qa58MU0/N/wAO3K7MlZSpG+DD2squkubfRE8pVadZKVJqUX0aeU/ajMr3bdxLYt7LS7yT+DVnx20n8lyePNZ8Xy9fjIsIRlZOow9lLk7T5p9Uec7ilTlGE5RUpdE2k5Y7l2noVX5SLC51PVbSlYPFZ0VKm+mJ05V6iw+x+h1Jfsndi3LSlG5XBc0Xw1YeK5caXc2mvBprxdVO20bZdG4YY5Yu7VvwvYkphWr0rdZrSUV0y2orL7OYq1YUYylVaUYptt8kkubb8Cl996tdbvp1rujysbeSpU8/1lSXWp6+a9SfixOfCiNHpHqZ1dLr57L1Lryaz1OyjydWnn9uP3i1/Ew/YX7qKz8n20NH3BTuqmp0lOSrSSeWuXXHL1kyk00kVw4IShOc20o1sr39UWX8aWP6an78fvNiFSFRZptNd6eURd+THa/zZe9L7yPaNY0dr62rPSHKNCpS4pw4nJKXDJ9vb6Mfe9RHFJVaLxwYcil2cnaV80u7xtllmvPULSm8TqQT7nKK+0iPlWvK9va0qdGTgqtWMJtPD4erWe7vPC12JsalFKTpSeOblXy2+/8A+sL2Byd0hj08OzWTI3zuqV7eqJotSsn0q0/fj95s5IStkbF7FR+u/mJjUfmoN0+yLx7EWTfeYZYY41wN+qr6s+1bilQ/HSjH1tL/AHPP4xs/0tP34/eVnsnaembypVb7cHHVqyqSWZTklFL1NcvB8kdv8Cdhf2P1/wDMUUpPnX58DqnpsOOThKTbW9RVfMTWlc0a+fMyjLHXDTx9B6Ef2zoe3dHlU+IfN8UkuLhqeceIvuy8LLNXykVNXjZ8OhRnKpOajLzeeJQ4ZttY5rnGKz+sX4qVs51hjPKscXyfe+X1ZJp3NGk8VJxT8WkKdelV/Fyi/U0yHW3kk2zGEfhFOc549KTqTTk+14TSXM1ta8lmiW1CrU0inUhcQi5U3CpOT4lzSw32+HPuaK3Pp+fA1WLTN8Km/wBKr5ifGDrU1JQclxPmllZaXbg5Gz6l/Vs6HxspKsliXGsSeHhN+OCC7v0m61nWo09PqearRt4zhPulBzfDnsznGefqYlOkmkVw6ZTyShKVcN891yLUMKtelQWa0lFdMtpLL7OZEdp72nfVJWOvw8zew5YfKNXHau59uO3qm+eOf5aknY0c/p1/w1xKdR4kTDRyeeOGfK+/f1XUsEHxH00OIAAAAAAjm+N1Q2vb8VPnXqZjSj1bly9LHallfSl2kY2/sbdWkRlUtLqjTnVxKpxQdSeebw5dry3nxZYN1plnfSpzuqcZzpPNNySbg3jmu7ovoRsmbhbtnbj1XZYuCC5v3rp30XoVxr2xd067CKv7uhUdNuUEqbg+LHRS7M8v9O47+wt0y3DRlTvfRuqD4KsX1bXLjx4tNPxTJQa1DTbO2qVK1CnGNSpjjkkk546ZfaFCnaJnq+1xPHkW3u1Srr8SE69+UOm/3T/dujPfGi3WjVVrOh8qlNf08OypTXWTx4Ln6k/k85lV0uyr1YXFWnF1oJqE2vSinnKT7Or+lmy0n1HBuStZwuDS2jTXXm/uVrq+4q3lDlR0/QlKNKcYzuZv5Ec86fj9rwuiZueU7TrfSdI8xZx4YQlTSX+br62+ftJlp2jafpHEtOpQp8TzLgSjl956ahptpqsHSv6cakG0+GSysroyOBtO92XWshDJDgVQi7rvfj9BbfiYfsL91FV7I2Xbbmp3FSvXuKbjVlFKlNQTWE8vMXz5luKEYrCXLp7O41rDS7LSlKNhTjTUpOUlFYzJ/KfjyLOFtWZYNU8MJqPJuv2Ij/4nsPnd79bH/odrbuydI2y3Oxi3UksOc3xyw+bXhnC6HeBKhFc6KZNZnyR4ZSdED8r1P/1rec16Ea0ePwi01/A+W+h+T25jGUPg+Gvz8faTqtRp3EXGtFSi+qayn7GcWexttzbcrSjl/qIpKFuzfFq1HEsbclV7eJw1tvyf91v9YvvJnVinTkqf5rS+jkcf8A9tfM6PuI7sYqKSXRFoxruMM+VTqpSddf8ASt/JhrGmWNrVtdQqwhUVSfFCbUeT5dvtR1noWwV1ja+9H7zv3+1tF1SXHfW1Kcu9xWX7TV/APbXzOj7iK8DqqTOmepxzm8icouW9V90Q3ZVCw+O7t6Io/Bo0mk4L0U38H5Z8ZKf0MlHlE17UtuWiuNKUeJVIqblHiShKM+fVY9PgWfE72n6ZZaVHgsKcKce6KUTYnCNRNVEmnyafNNdxKg1Fozy6qM80cjjaVKn3118zk2e7dEvIRnTuaWGk+clF+rD6M09xb00zTLetUtrik6qi/NriU8zxyWE+ZsVNj7crNyqWlFt9fQRlb7M2/aSU6FpRUl28CHtlE9MpX7Xly/n+j7tHUbzVrOhX1DHnKkeJ4XCsN8ml3YwRup+Ucf8AC/bInmMGt8V2brfCXTj57h4OPHpcP5ue4lxtIrjzxjKcq95NLws5O7dn2m6qa4/Qrw506q6xfc++Oez2rDKw3trWru3Wnbgh/TUpqcaueVWmqdWGfF5nHmvHOO27zT1HR7DV1FahShU4XmPFFS4X3orPHxbHRo9d2LSyLiS26ry+xto+gGp5o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ggGERAPBxIUFBEVGRoYFxgWFhcRGRQWFRYVFx8SHhoaGyYfGBolGhUVHy8gJCcpLCw4FR4xNTAqNSYtLCkBCQoKDgwOGg8PGjUkHiQ1NTUsNDM1LDMuNTQuLDQsNSw0KTUpLCwqNS8uLCksNC0sLyw0LjQsLC8sKTUsLCwsKf/AABEIAKAA+AMBIgACEQEDEQH/xAAbAAEAAgMBAQAAAAAAAAAAAAAABgcCBAUDAf/EAEYQAAIBAwIDAwYICgoDAAAAAAABAgMEEQUGEiExQVFhBxMicYGSFBVCVJGTwdEWMzZSU2JysuHiI0Njc3SCobGz0hckMv/EABkBAQADAQEAAAAAAAAAAAAAAAABAgMEBf/EAC4RAAICAQIDBQcFAAAAAAAAAAABAhEDBDESIVETQWFxgSIykbLB0fCSobHh8f/aAAwDAQACEQMRAD8AvEAAAAAAAAAAAAAAAAAAAAAAAAAAAAAAAAAAAAAAAAAAAAAAAAAAAAAAAAAAAAAAAAAAAAAAAAAAAAAAAAAAAAAAAAAAAAAAAAAAAAAAAAAAAAAAAAAAAAAAAAAAAAAAAAAAAAAAAAAAAAAAAAAAAAAAAAAAAAAAAAAAAAAAAAAAAAAAAAAAAAAAAAAAAAAAAAAAAxnUhSTlUaSXNtvCS78mRAN4XtfdV1DR9MeILE7qa58MU0/N/wAO3K7MlZSpG+DD2squkubfRE8pVadZKVJqUX0aeU/ajMr3bdxLYt7LS7yT+DVnx20n8lyePNZ8Xy9fjIsIRlZOow9lLk7T5p9Uec7ilTlGE5RUpdE2k5Y7l2noVX5SLC51PVbSlYPFZ0VKm+mJ05V6iw+x+h1Jfsndi3LSlG5XBc0Xw1YeK5caXc2mvBprxdVO20bZdG4YY5Yu7VvwvYkphWr0rdZrSUV0y2orL7OYq1YUYylVaUYptt8kkubb8Cl996tdbvp1rujysbeSpU8/1lSXWp6+a9SfixOfCiNHpHqZ1dLr57L1Lryaz1OyjydWnn9uP3i1/Ew/YX7qKz8n20NH3BTuqmp0lOSrSSeWuXXHL1kyk00kVw4IShOc20o1sr39UWX8aWP6an78fvNiFSFRZptNd6eURd+THa/zZe9L7yPaNY0dr62rPSHKNCpS4pw4nJKXDJ9vb6Mfe9RHFJVaLxwYcil2cnaV80u7xtllmvPULSm8TqQT7nKK+0iPlWvK9va0qdGTgqtWMJtPD4erWe7vPC12JsalFKTpSeOblXy2+/8A+sL2Byd0hj08OzWTI3zuqV7eqJotSsn0q0/fj95s5IStkbF7FR+u/mJjUfmoN0+yLx7EWTfeYZYY41wN+qr6s+1bilQ/HSjH1tL/AHPP4xs/0tP34/eVnsnaembypVb7cHHVqyqSWZTklFL1NcvB8kdv8Cdhf2P1/wDMUUpPnX58DqnpsOOThKTbW9RVfMTWlc0a+fMyjLHXDTx9B6Ef2zoe3dHlU+IfN8UkuLhqeceIvuy8LLNXykVNXjZ8OhRnKpOajLzeeJQ4ZttY5rnGKz+sX4qVs51hjPKscXyfe+X1ZJp3NGk8VJxT8WkKdelV/Fyi/U0yHW3kk2zGEfhFOc549KTqTTk+14TSXM1ta8lmiW1CrU0inUhcQi5U3CpOT4lzSw32+HPuaK3Pp+fA1WLTN8Km/wBKr5ifGDrU1JQclxPmllZaXbg5Gz6l/Vs6HxspKsliXGsSeHhN+OCC7v0m61nWo09PqearRt4zhPulBzfDnsznGefqYlOkmkVw6ZTyShKVcN891yLUMKtelQWa0lFdMtpLL7OZEdp72nfVJWOvw8zew5YfKNXHau59uO3qm+eOf5aknY0c/p1/w1xKdR4kTDRyeeOGfK+/f1XUsEHxH00OIAAAAAAjm+N1Q2vb8VPnXqZjSj1bly9LHallfSl2kY2/sbdWkRlUtLqjTnVxKpxQdSeebw5dry3nxZYN1plnfSpzuqcZzpPNNySbg3jmu7ovoRsmbhbtnbj1XZYuCC5v3rp30XoVxr2xd067CKv7uhUdNuUEqbg+LHRS7M8v9O47+wt0y3DRlTvfRuqD4KsX1bXLjx4tNPxTJQa1DTbO2qVK1CnGNSpjjkkk546ZfaFCnaJnq+1xPHkW3u1Srr8SE69+UOm/3T/dujPfGi3WjVVrOh8qlNf08OypTXWTx4Ln6k/k85lV0uyr1YXFWnF1oJqE2vSinnKT7Or+lmy0n1HBuStZwuDS2jTXXm/uVrq+4q3lDlR0/QlKNKcYzuZv5Ec86fj9rwuiZueU7TrfSdI8xZx4YQlTSX+br62+ftJlp2jafpHEtOpQp8TzLgSjl956ahptpqsHSv6cakG0+GSysroyOBtO92XWshDJDgVQi7rvfj9BbfiYfsL91FV7I2Xbbmp3FSvXuKbjVlFKlNQTWE8vMXz5luKEYrCXLp7O41rDS7LSlKNhTjTUpOUlFYzJ/KfjyLOFtWZYNU8MJqPJuv2Ij/4nsPnd79bH/odrbuydI2y3Oxi3UksOc3xyw+bXhnC6HeBKhFc6KZNZnyR4ZSdED8r1P/1rec16Ea0ePwi01/A+W+h+T25jGUPg+Gvz8faTqtRp3EXGtFSi+qayn7GcWexttzbcrSjl/qIpKFuzfFq1HEsbclV7eJw1tvyf91v9YvvJnVinTkqf5rS+jkcf8A9tfM6PuI7sYqKSXRFoxruMM+VTqpSddf8ASt/JhrGmWNrVtdQqwhUVSfFCbUeT5dvtR1noWwV1ja+9H7zv3+1tF1SXHfW1Kcu9xWX7TV/APbXzOj7iK8DqqTOmepxzm8icouW9V90Q3ZVCw+O7t6Io/Bo0mk4L0U38H5Z8ZKf0MlHlE17UtuWiuNKUeJVIqblHiShKM+fVY9PgWfE72n6ZZaVHgsKcKce6KUTYnCNRNVEmnyafNNdxKg1Fozy6qM80cjjaVKn3118zk2e7dEvIRnTuaWGk+clF+rD6M09xb00zTLetUtrik6qi/NriU8zxyWE+ZsVNj7crNyqWlFt9fQRlb7M2/aSU6FpRUl28CHtlE9MpX7Xly/n+j7tHUbzVrOhX1DHnKkeJ4XCsN8ml3YwRup+Ucf8AC/bInmMGt8V2brfCXTj57h4OPHpcP5ue4lxtIrjzxjKcq95NLws5O7dn2m6qa4/Qrw506q6xfc++Oez2rDKw3trWru3Wnbgh/TUpqcaueVWmqdWGfF5nHmvHOO27zT1HR7DV1FahShU4XmPFFS4X3orPHxbHRo9d2LSyLiS26ry+xto+gGp5o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eg;base64,/9j/4AAQSkZJRgABAQAAAQABAAD/2wCEAAkGBggGERAPBxIUFBEVGRoYFxgWFhcRGRQWFRYVFx8SHhoaGyYfGBolGhUVHy8gJCcpLCw4FR4xNTAqNSYtLCkBCQoKDgwOGg8PGjUkHiQ1NTUsNDM1LDMuNTQuLDQsNSw0KTUpLCwqNS8uLCksNC0sLyw0LjQsLC8sKTUsLCwsKf/AABEIAKAA+AMBIgACEQEDEQH/xAAbAAEAAgMBAQAAAAAAAAAAAAAABgcCBAUDAf/EAEYQAAIBAwIDAwYICgoDAAAAAAABAgMEEQUGEiExQVFhBxMicYGSFBVCVJGTwdEWMzZSU2JysuHiI0Njc3SCobGz0hckMv/EABkBAQADAQEAAAAAAAAAAAAAAAABAgMEBf/EAC4RAAICAQIDBQcFAAAAAAAAAAABAhEDBDESIVETQWFxgSIykbLB0fCSobHh8f/aAAwDAQACEQMRAD8AvEAAAAAAAAAAAAAAAAAAAAAAAAAAAAAAAAAAAAAAAAAAAAAAAAAAAAAAAAAAAAAAAAAAAAAAAAAAAAAAAAAAAAAAAAAAAAAAAAAAAAAAAAAAAAAAAAAAAAAAAAAAAAAAAAAAAAAAAAAAAAAAAAAAAAAAAAAAAAAAAAAAAAAAAAAAAAAAAAAAAAAAAAAAAAAAAAAAAxnUhSTlUaSXNtvCS78mRAN4XtfdV1DR9MeILE7qa58MU0/N/wAO3K7MlZSpG+DD2squkubfRE8pVadZKVJqUX0aeU/ajMr3bdxLYt7LS7yT+DVnx20n8lyePNZ8Xy9fjIsIRlZOow9lLk7T5p9Uec7ilTlGE5RUpdE2k5Y7l2noVX5SLC51PVbSlYPFZ0VKm+mJ05V6iw+x+h1Jfsndi3LSlG5XBc0Xw1YeK5caXc2mvBprxdVO20bZdG4YY5Yu7VvwvYkphWr0rdZrSUV0y2orL7OYq1YUYylVaUYptt8kkubb8Cl996tdbvp1rujysbeSpU8/1lSXWp6+a9SfixOfCiNHpHqZ1dLr57L1Lryaz1OyjydWnn9uP3i1/Ew/YX7qKz8n20NH3BTuqmp0lOSrSSeWuXXHL1kyk00kVw4IShOc20o1sr39UWX8aWP6an78fvNiFSFRZptNd6eURd+THa/zZe9L7yPaNY0dr62rPSHKNCpS4pw4nJKXDJ9vb6Mfe9RHFJVaLxwYcil2cnaV80u7xtllmvPULSm8TqQT7nKK+0iPlWvK9va0qdGTgqtWMJtPD4erWe7vPC12JsalFKTpSeOblXy2+/8A+sL2Byd0hj08OzWTI3zuqV7eqJotSsn0q0/fj95s5IStkbF7FR+u/mJjUfmoN0+yLx7EWTfeYZYY41wN+qr6s+1bilQ/HSjH1tL/AHPP4xs/0tP34/eVnsnaembypVb7cHHVqyqSWZTklFL1NcvB8kdv8Cdhf2P1/wDMUUpPnX58DqnpsOOThKTbW9RVfMTWlc0a+fMyjLHXDTx9B6Ef2zoe3dHlU+IfN8UkuLhqeceIvuy8LLNXykVNXjZ8OhRnKpOajLzeeJQ4ZttY5rnGKz+sX4qVs51hjPKscXyfe+X1ZJp3NGk8VJxT8WkKdelV/Fyi/U0yHW3kk2zGEfhFOc549KTqTTk+14TSXM1ta8lmiW1CrU0inUhcQi5U3CpOT4lzSw32+HPuaK3Pp+fA1WLTN8Km/wBKr5ifGDrU1JQclxPmllZaXbg5Gz6l/Vs6HxspKsliXGsSeHhN+OCC7v0m61nWo09PqearRt4zhPulBzfDnsznGefqYlOkmkVw6ZTyShKVcN891yLUMKtelQWa0lFdMtpLL7OZEdp72nfVJWOvw8zew5YfKNXHau59uO3qm+eOf5aknY0c/p1/w1xKdR4kTDRyeeOGfK+/f1XUsEHxH00OIAAAAAAjm+N1Q2vb8VPnXqZjSj1bly9LHallfSl2kY2/sbdWkRlUtLqjTnVxKpxQdSeebw5dry3nxZYN1plnfSpzuqcZzpPNNySbg3jmu7ovoRsmbhbtnbj1XZYuCC5v3rp30XoVxr2xd067CKv7uhUdNuUEqbg+LHRS7M8v9O47+wt0y3DRlTvfRuqD4KsX1bXLjx4tNPxTJQa1DTbO2qVK1CnGNSpjjkkk546ZfaFCnaJnq+1xPHkW3u1Srr8SE69+UOm/3T/dujPfGi3WjVVrOh8qlNf08OypTXWTx4Ln6k/k85lV0uyr1YXFWnF1oJqE2vSinnKT7Or+lmy0n1HBuStZwuDS2jTXXm/uVrq+4q3lDlR0/QlKNKcYzuZv5Ec86fj9rwuiZueU7TrfSdI8xZx4YQlTSX+br62+ftJlp2jafpHEtOpQp8TzLgSjl956ahptpqsHSv6cakG0+GSysroyOBtO92XWshDJDgVQi7rvfj9BbfiYfsL91FV7I2Xbbmp3FSvXuKbjVlFKlNQTWE8vMXz5luKEYrCXLp7O41rDS7LSlKNhTjTUpOUlFYzJ/KfjyLOFtWZYNU8MJqPJuv2Ij/4nsPnd79bH/odrbuydI2y3Oxi3UksOc3xyw+bXhnC6HeBKhFc6KZNZnyR4ZSdED8r1P/1rec16Ea0ePwi01/A+W+h+T25jGUPg+Gvz8faTqtRp3EXGtFSi+qayn7GcWexttzbcrSjl/qIpKFuzfFq1HEsbclV7eJw1tvyf91v9YvvJnVinTkqf5rS+jkcf8A9tfM6PuI7sYqKSXRFoxruMM+VTqpSddf8ASt/JhrGmWNrVtdQqwhUVSfFCbUeT5dvtR1noWwV1ja+9H7zv3+1tF1SXHfW1Kcu9xWX7TV/APbXzOj7iK8DqqTOmepxzm8icouW9V90Q3ZVCw+O7t6Io/Bo0mk4L0U38H5Z8ZKf0MlHlE17UtuWiuNKUeJVIqblHiShKM+fVY9PgWfE72n6ZZaVHgsKcKce6KUTYnCNRNVEmnyafNNdxKg1Fozy6qM80cjjaVKn3118zk2e7dEvIRnTuaWGk+clF+rD6M09xb00zTLetUtrik6qi/NriU8zxyWE+ZsVNj7crNyqWlFt9fQRlb7M2/aSU6FpRUl28CHtlE9MpX7Xly/n+j7tHUbzVrOhX1DHnKkeJ4XCsN8ml3YwRup+Ucf8AC/bInmMGt8V2brfCXTj57h4OPHpcP5ue4lxtIrjzxjKcq95NLws5O7dn2m6qa4/Qrw506q6xfc++Oez2rDKw3trWru3Wnbgh/TUpqcaueVWmqdWGfF5nHmvHOO27zT1HR7DV1FahShU4XmPFFS4X3orPHxbHRo9d2LSyLiS26ry+xto+gGp5o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1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1903996"/>
              </p:ext>
            </p:extLst>
          </p:nvPr>
        </p:nvGraphicFramePr>
        <p:xfrm>
          <a:off x="4341091" y="1325563"/>
          <a:ext cx="4342645" cy="35843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0800"/>
                <a:gridCol w="750422"/>
                <a:gridCol w="764664"/>
                <a:gridCol w="1015328"/>
                <a:gridCol w="491431"/>
              </a:tblGrid>
              <a:tr h="1984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SM18 /</a:t>
                      </a:r>
                    </a:p>
                    <a:p>
                      <a:pPr algn="ctr"/>
                      <a:r>
                        <a:rPr lang="en-GB" sz="1400" dirty="0" smtClean="0"/>
                        <a:t>ESS</a:t>
                      </a:r>
                      <a:endParaRPr lang="en-GB" sz="1400" dirty="0"/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SPL</a:t>
                      </a:r>
                      <a:endParaRPr lang="en-GB" dirty="0"/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LINAC4</a:t>
                      </a:r>
                      <a:endParaRPr lang="en-GB" dirty="0"/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U</a:t>
                      </a:r>
                      <a:r>
                        <a:rPr lang="en-GB" sz="1200" baseline="-25000" dirty="0" smtClean="0">
                          <a:latin typeface="+mn-lt"/>
                        </a:rPr>
                        <a:t>k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-115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-110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-110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kV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I</a:t>
                      </a:r>
                      <a:r>
                        <a:rPr lang="en-GB" sz="1200" baseline="-25000" dirty="0" smtClean="0">
                          <a:latin typeface="+mn-lt"/>
                        </a:rPr>
                        <a:t>k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50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A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414391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P</a:t>
                      </a:r>
                      <a:r>
                        <a:rPr lang="en-GB" sz="1200" baseline="-25000" dirty="0" smtClean="0">
                          <a:latin typeface="+mn-lt"/>
                        </a:rPr>
                        <a:t>pulse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2.88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2.6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5.5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MW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P</a:t>
                      </a:r>
                      <a:r>
                        <a:rPr lang="en-GB" sz="1200" baseline="-25000" dirty="0" smtClean="0">
                          <a:latin typeface="+mn-lt"/>
                        </a:rPr>
                        <a:t>avg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161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kW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PRR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50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Hz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Z</a:t>
                      </a:r>
                      <a:r>
                        <a:rPr lang="en-GB" sz="1200" baseline="-25000" dirty="0" smtClean="0">
                          <a:latin typeface="+mn-lt"/>
                        </a:rPr>
                        <a:t>k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4.6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4.4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2.2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k</a:t>
                      </a:r>
                      <a:r>
                        <a:rPr lang="el-GR" sz="1200" dirty="0" smtClean="0">
                          <a:latin typeface="+mn-lt"/>
                        </a:rPr>
                        <a:t>Ω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359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+mn-lt"/>
                          <a:cs typeface="Times New Roman"/>
                        </a:rPr>
                        <a:t>τ</a:t>
                      </a:r>
                      <a:r>
                        <a:rPr lang="en-GB" sz="1200" baseline="-25000" dirty="0" smtClean="0">
                          <a:latin typeface="+mn-lt"/>
                          <a:cs typeface="Times New Roman"/>
                        </a:rPr>
                        <a:t>pulse</a:t>
                      </a:r>
                      <a:r>
                        <a:rPr lang="en-GB" sz="1200" dirty="0" smtClean="0">
                          <a:latin typeface="+mn-lt"/>
                          <a:cs typeface="Times New Roman"/>
                        </a:rPr>
                        <a:t> / </a:t>
                      </a:r>
                      <a:r>
                        <a:rPr lang="el-GR" sz="1200" dirty="0" smtClean="0">
                          <a:latin typeface="+mn-lt"/>
                          <a:cs typeface="Times New Roman"/>
                        </a:rPr>
                        <a:t>τ</a:t>
                      </a:r>
                      <a:r>
                        <a:rPr lang="en-GB" sz="1200" baseline="-25000" dirty="0" smtClean="0">
                          <a:latin typeface="+mn-lt"/>
                          <a:cs typeface="Times New Roman"/>
                        </a:rPr>
                        <a:t>flat-top</a:t>
                      </a:r>
                      <a:endParaRPr lang="en-GB" sz="1200" baseline="-25000" dirty="0" smtClean="0">
                        <a:latin typeface="+mn-lt"/>
                      </a:endParaRPr>
                    </a:p>
                    <a:p>
                      <a:pPr algn="l"/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2.8 / 2.5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1.0 / 0.8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1.8 / 1.5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>
                          <a:latin typeface="+mn-lt"/>
                        </a:rPr>
                        <a:t>ms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>
                          <a:latin typeface="+mn-lt"/>
                        </a:rPr>
                        <a:t>droop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3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>
                          <a:latin typeface="+mn-lt"/>
                        </a:rPr>
                        <a:t>droop</a:t>
                      </a:r>
                      <a:r>
                        <a:rPr lang="en-GB" sz="800" baseline="0" dirty="0" smtClean="0">
                          <a:latin typeface="+mn-lt"/>
                        </a:rPr>
                        <a:t> compensation type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LR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LC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303887"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>
                          <a:latin typeface="+mn-lt"/>
                        </a:rPr>
                        <a:t>Design / Production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AMPEGON</a:t>
                      </a:r>
                    </a:p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PPT GmbH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CERN</a:t>
                      </a:r>
                      <a:r>
                        <a:rPr lang="en-GB" sz="800" baseline="0" dirty="0" smtClean="0">
                          <a:latin typeface="+mn-lt"/>
                        </a:rPr>
                        <a:t> </a:t>
                      </a:r>
                      <a:r>
                        <a:rPr lang="en-GB" sz="800" dirty="0" smtClean="0">
                          <a:latin typeface="+mn-lt"/>
                        </a:rPr>
                        <a:t>/ JEMA </a:t>
                      </a:r>
                      <a:r>
                        <a:rPr lang="en-GB" sz="800" dirty="0" err="1" smtClean="0">
                          <a:latin typeface="+mn-lt"/>
                        </a:rPr>
                        <a:t>sa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9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535F-6C79-4270-B43D-33D788BB5651}" type="datetime1">
              <a:rPr lang="en-GB" smtClean="0"/>
              <a:t>15/05/2014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Parameters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7" y="3101682"/>
            <a:ext cx="2418192" cy="10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091" y="5260198"/>
                <a:ext cx="4181016" cy="7328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𝑎𝑣𝑔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τ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𝑃𝑅𝑅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≤161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𝑘𝑊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&lt;14 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91" y="5260198"/>
                <a:ext cx="4181016" cy="732829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013515" y="3222916"/>
            <a:ext cx="724378" cy="232243"/>
          </a:xfrm>
          <a:prstGeom prst="rect">
            <a:avLst/>
          </a:prstGeom>
          <a:noFill/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Z</a:t>
            </a:r>
            <a:r>
              <a:rPr lang="en-GB" sz="1200" baseline="-25000" dirty="0" smtClean="0">
                <a:solidFill>
                  <a:schemeClr val="bg2">
                    <a:lumMod val="10000"/>
                  </a:schemeClr>
                </a:solidFill>
              </a:rPr>
              <a:t>k</a:t>
            </a:r>
            <a:endParaRPr lang="en-GB" sz="1200" baseline="-250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4" name="Straight Connector 23"/>
          <p:cNvCxnSpPr>
            <a:endCxn id="21" idx="1"/>
          </p:cNvCxnSpPr>
          <p:nvPr/>
        </p:nvCxnSpPr>
        <p:spPr>
          <a:xfrm>
            <a:off x="2638209" y="3339037"/>
            <a:ext cx="375306" cy="1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1" idx="3"/>
          </p:cNvCxnSpPr>
          <p:nvPr/>
        </p:nvCxnSpPr>
        <p:spPr>
          <a:xfrm>
            <a:off x="3737893" y="3339038"/>
            <a:ext cx="109059" cy="315745"/>
          </a:xfrm>
          <a:prstGeom prst="bentConnector2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>
            <a:off x="3713017" y="3654783"/>
            <a:ext cx="267869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65405" y="3707171"/>
            <a:ext cx="155627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05885" y="3759558"/>
            <a:ext cx="62252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3" y="1885395"/>
            <a:ext cx="2861008" cy="11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3" y="4481466"/>
            <a:ext cx="2811145" cy="6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ggGERAPBxIUFBEVGRoYFxgWFhcRGRQWFRYVFx8SHhoaGyYfGBolGhUVHy8gJCcpLCw4FR4xNTAqNSYtLCkBCQoKDgwOGg8PGjUkHiQ1NTUsNDM1LDMuNTQuLDQsNSw0KTUpLCwqNS8uLCksNC0sLyw0LjQsLC8sKTUsLCwsKf/AABEIAKAA+AMBIgACEQEDEQH/xAAbAAEAAgMBAQAAAAAAAAAAAAAABgcCBAUDAf/EAEYQAAIBAwIDAwYICgoDAAAAAAABAgMEEQUGEiExQVFhBxMicYGSFBVCVJGTwdEWMzZSU2JysuHiI0Njc3SCobGz0hckMv/EABkBAQADAQEAAAAAAAAAAAAAAAABAgMEBf/EAC4RAAICAQIDBQcFAAAAAAAAAAABAhEDBDESIVETQWFxgSIykbLB0fCSobHh8f/aAAwDAQACEQMRAD8AvEAAAAAAAAAAAAAAAAAAAAAAAAAAAAAAAAAAAAAAAAAAAAAAAAAAAAAAAAAAAAAAAAAAAAAAAAAAAAAAAAAAAAAAAAAAAAAAAAAAAAAAAAAAAAAAAAAAAAAAAAAAAAAAAAAAAAAAAAAAAAAAAAAAAAAAAAAAAAAAAAAAAAAAAAAAAAAAAAAAAAAAAAAAAAAAAAAAAxnUhSTlUaSXNtvCS78mRAN4XtfdV1DR9MeILE7qa58MU0/N/wAO3K7MlZSpG+DD2squkubfRE8pVadZKVJqUX0aeU/ajMr3bdxLYt7LS7yT+DVnx20n8lyePNZ8Xy9fjIsIRlZOow9lLk7T5p9Uec7ilTlGE5RUpdE2k5Y7l2noVX5SLC51PVbSlYPFZ0VKm+mJ05V6iw+x+h1Jfsndi3LSlG5XBc0Xw1YeK5caXc2mvBprxdVO20bZdG4YY5Yu7VvwvYkphWr0rdZrSUV0y2orL7OYq1YUYylVaUYptt8kkubb8Cl996tdbvp1rujysbeSpU8/1lSXWp6+a9SfixOfCiNHpHqZ1dLr57L1Lryaz1OyjydWnn9uP3i1/Ew/YX7qKz8n20NH3BTuqmp0lOSrSSeWuXXHL1kyk00kVw4IShOc20o1sr39UWX8aWP6an78fvNiFSFRZptNd6eURd+THa/zZe9L7yPaNY0dr62rPSHKNCpS4pw4nJKXDJ9vb6Mfe9RHFJVaLxwYcil2cnaV80u7xtllmvPULSm8TqQT7nKK+0iPlWvK9va0qdGTgqtWMJtPD4erWe7vPC12JsalFKTpSeOblXy2+/8A+sL2Byd0hj08OzWTI3zuqV7eqJotSsn0q0/fj95s5IStkbF7FR+u/mJjUfmoN0+yLx7EWTfeYZYY41wN+qr6s+1bilQ/HSjH1tL/AHPP4xs/0tP34/eVnsnaembypVb7cHHVqyqSWZTklFL1NcvB8kdv8Cdhf2P1/wDMUUpPnX58DqnpsOOThKTbW9RVfMTWlc0a+fMyjLHXDTx9B6Ef2zoe3dHlU+IfN8UkuLhqeceIvuy8LLNXykVNXjZ8OhRnKpOajLzeeJQ4ZttY5rnGKz+sX4qVs51hjPKscXyfe+X1ZJp3NGk8VJxT8WkKdelV/Fyi/U0yHW3kk2zGEfhFOc549KTqTTk+14TSXM1ta8lmiW1CrU0inUhcQi5U3CpOT4lzSw32+HPuaK3Pp+fA1WLTN8Km/wBKr5ifGDrU1JQclxPmllZaXbg5Gz6l/Vs6HxspKsliXGsSeHhN+OCC7v0m61nWo09PqearRt4zhPulBzfDnsznGefqYlOkmkVw6ZTyShKVcN891yLUMKtelQWa0lFdMtpLL7OZEdp72nfVJWOvw8zew5YfKNXHau59uO3qm+eOf5aknY0c/p1/w1xKdR4kTDRyeeOGfK+/f1XUsEHxH00OIAAAAAAjm+N1Q2vb8VPnXqZjSj1bly9LHallfSl2kY2/sbdWkRlUtLqjTnVxKpxQdSeebw5dry3nxZYN1plnfSpzuqcZzpPNNySbg3jmu7ovoRsmbhbtnbj1XZYuCC5v3rp30XoVxr2xd067CKv7uhUdNuUEqbg+LHRS7M8v9O47+wt0y3DRlTvfRuqD4KsX1bXLjx4tNPxTJQa1DTbO2qVK1CnGNSpjjkkk546ZfaFCnaJnq+1xPHkW3u1Srr8SE69+UOm/3T/dujPfGi3WjVVrOh8qlNf08OypTXWTx4Ln6k/k85lV0uyr1YXFWnF1oJqE2vSinnKT7Or+lmy0n1HBuStZwuDS2jTXXm/uVrq+4q3lDlR0/QlKNKcYzuZv5Ec86fj9rwuiZueU7TrfSdI8xZx4YQlTSX+br62+ftJlp2jafpHEtOpQp8TzLgSjl956ahptpqsHSv6cakG0+GSysroyOBtO92XWshDJDgVQi7rvfj9BbfiYfsL91FV7I2Xbbmp3FSvXuKbjVlFKlNQTWE8vMXz5luKEYrCXLp7O41rDS7LSlKNhTjTUpOUlFYzJ/KfjyLOFtWZYNU8MJqPJuv2Ij/4nsPnd79bH/odrbuydI2y3Oxi3UksOc3xyw+bXhnC6HeBKhFc6KZNZnyR4ZSdED8r1P/1rec16Ea0ePwi01/A+W+h+T25jGUPg+Gvz8faTqtRp3EXGtFSi+qayn7GcWexttzbcrSjl/qIpKFuzfFq1HEsbclV7eJw1tvyf91v9YvvJnVinTkqf5rS+jkcf8A9tfM6PuI7sYqKSXRFoxruMM+VTqpSddf8ASt/JhrGmWNrVtdQqwhUVSfFCbUeT5dvtR1noWwV1ja+9H7zv3+1tF1SXHfW1Kcu9xWX7TV/APbXzOj7iK8DqqTOmepxzm8icouW9V90Q3ZVCw+O7t6Io/Bo0mk4L0U38H5Z8ZKf0MlHlE17UtuWiuNKUeJVIqblHiShKM+fVY9PgWfE72n6ZZaVHgsKcKce6KUTYnCNRNVEmnyafNNdxKg1Fozy6qM80cjjaVKn3118zk2e7dEvIRnTuaWGk+clF+rD6M09xb00zTLetUtrik6qi/NriU8zxyWE+ZsVNj7crNyqWlFt9fQRlb7M2/aSU6FpRUl28CHtlE9MpX7Xly/n+j7tHUbzVrOhX1DHnKkeJ4XCsN8ml3YwRup+Ucf8AC/bInmMGt8V2brfCXTj57h4OPHpcP5ue4lxtIrjzxjKcq95NLws5O7dn2m6qa4/Qrw506q6xfc++Oez2rDKw3trWru3Wnbgh/TUpqcaueVWmqdWGfF5nHmvHOO27zT1HR7DV1FahShU4XmPFFS4X3orPHxbHRo9d2LSyLiS26ry+xto+gGp5o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ggGERAPBxIUFBEVGRoYFxgWFhcRGRQWFRYVFx8SHhoaGyYfGBolGhUVHy8gJCcpLCw4FR4xNTAqNSYtLCkBCQoKDgwOGg8PGjUkHiQ1NTUsNDM1LDMuNTQuLDQsNSw0KTUpLCwqNS8uLCksNC0sLyw0LjQsLC8sKTUsLCwsKf/AABEIAKAA+AMBIgACEQEDEQH/xAAbAAEAAgMBAQAAAAAAAAAAAAAABgcCBAUDAf/EAEYQAAIBAwIDAwYICgoDAAAAAAABAgMEEQUGEiExQVFhBxMicYGSFBVCVJGTwdEWMzZSU2JysuHiI0Njc3SCobGz0hckMv/EABkBAQADAQEAAAAAAAAAAAAAAAABAgMEBf/EAC4RAAICAQIDBQcFAAAAAAAAAAABAhEDBDESIVETQWFxgSIykbLB0fCSobHh8f/aAAwDAQACEQMRAD8AvEAAAAAAAAAAAAAAAAAAAAAAAAAAAAAAAAAAAAAAAAAAAAAAAAAAAAAAAAAAAAAAAAAAAAAAAAAAAAAAAAAAAAAAAAAAAAAAAAAAAAAAAAAAAAAAAAAAAAAAAAAAAAAAAAAAAAAAAAAAAAAAAAAAAAAAAAAAAAAAAAAAAAAAAAAAAAAAAAAAAAAAAAAAAAAAAAAAAxnUhSTlUaSXNtvCS78mRAN4XtfdV1DR9MeILE7qa58MU0/N/wAO3K7MlZSpG+DD2squkubfRE8pVadZKVJqUX0aeU/ajMr3bdxLYt7LS7yT+DVnx20n8lyePNZ8Xy9fjIsIRlZOow9lLk7T5p9Uec7ilTlGE5RUpdE2k5Y7l2noVX5SLC51PVbSlYPFZ0VKm+mJ05V6iw+x+h1Jfsndi3LSlG5XBc0Xw1YeK5caXc2mvBprxdVO20bZdG4YY5Yu7VvwvYkphWr0rdZrSUV0y2orL7OYq1YUYylVaUYptt8kkubb8Cl996tdbvp1rujysbeSpU8/1lSXWp6+a9SfixOfCiNHpHqZ1dLr57L1Lryaz1OyjydWnn9uP3i1/Ew/YX7qKz8n20NH3BTuqmp0lOSrSSeWuXXHL1kyk00kVw4IShOc20o1sr39UWX8aWP6an78fvNiFSFRZptNd6eURd+THa/zZe9L7yPaNY0dr62rPSHKNCpS4pw4nJKXDJ9vb6Mfe9RHFJVaLxwYcil2cnaV80u7xtllmvPULSm8TqQT7nKK+0iPlWvK9va0qdGTgqtWMJtPD4erWe7vPC12JsalFKTpSeOblXy2+/8A+sL2Byd0hj08OzWTI3zuqV7eqJotSsn0q0/fj95s5IStkbF7FR+u/mJjUfmoN0+yLx7EWTfeYZYY41wN+qr6s+1bilQ/HSjH1tL/AHPP4xs/0tP34/eVnsnaembypVb7cHHVqyqSWZTklFL1NcvB8kdv8Cdhf2P1/wDMUUpPnX58DqnpsOOThKTbW9RVfMTWlc0a+fMyjLHXDTx9B6Ef2zoe3dHlU+IfN8UkuLhqeceIvuy8LLNXykVNXjZ8OhRnKpOajLzeeJQ4ZttY5rnGKz+sX4qVs51hjPKscXyfe+X1ZJp3NGk8VJxT8WkKdelV/Fyi/U0yHW3kk2zGEfhFOc549KTqTTk+14TSXM1ta8lmiW1CrU0inUhcQi5U3CpOT4lzSw32+HPuaK3Pp+fA1WLTN8Km/wBKr5ifGDrU1JQclxPmllZaXbg5Gz6l/Vs6HxspKsliXGsSeHhN+OCC7v0m61nWo09PqearRt4zhPulBzfDnsznGefqYlOkmkVw6ZTyShKVcN891yLUMKtelQWa0lFdMtpLL7OZEdp72nfVJWOvw8zew5YfKNXHau59uO3qm+eOf5aknY0c/p1/w1xKdR4kTDRyeeOGfK+/f1XUsEHxH00OIAAAAAAjm+N1Q2vb8VPnXqZjSj1bly9LHallfSl2kY2/sbdWkRlUtLqjTnVxKpxQdSeebw5dry3nxZYN1plnfSpzuqcZzpPNNySbg3jmu7ovoRsmbhbtnbj1XZYuCC5v3rp30XoVxr2xd067CKv7uhUdNuUEqbg+LHRS7M8v9O47+wt0y3DRlTvfRuqD4KsX1bXLjx4tNPxTJQa1DTbO2qVK1CnGNSpjjkkk546ZfaFCnaJnq+1xPHkW3u1Srr8SE69+UOm/3T/dujPfGi3WjVVrOh8qlNf08OypTXWTx4Ln6k/k85lV0uyr1YXFWnF1oJqE2vSinnKT7Or+lmy0n1HBuStZwuDS2jTXXm/uVrq+4q3lDlR0/QlKNKcYzuZv5Ec86fj9rwuiZueU7TrfSdI8xZx4YQlTSX+br62+ftJlp2jafpHEtOpQp8TzLgSjl956ahptpqsHSv6cakG0+GSysroyOBtO92XWshDJDgVQi7rvfj9BbfiYfsL91FV7I2Xbbmp3FSvXuKbjVlFKlNQTWE8vMXz5luKEYrCXLp7O41rDS7LSlKNhTjTUpOUlFYzJ/KfjyLOFtWZYNU8MJqPJuv2Ij/4nsPnd79bH/odrbuydI2y3Oxi3UksOc3xyw+bXhnC6HeBKhFc6KZNZnyR4ZSdED8r1P/1rec16Ea0ePwi01/A+W+h+T25jGUPg+Gvz8faTqtRp3EXGtFSi+qayn7GcWexttzbcrSjl/qIpKFuzfFq1HEsbclV7eJw1tvyf91v9YvvJnVinTkqf5rS+jkcf8A9tfM6PuI7sYqKSXRFoxruMM+VTqpSddf8ASt/JhrGmWNrVtdQqwhUVSfFCbUeT5dvtR1noWwV1ja+9H7zv3+1tF1SXHfW1Kcu9xWX7TV/APbXzOj7iK8DqqTOmepxzm8icouW9V90Q3ZVCw+O7t6Io/Bo0mk4L0U38H5Z8ZKf0MlHlE17UtuWiuNKUeJVIqblHiShKM+fVY9PgWfE72n6ZZaVHgsKcKce6KUTYnCNRNVEmnyafNNdxKg1Fozy6qM80cjjaVKn3118zk2e7dEvIRnTuaWGk+clF+rD6M09xb00zTLetUtrik6qi/NriU8zxyWE+ZsVNj7crNyqWlFt9fQRlb7M2/aSU6FpRUl28CHtlE9MpX7Xly/n+j7tHUbzVrOhX1DHnKkeJ4XCsN8ml3YwRup+Ucf8AC/bInmMGt8V2brfCXTj57h4OPHpcP5ue4lxtIrjzxjKcq95NLws5O7dn2m6qa4/Qrw506q6xfc++Oez2rDKw3trWru3Wnbgh/TUpqcaueVWmqdWGfF5nHmvHOO27zT1HR7DV1FahShU4XmPFFS4X3orPHxbHRo9d2LSyLiS26ry+xto+gGp5o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eg;base64,/9j/4AAQSkZJRgABAQAAAQABAAD/2wCEAAkGBggGERAPBxIUFBEVGRoYFxgWFhcRGRQWFRYVFx8SHhoaGyYfGBolGhUVHy8gJCcpLCw4FR4xNTAqNSYtLCkBCQoKDgwOGg8PGjUkHiQ1NTUsNDM1LDMuNTQuLDQsNSw0KTUpLCwqNS8uLCksNC0sLyw0LjQsLC8sKTUsLCwsKf/AABEIAKAA+AMBIgACEQEDEQH/xAAbAAEAAgMBAQAAAAAAAAAAAAAABgcCBAUDAf/EAEYQAAIBAwIDAwYICgoDAAAAAAABAgMEEQUGEiExQVFhBxMicYGSFBVCVJGTwdEWMzZSU2JysuHiI0Njc3SCobGz0hckMv/EABkBAQADAQEAAAAAAAAAAAAAAAABAgMEBf/EAC4RAAICAQIDBQcFAAAAAAAAAAABAhEDBDESIVETQWFxgSIykbLB0fCSobHh8f/aAAwDAQACEQMRAD8AvEAAAAAAAAAAAAAAAAAAAAAAAAAAAAAAAAAAAAAAAAAAAAAAAAAAAAAAAAAAAAAAAAAAAAAAAAAAAAAAAAAAAAAAAAAAAAAAAAAAAAAAAAAAAAAAAAAAAAAAAAAAAAAAAAAAAAAAAAAAAAAAAAAAAAAAAAAAAAAAAAAAAAAAAAAAAAAAAAAAAAAAAAAAAAAAAAAAAxnUhSTlUaSXNtvCS78mRAN4XtfdV1DR9MeILE7qa58MU0/N/wAO3K7MlZSpG+DD2squkubfRE8pVadZKVJqUX0aeU/ajMr3bdxLYt7LS7yT+DVnx20n8lyePNZ8Xy9fjIsIRlZOow9lLk7T5p9Uec7ilTlGE5RUpdE2k5Y7l2noVX5SLC51PVbSlYPFZ0VKm+mJ05V6iw+x+h1Jfsndi3LSlG5XBc0Xw1YeK5caXc2mvBprxdVO20bZdG4YY5Yu7VvwvYkphWr0rdZrSUV0y2orL7OYq1YUYylVaUYptt8kkubb8Cl996tdbvp1rujysbeSpU8/1lSXWp6+a9SfixOfCiNHpHqZ1dLr57L1Lryaz1OyjydWnn9uP3i1/Ew/YX7qKz8n20NH3BTuqmp0lOSrSSeWuXXHL1kyk00kVw4IShOc20o1sr39UWX8aWP6an78fvNiFSFRZptNd6eURd+THa/zZe9L7yPaNY0dr62rPSHKNCpS4pw4nJKXDJ9vb6Mfe9RHFJVaLxwYcil2cnaV80u7xtllmvPULSm8TqQT7nKK+0iPlWvK9va0qdGTgqtWMJtPD4erWe7vPC12JsalFKTpSeOblXy2+/8A+sL2Byd0hj08OzWTI3zuqV7eqJotSsn0q0/fj95s5IStkbF7FR+u/mJjUfmoN0+yLx7EWTfeYZYY41wN+qr6s+1bilQ/HSjH1tL/AHPP4xs/0tP34/eVnsnaembypVb7cHHVqyqSWZTklFL1NcvB8kdv8Cdhf2P1/wDMUUpPnX58DqnpsOOThKTbW9RVfMTWlc0a+fMyjLHXDTx9B6Ef2zoe3dHlU+IfN8UkuLhqeceIvuy8LLNXykVNXjZ8OhRnKpOajLzeeJQ4ZttY5rnGKz+sX4qVs51hjPKscXyfe+X1ZJp3NGk8VJxT8WkKdelV/Fyi/U0yHW3kk2zGEfhFOc549KTqTTk+14TSXM1ta8lmiW1CrU0inUhcQi5U3CpOT4lzSw32+HPuaK3Pp+fA1WLTN8Km/wBKr5ifGDrU1JQclxPmllZaXbg5Gz6l/Vs6HxspKsliXGsSeHhN+OCC7v0m61nWo09PqearRt4zhPulBzfDnsznGefqYlOkmkVw6ZTyShKVcN891yLUMKtelQWa0lFdMtpLL7OZEdp72nfVJWOvw8zew5YfKNXHau59uO3qm+eOf5aknY0c/p1/w1xKdR4kTDRyeeOGfK+/f1XUsEHxH00OIAAAAAAjm+N1Q2vb8VPnXqZjSj1bly9LHallfSl2kY2/sbdWkRlUtLqjTnVxKpxQdSeebw5dry3nxZYN1plnfSpzuqcZzpPNNySbg3jmu7ovoRsmbhbtnbj1XZYuCC5v3rp30XoVxr2xd067CKv7uhUdNuUEqbg+LHRS7M8v9O47+wt0y3DRlTvfRuqD4KsX1bXLjx4tNPxTJQa1DTbO2qVK1CnGNSpjjkkk546ZfaFCnaJnq+1xPHkW3u1Srr8SE69+UOm/3T/dujPfGi3WjVVrOh8qlNf08OypTXWTx4Ln6k/k85lV0uyr1YXFWnF1oJqE2vSinnKT7Or+lmy0n1HBuStZwuDS2jTXXm/uVrq+4q3lDlR0/QlKNKcYzuZv5Ec86fj9rwuiZueU7TrfSdI8xZx4YQlTSX+br62+ftJlp2jafpHEtOpQp8TzLgSjl956ahptpqsHSv6cakG0+GSysroyOBtO92XWshDJDgVQi7rvfj9BbfiYfsL91FV7I2Xbbmp3FSvXuKbjVlFKlNQTWE8vMXz5luKEYrCXLp7O41rDS7LSlKNhTjTUpOUlFYzJ/KfjyLOFtWZYNU8MJqPJuv2Ij/4nsPnd79bH/odrbuydI2y3Oxi3UksOc3xyw+bXhnC6HeBKhFc6KZNZnyR4ZSdED8r1P/1rec16Ea0ePwi01/A+W+h+T25jGUPg+Gvz8faTqtRp3EXGtFSi+qayn7GcWexttzbcrSjl/qIpKFuzfFq1HEsbclV7eJw1tvyf91v9YvvJnVinTkqf5rS+jkcf8A9tfM6PuI7sYqKSXRFoxruMM+VTqpSddf8ASt/JhrGmWNrVtdQqwhUVSfFCbUeT5dvtR1noWwV1ja+9H7zv3+1tF1SXHfW1Kcu9xWX7TV/APbXzOj7iK8DqqTOmepxzm8icouW9V90Q3ZVCw+O7t6Io/Bo0mk4L0U38H5Z8ZKf0MlHlE17UtuWiuNKUeJVIqblHiShKM+fVY9PgWfE72n6ZZaVHgsKcKce6KUTYnCNRNVEmnyafNNdxKg1Fozy6qM80cjjaVKn3118zk2e7dEvIRnTuaWGk+clF+rD6M09xb00zTLetUtrik6qi/NriU8zxyWE+ZsVNj7crNyqWlFt9fQRlb7M2/aSU6FpRUl28CHtlE9MpX7Xly/n+j7tHUbzVrOhX1DHnKkeJ4XCsN8ml3YwRup+Ucf8AC/bInmMGt8V2brfCXTj57h4OPHpcP5ue4lxtIrjzxjKcq95NLws5O7dn2m6qa4/Qrw506q6xfc++Oez2rDKw3trWru3Wnbgh/TUpqcaueVWmqdWGfF5nHmvHOO27zT1HR7DV1FahShU4XmPFFS4X3orPHxbHRo9d2LSyLiS26ry+xto+gGp5o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1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7262229"/>
              </p:ext>
            </p:extLst>
          </p:nvPr>
        </p:nvGraphicFramePr>
        <p:xfrm>
          <a:off x="4341091" y="1325563"/>
          <a:ext cx="4342645" cy="35843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0800"/>
                <a:gridCol w="750422"/>
                <a:gridCol w="764664"/>
                <a:gridCol w="1015328"/>
                <a:gridCol w="491431"/>
              </a:tblGrid>
              <a:tr h="1984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SM18 /</a:t>
                      </a:r>
                    </a:p>
                    <a:p>
                      <a:pPr algn="ctr"/>
                      <a:r>
                        <a:rPr lang="en-GB" sz="1400" dirty="0" smtClean="0"/>
                        <a:t>ESS</a:t>
                      </a:r>
                      <a:endParaRPr lang="en-GB" sz="1400" dirty="0"/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SPL</a:t>
                      </a:r>
                      <a:endParaRPr lang="en-GB" dirty="0"/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LINAC4</a:t>
                      </a:r>
                      <a:endParaRPr lang="en-GB" dirty="0"/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U</a:t>
                      </a:r>
                      <a:r>
                        <a:rPr lang="en-GB" sz="1200" baseline="-25000" dirty="0" smtClean="0">
                          <a:latin typeface="+mn-lt"/>
                        </a:rPr>
                        <a:t>k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-115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-110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-110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kV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I</a:t>
                      </a:r>
                      <a:r>
                        <a:rPr lang="en-GB" sz="1200" baseline="-25000" dirty="0" smtClean="0">
                          <a:latin typeface="+mn-lt"/>
                        </a:rPr>
                        <a:t>k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50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A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414391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P</a:t>
                      </a:r>
                      <a:r>
                        <a:rPr lang="en-GB" sz="1200" baseline="-25000" dirty="0" smtClean="0">
                          <a:latin typeface="+mn-lt"/>
                        </a:rPr>
                        <a:t>pulse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2.88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2.6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5.5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MW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P</a:t>
                      </a:r>
                      <a:r>
                        <a:rPr lang="en-GB" sz="1200" baseline="-25000" dirty="0" smtClean="0">
                          <a:latin typeface="+mn-lt"/>
                        </a:rPr>
                        <a:t>avg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161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kW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PRR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50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Hz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Z</a:t>
                      </a:r>
                      <a:r>
                        <a:rPr lang="en-GB" sz="1200" baseline="-25000" dirty="0" smtClean="0">
                          <a:latin typeface="+mn-lt"/>
                        </a:rPr>
                        <a:t>k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4.6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4.4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2.2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k</a:t>
                      </a:r>
                      <a:r>
                        <a:rPr lang="el-GR" sz="1200" dirty="0" smtClean="0">
                          <a:latin typeface="+mn-lt"/>
                        </a:rPr>
                        <a:t>Ω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359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+mn-lt"/>
                          <a:cs typeface="Times New Roman"/>
                        </a:rPr>
                        <a:t>τ</a:t>
                      </a:r>
                      <a:r>
                        <a:rPr lang="en-GB" sz="1200" baseline="-25000" dirty="0" smtClean="0">
                          <a:latin typeface="+mn-lt"/>
                          <a:cs typeface="Times New Roman"/>
                        </a:rPr>
                        <a:t>pulse</a:t>
                      </a:r>
                      <a:r>
                        <a:rPr lang="en-GB" sz="1200" dirty="0" smtClean="0">
                          <a:latin typeface="+mn-lt"/>
                          <a:cs typeface="Times New Roman"/>
                        </a:rPr>
                        <a:t> / </a:t>
                      </a:r>
                      <a:r>
                        <a:rPr lang="el-GR" sz="1200" dirty="0" smtClean="0">
                          <a:latin typeface="+mn-lt"/>
                          <a:cs typeface="Times New Roman"/>
                        </a:rPr>
                        <a:t>τ</a:t>
                      </a:r>
                      <a:r>
                        <a:rPr lang="en-GB" sz="1200" baseline="-25000" dirty="0" smtClean="0">
                          <a:latin typeface="+mn-lt"/>
                          <a:cs typeface="Times New Roman"/>
                        </a:rPr>
                        <a:t>flat-top</a:t>
                      </a:r>
                      <a:endParaRPr lang="en-GB" sz="1200" baseline="-25000" dirty="0" smtClean="0">
                        <a:latin typeface="+mn-lt"/>
                      </a:endParaRPr>
                    </a:p>
                    <a:p>
                      <a:pPr algn="l"/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2.8 / 2.5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1.0 / 0.8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1.8 / 1.5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>
                          <a:latin typeface="+mn-lt"/>
                        </a:rPr>
                        <a:t>ms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>
                          <a:latin typeface="+mn-lt"/>
                        </a:rPr>
                        <a:t>droop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3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>
                          <a:latin typeface="+mn-lt"/>
                        </a:rPr>
                        <a:t>droop</a:t>
                      </a:r>
                      <a:r>
                        <a:rPr lang="en-GB" sz="800" baseline="0" dirty="0" smtClean="0">
                          <a:latin typeface="+mn-lt"/>
                        </a:rPr>
                        <a:t> compensation type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LR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LC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303887"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>
                          <a:latin typeface="+mn-lt"/>
                        </a:rPr>
                        <a:t>Design / Production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AMPEGON</a:t>
                      </a:r>
                    </a:p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PPT GmbH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CERN</a:t>
                      </a:r>
                      <a:r>
                        <a:rPr lang="en-GB" sz="800" baseline="0" dirty="0" smtClean="0">
                          <a:latin typeface="+mn-lt"/>
                        </a:rPr>
                        <a:t> </a:t>
                      </a:r>
                      <a:r>
                        <a:rPr lang="en-GB" sz="800" dirty="0" smtClean="0">
                          <a:latin typeface="+mn-lt"/>
                        </a:rPr>
                        <a:t>/ JEMA </a:t>
                      </a:r>
                      <a:r>
                        <a:rPr lang="en-GB" sz="800" dirty="0" err="1" smtClean="0">
                          <a:latin typeface="+mn-lt"/>
                        </a:rPr>
                        <a:t>sa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Electrical Schematic &amp;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94E832-EC99-4C41-B433-D7F30F129C57}" type="datetime1">
              <a:rPr lang="en-GB" smtClean="0"/>
              <a:t>15/05/2014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7" y="2481003"/>
            <a:ext cx="5455512" cy="247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r="1513"/>
          <a:stretch/>
        </p:blipFill>
        <p:spPr bwMode="auto">
          <a:xfrm>
            <a:off x="5598805" y="2225564"/>
            <a:ext cx="3266488" cy="208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87" y="4305640"/>
            <a:ext cx="3080206" cy="13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892800" y="2571750"/>
            <a:ext cx="576580" cy="1352550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98772" y="2606040"/>
            <a:ext cx="158428" cy="2260392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892800" y="4410076"/>
            <a:ext cx="576580" cy="1079500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32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Electrical Schematic &amp;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94E832-EC99-4C41-B433-D7F30F129C57}" type="datetime1">
              <a:rPr lang="en-GB" smtClean="0"/>
              <a:t>15/05/2014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7" y="2481003"/>
            <a:ext cx="5455512" cy="247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r="1513"/>
          <a:stretch/>
        </p:blipFill>
        <p:spPr bwMode="auto">
          <a:xfrm>
            <a:off x="5598805" y="2225564"/>
            <a:ext cx="3266488" cy="208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87" y="4305640"/>
            <a:ext cx="3080206" cy="13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457200" y="4127500"/>
            <a:ext cx="2038350" cy="738932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H="1">
            <a:off x="6469378" y="2571750"/>
            <a:ext cx="893445" cy="676275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 flipH="1">
            <a:off x="7362821" y="3248025"/>
            <a:ext cx="571503" cy="263525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68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Electrical Schematic &amp;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94E832-EC99-4C41-B433-D7F30F129C57}" type="datetime1">
              <a:rPr lang="en-GB" smtClean="0"/>
              <a:t>15/05/2014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7" y="2481003"/>
            <a:ext cx="5455512" cy="247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r="1513"/>
          <a:stretch/>
        </p:blipFill>
        <p:spPr bwMode="auto">
          <a:xfrm>
            <a:off x="5598805" y="2225564"/>
            <a:ext cx="3266488" cy="208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87" y="4305640"/>
            <a:ext cx="3080206" cy="13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7362822" y="2571750"/>
            <a:ext cx="549277" cy="676275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466850" y="3194050"/>
            <a:ext cx="2438400" cy="1612900"/>
          </a:xfrm>
          <a:custGeom>
            <a:avLst/>
            <a:gdLst>
              <a:gd name="connsiteX0" fmla="*/ 0 w 2438400"/>
              <a:gd name="connsiteY0" fmla="*/ 901700 h 1612900"/>
              <a:gd name="connsiteX1" fmla="*/ 6350 w 2438400"/>
              <a:gd name="connsiteY1" fmla="*/ 6350 h 1612900"/>
              <a:gd name="connsiteX2" fmla="*/ 2425700 w 2438400"/>
              <a:gd name="connsiteY2" fmla="*/ 0 h 1612900"/>
              <a:gd name="connsiteX3" fmla="*/ 2438400 w 2438400"/>
              <a:gd name="connsiteY3" fmla="*/ 1612900 h 1612900"/>
              <a:gd name="connsiteX4" fmla="*/ 1003300 w 2438400"/>
              <a:gd name="connsiteY4" fmla="*/ 1606550 h 1612900"/>
              <a:gd name="connsiteX5" fmla="*/ 1003300 w 2438400"/>
              <a:gd name="connsiteY5" fmla="*/ 895350 h 1612900"/>
              <a:gd name="connsiteX6" fmla="*/ 0 w 2438400"/>
              <a:gd name="connsiteY6" fmla="*/ 9017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400" h="1612900">
                <a:moveTo>
                  <a:pt x="0" y="901700"/>
                </a:moveTo>
                <a:cubicBezTo>
                  <a:pt x="2117" y="603250"/>
                  <a:pt x="4233" y="304800"/>
                  <a:pt x="6350" y="6350"/>
                </a:cubicBezTo>
                <a:lnTo>
                  <a:pt x="2425700" y="0"/>
                </a:lnTo>
                <a:lnTo>
                  <a:pt x="2438400" y="1612900"/>
                </a:lnTo>
                <a:lnTo>
                  <a:pt x="1003300" y="1606550"/>
                </a:lnTo>
                <a:lnTo>
                  <a:pt x="1003300" y="895350"/>
                </a:lnTo>
                <a:lnTo>
                  <a:pt x="0" y="90170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2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Electrical Schematic &amp;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94E832-EC99-4C41-B433-D7F30F129C57}" type="datetime1">
              <a:rPr lang="en-GB" smtClean="0"/>
              <a:t>15/05/2014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7" y="2481003"/>
            <a:ext cx="5455512" cy="247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r="1513"/>
          <a:stretch/>
        </p:blipFill>
        <p:spPr bwMode="auto">
          <a:xfrm>
            <a:off x="5598805" y="2225564"/>
            <a:ext cx="3266488" cy="208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87" y="4305640"/>
            <a:ext cx="3080206" cy="13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7994650" y="2641600"/>
            <a:ext cx="793749" cy="1174750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>
            <a:off x="3911600" y="3530600"/>
            <a:ext cx="1257300" cy="1335832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994649" y="4781550"/>
            <a:ext cx="596901" cy="698840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0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Site Assembly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94E832-EC99-4C41-B433-D7F30F129C57}" type="datetime1">
              <a:rPr lang="en-GB" smtClean="0"/>
              <a:t>15/05/2014</a:t>
            </a:fld>
            <a:endParaRPr lang="en-US" dirty="0"/>
          </a:p>
        </p:txBody>
      </p:sp>
      <p:pic>
        <p:nvPicPr>
          <p:cNvPr id="1026" name="Picture 2" descr="G:\Departments\TE\Groups\EPC\Sections\FPC\Projects\RF\ESS\Testing\2014-03-12_14 - 25% reception test\Pictures\20140515_0909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8" b="9491"/>
          <a:stretch/>
        </p:blipFill>
        <p:spPr bwMode="auto">
          <a:xfrm>
            <a:off x="457880" y="1350355"/>
            <a:ext cx="8228240" cy="464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4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18_Klystron_Modulator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45720" tIns="0" rIns="45720" bIns="0" anchor="t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SM18_Klystron_Modulator</Template>
  <TotalTime>2191</TotalTime>
  <Words>695</Words>
  <Application>Microsoft Office PowerPoint</Application>
  <PresentationFormat>On-screen Show (4:3)</PresentationFormat>
  <Paragraphs>303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SM18_Klystron_Modulator</vt:lpstr>
      <vt:lpstr>SM18 Klystron Modulator</vt:lpstr>
      <vt:lpstr>Project Description</vt:lpstr>
      <vt:lpstr>System Parameters</vt:lpstr>
      <vt:lpstr>System Parameters</vt:lpstr>
      <vt:lpstr>Electrical Schematic &amp; Layout</vt:lpstr>
      <vt:lpstr>Electrical Schematic &amp; Layout</vt:lpstr>
      <vt:lpstr>Electrical Schematic &amp; Layout</vt:lpstr>
      <vt:lpstr>Electrical Schematic &amp; Layout</vt:lpstr>
      <vt:lpstr>Test Site Assembly</vt:lpstr>
      <vt:lpstr>Test Site Assembly</vt:lpstr>
      <vt:lpstr>Pulse Waveforms</vt:lpstr>
      <vt:lpstr>Resistive Dummy Load</vt:lpstr>
      <vt:lpstr>Resistive Dummy Load</vt:lpstr>
      <vt:lpstr>Resistive Dummy Load</vt:lpstr>
      <vt:lpstr>Project Schedule</vt:lpstr>
      <vt:lpstr>ToDo</vt:lpstr>
      <vt:lpstr>Thank you for your attention!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SM18 Klystron Modulator</dc:title>
  <dc:creator>Sven Pütz</dc:creator>
  <cp:lastModifiedBy>Sven Pütz</cp:lastModifiedBy>
  <cp:revision>30</cp:revision>
  <dcterms:created xsi:type="dcterms:W3CDTF">2014-05-12T06:20:12Z</dcterms:created>
  <dcterms:modified xsi:type="dcterms:W3CDTF">2014-05-15T15:52:35Z</dcterms:modified>
</cp:coreProperties>
</file>