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60" r:id="rId3"/>
  </p:sldMasterIdLst>
  <p:notesMasterIdLst>
    <p:notesMasterId r:id="rId28"/>
  </p:notesMasterIdLst>
  <p:sldIdLst>
    <p:sldId id="456" r:id="rId4"/>
    <p:sldId id="470" r:id="rId5"/>
    <p:sldId id="471" r:id="rId6"/>
    <p:sldId id="464" r:id="rId7"/>
    <p:sldId id="458" r:id="rId8"/>
    <p:sldId id="472" r:id="rId9"/>
    <p:sldId id="461" r:id="rId10"/>
    <p:sldId id="462" r:id="rId11"/>
    <p:sldId id="465" r:id="rId12"/>
    <p:sldId id="473" r:id="rId13"/>
    <p:sldId id="469" r:id="rId14"/>
    <p:sldId id="467" r:id="rId15"/>
    <p:sldId id="466" r:id="rId16"/>
    <p:sldId id="483" r:id="rId17"/>
    <p:sldId id="484" r:id="rId18"/>
    <p:sldId id="485" r:id="rId19"/>
    <p:sldId id="479" r:id="rId20"/>
    <p:sldId id="480" r:id="rId21"/>
    <p:sldId id="477" r:id="rId22"/>
    <p:sldId id="476" r:id="rId23"/>
    <p:sldId id="478" r:id="rId24"/>
    <p:sldId id="481" r:id="rId25"/>
    <p:sldId id="486" r:id="rId26"/>
    <p:sldId id="482"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CFF93"/>
    <a:srgbClr val="00FF00"/>
    <a:srgbClr val="800000"/>
    <a:srgbClr val="000000"/>
    <a:srgbClr val="408000"/>
    <a:srgbClr val="008040"/>
    <a:srgbClr val="800040"/>
    <a:srgbClr val="400080"/>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81" autoAdjust="0"/>
  </p:normalViewPr>
  <p:slideViewPr>
    <p:cSldViewPr snapToGrid="0" snapToObjects="1">
      <p:cViewPr varScale="1">
        <p:scale>
          <a:sx n="102" d="100"/>
          <a:sy n="102" d="100"/>
        </p:scale>
        <p:origin x="-568" y="-112"/>
      </p:cViewPr>
      <p:guideLst>
        <p:guide orient="horz" pos="2123"/>
        <p:guide pos="2891"/>
      </p:guideLst>
    </p:cSldViewPr>
  </p:slideViewPr>
  <p:notesTextViewPr>
    <p:cViewPr>
      <p:scale>
        <a:sx n="100" d="100"/>
        <a:sy n="100" d="100"/>
      </p:scale>
      <p:origin x="0" y="0"/>
    </p:cViewPr>
  </p:notesTextViewPr>
  <p:sorterViewPr>
    <p:cViewPr>
      <p:scale>
        <a:sx n="75" d="100"/>
        <a:sy n="75" d="100"/>
      </p:scale>
      <p:origin x="0" y="904"/>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19BCA9-1CE0-DA44-BE7F-3DBE22FAA1A4}" type="datetimeFigureOut">
              <a:rPr lang="en-US" smtClean="0"/>
              <a:t>5/11/14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ADA8EA-CDBC-5146-BD43-804A34D3882D}" type="slidenum">
              <a:rPr lang="en-US" smtClean="0"/>
              <a:t>‹#›</a:t>
            </a:fld>
            <a:endParaRPr lang="en-US"/>
          </a:p>
        </p:txBody>
      </p:sp>
    </p:spTree>
    <p:extLst>
      <p:ext uri="{BB962C8B-B14F-4D97-AF65-F5344CB8AC3E}">
        <p14:creationId xmlns:p14="http://schemas.microsoft.com/office/powerpoint/2010/main" val="28146603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DA8EA-CDBC-5146-BD43-804A34D3882D}" type="slidenum">
              <a:rPr lang="en-US" smtClean="0"/>
              <a:t>1</a:t>
            </a:fld>
            <a:endParaRPr lang="en-US" dirty="0"/>
          </a:p>
        </p:txBody>
      </p:sp>
    </p:spTree>
    <p:extLst>
      <p:ext uri="{BB962C8B-B14F-4D97-AF65-F5344CB8AC3E}">
        <p14:creationId xmlns:p14="http://schemas.microsoft.com/office/powerpoint/2010/main" val="144206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ESS 1.60E15</a:t>
            </a:r>
            <a:r>
              <a:rPr lang="sv-SE" baseline="0" dirty="0" smtClean="0"/>
              <a:t> flux </a:t>
            </a:r>
          </a:p>
          <a:p>
            <a:r>
              <a:rPr lang="sv-SE" baseline="0" dirty="0" smtClean="0"/>
              <a:t>SNS 0.10</a:t>
            </a:r>
            <a:r>
              <a:rPr lang="sv-SE" dirty="0" smtClean="0"/>
              <a:t>E15 flux</a:t>
            </a:r>
          </a:p>
          <a:p>
            <a:r>
              <a:rPr lang="en-US" dirty="0" err="1" smtClean="0"/>
              <a:t>ESS</a:t>
            </a:r>
            <a:r>
              <a:rPr lang="en-US" dirty="0" smtClean="0"/>
              <a:t> will provide around 30 times brighter </a:t>
            </a:r>
            <a:r>
              <a:rPr lang="en-US" dirty="0" err="1" smtClean="0"/>
              <a:t>neuutron</a:t>
            </a:r>
            <a:r>
              <a:rPr lang="en-US" dirty="0" smtClean="0"/>
              <a:t> beams than existing facilities today.</a:t>
            </a:r>
            <a:endParaRPr lang="sv-S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difference between the current neutron sources and </a:t>
            </a:r>
            <a:r>
              <a:rPr lang="en-US" dirty="0" err="1" smtClean="0"/>
              <a:t>ESS</a:t>
            </a:r>
            <a:r>
              <a:rPr lang="en-US" dirty="0" smtClean="0"/>
              <a:t> is something like the difference between taking a picture in the glow of a candle, or doing it under flash lighting.</a:t>
            </a:r>
            <a:endParaRPr lang="fr-BE" dirty="0" smtClean="0"/>
          </a:p>
          <a:p>
            <a:endParaRPr lang="fr-BE" dirty="0" smtClean="0"/>
          </a:p>
          <a:p>
            <a:endParaRPr lang="fr-BE" dirty="0"/>
          </a:p>
        </p:txBody>
      </p:sp>
      <p:sp>
        <p:nvSpPr>
          <p:cNvPr id="4" name="Slide Number Placeholder 3"/>
          <p:cNvSpPr>
            <a:spLocks noGrp="1"/>
          </p:cNvSpPr>
          <p:nvPr>
            <p:ph type="sldNum" sz="quarter" idx="10"/>
          </p:nvPr>
        </p:nvSpPr>
        <p:spPr/>
        <p:txBody>
          <a:bodyPr/>
          <a:lstStyle/>
          <a:p>
            <a:fld id="{9DE0035E-6164-C447-BCFF-46EC70F74028}" type="slidenum">
              <a:rPr lang="sv-SE" smtClean="0"/>
              <a:t>2</a:t>
            </a:fld>
            <a:endParaRPr lang="sv-SE"/>
          </a:p>
        </p:txBody>
      </p:sp>
    </p:spTree>
    <p:extLst>
      <p:ext uri="{BB962C8B-B14F-4D97-AF65-F5344CB8AC3E}">
        <p14:creationId xmlns:p14="http://schemas.microsoft.com/office/powerpoint/2010/main" val="197017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9DE0035E-6164-C447-BCFF-46EC70F74028}" type="slidenum">
              <a:rPr lang="sv-SE" smtClean="0"/>
              <a:t>3</a:t>
            </a:fld>
            <a:endParaRPr lang="sv-SE"/>
          </a:p>
        </p:txBody>
      </p:sp>
    </p:spTree>
    <p:extLst>
      <p:ext uri="{BB962C8B-B14F-4D97-AF65-F5344CB8AC3E}">
        <p14:creationId xmlns:p14="http://schemas.microsoft.com/office/powerpoint/2010/main" val="64644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NSW</a:t>
            </a:r>
          </a:p>
          <a:p>
            <a:pPr marL="0" indent="0">
              <a:buFontTx/>
              <a:buNone/>
            </a:pPr>
            <a:r>
              <a:rPr lang="en-US" baseline="0" dirty="0" smtClean="0"/>
              <a:t>location of fixed collimator</a:t>
            </a:r>
          </a:p>
        </p:txBody>
      </p:sp>
      <p:sp>
        <p:nvSpPr>
          <p:cNvPr id="4" name="Slide Number Placeholder 3"/>
          <p:cNvSpPr>
            <a:spLocks noGrp="1"/>
          </p:cNvSpPr>
          <p:nvPr>
            <p:ph type="sldNum" sz="quarter" idx="10"/>
          </p:nvPr>
        </p:nvSpPr>
        <p:spPr/>
        <p:txBody>
          <a:bodyPr/>
          <a:lstStyle/>
          <a:p>
            <a:pPr>
              <a:defRPr/>
            </a:pPr>
            <a:fld id="{EB838336-306B-450D-902A-709919433BDE}" type="slidenum">
              <a:rPr lang="en-US" smtClean="0"/>
              <a:pPr>
                <a:defRPr/>
              </a:pPr>
              <a:t>19</a:t>
            </a:fld>
            <a:endParaRPr lang="en-US"/>
          </a:p>
        </p:txBody>
      </p:sp>
    </p:spTree>
    <p:extLst>
      <p:ext uri="{BB962C8B-B14F-4D97-AF65-F5344CB8AC3E}">
        <p14:creationId xmlns:p14="http://schemas.microsoft.com/office/powerpoint/2010/main" val="247023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838336-306B-450D-902A-709919433BDE}" type="slidenum">
              <a:rPr lang="en-US" smtClean="0"/>
              <a:pPr>
                <a:defRPr/>
              </a:pPr>
              <a:t>20</a:t>
            </a:fld>
            <a:endParaRPr lang="en-US"/>
          </a:p>
        </p:txBody>
      </p:sp>
    </p:spTree>
    <p:extLst>
      <p:ext uri="{BB962C8B-B14F-4D97-AF65-F5344CB8AC3E}">
        <p14:creationId xmlns:p14="http://schemas.microsoft.com/office/powerpoint/2010/main" val="187284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r>
              <a:rPr lang="en-US" dirty="0" smtClean="0"/>
              <a:t>SLHIPP 2014</a:t>
            </a:r>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r>
              <a:rPr lang="en-US" dirty="0" smtClean="0"/>
              <a:t>Cyrille Thomas</a:t>
            </a:r>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FA97551-655E-4243-AF44-754CE67D42F3}" type="slidenum">
              <a:rPr lang="en-US" smtClean="0"/>
              <a:t>‹#›</a:t>
            </a:fld>
            <a:endParaRPr lang="en-US" dirty="0"/>
          </a:p>
        </p:txBody>
      </p:sp>
    </p:spTree>
    <p:extLst>
      <p:ext uri="{BB962C8B-B14F-4D97-AF65-F5344CB8AC3E}">
        <p14:creationId xmlns:p14="http://schemas.microsoft.com/office/powerpoint/2010/main" val="363425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978446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79663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a:prstGeom prst="rect">
            <a:avLst/>
          </a:prstGeo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a:prstGeom prst="rect">
            <a:avLst/>
          </a:prstGeo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522960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048995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012081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104616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F41E2D4-2316-BD4A-99DC-FED7530D8663}" type="datetimeFigureOut">
              <a:rPr lang="en-US" smtClean="0"/>
              <a:t>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829853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F41E2D4-2316-BD4A-99DC-FED7530D8663}" type="datetimeFigureOut">
              <a:rPr lang="en-US" smtClean="0"/>
              <a:t>5/11/14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480843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F41E2D4-2316-BD4A-99DC-FED7530D8663}" type="datetimeFigureOut">
              <a:rPr lang="en-US" smtClean="0"/>
              <a:t>5/11/14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359623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1E2D4-2316-BD4A-99DC-FED7530D8663}" type="datetimeFigureOut">
              <a:rPr lang="en-US" smtClean="0"/>
              <a:t>5/11/14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40005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531440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41E2D4-2316-BD4A-99DC-FED7530D8663}" type="datetimeFigureOut">
              <a:rPr lang="en-US" smtClean="0"/>
              <a:t>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658132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41E2D4-2316-BD4A-99DC-FED7530D8663}" type="datetimeFigureOut">
              <a:rPr lang="en-US" smtClean="0"/>
              <a:t>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843463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687327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469999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048995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012081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104616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F41E2D4-2316-BD4A-99DC-FED7530D8663}" type="datetimeFigureOut">
              <a:rPr lang="en-US" smtClean="0"/>
              <a:t>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829853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F41E2D4-2316-BD4A-99DC-FED7530D8663}" type="datetimeFigureOut">
              <a:rPr lang="en-US" smtClean="0"/>
              <a:t>5/11/14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480843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F41E2D4-2316-BD4A-99DC-FED7530D8663}" type="datetimeFigureOut">
              <a:rPr lang="en-US" smtClean="0"/>
              <a:t>5/11/14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35962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149524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1E2D4-2316-BD4A-99DC-FED7530D8663}" type="datetimeFigureOut">
              <a:rPr lang="en-US" smtClean="0"/>
              <a:t>5/11/14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400059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41E2D4-2316-BD4A-99DC-FED7530D8663}" type="datetimeFigureOut">
              <a:rPr lang="en-US" smtClean="0"/>
              <a:t>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658132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F41E2D4-2316-BD4A-99DC-FED7530D8663}" type="datetimeFigureOut">
              <a:rPr lang="en-US" smtClean="0"/>
              <a:t>5/11/14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843463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687327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F41E2D4-2316-BD4A-99DC-FED7530D8663}" type="datetimeFigureOut">
              <a:rPr lang="en-US" smtClean="0"/>
              <a:t>5/11/14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469999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5F41E2D4-2316-BD4A-99DC-FED7530D8663}" type="datetimeFigureOut">
              <a:rPr lang="en-US" smtClean="0"/>
              <a:t>5/11/14</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289479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5F41E2D4-2316-BD4A-99DC-FED7530D8663}" type="datetimeFigureOut">
              <a:rPr lang="en-US" smtClean="0"/>
              <a:t>5/11/14</a:t>
            </a:fld>
            <a:endParaRPr lang="en-US"/>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1255834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2"/>
            <a:ext cx="2133600" cy="365125"/>
          </a:xfrm>
          <a:prstGeom prst="rect">
            <a:avLst/>
          </a:prstGeom>
        </p:spPr>
        <p:txBody>
          <a:bodyPr/>
          <a:lstStyle/>
          <a:p>
            <a:fld id="{5F41E2D4-2316-BD4A-99DC-FED7530D8663}" type="datetimeFigureOut">
              <a:rPr lang="en-US" smtClean="0"/>
              <a:t>5/11/14</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06705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r>
              <a:rPr lang="en-US" dirty="0" smtClean="0"/>
              <a:t>SLHIPP 2014</a:t>
            </a:r>
            <a:endParaRPr lang="en-US" dirty="0"/>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r>
              <a:rPr lang="en-US" dirty="0" smtClean="0"/>
              <a:t>Cyrille Thomas</a:t>
            </a:r>
            <a:endParaRPr lang="en-US" dirty="0"/>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437102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5F41E2D4-2316-BD4A-99DC-FED7530D8663}" type="datetimeFigureOut">
              <a:rPr lang="en-US" smtClean="0"/>
              <a:t>5/11/14</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71161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9"/>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5F41E2D4-2316-BD4A-99DC-FED7530D8663}" type="datetimeFigureOut">
              <a:rPr lang="en-US" smtClean="0"/>
              <a:t>5/11/14</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EFA97551-655E-4243-AF44-754CE67D42F3}" type="slidenum">
              <a:rPr lang="en-US" smtClean="0"/>
              <a:t>‹#›</a:t>
            </a:fld>
            <a:endParaRPr lang="en-US"/>
          </a:p>
        </p:txBody>
      </p:sp>
    </p:spTree>
    <p:extLst>
      <p:ext uri="{BB962C8B-B14F-4D97-AF65-F5344CB8AC3E}">
        <p14:creationId xmlns:p14="http://schemas.microsoft.com/office/powerpoint/2010/main" val="3226918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stretch>
            <a:fillRect/>
          </a:stretch>
        </p:blipFill>
        <p:spPr>
          <a:xfrm>
            <a:off x="0" y="0"/>
            <a:ext cx="9144000" cy="6858000"/>
          </a:xfrm>
          <a:prstGeom prst="rect">
            <a:avLst/>
          </a:prstGeom>
        </p:spPr>
      </p:pic>
      <p:sp>
        <p:nvSpPr>
          <p:cNvPr id="8" name="TextBox 7"/>
          <p:cNvSpPr txBox="1"/>
          <p:nvPr/>
        </p:nvSpPr>
        <p:spPr>
          <a:xfrm>
            <a:off x="690744" y="619206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8507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1E2D4-2316-BD4A-99DC-FED7530D8663}" type="datetimeFigureOut">
              <a:rPr lang="en-US" smtClean="0"/>
              <a:t>5/11/14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97551-655E-4243-AF44-754CE67D42F3}" type="slidenum">
              <a:rPr lang="en-US" smtClean="0"/>
              <a:t>‹#›</a:t>
            </a:fld>
            <a:endParaRPr lang="en-US"/>
          </a:p>
        </p:txBody>
      </p:sp>
    </p:spTree>
    <p:extLst>
      <p:ext uri="{BB962C8B-B14F-4D97-AF65-F5344CB8AC3E}">
        <p14:creationId xmlns:p14="http://schemas.microsoft.com/office/powerpoint/2010/main" val="17952204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1E2D4-2316-BD4A-99DC-FED7530D8663}" type="datetimeFigureOut">
              <a:rPr lang="en-US" smtClean="0"/>
              <a:t>5/11/14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97551-655E-4243-AF44-754CE67D42F3}" type="slidenum">
              <a:rPr lang="en-US" smtClean="0"/>
              <a:t>‹#›</a:t>
            </a:fld>
            <a:endParaRPr lang="en-US"/>
          </a:p>
        </p:txBody>
      </p:sp>
    </p:spTree>
    <p:extLst>
      <p:ext uri="{BB962C8B-B14F-4D97-AF65-F5344CB8AC3E}">
        <p14:creationId xmlns:p14="http://schemas.microsoft.com/office/powerpoint/2010/main" val="1795220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eg"/><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emf"/><Relationship Id="rId6" Type="http://schemas.openxmlformats.org/officeDocument/2006/relationships/image" Target="../media/image15.JPG"/><Relationship Id="rId1" Type="http://schemas.openxmlformats.org/officeDocument/2006/relationships/slideLayout" Target="../slideLayouts/slideLayout6.xml"/><Relationship Id="rId2"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S_template_front_v2.jpg"/>
          <p:cNvPicPr>
            <a:picLocks noChangeAspect="1"/>
          </p:cNvPicPr>
          <p:nvPr/>
        </p:nvPicPr>
        <p:blipFill rotWithShape="1">
          <a:blip r:embed="rId3">
            <a:extLst>
              <a:ext uri="{28A0092B-C50C-407E-A947-70E740481C1C}">
                <a14:useLocalDpi xmlns:a14="http://schemas.microsoft.com/office/drawing/2010/main" val="0"/>
              </a:ext>
            </a:extLst>
          </a:blip>
          <a:srcRect t="2" r="12074" b="12072"/>
          <a:stretch/>
        </p:blipFill>
        <p:spPr>
          <a:xfrm>
            <a:off x="-382229" y="0"/>
            <a:ext cx="9526230" cy="6858000"/>
          </a:xfrm>
          <a:prstGeom prst="rect">
            <a:avLst/>
          </a:prstGeom>
        </p:spPr>
      </p:pic>
      <p:sp>
        <p:nvSpPr>
          <p:cNvPr id="6" name="Rectangle 9"/>
          <p:cNvSpPr>
            <a:spLocks/>
          </p:cNvSpPr>
          <p:nvPr/>
        </p:nvSpPr>
        <p:spPr bwMode="auto">
          <a:xfrm>
            <a:off x="6512553" y="2232435"/>
            <a:ext cx="3398368" cy="231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7799" bIns="0"/>
          <a:lstStyle/>
          <a:p>
            <a:pPr marL="57150"/>
            <a:endParaRPr lang="en-US" sz="4000" dirty="0">
              <a:solidFill>
                <a:srgbClr val="005A7C"/>
              </a:solidFill>
              <a:latin typeface="Arial"/>
              <a:ea typeface="ＭＳ Ｐゴシック" charset="0"/>
              <a:cs typeface="Arial"/>
              <a:sym typeface="Helvetica" charset="0"/>
            </a:endParaRPr>
          </a:p>
        </p:txBody>
      </p:sp>
      <p:sp>
        <p:nvSpPr>
          <p:cNvPr id="3" name="Title 2"/>
          <p:cNvSpPr>
            <a:spLocks noGrp="1"/>
          </p:cNvSpPr>
          <p:nvPr>
            <p:ph type="ctrTitle"/>
          </p:nvPr>
        </p:nvSpPr>
        <p:spPr>
          <a:xfrm>
            <a:off x="4734597" y="1149638"/>
            <a:ext cx="4409403" cy="628362"/>
          </a:xfrm>
        </p:spPr>
        <p:txBody>
          <a:bodyPr/>
          <a:lstStyle/>
          <a:p>
            <a:pPr algn="l"/>
            <a:r>
              <a:rPr lang="en-US" sz="3200" dirty="0" smtClean="0">
                <a:latin typeface="Tahoma"/>
                <a:cs typeface="Tahoma"/>
              </a:rPr>
              <a:t>ESS Beam Diagnostics:</a:t>
            </a:r>
            <a:br>
              <a:rPr lang="en-US" sz="3200" dirty="0" smtClean="0">
                <a:latin typeface="Tahoma"/>
                <a:cs typeface="Tahoma"/>
              </a:rPr>
            </a:br>
            <a:endParaRPr lang="en-US" sz="2400" dirty="0">
              <a:latin typeface="Tahoma"/>
              <a:cs typeface="Tahoma"/>
            </a:endParaRPr>
          </a:p>
        </p:txBody>
      </p:sp>
      <p:sp>
        <p:nvSpPr>
          <p:cNvPr id="7" name="Title 2"/>
          <p:cNvSpPr txBox="1">
            <a:spLocks/>
          </p:cNvSpPr>
          <p:nvPr/>
        </p:nvSpPr>
        <p:spPr>
          <a:xfrm>
            <a:off x="5831939" y="6184318"/>
            <a:ext cx="3312061" cy="547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lumMod val="75000"/>
                  </a:schemeClr>
                </a:solidFill>
                <a:latin typeface="Tahoma"/>
                <a:cs typeface="Tahoma"/>
              </a:rPr>
              <a:t>Cyrille Thomas</a:t>
            </a:r>
            <a:endParaRPr lang="en-US" sz="2000" dirty="0">
              <a:solidFill>
                <a:schemeClr val="bg1">
                  <a:lumMod val="75000"/>
                </a:schemeClr>
              </a:solidFill>
              <a:latin typeface="Tahoma"/>
              <a:cs typeface="Tahoma"/>
            </a:endParaRPr>
          </a:p>
        </p:txBody>
      </p:sp>
      <p:sp>
        <p:nvSpPr>
          <p:cNvPr id="4" name="Rectangle 3"/>
          <p:cNvSpPr/>
          <p:nvPr/>
        </p:nvSpPr>
        <p:spPr>
          <a:xfrm>
            <a:off x="5728075" y="2021033"/>
            <a:ext cx="3061956" cy="369332"/>
          </a:xfrm>
          <a:prstGeom prst="rect">
            <a:avLst/>
          </a:prstGeom>
        </p:spPr>
        <p:txBody>
          <a:bodyPr wrap="none">
            <a:spAutoFit/>
          </a:bodyPr>
          <a:lstStyle/>
          <a:p>
            <a:r>
              <a:rPr lang="en-US" dirty="0">
                <a:latin typeface="Tahoma"/>
                <a:cs typeface="Tahoma"/>
              </a:rPr>
              <a:t>Challenges and perspectives</a:t>
            </a:r>
            <a:endParaRPr lang="en-US" dirty="0"/>
          </a:p>
        </p:txBody>
      </p:sp>
      <p:sp>
        <p:nvSpPr>
          <p:cNvPr id="8" name="Title 2"/>
          <p:cNvSpPr txBox="1">
            <a:spLocks/>
          </p:cNvSpPr>
          <p:nvPr/>
        </p:nvSpPr>
        <p:spPr>
          <a:xfrm>
            <a:off x="1158338" y="6184318"/>
            <a:ext cx="3312061" cy="547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chemeClr val="bg1">
                    <a:lumMod val="75000"/>
                  </a:schemeClr>
                </a:solidFill>
                <a:latin typeface="Tahoma"/>
                <a:cs typeface="Tahoma"/>
              </a:rPr>
              <a:t>SLHIPP 2014</a:t>
            </a:r>
            <a:endParaRPr lang="en-US" sz="2000" dirty="0">
              <a:solidFill>
                <a:schemeClr val="bg1">
                  <a:lumMod val="75000"/>
                </a:schemeClr>
              </a:solidFill>
              <a:latin typeface="Tahoma"/>
              <a:cs typeface="Tahoma"/>
            </a:endParaRPr>
          </a:p>
        </p:txBody>
      </p:sp>
    </p:spTree>
    <p:extLst>
      <p:ext uri="{BB962C8B-B14F-4D97-AF65-F5344CB8AC3E}">
        <p14:creationId xmlns:p14="http://schemas.microsoft.com/office/powerpoint/2010/main" val="24393900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052" y="1600084"/>
            <a:ext cx="8500778" cy="5040000"/>
          </a:xfrm>
          <a:prstGeom prst="rect">
            <a:avLst/>
          </a:prstGeom>
          <a:noFill/>
          <a:ln>
            <a:noFill/>
          </a:ln>
        </p:spPr>
      </p:pic>
    </p:spTree>
    <p:extLst>
      <p:ext uri="{BB962C8B-B14F-4D97-AF65-F5344CB8AC3E}">
        <p14:creationId xmlns:p14="http://schemas.microsoft.com/office/powerpoint/2010/main" val="30963915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chemeClr val="tx1"/>
                </a:solidFill>
              </a:rPr>
              <a:t>11</a:t>
            </a:fld>
            <a:endParaRPr lang="en-US" dirty="0">
              <a:solidFill>
                <a:schemeClr val="tx1"/>
              </a:solidFill>
            </a:endParaRPr>
          </a:p>
        </p:txBody>
      </p:sp>
      <p:sp>
        <p:nvSpPr>
          <p:cNvPr id="5" name="Text Box 4"/>
          <p:cNvSpPr txBox="1">
            <a:spLocks noChangeArrowheads="1"/>
          </p:cNvSpPr>
          <p:nvPr/>
        </p:nvSpPr>
        <p:spPr bwMode="auto">
          <a:xfrm>
            <a:off x="1524001" y="663576"/>
            <a:ext cx="636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BPM signal detection methods</a:t>
            </a:r>
            <a:endParaRPr lang="en-US" b="1" dirty="0">
              <a:latin typeface="Times New Roman" charset="0"/>
              <a:cs typeface="Times New Roman" charset="0"/>
            </a:endParaRPr>
          </a:p>
        </p:txBody>
      </p:sp>
      <p:grpSp>
        <p:nvGrpSpPr>
          <p:cNvPr id="6" name="Group 5"/>
          <p:cNvGrpSpPr/>
          <p:nvPr/>
        </p:nvGrpSpPr>
        <p:grpSpPr>
          <a:xfrm>
            <a:off x="229658" y="1711481"/>
            <a:ext cx="8520665" cy="1702330"/>
            <a:chOff x="161912" y="1768814"/>
            <a:chExt cx="8520665" cy="1702330"/>
          </a:xfrm>
        </p:grpSpPr>
        <p:sp>
          <p:nvSpPr>
            <p:cNvPr id="7" name="Arc 6"/>
            <p:cNvSpPr/>
            <p:nvPr/>
          </p:nvSpPr>
          <p:spPr>
            <a:xfrm>
              <a:off x="520706" y="2635001"/>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8" name="Straight Connector 7"/>
            <p:cNvCxnSpPr/>
            <p:nvPr/>
          </p:nvCxnSpPr>
          <p:spPr>
            <a:xfrm>
              <a:off x="412755" y="2965201"/>
              <a:ext cx="863600" cy="6350"/>
            </a:xfrm>
            <a:prstGeom prst="line">
              <a:avLst/>
            </a:prstGeom>
          </p:spPr>
          <p:style>
            <a:lnRef idx="2">
              <a:schemeClr val="accent1"/>
            </a:lnRef>
            <a:fillRef idx="0">
              <a:schemeClr val="accent1"/>
            </a:fillRef>
            <a:effectRef idx="1">
              <a:schemeClr val="accent1"/>
            </a:effectRef>
            <a:fontRef idx="minor">
              <a:schemeClr val="tx1"/>
            </a:fontRef>
          </p:style>
        </p:cxnSp>
        <p:sp>
          <p:nvSpPr>
            <p:cNvPr id="9" name="Arc 8"/>
            <p:cNvSpPr/>
            <p:nvPr/>
          </p:nvSpPr>
          <p:spPr>
            <a:xfrm rot="10800000">
              <a:off x="679455" y="2635001"/>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Arc 9"/>
            <p:cNvSpPr/>
            <p:nvPr/>
          </p:nvSpPr>
          <p:spPr>
            <a:xfrm>
              <a:off x="838206" y="2635001"/>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Arc 10"/>
            <p:cNvSpPr/>
            <p:nvPr/>
          </p:nvSpPr>
          <p:spPr>
            <a:xfrm rot="10800000">
              <a:off x="996955" y="2635001"/>
              <a:ext cx="158751" cy="666750"/>
            </a:xfrm>
            <a:prstGeom prst="arc">
              <a:avLst>
                <a:gd name="adj1" fmla="val 10836570"/>
                <a:gd name="adj2" fmla="val 0"/>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Arc 11"/>
            <p:cNvSpPr/>
            <p:nvPr/>
          </p:nvSpPr>
          <p:spPr>
            <a:xfrm>
              <a:off x="1584330" y="1807442"/>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3" name="Straight Connector 12"/>
            <p:cNvCxnSpPr/>
            <p:nvPr/>
          </p:nvCxnSpPr>
          <p:spPr>
            <a:xfrm>
              <a:off x="1476379" y="2137642"/>
              <a:ext cx="863600" cy="635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rot="10800000">
              <a:off x="1743079" y="1807442"/>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5" name="Arc 14"/>
            <p:cNvSpPr/>
            <p:nvPr/>
          </p:nvSpPr>
          <p:spPr>
            <a:xfrm>
              <a:off x="1901830" y="1807442"/>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Arc 15"/>
            <p:cNvSpPr/>
            <p:nvPr/>
          </p:nvSpPr>
          <p:spPr>
            <a:xfrm rot="10800000">
              <a:off x="2060579" y="1807442"/>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 name="Summing Junction 16"/>
            <p:cNvSpPr/>
            <p:nvPr/>
          </p:nvSpPr>
          <p:spPr>
            <a:xfrm>
              <a:off x="1746255" y="2844552"/>
              <a:ext cx="234951" cy="241300"/>
            </a:xfrm>
            <a:prstGeom prst="flowChartSummingJunc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endCxn id="17" idx="0"/>
            </p:cNvCxnSpPr>
            <p:nvPr/>
          </p:nvCxnSpPr>
          <p:spPr>
            <a:xfrm>
              <a:off x="1863731" y="2590552"/>
              <a:ext cx="0" cy="25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476381" y="2971551"/>
              <a:ext cx="2667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981206" y="2971551"/>
              <a:ext cx="2381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Arc 20"/>
            <p:cNvSpPr/>
            <p:nvPr/>
          </p:nvSpPr>
          <p:spPr>
            <a:xfrm>
              <a:off x="2448997" y="2579438"/>
              <a:ext cx="425451" cy="7810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2" name="Arc 21"/>
            <p:cNvSpPr/>
            <p:nvPr/>
          </p:nvSpPr>
          <p:spPr>
            <a:xfrm rot="10800000">
              <a:off x="2874447" y="2579438"/>
              <a:ext cx="425451" cy="7810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3" name="Arc 22"/>
            <p:cNvSpPr/>
            <p:nvPr/>
          </p:nvSpPr>
          <p:spPr>
            <a:xfrm>
              <a:off x="3299897" y="2579439"/>
              <a:ext cx="425451" cy="7810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4" name="Arc 23"/>
            <p:cNvSpPr/>
            <p:nvPr/>
          </p:nvSpPr>
          <p:spPr>
            <a:xfrm rot="10800000">
              <a:off x="3725347" y="2579439"/>
              <a:ext cx="425451" cy="7810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5" name="Straight Connector 24"/>
            <p:cNvCxnSpPr/>
            <p:nvPr/>
          </p:nvCxnSpPr>
          <p:spPr>
            <a:xfrm>
              <a:off x="2381256" y="2969963"/>
              <a:ext cx="1828800" cy="95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512496" y="2706440"/>
              <a:ext cx="0" cy="266699"/>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572948" y="2595314"/>
              <a:ext cx="0" cy="377825"/>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777704" y="2408518"/>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980904" y="2408518"/>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177755" y="2408518"/>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8374604" y="2408518"/>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577804" y="2408518"/>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641179" y="2786341"/>
              <a:ext cx="10413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7779823" y="3097492"/>
              <a:ext cx="0"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983023" y="3097492"/>
              <a:ext cx="0"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8179873" y="3097492"/>
              <a:ext cx="0"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376723" y="3097492"/>
              <a:ext cx="0"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8579924" y="3097492"/>
              <a:ext cx="1"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643298" y="3097491"/>
              <a:ext cx="1039279"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006992" y="2968378"/>
              <a:ext cx="1667933"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104367" y="2694270"/>
              <a:ext cx="0" cy="266699"/>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313917" y="2583144"/>
              <a:ext cx="0" cy="377825"/>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5529817" y="2960969"/>
              <a:ext cx="0" cy="262468"/>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739368" y="2960970"/>
              <a:ext cx="0" cy="387349"/>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955267" y="2694270"/>
              <a:ext cx="0" cy="266699"/>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164819" y="2583144"/>
              <a:ext cx="0" cy="377825"/>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6380719" y="2960969"/>
              <a:ext cx="0" cy="262468"/>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6590269" y="2960968"/>
              <a:ext cx="0" cy="387350"/>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959389" y="2408516"/>
              <a:ext cx="289956" cy="230832"/>
            </a:xfrm>
            <a:prstGeom prst="rect">
              <a:avLst/>
            </a:prstGeom>
            <a:noFill/>
          </p:spPr>
          <p:txBody>
            <a:bodyPr wrap="square" rtlCol="0">
              <a:spAutoFit/>
            </a:bodyPr>
            <a:lstStyle/>
            <a:p>
              <a:r>
                <a:rPr lang="en-US" sz="900" dirty="0" smtClean="0"/>
                <a:t>+I </a:t>
              </a:r>
            </a:p>
          </p:txBody>
        </p:sp>
        <p:sp>
          <p:nvSpPr>
            <p:cNvPr id="50" name="TextBox 49"/>
            <p:cNvSpPr txBox="1"/>
            <p:nvPr/>
          </p:nvSpPr>
          <p:spPr>
            <a:xfrm>
              <a:off x="5168939" y="2293101"/>
              <a:ext cx="324868" cy="230832"/>
            </a:xfrm>
            <a:prstGeom prst="rect">
              <a:avLst/>
            </a:prstGeom>
            <a:noFill/>
          </p:spPr>
          <p:txBody>
            <a:bodyPr wrap="square" rtlCol="0">
              <a:spAutoFit/>
            </a:bodyPr>
            <a:lstStyle/>
            <a:p>
              <a:r>
                <a:rPr lang="en-US" sz="900" dirty="0" smtClean="0"/>
                <a:t>+Q </a:t>
              </a:r>
              <a:endParaRPr lang="en-US" sz="900" dirty="0"/>
            </a:p>
          </p:txBody>
        </p:sp>
        <p:sp>
          <p:nvSpPr>
            <p:cNvPr id="51" name="TextBox 50"/>
            <p:cNvSpPr txBox="1"/>
            <p:nvPr/>
          </p:nvSpPr>
          <p:spPr>
            <a:xfrm>
              <a:off x="5367383" y="2701677"/>
              <a:ext cx="324868" cy="230832"/>
            </a:xfrm>
            <a:prstGeom prst="rect">
              <a:avLst/>
            </a:prstGeom>
            <a:noFill/>
          </p:spPr>
          <p:txBody>
            <a:bodyPr wrap="square" rtlCol="0">
              <a:spAutoFit/>
            </a:bodyPr>
            <a:lstStyle/>
            <a:p>
              <a:r>
                <a:rPr lang="en-US" sz="900" dirty="0" smtClean="0"/>
                <a:t>-I </a:t>
              </a:r>
              <a:endParaRPr lang="en-US" sz="900" dirty="0"/>
            </a:p>
          </p:txBody>
        </p:sp>
        <p:sp>
          <p:nvSpPr>
            <p:cNvPr id="52" name="TextBox 51"/>
            <p:cNvSpPr txBox="1"/>
            <p:nvPr/>
          </p:nvSpPr>
          <p:spPr>
            <a:xfrm>
              <a:off x="5576935" y="2701678"/>
              <a:ext cx="324868" cy="230832"/>
            </a:xfrm>
            <a:prstGeom prst="rect">
              <a:avLst/>
            </a:prstGeom>
            <a:noFill/>
          </p:spPr>
          <p:txBody>
            <a:bodyPr wrap="square" rtlCol="0">
              <a:spAutoFit/>
            </a:bodyPr>
            <a:lstStyle/>
            <a:p>
              <a:r>
                <a:rPr lang="en-US" sz="900" dirty="0" smtClean="0"/>
                <a:t>-Q </a:t>
              </a:r>
              <a:endParaRPr lang="en-US" sz="900" dirty="0"/>
            </a:p>
          </p:txBody>
        </p:sp>
        <p:sp>
          <p:nvSpPr>
            <p:cNvPr id="53" name="TextBox 52"/>
            <p:cNvSpPr txBox="1"/>
            <p:nvPr/>
          </p:nvSpPr>
          <p:spPr>
            <a:xfrm>
              <a:off x="5792834" y="2412159"/>
              <a:ext cx="289956" cy="230832"/>
            </a:xfrm>
            <a:prstGeom prst="rect">
              <a:avLst/>
            </a:prstGeom>
            <a:noFill/>
          </p:spPr>
          <p:txBody>
            <a:bodyPr wrap="square" rtlCol="0">
              <a:spAutoFit/>
            </a:bodyPr>
            <a:lstStyle/>
            <a:p>
              <a:r>
                <a:rPr lang="en-US" sz="900" dirty="0" smtClean="0"/>
                <a:t>+I </a:t>
              </a:r>
              <a:endParaRPr lang="en-US" sz="900" dirty="0"/>
            </a:p>
          </p:txBody>
        </p:sp>
        <p:sp>
          <p:nvSpPr>
            <p:cNvPr id="54" name="TextBox 53"/>
            <p:cNvSpPr txBox="1"/>
            <p:nvPr/>
          </p:nvSpPr>
          <p:spPr>
            <a:xfrm>
              <a:off x="6002385" y="2296744"/>
              <a:ext cx="324868" cy="230832"/>
            </a:xfrm>
            <a:prstGeom prst="rect">
              <a:avLst/>
            </a:prstGeom>
            <a:noFill/>
          </p:spPr>
          <p:txBody>
            <a:bodyPr wrap="square" rtlCol="0">
              <a:spAutoFit/>
            </a:bodyPr>
            <a:lstStyle/>
            <a:p>
              <a:r>
                <a:rPr lang="en-US" sz="900" dirty="0" smtClean="0"/>
                <a:t>+Q </a:t>
              </a:r>
              <a:endParaRPr lang="en-US" sz="900" dirty="0"/>
            </a:p>
          </p:txBody>
        </p:sp>
        <p:sp>
          <p:nvSpPr>
            <p:cNvPr id="55" name="TextBox 54"/>
            <p:cNvSpPr txBox="1"/>
            <p:nvPr/>
          </p:nvSpPr>
          <p:spPr>
            <a:xfrm>
              <a:off x="6200829" y="2705320"/>
              <a:ext cx="324868" cy="230832"/>
            </a:xfrm>
            <a:prstGeom prst="rect">
              <a:avLst/>
            </a:prstGeom>
            <a:noFill/>
          </p:spPr>
          <p:txBody>
            <a:bodyPr wrap="square" rtlCol="0">
              <a:spAutoFit/>
            </a:bodyPr>
            <a:lstStyle/>
            <a:p>
              <a:r>
                <a:rPr lang="en-US" sz="900" dirty="0" smtClean="0"/>
                <a:t>-I </a:t>
              </a:r>
              <a:endParaRPr lang="en-US" sz="900" dirty="0"/>
            </a:p>
          </p:txBody>
        </p:sp>
        <p:sp>
          <p:nvSpPr>
            <p:cNvPr id="56" name="TextBox 55"/>
            <p:cNvSpPr txBox="1"/>
            <p:nvPr/>
          </p:nvSpPr>
          <p:spPr>
            <a:xfrm>
              <a:off x="6410379" y="2705320"/>
              <a:ext cx="324868" cy="230832"/>
            </a:xfrm>
            <a:prstGeom prst="rect">
              <a:avLst/>
            </a:prstGeom>
            <a:noFill/>
          </p:spPr>
          <p:txBody>
            <a:bodyPr wrap="square" rtlCol="0">
              <a:spAutoFit/>
            </a:bodyPr>
            <a:lstStyle/>
            <a:p>
              <a:r>
                <a:rPr lang="en-US" sz="900" dirty="0" smtClean="0"/>
                <a:t>-Q </a:t>
              </a:r>
              <a:endParaRPr lang="en-US" sz="900" dirty="0"/>
            </a:p>
          </p:txBody>
        </p:sp>
        <p:sp>
          <p:nvSpPr>
            <p:cNvPr id="57" name="TextBox 56"/>
            <p:cNvSpPr txBox="1"/>
            <p:nvPr/>
          </p:nvSpPr>
          <p:spPr>
            <a:xfrm>
              <a:off x="7557634" y="2238599"/>
              <a:ext cx="324868" cy="230832"/>
            </a:xfrm>
            <a:prstGeom prst="rect">
              <a:avLst/>
            </a:prstGeom>
            <a:noFill/>
          </p:spPr>
          <p:txBody>
            <a:bodyPr wrap="square" rtlCol="0">
              <a:spAutoFit/>
            </a:bodyPr>
            <a:lstStyle/>
            <a:p>
              <a:r>
                <a:rPr lang="en-US" sz="900" dirty="0" smtClean="0">
                  <a:solidFill>
                    <a:srgbClr val="0000FF"/>
                  </a:solidFill>
                </a:rPr>
                <a:t>I</a:t>
              </a:r>
              <a:endParaRPr lang="en-US" sz="900" dirty="0">
                <a:solidFill>
                  <a:srgbClr val="0000FF"/>
                </a:solidFill>
              </a:endParaRPr>
            </a:p>
          </p:txBody>
        </p:sp>
        <p:sp>
          <p:nvSpPr>
            <p:cNvPr id="58" name="TextBox 57"/>
            <p:cNvSpPr txBox="1"/>
            <p:nvPr/>
          </p:nvSpPr>
          <p:spPr>
            <a:xfrm>
              <a:off x="7555489" y="3240312"/>
              <a:ext cx="324868" cy="230832"/>
            </a:xfrm>
            <a:prstGeom prst="rect">
              <a:avLst/>
            </a:prstGeom>
            <a:noFill/>
          </p:spPr>
          <p:txBody>
            <a:bodyPr wrap="square" rtlCol="0">
              <a:spAutoFit/>
            </a:bodyPr>
            <a:lstStyle/>
            <a:p>
              <a:r>
                <a:rPr lang="en-US" sz="900" dirty="0" smtClean="0">
                  <a:solidFill>
                    <a:srgbClr val="FF0000"/>
                  </a:solidFill>
                </a:rPr>
                <a:t>Q</a:t>
              </a:r>
              <a:endParaRPr lang="en-US" sz="900" dirty="0">
                <a:solidFill>
                  <a:srgbClr val="FF0000"/>
                </a:solidFill>
              </a:endParaRPr>
            </a:p>
          </p:txBody>
        </p:sp>
        <p:sp>
          <p:nvSpPr>
            <p:cNvPr id="59" name="TextBox 58"/>
            <p:cNvSpPr txBox="1"/>
            <p:nvPr/>
          </p:nvSpPr>
          <p:spPr>
            <a:xfrm>
              <a:off x="2448997" y="2178211"/>
              <a:ext cx="1701800" cy="215444"/>
            </a:xfrm>
            <a:prstGeom prst="rect">
              <a:avLst/>
            </a:prstGeom>
            <a:noFill/>
          </p:spPr>
          <p:txBody>
            <a:bodyPr wrap="square" rtlCol="0">
              <a:spAutoFit/>
            </a:bodyPr>
            <a:lstStyle/>
            <a:p>
              <a:r>
                <a:rPr lang="en-US" sz="800" dirty="0" smtClean="0"/>
                <a:t>f = f</a:t>
              </a:r>
              <a:r>
                <a:rPr lang="en-US" sz="800" baseline="-25000" dirty="0" smtClean="0"/>
                <a:t>IF</a:t>
              </a:r>
              <a:r>
                <a:rPr lang="en-US" sz="800" dirty="0" smtClean="0"/>
                <a:t>  ,   T</a:t>
              </a:r>
              <a:r>
                <a:rPr lang="en-US" sz="800" baseline="-25000" dirty="0" smtClean="0"/>
                <a:t>sampling</a:t>
              </a:r>
              <a:r>
                <a:rPr lang="en-US" sz="800" dirty="0" smtClean="0"/>
                <a:t> = n T</a:t>
              </a:r>
              <a:r>
                <a:rPr lang="en-US" sz="800" baseline="-25000" dirty="0" smtClean="0"/>
                <a:t>RF </a:t>
              </a:r>
              <a:r>
                <a:rPr lang="en-US" sz="800" dirty="0" smtClean="0"/>
                <a:t>+ </a:t>
              </a:r>
              <a:r>
                <a:rPr lang="en-US" sz="800" dirty="0"/>
                <a:t>T</a:t>
              </a:r>
              <a:r>
                <a:rPr lang="en-US" sz="800" baseline="-25000" dirty="0"/>
                <a:t>RF </a:t>
              </a:r>
              <a:r>
                <a:rPr lang="en-US" sz="800" dirty="0" smtClean="0"/>
                <a:t>/4</a:t>
              </a:r>
              <a:endParaRPr lang="en-US" sz="800" baseline="-25000" dirty="0"/>
            </a:p>
          </p:txBody>
        </p:sp>
        <p:sp>
          <p:nvSpPr>
            <p:cNvPr id="60" name="TextBox 59"/>
            <p:cNvSpPr txBox="1"/>
            <p:nvPr/>
          </p:nvSpPr>
          <p:spPr>
            <a:xfrm>
              <a:off x="901186" y="1768814"/>
              <a:ext cx="895884" cy="230832"/>
            </a:xfrm>
            <a:prstGeom prst="rect">
              <a:avLst/>
            </a:prstGeom>
            <a:noFill/>
          </p:spPr>
          <p:txBody>
            <a:bodyPr wrap="square" rtlCol="0">
              <a:spAutoFit/>
            </a:bodyPr>
            <a:lstStyle/>
            <a:p>
              <a:r>
                <a:rPr lang="en-US" sz="900" dirty="0" smtClean="0"/>
                <a:t>f = f</a:t>
              </a:r>
              <a:r>
                <a:rPr lang="en-US" sz="900" baseline="-25000" dirty="0" smtClean="0"/>
                <a:t>RF </a:t>
              </a:r>
              <a:r>
                <a:rPr lang="en-US" sz="900" dirty="0" smtClean="0"/>
                <a:t>+/- f</a:t>
              </a:r>
              <a:r>
                <a:rPr lang="en-US" sz="900" baseline="-25000" dirty="0" smtClean="0"/>
                <a:t>IF</a:t>
              </a:r>
              <a:endParaRPr lang="en-US" sz="900" baseline="-25000" dirty="0"/>
            </a:p>
          </p:txBody>
        </p:sp>
        <p:sp>
          <p:nvSpPr>
            <p:cNvPr id="61" name="TextBox 60"/>
            <p:cNvSpPr txBox="1"/>
            <p:nvPr/>
          </p:nvSpPr>
          <p:spPr>
            <a:xfrm>
              <a:off x="541881" y="2348606"/>
              <a:ext cx="520683" cy="230832"/>
            </a:xfrm>
            <a:prstGeom prst="rect">
              <a:avLst/>
            </a:prstGeom>
            <a:noFill/>
          </p:spPr>
          <p:txBody>
            <a:bodyPr wrap="square" rtlCol="0">
              <a:spAutoFit/>
            </a:bodyPr>
            <a:lstStyle/>
            <a:p>
              <a:pPr algn="ctr"/>
              <a:r>
                <a:rPr lang="en-US" sz="900" dirty="0" smtClean="0"/>
                <a:t>f = f</a:t>
              </a:r>
              <a:r>
                <a:rPr lang="en-US" sz="900" baseline="-25000" dirty="0" smtClean="0"/>
                <a:t>RF</a:t>
              </a:r>
              <a:endParaRPr lang="en-US" sz="900" baseline="-25000" dirty="0"/>
            </a:p>
          </p:txBody>
        </p:sp>
        <p:sp>
          <p:nvSpPr>
            <p:cNvPr id="62" name="TextBox 61"/>
            <p:cNvSpPr txBox="1"/>
            <p:nvPr/>
          </p:nvSpPr>
          <p:spPr>
            <a:xfrm>
              <a:off x="1609724" y="3134833"/>
              <a:ext cx="517545" cy="230832"/>
            </a:xfrm>
            <a:prstGeom prst="rect">
              <a:avLst/>
            </a:prstGeom>
            <a:noFill/>
          </p:spPr>
          <p:txBody>
            <a:bodyPr wrap="square" rtlCol="0">
              <a:spAutoFit/>
            </a:bodyPr>
            <a:lstStyle/>
            <a:p>
              <a:pPr algn="ctr"/>
              <a:r>
                <a:rPr lang="en-US" sz="900" dirty="0" smtClean="0">
                  <a:solidFill>
                    <a:srgbClr val="4BACC6"/>
                  </a:solidFill>
                </a:rPr>
                <a:t>Mixer</a:t>
              </a:r>
              <a:endParaRPr lang="en-US" sz="900" baseline="-25000" dirty="0">
                <a:solidFill>
                  <a:srgbClr val="4BACC6"/>
                </a:solidFill>
              </a:endParaRPr>
            </a:p>
          </p:txBody>
        </p:sp>
        <p:sp>
          <p:nvSpPr>
            <p:cNvPr id="63" name="TextBox 62"/>
            <p:cNvSpPr txBox="1"/>
            <p:nvPr/>
          </p:nvSpPr>
          <p:spPr>
            <a:xfrm>
              <a:off x="161912" y="3134833"/>
              <a:ext cx="517545" cy="230832"/>
            </a:xfrm>
            <a:prstGeom prst="rect">
              <a:avLst/>
            </a:prstGeom>
            <a:noFill/>
          </p:spPr>
          <p:txBody>
            <a:bodyPr wrap="square" rtlCol="0">
              <a:spAutoFit/>
            </a:bodyPr>
            <a:lstStyle/>
            <a:p>
              <a:pPr algn="ctr"/>
              <a:r>
                <a:rPr lang="en-US" sz="900" dirty="0" smtClean="0">
                  <a:solidFill>
                    <a:schemeClr val="accent5"/>
                  </a:solidFill>
                </a:rPr>
                <a:t>Input</a:t>
              </a:r>
              <a:endParaRPr lang="en-US" sz="900" baseline="-25000" dirty="0">
                <a:solidFill>
                  <a:schemeClr val="accent5"/>
                </a:solidFill>
              </a:endParaRPr>
            </a:p>
          </p:txBody>
        </p:sp>
        <p:sp>
          <p:nvSpPr>
            <p:cNvPr id="64" name="TextBox 63"/>
            <p:cNvSpPr txBox="1"/>
            <p:nvPr/>
          </p:nvSpPr>
          <p:spPr>
            <a:xfrm>
              <a:off x="1298576" y="2297862"/>
              <a:ext cx="517545" cy="230832"/>
            </a:xfrm>
            <a:prstGeom prst="rect">
              <a:avLst/>
            </a:prstGeom>
            <a:noFill/>
          </p:spPr>
          <p:txBody>
            <a:bodyPr wrap="square" rtlCol="0">
              <a:spAutoFit/>
            </a:bodyPr>
            <a:lstStyle/>
            <a:p>
              <a:pPr algn="ctr"/>
              <a:r>
                <a:rPr lang="en-US" sz="900" dirty="0" smtClean="0">
                  <a:solidFill>
                    <a:schemeClr val="accent5"/>
                  </a:solidFill>
                </a:rPr>
                <a:t>Ref.</a:t>
              </a:r>
              <a:endParaRPr lang="en-US" sz="900" baseline="-25000" dirty="0">
                <a:solidFill>
                  <a:schemeClr val="accent5"/>
                </a:solidFill>
              </a:endParaRPr>
            </a:p>
          </p:txBody>
        </p:sp>
        <p:sp>
          <p:nvSpPr>
            <p:cNvPr id="65" name="Curved Up Arrow 64"/>
            <p:cNvSpPr/>
            <p:nvPr/>
          </p:nvSpPr>
          <p:spPr>
            <a:xfrm flipV="1">
              <a:off x="4256670" y="2129557"/>
              <a:ext cx="651957" cy="253586"/>
            </a:xfrm>
            <a:prstGeom prst="curvedUpArrow">
              <a:avLst/>
            </a:pr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6" name="Curved Up Arrow 65"/>
            <p:cNvSpPr/>
            <p:nvPr/>
          </p:nvSpPr>
          <p:spPr>
            <a:xfrm flipV="1">
              <a:off x="6714819" y="2095021"/>
              <a:ext cx="651957" cy="253586"/>
            </a:xfrm>
            <a:prstGeom prst="curvedUpArrow">
              <a:avLst/>
            </a:pr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7" name="7 CuadroTexto"/>
            <p:cNvSpPr txBox="1">
              <a:spLocks noChangeArrowheads="1"/>
            </p:cNvSpPr>
            <p:nvPr/>
          </p:nvSpPr>
          <p:spPr bwMode="auto">
            <a:xfrm>
              <a:off x="3902330" y="1807442"/>
              <a:ext cx="14650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AU" sz="1000" dirty="0" smtClean="0">
                  <a:solidFill>
                    <a:srgbClr val="FF0000"/>
                  </a:solidFill>
                </a:rPr>
                <a:t>IQ (under-) sampling</a:t>
              </a:r>
              <a:endParaRPr lang="es-ES" sz="1000" dirty="0">
                <a:solidFill>
                  <a:srgbClr val="FF0000"/>
                </a:solidFill>
              </a:endParaRPr>
            </a:p>
          </p:txBody>
        </p:sp>
        <p:sp>
          <p:nvSpPr>
            <p:cNvPr id="68" name="7 CuadroTexto"/>
            <p:cNvSpPr txBox="1">
              <a:spLocks noChangeArrowheads="1"/>
            </p:cNvSpPr>
            <p:nvPr/>
          </p:nvSpPr>
          <p:spPr bwMode="auto">
            <a:xfrm>
              <a:off x="6221649" y="1807442"/>
              <a:ext cx="17613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solidFill>
                    <a:srgbClr val="FF0000"/>
                  </a:solidFill>
                </a:rPr>
                <a:t>Demux + sign correction</a:t>
              </a:r>
              <a:endParaRPr lang="es-ES" sz="1000" dirty="0">
                <a:solidFill>
                  <a:srgbClr val="FF0000"/>
                </a:solidFill>
              </a:endParaRPr>
            </a:p>
          </p:txBody>
        </p:sp>
        <p:sp>
          <p:nvSpPr>
            <p:cNvPr id="69" name="TextBox 68"/>
            <p:cNvSpPr txBox="1"/>
            <p:nvPr/>
          </p:nvSpPr>
          <p:spPr>
            <a:xfrm>
              <a:off x="2337874" y="2413278"/>
              <a:ext cx="289956" cy="230832"/>
            </a:xfrm>
            <a:prstGeom prst="rect">
              <a:avLst/>
            </a:prstGeom>
            <a:noFill/>
          </p:spPr>
          <p:txBody>
            <a:bodyPr wrap="square" rtlCol="0">
              <a:spAutoFit/>
            </a:bodyPr>
            <a:lstStyle/>
            <a:p>
              <a:r>
                <a:rPr lang="en-US" sz="900" dirty="0" smtClean="0"/>
                <a:t>+I </a:t>
              </a:r>
            </a:p>
          </p:txBody>
        </p:sp>
        <p:sp>
          <p:nvSpPr>
            <p:cNvPr id="70" name="TextBox 69"/>
            <p:cNvSpPr txBox="1"/>
            <p:nvPr/>
          </p:nvSpPr>
          <p:spPr>
            <a:xfrm>
              <a:off x="3574779" y="2420379"/>
              <a:ext cx="337328" cy="230832"/>
            </a:xfrm>
            <a:prstGeom prst="rect">
              <a:avLst/>
            </a:prstGeom>
            <a:noFill/>
          </p:spPr>
          <p:txBody>
            <a:bodyPr wrap="square" rtlCol="0">
              <a:spAutoFit/>
            </a:bodyPr>
            <a:lstStyle/>
            <a:p>
              <a:r>
                <a:rPr lang="en-US" sz="900" dirty="0" smtClean="0"/>
                <a:t>+Q </a:t>
              </a:r>
            </a:p>
          </p:txBody>
        </p:sp>
      </p:grpSp>
      <p:sp>
        <p:nvSpPr>
          <p:cNvPr id="102" name="Text Box 107"/>
          <p:cNvSpPr txBox="1">
            <a:spLocks noChangeArrowheads="1"/>
          </p:cNvSpPr>
          <p:nvPr/>
        </p:nvSpPr>
        <p:spPr bwMode="auto">
          <a:xfrm>
            <a:off x="520701" y="1334941"/>
            <a:ext cx="3619500" cy="323165"/>
          </a:xfrm>
          <a:prstGeom prst="rect">
            <a:avLst/>
          </a:prstGeom>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500" b="1" dirty="0" smtClean="0">
                <a:solidFill>
                  <a:srgbClr val="0000FF"/>
                </a:solidFill>
                <a:latin typeface="+mn-lt"/>
                <a:cs typeface="Times New Roman" charset="0"/>
              </a:rPr>
              <a:t>1) Sampling in IF:</a:t>
            </a:r>
          </a:p>
        </p:txBody>
      </p:sp>
      <p:sp>
        <p:nvSpPr>
          <p:cNvPr id="103" name="Text Box 107"/>
          <p:cNvSpPr txBox="1">
            <a:spLocks noChangeArrowheads="1"/>
          </p:cNvSpPr>
          <p:nvPr/>
        </p:nvSpPr>
        <p:spPr bwMode="auto">
          <a:xfrm>
            <a:off x="520701" y="3811526"/>
            <a:ext cx="4030979" cy="323165"/>
          </a:xfrm>
          <a:prstGeom prst="rect">
            <a:avLst/>
          </a:prstGeom>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500" b="1" dirty="0" smtClean="0">
                <a:solidFill>
                  <a:srgbClr val="0000FF"/>
                </a:solidFill>
                <a:latin typeface="+mn-lt"/>
                <a:cs typeface="Times New Roman" charset="0"/>
              </a:rPr>
              <a:t>2) Sampling in RF:</a:t>
            </a:r>
          </a:p>
        </p:txBody>
      </p:sp>
      <p:sp>
        <p:nvSpPr>
          <p:cNvPr id="161" name="TextBox 160"/>
          <p:cNvSpPr txBox="1"/>
          <p:nvPr/>
        </p:nvSpPr>
        <p:spPr>
          <a:xfrm>
            <a:off x="229658" y="5719100"/>
            <a:ext cx="517545" cy="230832"/>
          </a:xfrm>
          <a:prstGeom prst="rect">
            <a:avLst/>
          </a:prstGeom>
          <a:noFill/>
        </p:spPr>
        <p:txBody>
          <a:bodyPr wrap="square" rtlCol="0">
            <a:spAutoFit/>
          </a:bodyPr>
          <a:lstStyle/>
          <a:p>
            <a:pPr algn="ctr"/>
            <a:r>
              <a:rPr lang="en-US" sz="900" dirty="0" smtClean="0">
                <a:solidFill>
                  <a:schemeClr val="accent5"/>
                </a:solidFill>
              </a:rPr>
              <a:t>Input</a:t>
            </a:r>
            <a:endParaRPr lang="en-US" sz="900" baseline="-25000" dirty="0">
              <a:solidFill>
                <a:schemeClr val="accent5"/>
              </a:solidFill>
            </a:endParaRPr>
          </a:p>
        </p:txBody>
      </p:sp>
      <p:grpSp>
        <p:nvGrpSpPr>
          <p:cNvPr id="205" name="Group 204"/>
          <p:cNvGrpSpPr/>
          <p:nvPr/>
        </p:nvGrpSpPr>
        <p:grpSpPr>
          <a:xfrm>
            <a:off x="436129" y="4418721"/>
            <a:ext cx="5775263" cy="1987904"/>
            <a:chOff x="436129" y="4418721"/>
            <a:chExt cx="5775263" cy="1987904"/>
          </a:xfrm>
        </p:grpSpPr>
        <p:sp>
          <p:nvSpPr>
            <p:cNvPr id="105" name="Arc 104"/>
            <p:cNvSpPr/>
            <p:nvPr/>
          </p:nvSpPr>
          <p:spPr>
            <a:xfrm>
              <a:off x="588452" y="4766733"/>
              <a:ext cx="158751" cy="1589618"/>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06" name="Straight Connector 105"/>
            <p:cNvCxnSpPr/>
            <p:nvPr/>
          </p:nvCxnSpPr>
          <p:spPr>
            <a:xfrm>
              <a:off x="480501" y="5549468"/>
              <a:ext cx="1489075" cy="6350"/>
            </a:xfrm>
            <a:prstGeom prst="line">
              <a:avLst/>
            </a:prstGeom>
          </p:spPr>
          <p:style>
            <a:lnRef idx="2">
              <a:schemeClr val="accent1"/>
            </a:lnRef>
            <a:fillRef idx="0">
              <a:schemeClr val="accent1"/>
            </a:fillRef>
            <a:effectRef idx="1">
              <a:schemeClr val="accent1"/>
            </a:effectRef>
            <a:fontRef idx="minor">
              <a:schemeClr val="tx1"/>
            </a:fontRef>
          </p:style>
        </p:cxnSp>
        <p:sp>
          <p:nvSpPr>
            <p:cNvPr id="107" name="Arc 106"/>
            <p:cNvSpPr/>
            <p:nvPr/>
          </p:nvSpPr>
          <p:spPr>
            <a:xfrm rot="10800000">
              <a:off x="747201" y="4799260"/>
              <a:ext cx="158751" cy="1491949"/>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26" name="Straight Connector 125"/>
            <p:cNvCxnSpPr/>
            <p:nvPr/>
          </p:nvCxnSpPr>
          <p:spPr>
            <a:xfrm>
              <a:off x="5306519" y="5077334"/>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5509719" y="5077334"/>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5706570" y="5077334"/>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5903419" y="5077334"/>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6106619" y="5077334"/>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5169994" y="5455157"/>
              <a:ext cx="10413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flipV="1">
              <a:off x="5308638" y="5766308"/>
              <a:ext cx="0"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V="1">
              <a:off x="5511838" y="5766308"/>
              <a:ext cx="0"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V="1">
              <a:off x="5708688" y="5766308"/>
              <a:ext cx="0"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5905538" y="5766308"/>
              <a:ext cx="0"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6108739" y="5766308"/>
              <a:ext cx="1"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5172113" y="5766307"/>
              <a:ext cx="1039279" cy="1"/>
            </a:xfrm>
            <a:prstGeom prst="line">
              <a:avLst/>
            </a:prstGeom>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5086449" y="4907415"/>
              <a:ext cx="324868" cy="230832"/>
            </a:xfrm>
            <a:prstGeom prst="rect">
              <a:avLst/>
            </a:prstGeom>
            <a:noFill/>
          </p:spPr>
          <p:txBody>
            <a:bodyPr wrap="square" rtlCol="0">
              <a:spAutoFit/>
            </a:bodyPr>
            <a:lstStyle/>
            <a:p>
              <a:r>
                <a:rPr lang="en-US" sz="900" dirty="0" smtClean="0">
                  <a:solidFill>
                    <a:srgbClr val="0000FF"/>
                  </a:solidFill>
                </a:rPr>
                <a:t>I</a:t>
              </a:r>
              <a:endParaRPr lang="en-US" sz="900" dirty="0">
                <a:solidFill>
                  <a:srgbClr val="0000FF"/>
                </a:solidFill>
              </a:endParaRPr>
            </a:p>
          </p:txBody>
        </p:sp>
        <p:sp>
          <p:nvSpPr>
            <p:cNvPr id="156" name="TextBox 155"/>
            <p:cNvSpPr txBox="1"/>
            <p:nvPr/>
          </p:nvSpPr>
          <p:spPr>
            <a:xfrm>
              <a:off x="5084304" y="5909128"/>
              <a:ext cx="324868" cy="230832"/>
            </a:xfrm>
            <a:prstGeom prst="rect">
              <a:avLst/>
            </a:prstGeom>
            <a:noFill/>
          </p:spPr>
          <p:txBody>
            <a:bodyPr wrap="square" rtlCol="0">
              <a:spAutoFit/>
            </a:bodyPr>
            <a:lstStyle/>
            <a:p>
              <a:r>
                <a:rPr lang="en-US" sz="900" dirty="0" smtClean="0">
                  <a:solidFill>
                    <a:srgbClr val="FF0000"/>
                  </a:solidFill>
                </a:rPr>
                <a:t>Q</a:t>
              </a:r>
              <a:endParaRPr lang="en-US" sz="900" dirty="0">
                <a:solidFill>
                  <a:srgbClr val="FF0000"/>
                </a:solidFill>
              </a:endParaRPr>
            </a:p>
          </p:txBody>
        </p:sp>
        <p:sp>
          <p:nvSpPr>
            <p:cNvPr id="159" name="TextBox 158"/>
            <p:cNvSpPr txBox="1"/>
            <p:nvPr/>
          </p:nvSpPr>
          <p:spPr>
            <a:xfrm>
              <a:off x="609627" y="4418721"/>
              <a:ext cx="520683" cy="230832"/>
            </a:xfrm>
            <a:prstGeom prst="rect">
              <a:avLst/>
            </a:prstGeom>
            <a:noFill/>
          </p:spPr>
          <p:txBody>
            <a:bodyPr wrap="square" rtlCol="0">
              <a:spAutoFit/>
            </a:bodyPr>
            <a:lstStyle/>
            <a:p>
              <a:pPr algn="ctr"/>
              <a:r>
                <a:rPr lang="en-US" sz="900" dirty="0" smtClean="0"/>
                <a:t>f = f</a:t>
              </a:r>
              <a:r>
                <a:rPr lang="en-US" sz="900" baseline="-25000" dirty="0" smtClean="0"/>
                <a:t>RF</a:t>
              </a:r>
              <a:endParaRPr lang="en-US" sz="900" baseline="-25000" dirty="0"/>
            </a:p>
          </p:txBody>
        </p:sp>
        <p:sp>
          <p:nvSpPr>
            <p:cNvPr id="164" name="Curved Up Arrow 163"/>
            <p:cNvSpPr/>
            <p:nvPr/>
          </p:nvSpPr>
          <p:spPr>
            <a:xfrm flipV="1">
              <a:off x="4243634" y="4763837"/>
              <a:ext cx="651957" cy="253586"/>
            </a:xfrm>
            <a:prstGeom prst="curvedUpArrow">
              <a:avLst/>
            </a:pr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6" name="7 CuadroTexto"/>
            <p:cNvSpPr txBox="1">
              <a:spLocks noChangeArrowheads="1"/>
            </p:cNvSpPr>
            <p:nvPr/>
          </p:nvSpPr>
          <p:spPr bwMode="auto">
            <a:xfrm>
              <a:off x="3750464" y="4476258"/>
              <a:ext cx="17613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solidFill>
                    <a:srgbClr val="FF0000"/>
                  </a:solidFill>
                </a:rPr>
                <a:t>Demux + sign correction</a:t>
              </a:r>
              <a:endParaRPr lang="es-ES" sz="1000" dirty="0">
                <a:solidFill>
                  <a:srgbClr val="FF0000"/>
                </a:solidFill>
              </a:endParaRPr>
            </a:p>
          </p:txBody>
        </p:sp>
        <p:sp>
          <p:nvSpPr>
            <p:cNvPr id="170" name="Arc 169"/>
            <p:cNvSpPr/>
            <p:nvPr/>
          </p:nvSpPr>
          <p:spPr>
            <a:xfrm>
              <a:off x="905952" y="4766733"/>
              <a:ext cx="158751" cy="1589618"/>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1" name="Arc 170"/>
            <p:cNvSpPr/>
            <p:nvPr/>
          </p:nvSpPr>
          <p:spPr>
            <a:xfrm rot="10800000">
              <a:off x="1064701" y="4799260"/>
              <a:ext cx="158751" cy="1491949"/>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2" name="Arc 171"/>
            <p:cNvSpPr/>
            <p:nvPr/>
          </p:nvSpPr>
          <p:spPr>
            <a:xfrm>
              <a:off x="1227734" y="4766733"/>
              <a:ext cx="158751" cy="1589618"/>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3" name="Arc 172"/>
            <p:cNvSpPr/>
            <p:nvPr/>
          </p:nvSpPr>
          <p:spPr>
            <a:xfrm rot="10800000">
              <a:off x="1386483" y="4799260"/>
              <a:ext cx="158751" cy="1491949"/>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4" name="Arc 173"/>
            <p:cNvSpPr/>
            <p:nvPr/>
          </p:nvSpPr>
          <p:spPr>
            <a:xfrm>
              <a:off x="1545234" y="4766733"/>
              <a:ext cx="158751" cy="1589618"/>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5" name="Arc 174"/>
            <p:cNvSpPr/>
            <p:nvPr/>
          </p:nvSpPr>
          <p:spPr>
            <a:xfrm rot="10800000">
              <a:off x="1703983" y="4799260"/>
              <a:ext cx="158751" cy="1491949"/>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77" name="Straight Connector 176"/>
            <p:cNvCxnSpPr/>
            <p:nvPr/>
          </p:nvCxnSpPr>
          <p:spPr>
            <a:xfrm>
              <a:off x="609627" y="5053698"/>
              <a:ext cx="0" cy="495770"/>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1019213" y="4822866"/>
              <a:ext cx="0" cy="726602"/>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V="1">
              <a:off x="1418233" y="5545238"/>
              <a:ext cx="0" cy="546529"/>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flipV="1">
              <a:off x="1816204" y="5555819"/>
              <a:ext cx="0" cy="696814"/>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sp>
          <p:nvSpPr>
            <p:cNvPr id="190" name="TextBox 189"/>
            <p:cNvSpPr txBox="1"/>
            <p:nvPr/>
          </p:nvSpPr>
          <p:spPr>
            <a:xfrm>
              <a:off x="436129" y="4633378"/>
              <a:ext cx="289956" cy="230832"/>
            </a:xfrm>
            <a:prstGeom prst="rect">
              <a:avLst/>
            </a:prstGeom>
            <a:noFill/>
          </p:spPr>
          <p:txBody>
            <a:bodyPr wrap="square" rtlCol="0">
              <a:spAutoFit/>
            </a:bodyPr>
            <a:lstStyle/>
            <a:p>
              <a:r>
                <a:rPr lang="en-US" sz="900" dirty="0" smtClean="0"/>
                <a:t>+I </a:t>
              </a:r>
            </a:p>
          </p:txBody>
        </p:sp>
        <p:sp>
          <p:nvSpPr>
            <p:cNvPr id="191" name="TextBox 190"/>
            <p:cNvSpPr txBox="1"/>
            <p:nvPr/>
          </p:nvSpPr>
          <p:spPr>
            <a:xfrm>
              <a:off x="968931" y="4592034"/>
              <a:ext cx="330701" cy="230832"/>
            </a:xfrm>
            <a:prstGeom prst="rect">
              <a:avLst/>
            </a:prstGeom>
            <a:noFill/>
          </p:spPr>
          <p:txBody>
            <a:bodyPr wrap="square" rtlCol="0">
              <a:spAutoFit/>
            </a:bodyPr>
            <a:lstStyle/>
            <a:p>
              <a:r>
                <a:rPr lang="en-US" sz="900" dirty="0" smtClean="0"/>
                <a:t>+Q </a:t>
              </a:r>
            </a:p>
          </p:txBody>
        </p:sp>
        <p:sp>
          <p:nvSpPr>
            <p:cNvPr id="192" name="TextBox 191"/>
            <p:cNvSpPr txBox="1"/>
            <p:nvPr/>
          </p:nvSpPr>
          <p:spPr>
            <a:xfrm>
              <a:off x="1199123" y="6091767"/>
              <a:ext cx="289956" cy="230832"/>
            </a:xfrm>
            <a:prstGeom prst="rect">
              <a:avLst/>
            </a:prstGeom>
            <a:noFill/>
          </p:spPr>
          <p:txBody>
            <a:bodyPr wrap="square" rtlCol="0">
              <a:spAutoFit/>
            </a:bodyPr>
            <a:lstStyle/>
            <a:p>
              <a:r>
                <a:rPr lang="en-US" sz="900" dirty="0" smtClean="0"/>
                <a:t>-I </a:t>
              </a:r>
            </a:p>
          </p:txBody>
        </p:sp>
        <p:sp>
          <p:nvSpPr>
            <p:cNvPr id="193" name="TextBox 192"/>
            <p:cNvSpPr txBox="1"/>
            <p:nvPr/>
          </p:nvSpPr>
          <p:spPr>
            <a:xfrm>
              <a:off x="1786499" y="6175793"/>
              <a:ext cx="289956" cy="230832"/>
            </a:xfrm>
            <a:prstGeom prst="rect">
              <a:avLst/>
            </a:prstGeom>
            <a:noFill/>
          </p:spPr>
          <p:txBody>
            <a:bodyPr wrap="square" rtlCol="0">
              <a:spAutoFit/>
            </a:bodyPr>
            <a:lstStyle/>
            <a:p>
              <a:r>
                <a:rPr lang="en-US" sz="900" dirty="0" smtClean="0"/>
                <a:t>-Q</a:t>
              </a:r>
            </a:p>
          </p:txBody>
        </p:sp>
        <p:cxnSp>
          <p:nvCxnSpPr>
            <p:cNvPr id="194" name="Straight Connector 193"/>
            <p:cNvCxnSpPr/>
            <p:nvPr/>
          </p:nvCxnSpPr>
          <p:spPr>
            <a:xfrm>
              <a:off x="2788727" y="5555819"/>
              <a:ext cx="1489075" cy="63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917853" y="5060049"/>
              <a:ext cx="0" cy="495770"/>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327439" y="4829217"/>
              <a:ext cx="0" cy="726602"/>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flipV="1">
              <a:off x="3726459" y="5551589"/>
              <a:ext cx="0" cy="546529"/>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V="1">
              <a:off x="4124430" y="5562170"/>
              <a:ext cx="0" cy="696814"/>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772875" y="4785778"/>
              <a:ext cx="289956" cy="230832"/>
            </a:xfrm>
            <a:prstGeom prst="rect">
              <a:avLst/>
            </a:prstGeom>
            <a:noFill/>
          </p:spPr>
          <p:txBody>
            <a:bodyPr wrap="square" rtlCol="0">
              <a:spAutoFit/>
            </a:bodyPr>
            <a:lstStyle/>
            <a:p>
              <a:r>
                <a:rPr lang="en-US" sz="900" dirty="0" smtClean="0"/>
                <a:t>+I </a:t>
              </a:r>
            </a:p>
          </p:txBody>
        </p:sp>
        <p:sp>
          <p:nvSpPr>
            <p:cNvPr id="200" name="TextBox 199"/>
            <p:cNvSpPr txBox="1"/>
            <p:nvPr/>
          </p:nvSpPr>
          <p:spPr>
            <a:xfrm>
              <a:off x="3182461" y="4560071"/>
              <a:ext cx="399020" cy="230832"/>
            </a:xfrm>
            <a:prstGeom prst="rect">
              <a:avLst/>
            </a:prstGeom>
            <a:noFill/>
          </p:spPr>
          <p:txBody>
            <a:bodyPr wrap="square" rtlCol="0">
              <a:spAutoFit/>
            </a:bodyPr>
            <a:lstStyle/>
            <a:p>
              <a:r>
                <a:rPr lang="en-US" sz="900" dirty="0" smtClean="0"/>
                <a:t>+Q</a:t>
              </a:r>
            </a:p>
          </p:txBody>
        </p:sp>
        <p:sp>
          <p:nvSpPr>
            <p:cNvPr id="201" name="TextBox 200"/>
            <p:cNvSpPr txBox="1"/>
            <p:nvPr/>
          </p:nvSpPr>
          <p:spPr>
            <a:xfrm>
              <a:off x="3581481" y="6098118"/>
              <a:ext cx="289956" cy="230832"/>
            </a:xfrm>
            <a:prstGeom prst="rect">
              <a:avLst/>
            </a:prstGeom>
            <a:noFill/>
          </p:spPr>
          <p:txBody>
            <a:bodyPr wrap="square" rtlCol="0">
              <a:spAutoFit/>
            </a:bodyPr>
            <a:lstStyle/>
            <a:p>
              <a:r>
                <a:rPr lang="en-US" sz="900" dirty="0" smtClean="0"/>
                <a:t>-I </a:t>
              </a:r>
            </a:p>
          </p:txBody>
        </p:sp>
        <p:sp>
          <p:nvSpPr>
            <p:cNvPr id="202" name="TextBox 201"/>
            <p:cNvSpPr txBox="1"/>
            <p:nvPr/>
          </p:nvSpPr>
          <p:spPr>
            <a:xfrm>
              <a:off x="4140201" y="6143568"/>
              <a:ext cx="289956" cy="230832"/>
            </a:xfrm>
            <a:prstGeom prst="rect">
              <a:avLst/>
            </a:prstGeom>
            <a:noFill/>
          </p:spPr>
          <p:txBody>
            <a:bodyPr wrap="square" rtlCol="0">
              <a:spAutoFit/>
            </a:bodyPr>
            <a:lstStyle/>
            <a:p>
              <a:r>
                <a:rPr lang="en-US" sz="900" dirty="0" smtClean="0"/>
                <a:t>-Q </a:t>
              </a:r>
            </a:p>
          </p:txBody>
        </p:sp>
        <p:sp>
          <p:nvSpPr>
            <p:cNvPr id="203" name="Curved Up Arrow 202"/>
            <p:cNvSpPr/>
            <p:nvPr/>
          </p:nvSpPr>
          <p:spPr>
            <a:xfrm flipV="1">
              <a:off x="1921695" y="4722479"/>
              <a:ext cx="651957" cy="253586"/>
            </a:xfrm>
            <a:prstGeom prst="curvedUpArrow">
              <a:avLst/>
            </a:pr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4" name="7 CuadroTexto"/>
            <p:cNvSpPr txBox="1">
              <a:spLocks noChangeArrowheads="1"/>
            </p:cNvSpPr>
            <p:nvPr/>
          </p:nvSpPr>
          <p:spPr bwMode="auto">
            <a:xfrm>
              <a:off x="1430667" y="4436960"/>
              <a:ext cx="17613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AU" sz="1000" dirty="0" smtClean="0">
                  <a:solidFill>
                    <a:srgbClr val="FF0000"/>
                  </a:solidFill>
                </a:rPr>
                <a:t>IQ (under-) sampling</a:t>
              </a:r>
              <a:endParaRPr lang="es-ES" sz="1000" dirty="0">
                <a:solidFill>
                  <a:srgbClr val="FF0000"/>
                </a:solidFill>
              </a:endParaRPr>
            </a:p>
          </p:txBody>
        </p:sp>
      </p:grpSp>
    </p:spTree>
    <p:extLst>
      <p:ext uri="{BB962C8B-B14F-4D97-AF65-F5344CB8AC3E}">
        <p14:creationId xmlns:p14="http://schemas.microsoft.com/office/powerpoint/2010/main" val="26664462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Emittance</a:t>
            </a:r>
            <a:endParaRPr lang="en-US" sz="3200" dirty="0"/>
          </a:p>
        </p:txBody>
      </p:sp>
      <p:sp>
        <p:nvSpPr>
          <p:cNvPr id="4" name="Content Placeholder 2"/>
          <p:cNvSpPr txBox="1">
            <a:spLocks/>
          </p:cNvSpPr>
          <p:nvPr/>
        </p:nvSpPr>
        <p:spPr>
          <a:xfrm>
            <a:off x="457200" y="1307104"/>
            <a:ext cx="4127500" cy="2126252"/>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Early in-kind from Saclay on LEBT Allison Scanner (similar to IFMIF).</a:t>
            </a:r>
          </a:p>
          <a:p>
            <a:r>
              <a:rPr lang="en-US" sz="1600" dirty="0" smtClean="0"/>
              <a:t>Conceptual design ongoing on MEBT slit/grid system. Discussing on in-kind for mechanical design with Bilbao.</a:t>
            </a:r>
          </a:p>
          <a:p>
            <a:pPr marL="0" indent="0">
              <a:buNone/>
            </a:pPr>
            <a:endParaRPr lang="en-US" sz="1600" dirty="0" smtClean="0"/>
          </a:p>
          <a:p>
            <a:pPr>
              <a:buFont typeface="Wingdings" charset="2"/>
              <a:buChar char="ü"/>
            </a:pPr>
            <a:r>
              <a:rPr lang="en-US" sz="1600" dirty="0" smtClean="0"/>
              <a:t>Operational with 12kW beam power</a:t>
            </a:r>
          </a:p>
          <a:p>
            <a:pPr>
              <a:buFont typeface="Wingdings" charset="2"/>
              <a:buChar char="ü"/>
            </a:pPr>
            <a:r>
              <a:rPr lang="en-US" sz="1600" dirty="0" smtClean="0"/>
              <a:t>Emittance measurement uncertainty: 10% </a:t>
            </a:r>
          </a:p>
          <a:p>
            <a:pPr marL="0" indent="0">
              <a:buNone/>
            </a:pPr>
            <a:endParaRPr lang="en-US" sz="1600" dirty="0"/>
          </a:p>
        </p:txBody>
      </p:sp>
      <p:pic>
        <p:nvPicPr>
          <p:cNvPr id="5" name="Picture 4"/>
          <p:cNvPicPr>
            <a:picLocks noChangeAspect="1"/>
          </p:cNvPicPr>
          <p:nvPr/>
        </p:nvPicPr>
        <p:blipFill>
          <a:blip r:embed="rId2"/>
          <a:stretch>
            <a:fillRect/>
          </a:stretch>
        </p:blipFill>
        <p:spPr>
          <a:xfrm>
            <a:off x="4546594" y="1498602"/>
            <a:ext cx="2374900" cy="3657600"/>
          </a:xfrm>
          <a:prstGeom prst="rect">
            <a:avLst/>
          </a:prstGeom>
        </p:spPr>
      </p:pic>
      <p:pic>
        <p:nvPicPr>
          <p:cNvPr id="6" name="Picture 5"/>
          <p:cNvPicPr>
            <a:picLocks noChangeAspect="1"/>
          </p:cNvPicPr>
          <p:nvPr/>
        </p:nvPicPr>
        <p:blipFill>
          <a:blip r:embed="rId3"/>
          <a:stretch>
            <a:fillRect/>
          </a:stretch>
        </p:blipFill>
        <p:spPr>
          <a:xfrm>
            <a:off x="6870700" y="1299107"/>
            <a:ext cx="2273300" cy="4038600"/>
          </a:xfrm>
          <a:prstGeom prst="rect">
            <a:avLst/>
          </a:prstGeom>
        </p:spPr>
      </p:pic>
      <p:sp>
        <p:nvSpPr>
          <p:cNvPr id="7" name="TextBox 6"/>
          <p:cNvSpPr txBox="1"/>
          <p:nvPr/>
        </p:nvSpPr>
        <p:spPr>
          <a:xfrm>
            <a:off x="5147733" y="5283214"/>
            <a:ext cx="3518912" cy="369332"/>
          </a:xfrm>
          <a:prstGeom prst="rect">
            <a:avLst/>
          </a:prstGeom>
          <a:noFill/>
        </p:spPr>
        <p:txBody>
          <a:bodyPr wrap="none" rtlCol="0">
            <a:spAutoFit/>
          </a:bodyPr>
          <a:lstStyle/>
          <a:p>
            <a:r>
              <a:rPr lang="en-US" dirty="0" smtClean="0"/>
              <a:t>LIPAC Allison emittance scanner</a:t>
            </a:r>
            <a:endParaRPr lang="en-US" dirty="0"/>
          </a:p>
        </p:txBody>
      </p:sp>
      <p:cxnSp>
        <p:nvCxnSpPr>
          <p:cNvPr id="11" name="Straight Connector 10"/>
          <p:cNvCxnSpPr/>
          <p:nvPr/>
        </p:nvCxnSpPr>
        <p:spPr>
          <a:xfrm>
            <a:off x="1255948" y="5029775"/>
            <a:ext cx="0" cy="55827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255948" y="5839327"/>
            <a:ext cx="0" cy="55827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716462" y="5211213"/>
            <a:ext cx="1465273" cy="0"/>
          </a:xfrm>
          <a:prstGeom prst="line">
            <a:avLst/>
          </a:prstGeom>
          <a:ln>
            <a:solidFill>
              <a:srgbClr val="408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716462" y="6187062"/>
            <a:ext cx="1465273" cy="0"/>
          </a:xfrm>
          <a:prstGeom prst="line">
            <a:avLst/>
          </a:prstGeom>
          <a:ln>
            <a:solidFill>
              <a:srgbClr val="408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641145" y="5029775"/>
            <a:ext cx="0" cy="55827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641145" y="5839327"/>
            <a:ext cx="0" cy="55827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3935304" y="5029775"/>
            <a:ext cx="97685" cy="13678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2622431" y="6187062"/>
            <a:ext cx="0" cy="336086"/>
          </a:xfrm>
          <a:prstGeom prst="line">
            <a:avLst/>
          </a:prstGeom>
          <a:ln>
            <a:solidFill>
              <a:srgbClr val="408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622431" y="6171978"/>
            <a:ext cx="0" cy="336086"/>
          </a:xfrm>
          <a:prstGeom prst="line">
            <a:avLst/>
          </a:prstGeom>
          <a:ln>
            <a:solidFill>
              <a:srgbClr val="408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2622431" y="6346595"/>
            <a:ext cx="0" cy="179997"/>
          </a:xfrm>
          <a:prstGeom prst="line">
            <a:avLst/>
          </a:prstGeom>
          <a:ln>
            <a:solidFill>
              <a:srgbClr val="408000"/>
            </a:solidFill>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791066" y="4850698"/>
            <a:ext cx="340583" cy="246221"/>
          </a:xfrm>
          <a:prstGeom prst="rect">
            <a:avLst/>
          </a:prstGeom>
          <a:noFill/>
        </p:spPr>
        <p:txBody>
          <a:bodyPr wrap="none" rtlCol="0">
            <a:spAutoFit/>
          </a:bodyPr>
          <a:lstStyle/>
          <a:p>
            <a:r>
              <a:rPr lang="en-US" sz="1000" dirty="0" smtClean="0">
                <a:solidFill>
                  <a:srgbClr val="408000"/>
                </a:solidFill>
              </a:rPr>
              <a:t>±V</a:t>
            </a:r>
            <a:endParaRPr lang="en-US" sz="1000" dirty="0">
              <a:solidFill>
                <a:srgbClr val="408000"/>
              </a:solidFill>
            </a:endParaRPr>
          </a:p>
        </p:txBody>
      </p:sp>
      <p:sp>
        <p:nvSpPr>
          <p:cNvPr id="33" name="TextBox 32"/>
          <p:cNvSpPr txBox="1"/>
          <p:nvPr/>
        </p:nvSpPr>
        <p:spPr>
          <a:xfrm>
            <a:off x="3282521" y="4702416"/>
            <a:ext cx="1104264" cy="246221"/>
          </a:xfrm>
          <a:prstGeom prst="rect">
            <a:avLst/>
          </a:prstGeom>
          <a:noFill/>
        </p:spPr>
        <p:txBody>
          <a:bodyPr wrap="none" rtlCol="0">
            <a:spAutoFit/>
          </a:bodyPr>
          <a:lstStyle/>
          <a:p>
            <a:r>
              <a:rPr lang="en-US" sz="1000" dirty="0" smtClean="0"/>
              <a:t>Charge detector</a:t>
            </a:r>
            <a:endParaRPr lang="en-US" sz="1000" dirty="0"/>
          </a:p>
        </p:txBody>
      </p:sp>
      <p:sp>
        <p:nvSpPr>
          <p:cNvPr id="34" name="TextBox 33"/>
          <p:cNvSpPr txBox="1"/>
          <p:nvPr/>
        </p:nvSpPr>
        <p:spPr>
          <a:xfrm>
            <a:off x="3282521" y="5021308"/>
            <a:ext cx="364202" cy="246221"/>
          </a:xfrm>
          <a:prstGeom prst="rect">
            <a:avLst/>
          </a:prstGeom>
          <a:noFill/>
        </p:spPr>
        <p:txBody>
          <a:bodyPr wrap="none" rtlCol="0">
            <a:spAutoFit/>
          </a:bodyPr>
          <a:lstStyle/>
          <a:p>
            <a:r>
              <a:rPr lang="en-US" sz="1000" dirty="0" smtClean="0"/>
              <a:t>Slit</a:t>
            </a:r>
            <a:endParaRPr lang="en-US" sz="1000" dirty="0"/>
          </a:p>
        </p:txBody>
      </p:sp>
      <p:sp>
        <p:nvSpPr>
          <p:cNvPr id="35" name="TextBox 34"/>
          <p:cNvSpPr txBox="1"/>
          <p:nvPr/>
        </p:nvSpPr>
        <p:spPr>
          <a:xfrm>
            <a:off x="905933" y="5096231"/>
            <a:ext cx="364202" cy="246221"/>
          </a:xfrm>
          <a:prstGeom prst="rect">
            <a:avLst/>
          </a:prstGeom>
          <a:noFill/>
        </p:spPr>
        <p:txBody>
          <a:bodyPr wrap="none" rtlCol="0">
            <a:spAutoFit/>
          </a:bodyPr>
          <a:lstStyle/>
          <a:p>
            <a:r>
              <a:rPr lang="en-US" sz="1000" dirty="0" smtClean="0"/>
              <a:t>Slit</a:t>
            </a:r>
            <a:endParaRPr lang="en-US" sz="1000" dirty="0"/>
          </a:p>
        </p:txBody>
      </p:sp>
      <p:cxnSp>
        <p:nvCxnSpPr>
          <p:cNvPr id="45" name="Straight Connector 44"/>
          <p:cNvCxnSpPr/>
          <p:nvPr/>
        </p:nvCxnSpPr>
        <p:spPr>
          <a:xfrm flipH="1" flipV="1">
            <a:off x="2412272" y="4752528"/>
            <a:ext cx="240320" cy="342556"/>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1092200" y="4315586"/>
            <a:ext cx="8467" cy="76679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100667" y="4315586"/>
            <a:ext cx="3081866"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flipV="1">
            <a:off x="1092200" y="6008933"/>
            <a:ext cx="8467" cy="766798"/>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081498" y="6764879"/>
            <a:ext cx="3081866"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flipV="1">
            <a:off x="4163364" y="4315586"/>
            <a:ext cx="13585" cy="246014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905933" y="3979314"/>
            <a:ext cx="0" cy="1049866"/>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905933" y="3979314"/>
            <a:ext cx="947407" cy="246221"/>
          </a:xfrm>
          <a:prstGeom prst="rect">
            <a:avLst/>
          </a:prstGeom>
          <a:noFill/>
        </p:spPr>
        <p:txBody>
          <a:bodyPr wrap="none" rtlCol="0">
            <a:spAutoFit/>
          </a:bodyPr>
          <a:lstStyle/>
          <a:p>
            <a:r>
              <a:rPr lang="en-US" sz="1000" dirty="0" smtClean="0"/>
              <a:t>Position scan</a:t>
            </a:r>
            <a:endParaRPr lang="en-US" sz="1000" dirty="0"/>
          </a:p>
        </p:txBody>
      </p:sp>
      <p:sp>
        <p:nvSpPr>
          <p:cNvPr id="60" name="Oval 59"/>
          <p:cNvSpPr/>
          <p:nvPr/>
        </p:nvSpPr>
        <p:spPr>
          <a:xfrm>
            <a:off x="169333" y="5342452"/>
            <a:ext cx="912165" cy="496875"/>
          </a:xfrm>
          <a:prstGeom prst="ellipse">
            <a:avLst/>
          </a:prstGeom>
          <a:gradFill flip="none" rotWithShape="1">
            <a:gsLst>
              <a:gs pos="0">
                <a:srgbClr val="FF0000"/>
              </a:gs>
              <a:gs pos="81000">
                <a:schemeClr val="accent1">
                  <a:tint val="50000"/>
                  <a:shade val="100000"/>
                  <a:satMod val="3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Arrow Connector 61"/>
          <p:cNvCxnSpPr/>
          <p:nvPr/>
        </p:nvCxnSpPr>
        <p:spPr>
          <a:xfrm>
            <a:off x="0" y="5588046"/>
            <a:ext cx="1270135" cy="0"/>
          </a:xfrm>
          <a:prstGeom prst="straightConnector1">
            <a:avLst/>
          </a:prstGeom>
          <a:ln w="952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1876074" y="5211213"/>
            <a:ext cx="0" cy="975849"/>
          </a:xfrm>
          <a:prstGeom prst="line">
            <a:avLst/>
          </a:prstGeom>
          <a:ln w="9525" cmpd="sng">
            <a:solidFill>
              <a:srgbClr val="408000"/>
            </a:solidFill>
            <a:prstDash val="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2154230" y="4756710"/>
            <a:ext cx="258042" cy="325674"/>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6062133" y="5977474"/>
            <a:ext cx="3075707" cy="461665"/>
          </a:xfrm>
          <a:prstGeom prst="rect">
            <a:avLst/>
          </a:prstGeom>
          <a:noFill/>
        </p:spPr>
        <p:txBody>
          <a:bodyPr wrap="none" rtlCol="0">
            <a:spAutoFit/>
          </a:bodyPr>
          <a:lstStyle/>
          <a:p>
            <a:r>
              <a:rPr lang="en-GB" sz="1200" dirty="0" smtClean="0">
                <a:solidFill>
                  <a:srgbClr val="FFFF00"/>
                </a:solidFill>
              </a:rPr>
              <a:t>Benjamin </a:t>
            </a:r>
            <a:r>
              <a:rPr lang="en-GB" sz="1200" dirty="0" err="1" smtClean="0">
                <a:solidFill>
                  <a:srgbClr val="FFFF00"/>
                </a:solidFill>
              </a:rPr>
              <a:t>Cheymol</a:t>
            </a:r>
            <a:r>
              <a:rPr lang="en-GB" sz="1200" dirty="0" smtClean="0">
                <a:solidFill>
                  <a:srgbClr val="FFFF00"/>
                </a:solidFill>
              </a:rPr>
              <a:t>: system leader</a:t>
            </a:r>
          </a:p>
          <a:p>
            <a:r>
              <a:rPr lang="en-GB" sz="1200" dirty="0" smtClean="0">
                <a:solidFill>
                  <a:srgbClr val="FFFF00"/>
                </a:solidFill>
              </a:rPr>
              <a:t>Collaboration with CEA </a:t>
            </a:r>
            <a:r>
              <a:rPr lang="en-GB" sz="1200" dirty="0" err="1" smtClean="0">
                <a:solidFill>
                  <a:srgbClr val="FFFF00"/>
                </a:solidFill>
              </a:rPr>
              <a:t>Salclay</a:t>
            </a:r>
            <a:r>
              <a:rPr lang="en-GB" sz="1200" dirty="0" smtClean="0">
                <a:solidFill>
                  <a:srgbClr val="FFFF00"/>
                </a:solidFill>
              </a:rPr>
              <a:t> and CNRS</a:t>
            </a:r>
          </a:p>
        </p:txBody>
      </p:sp>
      <p:sp>
        <p:nvSpPr>
          <p:cNvPr id="70" name="TextBox 69"/>
          <p:cNvSpPr txBox="1"/>
          <p:nvPr/>
        </p:nvSpPr>
        <p:spPr>
          <a:xfrm>
            <a:off x="2955022" y="3734040"/>
            <a:ext cx="1095034" cy="369332"/>
          </a:xfrm>
          <a:prstGeom prst="rect">
            <a:avLst/>
          </a:prstGeom>
          <a:noFill/>
        </p:spPr>
        <p:txBody>
          <a:bodyPr wrap="none" rtlCol="0">
            <a:spAutoFit/>
          </a:bodyPr>
          <a:lstStyle/>
          <a:p>
            <a:r>
              <a:rPr lang="en-GB" dirty="0" smtClean="0">
                <a:latin typeface="Symbol" charset="2"/>
                <a:cs typeface="Symbol" charset="2"/>
              </a:rPr>
              <a:t>e = s . s’</a:t>
            </a:r>
            <a:endParaRPr lang="en-GB" dirty="0">
              <a:latin typeface="Symbol" charset="2"/>
              <a:cs typeface="Symbol" charset="2"/>
            </a:endParaRPr>
          </a:p>
        </p:txBody>
      </p:sp>
    </p:spTree>
    <p:extLst>
      <p:ext uri="{BB962C8B-B14F-4D97-AF65-F5344CB8AC3E}">
        <p14:creationId xmlns:p14="http://schemas.microsoft.com/office/powerpoint/2010/main" val="17578651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32550"/>
          </a:xfrm>
        </p:spPr>
        <p:txBody>
          <a:bodyPr/>
          <a:lstStyle/>
          <a:p>
            <a:r>
              <a:rPr lang="en-US" sz="3200" dirty="0" smtClean="0"/>
              <a:t>Beam Profile</a:t>
            </a:r>
            <a:endParaRPr lang="en-US" sz="3200" dirty="0"/>
          </a:p>
        </p:txBody>
      </p:sp>
      <p:sp>
        <p:nvSpPr>
          <p:cNvPr id="7" name="TextBox 6"/>
          <p:cNvSpPr txBox="1"/>
          <p:nvPr/>
        </p:nvSpPr>
        <p:spPr>
          <a:xfrm>
            <a:off x="457200" y="1048307"/>
            <a:ext cx="2326967" cy="369332"/>
          </a:xfrm>
          <a:prstGeom prst="rect">
            <a:avLst/>
          </a:prstGeom>
          <a:noFill/>
        </p:spPr>
        <p:txBody>
          <a:bodyPr wrap="none" rtlCol="0">
            <a:spAutoFit/>
          </a:bodyPr>
          <a:lstStyle/>
          <a:p>
            <a:r>
              <a:rPr lang="en-US" dirty="0" smtClean="0"/>
              <a:t>Wire scanners / Halo</a:t>
            </a:r>
            <a:endParaRPr lang="en-US" dirty="0"/>
          </a:p>
        </p:txBody>
      </p:sp>
      <p:sp>
        <p:nvSpPr>
          <p:cNvPr id="11" name="Content Placeholder 2"/>
          <p:cNvSpPr txBox="1">
            <a:spLocks/>
          </p:cNvSpPr>
          <p:nvPr/>
        </p:nvSpPr>
        <p:spPr>
          <a:xfrm>
            <a:off x="457200" y="1557932"/>
            <a:ext cx="4721266" cy="4904045"/>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Warm </a:t>
            </a:r>
            <a:r>
              <a:rPr lang="en-US" sz="1800" dirty="0" err="1" smtClean="0"/>
              <a:t>Linac</a:t>
            </a:r>
            <a:r>
              <a:rPr lang="en-US" sz="1800" dirty="0" smtClean="0"/>
              <a:t>: </a:t>
            </a:r>
          </a:p>
          <a:p>
            <a:pPr lvl="1"/>
            <a:r>
              <a:rPr lang="en-US" sz="1800" dirty="0" smtClean="0"/>
              <a:t>Carbon Wire, SE signal readout</a:t>
            </a:r>
          </a:p>
          <a:p>
            <a:pPr lvl="1"/>
            <a:r>
              <a:rPr lang="en-US" sz="1800" dirty="0" smtClean="0"/>
              <a:t>Single actuator at 45 degrees</a:t>
            </a:r>
          </a:p>
          <a:p>
            <a:pPr lvl="1"/>
            <a:r>
              <a:rPr lang="en-US" sz="1800" dirty="0" smtClean="0"/>
              <a:t>Thermal load limit @62mA pulse: </a:t>
            </a:r>
          </a:p>
          <a:p>
            <a:pPr lvl="2"/>
            <a:r>
              <a:rPr lang="en-US" sz="1400" dirty="0" smtClean="0"/>
              <a:t>50</a:t>
            </a:r>
            <a:r>
              <a:rPr lang="en-US" sz="1400" dirty="0" smtClean="0">
                <a:latin typeface="Symbol" charset="2"/>
                <a:cs typeface="Symbol" charset="2"/>
              </a:rPr>
              <a:t>m</a:t>
            </a:r>
            <a:r>
              <a:rPr lang="en-US" sz="1400" dirty="0" smtClean="0"/>
              <a:t>s in MEBT </a:t>
            </a:r>
          </a:p>
          <a:p>
            <a:pPr lvl="2"/>
            <a:r>
              <a:rPr lang="en-US" sz="1400" dirty="0" smtClean="0"/>
              <a:t>100</a:t>
            </a:r>
            <a:r>
              <a:rPr lang="en-US" sz="1400" dirty="0" smtClean="0">
                <a:latin typeface="Symbol" charset="2"/>
                <a:cs typeface="Symbol" charset="2"/>
              </a:rPr>
              <a:t>m</a:t>
            </a:r>
            <a:r>
              <a:rPr lang="en-US" sz="1400" dirty="0" smtClean="0"/>
              <a:t>s in DTL at 1Hz rep rate.</a:t>
            </a:r>
          </a:p>
          <a:p>
            <a:r>
              <a:rPr lang="en-US" sz="1800" dirty="0" smtClean="0"/>
              <a:t>Cold </a:t>
            </a:r>
            <a:r>
              <a:rPr lang="en-US" sz="1800" dirty="0" err="1" smtClean="0"/>
              <a:t>linac</a:t>
            </a:r>
            <a:r>
              <a:rPr lang="en-US" sz="1800" dirty="0" smtClean="0"/>
              <a:t>: </a:t>
            </a:r>
          </a:p>
          <a:p>
            <a:pPr lvl="1"/>
            <a:r>
              <a:rPr lang="en-US" sz="1800" dirty="0" smtClean="0"/>
              <a:t>Tungsten Wire, SE signal readout in spokes, Scintillator downstream of spokes</a:t>
            </a:r>
          </a:p>
          <a:p>
            <a:pPr lvl="1"/>
            <a:r>
              <a:rPr lang="en-US" sz="1800" dirty="0" smtClean="0"/>
              <a:t>Dual actuators, shorter travel</a:t>
            </a:r>
          </a:p>
          <a:p>
            <a:pPr lvl="1"/>
            <a:r>
              <a:rPr lang="en-US" sz="1800" dirty="0" smtClean="0"/>
              <a:t>Thermal load limits to 62mA pulse:</a:t>
            </a:r>
          </a:p>
          <a:p>
            <a:pPr lvl="2"/>
            <a:r>
              <a:rPr lang="en-US" sz="1400" dirty="0" smtClean="0"/>
              <a:t>100</a:t>
            </a:r>
            <a:r>
              <a:rPr lang="en-US" sz="1400" dirty="0" smtClean="0">
                <a:latin typeface="Symbol" charset="2"/>
                <a:cs typeface="Symbol" charset="2"/>
              </a:rPr>
              <a:t>m</a:t>
            </a:r>
            <a:r>
              <a:rPr lang="en-US" sz="1400" dirty="0" smtClean="0"/>
              <a:t>s at 1Hz</a:t>
            </a:r>
          </a:p>
          <a:p>
            <a:r>
              <a:rPr lang="en-US" sz="1800" dirty="0" smtClean="0"/>
              <a:t>HEBT &amp; A2T</a:t>
            </a:r>
          </a:p>
          <a:p>
            <a:pPr lvl="1"/>
            <a:r>
              <a:rPr lang="en-US" sz="1800" dirty="0" smtClean="0"/>
              <a:t>Fast wire scanners based on CERN design</a:t>
            </a:r>
          </a:p>
          <a:p>
            <a:pPr lvl="1"/>
            <a:r>
              <a:rPr lang="en-US" sz="1800" dirty="0" smtClean="0"/>
              <a:t>Capable of full beam operation</a:t>
            </a:r>
          </a:p>
          <a:p>
            <a:endParaRPr lang="en-US" sz="1800" dirty="0" smtClean="0"/>
          </a:p>
          <a:p>
            <a:endParaRPr lang="en-US" sz="1800" dirty="0" smtClean="0"/>
          </a:p>
        </p:txBody>
      </p:sp>
      <p:sp>
        <p:nvSpPr>
          <p:cNvPr id="12" name="TextBox 11"/>
          <p:cNvSpPr txBox="1"/>
          <p:nvPr/>
        </p:nvSpPr>
        <p:spPr>
          <a:xfrm>
            <a:off x="5076079" y="4606061"/>
            <a:ext cx="3695385" cy="923330"/>
          </a:xfrm>
          <a:prstGeom prst="rect">
            <a:avLst/>
          </a:prstGeom>
          <a:noFill/>
        </p:spPr>
        <p:txBody>
          <a:bodyPr wrap="square" rtlCol="0">
            <a:spAutoFit/>
          </a:bodyPr>
          <a:lstStyle/>
          <a:p>
            <a:pPr marL="285750" indent="-285750">
              <a:buFont typeface="Wingdings" charset="2"/>
              <a:buChar char="ü"/>
            </a:pPr>
            <a:r>
              <a:rPr lang="en-US" dirty="0" smtClean="0"/>
              <a:t>Diagnostic for Commissioning</a:t>
            </a:r>
          </a:p>
          <a:p>
            <a:pPr marL="285750" indent="-285750">
              <a:buFont typeface="Wingdings" charset="2"/>
              <a:buChar char="ü"/>
            </a:pPr>
            <a:r>
              <a:rPr lang="en-US" dirty="0" smtClean="0"/>
              <a:t>Cross-reference for non invasive profile monitors</a:t>
            </a:r>
            <a:endParaRPr lang="en-US" dirty="0"/>
          </a:p>
        </p:txBody>
      </p:sp>
      <p:sp>
        <p:nvSpPr>
          <p:cNvPr id="13" name="Oval 12"/>
          <p:cNvSpPr/>
          <p:nvPr/>
        </p:nvSpPr>
        <p:spPr>
          <a:xfrm>
            <a:off x="7213598" y="1309494"/>
            <a:ext cx="355600" cy="108145"/>
          </a:xfrm>
          <a:prstGeom prst="ellipse">
            <a:avLst/>
          </a:prstGeom>
          <a:gradFill flip="none" rotWithShape="1">
            <a:gsLst>
              <a:gs pos="0">
                <a:srgbClr val="FF0000"/>
              </a:gs>
              <a:gs pos="81000">
                <a:schemeClr val="accent1">
                  <a:tint val="50000"/>
                  <a:shade val="100000"/>
                  <a:satMod val="3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a:grpSpLocks noChangeAspect="1"/>
          </p:cNvGrpSpPr>
          <p:nvPr/>
        </p:nvGrpSpPr>
        <p:grpSpPr>
          <a:xfrm rot="16200000">
            <a:off x="6738625" y="1982104"/>
            <a:ext cx="1259998" cy="411653"/>
            <a:chOff x="5333997" y="1095903"/>
            <a:chExt cx="1828800" cy="597493"/>
          </a:xfrm>
        </p:grpSpPr>
        <p:sp>
          <p:nvSpPr>
            <p:cNvPr id="21" name="Rectangle 20"/>
            <p:cNvSpPr/>
            <p:nvPr/>
          </p:nvSpPr>
          <p:spPr>
            <a:xfrm>
              <a:off x="6248397" y="1095903"/>
              <a:ext cx="914400" cy="5974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5333997" y="1095903"/>
              <a:ext cx="914400" cy="59749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3" name="Group 22"/>
          <p:cNvGrpSpPr>
            <a:grpSpLocks noChangeAspect="1"/>
          </p:cNvGrpSpPr>
          <p:nvPr/>
        </p:nvGrpSpPr>
        <p:grpSpPr>
          <a:xfrm>
            <a:off x="5858090" y="1146279"/>
            <a:ext cx="1259998" cy="411653"/>
            <a:chOff x="5333997" y="1095903"/>
            <a:chExt cx="1828800" cy="597493"/>
          </a:xfrm>
        </p:grpSpPr>
        <p:sp>
          <p:nvSpPr>
            <p:cNvPr id="24" name="Rectangle 23"/>
            <p:cNvSpPr/>
            <p:nvPr/>
          </p:nvSpPr>
          <p:spPr>
            <a:xfrm>
              <a:off x="6248397" y="1095903"/>
              <a:ext cx="914400" cy="59749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p:cNvSpPr/>
            <p:nvPr/>
          </p:nvSpPr>
          <p:spPr>
            <a:xfrm>
              <a:off x="5333997" y="1095903"/>
              <a:ext cx="914400" cy="59749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7" name="Straight Arrow Connector 26"/>
          <p:cNvCxnSpPr/>
          <p:nvPr/>
        </p:nvCxnSpPr>
        <p:spPr>
          <a:xfrm>
            <a:off x="6671733" y="907189"/>
            <a:ext cx="89746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a:off x="7416798" y="1595012"/>
            <a:ext cx="89746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488089" y="520272"/>
            <a:ext cx="1023681" cy="261610"/>
          </a:xfrm>
          <a:prstGeom prst="rect">
            <a:avLst/>
          </a:prstGeom>
        </p:spPr>
        <p:txBody>
          <a:bodyPr wrap="none" rtlCol="0">
            <a:spAutoFit/>
          </a:bodyPr>
          <a:lstStyle/>
          <a:p>
            <a:r>
              <a:rPr lang="en-GB" sz="1050" dirty="0" smtClean="0"/>
              <a:t>Position scan</a:t>
            </a:r>
          </a:p>
        </p:txBody>
      </p:sp>
      <p:sp>
        <p:nvSpPr>
          <p:cNvPr id="30" name="TextBox 29"/>
          <p:cNvSpPr txBox="1"/>
          <p:nvPr/>
        </p:nvSpPr>
        <p:spPr>
          <a:xfrm>
            <a:off x="6207653" y="1705191"/>
            <a:ext cx="560871" cy="338554"/>
          </a:xfrm>
          <a:prstGeom prst="rect">
            <a:avLst/>
          </a:prstGeom>
        </p:spPr>
        <p:txBody>
          <a:bodyPr wrap="none" rtlCol="0">
            <a:spAutoFit/>
          </a:bodyPr>
          <a:lstStyle/>
          <a:p>
            <a:r>
              <a:rPr lang="en-GB" sz="1600" dirty="0" smtClean="0"/>
              <a:t>wire</a:t>
            </a:r>
          </a:p>
        </p:txBody>
      </p:sp>
      <p:cxnSp>
        <p:nvCxnSpPr>
          <p:cNvPr id="32" name="Straight Connector 31"/>
          <p:cNvCxnSpPr/>
          <p:nvPr/>
        </p:nvCxnSpPr>
        <p:spPr>
          <a:xfrm>
            <a:off x="7118088" y="1208107"/>
            <a:ext cx="0" cy="28799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7224625" y="1557932"/>
            <a:ext cx="2879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6768524" y="1365250"/>
            <a:ext cx="292676" cy="5092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6768524" y="1638300"/>
            <a:ext cx="514926" cy="2361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24578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8362" y="861476"/>
            <a:ext cx="3187178" cy="2031325"/>
          </a:xfrm>
          <a:prstGeom prst="rect">
            <a:avLst/>
          </a:prstGeom>
          <a:noFill/>
        </p:spPr>
        <p:txBody>
          <a:bodyPr wrap="none" rtlCol="0">
            <a:spAutoFit/>
          </a:bodyPr>
          <a:lstStyle/>
          <a:p>
            <a:r>
              <a:rPr lang="en-US" dirty="0" smtClean="0"/>
              <a:t>Beam Induced Fluorescence:</a:t>
            </a:r>
          </a:p>
          <a:p>
            <a:r>
              <a:rPr lang="en-US" dirty="0" smtClean="0"/>
              <a:t>Warm </a:t>
            </a:r>
            <a:r>
              <a:rPr lang="en-US" dirty="0" err="1" smtClean="0"/>
              <a:t>Linac</a:t>
            </a:r>
            <a:r>
              <a:rPr lang="en-US" dirty="0" smtClean="0"/>
              <a:t> and HEBT</a:t>
            </a:r>
          </a:p>
          <a:p>
            <a:r>
              <a:rPr lang="en-US" dirty="0" smtClean="0"/>
              <a:t>Beam size </a:t>
            </a:r>
            <a:r>
              <a:rPr lang="en-US" dirty="0" err="1" smtClean="0"/>
              <a:t>HxV</a:t>
            </a:r>
            <a:r>
              <a:rPr lang="en-US" dirty="0" smtClean="0"/>
              <a:t>: 2x2 mm</a:t>
            </a:r>
            <a:r>
              <a:rPr lang="en-US" baseline="30000" dirty="0" smtClean="0"/>
              <a:t>2</a:t>
            </a:r>
          </a:p>
          <a:p>
            <a:endParaRPr lang="en-US" dirty="0" smtClean="0"/>
          </a:p>
          <a:p>
            <a:pPr marL="285750" indent="-285750">
              <a:buFont typeface="Wingdings" charset="2"/>
              <a:buChar char="§"/>
            </a:pPr>
            <a:r>
              <a:rPr lang="en-US" dirty="0" smtClean="0"/>
              <a:t>Single shot profile</a:t>
            </a:r>
          </a:p>
          <a:p>
            <a:pPr marL="285750" indent="-285750">
              <a:buFont typeface="Wingdings" charset="2"/>
              <a:buChar char="§"/>
            </a:pPr>
            <a:r>
              <a:rPr lang="en-US" dirty="0" smtClean="0"/>
              <a:t>Dynamic range: 100-10</a:t>
            </a:r>
            <a:r>
              <a:rPr lang="en-US" baseline="30000" dirty="0" smtClean="0"/>
              <a:t>3</a:t>
            </a:r>
          </a:p>
          <a:p>
            <a:pPr marL="285750" indent="-285750">
              <a:buFont typeface="Wingdings" charset="2"/>
              <a:buChar char="§"/>
            </a:pPr>
            <a:r>
              <a:rPr lang="en-US" dirty="0" smtClean="0"/>
              <a:t>Resolution: &lt;1mm</a:t>
            </a:r>
            <a:endParaRPr lang="en-US" dirty="0"/>
          </a:p>
        </p:txBody>
      </p:sp>
      <p:sp>
        <p:nvSpPr>
          <p:cNvPr id="5" name="Title 1"/>
          <p:cNvSpPr>
            <a:spLocks noGrp="1"/>
          </p:cNvSpPr>
          <p:nvPr>
            <p:ph type="title"/>
          </p:nvPr>
        </p:nvSpPr>
        <p:spPr>
          <a:xfrm>
            <a:off x="457200" y="260682"/>
            <a:ext cx="8229600" cy="632550"/>
          </a:xfrm>
        </p:spPr>
        <p:txBody>
          <a:bodyPr/>
          <a:lstStyle/>
          <a:p>
            <a:r>
              <a:rPr lang="en-US" sz="3200" dirty="0" smtClean="0"/>
              <a:t>Beam Profile</a:t>
            </a:r>
            <a:endParaRPr lang="en-US" sz="3200" dirty="0"/>
          </a:p>
        </p:txBody>
      </p:sp>
      <p:pic>
        <p:nvPicPr>
          <p:cNvPr id="6" name="Picture 2" descr="part1"/>
          <p:cNvPicPr>
            <a:picLocks noChangeAspect="1" noChangeArrowheads="1"/>
          </p:cNvPicPr>
          <p:nvPr/>
        </p:nvPicPr>
        <p:blipFill rotWithShape="1">
          <a:blip r:embed="rId2">
            <a:extLst>
              <a:ext uri="{28A0092B-C50C-407E-A947-70E740481C1C}">
                <a14:useLocalDpi xmlns:a14="http://schemas.microsoft.com/office/drawing/2010/main" val="0"/>
              </a:ext>
            </a:extLst>
          </a:blip>
          <a:srcRect l="28983" r="36465"/>
          <a:stretch/>
        </p:blipFill>
        <p:spPr bwMode="auto">
          <a:xfrm>
            <a:off x="7047608" y="3180982"/>
            <a:ext cx="2096392" cy="34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srcRect l="22285" r="21819"/>
          <a:stretch/>
        </p:blipFill>
        <p:spPr>
          <a:xfrm>
            <a:off x="251861" y="3427562"/>
            <a:ext cx="3350319" cy="3416539"/>
          </a:xfrm>
          <a:prstGeom prst="rect">
            <a:avLst/>
          </a:prstGeom>
        </p:spPr>
      </p:pic>
      <p:grpSp>
        <p:nvGrpSpPr>
          <p:cNvPr id="8" name="Group 5"/>
          <p:cNvGrpSpPr>
            <a:grpSpLocks/>
          </p:cNvGrpSpPr>
          <p:nvPr/>
        </p:nvGrpSpPr>
        <p:grpSpPr bwMode="auto">
          <a:xfrm>
            <a:off x="4285972" y="1200198"/>
            <a:ext cx="3567461" cy="2502917"/>
            <a:chOff x="-401" y="952"/>
            <a:chExt cx="5152" cy="3414"/>
          </a:xfrm>
        </p:grpSpPr>
        <p:pic>
          <p:nvPicPr>
            <p:cNvPr id="9" name="Picture 33" descr="System_1_V4"/>
            <p:cNvPicPr>
              <a:picLocks noChangeAspect="1" noChangeArrowheads="1"/>
            </p:cNvPicPr>
            <p:nvPr/>
          </p:nvPicPr>
          <p:blipFill>
            <a:blip r:embed="rId4">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a:off x="-401" y="952"/>
              <a:ext cx="5152" cy="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7"/>
            <p:cNvSpPr>
              <a:spLocks noChangeShapeType="1"/>
            </p:cNvSpPr>
            <p:nvPr/>
          </p:nvSpPr>
          <p:spPr bwMode="auto">
            <a:xfrm flipV="1">
              <a:off x="340" y="2473"/>
              <a:ext cx="1403" cy="821"/>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 name="Text Box 8"/>
            <p:cNvSpPr txBox="1">
              <a:spLocks noChangeArrowheads="1"/>
            </p:cNvSpPr>
            <p:nvPr/>
          </p:nvSpPr>
          <p:spPr bwMode="auto">
            <a:xfrm rot="19751260">
              <a:off x="165" y="2659"/>
              <a:ext cx="91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0"/>
                </a:spcBef>
                <a:defRPr sz="2400">
                  <a:solidFill>
                    <a:schemeClr val="tx1"/>
                  </a:solidFill>
                  <a:latin typeface="Times" pitchFamily="18" charset="0"/>
                </a:defRPr>
              </a:lvl1pPr>
              <a:lvl2pPr marL="742950" indent="-285750" algn="l" eaLnBrk="0" hangingPunct="0">
                <a:spcBef>
                  <a:spcPct val="0"/>
                </a:spcBef>
                <a:defRPr sz="2400">
                  <a:solidFill>
                    <a:schemeClr val="tx1"/>
                  </a:solidFill>
                  <a:latin typeface="Times" pitchFamily="18" charset="0"/>
                </a:defRPr>
              </a:lvl2pPr>
              <a:lvl3pPr marL="1143000" indent="-228600" algn="l" eaLnBrk="0" hangingPunct="0">
                <a:spcBef>
                  <a:spcPct val="0"/>
                </a:spcBef>
                <a:defRPr sz="2400">
                  <a:solidFill>
                    <a:schemeClr val="tx1"/>
                  </a:solidFill>
                  <a:latin typeface="Times" pitchFamily="18" charset="0"/>
                </a:defRPr>
              </a:lvl3pPr>
              <a:lvl4pPr marL="1600200" indent="-228600" algn="l" eaLnBrk="0" hangingPunct="0">
                <a:spcBef>
                  <a:spcPct val="0"/>
                </a:spcBef>
                <a:defRPr sz="2400">
                  <a:solidFill>
                    <a:schemeClr val="tx1"/>
                  </a:solidFill>
                  <a:latin typeface="Times" pitchFamily="18" charset="0"/>
                </a:defRPr>
              </a:lvl4pPr>
              <a:lvl5pPr marL="2057400" indent="-228600" algn="l" eaLnBrk="0" hangingPunct="0">
                <a:spcBef>
                  <a:spcPct val="0"/>
                </a:spcBef>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de-DE" sz="1400" dirty="0">
                  <a:solidFill>
                    <a:srgbClr val="FF0000"/>
                  </a:solidFill>
                  <a:latin typeface="Times New Roman" pitchFamily="18" charset="0"/>
                  <a:ea typeface="ＭＳ Ｐゴシック" charset="-128"/>
                </a:rPr>
                <a:t>Ion</a:t>
              </a:r>
              <a:r>
                <a:rPr lang="de-DE" sz="1400" b="0" dirty="0">
                  <a:solidFill>
                    <a:srgbClr val="FF0000"/>
                  </a:solidFill>
                  <a:latin typeface="Times New Roman" pitchFamily="18" charset="0"/>
                  <a:ea typeface="ＭＳ Ｐゴシック" charset="-128"/>
                </a:rPr>
                <a:t> </a:t>
              </a:r>
              <a:r>
                <a:rPr lang="de-DE" sz="1400" dirty="0">
                  <a:solidFill>
                    <a:srgbClr val="FF0000"/>
                  </a:solidFill>
                  <a:latin typeface="Times New Roman" pitchFamily="18" charset="0"/>
                  <a:ea typeface="ＭＳ Ｐゴシック" charset="-128"/>
                </a:rPr>
                <a:t>beam</a:t>
              </a:r>
            </a:p>
          </p:txBody>
        </p:sp>
        <p:sp>
          <p:nvSpPr>
            <p:cNvPr id="12" name="Text Box 21"/>
            <p:cNvSpPr txBox="1">
              <a:spLocks noChangeArrowheads="1"/>
            </p:cNvSpPr>
            <p:nvPr/>
          </p:nvSpPr>
          <p:spPr bwMode="auto">
            <a:xfrm rot="-1817502">
              <a:off x="1567" y="3052"/>
              <a:ext cx="864"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0"/>
                </a:spcBef>
                <a:defRPr sz="2400">
                  <a:solidFill>
                    <a:schemeClr val="tx1"/>
                  </a:solidFill>
                  <a:latin typeface="Times" pitchFamily="18" charset="0"/>
                </a:defRPr>
              </a:lvl1pPr>
              <a:lvl2pPr marL="742950" indent="-285750" algn="l" eaLnBrk="0" hangingPunct="0">
                <a:spcBef>
                  <a:spcPct val="0"/>
                </a:spcBef>
                <a:defRPr sz="2400">
                  <a:solidFill>
                    <a:schemeClr val="tx1"/>
                  </a:solidFill>
                  <a:latin typeface="Times" pitchFamily="18" charset="0"/>
                </a:defRPr>
              </a:lvl2pPr>
              <a:lvl3pPr marL="1143000" indent="-228600" algn="l" eaLnBrk="0" hangingPunct="0">
                <a:spcBef>
                  <a:spcPct val="0"/>
                </a:spcBef>
                <a:defRPr sz="2400">
                  <a:solidFill>
                    <a:schemeClr val="tx1"/>
                  </a:solidFill>
                  <a:latin typeface="Times" pitchFamily="18" charset="0"/>
                </a:defRPr>
              </a:lvl3pPr>
              <a:lvl4pPr marL="1600200" indent="-228600" algn="l" eaLnBrk="0" hangingPunct="0">
                <a:spcBef>
                  <a:spcPct val="0"/>
                </a:spcBef>
                <a:defRPr sz="2400">
                  <a:solidFill>
                    <a:schemeClr val="tx1"/>
                  </a:solidFill>
                  <a:latin typeface="Times" pitchFamily="18" charset="0"/>
                </a:defRPr>
              </a:lvl4pPr>
              <a:lvl5pPr marL="2057400" indent="-228600" algn="l" eaLnBrk="0" hangingPunct="0">
                <a:spcBef>
                  <a:spcPct val="0"/>
                </a:spcBef>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1" hangingPunct="1"/>
              <a:r>
                <a:rPr lang="de-DE" sz="1400" b="0">
                  <a:latin typeface="Times New Roman" pitchFamily="18" charset="0"/>
                  <a:ea typeface="ＭＳ Ｐゴシック" charset="-128"/>
                </a:rPr>
                <a:t>Viewport</a:t>
              </a:r>
            </a:p>
          </p:txBody>
        </p:sp>
        <p:sp>
          <p:nvSpPr>
            <p:cNvPr id="13" name="AutoShape 18"/>
            <p:cNvSpPr>
              <a:spLocks noChangeArrowheads="1"/>
            </p:cNvSpPr>
            <p:nvPr/>
          </p:nvSpPr>
          <p:spPr bwMode="auto">
            <a:xfrm>
              <a:off x="2622" y="2024"/>
              <a:ext cx="363" cy="635"/>
            </a:xfrm>
            <a:prstGeom prst="downArrow">
              <a:avLst>
                <a:gd name="adj1" fmla="val 50000"/>
                <a:gd name="adj2" fmla="val 43733"/>
              </a:avLst>
            </a:prstGeom>
            <a:solidFill>
              <a:srgbClr val="00FF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p>
          </p:txBody>
        </p:sp>
        <p:sp>
          <p:nvSpPr>
            <p:cNvPr id="14" name="Line 23"/>
            <p:cNvSpPr>
              <a:spLocks noChangeShapeType="1"/>
            </p:cNvSpPr>
            <p:nvPr/>
          </p:nvSpPr>
          <p:spPr bwMode="auto">
            <a:xfrm flipV="1">
              <a:off x="2380" y="2840"/>
              <a:ext cx="273" cy="1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sp>
        <p:nvSpPr>
          <p:cNvPr id="15" name="TextBox 14"/>
          <p:cNvSpPr txBox="1"/>
          <p:nvPr/>
        </p:nvSpPr>
        <p:spPr>
          <a:xfrm>
            <a:off x="753569" y="3058230"/>
            <a:ext cx="556500" cy="369332"/>
          </a:xfrm>
          <a:prstGeom prst="rect">
            <a:avLst/>
          </a:prstGeom>
          <a:noFill/>
        </p:spPr>
        <p:txBody>
          <a:bodyPr wrap="none" rtlCol="0">
            <a:spAutoFit/>
          </a:bodyPr>
          <a:lstStyle/>
          <a:p>
            <a:r>
              <a:rPr lang="en-US" dirty="0" smtClean="0"/>
              <a:t>WS</a:t>
            </a:r>
            <a:endParaRPr lang="en-US" dirty="0"/>
          </a:p>
        </p:txBody>
      </p:sp>
      <p:sp>
        <p:nvSpPr>
          <p:cNvPr id="16" name="TextBox 15"/>
          <p:cNvSpPr txBox="1"/>
          <p:nvPr/>
        </p:nvSpPr>
        <p:spPr>
          <a:xfrm>
            <a:off x="2289026" y="2953654"/>
            <a:ext cx="543764" cy="369332"/>
          </a:xfrm>
          <a:prstGeom prst="rect">
            <a:avLst/>
          </a:prstGeom>
          <a:noFill/>
        </p:spPr>
        <p:txBody>
          <a:bodyPr wrap="none" rtlCol="0">
            <a:spAutoFit/>
          </a:bodyPr>
          <a:lstStyle/>
          <a:p>
            <a:r>
              <a:rPr lang="en-US" dirty="0" smtClean="0"/>
              <a:t>BIF</a:t>
            </a:r>
            <a:endParaRPr lang="en-US" dirty="0"/>
          </a:p>
        </p:txBody>
      </p:sp>
      <p:sp>
        <p:nvSpPr>
          <p:cNvPr id="17" name="TextBox 16"/>
          <p:cNvSpPr txBox="1"/>
          <p:nvPr/>
        </p:nvSpPr>
        <p:spPr>
          <a:xfrm>
            <a:off x="2832790" y="3427562"/>
            <a:ext cx="800294" cy="369332"/>
          </a:xfrm>
          <a:prstGeom prst="rect">
            <a:avLst/>
          </a:prstGeom>
          <a:noFill/>
        </p:spPr>
        <p:txBody>
          <a:bodyPr wrap="none" rtlCol="0">
            <a:spAutoFit/>
          </a:bodyPr>
          <a:lstStyle/>
          <a:p>
            <a:r>
              <a:rPr lang="en-US" dirty="0" smtClean="0"/>
              <a:t>BPMs</a:t>
            </a:r>
            <a:endParaRPr lang="en-US" dirty="0"/>
          </a:p>
        </p:txBody>
      </p:sp>
      <p:cxnSp>
        <p:nvCxnSpPr>
          <p:cNvPr id="19" name="Straight Arrow Connector 18"/>
          <p:cNvCxnSpPr/>
          <p:nvPr/>
        </p:nvCxnSpPr>
        <p:spPr>
          <a:xfrm flipH="1">
            <a:off x="2135932" y="3322986"/>
            <a:ext cx="306189" cy="2978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967652" y="3322986"/>
            <a:ext cx="474469" cy="10827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2"/>
          </p:cNvCxnSpPr>
          <p:nvPr/>
        </p:nvCxnSpPr>
        <p:spPr>
          <a:xfrm>
            <a:off x="1031819" y="3427562"/>
            <a:ext cx="670688" cy="369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2289027" y="3796894"/>
            <a:ext cx="863908" cy="5111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1465274" y="3796894"/>
            <a:ext cx="1687661" cy="5111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633084" y="5191930"/>
            <a:ext cx="3220645" cy="646331"/>
          </a:xfrm>
          <a:prstGeom prst="rect">
            <a:avLst/>
          </a:prstGeom>
        </p:spPr>
        <p:txBody>
          <a:bodyPr wrap="square" rtlCol="0">
            <a:spAutoFit/>
          </a:bodyPr>
          <a:lstStyle/>
          <a:p>
            <a:r>
              <a:rPr lang="en-GB" dirty="0" smtClean="0"/>
              <a:t>Diagnostic for Commissioning and Operation </a:t>
            </a:r>
          </a:p>
        </p:txBody>
      </p:sp>
    </p:spTree>
    <p:extLst>
      <p:ext uri="{BB962C8B-B14F-4D97-AF65-F5344CB8AC3E}">
        <p14:creationId xmlns:p14="http://schemas.microsoft.com/office/powerpoint/2010/main" val="7015254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8362" y="947779"/>
            <a:ext cx="2954655" cy="2215991"/>
          </a:xfrm>
          <a:prstGeom prst="rect">
            <a:avLst/>
          </a:prstGeom>
          <a:noFill/>
        </p:spPr>
        <p:txBody>
          <a:bodyPr wrap="none" rtlCol="0">
            <a:spAutoFit/>
          </a:bodyPr>
          <a:lstStyle/>
          <a:p>
            <a:r>
              <a:rPr lang="en-US" dirty="0" err="1"/>
              <a:t>Ionisation</a:t>
            </a:r>
            <a:r>
              <a:rPr lang="en-US" dirty="0"/>
              <a:t> Profile </a:t>
            </a:r>
            <a:r>
              <a:rPr lang="en-US" dirty="0" smtClean="0"/>
              <a:t>Monitors:</a:t>
            </a:r>
          </a:p>
          <a:p>
            <a:r>
              <a:rPr lang="en-US" dirty="0" smtClean="0"/>
              <a:t>Cold </a:t>
            </a:r>
            <a:r>
              <a:rPr lang="en-US" dirty="0" err="1" smtClean="0"/>
              <a:t>Linac</a:t>
            </a:r>
            <a:endParaRPr lang="en-US" dirty="0" smtClean="0"/>
          </a:p>
          <a:p>
            <a:r>
              <a:rPr lang="en-US" dirty="0" smtClean="0"/>
              <a:t>Beam size </a:t>
            </a:r>
            <a:r>
              <a:rPr lang="en-US" dirty="0" err="1" smtClean="0"/>
              <a:t>HxV</a:t>
            </a:r>
            <a:r>
              <a:rPr lang="en-US" dirty="0" smtClean="0"/>
              <a:t>: 2x2 mm</a:t>
            </a:r>
            <a:r>
              <a:rPr lang="en-US" baseline="30000" dirty="0" smtClean="0"/>
              <a:t>2</a:t>
            </a:r>
            <a:endParaRPr lang="en-US" dirty="0"/>
          </a:p>
          <a:p>
            <a:pPr marL="285750" indent="-285750">
              <a:buFont typeface="Wingdings" charset="2"/>
              <a:buChar char="§"/>
            </a:pPr>
            <a:endParaRPr lang="en-US" dirty="0" smtClean="0"/>
          </a:p>
          <a:p>
            <a:pPr marL="285750" indent="-285750">
              <a:buFont typeface="Wingdings" charset="2"/>
              <a:buChar char="§"/>
            </a:pPr>
            <a:r>
              <a:rPr lang="en-US" dirty="0" smtClean="0"/>
              <a:t>Single </a:t>
            </a:r>
            <a:r>
              <a:rPr lang="en-US" dirty="0"/>
              <a:t>shot profile</a:t>
            </a:r>
          </a:p>
          <a:p>
            <a:pPr marL="285750" indent="-285750">
              <a:buFont typeface="Wingdings" charset="2"/>
              <a:buChar char="§"/>
            </a:pPr>
            <a:r>
              <a:rPr lang="en-US" dirty="0"/>
              <a:t>Dynamic range: 100-10</a:t>
            </a:r>
            <a:r>
              <a:rPr lang="en-US" baseline="30000" dirty="0"/>
              <a:t>3</a:t>
            </a:r>
          </a:p>
          <a:p>
            <a:pPr marL="285750" indent="-285750">
              <a:buFont typeface="Wingdings" charset="2"/>
              <a:buChar char="§"/>
            </a:pPr>
            <a:r>
              <a:rPr lang="en-US" dirty="0"/>
              <a:t>Resolution: &lt;1mm</a:t>
            </a:r>
          </a:p>
          <a:p>
            <a:endParaRPr lang="en-US" baseline="30000" dirty="0"/>
          </a:p>
        </p:txBody>
      </p:sp>
      <p:sp>
        <p:nvSpPr>
          <p:cNvPr id="5" name="Title 1"/>
          <p:cNvSpPr>
            <a:spLocks noGrp="1"/>
          </p:cNvSpPr>
          <p:nvPr>
            <p:ph type="title"/>
          </p:nvPr>
        </p:nvSpPr>
        <p:spPr>
          <a:xfrm>
            <a:off x="457200" y="260682"/>
            <a:ext cx="8229600" cy="632550"/>
          </a:xfrm>
        </p:spPr>
        <p:txBody>
          <a:bodyPr/>
          <a:lstStyle/>
          <a:p>
            <a:r>
              <a:rPr lang="en-US" sz="3200" dirty="0" smtClean="0"/>
              <a:t>Beam Profile</a:t>
            </a:r>
            <a:endParaRPr lang="en-US" sz="3200" dirty="0"/>
          </a:p>
        </p:txBody>
      </p:sp>
      <p:pic>
        <p:nvPicPr>
          <p:cNvPr id="6" name="Picture 5"/>
          <p:cNvPicPr>
            <a:picLocks noChangeAspect="1"/>
          </p:cNvPicPr>
          <p:nvPr/>
        </p:nvPicPr>
        <p:blipFill rotWithShape="1">
          <a:blip r:embed="rId2"/>
          <a:srcRect l="26318" r="20463"/>
          <a:stretch/>
        </p:blipFill>
        <p:spPr>
          <a:xfrm>
            <a:off x="334920" y="3674508"/>
            <a:ext cx="2953252" cy="3163049"/>
          </a:xfrm>
          <a:prstGeom prst="rect">
            <a:avLst/>
          </a:prstGeom>
        </p:spPr>
      </p:pic>
      <p:pic>
        <p:nvPicPr>
          <p:cNvPr id="7" name="Picture 22" descr="C:\Users\Christian Boehme\SkyDrive\Dokumente\Dis\BILDER\EXP_IPM_SCHNITT.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12088" y="1857304"/>
            <a:ext cx="2288951" cy="24832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5434" y="3361095"/>
            <a:ext cx="556500" cy="369332"/>
          </a:xfrm>
          <a:prstGeom prst="rect">
            <a:avLst/>
          </a:prstGeom>
          <a:noFill/>
        </p:spPr>
        <p:txBody>
          <a:bodyPr wrap="none" rtlCol="0">
            <a:spAutoFit/>
          </a:bodyPr>
          <a:lstStyle/>
          <a:p>
            <a:r>
              <a:rPr lang="en-US" dirty="0" smtClean="0"/>
              <a:t>WS</a:t>
            </a:r>
            <a:endParaRPr lang="en-US" dirty="0"/>
          </a:p>
        </p:txBody>
      </p:sp>
      <p:sp>
        <p:nvSpPr>
          <p:cNvPr id="9" name="TextBox 8"/>
          <p:cNvSpPr txBox="1"/>
          <p:nvPr/>
        </p:nvSpPr>
        <p:spPr>
          <a:xfrm>
            <a:off x="1953697" y="3256519"/>
            <a:ext cx="1056937" cy="369332"/>
          </a:xfrm>
          <a:prstGeom prst="rect">
            <a:avLst/>
          </a:prstGeom>
          <a:noFill/>
        </p:spPr>
        <p:txBody>
          <a:bodyPr wrap="none" rtlCol="0">
            <a:spAutoFit/>
          </a:bodyPr>
          <a:lstStyle/>
          <a:p>
            <a:r>
              <a:rPr lang="en-US" dirty="0" smtClean="0"/>
              <a:t>IPM port</a:t>
            </a:r>
            <a:endParaRPr lang="en-US" dirty="0"/>
          </a:p>
        </p:txBody>
      </p:sp>
      <p:sp>
        <p:nvSpPr>
          <p:cNvPr id="10" name="TextBox 9"/>
          <p:cNvSpPr txBox="1"/>
          <p:nvPr/>
        </p:nvSpPr>
        <p:spPr>
          <a:xfrm>
            <a:off x="2874655" y="3730427"/>
            <a:ext cx="800294" cy="369332"/>
          </a:xfrm>
          <a:prstGeom prst="rect">
            <a:avLst/>
          </a:prstGeom>
          <a:noFill/>
        </p:spPr>
        <p:txBody>
          <a:bodyPr wrap="none" rtlCol="0">
            <a:spAutoFit/>
          </a:bodyPr>
          <a:lstStyle/>
          <a:p>
            <a:r>
              <a:rPr lang="en-US" dirty="0" smtClean="0"/>
              <a:t>BPMs</a:t>
            </a:r>
            <a:endParaRPr lang="en-US" dirty="0"/>
          </a:p>
        </p:txBody>
      </p:sp>
      <p:cxnSp>
        <p:nvCxnSpPr>
          <p:cNvPr id="12" name="Straight Arrow Connector 11"/>
          <p:cNvCxnSpPr/>
          <p:nvPr/>
        </p:nvCxnSpPr>
        <p:spPr>
          <a:xfrm flipH="1">
            <a:off x="2330891" y="4099759"/>
            <a:ext cx="957281" cy="5808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1351934" y="4099759"/>
            <a:ext cx="1936238" cy="4133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2"/>
          </p:cNvCxnSpPr>
          <p:nvPr/>
        </p:nvCxnSpPr>
        <p:spPr>
          <a:xfrm flipH="1">
            <a:off x="1576508" y="3625851"/>
            <a:ext cx="905658" cy="1054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9" idx="2"/>
          </p:cNvCxnSpPr>
          <p:nvPr/>
        </p:nvCxnSpPr>
        <p:spPr>
          <a:xfrm flipH="1">
            <a:off x="1953702" y="3625851"/>
            <a:ext cx="528464" cy="7900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116398" y="3730427"/>
            <a:ext cx="460105" cy="369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842378" y="2763438"/>
            <a:ext cx="3977169" cy="466922"/>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326043" y="2846119"/>
            <a:ext cx="992341" cy="261610"/>
          </a:xfrm>
          <a:prstGeom prst="rect">
            <a:avLst/>
          </a:prstGeom>
          <a:noFill/>
        </p:spPr>
        <p:txBody>
          <a:bodyPr wrap="none" rtlCol="0">
            <a:spAutoFit/>
          </a:bodyPr>
          <a:lstStyle/>
          <a:p>
            <a:r>
              <a:rPr lang="en-US" sz="1100" dirty="0" smtClean="0"/>
              <a:t>Proton beam</a:t>
            </a:r>
            <a:endParaRPr lang="en-US" sz="1100" dirty="0"/>
          </a:p>
        </p:txBody>
      </p:sp>
      <p:cxnSp>
        <p:nvCxnSpPr>
          <p:cNvPr id="29" name="Straight Arrow Connector 28"/>
          <p:cNvCxnSpPr/>
          <p:nvPr/>
        </p:nvCxnSpPr>
        <p:spPr>
          <a:xfrm flipV="1">
            <a:off x="6656525" y="2581999"/>
            <a:ext cx="0" cy="975822"/>
          </a:xfrm>
          <a:prstGeom prst="straightConnector1">
            <a:avLst/>
          </a:prstGeom>
          <a:ln>
            <a:solidFill>
              <a:srgbClr val="408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643717" y="2584509"/>
            <a:ext cx="518091" cy="261610"/>
          </a:xfrm>
          <a:prstGeom prst="rect">
            <a:avLst/>
          </a:prstGeom>
          <a:noFill/>
        </p:spPr>
        <p:txBody>
          <a:bodyPr wrap="none" rtlCol="0">
            <a:spAutoFit/>
          </a:bodyPr>
          <a:lstStyle/>
          <a:p>
            <a:r>
              <a:rPr lang="en-US" sz="1100" dirty="0" smtClean="0">
                <a:solidFill>
                  <a:srgbClr val="408000"/>
                </a:solidFill>
              </a:rPr>
              <a:t>60kV </a:t>
            </a:r>
            <a:endParaRPr lang="en-US" sz="1100" dirty="0">
              <a:solidFill>
                <a:srgbClr val="408000"/>
              </a:solidFill>
            </a:endParaRPr>
          </a:p>
        </p:txBody>
      </p:sp>
      <p:sp>
        <p:nvSpPr>
          <p:cNvPr id="31" name="TextBox 30"/>
          <p:cNvSpPr txBox="1"/>
          <p:nvPr/>
        </p:nvSpPr>
        <p:spPr>
          <a:xfrm>
            <a:off x="4669405" y="3716540"/>
            <a:ext cx="1297958" cy="261610"/>
          </a:xfrm>
          <a:prstGeom prst="rect">
            <a:avLst/>
          </a:prstGeom>
          <a:noFill/>
        </p:spPr>
        <p:txBody>
          <a:bodyPr wrap="none" rtlCol="0">
            <a:spAutoFit/>
          </a:bodyPr>
          <a:lstStyle/>
          <a:p>
            <a:r>
              <a:rPr lang="en-US" sz="1100" dirty="0" smtClean="0">
                <a:solidFill>
                  <a:srgbClr val="FF0000"/>
                </a:solidFill>
              </a:rPr>
              <a:t>Scintillator screen</a:t>
            </a:r>
            <a:endParaRPr lang="en-US" sz="1100" dirty="0">
              <a:solidFill>
                <a:srgbClr val="FF0000"/>
              </a:solidFill>
            </a:endParaRPr>
          </a:p>
        </p:txBody>
      </p:sp>
      <p:cxnSp>
        <p:nvCxnSpPr>
          <p:cNvPr id="33" name="Straight Arrow Connector 32"/>
          <p:cNvCxnSpPr>
            <a:stCxn id="31" idx="3"/>
          </p:cNvCxnSpPr>
          <p:nvPr/>
        </p:nvCxnSpPr>
        <p:spPr>
          <a:xfrm flipV="1">
            <a:off x="5967363" y="3349621"/>
            <a:ext cx="800802" cy="4977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231583" y="4504804"/>
            <a:ext cx="1642835" cy="261610"/>
          </a:xfrm>
          <a:prstGeom prst="rect">
            <a:avLst/>
          </a:prstGeom>
          <a:noFill/>
        </p:spPr>
        <p:txBody>
          <a:bodyPr wrap="none" rtlCol="0">
            <a:spAutoFit/>
          </a:bodyPr>
          <a:lstStyle/>
          <a:p>
            <a:r>
              <a:rPr lang="en-US" sz="1100" dirty="0" smtClean="0"/>
              <a:t>Optical imaging system</a:t>
            </a:r>
            <a:endParaRPr lang="en-US" sz="1100" dirty="0"/>
          </a:p>
        </p:txBody>
      </p:sp>
      <p:sp>
        <p:nvSpPr>
          <p:cNvPr id="36" name="TextBox 35"/>
          <p:cNvSpPr txBox="1"/>
          <p:nvPr/>
        </p:nvSpPr>
        <p:spPr>
          <a:xfrm>
            <a:off x="3921779" y="5162703"/>
            <a:ext cx="4765021" cy="369332"/>
          </a:xfrm>
          <a:prstGeom prst="rect">
            <a:avLst/>
          </a:prstGeom>
        </p:spPr>
        <p:txBody>
          <a:bodyPr wrap="none" rtlCol="0">
            <a:spAutoFit/>
          </a:bodyPr>
          <a:lstStyle/>
          <a:p>
            <a:r>
              <a:rPr lang="en-GB" dirty="0" smtClean="0"/>
              <a:t>Diagnostic for Commissioning and Operation </a:t>
            </a:r>
          </a:p>
        </p:txBody>
      </p:sp>
    </p:spTree>
    <p:extLst>
      <p:ext uri="{BB962C8B-B14F-4D97-AF65-F5344CB8AC3E}">
        <p14:creationId xmlns:p14="http://schemas.microsoft.com/office/powerpoint/2010/main" val="17316408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94835"/>
          </a:xfrm>
        </p:spPr>
        <p:txBody>
          <a:bodyPr/>
          <a:lstStyle/>
          <a:p>
            <a:r>
              <a:rPr lang="en-US" sz="3200" dirty="0" smtClean="0"/>
              <a:t>Summary </a:t>
            </a:r>
            <a:r>
              <a:rPr lang="en-US" sz="3200" dirty="0" err="1" smtClean="0"/>
              <a:t>Linac</a:t>
            </a:r>
            <a:r>
              <a:rPr lang="en-US" sz="3200" dirty="0" smtClean="0"/>
              <a:t> Diagnostics </a:t>
            </a:r>
            <a:endParaRPr lang="en-US" sz="3200" dirty="0"/>
          </a:p>
        </p:txBody>
      </p:sp>
      <p:sp>
        <p:nvSpPr>
          <p:cNvPr id="3" name="TextBox 2"/>
          <p:cNvSpPr txBox="1"/>
          <p:nvPr/>
        </p:nvSpPr>
        <p:spPr>
          <a:xfrm>
            <a:off x="721894" y="1804736"/>
            <a:ext cx="7107453" cy="4031873"/>
          </a:xfrm>
          <a:prstGeom prst="rect">
            <a:avLst/>
          </a:prstGeom>
        </p:spPr>
        <p:txBody>
          <a:bodyPr wrap="square" rtlCol="0">
            <a:spAutoFit/>
          </a:bodyPr>
          <a:lstStyle/>
          <a:p>
            <a:r>
              <a:rPr lang="en-GB" sz="1600" dirty="0" smtClean="0"/>
              <a:t>Suite of Diagnostics for tuning of the </a:t>
            </a:r>
            <a:r>
              <a:rPr lang="en-GB" sz="1600" dirty="0" err="1" smtClean="0"/>
              <a:t>linac</a:t>
            </a:r>
            <a:r>
              <a:rPr lang="en-GB" sz="1600" dirty="0" smtClean="0"/>
              <a:t> to deliver a high quality (0.7mm.rad) high power (5MeV) proton beam to the target, with less loss than 1 part in a million.</a:t>
            </a:r>
          </a:p>
          <a:p>
            <a:endParaRPr lang="en-GB" sz="1600" dirty="0" smtClean="0"/>
          </a:p>
          <a:p>
            <a:pPr marL="285750" indent="-285750">
              <a:buFont typeface="Arial"/>
              <a:buChar char="•"/>
            </a:pPr>
            <a:r>
              <a:rPr lang="en-GB" sz="1600" dirty="0" smtClean="0"/>
              <a:t>Current in all sections of the </a:t>
            </a:r>
            <a:r>
              <a:rPr lang="en-GB" sz="1600" dirty="0" err="1" smtClean="0"/>
              <a:t>linac</a:t>
            </a:r>
            <a:r>
              <a:rPr lang="en-GB" sz="1600" dirty="0" smtClean="0"/>
              <a:t> </a:t>
            </a:r>
          </a:p>
          <a:p>
            <a:pPr marL="285750" indent="-285750">
              <a:buFont typeface="Arial"/>
              <a:buChar char="•"/>
            </a:pPr>
            <a:r>
              <a:rPr lang="en-GB" sz="1600" dirty="0" smtClean="0"/>
              <a:t>Position along the trajectory </a:t>
            </a:r>
          </a:p>
          <a:p>
            <a:pPr marL="285750" indent="-285750">
              <a:buFont typeface="Arial"/>
              <a:buChar char="•"/>
            </a:pPr>
            <a:r>
              <a:rPr lang="en-GB" sz="1600" dirty="0" smtClean="0"/>
              <a:t>Emittance at low energy </a:t>
            </a:r>
          </a:p>
          <a:p>
            <a:pPr marL="285750" indent="-285750">
              <a:buFont typeface="Arial"/>
              <a:buChar char="•"/>
            </a:pPr>
            <a:r>
              <a:rPr lang="en-GB" sz="1600" dirty="0" smtClean="0"/>
              <a:t>Beam size along the </a:t>
            </a:r>
            <a:r>
              <a:rPr lang="en-GB" sz="1600" dirty="0" err="1" smtClean="0"/>
              <a:t>linac</a:t>
            </a:r>
            <a:r>
              <a:rPr lang="en-GB" sz="1600" dirty="0" smtClean="0"/>
              <a:t> </a:t>
            </a:r>
          </a:p>
          <a:p>
            <a:pPr marL="285750" indent="-285750">
              <a:buFont typeface="Arial"/>
              <a:buChar char="•"/>
            </a:pPr>
            <a:r>
              <a:rPr lang="en-GB" sz="1600" dirty="0" smtClean="0"/>
              <a:t>Bunch length at critical points for cavities tuning </a:t>
            </a:r>
          </a:p>
          <a:p>
            <a:pPr marL="285750" indent="-285750">
              <a:buFont typeface="Arial"/>
              <a:buChar char="•"/>
            </a:pPr>
            <a:r>
              <a:rPr lang="en-GB" sz="1600" dirty="0" smtClean="0"/>
              <a:t>Beam loss along the </a:t>
            </a:r>
            <a:r>
              <a:rPr lang="en-GB" sz="1600" dirty="0" err="1" smtClean="0"/>
              <a:t>linac</a:t>
            </a:r>
            <a:r>
              <a:rPr lang="en-GB" sz="1600" dirty="0" smtClean="0"/>
              <a:t> </a:t>
            </a:r>
          </a:p>
          <a:p>
            <a:endParaRPr lang="en-GB" sz="1600" dirty="0"/>
          </a:p>
          <a:p>
            <a:r>
              <a:rPr lang="en-GB" sz="1600" dirty="0" smtClean="0"/>
              <a:t>Challenges to come: develop prototype diagnostics early enough in the project to adjust to the performance required for each and every diagnostic to be installed in the machine for commissioning and for operation</a:t>
            </a:r>
          </a:p>
          <a:p>
            <a:endParaRPr lang="en-GB" sz="1600" dirty="0"/>
          </a:p>
          <a:p>
            <a:r>
              <a:rPr lang="en-GB" sz="1600" dirty="0" smtClean="0"/>
              <a:t>Additional challenges: Diagnostics in the Target monolith area   </a:t>
            </a:r>
          </a:p>
        </p:txBody>
      </p:sp>
    </p:spTree>
    <p:extLst>
      <p:ext uri="{BB962C8B-B14F-4D97-AF65-F5344CB8AC3E}">
        <p14:creationId xmlns:p14="http://schemas.microsoft.com/office/powerpoint/2010/main" val="8132926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Beam on Target</a:t>
            </a:r>
            <a:endParaRPr lang="en-US" sz="3200" dirty="0"/>
          </a:p>
        </p:txBody>
      </p:sp>
      <p:sp>
        <p:nvSpPr>
          <p:cNvPr id="3" name="Content Placeholder 2"/>
          <p:cNvSpPr>
            <a:spLocks noGrp="1"/>
          </p:cNvSpPr>
          <p:nvPr>
            <p:ph sz="half" idx="1"/>
          </p:nvPr>
        </p:nvSpPr>
        <p:spPr>
          <a:xfrm>
            <a:off x="457199" y="1600201"/>
            <a:ext cx="7974061" cy="4525963"/>
          </a:xfrm>
        </p:spPr>
        <p:txBody>
          <a:bodyPr/>
          <a:lstStyle/>
          <a:p>
            <a:r>
              <a:rPr lang="en-US" sz="1800" dirty="0" smtClean="0"/>
              <a:t>High Quality Beam, (0.7 </a:t>
            </a:r>
            <a:r>
              <a:rPr lang="en-US" sz="1800" dirty="0" err="1" smtClean="0"/>
              <a:t>mm.rad</a:t>
            </a:r>
            <a:r>
              <a:rPr lang="en-US" sz="1800" dirty="0" smtClean="0"/>
              <a:t>)</a:t>
            </a:r>
            <a:r>
              <a:rPr lang="en-US" sz="1800" baseline="30000" dirty="0" smtClean="0"/>
              <a:t>2</a:t>
            </a:r>
            <a:r>
              <a:rPr lang="en-US" sz="1800" dirty="0" smtClean="0"/>
              <a:t> x 1.2 </a:t>
            </a:r>
            <a:r>
              <a:rPr lang="en-US" sz="1800" dirty="0" err="1" smtClean="0"/>
              <a:t>mm.rad</a:t>
            </a:r>
            <a:endParaRPr lang="en-US" sz="1800" dirty="0" smtClean="0"/>
          </a:p>
          <a:p>
            <a:r>
              <a:rPr lang="en-US" sz="1800" dirty="0" smtClean="0"/>
              <a:t>High Power, 5MW</a:t>
            </a:r>
          </a:p>
          <a:p>
            <a:pPr lvl="1">
              <a:buFont typeface="Wingdings" charset="2"/>
              <a:buChar char="Ø"/>
            </a:pPr>
            <a:r>
              <a:rPr lang="en-US" sz="1400" dirty="0" smtClean="0"/>
              <a:t>High Power density, High current density &gt; 500mA/cm</a:t>
            </a:r>
            <a:r>
              <a:rPr lang="en-US" sz="1400" baseline="30000" dirty="0" smtClean="0"/>
              <a:t>2</a:t>
            </a:r>
          </a:p>
          <a:p>
            <a:pPr lvl="1">
              <a:buFont typeface="Wingdings" charset="2"/>
              <a:buChar char="Ø"/>
            </a:pPr>
            <a:endParaRPr lang="en-US" sz="1400" baseline="30000" dirty="0"/>
          </a:p>
          <a:p>
            <a:pPr>
              <a:buFont typeface="Courier New"/>
              <a:buChar char="o"/>
            </a:pPr>
            <a:r>
              <a:rPr lang="en-US" sz="1800" dirty="0" smtClean="0"/>
              <a:t>Maximum current density on Proton Beam Window and Target Window: </a:t>
            </a:r>
          </a:p>
          <a:p>
            <a:pPr lvl="1">
              <a:buFont typeface="Courier New"/>
              <a:buChar char="o"/>
            </a:pPr>
            <a:r>
              <a:rPr lang="en-US" sz="1400" dirty="0" smtClean="0"/>
              <a:t>100 mA/cm</a:t>
            </a:r>
            <a:r>
              <a:rPr lang="en-US" sz="1400" baseline="30000" dirty="0" smtClean="0"/>
              <a:t>2</a:t>
            </a:r>
            <a:endParaRPr lang="en-US" sz="1400" baseline="30000" dirty="0"/>
          </a:p>
          <a:p>
            <a:pPr>
              <a:buFont typeface="Courier New"/>
              <a:buChar char="o"/>
            </a:pPr>
            <a:endParaRPr lang="en-US" sz="1800" baseline="30000" dirty="0" smtClean="0"/>
          </a:p>
          <a:p>
            <a:pPr>
              <a:buFont typeface="Wingdings" charset="2"/>
              <a:buChar char="Ø"/>
            </a:pPr>
            <a:r>
              <a:rPr lang="en-US" sz="1800" dirty="0" smtClean="0"/>
              <a:t>What strategy to dilute the current density by 10</a:t>
            </a:r>
            <a:r>
              <a:rPr lang="en-US" sz="1800" baseline="30000" dirty="0" smtClean="0"/>
              <a:t>4</a:t>
            </a:r>
            <a:r>
              <a:rPr lang="en-US" sz="1800" dirty="0" smtClean="0"/>
              <a:t>? </a:t>
            </a:r>
          </a:p>
          <a:p>
            <a:pPr>
              <a:buFont typeface="Wingdings" charset="2"/>
              <a:buChar char="Ø"/>
            </a:pPr>
            <a:endParaRPr lang="en-US" sz="1800" dirty="0"/>
          </a:p>
          <a:p>
            <a:pPr>
              <a:buFont typeface="+mj-lt"/>
              <a:buAutoNum type="arabicPeriod"/>
            </a:pPr>
            <a:r>
              <a:rPr lang="en-US" sz="1800" dirty="0" smtClean="0"/>
              <a:t>Defocus the beam: Not enough due to too small emittance</a:t>
            </a:r>
          </a:p>
          <a:p>
            <a:pPr>
              <a:buFont typeface="+mj-lt"/>
              <a:buAutoNum type="arabicPeriod"/>
            </a:pPr>
            <a:r>
              <a:rPr lang="en-US" sz="1800" dirty="0" smtClean="0"/>
              <a:t>Defocus and raster: Good enough, but require very good control of raster for MPS and for neutron science   </a:t>
            </a:r>
            <a:endParaRPr lang="en-US" sz="1800" dirty="0"/>
          </a:p>
        </p:txBody>
      </p:sp>
    </p:spTree>
    <p:extLst>
      <p:ext uri="{BB962C8B-B14F-4D97-AF65-F5344CB8AC3E}">
        <p14:creationId xmlns:p14="http://schemas.microsoft.com/office/powerpoint/2010/main" val="25209436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13849" y="274638"/>
            <a:ext cx="7139136" cy="535960"/>
          </a:xfrm>
        </p:spPr>
        <p:txBody>
          <a:bodyPr>
            <a:noAutofit/>
          </a:bodyPr>
          <a:lstStyle/>
          <a:p>
            <a:r>
              <a:rPr lang="en-US" sz="2400" dirty="0" smtClean="0"/>
              <a:t>Beam transport line within the target monolith</a:t>
            </a:r>
            <a:endParaRPr lang="en-US" sz="2400" dirty="0"/>
          </a:p>
        </p:txBody>
      </p:sp>
      <p:sp>
        <p:nvSpPr>
          <p:cNvPr id="6" name="Slide Number Placeholder 3"/>
          <p:cNvSpPr>
            <a:spLocks noGrp="1"/>
          </p:cNvSpPr>
          <p:nvPr>
            <p:ph type="sldNum" sz="quarter" idx="12"/>
          </p:nvPr>
        </p:nvSpPr>
        <p:spPr>
          <a:xfrm>
            <a:off x="6553200" y="6356350"/>
            <a:ext cx="2133600" cy="365125"/>
          </a:xfrm>
        </p:spPr>
        <p:txBody>
          <a:bodyPr/>
          <a:lstStyle/>
          <a:p>
            <a:fld id="{551115BC-487E-4422-894C-CB7CD3E79223}" type="slidenum">
              <a:rPr lang="sv-SE" smtClean="0"/>
              <a:t>18</a:t>
            </a:fld>
            <a:endParaRPr lang="sv-SE"/>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l="17017" t="18405" b="22891"/>
          <a:stretch/>
        </p:blipFill>
        <p:spPr bwMode="auto">
          <a:xfrm flipH="1">
            <a:off x="107504" y="1484784"/>
            <a:ext cx="8707372" cy="5306907"/>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1763688" y="4287928"/>
            <a:ext cx="1813317" cy="307777"/>
          </a:xfrm>
          <a:prstGeom prst="rect">
            <a:avLst/>
          </a:prstGeom>
          <a:noFill/>
        </p:spPr>
        <p:txBody>
          <a:bodyPr wrap="none" rtlCol="0">
            <a:spAutoFit/>
          </a:bodyPr>
          <a:lstStyle/>
          <a:p>
            <a:r>
              <a:rPr lang="en-US" sz="1400" b="1" dirty="0">
                <a:solidFill>
                  <a:schemeClr val="bg1"/>
                </a:solidFill>
                <a:effectLst>
                  <a:glow rad="165100">
                    <a:schemeClr val="tx1">
                      <a:alpha val="75000"/>
                    </a:schemeClr>
                  </a:glow>
                </a:effectLst>
              </a:rPr>
              <a:t>p</a:t>
            </a:r>
            <a:r>
              <a:rPr lang="en-US" sz="1400" b="1" dirty="0" smtClean="0">
                <a:solidFill>
                  <a:schemeClr val="bg1"/>
                </a:solidFill>
                <a:effectLst>
                  <a:glow rad="165100">
                    <a:schemeClr val="tx1">
                      <a:alpha val="75000"/>
                    </a:schemeClr>
                  </a:glow>
                </a:effectLst>
              </a:rPr>
              <a:t>roton beam window</a:t>
            </a:r>
            <a:endParaRPr lang="en-US" sz="1400" b="1" dirty="0">
              <a:solidFill>
                <a:schemeClr val="bg1"/>
              </a:solidFill>
              <a:effectLst>
                <a:glow rad="165100">
                  <a:schemeClr val="tx1">
                    <a:alpha val="75000"/>
                  </a:schemeClr>
                </a:glow>
              </a:effectLst>
            </a:endParaRPr>
          </a:p>
        </p:txBody>
      </p:sp>
      <p:cxnSp>
        <p:nvCxnSpPr>
          <p:cNvPr id="9" name="Straight Arrow Connector 8"/>
          <p:cNvCxnSpPr/>
          <p:nvPr/>
        </p:nvCxnSpPr>
        <p:spPr>
          <a:xfrm>
            <a:off x="2103676" y="4581128"/>
            <a:ext cx="432048" cy="93610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535724" y="5733256"/>
            <a:ext cx="0" cy="288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055895" y="5654842"/>
            <a:ext cx="1071" cy="3664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549092" y="5949280"/>
            <a:ext cx="3500119"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026617" y="5759993"/>
            <a:ext cx="601246" cy="307777"/>
          </a:xfrm>
          <a:prstGeom prst="rect">
            <a:avLst/>
          </a:prstGeom>
          <a:noFill/>
        </p:spPr>
        <p:txBody>
          <a:bodyPr wrap="none" rtlCol="0">
            <a:spAutoFit/>
          </a:bodyPr>
          <a:lstStyle/>
          <a:p>
            <a:r>
              <a:rPr lang="en-US" sz="1400" b="1" dirty="0" smtClean="0">
                <a:solidFill>
                  <a:schemeClr val="bg1"/>
                </a:solidFill>
                <a:effectLst>
                  <a:glow rad="165100">
                    <a:schemeClr val="tx1">
                      <a:alpha val="75000"/>
                    </a:schemeClr>
                  </a:glow>
                </a:effectLst>
              </a:rPr>
              <a:t>4.4 m</a:t>
            </a:r>
            <a:endParaRPr lang="en-US" sz="1400" b="1" dirty="0">
              <a:solidFill>
                <a:schemeClr val="bg1"/>
              </a:solidFill>
              <a:effectLst>
                <a:glow rad="165100">
                  <a:schemeClr val="tx1">
                    <a:alpha val="75000"/>
                  </a:schemeClr>
                </a:glow>
              </a:effectLst>
            </a:endParaRPr>
          </a:p>
        </p:txBody>
      </p:sp>
      <p:sp>
        <p:nvSpPr>
          <p:cNvPr id="14" name="TextBox 13"/>
          <p:cNvSpPr txBox="1"/>
          <p:nvPr/>
        </p:nvSpPr>
        <p:spPr>
          <a:xfrm>
            <a:off x="3491880" y="3789040"/>
            <a:ext cx="944627" cy="307777"/>
          </a:xfrm>
          <a:prstGeom prst="rect">
            <a:avLst/>
          </a:prstGeom>
          <a:noFill/>
        </p:spPr>
        <p:txBody>
          <a:bodyPr wrap="none" rtlCol="0">
            <a:spAutoFit/>
          </a:bodyPr>
          <a:lstStyle/>
          <a:p>
            <a:r>
              <a:rPr lang="en-US" sz="1400" b="1" dirty="0">
                <a:solidFill>
                  <a:schemeClr val="bg1"/>
                </a:solidFill>
                <a:effectLst>
                  <a:glow rad="165100">
                    <a:schemeClr val="tx1">
                      <a:alpha val="75000"/>
                    </a:schemeClr>
                  </a:glow>
                </a:effectLst>
              </a:rPr>
              <a:t>g</a:t>
            </a:r>
            <a:r>
              <a:rPr lang="en-US" sz="1400" b="1" dirty="0" smtClean="0">
                <a:solidFill>
                  <a:schemeClr val="bg1"/>
                </a:solidFill>
                <a:effectLst>
                  <a:glow rad="165100">
                    <a:schemeClr val="tx1">
                      <a:alpha val="75000"/>
                    </a:schemeClr>
                  </a:glow>
                </a:effectLst>
              </a:rPr>
              <a:t>ate valve</a:t>
            </a:r>
            <a:endParaRPr lang="en-US" sz="1400" b="1" dirty="0">
              <a:solidFill>
                <a:schemeClr val="bg1"/>
              </a:solidFill>
              <a:effectLst>
                <a:glow rad="165100">
                  <a:schemeClr val="tx1">
                    <a:alpha val="75000"/>
                  </a:schemeClr>
                </a:glow>
              </a:effectLst>
            </a:endParaRPr>
          </a:p>
        </p:txBody>
      </p:sp>
      <p:cxnSp>
        <p:nvCxnSpPr>
          <p:cNvPr id="15" name="Straight Arrow Connector 14"/>
          <p:cNvCxnSpPr/>
          <p:nvPr/>
        </p:nvCxnSpPr>
        <p:spPr>
          <a:xfrm flipH="1">
            <a:off x="3342105" y="4077072"/>
            <a:ext cx="581823" cy="14374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995936" y="4149080"/>
            <a:ext cx="1479892" cy="307777"/>
          </a:xfrm>
          <a:prstGeom prst="rect">
            <a:avLst/>
          </a:prstGeom>
          <a:noFill/>
        </p:spPr>
        <p:txBody>
          <a:bodyPr wrap="none" rtlCol="0">
            <a:spAutoFit/>
          </a:bodyPr>
          <a:lstStyle/>
          <a:p>
            <a:r>
              <a:rPr lang="en-US" sz="1400" b="1" dirty="0">
                <a:solidFill>
                  <a:schemeClr val="bg1"/>
                </a:solidFill>
                <a:effectLst>
                  <a:glow rad="165100">
                    <a:schemeClr val="tx1">
                      <a:alpha val="75000"/>
                    </a:schemeClr>
                  </a:glow>
                </a:effectLst>
              </a:rPr>
              <a:t>b</a:t>
            </a:r>
            <a:r>
              <a:rPr lang="en-US" sz="1400" b="1" dirty="0" smtClean="0">
                <a:solidFill>
                  <a:schemeClr val="bg1"/>
                </a:solidFill>
                <a:effectLst>
                  <a:glow rad="165100">
                    <a:schemeClr val="tx1">
                      <a:alpha val="75000"/>
                    </a:schemeClr>
                  </a:glow>
                </a:effectLst>
              </a:rPr>
              <a:t>eam diagnostics</a:t>
            </a:r>
            <a:endParaRPr lang="en-US" sz="1400" b="1" dirty="0">
              <a:solidFill>
                <a:schemeClr val="bg1"/>
              </a:solidFill>
              <a:effectLst>
                <a:glow rad="165100">
                  <a:schemeClr val="tx1">
                    <a:alpha val="75000"/>
                  </a:schemeClr>
                </a:glow>
              </a:effectLst>
            </a:endParaRPr>
          </a:p>
        </p:txBody>
      </p:sp>
      <p:cxnSp>
        <p:nvCxnSpPr>
          <p:cNvPr id="17" name="Straight Arrow Connector 16"/>
          <p:cNvCxnSpPr/>
          <p:nvPr/>
        </p:nvCxnSpPr>
        <p:spPr>
          <a:xfrm>
            <a:off x="4355976" y="4437112"/>
            <a:ext cx="360040" cy="10081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292080" y="3645024"/>
            <a:ext cx="1132667" cy="307777"/>
          </a:xfrm>
          <a:prstGeom prst="rect">
            <a:avLst/>
          </a:prstGeom>
          <a:noFill/>
        </p:spPr>
        <p:txBody>
          <a:bodyPr wrap="none" rtlCol="0">
            <a:spAutoFit/>
          </a:bodyPr>
          <a:lstStyle/>
          <a:p>
            <a:r>
              <a:rPr lang="en-US" sz="1400" b="1" dirty="0">
                <a:solidFill>
                  <a:schemeClr val="bg1"/>
                </a:solidFill>
                <a:effectLst>
                  <a:glow rad="165100">
                    <a:schemeClr val="tx1">
                      <a:alpha val="75000"/>
                    </a:schemeClr>
                  </a:glow>
                </a:effectLst>
              </a:rPr>
              <a:t>t</a:t>
            </a:r>
            <a:r>
              <a:rPr lang="en-US" sz="1400" b="1" dirty="0" smtClean="0">
                <a:solidFill>
                  <a:schemeClr val="bg1"/>
                </a:solidFill>
                <a:effectLst>
                  <a:glow rad="165100">
                    <a:schemeClr val="tx1">
                      <a:alpha val="75000"/>
                    </a:schemeClr>
                  </a:glow>
                </a:effectLst>
              </a:rPr>
              <a:t>arget wheel</a:t>
            </a:r>
            <a:endParaRPr lang="en-US" sz="1400" b="1" dirty="0">
              <a:solidFill>
                <a:schemeClr val="bg1"/>
              </a:solidFill>
              <a:effectLst>
                <a:glow rad="165100">
                  <a:schemeClr val="tx1">
                    <a:alpha val="75000"/>
                  </a:schemeClr>
                </a:glow>
              </a:effectLst>
            </a:endParaRPr>
          </a:p>
        </p:txBody>
      </p:sp>
      <p:cxnSp>
        <p:nvCxnSpPr>
          <p:cNvPr id="19" name="Straight Arrow Connector 18"/>
          <p:cNvCxnSpPr/>
          <p:nvPr/>
        </p:nvCxnSpPr>
        <p:spPr>
          <a:xfrm>
            <a:off x="6012160" y="3933056"/>
            <a:ext cx="288034" cy="158141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8835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‘Raster25’</a:t>
            </a:r>
            <a:endParaRPr lang="en-US" sz="3200"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4606" y="1613794"/>
            <a:ext cx="8840467" cy="4689591"/>
          </a:xfrm>
        </p:spPr>
      </p:pic>
      <p:sp>
        <p:nvSpPr>
          <p:cNvPr id="5" name="Slide Number Placeholder 4"/>
          <p:cNvSpPr>
            <a:spLocks noGrp="1"/>
          </p:cNvSpPr>
          <p:nvPr>
            <p:ph type="sldNum" sz="quarter" idx="10"/>
          </p:nvPr>
        </p:nvSpPr>
        <p:spPr/>
        <p:txBody>
          <a:bodyPr/>
          <a:lstStyle/>
          <a:p>
            <a:pPr>
              <a:defRPr/>
            </a:pPr>
            <a:fld id="{F533B077-37AA-48F4-99B7-C581F53B8092}" type="slidenum">
              <a:rPr lang="da-DK" smtClean="0"/>
              <a:pPr>
                <a:defRPr/>
              </a:pPr>
              <a:t>19</a:t>
            </a:fld>
            <a:endParaRPr lang="da-DK"/>
          </a:p>
        </p:txBody>
      </p:sp>
      <p:cxnSp>
        <p:nvCxnSpPr>
          <p:cNvPr id="4" name="Straight Connector 3"/>
          <p:cNvCxnSpPr/>
          <p:nvPr/>
        </p:nvCxnSpPr>
        <p:spPr bwMode="auto">
          <a:xfrm>
            <a:off x="757226" y="1657884"/>
            <a:ext cx="0" cy="4264352"/>
          </a:xfrm>
          <a:prstGeom prst="line">
            <a:avLst/>
          </a:prstGeom>
          <a:solidFill>
            <a:schemeClr val="accent2"/>
          </a:solidFill>
          <a:ln w="38100" cap="flat" cmpd="sng" algn="ctr">
            <a:solidFill>
              <a:srgbClr val="FF0000"/>
            </a:solidFill>
            <a:prstDash val="dash"/>
            <a:round/>
            <a:headEnd type="none" w="med" len="med"/>
            <a:tailEnd type="none" w="med" len="med"/>
          </a:ln>
          <a:effectLst/>
        </p:spPr>
      </p:cxnSp>
      <p:sp>
        <p:nvSpPr>
          <p:cNvPr id="9" name="TextBox 8"/>
          <p:cNvSpPr txBox="1"/>
          <p:nvPr/>
        </p:nvSpPr>
        <p:spPr>
          <a:xfrm>
            <a:off x="-78099" y="3607860"/>
            <a:ext cx="916090" cy="548868"/>
          </a:xfrm>
          <a:prstGeom prst="rect">
            <a:avLst/>
          </a:prstGeom>
          <a:noFill/>
        </p:spPr>
        <p:txBody>
          <a:bodyPr wrap="none" rtlCol="0">
            <a:spAutoFit/>
          </a:bodyPr>
          <a:lstStyle/>
          <a:p>
            <a:r>
              <a:rPr lang="da-DK" sz="2800" dirty="0" smtClean="0">
                <a:solidFill>
                  <a:srgbClr val="FF0000"/>
                </a:solidFill>
              </a:rPr>
              <a:t>ACH</a:t>
            </a:r>
            <a:endParaRPr lang="da-DK" sz="2800" dirty="0">
              <a:solidFill>
                <a:srgbClr val="FF0000"/>
              </a:solidFill>
            </a:endParaRPr>
          </a:p>
        </p:txBody>
      </p:sp>
      <p:sp>
        <p:nvSpPr>
          <p:cNvPr id="7" name="TextBox 6"/>
          <p:cNvSpPr txBox="1"/>
          <p:nvPr/>
        </p:nvSpPr>
        <p:spPr>
          <a:xfrm>
            <a:off x="1352363" y="3117722"/>
            <a:ext cx="3212348" cy="528350"/>
          </a:xfrm>
          <a:prstGeom prst="rect">
            <a:avLst/>
          </a:prstGeom>
          <a:noFill/>
        </p:spPr>
        <p:txBody>
          <a:bodyPr wrap="square" rtlCol="0">
            <a:spAutoFit/>
          </a:bodyPr>
          <a:lstStyle/>
          <a:p>
            <a:pPr algn="ctr"/>
            <a:r>
              <a:rPr lang="da-DK" sz="2000" dirty="0" smtClean="0">
                <a:solidFill>
                  <a:schemeClr val="bg2"/>
                </a:solidFill>
              </a:rPr>
              <a:t>B</a:t>
            </a:r>
            <a:r>
              <a:rPr lang="da-DK" sz="2000" baseline="-25000" dirty="0" smtClean="0">
                <a:solidFill>
                  <a:schemeClr val="bg2"/>
                </a:solidFill>
              </a:rPr>
              <a:t>y</a:t>
            </a:r>
            <a:r>
              <a:rPr lang="da-DK" sz="2000" dirty="0" smtClean="0">
                <a:solidFill>
                  <a:schemeClr val="bg2"/>
                </a:solidFill>
              </a:rPr>
              <a:t> B</a:t>
            </a:r>
            <a:r>
              <a:rPr lang="da-DK" sz="2000" baseline="-25000" dirty="0" smtClean="0">
                <a:solidFill>
                  <a:schemeClr val="bg2"/>
                </a:solidFill>
              </a:rPr>
              <a:t>y</a:t>
            </a:r>
            <a:r>
              <a:rPr lang="da-DK" sz="2000" dirty="0" smtClean="0">
                <a:solidFill>
                  <a:srgbClr val="FF0000"/>
                </a:solidFill>
              </a:rPr>
              <a:t> </a:t>
            </a:r>
            <a:r>
              <a:rPr lang="da-DK" sz="2000" dirty="0" err="1" smtClean="0">
                <a:solidFill>
                  <a:srgbClr val="FF0000"/>
                </a:solidFill>
              </a:rPr>
              <a:t>B</a:t>
            </a:r>
            <a:r>
              <a:rPr lang="da-DK" sz="2000" baseline="-25000" dirty="0" err="1" smtClean="0">
                <a:solidFill>
                  <a:srgbClr val="FF0000"/>
                </a:solidFill>
              </a:rPr>
              <a:t>x</a:t>
            </a:r>
            <a:r>
              <a:rPr lang="da-DK" sz="2000" dirty="0" smtClean="0">
                <a:solidFill>
                  <a:srgbClr val="FF0000"/>
                </a:solidFill>
              </a:rPr>
              <a:t> </a:t>
            </a:r>
            <a:r>
              <a:rPr lang="da-DK" sz="2000" dirty="0" err="1" smtClean="0">
                <a:solidFill>
                  <a:srgbClr val="FF0000"/>
                </a:solidFill>
              </a:rPr>
              <a:t>B</a:t>
            </a:r>
            <a:r>
              <a:rPr lang="da-DK" sz="2000" baseline="-25000" dirty="0" err="1" smtClean="0">
                <a:solidFill>
                  <a:srgbClr val="FF0000"/>
                </a:solidFill>
              </a:rPr>
              <a:t>x</a:t>
            </a:r>
            <a:r>
              <a:rPr lang="da-DK" sz="2000" dirty="0" smtClean="0">
                <a:solidFill>
                  <a:srgbClr val="03428E"/>
                </a:solidFill>
              </a:rPr>
              <a:t> </a:t>
            </a:r>
            <a:r>
              <a:rPr lang="da-DK" sz="2000" b="1" dirty="0" smtClean="0"/>
              <a:t>|</a:t>
            </a:r>
            <a:r>
              <a:rPr lang="da-DK" sz="2000" dirty="0">
                <a:solidFill>
                  <a:srgbClr val="FF0000"/>
                </a:solidFill>
              </a:rPr>
              <a:t> </a:t>
            </a:r>
            <a:r>
              <a:rPr lang="da-DK" sz="2000" dirty="0" err="1">
                <a:solidFill>
                  <a:srgbClr val="FF0000"/>
                </a:solidFill>
              </a:rPr>
              <a:t>B</a:t>
            </a:r>
            <a:r>
              <a:rPr lang="da-DK" sz="2000" baseline="-25000" dirty="0" err="1">
                <a:solidFill>
                  <a:srgbClr val="FF0000"/>
                </a:solidFill>
              </a:rPr>
              <a:t>x</a:t>
            </a:r>
            <a:r>
              <a:rPr lang="da-DK" sz="2000" dirty="0">
                <a:solidFill>
                  <a:srgbClr val="FF0000"/>
                </a:solidFill>
              </a:rPr>
              <a:t> </a:t>
            </a:r>
            <a:r>
              <a:rPr lang="da-DK" sz="2000" dirty="0" err="1">
                <a:solidFill>
                  <a:srgbClr val="FF0000"/>
                </a:solidFill>
              </a:rPr>
              <a:t>B</a:t>
            </a:r>
            <a:r>
              <a:rPr lang="da-DK" sz="2000" baseline="-25000" dirty="0" err="1">
                <a:solidFill>
                  <a:srgbClr val="FF0000"/>
                </a:solidFill>
              </a:rPr>
              <a:t>x</a:t>
            </a:r>
            <a:r>
              <a:rPr lang="da-DK" sz="2000" dirty="0" smtClean="0">
                <a:solidFill>
                  <a:srgbClr val="FF0000"/>
                </a:solidFill>
              </a:rPr>
              <a:t> </a:t>
            </a:r>
            <a:r>
              <a:rPr lang="da-DK" sz="2000" dirty="0" smtClean="0">
                <a:solidFill>
                  <a:srgbClr val="03428E"/>
                </a:solidFill>
              </a:rPr>
              <a:t>B</a:t>
            </a:r>
            <a:r>
              <a:rPr lang="da-DK" sz="2000" baseline="-25000" dirty="0" smtClean="0">
                <a:solidFill>
                  <a:srgbClr val="03428E"/>
                </a:solidFill>
              </a:rPr>
              <a:t>y</a:t>
            </a:r>
            <a:r>
              <a:rPr lang="da-DK" sz="2000" dirty="0" smtClean="0">
                <a:solidFill>
                  <a:srgbClr val="03428E"/>
                </a:solidFill>
              </a:rPr>
              <a:t> B</a:t>
            </a:r>
            <a:r>
              <a:rPr lang="da-DK" sz="2000" baseline="-25000" dirty="0" smtClean="0">
                <a:solidFill>
                  <a:srgbClr val="03428E"/>
                </a:solidFill>
              </a:rPr>
              <a:t>y</a:t>
            </a:r>
            <a:endParaRPr lang="da-DK" sz="2000" b="1" baseline="-25000" dirty="0">
              <a:solidFill>
                <a:srgbClr val="FF0000"/>
              </a:solidFill>
            </a:endParaRPr>
          </a:p>
        </p:txBody>
      </p:sp>
      <p:sp>
        <p:nvSpPr>
          <p:cNvPr id="11" name="TextBox 10"/>
          <p:cNvSpPr txBox="1"/>
          <p:nvPr/>
        </p:nvSpPr>
        <p:spPr>
          <a:xfrm>
            <a:off x="2611495" y="3989922"/>
            <a:ext cx="627759" cy="548868"/>
          </a:xfrm>
          <a:prstGeom prst="rect">
            <a:avLst/>
          </a:prstGeom>
          <a:noFill/>
        </p:spPr>
        <p:txBody>
          <a:bodyPr wrap="none" rtlCol="0">
            <a:spAutoFit/>
          </a:bodyPr>
          <a:lstStyle/>
          <a:p>
            <a:pPr algn="ctr"/>
            <a:r>
              <a:rPr lang="da-DK" sz="2800" dirty="0" smtClean="0">
                <a:solidFill>
                  <a:srgbClr val="FF0000"/>
                </a:solidFill>
              </a:rPr>
              <a:t>AP</a:t>
            </a:r>
            <a:endParaRPr lang="da-DK" sz="2800" dirty="0">
              <a:solidFill>
                <a:srgbClr val="FF0000"/>
              </a:solidFill>
            </a:endParaRPr>
          </a:p>
        </p:txBody>
      </p:sp>
      <p:sp>
        <p:nvSpPr>
          <p:cNvPr id="14" name="Trapezoid 13"/>
          <p:cNvSpPr/>
          <p:nvPr/>
        </p:nvSpPr>
        <p:spPr bwMode="auto">
          <a:xfrm>
            <a:off x="1526139" y="2906535"/>
            <a:ext cx="2855821" cy="429660"/>
          </a:xfrm>
          <a:prstGeom prst="trapezoid">
            <a:avLst>
              <a:gd name="adj" fmla="val 257022"/>
            </a:avLst>
          </a:prstGeom>
          <a:noFill/>
          <a:ln w="19050" cap="flat" cmpd="sng" algn="ctr">
            <a:solidFill>
              <a:schemeClr val="bg2"/>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smtClean="0">
              <a:ln>
                <a:noFill/>
              </a:ln>
              <a:solidFill>
                <a:schemeClr val="tx1"/>
              </a:solidFill>
              <a:effectLst/>
              <a:latin typeface="AU Passata" pitchFamily="34" charset="0"/>
            </a:endParaRPr>
          </a:p>
        </p:txBody>
      </p:sp>
      <p:sp>
        <p:nvSpPr>
          <p:cNvPr id="15" name="TextBox 14"/>
          <p:cNvSpPr txBox="1"/>
          <p:nvPr/>
        </p:nvSpPr>
        <p:spPr>
          <a:xfrm>
            <a:off x="896123" y="3605335"/>
            <a:ext cx="813043" cy="548868"/>
          </a:xfrm>
          <a:prstGeom prst="rect">
            <a:avLst/>
          </a:prstGeom>
          <a:noFill/>
        </p:spPr>
        <p:txBody>
          <a:bodyPr wrap="none" rtlCol="0">
            <a:spAutoFit/>
          </a:bodyPr>
          <a:lstStyle/>
          <a:p>
            <a:pPr algn="ctr"/>
            <a:r>
              <a:rPr lang="da-DK" sz="2800" dirty="0" smtClean="0">
                <a:solidFill>
                  <a:srgbClr val="FF0000"/>
                </a:solidFill>
              </a:rPr>
              <a:t>A2T</a:t>
            </a:r>
            <a:endParaRPr lang="da-DK" sz="2800" dirty="0">
              <a:solidFill>
                <a:srgbClr val="FF0000"/>
              </a:solidFill>
            </a:endParaRPr>
          </a:p>
        </p:txBody>
      </p:sp>
      <p:sp>
        <p:nvSpPr>
          <p:cNvPr id="8" name="TextBox 7"/>
          <p:cNvSpPr txBox="1"/>
          <p:nvPr/>
        </p:nvSpPr>
        <p:spPr>
          <a:xfrm>
            <a:off x="749044" y="1334995"/>
            <a:ext cx="2015718" cy="538609"/>
          </a:xfrm>
          <a:prstGeom prst="rect">
            <a:avLst/>
          </a:prstGeom>
          <a:noFill/>
        </p:spPr>
        <p:txBody>
          <a:bodyPr wrap="square" rtlCol="0">
            <a:spAutoFit/>
          </a:bodyPr>
          <a:lstStyle/>
          <a:p>
            <a:pPr algn="ctr"/>
            <a:r>
              <a:rPr lang="da-DK" sz="2400" dirty="0" smtClean="0">
                <a:solidFill>
                  <a:schemeClr val="bg2"/>
                </a:solidFill>
              </a:rPr>
              <a:t>QP1-4</a:t>
            </a:r>
            <a:endParaRPr lang="da-DK" sz="2400" b="1" dirty="0">
              <a:solidFill>
                <a:srgbClr val="FF0000"/>
              </a:solidFill>
            </a:endParaRPr>
          </a:p>
        </p:txBody>
      </p:sp>
      <p:grpSp>
        <p:nvGrpSpPr>
          <p:cNvPr id="22" name="Group 21"/>
          <p:cNvGrpSpPr/>
          <p:nvPr/>
        </p:nvGrpSpPr>
        <p:grpSpPr>
          <a:xfrm>
            <a:off x="1050344" y="1873604"/>
            <a:ext cx="1144630" cy="561430"/>
            <a:chOff x="1050344" y="1873604"/>
            <a:chExt cx="1144630" cy="561430"/>
          </a:xfrm>
        </p:grpSpPr>
        <p:cxnSp>
          <p:nvCxnSpPr>
            <p:cNvPr id="21" name="Straight Arrow Connector 20"/>
            <p:cNvCxnSpPr>
              <a:stCxn id="8" idx="2"/>
            </p:cNvCxnSpPr>
            <p:nvPr/>
          </p:nvCxnSpPr>
          <p:spPr bwMode="auto">
            <a:xfrm flipH="1">
              <a:off x="1050344" y="1873604"/>
              <a:ext cx="706559" cy="553507"/>
            </a:xfrm>
            <a:prstGeom prst="straightConnector1">
              <a:avLst/>
            </a:prstGeom>
            <a:solidFill>
              <a:schemeClr val="accent2"/>
            </a:solidFill>
            <a:ln w="38100" cap="flat" cmpd="sng" algn="ctr">
              <a:solidFill>
                <a:srgbClr val="FF0000"/>
              </a:solidFill>
              <a:prstDash val="solid"/>
              <a:round/>
              <a:headEnd type="none" w="med" len="med"/>
              <a:tailEnd type="arrow"/>
            </a:ln>
            <a:effectLst/>
          </p:spPr>
        </p:cxnSp>
        <p:cxnSp>
          <p:nvCxnSpPr>
            <p:cNvPr id="28" name="Straight Arrow Connector 27"/>
            <p:cNvCxnSpPr>
              <a:stCxn id="8" idx="2"/>
            </p:cNvCxnSpPr>
            <p:nvPr/>
          </p:nvCxnSpPr>
          <p:spPr bwMode="auto">
            <a:xfrm flipH="1">
              <a:off x="1302636" y="1873604"/>
              <a:ext cx="454267" cy="561430"/>
            </a:xfrm>
            <a:prstGeom prst="straightConnector1">
              <a:avLst/>
            </a:prstGeom>
            <a:solidFill>
              <a:schemeClr val="accent2"/>
            </a:solidFill>
            <a:ln w="38100" cap="flat" cmpd="sng" algn="ctr">
              <a:solidFill>
                <a:srgbClr val="FF0000"/>
              </a:solidFill>
              <a:prstDash val="solid"/>
              <a:round/>
              <a:headEnd type="none" w="med" len="med"/>
              <a:tailEnd type="arrow"/>
            </a:ln>
            <a:effectLst/>
          </p:spPr>
        </p:cxnSp>
        <p:cxnSp>
          <p:nvCxnSpPr>
            <p:cNvPr id="32" name="Straight Arrow Connector 31"/>
            <p:cNvCxnSpPr>
              <a:stCxn id="8" idx="2"/>
            </p:cNvCxnSpPr>
            <p:nvPr/>
          </p:nvCxnSpPr>
          <p:spPr bwMode="auto">
            <a:xfrm>
              <a:off x="1756903" y="1873604"/>
              <a:ext cx="203388" cy="556206"/>
            </a:xfrm>
            <a:prstGeom prst="straightConnector1">
              <a:avLst/>
            </a:prstGeom>
            <a:solidFill>
              <a:schemeClr val="accent2"/>
            </a:solidFill>
            <a:ln w="38100" cap="flat" cmpd="sng" algn="ctr">
              <a:solidFill>
                <a:srgbClr val="FF0000"/>
              </a:solidFill>
              <a:prstDash val="solid"/>
              <a:round/>
              <a:headEnd type="none" w="med" len="med"/>
              <a:tailEnd type="arrow"/>
            </a:ln>
            <a:effectLst/>
          </p:spPr>
        </p:cxnSp>
        <p:cxnSp>
          <p:nvCxnSpPr>
            <p:cNvPr id="37" name="Straight Arrow Connector 36"/>
            <p:cNvCxnSpPr>
              <a:stCxn id="8" idx="2"/>
            </p:cNvCxnSpPr>
            <p:nvPr/>
          </p:nvCxnSpPr>
          <p:spPr bwMode="auto">
            <a:xfrm>
              <a:off x="1756903" y="1873604"/>
              <a:ext cx="438071" cy="556206"/>
            </a:xfrm>
            <a:prstGeom prst="straightConnector1">
              <a:avLst/>
            </a:prstGeom>
            <a:solidFill>
              <a:schemeClr val="accent2"/>
            </a:solidFill>
            <a:ln w="38100" cap="flat" cmpd="sng" algn="ctr">
              <a:solidFill>
                <a:srgbClr val="FF0000"/>
              </a:solidFill>
              <a:prstDash val="solid"/>
              <a:round/>
              <a:headEnd type="none" w="med" len="med"/>
              <a:tailEnd type="arrow"/>
            </a:ln>
            <a:effectLst/>
          </p:spPr>
        </p:cxnSp>
      </p:grpSp>
      <p:grpSp>
        <p:nvGrpSpPr>
          <p:cNvPr id="49" name="Group 48"/>
          <p:cNvGrpSpPr/>
          <p:nvPr/>
        </p:nvGrpSpPr>
        <p:grpSpPr>
          <a:xfrm>
            <a:off x="3225252" y="1332172"/>
            <a:ext cx="1492469" cy="1097037"/>
            <a:chOff x="4495312" y="1332172"/>
            <a:chExt cx="1492469" cy="1097037"/>
          </a:xfrm>
        </p:grpSpPr>
        <p:sp>
          <p:nvSpPr>
            <p:cNvPr id="10" name="TextBox 9"/>
            <p:cNvSpPr txBox="1"/>
            <p:nvPr/>
          </p:nvSpPr>
          <p:spPr>
            <a:xfrm>
              <a:off x="4495312" y="1332172"/>
              <a:ext cx="1492469" cy="538609"/>
            </a:xfrm>
            <a:prstGeom prst="rect">
              <a:avLst/>
            </a:prstGeom>
            <a:noFill/>
          </p:spPr>
          <p:txBody>
            <a:bodyPr wrap="square" rtlCol="0">
              <a:spAutoFit/>
            </a:bodyPr>
            <a:lstStyle/>
            <a:p>
              <a:pPr algn="ctr"/>
              <a:r>
                <a:rPr lang="da-DK" sz="2400" dirty="0" smtClean="0">
                  <a:solidFill>
                    <a:schemeClr val="bg2"/>
                  </a:solidFill>
                </a:rPr>
                <a:t>QP5,6</a:t>
              </a:r>
              <a:endParaRPr lang="da-DK" sz="2400" b="1" dirty="0">
                <a:solidFill>
                  <a:srgbClr val="FF0000"/>
                </a:solidFill>
              </a:endParaRPr>
            </a:p>
          </p:txBody>
        </p:sp>
        <p:grpSp>
          <p:nvGrpSpPr>
            <p:cNvPr id="48" name="Group 47"/>
            <p:cNvGrpSpPr/>
            <p:nvPr/>
          </p:nvGrpSpPr>
          <p:grpSpPr>
            <a:xfrm>
              <a:off x="5085745" y="1870781"/>
              <a:ext cx="367012" cy="558428"/>
              <a:chOff x="5085745" y="1870781"/>
              <a:chExt cx="367012" cy="558428"/>
            </a:xfrm>
          </p:grpSpPr>
          <p:cxnSp>
            <p:nvCxnSpPr>
              <p:cNvPr id="41" name="Straight Arrow Connector 40"/>
              <p:cNvCxnSpPr>
                <a:stCxn id="10" idx="2"/>
              </p:cNvCxnSpPr>
              <p:nvPr/>
            </p:nvCxnSpPr>
            <p:spPr bwMode="auto">
              <a:xfrm>
                <a:off x="5241547" y="1870781"/>
                <a:ext cx="211210" cy="558428"/>
              </a:xfrm>
              <a:prstGeom prst="straightConnector1">
                <a:avLst/>
              </a:prstGeom>
              <a:solidFill>
                <a:schemeClr val="accent2"/>
              </a:solidFill>
              <a:ln w="38100" cap="flat" cmpd="sng" algn="ctr">
                <a:solidFill>
                  <a:srgbClr val="FF0000"/>
                </a:solidFill>
                <a:prstDash val="solid"/>
                <a:round/>
                <a:headEnd type="none" w="med" len="med"/>
                <a:tailEnd type="arrow"/>
              </a:ln>
              <a:effectLst/>
            </p:spPr>
          </p:cxnSp>
          <p:cxnSp>
            <p:nvCxnSpPr>
              <p:cNvPr id="44" name="Straight Arrow Connector 43"/>
              <p:cNvCxnSpPr>
                <a:stCxn id="10" idx="2"/>
              </p:cNvCxnSpPr>
              <p:nvPr/>
            </p:nvCxnSpPr>
            <p:spPr bwMode="auto">
              <a:xfrm flipH="1">
                <a:off x="5085745" y="1870781"/>
                <a:ext cx="155802" cy="558428"/>
              </a:xfrm>
              <a:prstGeom prst="straightConnector1">
                <a:avLst/>
              </a:prstGeom>
              <a:solidFill>
                <a:schemeClr val="accent2"/>
              </a:solidFill>
              <a:ln w="38100" cap="flat" cmpd="sng" algn="ctr">
                <a:solidFill>
                  <a:srgbClr val="FF0000"/>
                </a:solidFill>
                <a:prstDash val="solid"/>
                <a:round/>
                <a:headEnd type="none" w="med" len="med"/>
                <a:tailEnd type="arrow"/>
              </a:ln>
              <a:effectLst/>
            </p:spPr>
          </p:cxnSp>
        </p:grpSp>
      </p:grpSp>
      <p:sp>
        <p:nvSpPr>
          <p:cNvPr id="3" name="TextBox 2"/>
          <p:cNvSpPr txBox="1"/>
          <p:nvPr/>
        </p:nvSpPr>
        <p:spPr>
          <a:xfrm>
            <a:off x="442371" y="6149905"/>
            <a:ext cx="8360251" cy="548868"/>
          </a:xfrm>
          <a:prstGeom prst="rect">
            <a:avLst/>
          </a:prstGeom>
          <a:noFill/>
        </p:spPr>
        <p:txBody>
          <a:bodyPr wrap="none" rtlCol="0">
            <a:spAutoFit/>
          </a:bodyPr>
          <a:lstStyle/>
          <a:p>
            <a:r>
              <a:rPr lang="en-US" sz="2800" dirty="0" smtClean="0">
                <a:solidFill>
                  <a:srgbClr val="03428E"/>
                </a:solidFill>
              </a:rPr>
              <a:t>2.0 </a:t>
            </a:r>
            <a:r>
              <a:rPr lang="en-US" sz="2800" dirty="0" err="1" smtClean="0">
                <a:solidFill>
                  <a:srgbClr val="03428E"/>
                </a:solidFill>
              </a:rPr>
              <a:t>GeV</a:t>
            </a:r>
            <a:r>
              <a:rPr lang="en-US" sz="2800" dirty="0" smtClean="0">
                <a:solidFill>
                  <a:srgbClr val="03428E"/>
                </a:solidFill>
              </a:rPr>
              <a:t>: </a:t>
            </a:r>
            <a:r>
              <a:rPr lang="en-US" sz="2800" dirty="0" err="1" smtClean="0">
                <a:solidFill>
                  <a:srgbClr val="FF0000"/>
                </a:solidFill>
              </a:rPr>
              <a:t>B</a:t>
            </a:r>
            <a:r>
              <a:rPr lang="en-US" sz="2800" baseline="-25000" dirty="0" err="1" smtClean="0">
                <a:solidFill>
                  <a:srgbClr val="FF0000"/>
                </a:solidFill>
              </a:rPr>
              <a:t>x</a:t>
            </a:r>
            <a:r>
              <a:rPr lang="en-US" sz="2800" dirty="0" smtClean="0">
                <a:solidFill>
                  <a:srgbClr val="03428E"/>
                </a:solidFill>
              </a:rPr>
              <a:t> = </a:t>
            </a:r>
            <a:r>
              <a:rPr lang="en-US" sz="2800" dirty="0" smtClean="0">
                <a:solidFill>
                  <a:schemeClr val="bg2"/>
                </a:solidFill>
              </a:rPr>
              <a:t>±</a:t>
            </a:r>
            <a:r>
              <a:rPr lang="en-US" sz="2800" dirty="0" smtClean="0">
                <a:solidFill>
                  <a:srgbClr val="03428E"/>
                </a:solidFill>
              </a:rPr>
              <a:t>1.96 </a:t>
            </a:r>
            <a:r>
              <a:rPr lang="en-US" sz="2800" dirty="0" err="1" smtClean="0">
                <a:solidFill>
                  <a:srgbClr val="03428E"/>
                </a:solidFill>
              </a:rPr>
              <a:t>mT.m</a:t>
            </a:r>
            <a:r>
              <a:rPr lang="en-US" sz="2800" dirty="0" smtClean="0">
                <a:solidFill>
                  <a:schemeClr val="bg2"/>
                </a:solidFill>
              </a:rPr>
              <a:t>, B</a:t>
            </a:r>
            <a:r>
              <a:rPr lang="en-US" sz="2800" baseline="-25000" dirty="0" smtClean="0">
                <a:solidFill>
                  <a:schemeClr val="bg2"/>
                </a:solidFill>
              </a:rPr>
              <a:t>y</a:t>
            </a:r>
            <a:r>
              <a:rPr lang="en-US" sz="2800" dirty="0" smtClean="0">
                <a:solidFill>
                  <a:schemeClr val="bg2"/>
                </a:solidFill>
              </a:rPr>
              <a:t> </a:t>
            </a:r>
            <a:r>
              <a:rPr lang="en-US" sz="2800" dirty="0">
                <a:solidFill>
                  <a:schemeClr val="bg2"/>
                </a:solidFill>
              </a:rPr>
              <a:t>= ±</a:t>
            </a:r>
            <a:r>
              <a:rPr lang="en-US" sz="2800" dirty="0" smtClean="0">
                <a:solidFill>
                  <a:schemeClr val="bg2"/>
                </a:solidFill>
              </a:rPr>
              <a:t>2.28 </a:t>
            </a:r>
            <a:r>
              <a:rPr lang="en-US" sz="2800" dirty="0" err="1" smtClean="0">
                <a:solidFill>
                  <a:schemeClr val="bg2"/>
                </a:solidFill>
              </a:rPr>
              <a:t>mT.m</a:t>
            </a:r>
            <a:r>
              <a:rPr lang="en-US" sz="2800" dirty="0" smtClean="0">
                <a:solidFill>
                  <a:schemeClr val="bg2"/>
                </a:solidFill>
              </a:rPr>
              <a:t>, </a:t>
            </a:r>
            <a:r>
              <a:rPr lang="en-US" sz="2800" dirty="0" smtClean="0">
                <a:solidFill>
                  <a:srgbClr val="FF0000"/>
                </a:solidFill>
              </a:rPr>
              <a:t>±</a:t>
            </a:r>
            <a:r>
              <a:rPr lang="en-US" sz="2800" dirty="0">
                <a:solidFill>
                  <a:srgbClr val="FF0000"/>
                </a:solidFill>
              </a:rPr>
              <a:t>5 </a:t>
            </a:r>
            <a:r>
              <a:rPr lang="en-US" sz="2800" dirty="0" err="1">
                <a:solidFill>
                  <a:srgbClr val="FF0000"/>
                </a:solidFill>
              </a:rPr>
              <a:t>mT.m</a:t>
            </a:r>
            <a:endParaRPr lang="en-US" sz="2800" dirty="0"/>
          </a:p>
        </p:txBody>
      </p:sp>
      <p:sp>
        <p:nvSpPr>
          <p:cNvPr id="29" name="TextBox 28"/>
          <p:cNvSpPr txBox="1"/>
          <p:nvPr/>
        </p:nvSpPr>
        <p:spPr>
          <a:xfrm>
            <a:off x="7152027" y="1260858"/>
            <a:ext cx="1876358" cy="538609"/>
          </a:xfrm>
          <a:prstGeom prst="rect">
            <a:avLst/>
          </a:prstGeom>
          <a:solidFill>
            <a:srgbClr val="FFFFFF"/>
          </a:solidFill>
        </p:spPr>
        <p:txBody>
          <a:bodyPr wrap="square" rtlCol="0">
            <a:spAutoFit/>
          </a:bodyPr>
          <a:lstStyle/>
          <a:p>
            <a:pPr algn="ctr"/>
            <a:r>
              <a:rPr lang="da-DK" sz="2400" dirty="0" smtClean="0">
                <a:solidFill>
                  <a:schemeClr val="bg2"/>
                </a:solidFill>
              </a:rPr>
              <a:t>PBW</a:t>
            </a:r>
            <a:endParaRPr lang="da-DK" sz="2000" b="1" dirty="0">
              <a:solidFill>
                <a:srgbClr val="FF0000"/>
              </a:solidFill>
            </a:endParaRPr>
          </a:p>
        </p:txBody>
      </p:sp>
      <p:cxnSp>
        <p:nvCxnSpPr>
          <p:cNvPr id="30" name="Straight Arrow Connector 29"/>
          <p:cNvCxnSpPr/>
          <p:nvPr/>
        </p:nvCxnSpPr>
        <p:spPr bwMode="auto">
          <a:xfrm>
            <a:off x="8080251" y="1808286"/>
            <a:ext cx="0" cy="564444"/>
          </a:xfrm>
          <a:prstGeom prst="straightConnector1">
            <a:avLst/>
          </a:prstGeom>
          <a:solidFill>
            <a:schemeClr val="accent2"/>
          </a:solidFill>
          <a:ln w="38100" cap="flat" cmpd="sng" algn="ctr">
            <a:solidFill>
              <a:srgbClr val="FF0000"/>
            </a:solidFill>
            <a:prstDash val="solid"/>
            <a:round/>
            <a:headEnd type="none" w="med" len="med"/>
            <a:tailEnd type="arrow"/>
          </a:ln>
          <a:effectLst/>
        </p:spPr>
      </p:cxnSp>
      <p:sp>
        <p:nvSpPr>
          <p:cNvPr id="35" name="TextBox 34"/>
          <p:cNvSpPr txBox="1"/>
          <p:nvPr/>
        </p:nvSpPr>
        <p:spPr>
          <a:xfrm>
            <a:off x="7911841" y="1247586"/>
            <a:ext cx="1876358" cy="538609"/>
          </a:xfrm>
          <a:prstGeom prst="rect">
            <a:avLst/>
          </a:prstGeom>
          <a:noFill/>
        </p:spPr>
        <p:txBody>
          <a:bodyPr wrap="square" rtlCol="0">
            <a:spAutoFit/>
          </a:bodyPr>
          <a:lstStyle/>
          <a:p>
            <a:pPr algn="ctr"/>
            <a:r>
              <a:rPr lang="da-DK" sz="2400" dirty="0" smtClean="0">
                <a:solidFill>
                  <a:schemeClr val="bg2"/>
                </a:solidFill>
              </a:rPr>
              <a:t>BEW</a:t>
            </a:r>
            <a:endParaRPr lang="da-DK" sz="2000" b="1" dirty="0">
              <a:solidFill>
                <a:srgbClr val="FF0000"/>
              </a:solidFill>
            </a:endParaRPr>
          </a:p>
        </p:txBody>
      </p:sp>
      <p:cxnSp>
        <p:nvCxnSpPr>
          <p:cNvPr id="36" name="Straight Arrow Connector 35"/>
          <p:cNvCxnSpPr/>
          <p:nvPr/>
        </p:nvCxnSpPr>
        <p:spPr bwMode="auto">
          <a:xfrm>
            <a:off x="8922895" y="1795014"/>
            <a:ext cx="0" cy="564444"/>
          </a:xfrm>
          <a:prstGeom prst="straightConnector1">
            <a:avLst/>
          </a:prstGeom>
          <a:solidFill>
            <a:schemeClr val="accent2"/>
          </a:solidFill>
          <a:ln w="38100" cap="flat" cmpd="sng" algn="ctr">
            <a:solidFill>
              <a:srgbClr val="FF0000"/>
            </a:solidFill>
            <a:prstDash val="solid"/>
            <a:round/>
            <a:headEnd type="none" w="med" len="med"/>
            <a:tailEnd type="arrow"/>
          </a:ln>
          <a:effectLst/>
        </p:spPr>
      </p:cxnSp>
      <p:sp>
        <p:nvSpPr>
          <p:cNvPr id="38" name="TextBox 37"/>
          <p:cNvSpPr txBox="1"/>
          <p:nvPr/>
        </p:nvSpPr>
        <p:spPr>
          <a:xfrm>
            <a:off x="4839042" y="800692"/>
            <a:ext cx="2824362" cy="1000274"/>
          </a:xfrm>
          <a:prstGeom prst="rect">
            <a:avLst/>
          </a:prstGeom>
          <a:noFill/>
        </p:spPr>
        <p:txBody>
          <a:bodyPr wrap="square" rtlCol="0">
            <a:spAutoFit/>
          </a:bodyPr>
          <a:lstStyle/>
          <a:p>
            <a:pPr algn="ctr"/>
            <a:r>
              <a:rPr lang="da-DK" sz="2400" dirty="0" err="1" smtClean="0">
                <a:solidFill>
                  <a:srgbClr val="FF1493"/>
                </a:solidFill>
              </a:rPr>
              <a:t>Centroid</a:t>
            </a:r>
            <a:endParaRPr lang="da-DK" sz="2400" dirty="0" smtClean="0">
              <a:solidFill>
                <a:srgbClr val="FF1493"/>
              </a:solidFill>
            </a:endParaRPr>
          </a:p>
          <a:p>
            <a:pPr algn="ctr"/>
            <a:r>
              <a:rPr lang="da-DK" sz="2400" dirty="0" smtClean="0">
                <a:solidFill>
                  <a:srgbClr val="3366FF"/>
                </a:solidFill>
              </a:rPr>
              <a:t>10 x RMS </a:t>
            </a:r>
            <a:r>
              <a:rPr lang="da-DK" sz="2400" dirty="0" err="1" smtClean="0">
                <a:solidFill>
                  <a:srgbClr val="3366FF"/>
                </a:solidFill>
              </a:rPr>
              <a:t>beamlet</a:t>
            </a:r>
            <a:endParaRPr lang="da-DK" sz="2000" dirty="0">
              <a:solidFill>
                <a:srgbClr val="3366FF"/>
              </a:solidFill>
            </a:endParaRPr>
          </a:p>
        </p:txBody>
      </p:sp>
      <p:sp>
        <p:nvSpPr>
          <p:cNvPr id="33" name="TextBox 32"/>
          <p:cNvSpPr txBox="1"/>
          <p:nvPr/>
        </p:nvSpPr>
        <p:spPr>
          <a:xfrm>
            <a:off x="1917444" y="1303949"/>
            <a:ext cx="2015718" cy="538609"/>
          </a:xfrm>
          <a:prstGeom prst="rect">
            <a:avLst/>
          </a:prstGeom>
          <a:noFill/>
        </p:spPr>
        <p:txBody>
          <a:bodyPr wrap="square" rtlCol="0">
            <a:spAutoFit/>
          </a:bodyPr>
          <a:lstStyle/>
          <a:p>
            <a:pPr algn="ctr"/>
            <a:r>
              <a:rPr lang="da-DK" sz="2400" dirty="0" err="1" smtClean="0">
                <a:solidFill>
                  <a:schemeClr val="bg2"/>
                </a:solidFill>
              </a:rPr>
              <a:t>RMs</a:t>
            </a:r>
            <a:endParaRPr lang="da-DK" sz="2400" b="1" dirty="0">
              <a:solidFill>
                <a:srgbClr val="FF0000"/>
              </a:solidFill>
            </a:endParaRPr>
          </a:p>
        </p:txBody>
      </p:sp>
      <p:grpSp>
        <p:nvGrpSpPr>
          <p:cNvPr id="17" name="Group 16"/>
          <p:cNvGrpSpPr/>
          <p:nvPr/>
        </p:nvGrpSpPr>
        <p:grpSpPr>
          <a:xfrm>
            <a:off x="946267" y="4767312"/>
            <a:ext cx="2537274" cy="437445"/>
            <a:chOff x="946267" y="4767312"/>
            <a:chExt cx="2537274" cy="437445"/>
          </a:xfrm>
        </p:grpSpPr>
        <p:sp>
          <p:nvSpPr>
            <p:cNvPr id="13" name="Rectangle 12"/>
            <p:cNvSpPr/>
            <p:nvPr/>
          </p:nvSpPr>
          <p:spPr bwMode="auto">
            <a:xfrm>
              <a:off x="2394407" y="4767312"/>
              <a:ext cx="56444" cy="437445"/>
            </a:xfrm>
            <a:prstGeom prst="rect">
              <a:avLst/>
            </a:prstGeom>
            <a:solidFill>
              <a:srgbClr val="008000"/>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smtClean="0">
                <a:ln>
                  <a:noFill/>
                </a:ln>
                <a:solidFill>
                  <a:schemeClr val="tx1"/>
                </a:solidFill>
                <a:effectLst/>
                <a:latin typeface="AU Passata" pitchFamily="34" charset="0"/>
              </a:endParaRPr>
            </a:p>
          </p:txBody>
        </p:sp>
        <p:sp>
          <p:nvSpPr>
            <p:cNvPr id="34" name="Rectangle 33"/>
            <p:cNvSpPr/>
            <p:nvPr/>
          </p:nvSpPr>
          <p:spPr bwMode="auto">
            <a:xfrm>
              <a:off x="3427097" y="4767312"/>
              <a:ext cx="56444" cy="437445"/>
            </a:xfrm>
            <a:prstGeom prst="rect">
              <a:avLst/>
            </a:prstGeom>
            <a:solidFill>
              <a:srgbClr val="008000"/>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smtClean="0">
                <a:ln>
                  <a:noFill/>
                </a:ln>
                <a:solidFill>
                  <a:schemeClr val="tx1"/>
                </a:solidFill>
                <a:effectLst/>
                <a:latin typeface="AU Passata" pitchFamily="34" charset="0"/>
              </a:endParaRPr>
            </a:p>
          </p:txBody>
        </p:sp>
        <p:sp>
          <p:nvSpPr>
            <p:cNvPr id="39" name="Rectangle 38"/>
            <p:cNvSpPr/>
            <p:nvPr/>
          </p:nvSpPr>
          <p:spPr bwMode="auto">
            <a:xfrm>
              <a:off x="1587247" y="4767312"/>
              <a:ext cx="56444" cy="437445"/>
            </a:xfrm>
            <a:prstGeom prst="rect">
              <a:avLst/>
            </a:prstGeom>
            <a:solidFill>
              <a:srgbClr val="008000"/>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smtClean="0">
                <a:ln>
                  <a:noFill/>
                </a:ln>
                <a:solidFill>
                  <a:schemeClr val="tx1"/>
                </a:solidFill>
                <a:effectLst/>
                <a:latin typeface="AU Passata" pitchFamily="34" charset="0"/>
              </a:endParaRPr>
            </a:p>
          </p:txBody>
        </p:sp>
        <p:sp>
          <p:nvSpPr>
            <p:cNvPr id="40" name="Rectangle 39"/>
            <p:cNvSpPr/>
            <p:nvPr/>
          </p:nvSpPr>
          <p:spPr bwMode="auto">
            <a:xfrm>
              <a:off x="946267" y="4767312"/>
              <a:ext cx="56444" cy="437445"/>
            </a:xfrm>
            <a:prstGeom prst="rect">
              <a:avLst/>
            </a:prstGeom>
            <a:solidFill>
              <a:srgbClr val="008000"/>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smtClean="0">
                <a:ln>
                  <a:noFill/>
                </a:ln>
                <a:solidFill>
                  <a:schemeClr val="tx1"/>
                </a:solidFill>
                <a:effectLst/>
                <a:latin typeface="AU Passata" pitchFamily="34" charset="0"/>
              </a:endParaRPr>
            </a:p>
          </p:txBody>
        </p:sp>
      </p:grpSp>
      <p:grpSp>
        <p:nvGrpSpPr>
          <p:cNvPr id="42" name="Group 41"/>
          <p:cNvGrpSpPr/>
          <p:nvPr/>
        </p:nvGrpSpPr>
        <p:grpSpPr>
          <a:xfrm>
            <a:off x="944363" y="2480652"/>
            <a:ext cx="2537274" cy="437445"/>
            <a:chOff x="946267" y="4767312"/>
            <a:chExt cx="2537274" cy="437445"/>
          </a:xfrm>
        </p:grpSpPr>
        <p:sp>
          <p:nvSpPr>
            <p:cNvPr id="43" name="Rectangle 42"/>
            <p:cNvSpPr/>
            <p:nvPr/>
          </p:nvSpPr>
          <p:spPr bwMode="auto">
            <a:xfrm>
              <a:off x="2394407" y="4767312"/>
              <a:ext cx="56444" cy="437445"/>
            </a:xfrm>
            <a:prstGeom prst="rect">
              <a:avLst/>
            </a:prstGeom>
            <a:solidFill>
              <a:srgbClr val="008000"/>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smtClean="0">
                <a:ln>
                  <a:noFill/>
                </a:ln>
                <a:solidFill>
                  <a:schemeClr val="tx1"/>
                </a:solidFill>
                <a:effectLst/>
                <a:latin typeface="AU Passata" pitchFamily="34" charset="0"/>
              </a:endParaRPr>
            </a:p>
          </p:txBody>
        </p:sp>
        <p:sp>
          <p:nvSpPr>
            <p:cNvPr id="45" name="Rectangle 44"/>
            <p:cNvSpPr/>
            <p:nvPr/>
          </p:nvSpPr>
          <p:spPr bwMode="auto">
            <a:xfrm>
              <a:off x="3427097" y="4767312"/>
              <a:ext cx="56444" cy="437445"/>
            </a:xfrm>
            <a:prstGeom prst="rect">
              <a:avLst/>
            </a:prstGeom>
            <a:solidFill>
              <a:srgbClr val="008000"/>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smtClean="0">
                <a:ln>
                  <a:noFill/>
                </a:ln>
                <a:solidFill>
                  <a:schemeClr val="tx1"/>
                </a:solidFill>
                <a:effectLst/>
                <a:latin typeface="AU Passata" pitchFamily="34" charset="0"/>
              </a:endParaRPr>
            </a:p>
          </p:txBody>
        </p:sp>
        <p:sp>
          <p:nvSpPr>
            <p:cNvPr id="46" name="Rectangle 45"/>
            <p:cNvSpPr/>
            <p:nvPr/>
          </p:nvSpPr>
          <p:spPr bwMode="auto">
            <a:xfrm>
              <a:off x="1587247" y="4767312"/>
              <a:ext cx="56444" cy="437445"/>
            </a:xfrm>
            <a:prstGeom prst="rect">
              <a:avLst/>
            </a:prstGeom>
            <a:solidFill>
              <a:srgbClr val="008000"/>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smtClean="0">
                <a:ln>
                  <a:noFill/>
                </a:ln>
                <a:solidFill>
                  <a:schemeClr val="tx1"/>
                </a:solidFill>
                <a:effectLst/>
                <a:latin typeface="AU Passata" pitchFamily="34" charset="0"/>
              </a:endParaRPr>
            </a:p>
          </p:txBody>
        </p:sp>
        <p:sp>
          <p:nvSpPr>
            <p:cNvPr id="47" name="Rectangle 46"/>
            <p:cNvSpPr/>
            <p:nvPr/>
          </p:nvSpPr>
          <p:spPr bwMode="auto">
            <a:xfrm>
              <a:off x="946267" y="4767312"/>
              <a:ext cx="56444" cy="437445"/>
            </a:xfrm>
            <a:prstGeom prst="rect">
              <a:avLst/>
            </a:prstGeom>
            <a:solidFill>
              <a:srgbClr val="008000"/>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en-US" sz="3600" b="0" i="0" u="none" strike="noStrike" cap="none" normalizeH="0" baseline="0" smtClean="0">
                <a:ln>
                  <a:noFill/>
                </a:ln>
                <a:solidFill>
                  <a:schemeClr val="tx1"/>
                </a:solidFill>
                <a:effectLst/>
                <a:latin typeface="AU Passata" pitchFamily="34" charset="0"/>
              </a:endParaRPr>
            </a:p>
          </p:txBody>
        </p:sp>
      </p:grpSp>
      <p:sp>
        <p:nvSpPr>
          <p:cNvPr id="50" name="Rounded Rectangle 49"/>
          <p:cNvSpPr/>
          <p:nvPr/>
        </p:nvSpPr>
        <p:spPr>
          <a:xfrm>
            <a:off x="2555321" y="1802796"/>
            <a:ext cx="746680" cy="4081538"/>
          </a:xfrm>
          <a:prstGeom prst="roundRect">
            <a:avLst>
              <a:gd name="adj" fmla="val 0"/>
            </a:avLst>
          </a:prstGeom>
          <a:no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4451625" y="3986697"/>
            <a:ext cx="736099" cy="548868"/>
          </a:xfrm>
          <a:prstGeom prst="rect">
            <a:avLst/>
          </a:prstGeom>
          <a:noFill/>
        </p:spPr>
        <p:txBody>
          <a:bodyPr wrap="none" rtlCol="0">
            <a:spAutoFit/>
          </a:bodyPr>
          <a:lstStyle/>
          <a:p>
            <a:r>
              <a:rPr lang="da-DK" sz="2800" dirty="0" smtClean="0">
                <a:solidFill>
                  <a:srgbClr val="FF0000"/>
                </a:solidFill>
              </a:rPr>
              <a:t>CO</a:t>
            </a:r>
            <a:endParaRPr lang="da-DK" sz="2800" dirty="0">
              <a:solidFill>
                <a:srgbClr val="FF0000"/>
              </a:solidFill>
            </a:endParaRPr>
          </a:p>
        </p:txBody>
      </p:sp>
    </p:spTree>
    <p:extLst>
      <p:ext uri="{BB962C8B-B14F-4D97-AF65-F5344CB8AC3E}">
        <p14:creationId xmlns:p14="http://schemas.microsoft.com/office/powerpoint/2010/main" val="36153839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b="6521"/>
          <a:stretch/>
        </p:blipFill>
        <p:spPr bwMode="auto">
          <a:xfrm flipH="1">
            <a:off x="807249" y="1441450"/>
            <a:ext cx="8019249"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 name="Title 2"/>
          <p:cNvSpPr>
            <a:spLocks noGrp="1"/>
          </p:cNvSpPr>
          <p:nvPr>
            <p:ph type="title"/>
          </p:nvPr>
        </p:nvSpPr>
        <p:spPr>
          <a:xfrm>
            <a:off x="1026116" y="-1"/>
            <a:ext cx="8002755" cy="739709"/>
          </a:xfrm>
        </p:spPr>
        <p:txBody>
          <a:bodyPr/>
          <a:lstStyle/>
          <a:p>
            <a:r>
              <a:rPr lang="sv-SE" sz="3200" dirty="0" smtClean="0"/>
              <a:t>EUROPEAN SPALLATION SOURCE</a:t>
            </a:r>
            <a:endParaRPr lang="fr-BE" sz="3200" dirty="0"/>
          </a:p>
        </p:txBody>
      </p:sp>
      <p:sp>
        <p:nvSpPr>
          <p:cNvPr id="2" name="TextBox 1"/>
          <p:cNvSpPr txBox="1"/>
          <p:nvPr/>
        </p:nvSpPr>
        <p:spPr>
          <a:xfrm>
            <a:off x="5588000" y="1653396"/>
            <a:ext cx="3238499" cy="1200329"/>
          </a:xfrm>
          <a:prstGeom prst="rect">
            <a:avLst/>
          </a:prstGeom>
          <a:noFill/>
        </p:spPr>
        <p:txBody>
          <a:bodyPr wrap="square" rtlCol="0">
            <a:spAutoFit/>
          </a:bodyPr>
          <a:lstStyle/>
          <a:p>
            <a:r>
              <a:rPr lang="sv-SE" dirty="0" smtClean="0"/>
              <a:t>An European multi-disiplinary research centre based on the world’s most powerful neutron source </a:t>
            </a:r>
            <a:endParaRPr lang="fr-BE" dirty="0"/>
          </a:p>
        </p:txBody>
      </p:sp>
      <p:graphicFrame>
        <p:nvGraphicFramePr>
          <p:cNvPr id="4" name="Table 3"/>
          <p:cNvGraphicFramePr>
            <a:graphicFrameLocks noGrp="1"/>
          </p:cNvGraphicFramePr>
          <p:nvPr>
            <p:extLst>
              <p:ext uri="{D42A27DB-BD31-4B8C-83A1-F6EECF244321}">
                <p14:modId xmlns:p14="http://schemas.microsoft.com/office/powerpoint/2010/main" val="1728473720"/>
              </p:ext>
            </p:extLst>
          </p:nvPr>
        </p:nvGraphicFramePr>
        <p:xfrm>
          <a:off x="260136" y="3773355"/>
          <a:ext cx="4349964" cy="2560320"/>
        </p:xfrm>
        <a:graphic>
          <a:graphicData uri="http://schemas.openxmlformats.org/drawingml/2006/table">
            <a:tbl>
              <a:tblPr firstRow="1" bandRow="1">
                <a:tableStyleId>{5FD0F851-EC5A-4D38-B0AD-8093EC10F338}</a:tableStyleId>
              </a:tblPr>
              <a:tblGrid>
                <a:gridCol w="2174982"/>
                <a:gridCol w="2174982"/>
              </a:tblGrid>
              <a:tr h="314328">
                <a:tc>
                  <a:txBody>
                    <a:bodyPr/>
                    <a:lstStyle/>
                    <a:p>
                      <a:r>
                        <a:rPr lang="sv-SE" dirty="0" smtClean="0"/>
                        <a:t>Accelerator</a:t>
                      </a:r>
                      <a:endParaRPr lang="fr-BE" dirty="0"/>
                    </a:p>
                  </a:txBody>
                  <a:tcPr/>
                </a:tc>
                <a:tc>
                  <a:txBody>
                    <a:bodyPr/>
                    <a:lstStyle/>
                    <a:p>
                      <a:r>
                        <a:rPr lang="sv-SE" dirty="0" smtClean="0"/>
                        <a:t>LINAC</a:t>
                      </a:r>
                      <a:endParaRPr lang="fr-BE" dirty="0"/>
                    </a:p>
                  </a:txBody>
                  <a:tcPr/>
                </a:tc>
              </a:tr>
              <a:tr h="314328">
                <a:tc>
                  <a:txBody>
                    <a:bodyPr/>
                    <a:lstStyle/>
                    <a:p>
                      <a:r>
                        <a:rPr lang="sv-SE" dirty="0" smtClean="0"/>
                        <a:t>Particle</a:t>
                      </a:r>
                      <a:endParaRPr lang="fr-BE" dirty="0"/>
                    </a:p>
                  </a:txBody>
                  <a:tcPr/>
                </a:tc>
                <a:tc>
                  <a:txBody>
                    <a:bodyPr/>
                    <a:lstStyle/>
                    <a:p>
                      <a:r>
                        <a:rPr lang="sv-SE" dirty="0" smtClean="0"/>
                        <a:t>Proton</a:t>
                      </a:r>
                      <a:endParaRPr lang="fr-BE" dirty="0"/>
                    </a:p>
                  </a:txBody>
                  <a:tcPr/>
                </a:tc>
              </a:tr>
              <a:tr h="314328">
                <a:tc>
                  <a:txBody>
                    <a:bodyPr/>
                    <a:lstStyle/>
                    <a:p>
                      <a:r>
                        <a:rPr lang="sv-SE" dirty="0" smtClean="0"/>
                        <a:t>Max Energy</a:t>
                      </a:r>
                      <a:endParaRPr lang="fr-BE" dirty="0"/>
                    </a:p>
                  </a:txBody>
                  <a:tcPr/>
                </a:tc>
                <a:tc>
                  <a:txBody>
                    <a:bodyPr/>
                    <a:lstStyle/>
                    <a:p>
                      <a:r>
                        <a:rPr lang="sv-SE" dirty="0" smtClean="0"/>
                        <a:t>2 GeV</a:t>
                      </a:r>
                      <a:endParaRPr lang="fr-BE" dirty="0"/>
                    </a:p>
                  </a:txBody>
                  <a:tcPr/>
                </a:tc>
              </a:tr>
              <a:tr h="314328">
                <a:tc>
                  <a:txBody>
                    <a:bodyPr/>
                    <a:lstStyle/>
                    <a:p>
                      <a:r>
                        <a:rPr lang="sv-SE" dirty="0" smtClean="0"/>
                        <a:t>Power</a:t>
                      </a:r>
                      <a:r>
                        <a:rPr lang="sv-SE" baseline="0" dirty="0" smtClean="0"/>
                        <a:t> </a:t>
                      </a:r>
                      <a:endParaRPr lang="fr-BE" dirty="0"/>
                    </a:p>
                  </a:txBody>
                  <a:tcPr/>
                </a:tc>
                <a:tc>
                  <a:txBody>
                    <a:bodyPr/>
                    <a:lstStyle/>
                    <a:p>
                      <a:r>
                        <a:rPr lang="sv-SE" dirty="0" smtClean="0"/>
                        <a:t>5 MW</a:t>
                      </a:r>
                      <a:endParaRPr lang="fr-BE" dirty="0"/>
                    </a:p>
                  </a:txBody>
                  <a:tcPr/>
                </a:tc>
              </a:tr>
              <a:tr h="314328">
                <a:tc>
                  <a:txBody>
                    <a:bodyPr/>
                    <a:lstStyle/>
                    <a:p>
                      <a:r>
                        <a:rPr lang="sv-SE" dirty="0" smtClean="0"/>
                        <a:t>Current</a:t>
                      </a:r>
                      <a:endParaRPr lang="fr-BE" dirty="0"/>
                    </a:p>
                  </a:txBody>
                  <a:tcPr/>
                </a:tc>
                <a:tc>
                  <a:txBody>
                    <a:bodyPr/>
                    <a:lstStyle/>
                    <a:p>
                      <a:r>
                        <a:rPr lang="sv-SE" dirty="0" smtClean="0"/>
                        <a:t>62.2mA</a:t>
                      </a:r>
                      <a:endParaRPr lang="fr-BE" dirty="0"/>
                    </a:p>
                  </a:txBody>
                  <a:tcPr/>
                </a:tc>
              </a:tr>
              <a:tr h="314328">
                <a:tc>
                  <a:txBody>
                    <a:bodyPr/>
                    <a:lstStyle/>
                    <a:p>
                      <a:r>
                        <a:rPr lang="sv-SE" dirty="0" smtClean="0"/>
                        <a:t>Pulse length</a:t>
                      </a:r>
                      <a:endParaRPr lang="fr-BE" dirty="0"/>
                    </a:p>
                  </a:txBody>
                  <a:tcPr/>
                </a:tc>
                <a:tc>
                  <a:txBody>
                    <a:bodyPr/>
                    <a:lstStyle/>
                    <a:p>
                      <a:r>
                        <a:rPr lang="sv-SE" dirty="0" smtClean="0"/>
                        <a:t>2.86 ms</a:t>
                      </a:r>
                      <a:endParaRPr lang="fr-BE" dirty="0"/>
                    </a:p>
                  </a:txBody>
                  <a:tcPr/>
                </a:tc>
              </a:tr>
              <a:tr h="314328">
                <a:tc>
                  <a:txBody>
                    <a:bodyPr/>
                    <a:lstStyle/>
                    <a:p>
                      <a:r>
                        <a:rPr lang="sv-SE" dirty="0" smtClean="0"/>
                        <a:t>Pulse frequency</a:t>
                      </a:r>
                      <a:endParaRPr lang="fr-BE" dirty="0"/>
                    </a:p>
                  </a:txBody>
                  <a:tcPr/>
                </a:tc>
                <a:tc>
                  <a:txBody>
                    <a:bodyPr/>
                    <a:lstStyle/>
                    <a:p>
                      <a:r>
                        <a:rPr lang="sv-SE" dirty="0" smtClean="0"/>
                        <a:t>14 Hz</a:t>
                      </a:r>
                    </a:p>
                  </a:txBody>
                  <a:tcPr/>
                </a:tc>
              </a:tr>
            </a:tbl>
          </a:graphicData>
        </a:graphic>
      </p:graphicFrame>
      <p:sp>
        <p:nvSpPr>
          <p:cNvPr id="6" name="TextBox 5"/>
          <p:cNvSpPr txBox="1"/>
          <p:nvPr/>
        </p:nvSpPr>
        <p:spPr>
          <a:xfrm>
            <a:off x="5588000" y="5398699"/>
            <a:ext cx="3416300" cy="1200329"/>
          </a:xfrm>
          <a:prstGeom prst="rect">
            <a:avLst/>
          </a:prstGeom>
          <a:noFill/>
        </p:spPr>
        <p:txBody>
          <a:bodyPr wrap="square" rtlCol="0">
            <a:spAutoFit/>
          </a:bodyPr>
          <a:lstStyle/>
          <a:p>
            <a:r>
              <a:rPr lang="sv-SE" dirty="0" smtClean="0"/>
              <a:t>Hosted by Sweden (source facility) and </a:t>
            </a:r>
            <a:r>
              <a:rPr lang="en-GB" dirty="0" smtClean="0"/>
              <a:t>Denmark</a:t>
            </a:r>
            <a:r>
              <a:rPr lang="sv-SE" dirty="0" smtClean="0"/>
              <a:t> </a:t>
            </a:r>
            <a:r>
              <a:rPr lang="sv-SE" dirty="0" smtClean="0"/>
              <a:t>(data management facility)</a:t>
            </a:r>
          </a:p>
          <a:p>
            <a:endParaRPr lang="fr-BE" dirty="0"/>
          </a:p>
        </p:txBody>
      </p:sp>
    </p:spTree>
    <p:extLst>
      <p:ext uri="{BB962C8B-B14F-4D97-AF65-F5344CB8AC3E}">
        <p14:creationId xmlns:p14="http://schemas.microsoft.com/office/powerpoint/2010/main" val="7875710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936" y="969797"/>
            <a:ext cx="5799222" cy="460624"/>
          </a:xfrm>
        </p:spPr>
        <p:txBody>
          <a:bodyPr/>
          <a:lstStyle/>
          <a:p>
            <a:pPr algn="l"/>
            <a:r>
              <a:rPr lang="en-US" sz="1800" dirty="0" smtClean="0"/>
              <a:t>Integrated beam current density on PWB and on TW</a:t>
            </a:r>
            <a:endParaRPr lang="en-US" sz="1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137" y="1791109"/>
            <a:ext cx="4518418" cy="436261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19" y="1791108"/>
            <a:ext cx="4518418" cy="4362611"/>
          </a:xfrm>
          <a:prstGeom prst="rect">
            <a:avLst/>
          </a:prstGeom>
        </p:spPr>
      </p:pic>
    </p:spTree>
    <p:extLst>
      <p:ext uri="{BB962C8B-B14F-4D97-AF65-F5344CB8AC3E}">
        <p14:creationId xmlns:p14="http://schemas.microsoft.com/office/powerpoint/2010/main" val="42457235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2635" y="274638"/>
            <a:ext cx="7139136" cy="1143000"/>
          </a:xfrm>
        </p:spPr>
        <p:txBody>
          <a:bodyPr/>
          <a:lstStyle/>
          <a:p>
            <a:r>
              <a:rPr lang="en-US" sz="3200" dirty="0" err="1" smtClean="0"/>
              <a:t>Unrastered</a:t>
            </a:r>
            <a:r>
              <a:rPr lang="en-US" sz="3200" dirty="0" smtClean="0"/>
              <a:t> </a:t>
            </a:r>
            <a:r>
              <a:rPr lang="en-US" sz="3200" dirty="0" err="1"/>
              <a:t>B</a:t>
            </a:r>
            <a:r>
              <a:rPr lang="en-US" sz="3200" dirty="0" err="1" smtClean="0"/>
              <a:t>eamlet</a:t>
            </a:r>
            <a:r>
              <a:rPr lang="en-US" sz="3200" dirty="0" smtClean="0"/>
              <a:t> Focused on Target</a:t>
            </a:r>
            <a:endParaRPr lang="en-US" sz="3200" dirty="0"/>
          </a:p>
        </p:txBody>
      </p:sp>
      <p:sp>
        <p:nvSpPr>
          <p:cNvPr id="6" name="Content Placeholder 2"/>
          <p:cNvSpPr>
            <a:spLocks noGrp="1"/>
          </p:cNvSpPr>
          <p:nvPr>
            <p:ph idx="1"/>
          </p:nvPr>
        </p:nvSpPr>
        <p:spPr>
          <a:xfrm>
            <a:off x="395536" y="1412776"/>
            <a:ext cx="8672474" cy="862175"/>
          </a:xfrm>
        </p:spPr>
        <p:txBody>
          <a:bodyPr>
            <a:normAutofit/>
          </a:bodyPr>
          <a:lstStyle/>
          <a:p>
            <a:pPr marL="0" indent="0">
              <a:buNone/>
            </a:pPr>
            <a:r>
              <a:rPr lang="en-US" sz="2000" dirty="0" smtClean="0"/>
              <a:t>Instrumented movable collimator in shield wall as part of MPS</a:t>
            </a:r>
          </a:p>
        </p:txBody>
      </p:sp>
      <p:sp>
        <p:nvSpPr>
          <p:cNvPr id="7" name="Slide Number Placeholder 3"/>
          <p:cNvSpPr>
            <a:spLocks noGrp="1"/>
          </p:cNvSpPr>
          <p:nvPr>
            <p:ph type="sldNum" sz="quarter" idx="12"/>
          </p:nvPr>
        </p:nvSpPr>
        <p:spPr>
          <a:xfrm>
            <a:off x="6553200" y="6356350"/>
            <a:ext cx="2133600" cy="365125"/>
          </a:xfrm>
        </p:spPr>
        <p:txBody>
          <a:bodyPr/>
          <a:lstStyle/>
          <a:p>
            <a:fld id="{551115BC-487E-4422-894C-CB7CD3E79223}" type="slidenum">
              <a:rPr lang="sv-SE" smtClean="0"/>
              <a:t>21</a:t>
            </a:fld>
            <a:endParaRPr lang="sv-SE"/>
          </a:p>
        </p:txBody>
      </p:sp>
      <p:pic>
        <p:nvPicPr>
          <p:cNvPr id="8" name="Picture 7"/>
          <p:cNvPicPr>
            <a:picLocks noChangeAspect="1"/>
          </p:cNvPicPr>
          <p:nvPr/>
        </p:nvPicPr>
        <p:blipFill>
          <a:blip r:embed="rId2"/>
          <a:stretch>
            <a:fillRect/>
          </a:stretch>
        </p:blipFill>
        <p:spPr>
          <a:xfrm>
            <a:off x="1403648" y="2168817"/>
            <a:ext cx="5547616" cy="1472012"/>
          </a:xfrm>
          <a:prstGeom prst="rect">
            <a:avLst/>
          </a:prstGeom>
        </p:spPr>
      </p:pic>
      <p:pic>
        <p:nvPicPr>
          <p:cNvPr id="9" name="Picture 8"/>
          <p:cNvPicPr>
            <a:picLocks noChangeAspect="1"/>
          </p:cNvPicPr>
          <p:nvPr/>
        </p:nvPicPr>
        <p:blipFill>
          <a:blip r:embed="rId3"/>
          <a:stretch>
            <a:fillRect/>
          </a:stretch>
        </p:blipFill>
        <p:spPr>
          <a:xfrm>
            <a:off x="1406648" y="3773353"/>
            <a:ext cx="5545063" cy="1453420"/>
          </a:xfrm>
          <a:prstGeom prst="rect">
            <a:avLst/>
          </a:prstGeom>
        </p:spPr>
      </p:pic>
      <p:pic>
        <p:nvPicPr>
          <p:cNvPr id="10" name="Picture 9"/>
          <p:cNvPicPr>
            <a:picLocks noChangeAspect="1"/>
          </p:cNvPicPr>
          <p:nvPr/>
        </p:nvPicPr>
        <p:blipFill>
          <a:blip r:embed="rId4"/>
          <a:stretch>
            <a:fillRect/>
          </a:stretch>
        </p:blipFill>
        <p:spPr>
          <a:xfrm>
            <a:off x="1406648" y="5409897"/>
            <a:ext cx="5545063" cy="1434233"/>
          </a:xfrm>
          <a:prstGeom prst="rect">
            <a:avLst/>
          </a:prstGeom>
        </p:spPr>
      </p:pic>
      <p:sp>
        <p:nvSpPr>
          <p:cNvPr id="11" name="TextBox 10"/>
          <p:cNvSpPr txBox="1"/>
          <p:nvPr/>
        </p:nvSpPr>
        <p:spPr>
          <a:xfrm>
            <a:off x="7138611" y="2708920"/>
            <a:ext cx="1831714" cy="369332"/>
          </a:xfrm>
          <a:prstGeom prst="rect">
            <a:avLst/>
          </a:prstGeom>
          <a:noFill/>
        </p:spPr>
        <p:txBody>
          <a:bodyPr wrap="none" rtlCol="0">
            <a:spAutoFit/>
          </a:bodyPr>
          <a:lstStyle/>
          <a:p>
            <a:r>
              <a:rPr lang="en-US" dirty="0" smtClean="0"/>
              <a:t>Survive one pulse</a:t>
            </a:r>
            <a:endParaRPr lang="en-US" dirty="0"/>
          </a:p>
        </p:txBody>
      </p:sp>
      <p:sp>
        <p:nvSpPr>
          <p:cNvPr id="12" name="TextBox 11"/>
          <p:cNvSpPr txBox="1"/>
          <p:nvPr/>
        </p:nvSpPr>
        <p:spPr>
          <a:xfrm>
            <a:off x="7138611" y="4149080"/>
            <a:ext cx="1210588" cy="369332"/>
          </a:xfrm>
          <a:prstGeom prst="rect">
            <a:avLst/>
          </a:prstGeom>
          <a:noFill/>
        </p:spPr>
        <p:txBody>
          <a:bodyPr wrap="none" rtlCol="0">
            <a:spAutoFit/>
          </a:bodyPr>
          <a:lstStyle/>
          <a:p>
            <a:r>
              <a:rPr lang="en-US" dirty="0" smtClean="0"/>
              <a:t>Maybe not</a:t>
            </a:r>
            <a:endParaRPr lang="en-US" dirty="0"/>
          </a:p>
        </p:txBody>
      </p:sp>
      <p:sp>
        <p:nvSpPr>
          <p:cNvPr id="13" name="TextBox 12"/>
          <p:cNvSpPr txBox="1"/>
          <p:nvPr/>
        </p:nvSpPr>
        <p:spPr>
          <a:xfrm>
            <a:off x="7138611" y="5805264"/>
            <a:ext cx="1519053" cy="369332"/>
          </a:xfrm>
          <a:prstGeom prst="rect">
            <a:avLst/>
          </a:prstGeom>
          <a:noFill/>
        </p:spPr>
        <p:txBody>
          <a:bodyPr wrap="none" rtlCol="0">
            <a:spAutoFit/>
          </a:bodyPr>
          <a:lstStyle/>
          <a:p>
            <a:r>
              <a:rPr lang="en-US" dirty="0" smtClean="0">
                <a:solidFill>
                  <a:srgbClr val="FFFF00"/>
                </a:solidFill>
              </a:rPr>
              <a:t>Definitely not</a:t>
            </a:r>
            <a:endParaRPr lang="en-US" dirty="0">
              <a:solidFill>
                <a:srgbClr val="FFFF00"/>
              </a:solidFill>
            </a:endParaRPr>
          </a:p>
        </p:txBody>
      </p:sp>
    </p:spTree>
    <p:extLst>
      <p:ext uri="{BB962C8B-B14F-4D97-AF65-F5344CB8AC3E}">
        <p14:creationId xmlns:p14="http://schemas.microsoft.com/office/powerpoint/2010/main" val="32425222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4104" y="274639"/>
            <a:ext cx="7881669" cy="562979"/>
          </a:xfrm>
        </p:spPr>
        <p:txBody>
          <a:bodyPr>
            <a:normAutofit/>
          </a:bodyPr>
          <a:lstStyle/>
          <a:p>
            <a:r>
              <a:rPr lang="en-US" sz="2400" dirty="0" smtClean="0"/>
              <a:t>Proton Beam Diagnostics for Target Monolith Area</a:t>
            </a:r>
            <a:endParaRPr lang="en-US" sz="2400" dirty="0"/>
          </a:p>
        </p:txBody>
      </p:sp>
      <p:sp>
        <p:nvSpPr>
          <p:cNvPr id="3" name="Content Placeholder 2"/>
          <p:cNvSpPr>
            <a:spLocks noGrp="1"/>
          </p:cNvSpPr>
          <p:nvPr>
            <p:ph idx="1"/>
          </p:nvPr>
        </p:nvSpPr>
        <p:spPr>
          <a:xfrm>
            <a:off x="457200" y="1056105"/>
            <a:ext cx="8229600" cy="4852737"/>
          </a:xfrm>
        </p:spPr>
        <p:txBody>
          <a:bodyPr>
            <a:normAutofit fontScale="85000" lnSpcReduction="20000"/>
          </a:bodyPr>
          <a:lstStyle/>
          <a:p>
            <a:r>
              <a:rPr lang="en-US" sz="2400" dirty="0" smtClean="0"/>
              <a:t>Measure </a:t>
            </a:r>
            <a:r>
              <a:rPr lang="en-US" sz="2400" dirty="0" err="1" smtClean="0"/>
              <a:t>beamlet</a:t>
            </a:r>
            <a:r>
              <a:rPr lang="en-US" sz="2400" dirty="0" smtClean="0"/>
              <a:t> size on PWB and TW</a:t>
            </a:r>
          </a:p>
          <a:p>
            <a:r>
              <a:rPr lang="en-US" sz="2400" dirty="0" smtClean="0"/>
              <a:t>Measure raster motion speed and amplitude</a:t>
            </a:r>
          </a:p>
          <a:p>
            <a:r>
              <a:rPr lang="en-US" sz="2400" dirty="0" smtClean="0"/>
              <a:t>Measure Power density – current density profile of each macro-pulse</a:t>
            </a:r>
          </a:p>
          <a:p>
            <a:pPr marL="0" indent="0">
              <a:buNone/>
            </a:pPr>
            <a:endParaRPr lang="en-US" sz="2400" dirty="0"/>
          </a:p>
          <a:p>
            <a:pPr>
              <a:buFont typeface="Wingdings" charset="2"/>
              <a:buChar char="ü"/>
            </a:pPr>
            <a:r>
              <a:rPr lang="en-US" sz="2400" dirty="0" smtClean="0"/>
              <a:t>BPMs: at the pivot point, at the Proton Beam Window Plug, and at the Beam Instrumentation Plug: </a:t>
            </a:r>
            <a:r>
              <a:rPr lang="en-US" sz="2400" dirty="0" err="1" smtClean="0"/>
              <a:t>beamlet</a:t>
            </a:r>
            <a:r>
              <a:rPr lang="en-US" sz="2400" dirty="0" smtClean="0"/>
              <a:t> position and angle</a:t>
            </a:r>
          </a:p>
          <a:p>
            <a:pPr>
              <a:buFont typeface="Wingdings" charset="2"/>
              <a:buChar char="ü"/>
            </a:pPr>
            <a:r>
              <a:rPr lang="en-US" sz="2400" dirty="0" smtClean="0"/>
              <a:t>SEM grid: beam profile</a:t>
            </a:r>
          </a:p>
          <a:p>
            <a:pPr>
              <a:buFont typeface="Wingdings" charset="2"/>
              <a:buChar char="ü"/>
            </a:pPr>
            <a:r>
              <a:rPr lang="en-US" sz="2400" dirty="0" smtClean="0"/>
              <a:t>Halo: machine protect</a:t>
            </a:r>
            <a:endParaRPr lang="en-US" sz="2400" dirty="0"/>
          </a:p>
          <a:p>
            <a:pPr>
              <a:buFont typeface="Wingdings" charset="2"/>
              <a:buChar char="ü"/>
            </a:pPr>
            <a:r>
              <a:rPr lang="en-US" sz="2400" dirty="0" smtClean="0"/>
              <a:t>optical system: imaging the proton beam density profile at PBW and TW</a:t>
            </a:r>
          </a:p>
          <a:p>
            <a:pPr>
              <a:buFont typeface="Wingdings" charset="2"/>
              <a:buChar char="ü"/>
            </a:pPr>
            <a:endParaRPr lang="en-US" sz="2400" dirty="0"/>
          </a:p>
          <a:p>
            <a:pPr>
              <a:buFont typeface="Wingdings" charset="2"/>
              <a:buChar char="ü"/>
            </a:pPr>
            <a:r>
              <a:rPr lang="en-US" sz="2400" dirty="0" smtClean="0"/>
              <a:t>All Diagnostics in this area are to be operated in high radiation environment</a:t>
            </a:r>
          </a:p>
          <a:p>
            <a:pPr lvl="1">
              <a:buFont typeface="Courier New"/>
              <a:buChar char="o"/>
            </a:pPr>
            <a:r>
              <a:rPr lang="en-US" sz="2000" dirty="0" smtClean="0"/>
              <a:t>Subject to short lifetime (0.5 - 1 year), remote handling and waste management requirements, thermo-mechanical stress and fatigue and additional noise from radiation</a:t>
            </a:r>
            <a:endParaRPr lang="en-US" sz="2000" dirty="0"/>
          </a:p>
        </p:txBody>
      </p:sp>
    </p:spTree>
    <p:extLst>
      <p:ext uri="{BB962C8B-B14F-4D97-AF65-F5344CB8AC3E}">
        <p14:creationId xmlns:p14="http://schemas.microsoft.com/office/powerpoint/2010/main" val="17169360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58508"/>
            <a:ext cx="4795244" cy="3573388"/>
          </a:xfrm>
        </p:spPr>
        <p:txBody>
          <a:bodyPr>
            <a:normAutofit/>
          </a:bodyPr>
          <a:lstStyle/>
          <a:p>
            <a:pPr marL="0" indent="0">
              <a:buNone/>
            </a:pPr>
            <a:r>
              <a:rPr lang="en-US" sz="1400" dirty="0" smtClean="0"/>
              <a:t>Example: Optical system</a:t>
            </a:r>
          </a:p>
          <a:p>
            <a:pPr marL="0" indent="0">
              <a:buNone/>
            </a:pPr>
            <a:endParaRPr lang="en-US" sz="1400" dirty="0" smtClean="0"/>
          </a:p>
          <a:p>
            <a:pPr marL="0" indent="0">
              <a:buNone/>
            </a:pPr>
            <a:r>
              <a:rPr lang="en-US" sz="1400" dirty="0" smtClean="0"/>
              <a:t>Power transmission: 11%</a:t>
            </a:r>
          </a:p>
          <a:p>
            <a:pPr marL="0" indent="0">
              <a:buNone/>
            </a:pPr>
            <a:r>
              <a:rPr lang="en-US" sz="1400" dirty="0" smtClean="0"/>
              <a:t>Resolution: ~ 1.5mm (</a:t>
            </a:r>
            <a:r>
              <a:rPr lang="en-US" sz="1400" dirty="0" err="1" smtClean="0"/>
              <a:t>beamlet</a:t>
            </a:r>
            <a:r>
              <a:rPr lang="en-US" sz="1400" dirty="0" smtClean="0"/>
              <a:t> size 15x5 mm</a:t>
            </a:r>
            <a:r>
              <a:rPr lang="en-US" sz="1400" baseline="30000" dirty="0" smtClean="0"/>
              <a:t>2</a:t>
            </a:r>
            <a:r>
              <a:rPr lang="en-US" sz="1400" dirty="0" smtClean="0"/>
              <a:t>)</a:t>
            </a:r>
          </a:p>
          <a:p>
            <a:pPr marL="0" indent="0">
              <a:buNone/>
            </a:pPr>
            <a:r>
              <a:rPr lang="en-US" sz="1400" dirty="0" smtClean="0"/>
              <a:t>PBW size: 250x100mm</a:t>
            </a:r>
            <a:r>
              <a:rPr lang="en-US" sz="1400" baseline="30000" dirty="0" smtClean="0"/>
              <a:t>2</a:t>
            </a:r>
            <a:r>
              <a:rPr lang="en-US" sz="1400" dirty="0" smtClean="0"/>
              <a:t> </a:t>
            </a:r>
          </a:p>
          <a:p>
            <a:pPr marL="0" indent="0">
              <a:buNone/>
            </a:pPr>
            <a:endParaRPr lang="en-US" sz="1400" dirty="0" smtClean="0"/>
          </a:p>
          <a:p>
            <a:pPr marL="0" indent="0">
              <a:buNone/>
            </a:pPr>
            <a:r>
              <a:rPr lang="en-US" sz="1400" dirty="0" smtClean="0"/>
              <a:t>First 4 mirrors exposed to radiation</a:t>
            </a:r>
          </a:p>
          <a:p>
            <a:pPr>
              <a:buFont typeface="Courier New"/>
              <a:buChar char="o"/>
            </a:pPr>
            <a:r>
              <a:rPr lang="en-US" sz="1400" dirty="0" smtClean="0"/>
              <a:t>Thermo-mechanical stress</a:t>
            </a:r>
          </a:p>
          <a:p>
            <a:pPr>
              <a:buFont typeface="Courier New"/>
              <a:buChar char="o"/>
            </a:pPr>
            <a:r>
              <a:rPr lang="en-US" sz="1400" dirty="0" smtClean="0"/>
              <a:t>Radiation hard materials </a:t>
            </a:r>
          </a:p>
          <a:p>
            <a:pPr>
              <a:buFont typeface="Courier New"/>
              <a:buChar char="o"/>
            </a:pPr>
            <a:r>
              <a:rPr lang="en-US" sz="1400" dirty="0" smtClean="0"/>
              <a:t>No motion controlled allowed</a:t>
            </a:r>
          </a:p>
          <a:p>
            <a:pPr>
              <a:buFont typeface="Courier New"/>
              <a:buChar char="o"/>
            </a:pPr>
            <a:r>
              <a:rPr lang="en-US" sz="1400" dirty="0" smtClean="0"/>
              <a:t>Removed by remote handling</a:t>
            </a:r>
          </a:p>
          <a:p>
            <a:pPr>
              <a:buFont typeface="Courier New"/>
              <a:buChar char="o"/>
            </a:pPr>
            <a:r>
              <a:rPr lang="en-US" sz="1400" dirty="0" smtClean="0"/>
              <a:t>Waste management  </a:t>
            </a:r>
            <a:endParaRPr lang="en-US" sz="1400" dirty="0"/>
          </a:p>
          <a:p>
            <a:pPr marL="0" indent="0">
              <a:buNone/>
            </a:pPr>
            <a:endParaRPr lang="en-US" sz="1400" dirty="0"/>
          </a:p>
        </p:txBody>
      </p:sp>
      <p:pic>
        <p:nvPicPr>
          <p:cNvPr id="4" name="Picture 3" descr="optical system A2T -6 - ZY.png"/>
          <p:cNvPicPr>
            <a:picLocks noChangeAspect="1"/>
          </p:cNvPicPr>
          <p:nvPr/>
        </p:nvPicPr>
        <p:blipFill rotWithShape="1">
          <a:blip r:embed="rId2">
            <a:extLst>
              <a:ext uri="{28A0092B-C50C-407E-A947-70E740481C1C}">
                <a14:useLocalDpi xmlns:a14="http://schemas.microsoft.com/office/drawing/2010/main" val="0"/>
              </a:ext>
            </a:extLst>
          </a:blip>
          <a:srcRect l="32754" r="30105" b="21052"/>
          <a:stretch/>
        </p:blipFill>
        <p:spPr>
          <a:xfrm>
            <a:off x="4665576" y="0"/>
            <a:ext cx="3395579" cy="5414211"/>
          </a:xfrm>
          <a:prstGeom prst="rect">
            <a:avLst/>
          </a:prstGeom>
        </p:spPr>
      </p:pic>
      <p:pic>
        <p:nvPicPr>
          <p:cNvPr id="5" name="Picture 4" descr="optical system A2T -6 - XY.png"/>
          <p:cNvPicPr>
            <a:picLocks noChangeAspect="1"/>
          </p:cNvPicPr>
          <p:nvPr/>
        </p:nvPicPr>
        <p:blipFill rotWithShape="1">
          <a:blip r:embed="rId3">
            <a:extLst>
              <a:ext uri="{28A0092B-C50C-407E-A947-70E740481C1C}">
                <a14:useLocalDpi xmlns:a14="http://schemas.microsoft.com/office/drawing/2010/main" val="0"/>
              </a:ext>
            </a:extLst>
          </a:blip>
          <a:srcRect l="43850" r="42844" b="21052"/>
          <a:stretch/>
        </p:blipFill>
        <p:spPr>
          <a:xfrm>
            <a:off x="7753683" y="0"/>
            <a:ext cx="1216527" cy="5414211"/>
          </a:xfrm>
          <a:prstGeom prst="rect">
            <a:avLst/>
          </a:prstGeom>
        </p:spPr>
      </p:pic>
      <p:sp>
        <p:nvSpPr>
          <p:cNvPr id="6" name="TextBox 5"/>
          <p:cNvSpPr txBox="1"/>
          <p:nvPr/>
        </p:nvSpPr>
        <p:spPr>
          <a:xfrm>
            <a:off x="4066544" y="4842795"/>
            <a:ext cx="505454" cy="246221"/>
          </a:xfrm>
          <a:prstGeom prst="rect">
            <a:avLst/>
          </a:prstGeom>
        </p:spPr>
        <p:txBody>
          <a:bodyPr wrap="none" rtlCol="0">
            <a:spAutoFit/>
          </a:bodyPr>
          <a:lstStyle/>
          <a:p>
            <a:r>
              <a:rPr lang="en-GB" sz="1000" dirty="0" smtClean="0"/>
              <a:t>beam</a:t>
            </a:r>
          </a:p>
        </p:txBody>
      </p:sp>
      <p:sp>
        <p:nvSpPr>
          <p:cNvPr id="7" name="TextBox 6"/>
          <p:cNvSpPr txBox="1"/>
          <p:nvPr/>
        </p:nvSpPr>
        <p:spPr>
          <a:xfrm>
            <a:off x="6700286" y="5380327"/>
            <a:ext cx="1360869" cy="246221"/>
          </a:xfrm>
          <a:prstGeom prst="rect">
            <a:avLst/>
          </a:prstGeom>
        </p:spPr>
        <p:txBody>
          <a:bodyPr wrap="none" rtlCol="0">
            <a:spAutoFit/>
          </a:bodyPr>
          <a:lstStyle/>
          <a:p>
            <a:r>
              <a:rPr lang="en-GB" sz="1000" dirty="0" smtClean="0"/>
              <a:t>Instrumentation Plug</a:t>
            </a:r>
          </a:p>
        </p:txBody>
      </p:sp>
      <p:sp>
        <p:nvSpPr>
          <p:cNvPr id="8" name="TextBox 7"/>
          <p:cNvSpPr txBox="1"/>
          <p:nvPr/>
        </p:nvSpPr>
        <p:spPr>
          <a:xfrm>
            <a:off x="4665576" y="5291100"/>
            <a:ext cx="476776" cy="246221"/>
          </a:xfrm>
          <a:prstGeom prst="rect">
            <a:avLst/>
          </a:prstGeom>
        </p:spPr>
        <p:txBody>
          <a:bodyPr wrap="none" rtlCol="0">
            <a:spAutoFit/>
          </a:bodyPr>
          <a:lstStyle/>
          <a:p>
            <a:r>
              <a:rPr lang="en-GB" sz="1000" dirty="0" smtClean="0"/>
              <a:t>PWB</a:t>
            </a:r>
          </a:p>
        </p:txBody>
      </p:sp>
      <p:cxnSp>
        <p:nvCxnSpPr>
          <p:cNvPr id="10" name="Straight Arrow Connector 9"/>
          <p:cNvCxnSpPr/>
          <p:nvPr/>
        </p:nvCxnSpPr>
        <p:spPr>
          <a:xfrm>
            <a:off x="4251158" y="5110166"/>
            <a:ext cx="4772535" cy="0"/>
          </a:xfrm>
          <a:prstGeom prst="straightConnector1">
            <a:avLst/>
          </a:prstGeom>
          <a:ln w="12700" cmpd="sng">
            <a:prstDash val="dash"/>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7079916" y="4531895"/>
            <a:ext cx="614947" cy="759205"/>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13" descr="F 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030" y="4842795"/>
            <a:ext cx="2639547" cy="1979986"/>
          </a:xfrm>
          <a:prstGeom prst="rect">
            <a:avLst/>
          </a:prstGeom>
        </p:spPr>
      </p:pic>
      <p:sp>
        <p:nvSpPr>
          <p:cNvPr id="15" name="Rectangle 14"/>
          <p:cNvSpPr/>
          <p:nvPr/>
        </p:nvSpPr>
        <p:spPr>
          <a:xfrm>
            <a:off x="7442200" y="4531896"/>
            <a:ext cx="45719" cy="7592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7495538" y="4531895"/>
            <a:ext cx="45719" cy="7592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7547544" y="4531896"/>
            <a:ext cx="147319" cy="7592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7419338" y="3898444"/>
            <a:ext cx="406982" cy="215444"/>
          </a:xfrm>
          <a:prstGeom prst="rect">
            <a:avLst/>
          </a:prstGeom>
        </p:spPr>
        <p:txBody>
          <a:bodyPr wrap="none" rtlCol="0">
            <a:spAutoFit/>
          </a:bodyPr>
          <a:lstStyle/>
          <a:p>
            <a:r>
              <a:rPr lang="en-GB" sz="800" dirty="0" smtClean="0"/>
              <a:t>SEM</a:t>
            </a:r>
          </a:p>
        </p:txBody>
      </p:sp>
      <p:sp>
        <p:nvSpPr>
          <p:cNvPr id="19" name="TextBox 18"/>
          <p:cNvSpPr txBox="1"/>
          <p:nvPr/>
        </p:nvSpPr>
        <p:spPr>
          <a:xfrm>
            <a:off x="7559628" y="4140200"/>
            <a:ext cx="405129" cy="215444"/>
          </a:xfrm>
          <a:prstGeom prst="rect">
            <a:avLst/>
          </a:prstGeom>
        </p:spPr>
        <p:txBody>
          <a:bodyPr wrap="none" rtlCol="0">
            <a:spAutoFit/>
          </a:bodyPr>
          <a:lstStyle/>
          <a:p>
            <a:r>
              <a:rPr lang="en-GB" sz="800" dirty="0" smtClean="0"/>
              <a:t>BMP</a:t>
            </a:r>
          </a:p>
        </p:txBody>
      </p:sp>
      <p:sp>
        <p:nvSpPr>
          <p:cNvPr id="20" name="TextBox 19"/>
          <p:cNvSpPr txBox="1"/>
          <p:nvPr/>
        </p:nvSpPr>
        <p:spPr>
          <a:xfrm>
            <a:off x="7347476" y="3683000"/>
            <a:ext cx="402674" cy="215444"/>
          </a:xfrm>
          <a:prstGeom prst="rect">
            <a:avLst/>
          </a:prstGeom>
        </p:spPr>
        <p:txBody>
          <a:bodyPr wrap="none" rtlCol="0">
            <a:spAutoFit/>
          </a:bodyPr>
          <a:lstStyle/>
          <a:p>
            <a:r>
              <a:rPr lang="en-GB" sz="800" dirty="0" smtClean="0"/>
              <a:t>Halo</a:t>
            </a:r>
          </a:p>
        </p:txBody>
      </p:sp>
      <p:cxnSp>
        <p:nvCxnSpPr>
          <p:cNvPr id="22" name="Straight Arrow Connector 21"/>
          <p:cNvCxnSpPr/>
          <p:nvPr/>
        </p:nvCxnSpPr>
        <p:spPr>
          <a:xfrm>
            <a:off x="7675813" y="4355644"/>
            <a:ext cx="0" cy="176251"/>
          </a:xfrm>
          <a:prstGeom prst="straightConnector1">
            <a:avLst/>
          </a:prstGeom>
          <a:ln w="12700" cmpd="sng">
            <a:solidFill>
              <a:srgbClr val="000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520870" y="4113888"/>
            <a:ext cx="0" cy="394156"/>
          </a:xfrm>
          <a:prstGeom prst="straightConnector1">
            <a:avLst/>
          </a:prstGeom>
          <a:ln w="12700" cmpd="sng">
            <a:solidFill>
              <a:srgbClr val="000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451020" y="3898444"/>
            <a:ext cx="0" cy="633451"/>
          </a:xfrm>
          <a:prstGeom prst="straightConnector1">
            <a:avLst/>
          </a:prstGeom>
          <a:ln w="12700" cmpd="sng">
            <a:solidFill>
              <a:srgbClr val="000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048030" y="4584245"/>
            <a:ext cx="1415772" cy="246221"/>
          </a:xfrm>
          <a:prstGeom prst="rect">
            <a:avLst/>
          </a:prstGeom>
        </p:spPr>
        <p:txBody>
          <a:bodyPr wrap="none" rtlCol="0">
            <a:spAutoFit/>
          </a:bodyPr>
          <a:lstStyle/>
          <a:p>
            <a:r>
              <a:rPr lang="en-GB" sz="1000" dirty="0" smtClean="0"/>
              <a:t>Object: 250x250 mm</a:t>
            </a:r>
            <a:r>
              <a:rPr lang="en-GB" sz="1000" baseline="30000" dirty="0" smtClean="0"/>
              <a:t>2</a:t>
            </a:r>
          </a:p>
        </p:txBody>
      </p:sp>
      <p:cxnSp>
        <p:nvCxnSpPr>
          <p:cNvPr id="29" name="Straight Arrow Connector 28"/>
          <p:cNvCxnSpPr/>
          <p:nvPr/>
        </p:nvCxnSpPr>
        <p:spPr>
          <a:xfrm flipV="1">
            <a:off x="4808576" y="5942573"/>
            <a:ext cx="2538900" cy="24658"/>
          </a:xfrm>
          <a:prstGeom prst="straightConnector1">
            <a:avLst/>
          </a:prstGeom>
          <a:ln w="952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8726410" y="332883"/>
            <a:ext cx="0" cy="4777283"/>
          </a:xfrm>
          <a:prstGeom prst="straightConnector1">
            <a:avLst/>
          </a:prstGeom>
          <a:ln w="9525"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757961" y="5696352"/>
            <a:ext cx="469763" cy="246221"/>
          </a:xfrm>
          <a:prstGeom prst="rect">
            <a:avLst/>
          </a:prstGeom>
        </p:spPr>
        <p:txBody>
          <a:bodyPr wrap="none" rtlCol="0">
            <a:spAutoFit/>
          </a:bodyPr>
          <a:lstStyle/>
          <a:p>
            <a:r>
              <a:rPr lang="en-GB" sz="1000" dirty="0" smtClean="0"/>
              <a:t>2.7m</a:t>
            </a:r>
          </a:p>
        </p:txBody>
      </p:sp>
      <p:sp>
        <p:nvSpPr>
          <p:cNvPr id="33" name="TextBox 32"/>
          <p:cNvSpPr txBox="1"/>
          <p:nvPr/>
        </p:nvSpPr>
        <p:spPr>
          <a:xfrm>
            <a:off x="8449506" y="1939473"/>
            <a:ext cx="338554" cy="271869"/>
          </a:xfrm>
          <a:prstGeom prst="rect">
            <a:avLst/>
          </a:prstGeom>
        </p:spPr>
        <p:txBody>
          <a:bodyPr vert="vert270" wrap="none" rtlCol="0" anchor="t" anchorCtr="0">
            <a:spAutoFit/>
          </a:bodyPr>
          <a:lstStyle/>
          <a:p>
            <a:r>
              <a:rPr lang="en-GB" sz="1000" dirty="0" smtClean="0"/>
              <a:t>5m</a:t>
            </a:r>
          </a:p>
        </p:txBody>
      </p:sp>
    </p:spTree>
    <p:extLst>
      <p:ext uri="{BB962C8B-B14F-4D97-AF65-F5344CB8AC3E}">
        <p14:creationId xmlns:p14="http://schemas.microsoft.com/office/powerpoint/2010/main" val="18314902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Summary</a:t>
            </a:r>
            <a:endParaRPr lang="en-US" sz="3200" dirty="0"/>
          </a:p>
        </p:txBody>
      </p:sp>
      <p:sp>
        <p:nvSpPr>
          <p:cNvPr id="3" name="Content Placeholder 2"/>
          <p:cNvSpPr>
            <a:spLocks noGrp="1"/>
          </p:cNvSpPr>
          <p:nvPr>
            <p:ph idx="1"/>
          </p:nvPr>
        </p:nvSpPr>
        <p:spPr/>
        <p:txBody>
          <a:bodyPr>
            <a:normAutofit fontScale="70000" lnSpcReduction="20000"/>
          </a:bodyPr>
          <a:lstStyle/>
          <a:p>
            <a:r>
              <a:rPr lang="en-US" dirty="0" smtClean="0"/>
              <a:t>Suite of Diagnostics defined and started to be designed for the proton beam quality control and machine protect.</a:t>
            </a:r>
          </a:p>
          <a:p>
            <a:pPr lvl="1"/>
            <a:r>
              <a:rPr lang="en-US" dirty="0" smtClean="0"/>
              <a:t>Mainly these diagnostics are well established and will benefit from the experience of many years development and operation on running machines around the world. However, most will have to have stretched performance to satisfy machine protect requirements but also the dynamic range imposed by commissioning and operation </a:t>
            </a:r>
          </a:p>
          <a:p>
            <a:r>
              <a:rPr lang="en-US" dirty="0" smtClean="0"/>
              <a:t>Suite of diagnostics dedicated to the Target Monolith Area, in the design phase, not very different from conventional diagnostics but issues to be addressed, for signal acquisition and dynamic range, noise from radiation background, thermo-mechanical stress, lifetime and waste management </a:t>
            </a:r>
            <a:endParaRPr lang="en-US" dirty="0"/>
          </a:p>
        </p:txBody>
      </p:sp>
    </p:spTree>
    <p:extLst>
      <p:ext uri="{BB962C8B-B14F-4D97-AF65-F5344CB8AC3E}">
        <p14:creationId xmlns:p14="http://schemas.microsoft.com/office/powerpoint/2010/main" val="2756146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dirty="0" smtClean="0"/>
              <a:t>SITE</a:t>
            </a:r>
            <a:endParaRPr lang="sv-SE" sz="18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000" t="23851" r="1166" b="21482"/>
          <a:stretch/>
        </p:blipFill>
        <p:spPr bwMode="auto">
          <a:xfrm>
            <a:off x="6136" y="2035616"/>
            <a:ext cx="9137864" cy="408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5715FB3E-1D91-40F9-8688-0B6D13D0E16B" descr="FFB2785D-8E66-4BB4-9FA4-CBE050611FA8@es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770" y="1441450"/>
            <a:ext cx="8096461" cy="539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21942" y="3940215"/>
            <a:ext cx="4174891" cy="400110"/>
          </a:xfrm>
          <a:prstGeom prst="rect">
            <a:avLst/>
          </a:prstGeom>
          <a:noFill/>
        </p:spPr>
        <p:txBody>
          <a:bodyPr wrap="none" rtlCol="0">
            <a:spAutoFit/>
          </a:bodyPr>
          <a:lstStyle/>
          <a:p>
            <a:r>
              <a:rPr lang="sv-SE" sz="2000" b="1" dirty="0" smtClean="0">
                <a:solidFill>
                  <a:schemeClr val="bg1"/>
                </a:solidFill>
              </a:rPr>
              <a:t>Start </a:t>
            </a:r>
            <a:r>
              <a:rPr lang="sv-SE" sz="2000" b="1" dirty="0" err="1" smtClean="0">
                <a:solidFill>
                  <a:schemeClr val="bg1"/>
                </a:solidFill>
              </a:rPr>
              <a:t>construction</a:t>
            </a:r>
            <a:r>
              <a:rPr lang="sv-SE" sz="2000" b="1" dirty="0" smtClean="0">
                <a:solidFill>
                  <a:schemeClr val="bg1"/>
                </a:solidFill>
              </a:rPr>
              <a:t> in</a:t>
            </a:r>
            <a:r>
              <a:rPr lang="sv-SE" sz="2000" b="1" dirty="0" smtClean="0">
                <a:solidFill>
                  <a:schemeClr val="bg1"/>
                </a:solidFill>
              </a:rPr>
              <a:t> September!</a:t>
            </a:r>
            <a:endParaRPr lang="fr-BE" sz="2000" b="1" dirty="0">
              <a:solidFill>
                <a:schemeClr val="bg1"/>
              </a:solidFill>
            </a:endParaRPr>
          </a:p>
        </p:txBody>
      </p:sp>
    </p:spTree>
    <p:extLst>
      <p:ext uri="{BB962C8B-B14F-4D97-AF65-F5344CB8AC3E}">
        <p14:creationId xmlns:p14="http://schemas.microsoft.com/office/powerpoint/2010/main" val="1841612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14416"/>
          </a:xfrm>
        </p:spPr>
        <p:txBody>
          <a:bodyPr/>
          <a:lstStyle/>
          <a:p>
            <a:r>
              <a:rPr lang="en-US" sz="2400" dirty="0" smtClean="0"/>
              <a:t>ESS Proton Beam </a:t>
            </a:r>
            <a:endParaRPr lang="en-US" sz="2400" dirty="0"/>
          </a:p>
        </p:txBody>
      </p:sp>
      <p:sp>
        <p:nvSpPr>
          <p:cNvPr id="3" name="Content Placeholder 2"/>
          <p:cNvSpPr>
            <a:spLocks noGrp="1"/>
          </p:cNvSpPr>
          <p:nvPr>
            <p:ph idx="1"/>
          </p:nvPr>
        </p:nvSpPr>
        <p:spPr>
          <a:xfrm>
            <a:off x="457200" y="872789"/>
            <a:ext cx="8229600" cy="5450473"/>
          </a:xfrm>
        </p:spPr>
        <p:txBody>
          <a:bodyPr>
            <a:normAutofit fontScale="85000" lnSpcReduction="20000"/>
          </a:bodyPr>
          <a:lstStyle/>
          <a:p>
            <a:pPr marL="0" indent="0">
              <a:buNone/>
            </a:pPr>
            <a:r>
              <a:rPr lang="en-US" sz="2400" dirty="0" smtClean="0"/>
              <a:t>High quality, High power beam transported towards Tungsten Target:</a:t>
            </a:r>
          </a:p>
          <a:p>
            <a:pPr lvl="1">
              <a:buFont typeface="Wingdings" charset="2"/>
              <a:buChar char="§"/>
            </a:pPr>
            <a:r>
              <a:rPr lang="en-US" sz="2000" dirty="0" smtClean="0"/>
              <a:t>2 </a:t>
            </a:r>
            <a:r>
              <a:rPr lang="en-US" sz="2000" dirty="0" err="1" smtClean="0"/>
              <a:t>GeV</a:t>
            </a:r>
            <a:r>
              <a:rPr lang="en-US" sz="2000" dirty="0" smtClean="0"/>
              <a:t> proton beam</a:t>
            </a:r>
          </a:p>
          <a:p>
            <a:pPr lvl="1">
              <a:buFont typeface="Wingdings" charset="2"/>
              <a:buChar char="§"/>
            </a:pPr>
            <a:r>
              <a:rPr lang="en-US" sz="2000" dirty="0" smtClean="0"/>
              <a:t>Transverse </a:t>
            </a:r>
            <a:r>
              <a:rPr lang="en-US" sz="2000" dirty="0" err="1" smtClean="0"/>
              <a:t>Normlised</a:t>
            </a:r>
            <a:r>
              <a:rPr lang="en-US" sz="2000" dirty="0" smtClean="0"/>
              <a:t> Emittance: 0.7 </a:t>
            </a:r>
            <a:r>
              <a:rPr lang="en-US" sz="2000" dirty="0" err="1" smtClean="0"/>
              <a:t>mm.mrad</a:t>
            </a:r>
            <a:r>
              <a:rPr lang="en-US" sz="2000" dirty="0" smtClean="0"/>
              <a:t> both planes, </a:t>
            </a:r>
            <a:r>
              <a:rPr lang="en-US" sz="2000" dirty="0" err="1" smtClean="0"/>
              <a:t>r.m.s</a:t>
            </a:r>
            <a:r>
              <a:rPr lang="en-US" sz="2000" dirty="0" smtClean="0"/>
              <a:t> beam size: 2mm </a:t>
            </a:r>
          </a:p>
          <a:p>
            <a:pPr lvl="1">
              <a:buFont typeface="Wingdings" charset="2"/>
              <a:buChar char="§"/>
            </a:pPr>
            <a:r>
              <a:rPr lang="en-US" sz="2000" dirty="0" smtClean="0"/>
              <a:t>Longitudinal </a:t>
            </a:r>
            <a:r>
              <a:rPr lang="en-US" sz="2000" dirty="0" err="1" smtClean="0"/>
              <a:t>Normalised</a:t>
            </a:r>
            <a:r>
              <a:rPr lang="en-US" sz="2000" dirty="0" smtClean="0"/>
              <a:t> Emittance:  1.2 </a:t>
            </a:r>
            <a:r>
              <a:rPr lang="en-US" sz="2000" dirty="0" err="1" smtClean="0"/>
              <a:t>mm.mrad</a:t>
            </a:r>
            <a:r>
              <a:rPr lang="en-US" sz="2000" dirty="0" smtClean="0"/>
              <a:t>, </a:t>
            </a:r>
            <a:r>
              <a:rPr lang="en-US" sz="2000" dirty="0" err="1" smtClean="0"/>
              <a:t>r.m.s</a:t>
            </a:r>
            <a:r>
              <a:rPr lang="en-US" sz="2000" dirty="0" smtClean="0"/>
              <a:t> bunch length 1mm or 3ps</a:t>
            </a:r>
          </a:p>
          <a:p>
            <a:pPr marL="0" indent="0">
              <a:buNone/>
            </a:pPr>
            <a:r>
              <a:rPr lang="en-US" sz="2400" dirty="0" smtClean="0"/>
              <a:t>Macro-Pulse characteristics:</a:t>
            </a:r>
          </a:p>
          <a:p>
            <a:pPr lvl="1">
              <a:buFont typeface="Wingdings" charset="2"/>
              <a:buChar char="§"/>
            </a:pPr>
            <a:r>
              <a:rPr lang="en-US" sz="2000" dirty="0" smtClean="0"/>
              <a:t>10</a:t>
            </a:r>
            <a:r>
              <a:rPr lang="en-US" sz="2000" baseline="30000" dirty="0" smtClean="0"/>
              <a:t>6</a:t>
            </a:r>
            <a:r>
              <a:rPr lang="en-US" sz="2000" dirty="0" smtClean="0"/>
              <a:t> bunches every 2.86nm: 2.86ms  </a:t>
            </a:r>
          </a:p>
          <a:p>
            <a:pPr lvl="1">
              <a:buFont typeface="Wingdings" charset="2"/>
              <a:buChar char="§"/>
            </a:pPr>
            <a:r>
              <a:rPr lang="en-US" sz="2000" dirty="0" smtClean="0"/>
              <a:t>Total Charge: 178.75 </a:t>
            </a:r>
            <a:r>
              <a:rPr lang="en-US" sz="2000" dirty="0" err="1" smtClean="0">
                <a:latin typeface="Symbol" charset="2"/>
                <a:cs typeface="Symbol" charset="2"/>
              </a:rPr>
              <a:t>m</a:t>
            </a:r>
            <a:r>
              <a:rPr lang="en-US" sz="2000" dirty="0" err="1" smtClean="0"/>
              <a:t>C</a:t>
            </a:r>
            <a:r>
              <a:rPr lang="en-US" sz="2000" dirty="0" smtClean="0"/>
              <a:t> or current: 62.5mA</a:t>
            </a:r>
          </a:p>
          <a:p>
            <a:pPr lvl="1">
              <a:buFont typeface="Wingdings" charset="2"/>
              <a:buChar char="§"/>
            </a:pPr>
            <a:r>
              <a:rPr lang="en-US" sz="2000" dirty="0" smtClean="0"/>
              <a:t>Peak power: 125MW, average power, 5MW</a:t>
            </a:r>
          </a:p>
          <a:p>
            <a:pPr lvl="1">
              <a:buFont typeface="Wingdings" charset="2"/>
              <a:buChar char="§"/>
            </a:pPr>
            <a:r>
              <a:rPr lang="en-US" sz="2000" dirty="0" smtClean="0"/>
              <a:t>Repetition rate: 14Hz</a:t>
            </a:r>
          </a:p>
          <a:p>
            <a:pPr marL="0" indent="0">
              <a:buNone/>
            </a:pPr>
            <a:r>
              <a:rPr lang="en-US" sz="2400" dirty="0" smtClean="0"/>
              <a:t>Beam Loss </a:t>
            </a:r>
            <a:r>
              <a:rPr lang="en-US" sz="2400" dirty="0"/>
              <a:t>average </a:t>
            </a:r>
            <a:r>
              <a:rPr lang="en-US" sz="2400" dirty="0" smtClean="0"/>
              <a:t>rate for machine component lifetime: </a:t>
            </a:r>
          </a:p>
          <a:p>
            <a:pPr lvl="1">
              <a:buFont typeface="Wingdings" charset="2"/>
              <a:buChar char="§"/>
            </a:pPr>
            <a:r>
              <a:rPr lang="en-US" sz="2000" dirty="0" smtClean="0"/>
              <a:t>Less than 1W/m: </a:t>
            </a:r>
            <a:r>
              <a:rPr lang="en-US" sz="2100" dirty="0" smtClean="0"/>
              <a:t>Charge: 0.2 </a:t>
            </a:r>
            <a:r>
              <a:rPr lang="en-US" sz="2100" dirty="0" err="1" smtClean="0"/>
              <a:t>fC</a:t>
            </a:r>
            <a:r>
              <a:rPr lang="en-US" sz="2100" dirty="0" smtClean="0"/>
              <a:t>/bunch, 60 </a:t>
            </a:r>
            <a:r>
              <a:rPr lang="en-US" sz="2100" dirty="0" err="1" smtClean="0"/>
              <a:t>fC</a:t>
            </a:r>
            <a:r>
              <a:rPr lang="en-US" sz="2100" dirty="0" smtClean="0"/>
              <a:t>/</a:t>
            </a:r>
            <a:r>
              <a:rPr lang="en-US" sz="2100" dirty="0" err="1" smtClean="0">
                <a:latin typeface="Symbol" charset="2"/>
                <a:cs typeface="Symbol" charset="2"/>
              </a:rPr>
              <a:t>m</a:t>
            </a:r>
            <a:r>
              <a:rPr lang="en-US" sz="2100" dirty="0" err="1" smtClean="0"/>
              <a:t>s</a:t>
            </a:r>
            <a:r>
              <a:rPr lang="en-US" sz="2100" dirty="0" smtClean="0"/>
              <a:t> or 200pC/macro-pulse</a:t>
            </a:r>
          </a:p>
          <a:p>
            <a:r>
              <a:rPr lang="en-US" sz="2400" dirty="0" err="1" smtClean="0"/>
              <a:t>Linac</a:t>
            </a:r>
            <a:r>
              <a:rPr lang="en-US" sz="2400" dirty="0" smtClean="0"/>
              <a:t> length: 600m</a:t>
            </a:r>
          </a:p>
          <a:p>
            <a:r>
              <a:rPr lang="en-US" sz="2400" dirty="0" smtClean="0"/>
              <a:t>Beam current density: 500x10</a:t>
            </a:r>
            <a:r>
              <a:rPr lang="en-US" sz="2400" baseline="30000" dirty="0" smtClean="0"/>
              <a:t>3</a:t>
            </a:r>
            <a:r>
              <a:rPr lang="en-US" sz="2400" dirty="0" smtClean="0"/>
              <a:t> </a:t>
            </a:r>
            <a:r>
              <a:rPr lang="en-US" sz="2400" dirty="0" smtClean="0">
                <a:latin typeface="Symbol" charset="2"/>
                <a:cs typeface="Symbol" charset="2"/>
              </a:rPr>
              <a:t>m</a:t>
            </a:r>
            <a:r>
              <a:rPr lang="en-US" sz="2400" dirty="0" smtClean="0"/>
              <a:t>A/cm</a:t>
            </a:r>
            <a:r>
              <a:rPr lang="en-US" sz="2400" baseline="30000" dirty="0" smtClean="0"/>
              <a:t>2</a:t>
            </a:r>
            <a:r>
              <a:rPr lang="en-US" sz="2400" dirty="0" smtClean="0"/>
              <a:t> (</a:t>
            </a:r>
            <a:r>
              <a:rPr lang="en-US" sz="2400" dirty="0" err="1" smtClean="0">
                <a:latin typeface="Symbol" charset="2"/>
                <a:cs typeface="Symbol" charset="2"/>
              </a:rPr>
              <a:t>s</a:t>
            </a:r>
            <a:r>
              <a:rPr lang="en-US" sz="2400" baseline="-25000" dirty="0" err="1" smtClean="0"/>
              <a:t>x,y</a:t>
            </a:r>
            <a:r>
              <a:rPr lang="en-US" sz="2400" dirty="0" smtClean="0"/>
              <a:t> = 2 mm)</a:t>
            </a:r>
          </a:p>
          <a:p>
            <a:pPr marL="0" indent="0">
              <a:buNone/>
            </a:pPr>
            <a:endParaRPr lang="en-US" sz="2400" dirty="0" smtClean="0"/>
          </a:p>
          <a:p>
            <a:pPr marL="0" indent="0">
              <a:buNone/>
            </a:pPr>
            <a:r>
              <a:rPr lang="en-US" sz="2400" dirty="0" smtClean="0"/>
              <a:t>Beam on Target:</a:t>
            </a:r>
          </a:p>
          <a:p>
            <a:pPr lvl="1">
              <a:buFont typeface="Wingdings" charset="2"/>
              <a:buChar char="§"/>
            </a:pPr>
            <a:r>
              <a:rPr lang="en-US" sz="2000" dirty="0" smtClean="0"/>
              <a:t>Straight beam on target</a:t>
            </a:r>
          </a:p>
          <a:p>
            <a:pPr lvl="1">
              <a:buFont typeface="Wingdings" charset="2"/>
              <a:buChar char="§"/>
            </a:pPr>
            <a:r>
              <a:rPr lang="en-US" sz="2000" dirty="0" smtClean="0"/>
              <a:t>Machine Protection imposes beam average current density must be less than: 100</a:t>
            </a:r>
            <a:r>
              <a:rPr lang="en-US" sz="2000" dirty="0" smtClean="0">
                <a:latin typeface="Symbol" charset="2"/>
                <a:cs typeface="Symbol" charset="2"/>
              </a:rPr>
              <a:t>m</a:t>
            </a:r>
            <a:r>
              <a:rPr lang="en-US" sz="2000" dirty="0" smtClean="0"/>
              <a:t>A/cm</a:t>
            </a:r>
            <a:r>
              <a:rPr lang="en-US" sz="2000" baseline="30000" dirty="0" smtClean="0"/>
              <a:t>2</a:t>
            </a:r>
          </a:p>
        </p:txBody>
      </p:sp>
    </p:spTree>
    <p:extLst>
      <p:ext uri="{BB962C8B-B14F-4D97-AF65-F5344CB8AC3E}">
        <p14:creationId xmlns:p14="http://schemas.microsoft.com/office/powerpoint/2010/main" val="41746794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lvl="0" indent="-342900">
              <a:spcBef>
                <a:spcPct val="20000"/>
              </a:spcBef>
            </a:pPr>
            <a:r>
              <a:rPr lang="en-US" sz="3200" dirty="0">
                <a:solidFill>
                  <a:prstClr val="black"/>
                </a:solidFill>
                <a:ea typeface="+mn-ea"/>
                <a:cs typeface="+mn-cs"/>
              </a:rPr>
              <a:t>ESS </a:t>
            </a:r>
            <a:r>
              <a:rPr lang="en-US" sz="3200" dirty="0" err="1">
                <a:solidFill>
                  <a:prstClr val="black"/>
                </a:solidFill>
                <a:ea typeface="+mn-ea"/>
                <a:cs typeface="+mn-cs"/>
              </a:rPr>
              <a:t>Linac</a:t>
            </a:r>
            <a:r>
              <a:rPr lang="en-US" sz="3200" dirty="0">
                <a:solidFill>
                  <a:prstClr val="black"/>
                </a:solidFill>
                <a:ea typeface="+mn-ea"/>
                <a:cs typeface="+mn-cs"/>
              </a:rPr>
              <a:t> Diagnostics </a:t>
            </a:r>
            <a:r>
              <a:rPr lang="en-US" sz="3200" dirty="0" smtClean="0">
                <a:solidFill>
                  <a:prstClr val="black"/>
                </a:solidFill>
                <a:ea typeface="+mn-ea"/>
                <a:cs typeface="+mn-cs"/>
              </a:rPr>
              <a:t>layout</a:t>
            </a:r>
            <a:endParaRPr lang="en-US" dirty="0"/>
          </a:p>
        </p:txBody>
      </p:sp>
      <p:sp>
        <p:nvSpPr>
          <p:cNvPr id="3" name="Content Placeholder 2"/>
          <p:cNvSpPr>
            <a:spLocks noGrp="1"/>
          </p:cNvSpPr>
          <p:nvPr>
            <p:ph idx="4294967295"/>
          </p:nvPr>
        </p:nvSpPr>
        <p:spPr>
          <a:xfrm>
            <a:off x="630634" y="1453135"/>
            <a:ext cx="8229600" cy="3087087"/>
          </a:xfrm>
          <a:prstGeom prst="rect">
            <a:avLst/>
          </a:prstGeom>
        </p:spPr>
        <p:txBody>
          <a:bodyPr>
            <a:normAutofit lnSpcReduction="10000"/>
          </a:bodyPr>
          <a:lstStyle/>
          <a:p>
            <a:pPr>
              <a:buFont typeface="Wingdings" charset="2"/>
              <a:buChar char="²"/>
            </a:pPr>
            <a:r>
              <a:rPr lang="en-US" sz="2000" dirty="0" smtClean="0"/>
              <a:t>Measure 6-D phase-space of the proton beam during commissioning: transverse emittance, bunch length and energy spread </a:t>
            </a:r>
          </a:p>
          <a:p>
            <a:pPr>
              <a:buFont typeface="Wingdings" charset="2"/>
              <a:buChar char="²"/>
            </a:pPr>
            <a:r>
              <a:rPr lang="en-US" sz="2000" dirty="0" smtClean="0"/>
              <a:t>Current along macro-pulse: BCM </a:t>
            </a:r>
          </a:p>
          <a:p>
            <a:pPr>
              <a:buFont typeface="Wingdings" charset="2"/>
              <a:buChar char="²"/>
            </a:pPr>
            <a:r>
              <a:rPr lang="en-US" sz="2000" dirty="0" smtClean="0"/>
              <a:t>Emittance: Allison scanner and slit and grid </a:t>
            </a:r>
          </a:p>
          <a:p>
            <a:pPr>
              <a:buFont typeface="Wingdings" charset="2"/>
              <a:buChar char="²"/>
            </a:pPr>
            <a:r>
              <a:rPr lang="en-US" sz="2000" dirty="0" smtClean="0"/>
              <a:t>Beam position: BPM </a:t>
            </a:r>
          </a:p>
          <a:p>
            <a:pPr>
              <a:buFont typeface="Wingdings" charset="2"/>
              <a:buChar char="²"/>
            </a:pPr>
            <a:r>
              <a:rPr lang="en-US" sz="2000" dirty="0" smtClean="0"/>
              <a:t>Bunch Longitudinal profile: BSM  </a:t>
            </a:r>
          </a:p>
          <a:p>
            <a:pPr>
              <a:buFont typeface="Wingdings" charset="2"/>
              <a:buChar char="²"/>
            </a:pPr>
            <a:r>
              <a:rPr lang="en-US" sz="2000" dirty="0" smtClean="0"/>
              <a:t>Beam losses: BLM </a:t>
            </a:r>
          </a:p>
          <a:p>
            <a:pPr>
              <a:buFont typeface="Wingdings" charset="2"/>
              <a:buChar char="²"/>
            </a:pPr>
            <a:r>
              <a:rPr lang="en-US" sz="2000" dirty="0" smtClean="0"/>
              <a:t>Beam transverse profiles: WS, and BIF and IPM </a:t>
            </a:r>
          </a:p>
        </p:txBody>
      </p:sp>
      <p:grpSp>
        <p:nvGrpSpPr>
          <p:cNvPr id="4" name="Group 10"/>
          <p:cNvGrpSpPr>
            <a:grpSpLocks/>
          </p:cNvGrpSpPr>
          <p:nvPr/>
        </p:nvGrpSpPr>
        <p:grpSpPr bwMode="auto">
          <a:xfrm>
            <a:off x="200223" y="4530921"/>
            <a:ext cx="8822531" cy="1330970"/>
            <a:chOff x="0" y="0"/>
            <a:chExt cx="12547601" cy="1720850"/>
          </a:xfrm>
        </p:grpSpPr>
        <p:sp>
          <p:nvSpPr>
            <p:cNvPr id="5" name="AutoShape 11"/>
            <p:cNvSpPr>
              <a:spLocks/>
            </p:cNvSpPr>
            <p:nvPr/>
          </p:nvSpPr>
          <p:spPr bwMode="auto">
            <a:xfrm>
              <a:off x="5461000" y="647700"/>
              <a:ext cx="965200" cy="469900"/>
            </a:xfrm>
            <a:prstGeom prst="roundRect">
              <a:avLst>
                <a:gd name="adj" fmla="val 29731"/>
              </a:avLst>
            </a:prstGeom>
            <a:solidFill>
              <a:srgbClr val="66A1DD">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solidFill>
                    <a:srgbClr val="FFFFFF"/>
                  </a:solidFill>
                  <a:effectLst>
                    <a:outerShdw blurRad="38100" dist="38100" dir="2700000" algn="tl">
                      <a:srgbClr val="000000"/>
                    </a:outerShdw>
                  </a:effectLst>
                  <a:latin typeface="Gill Sans" charset="0"/>
                  <a:cs typeface="Gill Sans" charset="0"/>
                  <a:sym typeface="Gill Sans" charset="0"/>
                </a:rPr>
                <a:t>Spokes</a:t>
              </a:r>
              <a:endParaRPr lang="en-US">
                <a:cs typeface="Gill Sans Light" charset="0"/>
              </a:endParaRPr>
            </a:p>
          </p:txBody>
        </p:sp>
        <p:sp>
          <p:nvSpPr>
            <p:cNvPr id="6" name="AutoShape 12"/>
            <p:cNvSpPr>
              <a:spLocks/>
            </p:cNvSpPr>
            <p:nvPr/>
          </p:nvSpPr>
          <p:spPr bwMode="auto">
            <a:xfrm>
              <a:off x="6616701" y="647700"/>
              <a:ext cx="1238250" cy="469900"/>
            </a:xfrm>
            <a:prstGeom prst="roundRect">
              <a:avLst>
                <a:gd name="adj" fmla="val 27028"/>
              </a:avLst>
            </a:prstGeom>
            <a:solidFill>
              <a:srgbClr val="4180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solidFill>
                    <a:srgbClr val="FFFFFF"/>
                  </a:solidFill>
                  <a:effectLst>
                    <a:outerShdw blurRad="38100" dist="38100" dir="2700000" algn="tl">
                      <a:srgbClr val="000000"/>
                    </a:outerShdw>
                  </a:effectLst>
                  <a:latin typeface="Gill Sans" charset="0"/>
                  <a:cs typeface="Gill Sans" charset="0"/>
                  <a:sym typeface="Gill Sans" charset="0"/>
                </a:rPr>
                <a:t>Medium β</a:t>
              </a:r>
              <a:endParaRPr lang="en-US">
                <a:cs typeface="Gill Sans Light" charset="0"/>
              </a:endParaRPr>
            </a:p>
          </p:txBody>
        </p:sp>
        <p:sp>
          <p:nvSpPr>
            <p:cNvPr id="7" name="AutoShape 13"/>
            <p:cNvSpPr>
              <a:spLocks/>
            </p:cNvSpPr>
            <p:nvPr/>
          </p:nvSpPr>
          <p:spPr bwMode="auto">
            <a:xfrm>
              <a:off x="8094664" y="641350"/>
              <a:ext cx="1271587" cy="482600"/>
            </a:xfrm>
            <a:prstGeom prst="roundRect">
              <a:avLst>
                <a:gd name="adj" fmla="val 26315"/>
              </a:avLst>
            </a:prstGeom>
            <a:solidFill>
              <a:srgbClr val="0196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solidFill>
                    <a:srgbClr val="FFFFFF"/>
                  </a:solidFill>
                  <a:effectLst>
                    <a:outerShdw blurRad="38100" dist="38100" dir="2700000" algn="tl">
                      <a:srgbClr val="000000"/>
                    </a:outerShdw>
                  </a:effectLst>
                  <a:latin typeface="Gill Sans" charset="0"/>
                  <a:cs typeface="Gill Sans" charset="0"/>
                  <a:sym typeface="Gill Sans" charset="0"/>
                </a:rPr>
                <a:t>High β</a:t>
              </a:r>
              <a:endParaRPr lang="en-US">
                <a:cs typeface="Gill Sans Light" charset="0"/>
              </a:endParaRPr>
            </a:p>
          </p:txBody>
        </p:sp>
        <p:sp>
          <p:nvSpPr>
            <p:cNvPr id="8" name="AutoShape 14"/>
            <p:cNvSpPr>
              <a:spLocks/>
            </p:cNvSpPr>
            <p:nvPr/>
          </p:nvSpPr>
          <p:spPr bwMode="auto">
            <a:xfrm>
              <a:off x="4343400" y="647700"/>
              <a:ext cx="774700" cy="469900"/>
            </a:xfrm>
            <a:prstGeom prst="roundRect">
              <a:avLst>
                <a:gd name="adj" fmla="val 21620"/>
              </a:avLst>
            </a:prstGeom>
            <a:solidFill>
              <a:srgbClr val="FFD479">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solidFill>
                    <a:srgbClr val="FFFFFF"/>
                  </a:solidFill>
                  <a:effectLst>
                    <a:outerShdw blurRad="38100" dist="38100" dir="2700000" algn="tl">
                      <a:srgbClr val="000000"/>
                    </a:outerShdw>
                  </a:effectLst>
                  <a:latin typeface="Gill Sans" charset="0"/>
                  <a:cs typeface="Gill Sans" charset="0"/>
                  <a:sym typeface="Gill Sans" charset="0"/>
                </a:rPr>
                <a:t>DTL</a:t>
              </a:r>
              <a:endParaRPr lang="en-US">
                <a:cs typeface="Gill Sans Light" charset="0"/>
              </a:endParaRPr>
            </a:p>
          </p:txBody>
        </p:sp>
        <p:sp>
          <p:nvSpPr>
            <p:cNvPr id="9" name="AutoShape 15"/>
            <p:cNvSpPr>
              <a:spLocks/>
            </p:cNvSpPr>
            <p:nvPr/>
          </p:nvSpPr>
          <p:spPr bwMode="auto">
            <a:xfrm>
              <a:off x="3302000" y="647700"/>
              <a:ext cx="863600" cy="469900"/>
            </a:xfrm>
            <a:prstGeom prst="roundRect">
              <a:avLst>
                <a:gd name="adj" fmla="val 29731"/>
              </a:avLst>
            </a:prstGeom>
            <a:solidFill>
              <a:srgbClr val="FE7C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solidFill>
                    <a:srgbClr val="FFFFFF"/>
                  </a:solidFill>
                  <a:effectLst>
                    <a:outerShdw blurRad="38100" dist="38100" dir="2700000" algn="tl">
                      <a:srgbClr val="000000"/>
                    </a:outerShdw>
                  </a:effectLst>
                  <a:latin typeface="Gill Sans" charset="0"/>
                  <a:cs typeface="Gill Sans" charset="0"/>
                  <a:sym typeface="Gill Sans" charset="0"/>
                </a:rPr>
                <a:t>MEBT</a:t>
              </a:r>
              <a:endParaRPr lang="en-US">
                <a:cs typeface="Gill Sans Light" charset="0"/>
              </a:endParaRPr>
            </a:p>
          </p:txBody>
        </p:sp>
        <p:sp>
          <p:nvSpPr>
            <p:cNvPr id="10" name="AutoShape 16"/>
            <p:cNvSpPr>
              <a:spLocks/>
            </p:cNvSpPr>
            <p:nvPr/>
          </p:nvSpPr>
          <p:spPr bwMode="auto">
            <a:xfrm>
              <a:off x="2235200" y="647700"/>
              <a:ext cx="871538" cy="469900"/>
            </a:xfrm>
            <a:prstGeom prst="roundRect">
              <a:avLst>
                <a:gd name="adj" fmla="val 29731"/>
              </a:avLst>
            </a:prstGeom>
            <a:solidFill>
              <a:srgbClr val="FD2612">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solidFill>
                    <a:srgbClr val="FFFFFF"/>
                  </a:solidFill>
                  <a:effectLst>
                    <a:outerShdw blurRad="38100" dist="38100" dir="2700000" algn="tl">
                      <a:srgbClr val="000000"/>
                    </a:outerShdw>
                  </a:effectLst>
                  <a:latin typeface="Gill Sans" charset="0"/>
                  <a:cs typeface="Gill Sans" charset="0"/>
                  <a:sym typeface="Gill Sans" charset="0"/>
                </a:rPr>
                <a:t>RFQ</a:t>
              </a:r>
              <a:endParaRPr lang="en-US">
                <a:cs typeface="Gill Sans Light" charset="0"/>
              </a:endParaRPr>
            </a:p>
          </p:txBody>
        </p:sp>
        <p:sp>
          <p:nvSpPr>
            <p:cNvPr id="11" name="AutoShape 17"/>
            <p:cNvSpPr>
              <a:spLocks/>
            </p:cNvSpPr>
            <p:nvPr/>
          </p:nvSpPr>
          <p:spPr bwMode="auto">
            <a:xfrm>
              <a:off x="1219200" y="647700"/>
              <a:ext cx="871538" cy="469900"/>
            </a:xfrm>
            <a:prstGeom prst="roundRect">
              <a:avLst>
                <a:gd name="adj" fmla="val 27028"/>
              </a:avLst>
            </a:prstGeom>
            <a:solidFill>
              <a:srgbClr val="FE7E78">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solidFill>
                    <a:srgbClr val="FFFFFF"/>
                  </a:solidFill>
                  <a:effectLst>
                    <a:outerShdw blurRad="38100" dist="38100" dir="2700000" algn="tl">
                      <a:srgbClr val="000000"/>
                    </a:outerShdw>
                  </a:effectLst>
                  <a:latin typeface="Gill Sans" charset="0"/>
                  <a:cs typeface="Gill Sans" charset="0"/>
                  <a:sym typeface="Gill Sans" charset="0"/>
                </a:rPr>
                <a:t>LEBT</a:t>
              </a:r>
              <a:endParaRPr lang="en-US">
                <a:cs typeface="Gill Sans Light" charset="0"/>
              </a:endParaRPr>
            </a:p>
          </p:txBody>
        </p:sp>
        <p:sp>
          <p:nvSpPr>
            <p:cNvPr id="12" name="AutoShape 18"/>
            <p:cNvSpPr>
              <a:spLocks/>
            </p:cNvSpPr>
            <p:nvPr/>
          </p:nvSpPr>
          <p:spPr bwMode="auto">
            <a:xfrm>
              <a:off x="0" y="647700"/>
              <a:ext cx="1054100" cy="469900"/>
            </a:xfrm>
            <a:prstGeom prst="roundRect">
              <a:avLst>
                <a:gd name="adj" fmla="val 24324"/>
              </a:avLst>
            </a:prstGeom>
            <a:solidFill>
              <a:srgbClr val="EB81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solidFill>
                    <a:srgbClr val="FFFFFF"/>
                  </a:solidFill>
                  <a:effectLst>
                    <a:outerShdw blurRad="38100" dist="38100" dir="2700000" algn="tl">
                      <a:srgbClr val="000000"/>
                    </a:outerShdw>
                  </a:effectLst>
                  <a:latin typeface="Gill Sans" charset="0"/>
                  <a:cs typeface="Gill Sans" charset="0"/>
                  <a:sym typeface="Gill Sans" charset="0"/>
                </a:rPr>
                <a:t>Source</a:t>
              </a:r>
              <a:endParaRPr lang="en-US">
                <a:cs typeface="Gill Sans Light" charset="0"/>
              </a:endParaRPr>
            </a:p>
          </p:txBody>
        </p:sp>
        <p:sp>
          <p:nvSpPr>
            <p:cNvPr id="13" name="AutoShape 19"/>
            <p:cNvSpPr>
              <a:spLocks/>
            </p:cNvSpPr>
            <p:nvPr/>
          </p:nvSpPr>
          <p:spPr bwMode="auto">
            <a:xfrm>
              <a:off x="9588501" y="647700"/>
              <a:ext cx="1803400" cy="469900"/>
            </a:xfrm>
            <a:prstGeom prst="roundRect">
              <a:avLst>
                <a:gd name="adj" fmla="val 18917"/>
              </a:avLst>
            </a:prstGeom>
            <a:gradFill rotWithShape="0">
              <a:gsLst>
                <a:gs pos="0">
                  <a:srgbClr val="C1B3D1">
                    <a:alpha val="89999"/>
                  </a:srgbClr>
                </a:gs>
                <a:gs pos="50990">
                  <a:srgbClr val="DEBFBA">
                    <a:alpha val="89999"/>
                  </a:srgbClr>
                </a:gs>
                <a:gs pos="81346">
                  <a:srgbClr val="FACBA3">
                    <a:alpha val="89999"/>
                  </a:srgbClr>
                </a:gs>
                <a:gs pos="91818">
                  <a:srgbClr val="FCA58F">
                    <a:alpha val="89999"/>
                  </a:srgbClr>
                </a:gs>
                <a:gs pos="100000">
                  <a:srgbClr val="FE7E7B">
                    <a:alpha val="89999"/>
                  </a:srgbClr>
                </a:gs>
              </a:gsLst>
              <a:lin ang="0"/>
            </a:gra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solidFill>
                    <a:srgbClr val="FFFFFF"/>
                  </a:solidFill>
                  <a:effectLst>
                    <a:outerShdw blurRad="38100" dist="38100" dir="2700000" algn="tl">
                      <a:srgbClr val="000000"/>
                    </a:outerShdw>
                  </a:effectLst>
                  <a:latin typeface="Gill Sans" charset="0"/>
                  <a:cs typeface="Gill Sans" charset="0"/>
                  <a:sym typeface="Gill Sans" charset="0"/>
                </a:rPr>
                <a:t>HEBT &amp; Contingency</a:t>
              </a:r>
              <a:endParaRPr lang="en-US">
                <a:cs typeface="Gill Sans Light" charset="0"/>
              </a:endParaRPr>
            </a:p>
          </p:txBody>
        </p:sp>
        <p:sp>
          <p:nvSpPr>
            <p:cNvPr id="14" name="AutoShape 20"/>
            <p:cNvSpPr>
              <a:spLocks/>
            </p:cNvSpPr>
            <p:nvPr/>
          </p:nvSpPr>
          <p:spPr bwMode="auto">
            <a:xfrm>
              <a:off x="11582401" y="406400"/>
              <a:ext cx="965200" cy="9652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E7E78">
                <a:alpha val="79999"/>
              </a:srgbClr>
            </a:solidFill>
            <a:ln w="25400" cap="flat" cmpd="sng">
              <a:solidFill>
                <a:srgbClr val="7A7A7A">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20000"/>
                </a:lnSpc>
                <a:defRPr/>
              </a:pPr>
              <a:r>
                <a:rPr lang="en-US" sz="1300" dirty="0">
                  <a:solidFill>
                    <a:srgbClr val="FFFFFF"/>
                  </a:solidFill>
                  <a:effectLst>
                    <a:outerShdw blurRad="38100" dist="38100" dir="2700000" algn="tl">
                      <a:srgbClr val="000000"/>
                    </a:outerShdw>
                  </a:effectLst>
                  <a:latin typeface="Gill Sans" charset="0"/>
                  <a:cs typeface="Gill Sans" charset="0"/>
                  <a:sym typeface="Gill Sans" charset="0"/>
                </a:rPr>
                <a:t>Target</a:t>
              </a:r>
              <a:endParaRPr lang="en-US" dirty="0">
                <a:cs typeface="Gill Sans Light" charset="0"/>
              </a:endParaRPr>
            </a:p>
          </p:txBody>
        </p:sp>
        <p:sp>
          <p:nvSpPr>
            <p:cNvPr id="15" name="Line 21"/>
            <p:cNvSpPr>
              <a:spLocks noChangeShapeType="1"/>
            </p:cNvSpPr>
            <p:nvPr/>
          </p:nvSpPr>
          <p:spPr bwMode="auto">
            <a:xfrm flipH="1">
              <a:off x="1041400" y="889000"/>
              <a:ext cx="190500"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21457">
                <a:defRPr/>
              </a:pPr>
              <a:endParaRPr lang="en-US" sz="800">
                <a:solidFill>
                  <a:srgbClr val="000000"/>
                </a:solidFill>
                <a:latin typeface="Helvetica" charset="0"/>
                <a:cs typeface="Helvetica" charset="0"/>
                <a:sym typeface="Helvetica" charset="0"/>
              </a:endParaRPr>
            </a:p>
          </p:txBody>
        </p:sp>
        <p:sp>
          <p:nvSpPr>
            <p:cNvPr id="16" name="Line 22"/>
            <p:cNvSpPr>
              <a:spLocks noChangeShapeType="1"/>
            </p:cNvSpPr>
            <p:nvPr/>
          </p:nvSpPr>
          <p:spPr bwMode="auto">
            <a:xfrm flipH="1">
              <a:off x="2082800" y="889000"/>
              <a:ext cx="190500"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21457">
                <a:defRPr/>
              </a:pPr>
              <a:endParaRPr lang="en-US" sz="800">
                <a:solidFill>
                  <a:srgbClr val="000000"/>
                </a:solidFill>
                <a:latin typeface="Helvetica" charset="0"/>
                <a:cs typeface="Helvetica" charset="0"/>
                <a:sym typeface="Helvetica" charset="0"/>
              </a:endParaRPr>
            </a:p>
          </p:txBody>
        </p:sp>
        <p:sp>
          <p:nvSpPr>
            <p:cNvPr id="17" name="Line 23"/>
            <p:cNvSpPr>
              <a:spLocks noChangeShapeType="1"/>
            </p:cNvSpPr>
            <p:nvPr/>
          </p:nvSpPr>
          <p:spPr bwMode="auto">
            <a:xfrm flipH="1">
              <a:off x="3111500" y="889000"/>
              <a:ext cx="190500"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21457">
                <a:defRPr/>
              </a:pPr>
              <a:endParaRPr lang="en-US" sz="800">
                <a:solidFill>
                  <a:srgbClr val="000000"/>
                </a:solidFill>
                <a:latin typeface="Helvetica" charset="0"/>
                <a:cs typeface="Helvetica" charset="0"/>
                <a:sym typeface="Helvetica" charset="0"/>
              </a:endParaRPr>
            </a:p>
          </p:txBody>
        </p:sp>
        <p:sp>
          <p:nvSpPr>
            <p:cNvPr id="18" name="Line 24"/>
            <p:cNvSpPr>
              <a:spLocks noChangeShapeType="1"/>
            </p:cNvSpPr>
            <p:nvPr/>
          </p:nvSpPr>
          <p:spPr bwMode="auto">
            <a:xfrm flipH="1">
              <a:off x="4165600" y="889000"/>
              <a:ext cx="190500"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21457">
                <a:defRPr/>
              </a:pPr>
              <a:endParaRPr lang="en-US" sz="800">
                <a:solidFill>
                  <a:srgbClr val="000000"/>
                </a:solidFill>
                <a:latin typeface="Helvetica" charset="0"/>
                <a:cs typeface="Helvetica" charset="0"/>
                <a:sym typeface="Helvetica" charset="0"/>
              </a:endParaRPr>
            </a:p>
          </p:txBody>
        </p:sp>
        <p:sp>
          <p:nvSpPr>
            <p:cNvPr id="19" name="Line 25"/>
            <p:cNvSpPr>
              <a:spLocks noChangeShapeType="1"/>
            </p:cNvSpPr>
            <p:nvPr/>
          </p:nvSpPr>
          <p:spPr bwMode="auto">
            <a:xfrm flipH="1">
              <a:off x="5130800" y="889000"/>
              <a:ext cx="317500" cy="0"/>
            </a:xfrm>
            <a:prstGeom prst="line">
              <a:avLst/>
            </a:prstGeom>
            <a:noFill/>
            <a:ln w="50800" cap="flat" cmpd="sng">
              <a:solidFill>
                <a:srgbClr val="7B219F"/>
              </a:solidFill>
              <a:prstDash val="solid"/>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20" name="Line 26"/>
            <p:cNvSpPr>
              <a:spLocks noChangeShapeType="1"/>
            </p:cNvSpPr>
            <p:nvPr/>
          </p:nvSpPr>
          <p:spPr bwMode="auto">
            <a:xfrm flipH="1">
              <a:off x="6438901" y="889000"/>
              <a:ext cx="190500"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21457">
                <a:defRPr/>
              </a:pPr>
              <a:endParaRPr lang="en-US" sz="800">
                <a:solidFill>
                  <a:srgbClr val="000000"/>
                </a:solidFill>
                <a:latin typeface="Helvetica" charset="0"/>
                <a:cs typeface="Helvetica" charset="0"/>
                <a:sym typeface="Helvetica" charset="0"/>
              </a:endParaRPr>
            </a:p>
          </p:txBody>
        </p:sp>
        <p:sp>
          <p:nvSpPr>
            <p:cNvPr id="21" name="Line 27"/>
            <p:cNvSpPr>
              <a:spLocks noChangeShapeType="1"/>
            </p:cNvSpPr>
            <p:nvPr/>
          </p:nvSpPr>
          <p:spPr bwMode="auto">
            <a:xfrm flipH="1">
              <a:off x="7835901" y="889000"/>
              <a:ext cx="242888"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21457">
                <a:defRPr/>
              </a:pPr>
              <a:endParaRPr lang="en-US" sz="800">
                <a:solidFill>
                  <a:srgbClr val="000000"/>
                </a:solidFill>
                <a:latin typeface="Helvetica" charset="0"/>
                <a:cs typeface="Helvetica" charset="0"/>
                <a:sym typeface="Helvetica" charset="0"/>
              </a:endParaRPr>
            </a:p>
          </p:txBody>
        </p:sp>
        <p:sp>
          <p:nvSpPr>
            <p:cNvPr id="22" name="Line 28"/>
            <p:cNvSpPr>
              <a:spLocks noChangeShapeType="1"/>
            </p:cNvSpPr>
            <p:nvPr/>
          </p:nvSpPr>
          <p:spPr bwMode="auto">
            <a:xfrm flipH="1">
              <a:off x="9398001" y="889000"/>
              <a:ext cx="190500"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21457">
                <a:defRPr/>
              </a:pPr>
              <a:endParaRPr lang="en-US" sz="800">
                <a:solidFill>
                  <a:srgbClr val="000000"/>
                </a:solidFill>
                <a:latin typeface="Helvetica" charset="0"/>
                <a:cs typeface="Helvetica" charset="0"/>
                <a:sym typeface="Helvetica" charset="0"/>
              </a:endParaRPr>
            </a:p>
          </p:txBody>
        </p:sp>
        <p:sp>
          <p:nvSpPr>
            <p:cNvPr id="23" name="Line 29"/>
            <p:cNvSpPr>
              <a:spLocks noChangeShapeType="1"/>
            </p:cNvSpPr>
            <p:nvPr/>
          </p:nvSpPr>
          <p:spPr bwMode="auto">
            <a:xfrm flipH="1">
              <a:off x="11391901" y="889000"/>
              <a:ext cx="190500"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21457">
                <a:defRPr/>
              </a:pPr>
              <a:endParaRPr lang="en-US" sz="800">
                <a:solidFill>
                  <a:srgbClr val="000000"/>
                </a:solidFill>
                <a:latin typeface="Helvetica" charset="0"/>
                <a:cs typeface="Helvetica" charset="0"/>
                <a:sym typeface="Helvetica" charset="0"/>
              </a:endParaRPr>
            </a:p>
          </p:txBody>
        </p:sp>
        <p:sp>
          <p:nvSpPr>
            <p:cNvPr id="24" name="Line 30"/>
            <p:cNvSpPr>
              <a:spLocks noChangeShapeType="1"/>
            </p:cNvSpPr>
            <p:nvPr/>
          </p:nvSpPr>
          <p:spPr bwMode="auto">
            <a:xfrm flipH="1">
              <a:off x="1892300" y="482600"/>
              <a:ext cx="20320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25" name="Line 31"/>
            <p:cNvSpPr>
              <a:spLocks noChangeShapeType="1"/>
            </p:cNvSpPr>
            <p:nvPr/>
          </p:nvSpPr>
          <p:spPr bwMode="auto">
            <a:xfrm flipH="1">
              <a:off x="1244600" y="482600"/>
              <a:ext cx="190500"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26" name="AutoShape 32"/>
            <p:cNvSpPr>
              <a:spLocks/>
            </p:cNvSpPr>
            <p:nvPr/>
          </p:nvSpPr>
          <p:spPr bwMode="auto">
            <a:xfrm>
              <a:off x="1385888" y="304800"/>
              <a:ext cx="546100" cy="317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2.4 m</a:t>
              </a:r>
              <a:endParaRPr lang="en-US">
                <a:cs typeface="Gill Sans Light" charset="0"/>
              </a:endParaRPr>
            </a:p>
          </p:txBody>
        </p:sp>
        <p:sp>
          <p:nvSpPr>
            <p:cNvPr id="27" name="Line 33"/>
            <p:cNvSpPr>
              <a:spLocks noChangeShapeType="1"/>
            </p:cNvSpPr>
            <p:nvPr/>
          </p:nvSpPr>
          <p:spPr bwMode="auto">
            <a:xfrm flipH="1">
              <a:off x="2933700" y="482600"/>
              <a:ext cx="17780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28" name="Line 34"/>
            <p:cNvSpPr>
              <a:spLocks noChangeShapeType="1"/>
            </p:cNvSpPr>
            <p:nvPr/>
          </p:nvSpPr>
          <p:spPr bwMode="auto">
            <a:xfrm flipH="1">
              <a:off x="2260600" y="482600"/>
              <a:ext cx="165100"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29" name="AutoShape 35"/>
            <p:cNvSpPr>
              <a:spLocks/>
            </p:cNvSpPr>
            <p:nvPr/>
          </p:nvSpPr>
          <p:spPr bwMode="auto">
            <a:xfrm>
              <a:off x="2409825" y="304800"/>
              <a:ext cx="546100" cy="317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4.6 m</a:t>
              </a:r>
              <a:endParaRPr lang="en-US">
                <a:cs typeface="Gill Sans Light" charset="0"/>
              </a:endParaRPr>
            </a:p>
          </p:txBody>
        </p:sp>
        <p:sp>
          <p:nvSpPr>
            <p:cNvPr id="30" name="Line 36"/>
            <p:cNvSpPr>
              <a:spLocks noChangeShapeType="1"/>
            </p:cNvSpPr>
            <p:nvPr/>
          </p:nvSpPr>
          <p:spPr bwMode="auto">
            <a:xfrm flipH="1">
              <a:off x="3987800" y="482600"/>
              <a:ext cx="17780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31" name="Line 37"/>
            <p:cNvSpPr>
              <a:spLocks noChangeShapeType="1"/>
            </p:cNvSpPr>
            <p:nvPr/>
          </p:nvSpPr>
          <p:spPr bwMode="auto">
            <a:xfrm flipH="1">
              <a:off x="3352800" y="482600"/>
              <a:ext cx="165100"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32" name="AutoShape 38"/>
            <p:cNvSpPr>
              <a:spLocks/>
            </p:cNvSpPr>
            <p:nvPr/>
          </p:nvSpPr>
          <p:spPr bwMode="auto">
            <a:xfrm>
              <a:off x="3476625" y="304800"/>
              <a:ext cx="546100" cy="317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3.8 m</a:t>
              </a:r>
              <a:endParaRPr lang="en-US">
                <a:cs typeface="Gill Sans Light" charset="0"/>
              </a:endParaRPr>
            </a:p>
          </p:txBody>
        </p:sp>
        <p:sp>
          <p:nvSpPr>
            <p:cNvPr id="33" name="Line 39"/>
            <p:cNvSpPr>
              <a:spLocks noChangeShapeType="1"/>
            </p:cNvSpPr>
            <p:nvPr/>
          </p:nvSpPr>
          <p:spPr bwMode="auto">
            <a:xfrm flipH="1">
              <a:off x="5016500" y="482600"/>
              <a:ext cx="13970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34" name="Line 40"/>
            <p:cNvSpPr>
              <a:spLocks noChangeShapeType="1"/>
            </p:cNvSpPr>
            <p:nvPr/>
          </p:nvSpPr>
          <p:spPr bwMode="auto">
            <a:xfrm flipH="1">
              <a:off x="4330700" y="482600"/>
              <a:ext cx="127000"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35" name="AutoShape 41"/>
            <p:cNvSpPr>
              <a:spLocks/>
            </p:cNvSpPr>
            <p:nvPr/>
          </p:nvSpPr>
          <p:spPr bwMode="auto">
            <a:xfrm>
              <a:off x="4487863" y="304800"/>
              <a:ext cx="504825" cy="317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39 m</a:t>
              </a:r>
              <a:endParaRPr lang="en-US">
                <a:cs typeface="Gill Sans Light" charset="0"/>
              </a:endParaRPr>
            </a:p>
          </p:txBody>
        </p:sp>
        <p:sp>
          <p:nvSpPr>
            <p:cNvPr id="36" name="Line 42"/>
            <p:cNvSpPr>
              <a:spLocks noChangeShapeType="1"/>
            </p:cNvSpPr>
            <p:nvPr/>
          </p:nvSpPr>
          <p:spPr bwMode="auto">
            <a:xfrm flipH="1">
              <a:off x="6235700" y="482600"/>
              <a:ext cx="17780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37" name="Line 43"/>
            <p:cNvSpPr>
              <a:spLocks noChangeShapeType="1"/>
            </p:cNvSpPr>
            <p:nvPr/>
          </p:nvSpPr>
          <p:spPr bwMode="auto">
            <a:xfrm flipH="1">
              <a:off x="5486400" y="482600"/>
              <a:ext cx="165100"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38" name="AutoShape 44"/>
            <p:cNvSpPr>
              <a:spLocks/>
            </p:cNvSpPr>
            <p:nvPr/>
          </p:nvSpPr>
          <p:spPr bwMode="auto">
            <a:xfrm>
              <a:off x="5694363" y="304800"/>
              <a:ext cx="504825" cy="317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56 m</a:t>
              </a:r>
              <a:endParaRPr lang="en-US">
                <a:cs typeface="Gill Sans Light" charset="0"/>
              </a:endParaRPr>
            </a:p>
          </p:txBody>
        </p:sp>
        <p:sp>
          <p:nvSpPr>
            <p:cNvPr id="39" name="Line 45"/>
            <p:cNvSpPr>
              <a:spLocks noChangeShapeType="1"/>
            </p:cNvSpPr>
            <p:nvPr/>
          </p:nvSpPr>
          <p:spPr bwMode="auto">
            <a:xfrm flipH="1">
              <a:off x="7543801" y="482600"/>
              <a:ext cx="25400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40" name="Line 46"/>
            <p:cNvSpPr>
              <a:spLocks noChangeShapeType="1"/>
            </p:cNvSpPr>
            <p:nvPr/>
          </p:nvSpPr>
          <p:spPr bwMode="auto">
            <a:xfrm flipH="1">
              <a:off x="6629401" y="482600"/>
              <a:ext cx="292100"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41" name="AutoShape 47"/>
            <p:cNvSpPr>
              <a:spLocks/>
            </p:cNvSpPr>
            <p:nvPr/>
          </p:nvSpPr>
          <p:spPr bwMode="auto">
            <a:xfrm>
              <a:off x="6972301" y="304800"/>
              <a:ext cx="503238" cy="317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77 m</a:t>
              </a:r>
              <a:endParaRPr lang="en-US">
                <a:cs typeface="Gill Sans Light" charset="0"/>
              </a:endParaRPr>
            </a:p>
          </p:txBody>
        </p:sp>
        <p:sp>
          <p:nvSpPr>
            <p:cNvPr id="42" name="Line 48"/>
            <p:cNvSpPr>
              <a:spLocks noChangeShapeType="1"/>
            </p:cNvSpPr>
            <p:nvPr/>
          </p:nvSpPr>
          <p:spPr bwMode="auto">
            <a:xfrm flipH="1">
              <a:off x="9118601" y="482600"/>
              <a:ext cx="29210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43" name="Line 49"/>
            <p:cNvSpPr>
              <a:spLocks noChangeShapeType="1"/>
            </p:cNvSpPr>
            <p:nvPr/>
          </p:nvSpPr>
          <p:spPr bwMode="auto">
            <a:xfrm flipH="1">
              <a:off x="8089901" y="482600"/>
              <a:ext cx="228600"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21457">
                <a:defRPr/>
              </a:pPr>
              <a:endParaRPr lang="en-US" sz="800">
                <a:solidFill>
                  <a:srgbClr val="000000"/>
                </a:solidFill>
                <a:latin typeface="Helvetica" charset="0"/>
                <a:cs typeface="Helvetica" charset="0"/>
                <a:sym typeface="Helvetica" charset="0"/>
              </a:endParaRPr>
            </a:p>
          </p:txBody>
        </p:sp>
        <p:sp>
          <p:nvSpPr>
            <p:cNvPr id="44" name="AutoShape 50"/>
            <p:cNvSpPr>
              <a:spLocks/>
            </p:cNvSpPr>
            <p:nvPr/>
          </p:nvSpPr>
          <p:spPr bwMode="auto">
            <a:xfrm>
              <a:off x="8410576" y="304800"/>
              <a:ext cx="598488" cy="317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179 m</a:t>
              </a:r>
              <a:endParaRPr lang="en-US">
                <a:cs typeface="Gill Sans Light" charset="0"/>
              </a:endParaRPr>
            </a:p>
          </p:txBody>
        </p:sp>
        <p:sp>
          <p:nvSpPr>
            <p:cNvPr id="45" name="AutoShape 51"/>
            <p:cNvSpPr>
              <a:spLocks/>
            </p:cNvSpPr>
            <p:nvPr/>
          </p:nvSpPr>
          <p:spPr bwMode="auto">
            <a:xfrm rot="16200000">
              <a:off x="1009650" y="1136650"/>
              <a:ext cx="330200" cy="165100"/>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2800">
                <a:solidFill>
                  <a:srgbClr val="FFFFFF"/>
                </a:solidFill>
                <a:effectLst>
                  <a:outerShdw blurRad="38100" dist="38100" dir="2700000" algn="tl">
                    <a:srgbClr val="DDDDDD"/>
                  </a:outerShdw>
                </a:effectLst>
                <a:latin typeface="Gill Sans" charset="0"/>
                <a:cs typeface="Gill Sans" charset="0"/>
                <a:sym typeface="Gill Sans" charset="0"/>
              </a:endParaRPr>
            </a:p>
          </p:txBody>
        </p:sp>
        <p:sp>
          <p:nvSpPr>
            <p:cNvPr id="46" name="AutoShape 52"/>
            <p:cNvSpPr>
              <a:spLocks/>
            </p:cNvSpPr>
            <p:nvPr/>
          </p:nvSpPr>
          <p:spPr bwMode="auto">
            <a:xfrm rot="16200000">
              <a:off x="3041650" y="1136650"/>
              <a:ext cx="330200" cy="165100"/>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2800">
                <a:solidFill>
                  <a:srgbClr val="FFFFFF"/>
                </a:solidFill>
                <a:effectLst>
                  <a:outerShdw blurRad="38100" dist="38100" dir="2700000" algn="tl">
                    <a:srgbClr val="DDDDDD"/>
                  </a:outerShdw>
                </a:effectLst>
                <a:latin typeface="Gill Sans" charset="0"/>
                <a:cs typeface="Gill Sans" charset="0"/>
                <a:sym typeface="Gill Sans" charset="0"/>
              </a:endParaRPr>
            </a:p>
          </p:txBody>
        </p:sp>
        <p:sp>
          <p:nvSpPr>
            <p:cNvPr id="47" name="AutoShape 53"/>
            <p:cNvSpPr>
              <a:spLocks/>
            </p:cNvSpPr>
            <p:nvPr/>
          </p:nvSpPr>
          <p:spPr bwMode="auto">
            <a:xfrm rot="16200000">
              <a:off x="5086350" y="1136650"/>
              <a:ext cx="330200" cy="165100"/>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2800">
                <a:solidFill>
                  <a:srgbClr val="FFFFFF"/>
                </a:solidFill>
                <a:effectLst>
                  <a:outerShdw blurRad="38100" dist="38100" dir="2700000" algn="tl">
                    <a:srgbClr val="DDDDDD"/>
                  </a:outerShdw>
                </a:effectLst>
                <a:latin typeface="Gill Sans" charset="0"/>
                <a:cs typeface="Gill Sans" charset="0"/>
                <a:sym typeface="Gill Sans" charset="0"/>
              </a:endParaRPr>
            </a:p>
          </p:txBody>
        </p:sp>
        <p:sp>
          <p:nvSpPr>
            <p:cNvPr id="48" name="AutoShape 54"/>
            <p:cNvSpPr>
              <a:spLocks/>
            </p:cNvSpPr>
            <p:nvPr/>
          </p:nvSpPr>
          <p:spPr bwMode="auto">
            <a:xfrm rot="16200000">
              <a:off x="6381751" y="1136650"/>
              <a:ext cx="330200" cy="165100"/>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2800">
                <a:solidFill>
                  <a:srgbClr val="FFFFFF"/>
                </a:solidFill>
                <a:effectLst>
                  <a:outerShdw blurRad="38100" dist="38100" dir="2700000" algn="tl">
                    <a:srgbClr val="DDDDDD"/>
                  </a:outerShdw>
                </a:effectLst>
                <a:latin typeface="Gill Sans" charset="0"/>
                <a:cs typeface="Gill Sans" charset="0"/>
                <a:sym typeface="Gill Sans" charset="0"/>
              </a:endParaRPr>
            </a:p>
          </p:txBody>
        </p:sp>
        <p:sp>
          <p:nvSpPr>
            <p:cNvPr id="49" name="AutoShape 55"/>
            <p:cNvSpPr>
              <a:spLocks/>
            </p:cNvSpPr>
            <p:nvPr/>
          </p:nvSpPr>
          <p:spPr bwMode="auto">
            <a:xfrm rot="16200000">
              <a:off x="7791451" y="1136650"/>
              <a:ext cx="330200" cy="165100"/>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2800">
                <a:solidFill>
                  <a:srgbClr val="FFFFFF"/>
                </a:solidFill>
                <a:effectLst>
                  <a:outerShdw blurRad="38100" dist="38100" dir="2700000" algn="tl">
                    <a:srgbClr val="DDDDDD"/>
                  </a:outerShdw>
                </a:effectLst>
                <a:latin typeface="Gill Sans" charset="0"/>
                <a:cs typeface="Gill Sans" charset="0"/>
                <a:sym typeface="Gill Sans" charset="0"/>
              </a:endParaRPr>
            </a:p>
          </p:txBody>
        </p:sp>
        <p:sp>
          <p:nvSpPr>
            <p:cNvPr id="50" name="AutoShape 56"/>
            <p:cNvSpPr>
              <a:spLocks/>
            </p:cNvSpPr>
            <p:nvPr/>
          </p:nvSpPr>
          <p:spPr bwMode="auto">
            <a:xfrm rot="16200000">
              <a:off x="9340851" y="1136650"/>
              <a:ext cx="330200" cy="165100"/>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2800">
                <a:solidFill>
                  <a:srgbClr val="FFFFFF"/>
                </a:solidFill>
                <a:effectLst>
                  <a:outerShdw blurRad="38100" dist="38100" dir="2700000" algn="tl">
                    <a:srgbClr val="DDDDDD"/>
                  </a:outerShdw>
                </a:effectLst>
                <a:latin typeface="Gill Sans" charset="0"/>
                <a:cs typeface="Gill Sans" charset="0"/>
                <a:sym typeface="Gill Sans" charset="0"/>
              </a:endParaRPr>
            </a:p>
          </p:txBody>
        </p:sp>
        <p:sp>
          <p:nvSpPr>
            <p:cNvPr id="51" name="AutoShape 57"/>
            <p:cNvSpPr>
              <a:spLocks/>
            </p:cNvSpPr>
            <p:nvPr/>
          </p:nvSpPr>
          <p:spPr bwMode="auto">
            <a:xfrm>
              <a:off x="803275" y="1371600"/>
              <a:ext cx="685800" cy="342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75 keV</a:t>
              </a:r>
              <a:endParaRPr lang="en-US">
                <a:cs typeface="Gill Sans Light" charset="0"/>
              </a:endParaRPr>
            </a:p>
          </p:txBody>
        </p:sp>
        <p:sp>
          <p:nvSpPr>
            <p:cNvPr id="52" name="AutoShape 58"/>
            <p:cNvSpPr>
              <a:spLocks/>
            </p:cNvSpPr>
            <p:nvPr/>
          </p:nvSpPr>
          <p:spPr bwMode="auto">
            <a:xfrm>
              <a:off x="2854325" y="1377950"/>
              <a:ext cx="796925" cy="342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3.6 MeV</a:t>
              </a:r>
              <a:endParaRPr lang="en-US">
                <a:cs typeface="Gill Sans Light" charset="0"/>
              </a:endParaRPr>
            </a:p>
          </p:txBody>
        </p:sp>
        <p:sp>
          <p:nvSpPr>
            <p:cNvPr id="53" name="AutoShape 59"/>
            <p:cNvSpPr>
              <a:spLocks/>
            </p:cNvSpPr>
            <p:nvPr/>
          </p:nvSpPr>
          <p:spPr bwMode="auto">
            <a:xfrm>
              <a:off x="4856163" y="1377950"/>
              <a:ext cx="752475" cy="342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90 MeV</a:t>
              </a:r>
              <a:endParaRPr lang="en-US">
                <a:cs typeface="Gill Sans Light" charset="0"/>
              </a:endParaRPr>
            </a:p>
          </p:txBody>
        </p:sp>
        <p:sp>
          <p:nvSpPr>
            <p:cNvPr id="54" name="AutoShape 60"/>
            <p:cNvSpPr>
              <a:spLocks/>
            </p:cNvSpPr>
            <p:nvPr/>
          </p:nvSpPr>
          <p:spPr bwMode="auto">
            <a:xfrm>
              <a:off x="6069013" y="1377950"/>
              <a:ext cx="854075" cy="342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216 MeV</a:t>
              </a:r>
              <a:endParaRPr lang="en-US">
                <a:cs typeface="Gill Sans Light" charset="0"/>
              </a:endParaRPr>
            </a:p>
          </p:txBody>
        </p:sp>
        <p:sp>
          <p:nvSpPr>
            <p:cNvPr id="55" name="AutoShape 61"/>
            <p:cNvSpPr>
              <a:spLocks/>
            </p:cNvSpPr>
            <p:nvPr/>
          </p:nvSpPr>
          <p:spPr bwMode="auto">
            <a:xfrm>
              <a:off x="7472364" y="1377950"/>
              <a:ext cx="854075" cy="342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571 MeV</a:t>
              </a:r>
              <a:endParaRPr lang="en-US">
                <a:cs typeface="Gill Sans Light" charset="0"/>
              </a:endParaRPr>
            </a:p>
          </p:txBody>
        </p:sp>
        <p:sp>
          <p:nvSpPr>
            <p:cNvPr id="56" name="AutoShape 62"/>
            <p:cNvSpPr>
              <a:spLocks/>
            </p:cNvSpPr>
            <p:nvPr/>
          </p:nvSpPr>
          <p:spPr bwMode="auto">
            <a:xfrm>
              <a:off x="8932864" y="1377950"/>
              <a:ext cx="955675" cy="342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2000 MeV</a:t>
              </a:r>
              <a:endParaRPr lang="en-US">
                <a:cs typeface="Gill Sans Light" charset="0"/>
              </a:endParaRPr>
            </a:p>
          </p:txBody>
        </p:sp>
        <p:sp>
          <p:nvSpPr>
            <p:cNvPr id="57" name="AutoShape 63"/>
            <p:cNvSpPr>
              <a:spLocks/>
            </p:cNvSpPr>
            <p:nvPr/>
          </p:nvSpPr>
          <p:spPr bwMode="auto">
            <a:xfrm>
              <a:off x="3802063" y="0"/>
              <a:ext cx="1052512" cy="317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solidFill>
                    <a:srgbClr val="000000"/>
                  </a:solidFill>
                  <a:latin typeface="Gill Sans" charset="0"/>
                  <a:cs typeface="Gill Sans" charset="0"/>
                  <a:sym typeface="Gill Sans" charset="0"/>
                </a:rPr>
                <a:t>352.21 MHz</a:t>
              </a:r>
              <a:endParaRPr lang="en-US" dirty="0">
                <a:cs typeface="Gill Sans Light" charset="0"/>
              </a:endParaRPr>
            </a:p>
          </p:txBody>
        </p:sp>
        <p:sp>
          <p:nvSpPr>
            <p:cNvPr id="58" name="AutoShape 64"/>
            <p:cNvSpPr>
              <a:spLocks/>
            </p:cNvSpPr>
            <p:nvPr/>
          </p:nvSpPr>
          <p:spPr bwMode="auto">
            <a:xfrm>
              <a:off x="7480301" y="0"/>
              <a:ext cx="1052513" cy="317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000000"/>
                  </a:solidFill>
                  <a:latin typeface="Gill Sans" charset="0"/>
                  <a:cs typeface="Gill Sans" charset="0"/>
                  <a:sym typeface="Gill Sans" charset="0"/>
                </a:rPr>
                <a:t>704.42 MHz</a:t>
              </a:r>
              <a:endParaRPr lang="en-US">
                <a:cs typeface="Gill Sans Light" charset="0"/>
              </a:endParaRPr>
            </a:p>
          </p:txBody>
        </p:sp>
        <p:sp>
          <p:nvSpPr>
            <p:cNvPr id="59" name="AutoShape 65"/>
            <p:cNvSpPr>
              <a:spLocks/>
            </p:cNvSpPr>
            <p:nvPr/>
          </p:nvSpPr>
          <p:spPr bwMode="auto">
            <a:xfrm flipH="1">
              <a:off x="2222500" y="63500"/>
              <a:ext cx="1587500" cy="190500"/>
            </a:xfrm>
            <a:prstGeom prst="rightArrow">
              <a:avLst>
                <a:gd name="adj1" fmla="val 50824"/>
                <a:gd name="adj2" fmla="val 213349"/>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280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60" name="AutoShape 66"/>
            <p:cNvSpPr>
              <a:spLocks/>
            </p:cNvSpPr>
            <p:nvPr/>
          </p:nvSpPr>
          <p:spPr bwMode="auto">
            <a:xfrm>
              <a:off x="8496301" y="63500"/>
              <a:ext cx="927100" cy="190500"/>
            </a:xfrm>
            <a:prstGeom prst="rightArrow">
              <a:avLst>
                <a:gd name="adj1" fmla="val 50824"/>
                <a:gd name="adj2" fmla="val 213322"/>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280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61" name="AutoShape 67"/>
            <p:cNvSpPr>
              <a:spLocks/>
            </p:cNvSpPr>
            <p:nvPr/>
          </p:nvSpPr>
          <p:spPr bwMode="auto">
            <a:xfrm flipH="1">
              <a:off x="6591301" y="63500"/>
              <a:ext cx="939800" cy="190500"/>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2800">
                <a:solidFill>
                  <a:srgbClr val="FFFFFF"/>
                </a:solidFill>
                <a:effectLst>
                  <a:outerShdw blurRad="38100" dist="38100" dir="2700000" algn="tl">
                    <a:srgbClr val="000000"/>
                  </a:outerShdw>
                </a:effectLst>
                <a:latin typeface="Gill Sans" charset="0"/>
                <a:cs typeface="Gill Sans" charset="0"/>
                <a:sym typeface="Gill Sans" charset="0"/>
              </a:endParaRPr>
            </a:p>
          </p:txBody>
        </p:sp>
        <p:sp>
          <p:nvSpPr>
            <p:cNvPr id="62" name="AutoShape 68"/>
            <p:cNvSpPr>
              <a:spLocks/>
            </p:cNvSpPr>
            <p:nvPr/>
          </p:nvSpPr>
          <p:spPr bwMode="auto">
            <a:xfrm>
              <a:off x="4826000" y="63500"/>
              <a:ext cx="1600200" cy="190500"/>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2800">
                <a:solidFill>
                  <a:srgbClr val="FFFFFF"/>
                </a:solidFill>
                <a:effectLst>
                  <a:outerShdw blurRad="38100" dist="38100" dir="2700000" algn="tl">
                    <a:srgbClr val="000000"/>
                  </a:outerShdw>
                </a:effectLst>
                <a:latin typeface="Gill Sans" charset="0"/>
                <a:cs typeface="Gill Sans" charset="0"/>
                <a:sym typeface="Gill Sans" charset="0"/>
              </a:endParaRPr>
            </a:p>
          </p:txBody>
        </p:sp>
      </p:grpSp>
      <p:cxnSp>
        <p:nvCxnSpPr>
          <p:cNvPr id="63" name="Straight Arrow Connector 62"/>
          <p:cNvCxnSpPr/>
          <p:nvPr/>
        </p:nvCxnSpPr>
        <p:spPr>
          <a:xfrm>
            <a:off x="932458" y="5964094"/>
            <a:ext cx="286642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3942256" y="5964094"/>
            <a:ext cx="2906120" cy="0"/>
          </a:xfrm>
          <a:prstGeom prst="straightConnector1">
            <a:avLst/>
          </a:prstGeom>
          <a:ln>
            <a:solidFill>
              <a:schemeClr val="tx2">
                <a:lumMod val="60000"/>
                <a:lumOff val="4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848669" y="6198754"/>
            <a:ext cx="1245854" cy="369332"/>
          </a:xfrm>
          <a:prstGeom prst="rect">
            <a:avLst/>
          </a:prstGeom>
          <a:noFill/>
        </p:spPr>
        <p:txBody>
          <a:bodyPr wrap="none" rtlCol="0">
            <a:spAutoFit/>
          </a:bodyPr>
          <a:lstStyle/>
          <a:p>
            <a:r>
              <a:rPr lang="sv-SE" dirty="0" smtClean="0"/>
              <a:t>Warm linac</a:t>
            </a:r>
            <a:endParaRPr lang="fr-BE" dirty="0"/>
          </a:p>
        </p:txBody>
      </p:sp>
      <p:sp>
        <p:nvSpPr>
          <p:cNvPr id="66" name="TextBox 65"/>
          <p:cNvSpPr txBox="1"/>
          <p:nvPr/>
        </p:nvSpPr>
        <p:spPr>
          <a:xfrm>
            <a:off x="4730261" y="6196406"/>
            <a:ext cx="1093569" cy="369332"/>
          </a:xfrm>
          <a:prstGeom prst="rect">
            <a:avLst/>
          </a:prstGeom>
          <a:noFill/>
        </p:spPr>
        <p:txBody>
          <a:bodyPr wrap="none" rtlCol="0">
            <a:spAutoFit/>
          </a:bodyPr>
          <a:lstStyle/>
          <a:p>
            <a:r>
              <a:rPr lang="sv-SE" dirty="0" smtClean="0"/>
              <a:t>Cold linac</a:t>
            </a:r>
            <a:endParaRPr lang="fr-BE" dirty="0"/>
          </a:p>
        </p:txBody>
      </p:sp>
      <p:cxnSp>
        <p:nvCxnSpPr>
          <p:cNvPr id="68" name="Straight Arrow Connector 67"/>
          <p:cNvCxnSpPr/>
          <p:nvPr/>
        </p:nvCxnSpPr>
        <p:spPr>
          <a:xfrm>
            <a:off x="6942138" y="5964094"/>
            <a:ext cx="1744662" cy="0"/>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6965949" y="6164140"/>
            <a:ext cx="1723549" cy="369332"/>
          </a:xfrm>
          <a:prstGeom prst="rect">
            <a:avLst/>
          </a:prstGeom>
          <a:noFill/>
        </p:spPr>
        <p:txBody>
          <a:bodyPr wrap="none" rtlCol="0">
            <a:spAutoFit/>
          </a:bodyPr>
          <a:lstStyle/>
          <a:p>
            <a:r>
              <a:rPr lang="sv-SE" dirty="0" smtClean="0">
                <a:solidFill>
                  <a:srgbClr val="FFFF00"/>
                </a:solidFill>
              </a:rPr>
              <a:t>HEBT and A2T</a:t>
            </a:r>
            <a:endParaRPr lang="fr-BE" dirty="0">
              <a:solidFill>
                <a:srgbClr val="FFFF00"/>
              </a:solidFill>
            </a:endParaRPr>
          </a:p>
        </p:txBody>
      </p:sp>
    </p:spTree>
    <p:extLst>
      <p:ext uri="{BB962C8B-B14F-4D97-AF65-F5344CB8AC3E}">
        <p14:creationId xmlns:p14="http://schemas.microsoft.com/office/powerpoint/2010/main" val="17084378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509602" y="55179"/>
            <a:ext cx="761999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dirty="0" smtClean="0">
                <a:latin typeface="Times New Roman" charset="0"/>
                <a:cs typeface="Times New Roman" charset="0"/>
              </a:rPr>
              <a:t>Beam </a:t>
            </a:r>
            <a:r>
              <a:rPr lang="en-US" sz="3200" dirty="0" smtClean="0">
                <a:latin typeface="Times New Roman" charset="0"/>
                <a:cs typeface="Times New Roman" charset="0"/>
              </a:rPr>
              <a:t>modes: Commissioning and Operation</a:t>
            </a:r>
            <a:endParaRPr lang="en-US" sz="3200" dirty="0">
              <a:latin typeface="Times New Roman" charset="0"/>
              <a:cs typeface="Times New Roman" charset="0"/>
            </a:endParaRPr>
          </a:p>
        </p:txBody>
      </p:sp>
      <p:grpSp>
        <p:nvGrpSpPr>
          <p:cNvPr id="4" name="Group 3"/>
          <p:cNvGrpSpPr/>
          <p:nvPr/>
        </p:nvGrpSpPr>
        <p:grpSpPr>
          <a:xfrm>
            <a:off x="5393659" y="2936467"/>
            <a:ext cx="3155425" cy="1671285"/>
            <a:chOff x="647700" y="1145045"/>
            <a:chExt cx="3155425" cy="1519350"/>
          </a:xfrm>
        </p:grpSpPr>
        <p:sp>
          <p:nvSpPr>
            <p:cNvPr id="5" name="TextBox 4"/>
            <p:cNvSpPr txBox="1"/>
            <p:nvPr/>
          </p:nvSpPr>
          <p:spPr>
            <a:xfrm>
              <a:off x="790573" y="1145045"/>
              <a:ext cx="682625" cy="246221"/>
            </a:xfrm>
            <a:prstGeom prst="rect">
              <a:avLst/>
            </a:prstGeom>
            <a:solidFill>
              <a:schemeClr val="bg1"/>
            </a:solidFill>
          </p:spPr>
          <p:txBody>
            <a:bodyPr wrap="square" rtlCol="0">
              <a:spAutoFit/>
            </a:bodyPr>
            <a:lstStyle/>
            <a:p>
              <a:pPr algn="ctr"/>
              <a:r>
                <a:rPr lang="en-US" sz="1000" dirty="0" smtClean="0"/>
                <a:t>2.86 ms</a:t>
              </a:r>
              <a:endParaRPr lang="en-US" sz="1000" dirty="0"/>
            </a:p>
          </p:txBody>
        </p:sp>
        <p:sp>
          <p:nvSpPr>
            <p:cNvPr id="6" name="Rectangle 5"/>
            <p:cNvSpPr/>
            <p:nvPr/>
          </p:nvSpPr>
          <p:spPr>
            <a:xfrm>
              <a:off x="952500" y="1629575"/>
              <a:ext cx="342900" cy="649512"/>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25576" y="1705719"/>
              <a:ext cx="1463673" cy="276999"/>
            </a:xfrm>
            <a:prstGeom prst="rect">
              <a:avLst/>
            </a:prstGeom>
            <a:solidFill>
              <a:schemeClr val="bg1"/>
            </a:solidFill>
          </p:spPr>
          <p:txBody>
            <a:bodyPr wrap="square" rtlCol="0">
              <a:spAutoFit/>
            </a:bodyPr>
            <a:lstStyle/>
            <a:p>
              <a:pPr algn="ctr"/>
              <a:r>
                <a:rPr lang="en-US" sz="1200" b="1" dirty="0" smtClean="0">
                  <a:solidFill>
                    <a:srgbClr val="FF6600"/>
                  </a:solidFill>
                </a:rPr>
                <a:t>Operation</a:t>
              </a:r>
              <a:endParaRPr lang="en-US" sz="1200" b="1" dirty="0">
                <a:solidFill>
                  <a:srgbClr val="FF6600"/>
                </a:solidFill>
              </a:endParaRPr>
            </a:p>
          </p:txBody>
        </p:sp>
        <p:cxnSp>
          <p:nvCxnSpPr>
            <p:cNvPr id="8" name="Straight Connector 7"/>
            <p:cNvCxnSpPr/>
            <p:nvPr/>
          </p:nvCxnSpPr>
          <p:spPr>
            <a:xfrm flipV="1">
              <a:off x="946147" y="2296324"/>
              <a:ext cx="0" cy="32287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092450" y="2279087"/>
              <a:ext cx="0" cy="32287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952500" y="2525896"/>
              <a:ext cx="2139950"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774825" y="2387396"/>
              <a:ext cx="584200" cy="276999"/>
            </a:xfrm>
            <a:prstGeom prst="rect">
              <a:avLst/>
            </a:prstGeom>
            <a:solidFill>
              <a:schemeClr val="bg1"/>
            </a:solidFill>
          </p:spPr>
          <p:txBody>
            <a:bodyPr wrap="square" rtlCol="0">
              <a:spAutoFit/>
            </a:bodyPr>
            <a:lstStyle/>
            <a:p>
              <a:pPr algn="ctr"/>
              <a:r>
                <a:rPr lang="en-US" sz="1200" dirty="0" smtClean="0"/>
                <a:t>14 Hz</a:t>
              </a:r>
              <a:endParaRPr lang="en-US" sz="1200" dirty="0"/>
            </a:p>
          </p:txBody>
        </p:sp>
        <p:cxnSp>
          <p:nvCxnSpPr>
            <p:cNvPr id="12" name="Straight Connector 11"/>
            <p:cNvCxnSpPr/>
            <p:nvPr/>
          </p:nvCxnSpPr>
          <p:spPr>
            <a:xfrm flipV="1">
              <a:off x="949323" y="1381540"/>
              <a:ext cx="0" cy="24803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1304925" y="1381540"/>
              <a:ext cx="0" cy="24803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00" y="1477533"/>
              <a:ext cx="352425"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092450" y="1627733"/>
              <a:ext cx="342900" cy="649512"/>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647700" y="2298194"/>
              <a:ext cx="3073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705743" y="1352577"/>
              <a:ext cx="1097382" cy="276999"/>
            </a:xfrm>
            <a:prstGeom prst="rect">
              <a:avLst/>
            </a:prstGeom>
            <a:solidFill>
              <a:schemeClr val="bg1"/>
            </a:solidFill>
          </p:spPr>
          <p:txBody>
            <a:bodyPr wrap="square" rtlCol="0">
              <a:spAutoFit/>
            </a:bodyPr>
            <a:lstStyle/>
            <a:p>
              <a:pPr algn="ctr"/>
              <a:r>
                <a:rPr lang="en-US" sz="1200" dirty="0" smtClean="0"/>
                <a:t>6-62.5 </a:t>
              </a:r>
              <a:r>
                <a:rPr lang="en-US" sz="1200" dirty="0" smtClean="0"/>
                <a:t>mA</a:t>
              </a:r>
              <a:endParaRPr lang="en-US" sz="1200" dirty="0"/>
            </a:p>
          </p:txBody>
        </p:sp>
      </p:grpSp>
      <p:grpSp>
        <p:nvGrpSpPr>
          <p:cNvPr id="18" name="Group 17"/>
          <p:cNvGrpSpPr/>
          <p:nvPr/>
        </p:nvGrpSpPr>
        <p:grpSpPr>
          <a:xfrm>
            <a:off x="985835" y="1056766"/>
            <a:ext cx="2820461" cy="1723029"/>
            <a:chOff x="5108575" y="1075575"/>
            <a:chExt cx="2820461" cy="1566390"/>
          </a:xfrm>
        </p:grpSpPr>
        <p:sp>
          <p:nvSpPr>
            <p:cNvPr id="19" name="Rectangle 18"/>
            <p:cNvSpPr/>
            <p:nvPr/>
          </p:nvSpPr>
          <p:spPr>
            <a:xfrm>
              <a:off x="5470522" y="1648682"/>
              <a:ext cx="107952" cy="64951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800724" y="1710581"/>
              <a:ext cx="1504951" cy="276999"/>
            </a:xfrm>
            <a:prstGeom prst="rect">
              <a:avLst/>
            </a:prstGeom>
            <a:solidFill>
              <a:schemeClr val="bg1"/>
            </a:solidFill>
          </p:spPr>
          <p:txBody>
            <a:bodyPr wrap="square" rtlCol="0">
              <a:spAutoFit/>
            </a:bodyPr>
            <a:lstStyle/>
            <a:p>
              <a:r>
                <a:rPr lang="en-US" sz="1200" b="1" dirty="0" smtClean="0">
                  <a:solidFill>
                    <a:srgbClr val="0000FF"/>
                  </a:solidFill>
                </a:rPr>
                <a:t>Commissioning</a:t>
              </a:r>
              <a:endParaRPr lang="en-US" sz="1200" b="1" dirty="0">
                <a:solidFill>
                  <a:srgbClr val="0000FF"/>
                </a:solidFill>
              </a:endParaRPr>
            </a:p>
          </p:txBody>
        </p:sp>
        <p:cxnSp>
          <p:nvCxnSpPr>
            <p:cNvPr id="21" name="Straight Connector 20"/>
            <p:cNvCxnSpPr/>
            <p:nvPr/>
          </p:nvCxnSpPr>
          <p:spPr>
            <a:xfrm flipV="1">
              <a:off x="5470522" y="2296322"/>
              <a:ext cx="0" cy="32100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486649" y="2298194"/>
              <a:ext cx="0" cy="32100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476873" y="2524922"/>
              <a:ext cx="2009776" cy="974"/>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202361" y="2390148"/>
              <a:ext cx="849845" cy="251817"/>
            </a:xfrm>
            <a:prstGeom prst="rect">
              <a:avLst/>
            </a:prstGeom>
            <a:solidFill>
              <a:schemeClr val="bg1"/>
            </a:solidFill>
          </p:spPr>
          <p:txBody>
            <a:bodyPr wrap="square" rtlCol="0">
              <a:spAutoFit/>
            </a:bodyPr>
            <a:lstStyle/>
            <a:p>
              <a:pPr algn="ctr"/>
              <a:r>
                <a:rPr lang="en-US" sz="1200" dirty="0" smtClean="0"/>
                <a:t>&lt;14 </a:t>
              </a:r>
              <a:r>
                <a:rPr lang="en-US" sz="1200" dirty="0" smtClean="0"/>
                <a:t>Hz</a:t>
              </a:r>
              <a:endParaRPr lang="en-US" sz="1200" dirty="0"/>
            </a:p>
          </p:txBody>
        </p:sp>
        <p:cxnSp>
          <p:nvCxnSpPr>
            <p:cNvPr id="25" name="Straight Connector 24"/>
            <p:cNvCxnSpPr/>
            <p:nvPr/>
          </p:nvCxnSpPr>
          <p:spPr>
            <a:xfrm flipV="1">
              <a:off x="5476873" y="1352574"/>
              <a:ext cx="0" cy="277000"/>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578474" y="1352574"/>
              <a:ext cx="0" cy="277000"/>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578474" y="1421981"/>
              <a:ext cx="171451" cy="0"/>
            </a:xfrm>
            <a:prstGeom prst="straightConnector1">
              <a:avLst/>
            </a:prstGeom>
            <a:ln w="15875">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175250" y="2298194"/>
              <a:ext cx="26606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925207" y="1350734"/>
              <a:ext cx="1003829" cy="276999"/>
            </a:xfrm>
            <a:prstGeom prst="rect">
              <a:avLst/>
            </a:prstGeom>
            <a:solidFill>
              <a:schemeClr val="bg1"/>
            </a:solidFill>
          </p:spPr>
          <p:txBody>
            <a:bodyPr wrap="square" rtlCol="0">
              <a:spAutoFit/>
            </a:bodyPr>
            <a:lstStyle/>
            <a:p>
              <a:pPr algn="ctr"/>
              <a:r>
                <a:rPr lang="en-US" sz="1200" dirty="0" smtClean="0"/>
                <a:t>6 - 62.5 mA</a:t>
              </a:r>
              <a:endParaRPr lang="en-US" sz="1200" dirty="0"/>
            </a:p>
          </p:txBody>
        </p:sp>
        <p:sp>
          <p:nvSpPr>
            <p:cNvPr id="30" name="TextBox 29"/>
            <p:cNvSpPr txBox="1"/>
            <p:nvPr/>
          </p:nvSpPr>
          <p:spPr>
            <a:xfrm>
              <a:off x="5108575" y="1075575"/>
              <a:ext cx="768350" cy="276999"/>
            </a:xfrm>
            <a:prstGeom prst="rect">
              <a:avLst/>
            </a:prstGeom>
            <a:noFill/>
          </p:spPr>
          <p:txBody>
            <a:bodyPr wrap="square" rtlCol="0">
              <a:spAutoFit/>
            </a:bodyPr>
            <a:lstStyle/>
            <a:p>
              <a:pPr algn="ctr"/>
              <a:r>
                <a:rPr lang="en-US" sz="1200" dirty="0" smtClean="0"/>
                <a:t>5 </a:t>
              </a:r>
              <a:r>
                <a:rPr lang="en-US" sz="1200" dirty="0" err="1" smtClean="0"/>
                <a:t>μs</a:t>
              </a:r>
              <a:endParaRPr lang="en-US" sz="1200" dirty="0"/>
            </a:p>
          </p:txBody>
        </p:sp>
        <p:sp>
          <p:nvSpPr>
            <p:cNvPr id="31" name="Rectangle 30"/>
            <p:cNvSpPr/>
            <p:nvPr/>
          </p:nvSpPr>
          <p:spPr>
            <a:xfrm>
              <a:off x="7486649" y="1634059"/>
              <a:ext cx="107952" cy="64951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H="1">
              <a:off x="5308600" y="1421981"/>
              <a:ext cx="161923" cy="0"/>
            </a:xfrm>
            <a:prstGeom prst="straightConnector1">
              <a:avLst/>
            </a:prstGeom>
            <a:ln w="15875">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592136" y="2864546"/>
            <a:ext cx="3843341" cy="1718931"/>
            <a:chOff x="4864100" y="3496053"/>
            <a:chExt cx="3843341" cy="1562664"/>
          </a:xfrm>
        </p:grpSpPr>
        <p:sp>
          <p:nvSpPr>
            <p:cNvPr id="34" name="Rectangle 33"/>
            <p:cNvSpPr/>
            <p:nvPr/>
          </p:nvSpPr>
          <p:spPr>
            <a:xfrm>
              <a:off x="5272084" y="4069160"/>
              <a:ext cx="354016" cy="64951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6196012" y="4175509"/>
              <a:ext cx="1504951" cy="276999"/>
            </a:xfrm>
            <a:prstGeom prst="rect">
              <a:avLst/>
            </a:prstGeom>
            <a:solidFill>
              <a:schemeClr val="bg1"/>
            </a:solidFill>
          </p:spPr>
          <p:txBody>
            <a:bodyPr wrap="square" rtlCol="0">
              <a:spAutoFit/>
            </a:bodyPr>
            <a:lstStyle/>
            <a:p>
              <a:pPr algn="ctr"/>
              <a:r>
                <a:rPr lang="en-US" sz="1200" b="1" dirty="0">
                  <a:solidFill>
                    <a:srgbClr val="0000FF"/>
                  </a:solidFill>
                </a:rPr>
                <a:t>Commissioning</a:t>
              </a:r>
              <a:endParaRPr lang="en-US" sz="1400" b="1" dirty="0">
                <a:solidFill>
                  <a:srgbClr val="0000FF"/>
                </a:solidFill>
              </a:endParaRPr>
            </a:p>
          </p:txBody>
        </p:sp>
        <p:cxnSp>
          <p:nvCxnSpPr>
            <p:cNvPr id="36" name="Straight Connector 35"/>
            <p:cNvCxnSpPr/>
            <p:nvPr/>
          </p:nvCxnSpPr>
          <p:spPr>
            <a:xfrm flipV="1">
              <a:off x="5272084" y="4716800"/>
              <a:ext cx="0" cy="32100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39111" y="4716800"/>
              <a:ext cx="0" cy="32100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278435" y="4945400"/>
              <a:ext cx="2860676"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349999" y="4806900"/>
              <a:ext cx="931861" cy="251817"/>
            </a:xfrm>
            <a:prstGeom prst="rect">
              <a:avLst/>
            </a:prstGeom>
            <a:solidFill>
              <a:schemeClr val="bg1"/>
            </a:solidFill>
          </p:spPr>
          <p:txBody>
            <a:bodyPr wrap="square" rtlCol="0">
              <a:spAutoFit/>
            </a:bodyPr>
            <a:lstStyle/>
            <a:p>
              <a:pPr algn="ctr"/>
              <a:r>
                <a:rPr lang="en-US" sz="1200" dirty="0" smtClean="0"/>
                <a:t>&lt;0.034 </a:t>
              </a:r>
              <a:r>
                <a:rPr lang="en-US" sz="1200" dirty="0" smtClean="0"/>
                <a:t>Hz</a:t>
              </a:r>
              <a:endParaRPr lang="en-US" sz="1200" dirty="0"/>
            </a:p>
          </p:txBody>
        </p:sp>
        <p:cxnSp>
          <p:nvCxnSpPr>
            <p:cNvPr id="40" name="Straight Connector 39"/>
            <p:cNvCxnSpPr/>
            <p:nvPr/>
          </p:nvCxnSpPr>
          <p:spPr>
            <a:xfrm flipV="1">
              <a:off x="5278435" y="3773052"/>
              <a:ext cx="0" cy="277000"/>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5626100" y="3773052"/>
              <a:ext cx="0" cy="277000"/>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5626100" y="3842459"/>
              <a:ext cx="171451" cy="0"/>
            </a:xfrm>
            <a:prstGeom prst="straightConnector1">
              <a:avLst/>
            </a:prstGeom>
            <a:ln w="15875">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743825" y="3792161"/>
              <a:ext cx="963616" cy="276999"/>
            </a:xfrm>
            <a:prstGeom prst="rect">
              <a:avLst/>
            </a:prstGeom>
            <a:solidFill>
              <a:schemeClr val="bg1"/>
            </a:solidFill>
          </p:spPr>
          <p:txBody>
            <a:bodyPr wrap="square" rtlCol="0">
              <a:spAutoFit/>
            </a:bodyPr>
            <a:lstStyle/>
            <a:p>
              <a:pPr algn="ctr"/>
              <a:r>
                <a:rPr lang="en-US" sz="1200" dirty="0" smtClean="0"/>
                <a:t>6-62.5 mA</a:t>
              </a:r>
              <a:endParaRPr lang="en-US" sz="1200" dirty="0"/>
            </a:p>
          </p:txBody>
        </p:sp>
        <p:sp>
          <p:nvSpPr>
            <p:cNvPr id="44" name="TextBox 43"/>
            <p:cNvSpPr txBox="1"/>
            <p:nvPr/>
          </p:nvSpPr>
          <p:spPr>
            <a:xfrm>
              <a:off x="4864100" y="3496053"/>
              <a:ext cx="1174750" cy="276999"/>
            </a:xfrm>
            <a:prstGeom prst="rect">
              <a:avLst/>
            </a:prstGeom>
            <a:noFill/>
          </p:spPr>
          <p:txBody>
            <a:bodyPr wrap="square" rtlCol="0">
              <a:spAutoFit/>
            </a:bodyPr>
            <a:lstStyle/>
            <a:p>
              <a:pPr algn="ctr"/>
              <a:r>
                <a:rPr lang="en-US" sz="1200" dirty="0" smtClean="0"/>
                <a:t>2.86 </a:t>
              </a:r>
              <a:r>
                <a:rPr lang="en-US" sz="1200" dirty="0" err="1" smtClean="0"/>
                <a:t>ms</a:t>
              </a:r>
              <a:endParaRPr lang="en-US" sz="1200" dirty="0"/>
            </a:p>
          </p:txBody>
        </p:sp>
        <p:sp>
          <p:nvSpPr>
            <p:cNvPr id="45" name="Rectangle 44"/>
            <p:cNvSpPr/>
            <p:nvPr/>
          </p:nvSpPr>
          <p:spPr>
            <a:xfrm>
              <a:off x="8139111" y="4069160"/>
              <a:ext cx="346076" cy="64951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H="1">
              <a:off x="5110162" y="3842459"/>
              <a:ext cx="161923" cy="0"/>
            </a:xfrm>
            <a:prstGeom prst="straightConnector1">
              <a:avLst/>
            </a:prstGeom>
            <a:ln w="15875">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091112" y="4718672"/>
              <a:ext cx="35655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a:off x="4940816" y="1170358"/>
            <a:ext cx="3453356" cy="1728280"/>
            <a:chOff x="517523" y="3338177"/>
            <a:chExt cx="3765030" cy="1571163"/>
          </a:xfrm>
        </p:grpSpPr>
        <p:sp>
          <p:nvSpPr>
            <p:cNvPr id="49" name="Rectangle 48"/>
            <p:cNvSpPr/>
            <p:nvPr/>
          </p:nvSpPr>
          <p:spPr>
            <a:xfrm>
              <a:off x="817558" y="3919783"/>
              <a:ext cx="179391" cy="64951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1620835" y="4026132"/>
              <a:ext cx="1504951" cy="276999"/>
            </a:xfrm>
            <a:prstGeom prst="rect">
              <a:avLst/>
            </a:prstGeom>
            <a:solidFill>
              <a:schemeClr val="bg1"/>
            </a:solidFill>
          </p:spPr>
          <p:txBody>
            <a:bodyPr wrap="square" rtlCol="0">
              <a:spAutoFit/>
            </a:bodyPr>
            <a:lstStyle/>
            <a:p>
              <a:r>
                <a:rPr lang="en-US" sz="1200" b="1" dirty="0" smtClean="0">
                  <a:solidFill>
                    <a:srgbClr val="0000FF"/>
                  </a:solidFill>
                </a:rPr>
                <a:t>Commissioning</a:t>
              </a:r>
              <a:endParaRPr lang="en-US" sz="1200" b="1" dirty="0">
                <a:solidFill>
                  <a:srgbClr val="0000FF"/>
                </a:solidFill>
              </a:endParaRPr>
            </a:p>
          </p:txBody>
        </p:sp>
        <p:cxnSp>
          <p:nvCxnSpPr>
            <p:cNvPr id="51" name="Straight Connector 50"/>
            <p:cNvCxnSpPr/>
            <p:nvPr/>
          </p:nvCxnSpPr>
          <p:spPr>
            <a:xfrm flipV="1">
              <a:off x="817559" y="4567423"/>
              <a:ext cx="0" cy="32100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3684586" y="4567423"/>
              <a:ext cx="0" cy="32100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823910" y="4796023"/>
              <a:ext cx="2860676"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916344" y="4657523"/>
              <a:ext cx="803739" cy="251817"/>
            </a:xfrm>
            <a:prstGeom prst="rect">
              <a:avLst/>
            </a:prstGeom>
            <a:solidFill>
              <a:schemeClr val="bg1"/>
            </a:solidFill>
          </p:spPr>
          <p:txBody>
            <a:bodyPr wrap="square" rtlCol="0">
              <a:spAutoFit/>
            </a:bodyPr>
            <a:lstStyle/>
            <a:p>
              <a:pPr algn="ctr"/>
              <a:r>
                <a:rPr lang="en-US" sz="1200" dirty="0" smtClean="0"/>
                <a:t>&lt;1 </a:t>
              </a:r>
              <a:r>
                <a:rPr lang="en-US" sz="1200" dirty="0" smtClean="0"/>
                <a:t>Hz</a:t>
              </a:r>
              <a:endParaRPr lang="en-US" sz="1200" dirty="0"/>
            </a:p>
          </p:txBody>
        </p:sp>
        <p:cxnSp>
          <p:nvCxnSpPr>
            <p:cNvPr id="55" name="Straight Connector 54"/>
            <p:cNvCxnSpPr/>
            <p:nvPr/>
          </p:nvCxnSpPr>
          <p:spPr>
            <a:xfrm flipV="1">
              <a:off x="823910" y="3623675"/>
              <a:ext cx="0" cy="277000"/>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995360" y="3623675"/>
              <a:ext cx="0" cy="277000"/>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1011236" y="3693082"/>
              <a:ext cx="171451" cy="0"/>
            </a:xfrm>
            <a:prstGeom prst="straightConnector1">
              <a:avLst/>
            </a:prstGeom>
            <a:ln w="15875">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3287191" y="3634000"/>
              <a:ext cx="995362" cy="276999"/>
            </a:xfrm>
            <a:prstGeom prst="rect">
              <a:avLst/>
            </a:prstGeom>
            <a:solidFill>
              <a:schemeClr val="bg1"/>
            </a:solidFill>
          </p:spPr>
          <p:txBody>
            <a:bodyPr wrap="square" rtlCol="0">
              <a:spAutoFit/>
            </a:bodyPr>
            <a:lstStyle/>
            <a:p>
              <a:pPr algn="ctr"/>
              <a:r>
                <a:rPr lang="en-US" sz="1200" dirty="0" smtClean="0"/>
                <a:t>6-62.5 </a:t>
              </a:r>
              <a:r>
                <a:rPr lang="en-US" sz="1200" dirty="0" smtClean="0"/>
                <a:t>mA</a:t>
              </a:r>
              <a:endParaRPr lang="en-US" sz="1200" dirty="0"/>
            </a:p>
          </p:txBody>
        </p:sp>
        <p:sp>
          <p:nvSpPr>
            <p:cNvPr id="59" name="TextBox 58"/>
            <p:cNvSpPr txBox="1"/>
            <p:nvPr/>
          </p:nvSpPr>
          <p:spPr>
            <a:xfrm>
              <a:off x="517523" y="3338177"/>
              <a:ext cx="768350" cy="276999"/>
            </a:xfrm>
            <a:prstGeom prst="rect">
              <a:avLst/>
            </a:prstGeom>
            <a:noFill/>
          </p:spPr>
          <p:txBody>
            <a:bodyPr wrap="square" rtlCol="0">
              <a:spAutoFit/>
            </a:bodyPr>
            <a:lstStyle/>
            <a:p>
              <a:pPr algn="ctr"/>
              <a:r>
                <a:rPr lang="en-US" sz="1200" dirty="0" smtClean="0"/>
                <a:t>100 </a:t>
              </a:r>
              <a:r>
                <a:rPr lang="en-US" sz="1200" dirty="0" err="1" smtClean="0"/>
                <a:t>μs</a:t>
              </a:r>
              <a:endParaRPr lang="en-US" sz="1200" dirty="0"/>
            </a:p>
          </p:txBody>
        </p:sp>
        <p:cxnSp>
          <p:nvCxnSpPr>
            <p:cNvPr id="60" name="Straight Arrow Connector 59"/>
            <p:cNvCxnSpPr/>
            <p:nvPr/>
          </p:nvCxnSpPr>
          <p:spPr>
            <a:xfrm flipH="1">
              <a:off x="655637" y="3693082"/>
              <a:ext cx="161923" cy="0"/>
            </a:xfrm>
            <a:prstGeom prst="straightConnector1">
              <a:avLst/>
            </a:prstGeom>
            <a:ln w="15875">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3684586" y="3919783"/>
              <a:ext cx="179391" cy="64951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522287" y="4569295"/>
              <a:ext cx="35655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592136" y="4961467"/>
            <a:ext cx="7160935" cy="738664"/>
          </a:xfrm>
          <a:prstGeom prst="rect">
            <a:avLst/>
          </a:prstGeom>
          <a:noFill/>
        </p:spPr>
        <p:txBody>
          <a:bodyPr wrap="none" rtlCol="0">
            <a:spAutoFit/>
          </a:bodyPr>
          <a:lstStyle/>
          <a:p>
            <a:pPr marL="285750" indent="-285750">
              <a:buFont typeface="Arial"/>
              <a:buChar char="•"/>
            </a:pPr>
            <a:r>
              <a:rPr lang="en-US" sz="1400" dirty="0" smtClean="0"/>
              <a:t>Peak Current as </a:t>
            </a:r>
            <a:r>
              <a:rPr lang="en-US" sz="1400" u="sng" dirty="0" smtClean="0"/>
              <a:t>adjustment variable</a:t>
            </a:r>
          </a:p>
          <a:p>
            <a:pPr marL="742950" lvl="1" indent="-285750">
              <a:buFont typeface="Arial"/>
              <a:buChar char="•"/>
            </a:pPr>
            <a:r>
              <a:rPr lang="en-US" sz="1400" dirty="0" smtClean="0"/>
              <a:t>For tuning RF (</a:t>
            </a:r>
            <a:r>
              <a:rPr lang="en-US" sz="1400" dirty="0" err="1" smtClean="0"/>
              <a:t>minimise</a:t>
            </a:r>
            <a:r>
              <a:rPr lang="en-US" sz="1400" dirty="0" smtClean="0"/>
              <a:t> beam loading)</a:t>
            </a:r>
          </a:p>
          <a:p>
            <a:pPr marL="742950" lvl="1" indent="-285750">
              <a:buFont typeface="Arial"/>
              <a:buChar char="•"/>
            </a:pPr>
            <a:r>
              <a:rPr lang="en-US" sz="1400" dirty="0" smtClean="0"/>
              <a:t>For Operation (control power while meeting neutron instruments requirements)</a:t>
            </a:r>
            <a:endParaRPr lang="en-US" sz="1400" dirty="0"/>
          </a:p>
        </p:txBody>
      </p:sp>
    </p:spTree>
    <p:extLst>
      <p:ext uri="{BB962C8B-B14F-4D97-AF65-F5344CB8AC3E}">
        <p14:creationId xmlns:p14="http://schemas.microsoft.com/office/powerpoint/2010/main" val="4184121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274638"/>
            <a:ext cx="8229600" cy="51409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BLM</a:t>
            </a:r>
            <a:endParaRPr lang="en-US" sz="2800" dirty="0"/>
          </a:p>
        </p:txBody>
      </p:sp>
      <p:sp>
        <p:nvSpPr>
          <p:cNvPr id="10" name="Content Placeholder 2"/>
          <p:cNvSpPr txBox="1">
            <a:spLocks/>
          </p:cNvSpPr>
          <p:nvPr/>
        </p:nvSpPr>
        <p:spPr>
          <a:xfrm>
            <a:off x="457200" y="1069474"/>
            <a:ext cx="8045116" cy="3392459"/>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Main detector: LHC Ion Chamber (CERN collaboratio</a:t>
            </a:r>
            <a:r>
              <a:rPr lang="en-US" sz="2000" dirty="0"/>
              <a:t>n</a:t>
            </a:r>
            <a:r>
              <a:rPr lang="en-US" sz="2000" dirty="0" smtClean="0"/>
              <a:t>, along with last batch production)</a:t>
            </a:r>
          </a:p>
          <a:p>
            <a:pPr lvl="1"/>
            <a:r>
              <a:rPr lang="en-US" sz="1600" dirty="0" smtClean="0"/>
              <a:t>Detect 0.01W/m up to 10</a:t>
            </a:r>
            <a:r>
              <a:rPr lang="en-US" sz="1600" baseline="30000" dirty="0" smtClean="0"/>
              <a:t>4</a:t>
            </a:r>
            <a:r>
              <a:rPr lang="en-US" sz="1600" dirty="0" smtClean="0"/>
              <a:t> W/m of primary beam loss  </a:t>
            </a:r>
          </a:p>
          <a:p>
            <a:pPr lvl="1"/>
            <a:endParaRPr lang="en-US" sz="1600" dirty="0" smtClean="0"/>
          </a:p>
          <a:p>
            <a:r>
              <a:rPr lang="en-US" sz="2000" dirty="0" smtClean="0"/>
              <a:t>Electronics requirements: </a:t>
            </a:r>
          </a:p>
          <a:p>
            <a:pPr lvl="1"/>
            <a:r>
              <a:rPr lang="en-US" sz="1600" dirty="0" smtClean="0"/>
              <a:t>Charge sensitivity: 10mW/m (2pC at 2GeV), produces 1.5mGy/sec, and 0.81nA  </a:t>
            </a:r>
          </a:p>
          <a:p>
            <a:pPr lvl="1"/>
            <a:r>
              <a:rPr lang="en-US" sz="1600" dirty="0" smtClean="0"/>
              <a:t>Dynamic range: 6 orders of magnitude </a:t>
            </a:r>
          </a:p>
          <a:p>
            <a:pPr lvl="1"/>
            <a:r>
              <a:rPr lang="en-US" sz="1600" dirty="0" smtClean="0"/>
              <a:t>response time &lt; 2</a:t>
            </a:r>
            <a:r>
              <a:rPr lang="en-US" sz="1600" dirty="0" smtClean="0">
                <a:latin typeface="Symbol" charset="2"/>
                <a:cs typeface="Symbol" charset="2"/>
              </a:rPr>
              <a:t>m</a:t>
            </a:r>
            <a:r>
              <a:rPr lang="en-US" sz="1600" dirty="0" smtClean="0"/>
              <a:t>s imposed by Machine Protection System (total 10</a:t>
            </a:r>
            <a:r>
              <a:rPr lang="en-US" sz="1600" dirty="0" smtClean="0">
                <a:latin typeface="Symbol" charset="2"/>
                <a:cs typeface="Symbol" charset="2"/>
              </a:rPr>
              <a:t>m</a:t>
            </a:r>
            <a:r>
              <a:rPr lang="en-US" sz="1600" dirty="0" smtClean="0"/>
              <a:t>s)</a:t>
            </a:r>
          </a:p>
          <a:p>
            <a:pPr lvl="1"/>
            <a:endParaRPr lang="en-US" sz="1600" dirty="0" smtClean="0"/>
          </a:p>
          <a:p>
            <a:r>
              <a:rPr lang="en-US" sz="2000" dirty="0" smtClean="0"/>
              <a:t>Additional detectors: scintillators and neutron detectors in the warm </a:t>
            </a:r>
            <a:r>
              <a:rPr lang="en-US" sz="2000" dirty="0" err="1" smtClean="0"/>
              <a:t>Linac</a:t>
            </a:r>
            <a:endParaRPr lang="en-US" sz="2000" dirty="0" smtClean="0"/>
          </a:p>
          <a:p>
            <a:endParaRPr lang="en-US" sz="2000" dirty="0"/>
          </a:p>
          <a:p>
            <a:r>
              <a:rPr lang="en-US" sz="2000" dirty="0" smtClean="0"/>
              <a:t>Simulation of beam loss patterns defining positions of BLMs</a:t>
            </a:r>
          </a:p>
          <a:p>
            <a:pPr lvl="1"/>
            <a:r>
              <a:rPr lang="en-US" sz="1600" dirty="0" smtClean="0"/>
              <a:t>Performed using Monte-Carlo simulation (MARS), which in general has poor if not at all any direct correlation with current models of beam dynamics</a:t>
            </a:r>
          </a:p>
          <a:p>
            <a:pPr lvl="1"/>
            <a:r>
              <a:rPr lang="en-US" sz="1600" dirty="0" smtClean="0"/>
              <a:t>Next level of analysis: produces a loss map from beam dynamics to feed new MARS simulation</a:t>
            </a:r>
          </a:p>
        </p:txBody>
      </p:sp>
      <p:pic>
        <p:nvPicPr>
          <p:cNvPr id="11" name="Picture 10"/>
          <p:cNvPicPr>
            <a:picLocks noChangeAspect="1"/>
          </p:cNvPicPr>
          <p:nvPr/>
        </p:nvPicPr>
        <p:blipFill>
          <a:blip r:embed="rId2"/>
          <a:stretch>
            <a:fillRect/>
          </a:stretch>
        </p:blipFill>
        <p:spPr>
          <a:xfrm>
            <a:off x="644976" y="4333272"/>
            <a:ext cx="2060117" cy="2518883"/>
          </a:xfrm>
          <a:prstGeom prst="rect">
            <a:avLst/>
          </a:prstGeom>
        </p:spPr>
      </p:pic>
      <p:pic>
        <p:nvPicPr>
          <p:cNvPr id="12" name="Picture 11"/>
          <p:cNvPicPr>
            <a:picLocks noChangeAspect="1"/>
          </p:cNvPicPr>
          <p:nvPr/>
        </p:nvPicPr>
        <p:blipFill>
          <a:blip r:embed="rId3"/>
          <a:stretch>
            <a:fillRect/>
          </a:stretch>
        </p:blipFill>
        <p:spPr>
          <a:xfrm>
            <a:off x="3429928" y="4333272"/>
            <a:ext cx="2106889" cy="2520000"/>
          </a:xfrm>
          <a:prstGeom prst="rect">
            <a:avLst/>
          </a:prstGeom>
        </p:spPr>
      </p:pic>
      <p:sp>
        <p:nvSpPr>
          <p:cNvPr id="13" name="Rectangle 12"/>
          <p:cNvSpPr/>
          <p:nvPr/>
        </p:nvSpPr>
        <p:spPr>
          <a:xfrm>
            <a:off x="6047476" y="5784106"/>
            <a:ext cx="3096524" cy="1107996"/>
          </a:xfrm>
          <a:prstGeom prst="rect">
            <a:avLst/>
          </a:prstGeom>
        </p:spPr>
        <p:txBody>
          <a:bodyPr wrap="square">
            <a:spAutoFit/>
          </a:bodyPr>
          <a:lstStyle/>
          <a:p>
            <a:r>
              <a:rPr lang="en-US" sz="1100" dirty="0" err="1" smtClean="0">
                <a:ln w="0">
                  <a:noFill/>
                </a:ln>
                <a:solidFill>
                  <a:srgbClr val="FFFF00"/>
                </a:solidFill>
                <a:effectLst>
                  <a:outerShdw blurRad="50800" dist="38100" dir="2700000" algn="tl" rotWithShape="0">
                    <a:srgbClr val="000000">
                      <a:alpha val="43000"/>
                    </a:srgbClr>
                  </a:outerShdw>
                </a:effectLst>
              </a:rPr>
              <a:t>Lali</a:t>
            </a:r>
            <a:r>
              <a:rPr lang="en-US" sz="1100" dirty="0" smtClean="0">
                <a:ln w="0">
                  <a:noFill/>
                </a:ln>
                <a:solidFill>
                  <a:srgbClr val="FFFF00"/>
                </a:solidFill>
                <a:effectLst>
                  <a:outerShdw blurRad="50800" dist="38100" dir="2700000" algn="tl" rotWithShape="0">
                    <a:srgbClr val="000000">
                      <a:alpha val="43000"/>
                    </a:srgbClr>
                  </a:outerShdw>
                </a:effectLst>
              </a:rPr>
              <a:t> </a:t>
            </a:r>
            <a:r>
              <a:rPr lang="en-US" sz="1100" dirty="0" err="1" smtClean="0">
                <a:ln w="0">
                  <a:noFill/>
                </a:ln>
                <a:solidFill>
                  <a:srgbClr val="FFFF00"/>
                </a:solidFill>
                <a:effectLst>
                  <a:outerShdw blurRad="50800" dist="38100" dir="2700000" algn="tl" rotWithShape="0">
                    <a:srgbClr val="000000">
                      <a:alpha val="43000"/>
                    </a:srgbClr>
                  </a:outerShdw>
                </a:effectLst>
              </a:rPr>
              <a:t>Tchelidze</a:t>
            </a:r>
            <a:r>
              <a:rPr lang="en-US" sz="1100" dirty="0" smtClean="0">
                <a:ln w="0">
                  <a:noFill/>
                </a:ln>
                <a:solidFill>
                  <a:srgbClr val="FFFF00"/>
                </a:solidFill>
                <a:effectLst>
                  <a:outerShdw blurRad="50800" dist="38100" dir="2700000" algn="tl" rotWithShape="0">
                    <a:srgbClr val="000000">
                      <a:alpha val="43000"/>
                    </a:srgbClr>
                  </a:outerShdw>
                </a:effectLst>
              </a:rPr>
              <a:t>, system leader</a:t>
            </a:r>
          </a:p>
          <a:p>
            <a:r>
              <a:rPr lang="en-US" sz="1100" dirty="0">
                <a:ln w="0">
                  <a:noFill/>
                </a:ln>
                <a:solidFill>
                  <a:srgbClr val="FFFF00"/>
                </a:solidFill>
                <a:effectLst>
                  <a:outerShdw blurRad="50800" dist="38100" dir="2700000" algn="tl" rotWithShape="0">
                    <a:srgbClr val="000000">
                      <a:alpha val="43000"/>
                    </a:srgbClr>
                  </a:outerShdw>
                </a:effectLst>
              </a:rPr>
              <a:t>Michal </a:t>
            </a:r>
            <a:r>
              <a:rPr lang="en-US" sz="1100" dirty="0" err="1">
                <a:ln w="0">
                  <a:noFill/>
                </a:ln>
                <a:solidFill>
                  <a:srgbClr val="FFFF00"/>
                </a:solidFill>
                <a:effectLst>
                  <a:outerShdw blurRad="50800" dist="38100" dir="2700000" algn="tl" rotWithShape="0">
                    <a:srgbClr val="000000">
                      <a:alpha val="43000"/>
                    </a:srgbClr>
                  </a:outerShdw>
                </a:effectLst>
              </a:rPr>
              <a:t>Jarosz</a:t>
            </a:r>
            <a:r>
              <a:rPr lang="en-US" sz="1100" dirty="0">
                <a:ln w="0">
                  <a:noFill/>
                </a:ln>
                <a:solidFill>
                  <a:srgbClr val="FFFF00"/>
                </a:solidFill>
                <a:effectLst>
                  <a:outerShdw blurRad="50800" dist="38100" dir="2700000" algn="tl" rotWithShape="0">
                    <a:srgbClr val="000000">
                      <a:alpha val="43000"/>
                    </a:srgbClr>
                  </a:outerShdw>
                </a:effectLst>
              </a:rPr>
              <a:t>, </a:t>
            </a:r>
            <a:r>
              <a:rPr lang="en-US" sz="1100" dirty="0" err="1">
                <a:ln w="0">
                  <a:noFill/>
                </a:ln>
                <a:solidFill>
                  <a:srgbClr val="FFFF00"/>
                </a:solidFill>
                <a:effectLst>
                  <a:outerShdw blurRad="50800" dist="38100" dir="2700000" algn="tl" rotWithShape="0">
                    <a:srgbClr val="000000">
                      <a:alpha val="43000"/>
                    </a:srgbClr>
                  </a:outerShdw>
                </a:effectLst>
              </a:rPr>
              <a:t>oPac</a:t>
            </a:r>
            <a:r>
              <a:rPr lang="en-US" sz="1100" dirty="0">
                <a:ln w="0">
                  <a:noFill/>
                </a:ln>
                <a:solidFill>
                  <a:srgbClr val="FFFF00"/>
                </a:solidFill>
                <a:effectLst>
                  <a:outerShdw blurRad="50800" dist="38100" dir="2700000" algn="tl" rotWithShape="0">
                    <a:srgbClr val="000000">
                      <a:alpha val="43000"/>
                    </a:srgbClr>
                  </a:outerShdw>
                </a:effectLst>
              </a:rPr>
              <a:t> student, MARS </a:t>
            </a:r>
            <a:r>
              <a:rPr lang="en-US" sz="1100" dirty="0" smtClean="0">
                <a:ln w="0">
                  <a:noFill/>
                </a:ln>
                <a:solidFill>
                  <a:srgbClr val="FFFF00"/>
                </a:solidFill>
                <a:effectLst>
                  <a:outerShdw blurRad="50800" dist="38100" dir="2700000" algn="tl" rotWithShape="0">
                    <a:srgbClr val="000000">
                      <a:alpha val="43000"/>
                    </a:srgbClr>
                  </a:outerShdw>
                </a:effectLst>
              </a:rPr>
              <a:t>simulation</a:t>
            </a:r>
          </a:p>
          <a:p>
            <a:r>
              <a:rPr lang="en-US" sz="1100" dirty="0" err="1" smtClean="0">
                <a:ln w="0">
                  <a:noFill/>
                </a:ln>
                <a:solidFill>
                  <a:srgbClr val="FFFF00"/>
                </a:solidFill>
                <a:effectLst>
                  <a:outerShdw blurRad="50800" dist="38100" dir="2700000" algn="tl" rotWithShape="0">
                    <a:srgbClr val="000000">
                      <a:alpha val="43000"/>
                    </a:srgbClr>
                  </a:outerShdw>
                </a:effectLst>
              </a:rPr>
              <a:t>Hooman</a:t>
            </a:r>
            <a:r>
              <a:rPr lang="en-US" sz="1100" dirty="0" smtClean="0">
                <a:ln w="0">
                  <a:noFill/>
                </a:ln>
                <a:solidFill>
                  <a:srgbClr val="FFFF00"/>
                </a:solidFill>
                <a:effectLst>
                  <a:outerShdw blurRad="50800" dist="38100" dir="2700000" algn="tl" rotWithShape="0">
                    <a:srgbClr val="000000">
                      <a:alpha val="43000"/>
                    </a:srgbClr>
                  </a:outerShdw>
                </a:effectLst>
              </a:rPr>
              <a:t> </a:t>
            </a:r>
            <a:r>
              <a:rPr lang="en-US" sz="1100" dirty="0" err="1" smtClean="0">
                <a:ln w="0">
                  <a:noFill/>
                </a:ln>
                <a:solidFill>
                  <a:srgbClr val="FFFF00"/>
                </a:solidFill>
                <a:effectLst>
                  <a:outerShdw blurRad="50800" dist="38100" dir="2700000" algn="tl" rotWithShape="0">
                    <a:srgbClr val="000000">
                      <a:alpha val="43000"/>
                    </a:srgbClr>
                  </a:outerShdw>
                </a:effectLst>
              </a:rPr>
              <a:t>Hassanzadegan</a:t>
            </a:r>
            <a:r>
              <a:rPr lang="en-US" sz="1100" dirty="0" smtClean="0">
                <a:ln w="0">
                  <a:noFill/>
                </a:ln>
                <a:solidFill>
                  <a:srgbClr val="FFFF00"/>
                </a:solidFill>
                <a:effectLst>
                  <a:outerShdw blurRad="50800" dist="38100" dir="2700000" algn="tl" rotWithShape="0">
                    <a:srgbClr val="000000">
                      <a:alpha val="43000"/>
                    </a:srgbClr>
                  </a:outerShdw>
                </a:effectLst>
              </a:rPr>
              <a:t>, Acquisition Electronics</a:t>
            </a:r>
          </a:p>
          <a:p>
            <a:r>
              <a:rPr lang="en-US" sz="1100" dirty="0" err="1">
                <a:ln w="0">
                  <a:noFill/>
                </a:ln>
                <a:solidFill>
                  <a:srgbClr val="FFFF00"/>
                </a:solidFill>
                <a:effectLst>
                  <a:outerShdw blurRad="50800" dist="38100" dir="2700000" algn="tl" rotWithShape="0">
                    <a:srgbClr val="000000">
                      <a:alpha val="43000"/>
                    </a:srgbClr>
                  </a:outerShdw>
                </a:effectLst>
              </a:rPr>
              <a:t>Hinko</a:t>
            </a:r>
            <a:r>
              <a:rPr lang="en-US" sz="1100" dirty="0">
                <a:ln w="0">
                  <a:noFill/>
                </a:ln>
                <a:solidFill>
                  <a:srgbClr val="FFFF00"/>
                </a:solidFill>
                <a:effectLst>
                  <a:outerShdw blurRad="50800" dist="38100" dir="2700000" algn="tl" rotWithShape="0">
                    <a:srgbClr val="000000">
                      <a:alpha val="43000"/>
                    </a:srgbClr>
                  </a:outerShdw>
                </a:effectLst>
              </a:rPr>
              <a:t> </a:t>
            </a:r>
            <a:r>
              <a:rPr lang="en-US" sz="1100" dirty="0" err="1" smtClean="0">
                <a:ln w="0">
                  <a:noFill/>
                </a:ln>
                <a:solidFill>
                  <a:srgbClr val="FFFF00"/>
                </a:solidFill>
                <a:effectLst>
                  <a:outerShdw blurRad="50800" dist="38100" dir="2700000" algn="tl" rotWithShape="0">
                    <a:srgbClr val="000000">
                      <a:alpha val="43000"/>
                    </a:srgbClr>
                  </a:outerShdw>
                </a:effectLst>
              </a:rPr>
              <a:t>Kocevar</a:t>
            </a:r>
            <a:r>
              <a:rPr lang="en-US" sz="1100" dirty="0" smtClean="0">
                <a:ln w="0">
                  <a:noFill/>
                </a:ln>
                <a:solidFill>
                  <a:srgbClr val="FFFF00"/>
                </a:solidFill>
                <a:effectLst>
                  <a:outerShdw blurRad="50800" dist="38100" dir="2700000" algn="tl" rotWithShape="0">
                    <a:srgbClr val="000000">
                      <a:alpha val="43000"/>
                    </a:srgbClr>
                  </a:outerShdw>
                </a:effectLst>
              </a:rPr>
              <a:t>, EPICS integration</a:t>
            </a:r>
          </a:p>
          <a:p>
            <a:r>
              <a:rPr lang="en-US" sz="1100" dirty="0">
                <a:ln w="0">
                  <a:noFill/>
                </a:ln>
                <a:solidFill>
                  <a:srgbClr val="FFFF00"/>
                </a:solidFill>
                <a:effectLst>
                  <a:outerShdw blurRad="50800" dist="38100" dir="2700000" algn="tl" rotWithShape="0">
                    <a:srgbClr val="000000">
                      <a:alpha val="43000"/>
                    </a:srgbClr>
                  </a:outerShdw>
                </a:effectLst>
              </a:rPr>
              <a:t>Maurizio </a:t>
            </a:r>
            <a:r>
              <a:rPr lang="en-US" sz="1100" dirty="0" smtClean="0">
                <a:ln w="0">
                  <a:noFill/>
                </a:ln>
                <a:solidFill>
                  <a:srgbClr val="FFFF00"/>
                </a:solidFill>
                <a:effectLst>
                  <a:outerShdw blurRad="50800" dist="38100" dir="2700000" algn="tl" rotWithShape="0">
                    <a:srgbClr val="000000">
                      <a:alpha val="43000"/>
                    </a:srgbClr>
                  </a:outerShdw>
                </a:effectLst>
              </a:rPr>
              <a:t>Donna, FPGA programmer</a:t>
            </a:r>
            <a:endParaRPr lang="en-US" sz="1100" dirty="0">
              <a:ln w="0">
                <a:noFill/>
              </a:ln>
              <a:solidFill>
                <a:srgbClr val="FFFF00"/>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9216027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lstStyle/>
          <a:p>
            <a:r>
              <a:rPr lang="en-US" sz="4000" dirty="0" smtClean="0"/>
              <a:t>BCM</a:t>
            </a:r>
            <a:endParaRPr lang="en-US" sz="4000" dirty="0"/>
          </a:p>
        </p:txBody>
      </p:sp>
      <p:sp>
        <p:nvSpPr>
          <p:cNvPr id="13" name="Content Placeholder 2"/>
          <p:cNvSpPr txBox="1">
            <a:spLocks/>
          </p:cNvSpPr>
          <p:nvPr/>
        </p:nvSpPr>
        <p:spPr>
          <a:xfrm>
            <a:off x="169391" y="1148508"/>
            <a:ext cx="3781444" cy="2238159"/>
          </a:xfrm>
          <a:prstGeom prst="rect">
            <a:avLst/>
          </a:prstGeom>
          <a:no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Font typeface="Arial"/>
              <a:buNone/>
            </a:pPr>
            <a:r>
              <a:rPr lang="en-US" sz="1200" u="sng" dirty="0" smtClean="0"/>
              <a:t>Nominal pulse:</a:t>
            </a:r>
          </a:p>
          <a:p>
            <a:pPr marL="198000">
              <a:spcAft>
                <a:spcPts val="1200"/>
              </a:spcAft>
              <a:buFont typeface="Wingdings" charset="2"/>
              <a:buChar char="Ø"/>
            </a:pPr>
            <a:r>
              <a:rPr lang="en-US" sz="1200" dirty="0" smtClean="0"/>
              <a:t>Accuracy (20 mA – 60 mA):	±1%</a:t>
            </a:r>
          </a:p>
          <a:p>
            <a:pPr marL="198000">
              <a:spcAft>
                <a:spcPts val="1200"/>
              </a:spcAft>
              <a:buFont typeface="Wingdings" charset="2"/>
              <a:buChar char="Ø"/>
            </a:pPr>
            <a:r>
              <a:rPr lang="en-US" sz="1200" dirty="0" smtClean="0"/>
              <a:t>Resolution:	0.1%</a:t>
            </a:r>
          </a:p>
          <a:p>
            <a:pPr marL="198000">
              <a:spcAft>
                <a:spcPts val="1200"/>
              </a:spcAft>
              <a:buFont typeface="Wingdings" charset="2"/>
              <a:buChar char="Ø"/>
            </a:pPr>
            <a:r>
              <a:rPr lang="en-US" sz="1200" dirty="0" smtClean="0"/>
              <a:t>Response time (coil + elect.): &lt; 1 </a:t>
            </a:r>
            <a:r>
              <a:rPr lang="en-US" sz="1200" dirty="0" err="1" smtClean="0"/>
              <a:t>μs</a:t>
            </a:r>
            <a:endParaRPr lang="en-US" sz="1200" dirty="0" smtClean="0"/>
          </a:p>
          <a:p>
            <a:pPr marL="198000">
              <a:spcAft>
                <a:spcPts val="1200"/>
              </a:spcAft>
              <a:buFont typeface="Wingdings" charset="2"/>
              <a:buChar char="Ø"/>
            </a:pPr>
            <a:r>
              <a:rPr lang="en-US" sz="1200" dirty="0" smtClean="0"/>
              <a:t>Sample rate:</a:t>
            </a:r>
            <a:r>
              <a:rPr lang="en-US" sz="1200" dirty="0"/>
              <a:t> </a:t>
            </a:r>
            <a:r>
              <a:rPr lang="en-US" sz="1200" dirty="0" smtClean="0"/>
              <a:t>&gt; 1 MSPS</a:t>
            </a:r>
          </a:p>
          <a:p>
            <a:pPr marL="198000">
              <a:spcAft>
                <a:spcPts val="1200"/>
              </a:spcAft>
              <a:buFont typeface="Wingdings" charset="2"/>
              <a:buChar char="Ø"/>
            </a:pPr>
            <a:r>
              <a:rPr lang="en-US" sz="1200" dirty="0" smtClean="0"/>
              <a:t>Refresh rate (end user): 14 Hz</a:t>
            </a:r>
            <a:endParaRPr lang="en-US" sz="1200" dirty="0" smtClean="0"/>
          </a:p>
        </p:txBody>
      </p:sp>
      <p:grpSp>
        <p:nvGrpSpPr>
          <p:cNvPr id="14" name="Group 13"/>
          <p:cNvGrpSpPr/>
          <p:nvPr/>
        </p:nvGrpSpPr>
        <p:grpSpPr>
          <a:xfrm>
            <a:off x="5547791" y="211565"/>
            <a:ext cx="3409950" cy="1704546"/>
            <a:chOff x="4949825" y="968142"/>
            <a:chExt cx="3409950" cy="1704546"/>
          </a:xfrm>
        </p:grpSpPr>
        <p:sp>
          <p:nvSpPr>
            <p:cNvPr id="15" name="TextBox 14"/>
            <p:cNvSpPr txBox="1"/>
            <p:nvPr/>
          </p:nvSpPr>
          <p:spPr>
            <a:xfrm>
              <a:off x="5162550" y="968142"/>
              <a:ext cx="768350" cy="276999"/>
            </a:xfrm>
            <a:prstGeom prst="rect">
              <a:avLst/>
            </a:prstGeom>
            <a:noFill/>
          </p:spPr>
          <p:txBody>
            <a:bodyPr wrap="square" rtlCol="0">
              <a:spAutoFit/>
            </a:bodyPr>
            <a:lstStyle/>
            <a:p>
              <a:pPr algn="ctr"/>
              <a:r>
                <a:rPr lang="en-US" sz="1200" dirty="0" smtClean="0"/>
                <a:t>2.86 ms</a:t>
              </a:r>
              <a:endParaRPr lang="en-US" sz="1200" dirty="0"/>
            </a:p>
          </p:txBody>
        </p:sp>
        <p:grpSp>
          <p:nvGrpSpPr>
            <p:cNvPr id="16" name="Group 15"/>
            <p:cNvGrpSpPr/>
            <p:nvPr/>
          </p:nvGrpSpPr>
          <p:grpSpPr>
            <a:xfrm>
              <a:off x="4949825" y="1245141"/>
              <a:ext cx="3409950" cy="1427547"/>
              <a:chOff x="4949825" y="1245141"/>
              <a:chExt cx="3409950" cy="1427547"/>
            </a:xfrm>
          </p:grpSpPr>
          <p:sp>
            <p:nvSpPr>
              <p:cNvPr id="17" name="Rectangle 16"/>
              <p:cNvSpPr/>
              <p:nvPr/>
            </p:nvSpPr>
            <p:spPr>
              <a:xfrm>
                <a:off x="5330823" y="1638840"/>
                <a:ext cx="387352" cy="649512"/>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930899" y="1561098"/>
                <a:ext cx="1311275" cy="307777"/>
              </a:xfrm>
              <a:prstGeom prst="rect">
                <a:avLst/>
              </a:prstGeom>
              <a:solidFill>
                <a:schemeClr val="bg1"/>
              </a:solidFill>
            </p:spPr>
            <p:txBody>
              <a:bodyPr wrap="square" rtlCol="0">
                <a:spAutoFit/>
              </a:bodyPr>
              <a:lstStyle/>
              <a:p>
                <a:r>
                  <a:rPr lang="en-US" sz="1400" b="1" dirty="0" smtClean="0">
                    <a:solidFill>
                      <a:srgbClr val="FF6600"/>
                    </a:solidFill>
                  </a:rPr>
                  <a:t>Nominal pulse</a:t>
                </a:r>
                <a:endParaRPr lang="en-US" sz="1400" b="1" dirty="0">
                  <a:solidFill>
                    <a:srgbClr val="FF6600"/>
                  </a:solidFill>
                </a:endParaRPr>
              </a:p>
            </p:txBody>
          </p:sp>
          <p:cxnSp>
            <p:nvCxnSpPr>
              <p:cNvPr id="19" name="Straight Connector 18"/>
              <p:cNvCxnSpPr/>
              <p:nvPr/>
            </p:nvCxnSpPr>
            <p:spPr>
              <a:xfrm flipV="1">
                <a:off x="5324472" y="2305589"/>
                <a:ext cx="0" cy="32100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7419974" y="2305589"/>
                <a:ext cx="0" cy="32100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330823" y="2534189"/>
                <a:ext cx="2089151"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080125" y="2395689"/>
                <a:ext cx="584200" cy="276999"/>
              </a:xfrm>
              <a:prstGeom prst="rect">
                <a:avLst/>
              </a:prstGeom>
              <a:solidFill>
                <a:schemeClr val="bg1"/>
              </a:solidFill>
            </p:spPr>
            <p:txBody>
              <a:bodyPr wrap="square" rtlCol="0">
                <a:spAutoFit/>
              </a:bodyPr>
              <a:lstStyle/>
              <a:p>
                <a:pPr algn="ctr"/>
                <a:r>
                  <a:rPr lang="en-US" sz="1200" dirty="0" smtClean="0"/>
                  <a:t>14 Hz</a:t>
                </a:r>
                <a:endParaRPr lang="en-US" sz="1200" dirty="0"/>
              </a:p>
            </p:txBody>
          </p:sp>
          <p:cxnSp>
            <p:nvCxnSpPr>
              <p:cNvPr id="23" name="Straight Connector 22"/>
              <p:cNvCxnSpPr/>
              <p:nvPr/>
            </p:nvCxnSpPr>
            <p:spPr>
              <a:xfrm flipV="1">
                <a:off x="5330823" y="1245141"/>
                <a:ext cx="0" cy="393699"/>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718175" y="1245141"/>
                <a:ext cx="0" cy="393699"/>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330823" y="1307093"/>
                <a:ext cx="387352"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49825" y="2305589"/>
                <a:ext cx="34099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233194" y="1361841"/>
                <a:ext cx="829222" cy="276999"/>
              </a:xfrm>
              <a:prstGeom prst="rect">
                <a:avLst/>
              </a:prstGeom>
              <a:solidFill>
                <a:schemeClr val="bg1"/>
              </a:solidFill>
            </p:spPr>
            <p:txBody>
              <a:bodyPr wrap="square" rtlCol="0">
                <a:spAutoFit/>
              </a:bodyPr>
              <a:lstStyle/>
              <a:p>
                <a:pPr algn="ctr"/>
                <a:r>
                  <a:rPr lang="en-US" sz="1200" dirty="0" smtClean="0"/>
                  <a:t>62.5 mA</a:t>
                </a:r>
                <a:endParaRPr lang="en-US" sz="1200" dirty="0"/>
              </a:p>
            </p:txBody>
          </p:sp>
          <p:sp>
            <p:nvSpPr>
              <p:cNvPr id="28" name="Rectangle 27"/>
              <p:cNvSpPr/>
              <p:nvPr/>
            </p:nvSpPr>
            <p:spPr>
              <a:xfrm>
                <a:off x="7419974" y="1634453"/>
                <a:ext cx="387352" cy="649512"/>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9" name="Group 28"/>
          <p:cNvGrpSpPr>
            <a:grpSpLocks noChangeAspect="1"/>
          </p:cNvGrpSpPr>
          <p:nvPr/>
        </p:nvGrpSpPr>
        <p:grpSpPr>
          <a:xfrm>
            <a:off x="1868382" y="5124613"/>
            <a:ext cx="1391278" cy="1351484"/>
            <a:chOff x="934214" y="4101203"/>
            <a:chExt cx="2740696" cy="2662311"/>
          </a:xfrm>
        </p:grpSpPr>
        <p:sp>
          <p:nvSpPr>
            <p:cNvPr id="30" name="TextBox 29"/>
            <p:cNvSpPr txBox="1"/>
            <p:nvPr/>
          </p:nvSpPr>
          <p:spPr>
            <a:xfrm>
              <a:off x="934214" y="6217849"/>
              <a:ext cx="1492246" cy="545665"/>
            </a:xfrm>
            <a:prstGeom prst="rect">
              <a:avLst/>
            </a:prstGeom>
            <a:noFill/>
          </p:spPr>
          <p:txBody>
            <a:bodyPr wrap="square" rtlCol="0">
              <a:spAutoFit/>
            </a:bodyPr>
            <a:lstStyle/>
            <a:p>
              <a:pPr algn="ctr"/>
              <a:r>
                <a:rPr lang="en-US" sz="1200" dirty="0" smtClean="0"/>
                <a:t>BCM1</a:t>
              </a:r>
              <a:endParaRPr lang="en-US" sz="1200" dirty="0"/>
            </a:p>
          </p:txBody>
        </p:sp>
        <p:sp>
          <p:nvSpPr>
            <p:cNvPr id="31" name="TextBox 30"/>
            <p:cNvSpPr txBox="1"/>
            <p:nvPr/>
          </p:nvSpPr>
          <p:spPr>
            <a:xfrm>
              <a:off x="2260432" y="6216649"/>
              <a:ext cx="1414478" cy="546865"/>
            </a:xfrm>
            <a:prstGeom prst="rect">
              <a:avLst/>
            </a:prstGeom>
            <a:noFill/>
          </p:spPr>
          <p:txBody>
            <a:bodyPr wrap="square" rtlCol="0">
              <a:spAutoFit/>
            </a:bodyPr>
            <a:lstStyle/>
            <a:p>
              <a:pPr algn="ctr"/>
              <a:r>
                <a:rPr lang="en-US" sz="1200" dirty="0" smtClean="0"/>
                <a:t>BCM2</a:t>
              </a:r>
              <a:endParaRPr lang="en-US" sz="1200" dirty="0"/>
            </a:p>
          </p:txBody>
        </p:sp>
        <p:sp>
          <p:nvSpPr>
            <p:cNvPr id="32" name="Donut 31"/>
            <p:cNvSpPr/>
            <p:nvPr/>
          </p:nvSpPr>
          <p:spPr>
            <a:xfrm>
              <a:off x="1562100" y="5257800"/>
              <a:ext cx="254000" cy="8636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a:off x="2787650" y="5257800"/>
              <a:ext cx="254000" cy="8636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4" name="Straight Arrow Connector 33"/>
            <p:cNvCxnSpPr/>
            <p:nvPr/>
          </p:nvCxnSpPr>
          <p:spPr>
            <a:xfrm>
              <a:off x="1206500" y="5676900"/>
              <a:ext cx="2406650" cy="12700"/>
            </a:xfrm>
            <a:prstGeom prst="straightConnector1">
              <a:avLst/>
            </a:prstGeom>
            <a:ln w="34925">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5" name="Or 34"/>
            <p:cNvSpPr/>
            <p:nvPr/>
          </p:nvSpPr>
          <p:spPr>
            <a:xfrm>
              <a:off x="2216150" y="4857750"/>
              <a:ext cx="260350" cy="298450"/>
            </a:xfrm>
            <a:prstGeom prst="flowChar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Elbow Connector 35"/>
            <p:cNvCxnSpPr>
              <a:stCxn id="32" idx="0"/>
              <a:endCxn id="35" idx="2"/>
            </p:cNvCxnSpPr>
            <p:nvPr/>
          </p:nvCxnSpPr>
          <p:spPr>
            <a:xfrm rot="5400000" flipH="1" flipV="1">
              <a:off x="1827213" y="4868863"/>
              <a:ext cx="250825" cy="52705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33" idx="0"/>
              <a:endCxn id="35" idx="6"/>
            </p:cNvCxnSpPr>
            <p:nvPr/>
          </p:nvCxnSpPr>
          <p:spPr>
            <a:xfrm rot="16200000" flipV="1">
              <a:off x="2570163" y="4913313"/>
              <a:ext cx="250825" cy="43815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5" idx="0"/>
            </p:cNvCxnSpPr>
            <p:nvPr/>
          </p:nvCxnSpPr>
          <p:spPr>
            <a:xfrm flipV="1">
              <a:off x="2346325" y="4578350"/>
              <a:ext cx="3175" cy="279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787650" y="4648746"/>
              <a:ext cx="825500" cy="545666"/>
            </a:xfrm>
            <a:prstGeom prst="rect">
              <a:avLst/>
            </a:prstGeom>
            <a:noFill/>
          </p:spPr>
          <p:txBody>
            <a:bodyPr wrap="square" rtlCol="0">
              <a:spAutoFit/>
            </a:bodyPr>
            <a:lstStyle/>
            <a:p>
              <a:pPr algn="ctr"/>
              <a:r>
                <a:rPr lang="en-US" sz="1200" dirty="0" smtClean="0"/>
                <a:t>I2</a:t>
              </a:r>
              <a:endParaRPr lang="en-US" sz="1200" dirty="0"/>
            </a:p>
          </p:txBody>
        </p:sp>
        <p:sp>
          <p:nvSpPr>
            <p:cNvPr id="40" name="TextBox 39"/>
            <p:cNvSpPr txBox="1"/>
            <p:nvPr/>
          </p:nvSpPr>
          <p:spPr>
            <a:xfrm>
              <a:off x="984251" y="4648746"/>
              <a:ext cx="831849" cy="545666"/>
            </a:xfrm>
            <a:prstGeom prst="rect">
              <a:avLst/>
            </a:prstGeom>
            <a:noFill/>
          </p:spPr>
          <p:txBody>
            <a:bodyPr wrap="square" rtlCol="0">
              <a:spAutoFit/>
            </a:bodyPr>
            <a:lstStyle/>
            <a:p>
              <a:pPr algn="ctr"/>
              <a:r>
                <a:rPr lang="en-US" sz="1200" dirty="0" smtClean="0"/>
                <a:t>I1</a:t>
              </a:r>
              <a:endParaRPr lang="en-US" sz="1200" dirty="0"/>
            </a:p>
          </p:txBody>
        </p:sp>
        <p:sp>
          <p:nvSpPr>
            <p:cNvPr id="41" name="TextBox 40"/>
            <p:cNvSpPr txBox="1"/>
            <p:nvPr/>
          </p:nvSpPr>
          <p:spPr>
            <a:xfrm>
              <a:off x="1311908" y="4101203"/>
              <a:ext cx="1996606" cy="545665"/>
            </a:xfrm>
            <a:prstGeom prst="rect">
              <a:avLst/>
            </a:prstGeom>
            <a:noFill/>
          </p:spPr>
          <p:txBody>
            <a:bodyPr wrap="square" rtlCol="0">
              <a:spAutoFit/>
            </a:bodyPr>
            <a:lstStyle/>
            <a:p>
              <a:pPr algn="ctr"/>
              <a:r>
                <a:rPr lang="en-US" sz="1200" dirty="0" smtClean="0"/>
                <a:t>I1 - I2</a:t>
              </a:r>
              <a:endParaRPr lang="en-US" sz="1200" dirty="0"/>
            </a:p>
          </p:txBody>
        </p:sp>
      </p:grpSp>
      <p:sp>
        <p:nvSpPr>
          <p:cNvPr id="48" name="TextBox 47"/>
          <p:cNvSpPr txBox="1"/>
          <p:nvPr/>
        </p:nvSpPr>
        <p:spPr>
          <a:xfrm>
            <a:off x="2895860" y="5136201"/>
            <a:ext cx="2276476" cy="261610"/>
          </a:xfrm>
          <a:prstGeom prst="rect">
            <a:avLst/>
          </a:prstGeom>
          <a:noFill/>
        </p:spPr>
        <p:txBody>
          <a:bodyPr wrap="square" rtlCol="0">
            <a:spAutoFit/>
          </a:bodyPr>
          <a:lstStyle/>
          <a:p>
            <a:r>
              <a:rPr lang="en-US" sz="1100" b="1" dirty="0" smtClean="0">
                <a:solidFill>
                  <a:srgbClr val="0000FF"/>
                </a:solidFill>
              </a:rPr>
              <a:t>Differential measurement:</a:t>
            </a:r>
            <a:endParaRPr lang="en-US" sz="1100" b="1" dirty="0">
              <a:solidFill>
                <a:srgbClr val="0000FF"/>
              </a:solidFill>
            </a:endParaRPr>
          </a:p>
        </p:txBody>
      </p:sp>
      <p:sp>
        <p:nvSpPr>
          <p:cNvPr id="49" name="TextBox 48"/>
          <p:cNvSpPr txBox="1"/>
          <p:nvPr/>
        </p:nvSpPr>
        <p:spPr>
          <a:xfrm>
            <a:off x="292107" y="5407798"/>
            <a:ext cx="2276476" cy="261610"/>
          </a:xfrm>
          <a:prstGeom prst="rect">
            <a:avLst/>
          </a:prstGeom>
          <a:noFill/>
        </p:spPr>
        <p:txBody>
          <a:bodyPr wrap="square" rtlCol="0">
            <a:spAutoFit/>
          </a:bodyPr>
          <a:lstStyle/>
          <a:p>
            <a:r>
              <a:rPr lang="en-US" sz="1100" b="1" dirty="0" smtClean="0">
                <a:solidFill>
                  <a:srgbClr val="0000FF"/>
                </a:solidFill>
              </a:rPr>
              <a:t>Absolute measurement:</a:t>
            </a:r>
            <a:endParaRPr lang="en-US" sz="1100" b="1" dirty="0">
              <a:solidFill>
                <a:srgbClr val="0000FF"/>
              </a:solidFill>
            </a:endParaRPr>
          </a:p>
        </p:txBody>
      </p:sp>
      <p:cxnSp>
        <p:nvCxnSpPr>
          <p:cNvPr id="53" name="Elbow Connector 52"/>
          <p:cNvCxnSpPr/>
          <p:nvPr/>
        </p:nvCxnSpPr>
        <p:spPr>
          <a:xfrm rot="16200000" flipH="1">
            <a:off x="3551248" y="5583788"/>
            <a:ext cx="664325" cy="292372"/>
          </a:xfrm>
          <a:prstGeom prst="bentConnector3">
            <a:avLst>
              <a:gd name="adj1" fmla="val 9843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Elbow Connector 55"/>
          <p:cNvCxnSpPr/>
          <p:nvPr/>
        </p:nvCxnSpPr>
        <p:spPr>
          <a:xfrm rot="16200000" flipH="1">
            <a:off x="271224" y="5865541"/>
            <a:ext cx="664325" cy="292372"/>
          </a:xfrm>
          <a:prstGeom prst="bentConnector3">
            <a:avLst>
              <a:gd name="adj1" fmla="val 98430"/>
            </a:avLst>
          </a:prstGeom>
          <a:ln>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810119" y="6226685"/>
            <a:ext cx="462562" cy="246221"/>
          </a:xfrm>
          <a:prstGeom prst="rect">
            <a:avLst/>
          </a:prstGeom>
          <a:noFill/>
        </p:spPr>
        <p:txBody>
          <a:bodyPr wrap="none" rtlCol="0">
            <a:spAutoFit/>
          </a:bodyPr>
          <a:lstStyle/>
          <a:p>
            <a:r>
              <a:rPr lang="en-US" sz="1000" dirty="0" smtClean="0"/>
              <a:t>MPS</a:t>
            </a:r>
            <a:endParaRPr lang="en-US" sz="1000" dirty="0"/>
          </a:p>
        </p:txBody>
      </p:sp>
      <p:sp>
        <p:nvSpPr>
          <p:cNvPr id="58" name="TextBox 57"/>
          <p:cNvSpPr txBox="1"/>
          <p:nvPr/>
        </p:nvSpPr>
        <p:spPr>
          <a:xfrm>
            <a:off x="4029597" y="5943801"/>
            <a:ext cx="462562" cy="246221"/>
          </a:xfrm>
          <a:prstGeom prst="rect">
            <a:avLst/>
          </a:prstGeom>
          <a:noFill/>
        </p:spPr>
        <p:txBody>
          <a:bodyPr wrap="none" rtlCol="0">
            <a:spAutoFit/>
          </a:bodyPr>
          <a:lstStyle/>
          <a:p>
            <a:r>
              <a:rPr lang="en-US" sz="1000" dirty="0" smtClean="0"/>
              <a:t>MPS</a:t>
            </a:r>
            <a:endParaRPr lang="en-US" sz="1000" dirty="0"/>
          </a:p>
        </p:txBody>
      </p:sp>
      <p:sp>
        <p:nvSpPr>
          <p:cNvPr id="59" name="TextBox 58"/>
          <p:cNvSpPr txBox="1"/>
          <p:nvPr/>
        </p:nvSpPr>
        <p:spPr>
          <a:xfrm>
            <a:off x="5419645" y="2163200"/>
            <a:ext cx="2491262" cy="276999"/>
          </a:xfrm>
          <a:prstGeom prst="rect">
            <a:avLst/>
          </a:prstGeom>
          <a:noFill/>
        </p:spPr>
        <p:txBody>
          <a:bodyPr wrap="none" rtlCol="0">
            <a:spAutoFit/>
          </a:bodyPr>
          <a:lstStyle/>
          <a:p>
            <a:r>
              <a:rPr lang="en-US" sz="1200" dirty="0" smtClean="0"/>
              <a:t>Hardware: ACCT tested prototype</a:t>
            </a:r>
            <a:endParaRPr lang="en-US" sz="1200" dirty="0"/>
          </a:p>
        </p:txBody>
      </p:sp>
      <p:pic>
        <p:nvPicPr>
          <p:cNvPr id="63" name="Picture 62" descr="photo[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359" y="2482764"/>
            <a:ext cx="960000" cy="720000"/>
          </a:xfrm>
          <a:prstGeom prst="rect">
            <a:avLst/>
          </a:prstGeom>
        </p:spPr>
      </p:pic>
      <p:pic>
        <p:nvPicPr>
          <p:cNvPr id="64" name="Picture 63" descr="photo[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575" y="2482764"/>
            <a:ext cx="960000" cy="720000"/>
          </a:xfrm>
          <a:prstGeom prst="rect">
            <a:avLst/>
          </a:prstGeom>
        </p:spPr>
      </p:pic>
      <p:pic>
        <p:nvPicPr>
          <p:cNvPr id="65" name="Picture 64" descr="front.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6257" y="4138527"/>
            <a:ext cx="2382203" cy="1786653"/>
          </a:xfrm>
          <a:prstGeom prst="rect">
            <a:avLst/>
          </a:prstGeom>
        </p:spPr>
      </p:pic>
      <p:sp>
        <p:nvSpPr>
          <p:cNvPr id="66" name="TextBox 65"/>
          <p:cNvSpPr txBox="1"/>
          <p:nvPr/>
        </p:nvSpPr>
        <p:spPr>
          <a:xfrm>
            <a:off x="5172336" y="3305426"/>
            <a:ext cx="3785405" cy="830997"/>
          </a:xfrm>
          <a:prstGeom prst="rect">
            <a:avLst/>
          </a:prstGeom>
          <a:noFill/>
        </p:spPr>
        <p:txBody>
          <a:bodyPr wrap="square" rtlCol="0">
            <a:spAutoFit/>
          </a:bodyPr>
          <a:lstStyle/>
          <a:p>
            <a:r>
              <a:rPr lang="en-US" sz="1200" dirty="0" smtClean="0"/>
              <a:t>MTCA.4 </a:t>
            </a:r>
            <a:r>
              <a:rPr lang="en-US" sz="1200" dirty="0" smtClean="0"/>
              <a:t>crate hosting:</a:t>
            </a:r>
          </a:p>
          <a:p>
            <a:pPr marL="742950" lvl="1" indent="-285750">
              <a:buFont typeface="Arial"/>
              <a:buChar char="•"/>
            </a:pPr>
            <a:r>
              <a:rPr lang="en-US" sz="1200" dirty="0" smtClean="0"/>
              <a:t>RTM (frontend analog electronic)</a:t>
            </a:r>
          </a:p>
          <a:p>
            <a:pPr marL="742950" lvl="1" indent="-285750">
              <a:buFont typeface="Arial"/>
              <a:buChar char="•"/>
            </a:pPr>
            <a:r>
              <a:rPr lang="en-US" sz="1200" dirty="0" smtClean="0"/>
              <a:t>Struck </a:t>
            </a:r>
            <a:r>
              <a:rPr lang="en-US" sz="1200" dirty="0" smtClean="0"/>
              <a:t>digitizer </a:t>
            </a:r>
            <a:r>
              <a:rPr lang="en-US" sz="1200" dirty="0" smtClean="0"/>
              <a:t>card (FPGA processing)</a:t>
            </a:r>
          </a:p>
          <a:p>
            <a:pPr marL="742950" lvl="1" indent="-285750">
              <a:buFont typeface="Arial"/>
              <a:buChar char="•"/>
            </a:pPr>
            <a:r>
              <a:rPr lang="en-US" sz="1200" dirty="0" smtClean="0"/>
              <a:t>Timing</a:t>
            </a:r>
            <a:endParaRPr lang="en-US" sz="1200" dirty="0"/>
          </a:p>
        </p:txBody>
      </p:sp>
      <p:sp>
        <p:nvSpPr>
          <p:cNvPr id="67" name="TextBox 66"/>
          <p:cNvSpPr txBox="1"/>
          <p:nvPr/>
        </p:nvSpPr>
        <p:spPr>
          <a:xfrm>
            <a:off x="749573" y="3778834"/>
            <a:ext cx="3647152" cy="646331"/>
          </a:xfrm>
          <a:prstGeom prst="rect">
            <a:avLst/>
          </a:prstGeom>
          <a:noFill/>
        </p:spPr>
        <p:txBody>
          <a:bodyPr wrap="none" rtlCol="0">
            <a:spAutoFit/>
          </a:bodyPr>
          <a:lstStyle/>
          <a:p>
            <a:pPr marL="171450" indent="-171450">
              <a:buFont typeface="Arial"/>
              <a:buChar char="•"/>
            </a:pPr>
            <a:r>
              <a:rPr lang="en-US" sz="1200" dirty="0" smtClean="0"/>
              <a:t>Make sure beam pattern is as intended</a:t>
            </a:r>
          </a:p>
          <a:p>
            <a:pPr marL="171450" indent="-171450">
              <a:buFont typeface="Arial"/>
              <a:buChar char="•"/>
            </a:pPr>
            <a:r>
              <a:rPr lang="en-US" sz="1200" dirty="0" smtClean="0"/>
              <a:t>Make sure beam is transmitted </a:t>
            </a:r>
          </a:p>
          <a:p>
            <a:pPr marL="171450" indent="-171450">
              <a:buFont typeface="Arial"/>
              <a:buChar char="•"/>
            </a:pPr>
            <a:r>
              <a:rPr lang="en-US" sz="1200" dirty="0" smtClean="0"/>
              <a:t>Account for Beam on target accumulated charge</a:t>
            </a:r>
          </a:p>
        </p:txBody>
      </p:sp>
      <p:sp>
        <p:nvSpPr>
          <p:cNvPr id="68" name="Rectangle 67"/>
          <p:cNvSpPr/>
          <p:nvPr/>
        </p:nvSpPr>
        <p:spPr>
          <a:xfrm>
            <a:off x="6306260" y="6062137"/>
            <a:ext cx="2733052" cy="707886"/>
          </a:xfrm>
          <a:prstGeom prst="rect">
            <a:avLst/>
          </a:prstGeom>
        </p:spPr>
        <p:txBody>
          <a:bodyPr wrap="none">
            <a:spAutoFit/>
          </a:bodyPr>
          <a:lstStyle/>
          <a:p>
            <a:pPr lvl="0"/>
            <a:r>
              <a:rPr lang="en-US" sz="1100" dirty="0" err="1">
                <a:ln w="0">
                  <a:noFill/>
                </a:ln>
                <a:solidFill>
                  <a:srgbClr val="FFFF00"/>
                </a:solidFill>
                <a:effectLst>
                  <a:outerShdw blurRad="50800" dist="38100" dir="2700000" algn="tl" rotWithShape="0">
                    <a:srgbClr val="000000">
                      <a:alpha val="43000"/>
                    </a:srgbClr>
                  </a:outerShdw>
                </a:effectLst>
              </a:rPr>
              <a:t>Hooman</a:t>
            </a:r>
            <a:r>
              <a:rPr lang="en-US" sz="1100" dirty="0">
                <a:ln w="0">
                  <a:noFill/>
                </a:ln>
                <a:solidFill>
                  <a:srgbClr val="FFFF00"/>
                </a:solidFill>
                <a:effectLst>
                  <a:outerShdw blurRad="50800" dist="38100" dir="2700000" algn="tl" rotWithShape="0">
                    <a:srgbClr val="000000">
                      <a:alpha val="43000"/>
                    </a:srgbClr>
                  </a:outerShdw>
                </a:effectLst>
              </a:rPr>
              <a:t> </a:t>
            </a:r>
            <a:r>
              <a:rPr lang="en-US" sz="1100" dirty="0" err="1" smtClean="0">
                <a:ln w="0">
                  <a:noFill/>
                </a:ln>
                <a:solidFill>
                  <a:srgbClr val="FFFF00"/>
                </a:solidFill>
                <a:effectLst>
                  <a:outerShdw blurRad="50800" dist="38100" dir="2700000" algn="tl" rotWithShape="0">
                    <a:srgbClr val="000000">
                      <a:alpha val="43000"/>
                    </a:srgbClr>
                  </a:outerShdw>
                </a:effectLst>
              </a:rPr>
              <a:t>Hassanzadegan</a:t>
            </a:r>
            <a:r>
              <a:rPr lang="en-US" sz="1100" dirty="0" smtClean="0">
                <a:ln w="0">
                  <a:noFill/>
                </a:ln>
                <a:solidFill>
                  <a:srgbClr val="FFFF00"/>
                </a:solidFill>
                <a:effectLst>
                  <a:outerShdw blurRad="50800" dist="38100" dir="2700000" algn="tl" rotWithShape="0">
                    <a:srgbClr val="000000">
                      <a:alpha val="43000"/>
                    </a:srgbClr>
                  </a:outerShdw>
                </a:effectLst>
              </a:rPr>
              <a:t>, </a:t>
            </a:r>
            <a:r>
              <a:rPr lang="en-US" sz="1100" dirty="0">
                <a:ln w="0">
                  <a:noFill/>
                </a:ln>
                <a:solidFill>
                  <a:srgbClr val="FFFF00"/>
                </a:solidFill>
                <a:effectLst>
                  <a:outerShdw blurRad="50800" dist="38100" dir="2700000" algn="tl" rotWithShape="0">
                    <a:srgbClr val="000000">
                      <a:alpha val="43000"/>
                    </a:srgbClr>
                  </a:outerShdw>
                </a:effectLst>
              </a:rPr>
              <a:t>system </a:t>
            </a:r>
            <a:r>
              <a:rPr lang="en-US" sz="1100" dirty="0" smtClean="0">
                <a:ln w="0">
                  <a:noFill/>
                </a:ln>
                <a:solidFill>
                  <a:srgbClr val="FFFF00"/>
                </a:solidFill>
                <a:effectLst>
                  <a:outerShdw blurRad="50800" dist="38100" dir="2700000" algn="tl" rotWithShape="0">
                    <a:srgbClr val="000000">
                      <a:alpha val="43000"/>
                    </a:srgbClr>
                  </a:outerShdw>
                </a:effectLst>
              </a:rPr>
              <a:t>leader</a:t>
            </a:r>
          </a:p>
          <a:p>
            <a:pPr lvl="0"/>
            <a:r>
              <a:rPr lang="en-US" sz="1100" dirty="0" smtClean="0">
                <a:ln w="0">
                  <a:noFill/>
                </a:ln>
                <a:solidFill>
                  <a:srgbClr val="FFFF00"/>
                </a:solidFill>
                <a:effectLst>
                  <a:outerShdw blurRad="50800" dist="38100" dir="2700000" algn="tl" rotWithShape="0">
                    <a:srgbClr val="000000">
                      <a:alpha val="43000"/>
                    </a:srgbClr>
                  </a:outerShdw>
                </a:effectLst>
              </a:rPr>
              <a:t>Collaboration with DESY and </a:t>
            </a:r>
            <a:r>
              <a:rPr lang="en-US" sz="1100" dirty="0" err="1" smtClean="0">
                <a:ln w="0">
                  <a:noFill/>
                </a:ln>
                <a:solidFill>
                  <a:srgbClr val="FFFF00"/>
                </a:solidFill>
                <a:effectLst>
                  <a:outerShdw blurRad="50800" dist="38100" dir="2700000" algn="tl" rotWithShape="0">
                    <a:srgbClr val="000000">
                      <a:alpha val="43000"/>
                    </a:srgbClr>
                  </a:outerShdw>
                </a:effectLst>
              </a:rPr>
              <a:t>Cosylab</a:t>
            </a:r>
            <a:endParaRPr lang="en-US" sz="1100" dirty="0">
              <a:ln w="0">
                <a:noFill/>
              </a:ln>
              <a:solidFill>
                <a:srgbClr val="FFFF00"/>
              </a:solidFill>
              <a:effectLst>
                <a:outerShdw blurRad="50800" dist="38100" dir="2700000" algn="tl" rotWithShape="0">
                  <a:srgbClr val="000000">
                    <a:alpha val="43000"/>
                  </a:srgbClr>
                </a:outerShdw>
              </a:effectLst>
            </a:endParaRPr>
          </a:p>
          <a:p>
            <a:endParaRPr lang="en-US" dirty="0"/>
          </a:p>
        </p:txBody>
      </p:sp>
    </p:spTree>
    <p:extLst>
      <p:ext uri="{BB962C8B-B14F-4D97-AF65-F5344CB8AC3E}">
        <p14:creationId xmlns:p14="http://schemas.microsoft.com/office/powerpoint/2010/main" val="28495483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BPMs</a:t>
            </a:r>
            <a:endParaRPr lang="en-US" dirty="0"/>
          </a:p>
        </p:txBody>
      </p:sp>
      <p:sp>
        <p:nvSpPr>
          <p:cNvPr id="4" name="TextBox 3"/>
          <p:cNvSpPr txBox="1"/>
          <p:nvPr/>
        </p:nvSpPr>
        <p:spPr>
          <a:xfrm>
            <a:off x="334278" y="1002771"/>
            <a:ext cx="4807263" cy="1754327"/>
          </a:xfrm>
          <a:prstGeom prst="rect">
            <a:avLst/>
          </a:prstGeom>
          <a:noFill/>
        </p:spPr>
        <p:txBody>
          <a:bodyPr wrap="none" rtlCol="0">
            <a:spAutoFit/>
          </a:bodyPr>
          <a:lstStyle/>
          <a:p>
            <a:r>
              <a:rPr lang="en-US" dirty="0" smtClean="0"/>
              <a:t>Beam position:</a:t>
            </a:r>
          </a:p>
          <a:p>
            <a:r>
              <a:rPr lang="en-US" dirty="0" smtClean="0"/>
              <a:t>Accuracy:0.1mm</a:t>
            </a:r>
            <a:endParaRPr lang="en-US" dirty="0"/>
          </a:p>
          <a:p>
            <a:r>
              <a:rPr lang="en-US" dirty="0" smtClean="0"/>
              <a:t>Precision: 20 </a:t>
            </a:r>
            <a:r>
              <a:rPr lang="en-US" dirty="0" smtClean="0">
                <a:latin typeface="Symbol" charset="2"/>
                <a:cs typeface="Symbol" charset="2"/>
              </a:rPr>
              <a:t>m</a:t>
            </a:r>
            <a:r>
              <a:rPr lang="en-US" dirty="0" smtClean="0"/>
              <a:t>m</a:t>
            </a:r>
          </a:p>
          <a:p>
            <a:r>
              <a:rPr lang="en-US" dirty="0" smtClean="0"/>
              <a:t>Phase Stability: 0.2 degrees (1.5ps @ 2GeV) </a:t>
            </a:r>
          </a:p>
          <a:p>
            <a:r>
              <a:rPr lang="en-US" dirty="0" smtClean="0"/>
              <a:t>Phase Precision: </a:t>
            </a:r>
            <a:r>
              <a:rPr lang="en-US" dirty="0"/>
              <a:t>0.2 </a:t>
            </a:r>
            <a:r>
              <a:rPr lang="en-US" dirty="0" smtClean="0"/>
              <a:t>degrees</a:t>
            </a:r>
          </a:p>
          <a:p>
            <a:r>
              <a:rPr lang="en-US" dirty="0" smtClean="0"/>
              <a:t>Phase Accuracy: 1 degree</a:t>
            </a:r>
            <a:endParaRPr lang="en-US" dirty="0"/>
          </a:p>
        </p:txBody>
      </p:sp>
      <p:pic>
        <p:nvPicPr>
          <p:cNvPr id="5" name="Picture 4"/>
          <p:cNvPicPr>
            <a:picLocks noChangeAspect="1"/>
          </p:cNvPicPr>
          <p:nvPr/>
        </p:nvPicPr>
        <p:blipFill>
          <a:blip r:embed="rId2"/>
          <a:stretch>
            <a:fillRect/>
          </a:stretch>
        </p:blipFill>
        <p:spPr>
          <a:xfrm>
            <a:off x="2025220" y="4313780"/>
            <a:ext cx="1661298" cy="2355852"/>
          </a:xfrm>
          <a:prstGeom prst="rect">
            <a:avLst/>
          </a:prstGeom>
        </p:spPr>
      </p:pic>
      <p:pic>
        <p:nvPicPr>
          <p:cNvPr id="6" name="Picture 5"/>
          <p:cNvPicPr>
            <a:picLocks noChangeAspect="1"/>
          </p:cNvPicPr>
          <p:nvPr/>
        </p:nvPicPr>
        <p:blipFill>
          <a:blip r:embed="rId3"/>
          <a:stretch>
            <a:fillRect/>
          </a:stretch>
        </p:blipFill>
        <p:spPr>
          <a:xfrm>
            <a:off x="4114621" y="4286465"/>
            <a:ext cx="2459929" cy="1587475"/>
          </a:xfrm>
          <a:prstGeom prst="rect">
            <a:avLst/>
          </a:prstGeom>
        </p:spPr>
      </p:pic>
      <p:pic>
        <p:nvPicPr>
          <p:cNvPr id="7" name="Picture 6"/>
          <p:cNvPicPr>
            <a:picLocks noChangeAspect="1"/>
          </p:cNvPicPr>
          <p:nvPr/>
        </p:nvPicPr>
        <p:blipFill>
          <a:blip r:embed="rId4"/>
          <a:stretch>
            <a:fillRect/>
          </a:stretch>
        </p:blipFill>
        <p:spPr>
          <a:xfrm>
            <a:off x="457200" y="4250280"/>
            <a:ext cx="1509678" cy="2476500"/>
          </a:xfrm>
          <a:prstGeom prst="rect">
            <a:avLst/>
          </a:prstGeom>
        </p:spPr>
      </p:pic>
      <p:pic>
        <p:nvPicPr>
          <p:cNvPr id="8" name="Picture 7"/>
          <p:cNvPicPr>
            <a:picLocks noChangeAspect="1"/>
          </p:cNvPicPr>
          <p:nvPr/>
        </p:nvPicPr>
        <p:blipFill>
          <a:blip r:embed="rId5"/>
          <a:stretch>
            <a:fillRect/>
          </a:stretch>
        </p:blipFill>
        <p:spPr>
          <a:xfrm>
            <a:off x="6556957" y="4286465"/>
            <a:ext cx="2485285" cy="1586230"/>
          </a:xfrm>
          <a:prstGeom prst="rect">
            <a:avLst/>
          </a:prstGeom>
        </p:spPr>
      </p:pic>
      <p:sp>
        <p:nvSpPr>
          <p:cNvPr id="9" name="Rectangle 8"/>
          <p:cNvSpPr/>
          <p:nvPr/>
        </p:nvSpPr>
        <p:spPr>
          <a:xfrm>
            <a:off x="334278" y="3434257"/>
            <a:ext cx="2454518" cy="830997"/>
          </a:xfrm>
          <a:prstGeom prst="rect">
            <a:avLst/>
          </a:prstGeom>
        </p:spPr>
        <p:txBody>
          <a:bodyPr wrap="none">
            <a:spAutoFit/>
          </a:bodyPr>
          <a:lstStyle/>
          <a:p>
            <a:r>
              <a:rPr lang="en-US" sz="1200" dirty="0"/>
              <a:t>MTCA.4 crate hosting</a:t>
            </a:r>
            <a:r>
              <a:rPr lang="en-US" sz="1200" dirty="0" smtClean="0"/>
              <a:t>:</a:t>
            </a:r>
          </a:p>
          <a:p>
            <a:pPr marL="285750" indent="-285750">
              <a:buFont typeface="Arial"/>
              <a:buChar char="•"/>
            </a:pPr>
            <a:r>
              <a:rPr lang="en-US" sz="1200" dirty="0" smtClean="0"/>
              <a:t>DWC-10 frontend electronics</a:t>
            </a:r>
          </a:p>
          <a:p>
            <a:pPr marL="285750" indent="-285750">
              <a:buFont typeface="Arial"/>
              <a:buChar char="•"/>
            </a:pPr>
            <a:r>
              <a:rPr lang="en-US" sz="1200" dirty="0" smtClean="0"/>
              <a:t>FPGA card </a:t>
            </a:r>
          </a:p>
          <a:p>
            <a:pPr marL="285750" indent="-285750">
              <a:buFont typeface="Arial"/>
              <a:buChar char="•"/>
            </a:pPr>
            <a:r>
              <a:rPr lang="en-US" sz="1200" dirty="0" smtClean="0"/>
              <a:t>Timing </a:t>
            </a:r>
            <a:endParaRPr lang="en-US" sz="1200" dirty="0"/>
          </a:p>
        </p:txBody>
      </p:sp>
      <p:pic>
        <p:nvPicPr>
          <p:cNvPr id="11" name="Picture 10" descr="phot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5184600" y="1074864"/>
            <a:ext cx="3840000" cy="2880000"/>
          </a:xfrm>
          <a:prstGeom prst="rect">
            <a:avLst/>
          </a:prstGeom>
        </p:spPr>
      </p:pic>
      <p:sp>
        <p:nvSpPr>
          <p:cNvPr id="12" name="TextBox 11"/>
          <p:cNvSpPr txBox="1"/>
          <p:nvPr/>
        </p:nvSpPr>
        <p:spPr>
          <a:xfrm>
            <a:off x="5810094" y="757636"/>
            <a:ext cx="2716834" cy="276999"/>
          </a:xfrm>
          <a:prstGeom prst="rect">
            <a:avLst/>
          </a:prstGeom>
          <a:noFill/>
        </p:spPr>
        <p:txBody>
          <a:bodyPr wrap="none" rtlCol="0">
            <a:spAutoFit/>
          </a:bodyPr>
          <a:lstStyle/>
          <a:p>
            <a:r>
              <a:rPr lang="en-US" sz="1200" dirty="0" smtClean="0"/>
              <a:t>BPM buttons prototype on test bench</a:t>
            </a:r>
            <a:endParaRPr lang="en-US" sz="1200" dirty="0"/>
          </a:p>
        </p:txBody>
      </p:sp>
      <p:sp>
        <p:nvSpPr>
          <p:cNvPr id="13" name="Rectangle 12"/>
          <p:cNvSpPr/>
          <p:nvPr/>
        </p:nvSpPr>
        <p:spPr>
          <a:xfrm>
            <a:off x="6306260" y="6090051"/>
            <a:ext cx="2733052" cy="707886"/>
          </a:xfrm>
          <a:prstGeom prst="rect">
            <a:avLst/>
          </a:prstGeom>
        </p:spPr>
        <p:txBody>
          <a:bodyPr wrap="none">
            <a:spAutoFit/>
          </a:bodyPr>
          <a:lstStyle/>
          <a:p>
            <a:pPr lvl="0"/>
            <a:r>
              <a:rPr lang="en-US" sz="1100" dirty="0" err="1">
                <a:ln w="0">
                  <a:noFill/>
                </a:ln>
                <a:solidFill>
                  <a:srgbClr val="FFFF00"/>
                </a:solidFill>
                <a:effectLst>
                  <a:outerShdw blurRad="50800" dist="38100" dir="2700000" algn="tl" rotWithShape="0">
                    <a:srgbClr val="000000">
                      <a:alpha val="43000"/>
                    </a:srgbClr>
                  </a:outerShdw>
                </a:effectLst>
              </a:rPr>
              <a:t>Hooman</a:t>
            </a:r>
            <a:r>
              <a:rPr lang="en-US" sz="1100" dirty="0">
                <a:ln w="0">
                  <a:noFill/>
                </a:ln>
                <a:solidFill>
                  <a:srgbClr val="FFFF00"/>
                </a:solidFill>
                <a:effectLst>
                  <a:outerShdw blurRad="50800" dist="38100" dir="2700000" algn="tl" rotWithShape="0">
                    <a:srgbClr val="000000">
                      <a:alpha val="43000"/>
                    </a:srgbClr>
                  </a:outerShdw>
                </a:effectLst>
              </a:rPr>
              <a:t> </a:t>
            </a:r>
            <a:r>
              <a:rPr lang="en-US" sz="1100" dirty="0" err="1" smtClean="0">
                <a:ln w="0">
                  <a:noFill/>
                </a:ln>
                <a:solidFill>
                  <a:srgbClr val="FFFF00"/>
                </a:solidFill>
                <a:effectLst>
                  <a:outerShdw blurRad="50800" dist="38100" dir="2700000" algn="tl" rotWithShape="0">
                    <a:srgbClr val="000000">
                      <a:alpha val="43000"/>
                    </a:srgbClr>
                  </a:outerShdw>
                </a:effectLst>
              </a:rPr>
              <a:t>Hassanzadegan</a:t>
            </a:r>
            <a:r>
              <a:rPr lang="en-US" sz="1100" dirty="0" smtClean="0">
                <a:ln w="0">
                  <a:noFill/>
                </a:ln>
                <a:solidFill>
                  <a:srgbClr val="FFFF00"/>
                </a:solidFill>
                <a:effectLst>
                  <a:outerShdw blurRad="50800" dist="38100" dir="2700000" algn="tl" rotWithShape="0">
                    <a:srgbClr val="000000">
                      <a:alpha val="43000"/>
                    </a:srgbClr>
                  </a:outerShdw>
                </a:effectLst>
              </a:rPr>
              <a:t>, </a:t>
            </a:r>
            <a:r>
              <a:rPr lang="en-US" sz="1100" dirty="0">
                <a:ln w="0">
                  <a:noFill/>
                </a:ln>
                <a:solidFill>
                  <a:srgbClr val="FFFF00"/>
                </a:solidFill>
                <a:effectLst>
                  <a:outerShdw blurRad="50800" dist="38100" dir="2700000" algn="tl" rotWithShape="0">
                    <a:srgbClr val="000000">
                      <a:alpha val="43000"/>
                    </a:srgbClr>
                  </a:outerShdw>
                </a:effectLst>
              </a:rPr>
              <a:t>system </a:t>
            </a:r>
            <a:r>
              <a:rPr lang="en-US" sz="1100" dirty="0" smtClean="0">
                <a:ln w="0">
                  <a:noFill/>
                </a:ln>
                <a:solidFill>
                  <a:srgbClr val="FFFF00"/>
                </a:solidFill>
                <a:effectLst>
                  <a:outerShdw blurRad="50800" dist="38100" dir="2700000" algn="tl" rotWithShape="0">
                    <a:srgbClr val="000000">
                      <a:alpha val="43000"/>
                    </a:srgbClr>
                  </a:outerShdw>
                </a:effectLst>
              </a:rPr>
              <a:t>leader</a:t>
            </a:r>
          </a:p>
          <a:p>
            <a:pPr lvl="0"/>
            <a:r>
              <a:rPr lang="en-US" sz="1100" dirty="0" smtClean="0">
                <a:ln w="0">
                  <a:noFill/>
                </a:ln>
                <a:solidFill>
                  <a:srgbClr val="FFFF00"/>
                </a:solidFill>
                <a:effectLst>
                  <a:outerShdw blurRad="50800" dist="38100" dir="2700000" algn="tl" rotWithShape="0">
                    <a:srgbClr val="000000">
                      <a:alpha val="43000"/>
                    </a:srgbClr>
                  </a:outerShdw>
                </a:effectLst>
              </a:rPr>
              <a:t>Collaboration with DESY and </a:t>
            </a:r>
            <a:r>
              <a:rPr lang="en-US" sz="1100" dirty="0" err="1" smtClean="0">
                <a:ln w="0">
                  <a:noFill/>
                </a:ln>
                <a:solidFill>
                  <a:srgbClr val="FFFF00"/>
                </a:solidFill>
                <a:effectLst>
                  <a:outerShdw blurRad="50800" dist="38100" dir="2700000" algn="tl" rotWithShape="0">
                    <a:srgbClr val="000000">
                      <a:alpha val="43000"/>
                    </a:srgbClr>
                  </a:outerShdw>
                </a:effectLst>
              </a:rPr>
              <a:t>Cosylab</a:t>
            </a:r>
            <a:endParaRPr lang="en-US" sz="1100" dirty="0">
              <a:ln w="0">
                <a:noFill/>
              </a:ln>
              <a:solidFill>
                <a:srgbClr val="FFFF00"/>
              </a:solidFill>
              <a:effectLst>
                <a:outerShdw blurRad="50800" dist="38100" dir="2700000" algn="tl" rotWithShape="0">
                  <a:srgbClr val="000000">
                    <a:alpha val="43000"/>
                  </a:srgbClr>
                </a:outerShdw>
              </a:effectLst>
            </a:endParaRPr>
          </a:p>
          <a:p>
            <a:endParaRPr lang="en-US" dirty="0"/>
          </a:p>
        </p:txBody>
      </p:sp>
    </p:spTree>
    <p:extLst>
      <p:ext uri="{BB962C8B-B14F-4D97-AF65-F5344CB8AC3E}">
        <p14:creationId xmlns:p14="http://schemas.microsoft.com/office/powerpoint/2010/main" val="28110132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Standard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600" dirty="0" smtClean="0"/>
        </a:defPPr>
      </a:lst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 Standard Presentation.potx</Template>
  <TotalTime>25923</TotalTime>
  <Words>1750</Words>
  <Application>Microsoft Macintosh PowerPoint</Application>
  <PresentationFormat>On-screen Show (4:3)</PresentationFormat>
  <Paragraphs>365</Paragraphs>
  <Slides>24</Slides>
  <Notes>5</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ESS Standard Presentation</vt:lpstr>
      <vt:lpstr>2_Office Theme</vt:lpstr>
      <vt:lpstr>1_Office Theme</vt:lpstr>
      <vt:lpstr>ESS Beam Diagnostics: </vt:lpstr>
      <vt:lpstr>EUROPEAN SPALLATION SOURCE</vt:lpstr>
      <vt:lpstr>SITE</vt:lpstr>
      <vt:lpstr>ESS Proton Beam </vt:lpstr>
      <vt:lpstr>ESS Linac Diagnostics layout</vt:lpstr>
      <vt:lpstr>PowerPoint Presentation</vt:lpstr>
      <vt:lpstr>PowerPoint Presentation</vt:lpstr>
      <vt:lpstr>BCM</vt:lpstr>
      <vt:lpstr>BPMs</vt:lpstr>
      <vt:lpstr>PowerPoint Presentation</vt:lpstr>
      <vt:lpstr>PowerPoint Presentation</vt:lpstr>
      <vt:lpstr>Emittance</vt:lpstr>
      <vt:lpstr>Beam Profile</vt:lpstr>
      <vt:lpstr>Beam Profile</vt:lpstr>
      <vt:lpstr>Beam Profile</vt:lpstr>
      <vt:lpstr>Summary Linac Diagnostics </vt:lpstr>
      <vt:lpstr>Beam on Target</vt:lpstr>
      <vt:lpstr>Beam transport line within the target monolith</vt:lpstr>
      <vt:lpstr>‘Raster25’</vt:lpstr>
      <vt:lpstr>Integrated beam current density on PWB and on TW</vt:lpstr>
      <vt:lpstr>Unrastered Beamlet Focused on Target</vt:lpstr>
      <vt:lpstr>Proton Beam Diagnostics for Target Monolith Area</vt:lpstr>
      <vt:lpstr>PowerPoint Presentation</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ESS User</dc:creator>
  <cp:lastModifiedBy>Cyrille Thomas</cp:lastModifiedBy>
  <cp:revision>585</cp:revision>
  <cp:lastPrinted>2011-06-25T10:40:32Z</cp:lastPrinted>
  <dcterms:created xsi:type="dcterms:W3CDTF">2011-05-29T15:23:34Z</dcterms:created>
  <dcterms:modified xsi:type="dcterms:W3CDTF">2014-05-15T22:32:11Z</dcterms:modified>
</cp:coreProperties>
</file>