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306" r:id="rId3"/>
    <p:sldId id="347" r:id="rId4"/>
    <p:sldId id="348" r:id="rId5"/>
    <p:sldId id="310" r:id="rId6"/>
    <p:sldId id="350" r:id="rId7"/>
    <p:sldId id="355" r:id="rId8"/>
    <p:sldId id="353" r:id="rId9"/>
    <p:sldId id="356" r:id="rId10"/>
    <p:sldId id="349" r:id="rId11"/>
    <p:sldId id="352" r:id="rId12"/>
    <p:sldId id="354" r:id="rId13"/>
    <p:sldId id="335" r:id="rId14"/>
    <p:sldId id="328" r:id="rId15"/>
    <p:sldId id="357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94D4D1-15C0-469F-8E23-6A4405E05F1C}">
          <p14:sldIdLst>
            <p14:sldId id="264"/>
            <p14:sldId id="306"/>
            <p14:sldId id="347"/>
            <p14:sldId id="348"/>
            <p14:sldId id="310"/>
            <p14:sldId id="350"/>
            <p14:sldId id="355"/>
            <p14:sldId id="353"/>
            <p14:sldId id="356"/>
            <p14:sldId id="349"/>
            <p14:sldId id="352"/>
            <p14:sldId id="354"/>
            <p14:sldId id="335"/>
            <p14:sldId id="328"/>
            <p14:sldId id="35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gudkov" initials="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F1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626" autoAdjust="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61586CE5-71F3-4E5E-B6B4-F3CFC8FB2954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BFA15813-6A5B-4142-A255-853D19650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2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FB84B3B3-4A2F-45B2-BA9E-18F5C1E20695}" type="datetimeFigureOut">
              <a:rPr lang="en-GB" smtClean="0"/>
              <a:pPr/>
              <a:t>16/05/2014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0"/>
          </a:xfrm>
          <a:prstGeom prst="rect">
            <a:avLst/>
          </a:prstGeom>
        </p:spPr>
        <p:txBody>
          <a:bodyPr vert="horz" lIns="91742" tIns="45871" rIns="91742" bIns="458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D4ED1C2C-4324-44D1-AEE4-B0762ED6B5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213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3B23E-229B-42F6-A2D2-10C0D2A7524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55AA-B949-4EC4-B134-C132232927F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WLC10_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115616" y="206058"/>
            <a:ext cx="6621936" cy="533082"/>
          </a:xfrm>
          <a:prstGeom prst="rect">
            <a:avLst/>
          </a:prstGeom>
          <a:solidFill>
            <a:srgbClr val="003368"/>
          </a:solidFill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[Sub-title 1]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0" y="205740"/>
            <a:ext cx="9144000" cy="5334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713839" y="6309320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3368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0" y="6381328"/>
            <a:ext cx="9144000" cy="30607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16-05-2014          		 	 </a:t>
            </a:r>
            <a:r>
              <a:rPr lang="en-GB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SLHiPP 2014 - CERN</a:t>
            </a:r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</a:t>
            </a:r>
            <a:endParaRPr lang="en-US" sz="14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403034ED-392B-42A2-8939-5A95FD54CE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020272" y="188640"/>
            <a:ext cx="21237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G:\Users\s\samosh\Documents\My Pictures\CERNlogo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609" y="213492"/>
            <a:ext cx="518663" cy="518663"/>
          </a:xfrm>
          <a:prstGeom prst="rect">
            <a:avLst/>
          </a:prstGeom>
          <a:noFill/>
        </p:spPr>
      </p:pic>
      <p:pic>
        <p:nvPicPr>
          <p:cNvPr id="18" name="Picture 2" descr="C:\home\kai\CERN\Talks\Templates\UNI-Logo_Siegel_4c_115mm.t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81306"/>
            <a:ext cx="1872208" cy="3849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WLC-10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 bwMode="auto">
          <a:xfrm>
            <a:off x="0" y="205740"/>
            <a:ext cx="9144000" cy="5334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020272" y="188640"/>
            <a:ext cx="21237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13839" y="6309320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3368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0" y="6381328"/>
            <a:ext cx="9144000" cy="30607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16-05-2014           		              </a:t>
            </a:r>
            <a:r>
              <a:rPr lang="en-GB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SLHiPP 2014 - CERN </a:t>
            </a:r>
            <a:r>
              <a: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</a:t>
            </a:r>
            <a:endParaRPr lang="en-US" sz="14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403034ED-392B-42A2-8939-5A95FD54CE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G:\Users\s\samosh\Documents\My Pictures\CERNlogo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609" y="213492"/>
            <a:ext cx="518663" cy="518663"/>
          </a:xfrm>
          <a:prstGeom prst="rect">
            <a:avLst/>
          </a:prstGeom>
          <a:noFill/>
        </p:spPr>
      </p:pic>
      <p:pic>
        <p:nvPicPr>
          <p:cNvPr id="1026" name="Picture 2" descr="C:\home\kai\CERN\Talks\Templates\UNI-Logo_Siegel_4c_115mm.t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81306"/>
            <a:ext cx="1872208" cy="38492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0CC4D7-6F1A-452F-87A6-AD770925B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51520" y="152696"/>
            <a:ext cx="8640960" cy="540000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8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OC, 6/Dec/2012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SPL Seminar 2012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1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41C2-FAC0-407D-9C4C-1E5F276ECA6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7" r:id="rId14"/>
    <p:sldLayoutId id="2147483668" r:id="rId15"/>
    <p:sldLayoutId id="2147483669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14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"/>
          <a:stretch/>
        </p:blipFill>
        <p:spPr>
          <a:xfrm>
            <a:off x="2923" y="764704"/>
            <a:ext cx="9141077" cy="56166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9592" y="2505090"/>
            <a:ext cx="7416824" cy="1831271"/>
          </a:xfrm>
          <a:prstGeom prst="rect">
            <a:avLst/>
          </a:prstGeom>
          <a:solidFill>
            <a:schemeClr val="bg1">
              <a:alpha val="71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68"/>
                </a:solidFill>
                <a:latin typeface="+mj-lt"/>
              </a:rPr>
              <a:t>HOM Couplers for CERN                      SPL Cavities</a:t>
            </a:r>
          </a:p>
          <a:p>
            <a:pPr lvl="0" algn="ctr"/>
            <a:endParaRPr lang="en-GB" sz="1000" b="1" dirty="0" smtClean="0"/>
          </a:p>
          <a:p>
            <a:pPr algn="ctr"/>
            <a:r>
              <a:rPr lang="en-GB" b="1" dirty="0" smtClean="0"/>
              <a:t>Kai </a:t>
            </a:r>
            <a:r>
              <a:rPr lang="en-GB" b="1" dirty="0" err="1" smtClean="0"/>
              <a:t>Papke</a:t>
            </a:r>
            <a:endParaRPr lang="en-GB" b="1" dirty="0" smtClean="0"/>
          </a:p>
          <a:p>
            <a:pPr algn="ctr"/>
            <a:endParaRPr lang="en-GB" sz="5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839" y="6304235"/>
            <a:ext cx="430161" cy="365125"/>
          </a:xfrm>
        </p:spPr>
        <p:txBody>
          <a:bodyPr/>
          <a:lstStyle/>
          <a:p>
            <a:fld id="{403034ED-392B-42A2-8939-5A95FD54CEF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2" y="6104329"/>
            <a:ext cx="91410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Work supported by the Wolfgang-Gentner-Programme of the Bundesministerium für Bildung und Forschung (BMBF)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57840" cy="53308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Narrow" pitchFamily="34" charset="0"/>
              </a:rPr>
              <a:t>Mechanical Design</a:t>
            </a:r>
            <a:endParaRPr lang="en-US" sz="2800" b="1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19" y="1700552"/>
            <a:ext cx="4396715" cy="4608768"/>
            <a:chOff x="5859881" y="1324152"/>
            <a:chExt cx="2794849" cy="311296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38"/>
            <a:stretch/>
          </p:blipFill>
          <p:spPr bwMode="auto">
            <a:xfrm>
              <a:off x="5859881" y="2824253"/>
              <a:ext cx="2794849" cy="16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9721"/>
            <a:stretch/>
          </p:blipFill>
          <p:spPr bwMode="auto">
            <a:xfrm>
              <a:off x="6008077" y="1473513"/>
              <a:ext cx="2565671" cy="123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931649" y="2741247"/>
              <a:ext cx="787963" cy="24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Arial Narrow" pitchFamily="34" charset="0"/>
                </a:rPr>
                <a:t>TM</a:t>
              </a:r>
              <a:r>
                <a:rPr lang="en-GB" sz="1400" b="1" baseline="-25000" dirty="0" smtClean="0">
                  <a:latin typeface="Arial Narrow" pitchFamily="34" charset="0"/>
                </a:rPr>
                <a:t>01</a:t>
              </a:r>
              <a:r>
                <a:rPr lang="en-GB" sz="1400" b="1" dirty="0" smtClean="0">
                  <a:latin typeface="Arial Narrow" pitchFamily="34" charset="0"/>
                </a:rPr>
                <a:t> – TEM</a:t>
              </a:r>
              <a:endParaRPr lang="en-GB" sz="1400" b="1" dirty="0">
                <a:latin typeface="Arial Narrow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93532" y="1324152"/>
              <a:ext cx="2012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Arial Narrow" pitchFamily="34" charset="0"/>
                </a:rPr>
                <a:t>High beta cavity (beta = 1)</a:t>
              </a:r>
              <a:endParaRPr lang="en-GB" sz="1400" b="1" dirty="0">
                <a:latin typeface="Arial Narrow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33578" y="2634746"/>
              <a:ext cx="410630" cy="1875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Narrow" pitchFamily="34" charset="0"/>
              </a:endParaRPr>
            </a:p>
          </p:txBody>
        </p:sp>
      </p:grpSp>
      <p:sp>
        <p:nvSpPr>
          <p:cNvPr id="121" name="Content Placeholder 2"/>
          <p:cNvSpPr txBox="1">
            <a:spLocks/>
          </p:cNvSpPr>
          <p:nvPr/>
        </p:nvSpPr>
        <p:spPr>
          <a:xfrm>
            <a:off x="323528" y="908720"/>
            <a:ext cx="81534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latin typeface="Arial Narrow" panose="020B0606020202030204" pitchFamily="34" charset="0"/>
              </a:rPr>
              <a:t>For the 1</a:t>
            </a:r>
            <a:r>
              <a:rPr lang="en-US" sz="2000" baseline="30000" dirty="0" smtClean="0">
                <a:latin typeface="Arial Narrow" panose="020B0606020202030204" pitchFamily="34" charset="0"/>
              </a:rPr>
              <a:t>st</a:t>
            </a:r>
            <a:r>
              <a:rPr lang="en-US" sz="2000" dirty="0" smtClean="0">
                <a:latin typeface="Arial Narrow" panose="020B0606020202030204" pitchFamily="34" charset="0"/>
              </a:rPr>
              <a:t> Prototype the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Probe Coupler</a:t>
            </a:r>
            <a:r>
              <a:rPr lang="en-US" sz="2000" dirty="0" smtClean="0">
                <a:latin typeface="Arial Narrow" panose="020B0606020202030204" pitchFamily="34" charset="0"/>
              </a:rPr>
              <a:t> with 3 stages have been selected (red transmission curve)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83" name="Picture 3" descr="D:\CERN\Talks\SLHiPP 4\pictures\Coupler+CoolingLoo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975304"/>
            <a:ext cx="1835696" cy="33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9462" y="247373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Arial Narrow" panose="020B0606020202030204" pitchFamily="34" charset="0"/>
              </a:rPr>
              <a:t>Mechanical Design</a:t>
            </a:r>
          </a:p>
          <a:p>
            <a:r>
              <a:rPr lang="en-GB" sz="1400" i="1" dirty="0" smtClean="0">
                <a:latin typeface="Arial Narrow" panose="020B0606020202030204" pitchFamily="34" charset="0"/>
              </a:rPr>
              <a:t>by T. </a:t>
            </a:r>
            <a:r>
              <a:rPr lang="en-GB" sz="1400" i="1" dirty="0">
                <a:latin typeface="Arial Narrow" panose="020B0606020202030204" pitchFamily="34" charset="0"/>
              </a:rPr>
              <a:t>Renaglia</a:t>
            </a:r>
          </a:p>
        </p:txBody>
      </p:sp>
      <p:pic>
        <p:nvPicPr>
          <p:cNvPr id="21" name="Picture 6" descr="D:\CERN\Talks\SLHiPP 4\pictures\RoverQ_highBet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/>
          <a:stretch/>
        </p:blipFill>
        <p:spPr bwMode="auto">
          <a:xfrm>
            <a:off x="462281" y="1958646"/>
            <a:ext cx="4108698" cy="19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520837" y="1791531"/>
            <a:ext cx="1736504" cy="1801816"/>
            <a:chOff x="-2412775" y="2348880"/>
            <a:chExt cx="1944216" cy="1921256"/>
          </a:xfrm>
        </p:grpSpPr>
        <p:sp>
          <p:nvSpPr>
            <p:cNvPr id="116" name="Oval 115"/>
            <p:cNvSpPr/>
            <p:nvPr/>
          </p:nvSpPr>
          <p:spPr>
            <a:xfrm>
              <a:off x="-2394003" y="2348880"/>
              <a:ext cx="1925443" cy="19212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-2412775" y="3690565"/>
              <a:ext cx="720079" cy="3281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latin typeface="Arial Narrow" pitchFamily="34" charset="0"/>
                </a:rPr>
                <a:t>P</a:t>
              </a:r>
              <a:r>
                <a:rPr lang="en-GB" sz="1400" b="1" dirty="0" smtClean="0">
                  <a:latin typeface="Arial Narrow" pitchFamily="34" charset="0"/>
                </a:rPr>
                <a:t>robe</a:t>
              </a:r>
              <a:endParaRPr lang="en-GB" sz="1400" b="1" dirty="0">
                <a:latin typeface="Arial Narrow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-1882787" y="3690566"/>
              <a:ext cx="8855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latin typeface="Arial Narrow" pitchFamily="34" charset="0"/>
                </a:rPr>
                <a:t>TESLA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-1133225" y="3690567"/>
              <a:ext cx="664666" cy="3281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latin typeface="Arial Narrow" pitchFamily="34" charset="0"/>
                </a:rPr>
                <a:t>Hook</a:t>
              </a:r>
              <a:endParaRPr lang="en-GB" sz="1400" b="1" dirty="0">
                <a:latin typeface="Arial Narrow" pitchFamily="34" charset="0"/>
              </a:endParaRPr>
            </a:p>
          </p:txBody>
        </p:sp>
        <p:pic>
          <p:nvPicPr>
            <p:cNvPr id="117" name="Picture 3" descr="T:\Documents\SRF\Poster\pictures\Design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18970" y="2570147"/>
              <a:ext cx="1759629" cy="113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3" descr="T:\Documents\SRF\Poster\pictures\Design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0"/>
          <a:stretch/>
        </p:blipFill>
        <p:spPr bwMode="auto">
          <a:xfrm>
            <a:off x="5652120" y="2947473"/>
            <a:ext cx="1584176" cy="29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8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57840" cy="53308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Mechanical Design</a:t>
            </a:r>
            <a:endParaRPr lang="en-US" sz="2800" b="1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323528" y="908720"/>
            <a:ext cx="81534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accent1"/>
                </a:solidFill>
                <a:latin typeface="Arial Narrow" pitchFamily="34" charset="0"/>
              </a:rPr>
              <a:t>Tolerances </a:t>
            </a:r>
            <a:r>
              <a:rPr lang="en-GB" sz="2000" dirty="0" smtClean="0">
                <a:solidFill>
                  <a:schemeClr val="accent1"/>
                </a:solidFill>
                <a:latin typeface="Arial Narrow" pitchFamily="34" charset="0"/>
                <a:sym typeface="Symbol"/>
              </a:rPr>
              <a:t></a:t>
            </a:r>
            <a:r>
              <a:rPr lang="en-GB" sz="2000" dirty="0" smtClean="0">
                <a:solidFill>
                  <a:schemeClr val="accent1"/>
                </a:solidFill>
                <a:latin typeface="Arial Narrow" pitchFamily="34" charset="0"/>
              </a:rPr>
              <a:t> ±0.1 mm </a:t>
            </a:r>
            <a:r>
              <a:rPr lang="en-GB" sz="2000" dirty="0" smtClean="0">
                <a:latin typeface="Arial Narrow" pitchFamily="34" charset="0"/>
              </a:rPr>
              <a:t>including the sensitive tuning parts</a:t>
            </a:r>
          </a:p>
          <a:p>
            <a:pPr algn="just"/>
            <a:r>
              <a:rPr lang="en-GB" sz="2000" dirty="0" smtClean="0">
                <a:latin typeface="Arial Narrow" pitchFamily="34" charset="0"/>
              </a:rPr>
              <a:t>The tuning will be done in 3 steps according to the 3 capacitances (red)</a:t>
            </a:r>
            <a:endParaRPr lang="en-US" sz="2000" dirty="0"/>
          </a:p>
        </p:txBody>
      </p:sp>
      <p:pic>
        <p:nvPicPr>
          <p:cNvPr id="3074" name="Picture 2" descr="D:\CERN\Talks\SLHiPP 4\pictures\HBB_2N_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295767" cy="44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S:\HOM_Coupler_2nd_GEN\HBB_2N\RF_DESIGN\final\600\View2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2" t="22251" r="36157" b="8021"/>
          <a:stretch/>
        </p:blipFill>
        <p:spPr bwMode="auto">
          <a:xfrm>
            <a:off x="3923928" y="1819647"/>
            <a:ext cx="720090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Rounded Rectangle 86"/>
          <p:cNvSpPr/>
          <p:nvPr/>
        </p:nvSpPr>
        <p:spPr>
          <a:xfrm>
            <a:off x="4416598" y="3187799"/>
            <a:ext cx="266700" cy="485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88" name="Picture 87" descr="S:\HOM_Coupler_2nd_GEN\HBB_2N\RF_DESIGN\final\600\View2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2" t="22251" r="36157" b="8021"/>
          <a:stretch/>
        </p:blipFill>
        <p:spPr bwMode="auto">
          <a:xfrm>
            <a:off x="3059832" y="2516937"/>
            <a:ext cx="720090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" name="Rounded Rectangle 88"/>
          <p:cNvSpPr/>
          <p:nvPr/>
        </p:nvSpPr>
        <p:spPr>
          <a:xfrm>
            <a:off x="3192547" y="3154477"/>
            <a:ext cx="266700" cy="219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90" name="Picture 89" descr="S:\HOM_Coupler_2nd_GEN\HBB_2N\RF_DESIGN\final\600\View2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2" t="22251" r="36157" b="8021"/>
          <a:stretch/>
        </p:blipFill>
        <p:spPr bwMode="auto">
          <a:xfrm>
            <a:off x="3923203" y="4293096"/>
            <a:ext cx="720090" cy="2041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" name="Rounded Rectangle 90"/>
          <p:cNvSpPr/>
          <p:nvPr/>
        </p:nvSpPr>
        <p:spPr>
          <a:xfrm>
            <a:off x="4094018" y="4671049"/>
            <a:ext cx="266700" cy="1981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772816"/>
            <a:ext cx="478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1.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824" y="2551222"/>
            <a:ext cx="478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2</a:t>
            </a:r>
            <a:r>
              <a:rPr lang="en-GB" sz="3000" dirty="0" smtClean="0">
                <a:solidFill>
                  <a:srgbClr val="FF0000"/>
                </a:solidFill>
              </a:rPr>
              <a:t>.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605" y="4849724"/>
            <a:ext cx="478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3.</a:t>
            </a:r>
            <a:endParaRPr lang="en-GB" sz="30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D:\CERN\Talks\SLHiPP 4\pictures\TOL_cd1_zoom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r="34140"/>
          <a:stretch/>
        </p:blipFill>
        <p:spPr bwMode="auto">
          <a:xfrm>
            <a:off x="4908065" y="4802991"/>
            <a:ext cx="1953019" cy="15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CERN\Talks\SLHiPP 4\pictures\TOL_cd2_zoom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 r="36825"/>
          <a:stretch/>
        </p:blipFill>
        <p:spPr bwMode="auto">
          <a:xfrm>
            <a:off x="4932041" y="3574316"/>
            <a:ext cx="1905068" cy="12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CERN\Talks\SLHiPP 4\pictures\TOL_Cnotch_zoom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r="37029"/>
          <a:stretch/>
        </p:blipFill>
        <p:spPr bwMode="auto">
          <a:xfrm>
            <a:off x="4851319" y="1988840"/>
            <a:ext cx="1985789" cy="15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1601" y="4995263"/>
            <a:ext cx="11624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00FF"/>
                </a:solidFill>
              </a:rPr>
              <a:t>+ 0.1 mm</a:t>
            </a:r>
          </a:p>
          <a:p>
            <a:pPr algn="r"/>
            <a:r>
              <a:rPr lang="en-GB" sz="2000" dirty="0" smtClean="0">
                <a:solidFill>
                  <a:srgbClr val="92D050"/>
                </a:solidFill>
              </a:rPr>
              <a:t>0 mm</a:t>
            </a:r>
          </a:p>
          <a:p>
            <a:pPr algn="r"/>
            <a:r>
              <a:rPr lang="en-GB" sz="2000" dirty="0" smtClean="0">
                <a:solidFill>
                  <a:srgbClr val="FF0000"/>
                </a:solidFill>
              </a:rPr>
              <a:t>-0.1 mm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0288" y="2802994"/>
            <a:ext cx="478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1.</a:t>
            </a:r>
            <a:endParaRPr lang="en-GB" sz="3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62093" y="1556792"/>
            <a:ext cx="2064972" cy="1765318"/>
            <a:chOff x="7162093" y="1556792"/>
            <a:chExt cx="2064972" cy="176531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13"/>
            <a:stretch/>
          </p:blipFill>
          <p:spPr bwMode="auto">
            <a:xfrm>
              <a:off x="7162093" y="2066278"/>
              <a:ext cx="2064972" cy="1251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26"/>
            <p:cNvSpPr/>
            <p:nvPr/>
          </p:nvSpPr>
          <p:spPr>
            <a:xfrm>
              <a:off x="7208681" y="2888330"/>
              <a:ext cx="412577" cy="4337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621258" y="2132856"/>
              <a:ext cx="263110" cy="3120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7884368" y="1834788"/>
              <a:ext cx="539938" cy="4920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2060848"/>
              <a:ext cx="4780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>
                  <a:solidFill>
                    <a:srgbClr val="FF0000"/>
                  </a:solidFill>
                </a:rPr>
                <a:t>2</a:t>
              </a:r>
              <a:r>
                <a:rPr lang="en-GB" sz="3000" dirty="0" smtClean="0">
                  <a:solidFill>
                    <a:srgbClr val="FF0000"/>
                  </a:solidFill>
                </a:rPr>
                <a:t>.</a:t>
              </a:r>
              <a:endParaRPr lang="en-GB" sz="3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50368" y="1556792"/>
              <a:ext cx="4780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 smtClean="0">
                  <a:solidFill>
                    <a:srgbClr val="FF0000"/>
                  </a:solidFill>
                </a:rPr>
                <a:t>3.</a:t>
              </a:r>
              <a:endParaRPr lang="en-GB" sz="3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8264" y="3501008"/>
            <a:ext cx="19399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Sensitivity:</a:t>
            </a:r>
          </a:p>
          <a:p>
            <a:endParaRPr lang="en-GB" sz="1000" dirty="0"/>
          </a:p>
          <a:p>
            <a:r>
              <a:rPr lang="en-GB" dirty="0" smtClean="0"/>
              <a:t>1: 35 MHz/0.1 mm</a:t>
            </a:r>
          </a:p>
          <a:p>
            <a:r>
              <a:rPr lang="en-GB" dirty="0" smtClean="0"/>
              <a:t>2:   5 MHz/0.1 mm</a:t>
            </a:r>
            <a:endParaRPr lang="en-GB" dirty="0"/>
          </a:p>
          <a:p>
            <a:r>
              <a:rPr lang="en-GB" dirty="0" smtClean="0"/>
              <a:t>3: 25 MHz/0.1 mm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46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57840" cy="53308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Mechanical Design</a:t>
            </a:r>
            <a:endParaRPr lang="en-US" sz="2800" b="1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323528" y="1196752"/>
            <a:ext cx="640871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latin typeface="Arial Narrow" pitchFamily="34" charset="0"/>
              </a:rPr>
              <a:t>The first prototype is a </a:t>
            </a:r>
            <a:r>
              <a:rPr lang="en-US" sz="2000" dirty="0">
                <a:latin typeface="Arial Narrow" pitchFamily="34" charset="0"/>
              </a:rPr>
              <a:t>3D print </a:t>
            </a:r>
            <a:r>
              <a:rPr lang="en-US" sz="2000" dirty="0" smtClean="0">
                <a:latin typeface="Arial Narrow" pitchFamily="34" charset="0"/>
              </a:rPr>
              <a:t>made </a:t>
            </a:r>
            <a:r>
              <a:rPr lang="en-US" sz="2000" dirty="0">
                <a:latin typeface="Arial Narrow" pitchFamily="34" charset="0"/>
              </a:rPr>
              <a:t>of plastic and then copper coated in a galvanic </a:t>
            </a:r>
            <a:r>
              <a:rPr lang="en-US" sz="2000" dirty="0" smtClean="0">
                <a:latin typeface="Arial Narrow" pitchFamily="34" charset="0"/>
              </a:rPr>
              <a:t>process </a:t>
            </a:r>
          </a:p>
          <a:p>
            <a:pPr algn="just"/>
            <a:r>
              <a:rPr lang="en-US" sz="2000" dirty="0" smtClean="0">
                <a:latin typeface="Arial Narrow" pitchFamily="34" charset="0"/>
              </a:rPr>
              <a:t>The surface roughness at the notch capacitance might be a problem for the tuning</a:t>
            </a:r>
          </a:p>
          <a:p>
            <a:pPr algn="just"/>
            <a:r>
              <a:rPr lang="en-US" sz="2000" dirty="0" smtClean="0">
                <a:latin typeface="Arial Narrow" pitchFamily="34" charset="0"/>
              </a:rPr>
              <a:t>A rapid prototype made of bulk copper is in the fabrication process more problematic (additional support are necessary)</a:t>
            </a:r>
          </a:p>
          <a:p>
            <a:pPr algn="just"/>
            <a:r>
              <a:rPr lang="en-US" sz="2000" dirty="0" smtClean="0">
                <a:latin typeface="Arial Narrow" pitchFamily="34" charset="0"/>
              </a:rPr>
              <a:t>Coupler will be tested on the available copper and niobium cavities after its assemble</a:t>
            </a:r>
          </a:p>
          <a:p>
            <a:pPr algn="just"/>
            <a:endParaRPr lang="en-US" sz="2000" dirty="0">
              <a:latin typeface="Arial Narrow" pitchFamily="34" charset="0"/>
            </a:endParaRPr>
          </a:p>
        </p:txBody>
      </p:sp>
      <p:pic>
        <p:nvPicPr>
          <p:cNvPr id="4098" name="Picture 2" descr="D:\CERN\Talks\SLHiPP 4\pictures\IMG_02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29180" r="11346" b="26540"/>
          <a:stretch/>
        </p:blipFill>
        <p:spPr bwMode="auto">
          <a:xfrm rot="5400000">
            <a:off x="5500051" y="2651950"/>
            <a:ext cx="4581128" cy="18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155575" y="-20653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307975" y="-19129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8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460375" y="-17605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0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612775" y="-16081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107" name="Picture 11" descr="D:\CERN\Talks\SLHiPP 4\pictures\3D_Print_Proble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21088"/>
            <a:ext cx="2657629" cy="18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CERN\Talks\SLHiPP 4\pictures\3D_Print_Problem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99131"/>
            <a:ext cx="2310141" cy="19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606" y="6052646"/>
            <a:ext cx="312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 Narrow" panose="020B0606020202030204" pitchFamily="34" charset="0"/>
              </a:rPr>
              <a:t>Additional support for the metal 3D print (yellow, red)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055448"/>
            <a:ext cx="2946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 Narrow" panose="020B0606020202030204" pitchFamily="34" charset="0"/>
              </a:rPr>
              <a:t>Open top required to remove supports afterwards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6026804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 Narrow" panose="020B0606020202030204" pitchFamily="34" charset="0"/>
              </a:rPr>
              <a:t>Plastic prototype coated with copper</a:t>
            </a:r>
            <a:endParaRPr lang="en-GB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0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666846" y="1844824"/>
            <a:ext cx="312866" cy="29711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325792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Heat Loss Investigation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908720"/>
            <a:ext cx="8424936" cy="7200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Narrow" pitchFamily="34" charset="0"/>
                <a:sym typeface="Wingdings" pitchFamily="2" charset="2"/>
              </a:rPr>
              <a:t>Coupled Simulation performed by HFSS (EM Field calculation) and ANSYS (steady state thermal analysis)</a:t>
            </a: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</p:spPr>
        <p:txBody>
          <a:bodyPr/>
          <a:lstStyle/>
          <a:p>
            <a:fld id="{403034ED-392B-42A2-8939-5A95FD54CEFE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83568" y="1614783"/>
                <a:ext cx="243765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baseline="-25000" smtClean="0">
                          <a:latin typeface="Cambria Math"/>
                        </a:rPr>
                        <m:t>𝑙𝑜𝑠𝑠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baseline="-25000" smtClean="0">
                          <a:latin typeface="Cambria Math"/>
                        </a:rPr>
                        <m:t>𝑆</m:t>
                      </m:r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𝑑𝑠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14783"/>
                <a:ext cx="2437655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3"/>
          <a:stretch/>
        </p:blipFill>
        <p:spPr bwMode="auto">
          <a:xfrm>
            <a:off x="3347864" y="2156751"/>
            <a:ext cx="1229730" cy="18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09805" y="1556792"/>
            <a:ext cx="2034268" cy="383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 Narrow" pitchFamily="34" charset="0"/>
              </a:rPr>
              <a:t>Surface loss density</a:t>
            </a:r>
            <a:endParaRPr lang="en-GB" sz="1600" b="1" dirty="0">
              <a:latin typeface="Arial Narrow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69687"/>
              </p:ext>
            </p:extLst>
          </p:nvPr>
        </p:nvGraphicFramePr>
        <p:xfrm>
          <a:off x="6300192" y="2104513"/>
          <a:ext cx="2520280" cy="15405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87991"/>
                <a:gridCol w="907709"/>
                <a:gridCol w="724580"/>
              </a:tblGrid>
              <a:tr h="321311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Design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P</a:t>
                      </a:r>
                      <a:r>
                        <a:rPr lang="en-GB" sz="1400" b="0" baseline="-25000" dirty="0" smtClean="0">
                          <a:latin typeface="Arial Narrow" pitchFamily="34" charset="0"/>
                        </a:rPr>
                        <a:t>loss 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 [mW]</a:t>
                      </a:r>
                      <a:endParaRPr lang="en-GB" sz="1400" b="0" baseline="-25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T</a:t>
                      </a:r>
                      <a:r>
                        <a:rPr lang="en-GB" sz="1400" b="0" baseline="-25000" dirty="0" smtClean="0">
                          <a:latin typeface="Arial Narrow" pitchFamily="34" charset="0"/>
                        </a:rPr>
                        <a:t>max 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[K]</a:t>
                      </a:r>
                      <a:endParaRPr lang="en-GB" sz="1400" b="0" baseline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7197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Probe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40.5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5.49 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7197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TESLA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51.3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3.97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7197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Hook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40.1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5.69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7197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Tube (Cu)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27.5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 Narrow" pitchFamily="34" charset="0"/>
                        </a:rPr>
                        <a:t>16.5</a:t>
                      </a:r>
                      <a:endParaRPr lang="en-GB" sz="14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2437706"/>
            <a:ext cx="3442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exponential dependent on T</a:t>
            </a:r>
            <a:endParaRPr lang="en-US" sz="1400" dirty="0">
              <a:sym typeface="Wingdings" pitchFamily="2" charset="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47664" y="2170088"/>
            <a:ext cx="216024" cy="36004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395536" y="4149080"/>
            <a:ext cx="612068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 Narrow" pitchFamily="34" charset="0"/>
                <a:sym typeface="Wingdings" pitchFamily="2" charset="2"/>
              </a:rPr>
              <a:t>worst case study/ Iterative scheme</a:t>
            </a:r>
          </a:p>
          <a:p>
            <a:r>
              <a:rPr lang="en-US" sz="2000" dirty="0" smtClean="0">
                <a:latin typeface="Arial Narrow" pitchFamily="34" charset="0"/>
                <a:sym typeface="Wingdings" pitchFamily="2" charset="2"/>
              </a:rPr>
              <a:t>Cooling requirements are moderate (a heat flow of 60mW at the outer tube </a:t>
            </a:r>
            <a:r>
              <a:rPr lang="en-US" sz="2000" smtClean="0">
                <a:latin typeface="Arial Narrow" pitchFamily="34" charset="0"/>
                <a:sym typeface="Wingdings" pitchFamily="2" charset="2"/>
              </a:rPr>
              <a:t>surface is sufficient </a:t>
            </a:r>
            <a:r>
              <a:rPr lang="en-US" sz="2000" dirty="0" smtClean="0">
                <a:latin typeface="Arial Narrow" pitchFamily="34" charset="0"/>
                <a:sym typeface="Wingdings" pitchFamily="2" charset="2"/>
              </a:rPr>
              <a:t>to keep the coupler superconductive)</a:t>
            </a:r>
          </a:p>
          <a:p>
            <a:r>
              <a:rPr lang="en-US" sz="2000" dirty="0" smtClean="0">
                <a:latin typeface="Arial Narrow" pitchFamily="34" charset="0"/>
                <a:sym typeface="Wingdings" pitchFamily="2" charset="2"/>
              </a:rPr>
              <a:t>A cooling loop as shown on the right side could be an option </a:t>
            </a:r>
          </a:p>
          <a:p>
            <a:endParaRPr lang="en-US" sz="2000" dirty="0" smtClean="0">
              <a:latin typeface="Arial Narrow" pitchFamily="34" charset="0"/>
              <a:sym typeface="Wingdings" pitchFamily="2" charset="2"/>
            </a:endParaRPr>
          </a:p>
          <a:p>
            <a:endParaRPr lang="en-US" sz="2000" dirty="0" smtClean="0"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3462"/>
            <a:ext cx="1778403" cy="142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39752" y="3578636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T. </a:t>
            </a:r>
            <a:r>
              <a:rPr lang="en-GB" sz="1000" dirty="0" smtClean="0"/>
              <a:t>Junginger, CERN-ATS-2011-037</a:t>
            </a:r>
            <a:r>
              <a:rPr lang="en-GB" sz="1000" dirty="0"/>
              <a:t>, 2011</a:t>
            </a:r>
          </a:p>
        </p:txBody>
      </p:sp>
      <p:pic>
        <p:nvPicPr>
          <p:cNvPr id="24" name="Picture 2" descr="D:\CERN\Talks\SLHiPP 4\pictures\Temperatur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"/>
          <a:stretch/>
        </p:blipFill>
        <p:spPr bwMode="auto">
          <a:xfrm>
            <a:off x="4716016" y="2077667"/>
            <a:ext cx="1296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rved Down Arrow 22"/>
          <p:cNvSpPr/>
          <p:nvPr/>
        </p:nvSpPr>
        <p:spPr>
          <a:xfrm>
            <a:off x="4128459" y="1763245"/>
            <a:ext cx="1596960" cy="393699"/>
          </a:xfrm>
          <a:prstGeom prst="curvedDownArrow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6" name="Picture 3" descr="D:\CERN\Talks\SLHiPP 4\pictures\Coupler+CoolingLoo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15" y="4175559"/>
            <a:ext cx="1164556" cy="21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CERN\Talks\SLHiPP 4\pictures\Coupler+CoolingLoop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9871"/>
          <a:stretch/>
        </p:blipFill>
        <p:spPr bwMode="auto">
          <a:xfrm>
            <a:off x="6646307" y="4162741"/>
            <a:ext cx="1105908" cy="21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876255" y="5157192"/>
            <a:ext cx="216025" cy="288032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7824" y="5213364"/>
            <a:ext cx="3888431" cy="10510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15616" y="4869160"/>
            <a:ext cx="1800200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274312" y="3655580"/>
            <a:ext cx="27003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Values for 8% duty cycle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6307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8" y="206058"/>
            <a:ext cx="5397800" cy="53308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Review of the Designs</a:t>
            </a:r>
            <a:endParaRPr lang="en-US" sz="2800" dirty="0"/>
          </a:p>
        </p:txBody>
      </p:sp>
      <p:sp>
        <p:nvSpPr>
          <p:cNvPr id="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713839" y="6376243"/>
            <a:ext cx="430161" cy="365125"/>
          </a:xfrm>
        </p:spPr>
        <p:txBody>
          <a:bodyPr>
            <a:normAutofit/>
          </a:bodyPr>
          <a:lstStyle/>
          <a:p>
            <a:fld id="{AFF699A6-15D8-4C0E-8931-968214C093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528" y="1586731"/>
            <a:ext cx="6480720" cy="4362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 smtClean="0"/>
          </a:p>
        </p:txBody>
      </p:sp>
      <p:pic>
        <p:nvPicPr>
          <p:cNvPr id="8" name="Picture 3" descr="C:\home\kai\CERN\Talks\pictures\Rostocker Coupler.bmp"/>
          <p:cNvPicPr>
            <a:picLocks noChangeAspect="1" noChangeArrowheads="1"/>
          </p:cNvPicPr>
          <p:nvPr/>
        </p:nvPicPr>
        <p:blipFill>
          <a:blip r:embed="rId2" cstate="print"/>
          <a:srcRect l="39827" t="7087" r="36277" b="5501"/>
          <a:stretch>
            <a:fillRect/>
          </a:stretch>
        </p:blipFill>
        <p:spPr bwMode="auto">
          <a:xfrm>
            <a:off x="226833" y="1064264"/>
            <a:ext cx="816774" cy="1831558"/>
          </a:xfrm>
          <a:prstGeom prst="rect">
            <a:avLst/>
          </a:prstGeom>
          <a:noFill/>
        </p:spPr>
      </p:pic>
      <p:pic>
        <p:nvPicPr>
          <p:cNvPr id="9" name="Picture 2" descr="C:\home\kai\CERN\Talks\pictures\Tesla.bmp"/>
          <p:cNvPicPr>
            <a:picLocks noChangeAspect="1" noChangeArrowheads="1"/>
          </p:cNvPicPr>
          <p:nvPr/>
        </p:nvPicPr>
        <p:blipFill>
          <a:blip r:embed="rId3" cstate="print"/>
          <a:srcRect l="25501" r="34337"/>
          <a:stretch>
            <a:fillRect/>
          </a:stretch>
        </p:blipFill>
        <p:spPr bwMode="auto">
          <a:xfrm>
            <a:off x="234415" y="3022594"/>
            <a:ext cx="809191" cy="15698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H="1">
            <a:off x="2051718" y="2971785"/>
            <a:ext cx="4104457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TESLA Design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Very appropriate for </a:t>
            </a:r>
            <a:r>
              <a:rPr lang="en-US" sz="1600" dirty="0" smtClean="0">
                <a:latin typeface="Arial Narrow" panose="020B0606020202030204" pitchFamily="34" charset="0"/>
              </a:rPr>
              <a:t>cooling (but not necessary)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Notch filter easy to adjust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Higher </a:t>
            </a:r>
            <a:r>
              <a:rPr lang="en-US" sz="1600" dirty="0">
                <a:latin typeface="Arial Narrow" panose="020B0606020202030204" pitchFamily="34" charset="0"/>
              </a:rPr>
              <a:t>damping in the pass band</a:t>
            </a:r>
            <a:endParaRPr lang="en-US" sz="1600" baseline="30000" dirty="0">
              <a:latin typeface="Arial Narrow" panose="020B0606020202030204" pitchFamily="34" charset="0"/>
            </a:endParaRP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23" name="Picture 3" descr="T:\Documents\SRF\Poster\pictures\Desig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2" r="29453"/>
          <a:stretch/>
        </p:blipFill>
        <p:spPr bwMode="auto">
          <a:xfrm>
            <a:off x="1081479" y="2996952"/>
            <a:ext cx="902395" cy="1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T:\Documents\SRF\Poster\pictures\Desig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4"/>
          <a:stretch/>
        </p:blipFill>
        <p:spPr bwMode="auto">
          <a:xfrm>
            <a:off x="1043608" y="1139040"/>
            <a:ext cx="820386" cy="16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home\kai\CERN\Talks\pictures\Broadband Coupler.bmp"/>
          <p:cNvPicPr>
            <a:picLocks noChangeAspect="1" noChangeArrowheads="1"/>
          </p:cNvPicPr>
          <p:nvPr/>
        </p:nvPicPr>
        <p:blipFill>
          <a:blip r:embed="rId5" cstate="print"/>
          <a:srcRect l="39827" t="7087" r="39897" b="4714"/>
          <a:stretch>
            <a:fillRect/>
          </a:stretch>
        </p:blipFill>
        <p:spPr bwMode="auto">
          <a:xfrm>
            <a:off x="324682" y="4653135"/>
            <a:ext cx="646918" cy="1725115"/>
          </a:xfrm>
          <a:prstGeom prst="rect">
            <a:avLst/>
          </a:prstGeom>
          <a:noFill/>
        </p:spPr>
      </p:pic>
      <p:pic>
        <p:nvPicPr>
          <p:cNvPr id="26" name="Picture 3" descr="T:\Documents\SRF\Poster\pictures\Desig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6" r="69579"/>
          <a:stretch/>
        </p:blipFill>
        <p:spPr bwMode="auto">
          <a:xfrm>
            <a:off x="1100628" y="4581127"/>
            <a:ext cx="864096" cy="17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8"/>
          <a:stretch/>
        </p:blipFill>
        <p:spPr bwMode="auto">
          <a:xfrm>
            <a:off x="5978606" y="2420888"/>
            <a:ext cx="3129898" cy="18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7" b="1195"/>
          <a:stretch/>
        </p:blipFill>
        <p:spPr bwMode="auto">
          <a:xfrm>
            <a:off x="5978606" y="4480268"/>
            <a:ext cx="3129898" cy="178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444208" y="2257127"/>
            <a:ext cx="2513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 Narrow" panose="020B0606020202030204" pitchFamily="34" charset="0"/>
              </a:rPr>
              <a:t>Monopole </a:t>
            </a:r>
            <a:r>
              <a:rPr lang="en-GB" sz="1400" b="1" dirty="0">
                <a:latin typeface="Arial Narrow" pitchFamily="34" charset="0"/>
              </a:rPr>
              <a:t>coupling TM</a:t>
            </a:r>
            <a:r>
              <a:rPr lang="en-GB" sz="1400" b="1" baseline="-25000" dirty="0">
                <a:latin typeface="Arial Narrow" pitchFamily="34" charset="0"/>
              </a:rPr>
              <a:t>01</a:t>
            </a:r>
            <a:r>
              <a:rPr lang="en-GB" sz="1400" b="1" dirty="0">
                <a:latin typeface="Arial Narrow" pitchFamily="34" charset="0"/>
              </a:rPr>
              <a:t> - </a:t>
            </a:r>
            <a:r>
              <a:rPr lang="en-GB" sz="1400" b="1" dirty="0" smtClean="0">
                <a:latin typeface="Arial Narrow" pitchFamily="34" charset="0"/>
              </a:rPr>
              <a:t>TEM</a:t>
            </a:r>
            <a:endParaRPr lang="en-GB" sz="14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6620" y="4273351"/>
            <a:ext cx="204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 Narrow" panose="020B0606020202030204" pitchFamily="34" charset="0"/>
              </a:rPr>
              <a:t>Dipole </a:t>
            </a:r>
            <a:r>
              <a:rPr lang="en-GB" sz="1400" b="1" dirty="0">
                <a:latin typeface="Arial Narrow" pitchFamily="34" charset="0"/>
              </a:rPr>
              <a:t>coupling TE</a:t>
            </a:r>
            <a:r>
              <a:rPr lang="en-GB" sz="1400" b="1" baseline="-25000" dirty="0">
                <a:latin typeface="Arial Narrow" pitchFamily="34" charset="0"/>
              </a:rPr>
              <a:t>11</a:t>
            </a:r>
            <a:r>
              <a:rPr lang="en-GB" sz="1400" b="1" dirty="0">
                <a:latin typeface="Arial Narrow" pitchFamily="34" charset="0"/>
              </a:rPr>
              <a:t> - </a:t>
            </a:r>
            <a:r>
              <a:rPr lang="en-GB" sz="1400" b="1" dirty="0" smtClean="0">
                <a:latin typeface="Arial Narrow" pitchFamily="34" charset="0"/>
              </a:rPr>
              <a:t>TEM</a:t>
            </a:r>
            <a:endParaRPr lang="en-GB" sz="1400" b="1" dirty="0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2099713" y="4562808"/>
            <a:ext cx="4272486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Probe Design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Best transmission behavior for monopole HOMs 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Due to moderate cooling requirements no                   active cooling is necessary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Robust notch filter (</a:t>
            </a:r>
            <a:r>
              <a:rPr lang="en-US" sz="1600" dirty="0">
                <a:latin typeface="Arial Narrow" panose="020B0606020202030204" pitchFamily="34" charset="0"/>
              </a:rPr>
              <a:t>with additional inductive stub)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endParaRPr lang="en-US" sz="1600" dirty="0" smtClean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91879" y="1340768"/>
            <a:ext cx="936104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30939" y="3162167"/>
            <a:ext cx="936104" cy="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30939" y="4769226"/>
            <a:ext cx="936104" cy="0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1979710" y="1139040"/>
            <a:ext cx="460851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Hook Design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Best dipole coupling (especially for the 1</a:t>
            </a:r>
            <a:r>
              <a:rPr lang="en-US" sz="1600" baseline="30000" dirty="0" smtClean="0">
                <a:latin typeface="Arial Narrow" panose="020B0606020202030204" pitchFamily="34" charset="0"/>
              </a:rPr>
              <a:t>st</a:t>
            </a:r>
            <a:r>
              <a:rPr lang="en-US" sz="1600" dirty="0" smtClean="0">
                <a:latin typeface="Arial Narrow" panose="020B0606020202030204" pitchFamily="34" charset="0"/>
              </a:rPr>
              <a:t> dipole band)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Due to moderate cooling requirements no active cooling is necessary</a:t>
            </a:r>
          </a:p>
          <a:p>
            <a:pPr marL="320040" indent="-320040">
              <a:spcBef>
                <a:spcPts val="700"/>
              </a:spcBef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Robust </a:t>
            </a:r>
            <a:r>
              <a:rPr lang="en-US" sz="1600" dirty="0">
                <a:latin typeface="Arial Narrow" panose="020B0606020202030204" pitchFamily="34" charset="0"/>
              </a:rPr>
              <a:t>notch </a:t>
            </a:r>
            <a:r>
              <a:rPr lang="en-US" sz="1600" dirty="0" smtClean="0">
                <a:latin typeface="Arial Narrow" panose="020B0606020202030204" pitchFamily="34" charset="0"/>
              </a:rPr>
              <a:t>filter (with additional inductive stub)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57840" cy="53308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Narrow" pitchFamily="34" charset="0"/>
              </a:rPr>
              <a:t>Outlook</a:t>
            </a:r>
            <a:endParaRPr lang="en-US" sz="2800" b="1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713839" y="6376243"/>
            <a:ext cx="430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034ED-392B-42A2-8939-5A95FD54CE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323528" y="1196752"/>
            <a:ext cx="8136904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 Narrow" panose="020B0606020202030204" pitchFamily="34" charset="0"/>
              </a:rPr>
              <a:t>1</a:t>
            </a:r>
            <a:r>
              <a:rPr lang="en-US" sz="2400" baseline="30000" dirty="0" smtClean="0">
                <a:latin typeface="Arial Narrow" panose="020B0606020202030204" pitchFamily="34" charset="0"/>
              </a:rPr>
              <a:t>st</a:t>
            </a:r>
            <a:r>
              <a:rPr lang="en-US" sz="2400" dirty="0" smtClean="0">
                <a:latin typeface="Arial Narrow" pitchFamily="34" charset="0"/>
              </a:rPr>
              <a:t> prototype coupler </a:t>
            </a:r>
            <a:r>
              <a:rPr lang="en-US" sz="2400" dirty="0">
                <a:latin typeface="Arial Narrow" pitchFamily="34" charset="0"/>
              </a:rPr>
              <a:t>will be tested on the available copper and niobium cavities after its assemble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Tuning procedure will be investigated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Frequency and Q factor sensitivity </a:t>
            </a:r>
            <a:r>
              <a:rPr lang="en-US" sz="2400" dirty="0">
                <a:latin typeface="Arial Narrow" panose="020B0606020202030204" pitchFamily="34" charset="0"/>
              </a:rPr>
              <a:t>of selected HOMs will be investigated for a copper SPL high beta cavity using a tuning </a:t>
            </a:r>
            <a:r>
              <a:rPr lang="en-US" sz="2400" dirty="0" smtClean="0">
                <a:latin typeface="Arial Narrow" panose="020B0606020202030204" pitchFamily="34" charset="0"/>
              </a:rPr>
              <a:t>machine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Investigation </a:t>
            </a:r>
            <a:r>
              <a:rPr lang="en-US" sz="2400" dirty="0">
                <a:latin typeface="Arial Narrow" panose="020B0606020202030204" pitchFamily="34" charset="0"/>
              </a:rPr>
              <a:t>of Multipacting </a:t>
            </a:r>
            <a:r>
              <a:rPr lang="en-US" sz="2400" dirty="0" smtClean="0">
                <a:latin typeface="Arial Narrow" panose="020B0606020202030204" pitchFamily="34" charset="0"/>
              </a:rPr>
              <a:t>barriers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Mechanical design and fabrication of a real coupler (maybe also a second rapid prototype made of bulk copper)</a:t>
            </a:r>
            <a:endParaRPr lang="en-US" sz="2400" dirty="0"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3" name="AutoShape 4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155575" y="-20653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307975" y="-19129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8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460375" y="-17605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0" descr="imap://kai%2Epapke%40cern%2Ech@imap.cern.ch:993/fetch%3EUID%3E/INBOX%3E8492?part=1.3&amp;filename=image005.jpg"/>
          <p:cNvSpPr>
            <a:spLocks noChangeAspect="1" noChangeArrowheads="1"/>
          </p:cNvSpPr>
          <p:nvPr/>
        </p:nvSpPr>
        <p:spPr bwMode="auto">
          <a:xfrm>
            <a:off x="612775" y="-1608138"/>
            <a:ext cx="62293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50953" y="5323274"/>
            <a:ext cx="4769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chemeClr val="accent3">
                    <a:lumMod val="75000"/>
                  </a:schemeClr>
                </a:solidFill>
              </a:rPr>
              <a:t>Thank you for your attention</a:t>
            </a:r>
            <a:endParaRPr lang="en-GB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92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81"/>
          <a:stretch/>
        </p:blipFill>
        <p:spPr>
          <a:xfrm>
            <a:off x="2883243" y="764704"/>
            <a:ext cx="6260757" cy="5616624"/>
          </a:xfrm>
          <a:prstGeom prst="rect">
            <a:avLst/>
          </a:prstGeom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760640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7544" y="1237456"/>
            <a:ext cx="4392488" cy="391973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Overview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RF Characteristics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Mechanical </a:t>
            </a:r>
            <a:r>
              <a:rPr lang="en-US" sz="3000" dirty="0"/>
              <a:t>D</a:t>
            </a:r>
            <a:r>
              <a:rPr lang="en-US" sz="3000" dirty="0" smtClean="0"/>
              <a:t>esign</a:t>
            </a:r>
            <a:endParaRPr lang="en-US" sz="30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Heat Loss </a:t>
            </a:r>
            <a:r>
              <a:rPr lang="en-US" sz="3200" dirty="0" smtClean="0"/>
              <a:t>Investigation</a:t>
            </a:r>
            <a:endParaRPr lang="en-US" sz="3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Outlook</a:t>
            </a:r>
            <a:endParaRPr lang="de-DE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4536504" cy="53308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 Narrow" pitchFamily="34" charset="0"/>
              </a:rPr>
              <a:t>Overview</a:t>
            </a:r>
            <a:endParaRPr lang="fr-FR" sz="2800" b="1" dirty="0">
              <a:latin typeface="Arial Narrow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latin typeface="Arial Narrow" pitchFamily="34" charset="0"/>
              </a:rPr>
              <a:pPr/>
              <a:t>3</a:t>
            </a:fld>
            <a:endParaRPr lang="it-IT" dirty="0">
              <a:latin typeface="Arial Narrow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49584" y="1711642"/>
            <a:ext cx="5570752" cy="4290481"/>
            <a:chOff x="1177974" y="782638"/>
            <a:chExt cx="8705519" cy="6045369"/>
          </a:xfrm>
        </p:grpSpPr>
        <p:pic>
          <p:nvPicPr>
            <p:cNvPr id="38" name="Picture 3" descr="TANK+CAVITE+INTERFACE-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0"/>
            <a:stretch>
              <a:fillRect/>
            </a:stretch>
          </p:blipFill>
          <p:spPr bwMode="auto">
            <a:xfrm>
              <a:off x="1177974" y="782638"/>
              <a:ext cx="6759904" cy="550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Arrow Connector 38"/>
            <p:cNvCxnSpPr/>
            <p:nvPr/>
          </p:nvCxnSpPr>
          <p:spPr>
            <a:xfrm flipH="1">
              <a:off x="3664743" y="1487130"/>
              <a:ext cx="1481357" cy="1007636"/>
            </a:xfrm>
            <a:prstGeom prst="straightConnector1">
              <a:avLst/>
            </a:prstGeom>
            <a:ln w="19050" cmpd="sng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7"/>
            <p:cNvSpPr txBox="1">
              <a:spLocks noChangeArrowheads="1"/>
            </p:cNvSpPr>
            <p:nvPr/>
          </p:nvSpPr>
          <p:spPr bwMode="auto">
            <a:xfrm>
              <a:off x="5146100" y="966735"/>
              <a:ext cx="4737393" cy="520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Arial Narrow" pitchFamily="34" charset="0"/>
                </a:rPr>
                <a:t>Bulk Niobium 5 Cells </a:t>
              </a:r>
              <a:r>
                <a:rPr lang="en-US" dirty="0" smtClean="0">
                  <a:solidFill>
                    <a:srgbClr val="000000"/>
                  </a:solidFill>
                  <a:latin typeface="Arial Narrow" pitchFamily="34" charset="0"/>
                </a:rPr>
                <a:t>SPL cavity</a:t>
              </a:r>
              <a:endParaRPr lang="fr-FR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4810042" y="6437710"/>
              <a:ext cx="3150793" cy="39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200" i="1" dirty="0" smtClean="0">
                  <a:latin typeface="Arial Narrow" pitchFamily="34" charset="0"/>
                </a:rPr>
                <a:t>O</a:t>
              </a:r>
              <a:r>
                <a:rPr lang="en-US" sz="1200" i="1" dirty="0">
                  <a:latin typeface="Arial Narrow" pitchFamily="34" charset="0"/>
                </a:rPr>
                <a:t>. Capatina, </a:t>
              </a:r>
              <a:r>
                <a:rPr lang="en-US" sz="1200" i="1" dirty="0" smtClean="0">
                  <a:latin typeface="Arial Narrow" pitchFamily="34" charset="0"/>
                </a:rPr>
                <a:t>SPL </a:t>
              </a:r>
              <a:r>
                <a:rPr lang="en-US" sz="1200" i="1" dirty="0">
                  <a:latin typeface="Arial Narrow" pitchFamily="34" charset="0"/>
                </a:rPr>
                <a:t>Seminar 2012 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635311" y="3203898"/>
            <a:ext cx="423842" cy="39485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78922" y="2718744"/>
            <a:ext cx="4389944" cy="3302544"/>
          </a:xfrm>
          <a:custGeom>
            <a:avLst/>
            <a:gdLst>
              <a:gd name="connsiteX0" fmla="*/ 7663543 w 7881257"/>
              <a:gd name="connsiteY0" fmla="*/ 856343 h 6066971"/>
              <a:gd name="connsiteX1" fmla="*/ 0 w 7881257"/>
              <a:gd name="connsiteY1" fmla="*/ 0 h 6066971"/>
              <a:gd name="connsiteX2" fmla="*/ 2264229 w 7881257"/>
              <a:gd name="connsiteY2" fmla="*/ 6066971 h 6066971"/>
              <a:gd name="connsiteX3" fmla="*/ 7881257 w 7881257"/>
              <a:gd name="connsiteY3" fmla="*/ 1567543 h 6066971"/>
              <a:gd name="connsiteX4" fmla="*/ 7721600 w 7881257"/>
              <a:gd name="connsiteY4" fmla="*/ 1611085 h 6066971"/>
              <a:gd name="connsiteX5" fmla="*/ 7561943 w 7881257"/>
              <a:gd name="connsiteY5" fmla="*/ 1611085 h 6066971"/>
              <a:gd name="connsiteX6" fmla="*/ 7460343 w 7881257"/>
              <a:gd name="connsiteY6" fmla="*/ 1538514 h 6066971"/>
              <a:gd name="connsiteX7" fmla="*/ 7358743 w 7881257"/>
              <a:gd name="connsiteY7" fmla="*/ 1480457 h 6066971"/>
              <a:gd name="connsiteX8" fmla="*/ 7300686 w 7881257"/>
              <a:gd name="connsiteY8" fmla="*/ 1349828 h 6066971"/>
              <a:gd name="connsiteX9" fmla="*/ 7300686 w 7881257"/>
              <a:gd name="connsiteY9" fmla="*/ 1190171 h 6066971"/>
              <a:gd name="connsiteX10" fmla="*/ 7358743 w 7881257"/>
              <a:gd name="connsiteY10" fmla="*/ 1059543 h 6066971"/>
              <a:gd name="connsiteX11" fmla="*/ 7445829 w 7881257"/>
              <a:gd name="connsiteY11" fmla="*/ 972457 h 6066971"/>
              <a:gd name="connsiteX12" fmla="*/ 7547429 w 7881257"/>
              <a:gd name="connsiteY12" fmla="*/ 899885 h 6066971"/>
              <a:gd name="connsiteX13" fmla="*/ 7663543 w 7881257"/>
              <a:gd name="connsiteY13" fmla="*/ 856343 h 606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1257" h="6066971">
                <a:moveTo>
                  <a:pt x="7663543" y="856343"/>
                </a:moveTo>
                <a:lnTo>
                  <a:pt x="0" y="0"/>
                </a:lnTo>
                <a:lnTo>
                  <a:pt x="2264229" y="6066971"/>
                </a:lnTo>
                <a:lnTo>
                  <a:pt x="7881257" y="1567543"/>
                </a:lnTo>
                <a:lnTo>
                  <a:pt x="7721600" y="1611085"/>
                </a:lnTo>
                <a:lnTo>
                  <a:pt x="7561943" y="1611085"/>
                </a:lnTo>
                <a:lnTo>
                  <a:pt x="7460343" y="1538514"/>
                </a:lnTo>
                <a:lnTo>
                  <a:pt x="7358743" y="1480457"/>
                </a:lnTo>
                <a:lnTo>
                  <a:pt x="7300686" y="1349828"/>
                </a:lnTo>
                <a:lnTo>
                  <a:pt x="7300686" y="1190171"/>
                </a:lnTo>
                <a:lnTo>
                  <a:pt x="7358743" y="1059543"/>
                </a:lnTo>
                <a:lnTo>
                  <a:pt x="7445829" y="972457"/>
                </a:lnTo>
                <a:lnTo>
                  <a:pt x="7547429" y="899885"/>
                </a:lnTo>
                <a:lnTo>
                  <a:pt x="7663543" y="856343"/>
                </a:lnTo>
                <a:close/>
              </a:path>
            </a:pathLst>
          </a:cu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0122" y="2699656"/>
            <a:ext cx="3758318" cy="36816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pic>
        <p:nvPicPr>
          <p:cNvPr id="33" name="Picture 3" descr="T:\Documents\SRF\Poster\pictures\Desig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46" y="3452823"/>
            <a:ext cx="3142494" cy="20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444228" y="2794311"/>
            <a:ext cx="246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 Narrow" pitchFamily="34" charset="0"/>
              </a:rPr>
              <a:t>Approaches                   for HOM coupler</a:t>
            </a:r>
            <a:endParaRPr lang="en-GB" sz="20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8430" y="5445224"/>
            <a:ext cx="93419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 Narrow" pitchFamily="34" charset="0"/>
              </a:rPr>
              <a:t>probe</a:t>
            </a:r>
          </a:p>
          <a:p>
            <a:pPr algn="ctr"/>
            <a:r>
              <a:rPr lang="en-GB" sz="2000" b="1" dirty="0">
                <a:latin typeface="Arial Narrow" pitchFamily="34" charset="0"/>
              </a:rPr>
              <a:t>coupler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65219" y="5445224"/>
            <a:ext cx="1581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 Narrow" pitchFamily="34" charset="0"/>
              </a:rPr>
              <a:t>modified TESLA </a:t>
            </a:r>
            <a:endParaRPr lang="en-GB" sz="2000" b="1" dirty="0" smtClean="0">
              <a:latin typeface="Arial Narrow" pitchFamily="34" charset="0"/>
            </a:endParaRPr>
          </a:p>
          <a:p>
            <a:pPr algn="ctr"/>
            <a:r>
              <a:rPr lang="en-GB" sz="2000" b="1" dirty="0" smtClean="0">
                <a:latin typeface="Arial Narrow" pitchFamily="34" charset="0"/>
              </a:rPr>
              <a:t>design</a:t>
            </a:r>
            <a:endParaRPr lang="en-GB" sz="20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03849" y="5445224"/>
            <a:ext cx="98478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 Narrow" pitchFamily="34" charset="0"/>
              </a:rPr>
              <a:t>hook</a:t>
            </a:r>
            <a:endParaRPr lang="en-GB" sz="2000" b="1" dirty="0">
              <a:latin typeface="Arial Narrow" pitchFamily="34" charset="0"/>
            </a:endParaRPr>
          </a:p>
          <a:p>
            <a:pPr algn="ctr"/>
            <a:r>
              <a:rPr lang="en-GB" sz="2000" b="1" dirty="0">
                <a:latin typeface="Arial Narrow" pitchFamily="34" charset="0"/>
              </a:rPr>
              <a:t>coupler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280" y="939392"/>
            <a:ext cx="8221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latin typeface="Arial Narrow" pitchFamily="34" charset="0"/>
              </a:rPr>
              <a:t>Design goal of HOM filter: block the  transmission of the accelerating mode, while transmitting HOMs, which have significant (R/Q) values</a:t>
            </a:r>
          </a:p>
        </p:txBody>
      </p:sp>
    </p:spTree>
    <p:extLst>
      <p:ext uri="{BB962C8B-B14F-4D97-AF65-F5344CB8AC3E}">
        <p14:creationId xmlns:p14="http://schemas.microsoft.com/office/powerpoint/2010/main" val="163759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2843808" y="2231603"/>
            <a:ext cx="3758318" cy="36816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39952" y="4977171"/>
            <a:ext cx="111758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 Narrow" pitchFamily="34" charset="0"/>
              </a:rPr>
              <a:t>modified TESLA </a:t>
            </a:r>
            <a:endParaRPr lang="en-GB" sz="2000" b="1" dirty="0" smtClean="0">
              <a:latin typeface="Arial Narrow" pitchFamily="34" charset="0"/>
            </a:endParaRPr>
          </a:p>
          <a:p>
            <a:pPr algn="ctr"/>
            <a:r>
              <a:rPr lang="en-GB" sz="2000" b="1" dirty="0" smtClean="0">
                <a:latin typeface="Arial Narrow" pitchFamily="34" charset="0"/>
              </a:rPr>
              <a:t>design</a:t>
            </a:r>
            <a:endParaRPr lang="en-GB" sz="20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02116" y="4977171"/>
            <a:ext cx="93419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 Narrow" pitchFamily="34" charset="0"/>
              </a:rPr>
              <a:t>probe</a:t>
            </a:r>
          </a:p>
          <a:p>
            <a:pPr algn="ctr"/>
            <a:r>
              <a:rPr lang="en-GB" sz="2000" b="1" dirty="0">
                <a:latin typeface="Arial Narrow" pitchFamily="34" charset="0"/>
              </a:rPr>
              <a:t>coupler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57535" y="4977171"/>
            <a:ext cx="98478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 Narrow" pitchFamily="34" charset="0"/>
              </a:rPr>
              <a:t>hook</a:t>
            </a:r>
            <a:endParaRPr lang="en-GB" sz="2000" b="1" dirty="0">
              <a:latin typeface="Arial Narrow" pitchFamily="34" charset="0"/>
            </a:endParaRPr>
          </a:p>
          <a:p>
            <a:pPr algn="ctr"/>
            <a:r>
              <a:rPr lang="en-GB" sz="2000" b="1" dirty="0">
                <a:latin typeface="Arial Narrow" pitchFamily="34" charset="0"/>
              </a:rPr>
              <a:t>coupler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3568" y="206058"/>
            <a:ext cx="4536504" cy="53308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 Narrow" pitchFamily="34" charset="0"/>
              </a:rPr>
              <a:t>Overview</a:t>
            </a:r>
            <a:endParaRPr lang="fr-FR" sz="2800" b="1" dirty="0">
              <a:latin typeface="Arial Narrow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latin typeface="Arial Narrow" pitchFamily="34" charset="0"/>
              </a:rPr>
              <a:pPr/>
              <a:t>4</a:t>
            </a:fld>
            <a:endParaRPr lang="it-IT" dirty="0">
              <a:latin typeface="Arial Narrow" pitchFamily="34" charset="0"/>
            </a:endParaRPr>
          </a:p>
        </p:txBody>
      </p:sp>
      <p:pic>
        <p:nvPicPr>
          <p:cNvPr id="33" name="Picture 3" descr="T:\Documents\SRF\Poster\pictures\Desig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32" y="2984770"/>
            <a:ext cx="3142494" cy="20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497914" y="2204864"/>
            <a:ext cx="24636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 Narrow" pitchFamily="34" charset="0"/>
              </a:rPr>
              <a:t>Design approaches                   for HOM coupler</a:t>
            </a:r>
            <a:endParaRPr lang="en-GB" sz="20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280" y="939392"/>
            <a:ext cx="8221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</a:rPr>
              <a:t>Number </a:t>
            </a:r>
            <a:r>
              <a:rPr lang="en-US" sz="2200" dirty="0">
                <a:latin typeface="Arial Narrow" pitchFamily="34" charset="0"/>
              </a:rPr>
              <a:t>of factors such as </a:t>
            </a:r>
            <a:r>
              <a:rPr lang="en-GB" sz="2200" dirty="0">
                <a:latin typeface="Arial Narrow" pitchFamily="34" charset="0"/>
              </a:rPr>
              <a:t>RF transmission behaviour</a:t>
            </a:r>
            <a:r>
              <a:rPr lang="en-US" sz="2200" dirty="0">
                <a:latin typeface="Arial Narrow" pitchFamily="34" charset="0"/>
              </a:rPr>
              <a:t>, power dissipation, </a:t>
            </a:r>
            <a:r>
              <a:rPr lang="en-GB" sz="2200" dirty="0">
                <a:latin typeface="Arial Narrow" pitchFamily="34" charset="0"/>
              </a:rPr>
              <a:t>multipacting sensitivity</a:t>
            </a:r>
            <a:r>
              <a:rPr lang="en-US" sz="2200" dirty="0">
                <a:latin typeface="Arial Narrow" pitchFamily="34" charset="0"/>
              </a:rPr>
              <a:t>, field emission, </a:t>
            </a:r>
            <a:r>
              <a:rPr lang="en-GB" sz="2200" dirty="0">
                <a:latin typeface="Arial Narrow" pitchFamily="34" charset="0"/>
              </a:rPr>
              <a:t>heat loss,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GB" sz="2200" dirty="0">
                <a:latin typeface="Arial Narrow" pitchFamily="34" charset="0"/>
              </a:rPr>
              <a:t>mechanical restrictions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5" y="2376513"/>
            <a:ext cx="1918946" cy="112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63804" y="2370181"/>
            <a:ext cx="1784660" cy="1418859"/>
            <a:chOff x="15400627" y="28344090"/>
            <a:chExt cx="7252460" cy="5590145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981"/>
            <a:stretch/>
          </p:blipFill>
          <p:spPr bwMode="auto">
            <a:xfrm>
              <a:off x="15400627" y="28344090"/>
              <a:ext cx="3367714" cy="5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9"/>
            <a:stretch/>
          </p:blipFill>
          <p:spPr bwMode="auto">
            <a:xfrm>
              <a:off x="19005667" y="28362485"/>
              <a:ext cx="3647420" cy="5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2"/>
          <a:stretch/>
        </p:blipFill>
        <p:spPr bwMode="auto">
          <a:xfrm>
            <a:off x="405803" y="4797152"/>
            <a:ext cx="997845" cy="126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64288" y="4725144"/>
            <a:ext cx="1376275" cy="1477491"/>
            <a:chOff x="6998333" y="4360446"/>
            <a:chExt cx="1639272" cy="1914198"/>
          </a:xfrm>
        </p:grpSpPr>
        <p:pic>
          <p:nvPicPr>
            <p:cNvPr id="1028" name="Picture 4" descr="S:\Ansoft\SPL_Cavities\EndCell_Cavities\v14\Multipacting\back\results\25ns.bm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9" r="54059"/>
            <a:stretch/>
          </p:blipFill>
          <p:spPr bwMode="auto">
            <a:xfrm>
              <a:off x="7552001" y="4365568"/>
              <a:ext cx="525995" cy="1909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S:\Ansoft\SPL_Cavities\EndCell_Cavities\v14\Multipacting\back\results\40ns.bm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9" r="54059"/>
            <a:stretch/>
          </p:blipFill>
          <p:spPr bwMode="auto">
            <a:xfrm>
              <a:off x="8111610" y="4360446"/>
              <a:ext cx="525995" cy="1909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:\Ansoft\SPL_Cavities\EndCell_Cavities\v14\Multipacting\back\results\10ns.bm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4" r="53444"/>
            <a:stretch/>
          </p:blipFill>
          <p:spPr bwMode="auto">
            <a:xfrm>
              <a:off x="6998333" y="4365609"/>
              <a:ext cx="525995" cy="1909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Oval 43"/>
          <p:cNvSpPr/>
          <p:nvPr/>
        </p:nvSpPr>
        <p:spPr>
          <a:xfrm>
            <a:off x="6804248" y="1981617"/>
            <a:ext cx="2016224" cy="20702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982" y="2060848"/>
            <a:ext cx="142058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 Narrow" pitchFamily="34" charset="0"/>
              </a:rPr>
              <a:t>Heat loss</a:t>
            </a:r>
            <a:endParaRPr lang="en-GB" sz="2000" b="1" dirty="0"/>
          </a:p>
        </p:txBody>
      </p:sp>
      <p:sp>
        <p:nvSpPr>
          <p:cNvPr id="43" name="Oval 42"/>
          <p:cNvSpPr/>
          <p:nvPr/>
        </p:nvSpPr>
        <p:spPr>
          <a:xfrm>
            <a:off x="6804248" y="4293096"/>
            <a:ext cx="2016224" cy="20702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19981" y="4336354"/>
            <a:ext cx="1420582" cy="400110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 Narrow" pitchFamily="34" charset="0"/>
              </a:rPr>
              <a:t>Multipacting</a:t>
            </a:r>
            <a:endParaRPr lang="en-GB" sz="2000" b="1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8" r="3093"/>
          <a:stretch/>
        </p:blipFill>
        <p:spPr bwMode="auto">
          <a:xfrm>
            <a:off x="1452386" y="4825709"/>
            <a:ext cx="959374" cy="126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/>
        </p:nvSpPr>
        <p:spPr>
          <a:xfrm>
            <a:off x="451217" y="4296010"/>
            <a:ext cx="2016224" cy="20702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4" y="4397042"/>
            <a:ext cx="202811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 Narrow" pitchFamily="34" charset="0"/>
              </a:rPr>
              <a:t>Mechanical issues</a:t>
            </a:r>
            <a:endParaRPr lang="en-GB" sz="2000" b="1" dirty="0"/>
          </a:p>
        </p:txBody>
      </p:sp>
      <p:sp>
        <p:nvSpPr>
          <p:cNvPr id="47" name="Oval 46"/>
          <p:cNvSpPr/>
          <p:nvPr/>
        </p:nvSpPr>
        <p:spPr>
          <a:xfrm>
            <a:off x="548495" y="1860026"/>
            <a:ext cx="2016224" cy="20702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495" y="1948770"/>
            <a:ext cx="200728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 Narrow" pitchFamily="34" charset="0"/>
              </a:rPr>
              <a:t>RF characteristics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28907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CERN\Talks\SLHiPP 4\pictures\RoverQ_mediumBe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2" y="3485166"/>
            <a:ext cx="4421646" cy="2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CERN\Talks\SLHiPP 4\pictures\RoverQ_highBe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22" y="3560789"/>
            <a:ext cx="4421646" cy="21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876508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RF </a:t>
            </a:r>
            <a:r>
              <a:rPr lang="en-US" sz="2800" b="1" dirty="0" smtClean="0">
                <a:latin typeface="Arial Narrow" pitchFamily="34" charset="0"/>
              </a:rPr>
              <a:t>Characteristics - Requirements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72200" y="1877512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991091"/>
            <a:ext cx="853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M.Schuh, F. </a:t>
            </a:r>
            <a:r>
              <a:rPr lang="en-US" sz="1000" dirty="0" smtClean="0"/>
              <a:t>Gerigk</a:t>
            </a:r>
            <a:r>
              <a:rPr lang="en-US" sz="1000" dirty="0"/>
              <a:t>.</a:t>
            </a:r>
            <a:r>
              <a:rPr lang="de-DE" sz="1000" dirty="0" smtClean="0"/>
              <a:t> “I</a:t>
            </a:r>
            <a:r>
              <a:rPr lang="en-US" sz="1000" dirty="0" smtClean="0"/>
              <a:t>nfluence </a:t>
            </a:r>
            <a:r>
              <a:rPr lang="en-US" sz="1000" dirty="0"/>
              <a:t>of higher order modes on the beam stability in the high </a:t>
            </a:r>
            <a:r>
              <a:rPr lang="en-US" sz="1000" dirty="0" smtClean="0"/>
              <a:t>power superconducting </a:t>
            </a:r>
            <a:r>
              <a:rPr lang="en-US" sz="1000" dirty="0"/>
              <a:t>proton </a:t>
            </a:r>
            <a:r>
              <a:rPr lang="en-US" sz="1000" dirty="0" smtClean="0"/>
              <a:t>linac</a:t>
            </a:r>
            <a:r>
              <a:rPr lang="de-DE" sz="1000" dirty="0" smtClean="0"/>
              <a:t>“, </a:t>
            </a:r>
            <a:r>
              <a:rPr lang="en-US" sz="1000" dirty="0" smtClean="0"/>
              <a:t>Phys. Rev. ST Accel. Beams, 2011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6732241" y="1301448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Schematic layout of the linac </a:t>
            </a:r>
            <a:endParaRPr lang="en-US" sz="1200" dirty="0" smtClean="0"/>
          </a:p>
          <a:p>
            <a:r>
              <a:rPr lang="en-US" sz="1200" dirty="0"/>
              <a:t>(</a:t>
            </a:r>
            <a:r>
              <a:rPr lang="en-US" sz="1200" dirty="0" smtClean="0"/>
              <a:t>Conceptual </a:t>
            </a:r>
            <a:r>
              <a:rPr lang="en-US" sz="1200" dirty="0"/>
              <a:t>design of the SPL </a:t>
            </a:r>
            <a:r>
              <a:rPr lang="en-US" sz="1200" dirty="0" smtClean="0"/>
              <a:t>II)</a:t>
            </a:r>
            <a:endParaRPr lang="en-US" sz="1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3528" y="1052736"/>
            <a:ext cx="6619280" cy="914028"/>
            <a:chOff x="427038" y="5376863"/>
            <a:chExt cx="9499600" cy="1562100"/>
          </a:xfrm>
        </p:grpSpPr>
        <p:sp>
          <p:nvSpPr>
            <p:cNvPr id="22" name="Line 1"/>
            <p:cNvSpPr>
              <a:spLocks noChangeShapeType="1"/>
            </p:cNvSpPr>
            <p:nvPr/>
          </p:nvSpPr>
          <p:spPr bwMode="auto">
            <a:xfrm rot="10800000" flipH="1">
              <a:off x="1516063" y="6008688"/>
              <a:ext cx="7861300" cy="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23" name="AutoShape 2"/>
            <p:cNvSpPr>
              <a:spLocks/>
            </p:cNvSpPr>
            <p:nvPr/>
          </p:nvSpPr>
          <p:spPr bwMode="auto">
            <a:xfrm>
              <a:off x="427038" y="5768975"/>
              <a:ext cx="1335087" cy="468313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H</a:t>
              </a:r>
              <a:r>
                <a:rPr lang="en-US" sz="1400" baseline="3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- </a:t>
              </a: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source</a:t>
              </a:r>
            </a:p>
          </p:txBody>
        </p:sp>
        <p:sp>
          <p:nvSpPr>
            <p:cNvPr id="24" name="AutoShape 3"/>
            <p:cNvSpPr>
              <a:spLocks/>
            </p:cNvSpPr>
            <p:nvPr/>
          </p:nvSpPr>
          <p:spPr bwMode="auto">
            <a:xfrm>
              <a:off x="1870075" y="5768975"/>
              <a:ext cx="803275" cy="468313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RFQ</a:t>
              </a:r>
            </a:p>
          </p:txBody>
        </p:sp>
        <p:sp>
          <p:nvSpPr>
            <p:cNvPr id="25" name="AutoShape 4"/>
            <p:cNvSpPr>
              <a:spLocks/>
            </p:cNvSpPr>
            <p:nvPr/>
          </p:nvSpPr>
          <p:spPr bwMode="auto">
            <a:xfrm>
              <a:off x="2782888" y="5768975"/>
              <a:ext cx="1072976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chopper</a:t>
              </a:r>
            </a:p>
          </p:txBody>
        </p:sp>
        <p:sp>
          <p:nvSpPr>
            <p:cNvPr id="26" name="AutoShape 5"/>
            <p:cNvSpPr>
              <a:spLocks/>
            </p:cNvSpPr>
            <p:nvPr/>
          </p:nvSpPr>
          <p:spPr bwMode="auto">
            <a:xfrm>
              <a:off x="3913158" y="5768974"/>
              <a:ext cx="681066" cy="468312"/>
            </a:xfrm>
            <a:prstGeom prst="roundRect">
              <a:avLst>
                <a:gd name="adj" fmla="val 4062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DTL</a:t>
              </a:r>
            </a:p>
          </p:txBody>
        </p:sp>
        <p:sp>
          <p:nvSpPr>
            <p:cNvPr id="27" name="AutoShape 6"/>
            <p:cNvSpPr>
              <a:spLocks/>
            </p:cNvSpPr>
            <p:nvPr/>
          </p:nvSpPr>
          <p:spPr bwMode="auto">
            <a:xfrm>
              <a:off x="4703763" y="5768975"/>
              <a:ext cx="982662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CCDTL</a:t>
              </a:r>
            </a:p>
          </p:txBody>
        </p:sp>
        <p:sp>
          <p:nvSpPr>
            <p:cNvPr id="28" name="AutoShape 7"/>
            <p:cNvSpPr>
              <a:spLocks/>
            </p:cNvSpPr>
            <p:nvPr/>
          </p:nvSpPr>
          <p:spPr bwMode="auto">
            <a:xfrm>
              <a:off x="5814680" y="5768974"/>
              <a:ext cx="982663" cy="468312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Gill Sans" charset="0"/>
                  <a:cs typeface="Gill Sans" charset="0"/>
                </a:rPr>
                <a:t>PIMS</a:t>
              </a:r>
            </a:p>
          </p:txBody>
        </p:sp>
        <p:sp>
          <p:nvSpPr>
            <p:cNvPr id="30" name="Rectangle 8"/>
            <p:cNvSpPr>
              <a:spLocks/>
            </p:cNvSpPr>
            <p:nvPr/>
          </p:nvSpPr>
          <p:spPr bwMode="auto">
            <a:xfrm>
              <a:off x="2754313" y="5380038"/>
              <a:ext cx="1050925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3 MeV</a:t>
              </a:r>
            </a:p>
          </p:txBody>
        </p:sp>
        <p:sp>
          <p:nvSpPr>
            <p:cNvPr id="31" name="Rectangle 9"/>
            <p:cNvSpPr>
              <a:spLocks/>
            </p:cNvSpPr>
            <p:nvPr/>
          </p:nvSpPr>
          <p:spPr bwMode="auto">
            <a:xfrm>
              <a:off x="4016375" y="5378450"/>
              <a:ext cx="1204913" cy="36353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50 MeV</a:t>
              </a: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5176838" y="5380038"/>
              <a:ext cx="1239837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102 MeV</a:t>
              </a: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rot="10800000" flipH="1">
              <a:off x="1851025" y="6429375"/>
              <a:ext cx="4999038" cy="317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3810000" y="6567488"/>
              <a:ext cx="1617663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latin typeface="American Typewriter" charset="0"/>
                  <a:ea typeface="American Typewriter" charset="0"/>
                  <a:cs typeface="American Typewriter" charset="0"/>
                  <a:sym typeface="American Typewriter" charset="0"/>
                </a:rPr>
                <a:t>352.2 MHz</a:t>
              </a: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rot="10800000" flipH="1">
              <a:off x="57404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36" name="AutoShape 14"/>
            <p:cNvSpPr>
              <a:spLocks/>
            </p:cNvSpPr>
            <p:nvPr/>
          </p:nvSpPr>
          <p:spPr bwMode="auto">
            <a:xfrm>
              <a:off x="6892925" y="5778500"/>
              <a:ext cx="982663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ucida Grande" charset="0"/>
                  <a:cs typeface="Lucida Grande" charset="0"/>
                </a:rPr>
                <a:t>β=0.65</a:t>
              </a:r>
            </a:p>
          </p:txBody>
        </p:sp>
        <p:sp>
          <p:nvSpPr>
            <p:cNvPr id="37" name="AutoShape 15"/>
            <p:cNvSpPr>
              <a:spLocks/>
            </p:cNvSpPr>
            <p:nvPr/>
          </p:nvSpPr>
          <p:spPr bwMode="auto">
            <a:xfrm>
              <a:off x="7983538" y="5778500"/>
              <a:ext cx="982662" cy="468313"/>
            </a:xfrm>
            <a:prstGeom prst="roundRect">
              <a:avLst>
                <a:gd name="adj" fmla="val 40694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ucida Grande" charset="0"/>
                  <a:cs typeface="Lucida Grande" charset="0"/>
                </a:rPr>
                <a:t>β=1.0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Grande" charset="0"/>
                <a:cs typeface="Lucida Grande" charset="0"/>
              </a:endParaRPr>
            </a:p>
          </p:txBody>
        </p:sp>
        <p:sp>
          <p:nvSpPr>
            <p:cNvPr id="38" name="Rectangle 16"/>
            <p:cNvSpPr>
              <a:spLocks/>
            </p:cNvSpPr>
            <p:nvPr/>
          </p:nvSpPr>
          <p:spPr bwMode="auto">
            <a:xfrm>
              <a:off x="7277100" y="5378450"/>
              <a:ext cx="1322388" cy="36353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750 MeV</a:t>
              </a:r>
            </a:p>
          </p:txBody>
        </p:sp>
        <p:sp>
          <p:nvSpPr>
            <p:cNvPr id="39" name="Rectangle 17"/>
            <p:cNvSpPr>
              <a:spLocks/>
            </p:cNvSpPr>
            <p:nvPr/>
          </p:nvSpPr>
          <p:spPr bwMode="auto">
            <a:xfrm>
              <a:off x="8675688" y="5376863"/>
              <a:ext cx="1250950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4/5 GeV</a:t>
              </a: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6783388" y="6430963"/>
              <a:ext cx="2289175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41" name="Rectangle 19"/>
            <p:cNvSpPr>
              <a:spLocks/>
            </p:cNvSpPr>
            <p:nvPr/>
          </p:nvSpPr>
          <p:spPr bwMode="auto">
            <a:xfrm>
              <a:off x="7142163" y="6580188"/>
              <a:ext cx="1581150" cy="35877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latin typeface="American Typewriter" charset="0"/>
                  <a:ea typeface="American Typewriter" charset="0"/>
                  <a:cs typeface="American Typewriter" charset="0"/>
                  <a:sym typeface="American Typewriter" charset="0"/>
                </a:rPr>
                <a:t>704.4 MHz</a:t>
              </a:r>
            </a:p>
          </p:txBody>
        </p:sp>
        <p:sp>
          <p:nvSpPr>
            <p:cNvPr id="42" name="Rectangle 20"/>
            <p:cNvSpPr>
              <a:spLocks/>
            </p:cNvSpPr>
            <p:nvPr/>
          </p:nvSpPr>
          <p:spPr bwMode="auto">
            <a:xfrm>
              <a:off x="6197600" y="5376863"/>
              <a:ext cx="1276350" cy="36353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dirty="0">
                  <a:solidFill>
                    <a:srgbClr val="970004"/>
                  </a:solidFill>
                  <a:ea typeface="Gill Sans" charset="0"/>
                  <a:cs typeface="Gill Sans" charset="0"/>
                </a:rPr>
                <a:t>160 MeV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rot="10800000" flipH="1">
              <a:off x="79248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10800000" flipH="1">
              <a:off x="6826250" y="5676900"/>
              <a:ext cx="0" cy="33178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rot="10800000" flipH="1">
              <a:off x="4648200" y="5681663"/>
              <a:ext cx="0" cy="327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US" sz="1400" dirty="0"/>
            </a:p>
          </p:txBody>
        </p:sp>
      </p:grpSp>
      <p:sp>
        <p:nvSpPr>
          <p:cNvPr id="48" name="Content Placeholder 4"/>
          <p:cNvSpPr txBox="1">
            <a:spLocks/>
          </p:cNvSpPr>
          <p:nvPr/>
        </p:nvSpPr>
        <p:spPr>
          <a:xfrm>
            <a:off x="467544" y="2132856"/>
            <a:ext cx="8064896" cy="1224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For SPL </a:t>
            </a:r>
            <a:r>
              <a:rPr lang="en-GB" sz="2400" dirty="0" smtClean="0">
                <a:latin typeface="Arial Narrow" pitchFamily="34" charset="0"/>
              </a:rPr>
              <a:t>dipole </a:t>
            </a:r>
            <a:r>
              <a:rPr lang="en-GB" sz="2400" dirty="0">
                <a:latin typeface="Arial Narrow" pitchFamily="34" charset="0"/>
              </a:rPr>
              <a:t>HOMs </a:t>
            </a:r>
            <a:r>
              <a:rPr lang="en-GB" sz="2400" dirty="0" smtClean="0">
                <a:latin typeface="Arial Narrow" pitchFamily="34" charset="0"/>
              </a:rPr>
              <a:t>are considered </a:t>
            </a:r>
            <a:r>
              <a:rPr lang="en-GB" sz="2400" dirty="0">
                <a:latin typeface="Arial Narrow" pitchFamily="34" charset="0"/>
              </a:rPr>
              <a:t>less problematic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In case of recirculators or synchrotrons should be also considered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 Narrow" pitchFamily="34" charset="0"/>
              </a:rPr>
              <a:t>HOM spectra for the medium and high beta Cavities</a:t>
            </a:r>
            <a:r>
              <a:rPr lang="en-GB" sz="2400" dirty="0" smtClean="0">
                <a:latin typeface="Arial Narrow" pitchFamily="34" charset="0"/>
              </a:rPr>
              <a:t>:</a:t>
            </a:r>
            <a:endParaRPr lang="en-US" sz="2400" dirty="0">
              <a:latin typeface="Arial Narrow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43608" y="3283321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 Narrow" pitchFamily="34" charset="0"/>
              </a:rPr>
              <a:t>Medium beta cavity (beta = 0.65)</a:t>
            </a:r>
            <a:endParaRPr lang="en-GB" sz="16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3283321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 Narrow" pitchFamily="34" charset="0"/>
              </a:rPr>
              <a:t>High beta cavity (beta = 1)</a:t>
            </a:r>
            <a:endParaRPr lang="en-GB" sz="1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CERN\Talks\SLHiPP 4\pictures\Polarization_InputCoupler_2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9084"/>
          <a:stretch/>
        </p:blipFill>
        <p:spPr bwMode="auto">
          <a:xfrm>
            <a:off x="5313252" y="5473755"/>
            <a:ext cx="914932" cy="8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CERN\Talks\SLHiPP 4\pictures\Polarization_PickUp_2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4744"/>
          <a:stretch/>
        </p:blipFill>
        <p:spPr bwMode="auto">
          <a:xfrm>
            <a:off x="8028384" y="5500165"/>
            <a:ext cx="927447" cy="8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876508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RF </a:t>
            </a:r>
            <a:r>
              <a:rPr lang="en-US" sz="2800" b="1" dirty="0" smtClean="0">
                <a:latin typeface="Arial Narrow" pitchFamily="34" charset="0"/>
              </a:rPr>
              <a:t>Measurements - Field Distribution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72200" y="1877512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467544" y="980728"/>
            <a:ext cx="8064896" cy="896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</a:rPr>
              <a:t>Field distribution and polarization measured via probe antenna around the equators of each cell for a copper SPL Cavity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026" name="Picture 2" descr="D:\CERN\Talks\SLHiPP 4\pictures\IMG_00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0544"/>
          <a:stretch/>
        </p:blipFill>
        <p:spPr bwMode="auto">
          <a:xfrm>
            <a:off x="539552" y="2010603"/>
            <a:ext cx="3150692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779748"/>
            <a:ext cx="429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Polarization of TE</a:t>
            </a:r>
            <a:r>
              <a:rPr lang="en-GB" b="1" baseline="-25000" dirty="0" smtClean="0"/>
              <a:t>11</a:t>
            </a:r>
            <a:r>
              <a:rPr lang="en-GB" b="1" dirty="0" smtClean="0"/>
              <a:t> 3/5 </a:t>
            </a:r>
            <a:r>
              <a:rPr lang="en-GB" b="1" dirty="0" smtClean="0">
                <a:sym typeface="Symbol"/>
              </a:rPr>
              <a:t></a:t>
            </a:r>
            <a:r>
              <a:rPr lang="en-GB" b="1" dirty="0" smtClean="0"/>
              <a:t>– Mode (920MHz)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87624" y="1894956"/>
            <a:ext cx="72008" cy="390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19672" y="1880121"/>
            <a:ext cx="72008" cy="390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14898" y="1880121"/>
            <a:ext cx="0" cy="421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43608" y="2270189"/>
            <a:ext cx="144016" cy="16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39084" y="2582349"/>
            <a:ext cx="144016" cy="72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71600" y="2809049"/>
            <a:ext cx="219884" cy="205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37808" y="2915630"/>
            <a:ext cx="121824" cy="219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25472" y="2308403"/>
            <a:ext cx="144016" cy="16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20948" y="2620563"/>
            <a:ext cx="144016" cy="72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453464" y="2809049"/>
            <a:ext cx="202212" cy="243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19672" y="2956605"/>
            <a:ext cx="72008" cy="219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62502" y="2314592"/>
            <a:ext cx="144016" cy="16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957978" y="2626752"/>
            <a:ext cx="144016" cy="72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890494" y="2853452"/>
            <a:ext cx="219884" cy="205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056702" y="3014396"/>
            <a:ext cx="45292" cy="164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575306" y="1912002"/>
            <a:ext cx="29779" cy="4219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566926" y="2333980"/>
            <a:ext cx="166208" cy="172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562402" y="2658663"/>
            <a:ext cx="170732" cy="72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570786" y="2885363"/>
            <a:ext cx="162348" cy="180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562402" y="3046307"/>
            <a:ext cx="85366" cy="1295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003337" y="1894956"/>
            <a:ext cx="29779" cy="4219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3037640" y="2311831"/>
            <a:ext cx="166208" cy="172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3033116" y="2636514"/>
            <a:ext cx="170732" cy="72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041500" y="2863214"/>
            <a:ext cx="162348" cy="180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3003337" y="3014396"/>
            <a:ext cx="115145" cy="139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881760" y="1700808"/>
            <a:ext cx="24935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Positions for the probe antenna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5836" y="3481844"/>
            <a:ext cx="297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Fitting of the data to extract Q values, </a:t>
            </a:r>
          </a:p>
          <a:p>
            <a:pPr algn="ctr"/>
            <a:r>
              <a:rPr lang="en-GB" sz="1400" dirty="0" smtClean="0"/>
              <a:t>field distribution and polarization</a:t>
            </a:r>
            <a:endParaRPr lang="en-GB" sz="1400" dirty="0"/>
          </a:p>
        </p:txBody>
      </p:sp>
      <p:sp>
        <p:nvSpPr>
          <p:cNvPr id="6" name="Oval 5"/>
          <p:cNvSpPr/>
          <p:nvPr/>
        </p:nvSpPr>
        <p:spPr>
          <a:xfrm>
            <a:off x="3197426" y="2520366"/>
            <a:ext cx="300876" cy="333086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09901" y="305966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Pick-Up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>
            <a:stCxn id="6" idx="4"/>
          </p:cNvCxnSpPr>
          <p:nvPr/>
        </p:nvCxnSpPr>
        <p:spPr>
          <a:xfrm>
            <a:off x="3347864" y="2853452"/>
            <a:ext cx="0" cy="24339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6817" y="4077072"/>
            <a:ext cx="2248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Excitation by Input Coupler*</a:t>
            </a:r>
            <a:endParaRPr lang="en-GB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019145" y="4077072"/>
            <a:ext cx="1801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Excitation by Pick-Up*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3638" y="5157192"/>
            <a:ext cx="3326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/>
              <a:t>*Each coloured ring represents the field distribution around the equator of a cell. Depending on the excitation of the mode and its polarization the error of the angle measurements ranges from ±2</a:t>
            </a:r>
            <a:r>
              <a:rPr lang="de-DE" sz="1200" dirty="0"/>
              <a:t> </a:t>
            </a:r>
            <a:r>
              <a:rPr lang="de-DE" sz="1200" dirty="0" smtClean="0"/>
              <a:t>deg</a:t>
            </a:r>
            <a:r>
              <a:rPr lang="en-GB" sz="1200" dirty="0" smtClean="0"/>
              <a:t> to ±20 deg (see second polarization excited by the input coupler)</a:t>
            </a:r>
            <a:endParaRPr lang="en-GB" sz="1200" dirty="0"/>
          </a:p>
        </p:txBody>
      </p:sp>
      <p:pic>
        <p:nvPicPr>
          <p:cNvPr id="70" name="Picture 11" descr="S:\pics\920MHz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r="13757" b="23693"/>
          <a:stretch/>
        </p:blipFill>
        <p:spPr bwMode="auto">
          <a:xfrm>
            <a:off x="3974964" y="2349513"/>
            <a:ext cx="2439690" cy="13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S:\pics\944MHz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4701" b="24496"/>
          <a:stretch/>
        </p:blipFill>
        <p:spPr bwMode="auto">
          <a:xfrm>
            <a:off x="6528947" y="2348880"/>
            <a:ext cx="2435541" cy="13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CERN\Talks\SLHiPP 4\pictures\LorenzFit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/>
          <a:stretch/>
        </p:blipFill>
        <p:spPr bwMode="auto">
          <a:xfrm>
            <a:off x="472784" y="3926420"/>
            <a:ext cx="3240359" cy="10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75656" y="4910971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Frequency [MHz]</a:t>
            </a:r>
            <a:endParaRPr lang="en-GB" sz="1000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20145" y="4250708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|S21| (linear)</a:t>
            </a:r>
            <a:endParaRPr lang="en-GB" sz="1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987452" y="4305602"/>
            <a:ext cx="2443179" cy="1185134"/>
            <a:chOff x="10193717" y="-1539552"/>
            <a:chExt cx="2443179" cy="1185134"/>
          </a:xfrm>
        </p:grpSpPr>
        <p:pic>
          <p:nvPicPr>
            <p:cNvPr id="1034" name="Picture 10" descr="D:\CERN\Talks\SLHiPP 4\pictures\SPL_COPPER_#2_S21_FREQ=920MHz_Polarization_PC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8" t="6597" r="55683" b="56582"/>
            <a:stretch/>
          </p:blipFill>
          <p:spPr bwMode="auto">
            <a:xfrm>
              <a:off x="10193717" y="-1539552"/>
              <a:ext cx="1241467" cy="118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0" descr="D:\CERN\Talks\SLHiPP 4\pictures\SPL_COPPER_#2_S21_FREQ=920MHz_Polarization_PC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74" t="6597" r="13190" b="56582"/>
            <a:stretch/>
          </p:blipFill>
          <p:spPr bwMode="auto">
            <a:xfrm>
              <a:off x="11442700" y="-1539552"/>
              <a:ext cx="1194196" cy="118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D:\CERN\Talks\SLHiPP 4\pictures\Polarization_InputCoupler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13872"/>
          <a:stretch/>
        </p:blipFill>
        <p:spPr bwMode="auto">
          <a:xfrm>
            <a:off x="4097498" y="5481340"/>
            <a:ext cx="978558" cy="8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6701697" y="4305538"/>
            <a:ext cx="2406807" cy="1185198"/>
            <a:chOff x="6565922" y="2138958"/>
            <a:chExt cx="2406807" cy="1185198"/>
          </a:xfrm>
        </p:grpSpPr>
        <p:pic>
          <p:nvPicPr>
            <p:cNvPr id="35" name="Picture 11" descr="D:\CERN\Talks\SLHiPP 4\pictures\SPL_COPPER_#2_S21_FREQ=920MHz_Polarization_Probe2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1" t="6857" r="56945" b="56588"/>
            <a:stretch/>
          </p:blipFill>
          <p:spPr bwMode="auto">
            <a:xfrm>
              <a:off x="7766628" y="2138958"/>
              <a:ext cx="1206101" cy="1183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1" descr="D:\CERN\Talks\SLHiPP 4\pictures\SPL_COPPER_#2_S21_FREQ=920MHz_Polarization_Probe2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10" t="6857" r="12941" b="56588"/>
            <a:stretch/>
          </p:blipFill>
          <p:spPr bwMode="auto">
            <a:xfrm>
              <a:off x="6565922" y="2140734"/>
              <a:ext cx="1174430" cy="1183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D:\CERN\Talks\SLHiPP 4\pictures\Polarization_PickUp.bmp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r="16934"/>
          <a:stretch/>
        </p:blipFill>
        <p:spPr bwMode="auto">
          <a:xfrm>
            <a:off x="6811587" y="5481340"/>
            <a:ext cx="928765" cy="8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val 85"/>
          <p:cNvSpPr/>
          <p:nvPr/>
        </p:nvSpPr>
        <p:spPr>
          <a:xfrm>
            <a:off x="753147" y="2642506"/>
            <a:ext cx="300876" cy="333086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8" name="Straight Connector 87"/>
          <p:cNvCxnSpPr>
            <a:stCxn id="86" idx="4"/>
          </p:cNvCxnSpPr>
          <p:nvPr/>
        </p:nvCxnSpPr>
        <p:spPr>
          <a:xfrm>
            <a:off x="903585" y="2975592"/>
            <a:ext cx="0" cy="10846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39552" y="303228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Input Coupler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0" name="Picture 13" descr="D:\CERN\Talks\SLHiPP 4\pictures\SPL_COPPER_#2_FREQ=920MHz_FieldDist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465174" y="1963643"/>
            <a:ext cx="2528521" cy="8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CERN\Talks\SLHiPP 4\pictures\SPL_COPPER_#2_FREQ=898MHz_FieldDist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08281" y="1961019"/>
            <a:ext cx="2535927" cy="8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3830948" y="1700808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TE</a:t>
            </a:r>
            <a:r>
              <a:rPr lang="en-GB" sz="1600" b="1" baseline="-25000" dirty="0" smtClean="0"/>
              <a:t>11</a:t>
            </a:r>
            <a:r>
              <a:rPr lang="en-GB" sz="1600" b="1" dirty="0" smtClean="0"/>
              <a:t> 2/5 </a:t>
            </a:r>
            <a:r>
              <a:rPr lang="en-GB" sz="1600" b="1" dirty="0" smtClean="0">
                <a:sym typeface="Symbol"/>
              </a:rPr>
              <a:t></a:t>
            </a:r>
            <a:r>
              <a:rPr lang="en-GB" sz="1600" b="1" dirty="0" smtClean="0"/>
              <a:t>– Mode (989 MHz)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510860" y="1700808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TE</a:t>
            </a:r>
            <a:r>
              <a:rPr lang="en-GB" sz="1600" b="1" baseline="-25000" dirty="0" smtClean="0"/>
              <a:t>11</a:t>
            </a:r>
            <a:r>
              <a:rPr lang="en-GB" sz="1600" b="1" dirty="0" smtClean="0"/>
              <a:t> 3/5 </a:t>
            </a:r>
            <a:r>
              <a:rPr lang="en-GB" sz="1600" b="1" dirty="0" smtClean="0">
                <a:sym typeface="Symbol"/>
              </a:rPr>
              <a:t></a:t>
            </a:r>
            <a:r>
              <a:rPr lang="en-GB" sz="1600" b="1" dirty="0" smtClean="0"/>
              <a:t>– Mode (920 MHz)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30948" y="1700808"/>
            <a:ext cx="5277556" cy="207894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/>
          <p:cNvSpPr/>
          <p:nvPr/>
        </p:nvSpPr>
        <p:spPr>
          <a:xfrm>
            <a:off x="3830948" y="3781746"/>
            <a:ext cx="5277556" cy="259958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57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CERN\Talks\SLHiPP 4\pictures\BeadPull_TM011_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43490"/>
            <a:ext cx="2915738" cy="13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CERN\Talks\SLHiPP 4\pictures\BeadPull_TM011_4over5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32" y="5064544"/>
            <a:ext cx="2915736" cy="13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876508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RF </a:t>
            </a:r>
            <a:r>
              <a:rPr lang="en-US" sz="2800" b="1" dirty="0" smtClean="0">
                <a:latin typeface="Arial Narrow" pitchFamily="34" charset="0"/>
              </a:rPr>
              <a:t>Measurements - Field Distribution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467544" y="732016"/>
            <a:ext cx="8064896" cy="896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</a:rPr>
              <a:t>Bead-pull </a:t>
            </a:r>
            <a:r>
              <a:rPr lang="en-US" sz="2000" dirty="0">
                <a:latin typeface="Arial Narrow" pitchFamily="34" charset="0"/>
              </a:rPr>
              <a:t>measurements in comparison with </a:t>
            </a:r>
            <a:r>
              <a:rPr lang="en-US" sz="2000" dirty="0" smtClean="0">
                <a:latin typeface="Arial Narrow" pitchFamily="34" charset="0"/>
              </a:rPr>
              <a:t>simulations to identify modes and their field distribution at the center axis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051" name="Picture 3" descr="D:\CERN\Talks\SLHiPP 4\pictures\IMG_00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/>
          <a:stretch/>
        </p:blipFill>
        <p:spPr bwMode="auto">
          <a:xfrm>
            <a:off x="333468" y="3624634"/>
            <a:ext cx="2726364" cy="27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CERN\Talks\SLHiPP 4\pictures\BeadPull_TM010_P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33645"/>
            <a:ext cx="3103848" cy="13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CERN\Talks\SLHiPP 4\pictures\TM010_Pi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3" b="23267"/>
          <a:stretch/>
        </p:blipFill>
        <p:spPr bwMode="auto">
          <a:xfrm>
            <a:off x="3291088" y="2125357"/>
            <a:ext cx="2593776" cy="8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CERN\Talks\SLHiPP 4\pictures\BeadPull_TE111_3over5P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22" y="2901056"/>
            <a:ext cx="3105390" cy="12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CERN\Talks\SLHiPP 4\pictures\TE111_3over5Pi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9" b="20613"/>
          <a:stretch/>
        </p:blipFill>
        <p:spPr bwMode="auto">
          <a:xfrm>
            <a:off x="6330656" y="2128211"/>
            <a:ext cx="2589637" cy="8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ERN\Talks\SLHiPP 4\pictures\TM011_Pi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30342"/>
          <a:stretch/>
        </p:blipFill>
        <p:spPr bwMode="auto">
          <a:xfrm>
            <a:off x="6330655" y="4401367"/>
            <a:ext cx="2593779" cy="7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CERN\Talks\SLHiPP 4\pictures\TM011_3over5Pi.b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3" b="29277"/>
          <a:stretch/>
        </p:blipFill>
        <p:spPr bwMode="auto">
          <a:xfrm>
            <a:off x="3345372" y="4401367"/>
            <a:ext cx="2593778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3203848" y="1739833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TM</a:t>
            </a:r>
            <a:r>
              <a:rPr lang="en-GB" sz="1600" b="1" baseline="-25000" dirty="0" smtClean="0"/>
              <a:t>010</a:t>
            </a:r>
            <a:r>
              <a:rPr lang="en-GB" sz="1600" b="1" dirty="0" smtClean="0"/>
              <a:t> </a:t>
            </a:r>
            <a:r>
              <a:rPr lang="en-GB" sz="1600" b="1" dirty="0" smtClean="0">
                <a:sym typeface="Symbol"/>
              </a:rPr>
              <a:t> </a:t>
            </a:r>
            <a:r>
              <a:rPr lang="en-GB" sz="1600" b="1" dirty="0" smtClean="0"/>
              <a:t>– Mode (704 MHz)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93564" y="1753525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TE</a:t>
            </a:r>
            <a:r>
              <a:rPr lang="en-GB" sz="1600" b="1" baseline="-25000" dirty="0" smtClean="0"/>
              <a:t>111</a:t>
            </a:r>
            <a:r>
              <a:rPr lang="en-GB" sz="1600" b="1" dirty="0" smtClean="0"/>
              <a:t> 3/5 </a:t>
            </a:r>
            <a:r>
              <a:rPr lang="en-GB" sz="1600" b="1" dirty="0" smtClean="0">
                <a:sym typeface="Symbol"/>
              </a:rPr>
              <a:t></a:t>
            </a:r>
            <a:r>
              <a:rPr lang="en-GB" sz="1600" b="1" dirty="0" smtClean="0"/>
              <a:t>– Mode (920 MHz)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03848" y="4077072"/>
            <a:ext cx="285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TM</a:t>
            </a:r>
            <a:r>
              <a:rPr lang="en-GB" sz="1600" b="1" baseline="-25000" dirty="0" smtClean="0"/>
              <a:t>110</a:t>
            </a:r>
            <a:r>
              <a:rPr lang="en-GB" sz="1600" b="1" dirty="0" smtClean="0"/>
              <a:t> 4/5</a:t>
            </a:r>
            <a:r>
              <a:rPr lang="en-GB" sz="1600" b="1" dirty="0" smtClean="0">
                <a:sym typeface="Symbol"/>
              </a:rPr>
              <a:t> </a:t>
            </a:r>
            <a:r>
              <a:rPr lang="en-GB" sz="1600" b="1" dirty="0" smtClean="0"/>
              <a:t>– Mode (1330 MHz)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4066" y="4061012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TM</a:t>
            </a:r>
            <a:r>
              <a:rPr lang="en-GB" sz="1600" b="1" baseline="-25000" dirty="0" smtClean="0"/>
              <a:t>110</a:t>
            </a:r>
            <a:r>
              <a:rPr lang="en-GB" sz="1600" b="1" dirty="0" smtClean="0"/>
              <a:t> </a:t>
            </a:r>
            <a:r>
              <a:rPr lang="en-GB" sz="1600" b="1" dirty="0" smtClean="0">
                <a:sym typeface="Symbol"/>
              </a:rPr>
              <a:t> </a:t>
            </a:r>
            <a:r>
              <a:rPr lang="en-GB" sz="1600" b="1" dirty="0" smtClean="0"/>
              <a:t>– Mode (1333 MHz)</a:t>
            </a:r>
          </a:p>
        </p:txBody>
      </p:sp>
      <p:pic>
        <p:nvPicPr>
          <p:cNvPr id="90" name="Picture 2" descr="D:\CERN\Talks\SLHiPP 4\pictures\IMG_008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9" y="1484784"/>
            <a:ext cx="2726362" cy="20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508259" y="6198287"/>
            <a:ext cx="159019" cy="27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57265" y="1412776"/>
            <a:ext cx="580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Magnitude of E-field</a:t>
            </a:r>
            <a:r>
              <a:rPr lang="en-GB" b="1" dirty="0" smtClean="0"/>
              <a:t> </a:t>
            </a:r>
            <a:r>
              <a:rPr lang="de-DE" b="1" dirty="0" smtClean="0"/>
              <a:t>vs. Frequency </a:t>
            </a:r>
            <a:r>
              <a:rPr lang="de-DE" b="1" dirty="0"/>
              <a:t>shift due to </a:t>
            </a:r>
            <a:r>
              <a:rPr lang="de-DE" b="1" dirty="0" smtClean="0"/>
              <a:t>bead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223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ERN\Talks\SLHiPP 4\pictures\Loaded_Qs_cmpFSIM_zoom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" y="4077072"/>
            <a:ext cx="3251004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ERN\Talks\SLHiPP 4\pictures\Loaded_Qs_cmpFSIM_zoom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80" y="4092185"/>
            <a:ext cx="3251004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ERN\Talks\SLHiPP 4\pictures\Loaded_Qs_cmpFSIM_zoom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08" y="4104146"/>
            <a:ext cx="3251004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682554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RF </a:t>
            </a:r>
            <a:r>
              <a:rPr lang="en-US" sz="2800" b="1" dirty="0" smtClean="0">
                <a:latin typeface="Arial Narrow" pitchFamily="34" charset="0"/>
              </a:rPr>
              <a:t>Measurements – Cavity Statistics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107504" y="980728"/>
            <a:ext cx="9036496" cy="896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Frequency and Q measurements for the first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4 niobium cavities </a:t>
            </a:r>
            <a:r>
              <a:rPr lang="en-US" sz="2400" dirty="0" smtClean="0">
                <a:latin typeface="Arial Narrow" pitchFamily="34" charset="0"/>
              </a:rPr>
              <a:t>(warm tests)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60232" y="4293096"/>
            <a:ext cx="0" cy="1872208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6256" y="4293096"/>
            <a:ext cx="0" cy="1872208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3968" y="4221088"/>
            <a:ext cx="0" cy="1872208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4591" y="4221088"/>
            <a:ext cx="0" cy="1872208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99792" y="5013176"/>
            <a:ext cx="0" cy="1080120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59014" y="1545064"/>
            <a:ext cx="3993506" cy="2669178"/>
            <a:chOff x="4322910" y="1545064"/>
            <a:chExt cx="3993506" cy="2669178"/>
          </a:xfrm>
        </p:grpSpPr>
        <p:grpSp>
          <p:nvGrpSpPr>
            <p:cNvPr id="46" name="Group 45"/>
            <p:cNvGrpSpPr/>
            <p:nvPr/>
          </p:nvGrpSpPr>
          <p:grpSpPr>
            <a:xfrm>
              <a:off x="4322910" y="1545064"/>
              <a:ext cx="3993506" cy="2669178"/>
              <a:chOff x="4322910" y="1545064"/>
              <a:chExt cx="3993506" cy="2669178"/>
            </a:xfrm>
          </p:grpSpPr>
          <p:pic>
            <p:nvPicPr>
              <p:cNvPr id="3077" name="Picture 5" descr="S:\pics\Loaded_Qs_cmpFSIM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62" b="2939"/>
              <a:stretch/>
            </p:blipFill>
            <p:spPr bwMode="auto">
              <a:xfrm>
                <a:off x="4322910" y="1545064"/>
                <a:ext cx="3993506" cy="2669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13"/>
              <a:stretch/>
            </p:blipFill>
            <p:spPr bwMode="auto">
              <a:xfrm>
                <a:off x="4820396" y="2054375"/>
                <a:ext cx="3099177" cy="1878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5053445" y="2570899"/>
              <a:ext cx="376573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30018" y="2698147"/>
              <a:ext cx="477490" cy="46558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319663" y="2629667"/>
              <a:ext cx="504056" cy="106812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241731" y="1700808"/>
              <a:ext cx="0" cy="2217128"/>
            </a:xfrm>
            <a:prstGeom prst="line">
              <a:avLst/>
            </a:prstGeom>
            <a:ln w="127000">
              <a:solidFill>
                <a:srgbClr val="FFC000">
                  <a:alpha val="51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24128" y="1700808"/>
              <a:ext cx="0" cy="2232248"/>
            </a:xfrm>
            <a:prstGeom prst="line">
              <a:avLst/>
            </a:prstGeom>
            <a:ln w="127000">
              <a:solidFill>
                <a:srgbClr val="FFC000">
                  <a:alpha val="51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568242" y="1708368"/>
              <a:ext cx="0" cy="2217128"/>
            </a:xfrm>
            <a:prstGeom prst="line">
              <a:avLst/>
            </a:prstGeom>
            <a:ln w="127000">
              <a:solidFill>
                <a:srgbClr val="FFC000">
                  <a:alpha val="51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756500" y="1628800"/>
            <a:ext cx="2444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HOM Coupler Transmission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81" name="Picture 9" descr="D:\CERN\Talks\SLHiPP 4\pictures\Frequency_Sprea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3" y="1493965"/>
            <a:ext cx="4189387" cy="26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stCxn id="3" idx="3"/>
          </p:cNvCxnSpPr>
          <p:nvPr/>
        </p:nvCxnSpPr>
        <p:spPr>
          <a:xfrm flipH="1">
            <a:off x="2977180" y="2878212"/>
            <a:ext cx="3067517" cy="13360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3"/>
          </p:cNvCxnSpPr>
          <p:nvPr/>
        </p:nvCxnSpPr>
        <p:spPr>
          <a:xfrm flipH="1">
            <a:off x="4788024" y="3095548"/>
            <a:ext cx="1648025" cy="11975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4"/>
          </p:cNvCxnSpPr>
          <p:nvPr/>
        </p:nvCxnSpPr>
        <p:spPr>
          <a:xfrm flipH="1">
            <a:off x="7504346" y="3697794"/>
            <a:ext cx="3449" cy="5953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15616" y="1708368"/>
            <a:ext cx="0" cy="2131194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03648" y="1700808"/>
            <a:ext cx="0" cy="2131194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835696" y="1700808"/>
            <a:ext cx="0" cy="2131194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 rot="18608578">
            <a:off x="497791" y="202097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TM</a:t>
            </a:r>
            <a:r>
              <a:rPr lang="en-GB" b="1" baseline="-25000" dirty="0"/>
              <a:t>010</a:t>
            </a:r>
            <a:r>
              <a:rPr lang="en-GB" b="1" dirty="0"/>
              <a:t> </a:t>
            </a:r>
            <a:r>
              <a:rPr lang="en-GB" b="1" dirty="0">
                <a:sym typeface="Symbol"/>
              </a:rPr>
              <a:t> </a:t>
            </a:r>
            <a:r>
              <a:rPr lang="en-GB" b="1" dirty="0" smtClean="0">
                <a:sym typeface="Symbol"/>
              </a:rPr>
              <a:t>704 MHz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 rot="18567760">
            <a:off x="1013001" y="2099680"/>
            <a:ext cx="1541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TE</a:t>
            </a:r>
            <a:r>
              <a:rPr lang="en-GB" b="1" baseline="-25000" dirty="0" smtClean="0"/>
              <a:t>111</a:t>
            </a:r>
            <a:r>
              <a:rPr lang="en-GB" b="1" dirty="0" smtClean="0"/>
              <a:t> 920 MHz</a:t>
            </a:r>
            <a:r>
              <a:rPr lang="en-GB" b="1" dirty="0" smtClean="0">
                <a:sym typeface="Symbol"/>
              </a:rPr>
              <a:t> 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 rot="18544666">
            <a:off x="1389660" y="200293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TM</a:t>
            </a:r>
            <a:r>
              <a:rPr lang="en-GB" b="1" baseline="-25000" dirty="0" smtClean="0"/>
              <a:t>011</a:t>
            </a:r>
            <a:r>
              <a:rPr lang="en-GB" b="1" dirty="0" smtClean="0">
                <a:sym typeface="Symbol"/>
              </a:rPr>
              <a:t> 1330MHz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532440" y="4114402"/>
            <a:ext cx="432048" cy="998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8532440" y="6271916"/>
            <a:ext cx="432048" cy="136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815361" y="6201905"/>
            <a:ext cx="432048" cy="1495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788024" y="6237312"/>
            <a:ext cx="432048" cy="1495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1763688" y="6138172"/>
            <a:ext cx="43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[Hz]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2934" y="6140851"/>
            <a:ext cx="43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[Hz]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26858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CERN\Talks\SLHiPP 4\pictures\Q_Spre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1" y="2348880"/>
            <a:ext cx="4984195" cy="35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83568" y="206058"/>
            <a:ext cx="5876508" cy="5330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 Narrow" pitchFamily="34" charset="0"/>
              </a:rPr>
              <a:t>RF Measurements - </a:t>
            </a:r>
            <a:r>
              <a:rPr lang="en-US" sz="2800" b="1" dirty="0" smtClean="0">
                <a:latin typeface="Arial Narrow" pitchFamily="34" charset="0"/>
              </a:rPr>
              <a:t>Summary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34ED-392B-42A2-8939-5A95FD54CE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323528" y="836712"/>
            <a:ext cx="8424936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</a:rPr>
              <a:t>Direct method by using probe antennas around the cavity surface results in a very coarse resolution however polarization could be proofed as well as the field distributions up to the 1</a:t>
            </a:r>
            <a:r>
              <a:rPr lang="en-US" sz="2000" baseline="30000" dirty="0" smtClean="0">
                <a:latin typeface="Arial Narrow" pitchFamily="34" charset="0"/>
              </a:rPr>
              <a:t>st</a:t>
            </a:r>
            <a:r>
              <a:rPr lang="en-US" sz="2000" dirty="0" smtClean="0">
                <a:latin typeface="Arial Narrow" pitchFamily="34" charset="0"/>
              </a:rPr>
              <a:t> dipole band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</a:rPr>
              <a:t>Bead-Pull </a:t>
            </a:r>
            <a:r>
              <a:rPr lang="en-US" sz="2000" dirty="0">
                <a:latin typeface="Arial Narrow" pitchFamily="34" charset="0"/>
              </a:rPr>
              <a:t>measurements provide information about the field distribution along the center axis in more detail (also applicable for the Nb cavities)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aseline="30000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02128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Arial Narrow" panose="020B0606020202030204" pitchFamily="34" charset="0"/>
              </a:rPr>
              <a:t>*D. KAJFEZ: REFLECTION-TYPE </a:t>
            </a:r>
            <a:r>
              <a:rPr lang="en-GB" sz="1200" i="1" dirty="0">
                <a:latin typeface="Arial Narrow" panose="020B0606020202030204" pitchFamily="34" charset="0"/>
              </a:rPr>
              <a:t>Q FACTOR MEASUREMENT </a:t>
            </a:r>
            <a:r>
              <a:rPr lang="en-GB" sz="1200" i="1" dirty="0" smtClean="0">
                <a:latin typeface="Arial Narrow" panose="020B0606020202030204" pitchFamily="34" charset="0"/>
              </a:rPr>
              <a:t>OF TRANSMISSION-TYPE </a:t>
            </a:r>
            <a:r>
              <a:rPr lang="en-GB" sz="1200" i="1" dirty="0">
                <a:latin typeface="Arial Narrow" panose="020B0606020202030204" pitchFamily="34" charset="0"/>
              </a:rPr>
              <a:t>CAVITIES</a:t>
            </a:r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323528" y="2132856"/>
            <a:ext cx="4356484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</a:rPr>
              <a:t>Bead-Pull measurements extendable by using different beads and also off axis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Measured frequencies </a:t>
            </a:r>
            <a:r>
              <a:rPr lang="en-US" sz="2000" dirty="0" smtClean="0">
                <a:latin typeface="Arial Narrow" pitchFamily="34" charset="0"/>
              </a:rPr>
              <a:t>for the interesting modes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differ &lt; 1MHz</a:t>
            </a:r>
            <a:r>
              <a:rPr lang="en-US" sz="2000" dirty="0" smtClean="0">
                <a:latin typeface="Arial Narrow" pitchFamily="34" charset="0"/>
              </a:rPr>
              <a:t> for the 4 niobium cavities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Measured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Q values </a:t>
            </a:r>
            <a:r>
              <a:rPr lang="en-US" sz="2000" dirty="0">
                <a:latin typeface="Arial Narrow" pitchFamily="34" charset="0"/>
              </a:rPr>
              <a:t>for the interesting modes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differ &lt;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100%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Q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and coupling factor </a:t>
            </a:r>
            <a:r>
              <a:rPr lang="en-US" sz="2000" dirty="0">
                <a:latin typeface="Arial Narrow" pitchFamily="34" charset="0"/>
              </a:rPr>
              <a:t>measurements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have been carried out by reflection</a:t>
            </a:r>
            <a:r>
              <a:rPr lang="en-US" sz="2000" noProof="0" dirty="0" smtClean="0">
                <a:latin typeface="Arial Narrow" pitchFamily="34" charset="0"/>
              </a:rPr>
              <a:t> and reaction type methods</a:t>
            </a:r>
            <a:r>
              <a:rPr lang="en-US" sz="2000" baseline="30000" noProof="0" dirty="0">
                <a:latin typeface="Arial Narrow" pitchFamily="34" charset="0"/>
              </a:rPr>
              <a:t>*</a:t>
            </a:r>
            <a:endParaRPr lang="en-US" sz="2000" baseline="30000" dirty="0" smtClean="0">
              <a:latin typeface="Arial Narrow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4088" y="4293096"/>
            <a:ext cx="0" cy="1130642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80112" y="4293096"/>
            <a:ext cx="0" cy="1130642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12160" y="4293096"/>
            <a:ext cx="0" cy="1130642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350098" y="2636912"/>
            <a:ext cx="0" cy="1130642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66122" y="2636912"/>
            <a:ext cx="0" cy="1130642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998170" y="2636912"/>
            <a:ext cx="0" cy="1130642"/>
          </a:xfrm>
          <a:prstGeom prst="line">
            <a:avLst/>
          </a:prstGeom>
          <a:ln w="127000">
            <a:solidFill>
              <a:srgbClr val="FFC000">
                <a:alpha val="5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76056" y="5229200"/>
            <a:ext cx="381642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4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13212</TotalTime>
  <Words>1125</Words>
  <Application>Microsoft Office PowerPoint</Application>
  <PresentationFormat>On-screen Show (4:3)</PresentationFormat>
  <Paragraphs>201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Outline</vt:lpstr>
      <vt:lpstr>Overview</vt:lpstr>
      <vt:lpstr>Overview</vt:lpstr>
      <vt:lpstr>RF Characteristics - Requirements</vt:lpstr>
      <vt:lpstr>RF Measurements - Field Distribution</vt:lpstr>
      <vt:lpstr>RF Measurements - Field Distribution</vt:lpstr>
      <vt:lpstr>RF Measurements – Cavity Statistics</vt:lpstr>
      <vt:lpstr>RF Measurements - Summary</vt:lpstr>
      <vt:lpstr>Mechanical Design</vt:lpstr>
      <vt:lpstr>Mechanical Design</vt:lpstr>
      <vt:lpstr>Mechanical Design</vt:lpstr>
      <vt:lpstr>Heat Loss Investigation</vt:lpstr>
      <vt:lpstr>Review of the Designs</vt:lpstr>
      <vt:lpstr>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 Papke</dc:creator>
  <cp:lastModifiedBy>Kai Papke</cp:lastModifiedBy>
  <cp:revision>1184</cp:revision>
  <cp:lastPrinted>2014-05-13T12:58:47Z</cp:lastPrinted>
  <dcterms:created xsi:type="dcterms:W3CDTF">2011-02-15T10:29:58Z</dcterms:created>
  <dcterms:modified xsi:type="dcterms:W3CDTF">2014-05-16T07:28:37Z</dcterms:modified>
</cp:coreProperties>
</file>