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87" r:id="rId3"/>
    <p:sldMasterId id="2147483700" r:id="rId4"/>
    <p:sldMasterId id="2147483717" r:id="rId5"/>
    <p:sldMasterId id="2147483722" r:id="rId6"/>
  </p:sldMasterIdLst>
  <p:notesMasterIdLst>
    <p:notesMasterId r:id="rId43"/>
  </p:notesMasterIdLst>
  <p:sldIdLst>
    <p:sldId id="256" r:id="rId7"/>
    <p:sldId id="402" r:id="rId8"/>
    <p:sldId id="388" r:id="rId9"/>
    <p:sldId id="304" r:id="rId10"/>
    <p:sldId id="439" r:id="rId11"/>
    <p:sldId id="445" r:id="rId12"/>
    <p:sldId id="441" r:id="rId13"/>
    <p:sldId id="442" r:id="rId14"/>
    <p:sldId id="394" r:id="rId15"/>
    <p:sldId id="395" r:id="rId16"/>
    <p:sldId id="422" r:id="rId17"/>
    <p:sldId id="421" r:id="rId18"/>
    <p:sldId id="423" r:id="rId19"/>
    <p:sldId id="452" r:id="rId20"/>
    <p:sldId id="444" r:id="rId21"/>
    <p:sldId id="435" r:id="rId22"/>
    <p:sldId id="436" r:id="rId23"/>
    <p:sldId id="437" r:id="rId24"/>
    <p:sldId id="420" r:id="rId25"/>
    <p:sldId id="453" r:id="rId26"/>
    <p:sldId id="424" r:id="rId27"/>
    <p:sldId id="412" r:id="rId28"/>
    <p:sldId id="427" r:id="rId29"/>
    <p:sldId id="428" r:id="rId30"/>
    <p:sldId id="429" r:id="rId31"/>
    <p:sldId id="440" r:id="rId32"/>
    <p:sldId id="309" r:id="rId33"/>
    <p:sldId id="358" r:id="rId34"/>
    <p:sldId id="359" r:id="rId35"/>
    <p:sldId id="360" r:id="rId36"/>
    <p:sldId id="446" r:id="rId37"/>
    <p:sldId id="447" r:id="rId38"/>
    <p:sldId id="448" r:id="rId39"/>
    <p:sldId id="449" r:id="rId40"/>
    <p:sldId id="450" r:id="rId41"/>
    <p:sldId id="451" r:id="rId42"/>
  </p:sldIdLst>
  <p:sldSz cx="9756775" cy="7315200"/>
  <p:notesSz cx="6858000" cy="9144000"/>
  <p:defaultTextStyle>
    <a:defPPr>
      <a:defRPr lang="en-US"/>
    </a:defPPr>
    <a:lvl1pPr marL="0" algn="l" defTabSz="486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6238" algn="l" defTabSz="486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2476" algn="l" defTabSz="486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8715" algn="l" defTabSz="486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44950" algn="l" defTabSz="486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31184" algn="l" defTabSz="486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17428" algn="l" defTabSz="486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03664" algn="l" defTabSz="486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89908" algn="l" defTabSz="486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9DC"/>
    <a:srgbClr val="496DAC"/>
    <a:srgbClr val="0094CA"/>
    <a:srgbClr val="008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14" autoAdjust="0"/>
  </p:normalViewPr>
  <p:slideViewPr>
    <p:cSldViewPr snapToGrid="0" snapToObjects="1">
      <p:cViewPr>
        <p:scale>
          <a:sx n="108" d="100"/>
          <a:sy n="108" d="100"/>
        </p:scale>
        <p:origin x="-656" y="64"/>
      </p:cViewPr>
      <p:guideLst>
        <p:guide orient="horz" pos="2304"/>
        <p:guide pos="30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6C1F0-9D40-1248-9255-F3BBE7F223B4}" type="datetimeFigureOut">
              <a:t>5/15/14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738D3-7715-0C4A-857D-0EED37D056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3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57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794" algn="l" defTabSz="4557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597" algn="l" defTabSz="4557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373" algn="l" defTabSz="4557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167" algn="l" defTabSz="4557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8956" algn="l" defTabSz="4557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749" algn="l" defTabSz="4557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537" algn="l" defTabSz="4557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333" algn="l" defTabSz="4557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of the reactor based neutron sources are being phased out = decline in the availability of</a:t>
            </a:r>
            <a:r>
              <a:rPr lang="en-US" baseline="0" dirty="0"/>
              <a:t> neutrons = decline in competence and </a:t>
            </a:r>
            <a:r>
              <a:rPr lang="en-US" baseline="0" dirty="0" smtClean="0"/>
              <a:t>competitiveness</a:t>
            </a:r>
          </a:p>
          <a:p>
            <a:endParaRPr lang="en-US" baseline="0" dirty="0" smtClean="0"/>
          </a:p>
          <a:p>
            <a:pPr marL="285750" lvl="0" indent="-285750">
              <a:buFont typeface="Arial"/>
              <a:buChar char="•"/>
            </a:pPr>
            <a:r>
              <a:rPr lang="en-US" sz="1600" dirty="0" smtClean="0">
                <a:latin typeface="Papyrus" charset="0"/>
                <a:ea typeface="ＭＳ Ｐゴシック" charset="0"/>
              </a:rPr>
              <a:t>The vast majority of users will profit from a pulsed structure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>
                <a:latin typeface="Papyrus" charset="0"/>
                <a:ea typeface="ＭＳ Ｐゴシック" charset="0"/>
              </a:rPr>
              <a:t>A large fraction of users are fully satisfied by a long pulse source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>
                <a:latin typeface="Papyrus" charset="0"/>
                <a:ea typeface="ＭＳ Ｐゴシック" charset="0"/>
              </a:rPr>
              <a:t>Existing short pulse sources (ISIS, JPARC and SNS) can supply the present and imminent future need of short pulse users</a:t>
            </a:r>
          </a:p>
          <a:p>
            <a:pPr lvl="1"/>
            <a:endParaRPr lang="en-US" sz="800" dirty="0" smtClean="0">
              <a:latin typeface="Papyrus" charset="0"/>
              <a:ea typeface="ＭＳ Ｐゴシック" charset="0"/>
            </a:endParaRPr>
          </a:p>
          <a:p>
            <a:r>
              <a:rPr lang="en-US" sz="1800" dirty="0" smtClean="0">
                <a:latin typeface="Papyrus" charset="0"/>
                <a:ea typeface="ＭＳ Ｐゴシック" charset="0"/>
              </a:rPr>
              <a:t>Long pulse for physics flexibility (cold and thermal neutrons available)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++. Keep competency in communities – countries balance in science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6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Accelerateur</a:t>
            </a:r>
            <a:r>
              <a:rPr lang="en-US" dirty="0" smtClean="0"/>
              <a:t> </a:t>
            </a:r>
            <a:r>
              <a:rPr lang="en-US" dirty="0" err="1" smtClean="0"/>
              <a:t>principe</a:t>
            </a:r>
            <a:r>
              <a:rPr lang="en-US" dirty="0" smtClean="0"/>
              <a:t> avec proton</a:t>
            </a:r>
            <a:r>
              <a:rPr lang="en-US" baseline="0" dirty="0" smtClean="0"/>
              <a:t> </a:t>
            </a:r>
          </a:p>
          <a:p>
            <a:pPr>
              <a:defRPr/>
            </a:pPr>
            <a:r>
              <a:rPr lang="en-US" baseline="0" dirty="0" err="1" smtClean="0"/>
              <a:t>Technologie</a:t>
            </a:r>
            <a:r>
              <a:rPr lang="en-US" baseline="0" dirty="0" smtClean="0"/>
              <a:t> de pointe </a:t>
            </a:r>
            <a:r>
              <a:rPr lang="en-US" baseline="0" dirty="0" err="1" smtClean="0"/>
              <a:t>supraconductice</a:t>
            </a:r>
            <a:endParaRPr lang="en-US" baseline="0" dirty="0" smtClean="0"/>
          </a:p>
          <a:p>
            <a:pPr>
              <a:defRPr/>
            </a:pPr>
            <a:endParaRPr lang="en-US" baseline="0" dirty="0" smtClean="0"/>
          </a:p>
          <a:p>
            <a:pPr>
              <a:defRPr/>
            </a:pPr>
            <a:r>
              <a:rPr lang="en-US" baseline="0" dirty="0" smtClean="0"/>
              <a:t>Spoke – </a:t>
            </a:r>
            <a:r>
              <a:rPr lang="en-US" baseline="0" dirty="0" err="1" smtClean="0"/>
              <a:t>insatalle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735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73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73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 driven innovation – external actor to be collective ownership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75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89738D3-7715-0C4A-857D-0EED37D056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9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Gill Sans" charset="0"/>
                <a:ea typeface="ＭＳ Ｐゴシック" charset="-128"/>
                <a:cs typeface="ＭＳ Ｐゴシック" charset="-128"/>
              </a:rPr>
              <a:t>Högsta temp: 118 GWH</a:t>
            </a:r>
          </a:p>
          <a:p>
            <a:r>
              <a:rPr lang="en-US" smtClean="0">
                <a:latin typeface="Gill Sans" charset="0"/>
                <a:ea typeface="ＭＳ Ｐゴシック" charset="-128"/>
                <a:cs typeface="ＭＳ Ｐゴシック" charset="-128"/>
              </a:rPr>
              <a:t>All värme: 215 GWh = 10 000 villor</a:t>
            </a:r>
          </a:p>
          <a:p>
            <a:endParaRPr lang="en-US" smtClean="0"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4142E-3297-7645-B12A-DE699AD65630}" type="slidenum">
              <a:rPr lang="en-US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8" y="1157627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6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7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29"/>
            <a:ext cx="8781098" cy="785999"/>
          </a:xfrm>
          <a:prstGeom prst="rect">
            <a:avLst/>
          </a:prstGeom>
        </p:spPr>
        <p:txBody>
          <a:bodyPr vert="horz" lIns="97246" tIns="48624" rIns="97246" bIns="48624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0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2983"/>
            <a:ext cx="2195274" cy="6241627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2983"/>
            <a:ext cx="6423210" cy="6241627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3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0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58" y="2272461"/>
            <a:ext cx="8293259" cy="1568027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16" y="4145280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4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9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2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9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62" y="278028"/>
            <a:ext cx="1767171" cy="9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3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88" tIns="48744" rIns="97488" bIns="48744" rtlCol="0" anchor="ctr"/>
          <a:lstStyle/>
          <a:p>
            <a:pPr algn="ctr" defTabSz="974879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12" y="340832"/>
            <a:ext cx="1462321" cy="7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2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88" tIns="48744" rIns="97488" bIns="48744" rtlCol="0" anchor="ctr"/>
          <a:lstStyle/>
          <a:p>
            <a:pPr algn="ctr" defTabSz="974879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80" y="278033"/>
            <a:ext cx="1450953" cy="7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19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5" y="1637458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439" indent="0">
              <a:buNone/>
              <a:defRPr sz="2100" b="1"/>
            </a:lvl2pPr>
            <a:lvl3pPr marL="974879" indent="0">
              <a:buNone/>
              <a:defRPr sz="1900" b="1"/>
            </a:lvl3pPr>
            <a:lvl4pPr marL="1462318" indent="0">
              <a:buNone/>
              <a:defRPr sz="1700" b="1"/>
            </a:lvl4pPr>
            <a:lvl5pPr marL="1949757" indent="0">
              <a:buNone/>
              <a:defRPr sz="1700" b="1"/>
            </a:lvl5pPr>
            <a:lvl6pPr marL="2437196" indent="0">
              <a:buNone/>
              <a:defRPr sz="1700" b="1"/>
            </a:lvl6pPr>
            <a:lvl7pPr marL="2924636" indent="0">
              <a:buNone/>
              <a:defRPr sz="1700" b="1"/>
            </a:lvl7pPr>
            <a:lvl8pPr marL="3412073" indent="0">
              <a:buNone/>
              <a:defRPr sz="1700" b="1"/>
            </a:lvl8pPr>
            <a:lvl9pPr marL="3899516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5" y="2319871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8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439" indent="0">
              <a:buNone/>
              <a:defRPr sz="2100" b="1"/>
            </a:lvl2pPr>
            <a:lvl3pPr marL="974879" indent="0">
              <a:buNone/>
              <a:defRPr sz="1900" b="1"/>
            </a:lvl3pPr>
            <a:lvl4pPr marL="1462318" indent="0">
              <a:buNone/>
              <a:defRPr sz="1700" b="1"/>
            </a:lvl4pPr>
            <a:lvl5pPr marL="1949757" indent="0">
              <a:buNone/>
              <a:defRPr sz="1700" b="1"/>
            </a:lvl5pPr>
            <a:lvl6pPr marL="2437196" indent="0">
              <a:buNone/>
              <a:defRPr sz="1700" b="1"/>
            </a:lvl6pPr>
            <a:lvl7pPr marL="2924636" indent="0">
              <a:buNone/>
              <a:defRPr sz="1700" b="1"/>
            </a:lvl7pPr>
            <a:lvl8pPr marL="3412073" indent="0">
              <a:buNone/>
              <a:defRPr sz="1700" b="1"/>
            </a:lvl8pPr>
            <a:lvl9pPr marL="3899516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1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88" tIns="48744" rIns="97488" bIns="48744" rtlCol="0" anchor="ctr"/>
          <a:lstStyle/>
          <a:p>
            <a:pPr algn="ctr" defTabSz="974879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162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4" y="1157624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7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7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0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18"/>
            <a:ext cx="8781098" cy="785999"/>
          </a:xfrm>
          <a:prstGeom prst="rect">
            <a:avLst/>
          </a:prstGeom>
        </p:spPr>
        <p:txBody>
          <a:bodyPr vert="horz" lIns="97514" tIns="48757" rIns="97514" bIns="48757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48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2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20" y="4700697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20" y="3100499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5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1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2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2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7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54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2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05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6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6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2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3" y="1637458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569" indent="0">
              <a:buNone/>
              <a:defRPr sz="2100" b="1"/>
            </a:lvl2pPr>
            <a:lvl3pPr marL="975137" indent="0">
              <a:buNone/>
              <a:defRPr sz="1900" b="1"/>
            </a:lvl3pPr>
            <a:lvl4pPr marL="1462707" indent="0">
              <a:buNone/>
              <a:defRPr sz="1700" b="1"/>
            </a:lvl4pPr>
            <a:lvl5pPr marL="1950274" indent="0">
              <a:buNone/>
              <a:defRPr sz="1700" b="1"/>
            </a:lvl5pPr>
            <a:lvl6pPr marL="2437843" indent="0">
              <a:buNone/>
              <a:defRPr sz="1700" b="1"/>
            </a:lvl6pPr>
            <a:lvl7pPr marL="2925411" indent="0">
              <a:buNone/>
              <a:defRPr sz="1700" b="1"/>
            </a:lvl7pPr>
            <a:lvl8pPr marL="3412979" indent="0">
              <a:buNone/>
              <a:defRPr sz="1700" b="1"/>
            </a:lvl8pPr>
            <a:lvl9pPr marL="390054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3" y="2319871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8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569" indent="0">
              <a:buNone/>
              <a:defRPr sz="2100" b="1"/>
            </a:lvl2pPr>
            <a:lvl3pPr marL="975137" indent="0">
              <a:buNone/>
              <a:defRPr sz="1900" b="1"/>
            </a:lvl3pPr>
            <a:lvl4pPr marL="1462707" indent="0">
              <a:buNone/>
              <a:defRPr sz="1700" b="1"/>
            </a:lvl4pPr>
            <a:lvl5pPr marL="1950274" indent="0">
              <a:buNone/>
              <a:defRPr sz="1700" b="1"/>
            </a:lvl5pPr>
            <a:lvl6pPr marL="2437843" indent="0">
              <a:buNone/>
              <a:defRPr sz="1700" b="1"/>
            </a:lvl6pPr>
            <a:lvl7pPr marL="2925411" indent="0">
              <a:buNone/>
              <a:defRPr sz="1700" b="1"/>
            </a:lvl7pPr>
            <a:lvl8pPr marL="3412979" indent="0">
              <a:buNone/>
              <a:defRPr sz="1700" b="1"/>
            </a:lvl8pPr>
            <a:lvl9pPr marL="390054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1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37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07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0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3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258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78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569" indent="0">
              <a:buNone/>
              <a:defRPr sz="1300"/>
            </a:lvl2pPr>
            <a:lvl3pPr marL="975137" indent="0">
              <a:buNone/>
              <a:defRPr sz="1100"/>
            </a:lvl3pPr>
            <a:lvl4pPr marL="1462707" indent="0">
              <a:buNone/>
              <a:defRPr sz="1000"/>
            </a:lvl4pPr>
            <a:lvl5pPr marL="1950274" indent="0">
              <a:buNone/>
              <a:defRPr sz="1000"/>
            </a:lvl5pPr>
            <a:lvl6pPr marL="2437843" indent="0">
              <a:buNone/>
              <a:defRPr sz="1000"/>
            </a:lvl6pPr>
            <a:lvl7pPr marL="2925411" indent="0">
              <a:buNone/>
              <a:defRPr sz="1000"/>
            </a:lvl7pPr>
            <a:lvl8pPr marL="3412979" indent="0">
              <a:buNone/>
              <a:defRPr sz="1000"/>
            </a:lvl8pPr>
            <a:lvl9pPr marL="3900549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3461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4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569" indent="0">
              <a:buNone/>
              <a:defRPr sz="3000"/>
            </a:lvl2pPr>
            <a:lvl3pPr marL="975137" indent="0">
              <a:buNone/>
              <a:defRPr sz="2600"/>
            </a:lvl3pPr>
            <a:lvl4pPr marL="1462707" indent="0">
              <a:buNone/>
              <a:defRPr sz="2100"/>
            </a:lvl4pPr>
            <a:lvl5pPr marL="1950274" indent="0">
              <a:buNone/>
              <a:defRPr sz="2100"/>
            </a:lvl5pPr>
            <a:lvl6pPr marL="2437843" indent="0">
              <a:buNone/>
              <a:defRPr sz="2100"/>
            </a:lvl6pPr>
            <a:lvl7pPr marL="2925411" indent="0">
              <a:buNone/>
              <a:defRPr sz="2100"/>
            </a:lvl7pPr>
            <a:lvl8pPr marL="3412979" indent="0">
              <a:buNone/>
              <a:defRPr sz="2100"/>
            </a:lvl8pPr>
            <a:lvl9pPr marL="3900549" indent="0">
              <a:buNone/>
              <a:defRPr sz="2100"/>
            </a:lvl9pPr>
          </a:lstStyle>
          <a:p>
            <a:r>
              <a:rPr lang="sv-S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5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569" indent="0">
              <a:buNone/>
              <a:defRPr sz="1300"/>
            </a:lvl2pPr>
            <a:lvl3pPr marL="975137" indent="0">
              <a:buNone/>
              <a:defRPr sz="1100"/>
            </a:lvl3pPr>
            <a:lvl4pPr marL="1462707" indent="0">
              <a:buNone/>
              <a:defRPr sz="1000"/>
            </a:lvl4pPr>
            <a:lvl5pPr marL="1950274" indent="0">
              <a:buNone/>
              <a:defRPr sz="1000"/>
            </a:lvl5pPr>
            <a:lvl6pPr marL="2437843" indent="0">
              <a:buNone/>
              <a:defRPr sz="1000"/>
            </a:lvl6pPr>
            <a:lvl7pPr marL="2925411" indent="0">
              <a:buNone/>
              <a:defRPr sz="1000"/>
            </a:lvl7pPr>
            <a:lvl8pPr marL="3412979" indent="0">
              <a:buNone/>
              <a:defRPr sz="1000"/>
            </a:lvl8pPr>
            <a:lvl9pPr marL="3900549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90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2952"/>
            <a:ext cx="2195274" cy="6241627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2952"/>
            <a:ext cx="6423210" cy="6241627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45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80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85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20" y="4700697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20" y="3100524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62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2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87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49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11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74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03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89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267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33289" y="2086190"/>
            <a:ext cx="5086395" cy="4032661"/>
          </a:xfrm>
        </p:spPr>
        <p:txBody>
          <a:bodyPr lIns="0" tIns="0" rIns="0" bIns="0">
            <a:noAutofit/>
          </a:bodyPr>
          <a:lstStyle>
            <a:lvl1pPr marL="365614" indent="-365614" algn="l">
              <a:lnSpc>
                <a:spcPct val="90000"/>
              </a:lnSpc>
              <a:buFont typeface="Arial"/>
              <a:buChar char="•"/>
              <a:defRPr sz="2600">
                <a:solidFill>
                  <a:schemeClr val="bg1"/>
                </a:solidFill>
              </a:defRPr>
            </a:lvl1pPr>
            <a:lvl2pPr marL="48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4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9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9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621736" y="2086190"/>
            <a:ext cx="2645170" cy="264430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97" tIns="48748" rIns="97497" bIns="48748" rtlCol="0" anchor="ctr"/>
          <a:lstStyle/>
          <a:p>
            <a:pPr algn="ctr" defTabSz="487482"/>
            <a:endParaRPr lang="sv-SE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431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33289" y="2086190"/>
            <a:ext cx="5086395" cy="4032661"/>
          </a:xfrm>
        </p:spPr>
        <p:txBody>
          <a:bodyPr lIns="0" tIns="0" rIns="0" bIns="0">
            <a:noAutofit/>
          </a:bodyPr>
          <a:lstStyle>
            <a:lvl1pPr marL="423189" marR="0" indent="-365614" algn="l" defTabSz="487482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chemeClr val="bg1"/>
                </a:solidFill>
              </a:defRPr>
            </a:lvl1pPr>
            <a:lvl2pPr marL="690919" marR="0" indent="-249499" algn="l" defTabSz="487482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FFFFFF"/>
                </a:solidFill>
              </a:defRPr>
            </a:lvl2pPr>
            <a:lvl3pPr marL="974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9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9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188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33289" y="2086190"/>
            <a:ext cx="5086395" cy="4032661"/>
          </a:xfrm>
        </p:spPr>
        <p:txBody>
          <a:bodyPr lIns="0" tIns="0" rIns="0" bIns="0">
            <a:noAutofit/>
          </a:bodyPr>
          <a:lstStyle>
            <a:lvl1pPr marL="423189" marR="0" indent="-365614" algn="l" defTabSz="487482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640"/>
              </a:spcAft>
              <a:buClrTx/>
              <a:buSzTx/>
              <a:buFont typeface="Arial"/>
              <a:buChar char="•"/>
              <a:tabLst/>
              <a:defRPr sz="2600" b="0">
                <a:solidFill>
                  <a:srgbClr val="0094CA"/>
                </a:solidFill>
              </a:defRPr>
            </a:lvl1pPr>
            <a:lvl2pPr marL="690919" marR="0" indent="-249499" algn="l" defTabSz="487482" rtl="0" eaLnBrk="1" fontAlgn="auto" latinLnBrk="0" hangingPunct="1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ClrTx/>
              <a:buSzPct val="75000"/>
              <a:buFont typeface="Lucida Grande"/>
              <a:buChar char="-"/>
              <a:tabLst/>
              <a:defRPr sz="1900" baseline="0">
                <a:solidFill>
                  <a:srgbClr val="0094CA"/>
                </a:solidFill>
              </a:defRPr>
            </a:lvl2pPr>
            <a:lvl3pPr marL="974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9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9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3285" y="-1"/>
            <a:ext cx="6148800" cy="1537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826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7708" y="7"/>
            <a:ext cx="6474028" cy="153763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8197" y="2095942"/>
            <a:ext cx="6974429" cy="4308246"/>
          </a:xfrm>
        </p:spPr>
        <p:txBody>
          <a:bodyPr/>
          <a:lstStyle>
            <a:lvl1pPr marL="0" indent="0">
              <a:buNone/>
              <a:defRPr/>
            </a:lvl1pPr>
            <a:lvl2pPr marL="487482" indent="0">
              <a:buNone/>
              <a:defRPr/>
            </a:lvl2pPr>
            <a:lvl3pPr marL="974965" indent="0">
              <a:buNone/>
              <a:defRPr/>
            </a:lvl3pPr>
            <a:lvl4pPr marL="1462447" indent="0">
              <a:buNone/>
              <a:defRPr/>
            </a:lvl4pPr>
            <a:lvl5pPr marL="1949930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098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70720" y="4700697"/>
            <a:ext cx="8293259" cy="1452880"/>
          </a:xfrm>
          <a:prstGeom prst="rect">
            <a:avLst/>
          </a:prstGeo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70720" y="3100501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4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49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2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99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74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48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2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998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625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473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87845" y="1637458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482" indent="0">
              <a:buNone/>
              <a:defRPr sz="2100" b="1"/>
            </a:lvl2pPr>
            <a:lvl3pPr marL="974965" indent="0">
              <a:buNone/>
              <a:defRPr sz="1900" b="1"/>
            </a:lvl3pPr>
            <a:lvl4pPr marL="1462447" indent="0">
              <a:buNone/>
              <a:defRPr sz="1700" b="1"/>
            </a:lvl4pPr>
            <a:lvl5pPr marL="1949930" indent="0">
              <a:buNone/>
              <a:defRPr sz="1700" b="1"/>
            </a:lvl5pPr>
            <a:lvl6pPr marL="2437412" indent="0">
              <a:buNone/>
              <a:defRPr sz="1700" b="1"/>
            </a:lvl6pPr>
            <a:lvl7pPr marL="2924895" indent="0">
              <a:buNone/>
              <a:defRPr sz="1700" b="1"/>
            </a:lvl7pPr>
            <a:lvl8pPr marL="3412375" indent="0">
              <a:buNone/>
              <a:defRPr sz="1700" b="1"/>
            </a:lvl8pPr>
            <a:lvl9pPr marL="3899860" indent="0">
              <a:buNone/>
              <a:defRPr sz="17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87845" y="2319871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56311" y="1637458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482" indent="0">
              <a:buNone/>
              <a:defRPr sz="2100" b="1"/>
            </a:lvl2pPr>
            <a:lvl3pPr marL="974965" indent="0">
              <a:buNone/>
              <a:defRPr sz="1900" b="1"/>
            </a:lvl3pPr>
            <a:lvl4pPr marL="1462447" indent="0">
              <a:buNone/>
              <a:defRPr sz="1700" b="1"/>
            </a:lvl4pPr>
            <a:lvl5pPr marL="1949930" indent="0">
              <a:buNone/>
              <a:defRPr sz="1700" b="1"/>
            </a:lvl5pPr>
            <a:lvl6pPr marL="2437412" indent="0">
              <a:buNone/>
              <a:defRPr sz="1700" b="1"/>
            </a:lvl6pPr>
            <a:lvl7pPr marL="2924895" indent="0">
              <a:buNone/>
              <a:defRPr sz="1700" b="1"/>
            </a:lvl7pPr>
            <a:lvl8pPr marL="3412375" indent="0">
              <a:buNone/>
              <a:defRPr sz="1700" b="1"/>
            </a:lvl8pPr>
            <a:lvl9pPr marL="3899860" indent="0">
              <a:buNone/>
              <a:defRPr sz="17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56311" y="2319871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343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3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019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1253"/>
            <a:ext cx="3209912" cy="1239520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14628" y="291260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87839" y="1530780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482" indent="0">
              <a:buNone/>
              <a:defRPr sz="1300"/>
            </a:lvl2pPr>
            <a:lvl3pPr marL="974965" indent="0">
              <a:buNone/>
              <a:defRPr sz="1100"/>
            </a:lvl3pPr>
            <a:lvl4pPr marL="1462447" indent="0">
              <a:buNone/>
              <a:defRPr sz="1000"/>
            </a:lvl4pPr>
            <a:lvl5pPr marL="1949930" indent="0">
              <a:buNone/>
              <a:defRPr sz="1000"/>
            </a:lvl5pPr>
            <a:lvl6pPr marL="2437412" indent="0">
              <a:buNone/>
              <a:defRPr sz="1000"/>
            </a:lvl6pPr>
            <a:lvl7pPr marL="2924895" indent="0">
              <a:buNone/>
              <a:defRPr sz="1000"/>
            </a:lvl7pPr>
            <a:lvl8pPr marL="3412375" indent="0">
              <a:buNone/>
              <a:defRPr sz="1000"/>
            </a:lvl8pPr>
            <a:lvl9pPr marL="389986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50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0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12396" y="5120644"/>
            <a:ext cx="5854065" cy="604521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482" indent="0">
              <a:buNone/>
              <a:defRPr sz="3000"/>
            </a:lvl2pPr>
            <a:lvl3pPr marL="974965" indent="0">
              <a:buNone/>
              <a:defRPr sz="2600"/>
            </a:lvl3pPr>
            <a:lvl4pPr marL="1462447" indent="0">
              <a:buNone/>
              <a:defRPr sz="2100"/>
            </a:lvl4pPr>
            <a:lvl5pPr marL="1949930" indent="0">
              <a:buNone/>
              <a:defRPr sz="2100"/>
            </a:lvl5pPr>
            <a:lvl6pPr marL="2437412" indent="0">
              <a:buNone/>
              <a:defRPr sz="2100"/>
            </a:lvl6pPr>
            <a:lvl7pPr marL="2924895" indent="0">
              <a:buNone/>
              <a:defRPr sz="2100"/>
            </a:lvl7pPr>
            <a:lvl8pPr marL="3412375" indent="0">
              <a:buNone/>
              <a:defRPr sz="2100"/>
            </a:lvl8pPr>
            <a:lvl9pPr marL="3899860" indent="0">
              <a:buNone/>
              <a:defRPr sz="21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12396" y="5725165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482" indent="0">
              <a:buNone/>
              <a:defRPr sz="1300"/>
            </a:lvl2pPr>
            <a:lvl3pPr marL="974965" indent="0">
              <a:buNone/>
              <a:defRPr sz="1100"/>
            </a:lvl3pPr>
            <a:lvl4pPr marL="1462447" indent="0">
              <a:buNone/>
              <a:defRPr sz="1000"/>
            </a:lvl4pPr>
            <a:lvl5pPr marL="1949930" indent="0">
              <a:buNone/>
              <a:defRPr sz="1000"/>
            </a:lvl5pPr>
            <a:lvl6pPr marL="2437412" indent="0">
              <a:buNone/>
              <a:defRPr sz="1000"/>
            </a:lvl6pPr>
            <a:lvl7pPr marL="2924895" indent="0">
              <a:buNone/>
              <a:defRPr sz="1000"/>
            </a:lvl7pPr>
            <a:lvl8pPr marL="3412375" indent="0">
              <a:buNone/>
              <a:defRPr sz="1000"/>
            </a:lvl8pPr>
            <a:lvl9pPr marL="389986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47918" y="1549226"/>
            <a:ext cx="103461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842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8781098" cy="12192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208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073662" y="292954"/>
            <a:ext cx="2195274" cy="6241627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87839" y="292954"/>
            <a:ext cx="6423210" cy="6241627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283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7"/>
            <a:ext cx="9756775" cy="1794932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97" tIns="48748" rIns="97497" bIns="48748" rtlCol="0" anchor="ctr"/>
          <a:lstStyle/>
          <a:p>
            <a:pPr algn="ctr" defTabSz="487482"/>
            <a:endParaRPr lang="sv-S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337" y="386996"/>
            <a:ext cx="1843800" cy="986112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16" y="4145280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4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9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9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>
                <a:latin typeface="Calibri"/>
              </a:rPr>
              <a:pPr/>
              <a:t>5/15/14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63830" y="139439"/>
            <a:ext cx="6711606" cy="15680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3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0070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63516" y="4145280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4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9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99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5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58" y="2272456"/>
            <a:ext cx="8293259" cy="1568027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16" y="4145280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62" y="278027"/>
            <a:ext cx="1767171" cy="9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27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31" tIns="48766" rIns="97531" bIns="48766" rtlCol="0" anchor="ctr"/>
          <a:lstStyle/>
          <a:p>
            <a:pPr algn="ctr" defTabSz="97531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12" y="340832"/>
            <a:ext cx="1462321" cy="7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23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31" tIns="48766" rIns="97531" bIns="48766" rtlCol="0" anchor="ctr"/>
          <a:lstStyle/>
          <a:p>
            <a:pPr algn="ctr" defTabSz="97531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80" y="278027"/>
            <a:ext cx="1450953" cy="7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1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1" y="1637456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5" indent="0">
              <a:buNone/>
              <a:defRPr sz="2100" b="1"/>
            </a:lvl2pPr>
            <a:lvl3pPr marL="975310" indent="0">
              <a:buNone/>
              <a:defRPr sz="1900" b="1"/>
            </a:lvl3pPr>
            <a:lvl4pPr marL="1462965" indent="0">
              <a:buNone/>
              <a:defRPr sz="1700" b="1"/>
            </a:lvl4pPr>
            <a:lvl5pPr marL="1950619" indent="0">
              <a:buNone/>
              <a:defRPr sz="1700" b="1"/>
            </a:lvl5pPr>
            <a:lvl6pPr marL="2438274" indent="0">
              <a:buNone/>
              <a:defRPr sz="1700" b="1"/>
            </a:lvl6pPr>
            <a:lvl7pPr marL="2925929" indent="0">
              <a:buNone/>
              <a:defRPr sz="1700" b="1"/>
            </a:lvl7pPr>
            <a:lvl8pPr marL="3413583" indent="0">
              <a:buNone/>
              <a:defRPr sz="1700" b="1"/>
            </a:lvl8pPr>
            <a:lvl9pPr marL="390123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1" y="2319869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9" y="1637456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5" indent="0">
              <a:buNone/>
              <a:defRPr sz="2100" b="1"/>
            </a:lvl2pPr>
            <a:lvl3pPr marL="975310" indent="0">
              <a:buNone/>
              <a:defRPr sz="1900" b="1"/>
            </a:lvl3pPr>
            <a:lvl4pPr marL="1462965" indent="0">
              <a:buNone/>
              <a:defRPr sz="1700" b="1"/>
            </a:lvl4pPr>
            <a:lvl5pPr marL="1950619" indent="0">
              <a:buNone/>
              <a:defRPr sz="1700" b="1"/>
            </a:lvl5pPr>
            <a:lvl6pPr marL="2438274" indent="0">
              <a:buNone/>
              <a:defRPr sz="1700" b="1"/>
            </a:lvl6pPr>
            <a:lvl7pPr marL="2925929" indent="0">
              <a:buNone/>
              <a:defRPr sz="1700" b="1"/>
            </a:lvl7pPr>
            <a:lvl8pPr marL="3413583" indent="0">
              <a:buNone/>
              <a:defRPr sz="1700" b="1"/>
            </a:lvl8pPr>
            <a:lvl9pPr marL="3901239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9" y="2319869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31" tIns="48766" rIns="97531" bIns="48766" rtlCol="0" anchor="ctr"/>
          <a:lstStyle/>
          <a:p>
            <a:pPr algn="ctr" defTabSz="97531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2777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758" y="2272454"/>
            <a:ext cx="8293259" cy="1568027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516" y="4145280"/>
            <a:ext cx="6829743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62" y="278025"/>
            <a:ext cx="1767171" cy="9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6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45" y="1637458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238" indent="0">
              <a:buNone/>
              <a:defRPr sz="2100" b="1"/>
            </a:lvl2pPr>
            <a:lvl3pPr marL="972476" indent="0">
              <a:buNone/>
              <a:defRPr sz="1900" b="1"/>
            </a:lvl3pPr>
            <a:lvl4pPr marL="1458715" indent="0">
              <a:buNone/>
              <a:defRPr sz="1700" b="1"/>
            </a:lvl4pPr>
            <a:lvl5pPr marL="1944950" indent="0">
              <a:buNone/>
              <a:defRPr sz="1700" b="1"/>
            </a:lvl5pPr>
            <a:lvl6pPr marL="2431184" indent="0">
              <a:buNone/>
              <a:defRPr sz="1700" b="1"/>
            </a:lvl6pPr>
            <a:lvl7pPr marL="2917428" indent="0">
              <a:buNone/>
              <a:defRPr sz="1700" b="1"/>
            </a:lvl7pPr>
            <a:lvl8pPr marL="3403664" indent="0">
              <a:buNone/>
              <a:defRPr sz="1700" b="1"/>
            </a:lvl8pPr>
            <a:lvl9pPr marL="3889908" indent="0">
              <a:buNone/>
              <a:defRPr sz="17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45" y="2319873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11" y="1637458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238" indent="0">
              <a:buNone/>
              <a:defRPr sz="2100" b="1"/>
            </a:lvl2pPr>
            <a:lvl3pPr marL="972476" indent="0">
              <a:buNone/>
              <a:defRPr sz="1900" b="1"/>
            </a:lvl3pPr>
            <a:lvl4pPr marL="1458715" indent="0">
              <a:buNone/>
              <a:defRPr sz="1700" b="1"/>
            </a:lvl4pPr>
            <a:lvl5pPr marL="1944950" indent="0">
              <a:buNone/>
              <a:defRPr sz="1700" b="1"/>
            </a:lvl5pPr>
            <a:lvl6pPr marL="2431184" indent="0">
              <a:buNone/>
              <a:defRPr sz="1700" b="1"/>
            </a:lvl6pPr>
            <a:lvl7pPr marL="2917428" indent="0">
              <a:buNone/>
              <a:defRPr sz="1700" b="1"/>
            </a:lvl7pPr>
            <a:lvl8pPr marL="3403664" indent="0">
              <a:buNone/>
              <a:defRPr sz="1700" b="1"/>
            </a:lvl8pPr>
            <a:lvl9pPr marL="3889908" indent="0">
              <a:buNone/>
              <a:defRPr sz="17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11" y="2319873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63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8" tIns="48774" rIns="97548" bIns="48774" rtlCol="0" anchor="ctr"/>
          <a:lstStyle/>
          <a:p>
            <a:pPr algn="ctr" defTabSz="975482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12" y="340832"/>
            <a:ext cx="1462321" cy="7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6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8" tIns="48774" rIns="97548" bIns="48774" rtlCol="0" anchor="ctr"/>
          <a:lstStyle/>
          <a:p>
            <a:pPr algn="ctr" defTabSz="975482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80" y="278025"/>
            <a:ext cx="1450953" cy="7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23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637454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39" y="2319867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7" y="1637454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7" y="2319867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8" tIns="48774" rIns="97548" bIns="48774" rtlCol="0" anchor="ctr"/>
          <a:lstStyle/>
          <a:p>
            <a:pPr algn="ctr" defTabSz="975482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5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0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5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282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87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6238" indent="0">
              <a:buNone/>
              <a:defRPr sz="1300"/>
            </a:lvl2pPr>
            <a:lvl3pPr marL="972476" indent="0">
              <a:buNone/>
              <a:defRPr sz="1100"/>
            </a:lvl3pPr>
            <a:lvl4pPr marL="1458715" indent="0">
              <a:buNone/>
              <a:defRPr sz="1000"/>
            </a:lvl4pPr>
            <a:lvl5pPr marL="1944950" indent="0">
              <a:buNone/>
              <a:defRPr sz="1000"/>
            </a:lvl5pPr>
            <a:lvl6pPr marL="2431184" indent="0">
              <a:buNone/>
              <a:defRPr sz="1000"/>
            </a:lvl6pPr>
            <a:lvl7pPr marL="2917428" indent="0">
              <a:buNone/>
              <a:defRPr sz="1000"/>
            </a:lvl7pPr>
            <a:lvl8pPr marL="3403664" indent="0">
              <a:buNone/>
              <a:defRPr sz="1000"/>
            </a:lvl8pPr>
            <a:lvl9pPr marL="3889908" indent="0">
              <a:buNone/>
              <a:defRPr sz="10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4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6238" indent="0">
              <a:buNone/>
              <a:defRPr sz="3000"/>
            </a:lvl2pPr>
            <a:lvl3pPr marL="972476" indent="0">
              <a:buNone/>
              <a:defRPr sz="2600"/>
            </a:lvl3pPr>
            <a:lvl4pPr marL="1458715" indent="0">
              <a:buNone/>
              <a:defRPr sz="2100"/>
            </a:lvl4pPr>
            <a:lvl5pPr marL="1944950" indent="0">
              <a:buNone/>
              <a:defRPr sz="2100"/>
            </a:lvl5pPr>
            <a:lvl6pPr marL="2431184" indent="0">
              <a:buNone/>
              <a:defRPr sz="2100"/>
            </a:lvl6pPr>
            <a:lvl7pPr marL="2917428" indent="0">
              <a:buNone/>
              <a:defRPr sz="2100"/>
            </a:lvl7pPr>
            <a:lvl8pPr marL="3403664" indent="0">
              <a:buNone/>
              <a:defRPr sz="2100"/>
            </a:lvl8pPr>
            <a:lvl9pPr marL="3889908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5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6238" indent="0">
              <a:buNone/>
              <a:defRPr sz="1300"/>
            </a:lvl2pPr>
            <a:lvl3pPr marL="972476" indent="0">
              <a:buNone/>
              <a:defRPr sz="1100"/>
            </a:lvl3pPr>
            <a:lvl4pPr marL="1458715" indent="0">
              <a:buNone/>
              <a:defRPr sz="1000"/>
            </a:lvl4pPr>
            <a:lvl5pPr marL="1944950" indent="0">
              <a:buNone/>
              <a:defRPr sz="1000"/>
            </a:lvl5pPr>
            <a:lvl6pPr marL="2431184" indent="0">
              <a:buNone/>
              <a:defRPr sz="1000"/>
            </a:lvl6pPr>
            <a:lvl7pPr marL="2917428" indent="0">
              <a:buNone/>
              <a:defRPr sz="1000"/>
            </a:lvl7pPr>
            <a:lvl8pPr marL="3403664" indent="0">
              <a:buNone/>
              <a:defRPr sz="1000"/>
            </a:lvl8pPr>
            <a:lvl9pPr marL="3889908" indent="0">
              <a:buNone/>
              <a:defRPr sz="10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30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4" Type="http://schemas.openxmlformats.org/officeDocument/2006/relationships/image" Target="../media/image1.emf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4.xml"/><Relationship Id="rId17" Type="http://schemas.openxmlformats.org/officeDocument/2006/relationships/theme" Target="../theme/theme4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  <a:prstGeom prst="rect">
            <a:avLst/>
          </a:prstGeom>
        </p:spPr>
        <p:txBody>
          <a:bodyPr vert="horz" lIns="97246" tIns="48624" rIns="97246" bIns="48624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234842"/>
            <a:ext cx="8781098" cy="4827694"/>
          </a:xfrm>
          <a:prstGeom prst="rect">
            <a:avLst/>
          </a:prstGeom>
        </p:spPr>
        <p:txBody>
          <a:bodyPr vert="horz" lIns="97246" tIns="48624" rIns="97246" bIns="48624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44" y="6780142"/>
            <a:ext cx="2276581" cy="389467"/>
          </a:xfrm>
          <a:prstGeom prst="rect">
            <a:avLst/>
          </a:prstGeom>
        </p:spPr>
        <p:txBody>
          <a:bodyPr vert="horz" lIns="97246" tIns="48624" rIns="97246" bIns="486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22E6-B24E-3144-9B09-FA6699224100}" type="datetimeFigureOut">
              <a:t>5/15/14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7" y="6780142"/>
            <a:ext cx="3089645" cy="389467"/>
          </a:xfrm>
          <a:prstGeom prst="rect">
            <a:avLst/>
          </a:prstGeom>
        </p:spPr>
        <p:txBody>
          <a:bodyPr vert="horz" lIns="97246" tIns="48624" rIns="97246" bIns="486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7" y="6780142"/>
            <a:ext cx="2276581" cy="389467"/>
          </a:xfrm>
          <a:prstGeom prst="rect">
            <a:avLst/>
          </a:prstGeom>
        </p:spPr>
        <p:txBody>
          <a:bodyPr vert="horz" lIns="97246" tIns="48624" rIns="97246" bIns="486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833C-A449-5240-9838-2D5CFB7CE9FE}" type="slidenum">
              <a:t>‹#›</a:t>
            </a:fld>
            <a:endParaRPr lang="en-US"/>
          </a:p>
        </p:txBody>
      </p:sp>
      <p:pic>
        <p:nvPicPr>
          <p:cNvPr id="7" name="Picture 6" descr="banner_PPT_ess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62396"/>
            <a:ext cx="9756775" cy="952810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6546870" y="6482982"/>
            <a:ext cx="2998127" cy="389467"/>
          </a:xfrm>
          <a:prstGeom prst="rect">
            <a:avLst/>
          </a:prstGeom>
        </p:spPr>
        <p:txBody>
          <a:bodyPr lIns="91161" tIns="45577" rIns="91161" bIns="45577"/>
          <a:lstStyle>
            <a:defPPr>
              <a:defRPr lang="en-US"/>
            </a:defPPr>
            <a:lvl1pPr marL="0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741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482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223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964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8705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6446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187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928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Helvetica"/>
                <a:cs typeface="Helvetica"/>
              </a:rPr>
              <a:t>ESS 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2014-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05-15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61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86238" rtl="0" eaLnBrk="1" latinLnBrk="0" hangingPunct="1">
        <a:spcBef>
          <a:spcPct val="0"/>
        </a:spcBef>
        <a:buNone/>
        <a:defRPr sz="3200" b="1" kern="1200">
          <a:solidFill>
            <a:srgbClr val="0094CA"/>
          </a:solidFill>
          <a:latin typeface="+mn-lt"/>
          <a:ea typeface="+mj-ea"/>
          <a:cs typeface="Helvetica"/>
        </a:defRPr>
      </a:lvl1pPr>
    </p:titleStyle>
    <p:bodyStyle>
      <a:lvl1pPr marL="364685" indent="-364685" algn="l" defTabSz="48623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Helvetica"/>
        </a:defRPr>
      </a:lvl1pPr>
      <a:lvl2pPr marL="790135" indent="-303898" algn="l" defTabSz="48623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Helvetica"/>
        </a:defRPr>
      </a:lvl2pPr>
      <a:lvl3pPr marL="1215592" indent="-243122" algn="l" defTabSz="486238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Helvetica"/>
        </a:defRPr>
      </a:lvl3pPr>
      <a:lvl4pPr marL="1701833" indent="-243122" algn="l" defTabSz="486238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Helvetica"/>
        </a:defRPr>
      </a:lvl4pPr>
      <a:lvl5pPr marL="2188074" indent="-243122" algn="l" defTabSz="486238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674307" indent="-243122" algn="l" defTabSz="48623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0550" indent="-243122" algn="l" defTabSz="48623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6788" indent="-243122" algn="l" defTabSz="48623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33024" indent="-243122" algn="l" defTabSz="48623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62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238" algn="l" defTabSz="4862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476" algn="l" defTabSz="4862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715" algn="l" defTabSz="4862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950" algn="l" defTabSz="4862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1184" algn="l" defTabSz="4862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428" algn="l" defTabSz="4862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3664" algn="l" defTabSz="4862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908" algn="l" defTabSz="4862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41" y="292947"/>
            <a:ext cx="7617557" cy="1219200"/>
          </a:xfrm>
          <a:prstGeom prst="rect">
            <a:avLst/>
          </a:prstGeom>
        </p:spPr>
        <p:txBody>
          <a:bodyPr vert="horz" lIns="97488" tIns="48744" rIns="97488" bIns="48744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706880"/>
            <a:ext cx="8781098" cy="4827694"/>
          </a:xfrm>
          <a:prstGeom prst="rect">
            <a:avLst/>
          </a:prstGeom>
        </p:spPr>
        <p:txBody>
          <a:bodyPr vert="horz" lIns="97488" tIns="48744" rIns="97488" bIns="4874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44" y="6780115"/>
            <a:ext cx="2276581" cy="389467"/>
          </a:xfrm>
          <a:prstGeom prst="rect">
            <a:avLst/>
          </a:prstGeom>
        </p:spPr>
        <p:txBody>
          <a:bodyPr vert="horz" lIns="97488" tIns="48744" rIns="97488" bIns="4874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4879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74879"/>
              <a:t>5/15/14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15"/>
            <a:ext cx="3089645" cy="389467"/>
          </a:xfrm>
          <a:prstGeom prst="rect">
            <a:avLst/>
          </a:prstGeom>
        </p:spPr>
        <p:txBody>
          <a:bodyPr vert="horz" lIns="97488" tIns="48744" rIns="97488" bIns="4874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4879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15"/>
            <a:ext cx="2276581" cy="389467"/>
          </a:xfrm>
          <a:prstGeom prst="rect">
            <a:avLst/>
          </a:prstGeom>
        </p:spPr>
        <p:txBody>
          <a:bodyPr vert="horz" lIns="97488" tIns="48744" rIns="97488" bIns="4874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4879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74879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20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hdr="0" ftr="0" dt="0"/>
  <p:txStyles>
    <p:titleStyle>
      <a:lvl1pPr algn="l" defTabSz="974879" rtl="0" eaLnBrk="1" latinLnBrk="0" hangingPunct="1">
        <a:spcBef>
          <a:spcPct val="0"/>
        </a:spcBef>
        <a:buNone/>
        <a:defRPr sz="3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5582" indent="-365582" algn="l" defTabSz="974879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92088" indent="-304649" algn="l" defTabSz="974879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218598" indent="-243719" algn="l" defTabSz="9748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706038" indent="-243719" algn="l" defTabSz="974879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193478" indent="-243719" algn="l" defTabSz="974879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0916" indent="-243719" algn="l" defTabSz="9748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8357" indent="-243719" algn="l" defTabSz="9748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5795" indent="-243719" algn="l" defTabSz="9748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3230" indent="-243719" algn="l" defTabSz="9748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74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439" algn="l" defTabSz="974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4879" algn="l" defTabSz="974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318" algn="l" defTabSz="974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757" algn="l" defTabSz="974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196" algn="l" defTabSz="974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4636" algn="l" defTabSz="974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073" algn="l" defTabSz="974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9516" algn="l" defTabSz="974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  <a:prstGeom prst="rect">
            <a:avLst/>
          </a:prstGeom>
        </p:spPr>
        <p:txBody>
          <a:bodyPr vert="horz" lIns="97514" tIns="48757" rIns="97514" bIns="48757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234842"/>
            <a:ext cx="8781098" cy="4827694"/>
          </a:xfrm>
          <a:prstGeom prst="rect">
            <a:avLst/>
          </a:prstGeom>
        </p:spPr>
        <p:txBody>
          <a:bodyPr vert="horz" lIns="97514" tIns="48757" rIns="97514" bIns="48757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43" y="6780111"/>
            <a:ext cx="2276581" cy="389467"/>
          </a:xfrm>
          <a:prstGeom prst="rect">
            <a:avLst/>
          </a:prstGeom>
        </p:spPr>
        <p:txBody>
          <a:bodyPr vert="horz" lIns="97514" tIns="48757" rIns="97514" bIns="4875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7569"/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87569"/>
              <a:t>5/15/14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11"/>
            <a:ext cx="3089645" cy="389467"/>
          </a:xfrm>
          <a:prstGeom prst="rect">
            <a:avLst/>
          </a:prstGeom>
        </p:spPr>
        <p:txBody>
          <a:bodyPr vert="horz" lIns="97514" tIns="48757" rIns="97514" bIns="4875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7569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11"/>
            <a:ext cx="2276581" cy="389467"/>
          </a:xfrm>
          <a:prstGeom prst="rect">
            <a:avLst/>
          </a:prstGeom>
        </p:spPr>
        <p:txBody>
          <a:bodyPr vert="horz" lIns="97514" tIns="48757" rIns="97514" bIns="4875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7569"/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8756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6" descr="banner_PPT_ess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2394"/>
            <a:ext cx="9756775" cy="952810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6546843" y="6482951"/>
            <a:ext cx="2998127" cy="389467"/>
          </a:xfrm>
          <a:prstGeom prst="rect">
            <a:avLst/>
          </a:prstGeom>
        </p:spPr>
        <p:txBody>
          <a:bodyPr lIns="91408" tIns="45704" rIns="91408" bIns="45704"/>
          <a:lstStyle>
            <a:defPPr>
              <a:defRPr lang="en-US"/>
            </a:defPPr>
            <a:lvl1pPr marL="0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741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482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223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964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8705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6446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187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928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prstClr val="white"/>
                </a:solidFill>
                <a:latin typeface="Helvetica"/>
                <a:cs typeface="Helvetica"/>
              </a:rPr>
              <a:t>ESS </a:t>
            </a:r>
            <a:r>
              <a:rPr lang="en-US" sz="1400" dirty="0" smtClean="0">
                <a:solidFill>
                  <a:prstClr val="white"/>
                </a:solidFill>
                <a:latin typeface="Helvetica"/>
                <a:cs typeface="Helvetica"/>
              </a:rPr>
              <a:t>2014-</a:t>
            </a:r>
            <a:r>
              <a:rPr lang="en-US" sz="1400" dirty="0" smtClean="0">
                <a:solidFill>
                  <a:prstClr val="white"/>
                </a:solidFill>
                <a:latin typeface="Helvetica"/>
                <a:cs typeface="Helvetica"/>
              </a:rPr>
              <a:t>05-15</a:t>
            </a:r>
            <a:endParaRPr lang="en-US" sz="1400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517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487569" rtl="0" eaLnBrk="1" latinLnBrk="0" hangingPunct="1">
        <a:spcBef>
          <a:spcPct val="0"/>
        </a:spcBef>
        <a:buNone/>
        <a:defRPr sz="3200" b="1" kern="1200">
          <a:solidFill>
            <a:srgbClr val="0094CA"/>
          </a:solidFill>
          <a:latin typeface="+mn-lt"/>
          <a:ea typeface="+mj-ea"/>
          <a:cs typeface="Helvetica"/>
        </a:defRPr>
      </a:lvl1pPr>
    </p:titleStyle>
    <p:bodyStyle>
      <a:lvl1pPr marL="365678" indent="-365678" algn="l" defTabSz="487569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Helvetica"/>
        </a:defRPr>
      </a:lvl1pPr>
      <a:lvl2pPr marL="792298" indent="-304730" algn="l" defTabSz="48756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Helvetica"/>
        </a:defRPr>
      </a:lvl2pPr>
      <a:lvl3pPr marL="1218921" indent="-243783" algn="l" defTabSz="48756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Helvetica"/>
        </a:defRPr>
      </a:lvl3pPr>
      <a:lvl4pPr marL="1706490" indent="-243783" algn="l" defTabSz="487569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Helvetica"/>
        </a:defRPr>
      </a:lvl4pPr>
      <a:lvl5pPr marL="2194058" indent="-243783" algn="l" defTabSz="487569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681627" indent="-243783" algn="l" defTabSz="48756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196" indent="-243783" algn="l" defTabSz="48756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6764" indent="-243783" algn="l" defTabSz="48756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4330" indent="-243783" algn="l" defTabSz="48756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569" algn="l" defTabSz="487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137" algn="l" defTabSz="487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707" algn="l" defTabSz="487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74" algn="l" defTabSz="487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843" algn="l" defTabSz="487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411" algn="l" defTabSz="487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979" algn="l" defTabSz="487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0549" algn="l" defTabSz="4875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33291" y="2095942"/>
            <a:ext cx="6974429" cy="43082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7844" y="6780113"/>
            <a:ext cx="2276581" cy="389467"/>
          </a:xfrm>
          <a:prstGeom prst="rect">
            <a:avLst/>
          </a:prstGeom>
        </p:spPr>
        <p:txBody>
          <a:bodyPr vert="horz" lIns="97497" tIns="48748" rIns="97497" bIns="48748" rtlCol="0" anchor="ctr"/>
          <a:lstStyle>
            <a:lvl1pPr algn="l">
              <a:defRPr sz="1300">
                <a:solidFill>
                  <a:srgbClr val="0094CA"/>
                </a:solidFill>
              </a:defRPr>
            </a:lvl1pPr>
          </a:lstStyle>
          <a:p>
            <a:pPr defTabSz="487482"/>
            <a:fld id="{8F5C681F-1FB5-764D-BC0F-BB7944416E1E}" type="datetime1">
              <a:rPr lang="en-US" smtClean="0">
                <a:latin typeface="Calibri"/>
              </a:rPr>
              <a:pPr defTabSz="487482"/>
              <a:t>5/15/14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333565" y="6780113"/>
            <a:ext cx="3089645" cy="389467"/>
          </a:xfrm>
          <a:prstGeom prst="rect">
            <a:avLst/>
          </a:prstGeom>
        </p:spPr>
        <p:txBody>
          <a:bodyPr vert="horz" lIns="97497" tIns="48748" rIns="97497" bIns="48748" rtlCol="0" anchor="ctr"/>
          <a:lstStyle>
            <a:lvl1pPr algn="ctr">
              <a:defRPr sz="1300">
                <a:solidFill>
                  <a:srgbClr val="0094CA"/>
                </a:solidFill>
              </a:defRPr>
            </a:lvl1pPr>
          </a:lstStyle>
          <a:p>
            <a:pPr defTabSz="487482"/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992355" y="6780113"/>
            <a:ext cx="2276581" cy="389467"/>
          </a:xfrm>
          <a:prstGeom prst="rect">
            <a:avLst/>
          </a:prstGeom>
        </p:spPr>
        <p:txBody>
          <a:bodyPr vert="horz" lIns="97497" tIns="48748" rIns="97497" bIns="48748" rtlCol="0" anchor="ctr"/>
          <a:lstStyle>
            <a:lvl1pPr algn="r">
              <a:defRPr sz="1300">
                <a:solidFill>
                  <a:srgbClr val="0094CA"/>
                </a:solidFill>
              </a:defRPr>
            </a:lvl1pPr>
          </a:lstStyle>
          <a:p>
            <a:pPr defTabSz="487482"/>
            <a:fld id="{038C62C7-F79B-CD4A-A5DF-5683BBEC4A65}" type="slidenum">
              <a:rPr lang="sv-SE" smtClean="0">
                <a:latin typeface="Calibri"/>
              </a:rPr>
              <a:pPr defTabSz="487482"/>
              <a:t>‹#›</a:t>
            </a:fld>
            <a:endParaRPr lang="sv-SE">
              <a:latin typeface="Calibri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756775" cy="1529978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97" tIns="48748" rIns="97497" bIns="48748" rtlCol="0" anchor="ctr"/>
          <a:lstStyle/>
          <a:p>
            <a:pPr algn="ctr" defTabSz="487482"/>
            <a:endParaRPr lang="sv-S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983" y="404017"/>
            <a:ext cx="1450953" cy="7760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633285" y="-1"/>
            <a:ext cx="6148800" cy="15375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427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hf sldNum="0" hdr="0" ftr="0" dt="0"/>
  <p:txStyles>
    <p:titleStyle>
      <a:lvl1pPr algn="l" defTabSz="487482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87482" rtl="0" eaLnBrk="1" latinLnBrk="0" hangingPunct="1">
        <a:lnSpc>
          <a:spcPts val="2559"/>
        </a:lnSpc>
        <a:spcBef>
          <a:spcPct val="20000"/>
        </a:spcBef>
        <a:spcAft>
          <a:spcPts val="1280"/>
        </a:spcAft>
        <a:buFont typeface="Wingdings" charset="2"/>
        <a:buNone/>
        <a:defRPr sz="2100" kern="1200">
          <a:solidFill>
            <a:srgbClr val="0094CA"/>
          </a:solidFill>
          <a:latin typeface="+mn-lt"/>
          <a:ea typeface="+mn-ea"/>
          <a:cs typeface="+mn-cs"/>
        </a:defRPr>
      </a:lvl1pPr>
      <a:lvl2pPr marL="487482" indent="0" algn="l" defTabSz="487482" rtl="0" eaLnBrk="1" latinLnBrk="0" hangingPunct="1">
        <a:spcBef>
          <a:spcPct val="20000"/>
        </a:spcBef>
        <a:buFont typeface="Wingdings" charset="2"/>
        <a:buNone/>
        <a:defRPr sz="2100" kern="1200">
          <a:solidFill>
            <a:srgbClr val="0094CA"/>
          </a:solidFill>
          <a:latin typeface="+mn-lt"/>
          <a:ea typeface="+mn-ea"/>
          <a:cs typeface="+mn-cs"/>
        </a:defRPr>
      </a:lvl2pPr>
      <a:lvl3pPr marL="974965" indent="0" algn="l" defTabSz="487482" rtl="0" eaLnBrk="1" latinLnBrk="0" hangingPunct="1">
        <a:spcBef>
          <a:spcPct val="20000"/>
        </a:spcBef>
        <a:buFont typeface="Wingdings" charset="2"/>
        <a:buNone/>
        <a:defRPr sz="2100" kern="1200">
          <a:solidFill>
            <a:srgbClr val="0094CA"/>
          </a:solidFill>
          <a:latin typeface="+mn-lt"/>
          <a:ea typeface="+mn-ea"/>
          <a:cs typeface="+mn-cs"/>
        </a:defRPr>
      </a:lvl3pPr>
      <a:lvl4pPr marL="1462447" indent="0" algn="l" defTabSz="487482" rtl="0" eaLnBrk="1" latinLnBrk="0" hangingPunct="1">
        <a:spcBef>
          <a:spcPct val="20000"/>
        </a:spcBef>
        <a:buFont typeface="Wingdings" charset="2"/>
        <a:buNone/>
        <a:defRPr sz="2100" kern="1200">
          <a:solidFill>
            <a:srgbClr val="0094CA"/>
          </a:solidFill>
          <a:latin typeface="+mn-lt"/>
          <a:ea typeface="+mn-ea"/>
          <a:cs typeface="+mn-cs"/>
        </a:defRPr>
      </a:lvl4pPr>
      <a:lvl5pPr marL="1949930" indent="0" algn="l" defTabSz="487482" rtl="0" eaLnBrk="1" latinLnBrk="0" hangingPunct="1">
        <a:spcBef>
          <a:spcPct val="20000"/>
        </a:spcBef>
        <a:buFont typeface="Wingdings" charset="2"/>
        <a:buNone/>
        <a:defRPr sz="2100" kern="1200">
          <a:solidFill>
            <a:srgbClr val="0094CA"/>
          </a:solidFill>
          <a:latin typeface="+mn-lt"/>
          <a:ea typeface="+mn-ea"/>
          <a:cs typeface="+mn-cs"/>
        </a:defRPr>
      </a:lvl5pPr>
      <a:lvl6pPr marL="2681153" indent="-243740" algn="l" defTabSz="48748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8636" indent="-243740" algn="l" defTabSz="48748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6118" indent="-243740" algn="l" defTabSz="48748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3597" indent="-243740" algn="l" defTabSz="48748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87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482" algn="l" defTabSz="487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4965" algn="l" defTabSz="487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447" algn="l" defTabSz="487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930" algn="l" defTabSz="487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412" algn="l" defTabSz="487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4895" algn="l" defTabSz="487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375" algn="l" defTabSz="487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99860" algn="l" defTabSz="487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41" y="292947"/>
            <a:ext cx="7617557" cy="1219200"/>
          </a:xfrm>
          <a:prstGeom prst="rect">
            <a:avLst/>
          </a:prstGeom>
        </p:spPr>
        <p:txBody>
          <a:bodyPr vert="horz" lIns="97531" tIns="48766" rIns="97531" bIns="4876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706880"/>
            <a:ext cx="8781098" cy="4827694"/>
          </a:xfrm>
          <a:prstGeom prst="rect">
            <a:avLst/>
          </a:prstGeom>
        </p:spPr>
        <p:txBody>
          <a:bodyPr vert="horz" lIns="97531" tIns="48766" rIns="97531" bIns="4876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41" y="6780109"/>
            <a:ext cx="2276581" cy="389467"/>
          </a:xfrm>
          <a:prstGeom prst="rect">
            <a:avLst/>
          </a:prstGeom>
        </p:spPr>
        <p:txBody>
          <a:bodyPr vert="horz" lIns="97531" tIns="48766" rIns="97531" bIns="4876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1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75310"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9"/>
            <a:ext cx="3089645" cy="389467"/>
          </a:xfrm>
          <a:prstGeom prst="rect">
            <a:avLst/>
          </a:prstGeom>
        </p:spPr>
        <p:txBody>
          <a:bodyPr vert="horz" lIns="97531" tIns="48766" rIns="97531" bIns="4876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1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9"/>
            <a:ext cx="2276581" cy="389467"/>
          </a:xfrm>
          <a:prstGeom prst="rect">
            <a:avLst/>
          </a:prstGeom>
        </p:spPr>
        <p:txBody>
          <a:bodyPr vert="horz" lIns="97531" tIns="48766" rIns="97531" bIns="4876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1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7531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48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hf hdr="0" ftr="0" dt="0"/>
  <p:txStyles>
    <p:titleStyle>
      <a:lvl1pPr algn="l" defTabSz="975310" rtl="0" eaLnBrk="1" latinLnBrk="0" hangingPunct="1">
        <a:spcBef>
          <a:spcPct val="0"/>
        </a:spcBef>
        <a:buNone/>
        <a:defRPr sz="3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5742" indent="-365742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92439" indent="-304784" algn="l" defTabSz="975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219137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706791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194446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01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756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411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064" indent="-243827" algn="l" defTabSz="97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5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310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65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19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74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929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83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239" algn="l" defTabSz="9753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39" y="292947"/>
            <a:ext cx="7617557" cy="1219200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706880"/>
            <a:ext cx="8781098" cy="4827694"/>
          </a:xfrm>
          <a:prstGeom prst="rect">
            <a:avLst/>
          </a:prstGeom>
        </p:spPr>
        <p:txBody>
          <a:bodyPr vert="horz" lIns="97548" tIns="48774" rIns="97548" bIns="4877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39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482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75482"/>
              <a:t>5/11/14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7"/>
            <a:ext cx="3089645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482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482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75482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4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hf hdr="0" ftr="0" dt="0"/>
  <p:txStyles>
    <p:titleStyle>
      <a:lvl1pPr algn="l" defTabSz="975482" rtl="0" eaLnBrk="1" latinLnBrk="0" hangingPunct="1">
        <a:spcBef>
          <a:spcPct val="0"/>
        </a:spcBef>
        <a:buNone/>
        <a:defRPr sz="3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5806" indent="-365806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92579" indent="-304838" algn="l" defTabSz="9754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219352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707093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194834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575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0316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8057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798" indent="-243870" algn="l" defTabSz="975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482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223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964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705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446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87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928" algn="l" defTabSz="9754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hyperlink" Target="http://irfu-i.cea.fr/Page/474/irfu_signaturesac_der.png" TargetMode="External"/><Relationship Id="rId7" Type="http://schemas.openxmlformats.org/officeDocument/2006/relationships/image" Target="../media/image47.png"/><Relationship Id="rId8" Type="http://schemas.openxmlformats.org/officeDocument/2006/relationships/image" Target="../media/image48.jpe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microsoft.com/office/2007/relationships/hdphoto" Target="../media/hdphoto1.wdp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8.png"/><Relationship Id="rId5" Type="http://schemas.microsoft.com/office/2007/relationships/hdphoto" Target="../media/hdphoto2.wdp"/><Relationship Id="rId6" Type="http://schemas.openxmlformats.org/officeDocument/2006/relationships/image" Target="../media/image61.png"/><Relationship Id="rId7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65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6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20" Type="http://schemas.openxmlformats.org/officeDocument/2006/relationships/image" Target="../media/image87.png"/><Relationship Id="rId21" Type="http://schemas.openxmlformats.org/officeDocument/2006/relationships/image" Target="../media/image88.png"/><Relationship Id="rId22" Type="http://schemas.openxmlformats.org/officeDocument/2006/relationships/image" Target="../media/image89.png"/><Relationship Id="rId23" Type="http://schemas.openxmlformats.org/officeDocument/2006/relationships/image" Target="../media/image90.png"/><Relationship Id="rId24" Type="http://schemas.openxmlformats.org/officeDocument/2006/relationships/image" Target="../media/image91.png"/><Relationship Id="rId25" Type="http://schemas.openxmlformats.org/officeDocument/2006/relationships/hyperlink" Target="http://irfu-i.cea.fr/Page/474/irfu_signaturesac_der.png" TargetMode="External"/><Relationship Id="rId26" Type="http://schemas.openxmlformats.org/officeDocument/2006/relationships/image" Target="../media/image47.png"/><Relationship Id="rId27" Type="http://schemas.openxmlformats.org/officeDocument/2006/relationships/image" Target="../media/image48.jpeg"/><Relationship Id="rId28" Type="http://schemas.openxmlformats.org/officeDocument/2006/relationships/image" Target="../media/image49.png"/><Relationship Id="rId29" Type="http://schemas.openxmlformats.org/officeDocument/2006/relationships/image" Target="../media/image92.png"/><Relationship Id="rId10" Type="http://schemas.openxmlformats.org/officeDocument/2006/relationships/image" Target="../media/image78.png"/><Relationship Id="rId11" Type="http://schemas.openxmlformats.org/officeDocument/2006/relationships/image" Target="../media/image79.jpeg"/><Relationship Id="rId12" Type="http://schemas.openxmlformats.org/officeDocument/2006/relationships/image" Target="../media/image80.png"/><Relationship Id="rId13" Type="http://schemas.openxmlformats.org/officeDocument/2006/relationships/image" Target="../media/image81.jpeg"/><Relationship Id="rId14" Type="http://schemas.openxmlformats.org/officeDocument/2006/relationships/image" Target="../media/image82.png"/><Relationship Id="rId15" Type="http://schemas.openxmlformats.org/officeDocument/2006/relationships/image" Target="../media/image83.png"/><Relationship Id="rId16" Type="http://schemas.openxmlformats.org/officeDocument/2006/relationships/image" Target="../media/image84.png"/><Relationship Id="rId17" Type="http://schemas.openxmlformats.org/officeDocument/2006/relationships/image" Target="../media/image50.png"/><Relationship Id="rId18" Type="http://schemas.openxmlformats.org/officeDocument/2006/relationships/image" Target="../media/image85.png"/><Relationship Id="rId1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jpeg"/><Relationship Id="rId8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g"/><Relationship Id="rId3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image" Target="../media/image106.jp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5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20" Type="http://schemas.openxmlformats.org/officeDocument/2006/relationships/image" Target="../media/image32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image" Target="../media/image3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S_frugal_P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"/>
            <a:ext cx="9766300" cy="7324725"/>
          </a:xfrm>
          <a:prstGeom prst="rect">
            <a:avLst/>
          </a:prstGeom>
        </p:spPr>
      </p:pic>
      <p:pic>
        <p:nvPicPr>
          <p:cNvPr id="5" name="Picture 4" descr="ESS_outlin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04" y="292101"/>
            <a:ext cx="3006725" cy="1795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483" y="2749311"/>
            <a:ext cx="9232296" cy="1864870"/>
          </a:xfrm>
          <a:prstGeom prst="rect">
            <a:avLst/>
          </a:prstGeom>
          <a:noFill/>
        </p:spPr>
        <p:txBody>
          <a:bodyPr wrap="square" lIns="91161" tIns="45577" rIns="91161" bIns="4557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5400" b="1" dirty="0">
                <a:solidFill>
                  <a:srgbClr val="FFFFFF"/>
                </a:solidFill>
                <a:cs typeface="Helvetica"/>
              </a:rPr>
              <a:t>ESS </a:t>
            </a:r>
            <a:endParaRPr lang="en-US" sz="5400" b="1" dirty="0">
              <a:solidFill>
                <a:srgbClr val="FFFFFF"/>
              </a:solidFill>
              <a:cs typeface="Helvetica"/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FFFFFF"/>
                </a:solidFill>
                <a:cs typeface="Helvetica"/>
              </a:rPr>
              <a:t>Accelerator and target</a:t>
            </a:r>
            <a:endParaRPr lang="en-US" sz="3200" b="1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6085" y="5186253"/>
            <a:ext cx="7694119" cy="798681"/>
          </a:xfrm>
          <a:prstGeom prst="rect">
            <a:avLst/>
          </a:prstGeom>
        </p:spPr>
        <p:txBody>
          <a:bodyPr wrap="square" lIns="91161" tIns="45577" rIns="91161" bIns="45577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cs typeface="Helvetica"/>
              </a:rPr>
              <a:t>Mats </a:t>
            </a:r>
            <a:r>
              <a:rPr lang="en-US" sz="1800" dirty="0" err="1">
                <a:solidFill>
                  <a:srgbClr val="FFFFFF"/>
                </a:solidFill>
                <a:cs typeface="Helvetica"/>
              </a:rPr>
              <a:t>Lindroos</a:t>
            </a:r>
            <a:r>
              <a:rPr lang="en-US" sz="1800" dirty="0">
                <a:solidFill>
                  <a:srgbClr val="FFFFFF"/>
                </a:solidFill>
                <a:cs typeface="Helvetica"/>
              </a:rPr>
              <a:t> on behalf of the ESS 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cs typeface="Helvetica"/>
              </a:rPr>
              <a:t>CERN </a:t>
            </a:r>
            <a:r>
              <a:rPr lang="en-US" sz="1800" dirty="0" err="1">
                <a:solidFill>
                  <a:srgbClr val="FFFFFF"/>
                </a:solidFill>
                <a:cs typeface="Helvetica"/>
              </a:rPr>
              <a:t>SLHiPP</a:t>
            </a:r>
            <a:r>
              <a:rPr lang="en-US" sz="1800" dirty="0">
                <a:solidFill>
                  <a:srgbClr val="FFFFFF"/>
                </a:solidFill>
                <a:cs typeface="Helvetica"/>
              </a:rPr>
              <a:t> / May </a:t>
            </a:r>
            <a:r>
              <a:rPr lang="en-US" sz="1800" dirty="0">
                <a:solidFill>
                  <a:srgbClr val="FFFFFF"/>
                </a:solidFill>
                <a:cs typeface="Helvetica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3360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5 </a:t>
            </a:r>
            <a:r>
              <a:rPr lang="en-US" dirty="0" err="1" smtClean="0"/>
              <a:t>MegaWatts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84" y="1261820"/>
            <a:ext cx="4049493" cy="5272759"/>
          </a:xfrm>
        </p:spPr>
        <p:txBody>
          <a:bodyPr>
            <a:normAutofit/>
          </a:bodyPr>
          <a:lstStyle/>
          <a:p>
            <a:r>
              <a:rPr lang="en-US" dirty="0"/>
              <a:t>At 5 </a:t>
            </a:r>
            <a:r>
              <a:rPr lang="en-US" dirty="0" err="1"/>
              <a:t>MegaWatts</a:t>
            </a:r>
            <a:r>
              <a:rPr lang="en-US" dirty="0"/>
              <a:t>, </a:t>
            </a:r>
          </a:p>
          <a:p>
            <a:pPr lvl="1"/>
            <a:r>
              <a:rPr lang="en-US" sz="2300" b="1" dirty="0">
                <a:solidFill>
                  <a:srgbClr val="FF0000"/>
                </a:solidFill>
              </a:rPr>
              <a:t>one</a:t>
            </a:r>
            <a:r>
              <a:rPr lang="en-US" sz="2300" dirty="0"/>
              <a:t> beam pulse </a:t>
            </a:r>
          </a:p>
          <a:p>
            <a:pPr lvl="2"/>
            <a:r>
              <a:rPr lang="en-US" sz="1800" dirty="0"/>
              <a:t>has the same energy as a 16 </a:t>
            </a:r>
            <a:r>
              <a:rPr lang="en-US" sz="1800" dirty="0" err="1"/>
              <a:t>lb</a:t>
            </a:r>
            <a:r>
              <a:rPr lang="en-US" sz="1800" dirty="0"/>
              <a:t> (7.2kg) shot traveling at </a:t>
            </a:r>
          </a:p>
          <a:p>
            <a:pPr lvl="3"/>
            <a:r>
              <a:rPr lang="en-US" sz="1600" dirty="0"/>
              <a:t>1100 km/hour</a:t>
            </a:r>
          </a:p>
          <a:p>
            <a:pPr lvl="3"/>
            <a:r>
              <a:rPr lang="en-US" sz="1600" dirty="0"/>
              <a:t>Mach 0.93</a:t>
            </a:r>
          </a:p>
          <a:p>
            <a:pPr lvl="2"/>
            <a:r>
              <a:rPr lang="en-US" sz="1800" dirty="0"/>
              <a:t>Has the same energy as a 1000 kg car traveling at 96 km/hour</a:t>
            </a:r>
          </a:p>
          <a:p>
            <a:pPr lvl="2"/>
            <a:r>
              <a:rPr lang="en-US" sz="1800" dirty="0"/>
              <a:t>Happens 14 x per second</a:t>
            </a:r>
          </a:p>
          <a:p>
            <a:pPr lvl="1"/>
            <a:r>
              <a:rPr lang="en-US" sz="2300" dirty="0"/>
              <a:t>You boil 1000 kg of ice in 83 seconds</a:t>
            </a:r>
          </a:p>
          <a:p>
            <a:pPr lvl="2"/>
            <a:r>
              <a:rPr lang="en-US" sz="1800" dirty="0"/>
              <a:t>A ton of tea!!!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041" y="4999154"/>
            <a:ext cx="2008827" cy="20081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3357" r="5162"/>
          <a:stretch/>
        </p:blipFill>
        <p:spPr>
          <a:xfrm>
            <a:off x="7943538" y="4261053"/>
            <a:ext cx="1446310" cy="212730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7025879" y="5442819"/>
            <a:ext cx="826787" cy="4959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471" tIns="48736" rIns="97471" bIns="48736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331" y="1261815"/>
            <a:ext cx="5135858" cy="1991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388" y="3456923"/>
            <a:ext cx="1987330" cy="15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/>
          </p:cNvSpPr>
          <p:nvPr/>
        </p:nvSpPr>
        <p:spPr bwMode="auto">
          <a:xfrm>
            <a:off x="6411227" y="6393207"/>
            <a:ext cx="1019507" cy="28813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cs typeface="Gill Sans Light" charset="0"/>
              </a:rPr>
              <a:t>M. </a:t>
            </a:r>
            <a:r>
              <a:rPr lang="en-US" sz="1200" dirty="0" err="1">
                <a:solidFill>
                  <a:srgbClr val="FFFFFF"/>
                </a:solidFill>
                <a:cs typeface="Gill Sans Light" charset="0"/>
              </a:rPr>
              <a:t>Eshraqi</a:t>
            </a:r>
            <a:endParaRPr lang="en-US" dirty="0">
              <a:cs typeface="Gill Sans Light" charset="0"/>
            </a:endParaRPr>
          </a:p>
        </p:txBody>
      </p:sp>
      <p:sp>
        <p:nvSpPr>
          <p:cNvPr id="3076" name="AutoShape 4"/>
          <p:cNvSpPr>
            <a:spLocks/>
          </p:cNvSpPr>
          <p:nvPr/>
        </p:nvSpPr>
        <p:spPr bwMode="auto">
          <a:xfrm>
            <a:off x="6468203" y="6618849"/>
            <a:ext cx="1019507" cy="2381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cs typeface="Gill Sans Light" charset="0"/>
              </a:rPr>
              <a:t>April 2-3</a:t>
            </a:r>
            <a:endParaRPr lang="en-US" dirty="0">
              <a:cs typeface="Gill Sans Light" charset="0"/>
            </a:endParaRPr>
          </a:p>
        </p:txBody>
      </p:sp>
      <p:pic>
        <p:nvPicPr>
          <p:cNvPr id="3077" name="Picture 5" descr="ESS_Logo_Large_Outline_DarkBlu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5" t="36027" r="46573" b="41145"/>
          <a:stretch/>
        </p:blipFill>
        <p:spPr bwMode="auto">
          <a:xfrm>
            <a:off x="8227515" y="309568"/>
            <a:ext cx="1013552" cy="102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1691237" y="-106013"/>
            <a:ext cx="6050344" cy="1266825"/>
          </a:xfrm>
        </p:spPr>
        <p:txBody>
          <a:bodyPr/>
          <a:lstStyle/>
          <a:p>
            <a:pPr eaLnBrk="1">
              <a:defRPr/>
            </a:pPr>
            <a:r>
              <a:rPr lang="en-US" sz="3700" dirty="0"/>
              <a:t>THE ESS LINAC</a:t>
            </a:r>
            <a:endParaRPr lang="en-US" dirty="0" smtClean="0"/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>
            <a:off x="9531679" y="6428347"/>
            <a:ext cx="171505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dirty="0">
              <a:cs typeface="Gill Sans Light" charset="0"/>
            </a:endParaRPr>
          </a:p>
        </p:txBody>
      </p:sp>
      <p:sp>
        <p:nvSpPr>
          <p:cNvPr id="3081" name="AutoShape 9"/>
          <p:cNvSpPr>
            <a:spLocks/>
          </p:cNvSpPr>
          <p:nvPr/>
        </p:nvSpPr>
        <p:spPr bwMode="auto">
          <a:xfrm>
            <a:off x="9680554" y="6618844"/>
            <a:ext cx="257259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dirty="0">
              <a:cs typeface="Gill Sans Light" charset="0"/>
            </a:endParaRPr>
          </a:p>
        </p:txBody>
      </p:sp>
      <p:grpSp>
        <p:nvGrpSpPr>
          <p:cNvPr id="3083" name="Group 10"/>
          <p:cNvGrpSpPr>
            <a:grpSpLocks/>
          </p:cNvGrpSpPr>
          <p:nvPr/>
        </p:nvGrpSpPr>
        <p:grpSpPr bwMode="auto">
          <a:xfrm>
            <a:off x="161984" y="1122922"/>
            <a:ext cx="9413763" cy="1290638"/>
            <a:chOff x="0" y="0"/>
            <a:chExt cx="12547601" cy="1720850"/>
          </a:xfrm>
        </p:grpSpPr>
        <p:sp>
          <p:nvSpPr>
            <p:cNvPr id="2" name="AutoShape 11"/>
            <p:cNvSpPr>
              <a:spLocks/>
            </p:cNvSpPr>
            <p:nvPr/>
          </p:nvSpPr>
          <p:spPr bwMode="auto">
            <a:xfrm>
              <a:off x="5461000" y="647700"/>
              <a:ext cx="965200" cy="469900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Spokes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84" name="AutoShape 12"/>
            <p:cNvSpPr>
              <a:spLocks/>
            </p:cNvSpPr>
            <p:nvPr/>
          </p:nvSpPr>
          <p:spPr bwMode="auto">
            <a:xfrm>
              <a:off x="6616701" y="647700"/>
              <a:ext cx="1238250" cy="469900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Medium β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85" name="AutoShape 13"/>
            <p:cNvSpPr>
              <a:spLocks/>
            </p:cNvSpPr>
            <p:nvPr/>
          </p:nvSpPr>
          <p:spPr bwMode="auto">
            <a:xfrm>
              <a:off x="8094664" y="641350"/>
              <a:ext cx="1271587" cy="482600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High β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86" name="AutoShape 14"/>
            <p:cNvSpPr>
              <a:spLocks/>
            </p:cNvSpPr>
            <p:nvPr/>
          </p:nvSpPr>
          <p:spPr bwMode="auto">
            <a:xfrm>
              <a:off x="4343400" y="647700"/>
              <a:ext cx="774700" cy="469900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DTL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87" name="AutoShape 15"/>
            <p:cNvSpPr>
              <a:spLocks/>
            </p:cNvSpPr>
            <p:nvPr/>
          </p:nvSpPr>
          <p:spPr bwMode="auto">
            <a:xfrm>
              <a:off x="3302000" y="647700"/>
              <a:ext cx="863600" cy="469900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MEBT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88" name="AutoShape 16"/>
            <p:cNvSpPr>
              <a:spLocks/>
            </p:cNvSpPr>
            <p:nvPr/>
          </p:nvSpPr>
          <p:spPr bwMode="auto">
            <a:xfrm>
              <a:off x="2235200" y="647700"/>
              <a:ext cx="871538" cy="469900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RFQ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89" name="AutoShape 17"/>
            <p:cNvSpPr>
              <a:spLocks/>
            </p:cNvSpPr>
            <p:nvPr/>
          </p:nvSpPr>
          <p:spPr bwMode="auto">
            <a:xfrm>
              <a:off x="1219200" y="647700"/>
              <a:ext cx="871538" cy="469900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LEBT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90" name="AutoShape 18"/>
            <p:cNvSpPr>
              <a:spLocks/>
            </p:cNvSpPr>
            <p:nvPr/>
          </p:nvSpPr>
          <p:spPr bwMode="auto">
            <a:xfrm>
              <a:off x="0" y="647700"/>
              <a:ext cx="1054100" cy="469900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Source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91" name="AutoShape 19"/>
            <p:cNvSpPr>
              <a:spLocks/>
            </p:cNvSpPr>
            <p:nvPr/>
          </p:nvSpPr>
          <p:spPr bwMode="auto">
            <a:xfrm>
              <a:off x="9588501" y="647700"/>
              <a:ext cx="1803400" cy="469900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HEBT &amp; Contingency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92" name="AutoShape 20"/>
            <p:cNvSpPr>
              <a:spLocks/>
            </p:cNvSpPr>
            <p:nvPr/>
          </p:nvSpPr>
          <p:spPr bwMode="auto">
            <a:xfrm>
              <a:off x="11582401" y="406400"/>
              <a:ext cx="965200" cy="965200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rPr>
                <a:t>Target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H="1">
              <a:off x="1041400" y="889000"/>
              <a:ext cx="1905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auto">
            <a:xfrm flipH="1">
              <a:off x="2082800" y="889000"/>
              <a:ext cx="1905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95" name="Line 23"/>
            <p:cNvSpPr>
              <a:spLocks noChangeShapeType="1"/>
            </p:cNvSpPr>
            <p:nvPr/>
          </p:nvSpPr>
          <p:spPr bwMode="auto">
            <a:xfrm flipH="1">
              <a:off x="3111500" y="889000"/>
              <a:ext cx="1905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96" name="Line 24"/>
            <p:cNvSpPr>
              <a:spLocks noChangeShapeType="1"/>
            </p:cNvSpPr>
            <p:nvPr/>
          </p:nvSpPr>
          <p:spPr bwMode="auto">
            <a:xfrm flipH="1">
              <a:off x="4165600" y="889000"/>
              <a:ext cx="1905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auto">
            <a:xfrm flipH="1">
              <a:off x="5130800" y="889000"/>
              <a:ext cx="317500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auto">
            <a:xfrm flipH="1">
              <a:off x="6438901" y="889000"/>
              <a:ext cx="1905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auto">
            <a:xfrm flipH="1">
              <a:off x="7835901" y="889000"/>
              <a:ext cx="24288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auto">
            <a:xfrm flipH="1">
              <a:off x="9398001" y="889000"/>
              <a:ext cx="1905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auto">
            <a:xfrm flipH="1">
              <a:off x="11391901" y="889000"/>
              <a:ext cx="19050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02" name="Line 30"/>
            <p:cNvSpPr>
              <a:spLocks noChangeShapeType="1"/>
            </p:cNvSpPr>
            <p:nvPr/>
          </p:nvSpPr>
          <p:spPr bwMode="auto">
            <a:xfrm flipH="1">
              <a:off x="1892300" y="482600"/>
              <a:ext cx="2032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03" name="Line 31"/>
            <p:cNvSpPr>
              <a:spLocks noChangeShapeType="1"/>
            </p:cNvSpPr>
            <p:nvPr/>
          </p:nvSpPr>
          <p:spPr bwMode="auto">
            <a:xfrm flipH="1">
              <a:off x="1244600" y="482600"/>
              <a:ext cx="1905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04" name="AutoShape 32"/>
            <p:cNvSpPr>
              <a:spLocks/>
            </p:cNvSpPr>
            <p:nvPr/>
          </p:nvSpPr>
          <p:spPr bwMode="auto">
            <a:xfrm>
              <a:off x="1385888" y="304800"/>
              <a:ext cx="546100" cy="317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2.4 m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05" name="Line 33"/>
            <p:cNvSpPr>
              <a:spLocks noChangeShapeType="1"/>
            </p:cNvSpPr>
            <p:nvPr/>
          </p:nvSpPr>
          <p:spPr bwMode="auto">
            <a:xfrm flipH="1">
              <a:off x="2933700" y="482600"/>
              <a:ext cx="1778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06" name="Line 34"/>
            <p:cNvSpPr>
              <a:spLocks noChangeShapeType="1"/>
            </p:cNvSpPr>
            <p:nvPr/>
          </p:nvSpPr>
          <p:spPr bwMode="auto">
            <a:xfrm flipH="1">
              <a:off x="2260600" y="482600"/>
              <a:ext cx="1651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07" name="AutoShape 35"/>
            <p:cNvSpPr>
              <a:spLocks/>
            </p:cNvSpPr>
            <p:nvPr/>
          </p:nvSpPr>
          <p:spPr bwMode="auto">
            <a:xfrm>
              <a:off x="2409825" y="304800"/>
              <a:ext cx="546100" cy="317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4.6 m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08" name="Line 36"/>
            <p:cNvSpPr>
              <a:spLocks noChangeShapeType="1"/>
            </p:cNvSpPr>
            <p:nvPr/>
          </p:nvSpPr>
          <p:spPr bwMode="auto">
            <a:xfrm flipH="1">
              <a:off x="3987800" y="482600"/>
              <a:ext cx="1778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09" name="Line 37"/>
            <p:cNvSpPr>
              <a:spLocks noChangeShapeType="1"/>
            </p:cNvSpPr>
            <p:nvPr/>
          </p:nvSpPr>
          <p:spPr bwMode="auto">
            <a:xfrm flipH="1">
              <a:off x="3352800" y="482600"/>
              <a:ext cx="1651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10" name="AutoShape 38"/>
            <p:cNvSpPr>
              <a:spLocks/>
            </p:cNvSpPr>
            <p:nvPr/>
          </p:nvSpPr>
          <p:spPr bwMode="auto">
            <a:xfrm>
              <a:off x="3476625" y="304800"/>
              <a:ext cx="546100" cy="317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3.8 m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11" name="Line 39"/>
            <p:cNvSpPr>
              <a:spLocks noChangeShapeType="1"/>
            </p:cNvSpPr>
            <p:nvPr/>
          </p:nvSpPr>
          <p:spPr bwMode="auto">
            <a:xfrm flipH="1">
              <a:off x="5016500" y="482600"/>
              <a:ext cx="1397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12" name="Line 40"/>
            <p:cNvSpPr>
              <a:spLocks noChangeShapeType="1"/>
            </p:cNvSpPr>
            <p:nvPr/>
          </p:nvSpPr>
          <p:spPr bwMode="auto">
            <a:xfrm flipH="1">
              <a:off x="4330700" y="482600"/>
              <a:ext cx="127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13" name="AutoShape 41"/>
            <p:cNvSpPr>
              <a:spLocks/>
            </p:cNvSpPr>
            <p:nvPr/>
          </p:nvSpPr>
          <p:spPr bwMode="auto">
            <a:xfrm>
              <a:off x="4487863" y="304800"/>
              <a:ext cx="504825" cy="317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39 m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14" name="Line 42"/>
            <p:cNvSpPr>
              <a:spLocks noChangeShapeType="1"/>
            </p:cNvSpPr>
            <p:nvPr/>
          </p:nvSpPr>
          <p:spPr bwMode="auto">
            <a:xfrm flipH="1">
              <a:off x="6235700" y="482600"/>
              <a:ext cx="1778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15" name="Line 43"/>
            <p:cNvSpPr>
              <a:spLocks noChangeShapeType="1"/>
            </p:cNvSpPr>
            <p:nvPr/>
          </p:nvSpPr>
          <p:spPr bwMode="auto">
            <a:xfrm flipH="1">
              <a:off x="5486400" y="482600"/>
              <a:ext cx="1651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16" name="AutoShape 44"/>
            <p:cNvSpPr>
              <a:spLocks/>
            </p:cNvSpPr>
            <p:nvPr/>
          </p:nvSpPr>
          <p:spPr bwMode="auto">
            <a:xfrm>
              <a:off x="5694363" y="304800"/>
              <a:ext cx="504825" cy="317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56 m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17" name="Line 45"/>
            <p:cNvSpPr>
              <a:spLocks noChangeShapeType="1"/>
            </p:cNvSpPr>
            <p:nvPr/>
          </p:nvSpPr>
          <p:spPr bwMode="auto">
            <a:xfrm flipH="1">
              <a:off x="7543801" y="482600"/>
              <a:ext cx="254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18" name="Line 46"/>
            <p:cNvSpPr>
              <a:spLocks noChangeShapeType="1"/>
            </p:cNvSpPr>
            <p:nvPr/>
          </p:nvSpPr>
          <p:spPr bwMode="auto">
            <a:xfrm flipH="1">
              <a:off x="6629401" y="482600"/>
              <a:ext cx="2921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19" name="AutoShape 47"/>
            <p:cNvSpPr>
              <a:spLocks/>
            </p:cNvSpPr>
            <p:nvPr/>
          </p:nvSpPr>
          <p:spPr bwMode="auto">
            <a:xfrm>
              <a:off x="6972301" y="304800"/>
              <a:ext cx="503238" cy="317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77 m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20" name="Line 48"/>
            <p:cNvSpPr>
              <a:spLocks noChangeShapeType="1"/>
            </p:cNvSpPr>
            <p:nvPr/>
          </p:nvSpPr>
          <p:spPr bwMode="auto">
            <a:xfrm flipH="1">
              <a:off x="9118601" y="482600"/>
              <a:ext cx="2921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21" name="Line 49"/>
            <p:cNvSpPr>
              <a:spLocks noChangeShapeType="1"/>
            </p:cNvSpPr>
            <p:nvPr/>
          </p:nvSpPr>
          <p:spPr bwMode="auto">
            <a:xfrm flipH="1">
              <a:off x="8089901" y="482600"/>
              <a:ext cx="2286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42778"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22" name="AutoShape 50"/>
            <p:cNvSpPr>
              <a:spLocks/>
            </p:cNvSpPr>
            <p:nvPr/>
          </p:nvSpPr>
          <p:spPr bwMode="auto">
            <a:xfrm>
              <a:off x="8410576" y="304800"/>
              <a:ext cx="598488" cy="317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179 m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23" name="AutoShape 51"/>
            <p:cNvSpPr>
              <a:spLocks/>
            </p:cNvSpPr>
            <p:nvPr/>
          </p:nvSpPr>
          <p:spPr bwMode="auto">
            <a:xfrm rot="16200000">
              <a:off x="1009650" y="1136650"/>
              <a:ext cx="330200" cy="165100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24" name="AutoShape 52"/>
            <p:cNvSpPr>
              <a:spLocks/>
            </p:cNvSpPr>
            <p:nvPr/>
          </p:nvSpPr>
          <p:spPr bwMode="auto">
            <a:xfrm rot="16200000">
              <a:off x="3041650" y="1136650"/>
              <a:ext cx="330200" cy="165100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25" name="AutoShape 53"/>
            <p:cNvSpPr>
              <a:spLocks/>
            </p:cNvSpPr>
            <p:nvPr/>
          </p:nvSpPr>
          <p:spPr bwMode="auto">
            <a:xfrm rot="16200000">
              <a:off x="5086350" y="1136650"/>
              <a:ext cx="330200" cy="165100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26" name="AutoShape 54"/>
            <p:cNvSpPr>
              <a:spLocks/>
            </p:cNvSpPr>
            <p:nvPr/>
          </p:nvSpPr>
          <p:spPr bwMode="auto">
            <a:xfrm rot="16200000">
              <a:off x="6381751" y="1136650"/>
              <a:ext cx="330200" cy="165100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27" name="AutoShape 55"/>
            <p:cNvSpPr>
              <a:spLocks/>
            </p:cNvSpPr>
            <p:nvPr/>
          </p:nvSpPr>
          <p:spPr bwMode="auto">
            <a:xfrm rot="16200000">
              <a:off x="7791451" y="1136650"/>
              <a:ext cx="330200" cy="165100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28" name="AutoShape 56"/>
            <p:cNvSpPr>
              <a:spLocks/>
            </p:cNvSpPr>
            <p:nvPr/>
          </p:nvSpPr>
          <p:spPr bwMode="auto">
            <a:xfrm rot="16200000">
              <a:off x="9340851" y="1136650"/>
              <a:ext cx="330200" cy="165100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29" name="AutoShape 57"/>
            <p:cNvSpPr>
              <a:spLocks/>
            </p:cNvSpPr>
            <p:nvPr/>
          </p:nvSpPr>
          <p:spPr bwMode="auto">
            <a:xfrm>
              <a:off x="803275" y="1371600"/>
              <a:ext cx="685800" cy="342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75 keV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30" name="AutoShape 58"/>
            <p:cNvSpPr>
              <a:spLocks/>
            </p:cNvSpPr>
            <p:nvPr/>
          </p:nvSpPr>
          <p:spPr bwMode="auto">
            <a:xfrm>
              <a:off x="2854325" y="1377950"/>
              <a:ext cx="796925" cy="342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3.6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31" name="AutoShape 59"/>
            <p:cNvSpPr>
              <a:spLocks/>
            </p:cNvSpPr>
            <p:nvPr/>
          </p:nvSpPr>
          <p:spPr bwMode="auto">
            <a:xfrm>
              <a:off x="4856163" y="1377950"/>
              <a:ext cx="752475" cy="342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90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32" name="AutoShape 60"/>
            <p:cNvSpPr>
              <a:spLocks/>
            </p:cNvSpPr>
            <p:nvPr/>
          </p:nvSpPr>
          <p:spPr bwMode="auto">
            <a:xfrm>
              <a:off x="6069013" y="1377950"/>
              <a:ext cx="854075" cy="342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216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33" name="AutoShape 61"/>
            <p:cNvSpPr>
              <a:spLocks/>
            </p:cNvSpPr>
            <p:nvPr/>
          </p:nvSpPr>
          <p:spPr bwMode="auto">
            <a:xfrm>
              <a:off x="7472364" y="1377950"/>
              <a:ext cx="854075" cy="342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571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34" name="AutoShape 62"/>
            <p:cNvSpPr>
              <a:spLocks/>
            </p:cNvSpPr>
            <p:nvPr/>
          </p:nvSpPr>
          <p:spPr bwMode="auto">
            <a:xfrm>
              <a:off x="8932864" y="1377950"/>
              <a:ext cx="955675" cy="342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2000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35" name="AutoShape 63"/>
            <p:cNvSpPr>
              <a:spLocks/>
            </p:cNvSpPr>
            <p:nvPr/>
          </p:nvSpPr>
          <p:spPr bwMode="auto">
            <a:xfrm>
              <a:off x="3802063" y="0"/>
              <a:ext cx="1052512" cy="317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352.21 MHz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36" name="AutoShape 64"/>
            <p:cNvSpPr>
              <a:spLocks/>
            </p:cNvSpPr>
            <p:nvPr/>
          </p:nvSpPr>
          <p:spPr bwMode="auto">
            <a:xfrm>
              <a:off x="7480301" y="0"/>
              <a:ext cx="1052513" cy="317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Gill Sans" charset="0"/>
                  <a:cs typeface="Gill Sans" charset="0"/>
                  <a:sym typeface="Gill Sans" charset="0"/>
                </a:rPr>
                <a:t>704.42 MHz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37" name="AutoShape 65"/>
            <p:cNvSpPr>
              <a:spLocks/>
            </p:cNvSpPr>
            <p:nvPr/>
          </p:nvSpPr>
          <p:spPr bwMode="auto">
            <a:xfrm flipH="1">
              <a:off x="2222500" y="63500"/>
              <a:ext cx="1587500" cy="190500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38" name="AutoShape 66"/>
            <p:cNvSpPr>
              <a:spLocks/>
            </p:cNvSpPr>
            <p:nvPr/>
          </p:nvSpPr>
          <p:spPr bwMode="auto">
            <a:xfrm>
              <a:off x="8496301" y="63500"/>
              <a:ext cx="927100" cy="190500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39" name="AutoShape 67"/>
            <p:cNvSpPr>
              <a:spLocks/>
            </p:cNvSpPr>
            <p:nvPr/>
          </p:nvSpPr>
          <p:spPr bwMode="auto">
            <a:xfrm flipH="1">
              <a:off x="6591301" y="63500"/>
              <a:ext cx="939800" cy="190500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40" name="AutoShape 68"/>
            <p:cNvSpPr>
              <a:spLocks/>
            </p:cNvSpPr>
            <p:nvPr/>
          </p:nvSpPr>
          <p:spPr bwMode="auto">
            <a:xfrm>
              <a:off x="4826000" y="63500"/>
              <a:ext cx="1600200" cy="190500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pic>
        <p:nvPicPr>
          <p:cNvPr id="3141" name="Picture 69" descr="Untitl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8" y="2505478"/>
            <a:ext cx="9774641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3142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240893"/>
              </p:ext>
            </p:extLst>
          </p:nvPr>
        </p:nvGraphicFramePr>
        <p:xfrm>
          <a:off x="705080" y="3013636"/>
          <a:ext cx="8553846" cy="3333750"/>
        </p:xfrm>
        <a:graphic>
          <a:graphicData uri="http://schemas.openxmlformats.org/drawingml/2006/table">
            <a:tbl>
              <a:tblPr/>
              <a:tblGrid>
                <a:gridCol w="1221978"/>
                <a:gridCol w="1221978"/>
                <a:gridCol w="1221978"/>
                <a:gridCol w="1221978"/>
                <a:gridCol w="1221978"/>
                <a:gridCol w="1221978"/>
                <a:gridCol w="1221978"/>
              </a:tblGrid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7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Length (m)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7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W_in (MeV)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7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F (MHz)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7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β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 Geometric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7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No. Sections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7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T (K)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785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LEBT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2.38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0.075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--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--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1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~300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RFQ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4.6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0.075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352.21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--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1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~300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MEBT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3.81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3.62</a:t>
                      </a:r>
                      <a:endParaRPr kumimoji="0" 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352.21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--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1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~300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DTL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38.9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3.62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352.21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--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5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~300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LEDP + Spoke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55.9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89.8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352.21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0.50</a:t>
                      </a:r>
                      <a:r>
                        <a:rPr kumimoji="0" lang="en-US" sz="1500" b="0" i="0" u="none" strike="noStrike" cap="none" normalizeH="0" baseline="3200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-600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(Optimum)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13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~2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Medium Beta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76.7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216.3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704.42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0.67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9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~2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High Beta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178.9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571.5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704.42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0.86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21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~2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Contingency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119.3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2000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704.42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(0.86)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14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~300 / ~2</a:t>
                      </a:r>
                      <a:endParaRPr kumimoji="0" lang="en-US" sz="2900" b="0" i="0" u="none" strike="noStrike" cap="none" normalizeH="0" baseline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4999"/>
                      </a:srgbClr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sngStrike" cap="none" normalizeH="0" baseline="0" dirty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Upgrade</a:t>
                      </a:r>
                      <a:endParaRPr kumimoji="0" lang="en-US" sz="2900" b="0" i="0" u="none" strike="sng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sngStrike" cap="none" normalizeH="0" baseline="0" dirty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59.6</a:t>
                      </a:r>
                      <a:endParaRPr kumimoji="0" lang="en-US" sz="2900" b="0" i="0" u="none" strike="sng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sngStrike" cap="none" normalizeH="0" baseline="0" dirty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2000</a:t>
                      </a:r>
                      <a:endParaRPr kumimoji="0" lang="en-US" sz="2900" b="0" i="0" u="none" strike="sng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sngStrike" cap="none" normalizeH="0" baseline="0" dirty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704.42</a:t>
                      </a:r>
                      <a:endParaRPr kumimoji="0" lang="en-US" sz="2900" b="0" i="0" u="none" strike="sng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sngStrike" cap="none" normalizeH="0" baseline="0" dirty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(0.86)</a:t>
                      </a:r>
                      <a:endParaRPr kumimoji="0" lang="en-US" sz="2900" b="0" i="0" u="none" strike="sng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sngStrike" cap="none" normalizeH="0" baseline="0" dirty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7</a:t>
                      </a:r>
                      <a:endParaRPr kumimoji="0" lang="en-US" sz="2900" b="0" i="0" u="none" strike="sng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sngStrike" cap="none" normalizeH="0" baseline="0" dirty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ＭＳ Ｐゴシック" charset="0"/>
                          <a:cs typeface="Gill Sans Light" charset="0"/>
                          <a:sym typeface="Gill Sans Light" charset="0"/>
                        </a:rPr>
                        <a:t>~300 / ~2</a:t>
                      </a:r>
                      <a:endParaRPr kumimoji="0" lang="en-US" sz="2900" b="0" i="0" u="none" strike="sngStrike" cap="none" normalizeH="0" baseline="0" dirty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latin typeface="Gill Sans Light" charset="0"/>
                        <a:ea typeface="ＭＳ Ｐゴシック" charset="0"/>
                        <a:cs typeface="Gill Sans Light" charset="0"/>
                        <a:sym typeface="Gill Sans Light" charset="0"/>
                      </a:endParaRPr>
                    </a:p>
                  </a:txBody>
                  <a:tcPr marL="38113" marR="38113" marT="38100" marB="3810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0025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74" y="1746363"/>
            <a:ext cx="6735022" cy="2484123"/>
          </a:xfrm>
          <a:prstGeom prst="rect">
            <a:avLst/>
          </a:prstGeom>
        </p:spPr>
      </p:pic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422051" y="278030"/>
            <a:ext cx="7663973" cy="762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000" b="1" dirty="0">
                <a:solidFill>
                  <a:srgbClr val="FFFFFF"/>
                </a:solidFill>
              </a:rPr>
              <a:t>The Cavity Cryomodule Technology Demonstrators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818" y="2647467"/>
            <a:ext cx="5588112" cy="1929100"/>
            <a:chOff x="911389" y="3323407"/>
            <a:chExt cx="5237150" cy="1808529"/>
          </a:xfrm>
        </p:grpSpPr>
        <p:sp>
          <p:nvSpPr>
            <p:cNvPr id="9224" name="Rectangle 16"/>
            <p:cNvSpPr>
              <a:spLocks noChangeArrowheads="1"/>
            </p:cNvSpPr>
            <p:nvPr/>
          </p:nvSpPr>
          <p:spPr bwMode="auto">
            <a:xfrm>
              <a:off x="4222991" y="4836196"/>
              <a:ext cx="1266228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1" tIns="32140" rIns="64281" bIns="32140">
              <a:spAutoFit/>
            </a:bodyPr>
            <a:lstStyle/>
            <a:p>
              <a:pPr defTabSz="974793"/>
              <a:r>
                <a:rPr lang="en-US" sz="1600" dirty="0">
                  <a:solidFill>
                    <a:prstClr val="black"/>
                  </a:solidFill>
                  <a:latin typeface="Calibri"/>
                  <a:cs typeface="Papyrus"/>
                </a:rPr>
                <a:t>Power coupler</a:t>
              </a:r>
            </a:p>
          </p:txBody>
        </p:sp>
        <p:sp>
          <p:nvSpPr>
            <p:cNvPr id="9225" name="Rectangle 17"/>
            <p:cNvSpPr>
              <a:spLocks noChangeArrowheads="1"/>
            </p:cNvSpPr>
            <p:nvPr/>
          </p:nvSpPr>
          <p:spPr bwMode="auto">
            <a:xfrm>
              <a:off x="2914892" y="4589975"/>
              <a:ext cx="1398925" cy="52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81" tIns="32140" rIns="64281" bIns="32140">
              <a:spAutoFit/>
            </a:bodyPr>
            <a:lstStyle/>
            <a:p>
              <a:pPr defTabSz="974793"/>
              <a:r>
                <a:rPr lang="en-US" sz="1600" dirty="0">
                  <a:solidFill>
                    <a:prstClr val="black"/>
                  </a:solidFill>
                  <a:latin typeface="Calibri"/>
                  <a:cs typeface="Papyrus"/>
                </a:rPr>
                <a:t>Cold tuning System</a:t>
              </a:r>
            </a:p>
          </p:txBody>
        </p:sp>
        <p:sp>
          <p:nvSpPr>
            <p:cNvPr id="9226" name="Rectangle 18"/>
            <p:cNvSpPr>
              <a:spLocks noChangeArrowheads="1"/>
            </p:cNvSpPr>
            <p:nvPr/>
          </p:nvSpPr>
          <p:spPr bwMode="auto">
            <a:xfrm>
              <a:off x="951293" y="4462969"/>
              <a:ext cx="1076967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1" tIns="32140" rIns="64281" bIns="32140">
              <a:spAutoFit/>
            </a:bodyPr>
            <a:lstStyle/>
            <a:p>
              <a:pPr defTabSz="974793"/>
              <a:r>
                <a:rPr lang="en-US" sz="1600" dirty="0">
                  <a:solidFill>
                    <a:prstClr val="black"/>
                  </a:solidFill>
                  <a:latin typeface="Calibri"/>
                  <a:cs typeface="Papyrus"/>
                </a:rPr>
                <a:t>Helium tank</a:t>
              </a:r>
            </a:p>
          </p:txBody>
        </p:sp>
        <p:sp>
          <p:nvSpPr>
            <p:cNvPr id="9227" name="Rectangle 19"/>
            <p:cNvSpPr>
              <a:spLocks noChangeArrowheads="1"/>
            </p:cNvSpPr>
            <p:nvPr/>
          </p:nvSpPr>
          <p:spPr bwMode="auto">
            <a:xfrm>
              <a:off x="911389" y="4796914"/>
              <a:ext cx="1748537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1" tIns="32140" rIns="64281" bIns="32140">
              <a:spAutoFit/>
            </a:bodyPr>
            <a:lstStyle/>
            <a:p>
              <a:pPr defTabSz="974793"/>
              <a:r>
                <a:rPr lang="en-US" sz="1600" dirty="0">
                  <a:solidFill>
                    <a:prstClr val="black"/>
                  </a:solidFill>
                  <a:latin typeface="Calibri"/>
                  <a:cs typeface="Papyrus"/>
                </a:rPr>
                <a:t>5-cell elliptical cavity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070059" y="3323407"/>
              <a:ext cx="485867" cy="129047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4644859" y="3902686"/>
              <a:ext cx="223520" cy="93949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5781633" y="4355375"/>
              <a:ext cx="366906" cy="46919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1581369" y="3526766"/>
              <a:ext cx="264892" cy="105823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ontent Placeholder 1"/>
          <p:cNvSpPr>
            <a:spLocks noGrp="1"/>
          </p:cNvSpPr>
          <p:nvPr>
            <p:ph idx="1"/>
          </p:nvPr>
        </p:nvSpPr>
        <p:spPr>
          <a:xfrm>
            <a:off x="115683" y="6641446"/>
            <a:ext cx="9701940" cy="702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ym typeface="Wingdings"/>
              </a:rPr>
              <a:t> </a:t>
            </a:r>
            <a:r>
              <a:rPr lang="en-US" sz="1800" dirty="0"/>
              <a:t>Cavities Cryomodule Technology Demonstrator results by 2016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6149" y="4267497"/>
            <a:ext cx="1219061" cy="338533"/>
          </a:xfrm>
          <a:prstGeom prst="rect">
            <a:avLst/>
          </a:prstGeom>
        </p:spPr>
        <p:txBody>
          <a:bodyPr wrap="none" lIns="91376" tIns="45688" rIns="91376" bIns="45688">
            <a:spAutoFit/>
          </a:bodyPr>
          <a:lstStyle/>
          <a:p>
            <a:pPr defTabSz="974793"/>
            <a:r>
              <a:rPr lang="en-US" sz="1600" dirty="0">
                <a:solidFill>
                  <a:prstClr val="black"/>
                </a:solidFill>
                <a:latin typeface="Calibri"/>
                <a:cs typeface="Papyrus"/>
              </a:rPr>
              <a:t>Space frame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510" y="4628613"/>
            <a:ext cx="4499973" cy="19601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465" y="4530342"/>
            <a:ext cx="3075516" cy="2149398"/>
          </a:xfrm>
          <a:prstGeom prst="rect">
            <a:avLst/>
          </a:prstGeom>
        </p:spPr>
      </p:pic>
      <p:pic>
        <p:nvPicPr>
          <p:cNvPr id="17" name="Picture 2" descr="irfu_signaturesac_der.png">
            <a:hlinkClick r:id="rId6" tooltip="irfu_signaturesac_der.png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85" y="2357823"/>
            <a:ext cx="559013" cy="63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\adm_ service\logos-charte graphique\CEA\CEA_logo_quadri-sur-fond-rouge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90" y="1746363"/>
            <a:ext cx="533958" cy="4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662" y="4767654"/>
            <a:ext cx="839723" cy="496137"/>
          </a:xfrm>
          <a:prstGeom prst="rect">
            <a:avLst/>
          </a:prstGeom>
        </p:spPr>
      </p:pic>
      <p:pic>
        <p:nvPicPr>
          <p:cNvPr id="21" name="Picture 4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85" y="3249832"/>
            <a:ext cx="559012" cy="5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9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876" y="0"/>
            <a:ext cx="7617557" cy="1219200"/>
          </a:xfrm>
        </p:spPr>
        <p:txBody>
          <a:bodyPr/>
          <a:lstStyle/>
          <a:p>
            <a:r>
              <a:rPr lang="en-US" dirty="0" smtClean="0"/>
              <a:t>Very high level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pic>
        <p:nvPicPr>
          <p:cNvPr id="3" name="Picture 2" descr="MASTER_SCHEDULE_ESS_ACC_v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827"/>
            <a:ext cx="9756775" cy="689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2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Installation Schedule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73" y="1501170"/>
            <a:ext cx="9167160" cy="55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7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6" y="1454269"/>
            <a:ext cx="5213777" cy="291195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45" y="3139190"/>
            <a:ext cx="4821952" cy="26931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189" y="1140519"/>
            <a:ext cx="4736444" cy="1120030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4456" y="-35733"/>
            <a:ext cx="9387877" cy="1219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Rastering</a:t>
            </a:r>
            <a:r>
              <a:rPr lang="en-US" dirty="0" smtClean="0"/>
              <a:t> of beam on target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97" y="4666764"/>
            <a:ext cx="3669891" cy="9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8397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Wheel</a:t>
            </a:r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811147" y="690884"/>
            <a:ext cx="3776876" cy="3245737"/>
          </a:xfrm>
          <a:prstGeom prst="rect">
            <a:avLst/>
          </a:prstGeom>
        </p:spPr>
        <p:txBody>
          <a:bodyPr lIns="91408" tIns="45704" rIns="91408" bIns="45704">
            <a:normAutofit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07093" indent="-243870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2194834" indent="-243870" algn="l" defTabSz="487741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prstClr val="black"/>
                </a:solidFill>
                <a:latin typeface="Arial"/>
              </a:rPr>
              <a:t>Tungsten slabs in 33 sectors</a:t>
            </a:r>
          </a:p>
          <a:p>
            <a:r>
              <a:rPr lang="en-GB" sz="1800" dirty="0">
                <a:solidFill>
                  <a:prstClr val="black"/>
                </a:solidFill>
                <a:latin typeface="Arial"/>
              </a:rPr>
              <a:t>Helium coolant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Mass flow 3 kg/s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Pressure 0,3 </a:t>
            </a:r>
            <a:r>
              <a:rPr lang="en-GB" sz="1400" dirty="0" err="1">
                <a:solidFill>
                  <a:prstClr val="black"/>
                </a:solidFill>
                <a:latin typeface="Arial"/>
              </a:rPr>
              <a:t>Mpa</a:t>
            </a:r>
            <a:endParaRPr lang="en-GB" sz="1400" dirty="0">
              <a:solidFill>
                <a:prstClr val="black"/>
              </a:solidFill>
              <a:latin typeface="Arial"/>
            </a:endParaRP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Inlet temperature 20 °C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Outlet temperature 220 °C</a:t>
            </a:r>
          </a:p>
          <a:p>
            <a:r>
              <a:rPr lang="en-GB" sz="1800" dirty="0">
                <a:solidFill>
                  <a:prstClr val="black"/>
                </a:solidFill>
                <a:latin typeface="Arial"/>
              </a:rPr>
              <a:t>Rotational speed 25,5 rpm</a:t>
            </a:r>
          </a:p>
          <a:p>
            <a:r>
              <a:rPr lang="en-GB" sz="1800" dirty="0">
                <a:solidFill>
                  <a:prstClr val="black"/>
                </a:solidFill>
                <a:latin typeface="Arial"/>
              </a:rPr>
              <a:t>Wheel diameter 2,5 m</a:t>
            </a:r>
          </a:p>
          <a:p>
            <a:r>
              <a:rPr lang="en-GB" sz="1800" dirty="0">
                <a:solidFill>
                  <a:prstClr val="black"/>
                </a:solidFill>
                <a:latin typeface="Arial"/>
              </a:rPr>
              <a:t>Shaft length &gt; 5 m</a:t>
            </a:r>
          </a:p>
        </p:txBody>
      </p:sp>
      <p:pic>
        <p:nvPicPr>
          <p:cNvPr id="9" name="Picture 8" descr="Target_shaf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96" y="3015777"/>
            <a:ext cx="4834758" cy="334714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09718" y="861724"/>
            <a:ext cx="3520345" cy="2901258"/>
            <a:chOff x="2154872" y="1255866"/>
            <a:chExt cx="5854359" cy="4577658"/>
          </a:xfrm>
        </p:grpSpPr>
        <p:pic>
          <p:nvPicPr>
            <p:cNvPr id="12" name="Content Placeholder 7" descr="3D Cut monolith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5" b="9964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72" y="1255866"/>
              <a:ext cx="4815722" cy="4577658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4790626" y="3978949"/>
              <a:ext cx="1594914" cy="1064108"/>
              <a:chOff x="3322729" y="4216053"/>
              <a:chExt cx="1594914" cy="1064108"/>
            </a:xfrm>
          </p:grpSpPr>
          <p:cxnSp>
            <p:nvCxnSpPr>
              <p:cNvPr id="17" name="Straight Arrow Connector 16"/>
              <p:cNvCxnSpPr>
                <a:stCxn id="18" idx="0"/>
              </p:cNvCxnSpPr>
              <p:nvPr/>
            </p:nvCxnSpPr>
            <p:spPr>
              <a:xfrm flipH="1" flipV="1">
                <a:off x="3626276" y="4216053"/>
                <a:ext cx="493910" cy="67561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322729" y="4891669"/>
                <a:ext cx="1594914" cy="388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7569"/>
                <a:r>
                  <a:rPr lang="en-GB" sz="1000" b="1" dirty="0">
                    <a:solidFill>
                      <a:prstClr val="white"/>
                    </a:solidFill>
                    <a:latin typeface="Arial"/>
                    <a:cs typeface="Arial"/>
                  </a:rPr>
                  <a:t>Target wheel</a:t>
                </a:r>
                <a:endParaRPr lang="en-GB" sz="1000" b="1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493718" y="1491105"/>
              <a:ext cx="2515513" cy="677814"/>
              <a:chOff x="3207705" y="4602345"/>
              <a:chExt cx="2515513" cy="677814"/>
            </a:xfrm>
          </p:grpSpPr>
          <p:cxnSp>
            <p:nvCxnSpPr>
              <p:cNvPr id="15" name="Straight Arrow Connector 14"/>
              <p:cNvCxnSpPr>
                <a:stCxn id="16" idx="0"/>
              </p:cNvCxnSpPr>
              <p:nvPr/>
            </p:nvCxnSpPr>
            <p:spPr>
              <a:xfrm flipH="1" flipV="1">
                <a:off x="3207705" y="4602345"/>
                <a:ext cx="1315269" cy="2893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3322730" y="4891667"/>
                <a:ext cx="2400488" cy="388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7569"/>
                <a:r>
                  <a:rPr lang="en-GB" sz="1000" b="1" dirty="0">
                    <a:solidFill>
                      <a:prstClr val="black"/>
                    </a:solidFill>
                    <a:latin typeface="Arial"/>
                    <a:cs typeface="Arial"/>
                  </a:rPr>
                  <a:t>Target drive housing</a:t>
                </a:r>
                <a:endParaRPr lang="en-GB" sz="1000" b="1" dirty="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</p:grpSp>
      </p:grpSp>
      <p:pic>
        <p:nvPicPr>
          <p:cNvPr id="19" name="Picture 18" descr="01_tungsten_arrangement_and_flow_pattern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143" y="3331928"/>
            <a:ext cx="3624798" cy="303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8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Moderators and Reflectors</a:t>
            </a:r>
            <a:endParaRPr lang="en-US" dirty="0"/>
          </a:p>
        </p:txBody>
      </p:sp>
      <p:pic>
        <p:nvPicPr>
          <p:cNvPr id="9" name="Picture 8" descr="MR08a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4" y="1104421"/>
            <a:ext cx="1660471" cy="1841980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5487871" y="1198884"/>
            <a:ext cx="4245523" cy="5115561"/>
          </a:xfrm>
          <a:prstGeom prst="rect">
            <a:avLst/>
          </a:prstGeom>
        </p:spPr>
        <p:txBody>
          <a:bodyPr lIns="91408" tIns="45704" rIns="91408" bIns="45704">
            <a:normAutofit lnSpcReduction="10000"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07093" indent="-243870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2194834" indent="-243870" algn="l" defTabSz="487741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prstClr val="black"/>
                </a:solidFill>
                <a:latin typeface="Arial"/>
              </a:rPr>
              <a:t>Cold moderators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Super-critical hydrogen at </a:t>
            </a:r>
            <a:br>
              <a:rPr lang="en-GB" sz="1400" dirty="0">
                <a:solidFill>
                  <a:prstClr val="black"/>
                </a:solidFill>
                <a:latin typeface="Arial"/>
              </a:rPr>
            </a:br>
            <a:r>
              <a:rPr lang="en-GB" sz="1400" dirty="0">
                <a:solidFill>
                  <a:prstClr val="black"/>
                </a:solidFill>
                <a:latin typeface="Arial"/>
              </a:rPr>
              <a:t>20 K and 1.5 </a:t>
            </a:r>
            <a:r>
              <a:rPr lang="en-GB" sz="1400" dirty="0" err="1">
                <a:solidFill>
                  <a:prstClr val="black"/>
                </a:solidFill>
                <a:latin typeface="Arial"/>
              </a:rPr>
              <a:t>MPa</a:t>
            </a:r>
            <a:endParaRPr lang="en-GB" sz="1400" dirty="0">
              <a:solidFill>
                <a:prstClr val="black"/>
              </a:solidFill>
              <a:latin typeface="Arial"/>
            </a:endParaRP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Vessel in aluminium alloy</a:t>
            </a:r>
          </a:p>
          <a:p>
            <a:r>
              <a:rPr lang="en-GB" sz="1600" dirty="0">
                <a:solidFill>
                  <a:prstClr val="black"/>
                </a:solidFill>
                <a:latin typeface="Arial"/>
              </a:rPr>
              <a:t>Water moderator assemblies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Vacuum jacket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Thermal water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Pre-moderator surrounding the cold moderator vessel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Extended wings to facilitate thermal or bi-spectral beam extraction</a:t>
            </a:r>
          </a:p>
          <a:p>
            <a:r>
              <a:rPr lang="en-GB" sz="1600" dirty="0">
                <a:solidFill>
                  <a:prstClr val="black"/>
                </a:solidFill>
                <a:latin typeface="Arial"/>
              </a:rPr>
              <a:t>Inner </a:t>
            </a:r>
            <a:r>
              <a:rPr lang="en-GB" sz="1600" dirty="0">
                <a:solidFill>
                  <a:prstClr val="black"/>
                </a:solidFill>
                <a:latin typeface="Arial"/>
              </a:rPr>
              <a:t>reflector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Beryllium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Complex “cylindrical” aluminium vessel 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Water cooled</a:t>
            </a:r>
          </a:p>
          <a:p>
            <a:r>
              <a:rPr lang="en-GB" sz="1600" dirty="0">
                <a:solidFill>
                  <a:prstClr val="black"/>
                </a:solidFill>
                <a:latin typeface="Arial"/>
              </a:rPr>
              <a:t>Outer reflector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Steel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Water cooled</a:t>
            </a:r>
          </a:p>
          <a:p>
            <a:r>
              <a:rPr lang="en-GB" sz="1600" dirty="0">
                <a:solidFill>
                  <a:prstClr val="black"/>
                </a:solidFill>
                <a:latin typeface="Arial"/>
              </a:rPr>
              <a:t>Cut-outs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for the view path to the beam extraction </a:t>
            </a:r>
          </a:p>
          <a:p>
            <a:pPr lvl="1"/>
            <a:r>
              <a:rPr lang="en-GB" sz="1400" dirty="0">
                <a:solidFill>
                  <a:prstClr val="black"/>
                </a:solidFill>
                <a:latin typeface="Arial"/>
              </a:rPr>
              <a:t>for the wheel</a:t>
            </a:r>
          </a:p>
          <a:p>
            <a:pPr lvl="1"/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0653" y="2797399"/>
            <a:ext cx="3564303" cy="3517044"/>
            <a:chOff x="2154872" y="1255866"/>
            <a:chExt cx="4815722" cy="4577658"/>
          </a:xfrm>
        </p:grpSpPr>
        <p:pic>
          <p:nvPicPr>
            <p:cNvPr id="14" name="Content Placeholder 7" descr="3D Cut monolith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5" b="9964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72" y="1255866"/>
              <a:ext cx="4815722" cy="4577658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3788865" y="4158778"/>
              <a:ext cx="2608039" cy="1058550"/>
              <a:chOff x="3322730" y="4030480"/>
              <a:chExt cx="2608039" cy="1058550"/>
            </a:xfrm>
          </p:grpSpPr>
          <p:cxnSp>
            <p:nvCxnSpPr>
              <p:cNvPr id="16" name="Straight Arrow Connector 15"/>
              <p:cNvCxnSpPr>
                <a:stCxn id="17" idx="0"/>
              </p:cNvCxnSpPr>
              <p:nvPr/>
            </p:nvCxnSpPr>
            <p:spPr>
              <a:xfrm flipH="1" flipV="1">
                <a:off x="4244337" y="4030480"/>
                <a:ext cx="382413" cy="73807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322730" y="4768558"/>
                <a:ext cx="2608039" cy="320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7569"/>
                <a:r>
                  <a:rPr lang="en-GB" sz="1000" b="1" dirty="0">
                    <a:solidFill>
                      <a:prstClr val="white"/>
                    </a:solidFill>
                    <a:latin typeface="Arial"/>
                    <a:cs typeface="Arial"/>
                  </a:rPr>
                  <a:t>Moderator and reflector plug</a:t>
                </a:r>
                <a:endParaRPr lang="en-GB" sz="1000" b="1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</p:grpSp>
      </p:grpSp>
      <p:pic>
        <p:nvPicPr>
          <p:cNvPr id="3" name="Picture 2" descr="MR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66" l="9992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111" y="914227"/>
            <a:ext cx="2554089" cy="36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Neutron Beam Extraction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50737" y="961667"/>
            <a:ext cx="4012934" cy="4199843"/>
            <a:chOff x="5168984" y="2122171"/>
            <a:chExt cx="4012934" cy="4199843"/>
          </a:xfrm>
        </p:grpSpPr>
        <p:pic>
          <p:nvPicPr>
            <p:cNvPr id="16" name="Picture 15" descr="BES01a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984" y="2122171"/>
              <a:ext cx="4012933" cy="347033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213368" y="5768016"/>
              <a:ext cx="19685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87569"/>
              <a:r>
                <a:rPr lang="en-GB" sz="1000" b="1" dirty="0">
                  <a:solidFill>
                    <a:srgbClr val="000000"/>
                  </a:solidFill>
                  <a:latin typeface="Arial"/>
                  <a:cs typeface="Arial"/>
                </a:rPr>
                <a:t>Four 60 degree sectors, each with 12 ports for potential neutron beam positions</a:t>
              </a:r>
              <a:endParaRPr lang="en-GB" sz="10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8" name="Straight Arrow Connector 17"/>
            <p:cNvCxnSpPr>
              <a:stCxn id="17" idx="0"/>
            </p:cNvCxnSpPr>
            <p:nvPr/>
          </p:nvCxnSpPr>
          <p:spPr>
            <a:xfrm flipH="1" flipV="1">
              <a:off x="7925647" y="3449328"/>
              <a:ext cx="271996" cy="2318688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7" idx="0"/>
            </p:cNvCxnSpPr>
            <p:nvPr/>
          </p:nvCxnSpPr>
          <p:spPr>
            <a:xfrm flipH="1" flipV="1">
              <a:off x="7836403" y="4328374"/>
              <a:ext cx="361240" cy="1439642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7" idx="0"/>
            </p:cNvCxnSpPr>
            <p:nvPr/>
          </p:nvCxnSpPr>
          <p:spPr>
            <a:xfrm flipH="1" flipV="1">
              <a:off x="6374187" y="3374158"/>
              <a:ext cx="1823456" cy="2393858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7" idx="0"/>
            </p:cNvCxnSpPr>
            <p:nvPr/>
          </p:nvCxnSpPr>
          <p:spPr>
            <a:xfrm flipH="1" flipV="1">
              <a:off x="6430638" y="4328374"/>
              <a:ext cx="1767005" cy="1439642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4866" y="4233337"/>
            <a:ext cx="6859401" cy="2091666"/>
            <a:chOff x="382270" y="4748964"/>
            <a:chExt cx="6859401" cy="2091666"/>
          </a:xfrm>
        </p:grpSpPr>
        <p:pic>
          <p:nvPicPr>
            <p:cNvPr id="23" name="Content Placeholder 7" descr="3D Cut monolith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270" y="5102943"/>
              <a:ext cx="5433083" cy="1737687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457200" y="4748964"/>
              <a:ext cx="1930311" cy="837410"/>
              <a:chOff x="3455679" y="2433892"/>
              <a:chExt cx="1930311" cy="837410"/>
            </a:xfrm>
          </p:grpSpPr>
          <p:cxnSp>
            <p:nvCxnSpPr>
              <p:cNvPr id="37" name="Straight Arrow Connector 36"/>
              <p:cNvCxnSpPr>
                <a:stCxn id="38" idx="2"/>
              </p:cNvCxnSpPr>
              <p:nvPr/>
            </p:nvCxnSpPr>
            <p:spPr>
              <a:xfrm flipH="1">
                <a:off x="4288722" y="2680113"/>
                <a:ext cx="132113" cy="591189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3455679" y="2433892"/>
                <a:ext cx="193031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7569"/>
                <a:r>
                  <a:rPr lang="en-GB" sz="10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Moderator and reflector plug</a:t>
                </a:r>
                <a:endParaRPr lang="en-GB" sz="10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239613" y="5196283"/>
              <a:ext cx="959054" cy="707575"/>
              <a:chOff x="3591075" y="3385307"/>
              <a:chExt cx="959054" cy="707575"/>
            </a:xfrm>
          </p:grpSpPr>
          <p:cxnSp>
            <p:nvCxnSpPr>
              <p:cNvPr id="35" name="Straight Arrow Connector 34"/>
              <p:cNvCxnSpPr>
                <a:stCxn id="36" idx="2"/>
              </p:cNvCxnSpPr>
              <p:nvPr/>
            </p:nvCxnSpPr>
            <p:spPr>
              <a:xfrm flipH="1">
                <a:off x="3591075" y="3631528"/>
                <a:ext cx="479527" cy="46135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3591075" y="3385307"/>
                <a:ext cx="95905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7569"/>
                <a:r>
                  <a:rPr lang="en-GB" sz="10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Target wheel</a:t>
                </a:r>
                <a:endParaRPr lang="en-GB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129600" y="5442504"/>
              <a:ext cx="1880593" cy="535659"/>
              <a:chOff x="3167040" y="3631528"/>
              <a:chExt cx="1880593" cy="535659"/>
            </a:xfrm>
          </p:grpSpPr>
          <p:cxnSp>
            <p:nvCxnSpPr>
              <p:cNvPr id="33" name="Straight Arrow Connector 32"/>
              <p:cNvCxnSpPr>
                <a:stCxn id="34" idx="2"/>
              </p:cNvCxnSpPr>
              <p:nvPr/>
            </p:nvCxnSpPr>
            <p:spPr>
              <a:xfrm>
                <a:off x="4107337" y="3877749"/>
                <a:ext cx="57527" cy="289438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3167040" y="3631528"/>
                <a:ext cx="18805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7569"/>
                <a:r>
                  <a:rPr lang="en-GB" sz="10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Neutron beam guide inserts</a:t>
                </a:r>
                <a:endParaRPr lang="en-GB" sz="10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584367" y="5442504"/>
              <a:ext cx="1657304" cy="582944"/>
              <a:chOff x="4538232" y="3266995"/>
              <a:chExt cx="1657304" cy="582944"/>
            </a:xfrm>
          </p:grpSpPr>
          <p:cxnSp>
            <p:nvCxnSpPr>
              <p:cNvPr id="31" name="Straight Arrow Connector 30"/>
              <p:cNvCxnSpPr>
                <a:stCxn id="32" idx="2"/>
              </p:cNvCxnSpPr>
              <p:nvPr/>
            </p:nvCxnSpPr>
            <p:spPr>
              <a:xfrm flipH="1">
                <a:off x="4538232" y="3513216"/>
                <a:ext cx="872474" cy="33672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4625876" y="3266995"/>
                <a:ext cx="15696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7569"/>
                <a:r>
                  <a:rPr lang="en-GB" sz="10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Neutron beam window</a:t>
                </a:r>
                <a:endParaRPr lang="en-GB" sz="10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688888" y="5128414"/>
              <a:ext cx="633507" cy="696722"/>
              <a:chOff x="3322729" y="4891669"/>
              <a:chExt cx="633507" cy="696722"/>
            </a:xfrm>
          </p:grpSpPr>
          <p:cxnSp>
            <p:nvCxnSpPr>
              <p:cNvPr id="29" name="Straight Arrow Connector 28"/>
              <p:cNvCxnSpPr>
                <a:stCxn id="30" idx="2"/>
              </p:cNvCxnSpPr>
              <p:nvPr/>
            </p:nvCxnSpPr>
            <p:spPr>
              <a:xfrm>
                <a:off x="3639483" y="5137890"/>
                <a:ext cx="278807" cy="450501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3322729" y="4891669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7569"/>
                <a:r>
                  <a:rPr lang="en-GB" sz="1000" b="1" dirty="0">
                    <a:solidFill>
                      <a:prstClr val="white"/>
                    </a:solidFill>
                    <a:latin typeface="Arial"/>
                    <a:cs typeface="Arial"/>
                  </a:rPr>
                  <a:t>Shutter</a:t>
                </a:r>
                <a:endParaRPr lang="en-GB" sz="1000" b="1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39" name="Text Placeholder 3"/>
          <p:cNvSpPr txBox="1">
            <a:spLocks/>
          </p:cNvSpPr>
          <p:nvPr/>
        </p:nvSpPr>
        <p:spPr>
          <a:xfrm>
            <a:off x="139795" y="929716"/>
            <a:ext cx="5240238" cy="3303625"/>
          </a:xfrm>
          <a:prstGeom prst="rect">
            <a:avLst/>
          </a:prstGeom>
        </p:spPr>
        <p:txBody>
          <a:bodyPr vert="horz" lIns="91408" tIns="45704" rIns="91408" bIns="45704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baseline="30000" dirty="0">
              <a:solidFill>
                <a:prstClr val="black"/>
              </a:solidFill>
            </a:endParaRPr>
          </a:p>
          <a:p>
            <a:r>
              <a:rPr lang="en-GB" sz="2600" dirty="0">
                <a:solidFill>
                  <a:prstClr val="black"/>
                </a:solidFill>
              </a:rPr>
              <a:t>Neutron beam extraction system design</a:t>
            </a:r>
          </a:p>
          <a:p>
            <a:pPr lvl="1"/>
            <a:r>
              <a:rPr lang="en-GB" sz="1800" dirty="0">
                <a:solidFill>
                  <a:prstClr val="black"/>
                </a:solidFill>
              </a:rPr>
              <a:t>Four 60 degree sectors, whereof</a:t>
            </a:r>
          </a:p>
          <a:p>
            <a:pPr lvl="2"/>
            <a:r>
              <a:rPr lang="en-GB" sz="1800" dirty="0">
                <a:solidFill>
                  <a:prstClr val="black"/>
                </a:solidFill>
              </a:rPr>
              <a:t>Two sectors view the upper moderators</a:t>
            </a:r>
          </a:p>
          <a:p>
            <a:pPr lvl="2"/>
            <a:r>
              <a:rPr lang="en-GB" sz="1800" dirty="0">
                <a:solidFill>
                  <a:prstClr val="black"/>
                </a:solidFill>
              </a:rPr>
              <a:t>Two sectors view the lower moderators</a:t>
            </a:r>
          </a:p>
          <a:p>
            <a:pPr lvl="1"/>
            <a:r>
              <a:rPr lang="en-GB" sz="1800" dirty="0">
                <a:solidFill>
                  <a:prstClr val="black"/>
                </a:solidFill>
              </a:rPr>
              <a:t>In total 48 ports for potential neutron beam line location</a:t>
            </a:r>
          </a:p>
          <a:p>
            <a:pPr lvl="1"/>
            <a:r>
              <a:rPr lang="en-GB" sz="1800" dirty="0">
                <a:solidFill>
                  <a:prstClr val="black"/>
                </a:solidFill>
              </a:rPr>
              <a:t>Neutron beam guide inserts can be located as close as 2 m from the surfaces of the moderators</a:t>
            </a:r>
          </a:p>
          <a:p>
            <a:pPr lvl="1"/>
            <a:r>
              <a:rPr lang="en-GB" sz="1800" dirty="0">
                <a:solidFill>
                  <a:prstClr val="black"/>
                </a:solidFill>
              </a:rPr>
              <a:t>Cut outs in reflectors and shielding  for view of the moderators by the neutron beam guide inserts</a:t>
            </a:r>
          </a:p>
          <a:p>
            <a:pPr lvl="1"/>
            <a:r>
              <a:rPr lang="en-GB" sz="1800" dirty="0">
                <a:solidFill>
                  <a:prstClr val="black"/>
                </a:solidFill>
              </a:rPr>
              <a:t>Neutron beam windows separating the monolith helium atmosphere and the ambient atmosphere in the experimental halls</a:t>
            </a:r>
          </a:p>
        </p:txBody>
      </p:sp>
    </p:spTree>
    <p:extLst>
      <p:ext uri="{BB962C8B-B14F-4D97-AF65-F5344CB8AC3E}">
        <p14:creationId xmlns:p14="http://schemas.microsoft.com/office/powerpoint/2010/main" val="26541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87848" y="202355"/>
            <a:ext cx="8781096" cy="699345"/>
          </a:xfrm>
          <a:prstGeom prst="rect">
            <a:avLst/>
          </a:prstGeom>
        </p:spPr>
        <p:txBody>
          <a:bodyPr vert="horz" lIns="97471" tIns="48736" rIns="97471" bIns="48736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>
                <a:latin typeface="+mn-lt"/>
              </a:rPr>
              <a:t>ESS In-kind contributions potential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54276" y="1307622"/>
            <a:ext cx="8651304" cy="4819674"/>
            <a:chOff x="346586" y="791490"/>
            <a:chExt cx="9397843" cy="5392616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65" y="791490"/>
              <a:ext cx="9108864" cy="512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2301045"/>
                </p:ext>
              </p:extLst>
            </p:nvPr>
          </p:nvGraphicFramePr>
          <p:xfrm>
            <a:off x="6332188" y="2658861"/>
            <a:ext cx="3306251" cy="330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name="Chart" r:id="rId4" imgW="6192457" imgH="6192457" progId="MSGraph.Chart.8">
                    <p:embed/>
                  </p:oleObj>
                </mc:Choice>
                <mc:Fallback>
                  <p:oleObj name="Chart" r:id="rId4" imgW="6192457" imgH="6192457" progId="MSGraph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32188" y="2658861"/>
                          <a:ext cx="3306251" cy="3305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7214047"/>
                </p:ext>
              </p:extLst>
            </p:nvPr>
          </p:nvGraphicFramePr>
          <p:xfrm>
            <a:off x="346586" y="4461272"/>
            <a:ext cx="1723395" cy="17228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7" name="Chart" r:id="rId6" imgW="3225580" imgH="3225580" progId="MSGraph.Chart.8">
                    <p:embed/>
                  </p:oleObj>
                </mc:Choice>
                <mc:Fallback>
                  <p:oleObj name="Chart" r:id="rId6" imgW="3225580" imgH="3225580" progId="MSGraph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586" y="4461272"/>
                          <a:ext cx="1723395" cy="17228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9"/>
            <p:cNvSpPr>
              <a:spLocks/>
            </p:cNvSpPr>
            <p:nvPr/>
          </p:nvSpPr>
          <p:spPr bwMode="auto">
            <a:xfrm>
              <a:off x="5754974" y="1441606"/>
              <a:ext cx="1784717" cy="73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2100" dirty="0">
                  <a:solidFill>
                    <a:srgbClr val="0091CE"/>
                  </a:solidFill>
                  <a:ea typeface="ＭＳ Ｐゴシック" charset="0"/>
                  <a:cs typeface="Helvetica" charset="0"/>
                  <a:sym typeface="Helvetica" charset="0"/>
                </a:rPr>
                <a:t>Target station</a:t>
              </a:r>
            </a:p>
            <a:p>
              <a:pPr algn="l"/>
              <a:r>
                <a:rPr lang="en-US" sz="2100" dirty="0">
                  <a:solidFill>
                    <a:srgbClr val="0091CE"/>
                  </a:solidFill>
                  <a:ea typeface="ＭＳ Ｐゴシック" charset="0"/>
                  <a:cs typeface="Helvetica" charset="0"/>
                  <a:sym typeface="Helvetica" charset="0"/>
                </a:rPr>
                <a:t>€ 154M</a:t>
              </a:r>
            </a:p>
          </p:txBody>
        </p:sp>
        <p:sp>
          <p:nvSpPr>
            <p:cNvPr id="25" name="Rectangle 10"/>
            <p:cNvSpPr>
              <a:spLocks/>
            </p:cNvSpPr>
            <p:nvPr/>
          </p:nvSpPr>
          <p:spPr bwMode="auto">
            <a:xfrm>
              <a:off x="4715608" y="4118616"/>
              <a:ext cx="1526684" cy="73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2100" dirty="0">
                  <a:solidFill>
                    <a:srgbClr val="0091CE"/>
                  </a:solidFill>
                  <a:ea typeface="ＭＳ Ｐゴシック" charset="0"/>
                  <a:cs typeface="Helvetica" charset="0"/>
                  <a:sym typeface="Helvetica" charset="0"/>
                </a:rPr>
                <a:t>Accelerator</a:t>
              </a:r>
            </a:p>
            <a:p>
              <a:pPr algn="r"/>
              <a:r>
                <a:rPr lang="en-US" sz="2100" dirty="0">
                  <a:solidFill>
                    <a:srgbClr val="0091CE"/>
                  </a:solidFill>
                  <a:ea typeface="ＭＳ Ｐゴシック" charset="0"/>
                  <a:cs typeface="Helvetica" charset="0"/>
                  <a:sym typeface="Helvetica" charset="0"/>
                </a:rPr>
                <a:t>€ 510M</a:t>
              </a:r>
            </a:p>
          </p:txBody>
        </p:sp>
        <p:sp>
          <p:nvSpPr>
            <p:cNvPr id="26" name="Rectangle 11"/>
            <p:cNvSpPr>
              <a:spLocks/>
            </p:cNvSpPr>
            <p:nvPr/>
          </p:nvSpPr>
          <p:spPr bwMode="auto">
            <a:xfrm>
              <a:off x="2096183" y="5391151"/>
              <a:ext cx="2246901" cy="73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2100" dirty="0">
                  <a:solidFill>
                    <a:srgbClr val="0091CE"/>
                  </a:solidFill>
                  <a:ea typeface="ＭＳ Ｐゴシック" charset="0"/>
                  <a:cs typeface="Helvetica" charset="0"/>
                  <a:sym typeface="Helvetica" charset="0"/>
                </a:rPr>
                <a:t>NSS/Instruments</a:t>
              </a:r>
            </a:p>
            <a:p>
              <a:pPr algn="l"/>
              <a:r>
                <a:rPr lang="en-US" sz="2100" dirty="0">
                  <a:solidFill>
                    <a:srgbClr val="0091CE"/>
                  </a:solidFill>
                  <a:ea typeface="ＭＳ Ｐゴシック" charset="0"/>
                  <a:cs typeface="Helvetica" charset="0"/>
                  <a:sym typeface="Helvetica" charset="0"/>
                </a:rPr>
                <a:t>€ 350M</a:t>
              </a:r>
            </a:p>
          </p:txBody>
        </p:sp>
        <p:graphicFrame>
          <p:nvGraphicFramePr>
            <p:cNvPr id="27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5733342"/>
                </p:ext>
              </p:extLst>
            </p:nvPr>
          </p:nvGraphicFramePr>
          <p:xfrm>
            <a:off x="4348388" y="1211357"/>
            <a:ext cx="1257708" cy="1257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8" name="Chart" r:id="rId8" imgW="2355259" imgH="2355259" progId="MSGraph.Chart.8">
                    <p:embed/>
                  </p:oleObj>
                </mc:Choice>
                <mc:Fallback>
                  <p:oleObj name="Chart" r:id="rId8" imgW="2355259" imgH="2355259" progId="MSGraph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8388" y="1211357"/>
                          <a:ext cx="1257708" cy="1257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Rectangle 27"/>
            <p:cNvSpPr/>
            <p:nvPr/>
          </p:nvSpPr>
          <p:spPr>
            <a:xfrm>
              <a:off x="4187257" y="5214656"/>
              <a:ext cx="352988" cy="352989"/>
            </a:xfrm>
            <a:prstGeom prst="rect">
              <a:avLst/>
            </a:prstGeom>
            <a:solidFill>
              <a:srgbClr val="8EB9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87677" y="5739446"/>
              <a:ext cx="352988" cy="352989"/>
            </a:xfrm>
            <a:prstGeom prst="rect">
              <a:avLst/>
            </a:prstGeom>
            <a:solidFill>
              <a:srgbClr val="496D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8"/>
            <p:cNvSpPr txBox="1">
              <a:spLocks noChangeArrowheads="1"/>
            </p:cNvSpPr>
            <p:nvPr/>
          </p:nvSpPr>
          <p:spPr>
            <a:xfrm>
              <a:off x="4557147" y="5167321"/>
              <a:ext cx="3981345" cy="498816"/>
            </a:xfrm>
            <a:prstGeom prst="rect">
              <a:avLst/>
            </a:prstGeom>
            <a:ln/>
          </p:spPr>
          <p:txBody>
            <a:bodyPr vert="horz" lIns="97540" tIns="48770" rIns="97540" bIns="48770" rtlCol="0" anchor="ctr">
              <a:normAutofit/>
            </a:bodyPr>
            <a:lstStyle>
              <a:lvl1pPr algn="ctr" defTabSz="487741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rgbClr val="0094CA"/>
                  </a:solidFill>
                  <a:latin typeface="+mn-lt"/>
                  <a:ea typeface="+mj-ea"/>
                  <a:cs typeface="Helvetica"/>
                </a:defRPr>
              </a:lvl1pPr>
            </a:lstStyle>
            <a:p>
              <a:pPr algn="l">
                <a:lnSpc>
                  <a:spcPct val="110000"/>
                </a:lnSpc>
              </a:pPr>
              <a:r>
                <a:rPr lang="en-US" sz="1800" b="0">
                  <a:solidFill>
                    <a:schemeClr val="tx1"/>
                  </a:solidFill>
                  <a:cs typeface="Helvetica" charset="0"/>
                  <a:sym typeface="Helvetica" charset="0"/>
                </a:rPr>
                <a:t>In-kind</a:t>
              </a:r>
              <a:endParaRPr lang="en-US" sz="1800" b="0">
                <a:solidFill>
                  <a:schemeClr val="tx1"/>
                </a:solidFill>
                <a:sym typeface="Helvetica" charset="0"/>
              </a:endParaRPr>
            </a:p>
          </p:txBody>
        </p:sp>
        <p:sp>
          <p:nvSpPr>
            <p:cNvPr id="31" name="Rectangle 8"/>
            <p:cNvSpPr txBox="1">
              <a:spLocks noChangeArrowheads="1"/>
            </p:cNvSpPr>
            <p:nvPr/>
          </p:nvSpPr>
          <p:spPr>
            <a:xfrm>
              <a:off x="4557147" y="5636652"/>
              <a:ext cx="3981345" cy="498816"/>
            </a:xfrm>
            <a:prstGeom prst="rect">
              <a:avLst/>
            </a:prstGeom>
            <a:ln/>
          </p:spPr>
          <p:txBody>
            <a:bodyPr vert="horz" lIns="97540" tIns="48770" rIns="97540" bIns="48770" rtlCol="0" anchor="ctr">
              <a:normAutofit/>
            </a:bodyPr>
            <a:lstStyle>
              <a:lvl1pPr algn="ctr" defTabSz="487741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rgbClr val="0094CA"/>
                  </a:solidFill>
                  <a:latin typeface="+mn-lt"/>
                  <a:ea typeface="+mj-ea"/>
                  <a:cs typeface="Helvetica"/>
                </a:defRPr>
              </a:lvl1pPr>
            </a:lstStyle>
            <a:p>
              <a:pPr algn="l">
                <a:lnSpc>
                  <a:spcPct val="110000"/>
                </a:lnSpc>
              </a:pPr>
              <a:r>
                <a:rPr lang="en-US" sz="1800" b="0">
                  <a:solidFill>
                    <a:schemeClr val="tx1"/>
                  </a:solidFill>
                  <a:cs typeface="Helvetica" charset="0"/>
                  <a:sym typeface="Helvetica" charset="0"/>
                </a:rPr>
                <a:t>Cash</a:t>
              </a:r>
              <a:endParaRPr lang="en-US" sz="1800" b="0">
                <a:solidFill>
                  <a:schemeClr val="tx1"/>
                </a:solidFill>
                <a:sym typeface="Helvetica" charset="0"/>
              </a:endParaRPr>
            </a:p>
          </p:txBody>
        </p:sp>
      </p:grpSp>
      <p:sp>
        <p:nvSpPr>
          <p:cNvPr id="32" name="Rectangle 8"/>
          <p:cNvSpPr txBox="1">
            <a:spLocks noChangeArrowheads="1"/>
          </p:cNvSpPr>
          <p:nvPr/>
        </p:nvSpPr>
        <p:spPr>
          <a:xfrm>
            <a:off x="610021" y="1307626"/>
            <a:ext cx="3346257" cy="109319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376" tIns="45688" rIns="91376" bIns="45688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300" dirty="0">
                <a:solidFill>
                  <a:srgbClr val="0094CA"/>
                </a:solidFill>
                <a:cs typeface="Helvetica" charset="0"/>
                <a:sym typeface="Helvetica" charset="0"/>
              </a:rPr>
              <a:t>Total construction cost: </a:t>
            </a:r>
            <a:br>
              <a:rPr lang="en-US" sz="2300" dirty="0">
                <a:solidFill>
                  <a:srgbClr val="0094CA"/>
                </a:solidFill>
                <a:cs typeface="Helvetica" charset="0"/>
                <a:sym typeface="Helvetica" charset="0"/>
              </a:rPr>
            </a:br>
            <a:r>
              <a:rPr lang="en-US" sz="2300" dirty="0">
                <a:solidFill>
                  <a:srgbClr val="0094CA"/>
                </a:solidFill>
                <a:ea typeface="ＭＳ Ｐゴシック" charset="0"/>
                <a:cs typeface="Helvetica" charset="0"/>
                <a:sym typeface="Helvetica" charset="0"/>
              </a:rPr>
              <a:t>€ </a:t>
            </a:r>
            <a:r>
              <a:rPr lang="en-US" sz="2300" dirty="0">
                <a:solidFill>
                  <a:srgbClr val="0094CA"/>
                </a:solidFill>
                <a:cs typeface="Helvetica" charset="0"/>
                <a:sym typeface="Helvetica" charset="0"/>
              </a:rPr>
              <a:t>1,84 billion</a:t>
            </a:r>
            <a:endParaRPr lang="en-US" sz="2300" dirty="0">
              <a:solidFill>
                <a:srgbClr val="0094CA"/>
              </a:solidFill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5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42" b="21651"/>
          <a:stretch/>
        </p:blipFill>
        <p:spPr>
          <a:xfrm>
            <a:off x="2" y="-24903"/>
            <a:ext cx="10036175" cy="63558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995" y="81054"/>
            <a:ext cx="4565350" cy="1174039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smtClean="0"/>
              <a:t>European research center</a:t>
            </a:r>
            <a:endParaRPr lang="en-US" dirty="0"/>
          </a:p>
        </p:txBody>
      </p:sp>
      <p:pic>
        <p:nvPicPr>
          <p:cNvPr id="5" name="Bildobjekt 6" descr="MediconV-logoPms_s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04" y="1149138"/>
            <a:ext cx="992743" cy="97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561" y="4480790"/>
            <a:ext cx="1515880" cy="802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257" y="1457392"/>
            <a:ext cx="1897151" cy="772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117" y="2292950"/>
            <a:ext cx="2285687" cy="10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7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ACCSYS update in-kind discussions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69925" y="5761124"/>
            <a:ext cx="7423288" cy="107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/>
          <a:p>
            <a:pPr marL="304811" indent="-304811" defTabSz="975396">
              <a:buFont typeface="Arial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Potential partners identified for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48% of the total value</a:t>
            </a:r>
            <a:endParaRPr lang="en-GB" sz="16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04811" indent="-304811" defTabSz="975396">
              <a:buFont typeface="Arial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Planned/potential in-kind is 78% of accelerator budget</a:t>
            </a:r>
          </a:p>
          <a:p>
            <a:pPr marL="304811" indent="-304811" defTabSz="975396">
              <a:buFont typeface="Arial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Many activities start Q1 2014, reflecting the importance of reaching agreements soon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891" y="1967814"/>
            <a:ext cx="3887323" cy="3418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10" y="2198239"/>
            <a:ext cx="5051867" cy="27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6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xfrm>
            <a:off x="1275006" y="194239"/>
            <a:ext cx="7392615" cy="694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ym typeface="Helvetica" charset="0"/>
              </a:rPr>
              <a:t>Collaborative projects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3337" y="1122919"/>
            <a:ext cx="8936331" cy="5104796"/>
          </a:xfrm>
        </p:spPr>
        <p:txBody>
          <a:bodyPr>
            <a:noAutofit/>
          </a:bodyPr>
          <a:lstStyle/>
          <a:p>
            <a:pPr marL="222658" indent="-222658">
              <a:lnSpc>
                <a:spcPct val="130000"/>
              </a:lnSpc>
              <a:spcBef>
                <a:spcPct val="0"/>
              </a:spcBef>
              <a:buFont typeface="Helvetica" charset="0"/>
              <a:buChar char="•"/>
              <a:defRPr/>
            </a:pPr>
            <a:r>
              <a:rPr lang="en-US" sz="1800" dirty="0">
                <a:sym typeface="Helvetica" charset="0"/>
              </a:rPr>
              <a:t>ESS is an emerging research laboratory with (still) very limited capacity in-house</a:t>
            </a:r>
          </a:p>
          <a:p>
            <a:pPr marL="222658" indent="-222658">
              <a:lnSpc>
                <a:spcPct val="130000"/>
              </a:lnSpc>
              <a:spcBef>
                <a:spcPts val="1473"/>
              </a:spcBef>
              <a:buFont typeface="Helvetica" charset="0"/>
              <a:buChar char="•"/>
              <a:defRPr/>
            </a:pPr>
            <a:r>
              <a:rPr lang="en-US" sz="1800" dirty="0">
                <a:sym typeface="Helvetica" charset="0"/>
              </a:rPr>
              <a:t>Two possibilities:</a:t>
            </a:r>
          </a:p>
          <a:p>
            <a:pPr lvl="1">
              <a:lnSpc>
                <a:spcPct val="130000"/>
              </a:lnSpc>
              <a:spcBef>
                <a:spcPts val="1473"/>
              </a:spcBef>
              <a:buFont typeface="Helvetica" charset="0"/>
              <a:buChar char="•"/>
              <a:defRPr/>
            </a:pPr>
            <a:r>
              <a:rPr lang="en-US" sz="1800" dirty="0">
                <a:sym typeface="Helvetica" charset="0"/>
              </a:rPr>
              <a:t>Limit the scope of the project so that it can be done with in-house resources</a:t>
            </a:r>
          </a:p>
          <a:p>
            <a:pPr lvl="1">
              <a:lnSpc>
                <a:spcPct val="130000"/>
              </a:lnSpc>
              <a:spcBef>
                <a:spcPts val="1473"/>
              </a:spcBef>
              <a:buFont typeface="Helvetica" charset="0"/>
              <a:buChar char="•"/>
              <a:defRPr/>
            </a:pPr>
            <a:r>
              <a:rPr lang="en-US" sz="1800" dirty="0">
                <a:sym typeface="Helvetica" charset="0"/>
              </a:rPr>
              <a:t>Work in a collaboration where the scope of the project can be set by the total capacity (distributed) of the partners</a:t>
            </a:r>
          </a:p>
          <a:p>
            <a:pPr marL="222658" indent="-222658">
              <a:lnSpc>
                <a:spcPct val="130000"/>
              </a:lnSpc>
              <a:spcBef>
                <a:spcPts val="1473"/>
              </a:spcBef>
              <a:buFont typeface="Helvetica" charset="0"/>
              <a:buChar char="•"/>
              <a:defRPr/>
            </a:pPr>
            <a:r>
              <a:rPr lang="en-US" sz="1800" dirty="0">
                <a:sym typeface="Helvetica" charset="0"/>
              </a:rPr>
              <a:t>The accelerator part of the project well suited for this as this community has a strong tradition of open collaboration </a:t>
            </a:r>
          </a:p>
          <a:p>
            <a:pPr marL="222658" indent="-222658">
              <a:lnSpc>
                <a:spcPct val="130000"/>
              </a:lnSpc>
              <a:spcBef>
                <a:spcPts val="1473"/>
              </a:spcBef>
              <a:buFont typeface="Helvetica" charset="0"/>
              <a:buChar char="•"/>
              <a:defRPr/>
            </a:pPr>
            <a:r>
              <a:rPr lang="en-US" sz="1800" dirty="0">
                <a:sym typeface="Helvetica" charset="0"/>
              </a:rPr>
              <a:t>To keep cost down and to optimize schedule this requires that investments in required infrastructure is done at the partner with best capacity to deliver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9519765" y="6905634"/>
            <a:ext cx="23701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147" tIns="33575" rIns="67147" bIns="33575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fld id="{DB99572B-3284-1243-8770-79BCC2BA4123}" type="slidenum">
              <a:rPr lang="en-US" sz="120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pPr algn="r" eaLnBrk="1" hangingPunct="1"/>
              <a:t>21</a:t>
            </a:fld>
            <a:endParaRPr lang="en-US" sz="1200"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grpSp>
        <p:nvGrpSpPr>
          <p:cNvPr id="142340" name="Group 6"/>
          <p:cNvGrpSpPr>
            <a:grpSpLocks/>
          </p:cNvGrpSpPr>
          <p:nvPr/>
        </p:nvGrpSpPr>
        <p:grpSpPr bwMode="auto">
          <a:xfrm>
            <a:off x="2" y="6391278"/>
            <a:ext cx="9756775" cy="923925"/>
            <a:chOff x="0" y="0"/>
            <a:chExt cx="8192" cy="776"/>
          </a:xfrm>
        </p:grpSpPr>
        <p:pic>
          <p:nvPicPr>
            <p:cNvPr id="829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58" b="63411"/>
            <a:stretch>
              <a:fillRect/>
            </a:stretch>
          </p:blipFill>
          <p:spPr bwMode="auto">
            <a:xfrm>
              <a:off x="0" y="0"/>
              <a:ext cx="8192" cy="77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0880030" algn="ctr" rotWithShape="0">
                <a:schemeClr val="bg2">
                  <a:alpha val="56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34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8"/>
              <a:ext cx="1138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04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848" y="1380279"/>
            <a:ext cx="3944634" cy="3943350"/>
          </a:xfrm>
          <a:prstGeom prst="rect">
            <a:avLst/>
          </a:prstGeom>
          <a:noFill/>
          <a:ln w="12700" cap="flat">
            <a:solidFill>
              <a:srgbClr val="008040"/>
            </a:solidFill>
            <a:prstDash val="solid"/>
            <a:miter lim="800000"/>
            <a:headEnd/>
            <a:tailEnd/>
          </a:ln>
          <a:effectLst>
            <a:outerShdw blurRad="101600" dist="152400" dir="2700000" algn="ctr" rotWithShape="0">
              <a:schemeClr val="bg2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9" y="976755"/>
            <a:ext cx="832518" cy="84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66" name="Rectangle 4"/>
          <p:cNvSpPr>
            <a:spLocks/>
          </p:cNvSpPr>
          <p:nvPr/>
        </p:nvSpPr>
        <p:spPr bwMode="auto">
          <a:xfrm>
            <a:off x="188203" y="1778158"/>
            <a:ext cx="1772227" cy="58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7966" tIns="37966" rIns="37966" bIns="37966"/>
          <a:lstStyle/>
          <a:p>
            <a:pPr algn="l"/>
            <a:r>
              <a:rPr lang="en-US" sz="1400" dirty="0" err="1">
                <a:ea typeface="ＭＳ Ｐゴシック" charset="0"/>
                <a:cs typeface="ＭＳ Ｐゴシック" charset="0"/>
              </a:rPr>
              <a:t>Sebastien</a:t>
            </a:r>
            <a:r>
              <a:rPr lang="en-US" sz="1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>
                <a:ea typeface="ＭＳ Ｐゴシック" charset="0"/>
                <a:cs typeface="ＭＳ Ｐゴシック" charset="0"/>
              </a:rPr>
              <a:t>Bousson</a:t>
            </a:r>
            <a:endParaRPr lang="en-US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45412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r="5336"/>
          <a:stretch>
            <a:fillRect/>
          </a:stretch>
        </p:blipFill>
        <p:spPr bwMode="auto">
          <a:xfrm>
            <a:off x="1570407" y="1231525"/>
            <a:ext cx="1023692" cy="69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45" y="2514897"/>
            <a:ext cx="1679030" cy="102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22" y="5521662"/>
            <a:ext cx="1672784" cy="7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15" name="Picture 11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r="18892"/>
          <a:stretch>
            <a:fillRect/>
          </a:stretch>
        </p:blipFill>
        <p:spPr bwMode="auto">
          <a:xfrm>
            <a:off x="4943006" y="5337579"/>
            <a:ext cx="1012318" cy="94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61" name="Rectangle 12"/>
          <p:cNvSpPr>
            <a:spLocks/>
          </p:cNvSpPr>
          <p:nvPr/>
        </p:nvSpPr>
        <p:spPr bwMode="auto">
          <a:xfrm>
            <a:off x="755217" y="3440831"/>
            <a:ext cx="127370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7966" tIns="37966" rIns="37966" bIns="37966"/>
          <a:lstStyle/>
          <a:p>
            <a:pPr algn="l"/>
            <a:r>
              <a:rPr lang="en-US" sz="1400" dirty="0">
                <a:ea typeface="ＭＳ Ｐゴシック" charset="0"/>
                <a:cs typeface="ＭＳ Ｐゴシック" charset="0"/>
              </a:rPr>
              <a:t>Pierre </a:t>
            </a:r>
            <a:r>
              <a:rPr lang="en-US" sz="1400" dirty="0" err="1">
                <a:ea typeface="ＭＳ Ｐゴシック" charset="0"/>
                <a:cs typeface="ＭＳ Ｐゴシック" charset="0"/>
              </a:rPr>
              <a:t>Bosland</a:t>
            </a:r>
            <a:endParaRPr lang="en-US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4545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87" y="5617727"/>
            <a:ext cx="565006" cy="66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60" name="Rectangle 16"/>
          <p:cNvSpPr>
            <a:spLocks/>
          </p:cNvSpPr>
          <p:nvPr/>
        </p:nvSpPr>
        <p:spPr bwMode="auto">
          <a:xfrm>
            <a:off x="5661920" y="6038542"/>
            <a:ext cx="1886564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7966" tIns="37966" rIns="37966" bIns="37966"/>
          <a:lstStyle/>
          <a:p>
            <a:pPr algn="l"/>
            <a:r>
              <a:rPr lang="en-US" sz="1400">
                <a:ea typeface="ＭＳ Ｐゴシック" charset="0"/>
                <a:cs typeface="ＭＳ Ｐゴシック" charset="0"/>
              </a:rPr>
              <a:t>Santo Gammino</a:t>
            </a:r>
          </a:p>
        </p:txBody>
      </p:sp>
      <p:pic>
        <p:nvPicPr>
          <p:cNvPr id="14545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28" y="5701290"/>
            <a:ext cx="683641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55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576" y="599960"/>
            <a:ext cx="628854" cy="89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56" name="Rectangle 21"/>
          <p:cNvSpPr>
            <a:spLocks/>
          </p:cNvSpPr>
          <p:nvPr/>
        </p:nvSpPr>
        <p:spPr bwMode="auto">
          <a:xfrm>
            <a:off x="8604809" y="1490073"/>
            <a:ext cx="1039158" cy="58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7966" tIns="37966" rIns="37966" bIns="37966"/>
          <a:lstStyle/>
          <a:p>
            <a:pPr algn="l"/>
            <a:r>
              <a:rPr lang="en-US" sz="1400">
                <a:ea typeface="ＭＳ Ｐゴシック" charset="0"/>
                <a:cs typeface="ＭＳ Ｐゴシック" charset="0"/>
              </a:rPr>
              <a:t>Søren Pape Møller</a:t>
            </a:r>
          </a:p>
        </p:txBody>
      </p:sp>
      <p:pic>
        <p:nvPicPr>
          <p:cNvPr id="145454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06" y="1121850"/>
            <a:ext cx="497843" cy="42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50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043" y="2162829"/>
            <a:ext cx="578833" cy="56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51" name="Rectangle 26"/>
          <p:cNvSpPr>
            <a:spLocks/>
          </p:cNvSpPr>
          <p:nvPr/>
        </p:nvSpPr>
        <p:spPr bwMode="auto">
          <a:xfrm>
            <a:off x="8808724" y="2700379"/>
            <a:ext cx="690182" cy="58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7966" tIns="37966" rIns="37966" bIns="37966"/>
          <a:lstStyle/>
          <a:p>
            <a:pPr algn="l"/>
            <a:r>
              <a:rPr lang="en-US" sz="1400" dirty="0">
                <a:ea typeface="ＭＳ Ｐゴシック" charset="0"/>
                <a:cs typeface="ＭＳ Ｐゴシック" charset="0"/>
              </a:rPr>
              <a:t>Roger </a:t>
            </a:r>
            <a:r>
              <a:rPr lang="en-US" sz="1400" dirty="0" err="1">
                <a:ea typeface="ＭＳ Ｐゴシック" charset="0"/>
                <a:cs typeface="ＭＳ Ｐゴシック" charset="0"/>
              </a:rPr>
              <a:t>Ruber</a:t>
            </a:r>
            <a:endParaRPr lang="en-US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45452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99" y="2501794"/>
            <a:ext cx="689596" cy="6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21" name="Rectangle 30"/>
          <p:cNvSpPr>
            <a:spLocks/>
          </p:cNvSpPr>
          <p:nvPr/>
        </p:nvSpPr>
        <p:spPr bwMode="auto">
          <a:xfrm>
            <a:off x="1744492" y="5494924"/>
            <a:ext cx="165789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8479" tIns="28479" rIns="28479" bIns="28479"/>
          <a:lstStyle/>
          <a:p>
            <a:pPr algn="l"/>
            <a:r>
              <a:rPr lang="en-US" sz="1400" dirty="0" err="1">
                <a:ea typeface="ＭＳ Ｐゴシック" charset="0"/>
                <a:cs typeface="ＭＳ Ｐゴシック" charset="0"/>
                <a:sym typeface="Helvetica" charset="0"/>
              </a:rPr>
              <a:t>Ibon</a:t>
            </a:r>
            <a:r>
              <a:rPr lang="en-US" sz="1400" dirty="0">
                <a:ea typeface="ＭＳ Ｐゴシック" charset="0"/>
                <a:cs typeface="ＭＳ Ｐゴシック" charset="0"/>
                <a:sym typeface="Helvetica" charset="0"/>
              </a:rPr>
              <a:t> </a:t>
            </a:r>
            <a:r>
              <a:rPr lang="en-US" sz="1400" dirty="0" err="1">
                <a:ea typeface="ＭＳ Ｐゴシック" charset="0"/>
                <a:cs typeface="ＭＳ Ｐゴシック" charset="0"/>
                <a:sym typeface="Helvetica" charset="0"/>
              </a:rPr>
              <a:t>Bustinduy</a:t>
            </a:r>
            <a:endParaRPr lang="en-US" sz="1400" dirty="0"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pic>
        <p:nvPicPr>
          <p:cNvPr id="145422" name="Picture 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53" y="5792955"/>
            <a:ext cx="976630" cy="39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23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9999">
            <a:off x="6866967" y="1149093"/>
            <a:ext cx="810992" cy="85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24" name="Line 33"/>
          <p:cNvSpPr>
            <a:spLocks noChangeShapeType="1"/>
          </p:cNvSpPr>
          <p:nvPr/>
        </p:nvSpPr>
        <p:spPr bwMode="auto">
          <a:xfrm>
            <a:off x="2150881" y="1821622"/>
            <a:ext cx="1130619" cy="2624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sp>
        <p:nvSpPr>
          <p:cNvPr id="145425" name="Line 34"/>
          <p:cNvSpPr>
            <a:spLocks noChangeShapeType="1"/>
          </p:cNvSpPr>
          <p:nvPr/>
        </p:nvSpPr>
        <p:spPr bwMode="auto">
          <a:xfrm>
            <a:off x="1960427" y="2991198"/>
            <a:ext cx="1321066" cy="14549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sp>
        <p:nvSpPr>
          <p:cNvPr id="145426" name="Line 35"/>
          <p:cNvSpPr>
            <a:spLocks noChangeShapeType="1"/>
          </p:cNvSpPr>
          <p:nvPr/>
        </p:nvSpPr>
        <p:spPr bwMode="auto">
          <a:xfrm flipV="1">
            <a:off x="4106611" y="5358157"/>
            <a:ext cx="190562" cy="4747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sp>
        <p:nvSpPr>
          <p:cNvPr id="145427" name="Line 36"/>
          <p:cNvSpPr>
            <a:spLocks noChangeShapeType="1"/>
          </p:cNvSpPr>
          <p:nvPr/>
        </p:nvSpPr>
        <p:spPr bwMode="auto">
          <a:xfrm rot="10800000">
            <a:off x="3993733" y="4855718"/>
            <a:ext cx="1668188" cy="8282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sp>
        <p:nvSpPr>
          <p:cNvPr id="145428" name="Line 37"/>
          <p:cNvSpPr>
            <a:spLocks noChangeShapeType="1"/>
          </p:cNvSpPr>
          <p:nvPr/>
        </p:nvSpPr>
        <p:spPr bwMode="auto">
          <a:xfrm flipH="1">
            <a:off x="3993737" y="1930783"/>
            <a:ext cx="3026429" cy="18159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sp>
        <p:nvSpPr>
          <p:cNvPr id="145429" name="Line 38"/>
          <p:cNvSpPr>
            <a:spLocks noChangeShapeType="1"/>
          </p:cNvSpPr>
          <p:nvPr/>
        </p:nvSpPr>
        <p:spPr bwMode="auto">
          <a:xfrm flipH="1">
            <a:off x="4459467" y="2991196"/>
            <a:ext cx="2611609" cy="2944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sp>
        <p:nvSpPr>
          <p:cNvPr id="145430" name="Line 39"/>
          <p:cNvSpPr>
            <a:spLocks noChangeShapeType="1"/>
          </p:cNvSpPr>
          <p:nvPr/>
        </p:nvSpPr>
        <p:spPr bwMode="auto">
          <a:xfrm rot="10800000">
            <a:off x="4106612" y="3638894"/>
            <a:ext cx="2981104" cy="3452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sp>
        <p:nvSpPr>
          <p:cNvPr id="145431" name="Line 40"/>
          <p:cNvSpPr>
            <a:spLocks noChangeShapeType="1"/>
          </p:cNvSpPr>
          <p:nvPr/>
        </p:nvSpPr>
        <p:spPr bwMode="auto">
          <a:xfrm rot="10800000" flipH="1">
            <a:off x="1769355" y="4961841"/>
            <a:ext cx="1306982" cy="5598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sp>
        <p:nvSpPr>
          <p:cNvPr id="145432" name="Rectangle 41"/>
          <p:cNvSpPr>
            <a:spLocks/>
          </p:cNvSpPr>
          <p:nvPr/>
        </p:nvSpPr>
        <p:spPr bwMode="auto">
          <a:xfrm>
            <a:off x="897944" y="4616824"/>
            <a:ext cx="116242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8479" tIns="28479" rIns="28479" bIns="28479"/>
          <a:lstStyle/>
          <a:p>
            <a:pPr algn="l"/>
            <a:r>
              <a:rPr lang="en-US" sz="1400">
                <a:ea typeface="ＭＳ Ｐゴシック" charset="0"/>
                <a:cs typeface="ＭＳ Ｐゴシック" charset="0"/>
                <a:sym typeface="Helvetica" charset="0"/>
              </a:rPr>
              <a:t>CERN</a:t>
            </a:r>
          </a:p>
        </p:txBody>
      </p:sp>
      <p:sp>
        <p:nvSpPr>
          <p:cNvPr id="145433" name="Line 42"/>
          <p:cNvSpPr>
            <a:spLocks noChangeShapeType="1"/>
          </p:cNvSpPr>
          <p:nvPr/>
        </p:nvSpPr>
        <p:spPr bwMode="auto">
          <a:xfrm rot="10800000" flipH="1" flipV="1">
            <a:off x="1570410" y="4201024"/>
            <a:ext cx="2193190" cy="4765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pic>
        <p:nvPicPr>
          <p:cNvPr id="145434" name="Picture 4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5" y="3978231"/>
            <a:ext cx="626474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35" name="Rectangle 44"/>
          <p:cNvSpPr>
            <a:spLocks/>
          </p:cNvSpPr>
          <p:nvPr/>
        </p:nvSpPr>
        <p:spPr bwMode="auto">
          <a:xfrm>
            <a:off x="7047807" y="4677600"/>
            <a:ext cx="222116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8479" tIns="28479" rIns="28479" bIns="28479"/>
          <a:lstStyle/>
          <a:p>
            <a:pPr algn="l"/>
            <a:r>
              <a:rPr lang="en-US" sz="1400">
                <a:ea typeface="ＭＳ Ｐゴシック" charset="0"/>
                <a:cs typeface="ＭＳ Ｐゴシック" charset="0"/>
                <a:sym typeface="Helvetica" charset="0"/>
              </a:rPr>
              <a:t>The National Center for Nuclear Research, Swierk </a:t>
            </a:r>
          </a:p>
        </p:txBody>
      </p:sp>
      <p:sp>
        <p:nvSpPr>
          <p:cNvPr id="145436" name="Line 45"/>
          <p:cNvSpPr>
            <a:spLocks noChangeShapeType="1"/>
          </p:cNvSpPr>
          <p:nvPr/>
        </p:nvSpPr>
        <p:spPr bwMode="auto">
          <a:xfrm flipH="1" flipV="1">
            <a:off x="4571107" y="3984192"/>
            <a:ext cx="2338292" cy="871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  <p:pic>
        <p:nvPicPr>
          <p:cNvPr id="145437" name="Picture 4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04" y="2353885"/>
            <a:ext cx="1121558" cy="78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38" name="Picture 4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73" y="3543647"/>
            <a:ext cx="114694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39" name="Picture 4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46" y="3984190"/>
            <a:ext cx="759866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40" name="Picture 4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41" y="5385799"/>
            <a:ext cx="1270162" cy="7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48" name="Picture 5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65" y="4201048"/>
            <a:ext cx="1385929" cy="28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49" name="Rectangle 51"/>
          <p:cNvSpPr>
            <a:spLocks/>
          </p:cNvSpPr>
          <p:nvPr/>
        </p:nvSpPr>
        <p:spPr bwMode="auto">
          <a:xfrm>
            <a:off x="8313712" y="4034322"/>
            <a:ext cx="1045798" cy="58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7966" tIns="37966" rIns="37966" bIns="37966"/>
          <a:lstStyle/>
          <a:p>
            <a:pPr algn="l"/>
            <a:r>
              <a:rPr lang="en-US" sz="1400" dirty="0">
                <a:ea typeface="ＭＳ Ｐゴシック" charset="0"/>
                <a:cs typeface="ＭＳ Ｐゴシック" charset="0"/>
              </a:rPr>
              <a:t>Anders J </a:t>
            </a:r>
            <a:br>
              <a:rPr lang="en-US" sz="1400" dirty="0">
                <a:ea typeface="ＭＳ Ｐゴシック" charset="0"/>
                <a:cs typeface="ＭＳ Ｐゴシック" charset="0"/>
              </a:rPr>
            </a:br>
            <a:r>
              <a:rPr lang="en-US" sz="1400" dirty="0">
                <a:ea typeface="ＭＳ Ｐゴシック" charset="0"/>
                <a:cs typeface="ＭＳ Ｐゴシック" charset="0"/>
              </a:rPr>
              <a:t>Johansson</a:t>
            </a:r>
          </a:p>
        </p:txBody>
      </p:sp>
      <p:pic>
        <p:nvPicPr>
          <p:cNvPr id="145447" name="Picture 5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90" y="3380932"/>
            <a:ext cx="526725" cy="7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" name="Title 1"/>
          <p:cNvSpPr txBox="1">
            <a:spLocks/>
          </p:cNvSpPr>
          <p:nvPr/>
        </p:nvSpPr>
        <p:spPr>
          <a:xfrm>
            <a:off x="487848" y="202355"/>
            <a:ext cx="8781096" cy="699345"/>
          </a:xfrm>
          <a:prstGeom prst="rect">
            <a:avLst/>
          </a:prstGeom>
        </p:spPr>
        <p:txBody>
          <a:bodyPr vert="horz" lIns="97192" tIns="48599" rIns="97192" bIns="48599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r>
              <a:rPr lang="en-US" dirty="0"/>
              <a:t>Prototyping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n-US" dirty="0" smtClean="0"/>
              <a:t> </a:t>
            </a:r>
            <a:r>
              <a:rPr lang="en-US" dirty="0"/>
              <a:t>ESS accelerator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7524" y="2818795"/>
            <a:ext cx="595338" cy="774924"/>
          </a:xfrm>
          <a:prstGeom prst="rect">
            <a:avLst/>
          </a:prstGeom>
        </p:spPr>
      </p:pic>
      <p:pic>
        <p:nvPicPr>
          <p:cNvPr id="50" name="Picture 2" descr="irfu_signaturesac_der.png">
            <a:hlinkClick r:id="rId25" tooltip="irfu_signaturesac_der.png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5" y="2311241"/>
            <a:ext cx="444138" cy="50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D\adm_ service\logos-charte graphique\CEA\CEA_logo_quadri-sur-fond-rouge_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4" y="2326795"/>
            <a:ext cx="533958" cy="4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0690" y="990119"/>
            <a:ext cx="839723" cy="4961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4837" y="4790602"/>
            <a:ext cx="685778" cy="533063"/>
          </a:xfrm>
          <a:prstGeom prst="rect">
            <a:avLst/>
          </a:prstGeom>
        </p:spPr>
      </p:pic>
      <p:sp>
        <p:nvSpPr>
          <p:cNvPr id="48" name="Rectangle 30"/>
          <p:cNvSpPr>
            <a:spLocks/>
          </p:cNvSpPr>
          <p:nvPr/>
        </p:nvSpPr>
        <p:spPr bwMode="auto">
          <a:xfrm>
            <a:off x="951121" y="5079949"/>
            <a:ext cx="165789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8479" tIns="28479" rIns="28479" bIns="28479"/>
          <a:lstStyle/>
          <a:p>
            <a:pPr algn="l"/>
            <a:r>
              <a:rPr lang="en-US" sz="1400" dirty="0">
                <a:ea typeface="ＭＳ Ｐゴシック" charset="0"/>
                <a:cs typeface="ＭＳ Ｐゴシック" charset="0"/>
                <a:sym typeface="Helvetica" charset="0"/>
              </a:rPr>
              <a:t>Roger Barlow</a:t>
            </a:r>
          </a:p>
        </p:txBody>
      </p:sp>
      <p:sp>
        <p:nvSpPr>
          <p:cNvPr id="49" name="Line 40"/>
          <p:cNvSpPr>
            <a:spLocks noChangeShapeType="1"/>
          </p:cNvSpPr>
          <p:nvPr/>
        </p:nvSpPr>
        <p:spPr bwMode="auto">
          <a:xfrm rot="10800000" flipH="1">
            <a:off x="1406881" y="3978221"/>
            <a:ext cx="1511538" cy="10832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500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3" name="Picture 8212"/>
          <p:cNvPicPr>
            <a:picLocks noChangeAspect="1"/>
          </p:cNvPicPr>
          <p:nvPr/>
        </p:nvPicPr>
        <p:blipFill rotWithShape="1">
          <a:blip r:embed="rId2">
            <a:alphaModFix amt="55000"/>
            <a:lum bright="70000" contrast="-70000"/>
          </a:blip>
          <a:srcRect t="16296" b="16664"/>
          <a:stretch/>
        </p:blipFill>
        <p:spPr>
          <a:xfrm rot="5400000">
            <a:off x="3722214" y="1141329"/>
            <a:ext cx="6480720" cy="5248836"/>
          </a:xfrm>
          <a:prstGeom prst="rect">
            <a:avLst/>
          </a:prstGeom>
        </p:spPr>
      </p:pic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4716316" y="1227460"/>
            <a:ext cx="4552144" cy="5130569"/>
          </a:xfrm>
        </p:spPr>
        <p:txBody>
          <a:bodyPr>
            <a:normAutofit fontScale="92500"/>
          </a:bodyPr>
          <a:lstStyle/>
          <a:p>
            <a:r>
              <a:rPr lang="en-US" sz="2100" dirty="0"/>
              <a:t>5 MW ring for a shorter pulse spallation neutron source</a:t>
            </a:r>
          </a:p>
          <a:p>
            <a:r>
              <a:rPr lang="en-US" sz="2100" dirty="0"/>
              <a:t>Four stacked permanent magnet rings, 2.5 </a:t>
            </a:r>
            <a:r>
              <a:rPr lang="en-US" sz="2100" dirty="0" err="1"/>
              <a:t>GeV</a:t>
            </a:r>
            <a:r>
              <a:rPr lang="en-US" sz="2100" dirty="0"/>
              <a:t>, 5 </a:t>
            </a:r>
            <a:r>
              <a:rPr lang="en-US" sz="2100" dirty="0" err="1"/>
              <a:t>ms</a:t>
            </a:r>
            <a:r>
              <a:rPr lang="en-US" sz="2100" dirty="0"/>
              <a:t> revolution time makes for a tune shift of less than 0.25</a:t>
            </a:r>
          </a:p>
          <a:p>
            <a:r>
              <a:rPr lang="en-US" sz="2100" dirty="0"/>
              <a:t>Staggered beam extraction using solid state switch driven ILC like strip line kickers of up to 100 pulses to match pulse length to moderators and simplify target design</a:t>
            </a:r>
          </a:p>
          <a:p>
            <a:r>
              <a:rPr lang="en-US" sz="2100" dirty="0" err="1"/>
              <a:t>Linac</a:t>
            </a:r>
            <a:r>
              <a:rPr lang="en-US" sz="2100" dirty="0"/>
              <a:t> operated with H- and at 28 Hz to keep both target station operating at 5 MW</a:t>
            </a:r>
          </a:p>
          <a:p>
            <a:r>
              <a:rPr lang="en-US" sz="2100" dirty="0"/>
              <a:t>Neutrino beam extraction possible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-9528" y="190500"/>
            <a:ext cx="977583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200" b="1" dirty="0">
                <a:solidFill>
                  <a:srgbClr val="3366FF"/>
                </a:solidFill>
                <a:ea typeface="ＭＳ Ｐゴシック" charset="0"/>
                <a:cs typeface="Papyrus"/>
                <a:sym typeface="Helvetica" charset="0"/>
              </a:rPr>
              <a:t>Ideas for ESS upgrade with ring</a:t>
            </a:r>
          </a:p>
        </p:txBody>
      </p:sp>
      <p:pic>
        <p:nvPicPr>
          <p:cNvPr id="8215" name="Picture 8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59" y="795290"/>
            <a:ext cx="3925577" cy="5454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5374" y="795296"/>
            <a:ext cx="2052896" cy="396860"/>
          </a:xfrm>
          <a:prstGeom prst="rect">
            <a:avLst/>
          </a:prstGeom>
          <a:noFill/>
        </p:spPr>
        <p:txBody>
          <a:bodyPr wrap="square" lIns="67912" tIns="33943" rIns="67912" bIns="33943" rtlCol="0">
            <a:spAutoFit/>
          </a:bodyPr>
          <a:lstStyle/>
          <a:p>
            <a:r>
              <a:rPr lang="en-US" sz="2100" dirty="0"/>
              <a:t>Neutrino beam </a:t>
            </a:r>
          </a:p>
        </p:txBody>
      </p:sp>
    </p:spTree>
    <p:extLst>
      <p:ext uri="{BB962C8B-B14F-4D97-AF65-F5344CB8AC3E}">
        <p14:creationId xmlns:p14="http://schemas.microsoft.com/office/powerpoint/2010/main" val="34626963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99699" y="298840"/>
            <a:ext cx="8777710" cy="1220894"/>
          </a:xfrm>
        </p:spPr>
        <p:txBody>
          <a:bodyPr>
            <a:normAutofit fontScale="90000"/>
          </a:bodyPr>
          <a:lstStyle/>
          <a:p>
            <a:r>
              <a:rPr lang="en-GB" sz="3000" dirty="0">
                <a:latin typeface="Comic Sans MS" charset="0"/>
                <a:cs typeface="Times New Roman" charset="0"/>
              </a:rPr>
              <a:t>CPV Discovery Performance for Future SB projects, MH unknown, Snowmass comparison</a:t>
            </a:r>
            <a:r>
              <a:rPr lang="en-GB" dirty="0">
                <a:solidFill>
                  <a:srgbClr val="FF6600"/>
                </a:solidFill>
                <a:latin typeface="Comic Sans MS" charset="0"/>
                <a:cs typeface="Times New Roman" charset="0"/>
              </a:rPr>
              <a:t/>
            </a:r>
            <a:br>
              <a:rPr lang="en-GB" dirty="0">
                <a:solidFill>
                  <a:srgbClr val="FF6600"/>
                </a:solidFill>
                <a:latin typeface="Comic Sans MS" charset="0"/>
                <a:cs typeface="Times New Roman" charset="0"/>
              </a:rPr>
            </a:br>
            <a:endParaRPr lang="en-US" dirty="0">
              <a:latin typeface="Comic Sans MS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533095" y="6633394"/>
            <a:ext cx="6460590" cy="502919"/>
          </a:xfrm>
          <a:prstGeom prst="rect">
            <a:avLst/>
          </a:prstGeom>
        </p:spPr>
        <p:txBody>
          <a:bodyPr lIns="97506" tIns="48753" rIns="97506" bIns="48753"/>
          <a:lstStyle/>
          <a:p>
            <a:pPr>
              <a:defRPr/>
            </a:pPr>
            <a:r>
              <a:rPr lang="sv-SE" dirty="0"/>
              <a:t>2013-09-</a:t>
            </a:r>
            <a:r>
              <a:rPr lang="sv-SE" dirty="0" smtClean="0"/>
              <a:t>26, T. Ekelöf et al, </a:t>
            </a:r>
            <a:r>
              <a:rPr lang="en-US" u="sng" dirty="0" smtClean="0"/>
              <a:t>http</a:t>
            </a:r>
            <a:r>
              <a:rPr lang="en-US" u="sng" dirty="0"/>
              <a:t>://arxiv.org/abs/</a:t>
            </a:r>
            <a:r>
              <a:rPr lang="en-US" u="sng" dirty="0" smtClean="0"/>
              <a:t>1309.7022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95743" y="6663273"/>
            <a:ext cx="2271500" cy="502919"/>
          </a:xfrm>
          <a:prstGeom prst="rect">
            <a:avLst/>
          </a:prstGeom>
        </p:spPr>
        <p:txBody>
          <a:bodyPr lIns="97506" tIns="48753" rIns="97506" bIns="48753"/>
          <a:lstStyle>
            <a:lvl1pPr eaLnBrk="0" hangingPunct="0">
              <a:defRPr sz="21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92228" indent="-304703" eaLnBrk="0" hangingPunct="0">
              <a:defRPr sz="21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18814" indent="-243762" eaLnBrk="0" hangingPunct="0">
              <a:defRPr sz="21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06339" indent="-243762" eaLnBrk="0" hangingPunct="0">
              <a:defRPr sz="21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93865" indent="-243762" eaLnBrk="0" hangingPunct="0">
              <a:defRPr sz="21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81390" indent="-24376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68916" indent="-24376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6441" indent="-24376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43964" indent="-24376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DC5E7A0-4402-1B40-9BD8-ABBDAC0BDBF5}" type="slidenum">
              <a:rPr lang="en-US" sz="1300">
                <a:solidFill>
                  <a:srgbClr val="898989"/>
                </a:solidFill>
              </a:rPr>
              <a:pPr eaLnBrk="1" hangingPunct="1"/>
              <a:t>24</a:t>
            </a:fld>
            <a:endParaRPr lang="en-US" sz="1300" dirty="0">
              <a:solidFill>
                <a:srgbClr val="898989"/>
              </a:solidFill>
            </a:endParaRPr>
          </a:p>
        </p:txBody>
      </p:sp>
      <p:sp>
        <p:nvSpPr>
          <p:cNvPr id="37894" name="ZoneTexte 6"/>
          <p:cNvSpPr txBox="1">
            <a:spLocks noChangeArrowheads="1"/>
          </p:cNvSpPr>
          <p:nvPr/>
        </p:nvSpPr>
        <p:spPr bwMode="auto">
          <a:xfrm>
            <a:off x="5605070" y="1212946"/>
            <a:ext cx="3999261" cy="480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06" tIns="48753" rIns="97506" bIns="48753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en-US" sz="1700" dirty="0"/>
          </a:p>
          <a:p>
            <a:pPr eaLnBrk="1" hangingPunct="1">
              <a:buFont typeface="Arial" charset="0"/>
              <a:buChar char="•"/>
            </a:pPr>
            <a:r>
              <a:rPr lang="en-US" sz="1700" dirty="0"/>
              <a:t>IDS-NF Neutrino Factory</a:t>
            </a:r>
          </a:p>
          <a:p>
            <a:pPr eaLnBrk="1" hangingPunct="1">
              <a:buFont typeface="Arial" charset="0"/>
              <a:buChar char="•"/>
            </a:pPr>
            <a:r>
              <a:rPr lang="en-US" sz="1700" dirty="0" err="1"/>
              <a:t>NuMAX</a:t>
            </a:r>
            <a:r>
              <a:rPr lang="en-US" sz="1700" dirty="0"/>
              <a:t> are: 10 </a:t>
            </a:r>
            <a:r>
              <a:rPr lang="en-US" sz="1700" dirty="0" err="1"/>
              <a:t>kton</a:t>
            </a:r>
            <a:r>
              <a:rPr lang="en-US" sz="1700" dirty="0"/>
              <a:t> magnetized </a:t>
            </a:r>
            <a:r>
              <a:rPr lang="en-US" sz="1700" dirty="0" err="1"/>
              <a:t>LAr</a:t>
            </a:r>
            <a:r>
              <a:rPr lang="en-US" sz="1700" dirty="0"/>
              <a:t> detector, Baseline is 1300 km, and the parent </a:t>
            </a:r>
            <a:r>
              <a:rPr lang="en-US" sz="1700" dirty="0" err="1"/>
              <a:t>muon</a:t>
            </a:r>
            <a:r>
              <a:rPr lang="en-US" sz="1700" dirty="0"/>
              <a:t> energy is 5 </a:t>
            </a:r>
            <a:r>
              <a:rPr lang="en-US" sz="1700" dirty="0" err="1"/>
              <a:t>GeV</a:t>
            </a:r>
            <a:endParaRPr lang="en-US" sz="1700" dirty="0"/>
          </a:p>
          <a:p>
            <a:pPr eaLnBrk="1" hangingPunct="1">
              <a:buFont typeface="Arial" charset="0"/>
              <a:buChar char="•"/>
            </a:pPr>
            <a:r>
              <a:rPr lang="en-US" sz="1700" dirty="0">
                <a:cs typeface="Times New Roman" charset="0"/>
              </a:rPr>
              <a:t>LBNO100: 100 </a:t>
            </a:r>
            <a:r>
              <a:rPr lang="en-US" sz="1700" dirty="0" err="1">
                <a:cs typeface="Times New Roman" charset="0"/>
              </a:rPr>
              <a:t>kt</a:t>
            </a:r>
            <a:r>
              <a:rPr lang="en-US" sz="1700" dirty="0">
                <a:cs typeface="Times New Roman" charset="0"/>
              </a:rPr>
              <a:t> </a:t>
            </a:r>
            <a:r>
              <a:rPr lang="en-US" sz="1700" dirty="0" err="1">
                <a:cs typeface="Times New Roman" charset="0"/>
              </a:rPr>
              <a:t>LAr</a:t>
            </a:r>
            <a:r>
              <a:rPr lang="en-US" sz="1700" dirty="0">
                <a:cs typeface="Times New Roman" charset="0"/>
              </a:rPr>
              <a:t>, 0.8 MW, </a:t>
            </a:r>
          </a:p>
          <a:p>
            <a:pPr eaLnBrk="1" hangingPunct="1"/>
            <a:r>
              <a:rPr lang="en-US" sz="1700" dirty="0">
                <a:cs typeface="Times New Roman" charset="0"/>
              </a:rPr>
              <a:t>      2300 km </a:t>
            </a:r>
          </a:p>
          <a:p>
            <a:pPr eaLnBrk="1" hangingPunct="1">
              <a:buFont typeface="Arial" charset="0"/>
              <a:buChar char="•"/>
            </a:pPr>
            <a:r>
              <a:rPr lang="en-US" sz="1700" dirty="0">
                <a:cs typeface="Times New Roman" charset="0"/>
              </a:rPr>
              <a:t>Hyper-K: 3+7 years, 0.75 MW, </a:t>
            </a:r>
          </a:p>
          <a:p>
            <a:pPr eaLnBrk="1" hangingPunct="1"/>
            <a:r>
              <a:rPr lang="en-US" sz="1700" dirty="0">
                <a:cs typeface="Times New Roman" charset="0"/>
              </a:rPr>
              <a:t>      500 </a:t>
            </a:r>
            <a:r>
              <a:rPr lang="en-US" sz="1700" dirty="0" err="1">
                <a:cs typeface="Times New Roman" charset="0"/>
              </a:rPr>
              <a:t>kt</a:t>
            </a:r>
            <a:r>
              <a:rPr lang="en-US" sz="1700" dirty="0">
                <a:cs typeface="Times New Roman" charset="0"/>
              </a:rPr>
              <a:t> WC</a:t>
            </a:r>
            <a:endParaRPr lang="sv-SE" sz="1700" dirty="0"/>
          </a:p>
          <a:p>
            <a:pPr eaLnBrk="1" hangingPunct="1">
              <a:buFont typeface="Arial" charset="0"/>
              <a:buChar char="•"/>
            </a:pPr>
            <a:r>
              <a:rPr lang="sv-SE" sz="1700" dirty="0"/>
              <a:t>LBNE-Full 34 </a:t>
            </a:r>
            <a:r>
              <a:rPr lang="sv-SE" sz="1700" dirty="0" err="1"/>
              <a:t>kt</a:t>
            </a:r>
            <a:r>
              <a:rPr lang="sv-SE" sz="1700" dirty="0"/>
              <a:t>, 0.72 MW, 5/5 </a:t>
            </a:r>
            <a:r>
              <a:rPr lang="sv-SE" sz="1700" dirty="0" err="1"/>
              <a:t>years</a:t>
            </a:r>
            <a:r>
              <a:rPr lang="sv-SE" sz="1700" dirty="0"/>
              <a:t> </a:t>
            </a:r>
          </a:p>
          <a:p>
            <a:pPr eaLnBrk="1" hangingPunct="1"/>
            <a:r>
              <a:rPr lang="sv-SE" sz="1700" dirty="0"/>
              <a:t>       ~ 250 MW*</a:t>
            </a:r>
            <a:r>
              <a:rPr lang="sv-SE" sz="1700" dirty="0" err="1"/>
              <a:t>kt</a:t>
            </a:r>
            <a:r>
              <a:rPr lang="sv-SE" sz="1700" dirty="0"/>
              <a:t>*yrs. </a:t>
            </a:r>
          </a:p>
          <a:p>
            <a:pPr eaLnBrk="1" hangingPunct="1">
              <a:buFont typeface="Arial" charset="0"/>
              <a:buChar char="•"/>
            </a:pPr>
            <a:r>
              <a:rPr lang="sv-SE" sz="1700" dirty="0"/>
              <a:t>LBNE-PX 34 </a:t>
            </a:r>
            <a:r>
              <a:rPr lang="sv-SE" sz="1700" dirty="0" err="1"/>
              <a:t>kt</a:t>
            </a:r>
            <a:r>
              <a:rPr lang="sv-SE" sz="1700" dirty="0"/>
              <a:t>, 2.2 MW, 5/5 </a:t>
            </a:r>
            <a:r>
              <a:rPr lang="sv-SE" sz="1700" dirty="0" err="1"/>
              <a:t>years</a:t>
            </a:r>
            <a:r>
              <a:rPr lang="sv-SE" sz="1700" dirty="0"/>
              <a:t> ~750 MW*</a:t>
            </a:r>
            <a:r>
              <a:rPr lang="sv-SE" sz="1700" dirty="0" err="1"/>
              <a:t>kt</a:t>
            </a:r>
            <a:r>
              <a:rPr lang="sv-SE" sz="1700" dirty="0"/>
              <a:t>*yrs.</a:t>
            </a:r>
          </a:p>
          <a:p>
            <a:pPr eaLnBrk="1" hangingPunct="1">
              <a:buFont typeface="Arial" charset="0"/>
              <a:buChar char="•"/>
            </a:pPr>
            <a:r>
              <a:rPr lang="en-US" sz="1700" dirty="0">
                <a:cs typeface="Times New Roman" charset="0"/>
              </a:rPr>
              <a:t>EUROSB: 2+8 years, 5 MW, 500 </a:t>
            </a:r>
            <a:r>
              <a:rPr lang="en-US" sz="1700" dirty="0" err="1">
                <a:cs typeface="Times New Roman" charset="0"/>
              </a:rPr>
              <a:t>kt</a:t>
            </a:r>
            <a:r>
              <a:rPr lang="en-US" sz="1700" dirty="0">
                <a:cs typeface="Times New Roman" charset="0"/>
              </a:rPr>
              <a:t> WC (</a:t>
            </a:r>
            <a:r>
              <a:rPr lang="en-US" sz="1700" dirty="0">
                <a:solidFill>
                  <a:srgbClr val="FF0000"/>
                </a:solidFill>
                <a:cs typeface="Times New Roman" charset="0"/>
              </a:rPr>
              <a:t>2.5 </a:t>
            </a:r>
            <a:r>
              <a:rPr lang="en-US" sz="1700" dirty="0" err="1">
                <a:solidFill>
                  <a:srgbClr val="FF0000"/>
                </a:solidFill>
                <a:cs typeface="Times New Roman" charset="0"/>
              </a:rPr>
              <a:t>GeV</a:t>
            </a:r>
            <a:r>
              <a:rPr lang="en-US" sz="1700" dirty="0">
                <a:cs typeface="Times New Roman" charset="0"/>
              </a:rPr>
              <a:t>, 360 (upper)/540 km (lower))</a:t>
            </a:r>
          </a:p>
          <a:p>
            <a:pPr eaLnBrk="1" hangingPunct="1">
              <a:buFont typeface="Arial" charset="0"/>
              <a:buChar char="•"/>
            </a:pPr>
            <a:r>
              <a:rPr lang="en-US" sz="1700" dirty="0">
                <a:cs typeface="Times New Roman" charset="0"/>
              </a:rPr>
              <a:t>2020 currently running experiments by 2020</a:t>
            </a:r>
          </a:p>
          <a:p>
            <a:pPr eaLnBrk="1" hangingPunct="1">
              <a:buFont typeface="Arial" charset="0"/>
              <a:buChar char="•"/>
            </a:pPr>
            <a:endParaRPr lang="el-GR" sz="1700" dirty="0"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9033" y="5910720"/>
            <a:ext cx="1727111" cy="390889"/>
          </a:xfrm>
          <a:prstGeom prst="rect">
            <a:avLst/>
          </a:prstGeom>
          <a:noFill/>
        </p:spPr>
        <p:txBody>
          <a:bodyPr wrap="none" lIns="97506" tIns="48753" rIns="97506" bIns="48753">
            <a:spAutoFit/>
          </a:bodyPr>
          <a:lstStyle/>
          <a:p>
            <a:pPr>
              <a:defRPr/>
            </a:pPr>
            <a:r>
              <a:rPr lang="en-GB" dirty="0">
                <a:cs typeface="Times New Roman" pitchFamily="18" charset="0"/>
              </a:rPr>
              <a:t>  </a:t>
            </a:r>
            <a:r>
              <a:rPr lang="en-GB" dirty="0" err="1">
                <a:latin typeface="+mn-lt"/>
                <a:ea typeface="+mn-ea"/>
                <a:cs typeface="Times New Roman" pitchFamily="18" charset="0"/>
              </a:rPr>
              <a:t>Pilar</a:t>
            </a:r>
            <a:r>
              <a:rPr lang="en-GB" dirty="0">
                <a:latin typeface="+mn-lt"/>
                <a:ea typeface="+mn-ea"/>
                <a:cs typeface="Times New Roman" pitchFamily="18" charset="0"/>
              </a:rPr>
              <a:t> Coloma</a:t>
            </a:r>
          </a:p>
        </p:txBody>
      </p:sp>
      <p:pic>
        <p:nvPicPr>
          <p:cNvPr id="37896" name="Picture 9" descr="C:\Users\tordeke\Desktop\comp-cpvCPfrac-3G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6" y="1411559"/>
            <a:ext cx="5068103" cy="483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8"/>
          <p:cNvSpPr txBox="1">
            <a:spLocks noChangeArrowheads="1"/>
          </p:cNvSpPr>
          <p:nvPr/>
        </p:nvSpPr>
        <p:spPr bwMode="auto">
          <a:xfrm>
            <a:off x="1112885" y="1776312"/>
            <a:ext cx="1569087" cy="40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06" tIns="48753" rIns="97506" bIns="4875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ESS 2.5 GeV</a:t>
            </a:r>
          </a:p>
        </p:txBody>
      </p:sp>
    </p:spTree>
    <p:extLst>
      <p:ext uri="{BB962C8B-B14F-4D97-AF65-F5344CB8AC3E}">
        <p14:creationId xmlns:p14="http://schemas.microsoft.com/office/powerpoint/2010/main" val="220051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- </a:t>
            </a:r>
            <a:r>
              <a:rPr lang="en-US" dirty="0" err="1" smtClean="0"/>
              <a:t>antiNeutron</a:t>
            </a:r>
            <a:r>
              <a:rPr lang="en-US" dirty="0" smtClean="0"/>
              <a:t> oscillations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99629" y="931195"/>
            <a:ext cx="4347966" cy="5115220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marL="342750" indent="-342750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rovided </a:t>
            </a:r>
            <a:r>
              <a:rPr lang="en-US" dirty="0"/>
              <a:t>new physics occurs beyond the </a:t>
            </a:r>
            <a:r>
              <a:rPr lang="en-US" dirty="0" smtClean="0"/>
              <a:t>Standard Model </a:t>
            </a:r>
            <a:r>
              <a:rPr lang="en-US" dirty="0"/>
              <a:t>at the mass scale of the order of </a:t>
            </a:r>
            <a:r>
              <a:rPr lang="en-US" dirty="0" smtClean="0"/>
              <a:t>10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10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oscillation </a:t>
            </a:r>
            <a:r>
              <a:rPr lang="en-US" dirty="0" smtClean="0"/>
              <a:t>time </a:t>
            </a:r>
            <a:r>
              <a:rPr lang="en-US" dirty="0"/>
              <a:t>could be in the region of 10</a:t>
            </a:r>
            <a:r>
              <a:rPr lang="en-US" baseline="30000" dirty="0"/>
              <a:t>8</a:t>
            </a:r>
            <a:r>
              <a:rPr lang="en-US" dirty="0"/>
              <a:t> s</a:t>
            </a:r>
            <a:endParaRPr lang="en-US" dirty="0" smtClean="0"/>
          </a:p>
          <a:p>
            <a:pPr marL="342750" indent="-342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experimental search for neutron-</a:t>
            </a:r>
            <a:r>
              <a:rPr lang="en-US" dirty="0" smtClean="0"/>
              <a:t>antineutron oscillations was done </a:t>
            </a:r>
            <a:r>
              <a:rPr lang="en-US" dirty="0"/>
              <a:t>at the ILL high </a:t>
            </a:r>
            <a:r>
              <a:rPr lang="en-US" dirty="0" smtClean="0"/>
              <a:t>flux reactor </a:t>
            </a:r>
            <a:r>
              <a:rPr lang="en-US" dirty="0"/>
              <a:t>at </a:t>
            </a:r>
            <a:r>
              <a:rPr lang="en-US" dirty="0" smtClean="0"/>
              <a:t>Grenoble (1994). </a:t>
            </a:r>
            <a:r>
              <a:rPr lang="en-US" dirty="0"/>
              <a:t>A neutron beam of intensity 10</a:t>
            </a:r>
            <a:r>
              <a:rPr lang="en-US" baseline="30000" dirty="0"/>
              <a:t>11</a:t>
            </a:r>
            <a:r>
              <a:rPr lang="en-US" dirty="0"/>
              <a:t> </a:t>
            </a:r>
            <a:r>
              <a:rPr lang="en-US" dirty="0" smtClean="0"/>
              <a:t>n/s </a:t>
            </a:r>
            <a:r>
              <a:rPr lang="en-US" dirty="0"/>
              <a:t>was propagated for a time t~-0.1 s in vacuum in </a:t>
            </a:r>
            <a:r>
              <a:rPr lang="en-US" dirty="0" smtClean="0"/>
              <a:t>a region </a:t>
            </a:r>
            <a:r>
              <a:rPr lang="en-US" dirty="0"/>
              <a:t>shielded against the external magnetic field. </a:t>
            </a:r>
            <a:r>
              <a:rPr lang="en-US" dirty="0" smtClean="0"/>
              <a:t>No antineutron </a:t>
            </a:r>
            <a:r>
              <a:rPr lang="en-US" dirty="0"/>
              <a:t>was detected in 2.4.10</a:t>
            </a:r>
            <a:r>
              <a:rPr lang="en-US" baseline="30000" dirty="0"/>
              <a:t>7</a:t>
            </a:r>
            <a:r>
              <a:rPr lang="en-US" dirty="0"/>
              <a:t> s running time. </a:t>
            </a:r>
            <a:endParaRPr lang="en-US" dirty="0" smtClean="0"/>
          </a:p>
          <a:p>
            <a:pPr marL="342750" indent="-342750">
              <a:buFont typeface="Arial"/>
              <a:buChar char="•"/>
            </a:pPr>
            <a:r>
              <a:rPr lang="en-US" dirty="0" smtClean="0"/>
              <a:t>ESS can probably do more than two orders of magnitude better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04" y="931199"/>
            <a:ext cx="3606908" cy="509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7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781086" y="63220"/>
            <a:ext cx="7393119" cy="650240"/>
          </a:xfrm>
        </p:spPr>
        <p:txBody>
          <a:bodyPr/>
          <a:lstStyle/>
          <a:p>
            <a:r>
              <a:rPr lang="en-US" dirty="0" smtClean="0"/>
              <a:t>A sustainable research facility</a:t>
            </a:r>
            <a:endParaRPr lang="en-US" dirty="0"/>
          </a:p>
        </p:txBody>
      </p:sp>
      <p:pic>
        <p:nvPicPr>
          <p:cNvPr id="28675" name="Content Placeholder 3" descr="Illustration, ESS total.g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-19263" r="-12491"/>
          <a:stretch>
            <a:fillRect/>
          </a:stretch>
        </p:blipFill>
        <p:spPr>
          <a:xfrm>
            <a:off x="2" y="1143021"/>
            <a:ext cx="9756775" cy="5828453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gray">
          <a:xfrm>
            <a:off x="237796" y="2877694"/>
            <a:ext cx="2271446" cy="984885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buClr>
                <a:srgbClr val="F21C0A"/>
              </a:buClr>
              <a:buSzPct val="100000"/>
            </a:pPr>
            <a:r>
              <a:rPr lang="sv-SE" sz="2100" b="1" dirty="0" err="1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Renewable</a:t>
            </a:r>
            <a:endParaRPr lang="sv-SE" sz="2100" b="1" dirty="0">
              <a:solidFill>
                <a:prstClr val="black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21C0A"/>
              </a:buClr>
              <a:buSzPct val="100000"/>
            </a:pPr>
            <a:r>
              <a:rPr lang="sv-SE" sz="2100" dirty="0" err="1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Carbondioxide</a:t>
            </a:r>
            <a:r>
              <a:rPr lang="sv-SE" sz="2100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  <a:br>
              <a:rPr lang="sv-SE" sz="2100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sv-SE" sz="2100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- 120 000 </a:t>
            </a:r>
            <a:r>
              <a:rPr lang="sv-SE" sz="2100" dirty="0" err="1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ton/year</a:t>
            </a:r>
            <a:endParaRPr lang="sv-SE" sz="2100" dirty="0">
              <a:solidFill>
                <a:prstClr val="black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gray">
          <a:xfrm>
            <a:off x="7254926" y="5985935"/>
            <a:ext cx="2120929" cy="984885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sv-SE" sz="2100" b="1" dirty="0" err="1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Recyclable</a:t>
            </a:r>
            <a:endParaRPr lang="sv-SE" sz="2100" b="1" dirty="0">
              <a:solidFill>
                <a:prstClr val="black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sv-SE" sz="2100" dirty="0" err="1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Carbondioxide</a:t>
            </a:r>
            <a:r>
              <a:rPr lang="sv-SE" sz="2100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r>
              <a:rPr lang="sv-SE" sz="2100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- 15 000 </a:t>
            </a:r>
            <a:r>
              <a:rPr lang="sv-SE" sz="2100" dirty="0" err="1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ton/year</a:t>
            </a:r>
            <a:endParaRPr lang="sv-SE" sz="2100" dirty="0">
              <a:solidFill>
                <a:prstClr val="black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gray">
          <a:xfrm>
            <a:off x="7398557" y="865838"/>
            <a:ext cx="2120929" cy="984885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sv-SE" sz="2100" b="1" dirty="0" err="1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endParaRPr lang="sv-SE" sz="2100" b="1" dirty="0">
              <a:solidFill>
                <a:prstClr val="black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sv-SE" sz="2100" dirty="0" err="1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Carbondioxide</a:t>
            </a:r>
            <a:r>
              <a:rPr lang="sv-SE" sz="2100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r>
              <a:rPr lang="sv-SE" sz="2100" dirty="0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- 30 000 </a:t>
            </a:r>
            <a:r>
              <a:rPr lang="sv-SE" sz="2100" dirty="0" err="1">
                <a:solidFill>
                  <a:prstClr val="black"/>
                </a:solidFill>
                <a:latin typeface="Tahoma" charset="0"/>
                <a:ea typeface="Tahoma" charset="0"/>
                <a:cs typeface="Tahoma" charset="0"/>
              </a:rPr>
              <a:t>ton/year</a:t>
            </a:r>
            <a:endParaRPr lang="sv-SE" sz="2100" dirty="0">
              <a:solidFill>
                <a:prstClr val="black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reds render_board mee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47131"/>
            <a:ext cx="9783088" cy="6980913"/>
          </a:xfrm>
          <a:prstGeom prst="rect">
            <a:avLst/>
          </a:prstGeom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1604280" y="6539065"/>
            <a:ext cx="2098082" cy="63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1469" bIns="0"/>
          <a:lstStyle/>
          <a:p>
            <a:pPr marL="60782" algn="r"/>
            <a:r>
              <a:rPr lang="en-US" sz="3400" dirty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Welcome</a:t>
            </a:r>
          </a:p>
        </p:txBody>
      </p:sp>
      <p:pic>
        <p:nvPicPr>
          <p:cNvPr id="1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420" y="-119328"/>
            <a:ext cx="1852219" cy="97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13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753" y="139543"/>
            <a:ext cx="7720025" cy="650240"/>
          </a:xfrm>
        </p:spPr>
        <p:txBody>
          <a:bodyPr/>
          <a:lstStyle/>
          <a:p>
            <a:r>
              <a:rPr lang="en-US" dirty="0" smtClean="0"/>
              <a:t>Short pulse neutron sources-SNS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540" y="4322394"/>
            <a:ext cx="8618484" cy="2098729"/>
          </a:xfrm>
        </p:spPr>
        <p:txBody>
          <a:bodyPr/>
          <a:lstStyle/>
          <a:p>
            <a:r>
              <a:rPr lang="en-US" dirty="0" smtClean="0"/>
              <a:t>SNS, SC LINAC/Storage ring, 2007, 1.4 MW, 1 </a:t>
            </a:r>
            <a:r>
              <a:rPr lang="en-US" dirty="0" err="1" smtClean="0"/>
              <a:t>GeV</a:t>
            </a:r>
            <a:r>
              <a:rPr lang="en-US" dirty="0" smtClean="0"/>
              <a:t>, 26 </a:t>
            </a:r>
            <a:r>
              <a:rPr lang="en-US" dirty="0" err="1" smtClean="0"/>
              <a:t>mA</a:t>
            </a:r>
            <a:r>
              <a:rPr lang="en-US" dirty="0" smtClean="0"/>
              <a:t> in </a:t>
            </a:r>
            <a:r>
              <a:rPr lang="en-US" dirty="0" err="1" smtClean="0"/>
              <a:t>linac</a:t>
            </a:r>
            <a:r>
              <a:rPr lang="en-US" dirty="0" smtClean="0"/>
              <a:t>, 627 ns long pulse, 60 Hz</a:t>
            </a:r>
          </a:p>
          <a:p>
            <a:r>
              <a:rPr lang="en-US" dirty="0" smtClean="0"/>
              <a:t>Examples of challenges: Better understand stripping reaction in </a:t>
            </a:r>
            <a:r>
              <a:rPr lang="en-US" dirty="0" err="1" smtClean="0"/>
              <a:t>linac</a:t>
            </a:r>
            <a:r>
              <a:rPr lang="en-US" dirty="0" smtClean="0"/>
              <a:t>, accumulation in storage ring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44" y="1064867"/>
            <a:ext cx="4065323" cy="2898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389" y="1064896"/>
            <a:ext cx="4546384" cy="25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239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pulse sources-LANCSE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936" y="3657601"/>
            <a:ext cx="4514649" cy="3398054"/>
          </a:xfrm>
        </p:spPr>
        <p:txBody>
          <a:bodyPr/>
          <a:lstStyle/>
          <a:p>
            <a:r>
              <a:rPr lang="en-US" dirty="0" smtClean="0"/>
              <a:t>LANCSE, NC LINAC /Storage ring, 1972, 100 kW, 800 </a:t>
            </a:r>
            <a:r>
              <a:rPr lang="en-US" dirty="0" err="1" smtClean="0"/>
              <a:t>MeV</a:t>
            </a:r>
            <a:r>
              <a:rPr lang="en-US" dirty="0" smtClean="0"/>
              <a:t>, 17 </a:t>
            </a:r>
            <a:r>
              <a:rPr lang="en-US" dirty="0" err="1" smtClean="0"/>
              <a:t>mA</a:t>
            </a:r>
            <a:r>
              <a:rPr lang="en-US" dirty="0" smtClean="0"/>
              <a:t> in </a:t>
            </a:r>
            <a:r>
              <a:rPr lang="en-US" dirty="0" err="1" smtClean="0"/>
              <a:t>linac</a:t>
            </a:r>
            <a:r>
              <a:rPr lang="en-US" dirty="0" smtClean="0"/>
              <a:t>, 600 ns, 20 Hz</a:t>
            </a:r>
          </a:p>
          <a:p>
            <a:r>
              <a:rPr lang="en-US" dirty="0" smtClean="0"/>
              <a:t>Examples: Combined H- and H+ acceleration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52" y="1250508"/>
            <a:ext cx="3524372" cy="5825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986" y="1209414"/>
            <a:ext cx="3594841" cy="21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257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6771" r="2854" b="6249"/>
          <a:stretch/>
        </p:blipFill>
        <p:spPr bwMode="auto">
          <a:xfrm>
            <a:off x="2" y="12700"/>
            <a:ext cx="97567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9" name="Rectangle 2"/>
          <p:cNvSpPr>
            <a:spLocks/>
          </p:cNvSpPr>
          <p:nvPr/>
        </p:nvSpPr>
        <p:spPr bwMode="auto">
          <a:xfrm flipH="1">
            <a:off x="2" y="-13688"/>
            <a:ext cx="9756775" cy="6351984"/>
          </a:xfrm>
          <a:prstGeom prst="rect">
            <a:avLst/>
          </a:prstGeom>
          <a:gradFill rotWithShape="0">
            <a:gsLst>
              <a:gs pos="0">
                <a:srgbClr val="0084C0">
                  <a:alpha val="0"/>
                </a:srgbClr>
              </a:gs>
              <a:gs pos="100000">
                <a:srgbClr val="0084C0">
                  <a:alpha val="39999"/>
                </a:srgbClr>
              </a:gs>
            </a:gsLst>
            <a:lin ang="162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" name="Rectangle 2"/>
          <p:cNvSpPr>
            <a:spLocks/>
          </p:cNvSpPr>
          <p:nvPr/>
        </p:nvSpPr>
        <p:spPr bwMode="auto">
          <a:xfrm>
            <a:off x="2" y="21241"/>
            <a:ext cx="9756775" cy="6351984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808080">
                    <a:alpha val="39999"/>
                  </a:srgb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148" name="Group 100"/>
          <p:cNvGrpSpPr>
            <a:grpSpLocks/>
          </p:cNvGrpSpPr>
          <p:nvPr/>
        </p:nvGrpSpPr>
        <p:grpSpPr bwMode="auto">
          <a:xfrm>
            <a:off x="472832" y="1476386"/>
            <a:ext cx="8499067" cy="4568429"/>
            <a:chOff x="0" y="0"/>
            <a:chExt cx="7135" cy="3837"/>
          </a:xfrm>
        </p:grpSpPr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761" y="1786"/>
              <a:ext cx="895" cy="1409"/>
            </a:xfrm>
            <a:custGeom>
              <a:avLst/>
              <a:gdLst>
                <a:gd name="T0" fmla="*/ 0 w 21600"/>
                <a:gd name="T1" fmla="*/ 21600 h 21600"/>
                <a:gd name="T2" fmla="*/ 3580 w 21600"/>
                <a:gd name="T3" fmla="*/ 12118 h 21600"/>
                <a:gd name="T4" fmla="*/ 8906 w 21600"/>
                <a:gd name="T5" fmla="*/ 6452 h 21600"/>
                <a:gd name="T6" fmla="*/ 2160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1036" y="18118"/>
                    <a:pt x="2101" y="14636"/>
                    <a:pt x="3580" y="12118"/>
                  </a:cubicBezTo>
                  <a:cubicBezTo>
                    <a:pt x="5060" y="9600"/>
                    <a:pt x="5918" y="8479"/>
                    <a:pt x="8906" y="6452"/>
                  </a:cubicBezTo>
                  <a:cubicBezTo>
                    <a:pt x="11895" y="4426"/>
                    <a:pt x="16747" y="2203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47CCF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3" name="Rectangle 5"/>
            <p:cNvSpPr>
              <a:spLocks/>
            </p:cNvSpPr>
            <p:nvPr/>
          </p:nvSpPr>
          <p:spPr bwMode="auto">
            <a:xfrm>
              <a:off x="1165" y="2258"/>
              <a:ext cx="17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47CCFC"/>
                  </a:solidFill>
                  <a:ea typeface="ＭＳ Ｐゴシック" charset="0"/>
                  <a:cs typeface="Arial Bold" charset="0"/>
                </a:rPr>
                <a:t>Berkeley 37-inch cyclotron</a:t>
              </a:r>
            </a:p>
          </p:txBody>
        </p:sp>
        <p:sp>
          <p:nvSpPr>
            <p:cNvPr id="2054" name="Rectangle 6"/>
            <p:cNvSpPr>
              <a:spLocks/>
            </p:cNvSpPr>
            <p:nvPr/>
          </p:nvSpPr>
          <p:spPr bwMode="auto">
            <a:xfrm>
              <a:off x="976" y="2540"/>
              <a:ext cx="158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47CCFC"/>
                  </a:solidFill>
                  <a:ea typeface="ＭＳ Ｐゴシック" charset="0"/>
                  <a:cs typeface="Arial Bold" charset="0"/>
                </a:rPr>
                <a:t>350 mCi Ra-Be source</a:t>
              </a:r>
            </a:p>
          </p:txBody>
        </p:sp>
        <p:sp>
          <p:nvSpPr>
            <p:cNvPr id="2055" name="Rectangle 7"/>
            <p:cNvSpPr>
              <a:spLocks/>
            </p:cNvSpPr>
            <p:nvPr/>
          </p:nvSpPr>
          <p:spPr bwMode="auto">
            <a:xfrm>
              <a:off x="833" y="3071"/>
              <a:ext cx="179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47CCFC"/>
                  </a:solidFill>
                  <a:ea typeface="ＭＳ Ｐゴシック" charset="0"/>
                  <a:cs typeface="Arial Bold" charset="0"/>
                </a:rPr>
                <a:t>Chadwick</a:t>
              </a:r>
            </a:p>
          </p:txBody>
        </p:sp>
        <p:sp>
          <p:nvSpPr>
            <p:cNvPr id="2056" name="AutoShape 8"/>
            <p:cNvSpPr>
              <a:spLocks/>
            </p:cNvSpPr>
            <p:nvPr/>
          </p:nvSpPr>
          <p:spPr bwMode="auto">
            <a:xfrm>
              <a:off x="743" y="3124"/>
              <a:ext cx="82" cy="88"/>
            </a:xfrm>
            <a:prstGeom prst="diamond">
              <a:avLst/>
            </a:prstGeom>
            <a:solidFill>
              <a:srgbClr val="47C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7" name="AutoShape 9"/>
            <p:cNvSpPr>
              <a:spLocks/>
            </p:cNvSpPr>
            <p:nvPr/>
          </p:nvSpPr>
          <p:spPr bwMode="auto">
            <a:xfrm>
              <a:off x="873" y="2562"/>
              <a:ext cx="83" cy="87"/>
            </a:xfrm>
            <a:prstGeom prst="diamond">
              <a:avLst/>
            </a:prstGeom>
            <a:solidFill>
              <a:srgbClr val="47C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8" name="AutoShape 10"/>
            <p:cNvSpPr>
              <a:spLocks/>
            </p:cNvSpPr>
            <p:nvPr/>
          </p:nvSpPr>
          <p:spPr bwMode="auto">
            <a:xfrm>
              <a:off x="1098" y="2155"/>
              <a:ext cx="80" cy="88"/>
            </a:xfrm>
            <a:prstGeom prst="diamond">
              <a:avLst/>
            </a:prstGeom>
            <a:solidFill>
              <a:srgbClr val="47C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9" name="Line 11"/>
            <p:cNvSpPr>
              <a:spLocks noChangeShapeType="1"/>
            </p:cNvSpPr>
            <p:nvPr/>
          </p:nvSpPr>
          <p:spPr bwMode="auto">
            <a:xfrm rot="10800000" flipH="1">
              <a:off x="6720" y="239"/>
              <a:ext cx="65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60" name="Rectangle 12"/>
            <p:cNvSpPr>
              <a:spLocks/>
            </p:cNvSpPr>
            <p:nvPr/>
          </p:nvSpPr>
          <p:spPr bwMode="auto">
            <a:xfrm>
              <a:off x="437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1930</a:t>
              </a:r>
            </a:p>
          </p:txBody>
        </p:sp>
        <p:sp>
          <p:nvSpPr>
            <p:cNvPr id="2061" name="Rectangle 13"/>
            <p:cNvSpPr>
              <a:spLocks/>
            </p:cNvSpPr>
            <p:nvPr/>
          </p:nvSpPr>
          <p:spPr bwMode="auto">
            <a:xfrm>
              <a:off x="3149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1970</a:t>
              </a:r>
            </a:p>
          </p:txBody>
        </p:sp>
        <p:sp>
          <p:nvSpPr>
            <p:cNvPr id="2062" name="Rectangle 14"/>
            <p:cNvSpPr>
              <a:spLocks/>
            </p:cNvSpPr>
            <p:nvPr/>
          </p:nvSpPr>
          <p:spPr bwMode="auto">
            <a:xfrm>
              <a:off x="3828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1980</a:t>
              </a:r>
            </a:p>
          </p:txBody>
        </p:sp>
        <p:sp>
          <p:nvSpPr>
            <p:cNvPr id="2063" name="Rectangle 15"/>
            <p:cNvSpPr>
              <a:spLocks/>
            </p:cNvSpPr>
            <p:nvPr/>
          </p:nvSpPr>
          <p:spPr bwMode="auto">
            <a:xfrm>
              <a:off x="4506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1990</a:t>
              </a:r>
            </a:p>
          </p:txBody>
        </p:sp>
        <p:sp>
          <p:nvSpPr>
            <p:cNvPr id="2064" name="Rectangle 16"/>
            <p:cNvSpPr>
              <a:spLocks/>
            </p:cNvSpPr>
            <p:nvPr/>
          </p:nvSpPr>
          <p:spPr bwMode="auto">
            <a:xfrm>
              <a:off x="5183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2000</a:t>
              </a:r>
            </a:p>
          </p:txBody>
        </p:sp>
        <p:sp>
          <p:nvSpPr>
            <p:cNvPr id="2065" name="Rectangle 17"/>
            <p:cNvSpPr>
              <a:spLocks/>
            </p:cNvSpPr>
            <p:nvPr/>
          </p:nvSpPr>
          <p:spPr bwMode="auto">
            <a:xfrm>
              <a:off x="5862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2010</a:t>
              </a:r>
            </a:p>
          </p:txBody>
        </p:sp>
        <p:sp>
          <p:nvSpPr>
            <p:cNvPr id="2066" name="Rectangle 18"/>
            <p:cNvSpPr>
              <a:spLocks/>
            </p:cNvSpPr>
            <p:nvPr/>
          </p:nvSpPr>
          <p:spPr bwMode="auto">
            <a:xfrm>
              <a:off x="6540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2020</a:t>
              </a:r>
            </a:p>
          </p:txBody>
        </p:sp>
        <p:sp>
          <p:nvSpPr>
            <p:cNvPr id="2067" name="Line 19"/>
            <p:cNvSpPr>
              <a:spLocks noChangeShapeType="1"/>
            </p:cNvSpPr>
            <p:nvPr/>
          </p:nvSpPr>
          <p:spPr bwMode="auto">
            <a:xfrm>
              <a:off x="1304" y="3249"/>
              <a:ext cx="1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68" name="Line 20"/>
            <p:cNvSpPr>
              <a:spLocks noChangeShapeType="1"/>
            </p:cNvSpPr>
            <p:nvPr/>
          </p:nvSpPr>
          <p:spPr bwMode="auto">
            <a:xfrm>
              <a:off x="6082" y="3249"/>
              <a:ext cx="0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69" name="Line 21"/>
            <p:cNvSpPr>
              <a:spLocks noChangeShapeType="1"/>
            </p:cNvSpPr>
            <p:nvPr/>
          </p:nvSpPr>
          <p:spPr bwMode="auto">
            <a:xfrm>
              <a:off x="1985" y="3249"/>
              <a:ext cx="2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>
              <a:off x="2667" y="3249"/>
              <a:ext cx="2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1" name="Line 23"/>
            <p:cNvSpPr>
              <a:spLocks noChangeShapeType="1"/>
            </p:cNvSpPr>
            <p:nvPr/>
          </p:nvSpPr>
          <p:spPr bwMode="auto">
            <a:xfrm>
              <a:off x="3350" y="3249"/>
              <a:ext cx="1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2" name="Line 24"/>
            <p:cNvSpPr>
              <a:spLocks noChangeShapeType="1"/>
            </p:cNvSpPr>
            <p:nvPr/>
          </p:nvSpPr>
          <p:spPr bwMode="auto">
            <a:xfrm>
              <a:off x="4033" y="3249"/>
              <a:ext cx="1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3" name="Line 25"/>
            <p:cNvSpPr>
              <a:spLocks noChangeShapeType="1"/>
            </p:cNvSpPr>
            <p:nvPr/>
          </p:nvSpPr>
          <p:spPr bwMode="auto">
            <a:xfrm>
              <a:off x="4715" y="3249"/>
              <a:ext cx="1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4" name="Line 26"/>
            <p:cNvSpPr>
              <a:spLocks noChangeShapeType="1"/>
            </p:cNvSpPr>
            <p:nvPr/>
          </p:nvSpPr>
          <p:spPr bwMode="auto">
            <a:xfrm>
              <a:off x="5397" y="3249"/>
              <a:ext cx="2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5" name="Line 27"/>
            <p:cNvSpPr>
              <a:spLocks noChangeShapeType="1"/>
            </p:cNvSpPr>
            <p:nvPr/>
          </p:nvSpPr>
          <p:spPr bwMode="auto">
            <a:xfrm>
              <a:off x="1304" y="108"/>
              <a:ext cx="1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6" name="Line 28"/>
            <p:cNvSpPr>
              <a:spLocks noChangeShapeType="1"/>
            </p:cNvSpPr>
            <p:nvPr/>
          </p:nvSpPr>
          <p:spPr bwMode="auto">
            <a:xfrm>
              <a:off x="6082" y="108"/>
              <a:ext cx="0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7" name="Line 29"/>
            <p:cNvSpPr>
              <a:spLocks noChangeShapeType="1"/>
            </p:cNvSpPr>
            <p:nvPr/>
          </p:nvSpPr>
          <p:spPr bwMode="auto">
            <a:xfrm>
              <a:off x="1985" y="108"/>
              <a:ext cx="2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8" name="Line 30"/>
            <p:cNvSpPr>
              <a:spLocks noChangeShapeType="1"/>
            </p:cNvSpPr>
            <p:nvPr/>
          </p:nvSpPr>
          <p:spPr bwMode="auto">
            <a:xfrm>
              <a:off x="2667" y="108"/>
              <a:ext cx="2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9" name="Line 31"/>
            <p:cNvSpPr>
              <a:spLocks noChangeShapeType="1"/>
            </p:cNvSpPr>
            <p:nvPr/>
          </p:nvSpPr>
          <p:spPr bwMode="auto">
            <a:xfrm>
              <a:off x="3350" y="108"/>
              <a:ext cx="1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0" name="Line 32"/>
            <p:cNvSpPr>
              <a:spLocks noChangeShapeType="1"/>
            </p:cNvSpPr>
            <p:nvPr/>
          </p:nvSpPr>
          <p:spPr bwMode="auto">
            <a:xfrm>
              <a:off x="4033" y="108"/>
              <a:ext cx="1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1" name="Line 33"/>
            <p:cNvSpPr>
              <a:spLocks noChangeShapeType="1"/>
            </p:cNvSpPr>
            <p:nvPr/>
          </p:nvSpPr>
          <p:spPr bwMode="auto">
            <a:xfrm>
              <a:off x="4715" y="108"/>
              <a:ext cx="1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2" name="Line 34"/>
            <p:cNvSpPr>
              <a:spLocks noChangeShapeType="1"/>
            </p:cNvSpPr>
            <p:nvPr/>
          </p:nvSpPr>
          <p:spPr bwMode="auto">
            <a:xfrm>
              <a:off x="5397" y="108"/>
              <a:ext cx="2" cy="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3" name="Line 35"/>
            <p:cNvSpPr>
              <a:spLocks noChangeShapeType="1"/>
            </p:cNvSpPr>
            <p:nvPr/>
          </p:nvSpPr>
          <p:spPr bwMode="auto">
            <a:xfrm rot="10800000" flipH="1">
              <a:off x="646" y="1702"/>
              <a:ext cx="67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4" name="Line 36"/>
            <p:cNvSpPr>
              <a:spLocks noChangeShapeType="1"/>
            </p:cNvSpPr>
            <p:nvPr/>
          </p:nvSpPr>
          <p:spPr bwMode="auto">
            <a:xfrm rot="10800000" flipH="1">
              <a:off x="646" y="971"/>
              <a:ext cx="67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5" name="Line 37"/>
            <p:cNvSpPr>
              <a:spLocks noChangeShapeType="1"/>
            </p:cNvSpPr>
            <p:nvPr/>
          </p:nvSpPr>
          <p:spPr bwMode="auto">
            <a:xfrm rot="10800000" flipH="1">
              <a:off x="646" y="239"/>
              <a:ext cx="67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6" name="Line 38"/>
            <p:cNvSpPr>
              <a:spLocks noChangeShapeType="1"/>
            </p:cNvSpPr>
            <p:nvPr/>
          </p:nvSpPr>
          <p:spPr bwMode="auto">
            <a:xfrm rot="10800000" flipH="1">
              <a:off x="6720" y="3165"/>
              <a:ext cx="65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7" name="Line 39"/>
            <p:cNvSpPr>
              <a:spLocks noChangeShapeType="1"/>
            </p:cNvSpPr>
            <p:nvPr/>
          </p:nvSpPr>
          <p:spPr bwMode="auto">
            <a:xfrm rot="10800000" flipH="1">
              <a:off x="6720" y="2434"/>
              <a:ext cx="65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8" name="Line 40"/>
            <p:cNvSpPr>
              <a:spLocks noChangeShapeType="1"/>
            </p:cNvSpPr>
            <p:nvPr/>
          </p:nvSpPr>
          <p:spPr bwMode="auto">
            <a:xfrm rot="10800000" flipH="1">
              <a:off x="6720" y="1702"/>
              <a:ext cx="65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9" name="Line 41"/>
            <p:cNvSpPr>
              <a:spLocks noChangeShapeType="1"/>
            </p:cNvSpPr>
            <p:nvPr/>
          </p:nvSpPr>
          <p:spPr bwMode="auto">
            <a:xfrm rot="10800000" flipH="1">
              <a:off x="6720" y="971"/>
              <a:ext cx="65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90" name="Rectangle 42"/>
            <p:cNvSpPr>
              <a:spLocks/>
            </p:cNvSpPr>
            <p:nvPr/>
          </p:nvSpPr>
          <p:spPr bwMode="auto">
            <a:xfrm>
              <a:off x="640" y="117"/>
              <a:ext cx="6150" cy="3182"/>
            </a:xfrm>
            <a:prstGeom prst="rect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91" name="Rectangle 43"/>
            <p:cNvSpPr>
              <a:spLocks/>
            </p:cNvSpPr>
            <p:nvPr/>
          </p:nvSpPr>
          <p:spPr bwMode="auto">
            <a:xfrm>
              <a:off x="190" y="2269"/>
              <a:ext cx="49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10</a:t>
              </a:r>
              <a:r>
                <a:rPr lang="en-US" sz="1200" b="1" baseline="290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5</a:t>
              </a:r>
            </a:p>
          </p:txBody>
        </p:sp>
        <p:sp>
          <p:nvSpPr>
            <p:cNvPr id="2092" name="Rectangle 44"/>
            <p:cNvSpPr>
              <a:spLocks/>
            </p:cNvSpPr>
            <p:nvPr/>
          </p:nvSpPr>
          <p:spPr bwMode="auto">
            <a:xfrm>
              <a:off x="192" y="1532"/>
              <a:ext cx="4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10</a:t>
              </a:r>
              <a:r>
                <a:rPr lang="en-US" sz="1200" b="1" baseline="290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10</a:t>
              </a:r>
            </a:p>
          </p:txBody>
        </p:sp>
        <p:sp>
          <p:nvSpPr>
            <p:cNvPr id="2093" name="Rectangle 45"/>
            <p:cNvSpPr>
              <a:spLocks/>
            </p:cNvSpPr>
            <p:nvPr/>
          </p:nvSpPr>
          <p:spPr bwMode="auto">
            <a:xfrm>
              <a:off x="192" y="799"/>
              <a:ext cx="49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10</a:t>
              </a:r>
              <a:r>
                <a:rPr lang="en-US" sz="1200" b="1" baseline="290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15</a:t>
              </a:r>
            </a:p>
          </p:txBody>
        </p:sp>
        <p:sp>
          <p:nvSpPr>
            <p:cNvPr id="2094" name="Rectangle 46"/>
            <p:cNvSpPr>
              <a:spLocks/>
            </p:cNvSpPr>
            <p:nvPr/>
          </p:nvSpPr>
          <p:spPr bwMode="auto">
            <a:xfrm>
              <a:off x="192" y="65"/>
              <a:ext cx="49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10</a:t>
              </a:r>
              <a:r>
                <a:rPr lang="en-US" sz="1200" b="1" baseline="290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20</a:t>
              </a:r>
            </a:p>
          </p:txBody>
        </p:sp>
        <p:sp>
          <p:nvSpPr>
            <p:cNvPr id="2095" name="Rectangle 47"/>
            <p:cNvSpPr>
              <a:spLocks/>
            </p:cNvSpPr>
            <p:nvPr/>
          </p:nvSpPr>
          <p:spPr bwMode="auto">
            <a:xfrm>
              <a:off x="410" y="3005"/>
              <a:ext cx="140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8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</a:t>
              </a:r>
            </a:p>
          </p:txBody>
        </p:sp>
        <p:sp>
          <p:nvSpPr>
            <p:cNvPr id="2096" name="Rectangle 48"/>
            <p:cNvSpPr>
              <a:spLocks/>
            </p:cNvSpPr>
            <p:nvPr/>
          </p:nvSpPr>
          <p:spPr bwMode="auto">
            <a:xfrm>
              <a:off x="4500" y="654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CBD00"/>
                  </a:solidFill>
                  <a:ea typeface="ＭＳ Ｐゴシック" charset="0"/>
                  <a:cs typeface="Helvetica" charset="0"/>
                  <a:sym typeface="Helvetica" charset="0"/>
                </a:rPr>
                <a:t>ISIS</a:t>
              </a:r>
            </a:p>
          </p:txBody>
        </p:sp>
        <p:sp>
          <p:nvSpPr>
            <p:cNvPr id="2097" name="Rectangle 49"/>
            <p:cNvSpPr>
              <a:spLocks/>
            </p:cNvSpPr>
            <p:nvPr/>
          </p:nvSpPr>
          <p:spPr bwMode="auto">
            <a:xfrm>
              <a:off x="3660" y="2784"/>
              <a:ext cx="77" cy="71"/>
            </a:xfrm>
            <a:prstGeom prst="rect">
              <a:avLst/>
            </a:prstGeom>
            <a:solidFill>
              <a:srgbClr val="FDC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98" name="Rectangle 50"/>
            <p:cNvSpPr>
              <a:spLocks/>
            </p:cNvSpPr>
            <p:nvPr/>
          </p:nvSpPr>
          <p:spPr bwMode="auto">
            <a:xfrm>
              <a:off x="3835" y="2708"/>
              <a:ext cx="196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800">
                  <a:solidFill>
                    <a:srgbClr val="FCBD00"/>
                  </a:solidFill>
                  <a:ea typeface="ＭＳ Ｐゴシック" charset="0"/>
                  <a:cs typeface="Helvetica" charset="0"/>
                  <a:sym typeface="Helvetica" charset="0"/>
                </a:rPr>
                <a:t>Pulsed Sources</a:t>
              </a:r>
            </a:p>
          </p:txBody>
        </p:sp>
        <p:sp>
          <p:nvSpPr>
            <p:cNvPr id="2099" name="Rectangle 51"/>
            <p:cNvSpPr>
              <a:spLocks/>
            </p:cNvSpPr>
            <p:nvPr/>
          </p:nvSpPr>
          <p:spPr bwMode="auto">
            <a:xfrm>
              <a:off x="4117" y="678"/>
              <a:ext cx="14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   </a:t>
              </a:r>
            </a:p>
          </p:txBody>
        </p:sp>
        <p:sp>
          <p:nvSpPr>
            <p:cNvPr id="2100" name="Rectangle 52"/>
            <p:cNvSpPr>
              <a:spLocks/>
            </p:cNvSpPr>
            <p:nvPr/>
          </p:nvSpPr>
          <p:spPr bwMode="auto">
            <a:xfrm>
              <a:off x="3829" y="1195"/>
              <a:ext cx="77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1" name="Rectangle 53"/>
            <p:cNvSpPr>
              <a:spLocks/>
            </p:cNvSpPr>
            <p:nvPr/>
          </p:nvSpPr>
          <p:spPr bwMode="auto">
            <a:xfrm>
              <a:off x="3937" y="1106"/>
              <a:ext cx="78" cy="73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2" name="Rectangle 54"/>
            <p:cNvSpPr>
              <a:spLocks/>
            </p:cNvSpPr>
            <p:nvPr/>
          </p:nvSpPr>
          <p:spPr bwMode="auto">
            <a:xfrm>
              <a:off x="4068" y="1188"/>
              <a:ext cx="76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3" name="Rectangle 55"/>
            <p:cNvSpPr>
              <a:spLocks/>
            </p:cNvSpPr>
            <p:nvPr/>
          </p:nvSpPr>
          <p:spPr bwMode="auto">
            <a:xfrm>
              <a:off x="4231" y="1035"/>
              <a:ext cx="77" cy="71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4" name="Rectangle 56"/>
            <p:cNvSpPr>
              <a:spLocks/>
            </p:cNvSpPr>
            <p:nvPr/>
          </p:nvSpPr>
          <p:spPr bwMode="auto">
            <a:xfrm>
              <a:off x="4609" y="839"/>
              <a:ext cx="76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5" name="Rectangle 57"/>
            <p:cNvSpPr>
              <a:spLocks/>
            </p:cNvSpPr>
            <p:nvPr/>
          </p:nvSpPr>
          <p:spPr bwMode="auto">
            <a:xfrm>
              <a:off x="3604" y="1534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CBD00"/>
                  </a:solidFill>
                  <a:ea typeface="ＭＳ Ｐゴシック" charset="0"/>
                  <a:cs typeface="Helvetica" charset="0"/>
                  <a:sym typeface="Helvetica" charset="0"/>
                </a:rPr>
                <a:t>ZINP-P</a:t>
              </a:r>
            </a:p>
          </p:txBody>
        </p:sp>
        <p:sp>
          <p:nvSpPr>
            <p:cNvPr id="2106" name="Rectangle 58"/>
            <p:cNvSpPr>
              <a:spLocks/>
            </p:cNvSpPr>
            <p:nvPr/>
          </p:nvSpPr>
          <p:spPr bwMode="auto">
            <a:xfrm>
              <a:off x="3506" y="988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CBD00"/>
                  </a:solidFill>
                  <a:ea typeface="ＭＳ Ｐゴシック" charset="0"/>
                  <a:cs typeface="Helvetica" charset="0"/>
                  <a:sym typeface="Helvetica" charset="0"/>
                </a:rPr>
                <a:t>ZINP-P</a:t>
              </a:r>
              <a:r>
                <a:rPr lang="en-US" sz="1200" b="1" baseline="30000">
                  <a:solidFill>
                    <a:srgbClr val="FCBD00"/>
                  </a:solidFill>
                  <a:ea typeface="ＭＳ Ｐゴシック" charset="0"/>
                  <a:cs typeface="Helvetica" charset="0"/>
                  <a:sym typeface="Helvetica" charset="0"/>
                </a:rPr>
                <a:t>/</a:t>
              </a:r>
            </a:p>
          </p:txBody>
        </p:sp>
        <p:sp>
          <p:nvSpPr>
            <p:cNvPr id="2107" name="Rectangle 59"/>
            <p:cNvSpPr>
              <a:spLocks/>
            </p:cNvSpPr>
            <p:nvPr/>
          </p:nvSpPr>
          <p:spPr bwMode="auto">
            <a:xfrm>
              <a:off x="4146" y="1206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CBD00"/>
                  </a:solidFill>
                  <a:ea typeface="ＭＳ Ｐゴシック" charset="0"/>
                  <a:cs typeface="Helvetica" charset="0"/>
                  <a:sym typeface="Helvetica" charset="0"/>
                </a:rPr>
                <a:t>KENS</a:t>
              </a:r>
            </a:p>
          </p:txBody>
        </p:sp>
        <p:sp>
          <p:nvSpPr>
            <p:cNvPr id="2108" name="Rectangle 60"/>
            <p:cNvSpPr>
              <a:spLocks/>
            </p:cNvSpPr>
            <p:nvPr/>
          </p:nvSpPr>
          <p:spPr bwMode="auto">
            <a:xfrm>
              <a:off x="3442" y="1155"/>
              <a:ext cx="3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CBD00"/>
                  </a:solidFill>
                  <a:ea typeface="ＭＳ Ｐゴシック" charset="0"/>
                  <a:cs typeface="Helvetica" charset="0"/>
                  <a:sym typeface="Helvetica" charset="0"/>
                </a:rPr>
                <a:t>WNR</a:t>
              </a:r>
            </a:p>
          </p:txBody>
        </p:sp>
        <p:sp>
          <p:nvSpPr>
            <p:cNvPr id="2109" name="Rectangle 61"/>
            <p:cNvSpPr>
              <a:spLocks/>
            </p:cNvSpPr>
            <p:nvPr/>
          </p:nvSpPr>
          <p:spPr bwMode="auto">
            <a:xfrm>
              <a:off x="4360" y="1034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CBD00"/>
                  </a:solidFill>
                  <a:ea typeface="ＭＳ Ｐゴシック" charset="0"/>
                  <a:cs typeface="Helvetica" charset="0"/>
                  <a:sym typeface="Helvetica" charset="0"/>
                </a:rPr>
                <a:t>IPNS</a:t>
              </a:r>
            </a:p>
          </p:txBody>
        </p:sp>
        <p:sp>
          <p:nvSpPr>
            <p:cNvPr id="2110" name="Rectangle 62"/>
            <p:cNvSpPr>
              <a:spLocks/>
            </p:cNvSpPr>
            <p:nvPr/>
          </p:nvSpPr>
          <p:spPr bwMode="auto">
            <a:xfrm>
              <a:off x="3644" y="1416"/>
              <a:ext cx="75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11" name="Rectangle 63"/>
            <p:cNvSpPr>
              <a:spLocks/>
            </p:cNvSpPr>
            <p:nvPr/>
          </p:nvSpPr>
          <p:spPr bwMode="auto">
            <a:xfrm>
              <a:off x="3426" y="709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ILL</a:t>
              </a:r>
            </a:p>
          </p:txBody>
        </p:sp>
        <p:sp>
          <p:nvSpPr>
            <p:cNvPr id="2112" name="Oval 64"/>
            <p:cNvSpPr>
              <a:spLocks/>
            </p:cNvSpPr>
            <p:nvPr/>
          </p:nvSpPr>
          <p:spPr bwMode="auto">
            <a:xfrm>
              <a:off x="3488" y="883"/>
              <a:ext cx="69" cy="74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1439" y="944"/>
              <a:ext cx="2143" cy="1229"/>
            </a:xfrm>
            <a:custGeom>
              <a:avLst/>
              <a:gdLst>
                <a:gd name="T0" fmla="+- 0 51 39"/>
                <a:gd name="T1" fmla="*/ T0 w 21561"/>
                <a:gd name="T2" fmla="+- 0 21600 96"/>
                <a:gd name="T3" fmla="*/ 21600 h 21504"/>
                <a:gd name="T4" fmla="+- 0 396 39"/>
                <a:gd name="T5" fmla="*/ T4 w 21561"/>
                <a:gd name="T6" fmla="+- 0 13562 96"/>
                <a:gd name="T7" fmla="*/ 13562 h 21504"/>
                <a:gd name="T8" fmla="+- 0 2451 39"/>
                <a:gd name="T9" fmla="*/ T8 w 21561"/>
                <a:gd name="T10" fmla="+- 0 5842 96"/>
                <a:gd name="T11" fmla="*/ 5842 h 21504"/>
                <a:gd name="T12" fmla="+- 0 5962 39"/>
                <a:gd name="T13" fmla="*/ T12 w 21561"/>
                <a:gd name="T14" fmla="+- 0 1585 96"/>
                <a:gd name="T15" fmla="*/ 1585 h 21504"/>
                <a:gd name="T16" fmla="+- 0 11004 39"/>
                <a:gd name="T17" fmla="*/ T16 w 21561"/>
                <a:gd name="T18" fmla="+- 0 226 96"/>
                <a:gd name="T19" fmla="*/ 226 h 21504"/>
                <a:gd name="T20" fmla="+- 0 21600 39"/>
                <a:gd name="T21" fmla="*/ T20 w 21561"/>
                <a:gd name="T22" fmla="+- 0 226 96"/>
                <a:gd name="T23" fmla="*/ 226 h 215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21561" h="21504">
                  <a:moveTo>
                    <a:pt x="12" y="21504"/>
                  </a:moveTo>
                  <a:cubicBezTo>
                    <a:pt x="-13" y="18787"/>
                    <a:pt x="-39" y="16093"/>
                    <a:pt x="357" y="13466"/>
                  </a:cubicBezTo>
                  <a:cubicBezTo>
                    <a:pt x="752" y="10840"/>
                    <a:pt x="1480" y="7738"/>
                    <a:pt x="2412" y="5746"/>
                  </a:cubicBezTo>
                  <a:cubicBezTo>
                    <a:pt x="3344" y="3753"/>
                    <a:pt x="4493" y="2417"/>
                    <a:pt x="5923" y="1489"/>
                  </a:cubicBezTo>
                  <a:cubicBezTo>
                    <a:pt x="7352" y="561"/>
                    <a:pt x="8361" y="357"/>
                    <a:pt x="10965" y="130"/>
                  </a:cubicBezTo>
                  <a:cubicBezTo>
                    <a:pt x="13570" y="-96"/>
                    <a:pt x="17565" y="17"/>
                    <a:pt x="21561" y="130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14" name="Rectangle 66"/>
            <p:cNvSpPr>
              <a:spLocks/>
            </p:cNvSpPr>
            <p:nvPr/>
          </p:nvSpPr>
          <p:spPr bwMode="auto">
            <a:xfrm>
              <a:off x="1160" y="1229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X-10</a:t>
              </a:r>
            </a:p>
          </p:txBody>
        </p:sp>
        <p:sp>
          <p:nvSpPr>
            <p:cNvPr id="2115" name="Rectangle 67"/>
            <p:cNvSpPr>
              <a:spLocks/>
            </p:cNvSpPr>
            <p:nvPr/>
          </p:nvSpPr>
          <p:spPr bwMode="auto">
            <a:xfrm>
              <a:off x="1091" y="1650"/>
              <a:ext cx="496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CP-2</a:t>
              </a:r>
            </a:p>
          </p:txBody>
        </p:sp>
        <p:sp>
          <p:nvSpPr>
            <p:cNvPr id="2116" name="Oval 68"/>
            <p:cNvSpPr>
              <a:spLocks/>
            </p:cNvSpPr>
            <p:nvPr/>
          </p:nvSpPr>
          <p:spPr bwMode="auto">
            <a:xfrm>
              <a:off x="1402" y="2141"/>
              <a:ext cx="69" cy="7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17" name="Oval 69"/>
            <p:cNvSpPr>
              <a:spLocks/>
            </p:cNvSpPr>
            <p:nvPr/>
          </p:nvSpPr>
          <p:spPr bwMode="auto">
            <a:xfrm>
              <a:off x="1481" y="1699"/>
              <a:ext cx="69" cy="7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18" name="Oval 70"/>
            <p:cNvSpPr>
              <a:spLocks/>
            </p:cNvSpPr>
            <p:nvPr/>
          </p:nvSpPr>
          <p:spPr bwMode="auto">
            <a:xfrm>
              <a:off x="1515" y="1331"/>
              <a:ext cx="70" cy="74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19" name="Oval 71"/>
            <p:cNvSpPr>
              <a:spLocks/>
            </p:cNvSpPr>
            <p:nvPr/>
          </p:nvSpPr>
          <p:spPr bwMode="auto">
            <a:xfrm>
              <a:off x="1785" y="1098"/>
              <a:ext cx="70" cy="7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20" name="Oval 72"/>
            <p:cNvSpPr>
              <a:spLocks/>
            </p:cNvSpPr>
            <p:nvPr/>
          </p:nvSpPr>
          <p:spPr bwMode="auto">
            <a:xfrm>
              <a:off x="2145" y="976"/>
              <a:ext cx="72" cy="74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21" name="Oval 73"/>
            <p:cNvSpPr>
              <a:spLocks/>
            </p:cNvSpPr>
            <p:nvPr/>
          </p:nvSpPr>
          <p:spPr bwMode="auto">
            <a:xfrm>
              <a:off x="2499" y="1002"/>
              <a:ext cx="72" cy="7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22" name="Oval 74"/>
            <p:cNvSpPr>
              <a:spLocks/>
            </p:cNvSpPr>
            <p:nvPr/>
          </p:nvSpPr>
          <p:spPr bwMode="auto">
            <a:xfrm>
              <a:off x="3056" y="974"/>
              <a:ext cx="70" cy="7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23" name="Oval 75"/>
            <p:cNvSpPr>
              <a:spLocks/>
            </p:cNvSpPr>
            <p:nvPr/>
          </p:nvSpPr>
          <p:spPr bwMode="auto">
            <a:xfrm>
              <a:off x="3095" y="876"/>
              <a:ext cx="70" cy="84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24" name="Rectangle 76"/>
            <p:cNvSpPr>
              <a:spLocks/>
            </p:cNvSpPr>
            <p:nvPr/>
          </p:nvSpPr>
          <p:spPr bwMode="auto">
            <a:xfrm>
              <a:off x="3836" y="2420"/>
              <a:ext cx="2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800">
                  <a:solidFill>
                    <a:srgbClr val="FFFFFF"/>
                  </a:solidFill>
                  <a:ea typeface="ＭＳ Ｐゴシック" charset="0"/>
                  <a:cs typeface="Arial" charset="0"/>
                  <a:sym typeface="Arial" charset="0"/>
                </a:rPr>
                <a:t>Steady State Sources</a:t>
              </a:r>
            </a:p>
          </p:txBody>
        </p:sp>
        <p:sp>
          <p:nvSpPr>
            <p:cNvPr id="2125" name="Oval 77"/>
            <p:cNvSpPr>
              <a:spLocks/>
            </p:cNvSpPr>
            <p:nvPr/>
          </p:nvSpPr>
          <p:spPr bwMode="auto">
            <a:xfrm>
              <a:off x="3659" y="2487"/>
              <a:ext cx="73" cy="72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26" name="Rectangle 78"/>
            <p:cNvSpPr>
              <a:spLocks/>
            </p:cNvSpPr>
            <p:nvPr/>
          </p:nvSpPr>
          <p:spPr bwMode="auto">
            <a:xfrm>
              <a:off x="2875" y="1072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HFBR</a:t>
              </a:r>
            </a:p>
          </p:txBody>
        </p:sp>
        <p:sp>
          <p:nvSpPr>
            <p:cNvPr id="2127" name="Rectangle 79"/>
            <p:cNvSpPr>
              <a:spLocks/>
            </p:cNvSpPr>
            <p:nvPr/>
          </p:nvSpPr>
          <p:spPr bwMode="auto">
            <a:xfrm>
              <a:off x="2953" y="712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HFIR</a:t>
              </a:r>
            </a:p>
          </p:txBody>
        </p:sp>
        <p:sp>
          <p:nvSpPr>
            <p:cNvPr id="2128" name="Rectangle 80"/>
            <p:cNvSpPr>
              <a:spLocks/>
            </p:cNvSpPr>
            <p:nvPr/>
          </p:nvSpPr>
          <p:spPr bwMode="auto">
            <a:xfrm>
              <a:off x="2373" y="747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NRU</a:t>
              </a:r>
            </a:p>
          </p:txBody>
        </p:sp>
        <p:sp>
          <p:nvSpPr>
            <p:cNvPr id="2129" name="Rectangle 81"/>
            <p:cNvSpPr>
              <a:spLocks/>
            </p:cNvSpPr>
            <p:nvPr/>
          </p:nvSpPr>
          <p:spPr bwMode="auto">
            <a:xfrm>
              <a:off x="1969" y="776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MTR</a:t>
              </a:r>
            </a:p>
          </p:txBody>
        </p:sp>
        <p:sp>
          <p:nvSpPr>
            <p:cNvPr id="2130" name="Rectangle 82"/>
            <p:cNvSpPr>
              <a:spLocks/>
            </p:cNvSpPr>
            <p:nvPr/>
          </p:nvSpPr>
          <p:spPr bwMode="auto">
            <a:xfrm>
              <a:off x="1424" y="951"/>
              <a:ext cx="496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NRX</a:t>
              </a:r>
            </a:p>
          </p:txBody>
        </p:sp>
        <p:sp>
          <p:nvSpPr>
            <p:cNvPr id="2131" name="Rectangle 83"/>
            <p:cNvSpPr>
              <a:spLocks/>
            </p:cNvSpPr>
            <p:nvPr/>
          </p:nvSpPr>
          <p:spPr bwMode="auto">
            <a:xfrm>
              <a:off x="1481" y="2098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CP-1</a:t>
              </a:r>
            </a:p>
          </p:txBody>
        </p:sp>
        <p:sp>
          <p:nvSpPr>
            <p:cNvPr id="2132" name="Rectangle 84"/>
            <p:cNvSpPr>
              <a:spLocks/>
            </p:cNvSpPr>
            <p:nvPr/>
          </p:nvSpPr>
          <p:spPr bwMode="auto">
            <a:xfrm>
              <a:off x="1114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1940</a:t>
              </a:r>
            </a:p>
          </p:txBody>
        </p:sp>
        <p:sp>
          <p:nvSpPr>
            <p:cNvPr id="2133" name="Rectangle 85"/>
            <p:cNvSpPr>
              <a:spLocks/>
            </p:cNvSpPr>
            <p:nvPr/>
          </p:nvSpPr>
          <p:spPr bwMode="auto">
            <a:xfrm>
              <a:off x="1793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1950</a:t>
              </a:r>
            </a:p>
          </p:txBody>
        </p:sp>
        <p:sp>
          <p:nvSpPr>
            <p:cNvPr id="2134" name="Rectangle 86"/>
            <p:cNvSpPr>
              <a:spLocks/>
            </p:cNvSpPr>
            <p:nvPr/>
          </p:nvSpPr>
          <p:spPr bwMode="auto">
            <a:xfrm>
              <a:off x="2472" y="3320"/>
              <a:ext cx="49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400" b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1960</a:t>
              </a:r>
            </a:p>
          </p:txBody>
        </p:sp>
        <p:sp>
          <p:nvSpPr>
            <p:cNvPr id="2135" name="Line 87"/>
            <p:cNvSpPr>
              <a:spLocks noChangeShapeType="1"/>
            </p:cNvSpPr>
            <p:nvPr/>
          </p:nvSpPr>
          <p:spPr bwMode="auto">
            <a:xfrm rot="10800000" flipH="1">
              <a:off x="646" y="3165"/>
              <a:ext cx="67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36" name="Line 88"/>
            <p:cNvSpPr>
              <a:spLocks noChangeShapeType="1"/>
            </p:cNvSpPr>
            <p:nvPr/>
          </p:nvSpPr>
          <p:spPr bwMode="auto">
            <a:xfrm rot="10800000" flipH="1">
              <a:off x="646" y="2434"/>
              <a:ext cx="67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37" name="AutoShape 89"/>
            <p:cNvSpPr>
              <a:spLocks/>
            </p:cNvSpPr>
            <p:nvPr/>
          </p:nvSpPr>
          <p:spPr bwMode="auto">
            <a:xfrm rot="-5400000">
              <a:off x="-1264" y="1264"/>
              <a:ext cx="2719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Effective thermal neutron flux n/cm</a:t>
              </a:r>
              <a:r>
                <a:rPr lang="en-US" sz="1200" baseline="310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2</a:t>
              </a:r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-s</a:t>
              </a:r>
            </a:p>
          </p:txBody>
        </p:sp>
        <p:sp>
          <p:nvSpPr>
            <p:cNvPr id="2138" name="Rectangle 90"/>
            <p:cNvSpPr>
              <a:spLocks/>
            </p:cNvSpPr>
            <p:nvPr/>
          </p:nvSpPr>
          <p:spPr bwMode="auto">
            <a:xfrm>
              <a:off x="2368" y="3696"/>
              <a:ext cx="4767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1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(Updated from </a:t>
              </a:r>
              <a:r>
                <a:rPr lang="en-US" sz="1100" i="1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Neutron Scattering</a:t>
              </a:r>
              <a:r>
                <a:rPr lang="en-US" sz="1100">
                  <a:solidFill>
                    <a:srgbClr val="FFFFFF"/>
                  </a:solidFill>
                  <a:ea typeface="ＭＳ Ｐゴシック" charset="0"/>
                  <a:cs typeface="Helvetica" charset="0"/>
                  <a:sym typeface="Helvetica" charset="0"/>
                </a:rPr>
                <a:t>, K. Skold and D. L. Price, eds., Academic Press, 1986) </a:t>
              </a:r>
            </a:p>
          </p:txBody>
        </p:sp>
        <p:sp>
          <p:nvSpPr>
            <p:cNvPr id="2139" name="Rectangle 91"/>
            <p:cNvSpPr>
              <a:spLocks/>
            </p:cNvSpPr>
            <p:nvPr/>
          </p:nvSpPr>
          <p:spPr bwMode="auto">
            <a:xfrm>
              <a:off x="6002" y="656"/>
              <a:ext cx="76" cy="72"/>
            </a:xfrm>
            <a:prstGeom prst="rect">
              <a:avLst/>
            </a:prstGeom>
            <a:solidFill>
              <a:srgbClr val="F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40" name="Line 92"/>
            <p:cNvSpPr>
              <a:spLocks noChangeShapeType="1"/>
            </p:cNvSpPr>
            <p:nvPr/>
          </p:nvSpPr>
          <p:spPr bwMode="auto">
            <a:xfrm>
              <a:off x="3579" y="947"/>
              <a:ext cx="2857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41" name="Rectangle 93"/>
            <p:cNvSpPr>
              <a:spLocks/>
            </p:cNvSpPr>
            <p:nvPr/>
          </p:nvSpPr>
          <p:spPr bwMode="auto">
            <a:xfrm>
              <a:off x="5409" y="1099"/>
              <a:ext cx="4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FRM-II</a:t>
              </a:r>
            </a:p>
          </p:txBody>
        </p:sp>
        <p:sp>
          <p:nvSpPr>
            <p:cNvPr id="2142" name="Oval 94"/>
            <p:cNvSpPr>
              <a:spLocks/>
            </p:cNvSpPr>
            <p:nvPr/>
          </p:nvSpPr>
          <p:spPr bwMode="auto">
            <a:xfrm>
              <a:off x="5568" y="997"/>
              <a:ext cx="71" cy="72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43" name="Oval 95"/>
            <p:cNvSpPr>
              <a:spLocks/>
            </p:cNvSpPr>
            <p:nvPr/>
          </p:nvSpPr>
          <p:spPr bwMode="auto">
            <a:xfrm>
              <a:off x="4965" y="1136"/>
              <a:ext cx="69" cy="7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44" name="Rectangle 96"/>
            <p:cNvSpPr>
              <a:spLocks/>
            </p:cNvSpPr>
            <p:nvPr/>
          </p:nvSpPr>
          <p:spPr bwMode="auto">
            <a:xfrm>
              <a:off x="4810" y="1246"/>
              <a:ext cx="496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>
                  <a:solidFill>
                    <a:srgbClr val="FFFFFF"/>
                  </a:solidFill>
                  <a:ea typeface="ＭＳ Ｐゴシック" charset="0"/>
                  <a:cs typeface="Arial Bold" charset="0"/>
                </a:rPr>
                <a:t>SINQ</a:t>
              </a:r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auto">
            <a:xfrm flipH="1">
              <a:off x="3523" y="690"/>
              <a:ext cx="2656" cy="914"/>
            </a:xfrm>
            <a:custGeom>
              <a:avLst/>
              <a:gdLst>
                <a:gd name="T0" fmla="*/ 0 w 21600"/>
                <a:gd name="T1" fmla="*/ 53 h 21600"/>
                <a:gd name="T2" fmla="*/ 1104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53"/>
                  </a:moveTo>
                  <a:cubicBezTo>
                    <a:pt x="367" y="19"/>
                    <a:pt x="736" y="0"/>
                    <a:pt x="1104" y="0"/>
                  </a:cubicBezTo>
                  <a:cubicBezTo>
                    <a:pt x="9087" y="0"/>
                    <a:pt x="16633" y="7953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FCBD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46" name="Rectangle 98"/>
            <p:cNvSpPr>
              <a:spLocks/>
            </p:cNvSpPr>
            <p:nvPr/>
          </p:nvSpPr>
          <p:spPr bwMode="auto">
            <a:xfrm>
              <a:off x="5897" y="478"/>
              <a:ext cx="496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42799"/>
              <a:r>
                <a:rPr lang="en-US" sz="1200" b="1">
                  <a:solidFill>
                    <a:srgbClr val="FCBD00"/>
                  </a:solidFill>
                  <a:ea typeface="ＭＳ Ｐゴシック" charset="0"/>
                  <a:cs typeface="Helvetica" charset="0"/>
                  <a:sym typeface="Helvetica" charset="0"/>
                </a:rPr>
                <a:t>SNS</a:t>
              </a:r>
            </a:p>
          </p:txBody>
        </p:sp>
        <p:sp>
          <p:nvSpPr>
            <p:cNvPr id="2147" name="Rectangle 99"/>
            <p:cNvSpPr>
              <a:spLocks/>
            </p:cNvSpPr>
            <p:nvPr/>
          </p:nvSpPr>
          <p:spPr bwMode="auto">
            <a:xfrm>
              <a:off x="6710" y="545"/>
              <a:ext cx="126" cy="11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150" name="Rectangle 102"/>
          <p:cNvSpPr>
            <a:spLocks/>
          </p:cNvSpPr>
          <p:nvPr/>
        </p:nvSpPr>
        <p:spPr bwMode="auto">
          <a:xfrm>
            <a:off x="8839694" y="1997876"/>
            <a:ext cx="590742" cy="1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42799"/>
            <a:r>
              <a:rPr lang="en-US" sz="1200" b="1">
                <a:solidFill>
                  <a:srgbClr val="FCBD00"/>
                </a:solidFill>
                <a:ea typeface="ＭＳ Ｐゴシック" charset="0"/>
                <a:cs typeface="Helvetica" charset="0"/>
                <a:sym typeface="Helvetica" charset="0"/>
              </a:rPr>
              <a:t>ESS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87848" y="202355"/>
            <a:ext cx="8781096" cy="699345"/>
          </a:xfrm>
          <a:prstGeom prst="rect">
            <a:avLst/>
          </a:prstGeom>
        </p:spPr>
        <p:txBody>
          <a:bodyPr vert="horz" lIns="97389" tIns="48694" rIns="97389" bIns="48694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</a:rPr>
              <a:t>ESS - Bridging the neutron gap</a:t>
            </a:r>
          </a:p>
        </p:txBody>
      </p:sp>
      <p:pic>
        <p:nvPicPr>
          <p:cNvPr id="105" name="Picture 104" descr="HI-frontier-ps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"/>
          <a:stretch/>
        </p:blipFill>
        <p:spPr>
          <a:xfrm>
            <a:off x="2839714" y="2822351"/>
            <a:ext cx="6360795" cy="43009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0255" y="1999190"/>
            <a:ext cx="738532" cy="276999"/>
          </a:xfrm>
          <a:prstGeom prst="rect">
            <a:avLst/>
          </a:prstGeom>
          <a:noFill/>
        </p:spPr>
        <p:txBody>
          <a:bodyPr wrap="square" lIns="91368" tIns="45684" rIns="91368" bIns="45684" rtlCol="0">
            <a:spAutoFit/>
          </a:bodyPr>
          <a:lstStyle/>
          <a:p>
            <a:r>
              <a:rPr lang="en-US" sz="1200" b="1" dirty="0">
                <a:solidFill>
                  <a:srgbClr val="FFC20A"/>
                </a:solidFill>
              </a:rPr>
              <a:t>J-PARC</a:t>
            </a:r>
          </a:p>
        </p:txBody>
      </p:sp>
      <p:sp>
        <p:nvSpPr>
          <p:cNvPr id="3" name="Rectangle 2"/>
          <p:cNvSpPr/>
          <p:nvPr/>
        </p:nvSpPr>
        <p:spPr>
          <a:xfrm>
            <a:off x="8072034" y="2267299"/>
            <a:ext cx="81051" cy="59531"/>
          </a:xfrm>
          <a:prstGeom prst="rect">
            <a:avLst/>
          </a:prstGeom>
          <a:solidFill>
            <a:srgbClr val="FFC20A"/>
          </a:solidFill>
          <a:ln>
            <a:solidFill>
              <a:srgbClr val="FFC2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endParaRPr lang="en-US">
              <a:solidFill>
                <a:srgbClr val="FFC20A"/>
              </a:solidFill>
            </a:endParaRPr>
          </a:p>
        </p:txBody>
      </p:sp>
      <p:sp>
        <p:nvSpPr>
          <p:cNvPr id="107" name="Explosion 2 106"/>
          <p:cNvSpPr/>
          <p:nvPr/>
        </p:nvSpPr>
        <p:spPr>
          <a:xfrm>
            <a:off x="5649415" y="3980794"/>
            <a:ext cx="303719" cy="250230"/>
          </a:xfrm>
          <a:prstGeom prst="irregularSeal2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3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6939" y="687270"/>
            <a:ext cx="3403485" cy="5724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100" dirty="0"/>
              <a:t>Accelerated intensity at 800 MeV:</a:t>
            </a:r>
          </a:p>
          <a:p>
            <a:pPr marL="0" indent="0">
              <a:buNone/>
            </a:pPr>
            <a:r>
              <a:rPr lang="en-GB" sz="2100" b="1" dirty="0"/>
              <a:t>2.5x10</a:t>
            </a:r>
            <a:r>
              <a:rPr lang="en-GB" sz="2100" b="1" baseline="30000" dirty="0"/>
              <a:t>13</a:t>
            </a:r>
            <a:r>
              <a:rPr lang="en-GB" sz="2100" b="1" dirty="0"/>
              <a:t> </a:t>
            </a:r>
            <a:r>
              <a:rPr lang="en-GB" sz="2100" b="1" dirty="0" err="1"/>
              <a:t>ppp</a:t>
            </a:r>
            <a:r>
              <a:rPr lang="en-GB" sz="2100" b="1" dirty="0"/>
              <a:t>  - 3.75x10</a:t>
            </a:r>
            <a:r>
              <a:rPr lang="en-GB" sz="2100" b="1" baseline="30000" dirty="0"/>
              <a:t>13</a:t>
            </a:r>
            <a:r>
              <a:rPr lang="en-GB" sz="2100" b="1" dirty="0"/>
              <a:t> </a:t>
            </a:r>
            <a:r>
              <a:rPr lang="en-GB" sz="2100" b="1" dirty="0" err="1"/>
              <a:t>ppp</a:t>
            </a:r>
            <a:r>
              <a:rPr lang="en-GB" sz="2100" b="1" dirty="0"/>
              <a:t> </a:t>
            </a:r>
            <a:endParaRPr lang="en-GB" sz="2100" dirty="0"/>
          </a:p>
          <a:p>
            <a:pPr marL="0" indent="0">
              <a:buNone/>
            </a:pPr>
            <a:r>
              <a:rPr lang="en-GB" sz="2100" dirty="0"/>
              <a:t>(200 </a:t>
            </a:r>
            <a:r>
              <a:rPr lang="en-US" sz="2100" dirty="0">
                <a:cs typeface="Arial" charset="0"/>
              </a:rPr>
              <a:t>µA)            </a:t>
            </a:r>
            <a:r>
              <a:rPr lang="en-GB" sz="2100" dirty="0"/>
              <a:t>(300 </a:t>
            </a:r>
            <a:r>
              <a:rPr lang="en-US" sz="2100" dirty="0"/>
              <a:t>µA)</a:t>
            </a:r>
            <a:r>
              <a:rPr lang="en-US" sz="2100" dirty="0">
                <a:cs typeface="Arial" charset="0"/>
              </a:rPr>
              <a:t> </a:t>
            </a:r>
            <a:endParaRPr lang="en-US" sz="3600" dirty="0"/>
          </a:p>
          <a:p>
            <a:pPr marL="0" indent="0">
              <a:buNone/>
            </a:pPr>
            <a:endParaRPr lang="en-US" sz="2100" dirty="0"/>
          </a:p>
          <a:p>
            <a:r>
              <a:rPr lang="en-US" sz="2100" dirty="0"/>
              <a:t>Neutron scattering facility</a:t>
            </a:r>
          </a:p>
          <a:p>
            <a:r>
              <a:rPr lang="en-US" sz="2100" dirty="0"/>
              <a:t>Two target stations</a:t>
            </a:r>
          </a:p>
          <a:p>
            <a:r>
              <a:rPr lang="en-US" sz="2100" dirty="0" err="1"/>
              <a:t>Muon</a:t>
            </a:r>
            <a:r>
              <a:rPr lang="en-US" sz="2100" dirty="0"/>
              <a:t> facility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100" dirty="0"/>
              <a:t>Examples of challenges: Ceramic vacuum chambers, high space charge synchrotron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80780" y="6780717"/>
            <a:ext cx="2276025" cy="389335"/>
          </a:xfrm>
          <a:prstGeom prst="rect">
            <a:avLst/>
          </a:prstGeom>
        </p:spPr>
        <p:txBody>
          <a:bodyPr lIns="68399" tIns="34196" rIns="68399" bIns="34196"/>
          <a:lstStyle/>
          <a:p>
            <a:fld id="{7D8276B1-1688-7F40-8AC2-57F8358002F5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7mm10mmtargetsmk3withremotehandlingtabsdec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452054"/>
            <a:ext cx="2397996" cy="1797913"/>
          </a:xfrm>
          <a:prstGeom prst="rect">
            <a:avLst/>
          </a:prstGeom>
        </p:spPr>
      </p:pic>
      <p:pic>
        <p:nvPicPr>
          <p:cNvPr id="7" name="Picture 6" descr="iglo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0" y="4737787"/>
            <a:ext cx="2809227" cy="2106233"/>
          </a:xfrm>
          <a:prstGeom prst="rect">
            <a:avLst/>
          </a:prstGeom>
        </p:spPr>
      </p:pic>
      <p:pic>
        <p:nvPicPr>
          <p:cNvPr id="8" name="Picture 7" descr="FEATURE_ISIS_pg181a_350_tcm18-2097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53" y="1335342"/>
            <a:ext cx="3945423" cy="2862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42" y="147211"/>
            <a:ext cx="3449171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-09-27_accel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0" y="7219"/>
            <a:ext cx="9888643" cy="6355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layout</a:t>
            </a:r>
            <a:endParaRPr lang="en-US" dirty="0"/>
          </a:p>
        </p:txBody>
      </p:sp>
      <p:pic>
        <p:nvPicPr>
          <p:cNvPr id="5" name="Picture 4" descr="2013-09-27_front end+dt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84" y="812812"/>
            <a:ext cx="5793463" cy="3050813"/>
          </a:xfrm>
          <a:prstGeom prst="rect">
            <a:avLst/>
          </a:prstGeom>
        </p:spPr>
      </p:pic>
      <p:pic>
        <p:nvPicPr>
          <p:cNvPr id="6" name="Picture 5" descr="2013-09-27_spok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06" y="2134449"/>
            <a:ext cx="7161568" cy="3771251"/>
          </a:xfrm>
          <a:prstGeom prst="rect">
            <a:avLst/>
          </a:prstGeom>
        </p:spPr>
      </p:pic>
      <p:pic>
        <p:nvPicPr>
          <p:cNvPr id="7" name="Picture 6" descr="2013-09-27_bet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4" y="986170"/>
            <a:ext cx="6977812" cy="36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89995" y="7048505"/>
            <a:ext cx="257259" cy="266700"/>
          </a:xfrm>
          <a:prstGeom prst="rect">
            <a:avLst/>
          </a:prstGeom>
        </p:spPr>
        <p:txBody>
          <a:bodyPr lIns="68510" tIns="34256" rIns="68510" bIns="34256"/>
          <a:lstStyle/>
          <a:p>
            <a:fld id="{0158AE88-0BFC-2843-AD85-514031BFA85D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Inductive Output </a:t>
            </a:r>
            <a:r>
              <a:rPr lang="en-US" dirty="0" smtClean="0"/>
              <a:t>Tubes or klystrons?</a:t>
            </a:r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6787" y="1440165"/>
            <a:ext cx="5535826" cy="5048250"/>
          </a:xfrm>
          <a:ln/>
        </p:spPr>
        <p:txBody>
          <a:bodyPr/>
          <a:lstStyle/>
          <a:p>
            <a:r>
              <a:rPr lang="en-US" dirty="0"/>
              <a:t>ESS</a:t>
            </a:r>
          </a:p>
          <a:p>
            <a:pPr lvl="1">
              <a:buFont typeface="Gill Sans" charset="0"/>
              <a:buChar char="•"/>
            </a:pPr>
            <a:r>
              <a:rPr lang="en-US" dirty="0">
                <a:latin typeface="Gill Sans" charset="0"/>
                <a:cs typeface="Gill Sans" charset="0"/>
                <a:sym typeface="Gill Sans" charset="0"/>
              </a:rPr>
              <a:t>Induction Output Tubes, IOTs</a:t>
            </a:r>
            <a:endParaRPr lang="en-US" dirty="0">
              <a:latin typeface="Gill Sans" charset="0"/>
              <a:sym typeface="Gill Sans" charset="0"/>
            </a:endParaRPr>
          </a:p>
          <a:p>
            <a:pPr lvl="2"/>
            <a:r>
              <a:rPr lang="en-US" dirty="0"/>
              <a:t>Higher electrical efficiency</a:t>
            </a:r>
          </a:p>
          <a:p>
            <a:pPr lvl="3"/>
            <a:r>
              <a:rPr lang="en-US" dirty="0"/>
              <a:t>They don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t conduct in the absence of input drive</a:t>
            </a:r>
          </a:p>
          <a:p>
            <a:pPr lvl="2"/>
            <a:r>
              <a:rPr lang="en-US" dirty="0"/>
              <a:t>Compact</a:t>
            </a:r>
          </a:p>
          <a:p>
            <a:pPr lvl="2"/>
            <a:r>
              <a:rPr lang="en-US" dirty="0"/>
              <a:t>Short MTTR</a:t>
            </a:r>
          </a:p>
          <a:p>
            <a:pPr lvl="2"/>
            <a:r>
              <a:rPr lang="en-US" dirty="0"/>
              <a:t>Cheaper modulator (</a:t>
            </a:r>
            <a:r>
              <a:rPr lang="en-US" sz="1800" dirty="0"/>
              <a:t>No high voltage switching</a:t>
            </a:r>
            <a:r>
              <a:rPr lang="en-US" dirty="0"/>
              <a:t>)</a:t>
            </a:r>
          </a:p>
          <a:p>
            <a:pPr lvl="1">
              <a:buFont typeface="Gill Sans" charset="0"/>
              <a:buChar char="•"/>
            </a:pPr>
            <a:r>
              <a:rPr lang="en-US" dirty="0">
                <a:latin typeface="Gill Sans" charset="0"/>
                <a:cs typeface="Gill Sans" charset="0"/>
                <a:sym typeface="Gill Sans" charset="0"/>
              </a:rPr>
              <a:t>Why suddenly IOTs?</a:t>
            </a:r>
            <a:endParaRPr lang="en-US" dirty="0">
              <a:latin typeface="Gill Sans" charset="0"/>
              <a:sym typeface="Gill Sans" charset="0"/>
            </a:endParaRPr>
          </a:p>
          <a:p>
            <a:pPr lvl="2"/>
            <a:r>
              <a:rPr lang="en-US" dirty="0"/>
              <a:t>Development of </a:t>
            </a:r>
            <a:r>
              <a:rPr lang="en-US" dirty="0" err="1"/>
              <a:t>Pyrolytic</a:t>
            </a:r>
            <a:r>
              <a:rPr lang="en-US" dirty="0"/>
              <a:t> graphite grids</a:t>
            </a:r>
          </a:p>
          <a:p>
            <a:pPr lvl="2"/>
            <a:r>
              <a:rPr lang="en-US" dirty="0"/>
              <a:t>Solid state drivers</a:t>
            </a:r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1868584" y="5926372"/>
            <a:ext cx="24092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Courtesy of Morten Jensen (</a:t>
            </a:r>
            <a:r>
              <a:rPr lang="en-US" sz="1400" dirty="0">
                <a:solidFill>
                  <a:prstClr val="black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ESS)</a:t>
            </a:r>
            <a:endParaRPr lang="en-US" sz="1400" dirty="0">
              <a:solidFill>
                <a:prstClr val="black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15364" name="Rectangle 4"/>
          <p:cNvSpPr>
            <a:spLocks/>
          </p:cNvSpPr>
          <p:nvPr/>
        </p:nvSpPr>
        <p:spPr bwMode="auto">
          <a:xfrm>
            <a:off x="6924559" y="5808028"/>
            <a:ext cx="1670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>
                <a:solidFill>
                  <a:prstClr val="black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Klystron</a:t>
            </a:r>
          </a:p>
          <a:p>
            <a:r>
              <a:rPr lang="en-US" sz="1500">
                <a:solidFill>
                  <a:prstClr val="black"/>
                </a:solidFill>
                <a:latin typeface="Arial"/>
                <a:ea typeface="ＭＳ Ｐゴシック" charset="0"/>
                <a:cs typeface="Gill Sans Light" charset="0"/>
              </a:rPr>
              <a:t>Velocity Modulation</a:t>
            </a:r>
          </a:p>
        </p:txBody>
      </p:sp>
      <p:sp>
        <p:nvSpPr>
          <p:cNvPr id="15365" name="Rectangle 5"/>
          <p:cNvSpPr>
            <a:spLocks/>
          </p:cNvSpPr>
          <p:nvPr/>
        </p:nvSpPr>
        <p:spPr bwMode="auto">
          <a:xfrm>
            <a:off x="6143248" y="4122103"/>
            <a:ext cx="1635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>
                <a:solidFill>
                  <a:prstClr val="black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IOT</a:t>
            </a:r>
          </a:p>
          <a:p>
            <a:r>
              <a:rPr lang="en-US" sz="1500">
                <a:solidFill>
                  <a:prstClr val="black"/>
                </a:solidFill>
                <a:latin typeface="Arial"/>
                <a:ea typeface="ＭＳ Ｐゴシック" charset="0"/>
                <a:cs typeface="Gill Sans Light" charset="0"/>
              </a:rPr>
              <a:t>Density Modulation</a:t>
            </a:r>
          </a:p>
        </p:txBody>
      </p:sp>
      <p:sp>
        <p:nvSpPr>
          <p:cNvPr id="15366" name="Rectangle 6"/>
          <p:cNvSpPr>
            <a:spLocks/>
          </p:cNvSpPr>
          <p:nvPr/>
        </p:nvSpPr>
        <p:spPr bwMode="auto">
          <a:xfrm>
            <a:off x="6929311" y="1456214"/>
            <a:ext cx="39824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>
                <a:solidFill>
                  <a:srgbClr val="D90B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RF in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87456" y="2104790"/>
            <a:ext cx="2524125" cy="1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2603" y="3076366"/>
            <a:ext cx="4629150" cy="128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9"/>
          <p:cNvSpPr>
            <a:spLocks/>
          </p:cNvSpPr>
          <p:nvPr/>
        </p:nvSpPr>
        <p:spPr bwMode="auto">
          <a:xfrm>
            <a:off x="8946887" y="2718271"/>
            <a:ext cx="39824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>
                <a:solidFill>
                  <a:srgbClr val="D90B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RF in</a:t>
            </a:r>
          </a:p>
        </p:txBody>
      </p:sp>
    </p:spTree>
    <p:extLst>
      <p:ext uri="{BB962C8B-B14F-4D97-AF65-F5344CB8AC3E}">
        <p14:creationId xmlns:p14="http://schemas.microsoft.com/office/powerpoint/2010/main" val="313908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88495" y="354842"/>
            <a:ext cx="6708640" cy="65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3" rIns="91344" bIns="45673">
            <a:spAutoFit/>
          </a:bodyPr>
          <a:lstStyle/>
          <a:p>
            <a:pPr algn="ctr" defTabSz="974706">
              <a:defRPr/>
            </a:pPr>
            <a:r>
              <a:rPr lang="sv-SE" sz="3600" dirty="0" err="1">
                <a:solidFill>
                  <a:srgbClr val="FFFFFF"/>
                </a:solidFill>
                <a:latin typeface="TitilliumText22L 600 wt"/>
                <a:cs typeface="TitilliumText22L 600 wt"/>
              </a:rPr>
              <a:t>Planned</a:t>
            </a:r>
            <a:r>
              <a:rPr lang="sv-SE" sz="3600" dirty="0">
                <a:solidFill>
                  <a:srgbClr val="FFFFFF"/>
                </a:solidFill>
                <a:latin typeface="TitilliumText22L 600 wt"/>
                <a:cs typeface="TitilliumText22L 600 wt"/>
              </a:rPr>
              <a:t> In-Kind from </a:t>
            </a:r>
            <a:r>
              <a:rPr lang="sv-SE" sz="3600" dirty="0" err="1">
                <a:solidFill>
                  <a:srgbClr val="FFFFFF"/>
                </a:solidFill>
                <a:latin typeface="TitilliumText22L 600 wt"/>
                <a:cs typeface="TitilliumText22L 600 wt"/>
              </a:rPr>
              <a:t>Primavera</a:t>
            </a:r>
            <a:endParaRPr lang="sv-SE" sz="3600" dirty="0">
              <a:solidFill>
                <a:srgbClr val="FFFFFF"/>
              </a:solidFill>
              <a:latin typeface="TitilliumText22L 600 wt"/>
              <a:cs typeface="TitilliumText22L 600 w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562" y="1891013"/>
            <a:ext cx="6973041" cy="3628185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662455" y="5713846"/>
            <a:ext cx="62245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/>
          <a:p>
            <a:pPr defTabSz="974706"/>
            <a:r>
              <a:rPr lang="sv-SE" sz="16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 of activities (work packages or work units) where at least one specific partner has been identified and discussions with this partner has started</a:t>
            </a:r>
          </a:p>
          <a:p>
            <a:pPr defTabSz="974706"/>
            <a:endParaRPr lang="sv-SE" sz="16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5722" y="6653133"/>
            <a:ext cx="4225844" cy="393954"/>
          </a:xfrm>
          <a:prstGeom prst="rect">
            <a:avLst/>
          </a:prstGeom>
          <a:noFill/>
        </p:spPr>
        <p:txBody>
          <a:bodyPr wrap="square" lIns="97480" tIns="48740" rIns="97480" bIns="48740" rtlCol="0">
            <a:spAutoFit/>
          </a:bodyPr>
          <a:lstStyle/>
          <a:p>
            <a:pPr defTabSz="974706"/>
            <a:r>
              <a:rPr lang="en-US" dirty="0" err="1">
                <a:solidFill>
                  <a:prstClr val="black"/>
                </a:solidFill>
                <a:latin typeface="Calibri"/>
              </a:rPr>
              <a:t>Håkan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Danared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IK manager ACCSYS</a:t>
            </a:r>
          </a:p>
        </p:txBody>
      </p:sp>
    </p:spTree>
    <p:extLst>
      <p:ext uri="{BB962C8B-B14F-4D97-AF65-F5344CB8AC3E}">
        <p14:creationId xmlns:p14="http://schemas.microsoft.com/office/powerpoint/2010/main" val="14656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61122" y="376323"/>
            <a:ext cx="6834435" cy="64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3" rIns="91344" bIns="45673">
            <a:spAutoFit/>
          </a:bodyPr>
          <a:lstStyle/>
          <a:p>
            <a:pPr algn="ctr" defTabSz="974706">
              <a:defRPr/>
            </a:pPr>
            <a:r>
              <a:rPr lang="sv-SE" sz="3600" dirty="0" err="1">
                <a:solidFill>
                  <a:srgbClr val="FFFFFF"/>
                </a:solidFill>
                <a:latin typeface="TitilliumText22L 600 wt"/>
                <a:cs typeface="TitilliumText22L 600 wt"/>
              </a:rPr>
              <a:t>Potential In-Kind from Primavera</a:t>
            </a:r>
            <a:endParaRPr lang="sv-SE" sz="3600" dirty="0">
              <a:solidFill>
                <a:srgbClr val="FFFFFF"/>
              </a:solidFill>
              <a:latin typeface="TitilliumText22L 600 wt"/>
              <a:cs typeface="TitilliumText22L 600 wt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662447" y="5636929"/>
            <a:ext cx="63265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/>
          <a:p>
            <a:pPr defTabSz="974706"/>
            <a:r>
              <a:rPr lang="sv-SE" sz="16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 of activities where no specific partner has been identified or, in the case of beam instrumentation, where the WP is being re-organized such that start dates and values cannot be assigned at the moment</a:t>
            </a:r>
          </a:p>
          <a:p>
            <a:pPr defTabSz="974706"/>
            <a:endParaRPr lang="sv-SE" sz="16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553" y="1904201"/>
            <a:ext cx="6973040" cy="3447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5722" y="6653133"/>
            <a:ext cx="4225844" cy="393954"/>
          </a:xfrm>
          <a:prstGeom prst="rect">
            <a:avLst/>
          </a:prstGeom>
          <a:noFill/>
        </p:spPr>
        <p:txBody>
          <a:bodyPr wrap="square" lIns="97480" tIns="48740" rIns="97480" bIns="48740" rtlCol="0">
            <a:spAutoFit/>
          </a:bodyPr>
          <a:lstStyle/>
          <a:p>
            <a:pPr defTabSz="974706"/>
            <a:r>
              <a:rPr lang="en-US" dirty="0" err="1">
                <a:solidFill>
                  <a:prstClr val="black"/>
                </a:solidFill>
                <a:latin typeface="Calibri"/>
              </a:rPr>
              <a:t>Håkan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Danared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IK manager ACCSYS</a:t>
            </a:r>
          </a:p>
        </p:txBody>
      </p:sp>
    </p:spTree>
    <p:extLst>
      <p:ext uri="{BB962C8B-B14F-4D97-AF65-F5344CB8AC3E}">
        <p14:creationId xmlns:p14="http://schemas.microsoft.com/office/powerpoint/2010/main" val="26925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44918" y="366187"/>
            <a:ext cx="6742102" cy="64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3" rIns="91344" bIns="45673">
            <a:spAutoFit/>
          </a:bodyPr>
          <a:lstStyle/>
          <a:p>
            <a:pPr algn="ctr" defTabSz="974706">
              <a:defRPr/>
            </a:pPr>
            <a:r>
              <a:rPr lang="sv-SE" sz="3600" dirty="0" err="1">
                <a:solidFill>
                  <a:srgbClr val="FFFFFF"/>
                </a:solidFill>
                <a:latin typeface="TitilliumText22L 600 wt"/>
                <a:cs typeface="TitilliumText22L 600 wt"/>
              </a:rPr>
              <a:t>Number of Contracts per Quarter</a:t>
            </a:r>
            <a:endParaRPr lang="sv-SE" sz="3600" dirty="0">
              <a:solidFill>
                <a:srgbClr val="FFFFFF"/>
              </a:solidFill>
              <a:latin typeface="TitilliumText22L 600 wt"/>
              <a:cs typeface="TitilliumText22L 600 wt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662455" y="5229070"/>
            <a:ext cx="62245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/>
          <a:p>
            <a:pPr defTabSz="974706"/>
            <a:r>
              <a:rPr lang="sv-SE" sz="16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Many activities start Q1 2014, reflecting the importance of reaching agreements soon</a:t>
            </a:r>
          </a:p>
          <a:p>
            <a:pPr defTabSz="974706"/>
            <a:endParaRPr lang="sv-SE" sz="16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71" y="1684457"/>
            <a:ext cx="5703117" cy="30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67605" y="308463"/>
            <a:ext cx="5042715" cy="64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3" rIns="91344" bIns="45673">
            <a:spAutoFit/>
          </a:bodyPr>
          <a:lstStyle/>
          <a:p>
            <a:pPr defTabSz="974706">
              <a:defRPr/>
            </a:pPr>
            <a:r>
              <a:rPr lang="sv-SE" sz="3600" dirty="0" err="1">
                <a:solidFill>
                  <a:srgbClr val="FFFFFF"/>
                </a:solidFill>
                <a:latin typeface="TitilliumText22L 600 wt"/>
                <a:cs typeface="TitilliumText22L 600 wt"/>
              </a:rPr>
              <a:t>Final Remark on In-Kind</a:t>
            </a:r>
            <a:endParaRPr lang="sv-SE" sz="3600" dirty="0">
              <a:solidFill>
                <a:srgbClr val="FFFFFF"/>
              </a:solidFill>
              <a:latin typeface="TitilliumText22L 600 wt"/>
              <a:cs typeface="TitilliumText22L 600 wt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67211" y="2121438"/>
            <a:ext cx="7215481" cy="424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/>
          <a:p>
            <a:pPr marL="174490" indent="-174490" defTabSz="974706"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Planned in-kind contributions cover 48% of accelerator budget.</a:t>
            </a:r>
          </a:p>
          <a:p>
            <a:pPr marL="174490" indent="-174490" defTabSz="974706">
              <a:buFont typeface="Arial"/>
              <a:buChar char="•"/>
            </a:pPr>
            <a:endParaRPr lang="en-GB" sz="18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490" indent="-174490" defTabSz="974706"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Many items still open.</a:t>
            </a:r>
          </a:p>
          <a:p>
            <a:pPr marL="174490" indent="-174490" defTabSz="974706">
              <a:buFont typeface="Arial"/>
              <a:buChar char="•"/>
            </a:pPr>
            <a:endParaRPr lang="en-GB" sz="18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490" indent="-174490" defTabSz="974706"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Design phase is largely over – now hardware contributions are needed.</a:t>
            </a:r>
          </a:p>
          <a:p>
            <a:pPr marL="174490" indent="-174490" defTabSz="974706">
              <a:buFont typeface="Arial"/>
              <a:buChar char="•"/>
            </a:pPr>
            <a:endParaRPr lang="en-GB" sz="18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490" indent="-174490" defTabSz="974706"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To reach &gt;50% in-kind to accelerator, substantial commercial items must be obtained as in-kind.</a:t>
            </a:r>
          </a:p>
          <a:p>
            <a:pPr defTabSz="974706"/>
            <a:endParaRPr lang="en-GB" sz="18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490" indent="-174490" defTabSz="974706"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Nevertheless, in-kind to construction is far from ”only procurement”.</a:t>
            </a:r>
          </a:p>
          <a:p>
            <a:pPr marL="174490" indent="-174490" defTabSz="974706">
              <a:buFont typeface="Arial"/>
              <a:buChar char="•"/>
            </a:pPr>
            <a:endParaRPr lang="en-GB" sz="18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490" indent="-174490" defTabSz="974706"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In-kind is also an opportunity to local industry (study showed 80% of procurement budget spent within 100 km of large research facilities).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722" y="6653133"/>
            <a:ext cx="4225844" cy="393954"/>
          </a:xfrm>
          <a:prstGeom prst="rect">
            <a:avLst/>
          </a:prstGeom>
          <a:noFill/>
        </p:spPr>
        <p:txBody>
          <a:bodyPr wrap="square" lIns="97480" tIns="48740" rIns="97480" bIns="48740" rtlCol="0">
            <a:spAutoFit/>
          </a:bodyPr>
          <a:lstStyle/>
          <a:p>
            <a:pPr defTabSz="974706"/>
            <a:r>
              <a:rPr lang="en-US" dirty="0" err="1">
                <a:solidFill>
                  <a:prstClr val="black"/>
                </a:solidFill>
                <a:latin typeface="Calibri"/>
              </a:rPr>
              <a:t>Håkan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Danared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IK manager ACCSYS</a:t>
            </a:r>
          </a:p>
        </p:txBody>
      </p:sp>
    </p:spTree>
    <p:extLst>
      <p:ext uri="{BB962C8B-B14F-4D97-AF65-F5344CB8AC3E}">
        <p14:creationId xmlns:p14="http://schemas.microsoft.com/office/powerpoint/2010/main" val="70682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e_map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" b="6709"/>
          <a:stretch/>
        </p:blipFill>
        <p:spPr>
          <a:xfrm>
            <a:off x="2" y="-6804"/>
            <a:ext cx="9756775" cy="63714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7848" y="202355"/>
            <a:ext cx="8781096" cy="699345"/>
          </a:xfrm>
          <a:prstGeom prst="rect">
            <a:avLst/>
          </a:prstGeom>
        </p:spPr>
        <p:txBody>
          <a:bodyPr vert="horz" lIns="97246" tIns="48624" rIns="97246" bIns="48624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17 nations committed to build ESS</a:t>
            </a:r>
          </a:p>
        </p:txBody>
      </p:sp>
      <p:sp>
        <p:nvSpPr>
          <p:cNvPr id="7" name="Rectangle 22"/>
          <p:cNvSpPr>
            <a:spLocks/>
          </p:cNvSpPr>
          <p:nvPr/>
        </p:nvSpPr>
        <p:spPr bwMode="auto">
          <a:xfrm>
            <a:off x="2188480" y="1080735"/>
            <a:ext cx="2794054" cy="17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7986" tIns="37986" rIns="37986" bIns="37986"/>
          <a:lstStyle/>
          <a:p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  <a:sym typeface="Helvetica" charset="0"/>
              </a:rPr>
              <a:t>Cash contributions</a:t>
            </a:r>
          </a:p>
          <a:p>
            <a:r>
              <a:rPr lang="en-US" sz="1800" b="1" dirty="0">
                <a:solidFill>
                  <a:schemeClr val="bg1"/>
                </a:solidFill>
                <a:latin typeface="Helvetica" charset="0"/>
                <a:ea typeface="ＭＳ Ｐゴシック" charset="0"/>
                <a:sym typeface="Helvetica" charset="0"/>
              </a:rPr>
              <a:t>from Sweden, Denmark and Norway</a:t>
            </a: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ＭＳ Ｐゴシック" charset="0"/>
                <a:sym typeface="Helvetica" charset="0"/>
              </a:rPr>
              <a:t>50% of construction and </a:t>
            </a:r>
            <a:br>
              <a:rPr lang="en-US" sz="1800" dirty="0">
                <a:solidFill>
                  <a:schemeClr val="bg1"/>
                </a:solidFill>
                <a:latin typeface="Helvetica" charset="0"/>
                <a:ea typeface="ＭＳ Ｐゴシック" charset="0"/>
                <a:sym typeface="Helvetica" charset="0"/>
              </a:rPr>
            </a:br>
            <a:r>
              <a:rPr lang="en-US" sz="1800" dirty="0">
                <a:solidFill>
                  <a:schemeClr val="bg1"/>
                </a:solidFill>
                <a:latin typeface="Helvetica" charset="0"/>
                <a:ea typeface="ＭＳ Ｐゴシック" charset="0"/>
                <a:sym typeface="Helvetica" charset="0"/>
              </a:rPr>
              <a:t>15-20% of operations costs</a:t>
            </a:r>
          </a:p>
        </p:txBody>
      </p:sp>
      <p:pic>
        <p:nvPicPr>
          <p:cNvPr id="1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7" y="1967121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7" y="1100061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99" y="2834178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7" y="2834178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92" y="4568298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92" y="5435356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99" y="3701238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66" y="5435356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7" y="5435356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74" y="5435356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7" y="3701238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92" y="3701238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1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7" y="4568298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Picture 1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82" y="4568298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99" y="4568298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" name="Picture 19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82" y="5435356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20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99" y="5435356"/>
            <a:ext cx="743436" cy="7431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" name="Rectangle 27"/>
          <p:cNvSpPr>
            <a:spLocks/>
          </p:cNvSpPr>
          <p:nvPr/>
        </p:nvSpPr>
        <p:spPr bwMode="auto">
          <a:xfrm>
            <a:off x="5172433" y="1080733"/>
            <a:ext cx="389699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7986" tIns="37986" rIns="37986" bIns="37986"/>
          <a:lstStyle/>
          <a:p>
            <a:r>
              <a:rPr lang="en-US" sz="1800" b="1">
                <a:solidFill>
                  <a:schemeClr val="bg1"/>
                </a:solidFill>
                <a:latin typeface="Helvetica" charset="0"/>
                <a:ea typeface="ＭＳ Ｐゴシック" charset="0"/>
                <a:sym typeface="Helvetica" charset="0"/>
              </a:rPr>
              <a:t>In-kind contributions</a:t>
            </a:r>
          </a:p>
          <a:p>
            <a:r>
              <a:rPr lang="en-US" sz="1800" b="1">
                <a:solidFill>
                  <a:schemeClr val="bg1"/>
                </a:solidFill>
                <a:latin typeface="Helvetica" charset="0"/>
                <a:ea typeface="ＭＳ Ｐゴシック" charset="0"/>
                <a:sym typeface="Helvetica" charset="0"/>
              </a:rPr>
              <a:t>from the other </a:t>
            </a:r>
            <a:br>
              <a:rPr lang="en-US" sz="1800" b="1">
                <a:solidFill>
                  <a:schemeClr val="bg1"/>
                </a:solidFill>
                <a:latin typeface="Helvetica" charset="0"/>
                <a:ea typeface="ＭＳ Ｐゴシック" charset="0"/>
                <a:sym typeface="Helvetica" charset="0"/>
              </a:rPr>
            </a:br>
            <a:r>
              <a:rPr lang="en-US" sz="1800" b="1">
                <a:solidFill>
                  <a:schemeClr val="bg1"/>
                </a:solidFill>
                <a:latin typeface="Helvetica" charset="0"/>
                <a:ea typeface="ＭＳ Ｐゴシック" charset="0"/>
                <a:sym typeface="Helvetica" charset="0"/>
              </a:rPr>
              <a:t>14 nations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9151" y="2628539"/>
            <a:ext cx="3812634" cy="1864882"/>
          </a:xfrm>
          <a:prstGeom prst="rect">
            <a:avLst/>
          </a:prstGeom>
          <a:noFill/>
        </p:spPr>
        <p:txBody>
          <a:bodyPr wrap="square" lIns="91161" tIns="45577" rIns="91161" bIns="45577" rtlCol="0">
            <a:spAutoFit/>
          </a:bodyPr>
          <a:lstStyle/>
          <a:p>
            <a:r>
              <a:rPr lang="en-US" dirty="0" smtClean="0"/>
              <a:t>Construction cost: 1843 M€</a:t>
            </a:r>
          </a:p>
          <a:p>
            <a:r>
              <a:rPr lang="en-US" dirty="0" smtClean="0"/>
              <a:t>Operation cost: 140 M€</a:t>
            </a:r>
          </a:p>
          <a:p>
            <a:r>
              <a:rPr lang="en-US" dirty="0" smtClean="0"/>
              <a:t>Decommissioning cost: 177 M€</a:t>
            </a:r>
          </a:p>
          <a:p>
            <a:endParaRPr lang="en-US" dirty="0"/>
          </a:p>
          <a:p>
            <a:r>
              <a:rPr lang="en-US" dirty="0" smtClean="0"/>
              <a:t>ESS AB 2014, </a:t>
            </a:r>
            <a:r>
              <a:rPr lang="en-US" dirty="0" err="1" smtClean="0"/>
              <a:t>ca</a:t>
            </a:r>
            <a:r>
              <a:rPr lang="en-US" dirty="0" smtClean="0"/>
              <a:t> 250 </a:t>
            </a:r>
            <a:r>
              <a:rPr lang="en-US" dirty="0" err="1" smtClean="0"/>
              <a:t>personer</a:t>
            </a:r>
            <a:r>
              <a:rPr lang="en-US" dirty="0" smtClean="0"/>
              <a:t>, 32 </a:t>
            </a:r>
            <a:r>
              <a:rPr lang="en-US" dirty="0" err="1" smtClean="0"/>
              <a:t>nationaliteter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17794" y="4951822"/>
            <a:ext cx="2540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ubrik 5"/>
          <p:cNvSpPr>
            <a:spLocks noGrp="1"/>
          </p:cNvSpPr>
          <p:nvPr>
            <p:ph type="ctrTitle"/>
          </p:nvPr>
        </p:nvSpPr>
        <p:spPr>
          <a:xfrm>
            <a:off x="633521" y="3"/>
            <a:ext cx="6148801" cy="1537547"/>
          </a:xfrm>
        </p:spPr>
        <p:txBody>
          <a:bodyPr/>
          <a:lstStyle/>
          <a:p>
            <a:r>
              <a:rPr lang="sv-SE">
                <a:latin typeface="Calibri" charset="0"/>
              </a:rPr>
              <a:t>Road to realizing the world’s leading facility for research using neutrons</a:t>
            </a:r>
          </a:p>
        </p:txBody>
      </p:sp>
      <p:pic>
        <p:nvPicPr>
          <p:cNvPr id="23554" name="Picture 1" descr="ppt_visi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9089"/>
            <a:ext cx="9756775" cy="578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98"/>
          <p:cNvGrpSpPr>
            <a:grpSpLocks/>
          </p:cNvGrpSpPr>
          <p:nvPr/>
        </p:nvGrpSpPr>
        <p:grpSpPr bwMode="auto">
          <a:xfrm>
            <a:off x="220205" y="1708582"/>
            <a:ext cx="9329916" cy="5400039"/>
            <a:chOff x="206261" y="1602495"/>
            <a:chExt cx="8743541" cy="5062003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876702" y="2372351"/>
              <a:ext cx="0" cy="369849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4339918" y="3934286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984178" y="4813668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59" name="TextBox 33"/>
            <p:cNvSpPr txBox="1">
              <a:spLocks noChangeArrowheads="1"/>
            </p:cNvSpPr>
            <p:nvPr/>
          </p:nvSpPr>
          <p:spPr bwMode="auto">
            <a:xfrm>
              <a:off x="2815819" y="3160280"/>
              <a:ext cx="1764796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439"/>
              <a:r>
                <a:rPr lang="en-US" sz="1700" b="1">
                  <a:solidFill>
                    <a:srgbClr val="0094CA"/>
                  </a:solidFill>
                </a:rPr>
                <a:t>2014</a:t>
              </a:r>
            </a:p>
            <a:p>
              <a:pPr defTabSz="487439"/>
              <a:r>
                <a:rPr lang="en-US" sz="1500" b="1">
                  <a:solidFill>
                    <a:srgbClr val="000000"/>
                  </a:solidFill>
                </a:rPr>
                <a:t>Construction work starts on the site</a:t>
              </a:r>
            </a:p>
          </p:txBody>
        </p:sp>
        <p:sp>
          <p:nvSpPr>
            <p:cNvPr id="23560" name="TextBox 36"/>
            <p:cNvSpPr txBox="1">
              <a:spLocks noChangeArrowheads="1"/>
            </p:cNvSpPr>
            <p:nvPr/>
          </p:nvSpPr>
          <p:spPr bwMode="auto">
            <a:xfrm>
              <a:off x="749731" y="4044425"/>
              <a:ext cx="156393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439"/>
              <a:r>
                <a:rPr lang="en-US" sz="1700" b="1">
                  <a:solidFill>
                    <a:srgbClr val="0094CA"/>
                  </a:solidFill>
                </a:rPr>
                <a:t>2009</a:t>
              </a:r>
            </a:p>
            <a:p>
              <a:pPr defTabSz="487439"/>
              <a:r>
                <a:rPr lang="en-US" sz="1500" b="1">
                  <a:solidFill>
                    <a:srgbClr val="000000"/>
                  </a:solidFill>
                </a:rPr>
                <a:t>Decision: ESS will be built in Lund</a:t>
              </a:r>
            </a:p>
          </p:txBody>
        </p:sp>
        <p:grpSp>
          <p:nvGrpSpPr>
            <p:cNvPr id="23561" name="Group 84"/>
            <p:cNvGrpSpPr>
              <a:grpSpLocks/>
            </p:cNvGrpSpPr>
            <p:nvPr/>
          </p:nvGrpSpPr>
          <p:grpSpPr bwMode="auto">
            <a:xfrm>
              <a:off x="509589" y="2439056"/>
              <a:ext cx="8219880" cy="3290515"/>
              <a:chOff x="509589" y="2248826"/>
              <a:chExt cx="8219880" cy="3425699"/>
            </a:xfrm>
          </p:grpSpPr>
          <p:grpSp>
            <p:nvGrpSpPr>
              <p:cNvPr id="23571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43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2" name="Straight Arrow Connector 21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74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43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1" name="Straight Connector 80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76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43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0" name="Straight Connector 79"/>
              <p:cNvCxnSpPr/>
              <p:nvPr/>
            </p:nvCxnSpPr>
            <p:spPr>
              <a:xfrm flipH="1">
                <a:off x="4627242" y="3646840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78" name="Group 52"/>
              <p:cNvGrpSpPr>
                <a:grpSpLocks/>
              </p:cNvGrpSpPr>
              <p:nvPr/>
            </p:nvGrpSpPr>
            <p:grpSpPr bwMode="auto">
              <a:xfrm>
                <a:off x="4037531" y="3996109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1665132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2115961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/>
                <p:cNvSpPr/>
                <p:nvPr/>
              </p:nvSpPr>
              <p:spPr>
                <a:xfrm>
                  <a:off x="1834986" y="4914670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43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2" name="Straight Connector 81"/>
              <p:cNvCxnSpPr/>
              <p:nvPr/>
            </p:nvCxnSpPr>
            <p:spPr>
              <a:xfrm flipH="1">
                <a:off x="3452547" y="4121121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80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43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3" name="Straight Connector 8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82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Oval 27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43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4" name="Straight Connector 83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84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Oval 67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43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3562" name="TextBox 32"/>
            <p:cNvSpPr txBox="1">
              <a:spLocks noChangeArrowheads="1"/>
            </p:cNvSpPr>
            <p:nvPr/>
          </p:nvSpPr>
          <p:spPr bwMode="auto">
            <a:xfrm>
              <a:off x="7373945" y="1602495"/>
              <a:ext cx="1575857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439"/>
              <a:r>
                <a:rPr lang="en-US" sz="1700" b="1">
                  <a:solidFill>
                    <a:srgbClr val="0094CA"/>
                  </a:solidFill>
                </a:rPr>
                <a:t>2025</a:t>
              </a:r>
            </a:p>
            <a:p>
              <a:pPr defTabSz="487439"/>
              <a:r>
                <a:rPr lang="en-US" sz="1500" b="1">
                  <a:solidFill>
                    <a:srgbClr val="000000"/>
                  </a:solidFill>
                </a:rPr>
                <a:t>ESS construction complete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815832" y="5729560"/>
              <a:ext cx="0" cy="1587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64" name="TextBox 35"/>
            <p:cNvSpPr txBox="1">
              <a:spLocks noChangeArrowheads="1"/>
            </p:cNvSpPr>
            <p:nvPr/>
          </p:nvSpPr>
          <p:spPr bwMode="auto">
            <a:xfrm>
              <a:off x="206261" y="5895057"/>
              <a:ext cx="2085021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439"/>
              <a:r>
                <a:rPr lang="en-US" sz="1700" b="1">
                  <a:solidFill>
                    <a:srgbClr val="0094CA"/>
                  </a:solidFill>
                </a:rPr>
                <a:t>2003</a:t>
              </a:r>
            </a:p>
            <a:p>
              <a:pPr defTabSz="487439"/>
              <a:r>
                <a:rPr lang="en-US" sz="1500" b="1">
                  <a:solidFill>
                    <a:srgbClr val="000000"/>
                  </a:solidFill>
                </a:rPr>
                <a:t>First European design effort of ESS completed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3171572" y="4827955"/>
              <a:ext cx="0" cy="31270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66" name="TextBox 34"/>
            <p:cNvSpPr txBox="1">
              <a:spLocks noChangeArrowheads="1"/>
            </p:cNvSpPr>
            <p:nvPr/>
          </p:nvSpPr>
          <p:spPr bwMode="auto">
            <a:xfrm>
              <a:off x="2585547" y="5143565"/>
              <a:ext cx="1878218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439"/>
              <a:r>
                <a:rPr lang="en-US" sz="1700" b="1">
                  <a:solidFill>
                    <a:srgbClr val="0094CA"/>
                  </a:solidFill>
                </a:rPr>
                <a:t>2012</a:t>
              </a:r>
            </a:p>
            <a:p>
              <a:pPr defTabSz="487439"/>
              <a:r>
                <a:rPr lang="en-US" sz="1500" b="1">
                  <a:solidFill>
                    <a:prstClr val="black"/>
                  </a:solidFill>
                </a:rPr>
                <a:t>ESS Design Update phase complete</a:t>
              </a: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5520962" y="3929525"/>
              <a:ext cx="0" cy="7476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68" name="TextBox 31"/>
            <p:cNvSpPr txBox="1">
              <a:spLocks noChangeArrowheads="1"/>
            </p:cNvSpPr>
            <p:nvPr/>
          </p:nvSpPr>
          <p:spPr bwMode="auto">
            <a:xfrm>
              <a:off x="5040914" y="4677757"/>
              <a:ext cx="1746495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439"/>
              <a:r>
                <a:rPr lang="en-US" sz="1700" b="1">
                  <a:solidFill>
                    <a:srgbClr val="0094CA"/>
                  </a:solidFill>
                </a:rPr>
                <a:t>2019</a:t>
              </a:r>
            </a:p>
            <a:p>
              <a:pPr defTabSz="487439"/>
              <a:r>
                <a:rPr lang="en-US" sz="1500" b="1">
                  <a:solidFill>
                    <a:prstClr val="black"/>
                  </a:solidFill>
                </a:rPr>
                <a:t>First neutrons on instruments</a:t>
              </a: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6702007" y="3464436"/>
              <a:ext cx="0" cy="25714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70" name="TextBox 22"/>
            <p:cNvSpPr txBox="1">
              <a:spLocks noChangeArrowheads="1"/>
            </p:cNvSpPr>
            <p:nvPr/>
          </p:nvSpPr>
          <p:spPr bwMode="auto">
            <a:xfrm>
              <a:off x="6394218" y="3721188"/>
              <a:ext cx="169586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439"/>
              <a:r>
                <a:rPr lang="en-US" sz="1700" b="1">
                  <a:solidFill>
                    <a:srgbClr val="0094CA"/>
                  </a:solidFill>
                </a:rPr>
                <a:t>2023</a:t>
              </a:r>
            </a:p>
            <a:p>
              <a:pPr defTabSz="487439"/>
              <a:r>
                <a:rPr lang="en-US" sz="1500" b="1">
                  <a:solidFill>
                    <a:srgbClr val="000000"/>
                  </a:solidFill>
                </a:rPr>
                <a:t>ESS starts</a:t>
              </a:r>
            </a:p>
            <a:p>
              <a:pPr defTabSz="487439"/>
              <a:r>
                <a:rPr lang="en-US" sz="1500" b="1">
                  <a:solidFill>
                    <a:srgbClr val="000000"/>
                  </a:solidFill>
                </a:rPr>
                <a:t>user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799454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Spallation</a:t>
            </a:r>
            <a:endParaRPr lang="en-US" dirty="0"/>
          </a:p>
        </p:txBody>
      </p:sp>
      <p:pic>
        <p:nvPicPr>
          <p:cNvPr id="4" name="Spallation2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774" y="2639260"/>
            <a:ext cx="5132995" cy="4303678"/>
          </a:xfrm>
        </p:spPr>
      </p:pic>
      <p:sp>
        <p:nvSpPr>
          <p:cNvPr id="5" name="TextBox 4"/>
          <p:cNvSpPr txBox="1"/>
          <p:nvPr/>
        </p:nvSpPr>
        <p:spPr>
          <a:xfrm>
            <a:off x="6592429" y="6380548"/>
            <a:ext cx="2328192" cy="3847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dirty="0" smtClean="0"/>
              <a:t>Source Wikipedia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2365" y="1582138"/>
            <a:ext cx="8018260" cy="83099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2300" dirty="0"/>
              <a:t>“Spallation </a:t>
            </a:r>
            <a:r>
              <a:rPr lang="en-US" sz="2300" dirty="0"/>
              <a:t>is a process in which fragments of material (spall) are ejected from a body due to impact or </a:t>
            </a:r>
            <a:r>
              <a:rPr lang="en-US" sz="2300" dirty="0"/>
              <a:t>stress”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05981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Helicopter view of 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000" b="2000"/>
          <a:stretch>
            <a:fillRect/>
          </a:stretch>
        </p:blipFill>
        <p:spPr>
          <a:xfrm>
            <a:off x="697074" y="1961684"/>
            <a:ext cx="8407288" cy="5193353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3798400" y="2721412"/>
            <a:ext cx="3186117" cy="23925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893807" y="2585340"/>
            <a:ext cx="1136912" cy="496010"/>
            <a:chOff x="6893805" y="2585338"/>
            <a:chExt cx="1136912" cy="496009"/>
          </a:xfrm>
        </p:grpSpPr>
        <p:sp>
          <p:nvSpPr>
            <p:cNvPr id="6" name="TextBox 5"/>
            <p:cNvSpPr txBox="1"/>
            <p:nvPr/>
          </p:nvSpPr>
          <p:spPr>
            <a:xfrm>
              <a:off x="7052558" y="2687393"/>
              <a:ext cx="978159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Protons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893805" y="2585338"/>
              <a:ext cx="197931" cy="249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90213" y="5000590"/>
            <a:ext cx="1315267" cy="461995"/>
            <a:chOff x="3390209" y="5000585"/>
            <a:chExt cx="1315267" cy="461995"/>
          </a:xfrm>
        </p:grpSpPr>
        <p:sp>
          <p:nvSpPr>
            <p:cNvPr id="8" name="Oval 7"/>
            <p:cNvSpPr/>
            <p:nvPr/>
          </p:nvSpPr>
          <p:spPr>
            <a:xfrm>
              <a:off x="3390209" y="5000585"/>
              <a:ext cx="430863" cy="4422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98396" y="5068626"/>
              <a:ext cx="907080" cy="39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Target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14935" y="4875860"/>
            <a:ext cx="1961570" cy="453561"/>
            <a:chOff x="3548946" y="4898534"/>
            <a:chExt cx="1961569" cy="453560"/>
          </a:xfrm>
        </p:grpSpPr>
        <p:sp>
          <p:nvSpPr>
            <p:cNvPr id="12" name="Oval 11"/>
            <p:cNvSpPr/>
            <p:nvPr/>
          </p:nvSpPr>
          <p:spPr>
            <a:xfrm>
              <a:off x="3548946" y="5068619"/>
              <a:ext cx="283463" cy="283475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11787" y="4898534"/>
              <a:ext cx="1598728" cy="39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Moderator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03211" y="3594530"/>
            <a:ext cx="4525882" cy="2925513"/>
            <a:chOff x="803211" y="3594526"/>
            <a:chExt cx="4525882" cy="2925513"/>
          </a:xfrm>
        </p:grpSpPr>
        <p:grpSp>
          <p:nvGrpSpPr>
            <p:cNvPr id="46" name="Group 45"/>
            <p:cNvGrpSpPr/>
            <p:nvPr/>
          </p:nvGrpSpPr>
          <p:grpSpPr>
            <a:xfrm>
              <a:off x="803211" y="3594526"/>
              <a:ext cx="4525882" cy="2925513"/>
              <a:chOff x="803211" y="3594526"/>
              <a:chExt cx="4525882" cy="2925513"/>
            </a:xfrm>
          </p:grpSpPr>
          <p:cxnSp>
            <p:nvCxnSpPr>
              <p:cNvPr id="16" name="Straight Arrow Connector 15"/>
              <p:cNvCxnSpPr>
                <a:stCxn id="12" idx="5"/>
              </p:cNvCxnSpPr>
              <p:nvPr/>
            </p:nvCxnSpPr>
            <p:spPr>
              <a:xfrm>
                <a:off x="3756883" y="5287902"/>
                <a:ext cx="1300086" cy="10280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12" idx="5"/>
              </p:cNvCxnSpPr>
              <p:nvPr/>
            </p:nvCxnSpPr>
            <p:spPr>
              <a:xfrm>
                <a:off x="3756883" y="5287902"/>
                <a:ext cx="948593" cy="12321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9" idx="1"/>
              </p:cNvCxnSpPr>
              <p:nvPr/>
            </p:nvCxnSpPr>
            <p:spPr>
              <a:xfrm>
                <a:off x="3798397" y="5265604"/>
                <a:ext cx="1530696" cy="4833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12" idx="5"/>
              </p:cNvCxnSpPr>
              <p:nvPr/>
            </p:nvCxnSpPr>
            <p:spPr>
              <a:xfrm>
                <a:off x="3756883" y="5287902"/>
                <a:ext cx="1432130" cy="8417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12" idx="1"/>
              </p:cNvCxnSpPr>
              <p:nvPr/>
            </p:nvCxnSpPr>
            <p:spPr>
              <a:xfrm flipH="1" flipV="1">
                <a:off x="2789270" y="3594526"/>
                <a:ext cx="767174" cy="149292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2539823" y="3633536"/>
                <a:ext cx="998951" cy="14929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2199668" y="3741935"/>
                <a:ext cx="1339106" cy="13845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12" idx="2"/>
              </p:cNvCxnSpPr>
              <p:nvPr/>
            </p:nvCxnSpPr>
            <p:spPr>
              <a:xfrm flipH="1" flipV="1">
                <a:off x="2199668" y="4331574"/>
                <a:ext cx="1315264" cy="8561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12" idx="3"/>
              </p:cNvCxnSpPr>
              <p:nvPr/>
            </p:nvCxnSpPr>
            <p:spPr>
              <a:xfrm flipH="1" flipV="1">
                <a:off x="1943882" y="4397692"/>
                <a:ext cx="1612562" cy="8902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12" idx="3"/>
              </p:cNvCxnSpPr>
              <p:nvPr/>
            </p:nvCxnSpPr>
            <p:spPr>
              <a:xfrm flipH="1" flipV="1">
                <a:off x="1720955" y="4574475"/>
                <a:ext cx="1835489" cy="7134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12" idx="3"/>
              </p:cNvCxnSpPr>
              <p:nvPr/>
            </p:nvCxnSpPr>
            <p:spPr>
              <a:xfrm flipH="1">
                <a:off x="803211" y="5287902"/>
                <a:ext cx="2753233" cy="11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12" idx="3"/>
              </p:cNvCxnSpPr>
              <p:nvPr/>
            </p:nvCxnSpPr>
            <p:spPr>
              <a:xfrm flipH="1">
                <a:off x="823052" y="5287902"/>
                <a:ext cx="2733392" cy="25560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stCxn id="12" idx="4"/>
              </p:cNvCxnSpPr>
              <p:nvPr/>
            </p:nvCxnSpPr>
            <p:spPr>
              <a:xfrm flipH="1">
                <a:off x="832972" y="5329416"/>
                <a:ext cx="2823692" cy="4008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12" idx="4"/>
              </p:cNvCxnSpPr>
              <p:nvPr/>
            </p:nvCxnSpPr>
            <p:spPr>
              <a:xfrm flipH="1">
                <a:off x="823052" y="5329416"/>
                <a:ext cx="2833612" cy="61998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2789270" y="5748973"/>
              <a:ext cx="1655420" cy="39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NEUTRONS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5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13"/>
            <a:ext cx="9756775" cy="7006685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114343" y="1408470"/>
            <a:ext cx="4194028" cy="39724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68347" tIns="34171" rIns="68347" bIns="34171">
            <a:normAutofit/>
          </a:bodyPr>
          <a:lstStyle/>
          <a:p>
            <a:pPr defTabSz="972224" eaLnBrk="0" hangingPunct="0">
              <a:defRPr/>
            </a:pPr>
            <a:endParaRPr lang="en-US" sz="2100" kern="0" dirty="0">
              <a:solidFill>
                <a:srgbClr val="0000E5"/>
              </a:solidFill>
              <a:latin typeface="Arial"/>
              <a:sym typeface="Futura Condensed" charset="0"/>
            </a:endParaRPr>
          </a:p>
          <a:p>
            <a:pPr defTabSz="972224" eaLnBrk="0" hangingPunct="0">
              <a:defRPr/>
            </a:pP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    Key parameters:</a:t>
            </a:r>
            <a:endParaRPr lang="en-US" kern="0" dirty="0">
              <a:solidFill>
                <a:srgbClr val="0000E5"/>
              </a:solidFill>
              <a:latin typeface="Arial"/>
              <a:sym typeface="Futura Condensed" charset="0"/>
            </a:endParaRPr>
          </a:p>
          <a:p>
            <a:pPr marL="850698" lvl="2" defTabSz="972224" eaLnBrk="0" hangingPunct="0">
              <a:defRPr/>
            </a:pP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-2.86 </a:t>
            </a:r>
            <a:r>
              <a:rPr lang="en-US" sz="2100" kern="0" dirty="0" err="1">
                <a:solidFill>
                  <a:srgbClr val="0000E5"/>
                </a:solidFill>
                <a:latin typeface="Arial"/>
                <a:sym typeface="Futura Condensed" charset="0"/>
              </a:rPr>
              <a:t>ms</a:t>
            </a: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 pulses</a:t>
            </a:r>
          </a:p>
          <a:p>
            <a:pPr marL="850698" lvl="2" defTabSz="972224" eaLnBrk="0" hangingPunct="0">
              <a:defRPr/>
            </a:pPr>
            <a:r>
              <a:rPr lang="en-US" sz="2100" kern="0" dirty="0">
                <a:solidFill>
                  <a:schemeClr val="accent2"/>
                </a:solidFill>
                <a:latin typeface="Arial"/>
                <a:sym typeface="Futura Condensed" charset="0"/>
              </a:rPr>
              <a:t>-2 </a:t>
            </a:r>
            <a:r>
              <a:rPr lang="en-US" sz="2100" kern="0" dirty="0" err="1">
                <a:solidFill>
                  <a:schemeClr val="accent2"/>
                </a:solidFill>
                <a:latin typeface="Arial"/>
                <a:sym typeface="Futura Condensed" charset="0"/>
              </a:rPr>
              <a:t>GeV</a:t>
            </a:r>
            <a:endParaRPr lang="en-US" sz="2100" kern="0" dirty="0">
              <a:solidFill>
                <a:schemeClr val="accent2"/>
              </a:solidFill>
              <a:latin typeface="Arial"/>
              <a:sym typeface="Futura Condensed" charset="0"/>
            </a:endParaRPr>
          </a:p>
          <a:p>
            <a:pPr marL="850698" lvl="2" defTabSz="972224" eaLnBrk="0" hangingPunct="0">
              <a:defRPr/>
            </a:pPr>
            <a:r>
              <a:rPr lang="en-US" sz="2100" kern="0" dirty="0">
                <a:solidFill>
                  <a:schemeClr val="accent2"/>
                </a:solidFill>
                <a:latin typeface="Arial"/>
                <a:sym typeface="Futura Condensed" charset="0"/>
              </a:rPr>
              <a:t>-62.5 mA</a:t>
            </a:r>
          </a:p>
          <a:p>
            <a:pPr marL="850698" lvl="2" defTabSz="972224" eaLnBrk="0" hangingPunct="0">
              <a:defRPr/>
            </a:pP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-14 Hz</a:t>
            </a:r>
          </a:p>
          <a:p>
            <a:pPr marL="850698" lvl="2" defTabSz="972224" eaLnBrk="0" hangingPunct="0">
              <a:defRPr/>
            </a:pP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-Protons (H+)	</a:t>
            </a:r>
          </a:p>
          <a:p>
            <a:pPr marL="850698" lvl="2" defTabSz="972224" eaLnBrk="0" hangingPunct="0">
              <a:defRPr/>
            </a:pP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-Low losses</a:t>
            </a:r>
          </a:p>
          <a:p>
            <a:pPr marL="850698" lvl="2" defTabSz="972224" eaLnBrk="0" hangingPunct="0">
              <a:defRPr/>
            </a:pP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</a:t>
            </a:r>
            <a:r>
              <a:rPr lang="en-US" sz="2100" kern="0" dirty="0">
                <a:solidFill>
                  <a:srgbClr val="0000E5"/>
                </a:solidFill>
                <a:sym typeface="Futura Condensed" charset="0"/>
              </a:rPr>
              <a:t>Minimize energy use</a:t>
            </a:r>
          </a:p>
          <a:p>
            <a:pPr marL="850698" lvl="2" defTabSz="972224" eaLnBrk="0" hangingPunct="0">
              <a:defRPr/>
            </a:pP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</a:t>
            </a: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Flexible design for </a:t>
            </a:r>
          </a:p>
          <a:p>
            <a:pPr marL="850698" lvl="2" defTabSz="972224" eaLnBrk="0" hangingPunct="0">
              <a:defRPr/>
            </a:pPr>
            <a:r>
              <a:rPr lang="en-US" sz="21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future upgrades</a:t>
            </a:r>
          </a:p>
          <a:p>
            <a:pPr marL="256328" indent="-256328" defTabSz="972224" eaLnBrk="0" hangingPunct="0">
              <a:buFont typeface="Arial" pitchFamily="34" charset="0"/>
              <a:buChar char="•"/>
              <a:defRPr/>
            </a:pPr>
            <a:endParaRPr lang="en-US" kern="0" dirty="0">
              <a:solidFill>
                <a:srgbClr val="3E3E5C"/>
              </a:solidFill>
              <a:latin typeface="Arial"/>
              <a:sym typeface="Futura Condensed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66861" y="201217"/>
            <a:ext cx="7393119" cy="650240"/>
          </a:xfrm>
        </p:spPr>
        <p:txBody>
          <a:bodyPr>
            <a:normAutofit fontScale="90000"/>
          </a:bodyPr>
          <a:lstStyle/>
          <a:p>
            <a:r>
              <a:rPr lang="en-US" sz="4500" dirty="0">
                <a:cs typeface="Arial"/>
              </a:rPr>
              <a:t>ESS accelerator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6421" y="1003845"/>
            <a:ext cx="4547137" cy="2981353"/>
            <a:chOff x="376420" y="1206481"/>
            <a:chExt cx="4547137" cy="2981352"/>
          </a:xfrm>
        </p:grpSpPr>
        <p:sp>
          <p:nvSpPr>
            <p:cNvPr id="8" name="Rectangle 7"/>
            <p:cNvSpPr/>
            <p:nvPr/>
          </p:nvSpPr>
          <p:spPr bwMode="auto">
            <a:xfrm>
              <a:off x="376420" y="1206481"/>
              <a:ext cx="4122809" cy="298135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7548" tIns="48774" rIns="97548" bIns="48774" numCol="1" rtlCol="0" anchor="t" anchorCtr="0" compatLnSpc="1">
              <a:prstTxWarp prst="textNoShape">
                <a:avLst/>
              </a:prstTxWarp>
            </a:bodyPr>
            <a:lstStyle/>
            <a:p>
              <a:pPr defTabSz="97247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518002" y="1313763"/>
              <a:ext cx="4405555" cy="2543763"/>
            </a:xfrm>
            <a:prstGeom prst="rect">
              <a:avLst/>
            </a:prstGeom>
            <a:noFill/>
            <a:ln>
              <a:noFill/>
            </a:ln>
          </p:spPr>
          <p:txBody>
            <a:bodyPr lIns="97548" tIns="48774" rIns="97548" bIns="48774"/>
            <a:lstStyle>
              <a:lvl1pPr marL="342813" indent="-342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defRPr>
              </a:lvl1pPr>
              <a:lvl2pPr marL="742760" indent="-285677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2pPr>
              <a:lvl3pPr marL="1142706" indent="-228541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3pPr>
              <a:lvl4pPr marL="1599790" indent="-228541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4pPr>
              <a:lvl5pPr marL="2056875" indent="-228541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5pPr>
              <a:lvl6pPr marL="2513959" indent="-228541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6pPr>
              <a:lvl7pPr marL="2971040" indent="-228541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7pPr>
              <a:lvl8pPr marL="3428124" indent="-228541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8pPr>
              <a:lvl9pPr marL="3885205" indent="-228541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Design Drivers:</a:t>
              </a:r>
              <a:endParaRPr lang="en-US" sz="1400" dirty="0"/>
            </a:p>
            <a:p>
              <a:pPr marL="0" indent="0">
                <a:buNone/>
              </a:pPr>
              <a:r>
                <a:rPr lang="en-US" sz="2000" dirty="0"/>
                <a:t>	High Average Beam Power</a:t>
              </a:r>
            </a:p>
            <a:p>
              <a:pPr marL="0" indent="0">
                <a:buNone/>
              </a:pPr>
              <a:r>
                <a:rPr lang="en-US" sz="2000" dirty="0"/>
                <a:t>		5 MW</a:t>
              </a:r>
            </a:p>
            <a:p>
              <a:pPr marL="0" indent="0">
                <a:buNone/>
              </a:pPr>
              <a:r>
                <a:rPr lang="en-US" sz="2000" dirty="0"/>
                <a:t>	High Peak Beam Power</a:t>
              </a:r>
            </a:p>
            <a:p>
              <a:pPr marL="0" indent="0">
                <a:buNone/>
              </a:pPr>
              <a:r>
                <a:rPr lang="en-US" sz="2000" dirty="0"/>
                <a:t>		125 MW</a:t>
              </a:r>
              <a:endParaRPr lang="sv-SE" sz="2000" dirty="0"/>
            </a:p>
            <a:p>
              <a:pPr marL="0" indent="0">
                <a:buNone/>
              </a:pPr>
              <a:r>
                <a:rPr lang="en-US" sz="2000" dirty="0"/>
                <a:t>	High Availability </a:t>
              </a:r>
            </a:p>
            <a:p>
              <a:pPr marL="0" indent="0">
                <a:buNone/>
              </a:pPr>
              <a:r>
                <a:rPr lang="en-US" sz="2000" dirty="0"/>
                <a:t>		&gt; 95%</a:t>
              </a:r>
            </a:p>
            <a:p>
              <a:pPr marL="486190" lvl="1" indent="0">
                <a:buNone/>
              </a:pPr>
              <a:endParaRPr lang="sv-SE" dirty="0"/>
            </a:p>
            <a:p>
              <a:endParaRPr lang="sv-SE" dirty="0"/>
            </a:p>
          </p:txBody>
        </p:sp>
      </p:grpSp>
      <p:pic>
        <p:nvPicPr>
          <p:cNvPr id="21" name="Picture 2" descr="http://www.bustler.net/images/news2/henning_larsen_architects_ess_vide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1" y="4276183"/>
            <a:ext cx="3203840" cy="18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S presentatio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24268</TotalTime>
  <Words>1902</Words>
  <Application>Microsoft Macintosh PowerPoint</Application>
  <PresentationFormat>Custom</PresentationFormat>
  <Paragraphs>424</Paragraphs>
  <Slides>36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Office Theme</vt:lpstr>
      <vt:lpstr>1_ESS Core Powerpoint</vt:lpstr>
      <vt:lpstr>ESS presentation template</vt:lpstr>
      <vt:lpstr>1_Office-tema</vt:lpstr>
      <vt:lpstr>2_ESS Core Powerpoint</vt:lpstr>
      <vt:lpstr>ESS Core Powerpoint</vt:lpstr>
      <vt:lpstr>Chart</vt:lpstr>
      <vt:lpstr>PowerPoint Presentation</vt:lpstr>
      <vt:lpstr>A European research center</vt:lpstr>
      <vt:lpstr>PowerPoint Presentation</vt:lpstr>
      <vt:lpstr>PowerPoint Presentation</vt:lpstr>
      <vt:lpstr>Road to realizing the world’s leading facility for research using neutrons</vt:lpstr>
      <vt:lpstr>Spallation</vt:lpstr>
      <vt:lpstr>Helicopter view of ESS</vt:lpstr>
      <vt:lpstr>Site Plan</vt:lpstr>
      <vt:lpstr>ESS accelerator</vt:lpstr>
      <vt:lpstr>What is 5 MegaWatts?</vt:lpstr>
      <vt:lpstr>THE ESS LINAC</vt:lpstr>
      <vt:lpstr>The Cavity Cryomodule Technology Demonstrators</vt:lpstr>
      <vt:lpstr>Very high level Schedule</vt:lpstr>
      <vt:lpstr>Installation Schedule</vt:lpstr>
      <vt:lpstr>Rastering of beam on target</vt:lpstr>
      <vt:lpstr>Target Wheel</vt:lpstr>
      <vt:lpstr>Moderators and Reflectors</vt:lpstr>
      <vt:lpstr>Neutron Beam Extraction</vt:lpstr>
      <vt:lpstr>PowerPoint Presentation</vt:lpstr>
      <vt:lpstr>ACCSYS update in-kind discussions</vt:lpstr>
      <vt:lpstr>Collaborative projects</vt:lpstr>
      <vt:lpstr>PowerPoint Presentation</vt:lpstr>
      <vt:lpstr>PowerPoint Presentation</vt:lpstr>
      <vt:lpstr>CPV Discovery Performance for Future SB projects, MH unknown, Snowmass comparison </vt:lpstr>
      <vt:lpstr>Neutron - antiNeutron oscillations</vt:lpstr>
      <vt:lpstr>A sustainable research facility</vt:lpstr>
      <vt:lpstr>PowerPoint Presentation</vt:lpstr>
      <vt:lpstr>Short pulse neutron sources-SNS</vt:lpstr>
      <vt:lpstr>Short pulse sources-LANCSE</vt:lpstr>
      <vt:lpstr>PowerPoint Presentation</vt:lpstr>
      <vt:lpstr>Linac layout</vt:lpstr>
      <vt:lpstr>Inductive Output Tubes or klystrons?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McFaul</dc:creator>
  <cp:lastModifiedBy>ESS User</cp:lastModifiedBy>
  <cp:revision>234</cp:revision>
  <dcterms:created xsi:type="dcterms:W3CDTF">2013-05-31T12:46:48Z</dcterms:created>
  <dcterms:modified xsi:type="dcterms:W3CDTF">2014-05-14T22:12:50Z</dcterms:modified>
</cp:coreProperties>
</file>