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773" r:id="rId2"/>
    <p:sldId id="774" r:id="rId3"/>
    <p:sldId id="798" r:id="rId4"/>
    <p:sldId id="799" r:id="rId5"/>
    <p:sldId id="801" r:id="rId6"/>
    <p:sldId id="776" r:id="rId7"/>
    <p:sldId id="802" r:id="rId8"/>
    <p:sldId id="807" r:id="rId9"/>
    <p:sldId id="805" r:id="rId10"/>
    <p:sldId id="804" r:id="rId11"/>
    <p:sldId id="777" r:id="rId12"/>
    <p:sldId id="778" r:id="rId13"/>
    <p:sldId id="780" r:id="rId14"/>
    <p:sldId id="808" r:id="rId15"/>
    <p:sldId id="791" r:id="rId16"/>
    <p:sldId id="786" r:id="rId17"/>
    <p:sldId id="783" r:id="rId18"/>
    <p:sldId id="784" r:id="rId19"/>
    <p:sldId id="785" r:id="rId20"/>
    <p:sldId id="787" r:id="rId21"/>
    <p:sldId id="788" r:id="rId22"/>
    <p:sldId id="730" r:id="rId23"/>
    <p:sldId id="792" r:id="rId24"/>
    <p:sldId id="793" r:id="rId25"/>
    <p:sldId id="809" r:id="rId26"/>
    <p:sldId id="790" r:id="rId27"/>
    <p:sldId id="794" r:id="rId28"/>
    <p:sldId id="814" r:id="rId29"/>
  </p:sldIdLst>
  <p:sldSz cx="9144000" cy="6858000" type="screen4x3"/>
  <p:notesSz cx="6670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5EB"/>
    <a:srgbClr val="FFFFCC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1" autoAdjust="0"/>
    <p:restoredTop sz="94750" autoAdjust="0"/>
  </p:normalViewPr>
  <p:slideViewPr>
    <p:cSldViewPr>
      <p:cViewPr varScale="1">
        <p:scale>
          <a:sx n="135" d="100"/>
          <a:sy n="135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5/12/2014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10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14400" lvl="2" indent="0">
              <a:spcBef>
                <a:spcPct val="20000"/>
              </a:spcBef>
              <a:buFont typeface="Arial" charset="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B5824C2-AEAF-4A7C-82A0-577D69FA685E}" type="slidenum">
              <a:rPr lang="en-US" altLang="en-US" sz="1100" smtClean="0"/>
              <a:pPr/>
              <a:t>3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501580C-DEC1-4CB1-925C-85F8582FB4C4}" type="slidenum">
              <a:rPr lang="en-US" altLang="en-US" sz="1100" smtClean="0"/>
              <a:pPr/>
              <a:t>4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3C41FB5-8DD9-48B2-96A6-66E0E68D7632}" type="slidenum">
              <a:rPr lang="en-US" altLang="en-US" sz="1100" smtClean="0"/>
              <a:pPr/>
              <a:t>5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94E30A-E59B-4C28-AFA3-33CD0B3B6EAA}" type="slidenum">
              <a:rPr lang="en-US" altLang="en-US" sz="1100" smtClean="0"/>
              <a:pPr/>
              <a:t>7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space</a:t>
            </a:r>
            <a:r>
              <a:rPr lang="en-US" baseline="0" dirty="0" smtClean="0"/>
              <a:t> for energy upgrade – parallel to the present Linac2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6B913-EDB6-49CB-A6D9-A41AA22AF8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60211" y="76200"/>
            <a:ext cx="6764589" cy="838200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059363"/>
          </a:xfrm>
        </p:spPr>
        <p:txBody>
          <a:bodyPr/>
          <a:lstStyle>
            <a:lvl1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8" name="TextBox 4"/>
          <p:cNvSpPr txBox="1"/>
          <p:nvPr userDrawn="1"/>
        </p:nvSpPr>
        <p:spPr>
          <a:xfrm>
            <a:off x="0" y="6547239"/>
            <a:ext cx="1727650" cy="307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R.G.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9" name="TextBox 5"/>
          <p:cNvSpPr txBox="1"/>
          <p:nvPr userDrawn="1"/>
        </p:nvSpPr>
        <p:spPr>
          <a:xfrm>
            <a:off x="4092575" y="6553200"/>
            <a:ext cx="4032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A8C299-C7D2-4AF7-9BF8-A064B3FD0D2C}" type="slidenum">
              <a:rPr lang="en-US" sz="1400" b="1" ker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66801" y="0"/>
            <a:ext cx="7086600" cy="976200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7" name="TextBox 4"/>
          <p:cNvSpPr txBox="1"/>
          <p:nvPr userDrawn="1"/>
        </p:nvSpPr>
        <p:spPr>
          <a:xfrm>
            <a:off x="7543800" y="6547239"/>
            <a:ext cx="16002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SPL R&amp;D</a:t>
            </a:r>
            <a:r>
              <a:rPr lang="en-US" sz="1400" b="1" kern="0" baseline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 2014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900000" cy="900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0719" y="-8930"/>
            <a:ext cx="117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SPL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61FC-BC12-4F92-B25E-C01DEF47C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7A4D-0D97-4522-9E61-F51D4801D510}" type="datetimeFigureOut">
              <a:rPr lang="en-GB" smtClean="0"/>
              <a:t>12/05/2014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1D17-BC8B-4F23-A83A-A71DE7B8E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6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6"/>
            <a:ext cx="2133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85" r:id="rId3"/>
    <p:sldLayoutId id="214748368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dico.esss.lu.se/indico/conferenceDisplay.py?confId=13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1" y="4267200"/>
            <a:ext cx="8229600" cy="2133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R. Garoby for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Atieh, I. Aviles Santillana, G. Arnau Izquierdo, R. Bonomi,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O. Brunner, 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Calatroni, O. Capatina,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Chambrillon, F. Gerigk,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Guinchard,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Junginger, M. Malabaila, L. Marques Antunes Ferreira, S.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Mikulas,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Parma, F. Pillon, T. Renaglia, K. Schirm,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Tardy, M. Therasse, A. Vacca, N. Valverde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Alonso,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Vande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Craen,  M. Vretenar etc.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964" y="2334161"/>
            <a:ext cx="76418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CH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SPL R&amp;D </a:t>
            </a:r>
            <a:r>
              <a:rPr lang="fr-CH" sz="8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at</a:t>
            </a:r>
            <a:r>
              <a:rPr lang="fr-CH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CERN</a:t>
            </a:r>
            <a:endParaRPr lang="en-GB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86000" y="927903"/>
            <a:ext cx="487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https://indico.esss.lu.se/indico/conferenceDisplay.py?confId=139</a:t>
            </a:r>
            <a:endParaRPr lang="en-GB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t="9856" r="22142" b="73016"/>
          <a:stretch/>
        </p:blipFill>
        <p:spPr bwMode="auto">
          <a:xfrm>
            <a:off x="1" y="0"/>
            <a:ext cx="9144000" cy="187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b="5106"/>
          <a:stretch/>
        </p:blipFill>
        <p:spPr bwMode="auto">
          <a:xfrm>
            <a:off x="2133600" y="4343400"/>
            <a:ext cx="3401264" cy="188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mediastream.cern.ch/MediaArchive/Photo/Public/2013/1303051/1303051_01/1303051_01-A4-at-144-dp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1" b="16256"/>
          <a:stretch/>
        </p:blipFill>
        <p:spPr bwMode="auto">
          <a:xfrm>
            <a:off x="4359493" y="2209800"/>
            <a:ext cx="4379985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1196752"/>
            <a:ext cx="2099914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Celebration of the first beam acceleration b</a:t>
            </a:r>
            <a:r>
              <a:rPr lang="fr-CH" sz="1050" dirty="0" smtClean="0"/>
              <a:t>y the RFQ in the Test Stand (13.3.13)</a:t>
            </a:r>
            <a:r>
              <a:rPr lang="en-US" sz="1050" dirty="0" smtClean="0"/>
              <a:t> </a:t>
            </a:r>
            <a:endParaRPr lang="en-GB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4347904"/>
            <a:ext cx="1219200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CCDTL structures</a:t>
            </a:r>
            <a:endParaRPr lang="en-GB" sz="105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72170"/>
            <a:ext cx="2096781" cy="14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LINAC4_civil_engineering\building_progress\07.11.13\SL700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82" y="1146146"/>
            <a:ext cx="4289194" cy="23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610" y="1144276"/>
            <a:ext cx="253358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Klystrons and modulators in the Linac4 Hall</a:t>
            </a:r>
            <a:endParaRPr lang="en-GB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Linac4 </a:t>
            </a:r>
            <a:r>
              <a:rPr lang="fr-CH" dirty="0" err="1" smtClean="0"/>
              <a:t>status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2" y="3670150"/>
            <a:ext cx="2063635" cy="2801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402" y="3676141"/>
            <a:ext cx="798015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DTL tank 1</a:t>
            </a:r>
            <a:endParaRPr lang="en-GB" sz="1050" dirty="0"/>
          </a:p>
        </p:txBody>
      </p:sp>
      <p:pic>
        <p:nvPicPr>
          <p:cNvPr id="15" name="Picture 14" descr="meb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/>
          <a:stretch/>
        </p:blipFill>
        <p:spPr>
          <a:xfrm>
            <a:off x="5523046" y="3886200"/>
            <a:ext cx="3544754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523046" y="5588042"/>
            <a:ext cx="1016162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RFQ &amp; MEBT section in the Linac4 tunnel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279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90046" y="1227406"/>
            <a:ext cx="8839200" cy="502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SC-</a:t>
            </a:r>
            <a:r>
              <a:rPr lang="en-US" sz="20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[160 MeV ® 5 GeV] with ejection at intermediate energy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0.65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“Up-to-date” CDR to be published in 2014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8"/>
          <p:cNvSpPr txBox="1">
            <a:spLocks noChangeArrowheads="1"/>
          </p:cNvSpPr>
          <p:nvPr/>
        </p:nvSpPr>
        <p:spPr bwMode="auto">
          <a:xfrm>
            <a:off x="6346825" y="4583113"/>
            <a:ext cx="1911350" cy="369887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00FF"/>
                </a:solidFill>
              </a:rPr>
              <a:t>Length: ~500 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3050" y="2762250"/>
            <a:ext cx="9874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Medium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94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17" name="Straight Arrow Connector 16"/>
          <p:cNvCxnSpPr>
            <a:endCxn id="26" idx="1"/>
          </p:cNvCxnSpPr>
          <p:nvPr/>
        </p:nvCxnSpPr>
        <p:spPr>
          <a:xfrm>
            <a:off x="6637337" y="2998788"/>
            <a:ext cx="3952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32750" y="2998788"/>
            <a:ext cx="231775" cy="15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16200000">
            <a:off x="4497388" y="2841625"/>
            <a:ext cx="792162" cy="3127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</a:rPr>
              <a:t>Ejection</a:t>
            </a:r>
          </a:p>
        </p:txBody>
      </p:sp>
      <p:grpSp>
        <p:nvGrpSpPr>
          <p:cNvPr id="20" name="Group 106"/>
          <p:cNvGrpSpPr>
            <a:grpSpLocks/>
          </p:cNvGrpSpPr>
          <p:nvPr/>
        </p:nvGrpSpPr>
        <p:grpSpPr bwMode="auto">
          <a:xfrm>
            <a:off x="1209675" y="3289300"/>
            <a:ext cx="1639887" cy="914400"/>
            <a:chOff x="1398588" y="3043698"/>
            <a:chExt cx="1639889" cy="913388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2062337" y="2379949"/>
              <a:ext cx="312392" cy="16398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4475" y="3371947"/>
              <a:ext cx="1427165" cy="58513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20 </a:t>
              </a:r>
              <a:r>
                <a:rPr lang="en-US" sz="1600" dirty="0"/>
                <a:t>x </a:t>
              </a:r>
              <a:r>
                <a:rPr lang="en-US" sz="1600" dirty="0" smtClean="0"/>
                <a:t>3</a:t>
              </a:r>
              <a:endParaRPr lang="en-US" sz="1600" dirty="0"/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=0.65 cavities</a:t>
              </a:r>
            </a:p>
          </p:txBody>
        </p:sp>
      </p:grpSp>
      <p:grpSp>
        <p:nvGrpSpPr>
          <p:cNvPr id="21" name="Group 107"/>
          <p:cNvGrpSpPr>
            <a:grpSpLocks/>
          </p:cNvGrpSpPr>
          <p:nvPr/>
        </p:nvGrpSpPr>
        <p:grpSpPr bwMode="auto">
          <a:xfrm>
            <a:off x="2957512" y="3298825"/>
            <a:ext cx="1539875" cy="904875"/>
            <a:chOff x="3279294" y="3091325"/>
            <a:chExt cx="1540355" cy="903861"/>
          </a:xfrm>
        </p:grpSpPr>
        <p:sp>
          <p:nvSpPr>
            <p:cNvPr id="40" name="Left Brace 39"/>
            <p:cNvSpPr/>
            <p:nvPr/>
          </p:nvSpPr>
          <p:spPr>
            <a:xfrm rot="16200000">
              <a:off x="3893278" y="2477341"/>
              <a:ext cx="312388" cy="154035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57149" y="3410055"/>
              <a:ext cx="1190996" cy="5851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10 </a:t>
              </a:r>
              <a:r>
                <a:rPr lang="en-US" sz="1600" dirty="0"/>
                <a:t>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grpSp>
        <p:nvGrpSpPr>
          <p:cNvPr id="22" name="Group 108"/>
          <p:cNvGrpSpPr>
            <a:grpSpLocks/>
          </p:cNvGrpSpPr>
          <p:nvPr/>
        </p:nvGrpSpPr>
        <p:grpSpPr bwMode="auto">
          <a:xfrm>
            <a:off x="5375275" y="3287713"/>
            <a:ext cx="1425575" cy="915987"/>
            <a:chOff x="5564463" y="3051635"/>
            <a:chExt cx="1424166" cy="914976"/>
          </a:xfrm>
        </p:grpSpPr>
        <p:sp>
          <p:nvSpPr>
            <p:cNvPr id="38" name="Left Brace 37"/>
            <p:cNvSpPr/>
            <p:nvPr/>
          </p:nvSpPr>
          <p:spPr>
            <a:xfrm rot="16200000">
              <a:off x="6124315" y="2491783"/>
              <a:ext cx="304464" cy="1424166"/>
            </a:xfrm>
            <a:prstGeom prst="leftBrace">
              <a:avLst>
                <a:gd name="adj1" fmla="val 205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92923" y="3381471"/>
              <a:ext cx="1165660" cy="5851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 13 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cxnSp>
        <p:nvCxnSpPr>
          <p:cNvPr id="23" name="Straight Arrow Connector 22"/>
          <p:cNvCxnSpPr>
            <a:stCxn id="19" idx="1"/>
            <a:endCxn id="24" idx="3"/>
          </p:cNvCxnSpPr>
          <p:nvPr/>
        </p:nvCxnSpPr>
        <p:spPr>
          <a:xfrm flipH="1">
            <a:off x="4892675" y="3394075"/>
            <a:ext cx="795" cy="160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4437856" y="3839955"/>
            <a:ext cx="9096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2.5 GeV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19" idx="2"/>
          </p:cNvCxnSpPr>
          <p:nvPr/>
        </p:nvCxnSpPr>
        <p:spPr>
          <a:xfrm>
            <a:off x="5049837" y="2998788"/>
            <a:ext cx="509588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032625" y="2762250"/>
            <a:ext cx="9890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Debunchers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7716243" y="2834274"/>
            <a:ext cx="140294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5 GeV – 4 MW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591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29" name="Straight Arrow Connector 28"/>
          <p:cNvCxnSpPr>
            <a:stCxn id="28" idx="3"/>
            <a:endCxn id="19" idx="0"/>
          </p:cNvCxnSpPr>
          <p:nvPr/>
        </p:nvCxnSpPr>
        <p:spPr>
          <a:xfrm flipV="1">
            <a:off x="4237037" y="2998788"/>
            <a:ext cx="5000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8" idx="1"/>
          </p:cNvCxnSpPr>
          <p:nvPr/>
        </p:nvCxnSpPr>
        <p:spPr>
          <a:xfrm flipV="1">
            <a:off x="2544762" y="2998788"/>
            <a:ext cx="6143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49312" y="3008313"/>
            <a:ext cx="6873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96044" y="2844006"/>
            <a:ext cx="1212850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From Linac4</a:t>
            </a:r>
          </a:p>
        </p:txBody>
      </p:sp>
      <p:sp>
        <p:nvSpPr>
          <p:cNvPr id="33" name="Line Callout 1 (Accent Bar) 32"/>
          <p:cNvSpPr/>
          <p:nvPr/>
        </p:nvSpPr>
        <p:spPr>
          <a:xfrm rot="16200000">
            <a:off x="1216025" y="1831975"/>
            <a:ext cx="419100" cy="7905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0.16 GeV</a:t>
            </a:r>
          </a:p>
        </p:txBody>
      </p:sp>
      <p:sp>
        <p:nvSpPr>
          <p:cNvPr id="34" name="Line Callout 1 (Accent Bar) 33"/>
          <p:cNvSpPr/>
          <p:nvPr/>
        </p:nvSpPr>
        <p:spPr>
          <a:xfrm rot="16200000">
            <a:off x="2749550" y="1812925"/>
            <a:ext cx="419100" cy="8286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129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0.73 GeV</a:t>
            </a:r>
          </a:p>
        </p:txBody>
      </p:sp>
      <p:sp>
        <p:nvSpPr>
          <p:cNvPr id="35" name="Line Callout 1 (Accent Bar) 34"/>
          <p:cNvSpPr/>
          <p:nvPr/>
        </p:nvSpPr>
        <p:spPr>
          <a:xfrm rot="16200000">
            <a:off x="4392612" y="1836738"/>
            <a:ext cx="419100" cy="7810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280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2.5 GeV</a:t>
            </a:r>
          </a:p>
        </p:txBody>
      </p:sp>
      <p:sp>
        <p:nvSpPr>
          <p:cNvPr id="36" name="Line Callout 1 (Accent Bar) 35"/>
          <p:cNvSpPr/>
          <p:nvPr/>
        </p:nvSpPr>
        <p:spPr>
          <a:xfrm rot="16200000">
            <a:off x="6783387" y="1912938"/>
            <a:ext cx="419100" cy="6286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505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5 GeV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block diagram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184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228600" y="21336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0.65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IPN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Olry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Devanz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designed and ordered (4 from industry, 1 from CERN workshop) by CERN for tests at CERN (SM18) in Short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-module of 4 cavities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cavities development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425937"/>
            <a:ext cx="6187968" cy="5260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 and support </a:t>
            </a:r>
            <a:r>
              <a:rPr lang="fr-CH" dirty="0" err="1" smtClean="0"/>
              <a:t>from</a:t>
            </a:r>
            <a:r>
              <a:rPr lang="fr-CH" dirty="0" smtClean="0"/>
              <a:t> the E.U.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860474"/>
            <a:ext cx="494026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J. </a:t>
            </a:r>
            <a:r>
              <a:rPr lang="fr-CH" b="1" dirty="0" err="1" smtClean="0"/>
              <a:t>Plouin</a:t>
            </a:r>
            <a:r>
              <a:rPr lang="fr-CH" b="1" dirty="0" smtClean="0"/>
              <a:t>, F. </a:t>
            </a:r>
            <a:r>
              <a:rPr lang="fr-CH" b="1" dirty="0" err="1" smtClean="0"/>
              <a:t>Peauger</a:t>
            </a:r>
            <a:r>
              <a:rPr lang="fr-CH" b="1" dirty="0" smtClean="0"/>
              <a:t> – 11:10 on Thursday 15/05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922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086"/>
            <a:ext cx="4038600" cy="121919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Niobium cavities fabricated and delivered by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(December 2013)</a:t>
            </a:r>
            <a:endParaRPr lang="en-GB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Niobium</a:t>
            </a:r>
            <a:r>
              <a:rPr lang="es-ES" dirty="0"/>
              <a:t> </a:t>
            </a:r>
            <a:r>
              <a:rPr lang="es-ES" dirty="0" err="1" smtClean="0"/>
              <a:t>cavities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industry</a:t>
            </a:r>
            <a:r>
              <a:rPr lang="es-ES" dirty="0" smtClean="0"/>
              <a:t> (RI)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4498"/>
            <a:ext cx="3729377" cy="49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914400"/>
            <a:ext cx="65787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N. Valverde Alonso &amp; I. Aviles Santillana – 14:00 on Friday 16/05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250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11" y="122238"/>
            <a:ext cx="7529292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Niobium cavities at CERN</a:t>
            </a:r>
            <a:endParaRPr lang="en-GB" dirty="0"/>
          </a:p>
        </p:txBody>
      </p:sp>
      <p:pic>
        <p:nvPicPr>
          <p:cNvPr id="40" name="Picture 2" descr="\\cern.ch\dfs\Users\n\nvalverd\Desktop\catia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t="15555" r="16811" b="27808"/>
          <a:stretch/>
        </p:blipFill>
        <p:spPr bwMode="auto">
          <a:xfrm>
            <a:off x="5050563" y="4021070"/>
            <a:ext cx="3941037" cy="206326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5050563" y="3719155"/>
            <a:ext cx="3941037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for EB </a:t>
            </a:r>
            <a:r>
              <a:rPr lang="es-ES" sz="1400" dirty="0" err="1"/>
              <a:t>welding</a:t>
            </a:r>
            <a:r>
              <a:rPr lang="es-ES" sz="1400" dirty="0"/>
              <a:t> of </a:t>
            </a:r>
            <a:r>
              <a:rPr lang="es-ES" sz="1400" dirty="0" smtClean="0"/>
              <a:t>Nb </a:t>
            </a:r>
            <a:r>
              <a:rPr lang="es-ES" sz="1400" dirty="0" err="1"/>
              <a:t>cavity</a:t>
            </a:r>
            <a:r>
              <a:rPr lang="es-ES" sz="1400" dirty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/>
              <a:t>fabricated</a:t>
            </a:r>
            <a:r>
              <a:rPr lang="es-ES" sz="1400" dirty="0"/>
              <a:t>.</a:t>
            </a:r>
            <a:endParaRPr lang="en-GB" sz="1400" dirty="0"/>
          </a:p>
        </p:txBody>
      </p:sp>
      <p:sp>
        <p:nvSpPr>
          <p:cNvPr id="45" name="Title 2"/>
          <p:cNvSpPr txBox="1">
            <a:spLocks/>
          </p:cNvSpPr>
          <p:nvPr/>
        </p:nvSpPr>
        <p:spPr>
          <a:xfrm>
            <a:off x="316368" y="3429000"/>
            <a:ext cx="4240138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cavity fabrication at CERN</a:t>
            </a:r>
            <a:endParaRPr lang="pt-PT" sz="1800" i="0" dirty="0"/>
          </a:p>
        </p:txBody>
      </p:sp>
      <p:sp>
        <p:nvSpPr>
          <p:cNvPr id="46" name="Title 2"/>
          <p:cNvSpPr txBox="1">
            <a:spLocks/>
          </p:cNvSpPr>
          <p:nvPr/>
        </p:nvSpPr>
        <p:spPr>
          <a:xfrm>
            <a:off x="304800" y="1385668"/>
            <a:ext cx="6617832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Repair of first monocell</a:t>
            </a:r>
            <a:endParaRPr lang="pt-PT" sz="1800" i="0" dirty="0"/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464742" y="1763292"/>
            <a:ext cx="2811858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lvl="0" algn="ctr"/>
            <a:r>
              <a:rPr lang="es-ES" sz="1400" dirty="0" smtClean="0">
                <a:solidFill>
                  <a:prstClr val="black"/>
                </a:solidFill>
              </a:rPr>
              <a:t>Material </a:t>
            </a:r>
            <a:r>
              <a:rPr lang="es-ES" sz="1400" dirty="0" err="1" smtClean="0">
                <a:solidFill>
                  <a:prstClr val="black"/>
                </a:solidFill>
              </a:rPr>
              <a:t>defects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observed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after</a:t>
            </a:r>
            <a:r>
              <a:rPr lang="es-ES" sz="1400" dirty="0" smtClean="0">
                <a:solidFill>
                  <a:prstClr val="black"/>
                </a:solidFill>
              </a:rPr>
              <a:t> electro-</a:t>
            </a:r>
            <a:r>
              <a:rPr lang="es-ES" sz="1400" dirty="0" err="1" smtClean="0">
                <a:solidFill>
                  <a:prstClr val="black"/>
                </a:solidFill>
              </a:rPr>
              <a:t>polishing</a:t>
            </a:r>
            <a:r>
              <a:rPr lang="es-ES" sz="1400" dirty="0" smtClean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es-ES" sz="1400" dirty="0" err="1" smtClean="0">
                <a:solidFill>
                  <a:prstClr val="black"/>
                </a:solidFill>
              </a:rPr>
              <a:t>Repaired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with</a:t>
            </a:r>
            <a:r>
              <a:rPr lang="es-ES" sz="1400" dirty="0" smtClean="0">
                <a:solidFill>
                  <a:prstClr val="black"/>
                </a:solidFill>
              </a:rPr>
              <a:t> new e-</a:t>
            </a:r>
            <a:r>
              <a:rPr lang="es-ES" sz="1400" dirty="0" err="1" smtClean="0">
                <a:solidFill>
                  <a:prstClr val="black"/>
                </a:solidFill>
              </a:rPr>
              <a:t>beam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welding</a:t>
            </a:r>
            <a:r>
              <a:rPr lang="es-ES" sz="1400" dirty="0" smtClean="0">
                <a:solidFill>
                  <a:prstClr val="black"/>
                </a:solidFill>
              </a:rPr>
              <a:t> machine </a:t>
            </a:r>
            <a:r>
              <a:rPr lang="es-ES" sz="1400" dirty="0" err="1" smtClean="0">
                <a:solidFill>
                  <a:prstClr val="black"/>
                </a:solidFill>
              </a:rPr>
              <a:t>from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outside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>
                <a:solidFill>
                  <a:prstClr val="black"/>
                </a:solidFill>
              </a:rPr>
              <a:t>(</a:t>
            </a:r>
            <a:r>
              <a:rPr lang="es-ES" sz="1400" dirty="0" smtClean="0">
                <a:solidFill>
                  <a:prstClr val="black"/>
                </a:solidFill>
              </a:rPr>
              <a:t>W#1 and W#3) </a:t>
            </a:r>
            <a:r>
              <a:rPr lang="es-ES" sz="1400" dirty="0">
                <a:solidFill>
                  <a:prstClr val="black"/>
                </a:solidFill>
              </a:rPr>
              <a:t>and </a:t>
            </a:r>
            <a:r>
              <a:rPr lang="es-ES" sz="1400" dirty="0" err="1">
                <a:solidFill>
                  <a:prstClr val="black"/>
                </a:solidFill>
              </a:rPr>
              <a:t>inside</a:t>
            </a:r>
            <a:r>
              <a:rPr lang="es-ES" sz="1400" dirty="0">
                <a:solidFill>
                  <a:prstClr val="black"/>
                </a:solidFill>
              </a:rPr>
              <a:t> (W#2</a:t>
            </a:r>
            <a:r>
              <a:rPr lang="es-ES" sz="1400" dirty="0" smtClean="0">
                <a:solidFill>
                  <a:prstClr val="black"/>
                </a:solidFill>
              </a:rPr>
              <a:t>)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93" y="1808068"/>
            <a:ext cx="119430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42" y="1808068"/>
            <a:ext cx="129675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\\cern.ch\dfs\Workspaces\n\nuriadoc\nuriadoc\Niobium Cavities\Reparation monocelule RI\pics\IMG_69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6795"/>
          <a:stretch/>
        </p:blipFill>
        <p:spPr bwMode="auto">
          <a:xfrm>
            <a:off x="6248400" y="1447800"/>
            <a:ext cx="2696441" cy="178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3619" y="4005054"/>
            <a:ext cx="2190981" cy="1850678"/>
            <a:chOff x="252695" y="4258420"/>
            <a:chExt cx="2190981" cy="1850678"/>
          </a:xfrm>
        </p:grpSpPr>
        <p:pic>
          <p:nvPicPr>
            <p:cNvPr id="54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" t="21547"/>
            <a:stretch/>
          </p:blipFill>
          <p:spPr bwMode="auto">
            <a:xfrm>
              <a:off x="252695" y="4781640"/>
              <a:ext cx="2185705" cy="132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71976" y="4258420"/>
              <a:ext cx="2171700" cy="5232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err="1"/>
                <a:t>Half-cells</a:t>
              </a:r>
              <a:r>
                <a:rPr lang="es-ES" dirty="0"/>
                <a:t> and </a:t>
              </a:r>
              <a:r>
                <a:rPr lang="es-ES" dirty="0" err="1"/>
                <a:t>beam</a:t>
              </a:r>
              <a:r>
                <a:rPr lang="es-ES" dirty="0"/>
                <a:t> </a:t>
              </a:r>
              <a:r>
                <a:rPr lang="es-ES" dirty="0" err="1"/>
                <a:t>tubes</a:t>
              </a:r>
              <a:r>
                <a:rPr lang="es-ES" dirty="0"/>
                <a:t> </a:t>
              </a:r>
              <a:r>
                <a:rPr lang="es-ES" dirty="0" err="1"/>
                <a:t>fabricated</a:t>
              </a:r>
              <a:r>
                <a:rPr lang="es-ES" dirty="0"/>
                <a:t> </a:t>
              </a:r>
              <a:r>
                <a:rPr lang="es-ES" dirty="0" err="1"/>
                <a:t>by</a:t>
              </a:r>
              <a:r>
                <a:rPr lang="es-ES" dirty="0"/>
                <a:t> spinning.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26270" y="3987799"/>
            <a:ext cx="2123902" cy="1893430"/>
            <a:chOff x="2726270" y="4380467"/>
            <a:chExt cx="2123902" cy="1893430"/>
          </a:xfrm>
        </p:grpSpPr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270" y="4688244"/>
              <a:ext cx="2123902" cy="1585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2726270" y="4380467"/>
              <a:ext cx="2123902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smtClean="0"/>
                <a:t>RF </a:t>
              </a:r>
              <a:r>
                <a:rPr lang="es-ES" dirty="0" err="1" smtClean="0"/>
                <a:t>measurements</a:t>
              </a:r>
              <a:r>
                <a:rPr lang="es-ES" dirty="0" smtClean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9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\\cern.ch\dfs\Workspaces\n\nuriadoc\nuriadoc\Niobium Cavities\pics\EB welding machine\IMG_57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24002" r="6050"/>
          <a:stretch/>
        </p:blipFill>
        <p:spPr bwMode="auto">
          <a:xfrm>
            <a:off x="1159083" y="1219200"/>
            <a:ext cx="6825834" cy="50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New e-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welding</a:t>
            </a:r>
            <a:r>
              <a:rPr lang="fr-CH" dirty="0" smtClean="0"/>
              <a:t> 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1498207"/>
            <a:ext cx="607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Cathode and tooling manufacturing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Improve main pump flow control and compressed air connection </a:t>
            </a:r>
            <a:endParaRPr lang="en-GB" sz="1600" dirty="0" smtClean="0"/>
          </a:p>
          <a:p>
            <a:pPr marL="285750" indent="-285750">
              <a:buFontTx/>
              <a:buChar char="-"/>
            </a:pPr>
            <a:r>
              <a:rPr lang="pt-PT" sz="1600" dirty="0" smtClean="0"/>
              <a:t>Allow crane direct acces to the electropolishing hut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667000" y="2329204"/>
            <a:ext cx="3160755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- Monocell TESTS:</a:t>
            </a:r>
            <a:endParaRPr lang="en-GB" sz="18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2895599" y="2603718"/>
            <a:ext cx="6054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A second set of electropolishing sessions were done to bring the total removed thickness to 200 microns.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It was possible to set different working temperatures and compare them with the simulation data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Working at lower temperatures results in less pitting.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Cavity is currently undergoing RF test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Paper TUP047 bat SRF with all multiphysics simulation details</a:t>
            </a:r>
            <a:endParaRPr lang="en-GB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57963"/>
              </p:ext>
            </p:extLst>
          </p:nvPr>
        </p:nvGraphicFramePr>
        <p:xfrm>
          <a:off x="4680147" y="4899997"/>
          <a:ext cx="4320481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1215605"/>
                <a:gridCol w="1592706"/>
                <a:gridCol w="1512170"/>
              </a:tblGrid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Temperature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current inward / A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Simulation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Real cavity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 °C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57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2" y="4876800"/>
            <a:ext cx="3507595" cy="146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2514600" y="1219869"/>
            <a:ext cx="6080190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/>
              <a:t>- </a:t>
            </a:r>
            <a:r>
              <a:rPr lang="pt-PT" sz="1800" i="0" dirty="0" smtClean="0"/>
              <a:t>5 </a:t>
            </a:r>
            <a:r>
              <a:rPr lang="pt-PT" sz="1800" i="0" dirty="0"/>
              <a:t>Cell electropolishing preparation:</a:t>
            </a:r>
          </a:p>
        </p:txBody>
      </p:sp>
      <p:pic>
        <p:nvPicPr>
          <p:cNvPr id="18" name="Picture 3" descr="\\cern.ch\dfs\Users\n\nvalverd\Desktop\catia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 t="3477" r="40840" b="-3477"/>
          <a:stretch/>
        </p:blipFill>
        <p:spPr bwMode="auto">
          <a:xfrm>
            <a:off x="436424" y="1398865"/>
            <a:ext cx="1697176" cy="34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219200" y="1216223"/>
            <a:ext cx="12192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Tooling for EP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Electro-</a:t>
            </a:r>
            <a:r>
              <a:rPr lang="fr-CH" dirty="0" err="1"/>
              <a:t>Polishing</a:t>
            </a:r>
            <a:r>
              <a:rPr lang="fr-CH" dirty="0"/>
              <a:t> (EP)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514599" y="762000"/>
            <a:ext cx="37205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L. Ferreira – 14:20 on Friday 16/05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658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ern.ch\dfs\Users\n\nvalverd\Desktop\catia\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8973" r="14374" b="7971"/>
          <a:stretch/>
        </p:blipFill>
        <p:spPr bwMode="auto">
          <a:xfrm>
            <a:off x="1994" y="1673893"/>
            <a:ext cx="5544616" cy="37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351" y="5465434"/>
            <a:ext cx="7193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Helium</a:t>
            </a:r>
            <a:r>
              <a:rPr lang="es-ES" sz="2000" dirty="0" smtClean="0"/>
              <a:t> </a:t>
            </a:r>
            <a:r>
              <a:rPr lang="es-ES" sz="2000" dirty="0" err="1" smtClean="0"/>
              <a:t>tank</a:t>
            </a:r>
            <a:r>
              <a:rPr lang="es-ES" sz="2000" dirty="0" smtClean="0"/>
              <a:t> </a:t>
            </a:r>
            <a:r>
              <a:rPr lang="es-ES" sz="2000" dirty="0" err="1" smtClean="0"/>
              <a:t>designed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CERN (</a:t>
            </a:r>
            <a:r>
              <a:rPr lang="es-ES" sz="2000" dirty="0" err="1" smtClean="0"/>
              <a:t>Stainless</a:t>
            </a:r>
            <a:r>
              <a:rPr lang="es-ES" sz="2000" dirty="0" smtClean="0"/>
              <a:t> </a:t>
            </a:r>
            <a:r>
              <a:rPr lang="es-ES" sz="2000" dirty="0" err="1" smtClean="0"/>
              <a:t>steel</a:t>
            </a:r>
            <a:r>
              <a:rPr lang="es-ES" sz="2000" dirty="0" smtClean="0"/>
              <a:t>). </a:t>
            </a:r>
          </a:p>
          <a:p>
            <a:r>
              <a:rPr lang="es-ES" sz="2000" dirty="0" smtClean="0"/>
              <a:t>5 </a:t>
            </a:r>
            <a:r>
              <a:rPr lang="es-ES" sz="2000" dirty="0" err="1" smtClean="0"/>
              <a:t>items</a:t>
            </a:r>
            <a:r>
              <a:rPr lang="es-ES" sz="2000" dirty="0" smtClean="0"/>
              <a:t> </a:t>
            </a:r>
            <a:r>
              <a:rPr lang="es-ES" sz="2000" dirty="0" err="1" smtClean="0"/>
              <a:t>under</a:t>
            </a:r>
            <a:r>
              <a:rPr lang="es-ES" sz="2000" dirty="0" smtClean="0"/>
              <a:t> </a:t>
            </a:r>
            <a:r>
              <a:rPr lang="es-ES" sz="2000" dirty="0" err="1" smtClean="0"/>
              <a:t>fabrication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CEA (</a:t>
            </a:r>
            <a:r>
              <a:rPr lang="es-ES" sz="2000" dirty="0" err="1" smtClean="0"/>
              <a:t>with</a:t>
            </a:r>
            <a:r>
              <a:rPr lang="es-ES" sz="2000" dirty="0" smtClean="0"/>
              <a:t> SDMS).</a:t>
            </a:r>
            <a:endParaRPr lang="en-GB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8220" y="1456864"/>
            <a:ext cx="5860878" cy="21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450688"/>
            <a:ext cx="290605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0070C0"/>
                </a:solidFill>
              </a:rPr>
              <a:t>Stainless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Steel</a:t>
            </a:r>
            <a:r>
              <a:rPr lang="fr-CH" b="1" dirty="0" smtClean="0">
                <a:solidFill>
                  <a:srgbClr val="0070C0"/>
                </a:solidFill>
              </a:rPr>
              <a:t> He tank (CEA)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1905000"/>
            <a:ext cx="533400" cy="6082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Helium</a:t>
            </a:r>
            <a:r>
              <a:rPr lang="es-ES" dirty="0"/>
              <a:t> </a:t>
            </a:r>
            <a:r>
              <a:rPr lang="es-ES" dirty="0" err="1"/>
              <a:t>tank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7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506415"/>
            <a:ext cx="4560000" cy="34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7310" y="5059855"/>
            <a:ext cx="441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CEA test bench with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two SPL cylindrical window couplers,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Double Walled Tubes and Test Box cavity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5390" y="1126190"/>
            <a:ext cx="252941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Test of RF </a:t>
            </a:r>
            <a:r>
              <a:rPr lang="fr-CH" b="1" dirty="0" err="1" smtClean="0">
                <a:solidFill>
                  <a:srgbClr val="0070C0"/>
                </a:solidFill>
              </a:rPr>
              <a:t>couplers</a:t>
            </a:r>
            <a:r>
              <a:rPr lang="fr-CH" b="1" dirty="0" smtClean="0">
                <a:solidFill>
                  <a:srgbClr val="0070C0"/>
                </a:solidFill>
              </a:rPr>
              <a:t> (CEA)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RF tests on couplers at CEA</a:t>
            </a:r>
            <a:endParaRPr lang="en-GB" dirty="0"/>
          </a:p>
        </p:txBody>
      </p:sp>
      <p:pic>
        <p:nvPicPr>
          <p:cNvPr id="8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-316120" y="3313522"/>
            <a:ext cx="2971467" cy="1678423"/>
          </a:xfrm>
          <a:prstGeom prst="rect">
            <a:avLst/>
          </a:prstGeom>
          <a:noFill/>
        </p:spPr>
      </p:pic>
      <p:pic>
        <p:nvPicPr>
          <p:cNvPr id="9" name="Content Placeholder 7" descr="SPL-SPS ENSEMB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766317">
            <a:off x="1533337" y="3421926"/>
            <a:ext cx="3029989" cy="1711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2057400"/>
            <a:ext cx="1154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Cylindrical</a:t>
            </a:r>
            <a:endParaRPr lang="fr-CH" dirty="0" smtClean="0"/>
          </a:p>
          <a:p>
            <a:pPr algn="ctr"/>
            <a:r>
              <a:rPr lang="fr-CH" dirty="0" err="1" smtClean="0"/>
              <a:t>window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73096" y="2045287"/>
            <a:ext cx="93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/>
              <a:t>D</a:t>
            </a:r>
            <a:r>
              <a:rPr lang="fr-CH" dirty="0" err="1" smtClean="0"/>
              <a:t>isk</a:t>
            </a:r>
            <a:endParaRPr lang="fr-CH" dirty="0" smtClean="0"/>
          </a:p>
          <a:p>
            <a:pPr algn="ctr"/>
            <a:r>
              <a:rPr lang="fr-CH" dirty="0" err="1" smtClean="0"/>
              <a:t>window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1394267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Development</a:t>
            </a:r>
            <a:r>
              <a:rPr lang="fr-CH" dirty="0" smtClean="0"/>
              <a:t> of</a:t>
            </a:r>
          </a:p>
          <a:p>
            <a:r>
              <a:rPr lang="fr-CH" dirty="0" err="1" smtClean="0"/>
              <a:t>two</a:t>
            </a:r>
            <a:r>
              <a:rPr lang="fr-CH" dirty="0" smtClean="0"/>
              <a:t> types of </a:t>
            </a:r>
            <a:r>
              <a:rPr lang="fr-CH" dirty="0" err="1" smtClean="0"/>
              <a:t>couplers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838200"/>
            <a:ext cx="408938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E. Montesinos – 8:30 on Friday 16/05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777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10001" y="3888184"/>
            <a:ext cx="3146473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Cell-by-cell tuning system with RF bead-pull and </a:t>
            </a:r>
            <a:r>
              <a:rPr lang="en-GB" sz="1400" dirty="0"/>
              <a:t>mechanical </a:t>
            </a:r>
            <a:r>
              <a:rPr lang="en-GB" sz="1400" dirty="0" smtClean="0"/>
              <a:t>measurements.</a:t>
            </a:r>
            <a:endParaRPr lang="en-GB" sz="1400" dirty="0"/>
          </a:p>
        </p:txBody>
      </p:sp>
      <p:pic>
        <p:nvPicPr>
          <p:cNvPr id="26" name="Picture 2" descr="\\cern.ch\dfs\Workspaces\n\nuriadoc\nuriadoc\Niobium Cavities\pics\Machine de tuning\DSC01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60" r="2823" b="18444"/>
          <a:stretch/>
        </p:blipFill>
        <p:spPr bwMode="auto">
          <a:xfrm>
            <a:off x="3810001" y="4426126"/>
            <a:ext cx="31464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20328" r="6536" b="15655"/>
          <a:stretch/>
        </p:blipFill>
        <p:spPr bwMode="auto">
          <a:xfrm>
            <a:off x="392613" y="4419600"/>
            <a:ext cx="334118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392613" y="3886200"/>
            <a:ext cx="3341187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n-GB" sz="1400" dirty="0" smtClean="0"/>
              <a:t>Cavity tuner: measurement of cavity detuning versus </a:t>
            </a:r>
            <a:r>
              <a:rPr lang="en-GB" sz="1400" dirty="0"/>
              <a:t>mechanical </a:t>
            </a:r>
            <a:r>
              <a:rPr lang="en-GB" sz="1400" dirty="0" smtClean="0"/>
              <a:t>deformation.</a:t>
            </a:r>
            <a:endParaRPr lang="en-GB" sz="1400" dirty="0"/>
          </a:p>
        </p:txBody>
      </p:sp>
      <p:pic>
        <p:nvPicPr>
          <p:cNvPr id="30" name="Picture 2" descr="\\cern.ch\dfs\Users\n\nvalverd\Desktop\catia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5" t="7056" r="33078"/>
          <a:stretch/>
        </p:blipFill>
        <p:spPr bwMode="auto">
          <a:xfrm>
            <a:off x="7155070" y="2401907"/>
            <a:ext cx="1760330" cy="3802966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155070" y="1447800"/>
            <a:ext cx="1760330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</a:t>
            </a:r>
            <a:r>
              <a:rPr lang="es-ES" sz="1400" dirty="0" smtClean="0"/>
              <a:t>for test in vertical </a:t>
            </a:r>
            <a:r>
              <a:rPr lang="es-ES" sz="1400" dirty="0" err="1" smtClean="0"/>
              <a:t>cryostat</a:t>
            </a:r>
            <a:r>
              <a:rPr lang="es-ES" sz="1400" dirty="0" smtClean="0"/>
              <a:t>: </a:t>
            </a:r>
            <a:r>
              <a:rPr lang="es-ES" sz="1400" dirty="0" err="1" smtClean="0"/>
              <a:t>fabricated</a:t>
            </a:r>
            <a:r>
              <a:rPr lang="es-ES" sz="1400" dirty="0" smtClean="0"/>
              <a:t> </a:t>
            </a:r>
            <a:r>
              <a:rPr lang="es-ES" sz="1400" dirty="0"/>
              <a:t>and </a:t>
            </a:r>
            <a:r>
              <a:rPr lang="es-ES" sz="1400" dirty="0" err="1"/>
              <a:t>available</a:t>
            </a:r>
            <a:r>
              <a:rPr lang="es-ES" sz="1400" dirty="0"/>
              <a:t> at CERN</a:t>
            </a:r>
            <a:endParaRPr lang="en-GB" sz="1400" dirty="0"/>
          </a:p>
        </p:txBody>
      </p:sp>
      <p:pic>
        <p:nvPicPr>
          <p:cNvPr id="10" name="Picture 2" descr="C:\Users\smikulas\Dropbox\diploma\CERN\CleanRoom\Files\pic2\Névtelen_panorámafelvétel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 bwMode="auto">
          <a:xfrm>
            <a:off x="228601" y="1752600"/>
            <a:ext cx="6705600" cy="19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Tests systems and cavity reception area (</a:t>
            </a:r>
            <a:r>
              <a:rPr lang="en-US" dirty="0" err="1"/>
              <a:t>Bdg</a:t>
            </a:r>
            <a:r>
              <a:rPr lang="en-US" dirty="0" smtClean="0"/>
              <a:t>. 252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28600" y="1444823"/>
            <a:ext cx="67056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fr-CH" sz="1400" dirty="0" err="1" smtClean="0"/>
              <a:t>Reception</a:t>
            </a:r>
            <a:r>
              <a:rPr lang="fr-CH" sz="1400" dirty="0" smtClean="0"/>
              <a:t> area in bdg.252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0" y="1002268"/>
            <a:ext cx="45018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A. Macpherson – 11:30 on Thursday 15/05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314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-4001" y="990600"/>
            <a:ext cx="9148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+"/>
              <a:defRPr sz="2000" b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Possibility </a:t>
            </a:r>
            <a:r>
              <a:rPr lang="en-US" dirty="0"/>
              <a:t>of new injectors in the future (HE-LHC</a:t>
            </a:r>
            <a:r>
              <a:rPr lang="en-US" dirty="0"/>
              <a:t>…)</a:t>
            </a:r>
            <a:endParaRPr lang="en-US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7918" y="3386137"/>
            <a:ext cx="595312" cy="2778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PSB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58118" y="4784725"/>
            <a:ext cx="650875" cy="27781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SPS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10643" y="2619375"/>
            <a:ext cx="849312" cy="48418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Linac4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982068" y="3403600"/>
            <a:ext cx="903287" cy="4286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LP-SPL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600943" y="4011612"/>
            <a:ext cx="441325" cy="2778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PS</a:t>
            </a:r>
          </a:p>
        </p:txBody>
      </p:sp>
      <p:cxnSp>
        <p:nvCxnSpPr>
          <p:cNvPr id="20" name="AutoShape 10"/>
          <p:cNvCxnSpPr>
            <a:cxnSpLocks noChangeShapeType="1"/>
            <a:stCxn id="17" idx="2"/>
            <a:endCxn id="18" idx="0"/>
          </p:cNvCxnSpPr>
          <p:nvPr/>
        </p:nvCxnSpPr>
        <p:spPr bwMode="auto">
          <a:xfrm rot="5400000">
            <a:off x="3285280" y="3252787"/>
            <a:ext cx="300038" cy="15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61268" y="5584825"/>
            <a:ext cx="1035050" cy="5556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tIns="0" bIns="0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LHC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2010518" y="4625975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H="1" flipV="1">
            <a:off x="265855" y="3654425"/>
            <a:ext cx="1597025" cy="7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276968" y="2849562"/>
            <a:ext cx="893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160 MeV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296018" y="3421062"/>
            <a:ext cx="793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1.4 GeV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296018" y="3586162"/>
            <a:ext cx="658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4 GeV</a:t>
            </a: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88080" y="4054475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26 GeV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65855" y="4238625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50 GeV</a:t>
            </a: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273793" y="4789487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450 GeV</a:t>
            </a: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288080" y="5867400"/>
            <a:ext cx="62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7 TeV</a:t>
            </a: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1299318" y="2582862"/>
            <a:ext cx="917575" cy="2635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Linac2</a:t>
            </a: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296018" y="2576512"/>
            <a:ext cx="795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50 MeV</a:t>
            </a:r>
          </a:p>
        </p:txBody>
      </p:sp>
      <p:sp>
        <p:nvSpPr>
          <p:cNvPr id="33" name="Oval 51"/>
          <p:cNvSpPr>
            <a:spLocks noChangeArrowheads="1"/>
          </p:cNvSpPr>
          <p:nvPr/>
        </p:nvSpPr>
        <p:spPr bwMode="auto">
          <a:xfrm>
            <a:off x="3390055" y="315912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>
            <a:off x="1299318" y="2506662"/>
            <a:ext cx="246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1467593" y="2192337"/>
            <a:ext cx="2049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Proton flux / Beam power</a:t>
            </a:r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3034455" y="4065587"/>
            <a:ext cx="798513" cy="38735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C000"/>
                </a:solidFill>
                <a:latin typeface="Times New Roman" pitchFamily="18" charset="0"/>
                <a:cs typeface="Times New Roman" pitchFamily="18" charset="0"/>
              </a:rPr>
              <a:t>PS2</a:t>
            </a:r>
          </a:p>
        </p:txBody>
      </p:sp>
      <p:cxnSp>
        <p:nvCxnSpPr>
          <p:cNvPr id="37" name="Straight Arrow Connector 74"/>
          <p:cNvCxnSpPr>
            <a:cxnSpLocks noChangeShapeType="1"/>
            <a:stCxn id="18" idx="2"/>
            <a:endCxn id="36" idx="0"/>
          </p:cNvCxnSpPr>
          <p:nvPr/>
        </p:nvCxnSpPr>
        <p:spPr bwMode="auto">
          <a:xfrm rot="5400000">
            <a:off x="3317824" y="3948906"/>
            <a:ext cx="2317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83"/>
          <p:cNvCxnSpPr>
            <a:cxnSpLocks noChangeShapeType="1"/>
          </p:cNvCxnSpPr>
          <p:nvPr/>
        </p:nvCxnSpPr>
        <p:spPr bwMode="auto">
          <a:xfrm rot="10800000" flipV="1">
            <a:off x="281730" y="3101975"/>
            <a:ext cx="3576638" cy="190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84"/>
          <p:cNvCxnSpPr>
            <a:cxnSpLocks noChangeShapeType="1"/>
          </p:cNvCxnSpPr>
          <p:nvPr/>
        </p:nvCxnSpPr>
        <p:spPr bwMode="auto">
          <a:xfrm rot="10800000" flipV="1">
            <a:off x="281730" y="3829050"/>
            <a:ext cx="3562350" cy="17462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85"/>
          <p:cNvCxnSpPr>
            <a:cxnSpLocks noChangeShapeType="1"/>
          </p:cNvCxnSpPr>
          <p:nvPr/>
        </p:nvCxnSpPr>
        <p:spPr bwMode="auto">
          <a:xfrm rot="10800000" flipV="1">
            <a:off x="286493" y="4448175"/>
            <a:ext cx="3538537" cy="285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87"/>
          <p:cNvCxnSpPr>
            <a:cxnSpLocks noChangeShapeType="1"/>
          </p:cNvCxnSpPr>
          <p:nvPr/>
        </p:nvCxnSpPr>
        <p:spPr bwMode="auto">
          <a:xfrm rot="10800000">
            <a:off x="286493" y="5053012"/>
            <a:ext cx="2257425" cy="142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90"/>
          <p:cNvCxnSpPr>
            <a:cxnSpLocks noChangeShapeType="1"/>
          </p:cNvCxnSpPr>
          <p:nvPr/>
        </p:nvCxnSpPr>
        <p:spPr bwMode="auto">
          <a:xfrm rot="10800000">
            <a:off x="286493" y="6137275"/>
            <a:ext cx="241935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00"/>
          <p:cNvCxnSpPr>
            <a:cxnSpLocks noChangeShapeType="1"/>
            <a:stCxn id="13" idx="2"/>
            <a:endCxn id="19" idx="0"/>
          </p:cNvCxnSpPr>
          <p:nvPr/>
        </p:nvCxnSpPr>
        <p:spPr bwMode="auto">
          <a:xfrm rot="5400000">
            <a:off x="1650156" y="3835399"/>
            <a:ext cx="347662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108"/>
          <p:cNvCxnSpPr>
            <a:cxnSpLocks noChangeShapeType="1"/>
          </p:cNvCxnSpPr>
          <p:nvPr/>
        </p:nvCxnSpPr>
        <p:spPr bwMode="auto">
          <a:xfrm rot="10800000" flipV="1">
            <a:off x="281730" y="4289425"/>
            <a:ext cx="1757363" cy="952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112"/>
          <p:cNvCxnSpPr>
            <a:cxnSpLocks noChangeShapeType="1"/>
          </p:cNvCxnSpPr>
          <p:nvPr/>
        </p:nvCxnSpPr>
        <p:spPr bwMode="auto">
          <a:xfrm rot="10800000">
            <a:off x="281730" y="2844800"/>
            <a:ext cx="1928813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114"/>
          <p:cNvCxnSpPr>
            <a:cxnSpLocks noChangeShapeType="1"/>
          </p:cNvCxnSpPr>
          <p:nvPr/>
        </p:nvCxnSpPr>
        <p:spPr bwMode="auto">
          <a:xfrm rot="5400000">
            <a:off x="-1770114" y="4491832"/>
            <a:ext cx="4098925" cy="238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129"/>
          <p:cNvCxnSpPr>
            <a:cxnSpLocks noChangeShapeType="1"/>
            <a:stCxn id="31" idx="2"/>
          </p:cNvCxnSpPr>
          <p:nvPr/>
        </p:nvCxnSpPr>
        <p:spPr bwMode="auto">
          <a:xfrm rot="5400000">
            <a:off x="1487436" y="3107531"/>
            <a:ext cx="531813" cy="9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155"/>
          <p:cNvCxnSpPr>
            <a:cxnSpLocks noChangeShapeType="1"/>
          </p:cNvCxnSpPr>
          <p:nvPr/>
        </p:nvCxnSpPr>
        <p:spPr bwMode="auto">
          <a:xfrm rot="5400000">
            <a:off x="1914475" y="5318918"/>
            <a:ext cx="519112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62"/>
          <p:cNvCxnSpPr>
            <a:cxnSpLocks noChangeShapeType="1"/>
            <a:stCxn id="19" idx="2"/>
          </p:cNvCxnSpPr>
          <p:nvPr/>
        </p:nvCxnSpPr>
        <p:spPr bwMode="auto">
          <a:xfrm rot="16200000" flipH="1">
            <a:off x="1651742" y="4459288"/>
            <a:ext cx="339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65"/>
          <p:cNvCxnSpPr>
            <a:cxnSpLocks noChangeShapeType="1"/>
            <a:endCxn id="22" idx="0"/>
          </p:cNvCxnSpPr>
          <p:nvPr/>
        </p:nvCxnSpPr>
        <p:spPr bwMode="auto">
          <a:xfrm flipV="1">
            <a:off x="1810493" y="4625975"/>
            <a:ext cx="20002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50"/>
          <p:cNvCxnSpPr>
            <a:stCxn id="33" idx="6"/>
          </p:cNvCxnSpPr>
          <p:nvPr/>
        </p:nvCxnSpPr>
        <p:spPr>
          <a:xfrm flipH="1" flipV="1">
            <a:off x="1943843" y="3200400"/>
            <a:ext cx="1535112" cy="3175"/>
          </a:xfrm>
          <a:prstGeom prst="straightConnector1">
            <a:avLst/>
          </a:prstGeom>
          <a:ln w="95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1859705" y="3290888"/>
            <a:ext cx="174625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6" idx="2"/>
          </p:cNvCxnSpPr>
          <p:nvPr/>
        </p:nvCxnSpPr>
        <p:spPr>
          <a:xfrm rot="5400000">
            <a:off x="3359099" y="4525168"/>
            <a:ext cx="147638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 flipV="1">
            <a:off x="2335955" y="4600575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2246262" y="4699793"/>
            <a:ext cx="171450" cy="158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97"/>
          <p:cNvGrpSpPr/>
          <p:nvPr/>
        </p:nvGrpSpPr>
        <p:grpSpPr>
          <a:xfrm>
            <a:off x="1283219" y="1487487"/>
            <a:ext cx="972457" cy="732971"/>
            <a:chOff x="1611086" y="1016000"/>
            <a:chExt cx="972457" cy="732971"/>
          </a:xfrm>
          <a:solidFill>
            <a:srgbClr val="FFFFCC"/>
          </a:solidFill>
        </p:grpSpPr>
        <p:sp>
          <p:nvSpPr>
            <p:cNvPr id="71" name="Down Arrow 70"/>
            <p:cNvSpPr/>
            <p:nvPr/>
          </p:nvSpPr>
          <p:spPr>
            <a:xfrm>
              <a:off x="1792514" y="1371600"/>
              <a:ext cx="573315" cy="377371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611086" y="1016000"/>
              <a:ext cx="972457" cy="3483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Present</a:t>
              </a:r>
            </a:p>
          </p:txBody>
        </p:sp>
      </p:grpSp>
      <p:grpSp>
        <p:nvGrpSpPr>
          <p:cNvPr id="57" name="Group 98"/>
          <p:cNvGrpSpPr/>
          <p:nvPr/>
        </p:nvGrpSpPr>
        <p:grpSpPr>
          <a:xfrm>
            <a:off x="2696318" y="1487487"/>
            <a:ext cx="1531938" cy="732971"/>
            <a:chOff x="2893559" y="1001486"/>
            <a:chExt cx="1531938" cy="73297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9" name="Down Arrow 68"/>
            <p:cNvSpPr/>
            <p:nvPr/>
          </p:nvSpPr>
          <p:spPr>
            <a:xfrm>
              <a:off x="3345543" y="1357086"/>
              <a:ext cx="573315" cy="377371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93559" y="1001486"/>
              <a:ext cx="1531938" cy="3483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Typical Future</a:t>
              </a:r>
            </a:p>
          </p:txBody>
        </p:sp>
      </p:grpSp>
      <p:sp>
        <p:nvSpPr>
          <p:cNvPr id="58" name="Rounded Rectangular Callout 57"/>
          <p:cNvSpPr/>
          <p:nvPr/>
        </p:nvSpPr>
        <p:spPr>
          <a:xfrm>
            <a:off x="589705" y="2173287"/>
            <a:ext cx="609600" cy="304800"/>
          </a:xfrm>
          <a:prstGeom prst="wedgeRoundRectCallout">
            <a:avLst>
              <a:gd name="adj1" fmla="val 66667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1978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589705" y="3163887"/>
            <a:ext cx="609600" cy="304800"/>
          </a:xfrm>
          <a:prstGeom prst="wedgeRoundRectCallout">
            <a:avLst>
              <a:gd name="adj1" fmla="val 104167"/>
              <a:gd name="adj2" fmla="val 33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1975</a:t>
            </a:r>
          </a:p>
        </p:txBody>
      </p:sp>
      <p:sp>
        <p:nvSpPr>
          <p:cNvPr id="60" name="Rounded Rectangular Callout 59"/>
          <p:cNvSpPr/>
          <p:nvPr/>
        </p:nvSpPr>
        <p:spPr>
          <a:xfrm>
            <a:off x="665905" y="3849687"/>
            <a:ext cx="609600" cy="304800"/>
          </a:xfrm>
          <a:prstGeom prst="wedgeRoundRectCallout">
            <a:avLst>
              <a:gd name="adj1" fmla="val 104167"/>
              <a:gd name="adj2" fmla="val 33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1959</a:t>
            </a:r>
          </a:p>
        </p:txBody>
      </p:sp>
      <p:sp>
        <p:nvSpPr>
          <p:cNvPr id="61" name="Rounded Rectangular Callout 60"/>
          <p:cNvSpPr/>
          <p:nvPr/>
        </p:nvSpPr>
        <p:spPr>
          <a:xfrm>
            <a:off x="742105" y="5373687"/>
            <a:ext cx="609600" cy="304800"/>
          </a:xfrm>
          <a:prstGeom prst="wedgeRoundRectCallout">
            <a:avLst>
              <a:gd name="adj1" fmla="val 102084"/>
              <a:gd name="adj2" fmla="val 249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2008</a:t>
            </a:r>
          </a:p>
        </p:txBody>
      </p:sp>
      <p:sp>
        <p:nvSpPr>
          <p:cNvPr id="62" name="Text Box 48"/>
          <p:cNvSpPr txBox="1">
            <a:spLocks noChangeArrowheads="1"/>
          </p:cNvSpPr>
          <p:nvPr/>
        </p:nvSpPr>
        <p:spPr bwMode="auto">
          <a:xfrm>
            <a:off x="2920897" y="5754686"/>
            <a:ext cx="3733800" cy="461665"/>
          </a:xfrm>
          <a:prstGeom prst="rect">
            <a:avLst/>
          </a:prstGeom>
          <a:noFill/>
          <a:ln w="158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04813" indent="-404813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200" b="1" dirty="0"/>
              <a:t>LP-SPL</a:t>
            </a:r>
            <a:r>
              <a:rPr lang="en-GB" sz="1200" dirty="0"/>
              <a:t>: Low Power-Superconducting Proton </a:t>
            </a:r>
            <a:r>
              <a:rPr lang="en-GB" sz="1200" dirty="0" err="1"/>
              <a:t>Linac</a:t>
            </a:r>
            <a:r>
              <a:rPr lang="en-GB" sz="1200" dirty="0"/>
              <a:t> </a:t>
            </a:r>
          </a:p>
          <a:p>
            <a:r>
              <a:rPr lang="en-GB" sz="1200" b="1" dirty="0"/>
              <a:t>PS2:</a:t>
            </a:r>
            <a:r>
              <a:rPr lang="en-GB" sz="1200" dirty="0"/>
              <a:t>	High Energy PS (~ 5 to 50 GeV – 0.3 Hz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pic>
        <p:nvPicPr>
          <p:cNvPr id="63" name="Picture 2" descr="Layout_injectors_May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14050" r="1706" b="3065"/>
          <a:stretch>
            <a:fillRect/>
          </a:stretch>
        </p:blipFill>
        <p:spPr bwMode="auto">
          <a:xfrm>
            <a:off x="4075855" y="2638425"/>
            <a:ext cx="47942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utoShape 5"/>
          <p:cNvSpPr>
            <a:spLocks/>
          </p:cNvSpPr>
          <p:nvPr/>
        </p:nvSpPr>
        <p:spPr bwMode="auto">
          <a:xfrm>
            <a:off x="4609255" y="3087687"/>
            <a:ext cx="609600" cy="304800"/>
          </a:xfrm>
          <a:prstGeom prst="accentCallout1">
            <a:avLst>
              <a:gd name="adj1" fmla="val 46588"/>
              <a:gd name="adj2" fmla="val -8333"/>
              <a:gd name="adj3" fmla="val 60639"/>
              <a:gd name="adj4" fmla="val -65866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PS2</a:t>
            </a:r>
          </a:p>
        </p:txBody>
      </p:sp>
      <p:sp>
        <p:nvSpPr>
          <p:cNvPr id="65" name="AutoShape 5"/>
          <p:cNvSpPr>
            <a:spLocks/>
          </p:cNvSpPr>
          <p:nvPr/>
        </p:nvSpPr>
        <p:spPr bwMode="auto">
          <a:xfrm>
            <a:off x="6285655" y="4611687"/>
            <a:ext cx="533400" cy="304800"/>
          </a:xfrm>
          <a:prstGeom prst="accentCallout1">
            <a:avLst>
              <a:gd name="adj1" fmla="val 29921"/>
              <a:gd name="adj2" fmla="val 106250"/>
              <a:gd name="adj3" fmla="val -60194"/>
              <a:gd name="adj4" fmla="val 143657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SPL</a:t>
            </a:r>
          </a:p>
        </p:txBody>
      </p:sp>
      <p:sp>
        <p:nvSpPr>
          <p:cNvPr id="66" name="AutoShape 5"/>
          <p:cNvSpPr>
            <a:spLocks/>
          </p:cNvSpPr>
          <p:nvPr/>
        </p:nvSpPr>
        <p:spPr bwMode="auto">
          <a:xfrm>
            <a:off x="6742855" y="5754687"/>
            <a:ext cx="990600" cy="304800"/>
          </a:xfrm>
          <a:prstGeom prst="accentCallout1">
            <a:avLst>
              <a:gd name="adj1" fmla="val 29921"/>
              <a:gd name="adj2" fmla="val 103685"/>
              <a:gd name="adj3" fmla="val -122694"/>
              <a:gd name="adj4" fmla="val 146588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LINAC4</a:t>
            </a:r>
          </a:p>
        </p:txBody>
      </p:sp>
      <p:sp>
        <p:nvSpPr>
          <p:cNvPr id="67" name="AutoShape 4"/>
          <p:cNvSpPr>
            <a:spLocks/>
          </p:cNvSpPr>
          <p:nvPr/>
        </p:nvSpPr>
        <p:spPr bwMode="auto">
          <a:xfrm>
            <a:off x="6742855" y="2563812"/>
            <a:ext cx="609600" cy="295275"/>
          </a:xfrm>
          <a:prstGeom prst="accentCallout1">
            <a:avLst>
              <a:gd name="adj1" fmla="val 25532"/>
              <a:gd name="adj2" fmla="val -8333"/>
              <a:gd name="adj3" fmla="val 176917"/>
              <a:gd name="adj4" fmla="val -94250"/>
            </a:avLst>
          </a:prstGeom>
          <a:solidFill>
            <a:srgbClr val="CCFFFF"/>
          </a:solidFill>
          <a:ln w="19050">
            <a:solidFill>
              <a:srgbClr val="0000FA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/>
              <a:t>SPS</a:t>
            </a:r>
          </a:p>
        </p:txBody>
      </p:sp>
      <p:sp>
        <p:nvSpPr>
          <p:cNvPr id="68" name="AutoShape 4"/>
          <p:cNvSpPr>
            <a:spLocks/>
          </p:cNvSpPr>
          <p:nvPr/>
        </p:nvSpPr>
        <p:spPr bwMode="auto">
          <a:xfrm>
            <a:off x="7352455" y="4087812"/>
            <a:ext cx="609600" cy="295275"/>
          </a:xfrm>
          <a:prstGeom prst="accentCallout1">
            <a:avLst>
              <a:gd name="adj1" fmla="val 16931"/>
              <a:gd name="adj2" fmla="val 108333"/>
              <a:gd name="adj3" fmla="val 95194"/>
              <a:gd name="adj4" fmla="val 151583"/>
            </a:avLst>
          </a:prstGeom>
          <a:solidFill>
            <a:srgbClr val="CCFFFF"/>
          </a:solidFill>
          <a:ln w="19050">
            <a:solidFill>
              <a:srgbClr val="0000FA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/>
              <a:t>PS</a:t>
            </a:r>
          </a:p>
        </p:txBody>
      </p:sp>
      <p:sp>
        <p:nvSpPr>
          <p:cNvPr id="74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CERN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Motivation 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for the SPL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R&amp;D (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1/5)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450713" y="1662440"/>
            <a:ext cx="204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e.g</a:t>
            </a:r>
            <a:r>
              <a:rPr lang="fr-CH" dirty="0" smtClean="0"/>
              <a:t>.: Plan </a:t>
            </a:r>
            <a:r>
              <a:rPr lang="fr-CH" dirty="0" err="1" smtClean="0"/>
              <a:t>until</a:t>
            </a:r>
            <a:r>
              <a:rPr lang="fr-CH" dirty="0" smtClean="0"/>
              <a:t>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4" y="1578047"/>
            <a:ext cx="8562294" cy="27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6400800" y="3393377"/>
            <a:ext cx="304801" cy="4629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792053" y="1698687"/>
            <a:ext cx="308606" cy="3059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524024" y="1481985"/>
            <a:ext cx="627747" cy="85886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497818" y="1911419"/>
            <a:ext cx="235969" cy="7198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646183" y="2023939"/>
            <a:ext cx="288299" cy="9102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6" idx="0"/>
          </p:cNvCxnSpPr>
          <p:nvPr/>
        </p:nvCxnSpPr>
        <p:spPr>
          <a:xfrm flipH="1" flipV="1">
            <a:off x="2537011" y="3524589"/>
            <a:ext cx="347373" cy="78577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77338" y="2479081"/>
            <a:ext cx="271436" cy="6056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300307" y="3675898"/>
            <a:ext cx="376093" cy="4954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6" idx="0"/>
          </p:cNvCxnSpPr>
          <p:nvPr/>
        </p:nvCxnSpPr>
        <p:spPr>
          <a:xfrm flipV="1">
            <a:off x="685607" y="3599117"/>
            <a:ext cx="341316" cy="687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162968" y="3599116"/>
            <a:ext cx="570832" cy="9040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592652" y="3239076"/>
            <a:ext cx="598348" cy="7761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537010" y="2310009"/>
            <a:ext cx="183356" cy="5283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697656" y="1689740"/>
            <a:ext cx="59775" cy="62026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5" idx="3"/>
          </p:cNvCxnSpPr>
          <p:nvPr/>
        </p:nvCxnSpPr>
        <p:spPr>
          <a:xfrm>
            <a:off x="3519413" y="1378144"/>
            <a:ext cx="578476" cy="3205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018092" y="3192892"/>
            <a:ext cx="479726" cy="48300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351895" y="2611416"/>
            <a:ext cx="898408" cy="82297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566063" y="4310366"/>
            <a:ext cx="636641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Cavity</a:t>
            </a:r>
            <a:endParaRPr lang="en-GB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2727183" y="1718327"/>
            <a:ext cx="1137676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1600" dirty="0"/>
              <a:t>Helium </a:t>
            </a:r>
            <a:r>
              <a:rPr lang="en-GB" sz="1600" dirty="0" smtClean="0"/>
              <a:t>tank</a:t>
            </a:r>
            <a:endParaRPr lang="en-GB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3804219" y="4021795"/>
            <a:ext cx="1073235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Inter-cavity</a:t>
            </a:r>
          </a:p>
          <a:p>
            <a:pPr algn="ctr"/>
            <a:r>
              <a:rPr lang="en-GB" sz="1600" dirty="0" smtClean="0"/>
              <a:t>support</a:t>
            </a:r>
            <a:endParaRPr lang="en-GB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6629372" y="1130269"/>
            <a:ext cx="1358185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Thermal shield</a:t>
            </a:r>
            <a:endParaRPr lang="en-GB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7349452" y="1387440"/>
            <a:ext cx="1349593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Vacuum vessel</a:t>
            </a:r>
            <a:endParaRPr lang="en-GB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6358301" y="3859178"/>
            <a:ext cx="1015014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RF coupler</a:t>
            </a:r>
            <a:endParaRPr lang="en-GB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6961154" y="3466361"/>
            <a:ext cx="1970404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Thermal shield tie-rod</a:t>
            </a:r>
            <a:endParaRPr lang="en-GB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1157495" y="4173476"/>
            <a:ext cx="1283357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Cold-to-warm</a:t>
            </a:r>
          </a:p>
          <a:p>
            <a:pPr algn="ctr"/>
            <a:r>
              <a:rPr lang="en-GB" sz="1600" dirty="0" smtClean="0"/>
              <a:t>transition</a:t>
            </a:r>
            <a:endParaRPr lang="en-GB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4932040" y="1639279"/>
            <a:ext cx="1698535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Magnetic shielding</a:t>
            </a:r>
            <a:endParaRPr lang="en-GB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3943396" y="1074186"/>
            <a:ext cx="1697894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Insulation vacuum </a:t>
            </a:r>
          </a:p>
          <a:p>
            <a:pPr algn="ctr"/>
            <a:r>
              <a:rPr lang="en-GB" sz="1600" dirty="0" smtClean="0"/>
              <a:t>relief plate</a:t>
            </a:r>
            <a:endParaRPr lang="en-GB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1963802" y="1098951"/>
            <a:ext cx="1555611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Cryogenic circuit </a:t>
            </a:r>
          </a:p>
          <a:p>
            <a:pPr algn="ctr"/>
            <a:r>
              <a:rPr lang="en-GB" sz="1600" dirty="0" smtClean="0"/>
              <a:t>burst disk</a:t>
            </a:r>
            <a:endParaRPr lang="en-GB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184993" y="4287047"/>
            <a:ext cx="1001228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Gate valve</a:t>
            </a:r>
            <a:endParaRPr lang="en-GB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2024506" y="1942604"/>
            <a:ext cx="1445452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Two-phase pipe</a:t>
            </a:r>
            <a:endParaRPr lang="en-GB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5070496" y="3700203"/>
            <a:ext cx="1141587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Cavity tuner</a:t>
            </a:r>
            <a:endParaRPr lang="en-GB" sz="1600" dirty="0"/>
          </a:p>
        </p:txBody>
      </p:sp>
      <p:sp>
        <p:nvSpPr>
          <p:cNvPr id="80" name="TextBox 79"/>
          <p:cNvSpPr txBox="1"/>
          <p:nvPr/>
        </p:nvSpPr>
        <p:spPr>
          <a:xfrm>
            <a:off x="3055575" y="4503186"/>
            <a:ext cx="1339847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Double-walled</a:t>
            </a:r>
          </a:p>
          <a:p>
            <a:pPr algn="ctr"/>
            <a:r>
              <a:rPr lang="en-GB" sz="1600" dirty="0" smtClean="0"/>
              <a:t>tube</a:t>
            </a:r>
            <a:endParaRPr lang="en-GB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556636" y="2158739"/>
            <a:ext cx="1750792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He phase separator</a:t>
            </a:r>
            <a:endParaRPr lang="en-GB" sz="1600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405823" y="1787647"/>
            <a:ext cx="259070" cy="140524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8145" y="1387440"/>
            <a:ext cx="1784648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Cryogenic lines port</a:t>
            </a:r>
            <a:endParaRPr lang="en-GB" sz="1600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767857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Cryomodule</a:t>
            </a:r>
            <a:endParaRPr lang="en-GB" dirty="0"/>
          </a:p>
        </p:txBody>
      </p:sp>
      <p:pic>
        <p:nvPicPr>
          <p:cNvPr id="1026" name="Picture 2" descr="C:\Rg_files\Rgdata3\Photos\2013\SPL_mockup\IMAG0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8210" r="9917"/>
          <a:stretch/>
        </p:blipFill>
        <p:spPr bwMode="auto">
          <a:xfrm>
            <a:off x="5681525" y="4300988"/>
            <a:ext cx="3017520" cy="21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4102577" y="4884186"/>
            <a:ext cx="1578948" cy="738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 smtClean="0"/>
              <a:t>Assembly</a:t>
            </a:r>
            <a:r>
              <a:rPr lang="es-ES" sz="1400" dirty="0" smtClean="0"/>
              <a:t> of </a:t>
            </a:r>
            <a:r>
              <a:rPr lang="es-ES" sz="1400" dirty="0" err="1" smtClean="0"/>
              <a:t>supporting</a:t>
            </a:r>
            <a:r>
              <a:rPr lang="es-ES" sz="1400" dirty="0" smtClean="0"/>
              <a:t> </a:t>
            </a:r>
            <a:r>
              <a:rPr lang="es-ES" sz="1400" dirty="0" err="1" smtClean="0"/>
              <a:t>system</a:t>
            </a:r>
            <a:r>
              <a:rPr lang="es-ES" sz="1400" dirty="0" smtClean="0"/>
              <a:t> </a:t>
            </a:r>
            <a:r>
              <a:rPr lang="es-ES" sz="1400" dirty="0" err="1" smtClean="0"/>
              <a:t>mock</a:t>
            </a:r>
            <a:r>
              <a:rPr lang="es-ES" sz="1400" dirty="0" smtClean="0"/>
              <a:t>-up</a:t>
            </a:r>
            <a:endParaRPr lang="en-GB" sz="1400" dirty="0"/>
          </a:p>
        </p:txBody>
      </p:sp>
      <p:pic>
        <p:nvPicPr>
          <p:cNvPr id="1027" name="Picture 3" descr="C:\Rg_files\Rgdata3\Photos\2013\SMI2_SPL_mockup\20130813_1603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25666" r="4014" b="15124"/>
          <a:stretch/>
        </p:blipFill>
        <p:spPr bwMode="auto">
          <a:xfrm>
            <a:off x="312793" y="5073411"/>
            <a:ext cx="3019999" cy="14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3349461" y="5814536"/>
            <a:ext cx="1578948" cy="738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 smtClean="0"/>
              <a:t>Inner</a:t>
            </a:r>
            <a:r>
              <a:rPr lang="es-ES" sz="1400" dirty="0" smtClean="0"/>
              <a:t> </a:t>
            </a:r>
            <a:r>
              <a:rPr lang="es-ES" sz="1400" dirty="0" err="1" smtClean="0"/>
              <a:t>part</a:t>
            </a:r>
            <a:r>
              <a:rPr lang="es-ES" sz="1400" dirty="0" smtClean="0"/>
              <a:t> of </a:t>
            </a:r>
            <a:r>
              <a:rPr lang="es-ES" sz="1400" dirty="0" err="1" smtClean="0"/>
              <a:t>supporting</a:t>
            </a:r>
            <a:r>
              <a:rPr lang="es-ES" sz="1400" dirty="0" smtClean="0"/>
              <a:t> </a:t>
            </a:r>
            <a:r>
              <a:rPr lang="es-ES" sz="1400" dirty="0" err="1" smtClean="0"/>
              <a:t>system</a:t>
            </a:r>
            <a:r>
              <a:rPr lang="es-ES" sz="1400" dirty="0" smtClean="0"/>
              <a:t> </a:t>
            </a:r>
            <a:r>
              <a:rPr lang="es-ES" sz="1400" dirty="0" err="1" smtClean="0"/>
              <a:t>mock</a:t>
            </a:r>
            <a:r>
              <a:rPr lang="es-ES" sz="1400" dirty="0" smtClean="0"/>
              <a:t>-up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1584432" y="693186"/>
            <a:ext cx="6187968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2913415" y="621268"/>
            <a:ext cx="396942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P. </a:t>
            </a:r>
            <a:r>
              <a:rPr lang="fr-CH" b="1" dirty="0" err="1" smtClean="0"/>
              <a:t>Duthil</a:t>
            </a:r>
            <a:r>
              <a:rPr lang="fr-CH" b="1" dirty="0" smtClean="0"/>
              <a:t> – 15:50 on Thursday 15/05</a:t>
            </a:r>
            <a:endParaRPr lang="en-GB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0" y="4736068"/>
            <a:ext cx="404412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R. Bonomi – 16:05 on Thursday 15/05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143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err="1" smtClean="0"/>
              <a:t>Cryo</a:t>
            </a:r>
            <a:r>
              <a:rPr lang="fr-CH" dirty="0" smtClean="0"/>
              <a:t>-module  </a:t>
            </a:r>
            <a:r>
              <a:rPr lang="fr-CH" dirty="0" err="1"/>
              <a:t>A</a:t>
            </a:r>
            <a:r>
              <a:rPr lang="fr-CH" dirty="0" err="1" smtClean="0"/>
              <a:t>ssembly</a:t>
            </a:r>
            <a:r>
              <a:rPr lang="fr-CH" dirty="0" smtClean="0"/>
              <a:t> </a:t>
            </a:r>
            <a:r>
              <a:rPr lang="fr-CH" dirty="0" err="1" smtClean="0"/>
              <a:t>tooling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14887" y="5822920"/>
            <a:ext cx="1258037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CNRS-IPNO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5" name="Image 23" descr="03-0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20" b="6531"/>
          <a:stretch>
            <a:fillRect/>
          </a:stretch>
        </p:blipFill>
        <p:spPr>
          <a:xfrm>
            <a:off x="0" y="1439724"/>
            <a:ext cx="9144000" cy="4320480"/>
          </a:xfrm>
          <a:prstGeom prst="rect">
            <a:avLst/>
          </a:prstGeom>
        </p:spPr>
      </p:pic>
      <p:sp>
        <p:nvSpPr>
          <p:cNvPr id="46" name="ZoneTexte 25"/>
          <p:cNvSpPr txBox="1"/>
          <p:nvPr/>
        </p:nvSpPr>
        <p:spPr>
          <a:xfrm>
            <a:off x="5868144" y="6336268"/>
            <a:ext cx="137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Blocs Bétons</a:t>
            </a:r>
            <a:endParaRPr lang="fr-FR" dirty="0"/>
          </a:p>
        </p:txBody>
      </p:sp>
      <p:sp>
        <p:nvSpPr>
          <p:cNvPr id="48" name="ZoneTexte 26"/>
          <p:cNvSpPr txBox="1"/>
          <p:nvPr/>
        </p:nvSpPr>
        <p:spPr>
          <a:xfrm>
            <a:off x="1043608" y="6192252"/>
            <a:ext cx="191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Système de levage</a:t>
            </a:r>
            <a:endParaRPr lang="fr-FR" dirty="0"/>
          </a:p>
        </p:txBody>
      </p:sp>
      <p:sp>
        <p:nvSpPr>
          <p:cNvPr id="49" name="ZoneTexte 28"/>
          <p:cNvSpPr txBox="1"/>
          <p:nvPr/>
        </p:nvSpPr>
        <p:spPr>
          <a:xfrm>
            <a:off x="6516216" y="1007676"/>
            <a:ext cx="229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Cadre de manutention</a:t>
            </a:r>
            <a:endParaRPr lang="fr-FR" dirty="0"/>
          </a:p>
        </p:txBody>
      </p:sp>
      <p:sp>
        <p:nvSpPr>
          <p:cNvPr id="50" name="ZoneTexte 29"/>
          <p:cNvSpPr txBox="1"/>
          <p:nvPr/>
        </p:nvSpPr>
        <p:spPr>
          <a:xfrm>
            <a:off x="1187624" y="1007676"/>
            <a:ext cx="20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Supports de réglage</a:t>
            </a:r>
            <a:endParaRPr lang="fr-FR" dirty="0"/>
          </a:p>
        </p:txBody>
      </p:sp>
      <p:cxnSp>
        <p:nvCxnSpPr>
          <p:cNvPr id="52" name="Connecteur droit avec flèche 34"/>
          <p:cNvCxnSpPr>
            <a:stCxn id="50" idx="2"/>
          </p:cNvCxnSpPr>
          <p:nvPr/>
        </p:nvCxnSpPr>
        <p:spPr>
          <a:xfrm>
            <a:off x="2215246" y="1377008"/>
            <a:ext cx="196514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40"/>
          <p:cNvCxnSpPr>
            <a:stCxn id="50" idx="2"/>
          </p:cNvCxnSpPr>
          <p:nvPr/>
        </p:nvCxnSpPr>
        <p:spPr>
          <a:xfrm flipH="1">
            <a:off x="1043608" y="1377008"/>
            <a:ext cx="1171638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49"/>
          <p:cNvCxnSpPr>
            <a:stCxn id="49" idx="2"/>
          </p:cNvCxnSpPr>
          <p:nvPr/>
        </p:nvCxnSpPr>
        <p:spPr>
          <a:xfrm>
            <a:off x="7665121" y="1377008"/>
            <a:ext cx="435271" cy="7107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3"/>
          <p:cNvSpPr txBox="1"/>
          <p:nvPr/>
        </p:nvSpPr>
        <p:spPr>
          <a:xfrm>
            <a:off x="4211960" y="1079684"/>
            <a:ext cx="17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Poutre principale</a:t>
            </a:r>
            <a:endParaRPr lang="fr-FR" dirty="0"/>
          </a:p>
        </p:txBody>
      </p:sp>
      <p:cxnSp>
        <p:nvCxnSpPr>
          <p:cNvPr id="58" name="Connecteur droit avec flèche 54"/>
          <p:cNvCxnSpPr>
            <a:stCxn id="46" idx="0"/>
          </p:cNvCxnSpPr>
          <p:nvPr/>
        </p:nvCxnSpPr>
        <p:spPr>
          <a:xfrm flipV="1">
            <a:off x="6554262" y="5688196"/>
            <a:ext cx="1546130" cy="64807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9"/>
          <p:cNvCxnSpPr>
            <a:stCxn id="46" idx="0"/>
          </p:cNvCxnSpPr>
          <p:nvPr/>
        </p:nvCxnSpPr>
        <p:spPr>
          <a:xfrm flipH="1" flipV="1">
            <a:off x="6516216" y="5616188"/>
            <a:ext cx="38046" cy="72008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63"/>
          <p:cNvCxnSpPr>
            <a:stCxn id="48" idx="0"/>
          </p:cNvCxnSpPr>
          <p:nvPr/>
        </p:nvCxnSpPr>
        <p:spPr>
          <a:xfrm flipH="1" flipV="1">
            <a:off x="1979712" y="5472172"/>
            <a:ext cx="19222" cy="72008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70"/>
          <p:cNvSpPr txBox="1"/>
          <p:nvPr/>
        </p:nvSpPr>
        <p:spPr>
          <a:xfrm>
            <a:off x="3347864" y="6264260"/>
            <a:ext cx="118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Vérins LHC</a:t>
            </a:r>
            <a:endParaRPr lang="fr-FR" dirty="0"/>
          </a:p>
        </p:txBody>
      </p:sp>
      <p:cxnSp>
        <p:nvCxnSpPr>
          <p:cNvPr id="65" name="Connecteur droit avec flèche 71"/>
          <p:cNvCxnSpPr/>
          <p:nvPr/>
        </p:nvCxnSpPr>
        <p:spPr>
          <a:xfrm flipH="1" flipV="1">
            <a:off x="2267744" y="5040124"/>
            <a:ext cx="1368152" cy="12241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74"/>
          <p:cNvCxnSpPr>
            <a:stCxn id="57" idx="2"/>
          </p:cNvCxnSpPr>
          <p:nvPr/>
        </p:nvCxnSpPr>
        <p:spPr>
          <a:xfrm>
            <a:off x="5108392" y="1449016"/>
            <a:ext cx="183688" cy="85480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8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410194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fr-CH" sz="1800" dirty="0" err="1" smtClean="0">
                <a:latin typeface="+mn-lt"/>
              </a:rPr>
              <a:t>Cryogenics</a:t>
            </a:r>
            <a:endParaRPr lang="fr-CH" sz="1800" dirty="0" smtClean="0">
              <a:latin typeface="+mn-lt"/>
            </a:endParaRPr>
          </a:p>
          <a:p>
            <a:pPr marL="582613" lvl="1" indent="-182563"/>
            <a:r>
              <a:rPr lang="fr-CH" sz="1400" dirty="0" smtClean="0">
                <a:latin typeface="+mn-lt"/>
              </a:rPr>
              <a:t>New </a:t>
            </a:r>
            <a:r>
              <a:rPr lang="fr-CH" sz="1400" dirty="0" err="1" smtClean="0">
                <a:latin typeface="+mn-lt"/>
              </a:rPr>
              <a:t>cryogenic</a:t>
            </a:r>
            <a:r>
              <a:rPr lang="fr-CH" sz="1400" dirty="0" smtClean="0">
                <a:latin typeface="+mn-lt"/>
              </a:rPr>
              <a:t> </a:t>
            </a:r>
            <a:r>
              <a:rPr lang="fr-CH" sz="1400" dirty="0" err="1" smtClean="0">
                <a:latin typeface="+mn-lt"/>
              </a:rPr>
              <a:t>transfer</a:t>
            </a:r>
            <a:r>
              <a:rPr lang="fr-CH" sz="1400" dirty="0" smtClean="0">
                <a:latin typeface="+mn-lt"/>
              </a:rPr>
              <a:t> line: </a:t>
            </a:r>
            <a:r>
              <a:rPr lang="fr-CH" sz="1400" dirty="0" err="1" smtClean="0">
                <a:latin typeface="+mn-lt"/>
              </a:rPr>
              <a:t>commissioned</a:t>
            </a:r>
            <a:r>
              <a:rPr lang="fr-CH" sz="1400" dirty="0" smtClean="0">
                <a:latin typeface="+mn-lt"/>
              </a:rPr>
              <a:t> </a:t>
            </a:r>
            <a:r>
              <a:rPr lang="fr-CH" sz="1400" dirty="0" err="1" smtClean="0">
                <a:latin typeface="+mn-lt"/>
              </a:rPr>
              <a:t>December</a:t>
            </a:r>
            <a:r>
              <a:rPr lang="fr-CH" sz="1400" dirty="0" smtClean="0">
                <a:latin typeface="+mn-lt"/>
              </a:rPr>
              <a:t> 2013</a:t>
            </a:r>
          </a:p>
          <a:p>
            <a:pPr marL="582613" lvl="1" indent="-182563"/>
            <a:r>
              <a:rPr lang="en-GB" sz="1400" dirty="0">
                <a:latin typeface="+mn-lt"/>
              </a:rPr>
              <a:t>Modification of </a:t>
            </a:r>
            <a:r>
              <a:rPr lang="en-GB" sz="1400" dirty="0" smtClean="0">
                <a:latin typeface="+mn-lt"/>
              </a:rPr>
              <a:t>2 </a:t>
            </a:r>
            <a:r>
              <a:rPr lang="en-GB" sz="1400" dirty="0">
                <a:latin typeface="+mn-lt"/>
              </a:rPr>
              <a:t>Vertical Cryostats for 2K </a:t>
            </a:r>
            <a:r>
              <a:rPr lang="en-GB" sz="1400" dirty="0" smtClean="0">
                <a:latin typeface="+mn-lt"/>
              </a:rPr>
              <a:t>Operation: completed </a:t>
            </a:r>
            <a:r>
              <a:rPr lang="en-GB" sz="1400" dirty="0">
                <a:latin typeface="+mn-lt"/>
              </a:rPr>
              <a:t>March </a:t>
            </a:r>
            <a:r>
              <a:rPr lang="en-GB" sz="1400" dirty="0" smtClean="0">
                <a:latin typeface="+mn-lt"/>
              </a:rPr>
              <a:t>2013</a:t>
            </a:r>
          </a:p>
          <a:p>
            <a:pPr marL="582613" lvl="1" indent="-182563"/>
            <a:r>
              <a:rPr lang="en-GB" sz="1400" dirty="0" smtClean="0">
                <a:latin typeface="+mn-lt"/>
              </a:rPr>
              <a:t>Specifications of He distribution for Horizontal Cryostats (2K and 4.5 K operation) completed</a:t>
            </a:r>
          </a:p>
          <a:p>
            <a:pPr>
              <a:buFont typeface="+mj-lt"/>
              <a:buAutoNum type="arabicPeriod"/>
            </a:pPr>
            <a:r>
              <a:rPr lang="fr-CH" sz="1800" dirty="0" smtClean="0">
                <a:latin typeface="+mn-lt"/>
              </a:rPr>
              <a:t>SRF </a:t>
            </a:r>
            <a:r>
              <a:rPr lang="fr-CH" sz="1800" dirty="0" err="1" smtClean="0">
                <a:latin typeface="+mn-lt"/>
              </a:rPr>
              <a:t>processing</a:t>
            </a:r>
            <a:r>
              <a:rPr lang="fr-CH" sz="1800" dirty="0" smtClean="0">
                <a:latin typeface="+mn-lt"/>
              </a:rPr>
              <a:t> infrastructure</a:t>
            </a:r>
          </a:p>
          <a:p>
            <a:pPr marL="582613" lvl="1" indent="-182563"/>
            <a:r>
              <a:rPr lang="en-US" sz="1400" dirty="0">
                <a:latin typeface="+mn-lt"/>
              </a:rPr>
              <a:t>Main Clean Room Upgrade and </a:t>
            </a:r>
            <a:r>
              <a:rPr lang="en-US" sz="1400" dirty="0" smtClean="0">
                <a:latin typeface="+mn-lt"/>
              </a:rPr>
              <a:t>Extension: to be finished in </a:t>
            </a:r>
            <a:r>
              <a:rPr lang="en-US" sz="1400" dirty="0">
                <a:latin typeface="+mn-lt"/>
              </a:rPr>
              <a:t>December </a:t>
            </a:r>
            <a:r>
              <a:rPr lang="en-US" sz="1400" dirty="0" smtClean="0">
                <a:latin typeface="+mn-lt"/>
              </a:rPr>
              <a:t>2013</a:t>
            </a: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400050" lvl="1" indent="0">
              <a:buNone/>
            </a:pPr>
            <a:endParaRPr lang="en-US" sz="1400" dirty="0">
              <a:latin typeface="+mn-lt"/>
            </a:endParaRPr>
          </a:p>
          <a:p>
            <a:pPr marL="582613" lvl="1" indent="-182563"/>
            <a:r>
              <a:rPr lang="en-US" sz="1400" dirty="0">
                <a:latin typeface="+mn-lt"/>
              </a:rPr>
              <a:t>Ultra-Pure Water </a:t>
            </a:r>
            <a:r>
              <a:rPr lang="en-US" sz="1400" dirty="0" smtClean="0">
                <a:latin typeface="+mn-lt"/>
              </a:rPr>
              <a:t>Station delivered and commissioned</a:t>
            </a:r>
            <a:r>
              <a:rPr lang="en-US" sz="1400" dirty="0">
                <a:latin typeface="+mn-lt"/>
              </a:rPr>
              <a:t>: October </a:t>
            </a:r>
            <a:r>
              <a:rPr lang="en-US" sz="1400" dirty="0" smtClean="0">
                <a:latin typeface="+mn-lt"/>
              </a:rPr>
              <a:t>2013</a:t>
            </a:r>
          </a:p>
          <a:p>
            <a:pPr marL="582613" lvl="1" indent="-182563"/>
            <a:r>
              <a:rPr lang="en-US" sz="1400" dirty="0">
                <a:latin typeface="+mn-lt"/>
              </a:rPr>
              <a:t>Rinsing Cabinet delivered: October </a:t>
            </a:r>
            <a:r>
              <a:rPr lang="en-US" sz="1400" dirty="0" smtClean="0">
                <a:latin typeface="+mn-lt"/>
              </a:rPr>
              <a:t>2013</a:t>
            </a:r>
            <a:endParaRPr lang="en-US" sz="1400" dirty="0">
              <a:latin typeface="+mn-lt"/>
            </a:endParaRPr>
          </a:p>
          <a:p>
            <a:pPr marL="582613" lvl="1" indent="-182563"/>
            <a:r>
              <a:rPr lang="en-US" sz="1400" dirty="0" smtClean="0">
                <a:latin typeface="+mn-lt"/>
              </a:rPr>
              <a:t>Diagnostics</a:t>
            </a:r>
          </a:p>
          <a:p>
            <a:pPr marL="982663" lvl="2" indent="-182563"/>
            <a:r>
              <a:rPr lang="en-US" sz="1200" dirty="0" smtClean="0">
                <a:latin typeface="+mn-lt"/>
              </a:rPr>
              <a:t>2</a:t>
            </a:r>
            <a:r>
              <a:rPr lang="en-US" sz="1200" baseline="30000" dirty="0" smtClean="0">
                <a:latin typeface="+mn-lt"/>
              </a:rPr>
              <a:t>nd</a:t>
            </a:r>
            <a:r>
              <a:rPr lang="en-US" sz="1200" dirty="0" smtClean="0">
                <a:latin typeface="+mn-lt"/>
              </a:rPr>
              <a:t> sound measurement by OSTs: operational (more work required for interpretation…)</a:t>
            </a:r>
          </a:p>
          <a:p>
            <a:pPr marL="982663" lvl="2" indent="-182563"/>
            <a:r>
              <a:rPr lang="en-US" sz="1200" dirty="0" smtClean="0">
                <a:latin typeface="+mn-lt"/>
              </a:rPr>
              <a:t>Temperature mapping system for SPL cavities: work in progress…</a:t>
            </a:r>
            <a:endParaRPr lang="en-US" sz="12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smtClean="0"/>
              <a:t>SM18 infrastructure upgrade</a:t>
            </a:r>
            <a:endParaRPr lang="it-IT" dirty="0">
              <a:solidFill>
                <a:srgbClr val="1505EB"/>
              </a:solidFill>
            </a:endParaRPr>
          </a:p>
        </p:txBody>
      </p:sp>
      <p:pic>
        <p:nvPicPr>
          <p:cNvPr id="36" name="Picture 2" descr="C:\Users\smikulas\Dropbox\diploma\CERN\CleanRoom\Files\pic2\Névtelen_panorámafelvéte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7606" r="9565"/>
          <a:stretch/>
        </p:blipFill>
        <p:spPr bwMode="auto">
          <a:xfrm>
            <a:off x="381000" y="2631148"/>
            <a:ext cx="5677776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Mimi\Desktop\CERN\CleanRoom\Files\pic\image.jpeg"/>
          <p:cNvPicPr>
            <a:picLocks noChangeAspect="1" noChangeArrowheads="1"/>
          </p:cNvPicPr>
          <p:nvPr/>
        </p:nvPicPr>
        <p:blipFill rotWithShape="1">
          <a:blip r:embed="rId3" cstate="print"/>
          <a:srcRect l="2878" t="14479" r="11604" b="8991"/>
          <a:stretch/>
        </p:blipFill>
        <p:spPr bwMode="auto">
          <a:xfrm>
            <a:off x="7086600" y="4572000"/>
            <a:ext cx="1784595" cy="1999963"/>
          </a:xfrm>
          <a:prstGeom prst="rect">
            <a:avLst/>
          </a:prstGeom>
          <a:noFill/>
        </p:spPr>
      </p:pic>
      <p:pic>
        <p:nvPicPr>
          <p:cNvPr id="39" name="Picture 2" descr="C:\Users\smikulas\Dropbox\diploma\CERN\CleanRoom\Files\pic\DSCF2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9449"/>
          <a:stretch/>
        </p:blipFill>
        <p:spPr bwMode="auto">
          <a:xfrm>
            <a:off x="6421089" y="2743200"/>
            <a:ext cx="24501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6172200" y="4543200"/>
            <a:ext cx="248889" cy="387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191000" y="5257800"/>
            <a:ext cx="2895600" cy="3340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27184" y="860474"/>
            <a:ext cx="40287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P. Maesen – 14:40 on Thursday 15/05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03467" y="1219200"/>
            <a:ext cx="5865848" cy="4368835"/>
            <a:chOff x="5029200" y="762000"/>
            <a:chExt cx="3962400" cy="295116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9" t="13489" r="16922" b="3918"/>
            <a:stretch>
              <a:fillRect/>
            </a:stretch>
          </p:blipFill>
          <p:spPr bwMode="auto">
            <a:xfrm>
              <a:off x="5029200" y="762000"/>
              <a:ext cx="3962400" cy="295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7270750" y="2592388"/>
              <a:ext cx="843788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Valve box</a:t>
              </a:r>
              <a:endParaRPr lang="en-GB" b="1"/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7834313" y="792163"/>
              <a:ext cx="1044575" cy="43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/>
                <a:t>RF</a:t>
              </a:r>
            </a:p>
            <a:p>
              <a:pPr algn="ctr" eaLnBrk="1" hangingPunct="1"/>
              <a:r>
                <a:rPr lang="en-US" b="1"/>
                <a:t>distribution</a:t>
              </a:r>
              <a:endParaRPr lang="en-GB" b="1"/>
            </a:p>
          </p:txBody>
        </p: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6842125" y="3149600"/>
              <a:ext cx="1484782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Cryo line interface</a:t>
              </a:r>
              <a:endParaRPr lang="en-GB" b="1"/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7718425" y="2154238"/>
              <a:ext cx="1086299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Cryo-module</a:t>
              </a:r>
              <a:endParaRPr lang="en-GB" b="1"/>
            </a:p>
          </p:txBody>
        </p:sp>
        <p:cxnSp>
          <p:nvCxnSpPr>
            <p:cNvPr id="17" name="Straight Arrow Connector 16"/>
            <p:cNvCxnSpPr>
              <a:stCxn id="12" idx="1"/>
            </p:cNvCxnSpPr>
            <p:nvPr/>
          </p:nvCxnSpPr>
          <p:spPr>
            <a:xfrm flipH="1">
              <a:off x="6411913" y="2717130"/>
              <a:ext cx="858836" cy="18323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1"/>
            </p:cNvCxnSpPr>
            <p:nvPr/>
          </p:nvCxnSpPr>
          <p:spPr>
            <a:xfrm flipH="1">
              <a:off x="6564314" y="3274342"/>
              <a:ext cx="277811" cy="5305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>
            <a:xfrm flipH="1">
              <a:off x="6702425" y="2278981"/>
              <a:ext cx="1016000" cy="18164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1"/>
            </p:cNvCxnSpPr>
            <p:nvPr/>
          </p:nvCxnSpPr>
          <p:spPr>
            <a:xfrm flipH="1">
              <a:off x="7010400" y="1010463"/>
              <a:ext cx="823913" cy="1801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\\cern.ch\dfs\Workspaces\t\therasse\SPL\monocell RI 704 MHz\photos first test 11_2012\DSC0187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9" y="1275819"/>
            <a:ext cx="3191696" cy="4255595"/>
          </a:xfrm>
          <a:prstGeom prst="rect">
            <a:avLst/>
          </a:prstGeom>
          <a:noFill/>
          <a:extLst/>
        </p:spPr>
      </p:pic>
      <p:grpSp>
        <p:nvGrpSpPr>
          <p:cNvPr id="22" name="Group 21"/>
          <p:cNvGrpSpPr/>
          <p:nvPr/>
        </p:nvGrpSpPr>
        <p:grpSpPr>
          <a:xfrm>
            <a:off x="990599" y="5943600"/>
            <a:ext cx="5631207" cy="587829"/>
            <a:chOff x="3641323" y="5562600"/>
            <a:chExt cx="5631207" cy="58782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5562600"/>
              <a:ext cx="2057400" cy="58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641323" y="5625681"/>
              <a:ext cx="5631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with support from                          program</a:t>
              </a:r>
              <a:endParaRPr lang="en-GB" sz="24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SM18 Bunker </a:t>
            </a:r>
            <a:r>
              <a:rPr lang="fr-CH" dirty="0"/>
              <a:t>I</a:t>
            </a:r>
            <a:r>
              <a:rPr lang="fr-CH" dirty="0" smtClean="0"/>
              <a:t>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52399" y="1219200"/>
            <a:ext cx="84582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Thales klystron – delivery beginning 2014 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Klystron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delivery beginning 2014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704 MHz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by end of 2014 </a:t>
            </a: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320228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SM18 High </a:t>
            </a:r>
            <a:r>
              <a:rPr lang="fr-CH" dirty="0"/>
              <a:t>P</a:t>
            </a:r>
            <a:r>
              <a:rPr lang="fr-CH" dirty="0" smtClean="0"/>
              <a:t>ower RF upgrade (704 MHz)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762000"/>
            <a:ext cx="3124200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</a:t>
            </a:r>
            <a:r>
              <a:rPr lang="fr-CH" dirty="0" smtClean="0"/>
              <a:t>Lund)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4599" y="762000"/>
            <a:ext cx="352295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D. Nisbet – 9:30 on Friday 16/05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749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52399" y="1066800"/>
            <a:ext cx="84582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1.5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IOTs being ordered by ESS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CERN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2015-2016 (joint ESS-CERN)</a:t>
            </a:r>
            <a:endParaRPr lang="en-GB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High </a:t>
            </a:r>
            <a:r>
              <a:rPr lang="fr-CH" dirty="0"/>
              <a:t>P</a:t>
            </a:r>
            <a:r>
              <a:rPr lang="fr-CH" dirty="0" smtClean="0"/>
              <a:t>ower IOT </a:t>
            </a:r>
            <a:r>
              <a:rPr lang="fr-CH" dirty="0" err="1" smtClean="0"/>
              <a:t>development</a:t>
            </a:r>
            <a:r>
              <a:rPr lang="fr-CH" dirty="0" smtClean="0"/>
              <a:t> (704 MHz)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8308" r="7504" b="53641"/>
          <a:stretch/>
        </p:blipFill>
        <p:spPr>
          <a:xfrm>
            <a:off x="1828800" y="2362200"/>
            <a:ext cx="6073263" cy="40670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67000" y="762000"/>
            <a:ext cx="3124200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</a:t>
            </a:r>
            <a:r>
              <a:rPr lang="fr-CH" dirty="0" smtClean="0"/>
              <a:t>Lund)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54112" y="726041"/>
            <a:ext cx="38547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cf. D. Mc </a:t>
            </a:r>
            <a:r>
              <a:rPr lang="fr-CH" b="1" dirty="0" err="1" smtClean="0"/>
              <a:t>Ginnis</a:t>
            </a:r>
            <a:r>
              <a:rPr lang="fr-CH" b="1" dirty="0" smtClean="0"/>
              <a:t> – 9:10 on Friday 16/05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016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247" r="6992" b="44691"/>
          <a:stretch/>
        </p:blipFill>
        <p:spPr bwMode="auto">
          <a:xfrm>
            <a:off x="111798" y="1988634"/>
            <a:ext cx="8806488" cy="302649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248400" y="1371600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04064" y="1371600"/>
            <a:ext cx="0" cy="44920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67800" y="1371600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04064" y="5791200"/>
            <a:ext cx="2544336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8400" y="5791200"/>
            <a:ext cx="2819400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39630" y="556371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59792" y="55559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2015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13608" y="1600200"/>
            <a:ext cx="2182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Preparation of components</a:t>
            </a:r>
            <a:endParaRPr lang="en-GB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43671" y="1621014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Assembly of CM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SPL R&amp;D </a:t>
            </a:r>
            <a:r>
              <a:rPr lang="fr-CH" sz="3200" dirty="0" err="1" smtClean="0"/>
              <a:t>schedule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068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57200" y="11430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Linac4 in construction. Fully operational at the end 2016.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Design and development of a new type of multi-cavity cryomodule,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Design and development of “cheap” high power couplers (8 built</a:t>
            </a:r>
            <a:r>
              <a:rPr lang="en-US" sz="2000" b="1" dirty="0">
                <a:solidFill>
                  <a:srgbClr val="1505EB"/>
                </a:solidFill>
              </a:rPr>
              <a:t>; 2 successfully tested </a:t>
            </a:r>
            <a:r>
              <a:rPr lang="en-US" sz="2000" b="1" dirty="0" smtClean="0">
                <a:solidFill>
                  <a:srgbClr val="1505EB"/>
                </a:solidFill>
              </a:rPr>
              <a:t>today).</a:t>
            </a:r>
            <a:endParaRPr lang="en-US" sz="2000" b="1" dirty="0">
              <a:solidFill>
                <a:srgbClr val="1505EB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Extensive investment for superconducting cavities fabrication and test (e-beam welding machine, </a:t>
            </a:r>
            <a:r>
              <a:rPr lang="en-US" sz="2000" b="1" dirty="0" err="1" smtClean="0">
                <a:solidFill>
                  <a:srgbClr val="1505EB"/>
                </a:solidFill>
              </a:rPr>
              <a:t>ep</a:t>
            </a:r>
            <a:r>
              <a:rPr lang="en-US" sz="2000" b="1" dirty="0" smtClean="0">
                <a:solidFill>
                  <a:srgbClr val="1505EB"/>
                </a:solidFill>
              </a:rPr>
              <a:t> bench, optical bench…)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2 five-cell copper cavities, one </a:t>
            </a:r>
            <a:r>
              <a:rPr lang="en-US" sz="2000" b="1" dirty="0">
                <a:solidFill>
                  <a:srgbClr val="1505EB"/>
                </a:solidFill>
              </a:rPr>
              <a:t>bulk-niobium </a:t>
            </a:r>
            <a:r>
              <a:rPr lang="en-US" sz="2000" b="1" dirty="0" err="1">
                <a:solidFill>
                  <a:srgbClr val="1505EB"/>
                </a:solidFill>
              </a:rPr>
              <a:t>monocell</a:t>
            </a:r>
            <a:r>
              <a:rPr lang="en-US" sz="2000" b="1" dirty="0">
                <a:solidFill>
                  <a:srgbClr val="1505EB"/>
                </a:solidFill>
              </a:rPr>
              <a:t> </a:t>
            </a:r>
            <a:r>
              <a:rPr lang="en-US" sz="2000" b="1" dirty="0" smtClean="0">
                <a:solidFill>
                  <a:srgbClr val="1505EB"/>
                </a:solidFill>
              </a:rPr>
              <a:t>produced,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4 five-cell bulk Niobium manufactured by </a:t>
            </a:r>
            <a:r>
              <a:rPr lang="en-US" sz="2000" b="1" dirty="0">
                <a:solidFill>
                  <a:srgbClr val="1505EB"/>
                </a:solidFill>
              </a:rPr>
              <a:t>industry (</a:t>
            </a:r>
            <a:r>
              <a:rPr lang="en-US" sz="2000" b="1" dirty="0" smtClean="0">
                <a:solidFill>
                  <a:srgbClr val="1505EB"/>
                </a:solidFill>
              </a:rPr>
              <a:t>RI),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One five-cell bulk Niobium in fabrication at CERN with an R&amp;D approach,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Equipment for testing at high RF power (704 MHz) a string of 4 cavities cooled at 2 K in SM18</a:t>
            </a:r>
          </a:p>
          <a:p>
            <a:pPr>
              <a:spcBef>
                <a:spcPct val="20000"/>
              </a:spcBef>
            </a:pPr>
            <a:endParaRPr lang="en-US" sz="2000" dirty="0" smtClean="0"/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A string of four SPL </a:t>
            </a:r>
            <a:r>
              <a:rPr lang="en-US" sz="2000" b="1" dirty="0">
                <a:solidFill>
                  <a:srgbClr val="00B050"/>
                </a:solidFill>
              </a:rPr>
              <a:t>704 MHz </a:t>
            </a:r>
            <a:r>
              <a:rPr lang="en-US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00B050"/>
                </a:solidFill>
              </a:rPr>
              <a:t> =1 cavities will start being </a:t>
            </a:r>
            <a:r>
              <a:rPr lang="en-US" sz="2000" b="1" dirty="0">
                <a:solidFill>
                  <a:srgbClr val="00B050"/>
                </a:solidFill>
              </a:rPr>
              <a:t>tested </a:t>
            </a:r>
            <a:r>
              <a:rPr lang="en-US" sz="2000" b="1" dirty="0" smtClean="0">
                <a:solidFill>
                  <a:srgbClr val="00B050"/>
                </a:solidFill>
              </a:rPr>
              <a:t>in a short </a:t>
            </a:r>
            <a:r>
              <a:rPr lang="en-US" sz="2000" b="1" dirty="0" err="1" smtClean="0">
                <a:solidFill>
                  <a:srgbClr val="00B050"/>
                </a:solidFill>
              </a:rPr>
              <a:t>cryo</a:t>
            </a:r>
            <a:r>
              <a:rPr lang="en-US" sz="2000" b="1" dirty="0" smtClean="0">
                <a:solidFill>
                  <a:srgbClr val="00B050"/>
                </a:solidFill>
              </a:rPr>
              <a:t>-module at the end of 2015.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err="1">
                <a:solidFill>
                  <a:schemeClr val="tx2">
                    <a:satMod val="130000"/>
                  </a:schemeClr>
                </a:solidFill>
              </a:rPr>
              <a:t>Summary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 rot="19803849">
            <a:off x="389575" y="2298515"/>
            <a:ext cx="7912038" cy="17173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Update of CERN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competencies</a:t>
            </a:r>
          </a:p>
          <a:p>
            <a:pPr algn="ctr">
              <a:spcBef>
                <a:spcPct val="20000"/>
              </a:spcBef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superconducting RF. </a:t>
            </a:r>
          </a:p>
        </p:txBody>
      </p:sp>
    </p:spTree>
    <p:extLst>
      <p:ext uri="{BB962C8B-B14F-4D97-AF65-F5344CB8AC3E}">
        <p14:creationId xmlns:p14="http://schemas.microsoft.com/office/powerpoint/2010/main" val="6370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090172"/>
            <a:ext cx="68453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FOR YOUR ATTENTION!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6591008" cy="56985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67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162975" y="97155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+"/>
            </a:pP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Options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for neutrino physics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(Conventional n </a:t>
            </a:r>
            <a:r>
              <a:rPr lang="en-US" altLang="en-US" sz="2000" b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Superbeams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296" name="Content Placeholder 2"/>
          <p:cNvSpPr>
            <a:spLocks noGrp="1"/>
          </p:cNvSpPr>
          <p:nvPr>
            <p:ph idx="1"/>
          </p:nvPr>
        </p:nvSpPr>
        <p:spPr>
          <a:xfrm>
            <a:off x="181708" y="2452503"/>
            <a:ext cx="3399692" cy="1052697"/>
          </a:xfrm>
          <a:solidFill>
            <a:srgbClr val="FFFFC9"/>
          </a:solidFill>
        </p:spPr>
        <p:txBody>
          <a:bodyPr>
            <a:no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HP-SPL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182563"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(4-5 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GeV, 4MW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82563" indent="-182563"/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onto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(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2/5)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4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33371" r="15955" b="5645"/>
          <a:stretch/>
        </p:blipFill>
        <p:spPr bwMode="auto">
          <a:xfrm>
            <a:off x="76200" y="3507580"/>
            <a:ext cx="3764207" cy="30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28700" y="1562100"/>
            <a:ext cx="1257300" cy="495300"/>
          </a:xfrm>
          <a:prstGeom prst="wedgeRoundRectCallout">
            <a:avLst>
              <a:gd name="adj1" fmla="val 104481"/>
              <a:gd name="adj2" fmla="val 426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err="1" smtClean="0"/>
              <a:t>Low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5" name="Straight Arrow Connector 4"/>
          <p:cNvCxnSpPr>
            <a:stCxn id="12291" idx="2"/>
            <a:endCxn id="12296" idx="0"/>
          </p:cNvCxnSpPr>
          <p:nvPr/>
        </p:nvCxnSpPr>
        <p:spPr>
          <a:xfrm flipH="1">
            <a:off x="1881554" y="1371600"/>
            <a:ext cx="2739121" cy="1080903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6591300" y="1684622"/>
            <a:ext cx="1485900" cy="495300"/>
          </a:xfrm>
          <a:prstGeom prst="wedgeRoundRectCallout">
            <a:avLst>
              <a:gd name="adj1" fmla="val -103372"/>
              <a:gd name="adj2" fmla="val 39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smtClean="0"/>
              <a:t>Medium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13" name="Straight Arrow Connector 12"/>
          <p:cNvCxnSpPr>
            <a:stCxn id="12291" idx="2"/>
            <a:endCxn id="33" idx="0"/>
          </p:cNvCxnSpPr>
          <p:nvPr/>
        </p:nvCxnSpPr>
        <p:spPr>
          <a:xfrm>
            <a:off x="4620675" y="1371600"/>
            <a:ext cx="2123025" cy="13716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1313"/>
          <a:stretch/>
        </p:blipFill>
        <p:spPr bwMode="auto">
          <a:xfrm>
            <a:off x="3826740" y="3581400"/>
            <a:ext cx="5272810" cy="301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0000" y="3576935"/>
            <a:ext cx="2362201" cy="461665"/>
          </a:xfrm>
          <a:prstGeom prst="rect">
            <a:avLst/>
          </a:prstGeom>
          <a:solidFill>
            <a:srgbClr val="FFC000"/>
          </a:solidFill>
        </p:spPr>
        <p:txBody>
          <a:bodyPr wrap="square" lIns="36000" rIns="36000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1: SPS  (400 GeV -700 kW)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2: HP-PS (50 GeV – 2 MW)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800600" y="2743200"/>
            <a:ext cx="3886200" cy="838200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LP-SPL as 4 GeV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injector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a High Power 50 GeV synchrotron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(50 GeV, 2 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</a:t>
            </a:r>
            <a:endParaRPr lang="fr-CH" altLang="en-US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173599" y="99060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+"/>
            </a:pP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Options for neutrino physics (n Factory)</a:t>
            </a:r>
          </a:p>
        </p:txBody>
      </p:sp>
      <p:sp>
        <p:nvSpPr>
          <p:cNvPr id="13319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8686800" cy="838199"/>
          </a:xfrm>
          <a:solidFill>
            <a:srgbClr val="FFFFC9"/>
          </a:solidFill>
        </p:spPr>
        <p:txBody>
          <a:bodyPr>
            <a:norm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High Power SPL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(4-5 GeV, 4MW)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compression  («rotation»)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separate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Compressor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ring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few (3-6) short (2 ns)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bunches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endParaRPr lang="fr-CH" altLang="en-US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(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3/5)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95600"/>
            <a:ext cx="5191125" cy="260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5265"/>
          <a:stretch/>
        </p:blipFill>
        <p:spPr>
          <a:xfrm>
            <a:off x="5267506" y="2286000"/>
            <a:ext cx="3724094" cy="41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0" y="895350"/>
            <a:ext cx="903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+"/>
            </a:pPr>
            <a:r>
              <a:rPr lang="en-US" altLang="en-US" sz="2000" b="1" dirty="0">
                <a:solidFill>
                  <a:srgbClr val="FF0000"/>
                </a:solidFill>
              </a:rPr>
              <a:t>Next generation Radioactive Ion Beam Facility (~EURISOL)</a:t>
            </a:r>
            <a:endParaRPr lang="en-US" altLang="en-US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(4/5)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20" descr="20080111-Eurisol - vue general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42618" r="8546" b="10606"/>
          <a:stretch>
            <a:fillRect/>
          </a:stretch>
        </p:blipFill>
        <p:spPr bwMode="auto">
          <a:xfrm>
            <a:off x="1066800" y="1244600"/>
            <a:ext cx="6446838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22"/>
          <p:cNvSpPr>
            <a:spLocks/>
          </p:cNvSpPr>
          <p:nvPr/>
        </p:nvSpPr>
        <p:spPr bwMode="auto">
          <a:xfrm>
            <a:off x="1368425" y="1417638"/>
            <a:ext cx="849313" cy="258762"/>
          </a:xfrm>
          <a:prstGeom prst="accentBorderCallout1">
            <a:avLst>
              <a:gd name="adj1" fmla="val 44171"/>
              <a:gd name="adj2" fmla="val 108972"/>
              <a:gd name="adj3" fmla="val 712269"/>
              <a:gd name="adj4" fmla="val 224301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TARGETS</a:t>
            </a:r>
            <a:endParaRPr lang="en-GB" altLang="en-US"/>
          </a:p>
        </p:txBody>
      </p:sp>
      <p:sp>
        <p:nvSpPr>
          <p:cNvPr id="15368" name="AutoShape 21"/>
          <p:cNvSpPr>
            <a:spLocks/>
          </p:cNvSpPr>
          <p:nvPr/>
        </p:nvSpPr>
        <p:spPr bwMode="auto">
          <a:xfrm>
            <a:off x="2459038" y="1331913"/>
            <a:ext cx="1141412" cy="390525"/>
          </a:xfrm>
          <a:prstGeom prst="accentBorderCallout1">
            <a:avLst>
              <a:gd name="adj1" fmla="val 29269"/>
              <a:gd name="adj2" fmla="val 106676"/>
              <a:gd name="adj3" fmla="val 359722"/>
              <a:gd name="adj4" fmla="val 101648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RADIOACTIVE IONS LINAC</a:t>
            </a:r>
            <a:endParaRPr lang="en-GB" altLang="en-US"/>
          </a:p>
        </p:txBody>
      </p:sp>
      <p:sp>
        <p:nvSpPr>
          <p:cNvPr id="15369" name="AutoShape 24"/>
          <p:cNvSpPr>
            <a:spLocks/>
          </p:cNvSpPr>
          <p:nvPr/>
        </p:nvSpPr>
        <p:spPr bwMode="auto">
          <a:xfrm>
            <a:off x="4919663" y="1384300"/>
            <a:ext cx="1250950" cy="573088"/>
          </a:xfrm>
          <a:prstGeom prst="accentBorderCallout1">
            <a:avLst>
              <a:gd name="adj1" fmla="val 19944"/>
              <a:gd name="adj2" fmla="val -6093"/>
              <a:gd name="adj3" fmla="val 251046"/>
              <a:gd name="adj4" fmla="val -42806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EURISOL EXPERIMENTAL HALLS</a:t>
            </a:r>
            <a:endParaRPr lang="en-GB" altLang="en-US"/>
          </a:p>
        </p:txBody>
      </p:sp>
      <p:cxnSp>
        <p:nvCxnSpPr>
          <p:cNvPr id="15370" name="AutoShape 26"/>
          <p:cNvCxnSpPr>
            <a:cxnSpLocks noChangeShapeType="1"/>
          </p:cNvCxnSpPr>
          <p:nvPr/>
        </p:nvCxnSpPr>
        <p:spPr bwMode="auto">
          <a:xfrm flipH="1">
            <a:off x="3922713" y="1543050"/>
            <a:ext cx="919162" cy="137160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AutoShape 25"/>
          <p:cNvCxnSpPr>
            <a:cxnSpLocks noChangeShapeType="1"/>
          </p:cNvCxnSpPr>
          <p:nvPr/>
        </p:nvCxnSpPr>
        <p:spPr bwMode="auto">
          <a:xfrm flipH="1">
            <a:off x="3627438" y="1562100"/>
            <a:ext cx="1214437" cy="135255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2" name="AutoShape 23"/>
          <p:cNvCxnSpPr>
            <a:cxnSpLocks noChangeShapeType="1"/>
          </p:cNvCxnSpPr>
          <p:nvPr/>
        </p:nvCxnSpPr>
        <p:spPr bwMode="auto">
          <a:xfrm>
            <a:off x="2282825" y="1560513"/>
            <a:ext cx="1295400" cy="1762125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AutoShape 29"/>
          <p:cNvSpPr>
            <a:spLocks/>
          </p:cNvSpPr>
          <p:nvPr/>
        </p:nvSpPr>
        <p:spPr bwMode="auto">
          <a:xfrm>
            <a:off x="6521450" y="2009775"/>
            <a:ext cx="1289050" cy="858838"/>
          </a:xfrm>
          <a:prstGeom prst="accentBorderCallout1">
            <a:avLst>
              <a:gd name="adj1" fmla="val 13310"/>
              <a:gd name="adj2" fmla="val -5912"/>
              <a:gd name="adj3" fmla="val 92981"/>
              <a:gd name="adj4" fmla="val -67000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ISOLDE OR</a:t>
            </a:r>
            <a:endParaRPr lang="en-US" altLang="en-US" sz="900"/>
          </a:p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EURISOL HIGH ENERGY EXPERIMENTAL HALL</a:t>
            </a:r>
            <a:endParaRPr lang="en-GB" altLang="en-US"/>
          </a:p>
        </p:txBody>
      </p:sp>
      <p:sp>
        <p:nvSpPr>
          <p:cNvPr id="15374" name="AutoShape 28"/>
          <p:cNvSpPr>
            <a:spLocks/>
          </p:cNvSpPr>
          <p:nvPr/>
        </p:nvSpPr>
        <p:spPr bwMode="auto">
          <a:xfrm>
            <a:off x="1993900" y="4367213"/>
            <a:ext cx="1006475" cy="552450"/>
          </a:xfrm>
          <a:prstGeom prst="accentBorderCallout1">
            <a:avLst>
              <a:gd name="adj1" fmla="val 20690"/>
              <a:gd name="adj2" fmla="val 107569"/>
              <a:gd name="adj3" fmla="val -80171"/>
              <a:gd name="adj4" fmla="val 168926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TRANSFER LINES SPL to EURISOL</a:t>
            </a:r>
            <a:endParaRPr lang="en-GB" altLang="en-US"/>
          </a:p>
        </p:txBody>
      </p:sp>
      <p:sp>
        <p:nvSpPr>
          <p:cNvPr id="15375" name="AutoShape 27"/>
          <p:cNvSpPr>
            <a:spLocks/>
          </p:cNvSpPr>
          <p:nvPr/>
        </p:nvSpPr>
        <p:spPr bwMode="auto">
          <a:xfrm>
            <a:off x="5715000" y="4065588"/>
            <a:ext cx="933450" cy="552450"/>
          </a:xfrm>
          <a:prstGeom prst="accentBorderCallout1">
            <a:avLst>
              <a:gd name="adj1" fmla="val 20690"/>
              <a:gd name="adj2" fmla="val -8162"/>
              <a:gd name="adj3" fmla="val -38792"/>
              <a:gd name="adj4" fmla="val -74662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TRANSFER LINE SPL to ISOLDE</a:t>
            </a:r>
            <a:endParaRPr lang="en-GB" altLang="en-US"/>
          </a:p>
        </p:txBody>
      </p:sp>
      <p:sp>
        <p:nvSpPr>
          <p:cNvPr id="15376" name="Rectangle 37"/>
          <p:cNvSpPr>
            <a:spLocks noChangeArrowheads="1"/>
          </p:cNvSpPr>
          <p:nvPr/>
        </p:nvSpPr>
        <p:spPr bwMode="auto">
          <a:xfrm>
            <a:off x="-519113" y="93345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77" name="Rectangle 38"/>
          <p:cNvSpPr>
            <a:spLocks noChangeArrowheads="1"/>
          </p:cNvSpPr>
          <p:nvPr/>
        </p:nvSpPr>
        <p:spPr bwMode="auto">
          <a:xfrm>
            <a:off x="-519113" y="6553200"/>
            <a:ext cx="91440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15378" name="AutoShape 25"/>
          <p:cNvCxnSpPr>
            <a:cxnSpLocks noChangeShapeType="1"/>
          </p:cNvCxnSpPr>
          <p:nvPr/>
        </p:nvCxnSpPr>
        <p:spPr bwMode="auto">
          <a:xfrm rot="5400000">
            <a:off x="4165600" y="2151063"/>
            <a:ext cx="1277937" cy="65088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045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341142" y="1453662"/>
            <a:ext cx="857425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1" indent="-342900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+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other applications at CERN (FCC-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-eh…) as well as outside of CERN (ESS, ADS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0" lvl="1" algn="ctr">
              <a:spcBef>
                <a:spcPct val="20000"/>
              </a:spcBef>
            </a:pPr>
            <a:r>
              <a:rPr lang="fr-CH" sz="4000" b="1" dirty="0">
                <a:solidFill>
                  <a:srgbClr val="FF0000"/>
                </a:solidFill>
                <a:latin typeface="Symbol" panose="05050102010706020507" pitchFamily="18" charset="2"/>
              </a:rPr>
              <a:t>ß</a:t>
            </a:r>
            <a:endParaRPr lang="en-GB" sz="4000" b="1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update CERN capacity in superconducting RF: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competencies</a:t>
            </a: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(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SM18 clean room, High Power RF, High Pressure Water Rinsing facility, Diagnostics for SC RF, New e-beam welding machine,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Electro-polishing 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installation, etc.)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CERN motivation for the SPL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R&amp;D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(5/5)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95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89264"/>
              </p:ext>
            </p:extLst>
          </p:nvPr>
        </p:nvGraphicFramePr>
        <p:xfrm>
          <a:off x="304800" y="3578225"/>
          <a:ext cx="7013575" cy="2212974"/>
        </p:xfrm>
        <a:graphic>
          <a:graphicData uri="http://schemas.openxmlformats.org/drawingml/2006/table">
            <a:tbl>
              <a:tblPr/>
              <a:tblGrid>
                <a:gridCol w="2389072"/>
                <a:gridCol w="2089477"/>
                <a:gridCol w="2535026"/>
              </a:tblGrid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Energy (GeV)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or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and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79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Beam power (MW)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2.25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4.5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and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Protons/pulse (x 10</a:t>
                      </a:r>
                      <a:r>
                        <a:rPr kumimoji="0" lang="en-GB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14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 (2.5 GeV) + 1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Av. Pulse current (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mA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Pulse duration (ms) 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 (2.5 GeV) + 0.4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5489575" y="5257800"/>
            <a:ext cx="1219200" cy="228600"/>
          </a:xfrm>
          <a:prstGeom prst="ellipse">
            <a:avLst/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828800" y="5988050"/>
            <a:ext cx="4071938" cy="412750"/>
          </a:xfrm>
          <a:prstGeom prst="wedgeRoundRectCallout">
            <a:avLst>
              <a:gd name="adj1" fmla="val 41326"/>
              <a:gd name="adj2" fmla="val -185751"/>
              <a:gd name="adj3" fmla="val 16667"/>
            </a:avLst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beam current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Þ</a:t>
            </a:r>
            <a:r>
              <a:rPr lang="en-US" sz="1600" b="1" dirty="0">
                <a:solidFill>
                  <a:schemeClr val="tx1"/>
                </a:solidFill>
              </a:rPr>
              <a:t> 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nb. of klystrons etc .</a:t>
            </a:r>
          </a:p>
        </p:txBody>
      </p:sp>
      <p:sp>
        <p:nvSpPr>
          <p:cNvPr id="18" name="Title 39"/>
          <p:cNvSpPr>
            <a:spLocks noGrp="1"/>
          </p:cNvSpPr>
          <p:nvPr>
            <p:ph type="title"/>
          </p:nvPr>
        </p:nvSpPr>
        <p:spPr>
          <a:xfrm>
            <a:off x="1069974" y="0"/>
            <a:ext cx="7083426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SPL main characteristics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22560" name="Text Box 4"/>
          <p:cNvSpPr txBox="1">
            <a:spLocks noChangeArrowheads="1"/>
          </p:cNvSpPr>
          <p:nvPr/>
        </p:nvSpPr>
        <p:spPr bwMode="auto">
          <a:xfrm>
            <a:off x="5337175" y="21336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Re-use of LEP RF components in Front-end (Linac4)</a:t>
            </a:r>
          </a:p>
        </p:txBody>
      </p:sp>
      <p:sp>
        <p:nvSpPr>
          <p:cNvPr id="22561" name="Text Box 5"/>
          <p:cNvSpPr txBox="1">
            <a:spLocks noChangeArrowheads="1"/>
          </p:cNvSpPr>
          <p:nvPr/>
        </p:nvSpPr>
        <p:spPr bwMode="auto">
          <a:xfrm>
            <a:off x="1069975" y="1497013"/>
            <a:ext cx="3581400" cy="1385887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>
                <a:solidFill>
                  <a:srgbClr val="0000FF"/>
                </a:solidFill>
              </a:rPr>
              <a:t>Ion species	H</a:t>
            </a:r>
            <a:r>
              <a:rPr lang="en-US" altLang="en-US" sz="1400" b="1" baseline="30000">
                <a:solidFill>
                  <a:srgbClr val="0000FF"/>
                </a:solidFill>
              </a:rPr>
              <a:t>−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Output Energy	5	GeV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Bunch Frequency	352.2	MHz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Repetition Rate	50 	Hz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High speed chopper	&lt; 2 	ns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(rise &amp; fall times)</a:t>
            </a:r>
          </a:p>
        </p:txBody>
      </p:sp>
      <p:sp>
        <p:nvSpPr>
          <p:cNvPr id="22562" name="Line 6"/>
          <p:cNvSpPr>
            <a:spLocks noChangeShapeType="1"/>
          </p:cNvSpPr>
          <p:nvPr/>
        </p:nvSpPr>
        <p:spPr bwMode="auto">
          <a:xfrm flipH="1" flipV="1">
            <a:off x="4422775" y="2133600"/>
            <a:ext cx="914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3" name="Line 7"/>
          <p:cNvSpPr>
            <a:spLocks noChangeShapeType="1"/>
          </p:cNvSpPr>
          <p:nvPr/>
        </p:nvSpPr>
        <p:spPr bwMode="auto">
          <a:xfrm flipH="1" flipV="1">
            <a:off x="4194175" y="2514600"/>
            <a:ext cx="1143000" cy="46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4" name="Text Box 9"/>
          <p:cNvSpPr txBox="1">
            <a:spLocks noChangeArrowheads="1"/>
          </p:cNvSpPr>
          <p:nvPr/>
        </p:nvSpPr>
        <p:spPr bwMode="auto">
          <a:xfrm>
            <a:off x="5337175" y="15240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muon production (Neutrino Factory)</a:t>
            </a:r>
          </a:p>
        </p:txBody>
      </p:sp>
      <p:sp>
        <p:nvSpPr>
          <p:cNvPr id="22565" name="Line 10"/>
          <p:cNvSpPr>
            <a:spLocks noChangeShapeType="1"/>
          </p:cNvSpPr>
          <p:nvPr/>
        </p:nvSpPr>
        <p:spPr bwMode="auto">
          <a:xfrm flipH="1">
            <a:off x="4346575" y="1752600"/>
            <a:ext cx="990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6" name="Text Box 11"/>
          <p:cNvSpPr txBox="1">
            <a:spLocks noChangeArrowheads="1"/>
          </p:cNvSpPr>
          <p:nvPr/>
        </p:nvSpPr>
        <p:spPr bwMode="auto">
          <a:xfrm>
            <a:off x="5337175" y="27432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flexibility and low loss in accumulator</a:t>
            </a:r>
          </a:p>
        </p:txBody>
      </p:sp>
      <p:sp>
        <p:nvSpPr>
          <p:cNvPr id="22567" name="Text Box 11"/>
          <p:cNvSpPr txBox="1">
            <a:spLocks noChangeArrowheads="1"/>
          </p:cNvSpPr>
          <p:nvPr/>
        </p:nvSpPr>
        <p:spPr bwMode="auto">
          <a:xfrm>
            <a:off x="5337175" y="1076325"/>
            <a:ext cx="3287713" cy="307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low loss </a:t>
            </a:r>
            <a:r>
              <a:rPr lang="en-US" altLang="en-US" sz="1400">
                <a:latin typeface="Comic Sans MS" pitchFamily="66" charset="0"/>
              </a:rPr>
              <a:t>in accumulator</a:t>
            </a:r>
            <a:endParaRPr lang="en-GB" altLang="en-US" sz="1400">
              <a:latin typeface="Comic Sans MS" pitchFamily="66" charset="0"/>
            </a:endParaRPr>
          </a:p>
        </p:txBody>
      </p:sp>
      <p:sp>
        <p:nvSpPr>
          <p:cNvPr id="22568" name="Line 10"/>
          <p:cNvSpPr>
            <a:spLocks noChangeShapeType="1"/>
          </p:cNvSpPr>
          <p:nvPr/>
        </p:nvSpPr>
        <p:spPr bwMode="auto">
          <a:xfrm flipH="1">
            <a:off x="3432175" y="1219200"/>
            <a:ext cx="19050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9" name="TextBox 26"/>
          <p:cNvSpPr txBox="1">
            <a:spLocks noChangeArrowheads="1"/>
          </p:cNvSpPr>
          <p:nvPr/>
        </p:nvSpPr>
        <p:spPr bwMode="auto">
          <a:xfrm>
            <a:off x="1755775" y="1062038"/>
            <a:ext cx="2478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General features</a:t>
            </a:r>
          </a:p>
        </p:txBody>
      </p:sp>
      <p:sp>
        <p:nvSpPr>
          <p:cNvPr id="22570" name="TextBox 27"/>
          <p:cNvSpPr txBox="1">
            <a:spLocks noChangeArrowheads="1"/>
          </p:cNvSpPr>
          <p:nvPr/>
        </p:nvSpPr>
        <p:spPr bwMode="auto">
          <a:xfrm>
            <a:off x="1831975" y="311943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Options</a:t>
            </a:r>
          </a:p>
        </p:txBody>
      </p:sp>
      <p:sp>
        <p:nvSpPr>
          <p:cNvPr id="2" name="Oval 1"/>
          <p:cNvSpPr/>
          <p:nvPr/>
        </p:nvSpPr>
        <p:spPr>
          <a:xfrm>
            <a:off x="2743200" y="4114800"/>
            <a:ext cx="4343400" cy="381000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743200" y="4572000"/>
            <a:ext cx="4343400" cy="381000"/>
          </a:xfrm>
          <a:prstGeom prst="ellipse">
            <a:avLst/>
          </a:prstGeom>
          <a:solidFill>
            <a:srgbClr val="00B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7086600" y="4305300"/>
            <a:ext cx="609600" cy="0"/>
          </a:xfrm>
          <a:prstGeom prst="line">
            <a:avLst/>
          </a:prstGeom>
          <a:noFill/>
          <a:ln w="19050">
            <a:solidFill>
              <a:srgbClr val="1505E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>
            <a:off x="7086600" y="4763086"/>
            <a:ext cx="609600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696200" y="4572000"/>
            <a:ext cx="100091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CH" dirty="0" smtClean="0">
                <a:solidFill>
                  <a:srgbClr val="00B050"/>
                </a:solidFill>
              </a:rPr>
              <a:t> </a:t>
            </a:r>
            <a:r>
              <a:rPr lang="fr-CH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6200" y="4114800"/>
            <a:ext cx="1274708" cy="369332"/>
          </a:xfrm>
          <a:prstGeom prst="rect">
            <a:avLst/>
          </a:prstGeom>
          <a:noFill/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</a:t>
            </a:r>
            <a:r>
              <a:rPr lang="fr-CH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50" y="2667000"/>
            <a:ext cx="4340000" cy="347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51156" y="4136707"/>
            <a:ext cx="4061288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Doubled beam brightness for LHC luminosity: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reduced space charge (</a:t>
            </a:r>
            <a:r>
              <a:rPr lang="en-US" sz="1400" dirty="0">
                <a:latin typeface="Arial"/>
                <a:cs typeface="Arial"/>
              </a:rPr>
              <a:t>factor 2 in </a:t>
            </a:r>
            <a:r>
              <a:rPr lang="en-US" sz="1400" dirty="0">
                <a:latin typeface="Symbol" pitchFamily="18" charset="2"/>
                <a:cs typeface="Arial"/>
              </a:rPr>
              <a:t>bg</a:t>
            </a:r>
            <a:r>
              <a:rPr lang="en-US" sz="1400" baseline="30000" dirty="0">
                <a:latin typeface="Arial"/>
                <a:cs typeface="Arial"/>
              </a:rPr>
              <a:t>2 </a:t>
            </a:r>
            <a:r>
              <a:rPr lang="en-US" sz="1400" dirty="0" smtClean="0">
                <a:latin typeface="Arial"/>
                <a:cs typeface="Arial"/>
              </a:rPr>
              <a:t>) with a higher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PSB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njection energy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reliability using modern design,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(concerns for Linac2 vacuum 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Flexible operation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reduced loss with new technologies  (chopping, H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injection).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 intensity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for non-LHC users.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Prepare for a possible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high-intensity upgrade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(neutrino facility).</a:t>
            </a:r>
          </a:p>
        </p:txBody>
      </p:sp>
      <p:sp>
        <p:nvSpPr>
          <p:cNvPr id="17" name="Oval 16"/>
          <p:cNvSpPr/>
          <p:nvPr/>
        </p:nvSpPr>
        <p:spPr>
          <a:xfrm rot="2496170">
            <a:off x="1450360" y="5256232"/>
            <a:ext cx="1349200" cy="809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1390471"/>
            <a:ext cx="4419600" cy="92333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New 160 MeV H- linear accelerator, will replace Linac2 as injector to the PS Booster.</a:t>
            </a:r>
          </a:p>
          <a:p>
            <a:r>
              <a:rPr lang="en-US" b="1" i="1" dirty="0" smtClean="0">
                <a:solidFill>
                  <a:srgbClr val="0000CC"/>
                </a:solidFill>
              </a:rPr>
              <a:t>First step of the LIU upgrades.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6160" y="4940005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0" y="1295400"/>
            <a:ext cx="4495800" cy="26776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Bunch </a:t>
            </a:r>
            <a:r>
              <a:rPr lang="en-US" sz="1400" dirty="0"/>
              <a:t>Frequency	</a:t>
            </a:r>
            <a:r>
              <a:rPr lang="en-US" sz="1400" dirty="0" smtClean="0"/>
              <a:t>352.2</a:t>
            </a:r>
            <a:r>
              <a:rPr lang="en-US" sz="1400" dirty="0"/>
              <a:t>	MHz</a:t>
            </a:r>
          </a:p>
          <a:p>
            <a:r>
              <a:rPr lang="en-US" sz="1400" dirty="0"/>
              <a:t>Max. Rep. </a:t>
            </a:r>
            <a:r>
              <a:rPr lang="en-US" sz="1400" dirty="0" smtClean="0"/>
              <a:t>Frequency</a:t>
            </a:r>
            <a:r>
              <a:rPr lang="en-US" sz="1400" dirty="0"/>
              <a:t>	2 	Hz</a:t>
            </a:r>
          </a:p>
          <a:p>
            <a:r>
              <a:rPr lang="en-US" sz="1400" dirty="0"/>
              <a:t>Max. Beam Pulse Length	</a:t>
            </a:r>
            <a:r>
              <a:rPr lang="en-US" sz="1400" dirty="0" smtClean="0"/>
              <a:t>0.4</a:t>
            </a:r>
            <a:r>
              <a:rPr lang="en-US" sz="1400" dirty="0"/>
              <a:t>	ms</a:t>
            </a:r>
          </a:p>
          <a:p>
            <a:r>
              <a:rPr lang="en-US" sz="1400" dirty="0"/>
              <a:t>Max. Beam Duty Cycle	</a:t>
            </a:r>
            <a:r>
              <a:rPr lang="en-US" sz="1400" dirty="0" smtClean="0"/>
              <a:t>0.08 </a:t>
            </a:r>
            <a:r>
              <a:rPr lang="en-US" sz="1400" dirty="0"/>
              <a:t>	%</a:t>
            </a:r>
          </a:p>
          <a:p>
            <a:r>
              <a:rPr lang="en-US" sz="1400" dirty="0"/>
              <a:t>Chopper Beam-on Factor	65 	%</a:t>
            </a:r>
          </a:p>
          <a:p>
            <a:r>
              <a:rPr lang="en-US" sz="1400" dirty="0"/>
              <a:t>Chopping scheme: </a:t>
            </a:r>
            <a:r>
              <a:rPr lang="en-US" sz="1400" dirty="0" smtClean="0"/>
              <a:t>   222 </a:t>
            </a:r>
            <a:r>
              <a:rPr lang="en-US" sz="1400" dirty="0"/>
              <a:t>transmitted /133 empty buckets</a:t>
            </a:r>
          </a:p>
          <a:p>
            <a:r>
              <a:rPr lang="en-US" sz="1400" dirty="0"/>
              <a:t>Source current	</a:t>
            </a:r>
            <a:r>
              <a:rPr lang="en-US" sz="1400" dirty="0" smtClean="0"/>
              <a:t>80 </a:t>
            </a:r>
            <a:r>
              <a:rPr lang="en-US" sz="1400" dirty="0"/>
              <a:t>	mA</a:t>
            </a:r>
            <a:endParaRPr lang="fr-FR" sz="1400" dirty="0"/>
          </a:p>
          <a:p>
            <a:r>
              <a:rPr lang="fr-FR" sz="1400" dirty="0"/>
              <a:t>RFQ output </a:t>
            </a:r>
            <a:r>
              <a:rPr lang="fr-FR" sz="1400" dirty="0" err="1"/>
              <a:t>current</a:t>
            </a:r>
            <a:r>
              <a:rPr lang="fr-FR" sz="1400" dirty="0"/>
              <a:t>	70	mA</a:t>
            </a:r>
          </a:p>
          <a:p>
            <a:r>
              <a:rPr lang="fr-FR" sz="1400" dirty="0"/>
              <a:t>Linac pulse </a:t>
            </a:r>
            <a:r>
              <a:rPr lang="fr-FR" sz="1400" dirty="0" err="1"/>
              <a:t>current</a:t>
            </a:r>
            <a:r>
              <a:rPr lang="fr-FR" sz="1400" dirty="0"/>
              <a:t>	40	mA</a:t>
            </a:r>
            <a:endParaRPr lang="en-US" sz="1400" dirty="0"/>
          </a:p>
          <a:p>
            <a:r>
              <a:rPr lang="en-GB" sz="1400" dirty="0" smtClean="0"/>
              <a:t>Tr. emittance (source)</a:t>
            </a:r>
            <a:r>
              <a:rPr lang="en-GB" sz="1400" dirty="0"/>
              <a:t>	</a:t>
            </a:r>
            <a:r>
              <a:rPr lang="en-GB" sz="1400" dirty="0" smtClean="0"/>
              <a:t>0.25</a:t>
            </a:r>
            <a:r>
              <a:rPr lang="en-GB" sz="1400" dirty="0"/>
              <a:t>	</a:t>
            </a:r>
            <a:r>
              <a:rPr lang="en-GB" sz="1400" dirty="0">
                <a:latin typeface="Symbol" pitchFamily="18" charset="2"/>
              </a:rPr>
              <a:t>p</a:t>
            </a:r>
            <a:r>
              <a:rPr lang="en-GB" sz="1400" dirty="0"/>
              <a:t> mm </a:t>
            </a:r>
            <a:r>
              <a:rPr lang="en-GB" sz="1400" dirty="0" smtClean="0"/>
              <a:t>mrad</a:t>
            </a:r>
          </a:p>
          <a:p>
            <a:r>
              <a:rPr lang="en-GB" sz="1400" dirty="0" smtClean="0"/>
              <a:t>Tr. emittance (linac exit)	0.4	</a:t>
            </a:r>
            <a:r>
              <a:rPr lang="en-GB" sz="1400" dirty="0" smtClean="0">
                <a:latin typeface="Symbol" pitchFamily="18" charset="2"/>
              </a:rPr>
              <a:t>p</a:t>
            </a:r>
            <a:r>
              <a:rPr lang="en-GB" sz="1400" dirty="0" smtClean="0"/>
              <a:t> mm mrad</a:t>
            </a:r>
          </a:p>
          <a:p>
            <a:r>
              <a:rPr lang="en-GB" sz="1400" dirty="0" smtClean="0"/>
              <a:t>Max</a:t>
            </a:r>
            <a:r>
              <a:rPr lang="en-GB" sz="1400" dirty="0"/>
              <a:t>. </a:t>
            </a:r>
            <a:r>
              <a:rPr lang="en-GB" sz="1400" dirty="0" smtClean="0"/>
              <a:t>repetition frequency for </a:t>
            </a:r>
            <a:r>
              <a:rPr lang="en-GB" sz="1400" dirty="0"/>
              <a:t>accelerating structures </a:t>
            </a:r>
            <a:r>
              <a:rPr lang="en-GB" sz="1400" dirty="0" smtClean="0"/>
              <a:t>50 Hz 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 rot="5687528">
            <a:off x="1423468" y="4450094"/>
            <a:ext cx="1096919" cy="404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3503">
            <a:off x="3150640" y="5191426"/>
            <a:ext cx="508470" cy="28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8943" y="5201702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latin typeface="Comic Sans MS" pitchFamily="66" charset="0"/>
              </a:rPr>
              <a:t>Test stand</a:t>
            </a:r>
            <a:endParaRPr lang="en-GB" sz="11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168" y="926068"/>
            <a:ext cx="456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(Construction Project </a:t>
            </a:r>
            <a:r>
              <a:rPr lang="en-US" b="1" i="1" dirty="0">
                <a:solidFill>
                  <a:srgbClr val="0000CC"/>
                </a:solidFill>
              </a:rPr>
              <a:t>started in January </a:t>
            </a:r>
            <a:r>
              <a:rPr lang="en-US" b="1" i="1" dirty="0" smtClean="0">
                <a:solidFill>
                  <a:srgbClr val="0000CC"/>
                </a:solidFill>
              </a:rPr>
              <a:t>2008)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762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SPL </a:t>
            </a:r>
            <a:r>
              <a:rPr lang="fr-CH" dirty="0" err="1" smtClean="0"/>
              <a:t>potential</a:t>
            </a:r>
            <a:r>
              <a:rPr lang="fr-CH" dirty="0" smtClean="0"/>
              <a:t> front end: Linac4!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1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95245" cy="464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52863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CCDTL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151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800" b="1">
                <a:solidFill>
                  <a:srgbClr val="000000"/>
                </a:solidFill>
              </a:rPr>
              <a:t>PIMS</a:t>
            </a: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733800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>
            <a:off x="4038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4860925" y="1219200"/>
            <a:ext cx="7778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50MeV</a:t>
            </a:r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52578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629400" y="1219200"/>
            <a:ext cx="89319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 smtClean="0">
                <a:solidFill>
                  <a:srgbClr val="000000"/>
                </a:solidFill>
                <a:latin typeface="Comic Sans MS" pitchFamily="66" charset="0"/>
              </a:rPr>
              <a:t>103MeV</a:t>
            </a:r>
            <a:endParaRPr lang="en-US" alt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>
            <a:off x="7086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8229600" y="1219200"/>
            <a:ext cx="885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160MeV</a:t>
            </a: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89154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666190" y="4800600"/>
            <a:ext cx="7939086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Length: 80 m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19 klystrons [</a:t>
            </a:r>
            <a:r>
              <a:rPr lang="en-US" altLang="en-US" sz="1600" b="1" dirty="0">
                <a:cs typeface="Arial" panose="020B0604020202020204" pitchFamily="34" charset="0"/>
              </a:rPr>
              <a:t>13 x 1.3 MW (LEP), </a:t>
            </a:r>
            <a:r>
              <a:rPr lang="en-US" altLang="en-US" sz="1600" b="1" dirty="0">
                <a:solidFill>
                  <a:srgbClr val="00B050"/>
                </a:solidFill>
                <a:cs typeface="Arial" panose="020B0604020202020204" pitchFamily="34" charset="0"/>
              </a:rPr>
              <a:t>6 x 2.8 MW (new)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]</a:t>
            </a: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Normal conducting accelerating structures of 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4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types: RFQ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, DTL, CCDTL,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PIMS</a:t>
            </a:r>
            <a:endParaRPr lang="en-US" altLang="en-US" sz="1600" b="1" dirty="0">
              <a:solidFill>
                <a:srgbClr val="0000FF"/>
              </a:solidFill>
              <a:cs typeface="Arial" pitchFamily="34" charset="0"/>
            </a:endParaRP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Single frequency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: 352.2 MHz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Duty cycle: 0.1% phase 1 (Linac4), 3-4% phase 2 (SPL), (design: 10%)</a:t>
            </a:r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3686175" y="19478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V="1">
            <a:off x="5133975" y="1947863"/>
            <a:ext cx="1524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>
            <a:off x="7038975" y="1954213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0" name="Text Box 23"/>
          <p:cNvSpPr txBox="1">
            <a:spLocks noChangeArrowheads="1"/>
          </p:cNvSpPr>
          <p:nvPr/>
        </p:nvSpPr>
        <p:spPr bwMode="auto">
          <a:xfrm>
            <a:off x="201613" y="3844925"/>
            <a:ext cx="1246187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H</a:t>
            </a:r>
            <a:r>
              <a:rPr lang="en-US" altLang="en-US" sz="1200" b="1" baseline="30000" dirty="0" smtClean="0">
                <a:solidFill>
                  <a:srgbClr val="0000FF"/>
                </a:solidFill>
                <a:cs typeface="Arial" pitchFamily="34" charset="0"/>
              </a:rPr>
              <a:t>-</a:t>
            </a:r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 ion </a:t>
            </a:r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current: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40 mA (avg.),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65 mA (peak)</a:t>
            </a:r>
          </a:p>
        </p:txBody>
      </p:sp>
      <p:sp>
        <p:nvSpPr>
          <p:cNvPr id="20501" name="Text Box 24"/>
          <p:cNvSpPr txBox="1">
            <a:spLocks noChangeArrowheads="1"/>
          </p:cNvSpPr>
          <p:nvPr/>
        </p:nvSpPr>
        <p:spPr bwMode="auto">
          <a:xfrm>
            <a:off x="2620963" y="1765300"/>
            <a:ext cx="13589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CHOPPER</a:t>
            </a:r>
          </a:p>
        </p:txBody>
      </p:sp>
      <p:sp>
        <p:nvSpPr>
          <p:cNvPr id="20502" name="Text Box 26"/>
          <p:cNvSpPr txBox="1">
            <a:spLocks noChangeArrowheads="1"/>
          </p:cNvSpPr>
          <p:nvPr/>
        </p:nvSpPr>
        <p:spPr bwMode="auto">
          <a:xfrm>
            <a:off x="1682750" y="1765300"/>
            <a:ext cx="792163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RFQ</a:t>
            </a:r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587375" y="1765300"/>
            <a:ext cx="720725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H-</a:t>
            </a:r>
          </a:p>
        </p:txBody>
      </p:sp>
      <p:sp>
        <p:nvSpPr>
          <p:cNvPr id="20506" name="Text Box 30"/>
          <p:cNvSpPr txBox="1">
            <a:spLocks noChangeArrowheads="1"/>
          </p:cNvSpPr>
          <p:nvPr/>
        </p:nvSpPr>
        <p:spPr bwMode="auto">
          <a:xfrm>
            <a:off x="2149475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507" name="Text Box 31"/>
          <p:cNvSpPr txBox="1">
            <a:spLocks noChangeArrowheads="1"/>
          </p:cNvSpPr>
          <p:nvPr/>
        </p:nvSpPr>
        <p:spPr bwMode="auto">
          <a:xfrm>
            <a:off x="1030288" y="1219200"/>
            <a:ext cx="7223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45keV</a:t>
            </a:r>
          </a:p>
        </p:txBody>
      </p:sp>
      <p:sp>
        <p:nvSpPr>
          <p:cNvPr id="20508" name="Line 32"/>
          <p:cNvSpPr>
            <a:spLocks noChangeShapeType="1"/>
          </p:cNvSpPr>
          <p:nvPr/>
        </p:nvSpPr>
        <p:spPr bwMode="auto">
          <a:xfrm>
            <a:off x="1371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9" name="Line 33"/>
          <p:cNvSpPr>
            <a:spLocks noChangeShapeType="1"/>
          </p:cNvSpPr>
          <p:nvPr/>
        </p:nvSpPr>
        <p:spPr bwMode="auto">
          <a:xfrm>
            <a:off x="2514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11" name="Text Box 35"/>
          <p:cNvSpPr txBox="1">
            <a:spLocks noChangeArrowheads="1"/>
          </p:cNvSpPr>
          <p:nvPr/>
        </p:nvSpPr>
        <p:spPr bwMode="auto">
          <a:xfrm>
            <a:off x="4044950" y="1765300"/>
            <a:ext cx="11430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DTL</a:t>
            </a:r>
          </a:p>
        </p:txBody>
      </p:sp>
      <p:cxnSp>
        <p:nvCxnSpPr>
          <p:cNvPr id="40" name="Straight Connector 39"/>
          <p:cNvCxnSpPr>
            <a:stCxn id="20505" idx="3"/>
            <a:endCxn id="20502" idx="1"/>
          </p:cNvCxnSpPr>
          <p:nvPr/>
        </p:nvCxnSpPr>
        <p:spPr>
          <a:xfrm>
            <a:off x="1308100" y="1949450"/>
            <a:ext cx="374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0502" idx="3"/>
            <a:endCxn id="20501" idx="1"/>
          </p:cNvCxnSpPr>
          <p:nvPr/>
        </p:nvCxnSpPr>
        <p:spPr>
          <a:xfrm>
            <a:off x="2474913" y="1949450"/>
            <a:ext cx="146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144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Linac4</a:t>
            </a:r>
            <a:endParaRPr lang="en-GB" dirty="0"/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951288" y="2255838"/>
            <a:ext cx="1298575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18.7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4.7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111 PMQs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7115175" y="2255838"/>
            <a:ext cx="1752600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Pi-Mode Structure</a:t>
            </a:r>
          </a:p>
          <a:p>
            <a:endParaRPr lang="en-US" altLang="en-US" sz="1600" dirty="0">
              <a:solidFill>
                <a:schemeClr val="hlink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22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~12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5380038" y="2255838"/>
            <a:ext cx="1611312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Cell-Coupled 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25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tanks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03" name="Text Box 27"/>
          <p:cNvSpPr txBox="1">
            <a:spLocks noChangeArrowheads="1"/>
          </p:cNvSpPr>
          <p:nvPr/>
        </p:nvSpPr>
        <p:spPr bwMode="auto">
          <a:xfrm>
            <a:off x="2687638" y="2255838"/>
            <a:ext cx="121920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Chopper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&amp; 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Bunchers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3.6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cavities</a:t>
            </a:r>
          </a:p>
        </p:txBody>
      </p:sp>
      <p:sp>
        <p:nvSpPr>
          <p:cNvPr id="20504" name="Text Box 28"/>
          <p:cNvSpPr txBox="1">
            <a:spLocks noChangeArrowheads="1"/>
          </p:cNvSpPr>
          <p:nvPr/>
        </p:nvSpPr>
        <p:spPr bwMode="auto">
          <a:xfrm>
            <a:off x="1393202" y="2255837"/>
            <a:ext cx="1289135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Radio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Frequency</a:t>
            </a:r>
          </a:p>
          <a:p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Quadrupole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m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550 kW</a:t>
            </a:r>
          </a:p>
        </p:txBody>
      </p:sp>
      <p:sp>
        <p:nvSpPr>
          <p:cNvPr id="20510" name="Text Box 34"/>
          <p:cNvSpPr txBox="1">
            <a:spLocks noChangeArrowheads="1"/>
          </p:cNvSpPr>
          <p:nvPr/>
        </p:nvSpPr>
        <p:spPr bwMode="auto">
          <a:xfrm>
            <a:off x="409575" y="2255838"/>
            <a:ext cx="990600" cy="15081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RF volume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source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(DESY)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45 kV</a:t>
            </a:r>
          </a:p>
          <a:p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Extrac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5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5" grpId="0" animBg="1"/>
      <p:bldP spid="20506" grpId="0" animBg="1"/>
      <p:bldP spid="20507" grpId="0" animBg="1"/>
      <p:bldP spid="20508" grpId="0" animBg="1"/>
      <p:bldP spid="20509" grpId="0" animBg="1"/>
      <p:bldP spid="20511" grpId="0" animBg="1"/>
      <p:bldP spid="20492" grpId="0" animBg="1"/>
      <p:bldP spid="20493" grpId="0" animBg="1"/>
      <p:bldP spid="20494" grpId="0" animBg="1"/>
      <p:bldP spid="20503" grpId="0" animBg="1"/>
      <p:bldP spid="20504" grpId="0" animBg="1"/>
      <p:bldP spid="205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14464</TotalTime>
  <Words>1937</Words>
  <Application>Microsoft Office PowerPoint</Application>
  <PresentationFormat>On-screen Show (4:3)</PresentationFormat>
  <Paragraphs>419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CERN Motivation for the SPL R&amp;D (1/5) </vt:lpstr>
      <vt:lpstr>CERN Motivation for the SPL R &amp; D (2/5)</vt:lpstr>
      <vt:lpstr>CERN Motivation for the SPL R &amp; D (3/5)</vt:lpstr>
      <vt:lpstr>CERN Motivation for the SPL R &amp; D (4/5)</vt:lpstr>
      <vt:lpstr>CERN motivation for the SPL R&amp;D (5/5) </vt:lpstr>
      <vt:lpstr>SPL main characteristics</vt:lpstr>
      <vt:lpstr>SPL potential front end: Linac4!</vt:lpstr>
      <vt:lpstr>Linac4</vt:lpstr>
      <vt:lpstr>Linac4 status</vt:lpstr>
      <vt:lpstr>SPL block diagram</vt:lpstr>
      <vt:lpstr>SPL cavities development</vt:lpstr>
      <vt:lpstr>Niobium cavities from industry (RI)</vt:lpstr>
      <vt:lpstr>Niobium cavities at CERN</vt:lpstr>
      <vt:lpstr>New e-beam welding machine</vt:lpstr>
      <vt:lpstr>Electro-Polishing (EP)</vt:lpstr>
      <vt:lpstr>Helium tank</vt:lpstr>
      <vt:lpstr>RF tests on couplers at CEA</vt:lpstr>
      <vt:lpstr>Tests systems and cavity reception area (Bdg. 252)</vt:lpstr>
      <vt:lpstr>Cryomodule</vt:lpstr>
      <vt:lpstr>Cryo-module  Assembly tooling</vt:lpstr>
      <vt:lpstr>SM18 infrastructure upgrade</vt:lpstr>
      <vt:lpstr>SM18 Bunker Infrastructure</vt:lpstr>
      <vt:lpstr>SM18 High Power RF upgrade (704 MHz)</vt:lpstr>
      <vt:lpstr>High Power IOT development (704 MHz)</vt:lpstr>
      <vt:lpstr>SPL R&amp;D schedule</vt:lpstr>
      <vt:lpstr>Summary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Roland Garoby</cp:lastModifiedBy>
  <cp:revision>1450</cp:revision>
  <dcterms:created xsi:type="dcterms:W3CDTF">2010-01-11T09:12:42Z</dcterms:created>
  <dcterms:modified xsi:type="dcterms:W3CDTF">2014-05-12T09:23:11Z</dcterms:modified>
</cp:coreProperties>
</file>