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52" r:id="rId2"/>
    <p:sldMasterId id="2147483656" r:id="rId3"/>
    <p:sldMasterId id="2147483661" r:id="rId4"/>
  </p:sldMasterIdLst>
  <p:notesMasterIdLst>
    <p:notesMasterId r:id="rId31"/>
  </p:notesMasterIdLst>
  <p:handoutMasterIdLst>
    <p:handoutMasterId r:id="rId32"/>
  </p:handoutMasterIdLst>
  <p:sldIdLst>
    <p:sldId id="751" r:id="rId5"/>
    <p:sldId id="735" r:id="rId6"/>
    <p:sldId id="736" r:id="rId7"/>
    <p:sldId id="754" r:id="rId8"/>
    <p:sldId id="755" r:id="rId9"/>
    <p:sldId id="756" r:id="rId10"/>
    <p:sldId id="758" r:id="rId11"/>
    <p:sldId id="777" r:id="rId12"/>
    <p:sldId id="779" r:id="rId13"/>
    <p:sldId id="778" r:id="rId14"/>
    <p:sldId id="784" r:id="rId15"/>
    <p:sldId id="780" r:id="rId16"/>
    <p:sldId id="782" r:id="rId17"/>
    <p:sldId id="785" r:id="rId18"/>
    <p:sldId id="795" r:id="rId19"/>
    <p:sldId id="799" r:id="rId20"/>
    <p:sldId id="800" r:id="rId21"/>
    <p:sldId id="801" r:id="rId22"/>
    <p:sldId id="787" r:id="rId23"/>
    <p:sldId id="796" r:id="rId24"/>
    <p:sldId id="797" r:id="rId25"/>
    <p:sldId id="798" r:id="rId26"/>
    <p:sldId id="790" r:id="rId27"/>
    <p:sldId id="786" r:id="rId28"/>
    <p:sldId id="772" r:id="rId29"/>
    <p:sldId id="803" r:id="rId30"/>
  </p:sldIdLst>
  <p:sldSz cx="9906000" cy="6858000" type="A4"/>
  <p:notesSz cx="6794500" cy="9906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굴림" pitchFamily="34" charset="-127"/>
      <p:regular r:id="rId37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u="sng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99"/>
    <a:srgbClr val="000099"/>
    <a:srgbClr val="000066"/>
    <a:srgbClr val="008080"/>
    <a:srgbClr val="3399FF"/>
    <a:srgbClr val="DA0000"/>
    <a:srgbClr val="0000FF"/>
    <a:srgbClr val="0099FF"/>
    <a:srgbClr val="057AC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9" autoAdjust="0"/>
    <p:restoredTop sz="94595" autoAdjust="0"/>
  </p:normalViewPr>
  <p:slideViewPr>
    <p:cSldViewPr snapToGrid="0">
      <p:cViewPr>
        <p:scale>
          <a:sx n="80" d="100"/>
          <a:sy n="80" d="100"/>
        </p:scale>
        <p:origin x="-197" y="-139"/>
      </p:cViewPr>
      <p:guideLst>
        <p:guide orient="horz" pos="864"/>
        <p:guide pos="312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"/>
    </p:cViewPr>
  </p:sorterViewPr>
  <p:gridSpacing cx="737371525" cy="7373715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26.xml"/><Relationship Id="rId5" Type="http://schemas.openxmlformats.org/officeDocument/2006/relationships/slide" Target="slides/slide24.xml"/><Relationship Id="rId4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58" tIns="0" rIns="19358" bIns="0" numCol="1" anchor="t" anchorCtr="0" compatLnSpc="1">
            <a:prstTxWarp prst="textNoShape">
              <a:avLst/>
            </a:prstTxWarp>
          </a:bodyPr>
          <a:lstStyle>
            <a:lvl1pPr defTabSz="930275">
              <a:defRPr sz="1100" i="1" u="none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58" tIns="0" rIns="19358" bIns="0" numCol="1" anchor="t" anchorCtr="0" compatLnSpc="1">
            <a:prstTxWarp prst="textNoShape">
              <a:avLst/>
            </a:prstTxWarp>
          </a:bodyPr>
          <a:lstStyle>
            <a:lvl1pPr algn="r" defTabSz="930275">
              <a:defRPr sz="1100" i="1" u="none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22313" y="747713"/>
            <a:ext cx="5349875" cy="37036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06938"/>
            <a:ext cx="49815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60" tIns="46781" rIns="93560" bIns="46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2288"/>
            <a:ext cx="29448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58" tIns="0" rIns="19358" bIns="0" numCol="1" anchor="b" anchorCtr="0" compatLnSpc="1">
            <a:prstTxWarp prst="textNoShape">
              <a:avLst/>
            </a:prstTxWarp>
          </a:bodyPr>
          <a:lstStyle>
            <a:lvl1pPr defTabSz="930275">
              <a:defRPr sz="1100" i="1" u="none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12288"/>
            <a:ext cx="29448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58" tIns="0" rIns="19358" bIns="0" numCol="1" anchor="b" anchorCtr="0" compatLnSpc="1">
            <a:prstTxWarp prst="textNoShape">
              <a:avLst/>
            </a:prstTxWarp>
          </a:bodyPr>
          <a:lstStyle>
            <a:lvl1pPr algn="r" defTabSz="930275">
              <a:defRPr sz="1100" i="1" u="none">
                <a:latin typeface="Times New Roman" pitchFamily="18" charset="0"/>
              </a:defRPr>
            </a:lvl1pPr>
          </a:lstStyle>
          <a:p>
            <a:fld id="{821B1889-556F-4129-B306-EF06DD76B953}" type="slidenum">
              <a:rPr lang="de-DE"/>
              <a:pPr/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9AAC9-C35B-4942-9DA1-D48248B3EF5C}" type="slidenum">
              <a:rPr lang="de-DE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12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13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69B58-F35B-4172-B7EA-B618BEF6D90E}" type="slidenum">
              <a:rPr lang="de-DE"/>
              <a:pPr/>
              <a:t>14</a:t>
            </a:fld>
            <a:endParaRPr lang="de-DE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15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19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69B58-F35B-4172-B7EA-B618BEF6D90E}" type="slidenum">
              <a:rPr lang="de-DE"/>
              <a:pPr/>
              <a:t>2</a:t>
            </a:fld>
            <a:endParaRPr lang="de-DE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20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21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23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69B58-F35B-4172-B7EA-B618BEF6D90E}" type="slidenum">
              <a:rPr lang="de-DE"/>
              <a:pPr/>
              <a:t>24</a:t>
            </a:fld>
            <a:endParaRPr lang="de-DE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25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69B58-F35B-4172-B7EA-B618BEF6D90E}" type="slidenum">
              <a:rPr lang="de-DE"/>
              <a:pPr/>
              <a:t>26</a:t>
            </a:fld>
            <a:endParaRPr lang="de-DE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69B58-F35B-4172-B7EA-B618BEF6D90E}" type="slidenum">
              <a:rPr lang="de-DE"/>
              <a:pPr/>
              <a:t>6</a:t>
            </a:fld>
            <a:endParaRPr lang="de-DE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17" y="119270"/>
            <a:ext cx="7345017" cy="5565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2400" b="1" baseline="0">
                <a:latin typeface="Calibri" pitchFamily="34" charset="0"/>
                <a:cs typeface="Calibri" pitchFamily="34" charset="0"/>
              </a:defRPr>
            </a:lvl1pPr>
            <a:lvl2pPr marL="0">
              <a:spcBef>
                <a:spcPts val="600"/>
              </a:spcBef>
              <a:buFont typeface="Arial" pitchFamily="34" charset="0"/>
              <a:buChar char="→"/>
              <a:defRPr sz="2000">
                <a:solidFill>
                  <a:srgbClr val="000099"/>
                </a:solidFill>
                <a:latin typeface="Calibri" pitchFamily="34" charset="0"/>
                <a:cs typeface="Calibri" pitchFamily="34" charset="0"/>
              </a:defRPr>
            </a:lvl2pPr>
            <a:lvl3pPr marL="720000">
              <a:buFont typeface="Courier New" pitchFamily="49" charset="0"/>
              <a:buChar char="o"/>
              <a:defRPr sz="1800">
                <a:solidFill>
                  <a:srgbClr val="008000"/>
                </a:solidFill>
                <a:latin typeface="Calibri" pitchFamily="34" charset="0"/>
                <a:cs typeface="Calibri" pitchFamily="34" charset="0"/>
              </a:defRPr>
            </a:lvl3pPr>
          </a:lstStyle>
          <a:p>
            <a:pPr lvl="0"/>
            <a:r>
              <a:rPr lang="fr-FR" dirty="0" smtClean="0"/>
              <a:t>test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906000" cy="744279"/>
          </a:xfrm>
          <a:prstGeom prst="rect">
            <a:avLst/>
          </a:prstGeom>
          <a:solidFill>
            <a:srgbClr val="4A6286">
              <a:alpha val="4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17" y="119270"/>
            <a:ext cx="7345017" cy="5565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2400" b="1" baseline="0">
                <a:latin typeface="Calibri" pitchFamily="34" charset="0"/>
                <a:cs typeface="Calibri" pitchFamily="34" charset="0"/>
              </a:defRPr>
            </a:lvl1pPr>
            <a:lvl2pPr marL="0">
              <a:spcBef>
                <a:spcPts val="600"/>
              </a:spcBef>
              <a:buFont typeface="Arial" pitchFamily="34" charset="0"/>
              <a:buChar char="→"/>
              <a:defRPr sz="2000">
                <a:solidFill>
                  <a:srgbClr val="000099"/>
                </a:solidFill>
                <a:latin typeface="Calibri" pitchFamily="34" charset="0"/>
                <a:cs typeface="Calibri" pitchFamily="34" charset="0"/>
              </a:defRPr>
            </a:lvl2pPr>
            <a:lvl3pPr marL="720000">
              <a:buFont typeface="Courier New" pitchFamily="49" charset="0"/>
              <a:buChar char="o"/>
              <a:defRPr sz="1800">
                <a:solidFill>
                  <a:srgbClr val="008000"/>
                </a:solidFill>
                <a:latin typeface="Calibri" pitchFamily="34" charset="0"/>
                <a:cs typeface="Calibri" pitchFamily="34" charset="0"/>
              </a:defRPr>
            </a:lvl3pPr>
          </a:lstStyle>
          <a:p>
            <a:pPr lvl="0"/>
            <a:r>
              <a:rPr lang="fr-FR" dirty="0" smtClean="0"/>
              <a:t>test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906000" cy="744279"/>
          </a:xfrm>
          <a:prstGeom prst="rect">
            <a:avLst/>
          </a:prstGeom>
          <a:solidFill>
            <a:srgbClr val="4A6286">
              <a:alpha val="4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906000" cy="744279"/>
          </a:xfrm>
          <a:prstGeom prst="rect">
            <a:avLst/>
          </a:prstGeom>
          <a:solidFill>
            <a:srgbClr val="4A6286">
              <a:alpha val="4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906000" cy="744279"/>
          </a:xfrm>
          <a:prstGeom prst="rect">
            <a:avLst/>
          </a:prstGeom>
          <a:solidFill>
            <a:srgbClr val="4A6286">
              <a:alpha val="4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906000" cy="744279"/>
          </a:xfrm>
          <a:prstGeom prst="rect">
            <a:avLst/>
          </a:prstGeom>
          <a:solidFill>
            <a:srgbClr val="4A6286">
              <a:alpha val="4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0" y="6596063"/>
            <a:ext cx="8321675" cy="261937"/>
          </a:xfrm>
        </p:spPr>
        <p:txBody>
          <a:bodyPr/>
          <a:lstStyle>
            <a:lvl1pPr>
              <a:defRPr sz="9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" Target="../slides/slide6.xml"/><Relationship Id="rId5" Type="http://schemas.openxmlformats.org/officeDocument/2006/relationships/slide" Target="../slides/slide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" Target="../slides/slide6.xml"/><Relationship Id="rId5" Type="http://schemas.openxmlformats.org/officeDocument/2006/relationships/slide" Target="../slides/slide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304800" y="1981200"/>
            <a:ext cx="6096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5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381000" y="2667000"/>
            <a:ext cx="6858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6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7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9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533400" y="4648200"/>
            <a:ext cx="838200" cy="4572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6063"/>
            <a:ext cx="83216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352" tIns="39676" rIns="79352" bIns="39676" numCol="1" anchor="t" anchorCtr="0" compatLnSpc="1">
            <a:prstTxWarp prst="textNoShape">
              <a:avLst/>
            </a:prstTxWarp>
          </a:bodyPr>
          <a:lstStyle>
            <a:lvl1pPr defTabSz="793750">
              <a:tabLst>
                <a:tab pos="8863013" algn="r"/>
              </a:tabLst>
              <a:defRPr sz="1000" u="none">
                <a:latin typeface="Calibri" pitchFamily="34" charset="0"/>
              </a:defRPr>
            </a:lvl1pPr>
          </a:lstStyle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9418638" y="6596063"/>
            <a:ext cx="487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/>
          <a:lstStyle/>
          <a:p>
            <a:pPr defTabSz="793750">
              <a:tabLst>
                <a:tab pos="8863013" algn="r"/>
              </a:tabLst>
            </a:pPr>
            <a:fld id="{4CD13914-73D3-43CA-8BCA-2AC4D0B8CC74}" type="slidenum">
              <a:rPr lang="de-DE" sz="1000" u="none">
                <a:latin typeface="Federation" pitchFamily="2" charset="0"/>
              </a:rPr>
              <a:pPr defTabSz="793750">
                <a:tabLst>
                  <a:tab pos="8863013" algn="r"/>
                </a:tabLst>
              </a:pPr>
              <a:t>‹N°›</a:t>
            </a:fld>
            <a:endParaRPr lang="de-DE" sz="1000" u="none">
              <a:latin typeface="Federation" pitchFamily="2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 userDrawn="1"/>
        </p:nvSpPr>
        <p:spPr bwMode="auto">
          <a:xfrm flipV="1">
            <a:off x="0" y="659765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83" name="Line 59"/>
          <p:cNvSpPr>
            <a:spLocks noChangeShapeType="1"/>
          </p:cNvSpPr>
          <p:nvPr userDrawn="1"/>
        </p:nvSpPr>
        <p:spPr bwMode="auto">
          <a:xfrm>
            <a:off x="0" y="774700"/>
            <a:ext cx="990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86" name="Rectangle 62"/>
          <p:cNvSpPr>
            <a:spLocks noChangeArrowheads="1"/>
          </p:cNvSpPr>
          <p:nvPr userDrawn="1"/>
        </p:nvSpPr>
        <p:spPr bwMode="auto">
          <a:xfrm>
            <a:off x="0" y="0"/>
            <a:ext cx="9906000" cy="749300"/>
          </a:xfrm>
          <a:prstGeom prst="rect">
            <a:avLst/>
          </a:prstGeom>
          <a:solidFill>
            <a:srgbClr val="0000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4572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9144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3716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8288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368300" indent="-368300" algn="l" defTabSz="12144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6388" algn="l" defTabSz="1214438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227138" indent="-244475" algn="l" defTabSz="121443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717675" indent="-244475" algn="l" defTabSz="1214438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2098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5pPr>
      <a:lvl6pPr marL="26670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31242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5814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40386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04800" y="1981200"/>
            <a:ext cx="6096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5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381000" y="2667000"/>
            <a:ext cx="6858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6" name="AutoShape 2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7" name="AutoShape 2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9" name="AutoShape 2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533400" y="4648200"/>
            <a:ext cx="838200" cy="4572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6063"/>
            <a:ext cx="83216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352" tIns="39676" rIns="79352" bIns="39676" numCol="1" anchor="t" anchorCtr="0" compatLnSpc="1">
            <a:prstTxWarp prst="textNoShape">
              <a:avLst/>
            </a:prstTxWarp>
          </a:bodyPr>
          <a:lstStyle>
            <a:lvl1pPr defTabSz="793750">
              <a:tabLst>
                <a:tab pos="8863013" algn="r"/>
              </a:tabLst>
              <a:defRPr sz="1000" u="none">
                <a:latin typeface="Federation" pitchFamily="2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9418638" y="6596063"/>
            <a:ext cx="487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/>
          <a:lstStyle/>
          <a:p>
            <a:pPr defTabSz="793750">
              <a:tabLst>
                <a:tab pos="8863013" algn="r"/>
              </a:tabLst>
            </a:pPr>
            <a:fld id="{CF88494D-2B9D-4D3D-A50B-C7E7055B2A8D}" type="slidenum">
              <a:rPr lang="de-DE" sz="900" u="none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pPr defTabSz="793750">
                <a:tabLst>
                  <a:tab pos="8863013" algn="r"/>
                </a:tabLst>
              </a:pPr>
              <a:t>‹N°›</a:t>
            </a:fld>
            <a:endParaRPr lang="de-DE" sz="900" u="none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 userDrawn="1"/>
        </p:nvSpPr>
        <p:spPr bwMode="auto">
          <a:xfrm flipV="1">
            <a:off x="0" y="659765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0" y="4977628"/>
            <a:ext cx="9906001" cy="188037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>
            <a:off x="6846261" y="-7088"/>
            <a:ext cx="3059739" cy="6865088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accent6">
              <a:lumMod val="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rot="10800000" flipH="1">
            <a:off x="0" y="-1"/>
            <a:ext cx="9906000" cy="49335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4572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9144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3716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8288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368300" indent="-368300" algn="l" defTabSz="12144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6388" algn="l" defTabSz="1214438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227138" indent="-244475" algn="l" defTabSz="121443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717675" indent="-244475" algn="l" defTabSz="1214438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2098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5pPr>
      <a:lvl6pPr marL="26670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31242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5814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40386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304800" y="1981200"/>
            <a:ext cx="6096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5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381000" y="2667000"/>
            <a:ext cx="6858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6" name="AutoShape 2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7" name="AutoShape 2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9" name="AutoShape 25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-533400" y="4648200"/>
            <a:ext cx="838200" cy="4572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6063"/>
            <a:ext cx="83216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352" tIns="39676" rIns="79352" bIns="39676" numCol="1" anchor="t" anchorCtr="0" compatLnSpc="1">
            <a:prstTxWarp prst="textNoShape">
              <a:avLst/>
            </a:prstTxWarp>
          </a:bodyPr>
          <a:lstStyle>
            <a:lvl1pPr defTabSz="793750">
              <a:tabLst>
                <a:tab pos="8863013" algn="r"/>
              </a:tabLst>
              <a:defRPr sz="1000" u="none">
                <a:latin typeface="Federation" pitchFamily="2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9418638" y="6596063"/>
            <a:ext cx="487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/>
          <a:lstStyle/>
          <a:p>
            <a:pPr defTabSz="793750">
              <a:tabLst>
                <a:tab pos="8863013" algn="r"/>
              </a:tabLst>
            </a:pPr>
            <a:fld id="{CF88494D-2B9D-4D3D-A50B-C7E7055B2A8D}" type="slidenum">
              <a:rPr lang="de-DE" sz="900" u="none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pPr defTabSz="793750">
                <a:tabLst>
                  <a:tab pos="8863013" algn="r"/>
                </a:tabLst>
              </a:pPr>
              <a:t>‹N°›</a:t>
            </a:fld>
            <a:endParaRPr lang="de-DE" sz="900" u="none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 userDrawn="1"/>
        </p:nvSpPr>
        <p:spPr bwMode="auto">
          <a:xfrm flipV="1">
            <a:off x="0" y="659765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0" y="4977628"/>
            <a:ext cx="9906001" cy="188037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>
            <a:off x="6846261" y="-7088"/>
            <a:ext cx="3059739" cy="6865088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accent6">
              <a:lumMod val="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rot="10800000" flipH="1">
            <a:off x="0" y="-1"/>
            <a:ext cx="9906000" cy="49335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4572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9144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3716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8288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368300" indent="-368300" algn="l" defTabSz="12144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6388" algn="l" defTabSz="1214438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227138" indent="-244475" algn="l" defTabSz="121443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717675" indent="-244475" algn="l" defTabSz="1214438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2098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5pPr>
      <a:lvl6pPr marL="26670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31242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5814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40386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304800" y="1981200"/>
            <a:ext cx="6096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5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381000" y="2667000"/>
            <a:ext cx="6858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6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7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49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533400" y="4648200"/>
            <a:ext cx="838200" cy="457200"/>
          </a:xfrm>
          <a:prstGeom prst="actionButtonForwardNex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6063"/>
            <a:ext cx="83216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352" tIns="39676" rIns="79352" bIns="39676" numCol="1" anchor="t" anchorCtr="0" compatLnSpc="1">
            <a:prstTxWarp prst="textNoShape">
              <a:avLst/>
            </a:prstTxWarp>
          </a:bodyPr>
          <a:lstStyle>
            <a:lvl1pPr defTabSz="793750">
              <a:tabLst>
                <a:tab pos="8863013" algn="r"/>
              </a:tabLst>
              <a:defRPr sz="1000" u="none">
                <a:latin typeface="Calibri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9418638" y="6596063"/>
            <a:ext cx="4873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2" tIns="39676" rIns="79352" bIns="39676"/>
          <a:lstStyle/>
          <a:p>
            <a:pPr defTabSz="793750">
              <a:tabLst>
                <a:tab pos="8863013" algn="r"/>
              </a:tabLst>
            </a:pPr>
            <a:fld id="{4CD13914-73D3-43CA-8BCA-2AC4D0B8CC74}" type="slidenum">
              <a:rPr lang="de-DE" sz="1000" u="none">
                <a:solidFill>
                  <a:srgbClr val="000000"/>
                </a:solidFill>
                <a:latin typeface="Federation" pitchFamily="2" charset="0"/>
              </a:rPr>
              <a:pPr defTabSz="793750">
                <a:tabLst>
                  <a:tab pos="8863013" algn="r"/>
                </a:tabLst>
              </a:pPr>
              <a:t>‹N°›</a:t>
            </a:fld>
            <a:endParaRPr lang="de-DE" sz="1000" u="none">
              <a:solidFill>
                <a:srgbClr val="000000"/>
              </a:solidFill>
              <a:latin typeface="Federation" pitchFamily="2" charset="0"/>
            </a:endParaRPr>
          </a:p>
        </p:txBody>
      </p:sp>
      <p:sp>
        <p:nvSpPr>
          <p:cNvPr id="1063" name="Line 39"/>
          <p:cNvSpPr>
            <a:spLocks noChangeShapeType="1"/>
          </p:cNvSpPr>
          <p:nvPr userDrawn="1"/>
        </p:nvSpPr>
        <p:spPr bwMode="auto">
          <a:xfrm flipV="1">
            <a:off x="0" y="659765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83" name="Line 59"/>
          <p:cNvSpPr>
            <a:spLocks noChangeShapeType="1"/>
          </p:cNvSpPr>
          <p:nvPr userDrawn="1"/>
        </p:nvSpPr>
        <p:spPr bwMode="auto">
          <a:xfrm>
            <a:off x="0" y="774700"/>
            <a:ext cx="990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86" name="Rectangle 62"/>
          <p:cNvSpPr>
            <a:spLocks noChangeArrowheads="1"/>
          </p:cNvSpPr>
          <p:nvPr userDrawn="1"/>
        </p:nvSpPr>
        <p:spPr bwMode="auto">
          <a:xfrm>
            <a:off x="0" y="0"/>
            <a:ext cx="9906000" cy="749300"/>
          </a:xfrm>
          <a:prstGeom prst="rect">
            <a:avLst/>
          </a:prstGeom>
          <a:solidFill>
            <a:srgbClr val="00006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2pPr>
      <a:lvl3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3pPr>
      <a:lvl4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4pPr>
      <a:lvl5pPr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5pPr>
      <a:lvl6pPr marL="4572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6pPr>
      <a:lvl7pPr marL="9144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7pPr>
      <a:lvl8pPr marL="13716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8pPr>
      <a:lvl9pPr marL="1828800" algn="ctr" defTabSz="1214438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Arial" charset="0"/>
        </a:defRPr>
      </a:lvl9pPr>
    </p:titleStyle>
    <p:bodyStyle>
      <a:lvl1pPr marL="368300" indent="-368300" algn="l" defTabSz="1214438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796925" indent="-306388" algn="l" defTabSz="1214438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227138" indent="-244475" algn="l" defTabSz="121443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717675" indent="-244475" algn="l" defTabSz="1214438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2098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5pPr>
      <a:lvl6pPr marL="26670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6pPr>
      <a:lvl7pPr marL="31242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7pPr>
      <a:lvl8pPr marL="35814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8pPr>
      <a:lvl9pPr marL="4038600" indent="-246063" algn="l" defTabSz="1214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20" name="Rectangle 72"/>
          <p:cNvSpPr>
            <a:spLocks noChangeArrowheads="1"/>
          </p:cNvSpPr>
          <p:nvPr/>
        </p:nvSpPr>
        <p:spPr bwMode="auto">
          <a:xfrm>
            <a:off x="230992" y="1601255"/>
            <a:ext cx="8979683" cy="28623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endParaRPr lang="fr-FR" sz="3600" b="1" u="none" dirty="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en-US" sz="4800" b="1" u="none" kern="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Comparison of SRF </a:t>
            </a:r>
            <a:br>
              <a:rPr lang="en-US" sz="4800" b="1" u="none" kern="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</a:br>
            <a:r>
              <a:rPr lang="en-US" sz="4800" b="1" u="none" kern="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(high-power </a:t>
            </a:r>
            <a:r>
              <a:rPr lang="en-US" sz="4800" b="1" u="none" kern="0" dirty="0" err="1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hadron</a:t>
            </a:r>
            <a:r>
              <a:rPr lang="en-US" sz="4800" b="1" u="none" kern="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4800" b="1" u="none" kern="0" dirty="0" err="1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linac</a:t>
            </a:r>
            <a:r>
              <a:rPr lang="en-US" sz="4800" b="1" u="none" kern="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) </a:t>
            </a:r>
            <a:br>
              <a:rPr lang="en-US" sz="4800" b="1" u="none" kern="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</a:br>
            <a:r>
              <a:rPr lang="en-US" sz="4800" b="1" u="none" kern="0" dirty="0" smtClean="0">
                <a:solidFill>
                  <a:schemeClr val="accent2">
                    <a:lumMod val="50000"/>
                  </a:schemeClr>
                </a:solidFill>
                <a:latin typeface="Calibri"/>
              </a:rPr>
              <a:t>projects</a:t>
            </a:r>
            <a:endParaRPr lang="de-DE" sz="4000" b="1" u="none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1240" y="5026057"/>
            <a:ext cx="4650636" cy="103395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uLnTx/>
                <a:uFillTx/>
                <a:latin typeface="Calibri" pitchFamily="34" charset="0"/>
                <a:cs typeface="Calibri" pitchFamily="34" charset="0"/>
              </a:rPr>
              <a:t>J-Luc Biarrotte</a:t>
            </a:r>
            <a:r>
              <a:rPr kumimoji="0" lang="fr-FR" sz="1800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fr-FR" sz="1800" i="1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uLnTx/>
                <a:uFillTx/>
                <a:latin typeface="Calibri" pitchFamily="34" charset="0"/>
                <a:cs typeface="Calibri" pitchFamily="34" charset="0"/>
              </a:rPr>
              <a:t>(CNRS, IPN Orsay)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i="1" u="none" strike="noStrike" kern="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16" name="Picture 18" descr="IPN_gif64trans_L200p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751" y="5096074"/>
            <a:ext cx="1301750" cy="762306"/>
          </a:xfrm>
          <a:prstGeom prst="rect">
            <a:avLst/>
          </a:prstGeom>
          <a:noFill/>
        </p:spPr>
      </p:pic>
      <p:pic>
        <p:nvPicPr>
          <p:cNvPr id="17" name="Picture 25" descr="cnrsin2p3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2880" y="5031667"/>
            <a:ext cx="1711325" cy="971138"/>
          </a:xfrm>
          <a:prstGeom prst="rect">
            <a:avLst/>
          </a:prstGeom>
          <a:noFill/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 contrast="6000"/>
          </a:blip>
          <a:srcRect l="954" t="17766" r="2458" b="58381"/>
          <a:stretch>
            <a:fillRect/>
          </a:stretch>
        </p:blipFill>
        <p:spPr bwMode="auto">
          <a:xfrm>
            <a:off x="1582666" y="315687"/>
            <a:ext cx="7387161" cy="1077684"/>
          </a:xfrm>
          <a:prstGeom prst="roundRect">
            <a:avLst>
              <a:gd name="adj" fmla="val 3484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7200000">
              <a:rot lat="21594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 t="1717"/>
          <a:stretch>
            <a:fillRect/>
          </a:stretch>
        </p:blipFill>
        <p:spPr bwMode="auto">
          <a:xfrm>
            <a:off x="6296026" y="3706636"/>
            <a:ext cx="3390900" cy="285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SNS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operational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feedback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894485"/>
            <a:ext cx="57054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Beam losses &amp; SC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activation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Activation is well contained in the SNS, but unpredicted beam losses have been observed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Losses recently explained by intra-beam stripping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Use H+ instead of H- if possible !!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(losses /30)</a:t>
            </a: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2875685"/>
            <a:ext cx="5972176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SC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has proven to be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substancially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more reliable than the NC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despite the high number of RF stations &amp; the complexity of cryogenics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Less than 1 trip of the SC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per day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Trips dominated by RF systems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Trips due to cavities are mainly due to errant beam hitting cavity surface (BLM trips from discharge/arcing in warm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)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Cavity degradation is observed </a:t>
            </a:r>
            <a:b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(usually recovered by thermal cycling)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Multiple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cryomodule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repairs in house (coupler window leaks, He &amp; vacuum leaks, tuner failures, HOM couplers…)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 l="23947" t="6973" r="665" b="8945"/>
          <a:stretch>
            <a:fillRect/>
          </a:stretch>
        </p:blipFill>
        <p:spPr bwMode="auto">
          <a:xfrm>
            <a:off x="6291837" y="962024"/>
            <a:ext cx="3318888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r="18404" b="92729"/>
          <a:stretch>
            <a:fillRect/>
          </a:stretch>
        </p:blipFill>
        <p:spPr bwMode="auto">
          <a:xfrm>
            <a:off x="6229350" y="844052"/>
            <a:ext cx="3505200" cy="23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1062" y="3628253"/>
            <a:ext cx="2379138" cy="25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853975"/>
            <a:ext cx="9906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Cavity gradient is directly related to cost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-&gt; tendency to push the gradients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SNS experiences a huge gradient variability -&gt; needs for margins &amp; operational flexibility !!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Almost every SNS run, a few cavities have problems, resulting in lower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</a:t>
            </a:r>
            <a:r>
              <a:rPr lang="en-US" sz="1600" u="none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acc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or turn-off -&gt;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retuning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Achievable gradients are mainly limited by heating </a:t>
            </a:r>
            <a:b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by electron activity at high duty factor (especially by induced collective limits)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Design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constraint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#1: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Cavity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gradients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2775" y="2172692"/>
            <a:ext cx="2857500" cy="365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b="2519"/>
          <a:stretch>
            <a:fillRect/>
          </a:stretch>
        </p:blipFill>
        <p:spPr bwMode="auto">
          <a:xfrm>
            <a:off x="1349953" y="2958243"/>
            <a:ext cx="6459180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necteur droit 11"/>
          <p:cNvCxnSpPr/>
          <p:nvPr/>
        </p:nvCxnSpPr>
        <p:spPr bwMode="auto">
          <a:xfrm flipV="1">
            <a:off x="4432951" y="3126178"/>
            <a:ext cx="3099091" cy="12120"/>
          </a:xfrm>
          <a:prstGeom prst="line">
            <a:avLst/>
          </a:prstGeom>
          <a:ln w="28575">
            <a:prstDash val="dash"/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256058" y="4853667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u="none" dirty="0" smtClean="0">
                <a:solidFill>
                  <a:srgbClr val="C00000"/>
                </a:solidFill>
              </a:rPr>
              <a:t>SNS </a:t>
            </a:r>
            <a:r>
              <a:rPr lang="el-GR" sz="1000" b="1" u="none" dirty="0" smtClean="0">
                <a:solidFill>
                  <a:srgbClr val="C00000"/>
                </a:solidFill>
              </a:rPr>
              <a:t>β</a:t>
            </a:r>
            <a:r>
              <a:rPr lang="fr-FR" sz="1000" b="1" u="none" dirty="0" smtClean="0">
                <a:solidFill>
                  <a:srgbClr val="C00000"/>
                </a:solidFill>
              </a:rPr>
              <a:t> 0.61: 10.2MV/m</a:t>
            </a:r>
            <a:endParaRPr lang="fr-FR" sz="1000" b="1" u="none" dirty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504083" y="4225017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u="none" dirty="0" smtClean="0">
                <a:solidFill>
                  <a:srgbClr val="C00000"/>
                </a:solidFill>
              </a:rPr>
              <a:t>SNS </a:t>
            </a:r>
            <a:r>
              <a:rPr lang="el-GR" sz="1000" b="1" u="none" dirty="0" smtClean="0">
                <a:solidFill>
                  <a:srgbClr val="C00000"/>
                </a:solidFill>
              </a:rPr>
              <a:t>β</a:t>
            </a:r>
            <a:r>
              <a:rPr lang="fr-FR" sz="1000" b="1" u="none" dirty="0" smtClean="0">
                <a:solidFill>
                  <a:srgbClr val="C00000"/>
                </a:solidFill>
              </a:rPr>
              <a:t> 0.81: 15.8MV/m</a:t>
            </a:r>
            <a:endParaRPr lang="fr-FR" sz="1000" b="1" u="none" dirty="0">
              <a:solidFill>
                <a:srgbClr val="C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399308" y="2906232"/>
            <a:ext cx="1619250" cy="2462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1000" b="1" u="none" dirty="0" smtClean="0">
                <a:solidFill>
                  <a:srgbClr val="000099"/>
                </a:solidFill>
              </a:rPr>
              <a:t>SPL </a:t>
            </a:r>
            <a:r>
              <a:rPr lang="el-GR" sz="1000" b="1" u="none" dirty="0" smtClean="0">
                <a:solidFill>
                  <a:srgbClr val="000099"/>
                </a:solidFill>
              </a:rPr>
              <a:t>β</a:t>
            </a:r>
            <a:r>
              <a:rPr lang="fr-FR" sz="1000" b="1" u="none" dirty="0" smtClean="0">
                <a:solidFill>
                  <a:srgbClr val="000099"/>
                </a:solidFill>
              </a:rPr>
              <a:t> 1.0: 25MV/m</a:t>
            </a:r>
            <a:endParaRPr lang="fr-FR" sz="1000" b="1" u="none" dirty="0">
              <a:solidFill>
                <a:srgbClr val="000099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78570" y="3591168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u="none" dirty="0" smtClean="0">
                <a:solidFill>
                  <a:srgbClr val="000099"/>
                </a:solidFill>
              </a:rPr>
              <a:t>SPL </a:t>
            </a:r>
            <a:r>
              <a:rPr lang="el-GR" sz="1000" b="1" u="none" dirty="0" smtClean="0">
                <a:solidFill>
                  <a:srgbClr val="000099"/>
                </a:solidFill>
              </a:rPr>
              <a:t>β</a:t>
            </a:r>
            <a:r>
              <a:rPr lang="fr-FR" sz="1000" b="1" u="none" dirty="0" smtClean="0">
                <a:solidFill>
                  <a:srgbClr val="000099"/>
                </a:solidFill>
              </a:rPr>
              <a:t> 0.65: 19MV/m</a:t>
            </a:r>
            <a:endParaRPr lang="fr-FR" sz="1000" b="1" u="none" dirty="0">
              <a:solidFill>
                <a:srgbClr val="000099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 bwMode="auto">
          <a:xfrm>
            <a:off x="2007538" y="3829293"/>
            <a:ext cx="2109355" cy="10391"/>
          </a:xfrm>
          <a:prstGeom prst="line">
            <a:avLst/>
          </a:prstGeom>
          <a:ln w="28575">
            <a:prstDash val="dash"/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5" name="Groupe 34"/>
          <p:cNvGrpSpPr/>
          <p:nvPr/>
        </p:nvGrpSpPr>
        <p:grpSpPr>
          <a:xfrm>
            <a:off x="1935673" y="3863067"/>
            <a:ext cx="2160000" cy="246221"/>
            <a:chOff x="2432340" y="3895725"/>
            <a:chExt cx="2160000" cy="246221"/>
          </a:xfrm>
        </p:grpSpPr>
        <p:cxnSp>
          <p:nvCxnSpPr>
            <p:cNvPr id="14" name="Connecteur droit 13"/>
            <p:cNvCxnSpPr/>
            <p:nvPr/>
          </p:nvCxnSpPr>
          <p:spPr bwMode="auto">
            <a:xfrm>
              <a:off x="2432340" y="4106142"/>
              <a:ext cx="216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 w="sm" len="sm"/>
              <a:tailEnd type="none" w="sm" len="sm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2714625" y="3895725"/>
              <a:ext cx="16192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u="none" dirty="0" smtClean="0"/>
                <a:t>ESS </a:t>
              </a:r>
              <a:r>
                <a:rPr lang="el-GR" sz="1000" b="1" u="none" dirty="0" smtClean="0"/>
                <a:t>β</a:t>
              </a:r>
              <a:r>
                <a:rPr lang="fr-FR" sz="1000" b="1" u="none" dirty="0" smtClean="0"/>
                <a:t> 0.65: 16.7MV/m</a:t>
              </a:r>
              <a:endParaRPr lang="fr-FR" sz="1000" b="1" u="none" dirty="0"/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4399177" y="3497649"/>
            <a:ext cx="3181350" cy="246221"/>
            <a:chOff x="4895844" y="3530307"/>
            <a:chExt cx="3181350" cy="246221"/>
          </a:xfrm>
        </p:grpSpPr>
        <p:cxnSp>
          <p:nvCxnSpPr>
            <p:cNvPr id="13" name="Connecteur droit 12"/>
            <p:cNvCxnSpPr/>
            <p:nvPr/>
          </p:nvCxnSpPr>
          <p:spPr bwMode="auto">
            <a:xfrm>
              <a:off x="4895844" y="3754578"/>
              <a:ext cx="3181350" cy="6927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headEnd type="none" w="sm" len="sm"/>
              <a:tailEnd type="none" w="sm" len="sm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5905500" y="3530307"/>
              <a:ext cx="16192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u="none" dirty="0" smtClean="0"/>
                <a:t>ESS </a:t>
              </a:r>
              <a:r>
                <a:rPr lang="el-GR" sz="1000" b="1" u="none" dirty="0" smtClean="0"/>
                <a:t>β</a:t>
              </a:r>
              <a:r>
                <a:rPr lang="fr-FR" sz="1000" b="1" u="none" dirty="0" smtClean="0"/>
                <a:t> 0.86: 20.0MV/m</a:t>
              </a:r>
              <a:endParaRPr lang="fr-FR" sz="1000" b="1" u="none" dirty="0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2062382" y="4599667"/>
            <a:ext cx="2179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u="none" dirty="0" smtClean="0">
                <a:solidFill>
                  <a:srgbClr val="7030A0"/>
                </a:solidFill>
              </a:rPr>
              <a:t>MYRRHA nom </a:t>
            </a:r>
            <a:r>
              <a:rPr lang="el-GR" sz="1000" b="1" u="none" dirty="0" smtClean="0">
                <a:solidFill>
                  <a:srgbClr val="7030A0"/>
                </a:solidFill>
              </a:rPr>
              <a:t>β</a:t>
            </a:r>
            <a:r>
              <a:rPr lang="fr-FR" sz="1000" b="1" u="none" dirty="0" smtClean="0">
                <a:solidFill>
                  <a:srgbClr val="7030A0"/>
                </a:solidFill>
              </a:rPr>
              <a:t> 0.65: 11MV/m</a:t>
            </a:r>
            <a:endParaRPr lang="fr-FR" sz="1000" b="1" u="none" dirty="0">
              <a:solidFill>
                <a:srgbClr val="7030A0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 bwMode="auto">
          <a:xfrm>
            <a:off x="1824258" y="4793342"/>
            <a:ext cx="2381250" cy="9525"/>
          </a:xfrm>
          <a:prstGeom prst="line">
            <a:avLst/>
          </a:prstGeom>
          <a:ln w="28575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351683" y="3853542"/>
            <a:ext cx="1943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u="none" dirty="0" smtClean="0">
                <a:solidFill>
                  <a:srgbClr val="00B050"/>
                </a:solidFill>
              </a:rPr>
              <a:t>PIP-II </a:t>
            </a:r>
            <a:r>
              <a:rPr lang="el-GR" sz="1000" b="1" u="none" dirty="0" smtClean="0">
                <a:solidFill>
                  <a:srgbClr val="00B050"/>
                </a:solidFill>
              </a:rPr>
              <a:t>β</a:t>
            </a:r>
            <a:r>
              <a:rPr lang="fr-FR" sz="1000" b="1" u="none" dirty="0" smtClean="0">
                <a:solidFill>
                  <a:srgbClr val="00B050"/>
                </a:solidFill>
              </a:rPr>
              <a:t> 0.9: 17.0MV/m</a:t>
            </a:r>
            <a:endParaRPr lang="fr-FR" sz="1000" b="1" u="none" dirty="0">
              <a:solidFill>
                <a:srgbClr val="00B050"/>
              </a:solidFill>
            </a:endParaRPr>
          </a:p>
        </p:txBody>
      </p:sp>
      <p:cxnSp>
        <p:nvCxnSpPr>
          <p:cNvPr id="27" name="Connecteur droit 26"/>
          <p:cNvCxnSpPr/>
          <p:nvPr/>
        </p:nvCxnSpPr>
        <p:spPr bwMode="auto">
          <a:xfrm>
            <a:off x="4370608" y="4069442"/>
            <a:ext cx="3246217" cy="908"/>
          </a:xfrm>
          <a:prstGeom prst="line">
            <a:avLst/>
          </a:prstGeom>
          <a:ln w="28575">
            <a:solidFill>
              <a:srgbClr val="00B050"/>
            </a:solidFill>
            <a:prstDash val="dash"/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0" name="Groupe 29"/>
          <p:cNvGrpSpPr/>
          <p:nvPr/>
        </p:nvGrpSpPr>
        <p:grpSpPr>
          <a:xfrm>
            <a:off x="2028131" y="5473885"/>
            <a:ext cx="1891339" cy="803773"/>
            <a:chOff x="2271087" y="5610452"/>
            <a:chExt cx="1891338" cy="803773"/>
          </a:xfrm>
        </p:grpSpPr>
        <p:pic>
          <p:nvPicPr>
            <p:cNvPr id="28" name="Picture 23" descr="Two_cav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64" t="48778" r="9930" b="1390"/>
            <a:stretch>
              <a:fillRect/>
            </a:stretch>
          </p:blipFill>
          <p:spPr bwMode="auto">
            <a:xfrm>
              <a:off x="2288023" y="5610452"/>
              <a:ext cx="1874402" cy="78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2271087" y="6137226"/>
              <a:ext cx="9653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sz="1200" u="none" dirty="0" smtClean="0">
                  <a:solidFill>
                    <a:srgbClr val="F8F8F8"/>
                  </a:solidFill>
                  <a:ea typeface="굴림" pitchFamily="50" charset="-127"/>
                  <a:cs typeface="Arial" charset="0"/>
                </a:rPr>
                <a:t>SNS </a:t>
              </a:r>
              <a:r>
                <a:rPr lang="en-US" altLang="ko-KR" sz="1200" u="none" dirty="0" smtClean="0">
                  <a:solidFill>
                    <a:srgbClr val="F8F8F8"/>
                  </a:solidFill>
                  <a:latin typeface="Symbol" pitchFamily="18" charset="2"/>
                  <a:ea typeface="굴림" pitchFamily="50" charset="-127"/>
                  <a:cs typeface="Arial" charset="0"/>
                </a:rPr>
                <a:t>b </a:t>
              </a:r>
              <a:r>
                <a:rPr lang="en-US" altLang="ko-KR" sz="1200" u="none" dirty="0" smtClean="0">
                  <a:solidFill>
                    <a:srgbClr val="F8F8F8"/>
                  </a:solidFill>
                  <a:ea typeface="굴림" pitchFamily="50" charset="-127"/>
                  <a:cs typeface="Arial" charset="0"/>
                </a:rPr>
                <a:t>0.61</a:t>
              </a:r>
              <a:endParaRPr lang="en-US" altLang="ko-KR" sz="1200" u="none" dirty="0">
                <a:solidFill>
                  <a:srgbClr val="F8F8F8"/>
                </a:solidFill>
                <a:ea typeface="굴림" pitchFamily="50" charset="-127"/>
                <a:cs typeface="Arial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5418257" y="5484575"/>
            <a:ext cx="2185308" cy="782253"/>
            <a:chOff x="6156509" y="5504246"/>
            <a:chExt cx="2185308" cy="782253"/>
          </a:xfrm>
        </p:grpSpPr>
        <p:pic>
          <p:nvPicPr>
            <p:cNvPr id="31" name="Picture 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765" b="16983"/>
            <a:stretch>
              <a:fillRect/>
            </a:stretch>
          </p:blipFill>
          <p:spPr bwMode="auto">
            <a:xfrm>
              <a:off x="6156509" y="5516018"/>
              <a:ext cx="2139766" cy="770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7376488" y="5504246"/>
              <a:ext cx="96532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sz="1200" u="none" dirty="0" smtClean="0">
                  <a:solidFill>
                    <a:srgbClr val="F8F8F8"/>
                  </a:solidFill>
                  <a:ea typeface="굴림" pitchFamily="50" charset="-127"/>
                  <a:cs typeface="Arial" charset="0"/>
                </a:rPr>
                <a:t>SNS </a:t>
              </a:r>
              <a:r>
                <a:rPr lang="en-US" altLang="ko-KR" sz="1200" u="none" dirty="0" smtClean="0">
                  <a:solidFill>
                    <a:srgbClr val="F8F8F8"/>
                  </a:solidFill>
                  <a:latin typeface="Symbol" pitchFamily="18" charset="2"/>
                  <a:ea typeface="굴림" pitchFamily="50" charset="-127"/>
                  <a:cs typeface="Arial" charset="0"/>
                </a:rPr>
                <a:t>b </a:t>
              </a:r>
              <a:r>
                <a:rPr lang="en-US" altLang="ko-KR" sz="1200" u="none" dirty="0" smtClean="0">
                  <a:solidFill>
                    <a:srgbClr val="F8F8F8"/>
                  </a:solidFill>
                  <a:ea typeface="굴림" pitchFamily="50" charset="-127"/>
                  <a:cs typeface="Arial" charset="0"/>
                </a:rPr>
                <a:t>0.81</a:t>
              </a:r>
              <a:endParaRPr lang="en-US" altLang="ko-KR" sz="1200" u="none" dirty="0">
                <a:solidFill>
                  <a:srgbClr val="F8F8F8"/>
                </a:solidFill>
                <a:ea typeface="굴림" pitchFamily="50" charset="-127"/>
                <a:cs typeface="Arial" charset="0"/>
              </a:endParaRPr>
            </a:p>
          </p:txBody>
        </p:sp>
      </p:grpSp>
      <p:pic>
        <p:nvPicPr>
          <p:cNvPr id="38" name="Picture 2" descr="C:\Users\biarrott\AppData\Local\Microsoft\Windows\Temporary Internet Files\Content.Outlook\1PDEEJLN\IMG_15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483927" y="4668316"/>
            <a:ext cx="2599212" cy="1044782"/>
          </a:xfrm>
          <a:prstGeom prst="rect">
            <a:avLst/>
          </a:prstGeom>
          <a:noFill/>
        </p:spPr>
      </p:pic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8427693" y="6252148"/>
            <a:ext cx="95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200" u="none" dirty="0" smtClean="0">
                <a:ea typeface="굴림" pitchFamily="50" charset="-127"/>
                <a:cs typeface="Arial" charset="0"/>
              </a:rPr>
              <a:t>ESS </a:t>
            </a:r>
            <a:r>
              <a:rPr lang="en-US" altLang="ko-KR" sz="1200" u="none" dirty="0" smtClean="0">
                <a:latin typeface="Symbol" pitchFamily="18" charset="2"/>
                <a:ea typeface="굴림" pitchFamily="50" charset="-127"/>
                <a:cs typeface="Arial" charset="0"/>
              </a:rPr>
              <a:t>b </a:t>
            </a:r>
            <a:r>
              <a:rPr lang="en-US" altLang="ko-KR" sz="1200" u="none" dirty="0" smtClean="0">
                <a:ea typeface="굴림" pitchFamily="50" charset="-127"/>
                <a:cs typeface="Arial" charset="0"/>
              </a:rPr>
              <a:t>0.86</a:t>
            </a:r>
            <a:endParaRPr lang="en-US" altLang="ko-KR" sz="1200" u="none" dirty="0">
              <a:ea typeface="굴림" pitchFamily="50" charset="-127"/>
              <a:cs typeface="Arial" charset="0"/>
            </a:endParaRPr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51718" y="2841172"/>
            <a:ext cx="2053643" cy="89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7694268" y="3499424"/>
            <a:ext cx="9516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200" u="none" dirty="0" smtClean="0">
                <a:ea typeface="굴림" pitchFamily="50" charset="-127"/>
                <a:cs typeface="Arial" charset="0"/>
              </a:rPr>
              <a:t>FNAL </a:t>
            </a:r>
            <a:r>
              <a:rPr lang="en-US" altLang="ko-KR" sz="1200" u="none" dirty="0" smtClean="0">
                <a:latin typeface="Symbol" pitchFamily="18" charset="2"/>
                <a:ea typeface="굴림" pitchFamily="50" charset="-127"/>
                <a:cs typeface="Arial" charset="0"/>
              </a:rPr>
              <a:t>b </a:t>
            </a:r>
            <a:r>
              <a:rPr lang="en-US" altLang="ko-KR" sz="1200" u="none" dirty="0" smtClean="0">
                <a:ea typeface="굴림" pitchFamily="50" charset="-127"/>
                <a:cs typeface="Arial" charset="0"/>
              </a:rPr>
              <a:t>0.9</a:t>
            </a:r>
            <a:endParaRPr lang="en-US" altLang="ko-KR" sz="1200" u="none" dirty="0">
              <a:ea typeface="굴림" pitchFamily="50" charset="-127"/>
              <a:cs typeface="Arial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-446733" y="3997903"/>
            <a:ext cx="2193431" cy="105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Connecteur droit 48"/>
          <p:cNvCxnSpPr/>
          <p:nvPr/>
        </p:nvCxnSpPr>
        <p:spPr bwMode="auto">
          <a:xfrm>
            <a:off x="1830608" y="4399642"/>
            <a:ext cx="2381250" cy="9525"/>
          </a:xfrm>
          <a:prstGeom prst="line">
            <a:avLst/>
          </a:prstGeom>
          <a:ln w="28575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 bwMode="auto">
          <a:xfrm>
            <a:off x="1849658" y="5098142"/>
            <a:ext cx="2381250" cy="9525"/>
          </a:xfrm>
          <a:prstGeom prst="line">
            <a:avLst/>
          </a:prstGeom>
          <a:ln w="28575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2110007" y="5075917"/>
            <a:ext cx="21794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u="none" dirty="0" smtClean="0">
                <a:solidFill>
                  <a:srgbClr val="7030A0"/>
                </a:solidFill>
              </a:rPr>
              <a:t>MYRRHA nom </a:t>
            </a:r>
            <a:r>
              <a:rPr lang="el-GR" sz="1000" b="1" u="none" dirty="0" smtClean="0">
                <a:solidFill>
                  <a:srgbClr val="7030A0"/>
                </a:solidFill>
              </a:rPr>
              <a:t>β</a:t>
            </a:r>
            <a:r>
              <a:rPr lang="fr-FR" sz="1000" b="1" u="none" dirty="0" smtClean="0">
                <a:solidFill>
                  <a:srgbClr val="7030A0"/>
                </a:solidFill>
              </a:rPr>
              <a:t> 0.5: 8.2MV/m</a:t>
            </a:r>
            <a:endParaRPr lang="fr-FR" sz="1000" b="1" u="none" dirty="0">
              <a:solidFill>
                <a:srgbClr val="7030A0"/>
              </a:solidFill>
            </a:endParaRPr>
          </a:p>
        </p:txBody>
      </p:sp>
      <p:cxnSp>
        <p:nvCxnSpPr>
          <p:cNvPr id="56" name="Connecteur droit 55"/>
          <p:cNvCxnSpPr/>
          <p:nvPr/>
        </p:nvCxnSpPr>
        <p:spPr bwMode="auto">
          <a:xfrm>
            <a:off x="1824258" y="4831442"/>
            <a:ext cx="2381250" cy="9525"/>
          </a:xfrm>
          <a:prstGeom prst="line">
            <a:avLst/>
          </a:prstGeom>
          <a:ln w="28575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 bwMode="auto">
          <a:xfrm flipV="1">
            <a:off x="4126133" y="4845050"/>
            <a:ext cx="4542" cy="2721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cxnSp>
        <p:nvCxnSpPr>
          <p:cNvPr id="59" name="Connecteur droit avec flèche 58"/>
          <p:cNvCxnSpPr/>
          <p:nvPr/>
        </p:nvCxnSpPr>
        <p:spPr bwMode="auto">
          <a:xfrm flipV="1">
            <a:off x="4130675" y="4413250"/>
            <a:ext cx="0" cy="4127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185402" y="5376353"/>
            <a:ext cx="9236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200" u="none" dirty="0" smtClean="0">
                <a:solidFill>
                  <a:srgbClr val="F8F8F8"/>
                </a:solidFill>
                <a:ea typeface="굴림" pitchFamily="50" charset="-127"/>
                <a:cs typeface="Arial" charset="0"/>
              </a:rPr>
              <a:t>INFN </a:t>
            </a:r>
            <a:r>
              <a:rPr lang="en-US" altLang="ko-KR" sz="1200" u="none" dirty="0" smtClean="0">
                <a:solidFill>
                  <a:srgbClr val="F8F8F8"/>
                </a:solidFill>
                <a:latin typeface="Symbol" pitchFamily="18" charset="2"/>
                <a:ea typeface="굴림" pitchFamily="50" charset="-127"/>
                <a:cs typeface="Arial" charset="0"/>
              </a:rPr>
              <a:t>b </a:t>
            </a:r>
            <a:r>
              <a:rPr lang="en-US" altLang="ko-KR" sz="1200" u="none" dirty="0" smtClean="0">
                <a:solidFill>
                  <a:srgbClr val="F8F8F8"/>
                </a:solidFill>
                <a:ea typeface="굴림" pitchFamily="50" charset="-127"/>
                <a:cs typeface="Arial" charset="0"/>
              </a:rPr>
              <a:t>0.5</a:t>
            </a:r>
            <a:endParaRPr lang="en-US" altLang="ko-KR" sz="1200" u="none" dirty="0">
              <a:solidFill>
                <a:srgbClr val="F8F8F8"/>
              </a:solidFill>
              <a:ea typeface="굴림" pitchFamily="50" charset="-127"/>
              <a:cs typeface="Arial" charset="0"/>
            </a:endParaRPr>
          </a:p>
        </p:txBody>
      </p:sp>
      <p:cxnSp>
        <p:nvCxnSpPr>
          <p:cNvPr id="62" name="Connecteur droit 61"/>
          <p:cNvCxnSpPr/>
          <p:nvPr/>
        </p:nvCxnSpPr>
        <p:spPr bwMode="auto">
          <a:xfrm>
            <a:off x="1868708" y="4117357"/>
            <a:ext cx="2381250" cy="9525"/>
          </a:xfrm>
          <a:prstGeom prst="line">
            <a:avLst/>
          </a:prstGeom>
          <a:ln w="28575">
            <a:solidFill>
              <a:srgbClr val="00B050"/>
            </a:solidFill>
            <a:prstDash val="dash"/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2095865" y="4089069"/>
            <a:ext cx="1943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u="none" dirty="0" smtClean="0">
                <a:solidFill>
                  <a:srgbClr val="00B050"/>
                </a:solidFill>
              </a:rPr>
              <a:t>PIP-II </a:t>
            </a:r>
            <a:r>
              <a:rPr lang="el-GR" sz="1000" b="1" u="none" dirty="0" smtClean="0">
                <a:solidFill>
                  <a:srgbClr val="00B050"/>
                </a:solidFill>
              </a:rPr>
              <a:t>β</a:t>
            </a:r>
            <a:r>
              <a:rPr lang="fr-FR" sz="1000" b="1" u="none" dirty="0" smtClean="0">
                <a:solidFill>
                  <a:srgbClr val="00B050"/>
                </a:solidFill>
              </a:rPr>
              <a:t> 0.61: 16.6MV/m</a:t>
            </a:r>
            <a:endParaRPr lang="fr-FR" sz="1000" b="1" u="none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3" grpId="0"/>
      <p:bldP spid="26" grpId="0"/>
      <p:bldP spid="39" grpId="0"/>
      <p:bldP spid="45" grpId="1"/>
      <p:bldP spid="55" grpId="0"/>
      <p:bldP spid="61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802"/>
          <a:stretch>
            <a:fillRect/>
          </a:stretch>
        </p:blipFill>
        <p:spPr bwMode="auto">
          <a:xfrm>
            <a:off x="6134711" y="1894113"/>
            <a:ext cx="2222295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Design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constraint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#2: Power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couplers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865291"/>
            <a:ext cx="9906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The maximal power given by the power coupler to the cavity is a clear limit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for </a:t>
            </a:r>
            <a:r>
              <a:rPr lang="en-US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designers, especially for pulsed high-current machines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SNS design limit: 550kW peak (48kW average), tested up to 2MW in test stand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SPL design limit: 1.0 MW peak (about 100kW average)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ESS design limit: 1.1MW peak (about 100kW average)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 t="34975"/>
          <a:stretch>
            <a:fillRect/>
          </a:stretch>
        </p:blipFill>
        <p:spPr bwMode="auto">
          <a:xfrm>
            <a:off x="210948" y="3995055"/>
            <a:ext cx="3762341" cy="15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5" cstate="print"/>
          <a:srcRect l="2151" t="30987" r="54839" b="3331"/>
          <a:stretch>
            <a:fillRect/>
          </a:stretch>
        </p:blipFill>
        <p:spPr bwMode="auto">
          <a:xfrm>
            <a:off x="7903023" y="4184196"/>
            <a:ext cx="1796143" cy="237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2748513"/>
            <a:ext cx="954677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Most of the high-power couplers design are very similar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Scaled from the original KEK 508 MHz coupler 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Coaxial, single warm window, fixed coupling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 l="77440" t="57215" r="8218" b="1491"/>
          <a:stretch>
            <a:fillRect/>
          </a:stretch>
        </p:blipFill>
        <p:spPr bwMode="auto">
          <a:xfrm>
            <a:off x="8360223" y="1278278"/>
            <a:ext cx="1317171" cy="276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5519196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What about concentrating the R&amp;D effort worldwide on a </a:t>
            </a:r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single design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for all machines (1MW pulsed / 100kW CW) ?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Would be then easier to push the limits towards higher powers (2MW…)</a:t>
            </a:r>
            <a:endParaRPr lang="en-US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14" name="Image 13" descr="DSCF1710.jpg"/>
          <p:cNvPicPr/>
          <p:nvPr/>
        </p:nvPicPr>
        <p:blipFill>
          <a:blip r:embed="rId7" cstate="print"/>
          <a:srcRect r="52525"/>
          <a:stretch>
            <a:fillRect/>
          </a:stretch>
        </p:blipFill>
        <p:spPr bwMode="auto">
          <a:xfrm rot="20248777">
            <a:off x="6041571" y="3537857"/>
            <a:ext cx="1023258" cy="190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9242252" y="1287144"/>
            <a:ext cx="500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200" u="none" dirty="0" smtClean="0">
                <a:solidFill>
                  <a:srgbClr val="F8F8F8"/>
                </a:solidFill>
                <a:ea typeface="굴림" pitchFamily="50" charset="-127"/>
                <a:cs typeface="Arial" charset="0"/>
              </a:rPr>
              <a:t>SNS</a:t>
            </a:r>
            <a:endParaRPr lang="en-US" altLang="ko-KR" sz="1200" u="none" dirty="0">
              <a:solidFill>
                <a:srgbClr val="F8F8F8"/>
              </a:solidFill>
              <a:ea typeface="굴림" pitchFamily="50" charset="-127"/>
              <a:cs typeface="Arial" charset="0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9220480" y="4215401"/>
            <a:ext cx="500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200" u="none" dirty="0" smtClean="0">
                <a:solidFill>
                  <a:srgbClr val="F8F8F8"/>
                </a:solidFill>
                <a:ea typeface="굴림" pitchFamily="50" charset="-127"/>
                <a:cs typeface="Arial" charset="0"/>
              </a:rPr>
              <a:t>CEA</a:t>
            </a:r>
            <a:endParaRPr lang="en-US" altLang="ko-KR" sz="1200" u="none" dirty="0">
              <a:solidFill>
                <a:srgbClr val="F8F8F8"/>
              </a:solidFill>
              <a:ea typeface="굴림" pitchFamily="50" charset="-127"/>
              <a:cs typeface="Arial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6234534" y="5053599"/>
            <a:ext cx="8499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200" u="none" dirty="0" smtClean="0">
                <a:ea typeface="굴림" pitchFamily="50" charset="-127"/>
                <a:cs typeface="Arial" charset="0"/>
              </a:rPr>
              <a:t>MYRRHA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6477286" y="3137715"/>
            <a:ext cx="577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200" u="none" dirty="0" smtClean="0">
                <a:ea typeface="굴림" pitchFamily="50" charset="-127"/>
                <a:cs typeface="Arial" charset="0"/>
              </a:rPr>
              <a:t>FNAL</a:t>
            </a:r>
            <a:endParaRPr lang="en-US" altLang="ko-KR" sz="1200" u="none" dirty="0">
              <a:ea typeface="굴림" pitchFamily="50" charset="-127"/>
              <a:cs typeface="Arial" charset="0"/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1709340" y="4639942"/>
            <a:ext cx="958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200" u="none" dirty="0" smtClean="0">
                <a:ea typeface="굴림" pitchFamily="50" charset="-127"/>
                <a:cs typeface="Arial" charset="0"/>
              </a:rPr>
              <a:t>SPL</a:t>
            </a:r>
            <a:br>
              <a:rPr lang="en-US" altLang="ko-KR" sz="1200" u="none" dirty="0" smtClean="0">
                <a:ea typeface="굴림" pitchFamily="50" charset="-127"/>
                <a:cs typeface="Arial" charset="0"/>
              </a:rPr>
            </a:br>
            <a:r>
              <a:rPr lang="en-US" altLang="ko-KR" sz="1200" u="none" dirty="0" smtClean="0">
                <a:ea typeface="굴림" pitchFamily="50" charset="-127"/>
                <a:cs typeface="Arial" charset="0"/>
              </a:rPr>
              <a:t>(air-cooled)</a:t>
            </a:r>
            <a:endParaRPr lang="en-US" altLang="ko-KR" sz="1200" u="none" dirty="0">
              <a:ea typeface="굴림" pitchFamily="50" charset="-127"/>
              <a:cs typeface="Arial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59974" y="3966684"/>
            <a:ext cx="2677884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Listen</a:t>
            </a:r>
            <a:r>
              <a:rPr lang="fr-FR" u="none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E. </a:t>
            </a:r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Montesinos</a:t>
            </a:r>
            <a:endParaRPr lang="fr-FR" u="none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Picture 2" descr="D:\coup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820" t="15571" r="25391" b="14879"/>
          <a:stretch>
            <a:fillRect/>
          </a:stretch>
        </p:blipFill>
        <p:spPr bwMode="auto">
          <a:xfrm rot="10363708">
            <a:off x="4101008" y="3484784"/>
            <a:ext cx="1741584" cy="1521993"/>
          </a:xfrm>
          <a:prstGeom prst="rect">
            <a:avLst/>
          </a:prstGeom>
          <a:noFill/>
        </p:spPr>
      </p:pic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954583" y="4346029"/>
            <a:ext cx="4924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200" u="none" dirty="0" smtClean="0">
                <a:ea typeface="굴림" pitchFamily="50" charset="-127"/>
                <a:cs typeface="Arial" charset="0"/>
              </a:rPr>
              <a:t>ESS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7" grpId="0"/>
      <p:bldP spid="18" grpId="0"/>
      <p:bldP spid="19" grpId="0"/>
      <p:bldP spid="20" grpId="0"/>
      <p:bldP spid="21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 l="1025" t="24074" r="1175" b="24975"/>
          <a:stretch>
            <a:fillRect/>
          </a:stretch>
        </p:blipFill>
        <p:spPr bwMode="auto">
          <a:xfrm>
            <a:off x="4963889" y="4101382"/>
            <a:ext cx="4898572" cy="189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Others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898566"/>
            <a:ext cx="9906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HOM couplers are not mandatory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(has become a general agreement)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HOM voltages build-up is naturally damped (thanks to the high HOM frequency dispersion especially)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Simple check that HOM are harmless &amp; away from main machine lines (detuning/retuning can help if needed) 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SNS HOM </a:t>
            </a:r>
            <a:r>
              <a:rPr lang="en-US" sz="1600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feedthroughs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are being taken out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No HOM couplers foreseen for ESS, PIP-II &amp; MYRRHA cavities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Tuners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Most of the slow mechanical tuners are based on the CEA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Saclay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design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Contrary to SNS,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active detuning w/ </a:t>
            </a:r>
            <a:r>
              <a:rPr lang="en-US" sz="1600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piezo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actuators are a necessity for ESS and SPL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due to higher gradients and therefore higher Lorentz dynamic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detunings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endParaRPr lang="en-US" sz="8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Cryomodules</a:t>
            </a: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Mostly from CEBAF-like or DESY-style concepts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Innovative solutions are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developped</a:t>
            </a:r>
            <a:endParaRPr lang="en-US" sz="16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endParaRPr lang="en-US" sz="16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Minimize static heat loads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is important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for pulsed machines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For CW machines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-&gt; the main concern is to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minimize dynamic heat loads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and therefore </a:t>
            </a:r>
            <a:r>
              <a:rPr lang="en-US" sz="1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maximise</a:t>
            </a: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Qo</a:t>
            </a: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17" name="Picture 3" descr="C:\Users\gandolfo.IPN\Desktop\mid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082"/>
          <a:stretch/>
        </p:blipFill>
        <p:spPr bwMode="auto">
          <a:xfrm>
            <a:off x="7207832" y="2046510"/>
            <a:ext cx="2321852" cy="158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3233060" y="5381826"/>
            <a:ext cx="2281915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Listen</a:t>
            </a:r>
            <a:r>
              <a:rPr lang="fr-FR" u="none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G. Olivier</a:t>
            </a:r>
            <a:endParaRPr lang="fr-FR" u="none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169230" y="2856341"/>
            <a:ext cx="2645228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Listen</a:t>
            </a:r>
            <a:r>
              <a:rPr lang="fr-FR" u="none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N. Gandolfo</a:t>
            </a:r>
            <a:endParaRPr lang="fr-FR" u="none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04658" y="1996369"/>
            <a:ext cx="2743199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Listen</a:t>
            </a:r>
            <a:r>
              <a:rPr lang="fr-FR" u="none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G. </a:t>
            </a:r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Constanza</a:t>
            </a:r>
            <a:endParaRPr lang="fr-FR" u="none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304012" y="1501634"/>
            <a:ext cx="9347988" cy="433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lvl="0" indent="-457200">
              <a:buFontTx/>
              <a:buAutoNum type="arabicPeriod"/>
            </a:pPr>
            <a:r>
              <a:rPr lang="fr-FR" sz="32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General </a:t>
            </a:r>
            <a:r>
              <a:rPr lang="fr-FR" sz="32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overview</a:t>
            </a:r>
            <a:endParaRPr lang="fr-FR" sz="32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Elliptical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</a:t>
            </a: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SRF proton </a:t>
            </a: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linacs</a:t>
            </a:r>
            <a:endParaRPr lang="fr-FR" sz="3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lvl="0" indent="-457200">
              <a:buFontTx/>
              <a:buAutoNum type="arabicPeriod"/>
            </a:pPr>
            <a:endParaRPr lang="fr-FR" sz="32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lvl="0" indent="-457200">
              <a:buFontTx/>
              <a:buAutoNum type="arabicPeriod"/>
            </a:pPr>
            <a:r>
              <a:rPr lang="fr-FR" sz="4400" b="1" u="non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4400" b="1" u="none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Fully</a:t>
            </a:r>
            <a:r>
              <a:rPr lang="fr-FR" sz="4400" b="1" u="non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-SRF </a:t>
            </a:r>
            <a:r>
              <a:rPr lang="fr-FR" sz="4400" b="1" u="non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CW </a:t>
            </a:r>
            <a:r>
              <a:rPr lang="fr-FR" sz="4400" b="1" u="none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linacs</a:t>
            </a:r>
            <a:endParaRPr lang="fr-FR" sz="4400" b="1" u="none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endParaRPr lang="fr-FR" sz="3200" b="1" u="none" dirty="0" smtClean="0">
              <a:solidFill>
                <a:schemeClr val="bg1"/>
              </a:solidFill>
              <a:effectLst>
                <a:outerShdw blurRad="76200" dist="88900" algn="l" rotWithShape="0">
                  <a:srgbClr val="146AB2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Summary</a:t>
            </a:r>
            <a:endParaRPr lang="fr-FR" sz="3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6000"/>
          </a:blip>
          <a:srcRect l="954" t="17766" r="2458" b="58381"/>
          <a:stretch>
            <a:fillRect/>
          </a:stretch>
        </p:blipFill>
        <p:spPr bwMode="auto">
          <a:xfrm>
            <a:off x="1582666" y="315687"/>
            <a:ext cx="7387161" cy="1077684"/>
          </a:xfrm>
          <a:prstGeom prst="roundRect">
            <a:avLst>
              <a:gd name="adj" fmla="val 3484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7200000">
              <a:rot lat="21594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Challenges for CW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high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power SRF machines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J-Luc Biarrotte, SLHIPP-4, CERN, 15-16 May 2014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855022"/>
            <a:ext cx="9906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Peak beam current is lower but mean beam current is usually higher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SNS = 1mA, ESS = 2.5mA, MYRRHA = 4mA, SPIRAL-2 = 5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mA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C-ADS = 10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mA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IFMIF = 125mA !!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Beam loss mitigation and MPS management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remain very high concerns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Reinforced by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SC structures at very low energies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(“soft” beam, small apertures, RFQ tails…)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Low peak beam current (except IFMIF) -&gt;  lowest RF coupling -&gt; narrowest bandwidth </a:t>
            </a:r>
            <a:b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	-&gt;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management of </a:t>
            </a:r>
            <a:r>
              <a:rPr lang="en-US" sz="1600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microphonics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is to be considered (a 2K bath helps!)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CW RF operation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Dynamic heat loads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dominates cryogenics -&gt; 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Qo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is an important cost driver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General agreement for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2K operation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down to 350 MHz spoke at least (FRIB, PIP-II, MYRRHA are even fully 2K)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Thermal issues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on room-temperature elements  (couplers, RFQ is non trivial !!!)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Solid-state amplifiers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when possible !!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SC cavities at the RFQ output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(or nearly)</a:t>
            </a:r>
            <a:endParaRPr lang="en-US" sz="16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High compactness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is required for SC injectors due to beam dynamics constraints, but compromise is to be found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vs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operational ease, maintenance, beam diagnostics… </a:t>
            </a:r>
            <a:endParaRPr lang="en-US" sz="1600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Low-beta SRF is not yet very mature for high current beams: the only SC operating cavities with a high-current beam are the HWR SARAF ones -&gt; </a:t>
            </a: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technology demonstration is required </a:t>
            </a:r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(and ON-GOING!!!)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SPIRAL-2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@ GANIL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932568"/>
            <a:ext cx="990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SPIRAL-2 will be the world first CW high-power SRF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for p, d &amp; A/q=3 heavy ions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6713" y="1372366"/>
            <a:ext cx="6052457" cy="16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1" y="1367997"/>
            <a:ext cx="363583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9900" lvl="2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5mA CW deuterons at 40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  (200 kW)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5mA CW protons at 33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endParaRPr lang="en-US" sz="16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1mA CW HI at 14.5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/u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26 QWR @88.05MHz (6.5MV/m) 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7081" y="3165457"/>
            <a:ext cx="9818919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Several challenges in parallel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High-power beam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CW operation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Low energy SRF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Huge number of different beams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Most of the components are ready 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Installation has started in the tunnel</a:t>
            </a:r>
            <a:endParaRPr lang="en-US" sz="16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Beam commissioning at GANIL will start in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September 2014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2849" t="13755" r="2390" b="1941"/>
          <a:stretch>
            <a:fillRect/>
          </a:stretch>
        </p:blipFill>
        <p:spPr bwMode="auto">
          <a:xfrm>
            <a:off x="4974772" y="3407178"/>
            <a:ext cx="2721428" cy="231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l="3356" t="3484" r="4958" b="4181"/>
          <a:stretch>
            <a:fillRect/>
          </a:stretch>
        </p:blipFill>
        <p:spPr bwMode="auto">
          <a:xfrm>
            <a:off x="7707990" y="3407229"/>
            <a:ext cx="2198010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942114" y="3178628"/>
            <a:ext cx="27649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u="none" dirty="0" err="1" smtClean="0"/>
              <a:t>Cryomodule</a:t>
            </a:r>
            <a:r>
              <a:rPr lang="fr-FR" sz="1050" u="none" dirty="0" smtClean="0"/>
              <a:t> A  </a:t>
            </a:r>
            <a:r>
              <a:rPr lang="fr-FR" sz="1050" u="none" dirty="0" smtClean="0">
                <a:sym typeface="Symbol"/>
              </a:rPr>
              <a:t>=0.07 (CEA Saclay)</a:t>
            </a:r>
            <a:endParaRPr lang="fr-FR" sz="1050" u="none" dirty="0"/>
          </a:p>
        </p:txBody>
      </p:sp>
      <p:sp>
        <p:nvSpPr>
          <p:cNvPr id="20" name="ZoneTexte 19"/>
          <p:cNvSpPr txBox="1"/>
          <p:nvPr/>
        </p:nvSpPr>
        <p:spPr>
          <a:xfrm>
            <a:off x="7620002" y="3178630"/>
            <a:ext cx="23513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u="none" dirty="0" err="1" smtClean="0"/>
              <a:t>Cryomodule</a:t>
            </a:r>
            <a:r>
              <a:rPr lang="fr-FR" sz="1050" u="none" dirty="0" smtClean="0"/>
              <a:t> B  </a:t>
            </a:r>
            <a:r>
              <a:rPr lang="fr-FR" sz="1050" u="none" dirty="0" smtClean="0">
                <a:sym typeface="Symbol"/>
              </a:rPr>
              <a:t>=0.12 (IPN Orsay)</a:t>
            </a:r>
            <a:endParaRPr lang="fr-FR" sz="1050" u="non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F-RIB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@ MSU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41516" y="3956135"/>
            <a:ext cx="351608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23 cavity prototypes </a:t>
            </a:r>
            <a:r>
              <a:rPr lang="en-US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succesfully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tested 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Mass production will start in 2015 (contract is already awarded for the series cavities)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9563" y="1668692"/>
            <a:ext cx="6386437" cy="405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932568"/>
            <a:ext cx="91766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lvl="1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F-RIB should be the world’s largest SRF heavy ion driver 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-1" y="1367997"/>
            <a:ext cx="36358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200MeV/u (Oxygen to Uranium)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Up to 400 kW CW on target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0" y="2294601"/>
            <a:ext cx="3526971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High number of SRF cavities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100 QWR @80.5MHz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216 HWR @322MHz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Fully 2K !!!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9299" y="1272074"/>
            <a:ext cx="1139158" cy="2766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0485" y="4245427"/>
            <a:ext cx="1589314" cy="2137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30628" y="5906163"/>
            <a:ext cx="7565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Civil construction is starting &amp; completion is foreseen in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2020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RAON project in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Korea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944697"/>
            <a:ext cx="3973286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Project for SRF heavy ion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200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/u up to Uranium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Up to 400 kW CW on target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ISOL application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R&amp;D is starting on SRF</a:t>
            </a:r>
            <a:endParaRPr lang="en-US" sz="16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025" y="827290"/>
            <a:ext cx="6096000" cy="42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4425" y="5181130"/>
            <a:ext cx="3657599" cy="131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" y="2952750"/>
            <a:ext cx="2552700" cy="362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PIP-II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linac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project @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FNAL &amp; the PXIE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demonstrator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954353"/>
            <a:ext cx="4365171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PIP-II is derived from Project X stage 1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800 </a:t>
            </a:r>
            <a:r>
              <a:rPr lang="en-US" sz="1600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SRF H- </a:t>
            </a:r>
            <a:r>
              <a:rPr lang="en-US" sz="1600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</a:t>
            </a:r>
            <a:b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2mA peak current, 1% dc (= 16 kW)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BUT </a:t>
            </a:r>
            <a:r>
              <a:rPr lang="en-US" sz="1600" b="1" u="none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designed for CW upgrade</a:t>
            </a:r>
            <a:r>
              <a:rPr lang="en-US" sz="1600" u="none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/>
            </a:r>
            <a:b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(i.e. up to 1.6MW @800MeV)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SRF cavities from 2.1 </a:t>
            </a:r>
            <a:r>
              <a:rPr lang="en-US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2K operation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HWR, Spoke, Elliptical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9409" y="891104"/>
            <a:ext cx="5519503" cy="400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7695" y="4799835"/>
            <a:ext cx="5603875" cy="172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1684" y="823694"/>
            <a:ext cx="5684316" cy="11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-1" y="3904372"/>
            <a:ext cx="4016829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Front-end CW SRF demonstrator PXIE is under construction (25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)</a:t>
            </a:r>
            <a:endParaRPr lang="en-US" sz="16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Goal = validate PIP-II concept &amp; eliminate technical risks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Beam operation planned between </a:t>
            </a:r>
            <a:r>
              <a:rPr lang="en-US" sz="18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2016 &amp; 2018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Cavities under fabrication</a:t>
            </a:r>
          </a:p>
        </p:txBody>
      </p:sp>
      <p:pic>
        <p:nvPicPr>
          <p:cNvPr id="18" name="Picture 3" descr="C:\Users\b55303\Pictures\FNAL PXIE\Cavity Fab\IMG_35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95" t="9524" r="19429"/>
          <a:stretch/>
        </p:blipFill>
        <p:spPr bwMode="auto">
          <a:xfrm>
            <a:off x="3875316" y="1904999"/>
            <a:ext cx="3310245" cy="295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/>
          <a:srcRect r="50761"/>
          <a:stretch>
            <a:fillRect/>
          </a:stretch>
        </p:blipFill>
        <p:spPr bwMode="auto">
          <a:xfrm>
            <a:off x="7078810" y="2133598"/>
            <a:ext cx="2827190" cy="25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eur droit avec flèche 23"/>
          <p:cNvCxnSpPr/>
          <p:nvPr/>
        </p:nvCxnSpPr>
        <p:spPr bwMode="auto">
          <a:xfrm flipH="1">
            <a:off x="5486400" y="1480457"/>
            <a:ext cx="1752600" cy="576943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endCxn id="22" idx="0"/>
          </p:cNvCxnSpPr>
          <p:nvPr/>
        </p:nvCxnSpPr>
        <p:spPr bwMode="auto">
          <a:xfrm>
            <a:off x="8371116" y="1491342"/>
            <a:ext cx="121289" cy="642256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304012" y="1501634"/>
            <a:ext cx="9347988" cy="37856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lvl="0" indent="-457200"/>
            <a:endParaRPr lang="fr-FR" sz="3200" b="1" u="none" dirty="0" smtClean="0">
              <a:solidFill>
                <a:srgbClr val="FFFFFF"/>
              </a:solidFill>
              <a:effectLst>
                <a:outerShdw blurRad="76200" dist="88900" algn="l" rotWithShape="0">
                  <a:srgbClr val="006DDA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4400" b="1" u="non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General </a:t>
            </a:r>
            <a:r>
              <a:rPr lang="fr-FR" sz="4400" b="1" u="none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overview</a:t>
            </a:r>
            <a:endParaRPr lang="fr-FR" sz="4400" b="1" u="none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endParaRPr lang="fr-FR" sz="3200" b="1" u="none" dirty="0" smtClean="0">
              <a:solidFill>
                <a:schemeClr val="bg1"/>
              </a:solidFill>
              <a:effectLst>
                <a:outerShdw blurRad="76200" dist="88900" algn="l" rotWithShape="0">
                  <a:srgbClr val="146AB2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Elliptical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</a:t>
            </a: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SRF proton </a:t>
            </a: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linacs</a:t>
            </a:r>
            <a:endParaRPr lang="fr-FR" sz="3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Fully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-SRF 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CW </a:t>
            </a: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linacs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 marL="457200" indent="-457200">
              <a:buFontTx/>
              <a:buAutoNum type="arabicPeriod"/>
            </a:pP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Summary</a:t>
            </a:r>
            <a:endParaRPr lang="fr-FR" sz="3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6000"/>
          </a:blip>
          <a:srcRect l="954" t="17766" r="2458" b="58381"/>
          <a:stretch>
            <a:fillRect/>
          </a:stretch>
        </p:blipFill>
        <p:spPr bwMode="auto">
          <a:xfrm>
            <a:off x="1582666" y="315687"/>
            <a:ext cx="7387161" cy="1077684"/>
          </a:xfrm>
          <a:prstGeom prst="roundRect">
            <a:avLst>
              <a:gd name="adj" fmla="val 3484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7200000">
              <a:rot lat="21594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10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38349"/>
            <a:ext cx="2657475" cy="168592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1260" y="3558981"/>
            <a:ext cx="3763740" cy="301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SARAF 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@ SOREQ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2685168"/>
            <a:ext cx="6803571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Present operation performance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1mA CW protons at 4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(2.1mA at 2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4.8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deuterons at 50% dc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World first HWR operation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with (high-current) beam !!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Main present limitations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of the (6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cav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) PSM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Simultaneous operation of all cavities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at nominal field was not achieved for long period (despite efficient He processing)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Heating of the power couplers (cold window)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Microphonics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management &amp;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piezo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actuators degradation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New plan for 40MeV upgrade by 2019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= contract w/ vendor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880751"/>
            <a:ext cx="5094515" cy="168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soreq_assembly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72165" y="835373"/>
            <a:ext cx="2495735" cy="301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à coins arrondis 24"/>
          <p:cNvSpPr/>
          <p:nvPr/>
        </p:nvSpPr>
        <p:spPr bwMode="auto">
          <a:xfrm>
            <a:off x="0" y="968829"/>
            <a:ext cx="1926771" cy="158931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66657" y="1930853"/>
            <a:ext cx="16437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u="none" dirty="0" smtClean="0"/>
              <a:t>ANL </a:t>
            </a:r>
            <a:r>
              <a:rPr lang="fr-FR" sz="1050" u="none" dirty="0" err="1" smtClean="0"/>
              <a:t>conceptual</a:t>
            </a:r>
            <a:r>
              <a:rPr lang="fr-FR" sz="1050" u="none" dirty="0" smtClean="0"/>
              <a:t> design</a:t>
            </a:r>
            <a:endParaRPr lang="fr-FR" sz="1050" u="none" dirty="0"/>
          </a:p>
        </p:txBody>
      </p:sp>
      <p:sp>
        <p:nvSpPr>
          <p:cNvPr id="22" name="ZoneTexte 21"/>
          <p:cNvSpPr txBox="1"/>
          <p:nvPr/>
        </p:nvSpPr>
        <p:spPr>
          <a:xfrm>
            <a:off x="8452758" y="4310742"/>
            <a:ext cx="13198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u="none" dirty="0" smtClean="0"/>
              <a:t>CEA </a:t>
            </a:r>
            <a:br>
              <a:rPr lang="fr-FR" sz="1050" u="none" dirty="0" smtClean="0"/>
            </a:br>
            <a:r>
              <a:rPr lang="fr-FR" sz="1050" u="none" dirty="0" err="1" smtClean="0"/>
              <a:t>conceptual</a:t>
            </a:r>
            <a:r>
              <a:rPr lang="fr-FR" sz="1050" u="none" dirty="0" smtClean="0"/>
              <a:t> design</a:t>
            </a:r>
            <a:endParaRPr lang="fr-FR" sz="1050" u="non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IFMIF project &amp; the LIPAC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demonstrator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3028019"/>
            <a:ext cx="5388429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IFMIF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= 5MW D beam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(40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125mA CW)</a:t>
            </a:r>
            <a:endParaRPr lang="en-US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LIPAC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demonstrator: 1.1MW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(9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125mA )</a:t>
            </a:r>
            <a:endParaRPr lang="en-US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HWR concept similar to PXIE (but 4K)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First beam in 2016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First HWR prototype qualified (VC)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Additional challenge compared to SARAF/PXIE </a:t>
            </a:r>
            <a:b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  -&gt; 50 times more beam current !!!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Beam transport tuning, beam losses control…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70kW CW per cavity !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2405" t="2821" r="5611" b="1815"/>
          <a:stretch>
            <a:fillRect/>
          </a:stretch>
        </p:blipFill>
        <p:spPr bwMode="auto">
          <a:xfrm>
            <a:off x="0" y="805543"/>
            <a:ext cx="4996542" cy="22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2730_1"/>
          <p:cNvPicPr>
            <a:picLocks noChangeAspect="1" noChangeArrowheads="1"/>
          </p:cNvPicPr>
          <p:nvPr/>
        </p:nvPicPr>
        <p:blipFill>
          <a:blip r:embed="rId4" cstate="print"/>
          <a:srcRect l="6749" t="25912" r="2733" b="51362"/>
          <a:stretch>
            <a:fillRect/>
          </a:stretch>
        </p:blipFill>
        <p:spPr bwMode="auto">
          <a:xfrm rot="5400000">
            <a:off x="6449471" y="3152931"/>
            <a:ext cx="5780947" cy="1088576"/>
          </a:xfrm>
          <a:prstGeom prst="rect">
            <a:avLst/>
          </a:prstGeom>
          <a:noFill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71" b="890"/>
          <a:stretch/>
        </p:blipFill>
        <p:spPr bwMode="auto">
          <a:xfrm>
            <a:off x="4909457" y="1092799"/>
            <a:ext cx="3766457" cy="198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8506" y="3657599"/>
            <a:ext cx="3451523" cy="145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80" t="55142" r="25339" b="16986"/>
          <a:stretch/>
        </p:blipFill>
        <p:spPr bwMode="auto">
          <a:xfrm>
            <a:off x="6382442" y="5148942"/>
            <a:ext cx="2130187" cy="14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3076574"/>
            <a:ext cx="418120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8371114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MYRRHA project, the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European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ADS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demonstrator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-1" y="2200702"/>
            <a:ext cx="9492343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2.4 MW CW proton beam @600 </a:t>
            </a:r>
            <a:r>
              <a:rPr lang="en-US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MeV</a:t>
            </a:r>
            <a:endParaRPr lang="en-US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2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Decision for construction 2015</a:t>
            </a:r>
            <a:endParaRPr lang="en-US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Additional challenge =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Reliability </a:t>
            </a:r>
            <a:b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  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(i.e. avoid beam interruptions)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R&amp;D on redundant &amp; compact injectors 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R&amp;D on fast fault-recovery schemes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Compensate RF faults in SRF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(&lt;3sec)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Margins required on operation points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Fast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piezo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-based tuners </a:t>
            </a:r>
            <a:endParaRPr lang="en-US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Injector demonstrator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in construction @UCL/LPSC</a:t>
            </a:r>
          </a:p>
          <a:p>
            <a:pPr marL="469900" lvl="2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First beam produced in 2013</a:t>
            </a:r>
            <a:endParaRPr lang="en-US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endParaRPr lang="en-US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-51" t="5774" b="4769"/>
          <a:stretch>
            <a:fillRect/>
          </a:stretch>
        </p:blipFill>
        <p:spPr bwMode="auto">
          <a:xfrm>
            <a:off x="1" y="815480"/>
            <a:ext cx="9906000" cy="13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3651" y="4845994"/>
            <a:ext cx="2006346" cy="171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 descr="IMG_0415.jpg"/>
          <p:cNvPicPr>
            <a:picLocks noChangeAspect="1"/>
          </p:cNvPicPr>
          <p:nvPr/>
        </p:nvPicPr>
        <p:blipFill>
          <a:blip r:embed="rId6" cstate="print"/>
          <a:srcRect l="19544" r="16896"/>
          <a:stretch>
            <a:fillRect/>
          </a:stretch>
        </p:blipFill>
        <p:spPr>
          <a:xfrm>
            <a:off x="8401050" y="2227031"/>
            <a:ext cx="1504950" cy="4373794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0526" y="4224988"/>
            <a:ext cx="2152650" cy="161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2050" y="2236685"/>
            <a:ext cx="2001338" cy="112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82692" y="838200"/>
            <a:ext cx="627858" cy="62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0" cstate="print"/>
          <a:srcRect t="17415" b="12971"/>
          <a:stretch>
            <a:fillRect/>
          </a:stretch>
        </p:blipFill>
        <p:spPr bwMode="auto">
          <a:xfrm>
            <a:off x="598747" y="806107"/>
            <a:ext cx="896678" cy="6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1" cstate="print"/>
          <a:srcRect t="10606"/>
          <a:stretch>
            <a:fillRect/>
          </a:stretch>
        </p:blipFill>
        <p:spPr bwMode="auto">
          <a:xfrm>
            <a:off x="5401353" y="838200"/>
            <a:ext cx="666071" cy="59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D:\Podlech\BILDER\325MHz_CH\Messungen\Kaltmessungen\Dezember2012\L1040796.JPG"/>
          <p:cNvPicPr>
            <a:picLocks noChangeAspect="1" noChangeArrowheads="1"/>
          </p:cNvPicPr>
          <p:nvPr/>
        </p:nvPicPr>
        <p:blipFill>
          <a:blip r:embed="rId12" cstate="print"/>
          <a:srcRect t="27972" b="3583"/>
          <a:stretch>
            <a:fillRect/>
          </a:stretch>
        </p:blipFill>
        <p:spPr bwMode="auto">
          <a:xfrm>
            <a:off x="7025279" y="2238991"/>
            <a:ext cx="1318621" cy="1637684"/>
          </a:xfrm>
          <a:prstGeom prst="rect">
            <a:avLst/>
          </a:prstGeom>
          <a:noFill/>
        </p:spPr>
      </p:pic>
      <p:pic>
        <p:nvPicPr>
          <p:cNvPr id="29" name="Picture 25" descr="cnrsin2p3o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0945" y="886477"/>
            <a:ext cx="903255" cy="51257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Chinese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-ADS project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-1" y="849447"/>
            <a:ext cx="736282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Same reliability-oriented concepts as MYRRHA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Very ambitious ADS program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Injectors by 2015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~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1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GeV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by 2022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~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15 MW ADS by 2032</a:t>
            </a: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endParaRPr lang="en-US" b="1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Active R&amp;D on SRF cavities @IMP &amp; IHEP</a:t>
            </a:r>
            <a:endParaRPr lang="en-US" sz="16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3272" y="2690674"/>
            <a:ext cx="6838428" cy="26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ZoneTexte 19"/>
          <p:cNvSpPr txBox="1"/>
          <p:nvPr/>
        </p:nvSpPr>
        <p:spPr>
          <a:xfrm>
            <a:off x="2748644" y="6036069"/>
            <a:ext cx="1870981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Listen</a:t>
            </a:r>
            <a:r>
              <a:rPr lang="fr-FR" u="none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Y. He</a:t>
            </a:r>
            <a:endParaRPr lang="fr-FR" u="none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" y="3228975"/>
            <a:ext cx="2654673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9274" y="1315957"/>
            <a:ext cx="3233501" cy="1466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37462" y="1333500"/>
            <a:ext cx="2186236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0199" y="4498243"/>
            <a:ext cx="3180926" cy="203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304012" y="1501634"/>
            <a:ext cx="9347988" cy="38472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lvl="0" indent="-457200">
              <a:buFontTx/>
              <a:buAutoNum type="arabicPeriod"/>
            </a:pPr>
            <a:r>
              <a:rPr lang="fr-FR" sz="32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General </a:t>
            </a:r>
            <a:r>
              <a:rPr lang="fr-FR" sz="32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overview</a:t>
            </a:r>
            <a:endParaRPr lang="fr-FR" sz="32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Elliptical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</a:t>
            </a: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based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SRF proton </a:t>
            </a: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linacs</a:t>
            </a:r>
            <a:endParaRPr lang="fr-FR" sz="3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Fully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-SRF 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CW </a:t>
            </a: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linacs</a:t>
            </a:r>
            <a:endParaRPr lang="fr-FR" sz="3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lvl="0" indent="-457200">
              <a:buFontTx/>
              <a:buAutoNum type="arabicPeriod"/>
            </a:pPr>
            <a:endParaRPr lang="fr-FR" sz="32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lvl="0" indent="-457200">
              <a:buFontTx/>
              <a:buAutoNum type="arabicPeriod"/>
            </a:pPr>
            <a:r>
              <a:rPr lang="fr-FR" sz="4400" b="1" u="non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4400" b="1" u="none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Summary</a:t>
            </a:r>
            <a:endParaRPr lang="fr-FR" sz="4400" b="1" u="none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6000"/>
          </a:blip>
          <a:srcRect l="954" t="17766" r="2458" b="58381"/>
          <a:stretch>
            <a:fillRect/>
          </a:stretch>
        </p:blipFill>
        <p:spPr bwMode="auto">
          <a:xfrm>
            <a:off x="1582666" y="315687"/>
            <a:ext cx="7387161" cy="1077684"/>
          </a:xfrm>
          <a:prstGeom prst="roundRect">
            <a:avLst>
              <a:gd name="adj" fmla="val 3484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7200000">
              <a:rot lat="21594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Summary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(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personal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view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862213" name="Text Box 5"/>
          <p:cNvSpPr txBox="1">
            <a:spLocks noChangeArrowheads="1"/>
          </p:cNvSpPr>
          <p:nvPr/>
        </p:nvSpPr>
        <p:spPr bwMode="auto">
          <a:xfrm>
            <a:off x="0" y="850443"/>
            <a:ext cx="990600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High-power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hadron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accelerators have been made feasible thanks to SRF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/>
            </a:r>
            <a:b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(and to the TTF/ILC/XFEL collaboration !!)</a:t>
            </a:r>
            <a:endParaRPr lang="en-US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More &amp; more SRF machines &amp; projects, </a:t>
            </a:r>
            <a:r>
              <a:rPr lang="en-US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especially CW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with SRF from RFQ on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2000-2030 will clearly be the “golden age” for SRF high-power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linacs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</a:p>
          <a:p>
            <a:pPr marL="12700" indent="-12700" eaLnBrk="1" hangingPunct="1">
              <a:spcBef>
                <a:spcPct val="50000"/>
              </a:spcBef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		</a:t>
            </a:r>
            <a:r>
              <a:rPr lang="en-US" u="none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-&gt; Enjoy ! </a:t>
            </a:r>
            <a:r>
              <a:rPr lang="en-US" i="1" u="none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before new technologies appear (e.g</a:t>
            </a:r>
            <a:r>
              <a:rPr lang="en-US" i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. plasma acceleration)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Present main R&amp;D challenges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High gradients for pulsed machines (ESS, SPL) </a:t>
            </a:r>
            <a:r>
              <a:rPr lang="en-US" sz="11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Vs high </a:t>
            </a:r>
            <a:r>
              <a:rPr lang="en-US" sz="11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Qo</a:t>
            </a:r>
            <a:r>
              <a:rPr lang="en-US" sz="11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for CW machines</a:t>
            </a:r>
            <a:endParaRPr lang="en-US" sz="1600" u="none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Demonstration of SRF-based injectors is required (SPIRAL-2, F-RIB,PXIE, SARAF, LIPAC…)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Piezo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-actuators base tuners become a necessity; reliability is to be improved</a:t>
            </a:r>
          </a:p>
          <a:p>
            <a:pPr marL="12700" lvl="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Clear &amp; high potential for synergies &amp; collaborations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R&amp;D on HWR and Spoke cavities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Potential for common cavity and/or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cryomodule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designs (e.g. ESS/SPL/MYRRHA elliptical 0.65)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Potential for a common high-power coupler design to overtake the present 1MW pulsed limit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ADS R&amp;D to improve reliability can be a potential benefit to all future projects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Solid-state amplifiers revolution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J-Luc Biarrotte, SLHIPP-4, CERN, 15-16 May 2014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123825" y="1663559"/>
            <a:ext cx="6756400" cy="270843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endParaRPr lang="fr-FR" sz="3600" b="1" u="none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457200" indent="-457200"/>
            <a:endParaRPr lang="fr-FR" sz="3600" b="1" u="none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457200" lvl="0" indent="-457200">
              <a:buFontTx/>
              <a:buAutoNum type="arabicPeriod"/>
            </a:pPr>
            <a:endParaRPr lang="fr-FR" sz="32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lvl="0" indent="-457200" algn="ctr"/>
            <a:r>
              <a:rPr lang="fr-FR" sz="6600" b="1" u="none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Thank</a:t>
            </a:r>
            <a:r>
              <a:rPr lang="fr-FR" sz="6600" b="1" u="none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You !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6000"/>
          </a:blip>
          <a:srcRect l="954" t="17766" r="2458" b="58381"/>
          <a:stretch>
            <a:fillRect/>
          </a:stretch>
        </p:blipFill>
        <p:spPr bwMode="auto">
          <a:xfrm>
            <a:off x="1582666" y="315687"/>
            <a:ext cx="7387161" cy="1077684"/>
          </a:xfrm>
          <a:prstGeom prst="roundRect">
            <a:avLst>
              <a:gd name="adj" fmla="val 3484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7200000">
              <a:rot lat="21594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51" y="807525"/>
            <a:ext cx="8843929" cy="57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1" y="807525"/>
            <a:ext cx="8843929" cy="57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81" y="807508"/>
            <a:ext cx="8843929" cy="57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990" y="807525"/>
            <a:ext cx="8843929" cy="57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High power hadron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beams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around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the world</a:t>
            </a:r>
          </a:p>
        </p:txBody>
      </p:sp>
      <p:sp>
        <p:nvSpPr>
          <p:cNvPr id="862213" name="Text Box 5"/>
          <p:cNvSpPr txBox="1">
            <a:spLocks noChangeArrowheads="1"/>
          </p:cNvSpPr>
          <p:nvPr/>
        </p:nvSpPr>
        <p:spPr bwMode="auto">
          <a:xfrm rot="16200000">
            <a:off x="8285164" y="3398277"/>
            <a:ext cx="2523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</a:pPr>
            <a:r>
              <a:rPr lang="en-US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Non exhaustive plot !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6460066" y="1651000"/>
            <a:ext cx="127000" cy="135466"/>
          </a:xfrm>
          <a:prstGeom prst="rect">
            <a:avLst/>
          </a:prstGeom>
          <a:solidFill>
            <a:srgbClr val="3399FF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B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451600" y="1092201"/>
            <a:ext cx="127000" cy="135466"/>
          </a:xfrm>
          <a:prstGeom prst="rect">
            <a:avLst/>
          </a:prstGeom>
          <a:solidFill>
            <a:srgbClr val="DA0000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riangle isocèle 21"/>
          <p:cNvSpPr/>
          <p:nvPr/>
        </p:nvSpPr>
        <p:spPr bwMode="auto">
          <a:xfrm>
            <a:off x="6466840" y="1371600"/>
            <a:ext cx="96520" cy="96520"/>
          </a:xfrm>
          <a:prstGeom prst="triangle">
            <a:avLst/>
          </a:prstGeom>
          <a:solidFill>
            <a:srgbClr val="DA0000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6488854" y="2228427"/>
            <a:ext cx="93133" cy="93133"/>
          </a:xfrm>
          <a:prstGeom prst="ellipse">
            <a:avLst/>
          </a:prstGeom>
          <a:solidFill>
            <a:srgbClr val="0099FF">
              <a:alpha val="68000"/>
            </a:srgb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rganigramme : Décision 23"/>
          <p:cNvSpPr/>
          <p:nvPr/>
        </p:nvSpPr>
        <p:spPr bwMode="auto">
          <a:xfrm>
            <a:off x="6468535" y="1927860"/>
            <a:ext cx="140546" cy="138854"/>
          </a:xfrm>
          <a:prstGeom prst="flowChartDecision">
            <a:avLst/>
          </a:prstGeom>
          <a:solidFill>
            <a:srgbClr val="0099FF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570133" y="1017694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none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Existing</a:t>
            </a:r>
            <a:r>
              <a:rPr lang="fr-FR" sz="12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NC machines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587913" y="1289473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Under construction NC machines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637866" y="1583267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none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Existing</a:t>
            </a:r>
            <a:r>
              <a:rPr lang="fr-FR" sz="1200" b="1" u="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SC machines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663266" y="186436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u="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Under construction SC machines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672580" y="2125133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u="none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Planned</a:t>
            </a:r>
            <a:r>
              <a:rPr lang="fr-FR" sz="1100" b="1" i="1" u="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SC machines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14607" y="4673301"/>
            <a:ext cx="321733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indent="-12700" algn="ctr" eaLnBrk="1" hangingPunct="1">
              <a:spcBef>
                <a:spcPct val="50000"/>
              </a:spcBef>
            </a:pPr>
            <a:r>
              <a:rPr lang="en-US" b="1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SRF-based high-power machines are to become more &amp; more numerous </a:t>
            </a:r>
            <a:endParaRPr lang="en-US" i="1" u="none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/>
      <p:bldP spid="28" grpId="0"/>
      <p:bldP spid="29" grpId="0"/>
      <p:bldP spid="30" grpId="0" uiExpan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print"/>
          <a:srcRect l="1733" r="957" b="2421"/>
          <a:stretch>
            <a:fillRect/>
          </a:stretch>
        </p:blipFill>
        <p:spPr bwMode="auto">
          <a:xfrm>
            <a:off x="522512" y="863016"/>
            <a:ext cx="8556171" cy="561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High power SRF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linacs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: NC to SC transition</a:t>
            </a:r>
          </a:p>
        </p:txBody>
      </p:sp>
      <p:sp>
        <p:nvSpPr>
          <p:cNvPr id="862213" name="Text Box 5"/>
          <p:cNvSpPr txBox="1">
            <a:spLocks noChangeArrowheads="1"/>
          </p:cNvSpPr>
          <p:nvPr/>
        </p:nvSpPr>
        <p:spPr bwMode="auto">
          <a:xfrm rot="16200000">
            <a:off x="8275639" y="3398277"/>
            <a:ext cx="2523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</a:pPr>
            <a:r>
              <a:rPr lang="en-US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Non exhaustive plot !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27" name="ZoneTexte 26"/>
          <p:cNvSpPr txBox="1"/>
          <p:nvPr/>
        </p:nvSpPr>
        <p:spPr>
          <a:xfrm>
            <a:off x="1202266" y="3953933"/>
            <a:ext cx="215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u="none" dirty="0" err="1" smtClean="0">
                <a:solidFill>
                  <a:srgbClr val="008080"/>
                </a:solidFill>
                <a:latin typeface="Calibri" pitchFamily="34" charset="0"/>
                <a:cs typeface="Calibri" pitchFamily="34" charset="0"/>
              </a:rPr>
              <a:t>Heavy</a:t>
            </a:r>
            <a:r>
              <a:rPr lang="fr-FR" sz="1600" b="1" u="none" dirty="0" smtClean="0">
                <a:solidFill>
                  <a:srgbClr val="008080"/>
                </a:solidFill>
                <a:latin typeface="Calibri" pitchFamily="34" charset="0"/>
                <a:cs typeface="Calibri" pitchFamily="34" charset="0"/>
              </a:rPr>
              <a:t>-ion CW machines </a:t>
            </a:r>
            <a:br>
              <a:rPr lang="fr-FR" sz="1600" b="1" u="none" dirty="0" smtClean="0">
                <a:solidFill>
                  <a:srgbClr val="008080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600" b="1" u="none" dirty="0" smtClean="0">
                <a:solidFill>
                  <a:srgbClr val="008080"/>
                </a:solidFill>
                <a:latin typeface="Calibri" pitchFamily="34" charset="0"/>
                <a:cs typeface="Calibri" pitchFamily="34" charset="0"/>
              </a:rPr>
              <a:t>(A/q=1 up to 7)</a:t>
            </a:r>
          </a:p>
        </p:txBody>
      </p:sp>
      <p:sp>
        <p:nvSpPr>
          <p:cNvPr id="30" name="Larme 29"/>
          <p:cNvSpPr/>
          <p:nvPr/>
        </p:nvSpPr>
        <p:spPr bwMode="auto">
          <a:xfrm rot="9207237">
            <a:off x="1591730" y="2116681"/>
            <a:ext cx="1642533" cy="1574800"/>
          </a:xfrm>
          <a:prstGeom prst="teardrop">
            <a:avLst/>
          </a:prstGeom>
          <a:noFill/>
          <a:ln w="34925" cap="flat" cmpd="sng" algn="ctr">
            <a:solidFill>
              <a:srgbClr val="00808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020734" y="2082801"/>
            <a:ext cx="180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u="none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Light-ion CW machines </a:t>
            </a:r>
            <a:br>
              <a:rPr lang="fr-FR" sz="1600" b="1" u="none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</a:br>
            <a:r>
              <a:rPr lang="fr-FR" sz="1600" b="1" u="none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(H/D)</a:t>
            </a:r>
          </a:p>
        </p:txBody>
      </p:sp>
      <p:sp>
        <p:nvSpPr>
          <p:cNvPr id="33" name="Larme 32"/>
          <p:cNvSpPr/>
          <p:nvPr/>
        </p:nvSpPr>
        <p:spPr bwMode="auto">
          <a:xfrm rot="13415731">
            <a:off x="6438098" y="4085847"/>
            <a:ext cx="1889224" cy="1697168"/>
          </a:xfrm>
          <a:prstGeom prst="teardrop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766734" y="4495802"/>
            <a:ext cx="162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H+/H- </a:t>
            </a:r>
            <a:r>
              <a:rPr lang="fr-FR" sz="1600" b="1" u="none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pulsed</a:t>
            </a:r>
            <a:r>
              <a:rPr lang="fr-FR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machines </a:t>
            </a:r>
            <a:br>
              <a:rPr lang="fr-FR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endParaRPr lang="fr-FR" sz="1600" b="1" u="none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0" y="837141"/>
            <a:ext cx="9906000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NC/SC transition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ideally minimizes overall power consumption </a:t>
            </a:r>
            <a:r>
              <a:rPr lang="en-US" u="none" dirty="0" smtClean="0">
                <a:solidFill>
                  <a:srgbClr val="000000"/>
                </a:solidFill>
                <a:latin typeface="Times New Roman"/>
                <a:cs typeface="Times New Roman"/>
                <a:sym typeface="Wingdings" pitchFamily="2" charset="2"/>
              </a:rPr>
              <a:t>~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DC*(</a:t>
            </a:r>
            <a:r>
              <a:rPr lang="en-US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</a:t>
            </a:r>
            <a:r>
              <a:rPr lang="en-US" u="none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cav</a:t>
            </a:r>
            <a:r>
              <a:rPr lang="en-US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+P</a:t>
            </a:r>
            <a:r>
              <a:rPr lang="en-US" u="none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beam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)</a:t>
            </a:r>
            <a:r>
              <a:rPr lang="en-US" u="none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+ </a:t>
            </a:r>
            <a:r>
              <a:rPr lang="en-US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</a:t>
            </a:r>
            <a:r>
              <a:rPr lang="en-US" u="none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cryo</a:t>
            </a:r>
            <a:endParaRPr lang="en-US" u="none" baseline="-25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For CW operation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“SRF As Low As Reasonable Achievable” (i.e. down to the RFQ) has become the worldwide rule</a:t>
            </a:r>
          </a:p>
        </p:txBody>
      </p:sp>
      <p:sp>
        <p:nvSpPr>
          <p:cNvPr id="31" name="Larme 30"/>
          <p:cNvSpPr/>
          <p:nvPr/>
        </p:nvSpPr>
        <p:spPr bwMode="auto">
          <a:xfrm rot="1746437">
            <a:off x="3212299" y="1918382"/>
            <a:ext cx="1889224" cy="1697168"/>
          </a:xfrm>
          <a:prstGeom prst="teardrop">
            <a:avLst/>
          </a:prstGeom>
          <a:noFill/>
          <a:ln w="34925" cap="flat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10071" y="4892666"/>
            <a:ext cx="43180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indent="-12700" algn="ctr" eaLnBrk="1" hangingPunct="1">
              <a:spcBef>
                <a:spcPct val="50000"/>
              </a:spcBef>
            </a:pPr>
            <a:r>
              <a:rPr lang="en-US" b="1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SRF made feasible the production of very high power CW beams </a:t>
            </a:r>
            <a:br>
              <a:rPr lang="en-US" b="1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-&gt; most SRF present ion projects are CW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2213" grpId="0"/>
      <p:bldP spid="27" grpId="0"/>
      <p:bldP spid="30" grpId="0" animBg="1"/>
      <p:bldP spid="32" grpId="0"/>
      <p:bldP spid="33" grpId="0" animBg="1"/>
      <p:bldP spid="34" grpId="0"/>
      <p:bldP spid="31" grpId="0" animBg="1"/>
      <p:bldP spid="37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7" y="820567"/>
            <a:ext cx="8818559" cy="577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High power SRF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linacs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: RF structures</a:t>
            </a:r>
          </a:p>
        </p:txBody>
      </p:sp>
      <p:sp>
        <p:nvSpPr>
          <p:cNvPr id="862213" name="Text Box 5"/>
          <p:cNvSpPr txBox="1">
            <a:spLocks noChangeArrowheads="1"/>
          </p:cNvSpPr>
          <p:nvPr/>
        </p:nvSpPr>
        <p:spPr bwMode="auto">
          <a:xfrm rot="16200000">
            <a:off x="8275639" y="3398277"/>
            <a:ext cx="2523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</a:pPr>
            <a:r>
              <a:rPr lang="en-US" i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Non exhaustive plot !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4" cstate="print"/>
          <a:srcRect l="-480" r="-837"/>
          <a:stretch>
            <a:fillRect/>
          </a:stretch>
        </p:blipFill>
        <p:spPr bwMode="auto">
          <a:xfrm>
            <a:off x="321734" y="822991"/>
            <a:ext cx="8923867" cy="576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/>
          <a:srcRect l="-511" r="-733"/>
          <a:stretch>
            <a:fillRect/>
          </a:stretch>
        </p:blipFill>
        <p:spPr bwMode="auto">
          <a:xfrm>
            <a:off x="321734" y="824947"/>
            <a:ext cx="8915400" cy="57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ZoneTexte 28"/>
          <p:cNvSpPr txBox="1"/>
          <p:nvPr/>
        </p:nvSpPr>
        <p:spPr>
          <a:xfrm>
            <a:off x="2751666" y="1159935"/>
            <a:ext cx="102446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u="none" dirty="0" smtClean="0">
                <a:latin typeface="Calibri" pitchFamily="34" charset="0"/>
                <a:cs typeface="Calibri" pitchFamily="34" charset="0"/>
              </a:rPr>
              <a:t>HI </a:t>
            </a:r>
            <a:r>
              <a:rPr lang="fr-FR" sz="1600" u="none" dirty="0" err="1" smtClean="0">
                <a:latin typeface="Calibri" pitchFamily="34" charset="0"/>
                <a:cs typeface="Calibri" pitchFamily="34" charset="0"/>
              </a:rPr>
              <a:t>linacs</a:t>
            </a:r>
            <a:endParaRPr lang="fr-FR" sz="1600" u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Accolade fermante 34"/>
          <p:cNvSpPr/>
          <p:nvPr/>
        </p:nvSpPr>
        <p:spPr bwMode="auto">
          <a:xfrm>
            <a:off x="2700867" y="1041400"/>
            <a:ext cx="93133" cy="550333"/>
          </a:xfrm>
          <a:prstGeom prst="rightBrac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Accolade fermante 36"/>
          <p:cNvSpPr/>
          <p:nvPr/>
        </p:nvSpPr>
        <p:spPr bwMode="auto">
          <a:xfrm>
            <a:off x="2700867" y="1651001"/>
            <a:ext cx="84669" cy="448733"/>
          </a:xfrm>
          <a:prstGeom prst="rightBrac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Accolade fermante 38"/>
          <p:cNvSpPr/>
          <p:nvPr/>
        </p:nvSpPr>
        <p:spPr bwMode="auto">
          <a:xfrm>
            <a:off x="2692401" y="2159001"/>
            <a:ext cx="93133" cy="550333"/>
          </a:xfrm>
          <a:prstGeom prst="rightBrac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Accolade fermante 39"/>
          <p:cNvSpPr/>
          <p:nvPr/>
        </p:nvSpPr>
        <p:spPr bwMode="auto">
          <a:xfrm>
            <a:off x="2692400" y="2760134"/>
            <a:ext cx="93133" cy="550333"/>
          </a:xfrm>
          <a:prstGeom prst="rightBrac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2760133" y="1693334"/>
            <a:ext cx="102446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u="none" dirty="0" smtClean="0">
                <a:latin typeface="Calibri" pitchFamily="34" charset="0"/>
                <a:cs typeface="Calibri" pitchFamily="34" charset="0"/>
              </a:rPr>
              <a:t>D </a:t>
            </a:r>
            <a:r>
              <a:rPr lang="fr-FR" sz="1600" u="none" dirty="0" err="1" smtClean="0">
                <a:latin typeface="Calibri" pitchFamily="34" charset="0"/>
                <a:cs typeface="Calibri" pitchFamily="34" charset="0"/>
              </a:rPr>
              <a:t>linacs</a:t>
            </a:r>
            <a:endParaRPr lang="fr-FR" sz="1600" u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802467" y="2243667"/>
            <a:ext cx="12954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u="none" dirty="0" smtClean="0">
                <a:latin typeface="Calibri" pitchFamily="34" charset="0"/>
                <a:cs typeface="Calibri" pitchFamily="34" charset="0"/>
              </a:rPr>
              <a:t>H </a:t>
            </a:r>
            <a:r>
              <a:rPr lang="fr-FR" sz="1600" u="none" dirty="0" err="1" smtClean="0">
                <a:latin typeface="Calibri" pitchFamily="34" charset="0"/>
                <a:cs typeface="Calibri" pitchFamily="34" charset="0"/>
              </a:rPr>
              <a:t>linacs</a:t>
            </a:r>
            <a:r>
              <a:rPr lang="fr-FR" sz="1600" u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000" u="none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fr-FR" sz="1000" u="none" dirty="0" err="1" smtClean="0">
                <a:latin typeface="Calibri" pitchFamily="34" charset="0"/>
                <a:cs typeface="Calibri" pitchFamily="34" charset="0"/>
              </a:rPr>
              <a:t>cw</a:t>
            </a:r>
            <a:r>
              <a:rPr lang="fr-FR" sz="1000" u="none" dirty="0" smtClean="0">
                <a:latin typeface="Calibri" pitchFamily="34" charset="0"/>
                <a:cs typeface="Calibri" pitchFamily="34" charset="0"/>
              </a:rPr>
              <a:t>)</a:t>
            </a:r>
            <a:endParaRPr lang="fr-FR" sz="1600" u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2836333" y="2861734"/>
            <a:ext cx="12954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u="none" dirty="0" smtClean="0">
                <a:latin typeface="Calibri" pitchFamily="34" charset="0"/>
                <a:cs typeface="Calibri" pitchFamily="34" charset="0"/>
              </a:rPr>
              <a:t>H </a:t>
            </a:r>
            <a:r>
              <a:rPr lang="fr-FR" sz="1600" u="none" dirty="0" err="1" smtClean="0">
                <a:latin typeface="Calibri" pitchFamily="34" charset="0"/>
                <a:cs typeface="Calibri" pitchFamily="34" charset="0"/>
              </a:rPr>
              <a:t>linacs</a:t>
            </a:r>
            <a:r>
              <a:rPr lang="fr-FR" sz="1600" u="none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000" u="none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fr-FR" sz="1000" u="none" dirty="0" err="1" smtClean="0">
                <a:latin typeface="Calibri" pitchFamily="34" charset="0"/>
                <a:cs typeface="Calibri" pitchFamily="34" charset="0"/>
              </a:rPr>
              <a:t>pulsed</a:t>
            </a:r>
            <a:r>
              <a:rPr lang="fr-FR" sz="1000" u="none" dirty="0" smtClean="0">
                <a:latin typeface="Calibri" pitchFamily="34" charset="0"/>
                <a:cs typeface="Calibri" pitchFamily="34" charset="0"/>
              </a:rPr>
              <a:t>)</a:t>
            </a:r>
            <a:endParaRPr lang="fr-FR" sz="1600" u="none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 bwMode="auto">
          <a:xfrm>
            <a:off x="1329268" y="5274732"/>
            <a:ext cx="1168400" cy="389467"/>
          </a:xfrm>
          <a:prstGeom prst="roundRect">
            <a:avLst/>
          </a:prstGeom>
          <a:noFill/>
          <a:ln w="25400" cap="flat" cmpd="sng" algn="ctr">
            <a:solidFill>
              <a:srgbClr val="00808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06131" y="5317068"/>
            <a:ext cx="9906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none" dirty="0" smtClean="0">
                <a:solidFill>
                  <a:srgbClr val="008080"/>
                </a:solidFill>
                <a:latin typeface="Calibri" pitchFamily="34" charset="0"/>
                <a:cs typeface="Calibri" pitchFamily="34" charset="0"/>
              </a:rPr>
              <a:t>QWR</a:t>
            </a:r>
          </a:p>
        </p:txBody>
      </p:sp>
      <p:sp>
        <p:nvSpPr>
          <p:cNvPr id="22" name="Rectangle à coins arrondis 21"/>
          <p:cNvSpPr/>
          <p:nvPr/>
        </p:nvSpPr>
        <p:spPr bwMode="auto">
          <a:xfrm>
            <a:off x="1667933" y="3928534"/>
            <a:ext cx="4030134" cy="1295400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784581" y="3598335"/>
            <a:ext cx="1693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HWR, </a:t>
            </a:r>
            <a:r>
              <a:rPr lang="fr-FR" sz="1600" b="1" u="none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Spoke</a:t>
            </a:r>
            <a:r>
              <a:rPr lang="fr-FR" sz="1600" b="1" u="none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&amp; CH</a:t>
            </a:r>
          </a:p>
        </p:txBody>
      </p:sp>
      <p:sp>
        <p:nvSpPr>
          <p:cNvPr id="25" name="Rectangle à coins arrondis 24"/>
          <p:cNvSpPr/>
          <p:nvPr/>
        </p:nvSpPr>
        <p:spPr bwMode="auto">
          <a:xfrm>
            <a:off x="4698999" y="1456268"/>
            <a:ext cx="4411133" cy="1871132"/>
          </a:xfrm>
          <a:prstGeom prst="roundRect">
            <a:avLst/>
          </a:prstGeom>
          <a:noFill/>
          <a:ln w="25400" cap="flat" cmpd="sng" algn="ctr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272870" y="1126070"/>
            <a:ext cx="169333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none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Elliptical</a:t>
            </a:r>
            <a:r>
              <a:rPr lang="fr-FR" sz="1600" b="1" u="none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b="1" u="none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cavities</a:t>
            </a:r>
            <a:endParaRPr lang="fr-FR" sz="1600" b="1" u="none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1" grpId="0"/>
      <p:bldP spid="41" grpId="1"/>
      <p:bldP spid="42" grpId="0"/>
      <p:bldP spid="42" grpId="1"/>
      <p:bldP spid="43" grpId="0"/>
      <p:bldP spid="43" grpId="1"/>
      <p:bldP spid="20" grpId="0" animBg="1"/>
      <p:bldP spid="21" grpId="0"/>
      <p:bldP spid="22" grpId="0" animBg="1"/>
      <p:bldP spid="23" grpId="0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304012" y="1501634"/>
            <a:ext cx="9347988" cy="433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indent="-457200"/>
            <a:endParaRPr lang="fr-FR" sz="3600" b="1" u="none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marL="457200" lvl="0" indent="-457200">
              <a:buFontTx/>
              <a:buAutoNum type="arabicPeriod"/>
            </a:pPr>
            <a:r>
              <a:rPr lang="fr-FR" sz="32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General </a:t>
            </a:r>
            <a:r>
              <a:rPr lang="fr-FR" sz="32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overview</a:t>
            </a:r>
            <a:endParaRPr lang="fr-FR" sz="32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lvl="0" indent="-457200">
              <a:buFontTx/>
              <a:buAutoNum type="arabicPeriod"/>
            </a:pPr>
            <a:endParaRPr lang="fr-FR" sz="32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lvl="0" indent="-457200">
              <a:buFontTx/>
              <a:buAutoNum type="arabicPeriod"/>
            </a:pPr>
            <a:r>
              <a:rPr lang="fr-FR" sz="4400" b="1" u="non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4400" b="1" u="none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Elliptical</a:t>
            </a:r>
            <a:r>
              <a:rPr lang="fr-FR" sz="4400" b="1" u="non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sz="4400" b="1" u="none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based</a:t>
            </a:r>
            <a:r>
              <a:rPr lang="fr-FR" sz="4400" b="1" u="none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SRF proton </a:t>
            </a:r>
            <a:r>
              <a:rPr lang="fr-FR" sz="4400" b="1" u="none" dirty="0" err="1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linacs</a:t>
            </a:r>
            <a:endParaRPr lang="fr-FR" sz="4400" b="1" u="none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endParaRPr lang="fr-FR" sz="3200" b="1" u="none" dirty="0" smtClean="0">
              <a:solidFill>
                <a:schemeClr val="bg1"/>
              </a:solidFill>
              <a:effectLst>
                <a:outerShdw blurRad="76200" dist="88900" algn="l" rotWithShape="0">
                  <a:srgbClr val="146AB2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AutoNum type="arabicPeriod"/>
            </a:pP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Fully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-SRF 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CW </a:t>
            </a: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linacs</a:t>
            </a:r>
            <a:r>
              <a:rPr lang="fr-FR" sz="3200" b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 marL="457200" indent="-457200">
              <a:buFontTx/>
              <a:buAutoNum type="arabicPeriod"/>
            </a:pPr>
            <a:r>
              <a:rPr lang="fr-FR" sz="3200" b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Summary</a:t>
            </a:r>
            <a:endParaRPr lang="fr-FR" sz="32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6000"/>
          </a:blip>
          <a:srcRect l="954" t="17766" r="2458" b="58381"/>
          <a:stretch>
            <a:fillRect/>
          </a:stretch>
        </p:blipFill>
        <p:spPr bwMode="auto">
          <a:xfrm>
            <a:off x="1582666" y="315687"/>
            <a:ext cx="7387161" cy="1077684"/>
          </a:xfrm>
          <a:prstGeom prst="roundRect">
            <a:avLst>
              <a:gd name="adj" fmla="val 34849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7200000">
              <a:rot lat="21594000" lon="6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SNS @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Oak</a:t>
            </a: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Ridge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1657" y="1730105"/>
            <a:ext cx="6400182" cy="48098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940626"/>
            <a:ext cx="9540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SNS = the first high-energy SRF </a:t>
            </a:r>
            <a:r>
              <a:rPr lang="en-US" b="1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for protons/H- </a:t>
            </a:r>
            <a:b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b="1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	+ the first MW-class one 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(pulsed but at relatively high DC: 6%)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1" y="2430865"/>
            <a:ext cx="3276601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Running well </a:t>
            </a:r>
            <a:b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(availability &gt;90%)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3 years to ramp the beam power up to 1 MW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3 MW upgrade plan (PUP)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1.3 </a:t>
            </a:r>
            <a:r>
              <a:rPr lang="en-US" sz="1600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GeV</a:t>
            </a:r>
            <a:r>
              <a:rPr lang="en-US" sz="1600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upgrade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beam current upgrade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@ constant gradients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Replacement of DTL+CCL </a:t>
            </a:r>
            <a:b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</a:b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by SRF </a:t>
            </a:r>
            <a:r>
              <a:rPr lang="en-US" u="none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linac</a:t>
            </a:r>
            <a:r>
              <a:rPr lang="en-US" u="non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  <a:sym typeface="Wingdings" pitchFamily="2" charset="2"/>
              </a:rPr>
              <a:t> is considered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45479" y="1810823"/>
            <a:ext cx="2671893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Listen</a:t>
            </a:r>
            <a:r>
              <a:rPr lang="fr-FR" u="none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Sang-Ho Kim</a:t>
            </a:r>
            <a:endParaRPr lang="fr-FR" u="none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0" name="Picture 2" descr="http://status.sns.ornl.gov/CacheReader?image=power_energy_target_histor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3428" y="1741715"/>
            <a:ext cx="6379028" cy="476794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ESS @ </a:t>
            </a:r>
            <a:r>
              <a:rPr lang="fr-FR" sz="2800" b="1" u="none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Lünd</a:t>
            </a:r>
            <a:endParaRPr lang="fr-FR" sz="2800" b="1" u="none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-1" y="2478351"/>
            <a:ext cx="5124451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5MW mean power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pulsed at 4% DC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Design very similar to SNS, except that CCL is replaced by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SRF spoke cavities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Technological innovation 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“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Optimus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” 2 </a:t>
            </a:r>
            <a:r>
              <a:rPr lang="en-US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GeV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new layout to reduce costs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Higher current (50 -&gt; 62.5mA), same DC 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Less cavities (-17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cryomodules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)</a:t>
            </a:r>
          </a:p>
          <a:p>
            <a:pPr marL="469900" lvl="1" indent="-127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Higher gradients (+11.25%): </a:t>
            </a:r>
            <a:r>
              <a:rPr lang="en-US" sz="1600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</a:t>
            </a:r>
            <a:r>
              <a:rPr lang="en-US" sz="1600" u="none" baseline="-25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pk</a:t>
            </a:r>
            <a:r>
              <a:rPr lang="en-US" sz="1600" u="none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= 45 MV/m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Construction is about to start 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First beam planned in 2019</a:t>
            </a:r>
          </a:p>
        </p:txBody>
      </p:sp>
      <p:pic>
        <p:nvPicPr>
          <p:cNvPr id="8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2737" y="838199"/>
            <a:ext cx="9757064" cy="152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 cstate="print">
            <a:lum/>
          </a:blip>
          <a:srcRect l="6630" t="16486" r="4573" b="5495"/>
          <a:stretch>
            <a:fillRect/>
          </a:stretch>
        </p:blipFill>
        <p:spPr>
          <a:xfrm>
            <a:off x="5366661" y="2382117"/>
            <a:ext cx="4429745" cy="2752666"/>
          </a:xfrm>
          <a:prstGeom prst="rect">
            <a:avLst/>
          </a:prstGeom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5115198"/>
            <a:ext cx="5638805" cy="146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 cstate="print">
            <a:lum bright="4000" contrast="16000"/>
          </a:blip>
          <a:srcRect/>
          <a:stretch>
            <a:fillRect/>
          </a:stretch>
        </p:blipFill>
        <p:spPr bwMode="auto">
          <a:xfrm>
            <a:off x="5344886" y="2383770"/>
            <a:ext cx="4452258" cy="276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 l="9957" t="68003" r="15208" b="-540"/>
          <a:stretch>
            <a:fillRect/>
          </a:stretch>
        </p:blipFill>
        <p:spPr bwMode="auto">
          <a:xfrm>
            <a:off x="4229102" y="821187"/>
            <a:ext cx="5610068" cy="178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2210" name="Text Box 2"/>
          <p:cNvSpPr txBox="1">
            <a:spLocks noChangeArrowheads="1"/>
          </p:cNvSpPr>
          <p:nvPr/>
        </p:nvSpPr>
        <p:spPr bwMode="auto">
          <a:xfrm>
            <a:off x="0" y="139700"/>
            <a:ext cx="790575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u="none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The SPL project @ CERN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J-Luc Biarrotte, SLHIPP-4, CERN, 15-16 May 2014</a:t>
            </a:r>
            <a:endParaRPr lang="de-DE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469078" y="2846490"/>
            <a:ext cx="543692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4MW mean power</a:t>
            </a: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pulsed at 2% or 4% DC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Linac4 (= SPL front-end) is under installation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Linac4 connection to PS is planned in 2016</a:t>
            </a:r>
          </a:p>
          <a:p>
            <a:pPr marL="12700" indent="-12700" eaLnBrk="1" hangingPunct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SPL status = 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R&amp;D on </a:t>
            </a:r>
            <a:r>
              <a:rPr lang="fr-FR" b="1" u="none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elliptical</a:t>
            </a:r>
            <a:r>
              <a:rPr lang="en-US" b="1" u="none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cavities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 cstate="print"/>
          <a:srcRect t="4156" b="3369"/>
          <a:stretch>
            <a:fillRect/>
          </a:stretch>
        </p:blipFill>
        <p:spPr bwMode="auto">
          <a:xfrm>
            <a:off x="133272" y="1672935"/>
            <a:ext cx="4127206" cy="488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5" cstate="print"/>
          <a:srcRect l="1047" r="10387" b="34240"/>
          <a:stretch>
            <a:fillRect/>
          </a:stretch>
        </p:blipFill>
        <p:spPr bwMode="auto">
          <a:xfrm>
            <a:off x="130629" y="832285"/>
            <a:ext cx="4898573" cy="85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8714" y="4996546"/>
            <a:ext cx="2547257" cy="154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7" cstate="print"/>
          <a:srcRect b="15475"/>
          <a:stretch>
            <a:fillRect/>
          </a:stretch>
        </p:blipFill>
        <p:spPr bwMode="auto">
          <a:xfrm>
            <a:off x="6944096" y="4995615"/>
            <a:ext cx="2856476" cy="154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4528454" y="4619830"/>
            <a:ext cx="5214256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Listen</a:t>
            </a:r>
            <a:r>
              <a:rPr lang="fr-FR" u="none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J. </a:t>
            </a:r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Plouin</a:t>
            </a:r>
            <a:r>
              <a:rPr lang="fr-FR" u="none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A. Macpherson &amp; N. </a:t>
            </a:r>
            <a:r>
              <a:rPr lang="fr-FR" u="none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Valverde</a:t>
            </a:r>
            <a:endParaRPr lang="fr-FR" u="none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CAC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CAC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CAC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FF9900"/>
        </a:accent1>
        <a:accent2>
          <a:srgbClr val="00FFFF"/>
        </a:accent2>
        <a:accent3>
          <a:srgbClr val="AACAC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90045</TotalTime>
  <Words>1859</Words>
  <Application>Microsoft Office PowerPoint</Application>
  <PresentationFormat>Format A4 (210 x 297 mm)</PresentationFormat>
  <Paragraphs>326</Paragraphs>
  <Slides>26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Arial</vt:lpstr>
      <vt:lpstr>Times New Roman</vt:lpstr>
      <vt:lpstr>Calibri</vt:lpstr>
      <vt:lpstr>Wingdings</vt:lpstr>
      <vt:lpstr>Courier New</vt:lpstr>
      <vt:lpstr>굴림</vt:lpstr>
      <vt:lpstr>Symbol</vt:lpstr>
      <vt:lpstr>Federation</vt:lpstr>
      <vt:lpstr>Standarddesign</vt:lpstr>
      <vt:lpstr>1_Standarddesign</vt:lpstr>
      <vt:lpstr>2_Standarddesign</vt:lpstr>
      <vt:lpstr>3_Standarddesign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</vt:vector>
  </TitlesOfParts>
  <Company>CNRS IPN Orsay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Biarrotte J-Luc</dc:creator>
  <cp:lastModifiedBy>Biarrotte J-Luc</cp:lastModifiedBy>
  <cp:revision>2</cp:revision>
  <cp:lastPrinted>2002-05-21T10:52:46Z</cp:lastPrinted>
  <dcterms:created xsi:type="dcterms:W3CDTF">1998-05-25T07:42:57Z</dcterms:created>
  <dcterms:modified xsi:type="dcterms:W3CDTF">2014-05-14T12:43:11Z</dcterms:modified>
</cp:coreProperties>
</file>